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1" r:id="rId6"/>
    <p:sldId id="260" r:id="rId7"/>
    <p:sldId id="262" r:id="rId8"/>
    <p:sldId id="263" r:id="rId9"/>
    <p:sldId id="372" r:id="rId10"/>
    <p:sldId id="264" r:id="rId11"/>
    <p:sldId id="265" r:id="rId12"/>
    <p:sldId id="266" r:id="rId13"/>
    <p:sldId id="267" r:id="rId14"/>
    <p:sldId id="269" r:id="rId15"/>
    <p:sldId id="270" r:id="rId16"/>
    <p:sldId id="271" r:id="rId17"/>
    <p:sldId id="272" r:id="rId18"/>
    <p:sldId id="273" r:id="rId19"/>
    <p:sldId id="276" r:id="rId20"/>
    <p:sldId id="274" r:id="rId21"/>
    <p:sldId id="275" r:id="rId22"/>
    <p:sldId id="278" r:id="rId23"/>
    <p:sldId id="285" r:id="rId24"/>
    <p:sldId id="286"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52" r:id="rId41"/>
    <p:sldId id="325" r:id="rId42"/>
    <p:sldId id="326" r:id="rId43"/>
    <p:sldId id="327" r:id="rId44"/>
    <p:sldId id="328" r:id="rId45"/>
    <p:sldId id="329" r:id="rId46"/>
    <p:sldId id="330" r:id="rId47"/>
    <p:sldId id="331" r:id="rId48"/>
    <p:sldId id="344" r:id="rId49"/>
    <p:sldId id="332" r:id="rId50"/>
    <p:sldId id="345" r:id="rId51"/>
    <p:sldId id="333" r:id="rId52"/>
    <p:sldId id="346" r:id="rId53"/>
    <p:sldId id="347" r:id="rId54"/>
    <p:sldId id="334" r:id="rId55"/>
    <p:sldId id="348" r:id="rId56"/>
    <p:sldId id="349" r:id="rId57"/>
    <p:sldId id="350" r:id="rId58"/>
    <p:sldId id="351" r:id="rId59"/>
    <p:sldId id="353" r:id="rId60"/>
    <p:sldId id="355" r:id="rId61"/>
    <p:sldId id="354" r:id="rId62"/>
    <p:sldId id="356" r:id="rId63"/>
    <p:sldId id="359" r:id="rId64"/>
    <p:sldId id="358" r:id="rId65"/>
    <p:sldId id="357" r:id="rId66"/>
    <p:sldId id="361" r:id="rId67"/>
    <p:sldId id="360" r:id="rId68"/>
    <p:sldId id="362" r:id="rId69"/>
    <p:sldId id="363" r:id="rId70"/>
    <p:sldId id="364" r:id="rId71"/>
    <p:sldId id="365" r:id="rId72"/>
    <p:sldId id="366" r:id="rId73"/>
    <p:sldId id="368" r:id="rId74"/>
    <p:sldId id="367" r:id="rId75"/>
    <p:sldId id="378" r:id="rId76"/>
    <p:sldId id="369" r:id="rId77"/>
    <p:sldId id="383" r:id="rId78"/>
    <p:sldId id="370" r:id="rId79"/>
    <p:sldId id="371" r:id="rId80"/>
    <p:sldId id="374" r:id="rId81"/>
    <p:sldId id="373" r:id="rId82"/>
    <p:sldId id="375" r:id="rId83"/>
    <p:sldId id="376" r:id="rId84"/>
    <p:sldId id="380" r:id="rId85"/>
    <p:sldId id="382" r:id="rId86"/>
    <p:sldId id="381" r:id="rId87"/>
    <p:sldId id="377"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4660"/>
  </p:normalViewPr>
  <p:slideViewPr>
    <p:cSldViewPr snapToGrid="0">
      <p:cViewPr varScale="1">
        <p:scale>
          <a:sx n="155" d="100"/>
          <a:sy n="155" d="100"/>
        </p:scale>
        <p:origin x="162" y="312"/>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Tuesday, June 20,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324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Tuesday, June 20,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82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Tuesday, June 20,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48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Tuesday, June 20,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367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Tuesday, June 20,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484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Tuesday, June 20,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73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Tuesday, June 20,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6588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Tuesday, June 20,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128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Tuesday, June 20,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Tuesday, June 20,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82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Tuesday, June 20,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029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Tuesday, June 20,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68741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forms.gle/V9CAMh3yMychxW8z7"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31E1695-7941-961D-539E-95EF55E02A86}"/>
              </a:ext>
            </a:extLst>
          </p:cNvPr>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a:extLst>
              <a:ext uri="{FF2B5EF4-FFF2-40B4-BE49-F238E27FC236}">
                <a16:creationId xmlns:a16="http://schemas.microsoft.com/office/drawing/2014/main" id="{39559218-0A51-73F5-0D6E-1F32FB9B1DA4}"/>
              </a:ext>
            </a:extLst>
          </p:cNvPr>
          <p:cNvSpPr>
            <a:spLocks noGrp="1"/>
          </p:cNvSpPr>
          <p:nvPr>
            <p:ph type="subTitle" idx="1"/>
          </p:nvPr>
        </p:nvSpPr>
        <p:spPr>
          <a:xfrm>
            <a:off x="6156182" y="3854830"/>
            <a:ext cx="4700133" cy="2156579"/>
          </a:xfrm>
        </p:spPr>
        <p:txBody>
          <a:bodyPr anchor="t">
            <a:normAutofit/>
          </a:bodyPr>
          <a:lstStyle/>
          <a:p>
            <a:pPr algn="l"/>
            <a:r>
              <a:rPr lang="en-US" altLang="zh-TW" sz="2200" dirty="0"/>
              <a:t>Due: 6/20</a:t>
            </a:r>
          </a:p>
          <a:p>
            <a:pPr algn="l"/>
            <a:r>
              <a:rPr lang="en-US" altLang="zh-TW" sz="2200" dirty="0"/>
              <a:t>Demo: 6/21 online</a:t>
            </a:r>
            <a:endParaRPr lang="zh-TW" altLang="en-US" sz="2200" dirty="0"/>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點狀網">
            <a:extLst>
              <a:ext uri="{FF2B5EF4-FFF2-40B4-BE49-F238E27FC236}">
                <a16:creationId xmlns:a16="http://schemas.microsoft.com/office/drawing/2014/main" id="{40EEBE54-33A5-E0D1-ACCA-287BC783EA79}"/>
              </a:ext>
            </a:extLst>
          </p:cNvPr>
          <p:cNvPicPr>
            <a:picLocks noChangeAspect="1"/>
          </p:cNvPicPr>
          <p:nvPr/>
        </p:nvPicPr>
        <p:blipFill rotWithShape="1">
          <a:blip r:embed="rId2"/>
          <a:srcRect t="25078" r="-1" b="2352"/>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p>
        </p:txBody>
      </p:sp>
    </p:spTree>
    <p:extLst>
      <p:ext uri="{BB962C8B-B14F-4D97-AF65-F5344CB8AC3E}">
        <p14:creationId xmlns:p14="http://schemas.microsoft.com/office/powerpoint/2010/main" val="12852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p>
        </p:txBody>
      </p:sp>
    </p:spTree>
    <p:extLst>
      <p:ext uri="{BB962C8B-B14F-4D97-AF65-F5344CB8AC3E}">
        <p14:creationId xmlns:p14="http://schemas.microsoft.com/office/powerpoint/2010/main" val="5667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p>
          <a:p>
            <a:r>
              <a:rPr lang="en-US" altLang="zh-TW" dirty="0"/>
              <a:t>Knight can “jump over pieces.”</a:t>
            </a:r>
          </a:p>
          <a:p>
            <a:pPr lvl="1"/>
            <a:r>
              <a:rPr lang="en-US" altLang="zh-TW" dirty="0"/>
              <a:t>It cannot be blocked</a:t>
            </a:r>
          </a:p>
        </p:txBody>
      </p:sp>
    </p:spTree>
    <p:extLst>
      <p:ext uri="{BB962C8B-B14F-4D97-AF65-F5344CB8AC3E}">
        <p14:creationId xmlns:p14="http://schemas.microsoft.com/office/powerpoint/2010/main" val="325675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p>
          <a:p>
            <a:r>
              <a:rPr lang="en-US" altLang="zh-TW" dirty="0"/>
              <a:t>Every turn, the pawn can move forward one step.</a:t>
            </a:r>
          </a:p>
          <a:p>
            <a:pPr lvl="1"/>
            <a:r>
              <a:rPr lang="en-US" altLang="zh-TW" dirty="0">
                <a:solidFill>
                  <a:srgbClr val="FF0000"/>
                </a:solidFill>
              </a:rPr>
              <a:t>Even in the first move of that pawn.</a:t>
            </a: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p>
          <a:p>
            <a:r>
              <a:rPr lang="en-US" altLang="zh-TW" dirty="0"/>
              <a:t>If the left/right forward is the opponent’s piece, you can catch it.</a:t>
            </a:r>
          </a:p>
          <a:p>
            <a:r>
              <a:rPr lang="en-US" altLang="zh-TW" dirty="0"/>
              <a:t>When a pawn move to the last row (6 for white, 1 for black), </a:t>
            </a:r>
            <a:r>
              <a:rPr lang="en-US" altLang="zh-TW" dirty="0">
                <a:solidFill>
                  <a:srgbClr val="FF0000"/>
                </a:solidFill>
              </a:rPr>
              <a:t>it becomes Queen</a:t>
            </a:r>
            <a:r>
              <a:rPr lang="en-US" altLang="zh-TW" dirty="0"/>
              <a:t> (promotion).</a:t>
            </a:r>
          </a:p>
          <a:p>
            <a:pPr lvl="1"/>
            <a:r>
              <a:rPr lang="en-US" altLang="zh-TW" dirty="0"/>
              <a:t>Promotion and Move to the Last Row will happen simultaneously.</a:t>
            </a:r>
          </a:p>
        </p:txBody>
      </p:sp>
      <p:pic>
        <p:nvPicPr>
          <p:cNvPr id="3074" name="Picture 2" descr="Pawn Capture">
            <a:extLst>
              <a:ext uri="{FF2B5EF4-FFF2-40B4-BE49-F238E27FC236}">
                <a16:creationId xmlns:a16="http://schemas.microsoft.com/office/drawing/2014/main" id="{838A0774-503B-CDC3-964B-E95B35C7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95000"/>
                    <a:lumOff val="5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6632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The program should decide which move is better</a:t>
            </a:r>
          </a:p>
          <a:p>
            <a:endParaRPr lang="en-US" altLang="zh-TW" dirty="0"/>
          </a:p>
          <a:p>
            <a:r>
              <a:rPr lang="en-US" altLang="zh-TW" dirty="0"/>
              <a:t>We can pick the move which leads to the board with the highest score</a:t>
            </a:r>
          </a:p>
          <a:p>
            <a:endParaRPr lang="en-US" altLang="zh-TW" dirty="0"/>
          </a:p>
          <a:p>
            <a:r>
              <a:rPr lang="en-US" altLang="zh-TW" dirty="0"/>
              <a:t>Thus, we need a function to evaluate the score of the board</a:t>
            </a:r>
          </a:p>
          <a:p>
            <a:endParaRPr lang="en-US" altLang="zh-TW" dirty="0"/>
          </a:p>
          <a:p>
            <a:r>
              <a:rPr lang="en-US" altLang="zh-TW" dirty="0"/>
              <a:t>It is the “state value function.”</a:t>
            </a:r>
          </a:p>
          <a:p>
            <a:endParaRPr lang="zh-TW" altLang="en-US" dirty="0"/>
          </a:p>
        </p:txBody>
      </p:sp>
    </p:spTree>
    <p:extLst>
      <p:ext uri="{BB962C8B-B14F-4D97-AF65-F5344CB8AC3E}">
        <p14:creationId xmlns:p14="http://schemas.microsoft.com/office/powerpoint/2010/main" val="3404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State =&gt; the board</a:t>
            </a:r>
          </a:p>
          <a:p>
            <a:endParaRPr lang="en-US" altLang="zh-TW" dirty="0"/>
          </a:p>
          <a:p>
            <a:r>
              <a:rPr lang="en-US" altLang="zh-TW" dirty="0"/>
              <a:t>Value =&gt; how “good” the board is</a:t>
            </a:r>
          </a:p>
          <a:p>
            <a:endParaRPr lang="en-US" altLang="zh-TW" dirty="0"/>
          </a:p>
          <a:p>
            <a:r>
              <a:rPr lang="en-US" altLang="zh-TW" dirty="0"/>
              <a:t>Function =&gt; given a board, output the value</a:t>
            </a:r>
          </a:p>
        </p:txBody>
      </p:sp>
    </p:spTree>
    <p:extLst>
      <p:ext uri="{BB962C8B-B14F-4D97-AF65-F5344CB8AC3E}">
        <p14:creationId xmlns:p14="http://schemas.microsoft.com/office/powerpoint/2010/main" val="87687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Super simple Example:</a:t>
            </a:r>
          </a:p>
          <a:p>
            <a:r>
              <a:rPr lang="en-US" altLang="zh-TW" dirty="0"/>
              <a:t>Give every piece a score (king=inf, queen=100, …)</a:t>
            </a:r>
          </a:p>
          <a:p>
            <a:r>
              <a:rPr lang="en-US" altLang="zh-TW" dirty="0"/>
              <a:t>Your pieces – Opponent’s pieces = value of the state.</a:t>
            </a:r>
          </a:p>
          <a:p>
            <a:endParaRPr lang="en-US" altLang="zh-TW" dirty="0"/>
          </a:p>
          <a:p>
            <a:r>
              <a:rPr lang="en-US" altLang="zh-TW" dirty="0"/>
              <a:t>Some upgrades:</a:t>
            </a:r>
          </a:p>
          <a:p>
            <a:r>
              <a:rPr lang="en-US" altLang="zh-TW" dirty="0"/>
              <a:t>A piece in a different place has a different value.</a:t>
            </a:r>
          </a:p>
        </p:txBody>
      </p:sp>
    </p:spTree>
    <p:extLst>
      <p:ext uri="{BB962C8B-B14F-4D97-AF65-F5344CB8AC3E}">
        <p14:creationId xmlns:p14="http://schemas.microsoft.com/office/powerpoint/2010/main" val="34070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p>
          <a:p>
            <a:r>
              <a:rPr lang="en-US" altLang="zh-TW" dirty="0"/>
              <a:t>KP (King-Piece), PP (Piece-Piece), KPPT (King-Piece-Piece-Turn)</a:t>
            </a:r>
          </a:p>
          <a:p>
            <a:r>
              <a:rPr lang="en-US" altLang="zh-TW" dirty="0"/>
              <a:t>KKPT (King-King-Piece-Turn with King-Piece-Piece)</a:t>
            </a:r>
          </a:p>
          <a:p>
            <a:r>
              <a:rPr lang="en-US" altLang="zh-TW" dirty="0"/>
              <a:t>MCTS (Monte Carlos Tree Search)</a:t>
            </a:r>
          </a:p>
          <a:p>
            <a:r>
              <a:rPr lang="en-US" altLang="zh-TW" dirty="0" err="1"/>
              <a:t>AlphaZero</a:t>
            </a:r>
            <a:endParaRPr lang="en-US" altLang="zh-TW" dirty="0"/>
          </a:p>
          <a:p>
            <a:pPr lvl="1"/>
            <a:r>
              <a:rPr lang="en-US" altLang="zh-TW" dirty="0"/>
              <a:t>Leela Chess Zero</a:t>
            </a:r>
          </a:p>
          <a:p>
            <a:pPr lvl="1"/>
            <a:r>
              <a:rPr lang="en-US" altLang="zh-TW" dirty="0" err="1"/>
              <a:t>DLShogi</a:t>
            </a:r>
            <a:endParaRPr lang="en-US" altLang="zh-TW" dirty="0"/>
          </a:p>
          <a:p>
            <a:r>
              <a:rPr lang="en-US" altLang="zh-TW" dirty="0"/>
              <a:t>NNUE (Efficiently Updatable Neural Network)</a:t>
            </a:r>
          </a:p>
          <a:p>
            <a:pPr lvl="1"/>
            <a:r>
              <a:rPr lang="en-US" altLang="zh-TW" dirty="0"/>
              <a:t>This is the SOTA</a:t>
            </a:r>
            <a:r>
              <a:rPr lang="zh-TW" altLang="en-US" dirty="0"/>
              <a:t> </a:t>
            </a:r>
            <a:r>
              <a:rPr lang="en-US" altLang="zh-TW" dirty="0"/>
              <a:t>for</a:t>
            </a:r>
            <a:r>
              <a:rPr lang="zh-TW" altLang="en-US" dirty="0"/>
              <a:t> </a:t>
            </a:r>
            <a:r>
              <a:rPr lang="en-US" altLang="zh-TW" dirty="0"/>
              <a:t>Chess and Shogi</a:t>
            </a:r>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p>
          <a:p>
            <a:endParaRPr lang="en-US" altLang="zh-TW" dirty="0"/>
          </a:p>
        </p:txBody>
      </p:sp>
    </p:spTree>
    <p:extLst>
      <p:ext uri="{BB962C8B-B14F-4D97-AF65-F5344CB8AC3E}">
        <p14:creationId xmlns:p14="http://schemas.microsoft.com/office/powerpoint/2010/main" val="40714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a:extLst>
              <a:ext uri="{FF2B5EF4-FFF2-40B4-BE49-F238E27FC236}">
                <a16:creationId xmlns:a16="http://schemas.microsoft.com/office/drawing/2014/main" id="{7AA6D590-6EBA-A349-3F09-C271F3EE893F}"/>
              </a:ext>
            </a:extLst>
          </p:cNvPr>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a:extLst>
              <a:ext uri="{FF2B5EF4-FFF2-40B4-BE49-F238E27FC236}">
                <a16:creationId xmlns:a16="http://schemas.microsoft.com/office/drawing/2014/main" id="{4C3E1657-7967-1625-2280-60F0C0C28D36}"/>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a:extLst>
              <a:ext uri="{FF2B5EF4-FFF2-40B4-BE49-F238E27FC236}">
                <a16:creationId xmlns:a16="http://schemas.microsoft.com/office/drawing/2014/main" id="{D3E78237-03AE-0754-0F69-3A448720A595}"/>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A</a:t>
            </a:r>
          </a:p>
        </p:txBody>
      </p:sp>
      <p:sp>
        <p:nvSpPr>
          <p:cNvPr id="20" name="橢圓 19">
            <a:extLst>
              <a:ext uri="{FF2B5EF4-FFF2-40B4-BE49-F238E27FC236}">
                <a16:creationId xmlns:a16="http://schemas.microsoft.com/office/drawing/2014/main" id="{1562E2A0-44EE-1C55-27F1-D24D97C6737B}"/>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B</a:t>
            </a:r>
            <a:endParaRPr lang="zh-TW" altLang="en-US" dirty="0">
              <a:solidFill>
                <a:schemeClr val="tx1"/>
              </a:solidFill>
            </a:endParaRPr>
          </a:p>
        </p:txBody>
      </p:sp>
      <p:sp>
        <p:nvSpPr>
          <p:cNvPr id="21" name="橢圓 20">
            <a:extLst>
              <a:ext uri="{FF2B5EF4-FFF2-40B4-BE49-F238E27FC236}">
                <a16:creationId xmlns:a16="http://schemas.microsoft.com/office/drawing/2014/main" id="{FD535586-4FF9-E3A8-E235-00EF7907FC6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a:extLst>
              <a:ext uri="{FF2B5EF4-FFF2-40B4-BE49-F238E27FC236}">
                <a16:creationId xmlns:a16="http://schemas.microsoft.com/office/drawing/2014/main" id="{1811175E-D2BD-2888-108B-A134A33D6BD4}"/>
              </a:ext>
            </a:extLst>
          </p:cNvPr>
          <p:cNvCxnSpPr>
            <a:cxnSpLocks/>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5C60461-ECD9-27D1-DE9A-B3C486AE596E}"/>
              </a:ext>
            </a:extLst>
          </p:cNvPr>
          <p:cNvCxnSpPr>
            <a:cxnSpLocks/>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517BD-3A47-CFC9-B777-2ABA3469EF7B}"/>
              </a:ext>
            </a:extLst>
          </p:cNvPr>
          <p:cNvCxnSpPr>
            <a:cxnSpLocks/>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F6F60B3-CD74-6E92-1E0B-712C540C82F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a:extLst>
              <a:ext uri="{FF2B5EF4-FFF2-40B4-BE49-F238E27FC236}">
                <a16:creationId xmlns:a16="http://schemas.microsoft.com/office/drawing/2014/main" id="{C50119F2-ADF3-57C3-EA26-F78E10288527}"/>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a:extLst>
              <a:ext uri="{FF2B5EF4-FFF2-40B4-BE49-F238E27FC236}">
                <a16:creationId xmlns:a16="http://schemas.microsoft.com/office/drawing/2014/main" id="{E8E2CFFE-588C-D982-CF29-0A042914B807}"/>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a:extLst>
              <a:ext uri="{FF2B5EF4-FFF2-40B4-BE49-F238E27FC236}">
                <a16:creationId xmlns:a16="http://schemas.microsoft.com/office/drawing/2014/main" id="{D5951B35-3C52-D61F-6B7B-1A5A61C6CD97}"/>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9441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bg2">
                    <a:lumMod val="10000"/>
                  </a:schemeClr>
                </a:solidFill>
              </a:rPr>
              <a:t>Chess and Mini Chess</a:t>
            </a:r>
          </a:p>
          <a:p>
            <a:pPr marL="514350" indent="-514350">
              <a:buFont typeface="+mj-lt"/>
              <a:buAutoNum type="arabicPeriod"/>
            </a:pPr>
            <a:r>
              <a:rPr lang="en-US" altLang="zh-TW" dirty="0">
                <a:solidFill>
                  <a:schemeClr val="bg2">
                    <a:lumMod val="10000"/>
                  </a:schemeClr>
                </a:solidFill>
              </a:rPr>
              <a:t>State Value Function</a:t>
            </a:r>
          </a:p>
          <a:p>
            <a:pPr marL="514350" indent="-514350">
              <a:buFont typeface="+mj-lt"/>
              <a:buAutoNum type="arabicPeriod"/>
            </a:pPr>
            <a:r>
              <a:rPr lang="en-US" altLang="zh-TW" dirty="0">
                <a:solidFill>
                  <a:schemeClr val="bg2">
                    <a:lumMod val="10000"/>
                  </a:schemeClr>
                </a:solidFill>
              </a:rPr>
              <a:t>Minimax</a:t>
            </a:r>
          </a:p>
          <a:p>
            <a:pPr marL="514350" indent="-514350">
              <a:buFont typeface="+mj-lt"/>
              <a:buAutoNum type="arabicPeriod"/>
            </a:pPr>
            <a:r>
              <a:rPr lang="en-US" altLang="zh-TW" dirty="0">
                <a:solidFill>
                  <a:schemeClr val="bg2">
                    <a:lumMod val="10000"/>
                  </a:schemeClr>
                </a:solidFill>
              </a:rPr>
              <a:t>Alpha-Beta Pruning</a:t>
            </a:r>
          </a:p>
          <a:p>
            <a:pPr marL="514350" indent="-514350">
              <a:buFont typeface="+mj-lt"/>
              <a:buAutoNum type="arabicPeriod"/>
            </a:pPr>
            <a:r>
              <a:rPr lang="en-US" altLang="zh-TW" dirty="0">
                <a:solidFill>
                  <a:schemeClr val="bg2">
                    <a:lumMod val="10000"/>
                  </a:schemeClr>
                </a:solidFill>
              </a:rPr>
              <a:t>How To Design Your AI</a:t>
            </a:r>
          </a:p>
          <a:p>
            <a:pPr marL="514350" indent="-514350">
              <a:buFont typeface="+mj-lt"/>
              <a:buAutoNum type="arabicPeriod"/>
            </a:pPr>
            <a:r>
              <a:rPr lang="en-US" altLang="zh-TW" dirty="0">
                <a:solidFill>
                  <a:schemeClr val="bg2">
                    <a:lumMod val="10000"/>
                  </a:schemeClr>
                </a:solidFill>
              </a:rPr>
              <a:t>Package</a:t>
            </a:r>
          </a:p>
          <a:p>
            <a:pPr marL="514350" indent="-514350">
              <a:buFont typeface="+mj-lt"/>
              <a:buAutoNum type="arabicPeriod"/>
            </a:pPr>
            <a:r>
              <a:rPr lang="en-US" altLang="zh-TW" dirty="0">
                <a:solidFill>
                  <a:schemeClr val="bg2">
                    <a:lumMod val="10000"/>
                  </a:schemeClr>
                </a:solidFill>
              </a:rPr>
              <a:t>Requirements</a:t>
            </a:r>
          </a:p>
          <a:p>
            <a:pPr marL="514350" indent="-514350">
              <a:buFont typeface="+mj-lt"/>
              <a:buAutoNum type="arabicPeriod"/>
            </a:pPr>
            <a:r>
              <a:rPr lang="en-US" altLang="zh-TW" dirty="0">
                <a:solidFill>
                  <a:schemeClr val="bg2">
                    <a:lumMod val="10000"/>
                  </a:schemeClr>
                </a:solidFill>
              </a:rPr>
              <a:t>Grading</a:t>
            </a:r>
          </a:p>
          <a:p>
            <a:pPr marL="514350" indent="-514350">
              <a:buFont typeface="+mj-lt"/>
              <a:buAutoNum type="arabicPeriod"/>
            </a:pPr>
            <a:r>
              <a:rPr lang="en-US" altLang="zh-TW" dirty="0">
                <a:solidFill>
                  <a:schemeClr val="bg2">
                    <a:lumMod val="10000"/>
                  </a:schemeClr>
                </a:solidFill>
              </a:rPr>
              <a:t>Submission</a:t>
            </a:r>
          </a:p>
        </p:txBody>
      </p:sp>
    </p:spTree>
    <p:extLst>
      <p:ext uri="{BB962C8B-B14F-4D97-AF65-F5344CB8AC3E}">
        <p14:creationId xmlns:p14="http://schemas.microsoft.com/office/powerpoint/2010/main" val="6888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949A63A-B6A8-2CC7-EAD1-22321CC46EC5}"/>
              </a:ext>
            </a:extLst>
          </p:cNvPr>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a:extLst>
              <a:ext uri="{FF2B5EF4-FFF2-40B4-BE49-F238E27FC236}">
                <a16:creationId xmlns:a16="http://schemas.microsoft.com/office/drawing/2014/main" id="{EC6CE353-9007-1864-BBB3-1C391026F93F}"/>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7E602D57-B721-3136-E81C-E05FB19493FD}"/>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0B49239F-F184-EF54-2D1C-84AF88545F34}"/>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BBE188D5-DDDB-8075-A74F-CD47836C9DA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30</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93A6B445-3F73-05A3-A831-B0D31D66C536}"/>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4614B731-952B-7163-A2AD-3AD6E6531D5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D18D173-5DF9-4057-0BC3-A9EDA8C79E21}"/>
              </a:ext>
            </a:extLst>
          </p:cNvPr>
          <p:cNvCxnSpPr>
            <a:cxnSpLocks/>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A2C728C-D9BB-DA5F-98A0-1CDA0FD6865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5BC73663-237A-45AC-BC63-FC0EE42ABD3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E5DCFF2-993A-9E00-EB07-78B56D4F2A6C}"/>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a:extLst>
              <a:ext uri="{FF2B5EF4-FFF2-40B4-BE49-F238E27FC236}">
                <a16:creationId xmlns:a16="http://schemas.microsoft.com/office/drawing/2014/main" id="{010129AF-C105-A54D-1A74-96E077A57085}"/>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87958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545F386-FD6F-F372-49C4-63F497D76912}"/>
              </a:ext>
            </a:extLst>
          </p:cNvPr>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a:extLst>
              <a:ext uri="{FF2B5EF4-FFF2-40B4-BE49-F238E27FC236}">
                <a16:creationId xmlns:a16="http://schemas.microsoft.com/office/drawing/2014/main" id="{1EB40E35-174B-14A3-28BD-32573BA16031}"/>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E3B11929-827A-3A59-1C62-383E980AA351}"/>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C9634C5C-246D-6445-97E1-2532C7BD7052}"/>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12FB67B5-9C6D-F9B5-0FB5-121376A79ED4}"/>
              </a:ext>
            </a:extLst>
          </p:cNvPr>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a:extLst>
              <a:ext uri="{FF2B5EF4-FFF2-40B4-BE49-F238E27FC236}">
                <a16:creationId xmlns:a16="http://schemas.microsoft.com/office/drawing/2014/main" id="{F1659C36-0A51-E998-C577-0165A3695580}"/>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4E31824-01AE-553B-A005-39F95EAE50E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6C0BC7D-D8CC-3CAF-576C-A0736FDBEA9C}"/>
              </a:ext>
            </a:extLst>
          </p:cNvPr>
          <p:cNvCxnSpPr>
            <a:cxnSpLocks/>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D4AC0F1-248A-D277-1898-036D3FE43590}"/>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06491023-C02D-A60D-BC5D-A45727F3888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757D60B-216D-BA76-EF67-F374A74E201F}"/>
              </a:ext>
            </a:extLst>
          </p:cNvPr>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a:extLst>
              <a:ext uri="{FF2B5EF4-FFF2-40B4-BE49-F238E27FC236}">
                <a16:creationId xmlns:a16="http://schemas.microsoft.com/office/drawing/2014/main" id="{EEB54376-D529-A15F-1270-F3C77E1297EE}"/>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92651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73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15574-A227-4591-8DCC-1D51D449D233}"/>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CADD940B-9E66-4359-A0F9-012D93BF7E3C}"/>
              </a:ext>
            </a:extLst>
          </p:cNvPr>
          <p:cNvSpPr>
            <a:spLocks noGrp="1"/>
          </p:cNvSpPr>
          <p:nvPr>
            <p:ph idx="1"/>
          </p:nvPr>
        </p:nvSpPr>
        <p:spPr/>
        <p:txBody>
          <a:bodyPr/>
          <a:lstStyle/>
          <a:p>
            <a:r>
              <a:rPr lang="en-US" altLang="zh-TW" dirty="0"/>
              <a:t>In the previous example, we only look forward to one step</a:t>
            </a:r>
          </a:p>
          <a:p>
            <a:endParaRPr lang="en-US" altLang="zh-TW" dirty="0"/>
          </a:p>
          <a:p>
            <a:r>
              <a:rPr lang="en-US" altLang="zh-TW" dirty="0"/>
              <a:t>However, the opponent will try its best to defeat you</a:t>
            </a:r>
          </a:p>
          <a:p>
            <a:endParaRPr lang="en-US" altLang="zh-TW" dirty="0"/>
          </a:p>
          <a:p>
            <a:r>
              <a:rPr lang="en-US" altLang="zh-TW" dirty="0"/>
              <a:t>Greedy choice is not always the best</a:t>
            </a:r>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extLst>
      <p:ext uri="{BB962C8B-B14F-4D97-AF65-F5344CB8AC3E}">
        <p14:creationId xmlns:p14="http://schemas.microsoft.com/office/powerpoint/2010/main" val="20634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7B9831-8376-4642-93F6-824EDBBA8E7E}"/>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F74E05ED-2F44-46FA-A39D-96FCCE548E97}"/>
              </a:ext>
            </a:extLst>
          </p:cNvPr>
          <p:cNvSpPr>
            <a:spLocks noGrp="1"/>
          </p:cNvSpPr>
          <p:nvPr>
            <p:ph idx="1"/>
          </p:nvPr>
        </p:nvSpPr>
        <p:spPr/>
        <p:txBody>
          <a:bodyPr/>
          <a:lstStyle/>
          <a:p>
            <a:r>
              <a:rPr lang="en-US" altLang="zh-TW" dirty="0"/>
              <a:t>Player tries his best to win</a:t>
            </a:r>
          </a:p>
          <a:p>
            <a:pPr lvl="1"/>
            <a:r>
              <a:rPr lang="en-US" altLang="zh-TW" dirty="0"/>
              <a:t>Player picks the move with the highest score</a:t>
            </a:r>
          </a:p>
          <a:p>
            <a:endParaRPr lang="en-US" altLang="zh-TW" dirty="0"/>
          </a:p>
          <a:p>
            <a:r>
              <a:rPr lang="en-US" altLang="zh-TW" dirty="0"/>
              <a:t>Opponent tries its best to defeat the player</a:t>
            </a:r>
          </a:p>
          <a:p>
            <a:pPr lvl="1"/>
            <a:r>
              <a:rPr lang="en-US" altLang="zh-TW" dirty="0"/>
              <a:t>Opponent picks the move with the lowest “player’s value function” score</a:t>
            </a:r>
          </a:p>
          <a:p>
            <a:pPr lvl="1"/>
            <a:r>
              <a:rPr lang="en-US" altLang="zh-TW" dirty="0"/>
              <a:t>That is, the opponent tends to </a:t>
            </a:r>
            <a:r>
              <a:rPr lang="en-US" altLang="zh-TW" dirty="0">
                <a:solidFill>
                  <a:srgbClr val="FF0000"/>
                </a:solidFill>
              </a:rPr>
              <a:t>give the player the worst board</a:t>
            </a: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extLst>
      <p:ext uri="{BB962C8B-B14F-4D97-AF65-F5344CB8AC3E}">
        <p14:creationId xmlns:p14="http://schemas.microsoft.com/office/powerpoint/2010/main" val="256523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CF06F-A932-4E66-ACD4-1BAAE8E019B5}"/>
              </a:ext>
            </a:extLst>
          </p:cNvPr>
          <p:cNvSpPr>
            <a:spLocks noGrp="1"/>
          </p:cNvSpPr>
          <p:nvPr>
            <p:ph type="title"/>
          </p:nvPr>
        </p:nvSpPr>
        <p:spPr/>
        <p:txBody>
          <a:bodyPr/>
          <a:lstStyle/>
          <a:p>
            <a:r>
              <a:rPr lang="en-US" altLang="zh-TW"/>
              <a:t>Minimax Pseudocode</a:t>
            </a:r>
            <a:endParaRPr lang="zh-TW" altLang="en-US" dirty="0"/>
          </a:p>
        </p:txBody>
      </p:sp>
      <p:pic>
        <p:nvPicPr>
          <p:cNvPr id="11" name="內容版面配置區 10">
            <a:extLst>
              <a:ext uri="{FF2B5EF4-FFF2-40B4-BE49-F238E27FC236}">
                <a16:creationId xmlns:a16="http://schemas.microsoft.com/office/drawing/2014/main" id="{550981D5-A19D-4CA1-A37F-0CA075DD4140}"/>
              </a:ext>
            </a:extLst>
          </p:cNvPr>
          <p:cNvPicPr>
            <a:picLocks noGrp="1" noChangeAspect="1"/>
          </p:cNvPicPr>
          <p:nvPr>
            <p:ph idx="1"/>
          </p:nvPr>
        </p:nvPicPr>
        <p:blipFill>
          <a:blip r:embed="rId2"/>
          <a:stretch>
            <a:fillRect/>
          </a:stretch>
        </p:blipFill>
        <p:spPr>
          <a:xfrm>
            <a:off x="1419456" y="1690688"/>
            <a:ext cx="9353087" cy="4351338"/>
          </a:xfrm>
        </p:spPr>
      </p:pic>
      <p:sp>
        <p:nvSpPr>
          <p:cNvPr id="14" name="文字方塊 13">
            <a:extLst>
              <a:ext uri="{FF2B5EF4-FFF2-40B4-BE49-F238E27FC236}">
                <a16:creationId xmlns:a16="http://schemas.microsoft.com/office/drawing/2014/main" id="{90651227-47AF-4F7F-8E10-9CE0A80A4DDE}"/>
              </a:ext>
            </a:extLst>
          </p:cNvPr>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9401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extLst>
      <p:ext uri="{BB962C8B-B14F-4D97-AF65-F5344CB8AC3E}">
        <p14:creationId xmlns:p14="http://schemas.microsoft.com/office/powerpoint/2010/main" val="282264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813156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3971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524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218961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32476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BDBA2660-752C-4CF0-A21E-CA32F9717A6E}"/>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947ED34-15C7-4852-A15A-A4D209F752F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A5D46E3F-351B-497D-B660-D701E28B2B2E}"/>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177D5040-F466-4DA2-BE7C-09C193C47C46}"/>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42762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7C456091-D1E8-47A3-B6DB-EE67F9C6D5EF}"/>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6DCBD552-D8A9-4EDD-8022-599A8FC087D1}"/>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733B23A-8764-43C7-BD30-FEE5AF8DC44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2294ED49-0DAD-4E21-A2C7-785AE4655A3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23911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6BD8110-969D-441C-89A4-747519D5F0A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E4585952-FCCC-4CDA-87BC-2205AFA67DBE}"/>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12B2C48B-B3DC-41FA-99E4-7BA1E078CF12}"/>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AB329564-4FFF-475C-BFEF-5B38FC6C002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4022065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61997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96022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62946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1080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7688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45406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0D24D-1A2A-8E4F-B43A-F49470C23EF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350CE1-721A-4522-C5E1-A4BC3FF21C77}"/>
              </a:ext>
            </a:extLst>
          </p:cNvPr>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19334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95000"/>
                    <a:lumOff val="5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88859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0E733-0273-4667-A408-8B053FF4D65E}"/>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B2D3A55-4B6D-44EC-A13A-4762F9E9A081}"/>
              </a:ext>
            </a:extLst>
          </p:cNvPr>
          <p:cNvSpPr>
            <a:spLocks noGrp="1"/>
          </p:cNvSpPr>
          <p:nvPr>
            <p:ph idx="1"/>
          </p:nvPr>
        </p:nvSpPr>
        <p:spPr/>
        <p:txBody>
          <a:bodyPr/>
          <a:lstStyle/>
          <a:p>
            <a:r>
              <a:rPr lang="en-US" altLang="zh-TW" dirty="0"/>
              <a:t>By Minimax, we can simulate our opponent’s moves and pick a move with minimum risk and maximum value</a:t>
            </a:r>
          </a:p>
          <a:p>
            <a:endParaRPr lang="en-US" altLang="zh-TW" dirty="0"/>
          </a:p>
          <a:p>
            <a:r>
              <a:rPr lang="en-US" altLang="zh-TW" dirty="0"/>
              <a:t>Looking forward to more steps that may improve the policy</a:t>
            </a:r>
          </a:p>
          <a:p>
            <a:endParaRPr lang="en-US" altLang="zh-TW" dirty="0"/>
          </a:p>
          <a:p>
            <a:r>
              <a:rPr lang="en-US" altLang="zh-TW" dirty="0"/>
              <a:t>However, the size of the search tree may drastically increase with the increase in search depth</a:t>
            </a:r>
          </a:p>
        </p:txBody>
      </p:sp>
    </p:spTree>
    <p:extLst>
      <p:ext uri="{BB962C8B-B14F-4D97-AF65-F5344CB8AC3E}">
        <p14:creationId xmlns:p14="http://schemas.microsoft.com/office/powerpoint/2010/main" val="149211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B8836-CD05-4B68-828D-BCF942EC59FA}"/>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348968FE-C7F8-4CD9-A80D-E8E364EA059B}"/>
              </a:ext>
            </a:extLst>
          </p:cNvPr>
          <p:cNvSpPr>
            <a:spLocks noGrp="1"/>
          </p:cNvSpPr>
          <p:nvPr>
            <p:ph idx="1"/>
          </p:nvPr>
        </p:nvSpPr>
        <p:spPr/>
        <p:txBody>
          <a:bodyPr/>
          <a:lstStyle/>
          <a:p>
            <a:r>
              <a:rPr lang="en-US" altLang="zh-TW" dirty="0"/>
              <a:t>Since we only have limited time, if we hope to increase search depth, we must optimize the search process</a:t>
            </a:r>
          </a:p>
          <a:p>
            <a:endParaRPr lang="en-US" altLang="zh-TW" sz="1000" dirty="0"/>
          </a:p>
          <a:p>
            <a:r>
              <a:rPr lang="en-US" altLang="zh-TW" dirty="0"/>
              <a:t>There are many branches in the minimax process which are not related to the result</a:t>
            </a:r>
          </a:p>
          <a:p>
            <a:endParaRPr lang="en-US" altLang="zh-TW" sz="1000" dirty="0"/>
          </a:p>
          <a:p>
            <a:r>
              <a:rPr lang="en-US" altLang="zh-TW" dirty="0"/>
              <a:t>We can try to “prune” these branches to improve efficiency</a:t>
            </a:r>
          </a:p>
          <a:p>
            <a:endParaRPr lang="en-US" altLang="zh-TW" sz="1000" dirty="0"/>
          </a:p>
          <a:p>
            <a:r>
              <a:rPr lang="en-US" altLang="zh-TW" dirty="0">
                <a:solidFill>
                  <a:srgbClr val="FF0000"/>
                </a:solidFill>
              </a:rPr>
              <a:t>The Alpha-Beta Pruning is the improved version of the Minimax method which eliminates some unnecessary branches</a:t>
            </a:r>
          </a:p>
        </p:txBody>
      </p:sp>
    </p:spTree>
    <p:extLst>
      <p:ext uri="{BB962C8B-B14F-4D97-AF65-F5344CB8AC3E}">
        <p14:creationId xmlns:p14="http://schemas.microsoft.com/office/powerpoint/2010/main" val="48795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B6B86-7AFF-416F-B8F4-208A14CCFE3E}"/>
              </a:ext>
            </a:extLst>
          </p:cNvPr>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a:extLst>
              <a:ext uri="{FF2B5EF4-FFF2-40B4-BE49-F238E27FC236}">
                <a16:creationId xmlns:a16="http://schemas.microsoft.com/office/drawing/2014/main" id="{9E4FAAAF-0771-43E6-B4A6-E963A458C7A5}"/>
              </a:ext>
            </a:extLst>
          </p:cNvPr>
          <p:cNvPicPr>
            <a:picLocks noGrp="1" noChangeAspect="1"/>
          </p:cNvPicPr>
          <p:nvPr>
            <p:ph idx="1"/>
          </p:nvPr>
        </p:nvPicPr>
        <p:blipFill>
          <a:blip r:embed="rId2"/>
          <a:stretch>
            <a:fillRect/>
          </a:stretch>
        </p:blipFill>
        <p:spPr>
          <a:xfrm>
            <a:off x="2530550" y="1431196"/>
            <a:ext cx="7130900" cy="4351338"/>
          </a:xfrm>
        </p:spPr>
      </p:pic>
      <p:sp>
        <p:nvSpPr>
          <p:cNvPr id="6" name="文字方塊 5">
            <a:extLst>
              <a:ext uri="{FF2B5EF4-FFF2-40B4-BE49-F238E27FC236}">
                <a16:creationId xmlns:a16="http://schemas.microsoft.com/office/drawing/2014/main" id="{1EF0341B-6F59-404C-BDA1-37B7EBB43BFB}"/>
              </a:ext>
            </a:extLst>
          </p:cNvPr>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extLst>
      <p:ext uri="{BB962C8B-B14F-4D97-AF65-F5344CB8AC3E}">
        <p14:creationId xmlns:p14="http://schemas.microsoft.com/office/powerpoint/2010/main" val="143911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8C32D-4F26-4B10-8CC7-46D686710848}"/>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7380AC33-CAF3-41B1-BEA4-D5D8F0B7DF30}"/>
              </a:ext>
            </a:extLst>
          </p:cNvPr>
          <p:cNvSpPr>
            <a:spLocks noGrp="1"/>
          </p:cNvSpPr>
          <p:nvPr>
            <p:ph idx="1"/>
          </p:nvPr>
        </p:nvSpPr>
        <p:spPr/>
        <p:txBody>
          <a:bodyPr/>
          <a:lstStyle/>
          <a:p>
            <a:r>
              <a:rPr lang="en-US" altLang="zh-TW" dirty="0"/>
              <a:t>Alpha: the maximum score that the player is assured of in the current search process</a:t>
            </a:r>
          </a:p>
          <a:p>
            <a:endParaRPr lang="en-US" altLang="zh-TW" dirty="0"/>
          </a:p>
          <a:p>
            <a:r>
              <a:rPr lang="en-US" altLang="zh-TW" dirty="0"/>
              <a:t>Beta: the minimum score that the opponent is assured of in the current search process</a:t>
            </a:r>
          </a:p>
        </p:txBody>
      </p:sp>
    </p:spTree>
    <p:extLst>
      <p:ext uri="{BB962C8B-B14F-4D97-AF65-F5344CB8AC3E}">
        <p14:creationId xmlns:p14="http://schemas.microsoft.com/office/powerpoint/2010/main" val="309576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B6490-FEF0-4E46-AC9C-CDBB3181AA86}"/>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D1218C91-195D-4F49-BA3D-A6D3A856002D}"/>
              </a:ext>
            </a:extLst>
          </p:cNvPr>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p>
          <a:p>
            <a:endParaRPr lang="en-US" altLang="zh-TW" sz="1100" dirty="0">
              <a:solidFill>
                <a:srgbClr val="FF0000"/>
              </a:solidFill>
            </a:endParaRPr>
          </a:p>
          <a:p>
            <a:r>
              <a:rPr lang="en-US" altLang="zh-TW" dirty="0"/>
              <a:t>We can “prune” this branch since it will not affect the result</a:t>
            </a:r>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extLst>
      <p:ext uri="{BB962C8B-B14F-4D97-AF65-F5344CB8AC3E}">
        <p14:creationId xmlns:p14="http://schemas.microsoft.com/office/powerpoint/2010/main" val="261023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a:extLst>
              <a:ext uri="{FF2B5EF4-FFF2-40B4-BE49-F238E27FC236}">
                <a16:creationId xmlns:a16="http://schemas.microsoft.com/office/drawing/2014/main" id="{FF57F79C-E3EE-44ED-99FB-64D9776E8C24}"/>
              </a:ext>
            </a:extLst>
          </p:cNvPr>
          <p:cNvSpPr txBox="1"/>
          <p:nvPr/>
        </p:nvSpPr>
        <p:spPr>
          <a:xfrm>
            <a:off x="6423935" y="1373961"/>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2" name="文字方塊 41">
            <a:extLst>
              <a:ext uri="{FF2B5EF4-FFF2-40B4-BE49-F238E27FC236}">
                <a16:creationId xmlns:a16="http://schemas.microsoft.com/office/drawing/2014/main" id="{C27B64DC-73B0-4653-875F-4BB323FF3947}"/>
              </a:ext>
            </a:extLst>
          </p:cNvPr>
          <p:cNvSpPr txBox="1"/>
          <p:nvPr/>
        </p:nvSpPr>
        <p:spPr>
          <a:xfrm>
            <a:off x="4881768" y="239753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4" name="文字方塊 43">
            <a:extLst>
              <a:ext uri="{FF2B5EF4-FFF2-40B4-BE49-F238E27FC236}">
                <a16:creationId xmlns:a16="http://schemas.microsoft.com/office/drawing/2014/main" id="{6DC9A3D4-7A0F-465B-AA99-7838738EC6F2}"/>
              </a:ext>
            </a:extLst>
          </p:cNvPr>
          <p:cNvSpPr txBox="1"/>
          <p:nvPr/>
        </p:nvSpPr>
        <p:spPr>
          <a:xfrm>
            <a:off x="3614283" y="359309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1325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88278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646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17670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95000"/>
                    <a:lumOff val="5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7325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284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2468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405256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C4C96C5F-3E54-4D46-A536-246C2D6C6FA7}"/>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204112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3754255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1231599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91040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08172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04850-AED6-4399-B4F3-1A178C141821}"/>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DCEDCE1-C75F-4B23-8A5D-51181EE4CC96}"/>
              </a:ext>
            </a:extLst>
          </p:cNvPr>
          <p:cNvSpPr>
            <a:spLocks noGrp="1"/>
          </p:cNvSpPr>
          <p:nvPr>
            <p:ph idx="1"/>
          </p:nvPr>
        </p:nvSpPr>
        <p:spPr/>
        <p:txBody>
          <a:bodyPr/>
          <a:lstStyle/>
          <a:p>
            <a:r>
              <a:rPr lang="en-US" altLang="zh-TW" dirty="0"/>
              <a:t>In the example above, we use the same search tree as Minimax</a:t>
            </a:r>
          </a:p>
          <a:p>
            <a:endParaRPr lang="en-US" altLang="zh-TW" dirty="0"/>
          </a:p>
          <a:p>
            <a:r>
              <a:rPr lang="en-US" altLang="zh-TW" dirty="0"/>
              <a:t>By pruning, we eliminate branches I and J</a:t>
            </a:r>
          </a:p>
          <a:p>
            <a:endParaRPr lang="en-US" altLang="zh-TW" dirty="0"/>
          </a:p>
          <a:p>
            <a:r>
              <a:rPr lang="en-US" altLang="zh-TW" dirty="0"/>
              <a:t>However, we still get the same result on branch A</a:t>
            </a:r>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extLst>
      <p:ext uri="{BB962C8B-B14F-4D97-AF65-F5344CB8AC3E}">
        <p14:creationId xmlns:p14="http://schemas.microsoft.com/office/powerpoint/2010/main" val="1170487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95000"/>
                    <a:lumOff val="5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01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37A0-DE98-E1B7-E681-68F57660AE6E}"/>
              </a:ext>
            </a:extLst>
          </p:cNvPr>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a:extLst>
              <a:ext uri="{FF2B5EF4-FFF2-40B4-BE49-F238E27FC236}">
                <a16:creationId xmlns:a16="http://schemas.microsoft.com/office/drawing/2014/main" id="{F7A183DF-37BE-5F84-2E30-AC9F9FBF5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5E214D-76D6-4E4A-AD09-312E428F3C44}"/>
              </a:ext>
            </a:extLst>
          </p:cNvPr>
          <p:cNvPicPr>
            <a:picLocks noChangeAspect="1"/>
          </p:cNvPicPr>
          <p:nvPr/>
        </p:nvPicPr>
        <p:blipFill>
          <a:blip r:embed="rId3"/>
          <a:stretch>
            <a:fillRect/>
          </a:stretch>
        </p:blipFill>
        <p:spPr>
          <a:xfrm>
            <a:off x="9039196" y="2001793"/>
            <a:ext cx="2329649" cy="3577281"/>
          </a:xfrm>
          <a:prstGeom prst="rect">
            <a:avLst/>
          </a:prstGeom>
        </p:spPr>
      </p:pic>
    </p:spTree>
    <p:extLst>
      <p:ext uri="{BB962C8B-B14F-4D97-AF65-F5344CB8AC3E}">
        <p14:creationId xmlns:p14="http://schemas.microsoft.com/office/powerpoint/2010/main" val="29138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AAA4E-573B-4695-8E6F-72012C0CB78B}"/>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3E0D502E-5C64-44A0-9803-B89EC023BCD3}"/>
              </a:ext>
            </a:extLst>
          </p:cNvPr>
          <p:cNvSpPr>
            <a:spLocks noGrp="1"/>
          </p:cNvSpPr>
          <p:nvPr>
            <p:ph idx="1"/>
          </p:nvPr>
        </p:nvSpPr>
        <p:spPr/>
        <p:txBody>
          <a:bodyPr/>
          <a:lstStyle/>
          <a:p>
            <a:r>
              <a:rPr lang="en-US" altLang="zh-TW" dirty="0"/>
              <a:t>The game runner (main.cpp) executes the AIs of the player and the opponent in turns and communicates with them by files</a:t>
            </a:r>
          </a:p>
          <a:p>
            <a:endParaRPr lang="en-US" altLang="zh-TW" dirty="0"/>
          </a:p>
          <a:p>
            <a:r>
              <a:rPr lang="en-US" altLang="zh-TW" dirty="0"/>
              <a:t>Your game AI should read the board status from the file “state”</a:t>
            </a:r>
          </a:p>
          <a:p>
            <a:endParaRPr lang="en-US" altLang="zh-TW" dirty="0"/>
          </a:p>
          <a:p>
            <a:r>
              <a:rPr lang="en-US" altLang="zh-TW" dirty="0"/>
              <a:t>Your game AI should output your move to the file “action”</a:t>
            </a:r>
            <a:endParaRPr lang="zh-TW" altLang="en-US" dirty="0"/>
          </a:p>
        </p:txBody>
      </p:sp>
    </p:spTree>
    <p:extLst>
      <p:ext uri="{BB962C8B-B14F-4D97-AF65-F5344CB8AC3E}">
        <p14:creationId xmlns:p14="http://schemas.microsoft.com/office/powerpoint/2010/main" val="151578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p>
          <a:p>
            <a:r>
              <a:rPr lang="en-US" altLang="zh-TW" sz="1800" dirty="0">
                <a:solidFill>
                  <a:schemeClr val="tx1"/>
                </a:solidFill>
              </a:rPr>
              <a:t>Second part is white player’s board (5*6)</a:t>
            </a:r>
          </a:p>
          <a:p>
            <a:r>
              <a:rPr lang="en-US" altLang="zh-TW" sz="1800" dirty="0">
                <a:solidFill>
                  <a:schemeClr val="tx1"/>
                </a:solidFill>
              </a:rPr>
              <a:t>Third part is black player’s board (5*6)</a:t>
            </a:r>
          </a:p>
          <a:p>
            <a:endParaRPr lang="en-US" altLang="zh-TW" sz="1800" dirty="0">
              <a:solidFill>
                <a:schemeClr val="tx1"/>
              </a:solidFill>
            </a:endParaRPr>
          </a:p>
          <a:p>
            <a:r>
              <a:rPr lang="en-US" altLang="zh-TW" sz="1800" dirty="0">
                <a:solidFill>
                  <a:schemeClr val="tx1"/>
                </a:solidFill>
              </a:rPr>
              <a:t>0=empty, 1=pawn, 2=rook, 3=knight, 4=bishop, 5=queen, 6=king</a:t>
            </a:r>
          </a:p>
          <a:p>
            <a:endParaRPr lang="en-US" altLang="zh-TW" sz="1800" dirty="0">
              <a:solidFill>
                <a:schemeClr val="tx1"/>
              </a:solidFill>
            </a:endParaRPr>
          </a:p>
        </p:txBody>
      </p:sp>
      <p:sp>
        <p:nvSpPr>
          <p:cNvPr id="46" name="Rectangle 36">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stretch>
            <a:fillRect/>
          </a:stretch>
        </p:blipFill>
        <p:spPr>
          <a:xfrm>
            <a:off x="9711351" y="710848"/>
            <a:ext cx="1785539" cy="5452031"/>
          </a:xfrm>
          <a:prstGeom prst="rect">
            <a:avLst/>
          </a:prstGeom>
        </p:spPr>
      </p:pic>
      <p:cxnSp>
        <p:nvCxnSpPr>
          <p:cNvPr id="47" name="Straight Connector 38">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1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p>
          <a:p>
            <a:r>
              <a:rPr lang="en-US" altLang="zh-TW" sz="1800" dirty="0">
                <a:solidFill>
                  <a:schemeClr val="tx1"/>
                </a:solidFill>
              </a:rPr>
              <a:t>You can keep output moves within the time limit</a:t>
            </a:r>
          </a:p>
          <a:p>
            <a:r>
              <a:rPr lang="en-US" altLang="zh-TW" sz="1800" dirty="0">
                <a:solidFill>
                  <a:schemeClr val="tx1"/>
                </a:solidFill>
              </a:rPr>
              <a:t>Only the last complete output will be considered</a:t>
            </a:r>
          </a:p>
          <a:p>
            <a:pPr lvl="1"/>
            <a:r>
              <a:rPr lang="en-US" altLang="zh-TW" sz="1600" dirty="0">
                <a:solidFill>
                  <a:schemeClr val="tx1"/>
                </a:solidFill>
              </a:rPr>
              <a:t>In this case, on the right, 4 1 3 1 will be accepted by the game runner</a:t>
            </a:r>
          </a:p>
          <a:p>
            <a:r>
              <a:rPr lang="en-US" altLang="zh-TW" sz="1800" dirty="0">
                <a:solidFill>
                  <a:schemeClr val="tx1"/>
                </a:solidFill>
              </a:rPr>
              <a:t>You lose if you output an invalid move</a:t>
            </a: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p>
          <a:p>
            <a:endParaRPr lang="en-US" altLang="zh-TW" sz="1800" dirty="0">
              <a:solidFill>
                <a:schemeClr val="tx1"/>
              </a:solidFill>
            </a:endParaRPr>
          </a:p>
          <a:p>
            <a:endParaRPr lang="en-US" altLang="zh-TW" sz="1800" dirty="0">
              <a:solidFill>
                <a:schemeClr val="tx1"/>
              </a:solidFill>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11351" y="1887765"/>
            <a:ext cx="1785539" cy="3098196"/>
          </a:xfrm>
          <a:prstGeom prst="rect">
            <a:avLst/>
          </a:prstGeom>
        </p:spPr>
      </p:pic>
    </p:spTree>
    <p:extLst>
      <p:ext uri="{BB962C8B-B14F-4D97-AF65-F5344CB8AC3E}">
        <p14:creationId xmlns:p14="http://schemas.microsoft.com/office/powerpoint/2010/main" val="1814085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294DB-B1EA-D95A-DF95-142446721FD4}"/>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42129B6E-CA21-9F06-A769-B7DA6A04D428}"/>
              </a:ext>
            </a:extLst>
          </p:cNvPr>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p>
          <a:p>
            <a:endParaRPr lang="en-US" altLang="zh-TW" dirty="0"/>
          </a:p>
          <a:p>
            <a:r>
              <a:rPr lang="en-US" altLang="zh-TW" dirty="0"/>
              <a:t>Design your state value function in state.cpp to evaluate the board</a:t>
            </a:r>
          </a:p>
          <a:p>
            <a:endParaRPr lang="en-US" altLang="zh-TW" dirty="0"/>
          </a:p>
          <a:p>
            <a:r>
              <a:rPr lang="en-US" altLang="zh-TW" dirty="0"/>
              <a:t>Implement the Alpha-Beta Pruning method and use your value function in the search process</a:t>
            </a:r>
          </a:p>
          <a:p>
            <a:endParaRPr lang="en-US" altLang="zh-TW" dirty="0"/>
          </a:p>
          <a:p>
            <a:r>
              <a:rPr lang="en-US" altLang="zh-TW" dirty="0"/>
              <a:t>Run Alpha-Beta Pruning and decide which move to output</a:t>
            </a:r>
            <a:endParaRPr lang="zh-TW" altLang="en-US" dirty="0"/>
          </a:p>
        </p:txBody>
      </p:sp>
    </p:spTree>
    <p:extLst>
      <p:ext uri="{BB962C8B-B14F-4D97-AF65-F5344CB8AC3E}">
        <p14:creationId xmlns:p14="http://schemas.microsoft.com/office/powerpoint/2010/main" val="2730667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95000"/>
                    <a:lumOff val="5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51487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610F2-F21D-EF0C-C5EC-5D845DAB7B0D}"/>
              </a:ext>
            </a:extLst>
          </p:cNvPr>
          <p:cNvSpPr>
            <a:spLocks noGrp="1"/>
          </p:cNvSpPr>
          <p:nvPr>
            <p:ph type="title"/>
          </p:nvPr>
        </p:nvSpPr>
        <p:spPr/>
        <p:txBody>
          <a:bodyPr/>
          <a:lstStyle/>
          <a:p>
            <a:r>
              <a:rPr lang="en-US" altLang="zh-TW" dirty="0"/>
              <a:t>Package</a:t>
            </a:r>
            <a:endParaRPr lang="zh-TW" altLang="en-US" dirty="0"/>
          </a:p>
        </p:txBody>
      </p:sp>
      <p:sp>
        <p:nvSpPr>
          <p:cNvPr id="3" name="內容版面配置區 2">
            <a:extLst>
              <a:ext uri="{FF2B5EF4-FFF2-40B4-BE49-F238E27FC236}">
                <a16:creationId xmlns:a16="http://schemas.microsoft.com/office/drawing/2014/main" id="{EA45F57B-CD14-6F09-F4F7-01B08591B5E5}"/>
              </a:ext>
            </a:extLst>
          </p:cNvPr>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p>
          <a:p>
            <a:r>
              <a:rPr lang="en-US" altLang="zh-TW" dirty="0"/>
              <a:t>You will get:</a:t>
            </a:r>
          </a:p>
          <a:p>
            <a:pPr lvl="1"/>
            <a:r>
              <a:rPr lang="en-US" altLang="zh-TW" dirty="0"/>
              <a:t>Game runner</a:t>
            </a:r>
          </a:p>
          <a:p>
            <a:pPr lvl="1"/>
            <a:r>
              <a:rPr lang="en-US" altLang="zh-TW" dirty="0"/>
              <a:t>State class </a:t>
            </a:r>
          </a:p>
          <a:p>
            <a:pPr lvl="2"/>
            <a:r>
              <a:rPr lang="en-US" altLang="zh-TW" dirty="0"/>
              <a:t>a native method to get all legal actions</a:t>
            </a:r>
          </a:p>
          <a:p>
            <a:pPr lvl="2"/>
            <a:r>
              <a:rPr lang="en-US" altLang="zh-TW" dirty="0"/>
              <a:t>Generate a new state based on action and state</a:t>
            </a:r>
          </a:p>
          <a:p>
            <a:pPr lvl="2"/>
            <a:r>
              <a:rPr lang="en-US" altLang="zh-TW" dirty="0"/>
              <a:t>You need to simply state value function by yourself</a:t>
            </a:r>
          </a:p>
          <a:p>
            <a:pPr lvl="1"/>
            <a:r>
              <a:rPr lang="en-US" altLang="zh-TW" dirty="0"/>
              <a:t>A example player (with random choose policy)</a:t>
            </a:r>
          </a:p>
          <a:p>
            <a:endParaRPr lang="zh-TW" altLang="en-US" dirty="0"/>
          </a:p>
        </p:txBody>
      </p:sp>
    </p:spTree>
    <p:extLst>
      <p:ext uri="{BB962C8B-B14F-4D97-AF65-F5344CB8AC3E}">
        <p14:creationId xmlns:p14="http://schemas.microsoft.com/office/powerpoint/2010/main" val="3799326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Despite the source files, you will also get some additional files:</a:t>
            </a:r>
          </a:p>
          <a:p>
            <a:pPr lvl="1"/>
            <a:r>
              <a:rPr lang="en-US" altLang="zh-TW" dirty="0" err="1"/>
              <a:t>Makefile</a:t>
            </a:r>
            <a:r>
              <a:rPr lang="en-US" altLang="zh-TW" dirty="0"/>
              <a:t> – help you to compile the project</a:t>
            </a:r>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p>
          <a:p>
            <a:r>
              <a:rPr lang="en-US" altLang="zh-TW" dirty="0"/>
              <a:t>You can modify your </a:t>
            </a:r>
            <a:r>
              <a:rPr lang="en-US" altLang="zh-TW" dirty="0" err="1"/>
              <a:t>Makefile</a:t>
            </a:r>
            <a:r>
              <a:rPr lang="en-US" altLang="zh-TW" dirty="0"/>
              <a:t>, but you should make sure it can compile on TAs environment.</a:t>
            </a:r>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a:extLst>
              <a:ext uri="{FF2B5EF4-FFF2-40B4-BE49-F238E27FC236}">
                <a16:creationId xmlns:a16="http://schemas.microsoft.com/office/drawing/2014/main" id="{C95EBA16-EE40-A515-3216-47EC1CC55BC4}"/>
              </a:ext>
            </a:extLst>
          </p:cNvPr>
          <p:cNvPicPr>
            <a:picLocks noChangeAspect="1"/>
          </p:cNvPicPr>
          <p:nvPr/>
        </p:nvPicPr>
        <p:blipFill>
          <a:blip r:embed="rId2"/>
          <a:stretch>
            <a:fillRect/>
          </a:stretch>
        </p:blipFill>
        <p:spPr>
          <a:xfrm>
            <a:off x="670417" y="5132120"/>
            <a:ext cx="10258500" cy="852494"/>
          </a:xfrm>
          <a:prstGeom prst="rect">
            <a:avLst/>
          </a:prstGeom>
        </p:spPr>
      </p:pic>
      <p:pic>
        <p:nvPicPr>
          <p:cNvPr id="7" name="圖片 6">
            <a:extLst>
              <a:ext uri="{FF2B5EF4-FFF2-40B4-BE49-F238E27FC236}">
                <a16:creationId xmlns:a16="http://schemas.microsoft.com/office/drawing/2014/main" id="{A7BF8794-F502-58CA-B8DD-D73909C9E889}"/>
              </a:ext>
            </a:extLst>
          </p:cNvPr>
          <p:cNvPicPr>
            <a:picLocks noChangeAspect="1"/>
          </p:cNvPicPr>
          <p:nvPr/>
        </p:nvPicPr>
        <p:blipFill>
          <a:blip r:embed="rId3"/>
          <a:stretch>
            <a:fillRect/>
          </a:stretch>
        </p:blipFill>
        <p:spPr>
          <a:xfrm>
            <a:off x="7232932" y="4696469"/>
            <a:ext cx="1597385" cy="435651"/>
          </a:xfrm>
          <a:prstGeom prst="rect">
            <a:avLst/>
          </a:prstGeom>
        </p:spPr>
      </p:pic>
    </p:spTree>
    <p:extLst>
      <p:ext uri="{BB962C8B-B14F-4D97-AF65-F5344CB8AC3E}">
        <p14:creationId xmlns:p14="http://schemas.microsoft.com/office/powerpoint/2010/main" val="99575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After running the make all command and compile your program successfully, you can use this command to run the game:</a:t>
            </a:r>
          </a:p>
          <a:p>
            <a:endParaRPr lang="en-US" altLang="zh-TW" dirty="0"/>
          </a:p>
          <a:p>
            <a:endParaRPr lang="en-US" altLang="zh-TW" dirty="0"/>
          </a:p>
          <a:p>
            <a:r>
              <a:rPr lang="en-US" altLang="zh-TW" dirty="0"/>
              <a:t>And it will start running!</a:t>
            </a:r>
            <a:endParaRPr lang="zh-TW" altLang="en-US" dirty="0"/>
          </a:p>
        </p:txBody>
      </p:sp>
      <p:pic>
        <p:nvPicPr>
          <p:cNvPr id="9" name="圖片 8">
            <a:extLst>
              <a:ext uri="{FF2B5EF4-FFF2-40B4-BE49-F238E27FC236}">
                <a16:creationId xmlns:a16="http://schemas.microsoft.com/office/drawing/2014/main" id="{4430FF15-D456-0A61-DF5D-342FA0F03D42}"/>
              </a:ext>
            </a:extLst>
          </p:cNvPr>
          <p:cNvPicPr>
            <a:picLocks noChangeAspect="1"/>
          </p:cNvPicPr>
          <p:nvPr/>
        </p:nvPicPr>
        <p:blipFill>
          <a:blip r:embed="rId2"/>
          <a:stretch>
            <a:fillRect/>
          </a:stretch>
        </p:blipFill>
        <p:spPr>
          <a:xfrm>
            <a:off x="513274" y="2663823"/>
            <a:ext cx="8719621" cy="566209"/>
          </a:xfrm>
          <a:prstGeom prst="rect">
            <a:avLst/>
          </a:prstGeom>
        </p:spPr>
      </p:pic>
      <p:pic>
        <p:nvPicPr>
          <p:cNvPr id="11" name="圖片 10">
            <a:extLst>
              <a:ext uri="{FF2B5EF4-FFF2-40B4-BE49-F238E27FC236}">
                <a16:creationId xmlns:a16="http://schemas.microsoft.com/office/drawing/2014/main" id="{2F40C7BB-4C01-45A5-6215-A7BD2F4F8EDE}"/>
              </a:ext>
            </a:extLst>
          </p:cNvPr>
          <p:cNvPicPr>
            <a:picLocks noChangeAspect="1"/>
          </p:cNvPicPr>
          <p:nvPr/>
        </p:nvPicPr>
        <p:blipFill>
          <a:blip r:embed="rId3"/>
          <a:stretch>
            <a:fillRect/>
          </a:stretch>
        </p:blipFill>
        <p:spPr>
          <a:xfrm>
            <a:off x="4600196" y="3585758"/>
            <a:ext cx="1495804" cy="2511822"/>
          </a:xfrm>
          <a:prstGeom prst="rect">
            <a:avLst/>
          </a:prstGeom>
        </p:spPr>
      </p:pic>
    </p:spTree>
    <p:extLst>
      <p:ext uri="{BB962C8B-B14F-4D97-AF65-F5344CB8AC3E}">
        <p14:creationId xmlns:p14="http://schemas.microsoft.com/office/powerpoint/2010/main" val="2718651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a:xfrm>
            <a:off x="422897" y="1324303"/>
            <a:ext cx="5228392" cy="4612916"/>
          </a:xfrm>
        </p:spPr>
        <p:txBody>
          <a:bodyPr>
            <a:normAutofit/>
          </a:bodyPr>
          <a:lstStyle/>
          <a:p>
            <a:r>
              <a:rPr lang="en-US" altLang="zh-TW" sz="1800" dirty="0"/>
              <a:t>And now, you should start your project.</a:t>
            </a:r>
          </a:p>
          <a:p>
            <a:r>
              <a:rPr lang="en-US" altLang="zh-TW" sz="1800" dirty="0"/>
              <a:t>I</a:t>
            </a:r>
            <a:r>
              <a:rPr lang="zh-TW" altLang="en-US" sz="1800" dirty="0"/>
              <a:t> </a:t>
            </a:r>
            <a:r>
              <a:rPr lang="en-US" altLang="zh-TW" sz="1800" dirty="0"/>
              <a:t>recommend you to check state class at first</a:t>
            </a:r>
          </a:p>
          <a:p>
            <a:endParaRPr lang="en-US" altLang="zh-TW" sz="1800" dirty="0"/>
          </a:p>
          <a:p>
            <a:r>
              <a:rPr lang="en-US" altLang="zh-TW" sz="1800" dirty="0" err="1"/>
              <a:t>next_state</a:t>
            </a:r>
            <a:r>
              <a:rPr lang="en-US" altLang="zh-TW" sz="1800" dirty="0"/>
              <a:t> can generate new state based on a move</a:t>
            </a:r>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p>
          <a:p>
            <a:endParaRPr lang="en-US" altLang="zh-TW" sz="1800" dirty="0"/>
          </a:p>
          <a:p>
            <a:r>
              <a:rPr lang="en-US" altLang="zh-TW" sz="1800" dirty="0"/>
              <a:t>evaluate is the state value function you need to implement</a:t>
            </a:r>
          </a:p>
          <a:p>
            <a:endParaRPr lang="zh-TW" altLang="en-US" sz="1800" dirty="0"/>
          </a:p>
        </p:txBody>
      </p:sp>
      <p:sp>
        <p:nvSpPr>
          <p:cNvPr id="31" name="Rectangle 30">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F3137307-E464-4D07-C138-16882AD2B491}"/>
              </a:ext>
            </a:extLst>
          </p:cNvPr>
          <p:cNvPicPr>
            <a:picLocks noChangeAspect="1"/>
          </p:cNvPicPr>
          <p:nvPr/>
        </p:nvPicPr>
        <p:blipFill rotWithShape="1">
          <a:blip r:embed="rId2"/>
          <a:srcRect l="651" r="26851" b="2"/>
          <a:stretch/>
        </p:blipFill>
        <p:spPr>
          <a:xfrm>
            <a:off x="6620386" y="1246946"/>
            <a:ext cx="4364109" cy="4364109"/>
          </a:xfrm>
          <a:prstGeom prst="rect">
            <a:avLst/>
          </a:prstGeom>
        </p:spPr>
      </p:pic>
      <p:cxnSp>
        <p:nvCxnSpPr>
          <p:cNvPr id="33" name="Straight Connector 32">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5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5256BB-8145-658F-042C-0F34AFF6C2FC}"/>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a:extLst>
              <a:ext uri="{FF2B5EF4-FFF2-40B4-BE49-F238E27FC236}">
                <a16:creationId xmlns:a16="http://schemas.microsoft.com/office/drawing/2014/main" id="{A2F25D00-A4AF-4CB2-6318-7879001A3B48}"/>
              </a:ext>
            </a:extLst>
          </p:cNvPr>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CA6653E4-DB30-D7A7-A344-91DC77EE89BB}"/>
              </a:ext>
            </a:extLst>
          </p:cNvPr>
          <p:cNvPicPr>
            <a:picLocks noChangeAspect="1"/>
          </p:cNvPicPr>
          <p:nvPr/>
        </p:nvPicPr>
        <p:blipFill>
          <a:blip r:embed="rId2"/>
          <a:stretch>
            <a:fillRect/>
          </a:stretch>
        </p:blipFill>
        <p:spPr>
          <a:xfrm>
            <a:off x="5036801" y="1721568"/>
            <a:ext cx="6460089" cy="4441310"/>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3A0727-7B6C-72E7-B634-8AFBF876FDFC}"/>
              </a:ext>
            </a:extLst>
          </p:cNvPr>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a:extLst>
              <a:ext uri="{FF2B5EF4-FFF2-40B4-BE49-F238E27FC236}">
                <a16:creationId xmlns:a16="http://schemas.microsoft.com/office/drawing/2014/main" id="{A4B40CA3-9CB4-7CAC-838A-EA225A1DF134}"/>
              </a:ext>
            </a:extLst>
          </p:cNvPr>
          <p:cNvSpPr>
            <a:spLocks noGrp="1"/>
          </p:cNvSpPr>
          <p:nvPr>
            <p:ph idx="1"/>
          </p:nvPr>
        </p:nvSpPr>
        <p:spPr>
          <a:xfrm>
            <a:off x="422898" y="3354749"/>
            <a:ext cx="4548656" cy="2582470"/>
          </a:xfrm>
        </p:spPr>
        <p:txBody>
          <a:bodyPr>
            <a:normAutofit/>
          </a:bodyPr>
          <a:lstStyle/>
          <a:p>
            <a:r>
              <a:rPr lang="en-US" altLang="zh-TW" sz="1800" dirty="0"/>
              <a:t>Has lot of variance.</a:t>
            </a:r>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圖片 5" descr="一張含有 正方形 的圖片&#10;&#10;自動產生的描述">
            <a:extLst>
              <a:ext uri="{FF2B5EF4-FFF2-40B4-BE49-F238E27FC236}">
                <a16:creationId xmlns:a16="http://schemas.microsoft.com/office/drawing/2014/main" id="{0491FE86-4720-5AEE-15CD-51A9F44180B7}"/>
              </a:ext>
            </a:extLst>
          </p:cNvPr>
          <p:cNvPicPr>
            <a:picLocks noChangeAspect="1"/>
          </p:cNvPicPr>
          <p:nvPr/>
        </p:nvPicPr>
        <p:blipFill>
          <a:blip r:embed="rId2"/>
          <a:stretch>
            <a:fillRect/>
          </a:stretch>
        </p:blipFill>
        <p:spPr>
          <a:xfrm>
            <a:off x="7343278" y="1414525"/>
            <a:ext cx="3013187" cy="4071876"/>
          </a:xfrm>
          <a:prstGeom prst="rect">
            <a:avLst/>
          </a:prstGeom>
        </p:spPr>
      </p:pic>
    </p:spTree>
    <p:extLst>
      <p:ext uri="{BB962C8B-B14F-4D97-AF65-F5344CB8AC3E}">
        <p14:creationId xmlns:p14="http://schemas.microsoft.com/office/powerpoint/2010/main" val="2992632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Package - player</a:t>
            </a:r>
            <a:endParaRPr lang="zh-TW" altLang="en-US" dirty="0"/>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There are some useful functions in example random player file:</a:t>
            </a:r>
          </a:p>
          <a:p>
            <a:pPr lvl="1"/>
            <a:r>
              <a:rPr lang="en-US" altLang="zh-TW" dirty="0" err="1"/>
              <a:t>read_board</a:t>
            </a:r>
            <a:r>
              <a:rPr lang="en-US" altLang="zh-TW" dirty="0"/>
              <a:t>: read the board from state file</a:t>
            </a:r>
          </a:p>
          <a:p>
            <a:pPr lvl="1"/>
            <a:r>
              <a:rPr lang="en-US" altLang="zh-TW" dirty="0" err="1"/>
              <a:t>write_valid_sopt</a:t>
            </a:r>
            <a:r>
              <a:rPr lang="en-US" altLang="zh-TW" dirty="0"/>
              <a:t>: in random player, it will output random point to action file, you can just modify this function to output the point you want.</a:t>
            </a:r>
          </a:p>
          <a:p>
            <a:endParaRPr lang="zh-TW" altLang="en-US" dirty="0"/>
          </a:p>
        </p:txBody>
      </p:sp>
    </p:spTree>
    <p:extLst>
      <p:ext uri="{BB962C8B-B14F-4D97-AF65-F5344CB8AC3E}">
        <p14:creationId xmlns:p14="http://schemas.microsoft.com/office/powerpoint/2010/main" val="552187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926813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In this project you should do these things:</a:t>
            </a:r>
          </a:p>
          <a:p>
            <a:r>
              <a:rPr lang="en-US" altLang="zh-TW" dirty="0"/>
              <a:t>1, design your own state value function</a:t>
            </a:r>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p>
          <a:p>
            <a:r>
              <a:rPr lang="en-US" altLang="zh-TW" dirty="0"/>
              <a:t>3, utilize your algorithm and state value function to make a strong AI</a:t>
            </a:r>
            <a:endParaRPr lang="zh-TW" altLang="en-US" dirty="0"/>
          </a:p>
        </p:txBody>
      </p:sp>
    </p:spTree>
    <p:extLst>
      <p:ext uri="{BB962C8B-B14F-4D97-AF65-F5344CB8AC3E}">
        <p14:creationId xmlns:p14="http://schemas.microsoft.com/office/powerpoint/2010/main" val="2190570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extLst>
      <p:ext uri="{BB962C8B-B14F-4D97-AF65-F5344CB8AC3E}">
        <p14:creationId xmlns:p14="http://schemas.microsoft.com/office/powerpoint/2010/main" val="1175393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will lose immediately if your program outputs an invalid move</a:t>
            </a:r>
          </a:p>
          <a:p>
            <a:endParaRPr lang="en-US" altLang="zh-TW" dirty="0"/>
          </a:p>
          <a:p>
            <a:r>
              <a:rPr lang="en-US" altLang="zh-TW" dirty="0"/>
              <a:t>Time limit for each move is 10 seconds, and the memory limit is 4GB</a:t>
            </a:r>
          </a:p>
          <a:p>
            <a:endParaRPr lang="en-US" altLang="zh-TW" dirty="0"/>
          </a:p>
          <a:p>
            <a:r>
              <a:rPr lang="en-US" altLang="zh-TW" dirty="0"/>
              <a:t>You can keep output moves for a limited time. Only the last move is used by the game runner.</a:t>
            </a:r>
          </a:p>
        </p:txBody>
      </p:sp>
    </p:spTree>
    <p:extLst>
      <p:ext uri="{BB962C8B-B14F-4D97-AF65-F5344CB8AC3E}">
        <p14:creationId xmlns:p14="http://schemas.microsoft.com/office/powerpoint/2010/main" val="380778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cannot use these things in your code:</a:t>
            </a:r>
          </a:p>
          <a:p>
            <a:pPr lvl="1"/>
            <a:r>
              <a:rPr lang="en-US" altLang="zh-TW" dirty="0"/>
              <a:t>Third party library (only standard library are acceptable)</a:t>
            </a:r>
          </a:p>
          <a:p>
            <a:pPr lvl="1"/>
            <a:r>
              <a:rPr lang="en-US" altLang="zh-TW" dirty="0"/>
              <a:t>Inline ASM</a:t>
            </a:r>
          </a:p>
          <a:p>
            <a:pPr lvl="1"/>
            <a:r>
              <a:rPr lang="en-US" altLang="zh-TW" dirty="0"/>
              <a:t>Multi thread/Multi process</a:t>
            </a:r>
          </a:p>
          <a:p>
            <a:pPr lvl="1"/>
            <a:r>
              <a:rPr lang="en-US" altLang="zh-TW" dirty="0"/>
              <a:t>Vectorize operation </a:t>
            </a:r>
            <a:r>
              <a:rPr lang="en-US" altLang="zh-TW"/>
              <a:t>(Like AVX)</a:t>
            </a:r>
            <a:endParaRPr lang="en-US" altLang="zh-TW" dirty="0"/>
          </a:p>
        </p:txBody>
      </p:sp>
    </p:spTree>
    <p:extLst>
      <p:ext uri="{BB962C8B-B14F-4D97-AF65-F5344CB8AC3E}">
        <p14:creationId xmlns:p14="http://schemas.microsoft.com/office/powerpoint/2010/main" val="39491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p>
          <a:p>
            <a:endParaRPr lang="en-US" altLang="zh-TW" dirty="0"/>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1252716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p>
          <a:p>
            <a:pPr lvl="1"/>
            <a:r>
              <a:rPr lang="en-US" altLang="zh-TW" dirty="0">
                <a:solidFill>
                  <a:srgbClr val="FF0000"/>
                </a:solidFill>
              </a:rPr>
              <a:t>You should make sure “make submission” command can work!</a:t>
            </a:r>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3554727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Requirements - structure</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lstStyle/>
          <a:p>
            <a:r>
              <a:rPr lang="en-US" altLang="zh-TW" dirty="0"/>
              <a:t>Your program will be compiled in a GNU/Linux environment by:</a:t>
            </a:r>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p>
        </p:txBody>
      </p:sp>
      <p:pic>
        <p:nvPicPr>
          <p:cNvPr id="6" name="圖片 5">
            <a:extLst>
              <a:ext uri="{FF2B5EF4-FFF2-40B4-BE49-F238E27FC236}">
                <a16:creationId xmlns:a16="http://schemas.microsoft.com/office/drawing/2014/main" id="{52339EF1-FFF6-CE9C-275F-7D5C6D234D44}"/>
              </a:ext>
            </a:extLst>
          </p:cNvPr>
          <p:cNvPicPr>
            <a:picLocks noChangeAspect="1"/>
          </p:cNvPicPr>
          <p:nvPr/>
        </p:nvPicPr>
        <p:blipFill>
          <a:blip r:embed="rId2"/>
          <a:stretch>
            <a:fillRect/>
          </a:stretch>
        </p:blipFill>
        <p:spPr>
          <a:xfrm>
            <a:off x="900113" y="2283320"/>
            <a:ext cx="8882062" cy="1860870"/>
          </a:xfrm>
          <a:prstGeom prst="rect">
            <a:avLst/>
          </a:prstGeom>
        </p:spPr>
      </p:pic>
    </p:spTree>
    <p:extLst>
      <p:ext uri="{BB962C8B-B14F-4D97-AF65-F5344CB8AC3E}">
        <p14:creationId xmlns:p14="http://schemas.microsoft.com/office/powerpoint/2010/main" val="3575233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FBDB0-72C5-D388-CA2A-6B44B7CE5B7B}"/>
              </a:ext>
            </a:extLst>
          </p:cNvPr>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a:extLst>
              <a:ext uri="{FF2B5EF4-FFF2-40B4-BE49-F238E27FC236}">
                <a16:creationId xmlns:a16="http://schemas.microsoft.com/office/drawing/2014/main" id="{A5FE3B3C-E38F-D46F-38BA-5C7B043ECBF3}"/>
              </a:ext>
            </a:extLst>
          </p:cNvPr>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p>
          <a:p>
            <a:endParaRPr lang="en-US" altLang="zh-TW" dirty="0">
              <a:latin typeface="+mn-ea"/>
            </a:endParaRPr>
          </a:p>
          <a:p>
            <a:r>
              <a:rPr lang="en-US" altLang="zh-TW" dirty="0">
                <a:latin typeface="+mn-ea"/>
              </a:rPr>
              <a:t>You must attend the demo and answer the questions from TA</a:t>
            </a: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extLst>
      <p:ext uri="{BB962C8B-B14F-4D97-AF65-F5344CB8AC3E}">
        <p14:creationId xmlns:p14="http://schemas.microsoft.com/office/powerpoint/2010/main" val="23972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p>
          <a:p>
            <a:r>
              <a:rPr lang="en-US" altLang="zh-TW" dirty="0"/>
              <a:t>If the target place of your piece has the opponent’s piece, you can take it out</a:t>
            </a:r>
            <a:br>
              <a:rPr lang="en-US" altLang="zh-TW" dirty="0"/>
            </a:br>
            <a:r>
              <a:rPr lang="en-US" altLang="zh-TW" dirty="0"/>
              <a:t>(or, catch the piece), You cannot take your own piece.</a:t>
            </a:r>
          </a:p>
          <a:p>
            <a:r>
              <a:rPr lang="en-US" altLang="zh-TW" dirty="0"/>
              <a:t>If a player can catch the opponent’s king in its turn, it wins.</a:t>
            </a:r>
          </a:p>
          <a:p>
            <a:pPr lvl="1"/>
            <a:r>
              <a:rPr lang="en-US" altLang="zh-TW" dirty="0"/>
              <a:t>So a player can only win in he turn or lose in the opponent’s turn.</a:t>
            </a:r>
          </a:p>
          <a:p>
            <a:r>
              <a:rPr lang="en-US" altLang="zh-TW" dirty="0"/>
              <a:t>If a player makes an illegal move, he loses.</a:t>
            </a:r>
          </a:p>
          <a:p>
            <a:endParaRPr lang="en-US" altLang="zh-TW" dirty="0"/>
          </a:p>
          <a:p>
            <a:r>
              <a:rPr lang="en-US" altLang="zh-TW" dirty="0"/>
              <a:t>Our rule is simplified, any different rules will be marked as red one:</a:t>
            </a:r>
          </a:p>
          <a:p>
            <a:r>
              <a:rPr lang="en-US" altLang="zh-TW" dirty="0">
                <a:solidFill>
                  <a:srgbClr val="FF0000"/>
                </a:solidFill>
              </a:rPr>
              <a:t>There is no castling</a:t>
            </a:r>
          </a:p>
          <a:p>
            <a:r>
              <a:rPr lang="en-US" altLang="zh-TW" dirty="0">
                <a:solidFill>
                  <a:srgbClr val="FF0000"/>
                </a:solidFill>
              </a:rPr>
              <a:t>Pawn can only promote to Queen (detail in next section)</a:t>
            </a:r>
          </a:p>
        </p:txBody>
      </p:sp>
    </p:spTree>
    <p:extLst>
      <p:ext uri="{BB962C8B-B14F-4D97-AF65-F5344CB8AC3E}">
        <p14:creationId xmlns:p14="http://schemas.microsoft.com/office/powerpoint/2010/main" val="1717218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solidFill>
              </a:rPr>
              <a:t>Grading</a:t>
            </a:r>
          </a:p>
          <a:p>
            <a:pPr marL="514350" indent="-514350">
              <a:buFont typeface="+mj-lt"/>
              <a:buAutoNum type="arabicPeriod"/>
            </a:pPr>
            <a:r>
              <a:rPr lang="en-US" altLang="zh-TW" dirty="0">
                <a:solidFill>
                  <a:schemeClr val="bg1">
                    <a:lumMod val="50000"/>
                  </a:schemeClr>
                </a:solidFill>
              </a:rPr>
              <a:t>Submission</a:t>
            </a:r>
          </a:p>
        </p:txBody>
      </p:sp>
    </p:spTree>
    <p:extLst>
      <p:ext uri="{BB962C8B-B14F-4D97-AF65-F5344CB8AC3E}">
        <p14:creationId xmlns:p14="http://schemas.microsoft.com/office/powerpoint/2010/main" val="844012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99E8-7800-B05A-E668-905257DA88D8}"/>
              </a:ext>
            </a:extLst>
          </p:cNvPr>
          <p:cNvSpPr>
            <a:spLocks noGrp="1"/>
          </p:cNvSpPr>
          <p:nvPr>
            <p:ph type="title"/>
          </p:nvPr>
        </p:nvSpPr>
        <p:spPr/>
        <p:txBody>
          <a:bodyPr/>
          <a:lstStyle/>
          <a:p>
            <a:r>
              <a:rPr lang="en-US" altLang="zh-TW" dirty="0"/>
              <a:t>Grading</a:t>
            </a:r>
            <a:endParaRPr lang="zh-TW" altLang="en-US" dirty="0"/>
          </a:p>
        </p:txBody>
      </p:sp>
      <p:sp>
        <p:nvSpPr>
          <p:cNvPr id="3" name="內容版面配置區 2">
            <a:extLst>
              <a:ext uri="{FF2B5EF4-FFF2-40B4-BE49-F238E27FC236}">
                <a16:creationId xmlns:a16="http://schemas.microsoft.com/office/drawing/2014/main" id="{D0ABA27A-56FA-E6DB-613C-783410876312}"/>
              </a:ext>
            </a:extLst>
          </p:cNvPr>
          <p:cNvSpPr>
            <a:spLocks noGrp="1"/>
          </p:cNvSpPr>
          <p:nvPr>
            <p:ph idx="1"/>
          </p:nvPr>
        </p:nvSpPr>
        <p:spPr/>
        <p:txBody>
          <a:bodyPr>
            <a:normAutofit lnSpcReduction="10000"/>
          </a:bodyPr>
          <a:lstStyle/>
          <a:p>
            <a:r>
              <a:rPr lang="en-US" altLang="zh-TW" dirty="0"/>
              <a:t>The project accounts for 9 points of your total grade</a:t>
            </a:r>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p>
          <a:p>
            <a:endParaRPr lang="en-US" altLang="zh-TW" sz="900" dirty="0"/>
          </a:p>
          <a:p>
            <a:r>
              <a:rPr lang="en-US" altLang="zh-TW" dirty="0"/>
              <a:t>Implement Tree search (Minimax) =&gt; +2 points</a:t>
            </a:r>
          </a:p>
          <a:p>
            <a:endParaRPr lang="en-US" altLang="zh-TW" sz="900" dirty="0"/>
          </a:p>
          <a:p>
            <a:r>
              <a:rPr lang="en-US" altLang="zh-TW" dirty="0"/>
              <a:t>Design of your state value function =&gt; +1 point</a:t>
            </a:r>
          </a:p>
          <a:p>
            <a:endParaRPr lang="en-US" altLang="zh-TW" sz="900" dirty="0"/>
          </a:p>
          <a:p>
            <a:r>
              <a:rPr lang="en-US" altLang="zh-TW" dirty="0"/>
              <a:t>Implement Alpha-Beta Pruning =&gt; +1 point</a:t>
            </a:r>
          </a:p>
          <a:p>
            <a:endParaRPr lang="zh-TW" altLang="en-US" dirty="0"/>
          </a:p>
        </p:txBody>
      </p:sp>
    </p:spTree>
    <p:extLst>
      <p:ext uri="{BB962C8B-B14F-4D97-AF65-F5344CB8AC3E}">
        <p14:creationId xmlns:p14="http://schemas.microsoft.com/office/powerpoint/2010/main" val="36491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49C5B-6903-9BB1-E6F8-8F86E6FE58E5}"/>
              </a:ext>
            </a:extLst>
          </p:cNvPr>
          <p:cNvSpPr>
            <a:spLocks noGrp="1"/>
          </p:cNvSpPr>
          <p:nvPr>
            <p:ph type="title"/>
          </p:nvPr>
        </p:nvSpPr>
        <p:spPr/>
        <p:txBody>
          <a:bodyPr/>
          <a:lstStyle/>
          <a:p>
            <a:r>
              <a:rPr lang="en-US" altLang="zh-TW" dirty="0"/>
              <a:t>Grading - baselines</a:t>
            </a:r>
            <a:endParaRPr lang="zh-TW" altLang="en-US" dirty="0"/>
          </a:p>
        </p:txBody>
      </p:sp>
      <p:sp>
        <p:nvSpPr>
          <p:cNvPr id="3" name="內容版面配置區 2">
            <a:extLst>
              <a:ext uri="{FF2B5EF4-FFF2-40B4-BE49-F238E27FC236}">
                <a16:creationId xmlns:a16="http://schemas.microsoft.com/office/drawing/2014/main" id="{C2595062-EAF3-9066-A69C-FE56CB3BC4E7}"/>
              </a:ext>
            </a:extLst>
          </p:cNvPr>
          <p:cNvSpPr>
            <a:spLocks noGrp="1"/>
          </p:cNvSpPr>
          <p:nvPr>
            <p:ph idx="1"/>
          </p:nvPr>
        </p:nvSpPr>
        <p:spPr/>
        <p:txBody>
          <a:bodyPr/>
          <a:lstStyle/>
          <a:p>
            <a:r>
              <a:rPr lang="en-US" altLang="zh-TW" dirty="0"/>
              <a:t>We have 4 baselines:</a:t>
            </a:r>
          </a:p>
          <a:p>
            <a:pPr lvl="1"/>
            <a:r>
              <a:rPr lang="en-US" altLang="zh-TW" dirty="0"/>
              <a:t>Random</a:t>
            </a:r>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p>
          <a:p>
            <a:r>
              <a:rPr lang="en-US" altLang="zh-TW" dirty="0"/>
              <a:t>If you can get 1win + 1draw (or 2win), you can go to next baselines and get the score.</a:t>
            </a:r>
          </a:p>
          <a:p>
            <a:r>
              <a:rPr lang="en-US" altLang="zh-TW" dirty="0"/>
              <a:t>If you can beat all the baselines with 8wins, you get final 1 point.</a:t>
            </a:r>
          </a:p>
        </p:txBody>
      </p:sp>
    </p:spTree>
    <p:extLst>
      <p:ext uri="{BB962C8B-B14F-4D97-AF65-F5344CB8AC3E}">
        <p14:creationId xmlns:p14="http://schemas.microsoft.com/office/powerpoint/2010/main" val="1367687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Bonus</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lnSpcReduction="10000"/>
          </a:bodyPr>
          <a:lstStyle/>
          <a:p>
            <a:r>
              <a:rPr lang="en-US" altLang="zh-TW" dirty="0"/>
              <a:t>(Bonus) Use version control software =&gt; +1 point</a:t>
            </a:r>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p>
          <a:p>
            <a:r>
              <a:rPr lang="en-US" altLang="zh-TW" dirty="0"/>
              <a:t>(Bonus) Class ranking =&gt; At most +2 points</a:t>
            </a:r>
          </a:p>
          <a:p>
            <a:pPr lvl="1"/>
            <a:r>
              <a:rPr lang="en-US" altLang="zh-TW" dirty="0"/>
              <a:t>You can attend the class ranking if you beat all baselines (8wins).</a:t>
            </a:r>
          </a:p>
          <a:p>
            <a:pPr lvl="1"/>
            <a:r>
              <a:rPr lang="en-US" altLang="zh-TW" dirty="0"/>
              <a:t>Your AI will play against other Ais of your classmates and gain a bonus score according to your ranking.</a:t>
            </a:r>
          </a:p>
          <a:p>
            <a:r>
              <a:rPr lang="en-US" altLang="zh-TW" dirty="0"/>
              <a:t>(Bonus) Advanced algorithm =&gt; MCTS: +1points, NNUE: +2points</a:t>
            </a:r>
          </a:p>
          <a:p>
            <a:pPr lvl="1"/>
            <a:r>
              <a:rPr lang="en-US" altLang="zh-TW" dirty="0"/>
              <a:t>You get this bonus only if your advanced algorithm can beat the first 3 baselines and you can explain it well.</a:t>
            </a:r>
            <a:endParaRPr lang="zh-TW" altLang="en-US" dirty="0"/>
          </a:p>
        </p:txBody>
      </p:sp>
    </p:spTree>
    <p:extLst>
      <p:ext uri="{BB962C8B-B14F-4D97-AF65-F5344CB8AC3E}">
        <p14:creationId xmlns:p14="http://schemas.microsoft.com/office/powerpoint/2010/main" val="414230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Plagiarism </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a:bodyPr>
          <a:lstStyle/>
          <a:p>
            <a:r>
              <a:rPr lang="en-US" altLang="zh-TW" sz="2200" b="0" i="0" dirty="0">
                <a:effectLst/>
              </a:rPr>
              <a:t>We will compare the code from both classes and previous years to detect plagiarism.</a:t>
            </a: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p>
          <a:p>
            <a:endParaRPr lang="en-US" altLang="zh-TW" sz="2200" dirty="0"/>
          </a:p>
          <a:p>
            <a:r>
              <a:rPr lang="en-US" altLang="zh-TW" sz="2200" b="0" i="0" dirty="0">
                <a:effectLst/>
              </a:rPr>
              <a:t>If plagiarism is still found, we will determine it based on the chronological order </a:t>
            </a:r>
            <a:r>
              <a:rPr lang="zh-TW" altLang="en-US" sz="2200" b="0" i="0" dirty="0">
                <a:effectLst/>
              </a:rPr>
              <a:t> </a:t>
            </a:r>
            <a:r>
              <a:rPr lang="en-US" altLang="zh-TW" sz="2200" b="0" i="0" dirty="0">
                <a:effectLst/>
              </a:rPr>
              <a:t>of commits on GitHub.</a:t>
            </a:r>
            <a:r>
              <a:rPr lang="zh-TW" altLang="en-US" sz="2200" b="0" i="0" dirty="0">
                <a:effectLst/>
              </a:rPr>
              <a:t> </a:t>
            </a:r>
            <a:r>
              <a:rPr lang="en-US" altLang="zh-TW" sz="2200" b="0" i="0" dirty="0">
                <a:solidFill>
                  <a:srgbClr val="FF0000"/>
                </a:solidFill>
                <a:effectLst/>
              </a:rPr>
              <a:t>The plagiarizer will receive 0 points, while the plagiarized person will receive </a:t>
            </a:r>
            <a:r>
              <a:rPr lang="en-US" altLang="zh-TW" sz="2200" b="0" i="0">
                <a:solidFill>
                  <a:srgbClr val="FF0000"/>
                </a:solidFill>
                <a:effectLst/>
              </a:rPr>
              <a:t>a </a:t>
            </a:r>
            <a:r>
              <a:rPr lang="en-US" altLang="zh-TW" sz="2200">
                <a:solidFill>
                  <a:srgbClr val="FF0000"/>
                </a:solidFill>
              </a:rPr>
              <a:t>50</a:t>
            </a:r>
            <a:r>
              <a:rPr lang="en-US" altLang="zh-TW" sz="2200" b="0" i="0">
                <a:solidFill>
                  <a:srgbClr val="FF0000"/>
                </a:solidFill>
                <a:effectLst/>
              </a:rPr>
              <a:t>% </a:t>
            </a:r>
            <a:r>
              <a:rPr lang="en-US" altLang="zh-TW" sz="2200" b="0" i="0" dirty="0">
                <a:solidFill>
                  <a:srgbClr val="FF0000"/>
                </a:solidFill>
                <a:effectLst/>
              </a:rPr>
              <a:t>deduction in score.</a:t>
            </a:r>
            <a:endParaRPr lang="zh-TW" altLang="en-US" sz="2200" dirty="0">
              <a:solidFill>
                <a:srgbClr val="FF0000"/>
              </a:solidFill>
            </a:endParaRPr>
          </a:p>
        </p:txBody>
      </p:sp>
    </p:spTree>
    <p:extLst>
      <p:ext uri="{BB962C8B-B14F-4D97-AF65-F5344CB8AC3E}">
        <p14:creationId xmlns:p14="http://schemas.microsoft.com/office/powerpoint/2010/main" val="1766611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bg1">
                    <a:lumMod val="50000"/>
                  </a:schemeClr>
                </a:solidFill>
              </a:rPr>
              <a:t>Grading</a:t>
            </a:r>
          </a:p>
          <a:p>
            <a:pPr marL="514350" indent="-514350">
              <a:buFont typeface="+mj-lt"/>
              <a:buAutoNum type="arabicPeriod"/>
            </a:pPr>
            <a:r>
              <a:rPr lang="en-US" altLang="zh-TW" dirty="0">
                <a:solidFill>
                  <a:schemeClr val="tx1"/>
                </a:solidFill>
              </a:rPr>
              <a:t>Submission</a:t>
            </a:r>
          </a:p>
        </p:txBody>
      </p:sp>
    </p:spTree>
    <p:extLst>
      <p:ext uri="{BB962C8B-B14F-4D97-AF65-F5344CB8AC3E}">
        <p14:creationId xmlns:p14="http://schemas.microsoft.com/office/powerpoint/2010/main" val="3215316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Submission</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p>
          <a:p>
            <a:r>
              <a:rPr lang="en-US" altLang="zh-TW" dirty="0"/>
              <a:t>Link: </a:t>
            </a:r>
            <a:r>
              <a:rPr lang="en-US" altLang="zh-TW" dirty="0">
                <a:hlinkClick r:id="rId2"/>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extLst>
      <p:ext uri="{BB962C8B-B14F-4D97-AF65-F5344CB8AC3E}">
        <p14:creationId xmlns:p14="http://schemas.microsoft.com/office/powerpoint/2010/main" val="590077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427EE8-75D1-44BC-B8B2-5AD457176BA0}"/>
              </a:ext>
            </a:extLst>
          </p:cNvPr>
          <p:cNvSpPr>
            <a:spLocks noGrp="1"/>
          </p:cNvSpPr>
          <p:nvPr>
            <p:ph type="ctrTitle"/>
          </p:nvPr>
        </p:nvSpPr>
        <p:spPr/>
        <p:txBody>
          <a:bodyPr/>
          <a:lstStyle/>
          <a:p>
            <a:r>
              <a:rPr lang="en-US" altLang="zh-TW" dirty="0"/>
              <a:t>Happy Coding!</a:t>
            </a:r>
            <a:endParaRPr lang="zh-TW" altLang="en-US" dirty="0"/>
          </a:p>
        </p:txBody>
      </p:sp>
      <p:sp>
        <p:nvSpPr>
          <p:cNvPr id="5" name="副標題 4">
            <a:extLst>
              <a:ext uri="{FF2B5EF4-FFF2-40B4-BE49-F238E27FC236}">
                <a16:creationId xmlns:a16="http://schemas.microsoft.com/office/drawing/2014/main" id="{8C71C816-867B-4F04-9542-C0AE9A4D4E1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831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chemeClr val="tx1">
                    <a:lumMod val="65000"/>
                    <a:lumOff val="35000"/>
                  </a:schemeClr>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p>
          <a:p>
            <a:pPr lvl="1"/>
            <a:r>
              <a:rPr lang="en-US" altLang="zh-TW" dirty="0">
                <a:solidFill>
                  <a:schemeClr val="tx1">
                    <a:lumMod val="65000"/>
                    <a:lumOff val="35000"/>
                  </a:schemeClr>
                </a:solidFill>
              </a:rPr>
              <a:t>If both sides have the same value, it is a draw.</a:t>
            </a:r>
          </a:p>
          <a:p>
            <a:pPr lvl="1"/>
            <a:r>
              <a:rPr lang="en-US" altLang="zh-TW" dirty="0">
                <a:solidFill>
                  <a:schemeClr val="tx1">
                    <a:lumMod val="65000"/>
                    <a:lumOff val="35000"/>
                  </a:schemeClr>
                </a:solidFill>
              </a:rPr>
              <a:t>The Queen who is promoted by Pawn, counts as queen.</a:t>
            </a:r>
          </a:p>
        </p:txBody>
      </p:sp>
    </p:spTree>
    <p:extLst>
      <p:ext uri="{BB962C8B-B14F-4D97-AF65-F5344CB8AC3E}">
        <p14:creationId xmlns:p14="http://schemas.microsoft.com/office/powerpoint/2010/main" val="1000828747"/>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2608</TotalTime>
  <Words>3925</Words>
  <Application>Microsoft Office PowerPoint</Application>
  <PresentationFormat>寬螢幕</PresentationFormat>
  <Paragraphs>1045</Paragraphs>
  <Slides>87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87</vt:i4>
      </vt:variant>
    </vt:vector>
  </HeadingPairs>
  <TitlesOfParts>
    <vt:vector size="94" baseType="lpstr">
      <vt:lpstr>Dante (Headings)2</vt:lpstr>
      <vt:lpstr>Helvetica Neue Medium</vt:lpstr>
      <vt:lpstr>Arial</vt:lpstr>
      <vt:lpstr>Univers</vt:lpstr>
      <vt:lpstr>Univers Light</vt:lpstr>
      <vt:lpstr>Wingdings 2</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 Pseudocode</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威傑 陳</cp:lastModifiedBy>
  <cp:revision>101</cp:revision>
  <dcterms:created xsi:type="dcterms:W3CDTF">2023-04-05T11:59:11Z</dcterms:created>
  <dcterms:modified xsi:type="dcterms:W3CDTF">2023-06-20T01:12:19Z</dcterms:modified>
</cp:coreProperties>
</file>