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22" r:id="rId2"/>
  </p:sldMasterIdLst>
  <p:notesMasterIdLst>
    <p:notesMasterId r:id="rId18"/>
  </p:notesMasterIdLst>
  <p:sldIdLst>
    <p:sldId id="294" r:id="rId3"/>
    <p:sldId id="307" r:id="rId4"/>
    <p:sldId id="308" r:id="rId5"/>
    <p:sldId id="309" r:id="rId6"/>
    <p:sldId id="264" r:id="rId7"/>
    <p:sldId id="311" r:id="rId8"/>
    <p:sldId id="310" r:id="rId9"/>
    <p:sldId id="312" r:id="rId10"/>
    <p:sldId id="313" r:id="rId11"/>
    <p:sldId id="314" r:id="rId12"/>
    <p:sldId id="315" r:id="rId13"/>
    <p:sldId id="305" r:id="rId14"/>
    <p:sldId id="301" r:id="rId15"/>
    <p:sldId id="306" r:id="rId16"/>
    <p:sldId id="303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38E"/>
    <a:srgbClr val="1C79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20" autoAdjust="0"/>
  </p:normalViewPr>
  <p:slideViewPr>
    <p:cSldViewPr snapToGrid="0">
      <p:cViewPr>
        <p:scale>
          <a:sx n="51" d="100"/>
          <a:sy n="51" d="100"/>
        </p:scale>
        <p:origin x="844" y="1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8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75072-1920-4934-801F-1487DEE9F533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395E3-C818-40D6-870D-82F346607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6303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813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9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072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924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795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33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697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82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274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1201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3313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76978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86457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15927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1662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28573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72635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685283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4677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01296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1809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84540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53051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310716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27421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895373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073888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4574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3792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39203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158472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024293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70696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25232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874471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15283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459099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323853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3172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75276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883145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967958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472150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924783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800367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670458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321702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914454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688751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747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8023225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761836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852263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939037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18612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445537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5265732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06408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880680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87206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599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767378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107976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556043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47004663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261212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3012559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3"/>
          <p:cNvSpPr>
            <a:spLocks noGrp="1"/>
          </p:cNvSpPr>
          <p:nvPr>
            <p:ph type="pic" sz="quarter" idx="12"/>
          </p:nvPr>
        </p:nvSpPr>
        <p:spPr>
          <a:xfrm>
            <a:off x="1003300" y="1727200"/>
            <a:ext cx="2413000" cy="1955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图片占位符 3"/>
          <p:cNvSpPr>
            <a:spLocks noGrp="1"/>
          </p:cNvSpPr>
          <p:nvPr>
            <p:ph type="pic" sz="quarter" idx="14"/>
          </p:nvPr>
        </p:nvSpPr>
        <p:spPr>
          <a:xfrm>
            <a:off x="6219826" y="1727200"/>
            <a:ext cx="2413000" cy="1955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3"/>
          <p:cNvSpPr>
            <a:spLocks noGrp="1"/>
          </p:cNvSpPr>
          <p:nvPr>
            <p:ph type="pic" sz="quarter" idx="15"/>
          </p:nvPr>
        </p:nvSpPr>
        <p:spPr>
          <a:xfrm>
            <a:off x="3611563" y="3848100"/>
            <a:ext cx="2413000" cy="1955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7"/>
          </p:nvPr>
        </p:nvSpPr>
        <p:spPr>
          <a:xfrm>
            <a:off x="8828088" y="3848100"/>
            <a:ext cx="2413000" cy="1955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504950" y="1770063"/>
            <a:ext cx="2413000" cy="2413000"/>
          </a:xfrm>
          <a:custGeom>
            <a:avLst/>
            <a:gdLst>
              <a:gd name="connsiteX0" fmla="*/ 1206500 w 2413000"/>
              <a:gd name="connsiteY0" fmla="*/ 0 h 2413000"/>
              <a:gd name="connsiteX1" fmla="*/ 2413000 w 2413000"/>
              <a:gd name="connsiteY1" fmla="*/ 1206500 h 2413000"/>
              <a:gd name="connsiteX2" fmla="*/ 1206500 w 2413000"/>
              <a:gd name="connsiteY2" fmla="*/ 2413000 h 2413000"/>
              <a:gd name="connsiteX3" fmla="*/ 0 w 2413000"/>
              <a:gd name="connsiteY3" fmla="*/ 1206500 h 2413000"/>
              <a:gd name="connsiteX4" fmla="*/ 1206500 w 2413000"/>
              <a:gd name="connsiteY4" fmla="*/ 0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0" h="2413000">
                <a:moveTo>
                  <a:pt x="1206500" y="0"/>
                </a:moveTo>
                <a:cubicBezTo>
                  <a:pt x="1872832" y="0"/>
                  <a:pt x="2413000" y="540168"/>
                  <a:pt x="2413000" y="1206500"/>
                </a:cubicBezTo>
                <a:cubicBezTo>
                  <a:pt x="2413000" y="1872832"/>
                  <a:pt x="1872832" y="2413000"/>
                  <a:pt x="1206500" y="2413000"/>
                </a:cubicBezTo>
                <a:cubicBezTo>
                  <a:pt x="540168" y="2413000"/>
                  <a:pt x="0" y="1872832"/>
                  <a:pt x="0" y="1206500"/>
                </a:cubicBezTo>
                <a:cubicBezTo>
                  <a:pt x="0" y="540168"/>
                  <a:pt x="540168" y="0"/>
                  <a:pt x="12065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889500" y="1770063"/>
            <a:ext cx="2413000" cy="2413000"/>
          </a:xfrm>
          <a:custGeom>
            <a:avLst/>
            <a:gdLst>
              <a:gd name="connsiteX0" fmla="*/ 1206500 w 2413000"/>
              <a:gd name="connsiteY0" fmla="*/ 0 h 2413000"/>
              <a:gd name="connsiteX1" fmla="*/ 2413000 w 2413000"/>
              <a:gd name="connsiteY1" fmla="*/ 1206500 h 2413000"/>
              <a:gd name="connsiteX2" fmla="*/ 1206500 w 2413000"/>
              <a:gd name="connsiteY2" fmla="*/ 2413000 h 2413000"/>
              <a:gd name="connsiteX3" fmla="*/ 0 w 2413000"/>
              <a:gd name="connsiteY3" fmla="*/ 1206500 h 2413000"/>
              <a:gd name="connsiteX4" fmla="*/ 1206500 w 2413000"/>
              <a:gd name="connsiteY4" fmla="*/ 0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0" h="2413000">
                <a:moveTo>
                  <a:pt x="1206500" y="0"/>
                </a:moveTo>
                <a:cubicBezTo>
                  <a:pt x="1872832" y="0"/>
                  <a:pt x="2413000" y="540168"/>
                  <a:pt x="2413000" y="1206500"/>
                </a:cubicBezTo>
                <a:cubicBezTo>
                  <a:pt x="2413000" y="1872832"/>
                  <a:pt x="1872832" y="2413000"/>
                  <a:pt x="1206500" y="2413000"/>
                </a:cubicBezTo>
                <a:cubicBezTo>
                  <a:pt x="540168" y="2413000"/>
                  <a:pt x="0" y="1872832"/>
                  <a:pt x="0" y="1206500"/>
                </a:cubicBezTo>
                <a:cubicBezTo>
                  <a:pt x="0" y="540168"/>
                  <a:pt x="540168" y="0"/>
                  <a:pt x="12065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274050" y="1770063"/>
            <a:ext cx="2413000" cy="2413000"/>
          </a:xfrm>
          <a:custGeom>
            <a:avLst/>
            <a:gdLst>
              <a:gd name="connsiteX0" fmla="*/ 1206500 w 2413000"/>
              <a:gd name="connsiteY0" fmla="*/ 0 h 2413000"/>
              <a:gd name="connsiteX1" fmla="*/ 2413000 w 2413000"/>
              <a:gd name="connsiteY1" fmla="*/ 1206500 h 2413000"/>
              <a:gd name="connsiteX2" fmla="*/ 1206500 w 2413000"/>
              <a:gd name="connsiteY2" fmla="*/ 2413000 h 2413000"/>
              <a:gd name="connsiteX3" fmla="*/ 0 w 2413000"/>
              <a:gd name="connsiteY3" fmla="*/ 1206500 h 2413000"/>
              <a:gd name="connsiteX4" fmla="*/ 1206500 w 2413000"/>
              <a:gd name="connsiteY4" fmla="*/ 0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0" h="2413000">
                <a:moveTo>
                  <a:pt x="1206500" y="0"/>
                </a:moveTo>
                <a:cubicBezTo>
                  <a:pt x="1872832" y="0"/>
                  <a:pt x="2413000" y="540168"/>
                  <a:pt x="2413000" y="1206500"/>
                </a:cubicBezTo>
                <a:cubicBezTo>
                  <a:pt x="2413000" y="1872832"/>
                  <a:pt x="1872832" y="2413000"/>
                  <a:pt x="1206500" y="2413000"/>
                </a:cubicBezTo>
                <a:cubicBezTo>
                  <a:pt x="540168" y="2413000"/>
                  <a:pt x="0" y="1872832"/>
                  <a:pt x="0" y="1206500"/>
                </a:cubicBezTo>
                <a:cubicBezTo>
                  <a:pt x="0" y="540168"/>
                  <a:pt x="540168" y="0"/>
                  <a:pt x="12065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198350" y="1786930"/>
            <a:ext cx="4897650" cy="4086933"/>
          </a:xfrm>
          <a:custGeom>
            <a:avLst/>
            <a:gdLst>
              <a:gd name="connsiteX0" fmla="*/ 0 w 4897650"/>
              <a:gd name="connsiteY0" fmla="*/ 0 h 4086933"/>
              <a:gd name="connsiteX1" fmla="*/ 4897650 w 4897650"/>
              <a:gd name="connsiteY1" fmla="*/ 0 h 4086933"/>
              <a:gd name="connsiteX2" fmla="*/ 4897650 w 4897650"/>
              <a:gd name="connsiteY2" fmla="*/ 4086933 h 4086933"/>
              <a:gd name="connsiteX3" fmla="*/ 0 w 4897650"/>
              <a:gd name="connsiteY3" fmla="*/ 4086933 h 408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7650" h="4086933">
                <a:moveTo>
                  <a:pt x="0" y="0"/>
                </a:moveTo>
                <a:lnTo>
                  <a:pt x="4897650" y="0"/>
                </a:lnTo>
                <a:lnTo>
                  <a:pt x="4897650" y="4086933"/>
                </a:lnTo>
                <a:lnTo>
                  <a:pt x="0" y="4086933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90600" y="1587501"/>
            <a:ext cx="5105400" cy="2048359"/>
          </a:xfrm>
          <a:custGeom>
            <a:avLst/>
            <a:gdLst>
              <a:gd name="connsiteX0" fmla="*/ 0 w 5105400"/>
              <a:gd name="connsiteY0" fmla="*/ 0 h 2048359"/>
              <a:gd name="connsiteX1" fmla="*/ 5105400 w 5105400"/>
              <a:gd name="connsiteY1" fmla="*/ 0 h 2048359"/>
              <a:gd name="connsiteX2" fmla="*/ 5105400 w 5105400"/>
              <a:gd name="connsiteY2" fmla="*/ 2048359 h 2048359"/>
              <a:gd name="connsiteX3" fmla="*/ 0 w 5105400"/>
              <a:gd name="connsiteY3" fmla="*/ 2048359 h 204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400" h="2048359">
                <a:moveTo>
                  <a:pt x="0" y="0"/>
                </a:moveTo>
                <a:lnTo>
                  <a:pt x="5105400" y="0"/>
                </a:lnTo>
                <a:lnTo>
                  <a:pt x="5105400" y="2048359"/>
                </a:lnTo>
                <a:lnTo>
                  <a:pt x="0" y="20483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990600" y="3784323"/>
            <a:ext cx="5105400" cy="2171977"/>
          </a:xfrm>
          <a:custGeom>
            <a:avLst/>
            <a:gdLst>
              <a:gd name="connsiteX0" fmla="*/ 0 w 5105400"/>
              <a:gd name="connsiteY0" fmla="*/ 0 h 2171977"/>
              <a:gd name="connsiteX1" fmla="*/ 5105400 w 5105400"/>
              <a:gd name="connsiteY1" fmla="*/ 0 h 2171977"/>
              <a:gd name="connsiteX2" fmla="*/ 5105400 w 5105400"/>
              <a:gd name="connsiteY2" fmla="*/ 2171977 h 2171977"/>
              <a:gd name="connsiteX3" fmla="*/ 0 w 5105400"/>
              <a:gd name="connsiteY3" fmla="*/ 2171977 h 217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400" h="2171977">
                <a:moveTo>
                  <a:pt x="0" y="0"/>
                </a:moveTo>
                <a:lnTo>
                  <a:pt x="5105400" y="0"/>
                </a:lnTo>
                <a:lnTo>
                  <a:pt x="5105400" y="2171977"/>
                </a:lnTo>
                <a:lnTo>
                  <a:pt x="0" y="217197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0" y="1579654"/>
            <a:ext cx="4506440" cy="3313045"/>
          </a:xfrm>
          <a:custGeom>
            <a:avLst/>
            <a:gdLst>
              <a:gd name="connsiteX0" fmla="*/ 0 w 4506440"/>
              <a:gd name="connsiteY0" fmla="*/ 0 h 3313045"/>
              <a:gd name="connsiteX1" fmla="*/ 4506440 w 4506440"/>
              <a:gd name="connsiteY1" fmla="*/ 0 h 3313045"/>
              <a:gd name="connsiteX2" fmla="*/ 4506440 w 4506440"/>
              <a:gd name="connsiteY2" fmla="*/ 3313045 h 3313045"/>
              <a:gd name="connsiteX3" fmla="*/ 0 w 4506440"/>
              <a:gd name="connsiteY3" fmla="*/ 3313045 h 331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6440" h="3313045">
                <a:moveTo>
                  <a:pt x="0" y="0"/>
                </a:moveTo>
                <a:lnTo>
                  <a:pt x="4506440" y="0"/>
                </a:lnTo>
                <a:lnTo>
                  <a:pt x="4506440" y="3313045"/>
                </a:lnTo>
                <a:lnTo>
                  <a:pt x="0" y="331304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506442" y="1579653"/>
            <a:ext cx="3828129" cy="3313044"/>
          </a:xfrm>
          <a:custGeom>
            <a:avLst/>
            <a:gdLst>
              <a:gd name="connsiteX0" fmla="*/ 0 w 3828129"/>
              <a:gd name="connsiteY0" fmla="*/ 0 h 3313044"/>
              <a:gd name="connsiteX1" fmla="*/ 3828129 w 3828129"/>
              <a:gd name="connsiteY1" fmla="*/ 0 h 3313044"/>
              <a:gd name="connsiteX2" fmla="*/ 3828129 w 3828129"/>
              <a:gd name="connsiteY2" fmla="*/ 3313044 h 3313044"/>
              <a:gd name="connsiteX3" fmla="*/ 0 w 3828129"/>
              <a:gd name="connsiteY3" fmla="*/ 3313044 h 331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8129" h="3313044">
                <a:moveTo>
                  <a:pt x="0" y="0"/>
                </a:moveTo>
                <a:lnTo>
                  <a:pt x="3828129" y="0"/>
                </a:lnTo>
                <a:lnTo>
                  <a:pt x="3828129" y="3313044"/>
                </a:lnTo>
                <a:lnTo>
                  <a:pt x="0" y="33130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334570" y="1579653"/>
            <a:ext cx="3855907" cy="3313044"/>
          </a:xfrm>
          <a:custGeom>
            <a:avLst/>
            <a:gdLst>
              <a:gd name="connsiteX0" fmla="*/ 0 w 3855907"/>
              <a:gd name="connsiteY0" fmla="*/ 0 h 3313044"/>
              <a:gd name="connsiteX1" fmla="*/ 3855907 w 3855907"/>
              <a:gd name="connsiteY1" fmla="*/ 0 h 3313044"/>
              <a:gd name="connsiteX2" fmla="*/ 3855907 w 3855907"/>
              <a:gd name="connsiteY2" fmla="*/ 3313044 h 3313044"/>
              <a:gd name="connsiteX3" fmla="*/ 0 w 3855907"/>
              <a:gd name="connsiteY3" fmla="*/ 3313044 h 331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5907" h="3313044">
                <a:moveTo>
                  <a:pt x="0" y="0"/>
                </a:moveTo>
                <a:lnTo>
                  <a:pt x="3855907" y="0"/>
                </a:lnTo>
                <a:lnTo>
                  <a:pt x="3855907" y="3313044"/>
                </a:lnTo>
                <a:lnTo>
                  <a:pt x="0" y="33130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9745800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092200" y="1917700"/>
            <a:ext cx="4914900" cy="2794000"/>
          </a:xfrm>
          <a:custGeom>
            <a:avLst/>
            <a:gdLst>
              <a:gd name="connsiteX0" fmla="*/ 0 w 4914900"/>
              <a:gd name="connsiteY0" fmla="*/ 0 h 2794000"/>
              <a:gd name="connsiteX1" fmla="*/ 4914900 w 4914900"/>
              <a:gd name="connsiteY1" fmla="*/ 0 h 2794000"/>
              <a:gd name="connsiteX2" fmla="*/ 4914900 w 4914900"/>
              <a:gd name="connsiteY2" fmla="*/ 2794000 h 2794000"/>
              <a:gd name="connsiteX3" fmla="*/ 0 w 4914900"/>
              <a:gd name="connsiteY3" fmla="*/ 2794000 h 27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4900" h="2794000">
                <a:moveTo>
                  <a:pt x="0" y="0"/>
                </a:moveTo>
                <a:lnTo>
                  <a:pt x="4914900" y="0"/>
                </a:lnTo>
                <a:lnTo>
                  <a:pt x="4914900" y="2794000"/>
                </a:lnTo>
                <a:lnTo>
                  <a:pt x="0" y="2794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224679" y="1542084"/>
            <a:ext cx="2111541" cy="1382072"/>
          </a:xfrm>
          <a:custGeom>
            <a:avLst/>
            <a:gdLst>
              <a:gd name="connsiteX0" fmla="*/ 0 w 2111541"/>
              <a:gd name="connsiteY0" fmla="*/ 0 h 1382072"/>
              <a:gd name="connsiteX1" fmla="*/ 2111541 w 2111541"/>
              <a:gd name="connsiteY1" fmla="*/ 0 h 1382072"/>
              <a:gd name="connsiteX2" fmla="*/ 2111541 w 2111541"/>
              <a:gd name="connsiteY2" fmla="*/ 1382072 h 1382072"/>
              <a:gd name="connsiteX3" fmla="*/ 0 w 2111541"/>
              <a:gd name="connsiteY3" fmla="*/ 1382072 h 138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1541" h="1382072">
                <a:moveTo>
                  <a:pt x="0" y="0"/>
                </a:moveTo>
                <a:lnTo>
                  <a:pt x="2111541" y="0"/>
                </a:lnTo>
                <a:lnTo>
                  <a:pt x="2111541" y="1382072"/>
                </a:lnTo>
                <a:lnTo>
                  <a:pt x="0" y="13820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1224679" y="4697057"/>
            <a:ext cx="2015530" cy="1358277"/>
          </a:xfrm>
          <a:custGeom>
            <a:avLst/>
            <a:gdLst>
              <a:gd name="connsiteX0" fmla="*/ 0 w 2015530"/>
              <a:gd name="connsiteY0" fmla="*/ 0 h 1358277"/>
              <a:gd name="connsiteX1" fmla="*/ 2015530 w 2015530"/>
              <a:gd name="connsiteY1" fmla="*/ 0 h 1358277"/>
              <a:gd name="connsiteX2" fmla="*/ 2015530 w 2015530"/>
              <a:gd name="connsiteY2" fmla="*/ 1358277 h 1358277"/>
              <a:gd name="connsiteX3" fmla="*/ 0 w 2015530"/>
              <a:gd name="connsiteY3" fmla="*/ 1358277 h 1358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5530" h="1358277">
                <a:moveTo>
                  <a:pt x="0" y="0"/>
                </a:moveTo>
                <a:lnTo>
                  <a:pt x="2015530" y="0"/>
                </a:lnTo>
                <a:lnTo>
                  <a:pt x="2015530" y="1358277"/>
                </a:lnTo>
                <a:lnTo>
                  <a:pt x="0" y="135827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808827" y="3119470"/>
            <a:ext cx="2108069" cy="1366549"/>
          </a:xfrm>
          <a:custGeom>
            <a:avLst/>
            <a:gdLst>
              <a:gd name="connsiteX0" fmla="*/ 0 w 2108069"/>
              <a:gd name="connsiteY0" fmla="*/ 0 h 1366549"/>
              <a:gd name="connsiteX1" fmla="*/ 2108069 w 2108069"/>
              <a:gd name="connsiteY1" fmla="*/ 0 h 1366549"/>
              <a:gd name="connsiteX2" fmla="*/ 2108069 w 2108069"/>
              <a:gd name="connsiteY2" fmla="*/ 1366549 h 1366549"/>
              <a:gd name="connsiteX3" fmla="*/ 0 w 2108069"/>
              <a:gd name="connsiteY3" fmla="*/ 1366549 h 136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8069" h="1366549">
                <a:moveTo>
                  <a:pt x="0" y="0"/>
                </a:moveTo>
                <a:lnTo>
                  <a:pt x="2108069" y="0"/>
                </a:lnTo>
                <a:lnTo>
                  <a:pt x="2108069" y="1366549"/>
                </a:lnTo>
                <a:lnTo>
                  <a:pt x="0" y="13665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475180" y="2533997"/>
            <a:ext cx="4303116" cy="3012968"/>
          </a:xfrm>
          <a:custGeom>
            <a:avLst/>
            <a:gdLst>
              <a:gd name="connsiteX0" fmla="*/ 0 w 4303116"/>
              <a:gd name="connsiteY0" fmla="*/ 0 h 3012968"/>
              <a:gd name="connsiteX1" fmla="*/ 4303116 w 4303116"/>
              <a:gd name="connsiteY1" fmla="*/ 0 h 3012968"/>
              <a:gd name="connsiteX2" fmla="*/ 4303116 w 4303116"/>
              <a:gd name="connsiteY2" fmla="*/ 3012968 h 3012968"/>
              <a:gd name="connsiteX3" fmla="*/ 0 w 4303116"/>
              <a:gd name="connsiteY3" fmla="*/ 3012968 h 301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3116" h="3012968">
                <a:moveTo>
                  <a:pt x="0" y="0"/>
                </a:moveTo>
                <a:lnTo>
                  <a:pt x="4303116" y="0"/>
                </a:lnTo>
                <a:lnTo>
                  <a:pt x="4303116" y="3012968"/>
                </a:lnTo>
                <a:lnTo>
                  <a:pt x="0" y="3012968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sldNum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2024/5/7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46731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2024/5/7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68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582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5993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060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3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7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12192002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  <p:sldLayoutId id="2147483695" r:id="rId38"/>
    <p:sldLayoutId id="2147483696" r:id="rId39"/>
    <p:sldLayoutId id="2147483697" r:id="rId40"/>
    <p:sldLayoutId id="2147483698" r:id="rId41"/>
    <p:sldLayoutId id="2147483699" r:id="rId42"/>
    <p:sldLayoutId id="2147483700" r:id="rId43"/>
    <p:sldLayoutId id="2147483701" r:id="rId44"/>
    <p:sldLayoutId id="2147483702" r:id="rId45"/>
    <p:sldLayoutId id="2147483703" r:id="rId46"/>
    <p:sldLayoutId id="2147483704" r:id="rId47"/>
    <p:sldLayoutId id="2147483705" r:id="rId48"/>
    <p:sldLayoutId id="2147483706" r:id="rId49"/>
    <p:sldLayoutId id="2147483707" r:id="rId50"/>
    <p:sldLayoutId id="2147483708" r:id="rId51"/>
    <p:sldLayoutId id="2147483709" r:id="rId52"/>
    <p:sldLayoutId id="2147483710" r:id="rId53"/>
    <p:sldLayoutId id="2147483711" r:id="rId54"/>
    <p:sldLayoutId id="2147483712" r:id="rId55"/>
    <p:sldLayoutId id="2147483713" r:id="rId56"/>
    <p:sldLayoutId id="2147483714" r:id="rId57"/>
    <p:sldLayoutId id="2147483715" r:id="rId58"/>
    <p:sldLayoutId id="2147483716" r:id="rId59"/>
    <p:sldLayoutId id="2147483717" r:id="rId60"/>
    <p:sldLayoutId id="2147483718" r:id="rId61"/>
    <p:sldLayoutId id="2147483719" r:id="rId62"/>
    <p:sldLayoutId id="2147483720" r:id="rId63"/>
    <p:sldLayoutId id="2147483721" r:id="rId64"/>
    <p:sldLayoutId id="2147483652" r:id="rId65"/>
    <p:sldLayoutId id="2147483653" r:id="rId66"/>
    <p:sldLayoutId id="2147483654" r:id="rId67"/>
    <p:sldLayoutId id="2147483655" r:id="rId68"/>
    <p:sldLayoutId id="2147483656" r:id="rId69"/>
    <p:sldLayoutId id="2147483657" r:id="rId70"/>
    <p:sldLayoutId id="2147483658" r:id="rId71"/>
    <p:sldLayoutId id="2147483659" r:id="rId72"/>
    <p:sldLayoutId id="2147483660" r:id="rId73"/>
  </p:sldLayoutIdLs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223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84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4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4.xml"/><Relationship Id="rId1" Type="http://schemas.openxmlformats.org/officeDocument/2006/relationships/tags" Target="../tags/tag10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4.xml"/><Relationship Id="rId1" Type="http://schemas.openxmlformats.org/officeDocument/2006/relationships/tags" Target="../tags/tag1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4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4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4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4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4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4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4.xml"/><Relationship Id="rId1" Type="http://schemas.openxmlformats.org/officeDocument/2006/relationships/tags" Target="../tags/tag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DE09D29-2013-B3A3-22AD-7F39A4E3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highlight>
                  <a:srgbClr val="FFFF00"/>
                </a:highlight>
              </a:rPr>
              <a:t>星闪</a:t>
            </a:r>
            <a:r>
              <a:rPr lang="en-US" altLang="zh-CN" b="1" dirty="0" err="1">
                <a:highlight>
                  <a:srgbClr val="FFFF00"/>
                </a:highlight>
              </a:rPr>
              <a:t>Nearlink</a:t>
            </a:r>
            <a:r>
              <a:rPr lang="zh-CN" altLang="en-US" b="1" dirty="0">
                <a:highlight>
                  <a:srgbClr val="FFFF00"/>
                </a:highlight>
              </a:rPr>
              <a:t>模块</a:t>
            </a:r>
            <a:br>
              <a:rPr lang="en-US" altLang="zh-CN" b="1" dirty="0">
                <a:highlight>
                  <a:srgbClr val="FFFF00"/>
                </a:highlight>
              </a:rPr>
            </a:br>
            <a:br>
              <a:rPr lang="en-US" altLang="zh-CN" b="1" dirty="0">
                <a:highlight>
                  <a:srgbClr val="FFFF00"/>
                </a:highlight>
              </a:rPr>
            </a:br>
            <a:r>
              <a:rPr lang="zh-CN" altLang="en-US" b="1" dirty="0">
                <a:highlight>
                  <a:srgbClr val="FFFF00"/>
                </a:highlight>
              </a:rPr>
              <a:t>基于</a:t>
            </a:r>
            <a:r>
              <a:rPr lang="en-US" altLang="zh-CN" b="1" dirty="0" err="1">
                <a:highlight>
                  <a:srgbClr val="FFFF00"/>
                </a:highlight>
              </a:rPr>
              <a:t>openEuler_embedded</a:t>
            </a:r>
            <a:r>
              <a:rPr lang="zh-CN" altLang="en-US" b="1" dirty="0">
                <a:highlight>
                  <a:srgbClr val="FFFF00"/>
                </a:highlight>
              </a:rPr>
              <a:t>的设计</a:t>
            </a:r>
            <a:br>
              <a:rPr lang="zh-CN" altLang="en-US" b="1" dirty="0">
                <a:highlight>
                  <a:srgbClr val="FFFF00"/>
                </a:highlight>
              </a:rPr>
            </a:b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E179FC-5554-0AA3-2732-B362EFC8435C}"/>
              </a:ext>
            </a:extLst>
          </p:cNvPr>
          <p:cNvSpPr txBox="1"/>
          <p:nvPr/>
        </p:nvSpPr>
        <p:spPr>
          <a:xfrm>
            <a:off x="4778566" y="4558095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</a:rPr>
              <a:t>答辩</a:t>
            </a:r>
            <a:r>
              <a:rPr lang="en-US" altLang="zh-CN" b="1" dirty="0">
                <a:highlight>
                  <a:srgbClr val="FFFF00"/>
                </a:highlight>
              </a:rPr>
              <a:t>-</a:t>
            </a:r>
            <a:r>
              <a:rPr lang="zh-CN" altLang="en-US" b="1" dirty="0">
                <a:highlight>
                  <a:srgbClr val="FFFF00"/>
                </a:highlight>
              </a:rPr>
              <a:t>朱佩韦 </a:t>
            </a:r>
            <a:r>
              <a:rPr lang="en-US" altLang="zh-CN" b="1" dirty="0">
                <a:highlight>
                  <a:srgbClr val="FFFF00"/>
                </a:highlight>
              </a:rPr>
              <a:t>Demo-</a:t>
            </a:r>
            <a:r>
              <a:rPr lang="zh-CN" altLang="en-US" b="1" dirty="0">
                <a:highlight>
                  <a:srgbClr val="FFFF00"/>
                </a:highlight>
              </a:rPr>
              <a:t>闻志伟 </a:t>
            </a:r>
            <a:endParaRPr lang="en-US" altLang="zh-CN" b="1" dirty="0">
              <a:highlight>
                <a:srgbClr val="FFFF00"/>
              </a:highlight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DE09D29-2013-B3A3-22AD-7F39A4E3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prstClr val="white"/>
                </a:solidFill>
                <a:latin typeface="Arial"/>
                <a:ea typeface="微软雅黑"/>
                <a:sym typeface="Arial"/>
              </a:rPr>
              <a:t>Near Link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21BBFF4F-24D2-AE73-ACB5-AB23BA6BED69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highlight>
                  <a:srgbClr val="FFFF00"/>
                </a:highlight>
              </a:rPr>
              <a:t>星闪</a:t>
            </a:r>
            <a:r>
              <a:rPr lang="en-US" altLang="zh-CN" b="1" dirty="0" err="1">
                <a:highlight>
                  <a:srgbClr val="FFFF00"/>
                </a:highlight>
              </a:rPr>
              <a:t>Nearlink</a:t>
            </a:r>
            <a:r>
              <a:rPr lang="zh-CN" altLang="en-US" b="1" dirty="0">
                <a:highlight>
                  <a:srgbClr val="FFFF00"/>
                </a:highlight>
              </a:rPr>
              <a:t>模块</a:t>
            </a:r>
            <a:br>
              <a:rPr lang="en-US" altLang="zh-CN" b="1" dirty="0">
                <a:highlight>
                  <a:srgbClr val="FFFF00"/>
                </a:highlight>
              </a:rPr>
            </a:br>
            <a:br>
              <a:rPr lang="en-US" altLang="zh-CN" b="1" dirty="0">
                <a:highlight>
                  <a:srgbClr val="FFFF00"/>
                </a:highlight>
              </a:rPr>
            </a:br>
            <a:r>
              <a:rPr lang="en-US" altLang="zh-CN" b="1" dirty="0">
                <a:highlight>
                  <a:srgbClr val="FFFF00"/>
                </a:highlight>
              </a:rPr>
              <a:t>20</a:t>
            </a:r>
            <a:r>
              <a:rPr lang="zh-CN" altLang="en-US" b="1" dirty="0">
                <a:highlight>
                  <a:srgbClr val="FFFF00"/>
                </a:highlight>
              </a:rPr>
              <a:t>微秒</a:t>
            </a:r>
            <a:endParaRPr lang="en-US" altLang="zh-CN" b="1" dirty="0">
              <a:highlight>
                <a:srgbClr val="FFFF00"/>
              </a:highlight>
            </a:endParaRPr>
          </a:p>
          <a:p>
            <a:endParaRPr lang="en-US" altLang="zh-CN" b="1" dirty="0">
              <a:highlight>
                <a:srgbClr val="FFFF00"/>
              </a:highlight>
            </a:endParaRPr>
          </a:p>
          <a:p>
            <a:r>
              <a:rPr lang="zh-CN" altLang="en-US" b="1" dirty="0">
                <a:highlight>
                  <a:srgbClr val="FFFF00"/>
                </a:highlight>
              </a:rPr>
              <a:t>下面为</a:t>
            </a:r>
            <a:br>
              <a:rPr lang="zh-CN" altLang="en-US" b="1" dirty="0">
                <a:highlight>
                  <a:srgbClr val="FFFF00"/>
                </a:highlight>
              </a:rPr>
            </a:br>
            <a:endParaRPr lang="zh-CN" altLang="en-US" dirty="0">
              <a:highlight>
                <a:srgbClr val="FFFF00"/>
              </a:highligh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3FEA17-458D-E0C5-E42F-66B053C7A6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3" r="55477" b="63800"/>
          <a:stretch/>
        </p:blipFill>
        <p:spPr>
          <a:xfrm>
            <a:off x="638273" y="937491"/>
            <a:ext cx="10915454" cy="59205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1058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DE09D29-2013-B3A3-22AD-7F39A4E3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prstClr val="white"/>
                </a:solidFill>
                <a:latin typeface="Arial"/>
                <a:ea typeface="微软雅黑"/>
                <a:sym typeface="Arial"/>
              </a:rPr>
              <a:t>Near Link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21BBFF4F-24D2-AE73-ACB5-AB23BA6BED69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highlight>
                  <a:srgbClr val="FFFF00"/>
                </a:highlight>
              </a:rPr>
              <a:t>星闪</a:t>
            </a:r>
            <a:r>
              <a:rPr lang="en-US" altLang="zh-CN" b="1" dirty="0" err="1">
                <a:highlight>
                  <a:srgbClr val="FFFF00"/>
                </a:highlight>
              </a:rPr>
              <a:t>Nearlink</a:t>
            </a:r>
            <a:r>
              <a:rPr lang="zh-CN" altLang="en-US" b="1" dirty="0">
                <a:highlight>
                  <a:srgbClr val="FFFF00"/>
                </a:highlight>
              </a:rPr>
              <a:t>模块</a:t>
            </a:r>
            <a:br>
              <a:rPr lang="en-US" altLang="zh-CN" b="1" dirty="0">
                <a:highlight>
                  <a:srgbClr val="FFFF00"/>
                </a:highlight>
              </a:rPr>
            </a:br>
            <a:br>
              <a:rPr lang="en-US" altLang="zh-CN" b="1" dirty="0">
                <a:highlight>
                  <a:srgbClr val="FFFF00"/>
                </a:highlight>
              </a:rPr>
            </a:br>
            <a:r>
              <a:rPr lang="en-US" altLang="zh-CN" b="1" dirty="0">
                <a:highlight>
                  <a:srgbClr val="FFFF00"/>
                </a:highlight>
              </a:rPr>
              <a:t>20</a:t>
            </a:r>
            <a:r>
              <a:rPr lang="zh-CN" altLang="en-US" b="1" dirty="0">
                <a:highlight>
                  <a:srgbClr val="FFFF00"/>
                </a:highlight>
              </a:rPr>
              <a:t>微秒</a:t>
            </a:r>
            <a:endParaRPr lang="en-US" altLang="zh-CN" b="1" dirty="0">
              <a:highlight>
                <a:srgbClr val="FFFF00"/>
              </a:highlight>
            </a:endParaRPr>
          </a:p>
          <a:p>
            <a:endParaRPr lang="en-US" altLang="zh-CN" b="1" dirty="0">
              <a:highlight>
                <a:srgbClr val="FFFF00"/>
              </a:highlight>
            </a:endParaRPr>
          </a:p>
          <a:p>
            <a:r>
              <a:rPr lang="zh-CN" altLang="en-US" b="1" dirty="0">
                <a:highlight>
                  <a:srgbClr val="FFFF00"/>
                </a:highlight>
              </a:rPr>
              <a:t>下面为</a:t>
            </a:r>
            <a:br>
              <a:rPr lang="zh-CN" altLang="en-US" b="1" dirty="0">
                <a:highlight>
                  <a:srgbClr val="FFFF00"/>
                </a:highlight>
              </a:rPr>
            </a:br>
            <a:endParaRPr lang="zh-CN" altLang="en-US" dirty="0">
              <a:highlight>
                <a:srgbClr val="FFFF00"/>
              </a:highligh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468845-72B1-9761-22A6-56054BFFCB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6" r="71298" b="75481"/>
          <a:stretch/>
        </p:blipFill>
        <p:spPr>
          <a:xfrm>
            <a:off x="609600" y="966354"/>
            <a:ext cx="10906983" cy="58916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766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BDC4FE2-5ABA-6AFB-A5CF-0C260C88A7C4}"/>
              </a:ext>
            </a:extLst>
          </p:cNvPr>
          <p:cNvSpPr txBox="1"/>
          <p:nvPr/>
        </p:nvSpPr>
        <p:spPr>
          <a:xfrm>
            <a:off x="243935" y="1008232"/>
            <a:ext cx="7330057" cy="527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星闪无线通信系统由星闪接入层、基础服务层以及基础应用层三部分构成，如图所示。其中，星闪接入层也可被称为星闪底层，基础服务层和基础应用层构成了星闪上层。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星闪接入层根据实现功能的不同分为管理节点（</a:t>
            </a:r>
            <a:r>
              <a:rPr lang="en-US" altLang="zh-CN" dirty="0">
                <a:solidFill>
                  <a:schemeClr val="bg1"/>
                </a:solidFill>
              </a:rPr>
              <a:t>G</a:t>
            </a:r>
            <a:r>
              <a:rPr lang="zh-CN" altLang="en-US" dirty="0">
                <a:solidFill>
                  <a:schemeClr val="bg1"/>
                </a:solidFill>
              </a:rPr>
              <a:t>节点）和终端节点（</a:t>
            </a:r>
            <a:r>
              <a:rPr lang="en-US" altLang="zh-CN" dirty="0">
                <a:solidFill>
                  <a:schemeClr val="bg1"/>
                </a:solidFill>
              </a:rPr>
              <a:t>T</a:t>
            </a:r>
            <a:r>
              <a:rPr lang="zh-CN" altLang="en-US" dirty="0">
                <a:solidFill>
                  <a:schemeClr val="bg1"/>
                </a:solidFill>
              </a:rPr>
              <a:t>节点），其中</a:t>
            </a:r>
            <a:r>
              <a:rPr lang="en-US" altLang="zh-CN" dirty="0">
                <a:solidFill>
                  <a:schemeClr val="bg1"/>
                </a:solidFill>
              </a:rPr>
              <a:t>G</a:t>
            </a:r>
            <a:r>
              <a:rPr lang="zh-CN" altLang="en-US" dirty="0">
                <a:solidFill>
                  <a:schemeClr val="bg1"/>
                </a:solidFill>
              </a:rPr>
              <a:t>节点为其覆盖下的</a:t>
            </a:r>
            <a:r>
              <a:rPr lang="en-US" altLang="zh-CN" dirty="0">
                <a:solidFill>
                  <a:schemeClr val="bg1"/>
                </a:solidFill>
              </a:rPr>
              <a:t>T</a:t>
            </a:r>
            <a:r>
              <a:rPr lang="zh-CN" altLang="en-US" dirty="0">
                <a:solidFill>
                  <a:schemeClr val="bg1"/>
                </a:solidFill>
              </a:rPr>
              <a:t>节点提供连接管理、资源分配、信息安全等接入层服务。考虑到业务场景对于无线短距离通信存在着差异化的传输需求，目前星闪接入层为星闪上层提供</a:t>
            </a:r>
            <a:r>
              <a:rPr lang="en-US" altLang="zh-CN" dirty="0">
                <a:solidFill>
                  <a:schemeClr val="bg1"/>
                </a:solidFill>
              </a:rPr>
              <a:t>SLB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SLE</a:t>
            </a:r>
            <a:r>
              <a:rPr lang="zh-CN" altLang="en-US" dirty="0">
                <a:solidFill>
                  <a:schemeClr val="bg1"/>
                </a:solidFill>
              </a:rPr>
              <a:t>两种通信接口。其中，</a:t>
            </a:r>
            <a:r>
              <a:rPr lang="en-US" altLang="zh-CN" dirty="0">
                <a:solidFill>
                  <a:schemeClr val="bg1"/>
                </a:solidFill>
              </a:rPr>
              <a:t>SLB</a:t>
            </a:r>
            <a:r>
              <a:rPr lang="zh-CN" altLang="en-US" dirty="0">
                <a:solidFill>
                  <a:schemeClr val="bg1"/>
                </a:solidFill>
              </a:rPr>
              <a:t>采用超短帧、多点同步、双向认证、快速干扰协调、双向认证加密、跨层调度优化等多项技术，用于支持具有低时延</a:t>
            </a:r>
            <a:r>
              <a:rPr lang="en-US" altLang="zh-CN" dirty="0">
                <a:solidFill>
                  <a:schemeClr val="bg1"/>
                </a:solidFill>
              </a:rPr>
              <a:t>(20us)</a:t>
            </a:r>
            <a:r>
              <a:rPr lang="zh-CN" altLang="en-US" dirty="0">
                <a:solidFill>
                  <a:schemeClr val="bg1"/>
                </a:solidFill>
              </a:rPr>
              <a:t>、高可靠、精同步、高并发和高安全等传输需求的业务场景。</a:t>
            </a:r>
            <a:r>
              <a:rPr lang="en-US" altLang="zh-CN" dirty="0">
                <a:solidFill>
                  <a:schemeClr val="bg1"/>
                </a:solidFill>
              </a:rPr>
              <a:t>SLE</a:t>
            </a:r>
            <a:r>
              <a:rPr lang="zh-CN" altLang="en-US" dirty="0">
                <a:solidFill>
                  <a:schemeClr val="bg1"/>
                </a:solidFill>
              </a:rPr>
              <a:t>采用</a:t>
            </a:r>
            <a:r>
              <a:rPr lang="en-US" altLang="zh-CN" dirty="0">
                <a:solidFill>
                  <a:schemeClr val="bg1"/>
                </a:solidFill>
              </a:rPr>
              <a:t>Polar</a:t>
            </a:r>
            <a:r>
              <a:rPr lang="zh-CN" altLang="en-US" dirty="0">
                <a:solidFill>
                  <a:schemeClr val="bg1"/>
                </a:solidFill>
              </a:rPr>
              <a:t>信道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编码提升传输可靠性，减少重传节省功耗，同时支持最大</a:t>
            </a:r>
            <a:r>
              <a:rPr lang="en-US" altLang="zh-CN" dirty="0">
                <a:solidFill>
                  <a:schemeClr val="bg1"/>
                </a:solidFill>
              </a:rPr>
              <a:t>4MHz</a:t>
            </a:r>
            <a:r>
              <a:rPr lang="zh-CN" altLang="en-US" dirty="0">
                <a:solidFill>
                  <a:schemeClr val="bg1"/>
                </a:solidFill>
              </a:rPr>
              <a:t>传输带宽、最大</a:t>
            </a:r>
            <a:r>
              <a:rPr lang="en-US" altLang="zh-CN" dirty="0">
                <a:solidFill>
                  <a:schemeClr val="bg1"/>
                </a:solidFill>
              </a:rPr>
              <a:t>8PSK</a:t>
            </a:r>
            <a:r>
              <a:rPr lang="zh-CN" altLang="en-US" dirty="0">
                <a:solidFill>
                  <a:schemeClr val="bg1"/>
                </a:solidFill>
              </a:rPr>
              <a:t>调制，支持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对多可靠组播，支持</a:t>
            </a:r>
            <a:r>
              <a:rPr lang="en-US" altLang="zh-CN" dirty="0">
                <a:solidFill>
                  <a:schemeClr val="bg1"/>
                </a:solidFill>
              </a:rPr>
              <a:t>4KHz</a:t>
            </a:r>
            <a:r>
              <a:rPr lang="zh-CN" altLang="en-US" dirty="0">
                <a:solidFill>
                  <a:schemeClr val="bg1"/>
                </a:solidFill>
              </a:rPr>
              <a:t>短时延交互，安全配对，隐私保护等特性，在尽可能保证传输效率的同时，充分考虑了节能因素，用于承载具有低功耗诉求的业务场景。</a:t>
            </a:r>
            <a:r>
              <a:rPr lang="en-US" altLang="zh-CN" dirty="0">
                <a:solidFill>
                  <a:schemeClr val="bg1"/>
                </a:solidFill>
              </a:rPr>
              <a:t>SLB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SLE</a:t>
            </a:r>
            <a:r>
              <a:rPr lang="zh-CN" altLang="en-US" dirty="0">
                <a:solidFill>
                  <a:schemeClr val="bg1"/>
                </a:solidFill>
              </a:rPr>
              <a:t>面向不同业务诉求，提供不同的传输服务，两者相互补充并且根据业务需求进行持续平滑演进。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7E4F7DA-D47F-A9EA-6312-A19EA94C3C69}"/>
              </a:ext>
            </a:extLst>
          </p:cNvPr>
          <p:cNvGrpSpPr/>
          <p:nvPr/>
        </p:nvGrpSpPr>
        <p:grpSpPr>
          <a:xfrm>
            <a:off x="0" y="432158"/>
            <a:ext cx="12192000" cy="584775"/>
            <a:chOff x="0" y="432158"/>
            <a:chExt cx="12192000" cy="58477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942446-4593-541C-2613-A0D9844889DB}"/>
                </a:ext>
              </a:extLst>
            </p:cNvPr>
            <p:cNvSpPr txBox="1"/>
            <p:nvPr/>
          </p:nvSpPr>
          <p:spPr>
            <a:xfrm>
              <a:off x="773113" y="432158"/>
              <a:ext cx="445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3200" b="1" dirty="0">
                  <a:solidFill>
                    <a:prstClr val="white"/>
                  </a:solidFill>
                  <a:latin typeface="Arial"/>
                  <a:ea typeface="微软雅黑"/>
                  <a:sym typeface="Arial"/>
                </a:rPr>
                <a:t>Near Link</a:t>
              </a:r>
              <a:r>
                <a:rPr lang="zh-CN" altLang="en-US" sz="3200" b="1" dirty="0">
                  <a:solidFill>
                    <a:prstClr val="white"/>
                  </a:solidFill>
                  <a:latin typeface="Arial"/>
                  <a:ea typeface="微软雅黑"/>
                  <a:sym typeface="Arial"/>
                </a:rPr>
                <a:t>的原理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961BA4EE-3BB1-A464-4AB4-6AADF8D41434}"/>
                </a:ext>
              </a:extLst>
            </p:cNvPr>
            <p:cNvCxnSpPr/>
            <p:nvPr/>
          </p:nvCxnSpPr>
          <p:spPr>
            <a:xfrm>
              <a:off x="4432382" y="724545"/>
              <a:ext cx="7759618" cy="0"/>
            </a:xfrm>
            <a:prstGeom prst="line">
              <a:avLst/>
            </a:prstGeom>
            <a:ln w="25400" cmpd="thickThin">
              <a:solidFill>
                <a:srgbClr val="1C79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9DA5C6DE-C841-9EDD-7BC8-2D3D2B5B965B}"/>
                </a:ext>
              </a:extLst>
            </p:cNvPr>
            <p:cNvCxnSpPr/>
            <p:nvPr/>
          </p:nvCxnSpPr>
          <p:spPr>
            <a:xfrm>
              <a:off x="0" y="724545"/>
              <a:ext cx="660400" cy="0"/>
            </a:xfrm>
            <a:prstGeom prst="line">
              <a:avLst/>
            </a:prstGeom>
            <a:ln w="25400" cmpd="thickThin">
              <a:solidFill>
                <a:srgbClr val="1C79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85524E51-B939-8653-033E-598AD0D7B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3" y="1295102"/>
            <a:ext cx="4286848" cy="21338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48C5801-6CF5-A290-C130-5BEA041A9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8011"/>
            <a:ext cx="12192000" cy="326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86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A52C5B0-F398-EB7D-2DDF-102F223AF9E2}"/>
              </a:ext>
            </a:extLst>
          </p:cNvPr>
          <p:cNvGrpSpPr/>
          <p:nvPr/>
        </p:nvGrpSpPr>
        <p:grpSpPr>
          <a:xfrm>
            <a:off x="0" y="432158"/>
            <a:ext cx="12192000" cy="584775"/>
            <a:chOff x="0" y="432158"/>
            <a:chExt cx="12192000" cy="58477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9906D56-7083-DF2C-677B-376D8C638EE5}"/>
                </a:ext>
              </a:extLst>
            </p:cNvPr>
            <p:cNvSpPr txBox="1"/>
            <p:nvPr/>
          </p:nvSpPr>
          <p:spPr>
            <a:xfrm>
              <a:off x="773113" y="432158"/>
              <a:ext cx="445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3200" b="1" dirty="0">
                  <a:solidFill>
                    <a:prstClr val="white"/>
                  </a:solidFill>
                  <a:latin typeface="Arial"/>
                  <a:ea typeface="微软雅黑"/>
                  <a:sym typeface="Arial"/>
                </a:rPr>
                <a:t>Near Link</a:t>
              </a:r>
              <a:r>
                <a:rPr lang="zh-CN" altLang="en-US" sz="3200" b="1" dirty="0">
                  <a:solidFill>
                    <a:prstClr val="white"/>
                  </a:solidFill>
                  <a:latin typeface="Arial"/>
                  <a:ea typeface="微软雅黑"/>
                  <a:sym typeface="Arial"/>
                </a:rPr>
                <a:t>的原理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CF4610B1-6C83-751C-43B4-BC5E33F90D27}"/>
                </a:ext>
              </a:extLst>
            </p:cNvPr>
            <p:cNvCxnSpPr/>
            <p:nvPr/>
          </p:nvCxnSpPr>
          <p:spPr>
            <a:xfrm>
              <a:off x="4432382" y="724545"/>
              <a:ext cx="7759618" cy="0"/>
            </a:xfrm>
            <a:prstGeom prst="line">
              <a:avLst/>
            </a:prstGeom>
            <a:ln w="25400" cmpd="thickThin">
              <a:solidFill>
                <a:srgbClr val="1C79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85900203-B4BD-C16D-DC51-C77E5C7332FA}"/>
                </a:ext>
              </a:extLst>
            </p:cNvPr>
            <p:cNvCxnSpPr/>
            <p:nvPr/>
          </p:nvCxnSpPr>
          <p:spPr>
            <a:xfrm>
              <a:off x="0" y="724545"/>
              <a:ext cx="660400" cy="0"/>
            </a:xfrm>
            <a:prstGeom prst="line">
              <a:avLst/>
            </a:prstGeom>
            <a:ln w="25400" cmpd="thickThin">
              <a:solidFill>
                <a:srgbClr val="1C79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EC9C342C-B50E-8D76-A72B-40EB4E9D4AAB}"/>
              </a:ext>
            </a:extLst>
          </p:cNvPr>
          <p:cNvSpPr txBox="1"/>
          <p:nvPr/>
        </p:nvSpPr>
        <p:spPr>
          <a:xfrm>
            <a:off x="948906" y="1466491"/>
            <a:ext cx="92992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华为星闪技术基于高性能的无线通信技术，采用创新的信号处理和传输协议，实现了高速数据传输、低时延以及高可靠性。其核心技术包括多路复用、高效编码以及智能调度等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在编码方面，星闪借鉴了</a:t>
            </a:r>
            <a:r>
              <a:rPr lang="en-US" altLang="zh-CN" dirty="0">
                <a:solidFill>
                  <a:schemeClr val="bg1"/>
                </a:solidFill>
              </a:rPr>
              <a:t>5G</a:t>
            </a:r>
            <a:r>
              <a:rPr lang="zh-CN" altLang="en-US" dirty="0">
                <a:solidFill>
                  <a:schemeClr val="bg1"/>
                </a:solidFill>
              </a:rPr>
              <a:t>等最新移动通信技术的经验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采用了</a:t>
            </a:r>
            <a:r>
              <a:rPr lang="en-US" altLang="zh-CN" dirty="0" err="1">
                <a:solidFill>
                  <a:schemeClr val="bg1"/>
                </a:solidFill>
              </a:rPr>
              <a:t>Polarcode</a:t>
            </a:r>
            <a:r>
              <a:rPr lang="zh-CN" altLang="en-US" dirty="0">
                <a:solidFill>
                  <a:schemeClr val="bg1"/>
                </a:solidFill>
              </a:rPr>
              <a:t>极化编码等先进的信道编码机制，显著提升了编码效率和可靠性。这也是星闪实现高速率的重要基础之一。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通过采用</a:t>
            </a:r>
            <a:r>
              <a:rPr lang="en-US" altLang="zh-CN" dirty="0">
                <a:solidFill>
                  <a:schemeClr val="bg1"/>
                </a:solidFill>
              </a:rPr>
              <a:t>5G</a:t>
            </a:r>
            <a:r>
              <a:rPr lang="zh-CN" altLang="en-US" dirty="0">
                <a:solidFill>
                  <a:schemeClr val="bg1"/>
                </a:solidFill>
              </a:rPr>
              <a:t>的先进编码方案，星闪实现了更高效可靠的数据传输编码，有助于在保证低误码的前提下，实现更高的传输速率。这使得星闪与蓝牙等传统技术在编码机制上形成差异化。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MAC</a:t>
            </a:r>
            <a:r>
              <a:rPr lang="zh-CN" altLang="en-US" dirty="0">
                <a:solidFill>
                  <a:schemeClr val="bg1"/>
                </a:solidFill>
              </a:rPr>
              <a:t>层，星闪使用时分多址接入机制，由接入点主动授权终端接入网络。同时支持广播、组播等多种传输模式，还使用块确认来确保数据可靠传输。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总体来说，星闪在无线调制、信道访问等多个方面进行了技术创新，</a:t>
            </a:r>
            <a:r>
              <a:rPr lang="zh-CN" altLang="en-US" dirty="0"/>
              <a:t>以实现更强的传输性能。</a:t>
            </a:r>
          </a:p>
        </p:txBody>
      </p:sp>
    </p:spTree>
    <p:extLst>
      <p:ext uri="{BB962C8B-B14F-4D97-AF65-F5344CB8AC3E}">
        <p14:creationId xmlns:p14="http://schemas.microsoft.com/office/powerpoint/2010/main" val="1413382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E9CACA4-3230-0AE0-D314-F44FF71817D9}"/>
              </a:ext>
            </a:extLst>
          </p:cNvPr>
          <p:cNvGrpSpPr/>
          <p:nvPr/>
        </p:nvGrpSpPr>
        <p:grpSpPr>
          <a:xfrm>
            <a:off x="0" y="432158"/>
            <a:ext cx="12192000" cy="584775"/>
            <a:chOff x="0" y="432158"/>
            <a:chExt cx="12192000" cy="58477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79F15227-B2EC-52D8-2A06-C8DB73ED9EE3}"/>
                </a:ext>
              </a:extLst>
            </p:cNvPr>
            <p:cNvSpPr txBox="1"/>
            <p:nvPr/>
          </p:nvSpPr>
          <p:spPr>
            <a:xfrm>
              <a:off x="773113" y="432158"/>
              <a:ext cx="445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3200" b="1" dirty="0">
                  <a:solidFill>
                    <a:prstClr val="white"/>
                  </a:solidFill>
                  <a:latin typeface="Arial"/>
                  <a:ea typeface="微软雅黑"/>
                  <a:sym typeface="Arial"/>
                </a:rPr>
                <a:t>Near Link</a:t>
              </a:r>
              <a:r>
                <a:rPr lang="zh-CN" altLang="en-US" sz="3200" b="1" dirty="0">
                  <a:solidFill>
                    <a:prstClr val="white"/>
                  </a:solidFill>
                  <a:latin typeface="Arial"/>
                  <a:ea typeface="微软雅黑"/>
                  <a:sym typeface="Arial"/>
                </a:rPr>
                <a:t>的应用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3D6115D-0CB4-B96C-A379-8FEAE7E504E9}"/>
                </a:ext>
              </a:extLst>
            </p:cNvPr>
            <p:cNvCxnSpPr/>
            <p:nvPr/>
          </p:nvCxnSpPr>
          <p:spPr>
            <a:xfrm>
              <a:off x="4432382" y="724545"/>
              <a:ext cx="7759618" cy="0"/>
            </a:xfrm>
            <a:prstGeom prst="line">
              <a:avLst/>
            </a:prstGeom>
            <a:ln w="25400" cmpd="thickThin">
              <a:solidFill>
                <a:srgbClr val="1C79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B89FB79-E2E6-9FEA-25B9-9A517F0C6889}"/>
                </a:ext>
              </a:extLst>
            </p:cNvPr>
            <p:cNvCxnSpPr/>
            <p:nvPr/>
          </p:nvCxnSpPr>
          <p:spPr>
            <a:xfrm>
              <a:off x="0" y="724545"/>
              <a:ext cx="660400" cy="0"/>
            </a:xfrm>
            <a:prstGeom prst="line">
              <a:avLst/>
            </a:prstGeom>
            <a:ln w="25400" cmpd="thickThin">
              <a:solidFill>
                <a:srgbClr val="1C79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52859C9A-4E99-2B92-F682-B5574742ED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57" b="68441"/>
          <a:stretch/>
        </p:blipFill>
        <p:spPr>
          <a:xfrm>
            <a:off x="2542156" y="960260"/>
            <a:ext cx="7402830" cy="564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76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6EBC27-7E8E-0454-3A93-F5BEB7982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945" y="1464424"/>
            <a:ext cx="283845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66839062-2951-CE12-5176-944FBB775CB5}"/>
              </a:ext>
            </a:extLst>
          </p:cNvPr>
          <p:cNvGrpSpPr/>
          <p:nvPr/>
        </p:nvGrpSpPr>
        <p:grpSpPr>
          <a:xfrm>
            <a:off x="0" y="432158"/>
            <a:ext cx="12192000" cy="584775"/>
            <a:chOff x="0" y="432158"/>
            <a:chExt cx="12192000" cy="58477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F21323C-201B-AAD2-60E6-81F7C8EECC3D}"/>
                </a:ext>
              </a:extLst>
            </p:cNvPr>
            <p:cNvSpPr txBox="1"/>
            <p:nvPr/>
          </p:nvSpPr>
          <p:spPr>
            <a:xfrm>
              <a:off x="773113" y="432158"/>
              <a:ext cx="445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3200" b="1" dirty="0">
                  <a:solidFill>
                    <a:prstClr val="white"/>
                  </a:solidFill>
                  <a:latin typeface="Arial"/>
                  <a:ea typeface="微软雅黑"/>
                  <a:sym typeface="Arial"/>
                </a:rPr>
                <a:t>Near Link</a:t>
              </a:r>
              <a:r>
                <a:rPr lang="zh-CN" altLang="en-US" sz="3200" b="1" dirty="0">
                  <a:solidFill>
                    <a:prstClr val="white"/>
                  </a:solidFill>
                  <a:latin typeface="Arial"/>
                  <a:ea typeface="微软雅黑"/>
                  <a:sym typeface="Arial"/>
                </a:rPr>
                <a:t>的优势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9DE632D9-133F-3334-D56F-66F58DD7C24E}"/>
                </a:ext>
              </a:extLst>
            </p:cNvPr>
            <p:cNvCxnSpPr/>
            <p:nvPr/>
          </p:nvCxnSpPr>
          <p:spPr>
            <a:xfrm>
              <a:off x="4432382" y="724545"/>
              <a:ext cx="7759618" cy="0"/>
            </a:xfrm>
            <a:prstGeom prst="line">
              <a:avLst/>
            </a:prstGeom>
            <a:ln w="25400" cmpd="thickThin">
              <a:solidFill>
                <a:srgbClr val="1C79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0486DA4-001A-473E-2995-4F73140715EF}"/>
                </a:ext>
              </a:extLst>
            </p:cNvPr>
            <p:cNvCxnSpPr/>
            <p:nvPr/>
          </p:nvCxnSpPr>
          <p:spPr>
            <a:xfrm>
              <a:off x="0" y="724545"/>
              <a:ext cx="660400" cy="0"/>
            </a:xfrm>
            <a:prstGeom prst="line">
              <a:avLst/>
            </a:prstGeom>
            <a:ln w="25400" cmpd="thickThin">
              <a:solidFill>
                <a:srgbClr val="1C79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A043AC1E-F11F-A885-272A-4E0BA2512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5261" y="1464424"/>
            <a:ext cx="14617798" cy="486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08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DE09D29-2013-B3A3-22AD-7F39A4E3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prstClr val="white"/>
                </a:solidFill>
                <a:latin typeface="Arial"/>
                <a:ea typeface="微软雅黑"/>
                <a:sym typeface="Arial"/>
              </a:rPr>
              <a:t>Near Link</a:t>
            </a:r>
            <a:endParaRPr lang="zh-CN" altLang="en-US" dirty="0">
              <a:highlight>
                <a:srgbClr val="FFFF00"/>
              </a:highligh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8C3A4D-FF01-5987-CAEA-2A552064B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655" y="1098818"/>
            <a:ext cx="8768689" cy="51508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996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DE09D29-2013-B3A3-22AD-7F39A4E3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prstClr val="white"/>
                </a:solidFill>
                <a:latin typeface="Arial"/>
                <a:ea typeface="微软雅黑"/>
                <a:sym typeface="Arial"/>
              </a:rPr>
              <a:t>Near Link</a:t>
            </a:r>
            <a:endParaRPr lang="zh-CN" altLang="en-US" dirty="0">
              <a:highlight>
                <a:srgbClr val="FFFF00"/>
              </a:highligh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819940-473F-81FF-4314-26FC6A96F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50908"/>
            <a:ext cx="12192000" cy="41561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107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DE09D29-2013-B3A3-22AD-7F39A4E3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prstClr val="white"/>
                </a:solidFill>
                <a:latin typeface="Arial"/>
                <a:ea typeface="微软雅黑"/>
                <a:sym typeface="Arial"/>
              </a:rPr>
              <a:t>Near Link</a:t>
            </a:r>
            <a:endParaRPr lang="zh-CN" altLang="en-US" dirty="0">
              <a:highlight>
                <a:srgbClr val="FFFF00"/>
              </a:highligh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EF36DC-6423-220A-E305-9567257EB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83488"/>
            <a:ext cx="12192000" cy="48910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03342B-DFFA-3F99-E29A-15C16D4D0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83488"/>
            <a:ext cx="12192000" cy="48910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991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0713" y="1786929"/>
            <a:ext cx="4897650" cy="4086933"/>
          </a:xfrm>
        </p:spPr>
      </p:pic>
      <p:grpSp>
        <p:nvGrpSpPr>
          <p:cNvPr id="14" name="组合 13"/>
          <p:cNvGrpSpPr/>
          <p:nvPr/>
        </p:nvGrpSpPr>
        <p:grpSpPr>
          <a:xfrm>
            <a:off x="0" y="432158"/>
            <a:ext cx="12192000" cy="584775"/>
            <a:chOff x="0" y="432158"/>
            <a:chExt cx="12192000" cy="584775"/>
          </a:xfrm>
        </p:grpSpPr>
        <p:sp>
          <p:nvSpPr>
            <p:cNvPr id="18" name="文本框 17"/>
            <p:cNvSpPr txBox="1"/>
            <p:nvPr/>
          </p:nvSpPr>
          <p:spPr>
            <a:xfrm>
              <a:off x="773113" y="432158"/>
              <a:ext cx="445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3200" b="1" dirty="0">
                  <a:solidFill>
                    <a:prstClr val="white"/>
                  </a:solidFill>
                  <a:latin typeface="Arial"/>
                  <a:ea typeface="微软雅黑"/>
                  <a:sym typeface="Arial"/>
                </a:rPr>
                <a:t>Near Link</a:t>
              </a:r>
              <a:r>
                <a:rPr lang="zh-CN" altLang="en-US" sz="3200" b="1" dirty="0">
                  <a:solidFill>
                    <a:prstClr val="white"/>
                  </a:solidFill>
                  <a:latin typeface="Arial"/>
                  <a:ea typeface="微软雅黑"/>
                  <a:sym typeface="Arial"/>
                </a:rPr>
                <a:t>是什么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4432382" y="724545"/>
              <a:ext cx="7759618" cy="0"/>
            </a:xfrm>
            <a:prstGeom prst="line">
              <a:avLst/>
            </a:prstGeom>
            <a:ln w="25400" cmpd="thickThin">
              <a:solidFill>
                <a:srgbClr val="1C79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0" y="724545"/>
              <a:ext cx="660400" cy="0"/>
            </a:xfrm>
            <a:prstGeom prst="line">
              <a:avLst/>
            </a:prstGeom>
            <a:ln w="25400" cmpd="thickThin">
              <a:solidFill>
                <a:srgbClr val="1C79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6563625" y="948906"/>
            <a:ext cx="4918133" cy="2141364"/>
            <a:chOff x="874712" y="1864999"/>
            <a:chExt cx="4918133" cy="2141364"/>
          </a:xfrm>
        </p:grpSpPr>
        <p:sp>
          <p:nvSpPr>
            <p:cNvPr id="21" name="矩形 20"/>
            <p:cNvSpPr/>
            <p:nvPr/>
          </p:nvSpPr>
          <p:spPr>
            <a:xfrm>
              <a:off x="874712" y="3677812"/>
              <a:ext cx="3962399" cy="32855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89737" y="1864999"/>
              <a:ext cx="4803108" cy="13933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星闪（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Near Link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sym typeface="Arial"/>
                </a:rPr>
                <a:t>），是中国原生的新一代近距离无线连接技术。用于承载智能汽车、智能终端、智能家居、智能制造等领域应用场景的数据交互。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563625" y="4043032"/>
            <a:ext cx="3962399" cy="681175"/>
            <a:chOff x="874712" y="3325188"/>
            <a:chExt cx="3962399" cy="681175"/>
          </a:xfrm>
        </p:grpSpPr>
        <p:sp>
          <p:nvSpPr>
            <p:cNvPr id="24" name="矩形 23"/>
            <p:cNvSpPr/>
            <p:nvPr/>
          </p:nvSpPr>
          <p:spPr>
            <a:xfrm>
              <a:off x="874712" y="3677812"/>
              <a:ext cx="3962399" cy="32855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74713" y="3325188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</p:grpSp>
    </p:spTree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DE09D29-2013-B3A3-22AD-7F39A4E3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prstClr val="white"/>
                </a:solidFill>
                <a:latin typeface="Arial"/>
                <a:ea typeface="微软雅黑"/>
                <a:sym typeface="Arial"/>
              </a:rPr>
              <a:t>Near Link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8" name="标题 3">
            <a:extLst>
              <a:ext uri="{FF2B5EF4-FFF2-40B4-BE49-F238E27FC236}">
                <a16:creationId xmlns:a16="http://schemas.microsoft.com/office/drawing/2014/main" id="{22D00D73-50B3-4E58-CB8F-65DEA2146EEB}"/>
              </a:ext>
            </a:extLst>
          </p:cNvPr>
          <p:cNvSpPr txBox="1">
            <a:spLocks/>
          </p:cNvSpPr>
          <p:nvPr/>
        </p:nvSpPr>
        <p:spPr>
          <a:xfrm>
            <a:off x="609600" y="1512064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highlight>
                  <a:srgbClr val="FFFF00"/>
                </a:highlight>
              </a:rPr>
              <a:t>星闪</a:t>
            </a:r>
            <a:r>
              <a:rPr lang="en-US" altLang="zh-CN" b="1" dirty="0" err="1">
                <a:highlight>
                  <a:srgbClr val="FFFF00"/>
                </a:highlight>
              </a:rPr>
              <a:t>Nearlink</a:t>
            </a:r>
            <a:r>
              <a:rPr lang="zh-CN" altLang="en-US" b="1" dirty="0">
                <a:highlight>
                  <a:srgbClr val="FFFF00"/>
                </a:highlight>
              </a:rPr>
              <a:t>模块</a:t>
            </a:r>
            <a:br>
              <a:rPr lang="en-US" altLang="zh-CN" b="1" dirty="0">
                <a:highlight>
                  <a:srgbClr val="FFFF00"/>
                </a:highlight>
              </a:rPr>
            </a:br>
            <a:br>
              <a:rPr lang="en-US" altLang="zh-CN" b="1" dirty="0">
                <a:highlight>
                  <a:srgbClr val="FFFF00"/>
                </a:highlight>
              </a:rPr>
            </a:br>
            <a:r>
              <a:rPr lang="zh-CN" altLang="en-US" b="1" dirty="0">
                <a:highlight>
                  <a:srgbClr val="FFFF00"/>
                </a:highlight>
              </a:rPr>
              <a:t>基于</a:t>
            </a:r>
            <a:r>
              <a:rPr lang="en-US" altLang="zh-CN" b="1" dirty="0" err="1">
                <a:highlight>
                  <a:srgbClr val="FFFF00"/>
                </a:highlight>
              </a:rPr>
              <a:t>openEuler_embedded</a:t>
            </a:r>
            <a:r>
              <a:rPr lang="zh-CN" altLang="en-US" b="1" dirty="0">
                <a:highlight>
                  <a:srgbClr val="FFFF00"/>
                </a:highlight>
              </a:rPr>
              <a:t>的设计</a:t>
            </a:r>
            <a:br>
              <a:rPr lang="zh-CN" altLang="en-US" b="1" dirty="0">
                <a:highlight>
                  <a:srgbClr val="FFFF00"/>
                </a:highlight>
              </a:rPr>
            </a:br>
            <a:endParaRPr lang="zh-CN" altLang="en-US" dirty="0">
              <a:highlight>
                <a:srgbClr val="FFFF00"/>
              </a:highligh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39AE4A-7788-F089-A373-EF71D7D53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862" y="0"/>
            <a:ext cx="9574275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713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DE09D29-2013-B3A3-22AD-7F39A4E3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prstClr val="white"/>
                </a:solidFill>
                <a:latin typeface="Arial"/>
                <a:ea typeface="微软雅黑"/>
                <a:sym typeface="Arial"/>
              </a:rPr>
              <a:t>Near Link</a:t>
            </a:r>
            <a:endParaRPr lang="zh-CN" altLang="en-US" dirty="0">
              <a:highlight>
                <a:srgbClr val="FFFF00"/>
              </a:highligh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EF36DC-6423-220A-E305-9567257EB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83488"/>
            <a:ext cx="12192000" cy="48910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03342B-DFFA-3F99-E29A-15C16D4D0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83488"/>
            <a:ext cx="12192000" cy="4891023"/>
          </a:xfrm>
          <a:prstGeom prst="rect">
            <a:avLst/>
          </a:prstGeom>
        </p:spPr>
      </p:pic>
      <p:sp>
        <p:nvSpPr>
          <p:cNvPr id="8" name="标题 3">
            <a:extLst>
              <a:ext uri="{FF2B5EF4-FFF2-40B4-BE49-F238E27FC236}">
                <a16:creationId xmlns:a16="http://schemas.microsoft.com/office/drawing/2014/main" id="{22D00D73-50B3-4E58-CB8F-65DEA2146EEB}"/>
              </a:ext>
            </a:extLst>
          </p:cNvPr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highlight>
                  <a:srgbClr val="FFFF00"/>
                </a:highlight>
              </a:rPr>
              <a:t>星闪</a:t>
            </a:r>
            <a:r>
              <a:rPr lang="en-US" altLang="zh-CN" b="1" dirty="0" err="1">
                <a:highlight>
                  <a:srgbClr val="FFFF00"/>
                </a:highlight>
              </a:rPr>
              <a:t>Nearlink</a:t>
            </a:r>
            <a:r>
              <a:rPr lang="zh-CN" altLang="en-US" b="1" dirty="0">
                <a:highlight>
                  <a:srgbClr val="FFFF00"/>
                </a:highlight>
              </a:rPr>
              <a:t>模块</a:t>
            </a:r>
            <a:br>
              <a:rPr lang="en-US" altLang="zh-CN" b="1" dirty="0">
                <a:highlight>
                  <a:srgbClr val="FFFF00"/>
                </a:highlight>
              </a:rPr>
            </a:br>
            <a:br>
              <a:rPr lang="en-US" altLang="zh-CN" b="1" dirty="0">
                <a:highlight>
                  <a:srgbClr val="FFFF00"/>
                </a:highlight>
              </a:rPr>
            </a:br>
            <a:r>
              <a:rPr lang="zh-CN" altLang="en-US" b="1" dirty="0">
                <a:highlight>
                  <a:srgbClr val="FFFF00"/>
                </a:highlight>
              </a:rPr>
              <a:t>基于</a:t>
            </a:r>
            <a:r>
              <a:rPr lang="en-US" altLang="zh-CN" b="1" dirty="0" err="1">
                <a:highlight>
                  <a:srgbClr val="FFFF00"/>
                </a:highlight>
              </a:rPr>
              <a:t>openEuler_embedded</a:t>
            </a:r>
            <a:r>
              <a:rPr lang="zh-CN" altLang="en-US" b="1" dirty="0">
                <a:highlight>
                  <a:srgbClr val="FFFF00"/>
                </a:highlight>
              </a:rPr>
              <a:t>的设计</a:t>
            </a:r>
            <a:br>
              <a:rPr lang="zh-CN" altLang="en-US" b="1" dirty="0">
                <a:highlight>
                  <a:srgbClr val="FFFF00"/>
                </a:highlight>
              </a:rPr>
            </a:br>
            <a:endParaRPr lang="zh-CN" altLang="en-US" dirty="0">
              <a:highlight>
                <a:srgbClr val="FFFF00"/>
              </a:highligh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367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DE09D29-2013-B3A3-22AD-7F39A4E3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prstClr val="white"/>
                </a:solidFill>
                <a:latin typeface="Arial"/>
                <a:ea typeface="微软雅黑"/>
                <a:sym typeface="Arial"/>
              </a:rPr>
              <a:t>Near Link</a:t>
            </a:r>
            <a:endParaRPr lang="zh-CN" altLang="en-US" dirty="0">
              <a:highlight>
                <a:srgbClr val="FFFF00"/>
              </a:highligh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C6E255-0552-C7A4-C5BD-BC61B9921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9" y="0"/>
            <a:ext cx="12022022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58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DE09D29-2013-B3A3-22AD-7F39A4E3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prstClr val="white"/>
                </a:solidFill>
                <a:latin typeface="Arial"/>
                <a:ea typeface="微软雅黑"/>
                <a:sym typeface="Arial"/>
              </a:rPr>
              <a:t>Near Link</a:t>
            </a:r>
            <a:endParaRPr lang="zh-CN" altLang="en-US" dirty="0">
              <a:highlight>
                <a:srgbClr val="FFFF00"/>
              </a:highligh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B23459-57D2-C026-E8D7-6FC33F292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79163"/>
            <a:ext cx="12192000" cy="4699674"/>
          </a:xfrm>
          <a:prstGeom prst="rect">
            <a:avLst/>
          </a:prstGeom>
        </p:spPr>
      </p:pic>
      <p:sp>
        <p:nvSpPr>
          <p:cNvPr id="6" name="标题 3">
            <a:extLst>
              <a:ext uri="{FF2B5EF4-FFF2-40B4-BE49-F238E27FC236}">
                <a16:creationId xmlns:a16="http://schemas.microsoft.com/office/drawing/2014/main" id="{21BBFF4F-24D2-AE73-ACB5-AB23BA6BED69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highlight>
                  <a:srgbClr val="FFFF00"/>
                </a:highlight>
              </a:rPr>
              <a:t>星闪</a:t>
            </a:r>
            <a:r>
              <a:rPr lang="en-US" altLang="zh-CN" b="1" dirty="0" err="1">
                <a:highlight>
                  <a:srgbClr val="FFFF00"/>
                </a:highlight>
              </a:rPr>
              <a:t>Nearlink</a:t>
            </a:r>
            <a:r>
              <a:rPr lang="zh-CN" altLang="en-US" b="1" dirty="0">
                <a:highlight>
                  <a:srgbClr val="FFFF00"/>
                </a:highlight>
              </a:rPr>
              <a:t>模块</a:t>
            </a:r>
            <a:br>
              <a:rPr lang="en-US" altLang="zh-CN" b="1" dirty="0">
                <a:highlight>
                  <a:srgbClr val="FFFF00"/>
                </a:highlight>
              </a:rPr>
            </a:br>
            <a:br>
              <a:rPr lang="en-US" altLang="zh-CN" b="1" dirty="0">
                <a:highlight>
                  <a:srgbClr val="FFFF00"/>
                </a:highlight>
              </a:rPr>
            </a:br>
            <a:r>
              <a:rPr lang="en-US" altLang="zh-CN" b="1" dirty="0">
                <a:highlight>
                  <a:srgbClr val="FFFF00"/>
                </a:highlight>
              </a:rPr>
              <a:t>20</a:t>
            </a:r>
            <a:r>
              <a:rPr lang="zh-CN" altLang="en-US" b="1" dirty="0">
                <a:highlight>
                  <a:srgbClr val="FFFF00"/>
                </a:highlight>
              </a:rPr>
              <a:t>微秒</a:t>
            </a:r>
            <a:endParaRPr lang="en-US" altLang="zh-CN" b="1" dirty="0">
              <a:highlight>
                <a:srgbClr val="FFFF00"/>
              </a:highlight>
            </a:endParaRPr>
          </a:p>
          <a:p>
            <a:endParaRPr lang="en-US" altLang="zh-CN" b="1" dirty="0">
              <a:highlight>
                <a:srgbClr val="FFFF00"/>
              </a:highlight>
            </a:endParaRPr>
          </a:p>
          <a:p>
            <a:r>
              <a:rPr lang="zh-CN" altLang="en-US" b="1" dirty="0">
                <a:highlight>
                  <a:srgbClr val="FFFF00"/>
                </a:highlight>
              </a:rPr>
              <a:t>下面为</a:t>
            </a:r>
            <a:br>
              <a:rPr lang="zh-CN" altLang="en-US" b="1" dirty="0">
                <a:highlight>
                  <a:srgbClr val="FFFF00"/>
                </a:highlight>
              </a:rPr>
            </a:br>
            <a:endParaRPr lang="zh-CN" altLang="en-US" dirty="0">
              <a:highlight>
                <a:srgbClr val="FFFF00"/>
              </a:highligh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590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94"/>
  <p:tag name="MH_SECTIONID" val="295,296,297,298,"/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3103042"/>
  <p:tag name="MH_LIBRARY" val="CONTENTS"/>
  <p:tag name="MH_AUTOCOLOR" val="TRUE"/>
  <p:tag name="MH_TYPE" val="CONTENTS"/>
  <p:tag name="ID" val="6267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3103042"/>
  <p:tag name="MH_LIBRARY" val="CONTENTS"/>
  <p:tag name="MH_AUTOCOLOR" val="TRUE"/>
  <p:tag name="MH_TYPE" val="CONTENTS"/>
  <p:tag name="ID" val="6267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3103042"/>
  <p:tag name="MH_LIBRARY" val="CONTENTS"/>
  <p:tag name="MH_AUTOCOLOR" val="TRUE"/>
  <p:tag name="MH_TYPE" val="CONTENTS"/>
  <p:tag name="ID" val="62677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3103042"/>
  <p:tag name="MH_LIBRARY" val="CONTENTS"/>
  <p:tag name="MH_AUTOCOLOR" val="TRUE"/>
  <p:tag name="MH_TYPE" val="CONTENTS"/>
  <p:tag name="ID" val="6267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3103042"/>
  <p:tag name="MH_LIBRARY" val="CONTENTS"/>
  <p:tag name="MH_AUTOCOLOR" val="TRUE"/>
  <p:tag name="MH_TYPE" val="CONTENTS"/>
  <p:tag name="ID" val="6267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3103042"/>
  <p:tag name="MH_LIBRARY" val="CONTENTS"/>
  <p:tag name="MH_AUTOCOLOR" val="TRUE"/>
  <p:tag name="MH_TYPE" val="CONTENTS"/>
  <p:tag name="ID" val="6267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3103042"/>
  <p:tag name="MH_LIBRARY" val="CONTENTS"/>
  <p:tag name="MH_AUTOCOLOR" val="TRUE"/>
  <p:tag name="MH_TYPE" val="CONTENTS"/>
  <p:tag name="ID" val="6267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3103042"/>
  <p:tag name="MH_LIBRARY" val="CONTENTS"/>
  <p:tag name="MH_AUTOCOLOR" val="TRUE"/>
  <p:tag name="MH_TYPE" val="CONTENTS"/>
  <p:tag name="ID" val="6267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3103042"/>
  <p:tag name="MH_LIBRARY" val="CONTENTS"/>
  <p:tag name="MH_AUTOCOLOR" val="TRUE"/>
  <p:tag name="MH_TYPE" val="CONTENTS"/>
  <p:tag name="ID" val="6267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3103042"/>
  <p:tag name="MH_LIBRARY" val="CONTENTS"/>
  <p:tag name="MH_AUTOCOLOR" val="TRUE"/>
  <p:tag name="MH_TYPE" val="CONTENTS"/>
  <p:tag name="ID" val="626775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773</Words>
  <Application>Microsoft Office PowerPoint</Application>
  <PresentationFormat>宽屏</PresentationFormat>
  <Paragraphs>51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微软雅黑</vt:lpstr>
      <vt:lpstr>Arial</vt:lpstr>
      <vt:lpstr>第一PPT，www.1ppt.com</vt:lpstr>
      <vt:lpstr>自定义设计方案</vt:lpstr>
      <vt:lpstr>星闪Nearlink模块  基于openEuler_embedded的设计 </vt:lpstr>
      <vt:lpstr>Near Link</vt:lpstr>
      <vt:lpstr>Near Link</vt:lpstr>
      <vt:lpstr>Near Link</vt:lpstr>
      <vt:lpstr>PowerPoint 演示文稿</vt:lpstr>
      <vt:lpstr>Near Link</vt:lpstr>
      <vt:lpstr>Near Link</vt:lpstr>
      <vt:lpstr>Near Link</vt:lpstr>
      <vt:lpstr>Near Link</vt:lpstr>
      <vt:lpstr>Near Link</vt:lpstr>
      <vt:lpstr>Near Link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</dc:title>
  <dc:creator>第一PPT</dc:creator>
  <cp:keywords>www.1ppt.com</cp:keywords>
  <dc:description>www.1ppt.com</dc:description>
  <cp:lastModifiedBy>pig Darren</cp:lastModifiedBy>
  <cp:revision>31</cp:revision>
  <dcterms:created xsi:type="dcterms:W3CDTF">2017-07-11T08:36:00Z</dcterms:created>
  <dcterms:modified xsi:type="dcterms:W3CDTF">2024-05-07T07:35:44Z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0906BB13D41C49A3A534D131747AD77F_12</vt:lpwstr>
  </property>
  <property fmtid="{D5CDD505-2E9C-101B-9397-08002B2CF9AE}" pid="3" name="KSOProductBuildVer">
    <vt:lpwstr>2052-12.1.0.15120</vt:lpwstr>
  </property>
</Properties>
</file>