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5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61" r:id="rId2"/>
  </p:sldMasterIdLst>
  <p:sldIdLst>
    <p:sldId id="259" r:id="rId3"/>
  </p:sldIdLst>
  <p:sldSz cx="10972800" cy="14630400"/>
  <p:notesSz cx="6858000" cy="9144000"/>
  <p:embeddedFontLst>
    <p:embeddedFont>
      <p:font typeface="KBFVMJ+Arial-BoldMT"/>
      <p:regular r:id="rId5"/>
    </p:embeddedFont>
    <p:embeddedFont>
      <p:font typeface="WRMPNC+ArialMT"/>
      <p:regular r:id="rId6"/>
    </p:embeddedFont>
    <p:embeddedFont>
      <p:font typeface="ULCRDH+Arial-ItalicMT"/>
      <p:regular r:id="rId7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B9381-5910-4447-BAC6-7E0992A57A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92700F-ACCE-40AA-A295-F60173B145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B5D24C-4699-4897-BD36-68874F9823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26BAE1-7A36-4E11-9001-16EE195401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F2E67B-F5D2-4A65-94D7-B18EDBFDCE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36D8A2-652F-4B65-9ED8-CA14A9FD50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9F7CA2E-4CFF-47A2-B83A-DCD4B9963B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74F5EE6-D96B-4D4A-88DC-451EE9ABA9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42F7CCC-49E1-45BE-9296-56A6C26B13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4DD6CB-7C24-4F5C-B93D-510C544B30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EBCBD87-A0CF-45C0-A5DA-DF6217042B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85894"/>
            <a:ext cx="987552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413760"/>
            <a:ext cx="9875520" cy="965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3560214"/>
            <a:ext cx="2560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3560214"/>
            <a:ext cx="34747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3560214"/>
            <a:ext cx="2560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" name="object 1"/>
          <p:cNvSpPr/>
          <p:nvPr/>
        </p:nvSpPr>
        <p:spPr>
          <a:xfrm>
            <a:off x="0" y="0"/>
            <a:ext cx="10972800" cy="14630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36079" y="662888"/>
            <a:ext cx="1348513" cy="584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301"/>
              </a:lnSpc>
              <a:spcBef>
                <a:spcPct val="0"/>
              </a:spcBef>
              <a:spcAft>
                <a:spcPct val="0"/>
              </a:spcAft>
            </a:pPr>
            <a:r>
              <a:rPr sz="3850">
                <a:solidFill>
                  <a:srgbClr val="9D9084"/>
                </a:solidFill>
                <a:latin typeface="KBFVMJ+Arial-BoldMT"/>
                <a:cs typeface="KBFVMJ+Arial-BoldMT"/>
              </a:rPr>
              <a:t>Price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7399" y="813648"/>
            <a:ext cx="736550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KBFVMJ+Arial-BoldMT"/>
                <a:cs typeface="KBFVMJ+Arial-BoldMT"/>
              </a:rPr>
              <a:t>Authors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26438" y="1118700"/>
            <a:ext cx="1589671" cy="19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Darren</a:t>
            </a:r>
            <a:r>
              <a:rPr sz="110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Zhu</a:t>
            </a:r>
            <a:r>
              <a:rPr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Xunran</a:t>
            </a:r>
            <a:r>
              <a:rPr sz="1100">
                <a:solidFill>
                  <a:srgbClr val="000000"/>
                </a:solidFill>
                <a:latin typeface="SimSun"/>
                <a:cs typeface="SimSun"/>
              </a:rPr>
              <a:t>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6079" y="1153628"/>
            <a:ext cx="2923753" cy="107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301"/>
              </a:lnSpc>
              <a:spcBef>
                <a:spcPct val="0"/>
              </a:spcBef>
              <a:spcAft>
                <a:spcPct val="0"/>
              </a:spcAft>
            </a:pPr>
            <a:r>
              <a:rPr sz="3850">
                <a:solidFill>
                  <a:srgbClr val="9D9084"/>
                </a:solidFill>
                <a:latin typeface="KBFVMJ+Arial-BoldMT"/>
                <a:cs typeface="KBFVMJ+Arial-BoldMT"/>
              </a:rPr>
              <a:t>comparison</a:t>
            </a:r>
          </a:p>
          <a:p>
            <a:pPr marL="0" marR="0">
              <a:lnSpc>
                <a:spcPts val="3851"/>
              </a:lnSpc>
              <a:spcBef>
                <a:spcPct val="0"/>
              </a:spcBef>
              <a:spcAft>
                <a:spcPct val="0"/>
              </a:spcAft>
            </a:pPr>
            <a:r>
              <a:rPr sz="3850">
                <a:solidFill>
                  <a:srgbClr val="9D9084"/>
                </a:solidFill>
                <a:latin typeface="KBFVMJ+Arial-BoldMT"/>
                <a:cs typeface="KBFVMJ+Arial-BoldMT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26438" y="1481413"/>
            <a:ext cx="2289084" cy="19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Chengdu</a:t>
            </a:r>
            <a:r>
              <a:rPr sz="11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University</a:t>
            </a:r>
            <a:r>
              <a:rPr sz="11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of</a:t>
            </a:r>
            <a:r>
              <a:rPr sz="11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Technology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26438" y="1743541"/>
            <a:ext cx="2613709" cy="356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School</a:t>
            </a:r>
            <a:r>
              <a:rPr sz="11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of</a:t>
            </a:r>
            <a:r>
              <a:rPr sz="11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Computer</a:t>
            </a:r>
            <a:r>
              <a:rPr sz="11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11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Cyber</a:t>
            </a:r>
            <a:r>
              <a:rPr sz="11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Security</a:t>
            </a:r>
          </a:p>
          <a:p>
            <a:pPr marL="0" marR="0">
              <a:lnSpc>
                <a:spcPts val="1234"/>
              </a:lnSpc>
              <a:spcBef>
                <a:spcPts val="87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(Oxford</a:t>
            </a:r>
            <a:r>
              <a:rPr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Brookes</a:t>
            </a:r>
            <a:r>
              <a:rPr sz="11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Institute)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26438" y="2167213"/>
            <a:ext cx="2334787" cy="19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Computer</a:t>
            </a:r>
            <a:r>
              <a:rPr sz="11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Science</a:t>
            </a:r>
            <a:r>
              <a:rPr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11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RMPNC+ArialMT"/>
                <a:cs typeface="WRMPNC+ArialMT"/>
              </a:rPr>
              <a:t>Technology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6079" y="2234145"/>
            <a:ext cx="1647199" cy="584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301"/>
              </a:lnSpc>
              <a:spcBef>
                <a:spcPct val="0"/>
              </a:spcBef>
              <a:spcAft>
                <a:spcPct val="0"/>
              </a:spcAft>
            </a:pPr>
            <a:r>
              <a:rPr sz="3850">
                <a:solidFill>
                  <a:srgbClr val="9D9084"/>
                </a:solidFill>
                <a:latin typeface="KBFVMJ+Arial-BoldMT"/>
                <a:cs typeface="KBFVMJ+Arial-BoldMT"/>
              </a:rPr>
              <a:t>poster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3427" y="3288610"/>
            <a:ext cx="1041201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KBFVMJ+Arial-BoldMT"/>
                <a:cs typeface="KBFVMJ+Arial-BoldMT"/>
              </a:rPr>
              <a:t>Introduction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1819" y="3571526"/>
            <a:ext cx="4422215" cy="1546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With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gradual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rise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of</a:t>
            </a:r>
            <a:r>
              <a:rPr sz="900" spc="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Internet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technology,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people's</a:t>
            </a:r>
            <a:r>
              <a:rPr sz="9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lifestyles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shopping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habits</a:t>
            </a:r>
          </a:p>
          <a:p>
            <a:pPr marL="0" marR="0">
              <a:lnSpc>
                <a:spcPts val="1005"/>
              </a:lnSpc>
              <a:spcBef>
                <a:spcPts val="59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have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changed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online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shopping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has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become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increasingly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popular.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People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are</a:t>
            </a:r>
          </a:p>
          <a:p>
            <a:pPr marL="0" marR="0">
              <a:lnSpc>
                <a:spcPts val="1005"/>
              </a:lnSpc>
              <a:spcBef>
                <a:spcPts val="504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keen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to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compare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prices</a:t>
            </a:r>
            <a:r>
              <a:rPr sz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on</a:t>
            </a:r>
            <a:r>
              <a:rPr sz="9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products</a:t>
            </a:r>
            <a:r>
              <a:rPr sz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when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shopping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online.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</a:t>
            </a:r>
            <a:r>
              <a:rPr sz="9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price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comparison</a:t>
            </a:r>
          </a:p>
          <a:p>
            <a:pPr marL="0" marR="0">
              <a:lnSpc>
                <a:spcPts val="1005"/>
              </a:lnSpc>
              <a:spcBef>
                <a:spcPts val="59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system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that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can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display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matching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products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from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multiple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shopping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platforms</a:t>
            </a:r>
            <a:r>
              <a:rPr sz="9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</a:p>
          <a:p>
            <a:pPr marL="0" marR="0">
              <a:lnSpc>
                <a:spcPts val="1005"/>
              </a:lnSpc>
              <a:spcBef>
                <a:spcPts val="54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display</a:t>
            </a:r>
            <a:r>
              <a:rPr sz="9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product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information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price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comparison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results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after</a:t>
            </a:r>
            <a:r>
              <a:rPr sz="900" spc="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users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enter</a:t>
            </a:r>
            <a:r>
              <a:rPr sz="9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relevant</a:t>
            </a:r>
          </a:p>
          <a:p>
            <a:pPr marL="0" marR="0">
              <a:lnSpc>
                <a:spcPts val="1005"/>
              </a:lnSpc>
              <a:spcBef>
                <a:spcPts val="554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search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terms</a:t>
            </a:r>
            <a:r>
              <a:rPr sz="9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would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provide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great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convenience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to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users.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How</a:t>
            </a:r>
            <a:r>
              <a:rPr sz="9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to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implement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this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price</a:t>
            </a:r>
          </a:p>
          <a:p>
            <a:pPr marL="0" marR="0">
              <a:lnSpc>
                <a:spcPts val="1005"/>
              </a:lnSpc>
              <a:spcBef>
                <a:spcPts val="54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comparison</a:t>
            </a:r>
            <a:r>
              <a:rPr sz="9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system</a:t>
            </a:r>
            <a:r>
              <a:rPr sz="9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to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improve</a:t>
            </a:r>
            <a:r>
              <a:rPr sz="9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convenience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of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consumer</a:t>
            </a:r>
            <a:r>
              <a:rPr sz="9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shopping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has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become</a:t>
            </a:r>
          </a:p>
          <a:p>
            <a:pPr marL="0" marR="0">
              <a:lnSpc>
                <a:spcPts val="1005"/>
              </a:lnSpc>
              <a:spcBef>
                <a:spcPts val="554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focus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of</a:t>
            </a:r>
            <a:r>
              <a:rPr sz="9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moment.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7227" y="5719390"/>
            <a:ext cx="83849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KBFVMJ+Arial-BoldMT"/>
                <a:cs typeface="KBFVMJ+Arial-BoldMT"/>
              </a:rPr>
              <a:t>Objective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30979" y="5713307"/>
            <a:ext cx="1100509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KBFVMJ+Arial-BoldMT"/>
                <a:cs typeface="KBFVMJ+Arial-BoldMT"/>
              </a:rPr>
              <a:t>Methodology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17307" y="5739203"/>
            <a:ext cx="702915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KBFVMJ+Arial-BoldMT"/>
                <a:cs typeface="KBFVMJ+Arial-BoldMT"/>
              </a:rPr>
              <a:t>Results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67155" y="5939821"/>
            <a:ext cx="1753337" cy="16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(1)</a:t>
            </a:r>
            <a:r>
              <a:rPr sz="900" spc="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Define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project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requirements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122407" y="5939821"/>
            <a:ext cx="2902780" cy="1743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 spc="-10">
                <a:solidFill>
                  <a:srgbClr val="000000"/>
                </a:solidFill>
                <a:latin typeface="WRMPNC+ArialMT"/>
                <a:cs typeface="WRMPNC+ArialMT"/>
              </a:rPr>
              <a:t>In</a:t>
            </a:r>
            <a:r>
              <a:rPr sz="90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this</a:t>
            </a:r>
            <a:r>
              <a:rPr sz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project,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development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model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is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incremental,</a:t>
            </a:r>
          </a:p>
          <a:p>
            <a:pPr marL="0" marR="0">
              <a:lnSpc>
                <a:spcPts val="1005"/>
              </a:lnSpc>
              <a:spcBef>
                <a:spcPts val="59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which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is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step-by-step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development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model.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Each</a:t>
            </a:r>
          </a:p>
          <a:p>
            <a:pPr marL="0" marR="0">
              <a:lnSpc>
                <a:spcPts val="1005"/>
              </a:lnSpc>
              <a:spcBef>
                <a:spcPts val="54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phase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of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project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can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be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completed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independently.</a:t>
            </a:r>
          </a:p>
          <a:p>
            <a:pPr marL="0" marR="0">
              <a:lnSpc>
                <a:spcPts val="1005"/>
              </a:lnSpc>
              <a:spcBef>
                <a:spcPts val="554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front-end</a:t>
            </a:r>
            <a:r>
              <a:rPr sz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technology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uses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html-based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Bootstrap</a:t>
            </a:r>
          </a:p>
          <a:p>
            <a:pPr marL="0" marR="0">
              <a:lnSpc>
                <a:spcPts val="1005"/>
              </a:lnSpc>
              <a:spcBef>
                <a:spcPts val="54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framework,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back-end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code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uses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Python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language,</a:t>
            </a:r>
          </a:p>
          <a:p>
            <a:pPr marL="0" marR="0">
              <a:lnSpc>
                <a:spcPts val="1005"/>
              </a:lnSpc>
              <a:spcBef>
                <a:spcPts val="554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database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uses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MySQL,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crawler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is</a:t>
            </a:r>
          </a:p>
          <a:p>
            <a:pPr marL="0" marR="0">
              <a:lnSpc>
                <a:spcPts val="1005"/>
              </a:lnSpc>
              <a:spcBef>
                <a:spcPts val="54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designed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using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Beautiful</a:t>
            </a:r>
            <a:r>
              <a:rPr sz="9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Soup.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finally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integrated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into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</a:t>
            </a:r>
          </a:p>
          <a:p>
            <a:pPr marL="0" marR="0">
              <a:lnSpc>
                <a:spcPts val="1005"/>
              </a:lnSpc>
              <a:spcBef>
                <a:spcPts val="59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complete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system</a:t>
            </a:r>
            <a:r>
              <a:rPr sz="9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to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meet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final</a:t>
            </a:r>
            <a:r>
              <a:rPr sz="9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project</a:t>
            </a:r>
          </a:p>
          <a:p>
            <a:pPr marL="0" marR="0">
              <a:lnSpc>
                <a:spcPts val="1005"/>
              </a:lnSpc>
              <a:spcBef>
                <a:spcPts val="504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development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requirements.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479779" y="6055633"/>
            <a:ext cx="2776293" cy="1348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project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design</a:t>
            </a:r>
            <a:r>
              <a:rPr sz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was</a:t>
            </a:r>
            <a:r>
              <a:rPr sz="9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tested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after</a:t>
            </a:r>
            <a:r>
              <a:rPr sz="900" spc="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completion.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</a:t>
            </a:r>
          </a:p>
          <a:p>
            <a:pPr marL="0" marR="0">
              <a:lnSpc>
                <a:spcPts val="1005"/>
              </a:lnSpc>
              <a:spcBef>
                <a:spcPts val="59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test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results,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users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were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able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to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sign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out,</a:t>
            </a:r>
          </a:p>
          <a:p>
            <a:pPr marL="0" marR="0">
              <a:lnSpc>
                <a:spcPts val="1005"/>
              </a:lnSpc>
              <a:spcBef>
                <a:spcPts val="54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display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products</a:t>
            </a:r>
            <a:r>
              <a:rPr sz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on</a:t>
            </a:r>
            <a:r>
              <a:rPr sz="9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home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screen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paginate</a:t>
            </a:r>
          </a:p>
          <a:p>
            <a:pPr marL="0" marR="0">
              <a:lnSpc>
                <a:spcPts val="1005"/>
              </a:lnSpc>
              <a:spcBef>
                <a:spcPts val="554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products,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filter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compare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prices.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general,</a:t>
            </a:r>
          </a:p>
          <a:p>
            <a:pPr marL="0" marR="0">
              <a:lnSpc>
                <a:spcPts val="1005"/>
              </a:lnSpc>
              <a:spcBef>
                <a:spcPts val="54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system</a:t>
            </a:r>
            <a:r>
              <a:rPr sz="9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basically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fulfilled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its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function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met</a:t>
            </a:r>
            <a:r>
              <a:rPr sz="9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</a:p>
          <a:p>
            <a:pPr marL="0" marR="0">
              <a:lnSpc>
                <a:spcPts val="1005"/>
              </a:lnSpc>
              <a:spcBef>
                <a:spcPts val="59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development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requirements,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achieved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</a:p>
          <a:p>
            <a:pPr marL="0" marR="0">
              <a:lnSpc>
                <a:spcPts val="1005"/>
              </a:lnSpc>
              <a:spcBef>
                <a:spcPts val="504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expected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purpose.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7155" y="6171469"/>
            <a:ext cx="1435131" cy="16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(2)</a:t>
            </a:r>
            <a:r>
              <a:rPr sz="900" spc="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Background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research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67155" y="6404642"/>
            <a:ext cx="2178537" cy="398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(3)</a:t>
            </a:r>
            <a:r>
              <a:rPr sz="900" spc="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Establish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project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development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steps</a:t>
            </a:r>
          </a:p>
          <a:p>
            <a:pPr marL="0" marR="0">
              <a:lnSpc>
                <a:spcPts val="1005"/>
              </a:lnSpc>
              <a:spcBef>
                <a:spcPts val="83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(4)</a:t>
            </a:r>
            <a:r>
              <a:rPr sz="900" spc="6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Database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design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67155" y="6870973"/>
            <a:ext cx="1695762" cy="398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(5)</a:t>
            </a:r>
            <a:r>
              <a:rPr sz="900" spc="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Crawler</a:t>
            </a:r>
            <a:r>
              <a:rPr sz="9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technology</a:t>
            </a:r>
            <a:r>
              <a:rPr sz="9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design</a:t>
            </a:r>
          </a:p>
          <a:p>
            <a:pPr marL="0" marR="0">
              <a:lnSpc>
                <a:spcPts val="1005"/>
              </a:lnSpc>
              <a:spcBef>
                <a:spcPts val="83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(6)</a:t>
            </a:r>
            <a:r>
              <a:rPr sz="900" spc="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Front-end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UI</a:t>
            </a:r>
            <a:r>
              <a:rPr sz="9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design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67155" y="7337330"/>
            <a:ext cx="1759731" cy="398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(7)</a:t>
            </a:r>
            <a:r>
              <a:rPr sz="900" spc="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Back-end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code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design</a:t>
            </a:r>
          </a:p>
          <a:p>
            <a:pPr marL="0" marR="0">
              <a:lnSpc>
                <a:spcPts val="1005"/>
              </a:lnSpc>
              <a:spcBef>
                <a:spcPts val="83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(8)</a:t>
            </a:r>
            <a:r>
              <a:rPr sz="900" spc="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Testing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Implementation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03719" y="8370441"/>
            <a:ext cx="886353" cy="23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KBFVMJ+Arial-BoldMT"/>
                <a:cs typeface="KBFVMJ+Arial-BoldMT"/>
              </a:rPr>
              <a:t>Analysis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03732" y="8668330"/>
            <a:ext cx="8987914" cy="470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Shows</a:t>
            </a:r>
            <a:r>
              <a:rPr sz="12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the</a:t>
            </a:r>
            <a:r>
              <a:rPr sz="12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model</a:t>
            </a:r>
            <a:r>
              <a:rPr sz="12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of</a:t>
            </a:r>
            <a:r>
              <a:rPr sz="12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the</a:t>
            </a:r>
            <a:r>
              <a:rPr sz="12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project</a:t>
            </a:r>
            <a:r>
              <a:rPr sz="12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development,</a:t>
            </a:r>
            <a:r>
              <a:rPr sz="12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the</a:t>
            </a:r>
            <a:r>
              <a:rPr sz="12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time</a:t>
            </a:r>
            <a:r>
              <a:rPr sz="12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nodes</a:t>
            </a:r>
            <a:r>
              <a:rPr sz="12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allocated</a:t>
            </a:r>
            <a:r>
              <a:rPr sz="12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for</a:t>
            </a:r>
            <a:r>
              <a:rPr sz="12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the</a:t>
            </a:r>
            <a:r>
              <a:rPr sz="12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development</a:t>
            </a:r>
            <a:r>
              <a:rPr sz="12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project</a:t>
            </a:r>
            <a:r>
              <a:rPr sz="12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and</a:t>
            </a:r>
            <a:r>
              <a:rPr sz="12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the</a:t>
            </a:r>
            <a:r>
              <a:rPr sz="12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main</a:t>
            </a:r>
            <a:r>
              <a:rPr sz="120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front-end</a:t>
            </a:r>
            <a:r>
              <a:rPr sz="12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interface</a:t>
            </a:r>
          </a:p>
          <a:p>
            <a:pPr marL="0" marR="0">
              <a:lnSpc>
                <a:spcPts val="1340"/>
              </a:lnSpc>
              <a:spcBef>
                <a:spcPts val="7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after</a:t>
            </a:r>
            <a:r>
              <a:rPr sz="12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the</a:t>
            </a:r>
            <a:r>
              <a:rPr sz="12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project</a:t>
            </a:r>
            <a:r>
              <a:rPr sz="12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development</a:t>
            </a:r>
            <a:r>
              <a:rPr sz="12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is</a:t>
            </a:r>
            <a:r>
              <a:rPr sz="12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ULCRDH+Arial-ItalicMT"/>
                <a:cs typeface="ULCRDH+Arial-ItalicMT"/>
              </a:rPr>
              <a:t>completed.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91767" y="11010170"/>
            <a:ext cx="1602465" cy="307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F3F3F"/>
                </a:solidFill>
                <a:latin typeface="WRMPNC+ArialMT"/>
                <a:cs typeface="WRMPNC+ArialMT"/>
              </a:rPr>
              <a:t>I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ncremental</a:t>
            </a:r>
            <a:r>
              <a:rPr sz="900" spc="18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model</a:t>
            </a:r>
            <a:r>
              <a:rPr sz="900" spc="18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diagrams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ct val="0"/>
              </a:spcAft>
            </a:pP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show</a:t>
            </a:r>
            <a:r>
              <a:rPr sz="900" spc="2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the</a:t>
            </a:r>
            <a:r>
              <a:rPr sz="900" spc="1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development</a:t>
            </a:r>
            <a:r>
              <a:rPr sz="900" spc="28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steps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902951" y="11052842"/>
            <a:ext cx="2389195" cy="16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Use</a:t>
            </a:r>
            <a:r>
              <a:rPr sz="900" spc="17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Gantt</a:t>
            </a:r>
            <a:r>
              <a:rPr sz="900" spc="28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charts</a:t>
            </a:r>
            <a:r>
              <a:rPr sz="900" spc="2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to</a:t>
            </a:r>
            <a:r>
              <a:rPr sz="900" spc="17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refine</a:t>
            </a:r>
            <a:r>
              <a:rPr sz="900" spc="18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development</a:t>
            </a:r>
            <a:r>
              <a:rPr sz="900" spc="28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3F3F3F"/>
                </a:solidFill>
                <a:latin typeface="WRMPNC+ArialMT"/>
                <a:cs typeface="WRMPNC+ArialMT"/>
              </a:rPr>
              <a:t>time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450823" y="11045209"/>
            <a:ext cx="1671050" cy="16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System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main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interface</a:t>
            </a:r>
            <a:r>
              <a:rPr sz="9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display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438643" y="11929690"/>
            <a:ext cx="144716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KBFVMJ+Arial-BoldMT"/>
                <a:cs typeface="KBFVMJ+Arial-BoldMT"/>
              </a:rPr>
              <a:t>Related</a:t>
            </a:r>
            <a:r>
              <a:rPr sz="1200" spc="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KBFVMJ+Arial-BoldMT"/>
                <a:cs typeface="KBFVMJ+Arial-BoldMT"/>
              </a:rPr>
              <a:t>Literature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305555" y="11949502"/>
            <a:ext cx="98305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KBFVMJ+Arial-BoldMT"/>
                <a:cs typeface="KBFVMJ+Arial-BoldMT"/>
              </a:rPr>
              <a:t>Conclusion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244595" y="12238260"/>
            <a:ext cx="3822215" cy="1712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1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This</a:t>
            </a:r>
            <a:r>
              <a:rPr sz="10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project</a:t>
            </a:r>
            <a:r>
              <a:rPr sz="1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is</a:t>
            </a:r>
            <a:r>
              <a:rPr sz="10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a</a:t>
            </a:r>
            <a:r>
              <a:rPr sz="10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web-based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price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comparison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system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for</a:t>
            </a:r>
            <a:r>
              <a:rPr sz="10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online</a:t>
            </a:r>
          </a:p>
          <a:p>
            <a:pPr marL="0" marR="0">
              <a:lnSpc>
                <a:spcPts val="1111"/>
              </a:lnSpc>
              <a:spcBef>
                <a:spcPts val="604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shopping</a:t>
            </a:r>
            <a:r>
              <a:rPr sz="1000" spc="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platforms.</a:t>
            </a:r>
            <a:r>
              <a:rPr sz="1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In</a:t>
            </a:r>
            <a:r>
              <a:rPr sz="1000" spc="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this</a:t>
            </a:r>
            <a:r>
              <a:rPr sz="10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project,</a:t>
            </a:r>
            <a:r>
              <a:rPr sz="10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Python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is</a:t>
            </a:r>
            <a:r>
              <a:rPr sz="10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used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as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</a:p>
          <a:p>
            <a:pPr marL="0" marR="0">
              <a:lnSpc>
                <a:spcPts val="1111"/>
              </a:lnSpc>
              <a:spcBef>
                <a:spcPts val="666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development</a:t>
            </a:r>
            <a:r>
              <a:rPr sz="10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language,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Beautiful</a:t>
            </a:r>
            <a:r>
              <a:rPr sz="10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Soup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as</a:t>
            </a:r>
            <a:r>
              <a:rPr sz="10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10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crawler</a:t>
            </a:r>
            <a:r>
              <a:rPr sz="10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framework,</a:t>
            </a:r>
          </a:p>
          <a:p>
            <a:pPr marL="0" marR="0">
              <a:lnSpc>
                <a:spcPts val="1111"/>
              </a:lnSpc>
              <a:spcBef>
                <a:spcPts val="616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MySQL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as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database,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Flask</a:t>
            </a:r>
            <a:r>
              <a:rPr sz="10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as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back-end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framework,</a:t>
            </a:r>
            <a:r>
              <a:rPr sz="1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</a:p>
          <a:p>
            <a:pPr marL="0" marR="0">
              <a:lnSpc>
                <a:spcPts val="1111"/>
              </a:lnSpc>
              <a:spcBef>
                <a:spcPts val="616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Bootstrap</a:t>
            </a:r>
            <a:r>
              <a:rPr sz="1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as</a:t>
            </a:r>
            <a:r>
              <a:rPr sz="10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front-end</a:t>
            </a:r>
            <a:r>
              <a:rPr sz="1000" spc="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framework.</a:t>
            </a:r>
            <a:r>
              <a:rPr sz="1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Each</a:t>
            </a:r>
            <a:r>
              <a:rPr sz="10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part</a:t>
            </a:r>
            <a:r>
              <a:rPr sz="10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is</a:t>
            </a:r>
            <a:r>
              <a:rPr sz="10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linked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by</a:t>
            </a:r>
          </a:p>
          <a:p>
            <a:pPr marL="0" marR="0">
              <a:lnSpc>
                <a:spcPts val="1111"/>
              </a:lnSpc>
              <a:spcBef>
                <a:spcPts val="604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back-end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code</a:t>
            </a:r>
            <a:r>
              <a:rPr sz="1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on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PyCharm</a:t>
            </a:r>
            <a:r>
              <a:rPr sz="10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compiler</a:t>
            </a:r>
            <a:r>
              <a:rPr sz="10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to</a:t>
            </a:r>
            <a:r>
              <a:rPr sz="1000" spc="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finally</a:t>
            </a:r>
            <a:r>
              <a:rPr sz="10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form</a:t>
            </a:r>
            <a:r>
              <a:rPr sz="10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a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complete</a:t>
            </a:r>
          </a:p>
          <a:p>
            <a:pPr marL="0" marR="0">
              <a:lnSpc>
                <a:spcPts val="1111"/>
              </a:lnSpc>
              <a:spcBef>
                <a:spcPts val="666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price</a:t>
            </a:r>
            <a:r>
              <a:rPr sz="1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comparison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system.</a:t>
            </a:r>
            <a:r>
              <a:rPr sz="1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requirements</a:t>
            </a:r>
            <a:r>
              <a:rPr sz="10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of</a:t>
            </a:r>
            <a:r>
              <a:rPr sz="100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development</a:t>
            </a:r>
          </a:p>
          <a:p>
            <a:pPr marL="0" marR="0">
              <a:lnSpc>
                <a:spcPts val="1111"/>
              </a:lnSpc>
              <a:spcBef>
                <a:spcPts val="616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design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were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met</a:t>
            </a:r>
            <a:r>
              <a:rPr sz="1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the</a:t>
            </a:r>
            <a:r>
              <a:rPr sz="1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intended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purpose</a:t>
            </a:r>
            <a:r>
              <a:rPr sz="10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was</a:t>
            </a:r>
            <a:r>
              <a:rPr sz="10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WRMPNC+ArialMT"/>
                <a:cs typeface="WRMPNC+ArialMT"/>
              </a:rPr>
              <a:t>achieved.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455407" y="12226321"/>
            <a:ext cx="2794731" cy="741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043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1.</a:t>
            </a:r>
            <a:r>
              <a:rPr sz="9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S.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Sharma</a:t>
            </a:r>
            <a:r>
              <a:rPr sz="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P.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Gupta,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“The</a:t>
            </a:r>
            <a:r>
              <a:rPr sz="9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anatomy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of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web</a:t>
            </a:r>
          </a:p>
          <a:p>
            <a:pPr marL="0" marR="0">
              <a:lnSpc>
                <a:spcPts val="1005"/>
              </a:lnSpc>
              <a:spcBef>
                <a:spcPts val="218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crawlers,”in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International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Conference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on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Computing,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Communication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Automation,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ICCCA</a:t>
            </a:r>
            <a:r>
              <a:rPr sz="90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2015,</a:t>
            </a:r>
          </a:p>
          <a:p>
            <a:pPr marL="0" marR="0">
              <a:lnSpc>
                <a:spcPts val="1005"/>
              </a:lnSpc>
              <a:spcBef>
                <a:spcPts val="98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Institute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of</a:t>
            </a:r>
            <a:r>
              <a:rPr sz="900" spc="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Electrical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Electronics</a:t>
            </a:r>
            <a:r>
              <a:rPr sz="9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Engineers</a:t>
            </a:r>
            <a:r>
              <a:rPr sz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Inc.,</a:t>
            </a:r>
          </a:p>
          <a:p>
            <a:pPr marL="0" marR="0">
              <a:lnSpc>
                <a:spcPts val="1005"/>
              </a:lnSpc>
              <a:spcBef>
                <a:spcPts val="86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Jul.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2015,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pp.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849–853.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doi: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455407" y="12942602"/>
            <a:ext cx="1709608" cy="16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10.1109/CCAA.2015.7148493.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421880" y="13184918"/>
            <a:ext cx="2796087" cy="726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an,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2.</a:t>
            </a:r>
            <a:r>
              <a:rPr sz="9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L.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Yang,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S.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Lan,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X.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Tong,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“Application</a:t>
            </a:r>
            <a:r>
              <a:rPr sz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of</a:t>
            </a:r>
          </a:p>
          <a:p>
            <a:pPr marL="33527" marR="0">
              <a:lnSpc>
                <a:spcPts val="1005"/>
              </a:lnSpc>
              <a:spcBef>
                <a:spcPts val="98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HTML5</a:t>
            </a:r>
            <a:r>
              <a:rPr sz="9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multimedia,”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</a:t>
            </a:r>
            <a:r>
              <a:rPr sz="9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Proceedings</a:t>
            </a:r>
            <a:r>
              <a:rPr sz="9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-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2012</a:t>
            </a:r>
          </a:p>
          <a:p>
            <a:pPr marL="33527" marR="0">
              <a:lnSpc>
                <a:spcPts val="1005"/>
              </a:lnSpc>
              <a:spcBef>
                <a:spcPts val="98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International</a:t>
            </a:r>
            <a:r>
              <a:rPr sz="9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Conference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on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Computer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Science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and</a:t>
            </a:r>
          </a:p>
          <a:p>
            <a:pPr marL="33527" marR="0">
              <a:lnSpc>
                <a:spcPts val="1005"/>
              </a:lnSpc>
              <a:spcBef>
                <a:spcPts val="98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Information</a:t>
            </a:r>
            <a:r>
              <a:rPr sz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Processing,</a:t>
            </a:r>
            <a:r>
              <a:rPr sz="9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CSIP</a:t>
            </a:r>
            <a:r>
              <a:rPr sz="9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2012,</a:t>
            </a:r>
            <a:r>
              <a:rPr sz="9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2012,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pp.</a:t>
            </a:r>
            <a:r>
              <a:rPr sz="9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871–</a:t>
            </a:r>
          </a:p>
          <a:p>
            <a:pPr marL="33527" marR="0">
              <a:lnSpc>
                <a:spcPts val="1005"/>
              </a:lnSpc>
              <a:spcBef>
                <a:spcPts val="98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874.</a:t>
            </a:r>
            <a:r>
              <a:rPr sz="9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doi:</a:t>
            </a:r>
            <a:r>
              <a:rPr sz="900" spc="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WRMPNC+ArialMT"/>
                <a:cs typeface="WRMPNC+ArialMT"/>
              </a:rPr>
              <a:t>10.1109/CSIP.2012.6308992.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9168"/>
  <p:tag name="AS_OS" val="Microsoft Windows NT 6.2.9200.0"/>
  <p:tag name="AS_RELEASE_DATE" val="2021.05.14"/>
  <p:tag name="AS_TITLE" val="Aspose.Slides for .NET 2.0"/>
  <p:tag name="AS_VERSION" val="21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74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9">
      <vt:lpstr>Arial</vt:lpstr>
      <vt:lpstr>Calibri</vt:lpstr>
      <vt:lpstr>KBFVMJ+Arial-BoldMT</vt:lpstr>
      <vt:lpstr>WRMPNC+ArialMT</vt:lpstr>
      <vt:lpstr>SimSun</vt:lpstr>
      <vt:lpstr>Times New Roman</vt:lpstr>
      <vt:lpstr>ULCRDH+Arial-ItalicMT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2023-05-21T18:18:02.445</cp:lastPrinted>
  <dcterms:created xsi:type="dcterms:W3CDTF">2023-05-21T10:18:02Z</dcterms:created>
  <dcterms:modified xsi:type="dcterms:W3CDTF">2023-05-21T10:18:02Z</dcterms:modified>
</cp:coreProperties>
</file>