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2" r:id="rId3"/>
    <p:sldId id="291" r:id="rId4"/>
    <p:sldId id="297" r:id="rId5"/>
    <p:sldId id="306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29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EBB20A"/>
    <a:srgbClr val="30519A"/>
    <a:srgbClr val="3B9395"/>
    <a:srgbClr val="91358D"/>
    <a:srgbClr val="6FAF66"/>
    <a:srgbClr val="5FAE31"/>
    <a:srgbClr val="EA5519"/>
    <a:srgbClr val="232A34"/>
    <a:srgbClr val="F60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 autoAdjust="0"/>
    <p:restoredTop sz="94686"/>
  </p:normalViewPr>
  <p:slideViewPr>
    <p:cSldViewPr snapToGrid="0">
      <p:cViewPr varScale="1">
        <p:scale>
          <a:sx n="73" d="100"/>
          <a:sy n="73" d="100"/>
        </p:scale>
        <p:origin x="228" y="60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5028" y="156410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课程名称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C:\Users\Administrator\Desktop\未标题-4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327" y="-9581"/>
            <a:ext cx="12224837" cy="6876471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9829800" y="1526007"/>
            <a:ext cx="22965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47" y="684387"/>
            <a:ext cx="1666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常用命令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36880" y="1779905"/>
            <a:ext cx="113188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cd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ls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help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man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touch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mkdir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rm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...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47" y="684387"/>
            <a:ext cx="1666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SSH</a:t>
            </a:r>
            <a:r>
              <a:rPr lang="zh-CN" altLang="en-US" sz="2800" b="1" dirty="0">
                <a:solidFill>
                  <a:schemeClr val="bg1"/>
                </a:solidFill>
              </a:rPr>
              <a:t>安装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36245" y="1951990"/>
            <a:ext cx="113188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软件包管理工具</a:t>
            </a:r>
          </a:p>
          <a:p>
            <a:r>
              <a:rPr lang="en-US" altLang="zh-CN">
                <a:solidFill>
                  <a:schemeClr val="bg1"/>
                </a:solidFill>
              </a:rPr>
              <a:t>	apt</a:t>
            </a:r>
          </a:p>
          <a:p>
            <a:r>
              <a:rPr lang="en-US" altLang="zh-CN">
                <a:solidFill>
                  <a:schemeClr val="bg1"/>
                </a:solidFill>
              </a:rPr>
              <a:t>	yum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安装</a:t>
            </a:r>
            <a:r>
              <a:rPr lang="en-US" altLang="zh-CN">
                <a:solidFill>
                  <a:schemeClr val="bg1"/>
                </a:solidFill>
              </a:rPr>
              <a:t>SSH</a:t>
            </a:r>
          </a:p>
          <a:p>
            <a:r>
              <a:rPr lang="en-US" altLang="zh-CN">
                <a:solidFill>
                  <a:schemeClr val="bg1"/>
                </a:solidFill>
              </a:rPr>
              <a:t>	apt install ssh</a:t>
            </a:r>
          </a:p>
          <a:p>
            <a:r>
              <a:rPr lang="en-US" altLang="zh-CN">
                <a:solidFill>
                  <a:schemeClr val="bg1"/>
                </a:solidFill>
              </a:rPr>
              <a:t>	 </a:t>
            </a:r>
          </a:p>
          <a:p>
            <a:r>
              <a:rPr lang="zh-CN" altLang="en-US">
                <a:solidFill>
                  <a:schemeClr val="bg1"/>
                </a:solidFill>
              </a:rPr>
              <a:t>启动</a:t>
            </a:r>
            <a:r>
              <a:rPr lang="en-US" altLang="zh-CN">
                <a:solidFill>
                  <a:schemeClr val="bg1"/>
                </a:solidFill>
              </a:rPr>
              <a:t>SSH </a:t>
            </a:r>
            <a:r>
              <a:rPr lang="zh-CN" altLang="en-US">
                <a:solidFill>
                  <a:schemeClr val="bg1"/>
                </a:solidFill>
              </a:rPr>
              <a:t>服务</a:t>
            </a:r>
          </a:p>
          <a:p>
            <a:r>
              <a:rPr lang="en-US" altLang="zh-CN">
                <a:solidFill>
                  <a:schemeClr val="bg1"/>
                </a:solidFill>
              </a:rPr>
              <a:t>	service ssh start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47" y="684387"/>
            <a:ext cx="1666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远程连接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36245" y="1720850"/>
            <a:ext cx="113188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SSH</a:t>
            </a:r>
            <a:r>
              <a:rPr lang="zh-CN" altLang="en-US">
                <a:solidFill>
                  <a:schemeClr val="bg1"/>
                </a:solidFill>
              </a:rPr>
              <a:t>远程连接</a:t>
            </a:r>
          </a:p>
          <a:p>
            <a:r>
              <a:rPr lang="en-US" altLang="zh-CN">
                <a:solidFill>
                  <a:schemeClr val="bg1"/>
                </a:solidFill>
              </a:rPr>
              <a:t>	xShell</a:t>
            </a:r>
          </a:p>
          <a:p>
            <a:r>
              <a:rPr lang="en-US" altLang="zh-CN">
                <a:solidFill>
                  <a:schemeClr val="bg1"/>
                </a:solidFill>
              </a:rPr>
              <a:t>	putty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直接用终端也行</a:t>
            </a:r>
          </a:p>
          <a:p>
            <a:r>
              <a:rPr lang="en-US" altLang="zh-CN">
                <a:solidFill>
                  <a:schemeClr val="bg1"/>
                </a:solidFill>
              </a:rPr>
              <a:t>	...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终端登陆</a:t>
            </a:r>
          </a:p>
          <a:p>
            <a:r>
              <a:rPr lang="en-US" altLang="zh-CN">
                <a:solidFill>
                  <a:schemeClr val="bg1"/>
                </a:solidFill>
              </a:rPr>
              <a:t>	control + alt + f1-6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图形化</a:t>
            </a:r>
          </a:p>
          <a:p>
            <a:r>
              <a:rPr lang="en-US" altLang="zh-CN">
                <a:solidFill>
                  <a:schemeClr val="bg1"/>
                </a:solidFill>
              </a:rPr>
              <a:t>	control + alt + f7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80" name="Picture 8" descr="C:\Users\Administrator\Desktop\未标题-1 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1032" y="793109"/>
            <a:ext cx="9336505" cy="5251430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4865" y="246313"/>
            <a:ext cx="11754904" cy="6611687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:\Users\Administrator\Desktop\未标题-1 2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71382"/>
            <a:ext cx="5239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Linux</a:t>
            </a:r>
            <a:r>
              <a:rPr lang="zh-CN" altLang="en-US" dirty="0" smtClean="0">
                <a:solidFill>
                  <a:schemeClr val="bg1"/>
                </a:solidFill>
              </a:rPr>
              <a:t>简介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7" y="2589538"/>
            <a:ext cx="5239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Linux</a:t>
            </a:r>
            <a:r>
              <a:rPr lang="zh-CN" altLang="en-US" dirty="0" smtClean="0">
                <a:solidFill>
                  <a:schemeClr val="bg1"/>
                </a:solidFill>
              </a:rPr>
              <a:t>安装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4487" y="3819249"/>
            <a:ext cx="5239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初识</a:t>
            </a:r>
            <a:r>
              <a:rPr lang="en-US" altLang="zh-CN" dirty="0" smtClean="0">
                <a:solidFill>
                  <a:schemeClr val="bg1"/>
                </a:solidFill>
              </a:rPr>
              <a:t>Linux</a:t>
            </a:r>
            <a:r>
              <a:rPr lang="zh-CN" altLang="en-US" dirty="0" smtClean="0">
                <a:solidFill>
                  <a:schemeClr val="bg1"/>
                </a:solidFill>
              </a:rPr>
              <a:t>指令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94487" y="5048960"/>
            <a:ext cx="5239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远程登陆</a:t>
            </a:r>
            <a:r>
              <a:rPr lang="en-US" altLang="zh-CN" dirty="0" smtClean="0">
                <a:solidFill>
                  <a:schemeClr val="bg1"/>
                </a:solidFill>
              </a:rPr>
              <a:t>Linux</a:t>
            </a: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47" y="684387"/>
            <a:ext cx="1666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简介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15595" y="2315210"/>
            <a:ext cx="11318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	Linux</a:t>
            </a:r>
            <a:r>
              <a:rPr lang="zh-CN" altLang="en-US">
                <a:solidFill>
                  <a:schemeClr val="bg1"/>
                </a:solidFill>
              </a:rPr>
              <a:t>是一套免费使用和自由传播的类</a:t>
            </a:r>
            <a:r>
              <a:rPr lang="en-US" altLang="zh-CN">
                <a:solidFill>
                  <a:schemeClr val="bg1"/>
                </a:solidFill>
              </a:rPr>
              <a:t>Unix</a:t>
            </a:r>
            <a:r>
              <a:rPr lang="zh-CN" altLang="en-US">
                <a:solidFill>
                  <a:schemeClr val="bg1"/>
                </a:solidFill>
              </a:rPr>
              <a:t>操作系统，是一个多用户，多任务，支持多线程和多</a:t>
            </a:r>
            <a:r>
              <a:rPr lang="en-US" altLang="zh-CN">
                <a:solidFill>
                  <a:schemeClr val="bg1"/>
                </a:solidFill>
              </a:rPr>
              <a:t>CPU</a:t>
            </a:r>
            <a:r>
              <a:rPr lang="zh-CN" altLang="en-US">
                <a:solidFill>
                  <a:schemeClr val="bg1"/>
                </a:solidFill>
              </a:rPr>
              <a:t>的操作系统。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由林纳斯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r>
              <a:rPr lang="zh-CN" altLang="en-US">
                <a:solidFill>
                  <a:schemeClr val="bg1"/>
                </a:solidFill>
              </a:rPr>
              <a:t>托瓦兹在</a:t>
            </a:r>
            <a:r>
              <a:rPr lang="en-US" altLang="zh-CN">
                <a:solidFill>
                  <a:schemeClr val="bg1"/>
                </a:solidFill>
              </a:rPr>
              <a:t>1991</a:t>
            </a:r>
            <a:r>
              <a:rPr lang="zh-CN" altLang="en-US">
                <a:solidFill>
                  <a:schemeClr val="bg1"/>
                </a:solidFill>
              </a:rPr>
              <a:t>年</a:t>
            </a:r>
            <a:r>
              <a:rPr lang="en-US" altLang="zh-CN">
                <a:solidFill>
                  <a:schemeClr val="bg1"/>
                </a:solidFill>
              </a:rPr>
              <a:t>10</a:t>
            </a:r>
            <a:r>
              <a:rPr lang="zh-CN" altLang="en-US">
                <a:solidFill>
                  <a:schemeClr val="bg1"/>
                </a:solidFill>
              </a:rPr>
              <a:t>月</a:t>
            </a:r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号推出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47" y="684387"/>
            <a:ext cx="1666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系统特点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28295" y="1670050"/>
            <a:ext cx="113188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开放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多用户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多任务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出色的速度性能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良好的用户界面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丰富的网络功能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可靠的系统安全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良好的移植性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具有标准兼容性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47" y="684387"/>
            <a:ext cx="1666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应用领域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36245" y="1720850"/>
            <a:ext cx="113188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服务器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云计算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嵌入式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政府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企业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影视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超算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桌面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47" y="684387"/>
            <a:ext cx="1666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系统组成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36245" y="1720850"/>
            <a:ext cx="113188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Linux</a:t>
            </a:r>
            <a:r>
              <a:rPr lang="zh-CN" altLang="en-US">
                <a:solidFill>
                  <a:schemeClr val="bg1"/>
                </a:solidFill>
              </a:rPr>
              <a:t>内核</a:t>
            </a:r>
            <a:r>
              <a:rPr lang="en-US" altLang="zh-CN">
                <a:solidFill>
                  <a:schemeClr val="bg1"/>
                </a:solidFill>
              </a:rPr>
              <a:t>: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操作系统的心脏，运行程序和管理硬件设备的核心程序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Linux Shell: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系统的用户界面，提供用户与内核进行交互操作的一种接口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Linux </a:t>
            </a:r>
            <a:r>
              <a:rPr lang="zh-CN" altLang="en-US">
                <a:solidFill>
                  <a:schemeClr val="bg1"/>
                </a:solidFill>
              </a:rPr>
              <a:t>文件系统</a:t>
            </a:r>
            <a:r>
              <a:rPr lang="en-US" altLang="zh-CN">
                <a:solidFill>
                  <a:schemeClr val="bg1"/>
                </a:solidFill>
              </a:rPr>
              <a:t>: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文件存储在磁盘等存储设备上的组织方法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Linux </a:t>
            </a:r>
            <a:r>
              <a:rPr lang="zh-CN" altLang="en-US">
                <a:solidFill>
                  <a:schemeClr val="bg1"/>
                </a:solidFill>
              </a:rPr>
              <a:t>应用程序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标准的程序集，比如文本编辑，编程语言，</a:t>
            </a:r>
            <a:r>
              <a:rPr lang="en-US" altLang="zh-CN">
                <a:solidFill>
                  <a:schemeClr val="bg1"/>
                </a:solidFill>
              </a:rPr>
              <a:t>Window</a:t>
            </a:r>
            <a:r>
              <a:rPr lang="zh-CN" altLang="en-US">
                <a:solidFill>
                  <a:schemeClr val="bg1"/>
                </a:solidFill>
              </a:rPr>
              <a:t>，办公套件，</a:t>
            </a:r>
            <a:r>
              <a:rPr lang="en-US" altLang="zh-CN">
                <a:solidFill>
                  <a:schemeClr val="bg1"/>
                </a:solidFill>
              </a:rPr>
              <a:t>Internet</a:t>
            </a:r>
            <a:r>
              <a:rPr lang="zh-CN" altLang="en-US">
                <a:solidFill>
                  <a:schemeClr val="bg1"/>
                </a:solidFill>
              </a:rPr>
              <a:t>工具，数据库等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47" y="684387"/>
            <a:ext cx="1666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发行版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36245" y="1720850"/>
            <a:ext cx="113188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E73A1C"/>
                </a:solidFill>
              </a:rPr>
              <a:t>Ubuntu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Centos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Fedora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RedHat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SUSE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Debian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Kali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...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47" y="684387"/>
            <a:ext cx="1666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安装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36245" y="1720850"/>
            <a:ext cx="113188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通过虚拟机安装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虚拟机：</a:t>
            </a:r>
            <a:r>
              <a:rPr lang="en-US" altLang="zh-CN">
                <a:solidFill>
                  <a:schemeClr val="bg1"/>
                </a:solidFill>
              </a:rPr>
              <a:t>VMWare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VirtualBox...	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安装多系统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直接在硬盘上安装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通过硬盘镜像或光盘进行安装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rgbClr val="FFC000"/>
                </a:solidFill>
              </a:rPr>
              <a:t>推荐通过</a:t>
            </a:r>
            <a:r>
              <a:rPr lang="en-US" altLang="zh-CN">
                <a:solidFill>
                  <a:srgbClr val="FFC000"/>
                </a:solidFill>
              </a:rPr>
              <a:t>U</a:t>
            </a:r>
            <a:r>
              <a:rPr lang="zh-CN" altLang="en-US">
                <a:solidFill>
                  <a:srgbClr val="FFC000"/>
                </a:solidFill>
              </a:rPr>
              <a:t>盘进行安装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47" y="684387"/>
            <a:ext cx="1666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快捷键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36880" y="1927225"/>
            <a:ext cx="113188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打开终端  </a:t>
            </a:r>
            <a:r>
              <a:rPr lang="en-US" altLang="zh-CN">
                <a:solidFill>
                  <a:schemeClr val="bg1"/>
                </a:solidFill>
              </a:rPr>
              <a:t>control + alt + t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展示工作空间  </a:t>
            </a:r>
            <a:r>
              <a:rPr lang="en-US" altLang="zh-CN">
                <a:solidFill>
                  <a:schemeClr val="bg1"/>
                </a:solidFill>
              </a:rPr>
              <a:t>win+ w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切换工作空间  </a:t>
            </a:r>
            <a:r>
              <a:rPr lang="en-US" altLang="zh-CN">
                <a:solidFill>
                  <a:schemeClr val="bg1"/>
                </a:solidFill>
              </a:rPr>
              <a:t>control + alt + </a:t>
            </a:r>
            <a:r>
              <a:rPr lang="zh-CN" altLang="en-US">
                <a:solidFill>
                  <a:schemeClr val="bg1"/>
                </a:solidFill>
              </a:rPr>
              <a:t>方向键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137</Words>
  <Application>Microsoft Office PowerPoint</Application>
  <PresentationFormat>宽屏</PresentationFormat>
  <Paragraphs>158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微软雅黑</vt:lpstr>
      <vt:lpstr>Arial</vt:lpstr>
      <vt:lpstr>Calibri</vt:lpstr>
      <vt:lpstr>Calibri Light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Windows 用户</cp:lastModifiedBy>
  <cp:revision>80</cp:revision>
  <dcterms:created xsi:type="dcterms:W3CDTF">2015-08-05T01:47:00Z</dcterms:created>
  <dcterms:modified xsi:type="dcterms:W3CDTF">2017-11-27T08:01:55Z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