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0" r:id="rId3"/>
    <p:sldId id="292" r:id="rId4"/>
    <p:sldId id="291" r:id="rId5"/>
    <p:sldId id="297" r:id="rId6"/>
    <p:sldId id="306" r:id="rId7"/>
    <p:sldId id="298" r:id="rId8"/>
    <p:sldId id="300" r:id="rId9"/>
    <p:sldId id="299" r:id="rId10"/>
    <p:sldId id="316" r:id="rId11"/>
    <p:sldId id="317" r:id="rId12"/>
    <p:sldId id="318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BB20A"/>
    <a:srgbClr val="30519A"/>
    <a:srgbClr val="3B9395"/>
    <a:srgbClr val="91358D"/>
    <a:srgbClr val="6FAF66"/>
    <a:srgbClr val="5FAE31"/>
    <a:srgbClr val="EA5519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94686"/>
  </p:normalViewPr>
  <p:slideViewPr>
    <p:cSldViewPr snapToGrid="0">
      <p:cViewPr varScale="1">
        <p:scale>
          <a:sx n="93" d="100"/>
          <a:sy n="93" d="100"/>
        </p:scale>
        <p:origin x="576" y="19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8903-1DDE-4248-80A1-9ACB46986C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B6F3-7E4D-F04E-AD13-10CFCDAA29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6327" y="-958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Linux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6021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文件系统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38935"/>
            <a:ext cx="113188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chmod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</a:rPr>
              <a:t>ugoa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[+-=]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</a:rPr>
              <a:t>rwx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  <a:r>
              <a:rPr lang="zh-CN" altLang="en-US" dirty="0" smtClean="0">
                <a:solidFill>
                  <a:schemeClr val="bg1"/>
                </a:solidFill>
              </a:rPr>
              <a:t> 文件或文件夹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用户选项说明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u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</a:t>
            </a:r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</a:rPr>
              <a:t> 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other</a:t>
            </a:r>
            <a:r>
              <a:rPr lang="zh-CN" altLang="en-US" dirty="0" smtClean="0">
                <a:solidFill>
                  <a:schemeClr val="bg1"/>
                </a:solidFill>
              </a:rPr>
              <a:t> 其他用户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all</a:t>
            </a:r>
            <a:r>
              <a:rPr lang="zh-CN" altLang="en-US" dirty="0" smtClean="0">
                <a:solidFill>
                  <a:schemeClr val="bg1"/>
                </a:solidFill>
              </a:rPr>
              <a:t> 所有用户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权限操作选项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增加权限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 删除权限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分配权限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权限说明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read</a:t>
            </a:r>
            <a:r>
              <a:rPr lang="zh-CN" altLang="en-US" dirty="0" smtClean="0">
                <a:solidFill>
                  <a:schemeClr val="bg1"/>
                </a:solidFill>
              </a:rPr>
              <a:t> 读权限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write</a:t>
            </a:r>
            <a:r>
              <a:rPr lang="zh-CN" altLang="en-US" dirty="0" smtClean="0">
                <a:solidFill>
                  <a:schemeClr val="bg1"/>
                </a:solidFill>
              </a:rPr>
              <a:t> 写权限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 执行权限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6021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文件系统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38935"/>
            <a:ext cx="11318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chmod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n1n2n3</a:t>
            </a:r>
            <a:r>
              <a:rPr lang="zh-CN" altLang="en-US" dirty="0" smtClean="0">
                <a:solidFill>
                  <a:schemeClr val="bg1"/>
                </a:solidFill>
              </a:rPr>
              <a:t> 文件或文件夹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数值设置法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n1</a:t>
            </a:r>
            <a:r>
              <a:rPr lang="zh-CN" altLang="en-US" dirty="0" smtClean="0">
                <a:solidFill>
                  <a:schemeClr val="bg1"/>
                </a:solidFill>
              </a:rPr>
              <a:t> 用户权限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n2</a:t>
            </a:r>
            <a:r>
              <a:rPr lang="zh-CN" altLang="en-US" dirty="0" smtClean="0">
                <a:solidFill>
                  <a:schemeClr val="bg1"/>
                </a:solidFill>
              </a:rPr>
              <a:t> 组权限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n3</a:t>
            </a:r>
            <a:r>
              <a:rPr lang="zh-CN" altLang="en-US" dirty="0" smtClean="0">
                <a:solidFill>
                  <a:schemeClr val="bg1"/>
                </a:solidFill>
              </a:rPr>
              <a:t> 其他用户权限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权限值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r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356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71382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Vi/VIM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76838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用户系统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26869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文件系统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970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Vi/Vim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58495" y="2376170"/>
            <a:ext cx="11212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2000">
                <a:solidFill>
                  <a:schemeClr val="bg1"/>
                </a:solidFill>
                <a:uFillTx/>
              </a:rPr>
              <a:t>	Vi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是一个</a:t>
            </a:r>
            <a:r>
              <a:rPr lang="en-US" altLang="zh-CN" kern="2000">
                <a:solidFill>
                  <a:schemeClr val="bg1"/>
                </a:solidFill>
                <a:uFillTx/>
              </a:rPr>
              <a:t>Visual interface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的简称，可以执行输出，删除，查找，替换等众多文本操作，而且用户可以根</a:t>
            </a:r>
            <a:endParaRPr lang="zh-CN" altLang="en-US" kern="2000">
              <a:solidFill>
                <a:schemeClr val="bg1"/>
              </a:solidFill>
              <a:uFillTx/>
            </a:endParaRPr>
          </a:p>
          <a:p>
            <a:endParaRPr lang="zh-CN" altLang="en-US" kern="2000">
              <a:solidFill>
                <a:schemeClr val="bg1"/>
              </a:solidFill>
              <a:uFillTx/>
            </a:endParaRPr>
          </a:p>
          <a:p>
            <a:r>
              <a:rPr lang="zh-CN" altLang="en-US" kern="2000">
                <a:solidFill>
                  <a:schemeClr val="bg1"/>
                </a:solidFill>
                <a:uFillTx/>
              </a:rPr>
              <a:t>据自己的需求对其进行定制，</a:t>
            </a:r>
            <a:r>
              <a:rPr lang="en-US" altLang="zh-CN" kern="2000">
                <a:solidFill>
                  <a:schemeClr val="bg1"/>
                </a:solidFill>
                <a:uFillTx/>
              </a:rPr>
              <a:t>Vi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不是一个排版程序，不象</a:t>
            </a:r>
            <a:r>
              <a:rPr lang="en-US" altLang="zh-CN" kern="2000">
                <a:solidFill>
                  <a:schemeClr val="bg1"/>
                </a:solidFill>
                <a:uFillTx/>
              </a:rPr>
              <a:t>Word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，</a:t>
            </a:r>
            <a:r>
              <a:rPr lang="en-US" altLang="zh-CN" kern="2000">
                <a:solidFill>
                  <a:schemeClr val="bg1"/>
                </a:solidFill>
                <a:uFillTx/>
              </a:rPr>
              <a:t>WPS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那样可以对字体，格式，段落等其它属性</a:t>
            </a:r>
            <a:endParaRPr lang="zh-CN" altLang="en-US" kern="2000">
              <a:solidFill>
                <a:schemeClr val="bg1"/>
              </a:solidFill>
              <a:uFillTx/>
            </a:endParaRPr>
          </a:p>
          <a:p>
            <a:endParaRPr lang="zh-CN" altLang="en-US" kern="2000">
              <a:solidFill>
                <a:schemeClr val="bg1"/>
              </a:solidFill>
              <a:uFillTx/>
            </a:endParaRPr>
          </a:p>
          <a:p>
            <a:r>
              <a:rPr lang="zh-CN" altLang="en-US" kern="2000">
                <a:solidFill>
                  <a:schemeClr val="bg1"/>
                </a:solidFill>
                <a:uFillTx/>
              </a:rPr>
              <a:t>进行编排，它只是一个文本编辑程序。</a:t>
            </a:r>
            <a:endParaRPr lang="zh-CN" altLang="en-US" kern="2000">
              <a:solidFill>
                <a:schemeClr val="bg1"/>
              </a:solidFill>
              <a:uFillTx/>
            </a:endParaRPr>
          </a:p>
          <a:p>
            <a:endParaRPr lang="en-US" altLang="zh-CN" kern="2000">
              <a:solidFill>
                <a:schemeClr val="bg1"/>
              </a:solidFill>
              <a:uFillTx/>
            </a:endParaRPr>
          </a:p>
          <a:p>
            <a:r>
              <a:rPr lang="en-US" altLang="zh-CN" kern="2000">
                <a:solidFill>
                  <a:schemeClr val="bg1"/>
                </a:solidFill>
                <a:uFillTx/>
              </a:rPr>
              <a:t>	Vim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是</a:t>
            </a:r>
            <a:r>
              <a:rPr lang="en-US" altLang="zh-CN" kern="2000">
                <a:solidFill>
                  <a:schemeClr val="bg1"/>
                </a:solidFill>
                <a:uFillTx/>
              </a:rPr>
              <a:t>Vi</a:t>
            </a:r>
            <a:r>
              <a:rPr lang="zh-CN" altLang="en-US" kern="2000">
                <a:solidFill>
                  <a:schemeClr val="bg1"/>
                </a:solidFill>
                <a:uFillTx/>
              </a:rPr>
              <a:t>的一个强化升级版，可以提供代码补全等方便编程的功能</a:t>
            </a:r>
            <a:endParaRPr lang="en-US" altLang="zh-CN" kern="20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95" y="684530"/>
            <a:ext cx="2705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Vi/Vim</a:t>
            </a:r>
            <a:r>
              <a:rPr lang="zh-CN" altLang="en-US" sz="2800" b="1" dirty="0">
                <a:solidFill>
                  <a:schemeClr val="bg1"/>
                </a:solidFill>
              </a:rPr>
              <a:t>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28295" y="1592580"/>
            <a:ext cx="113188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Vim</a:t>
            </a:r>
            <a:r>
              <a:rPr lang="zh-CN" altLang="en-US">
                <a:solidFill>
                  <a:schemeClr val="bg1"/>
                </a:solidFill>
              </a:rPr>
              <a:t>共分为三种模式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1. </a:t>
            </a:r>
            <a:r>
              <a:rPr lang="zh-CN" altLang="en-US">
                <a:solidFill>
                  <a:schemeClr val="bg1"/>
                </a:solidFill>
              </a:rPr>
              <a:t>普通模式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2. </a:t>
            </a:r>
            <a:r>
              <a:rPr lang="zh-CN" altLang="en-US">
                <a:solidFill>
                  <a:schemeClr val="bg1"/>
                </a:solidFill>
              </a:rPr>
              <a:t>插入模式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3. </a:t>
            </a:r>
            <a:r>
              <a:rPr lang="zh-CN" altLang="en-US">
                <a:solidFill>
                  <a:schemeClr val="bg1"/>
                </a:solidFill>
              </a:rPr>
              <a:t>命令行模式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普通模式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用户刚刚启动</a:t>
            </a:r>
            <a:r>
              <a:rPr lang="en-US" altLang="zh-CN">
                <a:solidFill>
                  <a:schemeClr val="bg1"/>
                </a:solidFill>
              </a:rPr>
              <a:t>Vi/Vim</a:t>
            </a:r>
            <a:r>
              <a:rPr lang="zh-CN" altLang="en-US">
                <a:solidFill>
                  <a:schemeClr val="bg1"/>
                </a:solidFill>
              </a:rPr>
              <a:t>则进入普通模式，此状态下敲击键盘动作会被</a:t>
            </a:r>
            <a:r>
              <a:rPr lang="en-US" altLang="zh-CN">
                <a:solidFill>
                  <a:schemeClr val="bg1"/>
                </a:solidFill>
              </a:rPr>
              <a:t>Vim</a:t>
            </a:r>
            <a:r>
              <a:rPr lang="zh-CN" altLang="en-US">
                <a:solidFill>
                  <a:schemeClr val="bg1"/>
                </a:solidFill>
              </a:rPr>
              <a:t>识别为命令，而非输入字符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插入模式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普通模式按输入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之后，进入插入模式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命令行模式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普通模式按冒号进入命令行模式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795" y="659130"/>
            <a:ext cx="6722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普通模式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07515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vim :</a:t>
            </a: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en-US" altLang="zh-CN">
                <a:solidFill>
                  <a:schemeClr val="bg1"/>
                </a:solidFill>
              </a:rPr>
              <a:t>Vi</a:t>
            </a:r>
            <a:r>
              <a:rPr lang="zh-CN" altLang="en-US">
                <a:solidFill>
                  <a:schemeClr val="bg1"/>
                </a:solidFill>
              </a:rPr>
              <a:t>的默认模式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vim filename : </a:t>
            </a:r>
            <a:r>
              <a:rPr lang="zh-CN" altLang="en-US">
                <a:solidFill>
                  <a:schemeClr val="bg1"/>
                </a:solidFill>
              </a:rPr>
              <a:t>打开或新建文件</a:t>
            </a:r>
            <a:r>
              <a:rPr lang="en-US" altLang="zh-CN">
                <a:solidFill>
                  <a:schemeClr val="bg1"/>
                </a:solidFill>
              </a:rPr>
              <a:t>filename</a:t>
            </a:r>
            <a:r>
              <a:rPr lang="zh-CN" altLang="en-US">
                <a:solidFill>
                  <a:schemeClr val="bg1"/>
                </a:solidFill>
              </a:rPr>
              <a:t>，并将光标置于第一行首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vim +n filename: </a:t>
            </a:r>
            <a:r>
              <a:rPr lang="zh-CN" altLang="en-US">
                <a:solidFill>
                  <a:schemeClr val="bg1"/>
                </a:solidFill>
              </a:rPr>
              <a:t>打开文件</a:t>
            </a:r>
            <a:r>
              <a:rPr lang="en-US" altLang="zh-CN">
                <a:solidFill>
                  <a:schemeClr val="bg1"/>
                </a:solidFill>
              </a:rPr>
              <a:t>filename</a:t>
            </a:r>
            <a:r>
              <a:rPr lang="zh-CN" altLang="en-US">
                <a:solidFill>
                  <a:schemeClr val="bg1"/>
                </a:solidFill>
              </a:rPr>
              <a:t>，并将光标置于第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行行首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vim + filename: </a:t>
            </a:r>
            <a:r>
              <a:rPr lang="zh-CN" altLang="en-US">
                <a:solidFill>
                  <a:schemeClr val="bg1"/>
                </a:solidFill>
              </a:rPr>
              <a:t>打开文件</a:t>
            </a:r>
            <a:r>
              <a:rPr lang="en-US" altLang="zh-CN">
                <a:solidFill>
                  <a:schemeClr val="bg1"/>
                </a:solidFill>
              </a:rPr>
              <a:t>filename</a:t>
            </a:r>
            <a:r>
              <a:rPr lang="zh-CN" altLang="en-US">
                <a:solidFill>
                  <a:schemeClr val="bg1"/>
                </a:solidFill>
              </a:rPr>
              <a:t>，并将光标置于最后一行行首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普通模式操作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i   </a:t>
            </a:r>
            <a:r>
              <a:rPr lang="zh-CN" altLang="en-US">
                <a:solidFill>
                  <a:schemeClr val="bg1"/>
                </a:solidFill>
              </a:rPr>
              <a:t>在光标所在位置前插入文本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I   </a:t>
            </a:r>
            <a:r>
              <a:rPr lang="zh-CN" altLang="en-US">
                <a:solidFill>
                  <a:schemeClr val="bg1"/>
                </a:solidFill>
              </a:rPr>
              <a:t>将光标移动当前行的行首，然后再其前插入文本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a  </a:t>
            </a:r>
            <a:r>
              <a:rPr lang="zh-CN" altLang="en-US">
                <a:solidFill>
                  <a:schemeClr val="bg1"/>
                </a:solidFill>
              </a:rPr>
              <a:t>用于在光标当前所在位置之后追加新文本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A </a:t>
            </a:r>
            <a:r>
              <a:rPr lang="zh-CN" altLang="en-US">
                <a:solidFill>
                  <a:schemeClr val="bg1"/>
                </a:solidFill>
              </a:rPr>
              <a:t>将光标移到所在行的行尾，从那里开始插入新文本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o </a:t>
            </a:r>
            <a:r>
              <a:rPr lang="zh-CN" altLang="en-US">
                <a:solidFill>
                  <a:schemeClr val="bg1"/>
                </a:solidFill>
              </a:rPr>
              <a:t>在光标所在行的下面新创建一行，并将光标置于行首，等待输入文本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O </a:t>
            </a:r>
            <a:r>
              <a:rPr lang="zh-CN" altLang="en-US">
                <a:solidFill>
                  <a:schemeClr val="bg1"/>
                </a:solidFill>
              </a:rPr>
              <a:t>在光标所在行的上面创建一行，并将光标置于行首，等待输入文本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普通模式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普通模式操作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G </a:t>
            </a:r>
            <a:r>
              <a:rPr lang="zh-CN" altLang="en-US">
                <a:solidFill>
                  <a:schemeClr val="bg1"/>
                </a:solidFill>
              </a:rPr>
              <a:t>将光标移至最后一行行首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nG </a:t>
            </a:r>
            <a:r>
              <a:rPr lang="zh-CN" altLang="en-US">
                <a:solidFill>
                  <a:schemeClr val="bg1"/>
                </a:solidFill>
              </a:rPr>
              <a:t>将光标移至第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行行首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n+ </a:t>
            </a:r>
            <a:r>
              <a:rPr lang="zh-CN" altLang="en-US">
                <a:solidFill>
                  <a:schemeClr val="bg1"/>
                </a:solidFill>
              </a:rPr>
              <a:t>将光标下移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n- </a:t>
            </a:r>
            <a:r>
              <a:rPr lang="zh-CN" altLang="en-US">
                <a:solidFill>
                  <a:schemeClr val="bg1"/>
                </a:solidFill>
              </a:rPr>
              <a:t>将光标上移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n$ </a:t>
            </a:r>
            <a:r>
              <a:rPr lang="zh-CN" altLang="en-US">
                <a:solidFill>
                  <a:schemeClr val="bg1"/>
                </a:solidFill>
              </a:rPr>
              <a:t>光标下移至第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行行尾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0 </a:t>
            </a:r>
            <a:r>
              <a:rPr lang="zh-CN" altLang="en-US">
                <a:solidFill>
                  <a:schemeClr val="bg1"/>
                </a:solidFill>
              </a:rPr>
              <a:t>将光标移到所在行的行首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$ </a:t>
            </a:r>
            <a:r>
              <a:rPr lang="zh-CN" altLang="en-US">
                <a:solidFill>
                  <a:schemeClr val="bg1"/>
                </a:solidFill>
              </a:rPr>
              <a:t>将光标移到所在行的行尾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^ </a:t>
            </a:r>
            <a:r>
              <a:rPr lang="zh-CN" altLang="en-US">
                <a:solidFill>
                  <a:schemeClr val="bg1"/>
                </a:solidFill>
              </a:rPr>
              <a:t>将光标移动所在行的第一个字符（非空字符）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h,j,k,l </a:t>
            </a:r>
            <a:r>
              <a:rPr lang="zh-CN" altLang="en-US">
                <a:solidFill>
                  <a:schemeClr val="bg1"/>
                </a:solidFill>
              </a:rPr>
              <a:t>分别用于光标左移，下移，上移，右移一个字符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H </a:t>
            </a:r>
            <a:r>
              <a:rPr lang="zh-CN" altLang="en-US">
                <a:solidFill>
                  <a:schemeClr val="bg1"/>
                </a:solidFill>
              </a:rPr>
              <a:t>将光标移至当前屏幕首行的行首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M </a:t>
            </a:r>
            <a:r>
              <a:rPr lang="zh-CN" altLang="en-US">
                <a:solidFill>
                  <a:schemeClr val="bg1"/>
                </a:solidFill>
              </a:rPr>
              <a:t>将光标移至屏幕显示中间行的行首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L </a:t>
            </a:r>
            <a:r>
              <a:rPr lang="zh-CN" altLang="en-US">
                <a:solidFill>
                  <a:schemeClr val="bg1"/>
                </a:solidFill>
              </a:rPr>
              <a:t>将光标移至当前屏幕最低行的行首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95" y="684530"/>
            <a:ext cx="431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普通模式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49730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x </a:t>
            </a:r>
            <a:r>
              <a:rPr lang="zh-CN" altLang="en-US">
                <a:solidFill>
                  <a:schemeClr val="bg1"/>
                </a:solidFill>
              </a:rPr>
              <a:t>删除光标处的字符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dw </a:t>
            </a:r>
            <a:r>
              <a:rPr lang="zh-CN" altLang="en-US">
                <a:solidFill>
                  <a:schemeClr val="bg1"/>
                </a:solidFill>
              </a:rPr>
              <a:t>删除一个单词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dd  </a:t>
            </a:r>
            <a:r>
              <a:rPr lang="zh-CN" altLang="en-US">
                <a:solidFill>
                  <a:schemeClr val="bg1"/>
                </a:solidFill>
              </a:rPr>
              <a:t>删除光标所在行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yy </a:t>
            </a:r>
            <a:r>
              <a:rPr lang="zh-CN" altLang="en-US">
                <a:solidFill>
                  <a:schemeClr val="bg1"/>
                </a:solidFill>
              </a:rPr>
              <a:t>复制光标所在行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</a:rPr>
              <a:t>粘贴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/str </a:t>
            </a:r>
            <a:r>
              <a:rPr lang="zh-CN" altLang="en-US">
                <a:solidFill>
                  <a:schemeClr val="bg1"/>
                </a:solidFill>
              </a:rPr>
              <a:t>向右进行搜索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?str </a:t>
            </a:r>
            <a:r>
              <a:rPr lang="zh-CN" altLang="en-US">
                <a:solidFill>
                  <a:schemeClr val="bg1"/>
                </a:solidFill>
              </a:rPr>
              <a:t>向左进行搜索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向相同的方向查找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向不同的方向查找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95" y="684530"/>
            <a:ext cx="2744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命令行模式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880" y="1579245"/>
            <a:ext cx="113188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: n </a:t>
            </a:r>
            <a:r>
              <a:rPr lang="zh-CN" altLang="en-US" dirty="0">
                <a:solidFill>
                  <a:schemeClr val="bg1"/>
                </a:solidFill>
              </a:rPr>
              <a:t>移动到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: q  </a:t>
            </a:r>
            <a:r>
              <a:rPr lang="zh-CN" altLang="en-US" dirty="0">
                <a:solidFill>
                  <a:schemeClr val="bg1"/>
                </a:solidFill>
              </a:rPr>
              <a:t>退出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:wq  </a:t>
            </a:r>
            <a:r>
              <a:rPr lang="zh-CN" altLang="en-US" dirty="0">
                <a:solidFill>
                  <a:schemeClr val="bg1"/>
                </a:solidFill>
              </a:rPr>
              <a:t>保存退出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:q! </a:t>
            </a:r>
            <a:r>
              <a:rPr lang="zh-CN" altLang="en-US" dirty="0">
                <a:solidFill>
                  <a:schemeClr val="bg1"/>
                </a:solidFill>
              </a:rPr>
              <a:t>强制退出 不保存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6021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用户系统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38935"/>
            <a:ext cx="113188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useradd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usermod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userdel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groupadd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groupmod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groupdel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WPS 演示</Application>
  <PresentationFormat>宽屏</PresentationFormat>
  <Paragraphs>205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xlg</cp:lastModifiedBy>
  <cp:revision>96</cp:revision>
  <dcterms:created xsi:type="dcterms:W3CDTF">2015-08-05T01:47:00Z</dcterms:created>
  <dcterms:modified xsi:type="dcterms:W3CDTF">2018-07-10T07:50:54Z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