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1" r:id="rId4"/>
    <p:sldId id="258" r:id="rId5"/>
    <p:sldId id="259" r:id="rId6"/>
    <p:sldId id="260" r:id="rId7"/>
    <p:sldId id="263" r:id="rId8"/>
    <p:sldId id="264" r:id="rId9"/>
    <p:sldId id="261" r:id="rId10"/>
    <p:sldId id="272" r:id="rId11"/>
    <p:sldId id="262" r:id="rId12"/>
    <p:sldId id="265" r:id="rId13"/>
    <p:sldId id="266" r:id="rId14"/>
    <p:sldId id="267" r:id="rId15"/>
    <p:sldId id="268"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4" r:id="rId47"/>
    <p:sldId id="302" r:id="rId48"/>
    <p:sldId id="305" r:id="rId49"/>
    <p:sldId id="306" r:id="rId50"/>
    <p:sldId id="307" r:id="rId51"/>
    <p:sldId id="308" r:id="rId52"/>
    <p:sldId id="309" r:id="rId53"/>
    <p:sldId id="310" r:id="rId54"/>
    <p:sldId id="311" r:id="rId55"/>
    <p:sldId id="312" r:id="rId56"/>
    <p:sldId id="316" r:id="rId57"/>
    <p:sldId id="317" r:id="rId58"/>
    <p:sldId id="314" r:id="rId59"/>
    <p:sldId id="313" r:id="rId60"/>
    <p:sldId id="322" r:id="rId61"/>
    <p:sldId id="319" r:id="rId62"/>
    <p:sldId id="315" r:id="rId63"/>
    <p:sldId id="318" r:id="rId64"/>
    <p:sldId id="320" r:id="rId65"/>
    <p:sldId id="321"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38D5904-C079-45C0-BDBD-3CAEBCD4F390}">
          <p14:sldIdLst>
            <p14:sldId id="256"/>
            <p14:sldId id="257"/>
            <p14:sldId id="271"/>
            <p14:sldId id="258"/>
            <p14:sldId id="259"/>
            <p14:sldId id="260"/>
            <p14:sldId id="263"/>
            <p14:sldId id="264"/>
            <p14:sldId id="261"/>
            <p14:sldId id="272"/>
            <p14:sldId id="262"/>
            <p14:sldId id="265"/>
            <p14:sldId id="266"/>
            <p14:sldId id="267"/>
            <p14:sldId id="268"/>
            <p14:sldId id="273"/>
            <p14:sldId id="274"/>
            <p14:sldId id="275"/>
            <p14:sldId id="276"/>
            <p14:sldId id="277"/>
            <p14:sldId id="278"/>
            <p14:sldId id="279"/>
            <p14:sldId id="280"/>
          </p14:sldIdLst>
        </p14:section>
        <p14:section name="无标题节" id="{99986C5D-8737-4324-ADF1-CD6FA08E04FA}">
          <p14:sldIdLst>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4"/>
            <p14:sldId id="302"/>
            <p14:sldId id="305"/>
            <p14:sldId id="306"/>
            <p14:sldId id="307"/>
            <p14:sldId id="308"/>
            <p14:sldId id="309"/>
            <p14:sldId id="310"/>
            <p14:sldId id="311"/>
            <p14:sldId id="312"/>
            <p14:sldId id="316"/>
            <p14:sldId id="317"/>
            <p14:sldId id="314"/>
            <p14:sldId id="313"/>
            <p14:sldId id="322"/>
            <p14:sldId id="319"/>
            <p14:sldId id="315"/>
            <p14:sldId id="318"/>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7" d="100"/>
          <a:sy n="127" d="100"/>
        </p:scale>
        <p:origin x="10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B528C4B-B438-4BBF-9277-21C5B1C47F98}" type="datetimeFigureOut">
              <a:rPr lang="zh-CN" altLang="en-US" smtClean="0"/>
              <a:t>2019/3/24</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9210860-900B-4D58-869B-25ED8662A0E8}" type="slidenum">
              <a:rPr lang="zh-CN" altLang="en-US" smtClean="0"/>
              <a:t>‹#›</a:t>
            </a:fld>
            <a:endParaRPr lang="zh-CN" alt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4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232654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184860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372791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210860-900B-4D58-869B-25ED8662A0E8}" type="slidenum">
              <a:rPr lang="zh-CN" altLang="en-US" smtClean="0"/>
              <a:t>‹#›</a:t>
            </a:fld>
            <a:endParaRPr lang="zh-CN" alt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43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162289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314318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27479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109560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302717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6B528C4B-B438-4BBF-9277-21C5B1C47F98}" type="datetimeFigureOut">
              <a:rPr lang="zh-CN" altLang="en-US" smtClean="0"/>
              <a:t>2019/3/24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2226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6B528C4B-B438-4BBF-9277-21C5B1C47F98}" type="datetimeFigureOut">
              <a:rPr lang="zh-CN" altLang="en-US" smtClean="0"/>
              <a:t>2019/3/24</a:t>
            </a:fld>
            <a:endParaRPr lang="zh-CN" alt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C9210860-900B-4D58-869B-25ED8662A0E8}" type="slidenum">
              <a:rPr lang="zh-CN" altLang="en-US" smtClean="0"/>
              <a:t>‹#›</a:t>
            </a:fld>
            <a:endParaRPr lang="zh-CN" altLang="en-US"/>
          </a:p>
        </p:txBody>
      </p:sp>
    </p:spTree>
    <p:extLst>
      <p:ext uri="{BB962C8B-B14F-4D97-AF65-F5344CB8AC3E}">
        <p14:creationId xmlns:p14="http://schemas.microsoft.com/office/powerpoint/2010/main" val="710435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baike.baidu.com/view/1822560.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56BA2-AD86-47E5-B663-76E749D2B5DB}"/>
              </a:ext>
            </a:extLst>
          </p:cNvPr>
          <p:cNvSpPr>
            <a:spLocks noGrp="1"/>
          </p:cNvSpPr>
          <p:nvPr>
            <p:ph type="ctrTitle"/>
          </p:nvPr>
        </p:nvSpPr>
        <p:spPr/>
        <p:txBody>
          <a:bodyPr/>
          <a:lstStyle/>
          <a:p>
            <a:r>
              <a:rPr lang="zh-CN" altLang="en-US" dirty="0"/>
              <a:t>基础数学知识</a:t>
            </a:r>
          </a:p>
        </p:txBody>
      </p:sp>
      <p:sp>
        <p:nvSpPr>
          <p:cNvPr id="3" name="副标题 2">
            <a:extLst>
              <a:ext uri="{FF2B5EF4-FFF2-40B4-BE49-F238E27FC236}">
                <a16:creationId xmlns:a16="http://schemas.microsoft.com/office/drawing/2014/main" id="{F6408558-F26E-425E-87AB-8686EDAE3E99}"/>
              </a:ext>
            </a:extLst>
          </p:cNvPr>
          <p:cNvSpPr>
            <a:spLocks noGrp="1"/>
          </p:cNvSpPr>
          <p:nvPr>
            <p:ph type="subTitle" idx="1"/>
          </p:nvPr>
        </p:nvSpPr>
        <p:spPr/>
        <p:txBody>
          <a:bodyPr/>
          <a:lstStyle/>
          <a:p>
            <a:r>
              <a:rPr lang="zh-CN" altLang="en-US" dirty="0"/>
              <a:t>北京交通大学算法俱乐部</a:t>
            </a:r>
            <a:endParaRPr lang="en-US" altLang="zh-CN" dirty="0"/>
          </a:p>
          <a:p>
            <a:r>
              <a:rPr lang="zh-CN" altLang="en-US" dirty="0"/>
              <a:t>孙庆岩</a:t>
            </a:r>
          </a:p>
        </p:txBody>
      </p:sp>
    </p:spTree>
    <p:extLst>
      <p:ext uri="{BB962C8B-B14F-4D97-AF65-F5344CB8AC3E}">
        <p14:creationId xmlns:p14="http://schemas.microsoft.com/office/powerpoint/2010/main" val="138692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96239-9222-4262-9D0C-251EFB05A060}"/>
              </a:ext>
            </a:extLst>
          </p:cNvPr>
          <p:cNvSpPr>
            <a:spLocks noGrp="1"/>
          </p:cNvSpPr>
          <p:nvPr>
            <p:ph type="ctrTitle"/>
          </p:nvPr>
        </p:nvSpPr>
        <p:spPr/>
        <p:txBody>
          <a:bodyPr/>
          <a:lstStyle/>
          <a:p>
            <a:r>
              <a:rPr lang="zh-CN" altLang="en-US" dirty="0"/>
              <a:t>组合数学</a:t>
            </a:r>
          </a:p>
        </p:txBody>
      </p:sp>
      <p:sp>
        <p:nvSpPr>
          <p:cNvPr id="3" name="副标题 2">
            <a:extLst>
              <a:ext uri="{FF2B5EF4-FFF2-40B4-BE49-F238E27FC236}">
                <a16:creationId xmlns:a16="http://schemas.microsoft.com/office/drawing/2014/main" id="{FA923434-C0FE-41BA-B4F7-AD57E564B3A6}"/>
              </a:ext>
            </a:extLst>
          </p:cNvPr>
          <p:cNvSpPr>
            <a:spLocks noGrp="1"/>
          </p:cNvSpPr>
          <p:nvPr>
            <p:ph type="subTitle" idx="1"/>
          </p:nvPr>
        </p:nvSpPr>
        <p:spPr/>
        <p:txBody>
          <a:bodyPr/>
          <a:lstStyle/>
          <a:p>
            <a:r>
              <a:rPr lang="en-US" altLang="zh-CN" dirty="0"/>
              <a:t>Combinatorics</a:t>
            </a:r>
            <a:endParaRPr lang="zh-CN" altLang="en-US" dirty="0"/>
          </a:p>
        </p:txBody>
      </p:sp>
    </p:spTree>
    <p:extLst>
      <p:ext uri="{BB962C8B-B14F-4D97-AF65-F5344CB8AC3E}">
        <p14:creationId xmlns:p14="http://schemas.microsoft.com/office/powerpoint/2010/main" val="211991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872CB-0D68-4DFE-9B72-32DF995045F2}"/>
              </a:ext>
            </a:extLst>
          </p:cNvPr>
          <p:cNvSpPr>
            <a:spLocks noGrp="1"/>
          </p:cNvSpPr>
          <p:nvPr>
            <p:ph type="title"/>
          </p:nvPr>
        </p:nvSpPr>
        <p:spPr/>
        <p:txBody>
          <a:bodyPr/>
          <a:lstStyle/>
          <a:p>
            <a:r>
              <a:rPr lang="zh-CN" altLang="en-US" dirty="0"/>
              <a:t>组合数学</a:t>
            </a:r>
          </a:p>
        </p:txBody>
      </p:sp>
      <p:sp>
        <p:nvSpPr>
          <p:cNvPr id="3" name="内容占位符 2">
            <a:extLst>
              <a:ext uri="{FF2B5EF4-FFF2-40B4-BE49-F238E27FC236}">
                <a16:creationId xmlns:a16="http://schemas.microsoft.com/office/drawing/2014/main" id="{1E1F25EA-A667-4BEF-9A53-06A31AF69707}"/>
              </a:ext>
            </a:extLst>
          </p:cNvPr>
          <p:cNvSpPr>
            <a:spLocks noGrp="1"/>
          </p:cNvSpPr>
          <p:nvPr>
            <p:ph idx="1"/>
          </p:nvPr>
        </p:nvSpPr>
        <p:spPr>
          <a:xfrm>
            <a:off x="857251" y="1644242"/>
            <a:ext cx="7404653" cy="4451758"/>
          </a:xfrm>
        </p:spPr>
        <p:txBody>
          <a:bodyPr>
            <a:normAutofit/>
          </a:bodyPr>
          <a:lstStyle/>
          <a:p>
            <a:r>
              <a:rPr lang="zh-CN" altLang="en-US" dirty="0"/>
              <a:t>加法原理</a:t>
            </a:r>
            <a:endParaRPr lang="en-US" altLang="zh-CN" dirty="0"/>
          </a:p>
          <a:p>
            <a:r>
              <a:rPr lang="zh-CN" altLang="en-US" dirty="0"/>
              <a:t>乘法原理</a:t>
            </a:r>
            <a:endParaRPr lang="en-US" altLang="zh-CN" dirty="0"/>
          </a:p>
          <a:p>
            <a:r>
              <a:rPr lang="zh-CN" altLang="en-US" dirty="0"/>
              <a:t>排列数</a:t>
            </a:r>
            <a:endParaRPr lang="en-US" altLang="zh-CN" dirty="0"/>
          </a:p>
          <a:p>
            <a:r>
              <a:rPr lang="zh-CN" altLang="en-US" dirty="0"/>
              <a:t>组合数</a:t>
            </a:r>
            <a:endParaRPr lang="en-US" altLang="zh-CN" dirty="0"/>
          </a:p>
          <a:p>
            <a:r>
              <a:rPr lang="zh-CN" altLang="en-US" dirty="0"/>
              <a:t>帕斯卡三角</a:t>
            </a:r>
            <a:r>
              <a:rPr lang="pt-BR" altLang="zh-CN" dirty="0"/>
              <a:t>C(n,m)=C(n-1,m-1)+C(n-1,m)</a:t>
            </a:r>
          </a:p>
          <a:p>
            <a:r>
              <a:rPr lang="pt-BR" altLang="zh-CN" dirty="0"/>
              <a:t>nC(n,m)=mC(n-1,m-1)</a:t>
            </a:r>
          </a:p>
          <a:p>
            <a:r>
              <a:rPr lang="pt-BR" altLang="zh-CN" dirty="0"/>
              <a:t>C(n,m)=C(n-1,m-1)+C(n-1,m)</a:t>
            </a:r>
          </a:p>
          <a:p>
            <a:r>
              <a:rPr lang="pt-BR" altLang="zh-CN" dirty="0"/>
              <a:t>∑(</a:t>
            </a:r>
            <a:r>
              <a:rPr lang="en-US" altLang="zh-CN" dirty="0"/>
              <a:t>0</a:t>
            </a:r>
            <a:r>
              <a:rPr lang="pt-BR" altLang="zh-CN" dirty="0"/>
              <a:t>&lt;=i&lt;=n)C(n,i)=2^n</a:t>
            </a:r>
          </a:p>
          <a:p>
            <a:r>
              <a:rPr lang="pt-BR" altLang="zh-CN" dirty="0"/>
              <a:t>∑(0&lt;=i&lt;=n)(-1)^i*C(n,i)=0</a:t>
            </a:r>
          </a:p>
          <a:p>
            <a:r>
              <a:rPr lang="pt-BR" altLang="zh-CN" dirty="0"/>
              <a:t>Σ(m&lt;=i&lt;=n)C(i,m)=C(n+1,m+1)</a:t>
            </a:r>
          </a:p>
          <a:p>
            <a:r>
              <a:rPr lang="pt-BR" altLang="zh-CN" dirty="0"/>
              <a:t>Σ(0&lt;=i&lt;=p)C(n,i)C(m,p-i)=C(m+n,p)</a:t>
            </a:r>
          </a:p>
          <a:p>
            <a:endParaRPr lang="zh-CN" altLang="en-US" dirty="0"/>
          </a:p>
        </p:txBody>
      </p:sp>
    </p:spTree>
    <p:extLst>
      <p:ext uri="{BB962C8B-B14F-4D97-AF65-F5344CB8AC3E}">
        <p14:creationId xmlns:p14="http://schemas.microsoft.com/office/powerpoint/2010/main" val="207419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F3499-6D56-492F-883E-D1012CF1B8D4}"/>
              </a:ext>
            </a:extLst>
          </p:cNvPr>
          <p:cNvSpPr>
            <a:spLocks noGrp="1"/>
          </p:cNvSpPr>
          <p:nvPr>
            <p:ph type="title"/>
          </p:nvPr>
        </p:nvSpPr>
        <p:spPr/>
        <p:txBody>
          <a:bodyPr/>
          <a:lstStyle/>
          <a:p>
            <a:r>
              <a:rPr lang="zh-CN" altLang="en-US" dirty="0"/>
              <a:t>组合数学</a:t>
            </a:r>
            <a:r>
              <a:rPr lang="en-US" altLang="zh-CN" dirty="0"/>
              <a:t>(cont’d)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F20508-F0D7-4A09-A5E7-35DA4045EB26}"/>
                  </a:ext>
                </a:extLst>
              </p:cNvPr>
              <p:cNvSpPr>
                <a:spLocks noGrp="1"/>
              </p:cNvSpPr>
              <p:nvPr>
                <p:ph idx="1"/>
              </p:nvPr>
            </p:nvSpPr>
            <p:spPr/>
            <p:txBody>
              <a:bodyPr/>
              <a:lstStyle/>
              <a:p>
                <a:r>
                  <a:rPr lang="zh-CN" altLang="en-US" dirty="0"/>
                  <a:t>二项式定理</a:t>
                </a:r>
                <a:endParaRPr lang="en-US" altLang="zh-CN" dirty="0"/>
              </a:p>
              <a:p>
                <a:endParaRPr lang="en-US" altLang="zh-CN" dirty="0"/>
              </a:p>
              <a:p>
                <a:endParaRPr lang="en-US" altLang="zh-CN" dirty="0"/>
              </a:p>
              <a:p>
                <a:endParaRPr lang="en-US" altLang="zh-CN" dirty="0"/>
              </a:p>
              <a:p>
                <a:r>
                  <a:rPr lang="zh-CN" altLang="en-US" dirty="0"/>
                  <a:t>多重集合的排列</a:t>
                </a:r>
                <a:endParaRPr lang="en-US" altLang="zh-CN" dirty="0"/>
              </a:p>
              <a:p>
                <a:r>
                  <a:rPr lang="zh-CN" altLang="en-US" dirty="0"/>
                  <a:t>假设有</a:t>
                </a:r>
                <a:r>
                  <a:rPr lang="en-US" altLang="zh-CN" dirty="0"/>
                  <a:t>n1</a:t>
                </a:r>
                <a:r>
                  <a:rPr lang="zh-CN" altLang="en-US" dirty="0"/>
                  <a:t>个</a:t>
                </a:r>
                <a:r>
                  <a:rPr lang="en-US" altLang="zh-CN" dirty="0"/>
                  <a:t>a1,n2</a:t>
                </a:r>
                <a:r>
                  <a:rPr lang="zh-CN" altLang="en-US" dirty="0"/>
                  <a:t>个</a:t>
                </a:r>
                <a:r>
                  <a:rPr lang="en-US" altLang="zh-CN" dirty="0"/>
                  <a:t>a2….</a:t>
                </a:r>
                <a:r>
                  <a:rPr lang="en-US" altLang="zh-CN" dirty="0" err="1"/>
                  <a:t>nk</a:t>
                </a:r>
                <a:r>
                  <a:rPr lang="zh-CN" altLang="en-US" dirty="0"/>
                  <a:t>个</a:t>
                </a:r>
                <a:r>
                  <a:rPr lang="en-US" altLang="zh-CN" dirty="0" err="1"/>
                  <a:t>ak</a:t>
                </a:r>
                <a:r>
                  <a:rPr lang="zh-CN" altLang="en-US" dirty="0"/>
                  <a:t>，将其全部排成一列，共有多少种方案。</a:t>
                </a:r>
                <a:endParaRPr lang="en-US" altLang="zh-CN" dirty="0"/>
              </a:p>
              <a:p>
                <a14:m>
                  <m:oMath xmlns:m="http://schemas.openxmlformats.org/officeDocument/2006/math">
                    <m:r>
                      <a:rPr lang="en-US" altLang="zh-CN" b="0" i="1" smtClean="0">
                        <a:latin typeface="Cambria Math" panose="02040503050406030204" pitchFamily="18" charset="0"/>
                      </a:rPr>
                      <m:t>𝑎𝑛𝑠</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num>
                      <m:den>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den>
                    </m:f>
                  </m:oMath>
                </a14:m>
                <a:endParaRPr lang="en-US" altLang="zh-CN" b="0"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2F20508-F0D7-4A09-A5E7-35DA4045EB26}"/>
                  </a:ext>
                </a:extLst>
              </p:cNvPr>
              <p:cNvSpPr>
                <a:spLocks noGrp="1" noRot="1" noChangeAspect="1" noMove="1" noResize="1" noEditPoints="1" noAdjustHandles="1" noChangeArrowheads="1" noChangeShapeType="1" noTextEdit="1"/>
              </p:cNvSpPr>
              <p:nvPr>
                <p:ph idx="1"/>
              </p:nvPr>
            </p:nvSpPr>
            <p:spPr>
              <a:blipFill>
                <a:blip r:embed="rId3"/>
                <a:stretch>
                  <a:fillRect t="-2115"/>
                </a:stretch>
              </a:blipFill>
            </p:spPr>
            <p:txBody>
              <a:bodyPr/>
              <a:lstStyle/>
              <a:p>
                <a:r>
                  <a:rPr lang="zh-CN" altLang="en-US">
                    <a:noFill/>
                  </a:rPr>
                  <a:t> </a:t>
                </a:r>
              </a:p>
            </p:txBody>
          </p:sp>
        </mc:Fallback>
      </mc:AlternateContent>
      <p:graphicFrame>
        <p:nvGraphicFramePr>
          <p:cNvPr id="5" name="对象 3">
            <a:extLst>
              <a:ext uri="{FF2B5EF4-FFF2-40B4-BE49-F238E27FC236}">
                <a16:creationId xmlns:a16="http://schemas.microsoft.com/office/drawing/2014/main" id="{6F01E6F9-D88E-48ED-8A39-9862E3A1649C}"/>
              </a:ext>
            </a:extLst>
          </p:cNvPr>
          <p:cNvGraphicFramePr>
            <a:graphicFrameLocks noChangeAspect="1"/>
          </p:cNvGraphicFramePr>
          <p:nvPr>
            <p:extLst>
              <p:ext uri="{D42A27DB-BD31-4B8C-83A1-F6EECF244321}">
                <p14:modId xmlns:p14="http://schemas.microsoft.com/office/powerpoint/2010/main" val="2066078665"/>
              </p:ext>
            </p:extLst>
          </p:nvPr>
        </p:nvGraphicFramePr>
        <p:xfrm>
          <a:off x="3332337" y="2057400"/>
          <a:ext cx="3276600" cy="1012825"/>
        </p:xfrm>
        <a:graphic>
          <a:graphicData uri="http://schemas.openxmlformats.org/presentationml/2006/ole">
            <mc:AlternateContent xmlns:mc="http://schemas.openxmlformats.org/markup-compatibility/2006">
              <mc:Choice xmlns:v="urn:schemas-microsoft-com:vml" Requires="v">
                <p:oleObj spid="_x0000_s2110" r:id="rId4" imgW="1396711" imgH="431930" progId="Equation.DSMT4">
                  <p:embed/>
                </p:oleObj>
              </mc:Choice>
              <mc:Fallback>
                <p:oleObj r:id="rId4" imgW="1396711" imgH="431930" progId="Equation.DSMT4">
                  <p:embed/>
                  <p:pic>
                    <p:nvPicPr>
                      <p:cNvPr id="16387" name="对象 3">
                        <a:extLst>
                          <a:ext uri="{FF2B5EF4-FFF2-40B4-BE49-F238E27FC236}">
                            <a16:creationId xmlns:a16="http://schemas.microsoft.com/office/drawing/2014/main" id="{0ED2344F-6777-4474-9743-3D3830A072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2337" y="2057400"/>
                        <a:ext cx="32766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1713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D37DF-BD7B-46AF-9EA3-461F5BB05D07}"/>
              </a:ext>
            </a:extLst>
          </p:cNvPr>
          <p:cNvSpPr>
            <a:spLocks noGrp="1"/>
          </p:cNvSpPr>
          <p:nvPr>
            <p:ph type="title"/>
          </p:nvPr>
        </p:nvSpPr>
        <p:spPr/>
        <p:txBody>
          <a:bodyPr/>
          <a:lstStyle/>
          <a:p>
            <a:r>
              <a:rPr lang="zh-CN" altLang="en-US" dirty="0"/>
              <a:t>鸽巢原理</a:t>
            </a:r>
          </a:p>
        </p:txBody>
      </p:sp>
      <p:sp>
        <p:nvSpPr>
          <p:cNvPr id="3" name="内容占位符 2">
            <a:extLst>
              <a:ext uri="{FF2B5EF4-FFF2-40B4-BE49-F238E27FC236}">
                <a16:creationId xmlns:a16="http://schemas.microsoft.com/office/drawing/2014/main" id="{89E2ADD7-AC3D-47F4-ACF6-07145A68D52E}"/>
              </a:ext>
            </a:extLst>
          </p:cNvPr>
          <p:cNvSpPr>
            <a:spLocks noGrp="1"/>
          </p:cNvSpPr>
          <p:nvPr>
            <p:ph idx="1"/>
          </p:nvPr>
        </p:nvSpPr>
        <p:spPr/>
        <p:txBody>
          <a:bodyPr>
            <a:normAutofit/>
          </a:bodyPr>
          <a:lstStyle/>
          <a:p>
            <a:r>
              <a:rPr lang="zh-CN" altLang="en-US" dirty="0"/>
              <a:t>将</a:t>
            </a:r>
            <a:r>
              <a:rPr lang="en-US" altLang="zh-CN" dirty="0"/>
              <a:t>n+1</a:t>
            </a:r>
            <a:r>
              <a:rPr lang="zh-CN" altLang="en-US" dirty="0"/>
              <a:t>个球放入</a:t>
            </a:r>
            <a:r>
              <a:rPr lang="en-US" altLang="zh-CN" dirty="0"/>
              <a:t>n</a:t>
            </a:r>
            <a:r>
              <a:rPr lang="zh-CN" altLang="en-US" dirty="0"/>
              <a:t>个盒子里，必有至少一个盒子中含有两个以上的球。</a:t>
            </a:r>
          </a:p>
          <a:p>
            <a:r>
              <a:rPr lang="zh-CN" altLang="en-US" dirty="0"/>
              <a:t>反证法：若所有盒子都不超过一个球，则球数≤</a:t>
            </a:r>
            <a:r>
              <a:rPr lang="en-US" altLang="zh-CN" dirty="0"/>
              <a:t>n</a:t>
            </a:r>
            <a:r>
              <a:rPr lang="zh-CN" altLang="en-US" dirty="0"/>
              <a:t>，矛盾。</a:t>
            </a:r>
            <a:endParaRPr lang="en-US" altLang="zh-CN" dirty="0"/>
          </a:p>
          <a:p>
            <a:endParaRPr lang="zh-CN" altLang="en-US" dirty="0"/>
          </a:p>
          <a:p>
            <a:r>
              <a:rPr lang="zh-CN" altLang="en-US" dirty="0"/>
              <a:t>例</a:t>
            </a:r>
            <a:r>
              <a:rPr lang="en-US" altLang="zh-CN" dirty="0"/>
              <a:t>1</a:t>
            </a:r>
            <a:r>
              <a:rPr lang="zh-CN" altLang="en-US" dirty="0"/>
              <a:t>、</a:t>
            </a:r>
            <a:r>
              <a:rPr lang="en-US" altLang="zh-CN" dirty="0"/>
              <a:t>13</a:t>
            </a:r>
            <a:r>
              <a:rPr lang="zh-CN" altLang="en-US" dirty="0"/>
              <a:t>个人中必有两人出生于同一个月</a:t>
            </a:r>
          </a:p>
          <a:p>
            <a:r>
              <a:rPr lang="zh-CN" altLang="en-US" dirty="0"/>
              <a:t>例</a:t>
            </a:r>
            <a:r>
              <a:rPr lang="en-US" altLang="zh-CN" dirty="0"/>
              <a:t>2</a:t>
            </a:r>
            <a:r>
              <a:rPr lang="zh-CN" altLang="en-US" dirty="0"/>
              <a:t>、</a:t>
            </a:r>
            <a:r>
              <a:rPr lang="en-US" altLang="zh-CN" dirty="0"/>
              <a:t>6</a:t>
            </a:r>
            <a:r>
              <a:rPr lang="zh-CN" altLang="en-US" dirty="0"/>
              <a:t>个人中，要么存在三个人彼此互相认识，要么存在三个人彼此都不认识（</a:t>
            </a:r>
            <a:r>
              <a:rPr lang="en-US" altLang="zh-CN" dirty="0"/>
              <a:t>Ramsey</a:t>
            </a:r>
            <a:r>
              <a:rPr lang="zh-CN" altLang="en-US" dirty="0"/>
              <a:t>定理）</a:t>
            </a:r>
          </a:p>
          <a:p>
            <a:r>
              <a:rPr lang="zh-CN" altLang="en-US" dirty="0"/>
              <a:t>例</a:t>
            </a:r>
            <a:r>
              <a:rPr lang="en-US" altLang="zh-CN" dirty="0"/>
              <a:t>3</a:t>
            </a:r>
            <a:r>
              <a:rPr lang="zh-CN" altLang="en-US" dirty="0"/>
              <a:t>、设</a:t>
            </a:r>
            <a:r>
              <a:rPr lang="en-US" altLang="zh-CN" dirty="0" err="1"/>
              <a:t>n,m</a:t>
            </a:r>
            <a:r>
              <a:rPr lang="zh-CN" altLang="en-US" dirty="0"/>
              <a:t>除了</a:t>
            </a:r>
            <a:r>
              <a:rPr lang="en-US" altLang="zh-CN" dirty="0"/>
              <a:t>1</a:t>
            </a:r>
            <a:r>
              <a:rPr lang="zh-CN" altLang="en-US" dirty="0"/>
              <a:t>以外没有公约数，两个数字</a:t>
            </a:r>
            <a:r>
              <a:rPr lang="en-US" altLang="zh-CN" dirty="0" err="1"/>
              <a:t>a,b</a:t>
            </a:r>
            <a:r>
              <a:rPr lang="zh-CN" altLang="en-US" dirty="0"/>
              <a:t>满足</a:t>
            </a:r>
            <a:r>
              <a:rPr lang="en-US" altLang="zh-CN" dirty="0"/>
              <a:t>0≤a&lt;n, 0≤b&lt;n</a:t>
            </a:r>
            <a:r>
              <a:rPr lang="zh-CN" altLang="en-US" dirty="0"/>
              <a:t>，则恰好存在且仅存在一个数字</a:t>
            </a:r>
            <a:r>
              <a:rPr lang="en-US" altLang="zh-CN" dirty="0"/>
              <a:t>c</a:t>
            </a:r>
            <a:r>
              <a:rPr lang="zh-CN" altLang="en-US" dirty="0"/>
              <a:t>满足</a:t>
            </a:r>
            <a:r>
              <a:rPr lang="en-US" altLang="zh-CN" dirty="0"/>
              <a:t>0≤c&lt;n*m</a:t>
            </a:r>
            <a:r>
              <a:rPr lang="zh-CN" altLang="en-US" dirty="0"/>
              <a:t>且</a:t>
            </a:r>
            <a:r>
              <a:rPr lang="en-US" altLang="zh-CN" dirty="0"/>
              <a:t>c</a:t>
            </a:r>
            <a:r>
              <a:rPr lang="zh-CN" altLang="en-US" dirty="0"/>
              <a:t>除以</a:t>
            </a:r>
            <a:r>
              <a:rPr lang="en-US" altLang="zh-CN" dirty="0"/>
              <a:t>n</a:t>
            </a:r>
            <a:r>
              <a:rPr lang="zh-CN" altLang="en-US" dirty="0"/>
              <a:t>的余数为</a:t>
            </a:r>
            <a:r>
              <a:rPr lang="en-US" altLang="zh-CN" dirty="0"/>
              <a:t>a</a:t>
            </a:r>
            <a:r>
              <a:rPr lang="zh-CN" altLang="en-US" dirty="0"/>
              <a:t>，除以</a:t>
            </a:r>
            <a:r>
              <a:rPr lang="en-US" altLang="zh-CN" dirty="0"/>
              <a:t>m</a:t>
            </a:r>
            <a:r>
              <a:rPr lang="zh-CN" altLang="en-US" dirty="0"/>
              <a:t>的余数为</a:t>
            </a:r>
            <a:r>
              <a:rPr lang="en-US" altLang="zh-CN" dirty="0"/>
              <a:t>b</a:t>
            </a:r>
            <a:r>
              <a:rPr lang="zh-CN" altLang="en-US" dirty="0"/>
              <a:t>。（中国剩余定理</a:t>
            </a:r>
            <a:r>
              <a:rPr lang="en-US" altLang="zh-CN" dirty="0"/>
              <a:t>/</a:t>
            </a:r>
            <a:r>
              <a:rPr lang="zh-CN" altLang="en-US" dirty="0"/>
              <a:t>孙子定理）</a:t>
            </a:r>
          </a:p>
          <a:p>
            <a:r>
              <a:rPr lang="zh-CN" altLang="en-US" dirty="0"/>
              <a:t>例</a:t>
            </a:r>
            <a:r>
              <a:rPr lang="en-US" altLang="zh-CN" dirty="0"/>
              <a:t>4</a:t>
            </a:r>
            <a:r>
              <a:rPr lang="zh-CN" altLang="en-US" dirty="0"/>
              <a:t>、有理数中的无限位小数在小数点后某一位必开始循环。</a:t>
            </a:r>
          </a:p>
          <a:p>
            <a:endParaRPr lang="zh-CN" altLang="en-US" dirty="0"/>
          </a:p>
        </p:txBody>
      </p:sp>
    </p:spTree>
    <p:extLst>
      <p:ext uri="{BB962C8B-B14F-4D97-AF65-F5344CB8AC3E}">
        <p14:creationId xmlns:p14="http://schemas.microsoft.com/office/powerpoint/2010/main" val="13211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CAE94-5A1F-416F-9F32-ED24A746FE28}"/>
              </a:ext>
            </a:extLst>
          </p:cNvPr>
          <p:cNvSpPr>
            <a:spLocks noGrp="1"/>
          </p:cNvSpPr>
          <p:nvPr>
            <p:ph type="title"/>
          </p:nvPr>
        </p:nvSpPr>
        <p:spPr/>
        <p:txBody>
          <a:bodyPr/>
          <a:lstStyle/>
          <a:p>
            <a:r>
              <a:rPr lang="zh-CN" altLang="en-US" dirty="0"/>
              <a:t>容斥原理</a:t>
            </a:r>
          </a:p>
        </p:txBody>
      </p:sp>
      <p:sp>
        <p:nvSpPr>
          <p:cNvPr id="3" name="内容占位符 2">
            <a:extLst>
              <a:ext uri="{FF2B5EF4-FFF2-40B4-BE49-F238E27FC236}">
                <a16:creationId xmlns:a16="http://schemas.microsoft.com/office/drawing/2014/main" id="{7C3C0B8F-E7C0-46B2-A601-E2A66510B882}"/>
              </a:ext>
            </a:extLst>
          </p:cNvPr>
          <p:cNvSpPr>
            <a:spLocks noGrp="1"/>
          </p:cNvSpPr>
          <p:nvPr>
            <p:ph idx="1"/>
          </p:nvPr>
        </p:nvSpPr>
        <p:spPr>
          <a:xfrm>
            <a:off x="857251" y="1803633"/>
            <a:ext cx="7404653" cy="4292367"/>
          </a:xfrm>
        </p:spPr>
        <p:txBody>
          <a:bodyPr/>
          <a:lstStyle/>
          <a:p>
            <a:r>
              <a:rPr lang="zh-CN" altLang="en-US" kern="0" dirty="0"/>
              <a:t>简单形式的容斥原理：</a:t>
            </a:r>
            <a:endParaRPr lang="en-US" altLang="zh-CN" kern="0" dirty="0"/>
          </a:p>
          <a:p>
            <a:endParaRPr lang="zh-CN" altLang="en-US" dirty="0"/>
          </a:p>
        </p:txBody>
      </p:sp>
      <p:pic>
        <p:nvPicPr>
          <p:cNvPr id="6" name="Picture 11">
            <a:extLst>
              <a:ext uri="{FF2B5EF4-FFF2-40B4-BE49-F238E27FC236}">
                <a16:creationId xmlns:a16="http://schemas.microsoft.com/office/drawing/2014/main" id="{AE5C879A-242B-4382-B193-223EFA1BF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4038600"/>
            <a:ext cx="20574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对象 3">
            <a:extLst>
              <a:ext uri="{FF2B5EF4-FFF2-40B4-BE49-F238E27FC236}">
                <a16:creationId xmlns:a16="http://schemas.microsoft.com/office/drawing/2014/main" id="{B1C9A77F-EC3B-4B4F-89EA-24D6CC24019D}"/>
              </a:ext>
            </a:extLst>
          </p:cNvPr>
          <p:cNvGraphicFramePr>
            <a:graphicFrameLocks noChangeAspect="1"/>
          </p:cNvGraphicFramePr>
          <p:nvPr/>
        </p:nvGraphicFramePr>
        <p:xfrm>
          <a:off x="914400" y="2133600"/>
          <a:ext cx="6451600" cy="914400"/>
        </p:xfrm>
        <a:graphic>
          <a:graphicData uri="http://schemas.openxmlformats.org/presentationml/2006/ole">
            <mc:AlternateContent xmlns:mc="http://schemas.openxmlformats.org/markup-compatibility/2006">
              <mc:Choice xmlns:v="urn:schemas-microsoft-com:vml" Requires="v">
                <p:oleObj spid="_x0000_s3194" r:id="rId4" imgW="3226117" imgH="457517" progId="Equation.DSMT4">
                  <p:embed/>
                </p:oleObj>
              </mc:Choice>
              <mc:Fallback>
                <p:oleObj r:id="rId4" imgW="3226117" imgH="457517" progId="Equation.DSMT4">
                  <p:embed/>
                  <p:pic>
                    <p:nvPicPr>
                      <p:cNvPr id="24580" name="对象 3">
                        <a:extLst>
                          <a:ext uri="{FF2B5EF4-FFF2-40B4-BE49-F238E27FC236}">
                            <a16:creationId xmlns:a16="http://schemas.microsoft.com/office/drawing/2014/main" id="{A02050AD-60C6-4A62-8FC0-B21AF2752A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133600"/>
                        <a:ext cx="645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4">
            <a:extLst>
              <a:ext uri="{FF2B5EF4-FFF2-40B4-BE49-F238E27FC236}">
                <a16:creationId xmlns:a16="http://schemas.microsoft.com/office/drawing/2014/main" id="{0B1D92A3-2D8A-4245-9A66-BB69B4288798}"/>
              </a:ext>
            </a:extLst>
          </p:cNvPr>
          <p:cNvGraphicFramePr>
            <a:graphicFrameLocks noChangeAspect="1"/>
          </p:cNvGraphicFramePr>
          <p:nvPr/>
        </p:nvGraphicFramePr>
        <p:xfrm>
          <a:off x="914400" y="2990850"/>
          <a:ext cx="6451600" cy="914400"/>
        </p:xfrm>
        <a:graphic>
          <a:graphicData uri="http://schemas.openxmlformats.org/presentationml/2006/ole">
            <mc:AlternateContent xmlns:mc="http://schemas.openxmlformats.org/markup-compatibility/2006">
              <mc:Choice xmlns:v="urn:schemas-microsoft-com:vml" Requires="v">
                <p:oleObj spid="_x0000_s3195" r:id="rId6" imgW="3226117" imgH="457517" progId="Equation.DSMT4">
                  <p:embed/>
                </p:oleObj>
              </mc:Choice>
              <mc:Fallback>
                <p:oleObj r:id="rId6" imgW="3226117" imgH="457517" progId="Equation.DSMT4">
                  <p:embed/>
                  <p:pic>
                    <p:nvPicPr>
                      <p:cNvPr id="24581" name="对象 4">
                        <a:extLst>
                          <a:ext uri="{FF2B5EF4-FFF2-40B4-BE49-F238E27FC236}">
                            <a16:creationId xmlns:a16="http://schemas.microsoft.com/office/drawing/2014/main" id="{EAB2A375-3C21-492F-AC86-875DD2CB88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990850"/>
                        <a:ext cx="645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124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1205B-CC0C-4F84-9C44-4B6559230B0A}"/>
              </a:ext>
            </a:extLst>
          </p:cNvPr>
          <p:cNvSpPr>
            <a:spLocks noGrp="1"/>
          </p:cNvSpPr>
          <p:nvPr>
            <p:ph type="title"/>
          </p:nvPr>
        </p:nvSpPr>
        <p:spPr/>
        <p:txBody>
          <a:bodyPr/>
          <a:lstStyle/>
          <a:p>
            <a:r>
              <a:rPr lang="zh-CN" altLang="en-US" dirty="0"/>
              <a:t>容斥原理</a:t>
            </a:r>
            <a:r>
              <a:rPr lang="en-US" altLang="zh-CN" dirty="0"/>
              <a:t>(cont’d)</a:t>
            </a:r>
            <a:endParaRPr lang="zh-CN" altLang="en-US" dirty="0"/>
          </a:p>
        </p:txBody>
      </p:sp>
      <p:sp>
        <p:nvSpPr>
          <p:cNvPr id="3" name="内容占位符 2">
            <a:extLst>
              <a:ext uri="{FF2B5EF4-FFF2-40B4-BE49-F238E27FC236}">
                <a16:creationId xmlns:a16="http://schemas.microsoft.com/office/drawing/2014/main" id="{D3D72DC5-1CD1-4A8C-88AC-013F728EDCB4}"/>
              </a:ext>
            </a:extLst>
          </p:cNvPr>
          <p:cNvSpPr>
            <a:spLocks noGrp="1"/>
          </p:cNvSpPr>
          <p:nvPr>
            <p:ph idx="1"/>
          </p:nvPr>
        </p:nvSpPr>
        <p:spPr/>
        <p:txBody>
          <a:bodyPr/>
          <a:lstStyle/>
          <a:p>
            <a:r>
              <a:rPr lang="zh-CN" altLang="en-US" dirty="0"/>
              <a:t> </a:t>
            </a:r>
            <a:r>
              <a:rPr lang="en-US" altLang="zh-CN" dirty="0" err="1"/>
              <a:t>UVa</a:t>
            </a:r>
            <a:r>
              <a:rPr lang="en-US" altLang="zh-CN" dirty="0"/>
              <a:t> 11806 Cheerleaders</a:t>
            </a:r>
          </a:p>
          <a:p>
            <a:r>
              <a:rPr lang="zh-CN" altLang="en-US" dirty="0"/>
              <a:t>求</a:t>
            </a:r>
            <a:r>
              <a:rPr lang="en-US" altLang="zh-CN" dirty="0"/>
              <a:t>k</a:t>
            </a:r>
            <a:r>
              <a:rPr lang="zh-CN" altLang="en-US" dirty="0"/>
              <a:t>个石子放在</a:t>
            </a:r>
            <a:r>
              <a:rPr lang="en-US" altLang="zh-CN" dirty="0"/>
              <a:t>n*m</a:t>
            </a:r>
            <a:r>
              <a:rPr lang="zh-CN" altLang="en-US" dirty="0"/>
              <a:t>的矩阵里 并且第一行 最后一行 第一列 最后一列都要有石子</a:t>
            </a:r>
          </a:p>
          <a:p>
            <a:r>
              <a:rPr lang="zh-CN" altLang="en-US" dirty="0"/>
              <a:t>考虑反面 求出所有的 减去不满足的情况</a:t>
            </a:r>
          </a:p>
          <a:p>
            <a:r>
              <a:rPr lang="zh-CN" altLang="en-US" dirty="0"/>
              <a:t>容斥原理总共</a:t>
            </a:r>
            <a:r>
              <a:rPr lang="en-US" altLang="zh-CN" dirty="0"/>
              <a:t>4</a:t>
            </a:r>
            <a:r>
              <a:rPr lang="zh-CN" altLang="en-US" dirty="0"/>
              <a:t>个 集合</a:t>
            </a:r>
            <a:r>
              <a:rPr lang="en-US" altLang="zh-CN" dirty="0"/>
              <a:t>A(</a:t>
            </a:r>
            <a:r>
              <a:rPr lang="zh-CN" altLang="en-US" dirty="0"/>
              <a:t>第一行没有石子</a:t>
            </a:r>
            <a:r>
              <a:rPr lang="en-US" altLang="zh-CN" dirty="0"/>
              <a:t>) B(</a:t>
            </a:r>
            <a:r>
              <a:rPr lang="zh-CN" altLang="en-US" dirty="0"/>
              <a:t>最后行没有石子</a:t>
            </a:r>
            <a:r>
              <a:rPr lang="en-US" altLang="zh-CN" dirty="0"/>
              <a:t>)C(</a:t>
            </a:r>
            <a:r>
              <a:rPr lang="zh-CN" altLang="en-US" dirty="0"/>
              <a:t>第一列没有石子</a:t>
            </a:r>
            <a:r>
              <a:rPr lang="en-US" altLang="zh-CN" dirty="0"/>
              <a:t>)D(</a:t>
            </a:r>
            <a:r>
              <a:rPr lang="zh-CN" altLang="en-US" dirty="0"/>
              <a:t>最后一列没有石子</a:t>
            </a:r>
            <a:r>
              <a:rPr lang="en-US" altLang="zh-CN" dirty="0"/>
              <a:t>)</a:t>
            </a:r>
          </a:p>
          <a:p>
            <a:r>
              <a:rPr lang="zh-CN" altLang="en-US" dirty="0"/>
              <a:t>减去</a:t>
            </a:r>
            <a:r>
              <a:rPr lang="en-US" altLang="zh-CN" dirty="0"/>
              <a:t>1</a:t>
            </a:r>
            <a:r>
              <a:rPr lang="zh-CN" altLang="en-US" dirty="0"/>
              <a:t>个集合的 加上</a:t>
            </a:r>
            <a:r>
              <a:rPr lang="en-US" altLang="zh-CN" dirty="0"/>
              <a:t>2</a:t>
            </a:r>
            <a:r>
              <a:rPr lang="zh-CN" altLang="en-US" dirty="0"/>
              <a:t>个集合的 减去</a:t>
            </a:r>
            <a:r>
              <a:rPr lang="en-US" altLang="zh-CN" dirty="0"/>
              <a:t>3</a:t>
            </a:r>
            <a:r>
              <a:rPr lang="zh-CN" altLang="en-US" dirty="0"/>
              <a:t>个集合的 加上</a:t>
            </a:r>
            <a:r>
              <a:rPr lang="en-US" altLang="zh-CN" dirty="0"/>
              <a:t>4</a:t>
            </a:r>
            <a:r>
              <a:rPr lang="zh-CN" altLang="en-US" dirty="0"/>
              <a:t>个集合的</a:t>
            </a:r>
          </a:p>
        </p:txBody>
      </p:sp>
    </p:spTree>
    <p:extLst>
      <p:ext uri="{BB962C8B-B14F-4D97-AF65-F5344CB8AC3E}">
        <p14:creationId xmlns:p14="http://schemas.microsoft.com/office/powerpoint/2010/main" val="116471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0C12A-7BDB-44E7-A6F7-D1FAB24F797C}"/>
              </a:ext>
            </a:extLst>
          </p:cNvPr>
          <p:cNvSpPr>
            <a:spLocks noGrp="1"/>
          </p:cNvSpPr>
          <p:nvPr>
            <p:ph type="title"/>
          </p:nvPr>
        </p:nvSpPr>
        <p:spPr/>
        <p:txBody>
          <a:bodyPr/>
          <a:lstStyle/>
          <a:p>
            <a:r>
              <a:rPr lang="zh-CN" altLang="en-US" dirty="0"/>
              <a:t>特殊计数数列</a:t>
            </a:r>
          </a:p>
        </p:txBody>
      </p:sp>
      <p:sp>
        <p:nvSpPr>
          <p:cNvPr id="3" name="文本占位符 2">
            <a:extLst>
              <a:ext uri="{FF2B5EF4-FFF2-40B4-BE49-F238E27FC236}">
                <a16:creationId xmlns:a16="http://schemas.microsoft.com/office/drawing/2014/main" id="{594EE682-05DF-49EE-BF09-EE946E5AE6E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7468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0E29A-3E04-43A2-B271-203798F20945}"/>
              </a:ext>
            </a:extLst>
          </p:cNvPr>
          <p:cNvSpPr>
            <a:spLocks noGrp="1"/>
          </p:cNvSpPr>
          <p:nvPr>
            <p:ph type="title"/>
          </p:nvPr>
        </p:nvSpPr>
        <p:spPr/>
        <p:txBody>
          <a:bodyPr/>
          <a:lstStyle/>
          <a:p>
            <a:r>
              <a:rPr lang="en-US" altLang="zh-CN" dirty="0"/>
              <a:t>Fibonacci</a:t>
            </a:r>
            <a:r>
              <a:rPr lang="zh-CN" altLang="en-US" dirty="0"/>
              <a:t>数</a:t>
            </a:r>
          </a:p>
        </p:txBody>
      </p:sp>
      <p:sp>
        <p:nvSpPr>
          <p:cNvPr id="3" name="内容占位符 2">
            <a:extLst>
              <a:ext uri="{FF2B5EF4-FFF2-40B4-BE49-F238E27FC236}">
                <a16:creationId xmlns:a16="http://schemas.microsoft.com/office/drawing/2014/main" id="{6F3CC44C-39D0-42AD-866D-094EE3502293}"/>
              </a:ext>
            </a:extLst>
          </p:cNvPr>
          <p:cNvSpPr>
            <a:spLocks noGrp="1"/>
          </p:cNvSpPr>
          <p:nvPr>
            <p:ph idx="1"/>
          </p:nvPr>
        </p:nvSpPr>
        <p:spPr/>
        <p:txBody>
          <a:bodyPr/>
          <a:lstStyle/>
          <a:p>
            <a:r>
              <a:rPr lang="en-US" altLang="zh-CN" dirty="0"/>
              <a:t>f</a:t>
            </a:r>
            <a:r>
              <a:rPr lang="en-US" altLang="zh-CN" baseline="-25000" dirty="0"/>
              <a:t>0</a:t>
            </a:r>
            <a:r>
              <a:rPr lang="en-US" altLang="zh-CN" dirty="0"/>
              <a:t>=f</a:t>
            </a:r>
            <a:r>
              <a:rPr lang="en-US" altLang="zh-CN" baseline="-25000" dirty="0"/>
              <a:t>1</a:t>
            </a:r>
            <a:r>
              <a:rPr lang="en-US" altLang="zh-CN" dirty="0"/>
              <a:t>=1,f</a:t>
            </a:r>
            <a:r>
              <a:rPr lang="en-US" altLang="zh-CN" baseline="-25000" dirty="0"/>
              <a:t>n</a:t>
            </a:r>
            <a:r>
              <a:rPr lang="en-US" altLang="zh-CN" dirty="0"/>
              <a:t>=f</a:t>
            </a:r>
            <a:r>
              <a:rPr lang="en-US" altLang="zh-CN" baseline="-25000" dirty="0"/>
              <a:t>n-1</a:t>
            </a:r>
            <a:r>
              <a:rPr lang="en-US" altLang="zh-CN" dirty="0"/>
              <a:t>+f</a:t>
            </a:r>
            <a:r>
              <a:rPr lang="en-US" altLang="zh-CN" baseline="-25000" dirty="0"/>
              <a:t>n-2</a:t>
            </a:r>
          </a:p>
          <a:p>
            <a:r>
              <a:rPr lang="zh-CN" altLang="en-US" dirty="0"/>
              <a:t>随着</a:t>
            </a:r>
            <a:r>
              <a:rPr lang="en-US" altLang="zh-CN" dirty="0"/>
              <a:t>n</a:t>
            </a:r>
            <a:r>
              <a:rPr lang="zh-CN" altLang="en-US" dirty="0"/>
              <a:t>增大，相邻两项的比值逼近黄金分割比</a:t>
            </a:r>
            <a:endParaRPr lang="en-US" altLang="zh-CN" dirty="0"/>
          </a:p>
          <a:p>
            <a:r>
              <a:rPr lang="zh-CN" altLang="en-US" dirty="0"/>
              <a:t>部分和</a:t>
            </a:r>
            <a:r>
              <a:rPr lang="en-US" altLang="zh-CN" dirty="0"/>
              <a:t>S</a:t>
            </a:r>
            <a:r>
              <a:rPr lang="en-US" altLang="zh-CN" baseline="-25000" dirty="0"/>
              <a:t>n</a:t>
            </a:r>
            <a:r>
              <a:rPr lang="en-US" altLang="zh-CN" dirty="0"/>
              <a:t>=Σ(</a:t>
            </a:r>
            <a:r>
              <a:rPr lang="en-US" altLang="zh-CN" dirty="0" err="1"/>
              <a:t>i</a:t>
            </a:r>
            <a:r>
              <a:rPr lang="en-US" altLang="zh-CN" dirty="0"/>
              <a:t>&lt;=n)f</a:t>
            </a:r>
            <a:r>
              <a:rPr lang="en-US" altLang="zh-CN" baseline="-25000" dirty="0"/>
              <a:t>i</a:t>
            </a:r>
            <a:r>
              <a:rPr lang="en-US" altLang="zh-CN" dirty="0"/>
              <a:t>=f</a:t>
            </a:r>
            <a:r>
              <a:rPr lang="en-US" altLang="zh-CN" baseline="-25000" dirty="0"/>
              <a:t>n+2</a:t>
            </a:r>
            <a:r>
              <a:rPr lang="en-US" altLang="zh-CN" dirty="0"/>
              <a:t>-1</a:t>
            </a:r>
          </a:p>
          <a:p>
            <a:endParaRPr lang="zh-CN" altLang="en-US" dirty="0"/>
          </a:p>
        </p:txBody>
      </p:sp>
    </p:spTree>
    <p:extLst>
      <p:ext uri="{BB962C8B-B14F-4D97-AF65-F5344CB8AC3E}">
        <p14:creationId xmlns:p14="http://schemas.microsoft.com/office/powerpoint/2010/main" val="172613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78D21-B646-49EE-941A-FBD3AB5C71B5}"/>
              </a:ext>
            </a:extLst>
          </p:cNvPr>
          <p:cNvSpPr>
            <a:spLocks noGrp="1"/>
          </p:cNvSpPr>
          <p:nvPr>
            <p:ph type="title"/>
          </p:nvPr>
        </p:nvSpPr>
        <p:spPr/>
        <p:txBody>
          <a:bodyPr/>
          <a:lstStyle/>
          <a:p>
            <a:r>
              <a:rPr lang="zh-CN" altLang="en-US" dirty="0"/>
              <a:t>错位排列数</a:t>
            </a:r>
          </a:p>
        </p:txBody>
      </p:sp>
      <p:sp>
        <p:nvSpPr>
          <p:cNvPr id="3" name="内容占位符 2">
            <a:extLst>
              <a:ext uri="{FF2B5EF4-FFF2-40B4-BE49-F238E27FC236}">
                <a16:creationId xmlns:a16="http://schemas.microsoft.com/office/drawing/2014/main" id="{0C2A58F8-B463-4AB5-93C8-BB46D24190E9}"/>
              </a:ext>
            </a:extLst>
          </p:cNvPr>
          <p:cNvSpPr>
            <a:spLocks noGrp="1"/>
          </p:cNvSpPr>
          <p:nvPr>
            <p:ph idx="1"/>
          </p:nvPr>
        </p:nvSpPr>
        <p:spPr/>
        <p:txBody>
          <a:bodyPr/>
          <a:lstStyle/>
          <a:p>
            <a:r>
              <a:rPr lang="zh-CN" altLang="en-US" dirty="0"/>
              <a:t>将数字</a:t>
            </a:r>
            <a:r>
              <a:rPr lang="en-US" altLang="zh-CN" dirty="0"/>
              <a:t>1~n</a:t>
            </a:r>
            <a:r>
              <a:rPr lang="zh-CN" altLang="en-US" dirty="0"/>
              <a:t>排成一列，且数字</a:t>
            </a:r>
            <a:r>
              <a:rPr lang="en-US" altLang="zh-CN" dirty="0" err="1"/>
              <a:t>i</a:t>
            </a:r>
            <a:r>
              <a:rPr lang="zh-CN" altLang="en-US" dirty="0"/>
              <a:t>不在第</a:t>
            </a:r>
            <a:r>
              <a:rPr lang="en-US" altLang="zh-CN" dirty="0" err="1"/>
              <a:t>i</a:t>
            </a:r>
            <a:r>
              <a:rPr lang="zh-CN" altLang="en-US" dirty="0"/>
              <a:t>位的方案数。</a:t>
            </a:r>
            <a:endParaRPr lang="en-US" altLang="zh-CN" dirty="0"/>
          </a:p>
          <a:p>
            <a:r>
              <a:rPr lang="en-US" altLang="zh-CN" dirty="0"/>
              <a:t>D</a:t>
            </a:r>
            <a:r>
              <a:rPr lang="en-US" altLang="zh-CN" baseline="-25000" dirty="0"/>
              <a:t>1</a:t>
            </a:r>
            <a:r>
              <a:rPr lang="en-US" altLang="zh-CN" dirty="0"/>
              <a:t>=0,D</a:t>
            </a:r>
            <a:r>
              <a:rPr lang="en-US" altLang="zh-CN" baseline="-25000" dirty="0"/>
              <a:t>2</a:t>
            </a:r>
            <a:r>
              <a:rPr lang="en-US" altLang="zh-CN" dirty="0"/>
              <a:t>=1, </a:t>
            </a:r>
            <a:r>
              <a:rPr lang="en-US" altLang="zh-CN" dirty="0" err="1"/>
              <a:t>D</a:t>
            </a:r>
            <a:r>
              <a:rPr lang="en-US" altLang="zh-CN" baseline="-25000" dirty="0" err="1"/>
              <a:t>n</a:t>
            </a:r>
            <a:r>
              <a:rPr lang="en-US" altLang="zh-CN" dirty="0"/>
              <a:t>=(n-1)*(D</a:t>
            </a:r>
            <a:r>
              <a:rPr lang="en-US" altLang="zh-CN" baseline="-25000" dirty="0"/>
              <a:t>n-1</a:t>
            </a:r>
            <a:r>
              <a:rPr lang="en-US" altLang="zh-CN" dirty="0"/>
              <a:t>+D</a:t>
            </a:r>
            <a:r>
              <a:rPr lang="en-US" altLang="zh-CN" baseline="-25000" dirty="0"/>
              <a:t>n-2</a:t>
            </a:r>
            <a:r>
              <a:rPr lang="en-US" altLang="zh-CN" dirty="0"/>
              <a:t>) (</a:t>
            </a:r>
            <a:r>
              <a:rPr lang="zh-CN" altLang="en-US" dirty="0"/>
              <a:t>错排公式</a:t>
            </a:r>
            <a:r>
              <a:rPr lang="en-US" altLang="zh-CN" dirty="0"/>
              <a:t>)</a:t>
            </a:r>
          </a:p>
          <a:p>
            <a:endParaRPr lang="en-US" altLang="zh-CN" baseline="-25000" dirty="0"/>
          </a:p>
          <a:p>
            <a:r>
              <a:rPr lang="zh-CN" altLang="en-US" dirty="0"/>
              <a:t>递推式推导：</a:t>
            </a:r>
            <a:endParaRPr lang="en-US" altLang="zh-CN" dirty="0"/>
          </a:p>
          <a:p>
            <a:r>
              <a:rPr lang="zh-CN" altLang="en-US" dirty="0"/>
              <a:t>第一步，把第</a:t>
            </a:r>
            <a:r>
              <a:rPr lang="en-US" altLang="zh-CN" dirty="0"/>
              <a:t>n</a:t>
            </a:r>
            <a:r>
              <a:rPr lang="zh-CN" altLang="en-US" dirty="0"/>
              <a:t>个元素放在一个位置，比如位置</a:t>
            </a:r>
            <a:r>
              <a:rPr lang="en-US" altLang="zh-CN" dirty="0"/>
              <a:t>k</a:t>
            </a:r>
            <a:r>
              <a:rPr lang="zh-CN" altLang="en-US" dirty="0"/>
              <a:t>，一共有</a:t>
            </a:r>
            <a:r>
              <a:rPr lang="en-US" altLang="zh-CN" dirty="0"/>
              <a:t>n-1</a:t>
            </a:r>
            <a:r>
              <a:rPr lang="zh-CN" altLang="en-US" dirty="0"/>
              <a:t>种方法</a:t>
            </a:r>
          </a:p>
          <a:p>
            <a:r>
              <a:rPr lang="zh-CN" altLang="en-US" dirty="0"/>
              <a:t>第二步，放编号为</a:t>
            </a:r>
            <a:r>
              <a:rPr lang="en-US" altLang="zh-CN" dirty="0"/>
              <a:t>k</a:t>
            </a:r>
            <a:r>
              <a:rPr lang="zh-CN" altLang="en-US" dirty="0"/>
              <a:t>的元素，这时有两种情况：⑴把它放到位置</a:t>
            </a:r>
            <a:r>
              <a:rPr lang="en-US" altLang="zh-CN" dirty="0"/>
              <a:t>n</a:t>
            </a:r>
            <a:r>
              <a:rPr lang="zh-CN" altLang="en-US" dirty="0"/>
              <a:t>，那么，对于剩下的</a:t>
            </a:r>
            <a:r>
              <a:rPr lang="en-US" altLang="zh-CN" dirty="0"/>
              <a:t>n-1</a:t>
            </a:r>
            <a:r>
              <a:rPr lang="zh-CN" altLang="en-US" dirty="0"/>
              <a:t>个元素，由于第</a:t>
            </a:r>
            <a:r>
              <a:rPr lang="en-US" altLang="zh-CN" dirty="0"/>
              <a:t>k</a:t>
            </a:r>
            <a:r>
              <a:rPr lang="zh-CN" altLang="en-US" dirty="0"/>
              <a:t>个元素放到了位置</a:t>
            </a:r>
            <a:r>
              <a:rPr lang="en-US" altLang="zh-CN" dirty="0"/>
              <a:t>n</a:t>
            </a:r>
            <a:r>
              <a:rPr lang="zh-CN" altLang="en-US" dirty="0"/>
              <a:t>，剩下</a:t>
            </a:r>
            <a:r>
              <a:rPr lang="en-US" altLang="zh-CN" dirty="0"/>
              <a:t>n-2</a:t>
            </a:r>
            <a:r>
              <a:rPr lang="zh-CN" altLang="en-US" dirty="0"/>
              <a:t>个元素就有</a:t>
            </a:r>
            <a:r>
              <a:rPr lang="en-US" altLang="zh-CN" dirty="0"/>
              <a:t>D(n-2)</a:t>
            </a:r>
            <a:r>
              <a:rPr lang="zh-CN" altLang="en-US" dirty="0"/>
              <a:t>种方法；⑵第</a:t>
            </a:r>
            <a:r>
              <a:rPr lang="en-US" altLang="zh-CN" dirty="0"/>
              <a:t>k</a:t>
            </a:r>
            <a:r>
              <a:rPr lang="zh-CN" altLang="en-US" dirty="0"/>
              <a:t>个元素不把它放到位置</a:t>
            </a:r>
            <a:r>
              <a:rPr lang="en-US" altLang="zh-CN" dirty="0"/>
              <a:t>n</a:t>
            </a:r>
            <a:r>
              <a:rPr lang="zh-CN" altLang="en-US" dirty="0"/>
              <a:t>，这时，对于这</a:t>
            </a:r>
            <a:r>
              <a:rPr lang="en-US" altLang="zh-CN" dirty="0"/>
              <a:t>n-1</a:t>
            </a:r>
            <a:r>
              <a:rPr lang="zh-CN" altLang="en-US" dirty="0"/>
              <a:t>个元素，有</a:t>
            </a:r>
            <a:r>
              <a:rPr lang="en-US" altLang="zh-CN" dirty="0"/>
              <a:t>D(n-1)</a:t>
            </a:r>
            <a:r>
              <a:rPr lang="zh-CN" altLang="en-US" dirty="0"/>
              <a:t>种方法</a:t>
            </a:r>
          </a:p>
        </p:txBody>
      </p:sp>
    </p:spTree>
    <p:extLst>
      <p:ext uri="{BB962C8B-B14F-4D97-AF65-F5344CB8AC3E}">
        <p14:creationId xmlns:p14="http://schemas.microsoft.com/office/powerpoint/2010/main" val="957498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168F2-6635-41F1-BD09-867D0E947A34}"/>
              </a:ext>
            </a:extLst>
          </p:cNvPr>
          <p:cNvSpPr>
            <a:spLocks noGrp="1"/>
          </p:cNvSpPr>
          <p:nvPr>
            <p:ph type="title"/>
          </p:nvPr>
        </p:nvSpPr>
        <p:spPr/>
        <p:txBody>
          <a:bodyPr/>
          <a:lstStyle/>
          <a:p>
            <a:r>
              <a:rPr lang="en-US" altLang="zh-CN" dirty="0"/>
              <a:t>Catalan</a:t>
            </a:r>
            <a:r>
              <a:rPr lang="zh-CN" altLang="en-US" dirty="0"/>
              <a:t>数</a:t>
            </a:r>
          </a:p>
        </p:txBody>
      </p:sp>
      <p:sp>
        <p:nvSpPr>
          <p:cNvPr id="3" name="内容占位符 2">
            <a:extLst>
              <a:ext uri="{FF2B5EF4-FFF2-40B4-BE49-F238E27FC236}">
                <a16:creationId xmlns:a16="http://schemas.microsoft.com/office/drawing/2014/main" id="{54D4454C-E5D2-4604-8F46-F2EDC5D10553}"/>
              </a:ext>
            </a:extLst>
          </p:cNvPr>
          <p:cNvSpPr>
            <a:spLocks noGrp="1"/>
          </p:cNvSpPr>
          <p:nvPr>
            <p:ph idx="1"/>
          </p:nvPr>
        </p:nvSpPr>
        <p:spPr/>
        <p:txBody>
          <a:bodyPr/>
          <a:lstStyle/>
          <a:p>
            <a:r>
              <a:rPr lang="en-US" altLang="zh-CN" dirty="0"/>
              <a:t>c</a:t>
            </a:r>
            <a:r>
              <a:rPr lang="en-US" altLang="zh-CN" baseline="-25000" dirty="0"/>
              <a:t>0</a:t>
            </a:r>
            <a:r>
              <a:rPr lang="en-US" altLang="zh-CN" dirty="0"/>
              <a:t>=1,c</a:t>
            </a:r>
            <a:r>
              <a:rPr lang="en-US" altLang="zh-CN" baseline="-25000" dirty="0"/>
              <a:t>n</a:t>
            </a:r>
            <a:r>
              <a:rPr lang="en-US" altLang="zh-CN" dirty="0"/>
              <a:t>=Σc</a:t>
            </a:r>
            <a:r>
              <a:rPr lang="en-US" altLang="zh-CN" baseline="-25000" dirty="0"/>
              <a:t>k</a:t>
            </a:r>
            <a:r>
              <a:rPr lang="en-US" altLang="zh-CN" dirty="0"/>
              <a:t>c</a:t>
            </a:r>
            <a:r>
              <a:rPr lang="en-US" altLang="zh-CN" baseline="-25000" dirty="0"/>
              <a:t>n-k-1</a:t>
            </a:r>
            <a:r>
              <a:rPr lang="en-US" altLang="zh-CN" dirty="0"/>
              <a:t>=C(2n,n)/(n+1)</a:t>
            </a:r>
            <a:endParaRPr lang="en-US" altLang="zh-CN" baseline="-25000" dirty="0"/>
          </a:p>
          <a:p>
            <a:r>
              <a:rPr lang="en-US" altLang="zh-CN" dirty="0"/>
              <a:t>1,1,2,5,14,42,132,429……</a:t>
            </a:r>
          </a:p>
          <a:p>
            <a:endParaRPr lang="en-US" altLang="zh-CN" dirty="0"/>
          </a:p>
          <a:p>
            <a:endParaRPr lang="en-US" altLang="zh-CN" dirty="0"/>
          </a:p>
          <a:p>
            <a:r>
              <a:rPr lang="zh-CN" altLang="en-US" dirty="0"/>
              <a:t>①</a:t>
            </a:r>
            <a:r>
              <a:rPr lang="en-US" altLang="zh-CN" dirty="0"/>
              <a:t>n</a:t>
            </a:r>
            <a:r>
              <a:rPr lang="zh-CN" altLang="en-US" dirty="0"/>
              <a:t>个</a:t>
            </a:r>
            <a:r>
              <a:rPr lang="en-US" altLang="zh-CN" dirty="0"/>
              <a:t>0</a:t>
            </a:r>
            <a:r>
              <a:rPr lang="zh-CN" altLang="en-US" dirty="0"/>
              <a:t>与</a:t>
            </a:r>
            <a:r>
              <a:rPr lang="en-US" altLang="zh-CN" dirty="0"/>
              <a:t>n</a:t>
            </a:r>
            <a:r>
              <a:rPr lang="zh-CN" altLang="en-US" dirty="0"/>
              <a:t>个</a:t>
            </a:r>
            <a:r>
              <a:rPr lang="en-US" altLang="zh-CN" dirty="0"/>
              <a:t>1</a:t>
            </a:r>
            <a:r>
              <a:rPr lang="zh-CN" altLang="en-US" dirty="0"/>
              <a:t>构成的序列方案数，使得任何一个前缀</a:t>
            </a:r>
            <a:r>
              <a:rPr lang="en-US" altLang="zh-CN" dirty="0"/>
              <a:t>0</a:t>
            </a:r>
            <a:r>
              <a:rPr lang="zh-CN" altLang="en-US" dirty="0"/>
              <a:t>的个数不少于</a:t>
            </a:r>
            <a:r>
              <a:rPr lang="en-US" altLang="zh-CN" dirty="0"/>
              <a:t>1</a:t>
            </a:r>
            <a:r>
              <a:rPr lang="zh-CN" altLang="en-US" dirty="0"/>
              <a:t>的个数</a:t>
            </a:r>
            <a:endParaRPr lang="en-US" altLang="zh-CN" dirty="0"/>
          </a:p>
          <a:p>
            <a:r>
              <a:rPr lang="zh-CN" altLang="en-US" dirty="0"/>
              <a:t>②一个栈的进栈序列为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a:t>
            </a:r>
            <a:r>
              <a:rPr lang="zh-CN" altLang="en-US" dirty="0"/>
              <a:t>，</a:t>
            </a:r>
            <a:r>
              <a:rPr lang="en-US" altLang="zh-CN" dirty="0"/>
              <a:t>n</a:t>
            </a:r>
            <a:r>
              <a:rPr lang="zh-CN" altLang="en-US" dirty="0"/>
              <a:t>，不同的出栈序列的方案数。</a:t>
            </a:r>
            <a:endParaRPr lang="en-US" altLang="zh-CN" dirty="0"/>
          </a:p>
          <a:p>
            <a:r>
              <a:rPr lang="zh-CN" altLang="en-US" dirty="0"/>
              <a:t>③将正</a:t>
            </a:r>
            <a:r>
              <a:rPr lang="en-US" altLang="zh-CN" dirty="0"/>
              <a:t>n+1</a:t>
            </a:r>
            <a:r>
              <a:rPr lang="zh-CN" altLang="en-US" dirty="0"/>
              <a:t>边型进行三角剖分的方案数。</a:t>
            </a:r>
            <a:endParaRPr lang="en-US" altLang="zh-CN" dirty="0"/>
          </a:p>
          <a:p>
            <a:r>
              <a:rPr lang="zh-CN" altLang="en-US" dirty="0"/>
              <a:t>④</a:t>
            </a:r>
            <a:r>
              <a:rPr lang="en-US" altLang="zh-CN" dirty="0"/>
              <a:t>n</a:t>
            </a:r>
            <a:r>
              <a:rPr lang="zh-CN" altLang="en-US" dirty="0"/>
              <a:t>个结点的二叉树数目</a:t>
            </a:r>
            <a:endParaRPr lang="en-US" altLang="zh-CN" dirty="0"/>
          </a:p>
          <a:p>
            <a:endParaRPr lang="en-US" altLang="zh-CN" dirty="0"/>
          </a:p>
          <a:p>
            <a:endParaRPr lang="en-US" altLang="zh-CN" baseline="-25000" dirty="0"/>
          </a:p>
          <a:p>
            <a:endParaRPr lang="en-US" altLang="zh-CN" baseline="-25000" dirty="0"/>
          </a:p>
          <a:p>
            <a:endParaRPr lang="zh-CN" altLang="en-US" dirty="0"/>
          </a:p>
        </p:txBody>
      </p:sp>
      <p:pic>
        <p:nvPicPr>
          <p:cNvPr id="4" name="Picture 3">
            <a:extLst>
              <a:ext uri="{FF2B5EF4-FFF2-40B4-BE49-F238E27FC236}">
                <a16:creationId xmlns:a16="http://schemas.microsoft.com/office/drawing/2014/main" id="{C8646BAF-78A0-4C17-8344-BF3EF28E6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447800"/>
            <a:ext cx="29718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h.hiphotos.baidu.com/baike/c0%3Dbaike80%2C5%2C5%2C80%2C26/sign=7bcfffc2ccbf6c81e33a24badd57da50/b21c8701a18b87d6c032b0b5070828381f30fd2c.jpg">
            <a:extLst>
              <a:ext uri="{FF2B5EF4-FFF2-40B4-BE49-F238E27FC236}">
                <a16:creationId xmlns:a16="http://schemas.microsoft.com/office/drawing/2014/main" id="{3E49180E-9CAC-4C7E-BAA3-217A22099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648200"/>
            <a:ext cx="3048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71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8B63B-8FC2-4814-A222-DBC680FF1613}"/>
              </a:ext>
            </a:extLst>
          </p:cNvPr>
          <p:cNvSpPr>
            <a:spLocks noGrp="1"/>
          </p:cNvSpPr>
          <p:nvPr>
            <p:ph type="title"/>
          </p:nvPr>
        </p:nvSpPr>
        <p:spPr/>
        <p:txBody>
          <a:bodyPr/>
          <a:lstStyle/>
          <a:p>
            <a:r>
              <a:rPr lang="zh-CN" altLang="en-US" dirty="0"/>
              <a:t>关于我</a:t>
            </a:r>
          </a:p>
        </p:txBody>
      </p:sp>
      <p:sp>
        <p:nvSpPr>
          <p:cNvPr id="3" name="内容占位符 2">
            <a:extLst>
              <a:ext uri="{FF2B5EF4-FFF2-40B4-BE49-F238E27FC236}">
                <a16:creationId xmlns:a16="http://schemas.microsoft.com/office/drawing/2014/main" id="{D7CD3091-9C46-4B34-A7F2-D6D6EFA6D5D5}"/>
              </a:ext>
            </a:extLst>
          </p:cNvPr>
          <p:cNvSpPr>
            <a:spLocks noGrp="1"/>
          </p:cNvSpPr>
          <p:nvPr>
            <p:ph idx="1"/>
          </p:nvPr>
        </p:nvSpPr>
        <p:spPr/>
        <p:txBody>
          <a:bodyPr/>
          <a:lstStyle/>
          <a:p>
            <a:r>
              <a:rPr lang="zh-CN" altLang="en-US" dirty="0"/>
              <a:t>孙庆岩</a:t>
            </a:r>
            <a:endParaRPr lang="en-US" altLang="zh-CN" dirty="0"/>
          </a:p>
          <a:p>
            <a:r>
              <a:rPr lang="zh-CN" altLang="en-US" dirty="0"/>
              <a:t>计算机科学与技术</a:t>
            </a:r>
            <a:endParaRPr lang="en-US" altLang="zh-CN" dirty="0"/>
          </a:p>
          <a:p>
            <a:r>
              <a:rPr lang="en-US" altLang="zh-CN" dirty="0"/>
              <a:t>ACM-ICPC </a:t>
            </a:r>
            <a:r>
              <a:rPr lang="zh-CN" altLang="en-US" dirty="0"/>
              <a:t>银牌</a:t>
            </a:r>
            <a:endParaRPr lang="en-US" altLang="zh-CN" dirty="0"/>
          </a:p>
          <a:p>
            <a:r>
              <a:rPr lang="en-US" altLang="zh-CN" dirty="0"/>
              <a:t>CCPC </a:t>
            </a:r>
            <a:r>
              <a:rPr lang="zh-CN" altLang="en-US" dirty="0"/>
              <a:t>银牌</a:t>
            </a:r>
            <a:endParaRPr lang="en-US" altLang="zh-CN" dirty="0"/>
          </a:p>
          <a:p>
            <a:r>
              <a:rPr lang="en-US" altLang="zh-CN" dirty="0"/>
              <a:t>EC-final </a:t>
            </a:r>
            <a:r>
              <a:rPr lang="zh-CN" altLang="en-US" dirty="0"/>
              <a:t>铜牌</a:t>
            </a:r>
          </a:p>
          <a:p>
            <a:r>
              <a:rPr lang="en-US" altLang="zh-CN" dirty="0"/>
              <a:t>@</a:t>
            </a:r>
            <a:r>
              <a:rPr lang="en-US" altLang="zh-CN" dirty="0" err="1"/>
              <a:t>sqyon</a:t>
            </a:r>
            <a:endParaRPr lang="en-US" altLang="zh-CN" dirty="0"/>
          </a:p>
          <a:p>
            <a:r>
              <a:rPr lang="en-US" altLang="zh-CN" dirty="0"/>
              <a:t>sunqingyanstc@gmail.com</a:t>
            </a:r>
          </a:p>
          <a:p>
            <a:endParaRPr lang="en-US" altLang="zh-CN" dirty="0"/>
          </a:p>
          <a:p>
            <a:endParaRPr lang="zh-CN" altLang="en-US" dirty="0"/>
          </a:p>
        </p:txBody>
      </p:sp>
    </p:spTree>
    <p:extLst>
      <p:ext uri="{BB962C8B-B14F-4D97-AF65-F5344CB8AC3E}">
        <p14:creationId xmlns:p14="http://schemas.microsoft.com/office/powerpoint/2010/main" val="316753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EDF54-69AD-42D5-91CC-D61271B3B24E}"/>
              </a:ext>
            </a:extLst>
          </p:cNvPr>
          <p:cNvSpPr>
            <a:spLocks noGrp="1"/>
          </p:cNvSpPr>
          <p:nvPr>
            <p:ph type="title"/>
          </p:nvPr>
        </p:nvSpPr>
        <p:spPr/>
        <p:txBody>
          <a:bodyPr/>
          <a:lstStyle/>
          <a:p>
            <a:r>
              <a:rPr lang="zh-CN" altLang="en-US" dirty="0"/>
              <a:t>第一类</a:t>
            </a:r>
            <a:r>
              <a:rPr lang="en-US" altLang="zh-CN" dirty="0"/>
              <a:t>Stirling</a:t>
            </a:r>
            <a:r>
              <a:rPr lang="zh-CN" altLang="en-US" dirty="0"/>
              <a:t>数</a:t>
            </a:r>
          </a:p>
        </p:txBody>
      </p:sp>
      <p:sp>
        <p:nvSpPr>
          <p:cNvPr id="3" name="内容占位符 2">
            <a:extLst>
              <a:ext uri="{FF2B5EF4-FFF2-40B4-BE49-F238E27FC236}">
                <a16:creationId xmlns:a16="http://schemas.microsoft.com/office/drawing/2014/main" id="{52E2E1F1-AF1E-42D6-A2C9-61085E8A114A}"/>
              </a:ext>
            </a:extLst>
          </p:cNvPr>
          <p:cNvSpPr>
            <a:spLocks noGrp="1"/>
          </p:cNvSpPr>
          <p:nvPr>
            <p:ph idx="1"/>
          </p:nvPr>
        </p:nvSpPr>
        <p:spPr>
          <a:xfrm>
            <a:off x="857251" y="2057400"/>
            <a:ext cx="7404653" cy="4360178"/>
          </a:xfrm>
        </p:spPr>
        <p:txBody>
          <a:bodyPr/>
          <a:lstStyle/>
          <a:p>
            <a:pPr marL="0" indent="0"/>
            <a:r>
              <a:rPr lang="zh-CN" altLang="en-US" dirty="0"/>
              <a:t>第一类</a:t>
            </a:r>
            <a:r>
              <a:rPr lang="en-US" altLang="zh-CN" dirty="0"/>
              <a:t>Stirling</a:t>
            </a:r>
            <a:r>
              <a:rPr lang="zh-CN" altLang="en-US" dirty="0"/>
              <a:t>数</a:t>
            </a:r>
            <a:r>
              <a:rPr lang="en-US" altLang="zh-CN" dirty="0"/>
              <a:t>s(</a:t>
            </a:r>
            <a:r>
              <a:rPr lang="en-US" altLang="zh-CN" dirty="0" err="1"/>
              <a:t>p,k</a:t>
            </a:r>
            <a:r>
              <a:rPr lang="en-US" altLang="zh-CN" dirty="0"/>
              <a:t>)</a:t>
            </a:r>
            <a:r>
              <a:rPr lang="zh-CN" altLang="en-US" dirty="0"/>
              <a:t>的一个的组合学解释是：将</a:t>
            </a:r>
            <a:r>
              <a:rPr lang="en-US" altLang="zh-CN" dirty="0"/>
              <a:t>p</a:t>
            </a:r>
            <a:r>
              <a:rPr lang="zh-CN" altLang="en-US" dirty="0"/>
              <a:t>个可区分的物体排成</a:t>
            </a:r>
            <a:r>
              <a:rPr lang="en-US" altLang="zh-CN" dirty="0"/>
              <a:t>k</a:t>
            </a:r>
            <a:r>
              <a:rPr lang="zh-CN" altLang="en-US" dirty="0"/>
              <a:t>个非空循环排列的方法数。</a:t>
            </a:r>
            <a:endParaRPr lang="en-US" altLang="zh-CN" dirty="0"/>
          </a:p>
          <a:p>
            <a:pPr marL="0" indent="0"/>
            <a:endParaRPr lang="en-US" altLang="zh-CN" dirty="0"/>
          </a:p>
          <a:p>
            <a:pPr marL="0" indent="0"/>
            <a:r>
              <a:rPr lang="en-US" altLang="zh-CN" dirty="0"/>
              <a:t>s(</a:t>
            </a:r>
            <a:r>
              <a:rPr lang="en-US" altLang="zh-CN" dirty="0" err="1"/>
              <a:t>p,k</a:t>
            </a:r>
            <a:r>
              <a:rPr lang="en-US" altLang="zh-CN" dirty="0"/>
              <a:t>)</a:t>
            </a:r>
            <a:r>
              <a:rPr lang="zh-CN" altLang="en-US" dirty="0"/>
              <a:t>的递推公式： </a:t>
            </a:r>
            <a:r>
              <a:rPr lang="en-US" altLang="zh-CN" dirty="0"/>
              <a:t>s(</a:t>
            </a:r>
            <a:r>
              <a:rPr lang="en-US" altLang="zh-CN" dirty="0" err="1"/>
              <a:t>p,k</a:t>
            </a:r>
            <a:r>
              <a:rPr lang="en-US" altLang="zh-CN" dirty="0"/>
              <a:t>)=(p-1)*s(p-1,k)+s(p-1,k-1) ,1&lt;=k&lt;=p-1</a:t>
            </a:r>
            <a:endParaRPr lang="zh-CN" altLang="en-US" dirty="0"/>
          </a:p>
          <a:p>
            <a:pPr marL="0" indent="0"/>
            <a:r>
              <a:rPr lang="zh-CN" altLang="en-US" dirty="0"/>
              <a:t>边界条件：</a:t>
            </a:r>
            <a:r>
              <a:rPr lang="en-US" altLang="zh-CN" dirty="0"/>
              <a:t>s(p,0)=0 ,p&gt;=1  s(</a:t>
            </a:r>
            <a:r>
              <a:rPr lang="en-US" altLang="zh-CN" dirty="0" err="1"/>
              <a:t>p,p</a:t>
            </a:r>
            <a:r>
              <a:rPr lang="en-US" altLang="zh-CN" dirty="0"/>
              <a:t>)=1  ,p&gt;=0</a:t>
            </a:r>
            <a:br>
              <a:rPr lang="zh-CN" altLang="en-US" dirty="0"/>
            </a:br>
            <a:endParaRPr lang="zh-CN" altLang="en-US" dirty="0"/>
          </a:p>
          <a:p>
            <a:pPr marL="0" indent="0"/>
            <a:r>
              <a:rPr lang="zh-CN" altLang="en-US" dirty="0"/>
              <a:t>递推关系的说明：</a:t>
            </a:r>
          </a:p>
          <a:p>
            <a:pPr marL="0" indent="0"/>
            <a:r>
              <a:rPr lang="zh-CN" altLang="en-US" dirty="0"/>
              <a:t>考虑第</a:t>
            </a:r>
            <a:r>
              <a:rPr lang="en-US" altLang="zh-CN" dirty="0"/>
              <a:t>p</a:t>
            </a:r>
            <a:r>
              <a:rPr lang="zh-CN" altLang="en-US" dirty="0"/>
              <a:t>个物品，</a:t>
            </a:r>
            <a:r>
              <a:rPr lang="en-US" altLang="zh-CN" dirty="0"/>
              <a:t>p</a:t>
            </a:r>
            <a:r>
              <a:rPr lang="zh-CN" altLang="en-US" dirty="0"/>
              <a:t>可以单独构成一个非空循环排列，这样前</a:t>
            </a:r>
            <a:r>
              <a:rPr lang="en-US" altLang="zh-CN" dirty="0"/>
              <a:t>p-1</a:t>
            </a:r>
            <a:r>
              <a:rPr lang="zh-CN" altLang="en-US" dirty="0"/>
              <a:t>种物品构成</a:t>
            </a:r>
            <a:r>
              <a:rPr lang="en-US" altLang="zh-CN" dirty="0"/>
              <a:t>k-1</a:t>
            </a:r>
            <a:r>
              <a:rPr lang="zh-CN" altLang="en-US" dirty="0"/>
              <a:t>个非空循环排列，方法数为</a:t>
            </a:r>
            <a:r>
              <a:rPr lang="en-US" altLang="zh-CN" dirty="0"/>
              <a:t>s(p-1,k-1)</a:t>
            </a:r>
            <a:r>
              <a:rPr lang="zh-CN" altLang="en-US" dirty="0"/>
              <a:t>；</a:t>
            </a:r>
          </a:p>
          <a:p>
            <a:pPr marL="0" indent="0"/>
            <a:r>
              <a:rPr lang="zh-CN" altLang="en-US" dirty="0"/>
              <a:t>也可以前</a:t>
            </a:r>
            <a:r>
              <a:rPr lang="en-US" altLang="zh-CN" dirty="0"/>
              <a:t>p-1</a:t>
            </a:r>
            <a:r>
              <a:rPr lang="zh-CN" altLang="en-US" dirty="0"/>
              <a:t>种物品构成</a:t>
            </a:r>
            <a:r>
              <a:rPr lang="en-US" altLang="zh-CN" dirty="0"/>
              <a:t>k</a:t>
            </a:r>
            <a:r>
              <a:rPr lang="zh-CN" altLang="en-US" dirty="0"/>
              <a:t>个非空循环排列，而第</a:t>
            </a:r>
            <a:r>
              <a:rPr lang="en-US" altLang="zh-CN" dirty="0"/>
              <a:t>p</a:t>
            </a:r>
            <a:r>
              <a:rPr lang="zh-CN" altLang="en-US" dirty="0"/>
              <a:t>个物品插入第</a:t>
            </a:r>
            <a:r>
              <a:rPr lang="en-US" altLang="zh-CN" dirty="0" err="1"/>
              <a:t>i</a:t>
            </a:r>
            <a:r>
              <a:rPr lang="zh-CN" altLang="en-US" dirty="0"/>
              <a:t>个物品的左边，这有</a:t>
            </a:r>
            <a:r>
              <a:rPr lang="en-US" altLang="zh-CN" dirty="0"/>
              <a:t>(p-1)*s(p-1,k)</a:t>
            </a:r>
            <a:r>
              <a:rPr lang="zh-CN" altLang="en-US" dirty="0"/>
              <a:t>种方法。</a:t>
            </a:r>
          </a:p>
        </p:txBody>
      </p:sp>
    </p:spTree>
    <p:extLst>
      <p:ext uri="{BB962C8B-B14F-4D97-AF65-F5344CB8AC3E}">
        <p14:creationId xmlns:p14="http://schemas.microsoft.com/office/powerpoint/2010/main" val="412568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E669D-04F7-4979-9AD7-9D0C8BB4D587}"/>
              </a:ext>
            </a:extLst>
          </p:cNvPr>
          <p:cNvSpPr>
            <a:spLocks noGrp="1"/>
          </p:cNvSpPr>
          <p:nvPr>
            <p:ph type="title"/>
          </p:nvPr>
        </p:nvSpPr>
        <p:spPr/>
        <p:txBody>
          <a:bodyPr/>
          <a:lstStyle/>
          <a:p>
            <a:r>
              <a:rPr lang="zh-CN" altLang="en-US" dirty="0"/>
              <a:t>第二类</a:t>
            </a:r>
            <a:r>
              <a:rPr lang="en-US" altLang="zh-CN" dirty="0"/>
              <a:t>Stirling</a:t>
            </a:r>
            <a:r>
              <a:rPr lang="zh-CN" altLang="en-US" dirty="0"/>
              <a:t>数</a:t>
            </a:r>
          </a:p>
        </p:txBody>
      </p:sp>
      <p:sp>
        <p:nvSpPr>
          <p:cNvPr id="3" name="内容占位符 2">
            <a:extLst>
              <a:ext uri="{FF2B5EF4-FFF2-40B4-BE49-F238E27FC236}">
                <a16:creationId xmlns:a16="http://schemas.microsoft.com/office/drawing/2014/main" id="{33858F29-0AC4-467B-A52B-3820D761DCAB}"/>
              </a:ext>
            </a:extLst>
          </p:cNvPr>
          <p:cNvSpPr>
            <a:spLocks noGrp="1"/>
          </p:cNvSpPr>
          <p:nvPr>
            <p:ph idx="1"/>
          </p:nvPr>
        </p:nvSpPr>
        <p:spPr>
          <a:xfrm>
            <a:off x="857251" y="2057399"/>
            <a:ext cx="7404653" cy="4553125"/>
          </a:xfrm>
        </p:spPr>
        <p:txBody>
          <a:bodyPr>
            <a:normAutofit/>
          </a:bodyPr>
          <a:lstStyle/>
          <a:p>
            <a:pPr marL="0" indent="0"/>
            <a:r>
              <a:rPr lang="zh-CN" altLang="en-US" dirty="0"/>
              <a:t>第二类</a:t>
            </a:r>
            <a:r>
              <a:rPr lang="en-US" altLang="zh-CN" dirty="0"/>
              <a:t>Stirling</a:t>
            </a:r>
            <a:r>
              <a:rPr lang="zh-CN" altLang="en-US" dirty="0"/>
              <a:t>数</a:t>
            </a:r>
            <a:r>
              <a:rPr lang="en-US" altLang="zh-CN" dirty="0"/>
              <a:t>S(</a:t>
            </a:r>
            <a:r>
              <a:rPr lang="en-US" altLang="zh-CN" dirty="0" err="1"/>
              <a:t>p,k</a:t>
            </a:r>
            <a:r>
              <a:rPr lang="en-US" altLang="zh-CN" dirty="0"/>
              <a:t>)</a:t>
            </a:r>
            <a:r>
              <a:rPr lang="zh-CN" altLang="en-US" dirty="0"/>
              <a:t>的一个组合学解释是：将</a:t>
            </a:r>
            <a:r>
              <a:rPr lang="en-US" altLang="zh-CN" dirty="0"/>
              <a:t>p</a:t>
            </a:r>
            <a:r>
              <a:rPr lang="zh-CN" altLang="en-US" dirty="0"/>
              <a:t>个可区分的物体划分成</a:t>
            </a:r>
            <a:r>
              <a:rPr lang="en-US" altLang="zh-CN" dirty="0"/>
              <a:t>k</a:t>
            </a:r>
            <a:r>
              <a:rPr lang="zh-CN" altLang="en-US" dirty="0"/>
              <a:t>个非空的不可辨别的（可以理解为盒子没有编号）集合的方法数</a:t>
            </a:r>
          </a:p>
          <a:p>
            <a:pPr marL="0" indent="0"/>
            <a:r>
              <a:rPr lang="en-US" altLang="zh-CN" dirty="0" err="1"/>
              <a:t>k!S</a:t>
            </a:r>
            <a:r>
              <a:rPr lang="en-US" altLang="zh-CN" dirty="0"/>
              <a:t>(</a:t>
            </a:r>
            <a:r>
              <a:rPr lang="en-US" altLang="zh-CN" dirty="0" err="1"/>
              <a:t>p,k</a:t>
            </a:r>
            <a:r>
              <a:rPr lang="en-US" altLang="zh-CN" dirty="0"/>
              <a:t>)</a:t>
            </a:r>
            <a:r>
              <a:rPr lang="zh-CN" altLang="en-US" dirty="0"/>
              <a:t>是把</a:t>
            </a:r>
            <a:r>
              <a:rPr lang="en-US" altLang="zh-CN" dirty="0"/>
              <a:t>p</a:t>
            </a:r>
            <a:r>
              <a:rPr lang="zh-CN" altLang="en-US" dirty="0"/>
              <a:t>个人分进</a:t>
            </a:r>
            <a:r>
              <a:rPr lang="en-US" altLang="zh-CN" dirty="0"/>
              <a:t>k</a:t>
            </a:r>
            <a:r>
              <a:rPr lang="zh-CN" altLang="en-US" dirty="0"/>
              <a:t>间有差别</a:t>
            </a:r>
            <a:r>
              <a:rPr lang="en-US" altLang="zh-CN" dirty="0"/>
              <a:t>(</a:t>
            </a:r>
            <a:r>
              <a:rPr lang="zh-CN" altLang="en-US" dirty="0"/>
              <a:t>如：被标有房号）的房间</a:t>
            </a:r>
            <a:r>
              <a:rPr lang="en-US" altLang="zh-CN" dirty="0"/>
              <a:t>(</a:t>
            </a:r>
            <a:r>
              <a:rPr lang="zh-CN" altLang="en-US" dirty="0"/>
              <a:t>无空房）的方法数。</a:t>
            </a:r>
          </a:p>
          <a:p>
            <a:pPr marL="0" indent="0"/>
            <a:r>
              <a:rPr lang="en-US" altLang="zh-CN" dirty="0"/>
              <a:t>S(</a:t>
            </a:r>
            <a:r>
              <a:rPr lang="en-US" altLang="zh-CN" dirty="0" err="1"/>
              <a:t>p,k</a:t>
            </a:r>
            <a:r>
              <a:rPr lang="en-US" altLang="zh-CN" dirty="0"/>
              <a:t>)</a:t>
            </a:r>
            <a:r>
              <a:rPr lang="zh-CN" altLang="en-US" dirty="0"/>
              <a:t>的递推公式是：</a:t>
            </a:r>
            <a:r>
              <a:rPr lang="en-US" altLang="zh-CN" dirty="0"/>
              <a:t>S(</a:t>
            </a:r>
            <a:r>
              <a:rPr lang="en-US" altLang="zh-CN" dirty="0" err="1"/>
              <a:t>p,k</a:t>
            </a:r>
            <a:r>
              <a:rPr lang="en-US" altLang="zh-CN" dirty="0"/>
              <a:t>)=k*S(p-1,k)+S(p-1,k-1) ,1&lt;= k&lt;=p-1</a:t>
            </a:r>
            <a:endParaRPr lang="zh-CN" altLang="en-US" dirty="0"/>
          </a:p>
          <a:p>
            <a:pPr marL="0" indent="0"/>
            <a:r>
              <a:rPr lang="zh-CN" altLang="en-US" dirty="0"/>
              <a:t>边界条件：</a:t>
            </a:r>
            <a:r>
              <a:rPr lang="en-US" altLang="zh-CN" dirty="0"/>
              <a:t>S(</a:t>
            </a:r>
            <a:r>
              <a:rPr lang="en-US" altLang="zh-CN" dirty="0" err="1"/>
              <a:t>p,p</a:t>
            </a:r>
            <a:r>
              <a:rPr lang="en-US" altLang="zh-CN" dirty="0"/>
              <a:t>)=1 ,p&gt;=0    S(p,0)=0 ,p&gt;=1</a:t>
            </a:r>
            <a:endParaRPr lang="zh-CN" altLang="en-US" dirty="0"/>
          </a:p>
          <a:p>
            <a:pPr marL="0" indent="0"/>
            <a:r>
              <a:rPr lang="zh-CN" altLang="en-US" dirty="0"/>
              <a:t>递推关系的说明：</a:t>
            </a:r>
          </a:p>
          <a:p>
            <a:pPr marL="0" indent="0"/>
            <a:r>
              <a:rPr lang="zh-CN" altLang="en-US" dirty="0"/>
              <a:t>考虑第</a:t>
            </a:r>
            <a:r>
              <a:rPr lang="en-US" altLang="zh-CN" dirty="0"/>
              <a:t>p</a:t>
            </a:r>
            <a:r>
              <a:rPr lang="zh-CN" altLang="en-US" dirty="0"/>
              <a:t>个物品，</a:t>
            </a:r>
            <a:r>
              <a:rPr lang="en-US" altLang="zh-CN" dirty="0"/>
              <a:t>p</a:t>
            </a:r>
            <a:r>
              <a:rPr lang="zh-CN" altLang="en-US" dirty="0"/>
              <a:t>可以单独构成一个非空集合，此时前</a:t>
            </a:r>
            <a:r>
              <a:rPr lang="en-US" altLang="zh-CN" dirty="0"/>
              <a:t>p-1</a:t>
            </a:r>
            <a:r>
              <a:rPr lang="zh-CN" altLang="en-US" dirty="0"/>
              <a:t>个物品构成</a:t>
            </a:r>
            <a:r>
              <a:rPr lang="en-US" altLang="zh-CN" dirty="0"/>
              <a:t>k-1</a:t>
            </a:r>
            <a:r>
              <a:rPr lang="zh-CN" altLang="en-US" dirty="0"/>
              <a:t>个非空的不可辨别的集合，方法数为</a:t>
            </a:r>
            <a:r>
              <a:rPr lang="en-US" altLang="zh-CN" dirty="0"/>
              <a:t>S(p-1,k-1)</a:t>
            </a:r>
            <a:r>
              <a:rPr lang="zh-CN" altLang="en-US" dirty="0"/>
              <a:t>；</a:t>
            </a:r>
          </a:p>
          <a:p>
            <a:pPr marL="0" indent="0"/>
            <a:r>
              <a:rPr lang="zh-CN" altLang="en-US" dirty="0"/>
              <a:t>也可以前</a:t>
            </a:r>
            <a:r>
              <a:rPr lang="en-US" altLang="zh-CN" dirty="0"/>
              <a:t>p-1</a:t>
            </a:r>
            <a:r>
              <a:rPr lang="zh-CN" altLang="en-US" dirty="0"/>
              <a:t>种物品构成</a:t>
            </a:r>
            <a:r>
              <a:rPr lang="en-US" altLang="zh-CN" dirty="0"/>
              <a:t>k</a:t>
            </a:r>
            <a:r>
              <a:rPr lang="zh-CN" altLang="en-US" dirty="0"/>
              <a:t>个非空的不可辨别的集合，第</a:t>
            </a:r>
            <a:r>
              <a:rPr lang="en-US" altLang="zh-CN" dirty="0"/>
              <a:t>p</a:t>
            </a:r>
            <a:r>
              <a:rPr lang="zh-CN" altLang="en-US" dirty="0"/>
              <a:t>个物品放入任意一个中，这样有</a:t>
            </a:r>
            <a:r>
              <a:rPr lang="en-US" altLang="zh-CN" dirty="0"/>
              <a:t>k*S(p-1,k)</a:t>
            </a:r>
            <a:r>
              <a:rPr lang="zh-CN" altLang="en-US" dirty="0"/>
              <a:t>种方法。</a:t>
            </a:r>
          </a:p>
          <a:p>
            <a:endParaRPr lang="zh-CN" altLang="en-US" dirty="0"/>
          </a:p>
        </p:txBody>
      </p:sp>
    </p:spTree>
    <p:extLst>
      <p:ext uri="{BB962C8B-B14F-4D97-AF65-F5344CB8AC3E}">
        <p14:creationId xmlns:p14="http://schemas.microsoft.com/office/powerpoint/2010/main" val="67955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ABBA6-694F-4E90-9199-8DB9C8A661DE}"/>
              </a:ext>
            </a:extLst>
          </p:cNvPr>
          <p:cNvSpPr>
            <a:spLocks noGrp="1"/>
          </p:cNvSpPr>
          <p:nvPr>
            <p:ph type="title"/>
          </p:nvPr>
        </p:nvSpPr>
        <p:spPr/>
        <p:txBody>
          <a:bodyPr/>
          <a:lstStyle/>
          <a:p>
            <a:r>
              <a:rPr lang="zh-CN" altLang="en-US" dirty="0"/>
              <a:t>整数划分数</a:t>
            </a:r>
          </a:p>
        </p:txBody>
      </p:sp>
      <p:sp>
        <p:nvSpPr>
          <p:cNvPr id="3" name="内容占位符 2">
            <a:extLst>
              <a:ext uri="{FF2B5EF4-FFF2-40B4-BE49-F238E27FC236}">
                <a16:creationId xmlns:a16="http://schemas.microsoft.com/office/drawing/2014/main" id="{9C245D93-C6A4-45BF-A95B-8647B2FACBD1}"/>
              </a:ext>
            </a:extLst>
          </p:cNvPr>
          <p:cNvSpPr>
            <a:spLocks noGrp="1"/>
          </p:cNvSpPr>
          <p:nvPr>
            <p:ph idx="1"/>
          </p:nvPr>
        </p:nvSpPr>
        <p:spPr/>
        <p:txBody>
          <a:bodyPr>
            <a:normAutofit fontScale="85000" lnSpcReduction="20000"/>
          </a:bodyPr>
          <a:lstStyle/>
          <a:p>
            <a:r>
              <a:rPr lang="zh-CN" altLang="en-US" dirty="0"/>
              <a:t>将正整数写成若干数字无序和的形式称为整数的一个划分。</a:t>
            </a:r>
            <a:endParaRPr lang="en-US" altLang="zh-CN" dirty="0"/>
          </a:p>
          <a:p>
            <a:r>
              <a:rPr lang="zh-CN" altLang="en-US" dirty="0"/>
              <a:t>例如</a:t>
            </a:r>
            <a:r>
              <a:rPr lang="en-US" altLang="zh-CN" dirty="0"/>
              <a:t>:13=1+1+1+2+3+5</a:t>
            </a:r>
          </a:p>
          <a:p>
            <a:r>
              <a:rPr lang="zh-CN" altLang="en-US" dirty="0"/>
              <a:t>将n划分成若干正整数之和的划分数。 </a:t>
            </a:r>
          </a:p>
          <a:p>
            <a:r>
              <a:rPr lang="zh-CN" altLang="en-US" dirty="0"/>
              <a:t>将n划分成k个正整数之和的划分数。 </a:t>
            </a:r>
          </a:p>
          <a:p>
            <a:r>
              <a:rPr lang="zh-CN" altLang="en-US" dirty="0"/>
              <a:t>将n划分成最大数不超过k的划分数。 </a:t>
            </a:r>
          </a:p>
          <a:p>
            <a:r>
              <a:rPr lang="zh-CN" altLang="en-US" dirty="0"/>
              <a:t>将n划分成若干奇正整数之和的划分数。 </a:t>
            </a:r>
          </a:p>
          <a:p>
            <a:r>
              <a:rPr lang="zh-CN" altLang="en-US" dirty="0"/>
              <a:t>将n划分成若干不同整数之和的划分数。 </a:t>
            </a:r>
          </a:p>
          <a:p>
            <a:r>
              <a:rPr lang="zh-CN" altLang="en-US" dirty="0"/>
              <a:t>核心：将N划分为M个数的方案数 f(i,j)=f(i-1,j-1)+f(i-j,j)</a:t>
            </a:r>
          </a:p>
          <a:p>
            <a:r>
              <a:rPr lang="zh-CN" altLang="en-US" dirty="0"/>
              <a:t>①：∑f(n,i)|1&lt;=i&lt;=n</a:t>
            </a:r>
          </a:p>
          <a:p>
            <a:r>
              <a:rPr lang="zh-CN" altLang="en-US" dirty="0"/>
              <a:t>②：f(n,k)</a:t>
            </a:r>
          </a:p>
          <a:p>
            <a:r>
              <a:rPr lang="zh-CN" altLang="en-US" dirty="0"/>
              <a:t>③：∑f(n,i)|1&lt;=i&lt;=k</a:t>
            </a:r>
          </a:p>
          <a:p>
            <a:r>
              <a:rPr lang="zh-CN" altLang="en-US" dirty="0"/>
              <a:t>④：∑f((n+i)/2,i)|1&lt;=i&lt;=n （注意特判是否不存在(n+i为奇数)）</a:t>
            </a:r>
          </a:p>
          <a:p>
            <a:r>
              <a:rPr lang="zh-CN" altLang="en-US" dirty="0"/>
              <a:t>⑤：∑f(n-i*(i-1)/2,i)|1&lt;=i&lt;=(sqrt(1+8n)-1)/2</a:t>
            </a:r>
            <a:endParaRPr lang="en-US" altLang="zh-CN" dirty="0"/>
          </a:p>
          <a:p>
            <a:endParaRPr lang="zh-CN" altLang="en-US" dirty="0"/>
          </a:p>
          <a:p>
            <a:endParaRPr lang="zh-CN" altLang="en-US" dirty="0"/>
          </a:p>
        </p:txBody>
      </p:sp>
      <p:pic>
        <p:nvPicPr>
          <p:cNvPr id="4" name="Picture 2" descr="http://imgsrc.baidu.com/forum/w%3D580/sign=4a81ebfdbba1cd1105b672288913c8b0/ee2355e736d12f2e0b65a1ad4ec2d562873568ee.jpg">
            <a:extLst>
              <a:ext uri="{FF2B5EF4-FFF2-40B4-BE49-F238E27FC236}">
                <a16:creationId xmlns:a16="http://schemas.microsoft.com/office/drawing/2014/main" id="{166DAF4A-49A9-45D6-AA70-3E2431739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362200"/>
            <a:ext cx="21145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62D766EC-578D-4D93-9C60-29B2B5856B3D}"/>
              </a:ext>
            </a:extLst>
          </p:cNvPr>
          <p:cNvSpPr txBox="1">
            <a:spLocks noChangeArrowheads="1"/>
          </p:cNvSpPr>
          <p:nvPr/>
        </p:nvSpPr>
        <p:spPr bwMode="auto">
          <a:xfrm>
            <a:off x="7296150" y="454025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err="1">
                <a:ea typeface="宋体" panose="02010600030101010101" pitchFamily="2" charset="-122"/>
                <a:cs typeface="Arial" panose="020B0604020202020204" pitchFamily="34" charset="0"/>
              </a:rPr>
              <a:t>Ferrers</a:t>
            </a:r>
            <a:r>
              <a:rPr lang="zh-CN" altLang="en-US" sz="1200" dirty="0">
                <a:ea typeface="宋体" panose="02010600030101010101" pitchFamily="2" charset="-122"/>
                <a:cs typeface="Arial" panose="020B0604020202020204" pitchFamily="34" charset="0"/>
              </a:rPr>
              <a:t>图</a:t>
            </a:r>
          </a:p>
        </p:txBody>
      </p:sp>
    </p:spTree>
    <p:extLst>
      <p:ext uri="{BB962C8B-B14F-4D97-AF65-F5344CB8AC3E}">
        <p14:creationId xmlns:p14="http://schemas.microsoft.com/office/powerpoint/2010/main" val="368323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5DD2D-779F-417C-A1F4-4D676E3466CA}"/>
              </a:ext>
            </a:extLst>
          </p:cNvPr>
          <p:cNvSpPr>
            <a:spLocks noGrp="1"/>
          </p:cNvSpPr>
          <p:nvPr>
            <p:ph type="title"/>
          </p:nvPr>
        </p:nvSpPr>
        <p:spPr/>
        <p:txBody>
          <a:bodyPr/>
          <a:lstStyle/>
          <a:p>
            <a:r>
              <a:rPr lang="zh-CN" altLang="en-US" dirty="0"/>
              <a:t>置换群</a:t>
            </a:r>
          </a:p>
        </p:txBody>
      </p:sp>
      <p:sp>
        <p:nvSpPr>
          <p:cNvPr id="3" name="文本占位符 2">
            <a:extLst>
              <a:ext uri="{FF2B5EF4-FFF2-40B4-BE49-F238E27FC236}">
                <a16:creationId xmlns:a16="http://schemas.microsoft.com/office/drawing/2014/main" id="{EDD01155-374A-4C02-949A-33BCAB71966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31842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A3387-804D-49C5-AEE1-46393B5EC4F5}"/>
              </a:ext>
            </a:extLst>
          </p:cNvPr>
          <p:cNvSpPr>
            <a:spLocks noGrp="1"/>
          </p:cNvSpPr>
          <p:nvPr>
            <p:ph type="title"/>
          </p:nvPr>
        </p:nvSpPr>
        <p:spPr/>
        <p:txBody>
          <a:bodyPr/>
          <a:lstStyle/>
          <a:p>
            <a:r>
              <a:rPr lang="zh-CN" altLang="en-US" dirty="0"/>
              <a:t>置换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7366FB-6DE6-47F7-8B4B-02AF9A18DDCE}"/>
                  </a:ext>
                </a:extLst>
              </p:cNvPr>
              <p:cNvSpPr>
                <a:spLocks noGrp="1"/>
              </p:cNvSpPr>
              <p:nvPr>
                <p:ph idx="1"/>
              </p:nvPr>
            </p:nvSpPr>
            <p:spPr/>
            <p:txBody>
              <a:bodyPr/>
              <a:lstStyle/>
              <a:p>
                <a:r>
                  <a:rPr lang="en-US" altLang="zh-CN" dirty="0"/>
                  <a:t>n</a:t>
                </a:r>
                <a:r>
                  <a:rPr lang="zh-CN" altLang="en-US" dirty="0"/>
                  <a:t>元集合</a:t>
                </a:r>
                <a:r>
                  <a:rPr lang="el-GR" altLang="zh-CN" dirty="0"/>
                  <a:t>Ω</a:t>
                </a:r>
                <a:r>
                  <a:rPr lang="zh-CN" altLang="en-US" dirty="0"/>
                  <a:t>到它自身的一个一一映射，称为</a:t>
                </a:r>
                <a:r>
                  <a:rPr lang="el-GR" altLang="zh-CN" dirty="0"/>
                  <a:t>Ω</a:t>
                </a:r>
                <a:r>
                  <a:rPr lang="zh-CN" altLang="en-US" dirty="0"/>
                  <a:t>上的一个置换或</a:t>
                </a:r>
                <a:r>
                  <a:rPr lang="en-US" altLang="zh-CN" dirty="0"/>
                  <a:t>n</a:t>
                </a:r>
                <a:r>
                  <a:rPr lang="zh-CN" altLang="en-US" dirty="0"/>
                  <a:t>元置换。</a:t>
                </a:r>
                <a:endParaRPr lang="en-US" altLang="zh-CN" dirty="0"/>
              </a:p>
              <a:p>
                <a:r>
                  <a:rPr lang="el-GR" altLang="zh-CN" dirty="0"/>
                  <a:t>Ω</a:t>
                </a:r>
                <a:r>
                  <a:rPr lang="zh-CN" altLang="en-US" dirty="0"/>
                  <a:t>上的置换可表为</a:t>
                </a:r>
                <a:endParaRPr lang="en-US" altLang="zh-CN" dirty="0"/>
              </a:p>
              <a:p>
                <a:r>
                  <a:rPr lang="zh-CN" altLang="en-US" dirty="0"/>
                  <a:t>其中上面为</a:t>
                </a:r>
                <a:r>
                  <a:rPr lang="en-US" altLang="zh-CN" dirty="0"/>
                  <a:t>1</a:t>
                </a:r>
                <a:r>
                  <a:rPr lang="zh-CN" altLang="en-US" dirty="0"/>
                  <a:t>到</a:t>
                </a:r>
                <a:r>
                  <a:rPr lang="en-US" altLang="zh-CN" dirty="0"/>
                  <a:t>N</a:t>
                </a:r>
                <a:r>
                  <a:rPr lang="zh-CN" altLang="en-US" dirty="0"/>
                  <a:t>，下面一行是一个</a:t>
                </a:r>
                <a:r>
                  <a:rPr lang="en-US" altLang="zh-CN" dirty="0"/>
                  <a:t>N</a:t>
                </a:r>
                <a:r>
                  <a:rPr lang="zh-CN" altLang="en-US" dirty="0"/>
                  <a:t>阶排列，表示元素</a:t>
                </a:r>
                <a:r>
                  <a:rPr lang="el-GR" altLang="zh-CN" dirty="0"/>
                  <a:t>α</a:t>
                </a:r>
                <a:r>
                  <a:rPr lang="en-US" altLang="zh-CN" dirty="0" err="1"/>
                  <a:t>i</a:t>
                </a:r>
                <a:r>
                  <a:rPr lang="zh-CN" altLang="en-US" dirty="0"/>
                  <a:t>由</a:t>
                </a:r>
                <a:r>
                  <a:rPr lang="el-GR" altLang="zh-CN" dirty="0"/>
                  <a:t>α</a:t>
                </a:r>
                <a:r>
                  <a:rPr lang="en-US" altLang="zh-CN" dirty="0" err="1"/>
                  <a:t>ij</a:t>
                </a:r>
                <a:r>
                  <a:rPr lang="zh-CN" altLang="en-US" dirty="0"/>
                  <a:t>取代。</a:t>
                </a:r>
                <a:endParaRPr lang="en-US" altLang="zh-CN" dirty="0"/>
              </a:p>
              <a:p>
                <a:r>
                  <a:rPr lang="zh-CN" altLang="en-US" dirty="0"/>
                  <a:t>置换的运算是连接，设置换</a:t>
                </a:r>
                <a:r>
                  <a:rPr lang="en-US" altLang="zh-CN" dirty="0"/>
                  <a:t>A,B</a:t>
                </a:r>
                <a:r>
                  <a:rPr lang="zh-CN" altLang="en-US" dirty="0"/>
                  <a:t>，</a:t>
                </a:r>
                <a:r>
                  <a:rPr lang="en-US" altLang="zh-CN" dirty="0"/>
                  <a:t>a[</a:t>
                </a:r>
                <a:r>
                  <a:rPr lang="en-US" altLang="zh-CN" dirty="0" err="1"/>
                  <a:t>i</a:t>
                </a:r>
                <a:r>
                  <a:rPr lang="en-US" altLang="zh-CN" dirty="0"/>
                  <a:t>]</a:t>
                </a:r>
                <a:r>
                  <a:rPr lang="zh-CN" altLang="en-US" dirty="0"/>
                  <a:t>表示置换</a:t>
                </a:r>
                <a:r>
                  <a:rPr lang="en-US" altLang="zh-CN" dirty="0"/>
                  <a:t>A</a:t>
                </a:r>
                <a:r>
                  <a:rPr lang="zh-CN" altLang="en-US" dirty="0"/>
                  <a:t>下元素</a:t>
                </a:r>
                <a:r>
                  <a:rPr lang="en-US" altLang="zh-CN" dirty="0" err="1"/>
                  <a:t>i</a:t>
                </a:r>
                <a:r>
                  <a:rPr lang="zh-CN" altLang="en-US" dirty="0"/>
                  <a:t>由</a:t>
                </a:r>
                <a:r>
                  <a:rPr lang="en-US" altLang="zh-CN" dirty="0"/>
                  <a:t>a[</a:t>
                </a:r>
                <a:r>
                  <a:rPr lang="en-US" altLang="zh-CN" dirty="0" err="1"/>
                  <a:t>i</a:t>
                </a:r>
                <a:r>
                  <a:rPr lang="en-US" altLang="zh-CN" dirty="0"/>
                  <a:t>]</a:t>
                </a:r>
                <a:r>
                  <a:rPr lang="zh-CN" altLang="en-US" dirty="0"/>
                  <a:t>取代，则</a:t>
                </a:r>
                <a:r>
                  <a:rPr lang="en-US" altLang="zh-CN" dirty="0"/>
                  <a:t>A×B=C</a:t>
                </a:r>
                <a:r>
                  <a:rPr lang="zh-CN" altLang="en-US" dirty="0"/>
                  <a:t>，其中</a:t>
                </a:r>
                <a:r>
                  <a:rPr lang="en-US" altLang="zh-CN" dirty="0"/>
                  <a:t>c[</a:t>
                </a:r>
                <a:r>
                  <a:rPr lang="en-US" altLang="zh-CN" dirty="0" err="1"/>
                  <a:t>i</a:t>
                </a:r>
                <a:r>
                  <a:rPr lang="en-US" altLang="zh-CN" dirty="0"/>
                  <a:t>]=b[a[</a:t>
                </a:r>
                <a:r>
                  <a:rPr lang="en-US" altLang="zh-CN" dirty="0" err="1"/>
                  <a:t>i</a:t>
                </a:r>
                <a:r>
                  <a:rPr lang="en-US" altLang="zh-CN" dirty="0"/>
                  <a:t>]]</a:t>
                </a:r>
              </a:p>
              <a:p>
                <a14:m>
                  <m:oMath xmlns:m="http://schemas.openxmlformats.org/officeDocument/2006/math">
                    <m:d>
                      <m:dPr>
                        <m:ctrlPr>
                          <a:rPr lang="en-US" altLang="zh-CN" i="1">
                            <a:latin typeface="Cambria Math" panose="02040503050406030204" pitchFamily="18" charset="0"/>
                          </a:rPr>
                        </m:ctrlPr>
                      </m:dPr>
                      <m:e>
                        <m:r>
                          <m:rPr>
                            <m:nor/>
                          </m:rPr>
                          <a:rPr lang="en-US" altLang="zh-CN" dirty="0"/>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3</m:t>
                              </m:r>
                            </m:e>
                          </m:mr>
                          <m:mr>
                            <m:e>
                              <m:r>
                                <a:rPr lang="en-US" altLang="zh-CN" i="1">
                                  <a:latin typeface="Cambria Math" panose="02040503050406030204" pitchFamily="18" charset="0"/>
                                </a:rPr>
                                <m:t>2</m:t>
                              </m:r>
                            </m:e>
                            <m:e>
                              <m:r>
                                <a:rPr lang="en-US" altLang="zh-CN" i="1">
                                  <a:latin typeface="Cambria Math" panose="02040503050406030204" pitchFamily="18" charset="0"/>
                                </a:rPr>
                                <m:t>3</m:t>
                              </m:r>
                            </m:e>
                            <m:e>
                              <m:r>
                                <a:rPr lang="en-US" altLang="zh-CN" i="1">
                                  <a:latin typeface="Cambria Math" panose="02040503050406030204" pitchFamily="18" charset="0"/>
                                </a:rPr>
                                <m:t>1</m:t>
                              </m:r>
                            </m:e>
                          </m:mr>
                        </m:m>
                      </m:e>
                    </m:d>
                    <m:r>
                      <a:rPr lang="zh-CN" altLang="en-US" dirty="0">
                        <a:latin typeface="Cambria Math" panose="02040503050406030204" pitchFamily="18" charset="0"/>
                      </a:rPr>
                      <m:t>×</m:t>
                    </m:r>
                    <m:d>
                      <m:dPr>
                        <m:ctrlPr>
                          <a:rPr lang="en-US" altLang="zh-CN" i="1">
                            <a:latin typeface="Cambria Math" panose="02040503050406030204" pitchFamily="18" charset="0"/>
                          </a:rPr>
                        </m:ctrlPr>
                      </m:dPr>
                      <m:e>
                        <m:r>
                          <m:rPr>
                            <m:nor/>
                          </m:rPr>
                          <a:rPr lang="en-US" altLang="zh-CN" dirty="0"/>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3</m:t>
                              </m:r>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mr>
                        </m:m>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r>
                          <m:rPr>
                            <m:nor/>
                          </m:rPr>
                          <a:rPr lang="en-US" altLang="zh-CN" dirty="0"/>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3</m:t>
                              </m:r>
                            </m:e>
                          </m:mr>
                          <m:mr>
                            <m:e>
                              <m:r>
                                <a:rPr lang="en-US" altLang="zh-CN" i="1">
                                  <a:latin typeface="Cambria Math" panose="02040503050406030204" pitchFamily="18" charset="0"/>
                                </a:rPr>
                                <m:t>2</m:t>
                              </m:r>
                            </m:e>
                            <m:e>
                              <m:r>
                                <a:rPr lang="en-US" altLang="zh-CN" i="1">
                                  <a:latin typeface="Cambria Math" panose="02040503050406030204" pitchFamily="18" charset="0"/>
                                </a:rPr>
                                <m:t>3</m:t>
                              </m:r>
                            </m:e>
                            <m:e>
                              <m:r>
                                <a:rPr lang="en-US" altLang="zh-CN" i="1">
                                  <a:latin typeface="Cambria Math" panose="02040503050406030204" pitchFamily="18" charset="0"/>
                                </a:rPr>
                                <m:t>1</m:t>
                              </m:r>
                            </m:e>
                          </m:mr>
                        </m:m>
                      </m:e>
                    </m:d>
                  </m:oMath>
                </a14:m>
                <a:endParaRPr lang="en-US" altLang="zh-CN" dirty="0"/>
              </a:p>
              <a:p>
                <a14:m>
                  <m:oMath xmlns:m="http://schemas.openxmlformats.org/officeDocument/2006/math">
                    <m:d>
                      <m:dPr>
                        <m:ctrlPr>
                          <a:rPr lang="en-US" altLang="zh-CN" i="1" smtClean="0">
                            <a:latin typeface="Cambria Math" panose="02040503050406030204" pitchFamily="18" charset="0"/>
                          </a:rPr>
                        </m:ctrlPr>
                      </m:dPr>
                      <m:e>
                        <m:r>
                          <m:rPr>
                            <m:nor/>
                          </m:rPr>
                          <a:rPr lang="en-US" altLang="zh-CN" dirty="0"/>
                          <m:t> </m:t>
                        </m:r>
                        <m:m>
                          <m:mPr>
                            <m:mcs>
                              <m:mc>
                                <m:mcPr>
                                  <m:count m:val="3"/>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e>
                              <m:r>
                                <a:rPr lang="en-US" altLang="zh-CN" b="0" i="1" smtClean="0">
                                  <a:latin typeface="Cambria Math" panose="02040503050406030204" pitchFamily="18" charset="0"/>
                                </a:rPr>
                                <m:t>1</m:t>
                              </m:r>
                            </m:e>
                          </m:mr>
                        </m:m>
                      </m:e>
                    </m:d>
                    <m:r>
                      <a:rPr lang="zh-CN" altLang="en-US" dirty="0">
                        <a:latin typeface="Cambria Math" panose="02040503050406030204" pitchFamily="18" charset="0"/>
                      </a:rPr>
                      <m:t>×</m:t>
                    </m:r>
                    <m:d>
                      <m:dPr>
                        <m:ctrlPr>
                          <a:rPr lang="en-US" altLang="zh-CN" i="1">
                            <a:latin typeface="Cambria Math" panose="02040503050406030204" pitchFamily="18" charset="0"/>
                          </a:rPr>
                        </m:ctrlPr>
                      </m:dPr>
                      <m:e>
                        <m:r>
                          <m:rPr>
                            <m:nor/>
                          </m:rPr>
                          <a:rPr lang="en-US" altLang="zh-CN" dirty="0"/>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3</m:t>
                              </m:r>
                            </m:e>
                          </m:mr>
                          <m:mr>
                            <m:e>
                              <m:r>
                                <a:rPr lang="en-US" altLang="zh-CN" i="1">
                                  <a:latin typeface="Cambria Math" panose="02040503050406030204" pitchFamily="18" charset="0"/>
                                </a:rPr>
                                <m:t>2</m:t>
                              </m:r>
                            </m:e>
                            <m:e>
                              <m:r>
                                <a:rPr lang="en-US" altLang="zh-CN" i="1">
                                  <a:latin typeface="Cambria Math" panose="02040503050406030204" pitchFamily="18" charset="0"/>
                                </a:rPr>
                                <m:t>3</m:t>
                              </m:r>
                            </m:e>
                            <m:e>
                              <m:r>
                                <a:rPr lang="en-US" altLang="zh-CN" i="1">
                                  <a:latin typeface="Cambria Math" panose="02040503050406030204" pitchFamily="18" charset="0"/>
                                </a:rPr>
                                <m:t>1</m:t>
                              </m:r>
                            </m:e>
                          </m:mr>
                        </m:m>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r>
                          <m:rPr>
                            <m:nor/>
                          </m:rPr>
                          <a:rPr lang="en-US" altLang="zh-CN" dirty="0"/>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3</m:t>
                              </m:r>
                            </m:e>
                          </m:m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mr>
                        </m:m>
                      </m:e>
                    </m:d>
                  </m:oMath>
                </a14:m>
                <a:endParaRPr lang="zh-CN" altLang="en-US" dirty="0"/>
              </a:p>
              <a:p>
                <a:pPr marL="34290" indent="0">
                  <a:buNone/>
                </a:pPr>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EB7366FB-6DE6-47F7-8B4B-02AF9A18DDCE}"/>
                  </a:ext>
                </a:extLst>
              </p:cNvPr>
              <p:cNvSpPr>
                <a:spLocks noGrp="1" noRot="1" noChangeAspect="1" noMove="1" noResize="1" noEditPoints="1" noAdjustHandles="1" noChangeArrowheads="1" noChangeShapeType="1" noTextEdit="1"/>
              </p:cNvSpPr>
              <p:nvPr>
                <p:ph idx="1"/>
              </p:nvPr>
            </p:nvSpPr>
            <p:spPr>
              <a:blipFill>
                <a:blip r:embed="rId2"/>
                <a:stretch>
                  <a:fillRect t="-2115" r="-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126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6AE89-A6A1-4F95-A086-776BF17FA99E}"/>
              </a:ext>
            </a:extLst>
          </p:cNvPr>
          <p:cNvSpPr>
            <a:spLocks noGrp="1"/>
          </p:cNvSpPr>
          <p:nvPr>
            <p:ph type="title"/>
          </p:nvPr>
        </p:nvSpPr>
        <p:spPr/>
        <p:txBody>
          <a:bodyPr/>
          <a:lstStyle/>
          <a:p>
            <a:r>
              <a:rPr lang="zh-CN" altLang="en-US" dirty="0"/>
              <a:t>群</a:t>
            </a:r>
          </a:p>
        </p:txBody>
      </p:sp>
      <p:sp>
        <p:nvSpPr>
          <p:cNvPr id="3" name="内容占位符 2">
            <a:extLst>
              <a:ext uri="{FF2B5EF4-FFF2-40B4-BE49-F238E27FC236}">
                <a16:creationId xmlns:a16="http://schemas.microsoft.com/office/drawing/2014/main" id="{38869494-DAD2-43B0-A58F-90A86B04C66B}"/>
              </a:ext>
            </a:extLst>
          </p:cNvPr>
          <p:cNvSpPr>
            <a:spLocks noGrp="1"/>
          </p:cNvSpPr>
          <p:nvPr>
            <p:ph idx="1"/>
          </p:nvPr>
        </p:nvSpPr>
        <p:spPr/>
        <p:txBody>
          <a:bodyPr>
            <a:normAutofit/>
          </a:bodyPr>
          <a:lstStyle/>
          <a:p>
            <a:r>
              <a:rPr lang="zh-CN" altLang="en-US" dirty="0"/>
              <a:t>设</a:t>
            </a:r>
            <a:r>
              <a:rPr lang="en-US" altLang="zh-CN" dirty="0"/>
              <a:t>G</a:t>
            </a:r>
            <a:r>
              <a:rPr lang="zh-CN" altLang="en-US" dirty="0"/>
              <a:t>是一个非空集合，</a:t>
            </a:r>
            <a:r>
              <a:rPr lang="en-US" altLang="zh-CN" dirty="0"/>
              <a:t>·</a:t>
            </a:r>
            <a:r>
              <a:rPr lang="zh-CN" altLang="en-US" dirty="0"/>
              <a:t>是它的一个二元运算，如果满足以下条件：</a:t>
            </a:r>
            <a:endParaRPr lang="en-US" altLang="zh-CN" dirty="0"/>
          </a:p>
          <a:p>
            <a:r>
              <a:rPr lang="zh-CN" altLang="en-US" dirty="0"/>
              <a:t>①封闭性：若</a:t>
            </a:r>
            <a:r>
              <a:rPr lang="en-US" altLang="zh-CN" dirty="0" err="1"/>
              <a:t>a,b</a:t>
            </a:r>
            <a:r>
              <a:rPr lang="zh-CN" altLang="en-US" dirty="0"/>
              <a:t>∈</a:t>
            </a:r>
            <a:r>
              <a:rPr lang="en-US" altLang="zh-CN" dirty="0"/>
              <a:t>G,</a:t>
            </a:r>
            <a:r>
              <a:rPr lang="zh-CN" altLang="en-US" dirty="0"/>
              <a:t>则存在唯一的</a:t>
            </a:r>
            <a:r>
              <a:rPr lang="en-US" altLang="zh-CN" dirty="0"/>
              <a:t>c</a:t>
            </a:r>
            <a:r>
              <a:rPr lang="zh-CN" altLang="en-US" dirty="0"/>
              <a:t>∈</a:t>
            </a:r>
            <a:r>
              <a:rPr lang="en-US" altLang="zh-CN" dirty="0"/>
              <a:t>G</a:t>
            </a:r>
            <a:r>
              <a:rPr lang="zh-CN" altLang="en-US" dirty="0"/>
              <a:t>使得</a:t>
            </a:r>
            <a:r>
              <a:rPr lang="en-US" altLang="zh-CN" dirty="0" err="1"/>
              <a:t>a·b</a:t>
            </a:r>
            <a:r>
              <a:rPr lang="en-US" altLang="zh-CN" dirty="0"/>
              <a:t>=c</a:t>
            </a:r>
          </a:p>
          <a:p>
            <a:r>
              <a:rPr lang="zh-CN" altLang="en-US" dirty="0"/>
              <a:t>②结合律成立：对</a:t>
            </a:r>
            <a:r>
              <a:rPr lang="en-US" altLang="zh-CN" dirty="0"/>
              <a:t>G</a:t>
            </a:r>
            <a:r>
              <a:rPr lang="zh-CN" altLang="en-US" dirty="0"/>
              <a:t>中任意元素</a:t>
            </a:r>
            <a:r>
              <a:rPr lang="en-US" altLang="zh-CN" dirty="0" err="1"/>
              <a:t>a,b,c</a:t>
            </a:r>
            <a:r>
              <a:rPr lang="zh-CN" altLang="en-US" dirty="0"/>
              <a:t>，都有</a:t>
            </a:r>
            <a:r>
              <a:rPr lang="en-US" altLang="zh-CN" dirty="0"/>
              <a:t>(</a:t>
            </a:r>
            <a:r>
              <a:rPr lang="en-US" altLang="zh-CN" dirty="0" err="1"/>
              <a:t>a·b</a:t>
            </a:r>
            <a:r>
              <a:rPr lang="en-US" altLang="zh-CN" dirty="0"/>
              <a:t>)·c=a·(</a:t>
            </a:r>
            <a:r>
              <a:rPr lang="en-US" altLang="zh-CN" dirty="0" err="1"/>
              <a:t>b·c</a:t>
            </a:r>
            <a:r>
              <a:rPr lang="en-US" altLang="zh-CN" dirty="0"/>
              <a:t>)</a:t>
            </a:r>
          </a:p>
          <a:p>
            <a:r>
              <a:rPr lang="zh-CN" altLang="en-US" dirty="0"/>
              <a:t>③单位元存在：</a:t>
            </a:r>
            <a:r>
              <a:rPr lang="en-US" altLang="zh-CN" dirty="0"/>
              <a:t>e</a:t>
            </a:r>
            <a:r>
              <a:rPr lang="zh-CN" altLang="en-US" dirty="0"/>
              <a:t>∈</a:t>
            </a:r>
            <a:r>
              <a:rPr lang="en-US" altLang="zh-CN" dirty="0"/>
              <a:t>G</a:t>
            </a:r>
            <a:r>
              <a:rPr lang="zh-CN" altLang="en-US" dirty="0"/>
              <a:t>，对任意</a:t>
            </a:r>
            <a:r>
              <a:rPr lang="en-US" altLang="zh-CN" dirty="0"/>
              <a:t>a</a:t>
            </a:r>
            <a:r>
              <a:rPr lang="zh-CN" altLang="en-US" dirty="0"/>
              <a:t>∈</a:t>
            </a:r>
            <a:r>
              <a:rPr lang="en-US" altLang="zh-CN" dirty="0"/>
              <a:t>G</a:t>
            </a:r>
            <a:r>
              <a:rPr lang="zh-CN" altLang="en-US" dirty="0"/>
              <a:t>，</a:t>
            </a:r>
            <a:r>
              <a:rPr lang="en-US" altLang="zh-CN" dirty="0" err="1"/>
              <a:t>e·a</a:t>
            </a:r>
            <a:r>
              <a:rPr lang="en-US" altLang="zh-CN" dirty="0"/>
              <a:t>=</a:t>
            </a:r>
            <a:r>
              <a:rPr lang="en-US" altLang="zh-CN" dirty="0" err="1"/>
              <a:t>a·e</a:t>
            </a:r>
            <a:r>
              <a:rPr lang="en-US" altLang="zh-CN" dirty="0"/>
              <a:t>=a</a:t>
            </a:r>
            <a:r>
              <a:rPr lang="zh-CN" altLang="en-US" dirty="0"/>
              <a:t>，幺元。</a:t>
            </a:r>
            <a:endParaRPr lang="en-US" altLang="zh-CN" dirty="0"/>
          </a:p>
          <a:p>
            <a:r>
              <a:rPr lang="zh-CN" altLang="en-US" dirty="0"/>
              <a:t>④逆元存在：任意</a:t>
            </a:r>
            <a:r>
              <a:rPr lang="en-US" altLang="zh-CN" dirty="0"/>
              <a:t>a</a:t>
            </a:r>
            <a:r>
              <a:rPr lang="zh-CN" altLang="en-US" dirty="0"/>
              <a:t>∈</a:t>
            </a:r>
            <a:r>
              <a:rPr lang="en-US" altLang="zh-CN" dirty="0"/>
              <a:t>G</a:t>
            </a:r>
            <a:r>
              <a:rPr lang="zh-CN" altLang="en-US" dirty="0"/>
              <a:t>，存在</a:t>
            </a:r>
            <a:r>
              <a:rPr lang="en-US" altLang="zh-CN" dirty="0"/>
              <a:t>b</a:t>
            </a:r>
            <a:r>
              <a:rPr lang="zh-CN" altLang="en-US" dirty="0"/>
              <a:t>∈</a:t>
            </a:r>
            <a:r>
              <a:rPr lang="en-US" altLang="zh-CN" dirty="0"/>
              <a:t>G</a:t>
            </a:r>
            <a:r>
              <a:rPr lang="zh-CN" altLang="en-US" dirty="0"/>
              <a:t>，</a:t>
            </a:r>
            <a:r>
              <a:rPr lang="en-US" altLang="zh-CN" dirty="0" err="1"/>
              <a:t>a·b</a:t>
            </a:r>
            <a:r>
              <a:rPr lang="en-US" altLang="zh-CN" dirty="0"/>
              <a:t>=</a:t>
            </a:r>
            <a:r>
              <a:rPr lang="en-US" altLang="zh-CN" dirty="0" err="1"/>
              <a:t>b·a</a:t>
            </a:r>
            <a:r>
              <a:rPr lang="en-US" altLang="zh-CN" dirty="0"/>
              <a:t>=e</a:t>
            </a:r>
            <a:r>
              <a:rPr lang="zh-CN" altLang="en-US" dirty="0"/>
              <a:t>。</a:t>
            </a:r>
            <a:endParaRPr lang="en-US" altLang="zh-CN" dirty="0"/>
          </a:p>
          <a:p>
            <a:r>
              <a:rPr lang="zh-CN" altLang="en-US" dirty="0"/>
              <a:t>则称</a:t>
            </a:r>
            <a:r>
              <a:rPr lang="en-US" altLang="zh-CN" dirty="0"/>
              <a:t>G</a:t>
            </a:r>
            <a:r>
              <a:rPr lang="zh-CN" altLang="en-US" dirty="0"/>
              <a:t>对</a:t>
            </a:r>
            <a:r>
              <a:rPr lang="en-US" altLang="zh-CN" dirty="0"/>
              <a:t>·</a:t>
            </a:r>
            <a:r>
              <a:rPr lang="zh-CN" altLang="en-US" dirty="0"/>
              <a:t>构成一个群。</a:t>
            </a:r>
            <a:endParaRPr lang="en-US" altLang="zh-CN" dirty="0"/>
          </a:p>
          <a:p>
            <a:r>
              <a:rPr lang="zh-CN" altLang="en-US" dirty="0"/>
              <a:t>通常称</a:t>
            </a:r>
            <a:r>
              <a:rPr lang="en-US" altLang="zh-CN" dirty="0"/>
              <a:t>G</a:t>
            </a:r>
            <a:r>
              <a:rPr lang="zh-CN" altLang="en-US" dirty="0"/>
              <a:t>上的二元运算为</a:t>
            </a:r>
            <a:r>
              <a:rPr lang="en-US" altLang="zh-CN" dirty="0"/>
              <a:t>”</a:t>
            </a:r>
            <a:r>
              <a:rPr lang="zh-CN" altLang="en-US" dirty="0"/>
              <a:t>乘法</a:t>
            </a:r>
            <a:r>
              <a:rPr lang="en-US" altLang="zh-CN" dirty="0"/>
              <a:t>”</a:t>
            </a:r>
            <a:r>
              <a:rPr lang="zh-CN" altLang="en-US" dirty="0"/>
              <a:t>。</a:t>
            </a:r>
            <a:endParaRPr lang="en-US" altLang="zh-CN" dirty="0"/>
          </a:p>
          <a:p>
            <a:r>
              <a:rPr lang="zh-CN" altLang="en-US" dirty="0"/>
              <a:t>若群</a:t>
            </a:r>
            <a:r>
              <a:rPr lang="en-US" altLang="zh-CN" dirty="0"/>
              <a:t>G</a:t>
            </a:r>
            <a:r>
              <a:rPr lang="zh-CN" altLang="en-US" dirty="0"/>
              <a:t>中元素个数有限，则称为有限群，反之为无限群，有限群的元素个数称为有限群的阶。</a:t>
            </a:r>
            <a:endParaRPr lang="en-US" altLang="zh-CN" dirty="0"/>
          </a:p>
          <a:p>
            <a:endParaRPr lang="zh-CN" altLang="en-US" dirty="0"/>
          </a:p>
        </p:txBody>
      </p:sp>
    </p:spTree>
    <p:extLst>
      <p:ext uri="{BB962C8B-B14F-4D97-AF65-F5344CB8AC3E}">
        <p14:creationId xmlns:p14="http://schemas.microsoft.com/office/powerpoint/2010/main" val="2224145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7BB22-1E42-4615-A942-3200B319C15E}"/>
              </a:ext>
            </a:extLst>
          </p:cNvPr>
          <p:cNvSpPr>
            <a:spLocks noGrp="1"/>
          </p:cNvSpPr>
          <p:nvPr>
            <p:ph type="title"/>
          </p:nvPr>
        </p:nvSpPr>
        <p:spPr/>
        <p:txBody>
          <a:bodyPr/>
          <a:lstStyle/>
          <a:p>
            <a:r>
              <a:rPr lang="zh-CN" altLang="en-US" dirty="0"/>
              <a:t>置换群</a:t>
            </a:r>
          </a:p>
        </p:txBody>
      </p:sp>
      <p:sp>
        <p:nvSpPr>
          <p:cNvPr id="3" name="内容占位符 2">
            <a:extLst>
              <a:ext uri="{FF2B5EF4-FFF2-40B4-BE49-F238E27FC236}">
                <a16:creationId xmlns:a16="http://schemas.microsoft.com/office/drawing/2014/main" id="{4E221C07-4D31-49B4-95EA-257F00305CFD}"/>
              </a:ext>
            </a:extLst>
          </p:cNvPr>
          <p:cNvSpPr>
            <a:spLocks noGrp="1"/>
          </p:cNvSpPr>
          <p:nvPr>
            <p:ph idx="1"/>
          </p:nvPr>
        </p:nvSpPr>
        <p:spPr/>
        <p:txBody>
          <a:bodyPr>
            <a:normAutofit/>
          </a:bodyPr>
          <a:lstStyle/>
          <a:p>
            <a:r>
              <a:rPr lang="zh-CN" altLang="en-US" sz="2800" dirty="0"/>
              <a:t>若一组置换在连接运算下构成一个群，则称其为置换群。</a:t>
            </a:r>
            <a:endParaRPr lang="en-US" altLang="zh-CN" sz="2800" dirty="0"/>
          </a:p>
          <a:p>
            <a:endParaRPr lang="en-US" altLang="zh-CN" sz="2800" dirty="0"/>
          </a:p>
          <a:p>
            <a:r>
              <a:rPr lang="zh-CN" altLang="en-US" sz="2800" dirty="0"/>
              <a:t>单位元：</a:t>
            </a:r>
            <a:r>
              <a:rPr lang="en-US" altLang="zh-CN" sz="2800" dirty="0"/>
              <a:t>{1,2,3,…,n}</a:t>
            </a:r>
          </a:p>
          <a:p>
            <a:r>
              <a:rPr lang="en-US" altLang="zh-CN" sz="2800" dirty="0"/>
              <a:t>A</a:t>
            </a:r>
            <a:r>
              <a:rPr lang="zh-CN" altLang="en-US" sz="2800" dirty="0"/>
              <a:t>的逆元</a:t>
            </a:r>
            <a:r>
              <a:rPr lang="en-US" altLang="zh-CN" sz="2800" dirty="0"/>
              <a:t>B</a:t>
            </a:r>
            <a:r>
              <a:rPr lang="zh-CN" altLang="en-US" sz="2800" dirty="0"/>
              <a:t>：</a:t>
            </a:r>
            <a:r>
              <a:rPr lang="en-US" altLang="zh-CN" sz="2800" dirty="0"/>
              <a:t>b[a[</a:t>
            </a:r>
            <a:r>
              <a:rPr lang="en-US" altLang="zh-CN" sz="2800" dirty="0" err="1"/>
              <a:t>i</a:t>
            </a:r>
            <a:r>
              <a:rPr lang="en-US" altLang="zh-CN" sz="2800" dirty="0"/>
              <a:t>]]=</a:t>
            </a:r>
            <a:r>
              <a:rPr lang="en-US" altLang="zh-CN" sz="2800" dirty="0" err="1"/>
              <a:t>i</a:t>
            </a:r>
            <a:r>
              <a:rPr lang="en-US" altLang="zh-CN" sz="2800" dirty="0"/>
              <a:t>;</a:t>
            </a:r>
          </a:p>
          <a:p>
            <a:r>
              <a:rPr lang="zh-CN" altLang="en-US" sz="2800" dirty="0"/>
              <a:t>若</a:t>
            </a:r>
            <a:r>
              <a:rPr lang="en-US" altLang="zh-CN" sz="2800" dirty="0"/>
              <a:t>G</a:t>
            </a:r>
            <a:r>
              <a:rPr lang="zh-CN" altLang="en-US" sz="2800" dirty="0"/>
              <a:t>有限，则存在最小正整数</a:t>
            </a:r>
            <a:r>
              <a:rPr lang="en-US" altLang="zh-CN" sz="2800" dirty="0"/>
              <a:t>r</a:t>
            </a:r>
            <a:r>
              <a:rPr lang="zh-CN" altLang="en-US" sz="2800" dirty="0"/>
              <a:t>使得</a:t>
            </a:r>
            <a:r>
              <a:rPr lang="en-US" altLang="zh-CN" sz="2800" dirty="0" err="1"/>
              <a:t>A^r</a:t>
            </a:r>
            <a:r>
              <a:rPr lang="en-US" altLang="zh-CN" sz="2800" dirty="0"/>
              <a:t>=E,A^(r-1)</a:t>
            </a:r>
            <a:r>
              <a:rPr lang="zh-CN" altLang="en-US" sz="2800" dirty="0"/>
              <a:t>为逆元，</a:t>
            </a:r>
            <a:r>
              <a:rPr lang="en-US" altLang="zh-CN" sz="2800" dirty="0"/>
              <a:t>r</a:t>
            </a:r>
            <a:r>
              <a:rPr lang="zh-CN" altLang="en-US" sz="2800" dirty="0"/>
              <a:t>为置换</a:t>
            </a:r>
            <a:r>
              <a:rPr lang="en-US" altLang="zh-CN" sz="2800" dirty="0"/>
              <a:t>A</a:t>
            </a:r>
            <a:r>
              <a:rPr lang="zh-CN" altLang="en-US" sz="2800" dirty="0"/>
              <a:t>轮换的最小公倍数。</a:t>
            </a:r>
            <a:endParaRPr lang="en-US" altLang="zh-CN" sz="2800" dirty="0"/>
          </a:p>
          <a:p>
            <a:endParaRPr lang="zh-CN" altLang="en-US" sz="2800" dirty="0"/>
          </a:p>
        </p:txBody>
      </p:sp>
    </p:spTree>
    <p:extLst>
      <p:ext uri="{BB962C8B-B14F-4D97-AF65-F5344CB8AC3E}">
        <p14:creationId xmlns:p14="http://schemas.microsoft.com/office/powerpoint/2010/main" val="1582212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ECF20-38D2-4EBE-9F5E-00E0F61C2541}"/>
              </a:ext>
            </a:extLst>
          </p:cNvPr>
          <p:cNvSpPr>
            <a:spLocks noGrp="1"/>
          </p:cNvSpPr>
          <p:nvPr>
            <p:ph type="title"/>
          </p:nvPr>
        </p:nvSpPr>
        <p:spPr/>
        <p:txBody>
          <a:bodyPr/>
          <a:lstStyle/>
          <a:p>
            <a:r>
              <a:rPr lang="en-US" altLang="zh-CN" dirty="0"/>
              <a:t>Burnside</a:t>
            </a:r>
            <a:r>
              <a:rPr lang="zh-CN" altLang="en-US" dirty="0"/>
              <a:t>定理</a:t>
            </a:r>
          </a:p>
        </p:txBody>
      </p:sp>
      <p:sp>
        <p:nvSpPr>
          <p:cNvPr id="3" name="内容占位符 2">
            <a:extLst>
              <a:ext uri="{FF2B5EF4-FFF2-40B4-BE49-F238E27FC236}">
                <a16:creationId xmlns:a16="http://schemas.microsoft.com/office/drawing/2014/main" id="{797FD07D-82DF-430F-8AF2-3C249463BE61}"/>
              </a:ext>
            </a:extLst>
          </p:cNvPr>
          <p:cNvSpPr>
            <a:spLocks noGrp="1"/>
          </p:cNvSpPr>
          <p:nvPr>
            <p:ph idx="1"/>
          </p:nvPr>
        </p:nvSpPr>
        <p:spPr/>
        <p:txBody>
          <a:bodyPr/>
          <a:lstStyle/>
          <a:p>
            <a:r>
              <a:rPr lang="zh-CN" altLang="en-US" dirty="0"/>
              <a:t>又称轨道计数定理：集合</a:t>
            </a:r>
            <a:r>
              <a:rPr lang="en-US" altLang="zh-CN" dirty="0"/>
              <a:t>X</a:t>
            </a:r>
            <a:r>
              <a:rPr lang="zh-CN" altLang="en-US" dirty="0"/>
              <a:t>在有限群</a:t>
            </a:r>
            <a:r>
              <a:rPr lang="en-US" altLang="zh-CN" dirty="0"/>
              <a:t>G</a:t>
            </a:r>
            <a:r>
              <a:rPr lang="zh-CN" altLang="en-US" dirty="0"/>
              <a:t>作用下本质不同的元素个数为</a:t>
            </a:r>
            <a:endParaRPr lang="en-US" altLang="zh-CN" dirty="0"/>
          </a:p>
          <a:p>
            <a:endParaRPr lang="en-US" altLang="zh-CN" dirty="0"/>
          </a:p>
          <a:p>
            <a:r>
              <a:rPr lang="zh-CN" altLang="en-US" dirty="0"/>
              <a:t>其中</a:t>
            </a:r>
            <a:r>
              <a:rPr lang="en-US" altLang="zh-CN" dirty="0" err="1"/>
              <a:t>X^g</a:t>
            </a:r>
            <a:r>
              <a:rPr lang="zh-CN" altLang="en-US" dirty="0"/>
              <a:t>表示集合</a:t>
            </a:r>
            <a:r>
              <a:rPr lang="en-US" altLang="zh-CN" dirty="0"/>
              <a:t>X</a:t>
            </a:r>
            <a:r>
              <a:rPr lang="zh-CN" altLang="en-US" dirty="0"/>
              <a:t>在</a:t>
            </a:r>
            <a:r>
              <a:rPr lang="en-US" altLang="zh-CN" dirty="0"/>
              <a:t>g</a:t>
            </a:r>
            <a:r>
              <a:rPr lang="zh-CN" altLang="en-US" dirty="0"/>
              <a:t>作用下的不动点，</a:t>
            </a:r>
            <a:r>
              <a:rPr lang="en-US" altLang="zh-CN" dirty="0"/>
              <a:t>(</a:t>
            </a:r>
            <a:r>
              <a:rPr lang="zh-CN" altLang="en-US" dirty="0"/>
              <a:t>在置换</a:t>
            </a:r>
            <a:r>
              <a:rPr lang="en-US" altLang="zh-CN" dirty="0"/>
              <a:t>g</a:t>
            </a:r>
            <a:r>
              <a:rPr lang="zh-CN" altLang="en-US" dirty="0"/>
              <a:t>作用下的染色方案数</a:t>
            </a:r>
            <a:r>
              <a:rPr lang="en-US" altLang="zh-CN" dirty="0"/>
              <a:t>)</a:t>
            </a:r>
          </a:p>
          <a:p>
            <a:r>
              <a:rPr lang="zh-CN" altLang="en-US" dirty="0"/>
              <a:t>例题：</a:t>
            </a:r>
            <a:endParaRPr lang="en-US" altLang="zh-CN" dirty="0"/>
          </a:p>
          <a:p>
            <a:r>
              <a:rPr lang="zh-CN" altLang="en-US" dirty="0"/>
              <a:t>一个</a:t>
            </a:r>
            <a:r>
              <a:rPr lang="en-US" altLang="zh-CN" dirty="0"/>
              <a:t>2×2</a:t>
            </a:r>
            <a:r>
              <a:rPr lang="zh-CN" altLang="en-US" dirty="0"/>
              <a:t>的方格，黑白染色，两种染色被视为相同当且仅当一种染色经过顺时针旋转能得到另一种。问本质不同的染色数。</a:t>
            </a:r>
            <a:endParaRPr lang="en-US" altLang="zh-CN" dirty="0"/>
          </a:p>
          <a:p>
            <a:r>
              <a:rPr lang="zh-CN" altLang="en-US" dirty="0"/>
              <a:t>将左上角到右下角标号为</a:t>
            </a:r>
            <a:r>
              <a:rPr lang="en-US" altLang="zh-CN" dirty="0"/>
              <a:t>1234</a:t>
            </a:r>
            <a:r>
              <a:rPr lang="zh-CN" altLang="en-US" dirty="0"/>
              <a:t>，可知旋转作用的置换群为</a:t>
            </a:r>
            <a:r>
              <a:rPr lang="en-US" altLang="zh-CN" dirty="0"/>
              <a:t>{(1,2,3,4),(2,3,4,1),(3,4,1,2),(4,1,2,3)}</a:t>
            </a:r>
          </a:p>
          <a:p>
            <a:r>
              <a:rPr lang="zh-CN" altLang="en-US" dirty="0"/>
              <a:t>那么方案数等于</a:t>
            </a:r>
            <a:r>
              <a:rPr lang="en-US" altLang="zh-CN" dirty="0"/>
              <a:t>(1/4)*(16+2+4+2)=6</a:t>
            </a:r>
            <a:r>
              <a:rPr lang="zh-CN" altLang="en-US" dirty="0"/>
              <a:t>。</a:t>
            </a:r>
            <a:endParaRPr lang="en-US" altLang="zh-CN" dirty="0"/>
          </a:p>
          <a:p>
            <a:endParaRPr lang="zh-CN" altLang="en-US" dirty="0"/>
          </a:p>
        </p:txBody>
      </p:sp>
      <p:pic>
        <p:nvPicPr>
          <p:cNvPr id="4" name="图片 3" descr="1cc42991997a0b5e7d49d452a1fe3d80.png">
            <a:extLst>
              <a:ext uri="{FF2B5EF4-FFF2-40B4-BE49-F238E27FC236}">
                <a16:creationId xmlns:a16="http://schemas.microsoft.com/office/drawing/2014/main" id="{0B167603-D015-4F27-8E02-1E18DA413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517" y="2351713"/>
            <a:ext cx="2849626" cy="79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76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7113F-BCCD-4D01-BD35-26D049848AF1}"/>
              </a:ext>
            </a:extLst>
          </p:cNvPr>
          <p:cNvSpPr>
            <a:spLocks noGrp="1"/>
          </p:cNvSpPr>
          <p:nvPr>
            <p:ph type="title"/>
          </p:nvPr>
        </p:nvSpPr>
        <p:spPr/>
        <p:txBody>
          <a:bodyPr/>
          <a:lstStyle/>
          <a:p>
            <a:r>
              <a:rPr lang="en-US" altLang="zh-CN" dirty="0"/>
              <a:t>Burnside</a:t>
            </a:r>
            <a:r>
              <a:rPr lang="zh-CN" altLang="en-US" dirty="0"/>
              <a:t>引理</a:t>
            </a:r>
          </a:p>
        </p:txBody>
      </p:sp>
      <p:sp>
        <p:nvSpPr>
          <p:cNvPr id="3" name="内容占位符 2">
            <a:extLst>
              <a:ext uri="{FF2B5EF4-FFF2-40B4-BE49-F238E27FC236}">
                <a16:creationId xmlns:a16="http://schemas.microsoft.com/office/drawing/2014/main" id="{66FD3FD0-5F59-46E3-983C-BBD660064A4E}"/>
              </a:ext>
            </a:extLst>
          </p:cNvPr>
          <p:cNvSpPr>
            <a:spLocks noGrp="1"/>
          </p:cNvSpPr>
          <p:nvPr>
            <p:ph idx="1"/>
          </p:nvPr>
        </p:nvSpPr>
        <p:spPr/>
        <p:txBody>
          <a:bodyPr/>
          <a:lstStyle/>
          <a:p>
            <a:r>
              <a:rPr lang="en-US" altLang="zh-CN" dirty="0"/>
              <a:t>Burnside</a:t>
            </a:r>
            <a:r>
              <a:rPr lang="zh-CN" altLang="en-US" dirty="0"/>
              <a:t>公式的证明利用轨道</a:t>
            </a:r>
            <a:r>
              <a:rPr lang="en-US" altLang="zh-CN" dirty="0"/>
              <a:t>-</a:t>
            </a:r>
            <a:r>
              <a:rPr lang="zh-CN" altLang="en-US" dirty="0"/>
              <a:t>中心化子定理以及 </a:t>
            </a:r>
            <a:r>
              <a:rPr lang="en-US" altLang="zh-CN" i="1" dirty="0"/>
              <a:t>X</a:t>
            </a:r>
            <a:r>
              <a:rPr lang="en-US" altLang="zh-CN" dirty="0"/>
              <a:t> </a:t>
            </a:r>
            <a:r>
              <a:rPr lang="zh-CN" altLang="en-US" dirty="0"/>
              <a:t>是轨道的不交并的事实：</a:t>
            </a:r>
            <a:endParaRPr lang="en-US" altLang="zh-CN" dirty="0"/>
          </a:p>
          <a:p>
            <a:endParaRPr lang="en-US" altLang="zh-CN" dirty="0"/>
          </a:p>
          <a:p>
            <a:r>
              <a:rPr lang="zh-CN" altLang="en-US" dirty="0"/>
              <a:t>设</a:t>
            </a:r>
            <a:r>
              <a:rPr lang="en-US" altLang="zh-CN" dirty="0"/>
              <a:t>c</a:t>
            </a:r>
            <a:r>
              <a:rPr lang="zh-CN" altLang="en-US" dirty="0"/>
              <a:t>为染色，</a:t>
            </a:r>
            <a:r>
              <a:rPr lang="en-US" altLang="zh-CN" dirty="0"/>
              <a:t>g</a:t>
            </a:r>
            <a:r>
              <a:rPr lang="zh-CN" altLang="en-US" dirty="0"/>
              <a:t>为置换，</a:t>
            </a:r>
            <a:r>
              <a:rPr lang="en-US" altLang="zh-CN" dirty="0"/>
              <a:t>C</a:t>
            </a:r>
            <a:r>
              <a:rPr lang="zh-CN" altLang="en-US" dirty="0"/>
              <a:t>为所有染色的集合，</a:t>
            </a:r>
            <a:r>
              <a:rPr lang="en-US" altLang="zh-CN" dirty="0"/>
              <a:t>G</a:t>
            </a:r>
            <a:r>
              <a:rPr lang="zh-CN" altLang="en-US" dirty="0"/>
              <a:t>为置换群</a:t>
            </a:r>
            <a:endParaRPr lang="en-US" altLang="zh-CN" dirty="0"/>
          </a:p>
          <a:p>
            <a:r>
              <a:rPr lang="en-US" altLang="zh-CN" dirty="0"/>
              <a:t>C(g)</a:t>
            </a:r>
            <a:r>
              <a:rPr lang="zh-CN" altLang="en-US" dirty="0"/>
              <a:t>为置换</a:t>
            </a:r>
            <a:r>
              <a:rPr lang="en-US" altLang="zh-CN" dirty="0"/>
              <a:t>g</a:t>
            </a:r>
            <a:r>
              <a:rPr lang="zh-CN" altLang="en-US" dirty="0"/>
              <a:t>下的不动点，</a:t>
            </a:r>
            <a:r>
              <a:rPr lang="en-US" altLang="zh-CN" dirty="0"/>
              <a:t>G(c)</a:t>
            </a:r>
            <a:r>
              <a:rPr lang="zh-CN" altLang="en-US" dirty="0"/>
              <a:t>为染色</a:t>
            </a:r>
            <a:r>
              <a:rPr lang="en-US" altLang="zh-CN" dirty="0"/>
              <a:t>c</a:t>
            </a:r>
            <a:r>
              <a:rPr lang="zh-CN" altLang="en-US" dirty="0"/>
              <a:t>的稳定置换</a:t>
            </a:r>
            <a:r>
              <a:rPr lang="en-US" altLang="zh-CN" dirty="0"/>
              <a:t>,S(c)</a:t>
            </a:r>
            <a:r>
              <a:rPr lang="zh-CN" altLang="en-US" dirty="0"/>
              <a:t>为与</a:t>
            </a:r>
            <a:r>
              <a:rPr lang="en-US" altLang="zh-CN" dirty="0"/>
              <a:t>c</a:t>
            </a:r>
            <a:r>
              <a:rPr lang="zh-CN" altLang="en-US" dirty="0"/>
              <a:t>本质相同的染色数。</a:t>
            </a:r>
            <a:endParaRPr lang="en-US" altLang="zh-CN" dirty="0"/>
          </a:p>
          <a:p>
            <a:r>
              <a:rPr lang="zh-CN" altLang="en-US" dirty="0"/>
              <a:t>易知∑</a:t>
            </a:r>
            <a:r>
              <a:rPr lang="en-US" altLang="zh-CN" dirty="0"/>
              <a:t>|C(g)|=</a:t>
            </a:r>
            <a:r>
              <a:rPr lang="zh-CN" altLang="en-US" dirty="0"/>
              <a:t>∑</a:t>
            </a:r>
            <a:r>
              <a:rPr lang="en-US" altLang="zh-CN" dirty="0"/>
              <a:t>|G(c)|</a:t>
            </a:r>
            <a:r>
              <a:rPr lang="zh-CN" altLang="en-US" dirty="0"/>
              <a:t>，</a:t>
            </a:r>
            <a:r>
              <a:rPr lang="en-US" altLang="zh-CN" dirty="0"/>
              <a:t>G(c)</a:t>
            </a:r>
            <a:r>
              <a:rPr lang="zh-CN" altLang="en-US" dirty="0"/>
              <a:t>构成一个置换群</a:t>
            </a:r>
            <a:endParaRPr lang="en-US" altLang="zh-CN" dirty="0"/>
          </a:p>
          <a:p>
            <a:r>
              <a:rPr lang="zh-CN" altLang="en-US" dirty="0"/>
              <a:t>设置换</a:t>
            </a:r>
            <a:r>
              <a:rPr lang="en-US" altLang="zh-CN" dirty="0" err="1"/>
              <a:t>g,f</a:t>
            </a:r>
            <a:r>
              <a:rPr lang="zh-CN" altLang="en-US" dirty="0"/>
              <a:t>∈</a:t>
            </a:r>
            <a:r>
              <a:rPr lang="en-US" altLang="zh-CN" dirty="0"/>
              <a:t>G</a:t>
            </a:r>
            <a:r>
              <a:rPr lang="zh-CN" altLang="en-US" dirty="0"/>
              <a:t>，</a:t>
            </a:r>
            <a:r>
              <a:rPr lang="en-US" altLang="zh-CN" dirty="0" err="1"/>
              <a:t>g·c</a:t>
            </a:r>
            <a:r>
              <a:rPr lang="en-US" altLang="zh-CN" dirty="0"/>
              <a:t>=</a:t>
            </a:r>
            <a:r>
              <a:rPr lang="en-US" altLang="zh-CN" dirty="0" err="1"/>
              <a:t>f·c</a:t>
            </a:r>
            <a:r>
              <a:rPr lang="zh-CN" altLang="en-US" dirty="0"/>
              <a:t>当且仅当</a:t>
            </a:r>
            <a:r>
              <a:rPr lang="en-US" altLang="zh-CN" dirty="0"/>
              <a:t>f</a:t>
            </a:r>
            <a:r>
              <a:rPr lang="en-US" altLang="zh-CN" baseline="30000" dirty="0"/>
              <a:t>-1</a:t>
            </a:r>
            <a:r>
              <a:rPr lang="en-US" altLang="zh-CN" dirty="0"/>
              <a:t>·g</a:t>
            </a:r>
            <a:r>
              <a:rPr lang="zh-CN" altLang="en-US" dirty="0"/>
              <a:t>∈</a:t>
            </a:r>
            <a:r>
              <a:rPr lang="en-US" altLang="zh-CN" dirty="0"/>
              <a:t>G(c)</a:t>
            </a:r>
            <a:r>
              <a:rPr lang="zh-CN" altLang="en-US" dirty="0"/>
              <a:t>，故与染色</a:t>
            </a:r>
            <a:r>
              <a:rPr lang="en-US" altLang="zh-CN" dirty="0"/>
              <a:t>c</a:t>
            </a:r>
            <a:r>
              <a:rPr lang="zh-CN" altLang="en-US" dirty="0"/>
              <a:t>本质相同的染色方案数为</a:t>
            </a:r>
            <a:r>
              <a:rPr lang="en-US" altLang="zh-CN" dirty="0"/>
              <a:t>|S(c)|=|G|/|G(c)|</a:t>
            </a:r>
          </a:p>
          <a:p>
            <a:r>
              <a:rPr lang="zh-CN" altLang="en-US" dirty="0"/>
              <a:t>则</a:t>
            </a:r>
            <a:r>
              <a:rPr lang="en-US" altLang="zh-CN" dirty="0"/>
              <a:t>|G|</a:t>
            </a:r>
            <a:r>
              <a:rPr lang="zh-CN" altLang="en-US" dirty="0"/>
              <a:t>∑</a:t>
            </a:r>
            <a:r>
              <a:rPr lang="en-US" altLang="zh-CN" dirty="0"/>
              <a:t>[X/G]=</a:t>
            </a:r>
            <a:r>
              <a:rPr lang="zh-CN" altLang="en-US" dirty="0"/>
              <a:t>∑</a:t>
            </a:r>
            <a:r>
              <a:rPr lang="en-US" altLang="zh-CN" dirty="0"/>
              <a:t>|G|/|S(c)|=</a:t>
            </a:r>
            <a:r>
              <a:rPr lang="zh-CN" altLang="en-US" dirty="0"/>
              <a:t>∑</a:t>
            </a:r>
            <a:r>
              <a:rPr lang="en-US" altLang="zh-CN" dirty="0"/>
              <a:t>|C(g)|</a:t>
            </a:r>
            <a:r>
              <a:rPr lang="zh-CN" altLang="en-US" dirty="0"/>
              <a:t>得证。</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9070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05E19-470F-4210-9A0E-2AD67B5BE733}"/>
              </a:ext>
            </a:extLst>
          </p:cNvPr>
          <p:cNvSpPr>
            <a:spLocks noGrp="1"/>
          </p:cNvSpPr>
          <p:nvPr>
            <p:ph type="title"/>
          </p:nvPr>
        </p:nvSpPr>
        <p:spPr/>
        <p:txBody>
          <a:bodyPr/>
          <a:lstStyle/>
          <a:p>
            <a:r>
              <a:rPr lang="en-US" altLang="zh-CN" dirty="0" err="1"/>
              <a:t>Pólya</a:t>
            </a:r>
            <a:r>
              <a:rPr lang="zh-CN" altLang="en-US" dirty="0"/>
              <a:t>计数公式</a:t>
            </a:r>
          </a:p>
        </p:txBody>
      </p:sp>
      <p:sp>
        <p:nvSpPr>
          <p:cNvPr id="3" name="内容占位符 2">
            <a:extLst>
              <a:ext uri="{FF2B5EF4-FFF2-40B4-BE49-F238E27FC236}">
                <a16:creationId xmlns:a16="http://schemas.microsoft.com/office/drawing/2014/main" id="{2537E7D9-943D-40C8-8F06-D2CF6053678E}"/>
              </a:ext>
            </a:extLst>
          </p:cNvPr>
          <p:cNvSpPr>
            <a:spLocks noGrp="1"/>
          </p:cNvSpPr>
          <p:nvPr>
            <p:ph idx="1"/>
          </p:nvPr>
        </p:nvSpPr>
        <p:spPr/>
        <p:txBody>
          <a:bodyPr/>
          <a:lstStyle/>
          <a:p>
            <a:r>
              <a:rPr lang="zh-CN" altLang="en-US" dirty="0"/>
              <a:t>置换</a:t>
            </a:r>
            <a:r>
              <a:rPr lang="en-US" altLang="zh-CN" dirty="0"/>
              <a:t>g</a:t>
            </a:r>
            <a:r>
              <a:rPr lang="zh-CN" altLang="en-US" dirty="0"/>
              <a:t>的不动点数目：</a:t>
            </a:r>
            <a:endParaRPr lang="en-US" altLang="zh-CN" dirty="0"/>
          </a:p>
          <a:p>
            <a:r>
              <a:rPr lang="zh-CN" altLang="en-US" dirty="0"/>
              <a:t>设置换</a:t>
            </a:r>
            <a:r>
              <a:rPr lang="en-US" altLang="zh-CN" dirty="0"/>
              <a:t>g</a:t>
            </a:r>
            <a:r>
              <a:rPr lang="zh-CN" altLang="en-US" dirty="0"/>
              <a:t>的循环节有</a:t>
            </a:r>
            <a:r>
              <a:rPr lang="en-US" altLang="zh-CN" dirty="0"/>
              <a:t>k</a:t>
            </a:r>
            <a:r>
              <a:rPr lang="zh-CN" altLang="en-US" dirty="0"/>
              <a:t>个，</a:t>
            </a:r>
            <a:r>
              <a:rPr lang="en-US" altLang="zh-CN" dirty="0"/>
              <a:t>m</a:t>
            </a:r>
            <a:r>
              <a:rPr lang="zh-CN" altLang="en-US" dirty="0"/>
              <a:t>种染色方法。不动点必然循环节中染色相同，故个数为</a:t>
            </a:r>
            <a:r>
              <a:rPr lang="en-US" altLang="zh-CN" dirty="0" err="1"/>
              <a:t>m^k</a:t>
            </a:r>
            <a:r>
              <a:rPr lang="zh-CN" altLang="en-US" dirty="0"/>
              <a:t>。</a:t>
            </a:r>
            <a:endParaRPr lang="en-US" altLang="zh-CN" dirty="0"/>
          </a:p>
          <a:p>
            <a:endParaRPr lang="en-US" altLang="zh-CN" dirty="0"/>
          </a:p>
          <a:p>
            <a:r>
              <a:rPr lang="zh-CN" altLang="en-US" dirty="0"/>
              <a:t>例</a:t>
            </a:r>
            <a:r>
              <a:rPr lang="en-US" altLang="zh-CN" dirty="0">
                <a:sym typeface="Wingdings" panose="05000000000000000000" pitchFamily="2" charset="2"/>
              </a:rPr>
              <a:t>:(3,5,6,4,2,1),</a:t>
            </a:r>
            <a:r>
              <a:rPr lang="zh-CN" altLang="en-US" dirty="0">
                <a:sym typeface="Wingdings" panose="05000000000000000000" pitchFamily="2" charset="2"/>
              </a:rPr>
              <a:t>三个循环节</a:t>
            </a:r>
            <a:r>
              <a:rPr lang="en-US" altLang="zh-CN" dirty="0">
                <a:sym typeface="Wingdings" panose="05000000000000000000" pitchFamily="2" charset="2"/>
              </a:rPr>
              <a:t>(1,3,6)(2,5)(4)</a:t>
            </a:r>
            <a:endParaRPr lang="en-US" altLang="zh-CN" dirty="0"/>
          </a:p>
          <a:p>
            <a:r>
              <a:rPr lang="zh-CN" altLang="en-US" dirty="0"/>
              <a:t>将</a:t>
            </a:r>
            <a:r>
              <a:rPr lang="en-US" altLang="zh-CN" dirty="0"/>
              <a:t>2</a:t>
            </a:r>
            <a:r>
              <a:rPr lang="zh-CN" altLang="en-US" dirty="0"/>
              <a:t>*</a:t>
            </a:r>
            <a:r>
              <a:rPr lang="en-US" altLang="zh-CN" dirty="0"/>
              <a:t>2</a:t>
            </a:r>
            <a:r>
              <a:rPr lang="zh-CN" altLang="en-US" dirty="0"/>
              <a:t>的网格黑白染色，旋转不同构的染色方案有</a:t>
            </a:r>
            <a:r>
              <a:rPr lang="en-US" altLang="zh-CN" dirty="0"/>
              <a:t>6</a:t>
            </a:r>
            <a:r>
              <a:rPr lang="zh-CN" altLang="en-US" dirty="0"/>
              <a:t>种。</a:t>
            </a:r>
          </a:p>
          <a:p>
            <a:endParaRPr lang="zh-CN" altLang="en-US" dirty="0"/>
          </a:p>
        </p:txBody>
      </p:sp>
      <p:pic>
        <p:nvPicPr>
          <p:cNvPr id="4" name="图片 4">
            <a:extLst>
              <a:ext uri="{FF2B5EF4-FFF2-40B4-BE49-F238E27FC236}">
                <a16:creationId xmlns:a16="http://schemas.microsoft.com/office/drawing/2014/main" id="{44FA9D4A-D92E-43E1-9C2C-90FE170CF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25" y="4282441"/>
            <a:ext cx="6172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01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96239-9222-4262-9D0C-251EFB05A060}"/>
              </a:ext>
            </a:extLst>
          </p:cNvPr>
          <p:cNvSpPr>
            <a:spLocks noGrp="1"/>
          </p:cNvSpPr>
          <p:nvPr>
            <p:ph type="ctrTitle"/>
          </p:nvPr>
        </p:nvSpPr>
        <p:spPr/>
        <p:txBody>
          <a:bodyPr/>
          <a:lstStyle/>
          <a:p>
            <a:r>
              <a:rPr lang="zh-CN" altLang="en-US" dirty="0"/>
              <a:t>线性代数</a:t>
            </a:r>
          </a:p>
        </p:txBody>
      </p:sp>
      <p:sp>
        <p:nvSpPr>
          <p:cNvPr id="3" name="副标题 2">
            <a:extLst>
              <a:ext uri="{FF2B5EF4-FFF2-40B4-BE49-F238E27FC236}">
                <a16:creationId xmlns:a16="http://schemas.microsoft.com/office/drawing/2014/main" id="{FA923434-C0FE-41BA-B4F7-AD57E564B3A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31053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2ECF8-D7EC-4F98-B69C-9CD9247591B4}"/>
              </a:ext>
            </a:extLst>
          </p:cNvPr>
          <p:cNvSpPr>
            <a:spLocks noGrp="1"/>
          </p:cNvSpPr>
          <p:nvPr>
            <p:ph type="ctrTitle"/>
          </p:nvPr>
        </p:nvSpPr>
        <p:spPr/>
        <p:txBody>
          <a:bodyPr/>
          <a:lstStyle/>
          <a:p>
            <a:r>
              <a:rPr lang="zh-CN" altLang="en-US" dirty="0"/>
              <a:t>初等数论</a:t>
            </a:r>
          </a:p>
        </p:txBody>
      </p:sp>
      <p:sp>
        <p:nvSpPr>
          <p:cNvPr id="3" name="副标题 2">
            <a:extLst>
              <a:ext uri="{FF2B5EF4-FFF2-40B4-BE49-F238E27FC236}">
                <a16:creationId xmlns:a16="http://schemas.microsoft.com/office/drawing/2014/main" id="{135B1DBF-DA13-4B85-845D-A08ACC0096A0}"/>
              </a:ext>
            </a:extLst>
          </p:cNvPr>
          <p:cNvSpPr>
            <a:spLocks noGrp="1"/>
          </p:cNvSpPr>
          <p:nvPr>
            <p:ph type="subTitle" idx="1"/>
          </p:nvPr>
        </p:nvSpPr>
        <p:spPr/>
        <p:txBody>
          <a:bodyPr/>
          <a:lstStyle/>
          <a:p>
            <a:r>
              <a:rPr lang="en-US" altLang="zh-CN" dirty="0"/>
              <a:t>Number Theory</a:t>
            </a:r>
            <a:endParaRPr lang="zh-CN" altLang="en-US" dirty="0"/>
          </a:p>
        </p:txBody>
      </p:sp>
    </p:spTree>
    <p:extLst>
      <p:ext uri="{BB962C8B-B14F-4D97-AF65-F5344CB8AC3E}">
        <p14:creationId xmlns:p14="http://schemas.microsoft.com/office/powerpoint/2010/main" val="340338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68C11-DE7A-4FC1-8763-E59972AFD424}"/>
              </a:ext>
            </a:extLst>
          </p:cNvPr>
          <p:cNvSpPr>
            <a:spLocks noGrp="1"/>
          </p:cNvSpPr>
          <p:nvPr>
            <p:ph type="title"/>
          </p:nvPr>
        </p:nvSpPr>
        <p:spPr/>
        <p:txBody>
          <a:bodyPr/>
          <a:lstStyle/>
          <a:p>
            <a:r>
              <a:rPr lang="zh-CN" altLang="en-US" dirty="0"/>
              <a:t>约数与倍数</a:t>
            </a:r>
          </a:p>
        </p:txBody>
      </p:sp>
      <p:sp>
        <p:nvSpPr>
          <p:cNvPr id="3" name="内容占位符 2">
            <a:extLst>
              <a:ext uri="{FF2B5EF4-FFF2-40B4-BE49-F238E27FC236}">
                <a16:creationId xmlns:a16="http://schemas.microsoft.com/office/drawing/2014/main" id="{34D62AC3-DBA5-4772-916F-77BCB0C2E778}"/>
              </a:ext>
            </a:extLst>
          </p:cNvPr>
          <p:cNvSpPr>
            <a:spLocks noGrp="1"/>
          </p:cNvSpPr>
          <p:nvPr>
            <p:ph idx="1"/>
          </p:nvPr>
        </p:nvSpPr>
        <p:spPr/>
        <p:txBody>
          <a:bodyPr>
            <a:normAutofit/>
          </a:bodyPr>
          <a:lstStyle/>
          <a:p>
            <a:pPr>
              <a:lnSpc>
                <a:spcPct val="80000"/>
              </a:lnSpc>
            </a:pPr>
            <a:r>
              <a:rPr lang="zh-CN" altLang="en-US" sz="3200" dirty="0"/>
              <a:t>对于整数 </a:t>
            </a:r>
            <a:r>
              <a:rPr lang="en-US" altLang="zh-CN" sz="3200" dirty="0"/>
              <a:t>a, b</a:t>
            </a:r>
            <a:r>
              <a:rPr lang="zh-CN" altLang="en-US" sz="3200" dirty="0"/>
              <a:t>，若存在整数</a:t>
            </a:r>
            <a:r>
              <a:rPr lang="en-US" altLang="zh-CN" sz="3200" dirty="0"/>
              <a:t>c</a:t>
            </a:r>
            <a:r>
              <a:rPr lang="zh-CN" altLang="en-US" sz="3200" dirty="0"/>
              <a:t>使得</a:t>
            </a:r>
            <a:r>
              <a:rPr lang="en-US" altLang="zh-CN" sz="3200" dirty="0"/>
              <a:t>b=a*c</a:t>
            </a:r>
            <a:r>
              <a:rPr lang="zh-CN" altLang="en-US" sz="3200" dirty="0"/>
              <a:t>则称</a:t>
            </a:r>
            <a:r>
              <a:rPr lang="en-US" altLang="zh-CN" sz="3200" dirty="0"/>
              <a:t>b</a:t>
            </a:r>
            <a:r>
              <a:rPr lang="zh-CN" altLang="en-US" sz="3200" dirty="0"/>
              <a:t>为</a:t>
            </a:r>
            <a:r>
              <a:rPr lang="en-US" altLang="zh-CN" sz="3200" dirty="0"/>
              <a:t>a</a:t>
            </a:r>
            <a:r>
              <a:rPr lang="zh-CN" altLang="en-US" sz="3200" dirty="0"/>
              <a:t>的倍数，</a:t>
            </a:r>
            <a:r>
              <a:rPr lang="en-US" altLang="zh-CN" sz="3200" dirty="0"/>
              <a:t>a</a:t>
            </a:r>
            <a:r>
              <a:rPr lang="zh-CN" altLang="en-US" sz="3200" dirty="0"/>
              <a:t>为</a:t>
            </a:r>
            <a:r>
              <a:rPr lang="en-US" altLang="zh-CN" sz="3200" dirty="0"/>
              <a:t>b</a:t>
            </a:r>
            <a:r>
              <a:rPr lang="zh-CN" altLang="en-US" sz="3200" dirty="0"/>
              <a:t>的约数。</a:t>
            </a:r>
            <a:endParaRPr lang="en-US" altLang="zh-CN" sz="3200" dirty="0"/>
          </a:p>
          <a:p>
            <a:pPr>
              <a:lnSpc>
                <a:spcPct val="80000"/>
              </a:lnSpc>
            </a:pPr>
            <a:endParaRPr lang="en-US" altLang="zh-CN" sz="3200" dirty="0"/>
          </a:p>
          <a:p>
            <a:pPr>
              <a:lnSpc>
                <a:spcPct val="80000"/>
              </a:lnSpc>
            </a:pPr>
            <a:r>
              <a:rPr lang="zh-CN" altLang="en-US" sz="3200" dirty="0"/>
              <a:t>两数的最大公约数称为</a:t>
            </a:r>
            <a:r>
              <a:rPr lang="en-US" altLang="zh-CN" sz="3200" dirty="0"/>
              <a:t>GCD</a:t>
            </a:r>
            <a:r>
              <a:rPr lang="zh-CN" altLang="en-US" sz="3200" dirty="0"/>
              <a:t>，两数的最小公倍数称为</a:t>
            </a:r>
            <a:r>
              <a:rPr lang="en-US" altLang="zh-CN" sz="3200" dirty="0"/>
              <a:t>LCM</a:t>
            </a:r>
            <a:endParaRPr lang="zh-CN" altLang="en-US" sz="3200" dirty="0"/>
          </a:p>
          <a:p>
            <a:endParaRPr lang="zh-CN" altLang="en-US" sz="3200" dirty="0"/>
          </a:p>
        </p:txBody>
      </p:sp>
    </p:spTree>
    <p:extLst>
      <p:ext uri="{BB962C8B-B14F-4D97-AF65-F5344CB8AC3E}">
        <p14:creationId xmlns:p14="http://schemas.microsoft.com/office/powerpoint/2010/main" val="3058169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940A3-3709-4F49-9056-5B8C5A8DBCE9}"/>
              </a:ext>
            </a:extLst>
          </p:cNvPr>
          <p:cNvSpPr>
            <a:spLocks noGrp="1"/>
          </p:cNvSpPr>
          <p:nvPr>
            <p:ph type="title"/>
          </p:nvPr>
        </p:nvSpPr>
        <p:spPr/>
        <p:txBody>
          <a:bodyPr/>
          <a:lstStyle/>
          <a:p>
            <a:r>
              <a:rPr lang="zh-CN" altLang="en-US" dirty="0"/>
              <a:t>算术基本定理</a:t>
            </a:r>
          </a:p>
        </p:txBody>
      </p:sp>
      <p:sp>
        <p:nvSpPr>
          <p:cNvPr id="3" name="内容占位符 2">
            <a:extLst>
              <a:ext uri="{FF2B5EF4-FFF2-40B4-BE49-F238E27FC236}">
                <a16:creationId xmlns:a16="http://schemas.microsoft.com/office/drawing/2014/main" id="{BCFE2D05-12E4-49B3-84E5-ED9475CD0637}"/>
              </a:ext>
            </a:extLst>
          </p:cNvPr>
          <p:cNvSpPr>
            <a:spLocks noGrp="1"/>
          </p:cNvSpPr>
          <p:nvPr>
            <p:ph idx="1"/>
          </p:nvPr>
        </p:nvSpPr>
        <p:spPr/>
        <p:txBody>
          <a:bodyPr>
            <a:normAutofit/>
          </a:bodyPr>
          <a:lstStyle/>
          <a:p>
            <a:r>
              <a:rPr lang="zh-CN" altLang="en-US" sz="3200" dirty="0"/>
              <a:t>算术基本定理可表述为：任何一个大于</a:t>
            </a:r>
            <a:r>
              <a:rPr lang="en-US" altLang="zh-CN" sz="3200" dirty="0"/>
              <a:t>1</a:t>
            </a:r>
            <a:r>
              <a:rPr lang="zh-CN" altLang="en-US" sz="3200" dirty="0"/>
              <a:t>的自然数 </a:t>
            </a:r>
            <a:r>
              <a:rPr lang="en-US" altLang="zh-CN" sz="3200" dirty="0"/>
              <a:t>N,</a:t>
            </a:r>
            <a:r>
              <a:rPr lang="zh-CN" altLang="en-US" sz="3200" dirty="0"/>
              <a:t>如果</a:t>
            </a:r>
            <a:r>
              <a:rPr lang="en-US" altLang="zh-CN" sz="3200" dirty="0"/>
              <a:t>N</a:t>
            </a:r>
            <a:r>
              <a:rPr lang="zh-CN" altLang="en-US" sz="3200" dirty="0"/>
              <a:t>不为质数，那么</a:t>
            </a:r>
            <a:r>
              <a:rPr lang="en-US" altLang="zh-CN" sz="3200" dirty="0"/>
              <a:t>N</a:t>
            </a:r>
            <a:r>
              <a:rPr lang="zh-CN" altLang="en-US" sz="3200" dirty="0"/>
              <a:t>可以唯一分解成有限个质数的乘积</a:t>
            </a:r>
            <a:r>
              <a:rPr lang="en-US" altLang="zh-CN" sz="3200" dirty="0"/>
              <a:t>N=P</a:t>
            </a:r>
            <a:r>
              <a:rPr lang="en-US" altLang="zh-CN" sz="3200" baseline="-25000" dirty="0"/>
              <a:t>1</a:t>
            </a:r>
            <a:r>
              <a:rPr lang="en-US" altLang="zh-CN" sz="3200" baseline="30000" dirty="0"/>
              <a:t>a1</a:t>
            </a:r>
            <a:r>
              <a:rPr lang="en-US" altLang="zh-CN" sz="3200" dirty="0"/>
              <a:t>*P</a:t>
            </a:r>
            <a:r>
              <a:rPr lang="en-US" altLang="zh-CN" sz="3200" baseline="-25000" dirty="0"/>
              <a:t>2</a:t>
            </a:r>
            <a:r>
              <a:rPr lang="en-US" altLang="zh-CN" sz="3200" baseline="30000" dirty="0"/>
              <a:t>a2</a:t>
            </a:r>
            <a:r>
              <a:rPr lang="en-US" altLang="zh-CN" sz="3200" dirty="0"/>
              <a:t>*P</a:t>
            </a:r>
            <a:r>
              <a:rPr lang="en-US" altLang="zh-CN" sz="3200" baseline="-25000" dirty="0"/>
              <a:t>3</a:t>
            </a:r>
            <a:r>
              <a:rPr lang="en-US" altLang="zh-CN" sz="3200" baseline="30000" dirty="0"/>
              <a:t>a3</a:t>
            </a:r>
            <a:r>
              <a:rPr lang="en-US" altLang="zh-CN" sz="3200" dirty="0"/>
              <a:t>......</a:t>
            </a:r>
            <a:r>
              <a:rPr lang="en-US" altLang="zh-CN" sz="3200" dirty="0" err="1"/>
              <a:t>P</a:t>
            </a:r>
            <a:r>
              <a:rPr lang="en-US" altLang="zh-CN" sz="3200" baseline="-25000" dirty="0" err="1"/>
              <a:t>n</a:t>
            </a:r>
            <a:r>
              <a:rPr lang="en-US" altLang="zh-CN" sz="3200" baseline="30000" dirty="0" err="1"/>
              <a:t>an</a:t>
            </a:r>
            <a:r>
              <a:rPr lang="zh-CN" altLang="en-US" sz="3200" dirty="0"/>
              <a:t>，这里</a:t>
            </a:r>
            <a:r>
              <a:rPr lang="en-US" altLang="zh-CN" sz="3200" dirty="0"/>
              <a:t>P1&lt;P2&lt;P3......&lt;</a:t>
            </a:r>
            <a:r>
              <a:rPr lang="en-US" altLang="zh-CN" sz="3200" dirty="0" err="1"/>
              <a:t>Pn</a:t>
            </a:r>
            <a:r>
              <a:rPr lang="zh-CN" altLang="en-US" sz="3200" dirty="0"/>
              <a:t>均为质数，其中指数</a:t>
            </a:r>
            <a:r>
              <a:rPr lang="en-US" altLang="zh-CN" sz="3200" dirty="0" err="1"/>
              <a:t>ai</a:t>
            </a:r>
            <a:r>
              <a:rPr lang="zh-CN" altLang="en-US" sz="3200" dirty="0"/>
              <a:t>是正整数。这样的分解称为 </a:t>
            </a:r>
            <a:r>
              <a:rPr lang="en-US" altLang="zh-CN" sz="3200" dirty="0"/>
              <a:t>N </a:t>
            </a:r>
            <a:r>
              <a:rPr lang="zh-CN" altLang="en-US" sz="3200" dirty="0"/>
              <a:t>的标准分解式。</a:t>
            </a:r>
          </a:p>
          <a:p>
            <a:endParaRPr lang="zh-CN" altLang="en-US" sz="3200" dirty="0"/>
          </a:p>
        </p:txBody>
      </p:sp>
    </p:spTree>
    <p:extLst>
      <p:ext uri="{BB962C8B-B14F-4D97-AF65-F5344CB8AC3E}">
        <p14:creationId xmlns:p14="http://schemas.microsoft.com/office/powerpoint/2010/main" val="3351590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092EA-9100-4892-AD76-793A50405534}"/>
              </a:ext>
            </a:extLst>
          </p:cNvPr>
          <p:cNvSpPr>
            <a:spLocks noGrp="1"/>
          </p:cNvSpPr>
          <p:nvPr>
            <p:ph type="title"/>
          </p:nvPr>
        </p:nvSpPr>
        <p:spPr/>
        <p:txBody>
          <a:bodyPr/>
          <a:lstStyle/>
          <a:p>
            <a:r>
              <a:rPr lang="zh-CN" altLang="en-US" dirty="0"/>
              <a:t>计算全部约数</a:t>
            </a:r>
          </a:p>
        </p:txBody>
      </p:sp>
      <p:sp>
        <p:nvSpPr>
          <p:cNvPr id="3" name="内容占位符 2">
            <a:extLst>
              <a:ext uri="{FF2B5EF4-FFF2-40B4-BE49-F238E27FC236}">
                <a16:creationId xmlns:a16="http://schemas.microsoft.com/office/drawing/2014/main" id="{3BCBAD54-1420-46D4-8621-42216CE9134B}"/>
              </a:ext>
            </a:extLst>
          </p:cNvPr>
          <p:cNvSpPr>
            <a:spLocks noGrp="1"/>
          </p:cNvSpPr>
          <p:nvPr>
            <p:ph idx="1"/>
          </p:nvPr>
        </p:nvSpPr>
        <p:spPr/>
        <p:txBody>
          <a:bodyPr>
            <a:normAutofit/>
          </a:bodyPr>
          <a:lstStyle/>
          <a:p>
            <a:r>
              <a:rPr lang="zh-CN" altLang="en-US" sz="3200" dirty="0"/>
              <a:t>方法一：依次枚举每个数是否为约数即可。</a:t>
            </a:r>
            <a:r>
              <a:rPr lang="en-US" altLang="zh-CN" sz="3200" dirty="0"/>
              <a:t>O(n)</a:t>
            </a:r>
          </a:p>
          <a:p>
            <a:r>
              <a:rPr lang="zh-CN" altLang="en-US" sz="3200" dirty="0"/>
              <a:t>方法二：发现若</a:t>
            </a:r>
            <a:r>
              <a:rPr lang="en-US" altLang="zh-CN" sz="3200" dirty="0"/>
              <a:t>p</a:t>
            </a:r>
            <a:r>
              <a:rPr lang="zh-CN" altLang="en-US" sz="3200" dirty="0"/>
              <a:t>是</a:t>
            </a:r>
            <a:r>
              <a:rPr lang="en-US" altLang="zh-CN" sz="3200" dirty="0"/>
              <a:t>n</a:t>
            </a:r>
            <a:r>
              <a:rPr lang="zh-CN" altLang="en-US" sz="3200" dirty="0"/>
              <a:t>的约数，则</a:t>
            </a:r>
            <a:r>
              <a:rPr lang="en-US" altLang="zh-CN" sz="3200" dirty="0"/>
              <a:t>n/p</a:t>
            </a:r>
            <a:r>
              <a:rPr lang="zh-CN" altLang="en-US" sz="3200" dirty="0"/>
              <a:t>也是</a:t>
            </a:r>
            <a:r>
              <a:rPr lang="en-US" altLang="zh-CN" sz="3200" dirty="0"/>
              <a:t>n</a:t>
            </a:r>
            <a:r>
              <a:rPr lang="zh-CN" altLang="en-US" sz="3200" dirty="0"/>
              <a:t>的约数</a:t>
            </a:r>
            <a:r>
              <a:rPr lang="en-US" altLang="zh-CN" sz="3200" dirty="0"/>
              <a:t>(</a:t>
            </a:r>
            <a:r>
              <a:rPr lang="zh-CN" altLang="en-US" sz="3200" dirty="0"/>
              <a:t>约数成对出现</a:t>
            </a:r>
            <a:r>
              <a:rPr lang="en-US" altLang="zh-CN" sz="3200" dirty="0"/>
              <a:t>)</a:t>
            </a:r>
            <a:r>
              <a:rPr lang="zh-CN" altLang="en-US" sz="3200" dirty="0"/>
              <a:t>，故只需知道小于等于根号</a:t>
            </a:r>
            <a:r>
              <a:rPr lang="en-US" altLang="zh-CN" sz="3200" dirty="0"/>
              <a:t>n</a:t>
            </a:r>
            <a:r>
              <a:rPr lang="zh-CN" altLang="en-US" sz="3200" dirty="0"/>
              <a:t>的全部约数配对即可。</a:t>
            </a:r>
            <a:r>
              <a:rPr lang="en-US" altLang="zh-CN" sz="3200" dirty="0"/>
              <a:t>O(n^0.5)</a:t>
            </a:r>
          </a:p>
          <a:p>
            <a:endParaRPr lang="zh-CN" altLang="en-US" sz="3200" dirty="0"/>
          </a:p>
        </p:txBody>
      </p:sp>
    </p:spTree>
    <p:extLst>
      <p:ext uri="{BB962C8B-B14F-4D97-AF65-F5344CB8AC3E}">
        <p14:creationId xmlns:p14="http://schemas.microsoft.com/office/powerpoint/2010/main" val="803760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C07EA-6CEE-4D5B-BC96-BD2A06A6EE32}"/>
              </a:ext>
            </a:extLst>
          </p:cNvPr>
          <p:cNvSpPr>
            <a:spLocks noGrp="1"/>
          </p:cNvSpPr>
          <p:nvPr>
            <p:ph type="title"/>
          </p:nvPr>
        </p:nvSpPr>
        <p:spPr/>
        <p:txBody>
          <a:bodyPr/>
          <a:lstStyle/>
          <a:p>
            <a:r>
              <a:rPr lang="zh-CN" altLang="en-US" dirty="0"/>
              <a:t>质因数分解算法</a:t>
            </a:r>
          </a:p>
        </p:txBody>
      </p:sp>
      <p:sp>
        <p:nvSpPr>
          <p:cNvPr id="3" name="内容占位符 2">
            <a:extLst>
              <a:ext uri="{FF2B5EF4-FFF2-40B4-BE49-F238E27FC236}">
                <a16:creationId xmlns:a16="http://schemas.microsoft.com/office/drawing/2014/main" id="{9D736889-3F76-43B3-A42B-444A40DBEE72}"/>
              </a:ext>
            </a:extLst>
          </p:cNvPr>
          <p:cNvSpPr>
            <a:spLocks noGrp="1"/>
          </p:cNvSpPr>
          <p:nvPr>
            <p:ph idx="1"/>
          </p:nvPr>
        </p:nvSpPr>
        <p:spPr/>
        <p:txBody>
          <a:bodyPr>
            <a:normAutofit/>
          </a:bodyPr>
          <a:lstStyle/>
          <a:p>
            <a:r>
              <a:rPr lang="zh-CN" altLang="en-US" sz="3600" dirty="0"/>
              <a:t>从小到大枚举每个数</a:t>
            </a:r>
            <a:r>
              <a:rPr lang="en-US" altLang="zh-CN" sz="3600" dirty="0"/>
              <a:t>a</a:t>
            </a:r>
            <a:r>
              <a:rPr lang="zh-CN" altLang="en-US" sz="3600" dirty="0"/>
              <a:t>是否是当前</a:t>
            </a:r>
            <a:r>
              <a:rPr lang="en-US" altLang="zh-CN" sz="3600" dirty="0"/>
              <a:t>n</a:t>
            </a:r>
            <a:r>
              <a:rPr lang="zh-CN" altLang="en-US" sz="3600" dirty="0"/>
              <a:t>的约数，若是则将</a:t>
            </a:r>
            <a:r>
              <a:rPr lang="en-US" altLang="zh-CN" sz="3600" dirty="0"/>
              <a:t>n</a:t>
            </a:r>
            <a:r>
              <a:rPr lang="zh-CN" altLang="en-US" sz="3600" dirty="0"/>
              <a:t>分解出一个数</a:t>
            </a:r>
            <a:r>
              <a:rPr lang="en-US" altLang="zh-CN" sz="3600" dirty="0"/>
              <a:t>a</a:t>
            </a:r>
            <a:r>
              <a:rPr lang="zh-CN" altLang="en-US" sz="3600" dirty="0"/>
              <a:t>，</a:t>
            </a:r>
            <a:r>
              <a:rPr lang="en-US" altLang="zh-CN" sz="3600" dirty="0"/>
              <a:t>a</a:t>
            </a:r>
            <a:r>
              <a:rPr lang="zh-CN" altLang="en-US" sz="3600" dirty="0"/>
              <a:t>必然为素数。</a:t>
            </a:r>
            <a:r>
              <a:rPr lang="en-US" altLang="zh-CN" sz="3600" dirty="0"/>
              <a:t>O(n)</a:t>
            </a:r>
          </a:p>
          <a:p>
            <a:r>
              <a:rPr lang="zh-CN" altLang="en-US" sz="3600" dirty="0"/>
              <a:t>若</a:t>
            </a:r>
            <a:r>
              <a:rPr lang="en-US" altLang="zh-CN" sz="3600" dirty="0"/>
              <a:t>a&gt;sqrt(n)</a:t>
            </a:r>
            <a:r>
              <a:rPr lang="zh-CN" altLang="en-US" sz="3600" dirty="0"/>
              <a:t>显然无意义，故只算</a:t>
            </a:r>
            <a:r>
              <a:rPr lang="en-US" altLang="zh-CN" sz="3600" dirty="0"/>
              <a:t>a&lt;=sqrt(n)</a:t>
            </a:r>
            <a:r>
              <a:rPr lang="zh-CN" altLang="en-US" sz="3600" dirty="0"/>
              <a:t>的，最终剩下的</a:t>
            </a:r>
            <a:r>
              <a:rPr lang="en-US" altLang="zh-CN" sz="3600" dirty="0"/>
              <a:t>n</a:t>
            </a:r>
            <a:r>
              <a:rPr lang="zh-CN" altLang="en-US" sz="3600" dirty="0"/>
              <a:t>也是一个素数。</a:t>
            </a:r>
            <a:r>
              <a:rPr lang="en-US" altLang="zh-CN" sz="3600" dirty="0"/>
              <a:t>O(n^0.5)</a:t>
            </a:r>
          </a:p>
          <a:p>
            <a:endParaRPr lang="zh-CN" altLang="en-US" sz="3600" dirty="0"/>
          </a:p>
        </p:txBody>
      </p:sp>
    </p:spTree>
    <p:extLst>
      <p:ext uri="{BB962C8B-B14F-4D97-AF65-F5344CB8AC3E}">
        <p14:creationId xmlns:p14="http://schemas.microsoft.com/office/powerpoint/2010/main" val="45302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BC393-4C36-44E6-9DD9-771FF7B97460}"/>
              </a:ext>
            </a:extLst>
          </p:cNvPr>
          <p:cNvSpPr>
            <a:spLocks noGrp="1"/>
          </p:cNvSpPr>
          <p:nvPr>
            <p:ph type="title"/>
          </p:nvPr>
        </p:nvSpPr>
        <p:spPr/>
        <p:txBody>
          <a:bodyPr/>
          <a:lstStyle/>
          <a:p>
            <a:r>
              <a:rPr lang="zh-CN" altLang="en-US" dirty="0"/>
              <a:t>素数与合数</a:t>
            </a:r>
          </a:p>
        </p:txBody>
      </p:sp>
      <p:sp>
        <p:nvSpPr>
          <p:cNvPr id="3" name="内容占位符 2">
            <a:extLst>
              <a:ext uri="{FF2B5EF4-FFF2-40B4-BE49-F238E27FC236}">
                <a16:creationId xmlns:a16="http://schemas.microsoft.com/office/drawing/2014/main" id="{399EA7E3-259A-4560-8195-0B5B905252B1}"/>
              </a:ext>
            </a:extLst>
          </p:cNvPr>
          <p:cNvSpPr>
            <a:spLocks noGrp="1"/>
          </p:cNvSpPr>
          <p:nvPr>
            <p:ph idx="1"/>
          </p:nvPr>
        </p:nvSpPr>
        <p:spPr/>
        <p:txBody>
          <a:bodyPr>
            <a:normAutofit/>
          </a:bodyPr>
          <a:lstStyle/>
          <a:p>
            <a:pPr>
              <a:lnSpc>
                <a:spcPct val="80000"/>
              </a:lnSpc>
            </a:pPr>
            <a:r>
              <a:rPr lang="zh-CN" altLang="en-US" sz="3200" dirty="0"/>
              <a:t>若一个大于一的正整数</a:t>
            </a:r>
            <a:r>
              <a:rPr lang="en-US" altLang="zh-CN" sz="3200" dirty="0"/>
              <a:t>P</a:t>
            </a:r>
            <a:r>
              <a:rPr lang="zh-CN" altLang="en-US" sz="3200" dirty="0"/>
              <a:t>，其约数只有</a:t>
            </a:r>
            <a:r>
              <a:rPr lang="en-US" altLang="zh-CN" sz="3200" dirty="0"/>
              <a:t>1</a:t>
            </a:r>
            <a:r>
              <a:rPr lang="zh-CN" altLang="en-US" sz="3200" dirty="0"/>
              <a:t>和</a:t>
            </a:r>
            <a:r>
              <a:rPr lang="en-US" altLang="zh-CN" sz="3200" dirty="0"/>
              <a:t>P</a:t>
            </a:r>
            <a:r>
              <a:rPr lang="zh-CN" altLang="en-US" sz="3200" dirty="0"/>
              <a:t>本身，称其为素数</a:t>
            </a:r>
            <a:r>
              <a:rPr lang="en-US" altLang="zh-CN" sz="3200" dirty="0"/>
              <a:t>(</a:t>
            </a:r>
            <a:r>
              <a:rPr lang="zh-CN" altLang="en-US" sz="3200" dirty="0"/>
              <a:t>质数</a:t>
            </a:r>
            <a:r>
              <a:rPr lang="en-US" altLang="zh-CN" sz="3200" dirty="0"/>
              <a:t>)</a:t>
            </a:r>
            <a:r>
              <a:rPr lang="zh-CN" altLang="en-US" sz="3200" dirty="0"/>
              <a:t>。若其有超过两个约数，则为合数。</a:t>
            </a:r>
            <a:endParaRPr lang="en-US" altLang="zh-CN" sz="3200" dirty="0"/>
          </a:p>
          <a:p>
            <a:pPr>
              <a:lnSpc>
                <a:spcPct val="80000"/>
              </a:lnSpc>
            </a:pPr>
            <a:endParaRPr lang="en-US" altLang="zh-CN" sz="3200" dirty="0"/>
          </a:p>
          <a:p>
            <a:r>
              <a:rPr lang="en-US" altLang="zh-CN" sz="3200" dirty="0"/>
              <a:t>2 3 5 7 11 13 17 19 23 29 31 37 41 43 47 53 59 61 67 71 73 79 83 89 97 101 103 107 109 113 127 131 137 139 149 151 157 163 167 173 179 181 191 193 197 199 211</a:t>
            </a:r>
          </a:p>
          <a:p>
            <a:pPr>
              <a:lnSpc>
                <a:spcPct val="80000"/>
              </a:lnSpc>
            </a:pPr>
            <a:endParaRPr lang="zh-CN" altLang="en-US" sz="3200" dirty="0"/>
          </a:p>
          <a:p>
            <a:endParaRPr lang="zh-CN" altLang="en-US" sz="3200" dirty="0"/>
          </a:p>
        </p:txBody>
      </p:sp>
    </p:spTree>
    <p:extLst>
      <p:ext uri="{BB962C8B-B14F-4D97-AF65-F5344CB8AC3E}">
        <p14:creationId xmlns:p14="http://schemas.microsoft.com/office/powerpoint/2010/main" val="3328588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0A43C-6FAB-4B8E-8B46-EE66C83B6F96}"/>
              </a:ext>
            </a:extLst>
          </p:cNvPr>
          <p:cNvSpPr>
            <a:spLocks noGrp="1"/>
          </p:cNvSpPr>
          <p:nvPr>
            <p:ph type="title"/>
          </p:nvPr>
        </p:nvSpPr>
        <p:spPr/>
        <p:txBody>
          <a:bodyPr/>
          <a:lstStyle/>
          <a:p>
            <a:r>
              <a:rPr lang="zh-CN" altLang="en-US" dirty="0"/>
              <a:t>素数无限定理</a:t>
            </a:r>
          </a:p>
        </p:txBody>
      </p:sp>
      <p:sp>
        <p:nvSpPr>
          <p:cNvPr id="3" name="内容占位符 2">
            <a:extLst>
              <a:ext uri="{FF2B5EF4-FFF2-40B4-BE49-F238E27FC236}">
                <a16:creationId xmlns:a16="http://schemas.microsoft.com/office/drawing/2014/main" id="{D28BB04B-CDBD-4494-8C51-354187A27E4E}"/>
              </a:ext>
            </a:extLst>
          </p:cNvPr>
          <p:cNvSpPr>
            <a:spLocks noGrp="1"/>
          </p:cNvSpPr>
          <p:nvPr>
            <p:ph idx="1"/>
          </p:nvPr>
        </p:nvSpPr>
        <p:spPr/>
        <p:txBody>
          <a:bodyPr>
            <a:normAutofit/>
          </a:bodyPr>
          <a:lstStyle/>
          <a:p>
            <a:r>
              <a:rPr lang="zh-CN" altLang="en-US" sz="3600" dirty="0"/>
              <a:t>正整数集中包含无限个素数。</a:t>
            </a:r>
            <a:endParaRPr lang="en-US" altLang="zh-CN" sz="3600" dirty="0"/>
          </a:p>
          <a:p>
            <a:endParaRPr lang="en-US" altLang="zh-CN" sz="3600" dirty="0"/>
          </a:p>
          <a:p>
            <a:r>
              <a:rPr lang="zh-CN" altLang="en-US" sz="3600" dirty="0"/>
              <a:t>反证：</a:t>
            </a:r>
            <a:endParaRPr lang="en-US" altLang="zh-CN" sz="3600" dirty="0"/>
          </a:p>
          <a:p>
            <a:r>
              <a:rPr lang="zh-CN" altLang="en-US" sz="3600" dirty="0"/>
              <a:t>假设素数有限，设其为</a:t>
            </a:r>
            <a:r>
              <a:rPr lang="en-US" altLang="zh-CN" sz="3600" dirty="0"/>
              <a:t>p1~pn</a:t>
            </a:r>
            <a:r>
              <a:rPr lang="zh-CN" altLang="en-US" sz="3600" dirty="0"/>
              <a:t>，构造</a:t>
            </a:r>
            <a:r>
              <a:rPr lang="en-US" altLang="zh-CN" sz="3600" dirty="0"/>
              <a:t>s=1+π(pi)</a:t>
            </a:r>
            <a:r>
              <a:rPr lang="zh-CN" altLang="en-US" sz="3600" dirty="0"/>
              <a:t>，若</a:t>
            </a:r>
            <a:r>
              <a:rPr lang="en-US" altLang="zh-CN" sz="3600" dirty="0"/>
              <a:t>s</a:t>
            </a:r>
            <a:r>
              <a:rPr lang="zh-CN" altLang="en-US" sz="3600" dirty="0"/>
              <a:t>是素数，矛盾；若</a:t>
            </a:r>
            <a:r>
              <a:rPr lang="en-US" altLang="zh-CN" sz="3600" dirty="0"/>
              <a:t>s</a:t>
            </a:r>
            <a:r>
              <a:rPr lang="zh-CN" altLang="en-US" sz="3600" dirty="0"/>
              <a:t>是合数，则</a:t>
            </a:r>
            <a:r>
              <a:rPr lang="en-US" altLang="zh-CN" sz="3600" dirty="0"/>
              <a:t>p1~pn</a:t>
            </a:r>
            <a:r>
              <a:rPr lang="zh-CN" altLang="en-US" sz="3600" dirty="0"/>
              <a:t>都不是</a:t>
            </a:r>
            <a:r>
              <a:rPr lang="en-US" altLang="zh-CN" sz="3600" dirty="0"/>
              <a:t>s</a:t>
            </a:r>
            <a:r>
              <a:rPr lang="zh-CN" altLang="en-US" sz="3600" dirty="0"/>
              <a:t>的约数，与算术基本定理矛盾。</a:t>
            </a:r>
          </a:p>
          <a:p>
            <a:endParaRPr lang="zh-CN" altLang="en-US" sz="3600" dirty="0"/>
          </a:p>
        </p:txBody>
      </p:sp>
    </p:spTree>
    <p:extLst>
      <p:ext uri="{BB962C8B-B14F-4D97-AF65-F5344CB8AC3E}">
        <p14:creationId xmlns:p14="http://schemas.microsoft.com/office/powerpoint/2010/main" val="2910329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626F9-83E0-4CB7-B72C-83E7C69F3480}"/>
              </a:ext>
            </a:extLst>
          </p:cNvPr>
          <p:cNvSpPr>
            <a:spLocks noGrp="1"/>
          </p:cNvSpPr>
          <p:nvPr>
            <p:ph type="title"/>
          </p:nvPr>
        </p:nvSpPr>
        <p:spPr/>
        <p:txBody>
          <a:bodyPr/>
          <a:lstStyle/>
          <a:p>
            <a:r>
              <a:rPr lang="zh-CN" altLang="en-US" dirty="0"/>
              <a:t>Eraosthens素数筛法</a:t>
            </a:r>
          </a:p>
        </p:txBody>
      </p:sp>
      <p:sp>
        <p:nvSpPr>
          <p:cNvPr id="3" name="内容占位符 2">
            <a:extLst>
              <a:ext uri="{FF2B5EF4-FFF2-40B4-BE49-F238E27FC236}">
                <a16:creationId xmlns:a16="http://schemas.microsoft.com/office/drawing/2014/main" id="{A11A4917-FB59-487C-AC22-245D7CC46C39}"/>
              </a:ext>
            </a:extLst>
          </p:cNvPr>
          <p:cNvSpPr>
            <a:spLocks noGrp="1"/>
          </p:cNvSpPr>
          <p:nvPr>
            <p:ph idx="1"/>
          </p:nvPr>
        </p:nvSpPr>
        <p:spPr/>
        <p:txBody>
          <a:bodyPr>
            <a:normAutofit/>
          </a:bodyPr>
          <a:lstStyle/>
          <a:p>
            <a:pPr>
              <a:lnSpc>
                <a:spcPct val="80000"/>
              </a:lnSpc>
            </a:pPr>
            <a:r>
              <a:rPr lang="zh-CN" altLang="en-US" sz="3200" dirty="0"/>
              <a:t>设置一数表，从</a:t>
            </a:r>
            <a:r>
              <a:rPr lang="en-US" altLang="zh-CN" sz="3200" dirty="0"/>
              <a:t>2</a:t>
            </a:r>
            <a:r>
              <a:rPr lang="zh-CN" altLang="en-US" sz="3200" dirty="0"/>
              <a:t>开始若该数没有被划掉，则其为一个素数，将其所有倍数划掉。</a:t>
            </a:r>
            <a:endParaRPr lang="en-US" altLang="zh-CN" sz="3200" dirty="0"/>
          </a:p>
          <a:p>
            <a:pPr>
              <a:lnSpc>
                <a:spcPct val="80000"/>
              </a:lnSpc>
            </a:pPr>
            <a:r>
              <a:rPr lang="zh-CN" altLang="en-US" sz="3200" dirty="0"/>
              <a:t>复杂度</a:t>
            </a:r>
            <a:r>
              <a:rPr lang="en-US" altLang="zh-CN" sz="3200" dirty="0"/>
              <a:t>O(</a:t>
            </a:r>
            <a:r>
              <a:rPr lang="en-US" altLang="zh-CN" sz="3200" dirty="0" err="1"/>
              <a:t>nlogn</a:t>
            </a:r>
            <a:r>
              <a:rPr lang="en-US" altLang="zh-CN" sz="3200" dirty="0"/>
              <a:t>)</a:t>
            </a:r>
            <a:endParaRPr lang="zh-CN" altLang="en-US" sz="3200" dirty="0"/>
          </a:p>
          <a:p>
            <a:endParaRPr lang="zh-CN" altLang="en-US" sz="3200" dirty="0"/>
          </a:p>
        </p:txBody>
      </p:sp>
      <p:pic>
        <p:nvPicPr>
          <p:cNvPr id="4" name="Picture 5" descr="http://www.cqer.gov.cn/Links/sx/5shang/7/images/sub/expand02/expand02_01_clip_image001.jpg">
            <a:extLst>
              <a:ext uri="{FF2B5EF4-FFF2-40B4-BE49-F238E27FC236}">
                <a16:creationId xmlns:a16="http://schemas.microsoft.com/office/drawing/2014/main" id="{3529F738-AC4A-4937-A45D-36DF228E3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267200"/>
            <a:ext cx="48672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488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20896-739D-4EEB-A066-C4575788856D}"/>
              </a:ext>
            </a:extLst>
          </p:cNvPr>
          <p:cNvSpPr>
            <a:spLocks noGrp="1"/>
          </p:cNvSpPr>
          <p:nvPr>
            <p:ph type="title"/>
          </p:nvPr>
        </p:nvSpPr>
        <p:spPr/>
        <p:txBody>
          <a:bodyPr/>
          <a:lstStyle/>
          <a:p>
            <a:r>
              <a:rPr lang="zh-CN" altLang="en-US" dirty="0"/>
              <a:t>欧拉线性筛法</a:t>
            </a:r>
          </a:p>
        </p:txBody>
      </p:sp>
      <p:sp>
        <p:nvSpPr>
          <p:cNvPr id="3" name="内容占位符 2">
            <a:extLst>
              <a:ext uri="{FF2B5EF4-FFF2-40B4-BE49-F238E27FC236}">
                <a16:creationId xmlns:a16="http://schemas.microsoft.com/office/drawing/2014/main" id="{14F37BE2-16C1-47D9-9330-E2D88F4C05B3}"/>
              </a:ext>
            </a:extLst>
          </p:cNvPr>
          <p:cNvSpPr>
            <a:spLocks noGrp="1"/>
          </p:cNvSpPr>
          <p:nvPr>
            <p:ph idx="1"/>
          </p:nvPr>
        </p:nvSpPr>
        <p:spPr>
          <a:xfrm>
            <a:off x="857251" y="1686187"/>
            <a:ext cx="7404653" cy="4409813"/>
          </a:xfrm>
        </p:spPr>
        <p:txBody>
          <a:bodyPr/>
          <a:lstStyle/>
          <a:p>
            <a:pPr>
              <a:lnSpc>
                <a:spcPct val="80000"/>
              </a:lnSpc>
            </a:pPr>
            <a:r>
              <a:rPr lang="zh-CN" altLang="en-US" sz="2400" dirty="0"/>
              <a:t>维护每个数的最小素因子</a:t>
            </a:r>
            <a:r>
              <a:rPr lang="en-US" altLang="zh-CN" sz="2400" dirty="0" err="1"/>
              <a:t>mindiv</a:t>
            </a:r>
            <a:r>
              <a:rPr lang="zh-CN" altLang="en-US" sz="2400" dirty="0"/>
              <a:t>，从</a:t>
            </a:r>
            <a:r>
              <a:rPr lang="en-US" altLang="zh-CN" sz="2400" dirty="0"/>
              <a:t>2</a:t>
            </a:r>
            <a:r>
              <a:rPr lang="zh-CN" altLang="en-US" sz="2400" dirty="0"/>
              <a:t>开始，若其</a:t>
            </a:r>
            <a:r>
              <a:rPr lang="en-US" altLang="zh-CN" sz="2400" dirty="0" err="1"/>
              <a:t>mindiv</a:t>
            </a:r>
            <a:r>
              <a:rPr lang="zh-CN" altLang="en-US" sz="2400" dirty="0"/>
              <a:t>未知，则为素数，将其小于本身的素数倍的</a:t>
            </a:r>
            <a:r>
              <a:rPr lang="en-US" altLang="zh-CN" sz="2400" dirty="0" err="1"/>
              <a:t>mindiv</a:t>
            </a:r>
            <a:r>
              <a:rPr lang="zh-CN" altLang="en-US" sz="2400" dirty="0"/>
              <a:t>设置成素数。</a:t>
            </a:r>
            <a:endParaRPr lang="en-US" altLang="zh-CN" sz="2400" dirty="0"/>
          </a:p>
          <a:p>
            <a:pPr>
              <a:lnSpc>
                <a:spcPct val="80000"/>
              </a:lnSpc>
            </a:pPr>
            <a:r>
              <a:rPr lang="zh-CN" altLang="en-US" sz="2400" dirty="0"/>
              <a:t>每个数只会被其最小素因子筛一次。</a:t>
            </a:r>
          </a:p>
          <a:p>
            <a:pPr>
              <a:lnSpc>
                <a:spcPct val="80000"/>
              </a:lnSpc>
            </a:pPr>
            <a:r>
              <a:rPr lang="zh-CN" altLang="en-US" dirty="0"/>
              <a:t>for(i=</a:t>
            </a:r>
            <a:r>
              <a:rPr lang="en-US" altLang="zh-CN" dirty="0"/>
              <a:t>2</a:t>
            </a:r>
            <a:r>
              <a:rPr lang="zh-CN" altLang="en-US" dirty="0"/>
              <a:t>;i&lt;=n;i++)</a:t>
            </a:r>
          </a:p>
          <a:p>
            <a:pPr>
              <a:lnSpc>
                <a:spcPct val="80000"/>
              </a:lnSpc>
            </a:pPr>
            <a:r>
              <a:rPr lang="zh-CN" altLang="en-US" dirty="0"/>
              <a:t>{</a:t>
            </a:r>
          </a:p>
          <a:p>
            <a:pPr>
              <a:lnSpc>
                <a:spcPct val="80000"/>
              </a:lnSpc>
            </a:pPr>
            <a:r>
              <a:rPr lang="zh-CN" altLang="en-US" dirty="0"/>
              <a:t>    if(!mindiv[i])prime[++tot]=mindiv[i]=i;</a:t>
            </a:r>
          </a:p>
          <a:p>
            <a:pPr>
              <a:lnSpc>
                <a:spcPct val="80000"/>
              </a:lnSpc>
            </a:pPr>
            <a:r>
              <a:rPr lang="zh-CN" altLang="en-US" dirty="0"/>
              <a:t>    for(j=1;j&lt;=tot&amp;&amp;</a:t>
            </a:r>
            <a:r>
              <a:rPr lang="zh-CN" altLang="en-US" dirty="0">
                <a:solidFill>
                  <a:srgbClr val="FF0000"/>
                </a:solidFill>
              </a:rPr>
              <a:t>prime[j]&lt;=mindiv[i]</a:t>
            </a:r>
            <a:r>
              <a:rPr lang="zh-CN" altLang="en-US" dirty="0"/>
              <a:t>&amp;&amp;(k=prime[j]*i)&lt;=n;j++)</a:t>
            </a:r>
          </a:p>
          <a:p>
            <a:pPr>
              <a:lnSpc>
                <a:spcPct val="80000"/>
              </a:lnSpc>
            </a:pPr>
            <a:r>
              <a:rPr lang="zh-CN" altLang="en-US" dirty="0"/>
              <a:t>    mindiv[k]=prime[j];</a:t>
            </a:r>
          </a:p>
          <a:p>
            <a:pPr>
              <a:lnSpc>
                <a:spcPct val="80000"/>
              </a:lnSpc>
            </a:pPr>
            <a:r>
              <a:rPr lang="zh-CN" altLang="en-US" dirty="0"/>
              <a:t>}</a:t>
            </a:r>
            <a:endParaRPr lang="en-US" altLang="zh-CN" dirty="0"/>
          </a:p>
          <a:p>
            <a:pPr>
              <a:lnSpc>
                <a:spcPct val="80000"/>
              </a:lnSpc>
            </a:pPr>
            <a:r>
              <a:rPr lang="zh-CN" altLang="en-US" sz="2400" dirty="0"/>
              <a:t>复杂度O(n)</a:t>
            </a:r>
          </a:p>
          <a:p>
            <a:endParaRPr lang="zh-CN" altLang="en-US" dirty="0"/>
          </a:p>
        </p:txBody>
      </p:sp>
    </p:spTree>
    <p:extLst>
      <p:ext uri="{BB962C8B-B14F-4D97-AF65-F5344CB8AC3E}">
        <p14:creationId xmlns:p14="http://schemas.microsoft.com/office/powerpoint/2010/main" val="216317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20273-DA4E-4D77-8FD8-F299FBC32273}"/>
              </a:ext>
            </a:extLst>
          </p:cNvPr>
          <p:cNvSpPr>
            <a:spLocks noGrp="1"/>
          </p:cNvSpPr>
          <p:nvPr>
            <p:ph type="title"/>
          </p:nvPr>
        </p:nvSpPr>
        <p:spPr/>
        <p:txBody>
          <a:bodyPr/>
          <a:lstStyle/>
          <a:p>
            <a:r>
              <a:rPr lang="zh-CN" altLang="en-US" dirty="0"/>
              <a:t>整除与同余</a:t>
            </a:r>
          </a:p>
        </p:txBody>
      </p:sp>
      <p:sp>
        <p:nvSpPr>
          <p:cNvPr id="3" name="内容占位符 2">
            <a:extLst>
              <a:ext uri="{FF2B5EF4-FFF2-40B4-BE49-F238E27FC236}">
                <a16:creationId xmlns:a16="http://schemas.microsoft.com/office/drawing/2014/main" id="{996A5C7E-9FAF-41D8-8490-BCEF8481597D}"/>
              </a:ext>
            </a:extLst>
          </p:cNvPr>
          <p:cNvSpPr>
            <a:spLocks noGrp="1"/>
          </p:cNvSpPr>
          <p:nvPr>
            <p:ph idx="1"/>
          </p:nvPr>
        </p:nvSpPr>
        <p:spPr/>
        <p:txBody>
          <a:bodyPr>
            <a:normAutofit/>
          </a:bodyPr>
          <a:lstStyle/>
          <a:p>
            <a:pPr marL="0" indent="0">
              <a:lnSpc>
                <a:spcPct val="80000"/>
              </a:lnSpc>
              <a:buNone/>
            </a:pPr>
            <a:r>
              <a:rPr lang="zh-CN" altLang="en-US" sz="3600" dirty="0"/>
              <a:t>对于整数</a:t>
            </a:r>
            <a:r>
              <a:rPr lang="en-US" altLang="zh-CN" sz="3600" dirty="0" err="1"/>
              <a:t>a,b</a:t>
            </a:r>
            <a:r>
              <a:rPr lang="zh-CN" altLang="en-US" sz="3600" dirty="0"/>
              <a:t>若</a:t>
            </a:r>
            <a:r>
              <a:rPr lang="en-US" altLang="zh-CN" sz="3600" dirty="0" err="1"/>
              <a:t>a÷b</a:t>
            </a:r>
            <a:r>
              <a:rPr lang="en-US" altLang="zh-CN" sz="3600" dirty="0"/>
              <a:t>=c……d</a:t>
            </a:r>
            <a:r>
              <a:rPr lang="zh-CN" altLang="en-US" sz="3600" dirty="0"/>
              <a:t>则称</a:t>
            </a:r>
            <a:r>
              <a:rPr lang="en-US" altLang="zh-CN" sz="3600" dirty="0"/>
              <a:t>a</a:t>
            </a:r>
            <a:r>
              <a:rPr lang="zh-CN" altLang="en-US" sz="3600" dirty="0"/>
              <a:t>整除</a:t>
            </a:r>
            <a:r>
              <a:rPr lang="en-US" altLang="zh-CN" sz="3600" dirty="0"/>
              <a:t>b</a:t>
            </a:r>
            <a:r>
              <a:rPr lang="zh-CN" altLang="en-US" sz="3600" dirty="0"/>
              <a:t>得</a:t>
            </a:r>
            <a:r>
              <a:rPr lang="en-US" altLang="zh-CN" sz="3600" dirty="0"/>
              <a:t>c</a:t>
            </a:r>
            <a:r>
              <a:rPr lang="zh-CN" altLang="en-US" sz="3600" dirty="0"/>
              <a:t>，余数为</a:t>
            </a:r>
            <a:r>
              <a:rPr lang="en-US" altLang="zh-CN" sz="3600" dirty="0"/>
              <a:t>d</a:t>
            </a:r>
            <a:r>
              <a:rPr lang="zh-CN" altLang="en-US" sz="3600" dirty="0"/>
              <a:t>。又称</a:t>
            </a:r>
            <a:r>
              <a:rPr lang="en-US" altLang="zh-CN" sz="3600" dirty="0"/>
              <a:t>a mod b=d;</a:t>
            </a:r>
          </a:p>
          <a:p>
            <a:pPr marL="0" indent="0">
              <a:lnSpc>
                <a:spcPct val="80000"/>
              </a:lnSpc>
              <a:buNone/>
            </a:pPr>
            <a:r>
              <a:rPr lang="zh-CN" altLang="en-US" sz="3600" dirty="0"/>
              <a:t>若对于三个数</a:t>
            </a:r>
            <a:r>
              <a:rPr lang="en-US" altLang="zh-CN" sz="3600" dirty="0" err="1"/>
              <a:t>a,b,p</a:t>
            </a:r>
            <a:r>
              <a:rPr lang="zh-CN" altLang="en-US" sz="3600" dirty="0"/>
              <a:t>有</a:t>
            </a:r>
            <a:r>
              <a:rPr lang="en-US" altLang="zh-CN" sz="3600" dirty="0"/>
              <a:t>a mod p=b mod p</a:t>
            </a:r>
            <a:r>
              <a:rPr lang="zh-CN" altLang="en-US" sz="3600" dirty="0"/>
              <a:t>则称</a:t>
            </a:r>
            <a:r>
              <a:rPr lang="en-US" altLang="zh-CN" sz="3600" dirty="0" err="1"/>
              <a:t>a,b</a:t>
            </a:r>
            <a:r>
              <a:rPr lang="zh-CN" altLang="en-US" sz="3600" dirty="0"/>
              <a:t>关于</a:t>
            </a:r>
            <a:r>
              <a:rPr lang="en-US" altLang="zh-CN" sz="3600" dirty="0"/>
              <a:t>p</a:t>
            </a:r>
            <a:r>
              <a:rPr lang="zh-CN" altLang="en-US" sz="3600" dirty="0"/>
              <a:t>同余，</a:t>
            </a:r>
            <a:r>
              <a:rPr lang="en-US" altLang="zh-CN" sz="3600" dirty="0"/>
              <a:t> a≡ b(mod p)</a:t>
            </a:r>
          </a:p>
          <a:p>
            <a:pPr marL="0" indent="0">
              <a:lnSpc>
                <a:spcPct val="80000"/>
              </a:lnSpc>
              <a:buNone/>
            </a:pPr>
            <a:r>
              <a:rPr lang="zh-CN" altLang="en-US" sz="3600" dirty="0"/>
              <a:t>存在整数</a:t>
            </a:r>
            <a:r>
              <a:rPr lang="en-US" altLang="zh-CN" sz="3600" dirty="0"/>
              <a:t>k</a:t>
            </a:r>
            <a:r>
              <a:rPr lang="zh-CN" altLang="en-US" sz="3600" dirty="0"/>
              <a:t>使得</a:t>
            </a:r>
            <a:r>
              <a:rPr lang="en-US" altLang="zh-CN" sz="3600" dirty="0"/>
              <a:t>a=</a:t>
            </a:r>
            <a:r>
              <a:rPr lang="en-US" altLang="zh-CN" sz="3600" dirty="0" err="1"/>
              <a:t>b+k</a:t>
            </a:r>
            <a:r>
              <a:rPr lang="en-US" altLang="zh-CN" sz="3600" dirty="0"/>
              <a:t>*p</a:t>
            </a:r>
            <a:endParaRPr lang="zh-CN" altLang="en-US" sz="3600" dirty="0"/>
          </a:p>
          <a:p>
            <a:endParaRPr lang="zh-CN" altLang="en-US" sz="3600" dirty="0"/>
          </a:p>
        </p:txBody>
      </p:sp>
    </p:spTree>
    <p:extLst>
      <p:ext uri="{BB962C8B-B14F-4D97-AF65-F5344CB8AC3E}">
        <p14:creationId xmlns:p14="http://schemas.microsoft.com/office/powerpoint/2010/main" val="276914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02088-E8E6-4539-BB47-2893C233ED2C}"/>
              </a:ext>
            </a:extLst>
          </p:cNvPr>
          <p:cNvSpPr>
            <a:spLocks noGrp="1"/>
          </p:cNvSpPr>
          <p:nvPr>
            <p:ph type="title"/>
          </p:nvPr>
        </p:nvSpPr>
        <p:spPr/>
        <p:txBody>
          <a:bodyPr/>
          <a:lstStyle/>
          <a:p>
            <a:r>
              <a:rPr lang="zh-CN" altLang="en-US" dirty="0"/>
              <a:t>线性代数</a:t>
            </a:r>
          </a:p>
        </p:txBody>
      </p:sp>
      <p:sp>
        <p:nvSpPr>
          <p:cNvPr id="3" name="内容占位符 2">
            <a:extLst>
              <a:ext uri="{FF2B5EF4-FFF2-40B4-BE49-F238E27FC236}">
                <a16:creationId xmlns:a16="http://schemas.microsoft.com/office/drawing/2014/main" id="{B95C857C-82A4-482D-B934-20409E35C25B}"/>
              </a:ext>
            </a:extLst>
          </p:cNvPr>
          <p:cNvSpPr>
            <a:spLocks noGrp="1"/>
          </p:cNvSpPr>
          <p:nvPr>
            <p:ph idx="1"/>
          </p:nvPr>
        </p:nvSpPr>
        <p:spPr/>
        <p:txBody>
          <a:bodyPr/>
          <a:lstStyle/>
          <a:p>
            <a:r>
              <a:rPr lang="zh-CN" altLang="en-US" dirty="0"/>
              <a:t>线性方程组</a:t>
            </a:r>
            <a:endParaRPr lang="en-US" altLang="zh-CN" dirty="0"/>
          </a:p>
          <a:p>
            <a:r>
              <a:rPr lang="zh-CN" altLang="en-US" dirty="0"/>
              <a:t>矩阵运算</a:t>
            </a:r>
            <a:endParaRPr lang="en-US" altLang="zh-CN" dirty="0"/>
          </a:p>
          <a:p>
            <a:r>
              <a:rPr lang="zh-CN" altLang="en-US" dirty="0"/>
              <a:t>矩阵初等运算</a:t>
            </a:r>
            <a:endParaRPr lang="en-US" altLang="zh-CN" dirty="0"/>
          </a:p>
          <a:p>
            <a:r>
              <a:rPr lang="zh-CN" altLang="en-US" dirty="0"/>
              <a:t>逆矩阵</a:t>
            </a:r>
            <a:endParaRPr lang="en-US" altLang="zh-CN" dirty="0"/>
          </a:p>
          <a:p>
            <a:r>
              <a:rPr lang="zh-CN" altLang="en-US" dirty="0"/>
              <a:t>高斯消元法</a:t>
            </a:r>
          </a:p>
        </p:txBody>
      </p:sp>
    </p:spTree>
    <p:extLst>
      <p:ext uri="{BB962C8B-B14F-4D97-AF65-F5344CB8AC3E}">
        <p14:creationId xmlns:p14="http://schemas.microsoft.com/office/powerpoint/2010/main" val="1836878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F937D-397E-4415-AFCA-FB41B90E073F}"/>
              </a:ext>
            </a:extLst>
          </p:cNvPr>
          <p:cNvSpPr>
            <a:spLocks noGrp="1"/>
          </p:cNvSpPr>
          <p:nvPr>
            <p:ph type="title"/>
          </p:nvPr>
        </p:nvSpPr>
        <p:spPr/>
        <p:txBody>
          <a:bodyPr/>
          <a:lstStyle/>
          <a:p>
            <a:r>
              <a:rPr lang="zh-CN" altLang="en-US" dirty="0"/>
              <a:t>模运算性质</a:t>
            </a:r>
          </a:p>
        </p:txBody>
      </p:sp>
      <p:sp>
        <p:nvSpPr>
          <p:cNvPr id="3" name="内容占位符 2">
            <a:extLst>
              <a:ext uri="{FF2B5EF4-FFF2-40B4-BE49-F238E27FC236}">
                <a16:creationId xmlns:a16="http://schemas.microsoft.com/office/drawing/2014/main" id="{7C9FD408-A6FE-4477-BBDB-30B6519045A8}"/>
              </a:ext>
            </a:extLst>
          </p:cNvPr>
          <p:cNvSpPr>
            <a:spLocks noGrp="1"/>
          </p:cNvSpPr>
          <p:nvPr>
            <p:ph idx="1"/>
          </p:nvPr>
        </p:nvSpPr>
        <p:spPr/>
        <p:txBody>
          <a:bodyPr/>
          <a:lstStyle/>
          <a:p>
            <a:r>
              <a:rPr lang="en-US" altLang="zh-CN" dirty="0"/>
              <a:t>(1)</a:t>
            </a:r>
            <a:r>
              <a:rPr lang="en-US" altLang="zh-CN" dirty="0" err="1"/>
              <a:t>a≡a</a:t>
            </a:r>
            <a:r>
              <a:rPr lang="en-US" altLang="zh-CN" dirty="0"/>
              <a:t> (mod d)</a:t>
            </a:r>
          </a:p>
          <a:p>
            <a:r>
              <a:rPr lang="en-US" altLang="zh-CN" dirty="0"/>
              <a:t>(2)</a:t>
            </a:r>
            <a:r>
              <a:rPr lang="en-US" altLang="zh-CN" dirty="0" err="1"/>
              <a:t>a≡b</a:t>
            </a:r>
            <a:r>
              <a:rPr lang="en-US" altLang="zh-CN" dirty="0"/>
              <a:t> (mod d)→</a:t>
            </a:r>
            <a:r>
              <a:rPr lang="en-US" altLang="zh-CN" dirty="0" err="1"/>
              <a:t>b≡a</a:t>
            </a:r>
            <a:r>
              <a:rPr lang="en-US" altLang="zh-CN" dirty="0"/>
              <a:t>(mod d)</a:t>
            </a:r>
          </a:p>
          <a:p>
            <a:r>
              <a:rPr lang="en-US" altLang="zh-CN" dirty="0"/>
              <a:t>(3)(</a:t>
            </a:r>
            <a:r>
              <a:rPr lang="en-US" altLang="zh-CN" dirty="0" err="1"/>
              <a:t>a≡b</a:t>
            </a:r>
            <a:r>
              <a:rPr lang="en-US" altLang="zh-CN" dirty="0"/>
              <a:t> (mod d),</a:t>
            </a:r>
            <a:r>
              <a:rPr lang="en-US" altLang="zh-CN" dirty="0" err="1"/>
              <a:t>b≡c</a:t>
            </a:r>
            <a:r>
              <a:rPr lang="en-US" altLang="zh-CN" dirty="0"/>
              <a:t>(mod d))→</a:t>
            </a:r>
            <a:r>
              <a:rPr lang="en-US" altLang="zh-CN" dirty="0" err="1"/>
              <a:t>a≡c</a:t>
            </a:r>
            <a:r>
              <a:rPr lang="en-US" altLang="zh-CN" dirty="0"/>
              <a:t>(mod d)</a:t>
            </a:r>
          </a:p>
          <a:p>
            <a:r>
              <a:rPr lang="zh-CN" altLang="en-US" dirty="0"/>
              <a:t>如果</a:t>
            </a:r>
            <a:r>
              <a:rPr lang="en-US" altLang="zh-CN" dirty="0" err="1"/>
              <a:t>a≡n</a:t>
            </a:r>
            <a:r>
              <a:rPr lang="en-US" altLang="zh-CN" dirty="0"/>
              <a:t> (mod d),</a:t>
            </a:r>
            <a:r>
              <a:rPr lang="en-US" altLang="zh-CN" dirty="0" err="1"/>
              <a:t>b≡m</a:t>
            </a:r>
            <a:r>
              <a:rPr lang="en-US" altLang="zh-CN" dirty="0"/>
              <a:t>(mod d),</a:t>
            </a:r>
            <a:r>
              <a:rPr lang="zh-CN" altLang="en-US" dirty="0"/>
              <a:t>则</a:t>
            </a:r>
          </a:p>
          <a:p>
            <a:r>
              <a:rPr lang="en-US" altLang="zh-CN" dirty="0"/>
              <a:t>(4)</a:t>
            </a:r>
            <a:r>
              <a:rPr lang="en-US" altLang="zh-CN" dirty="0" err="1"/>
              <a:t>a+b≡n+m</a:t>
            </a:r>
            <a:r>
              <a:rPr lang="en-US" altLang="zh-CN" dirty="0"/>
              <a:t> (mod d)</a:t>
            </a:r>
          </a:p>
          <a:p>
            <a:r>
              <a:rPr lang="en-US" altLang="zh-CN" dirty="0"/>
              <a:t>(5)</a:t>
            </a:r>
            <a:r>
              <a:rPr lang="en-US" altLang="zh-CN" dirty="0" err="1"/>
              <a:t>a-b≡n-m</a:t>
            </a:r>
            <a:r>
              <a:rPr lang="en-US" altLang="zh-CN" dirty="0"/>
              <a:t> (mod d)</a:t>
            </a:r>
          </a:p>
          <a:p>
            <a:r>
              <a:rPr lang="en-US" altLang="zh-CN" dirty="0"/>
              <a:t>(6)a*</a:t>
            </a:r>
            <a:r>
              <a:rPr lang="en-US" altLang="zh-CN" dirty="0" err="1"/>
              <a:t>b≡n</a:t>
            </a:r>
            <a:r>
              <a:rPr lang="en-US" altLang="zh-CN" dirty="0"/>
              <a:t>*m (mod d )</a:t>
            </a:r>
          </a:p>
          <a:p>
            <a:r>
              <a:rPr lang="en-US" altLang="zh-CN" dirty="0"/>
              <a:t>(7)</a:t>
            </a:r>
            <a:r>
              <a:rPr lang="en-US" altLang="zh-CN" dirty="0" err="1"/>
              <a:t>a≡b</a:t>
            </a:r>
            <a:r>
              <a:rPr lang="zh-CN" altLang="en-US" dirty="0"/>
              <a:t> </a:t>
            </a:r>
            <a:r>
              <a:rPr lang="en-US" altLang="zh-CN" dirty="0"/>
              <a:t>(mod d)</a:t>
            </a:r>
            <a:r>
              <a:rPr lang="zh-CN" altLang="en-US" dirty="0"/>
              <a:t>则</a:t>
            </a:r>
            <a:r>
              <a:rPr lang="en-US" altLang="zh-CN" dirty="0"/>
              <a:t>a-b</a:t>
            </a:r>
            <a:r>
              <a:rPr lang="zh-CN" altLang="en-US" dirty="0"/>
              <a:t>整除</a:t>
            </a:r>
            <a:r>
              <a:rPr lang="en-US" altLang="zh-CN" dirty="0"/>
              <a:t>d,a-b≡0</a:t>
            </a:r>
            <a:r>
              <a:rPr lang="zh-CN" altLang="en-US" dirty="0"/>
              <a:t> </a:t>
            </a:r>
            <a:r>
              <a:rPr lang="en-US" altLang="zh-CN" dirty="0"/>
              <a:t>(mod d)</a:t>
            </a:r>
          </a:p>
          <a:p>
            <a:pPr>
              <a:lnSpc>
                <a:spcPct val="80000"/>
              </a:lnSpc>
              <a:buNone/>
            </a:pPr>
            <a:endParaRPr lang="en-US" altLang="zh-CN" dirty="0"/>
          </a:p>
        </p:txBody>
      </p:sp>
    </p:spTree>
    <p:extLst>
      <p:ext uri="{BB962C8B-B14F-4D97-AF65-F5344CB8AC3E}">
        <p14:creationId xmlns:p14="http://schemas.microsoft.com/office/powerpoint/2010/main" val="2783974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8AC60-1D4C-4561-99C0-E1CA269D93BF}"/>
              </a:ext>
            </a:extLst>
          </p:cNvPr>
          <p:cNvSpPr>
            <a:spLocks noGrp="1"/>
          </p:cNvSpPr>
          <p:nvPr>
            <p:ph type="title"/>
          </p:nvPr>
        </p:nvSpPr>
        <p:spPr/>
        <p:txBody>
          <a:bodyPr/>
          <a:lstStyle/>
          <a:p>
            <a:r>
              <a:rPr lang="zh-CN" altLang="en-US" dirty="0"/>
              <a:t>剩余系</a:t>
            </a:r>
          </a:p>
        </p:txBody>
      </p:sp>
      <p:sp>
        <p:nvSpPr>
          <p:cNvPr id="3" name="内容占位符 2">
            <a:extLst>
              <a:ext uri="{FF2B5EF4-FFF2-40B4-BE49-F238E27FC236}">
                <a16:creationId xmlns:a16="http://schemas.microsoft.com/office/drawing/2014/main" id="{80B87D63-DB44-49F7-AF2A-473E1C7B2F76}"/>
              </a:ext>
            </a:extLst>
          </p:cNvPr>
          <p:cNvSpPr>
            <a:spLocks noGrp="1"/>
          </p:cNvSpPr>
          <p:nvPr>
            <p:ph idx="1"/>
          </p:nvPr>
        </p:nvSpPr>
        <p:spPr/>
        <p:txBody>
          <a:bodyPr>
            <a:normAutofit/>
          </a:bodyPr>
          <a:lstStyle/>
          <a:p>
            <a:r>
              <a:rPr lang="zh-CN" altLang="en-US" sz="2800" dirty="0"/>
              <a:t>“剩余系”就是指对于某一个特定的正整数</a:t>
            </a:r>
            <a:r>
              <a:rPr lang="en-US" altLang="zh-CN" sz="2800" dirty="0"/>
              <a:t>p</a:t>
            </a:r>
            <a:r>
              <a:rPr lang="zh-CN" altLang="en-US" sz="2800" dirty="0"/>
              <a:t>，一个整数集中的数模</a:t>
            </a:r>
            <a:r>
              <a:rPr lang="en-US" altLang="zh-CN" sz="2800" dirty="0"/>
              <a:t>p</a:t>
            </a:r>
            <a:r>
              <a:rPr lang="zh-CN" altLang="en-US" sz="2800" dirty="0"/>
              <a:t>所得的余数域。</a:t>
            </a:r>
          </a:p>
          <a:p>
            <a:r>
              <a:rPr lang="zh-CN" altLang="en-US" sz="2800" dirty="0"/>
              <a:t>如果一个剩余系中包含了这个正整数所有可能的余数（一般地，对于任意正整数</a:t>
            </a:r>
            <a:r>
              <a:rPr lang="en-US" altLang="zh-CN" sz="2800" dirty="0"/>
              <a:t>p</a:t>
            </a:r>
            <a:r>
              <a:rPr lang="zh-CN" altLang="en-US" sz="2800" dirty="0"/>
              <a:t>，有</a:t>
            </a:r>
            <a:r>
              <a:rPr lang="en-US" altLang="zh-CN" sz="2800" dirty="0"/>
              <a:t>p</a:t>
            </a:r>
            <a:r>
              <a:rPr lang="zh-CN" altLang="en-US" sz="2800" dirty="0"/>
              <a:t>个余数：</a:t>
            </a:r>
            <a:r>
              <a:rPr lang="en-US" altLang="zh-CN" sz="2800" dirty="0"/>
              <a:t>0,1,2,...,p-1</a:t>
            </a:r>
            <a:r>
              <a:rPr lang="zh-CN" altLang="en-US" sz="2800" dirty="0"/>
              <a:t>），那么就被称为是模</a:t>
            </a:r>
            <a:r>
              <a:rPr lang="en-US" altLang="zh-CN" sz="2800" dirty="0"/>
              <a:t>n</a:t>
            </a:r>
            <a:r>
              <a:rPr lang="zh-CN" altLang="en-US" sz="2800" dirty="0"/>
              <a:t>的一个完全剩余系。</a:t>
            </a:r>
            <a:endParaRPr lang="en-US" altLang="zh-CN" sz="2800" dirty="0"/>
          </a:p>
          <a:p>
            <a:r>
              <a:rPr lang="zh-CN" altLang="en-US" sz="2800" dirty="0"/>
              <a:t>将对整数的所有运算限制在剩余系中进行</a:t>
            </a:r>
            <a:r>
              <a:rPr lang="en-US" altLang="zh-CN" sz="2800" dirty="0"/>
              <a:t>(</a:t>
            </a:r>
            <a:r>
              <a:rPr lang="zh-CN" altLang="en-US" sz="2800" dirty="0"/>
              <a:t>每次运算完后取</a:t>
            </a:r>
            <a:r>
              <a:rPr lang="en-US" altLang="zh-CN" sz="2800" dirty="0"/>
              <a:t>mod)</a:t>
            </a:r>
            <a:r>
              <a:rPr lang="zh-CN" altLang="en-US" sz="2800" dirty="0"/>
              <a:t>，各种性质都将得以保持。</a:t>
            </a:r>
          </a:p>
          <a:p>
            <a:endParaRPr lang="zh-CN" altLang="en-US" sz="2800" dirty="0"/>
          </a:p>
          <a:p>
            <a:endParaRPr lang="zh-CN" altLang="en-US" sz="2800" dirty="0"/>
          </a:p>
        </p:txBody>
      </p:sp>
    </p:spTree>
    <p:extLst>
      <p:ext uri="{BB962C8B-B14F-4D97-AF65-F5344CB8AC3E}">
        <p14:creationId xmlns:p14="http://schemas.microsoft.com/office/powerpoint/2010/main" val="2135647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60888-20CC-4B7C-A5B8-44C651DE773E}"/>
              </a:ext>
            </a:extLst>
          </p:cNvPr>
          <p:cNvSpPr>
            <a:spLocks noGrp="1"/>
          </p:cNvSpPr>
          <p:nvPr>
            <p:ph type="title"/>
          </p:nvPr>
        </p:nvSpPr>
        <p:spPr/>
        <p:txBody>
          <a:bodyPr/>
          <a:lstStyle/>
          <a:p>
            <a:r>
              <a:rPr lang="zh-CN" altLang="en-US" dirty="0"/>
              <a:t>素数</a:t>
            </a:r>
            <a:r>
              <a:rPr lang="zh-CN" altLang="en-US"/>
              <a:t>与互素</a:t>
            </a:r>
            <a:endParaRPr lang="zh-CN" altLang="en-US" dirty="0"/>
          </a:p>
        </p:txBody>
      </p:sp>
      <p:sp>
        <p:nvSpPr>
          <p:cNvPr id="3" name="内容占位符 2">
            <a:extLst>
              <a:ext uri="{FF2B5EF4-FFF2-40B4-BE49-F238E27FC236}">
                <a16:creationId xmlns:a16="http://schemas.microsoft.com/office/drawing/2014/main" id="{394985D0-7D13-43C7-885E-3C4E1F529B56}"/>
              </a:ext>
            </a:extLst>
          </p:cNvPr>
          <p:cNvSpPr>
            <a:spLocks noGrp="1"/>
          </p:cNvSpPr>
          <p:nvPr>
            <p:ph idx="1"/>
          </p:nvPr>
        </p:nvSpPr>
        <p:spPr/>
        <p:txBody>
          <a:bodyPr>
            <a:normAutofit/>
          </a:bodyPr>
          <a:lstStyle/>
          <a:p>
            <a:pPr>
              <a:lnSpc>
                <a:spcPct val="80000"/>
              </a:lnSpc>
            </a:pPr>
            <a:r>
              <a:rPr lang="zh-CN" altLang="en-US" sz="3600" dirty="0"/>
              <a:t>若两个数</a:t>
            </a:r>
            <a:r>
              <a:rPr lang="en-US" altLang="zh-CN" sz="3600" dirty="0"/>
              <a:t>A,B</a:t>
            </a:r>
            <a:r>
              <a:rPr lang="zh-CN" altLang="en-US" sz="3600" dirty="0"/>
              <a:t>其最大公约数为</a:t>
            </a:r>
            <a:r>
              <a:rPr lang="en-US" altLang="zh-CN" sz="3600" dirty="0"/>
              <a:t>1</a:t>
            </a:r>
            <a:r>
              <a:rPr lang="zh-CN" altLang="en-US" sz="3600" dirty="0"/>
              <a:t>，则称</a:t>
            </a:r>
            <a:r>
              <a:rPr lang="en-US" altLang="zh-CN" sz="3600" dirty="0"/>
              <a:t>A,B</a:t>
            </a:r>
            <a:r>
              <a:rPr lang="zh-CN" altLang="en-US" sz="3600" dirty="0"/>
              <a:t>互质。</a:t>
            </a:r>
            <a:endParaRPr lang="en-US" altLang="zh-CN" sz="3600" dirty="0"/>
          </a:p>
          <a:p>
            <a:pPr>
              <a:lnSpc>
                <a:spcPct val="80000"/>
              </a:lnSpc>
            </a:pPr>
            <a:endParaRPr lang="en-US" altLang="zh-CN" sz="3600" dirty="0"/>
          </a:p>
          <a:p>
            <a:pPr>
              <a:lnSpc>
                <a:spcPct val="80000"/>
              </a:lnSpc>
            </a:pPr>
            <a:r>
              <a:rPr lang="zh-CN" altLang="en-US" sz="3600" dirty="0"/>
              <a:t>此时</a:t>
            </a:r>
            <a:r>
              <a:rPr lang="en-US" altLang="zh-CN" sz="3600" dirty="0"/>
              <a:t>k*A(0&lt;=k&lt;B)</a:t>
            </a:r>
            <a:r>
              <a:rPr lang="zh-CN" altLang="en-US" sz="3600" dirty="0"/>
              <a:t>会遍历整个</a:t>
            </a:r>
            <a:r>
              <a:rPr lang="en-US" altLang="zh-CN" sz="3600" dirty="0"/>
              <a:t>mod B</a:t>
            </a:r>
            <a:r>
              <a:rPr lang="zh-CN" altLang="en-US" sz="3600" dirty="0"/>
              <a:t>剩余系。</a:t>
            </a:r>
            <a:endParaRPr lang="en-US" altLang="zh-CN" sz="3600" dirty="0"/>
          </a:p>
          <a:p>
            <a:pPr>
              <a:lnSpc>
                <a:spcPct val="80000"/>
              </a:lnSpc>
            </a:pPr>
            <a:r>
              <a:rPr lang="zh-CN" altLang="en-US" sz="3600" dirty="0"/>
              <a:t>若</a:t>
            </a:r>
            <a:r>
              <a:rPr lang="en-US" altLang="zh-CN" sz="3600" dirty="0"/>
              <a:t>A,B</a:t>
            </a:r>
            <a:r>
              <a:rPr lang="zh-CN" altLang="en-US" sz="3600" dirty="0"/>
              <a:t>最大公约数为</a:t>
            </a:r>
            <a:r>
              <a:rPr lang="en-US" altLang="zh-CN" sz="3600" dirty="0"/>
              <a:t>g</a:t>
            </a:r>
            <a:r>
              <a:rPr lang="zh-CN" altLang="en-US" sz="3600" dirty="0"/>
              <a:t>，则</a:t>
            </a:r>
            <a:r>
              <a:rPr lang="en-US" altLang="zh-CN" sz="3600" dirty="0"/>
              <a:t>k*A</a:t>
            </a:r>
            <a:r>
              <a:rPr lang="zh-CN" altLang="en-US" sz="3600" dirty="0"/>
              <a:t>只能遍历</a:t>
            </a:r>
            <a:r>
              <a:rPr lang="en-US" altLang="zh-CN" sz="3600" dirty="0"/>
              <a:t>mod B</a:t>
            </a:r>
            <a:r>
              <a:rPr lang="zh-CN" altLang="en-US" sz="3600" dirty="0"/>
              <a:t>剩余系中</a:t>
            </a:r>
            <a:r>
              <a:rPr lang="en-US" altLang="zh-CN" sz="3600" dirty="0"/>
              <a:t>g</a:t>
            </a:r>
            <a:r>
              <a:rPr lang="zh-CN" altLang="en-US" sz="3600" dirty="0"/>
              <a:t>的倍数部分。</a:t>
            </a:r>
            <a:endParaRPr lang="en-US" altLang="zh-CN" sz="3600" dirty="0"/>
          </a:p>
          <a:p>
            <a:endParaRPr lang="zh-CN" altLang="en-US" sz="3600" dirty="0"/>
          </a:p>
        </p:txBody>
      </p:sp>
    </p:spTree>
    <p:extLst>
      <p:ext uri="{BB962C8B-B14F-4D97-AF65-F5344CB8AC3E}">
        <p14:creationId xmlns:p14="http://schemas.microsoft.com/office/powerpoint/2010/main" val="1643746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A4BD3-A3DD-40EA-8FDC-66B29130FE0F}"/>
              </a:ext>
            </a:extLst>
          </p:cNvPr>
          <p:cNvSpPr>
            <a:spLocks noGrp="1"/>
          </p:cNvSpPr>
          <p:nvPr>
            <p:ph type="title"/>
          </p:nvPr>
        </p:nvSpPr>
        <p:spPr/>
        <p:txBody>
          <a:bodyPr/>
          <a:lstStyle/>
          <a:p>
            <a:r>
              <a:rPr lang="zh-CN" altLang="en-US" dirty="0"/>
              <a:t>更相减损术</a:t>
            </a:r>
          </a:p>
        </p:txBody>
      </p:sp>
      <p:sp>
        <p:nvSpPr>
          <p:cNvPr id="3" name="内容占位符 2">
            <a:extLst>
              <a:ext uri="{FF2B5EF4-FFF2-40B4-BE49-F238E27FC236}">
                <a16:creationId xmlns:a16="http://schemas.microsoft.com/office/drawing/2014/main" id="{C7C8A973-8649-4B5E-AAF2-7C9EE7D5D757}"/>
              </a:ext>
            </a:extLst>
          </p:cNvPr>
          <p:cNvSpPr>
            <a:spLocks noGrp="1"/>
          </p:cNvSpPr>
          <p:nvPr>
            <p:ph idx="1"/>
          </p:nvPr>
        </p:nvSpPr>
        <p:spPr/>
        <p:txBody>
          <a:bodyPr>
            <a:normAutofit/>
          </a:bodyPr>
          <a:lstStyle/>
          <a:p>
            <a:r>
              <a:rPr lang="zh-CN" altLang="en-US" sz="3600" dirty="0"/>
              <a:t>①gcd(a,b)=gcd(a,a-b)</a:t>
            </a:r>
          </a:p>
          <a:p>
            <a:r>
              <a:rPr lang="zh-CN" altLang="en-US" sz="3600" dirty="0"/>
              <a:t>②gcd(2a,2b)=2gcd(a,b)</a:t>
            </a:r>
          </a:p>
          <a:p>
            <a:r>
              <a:rPr lang="zh-CN" altLang="en-US" sz="3600" dirty="0"/>
              <a:t>③gcd(2a,b)=gcd(a,b)</a:t>
            </a:r>
          </a:p>
          <a:p>
            <a:r>
              <a:rPr lang="zh-CN" altLang="en-US" sz="3600" dirty="0"/>
              <a:t>用途：高精GCD</a:t>
            </a:r>
          </a:p>
          <a:p>
            <a:endParaRPr lang="zh-CN" altLang="en-US" sz="3600" dirty="0"/>
          </a:p>
        </p:txBody>
      </p:sp>
    </p:spTree>
    <p:extLst>
      <p:ext uri="{BB962C8B-B14F-4D97-AF65-F5344CB8AC3E}">
        <p14:creationId xmlns:p14="http://schemas.microsoft.com/office/powerpoint/2010/main" val="3495684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B85A0-E17F-4001-97DA-CB008CE4D75D}"/>
              </a:ext>
            </a:extLst>
          </p:cNvPr>
          <p:cNvSpPr>
            <a:spLocks noGrp="1"/>
          </p:cNvSpPr>
          <p:nvPr>
            <p:ph type="title"/>
          </p:nvPr>
        </p:nvSpPr>
        <p:spPr/>
        <p:txBody>
          <a:bodyPr/>
          <a:lstStyle/>
          <a:p>
            <a:r>
              <a:rPr lang="zh-CN" altLang="en-US" dirty="0"/>
              <a:t>欧几里得算法</a:t>
            </a:r>
          </a:p>
        </p:txBody>
      </p:sp>
      <p:sp>
        <p:nvSpPr>
          <p:cNvPr id="3" name="内容占位符 2">
            <a:extLst>
              <a:ext uri="{FF2B5EF4-FFF2-40B4-BE49-F238E27FC236}">
                <a16:creationId xmlns:a16="http://schemas.microsoft.com/office/drawing/2014/main" id="{2F2DBE61-3E2E-4C18-8AE5-C423CF165D0C}"/>
              </a:ext>
            </a:extLst>
          </p:cNvPr>
          <p:cNvSpPr>
            <a:spLocks noGrp="1"/>
          </p:cNvSpPr>
          <p:nvPr>
            <p:ph idx="1"/>
          </p:nvPr>
        </p:nvSpPr>
        <p:spPr/>
        <p:txBody>
          <a:bodyPr>
            <a:normAutofit/>
          </a:bodyPr>
          <a:lstStyle/>
          <a:p>
            <a:r>
              <a:rPr lang="zh-CN" altLang="en-US" sz="4000" dirty="0"/>
              <a:t>gcd(a,b)=gcd(b,a%b)</a:t>
            </a:r>
          </a:p>
          <a:p>
            <a:endParaRPr lang="zh-CN" altLang="en-US" sz="4000" dirty="0"/>
          </a:p>
          <a:p>
            <a:r>
              <a:rPr lang="zh-CN" altLang="en-US" sz="4000" dirty="0"/>
              <a:t>int gcd(int a,int b){</a:t>
            </a:r>
            <a:endParaRPr lang="en-US" altLang="zh-CN" sz="4000" dirty="0"/>
          </a:p>
          <a:p>
            <a:r>
              <a:rPr lang="zh-CN" altLang="en-US" sz="4000" dirty="0"/>
              <a:t>return b?gcd(b,a%b):a;}</a:t>
            </a:r>
          </a:p>
          <a:p>
            <a:endParaRPr lang="zh-CN" altLang="en-US" sz="4000" dirty="0"/>
          </a:p>
        </p:txBody>
      </p:sp>
    </p:spTree>
    <p:extLst>
      <p:ext uri="{BB962C8B-B14F-4D97-AF65-F5344CB8AC3E}">
        <p14:creationId xmlns:p14="http://schemas.microsoft.com/office/powerpoint/2010/main" val="3078768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488D6-D119-4F33-9E13-E4E5CE275D54}"/>
              </a:ext>
            </a:extLst>
          </p:cNvPr>
          <p:cNvSpPr>
            <a:spLocks noGrp="1"/>
          </p:cNvSpPr>
          <p:nvPr>
            <p:ph type="title"/>
          </p:nvPr>
        </p:nvSpPr>
        <p:spPr/>
        <p:txBody>
          <a:bodyPr/>
          <a:lstStyle/>
          <a:p>
            <a:r>
              <a:rPr lang="zh-CN" altLang="en-US" dirty="0"/>
              <a:t>裴蜀定理</a:t>
            </a:r>
          </a:p>
        </p:txBody>
      </p:sp>
      <p:sp>
        <p:nvSpPr>
          <p:cNvPr id="3" name="内容占位符 2">
            <a:extLst>
              <a:ext uri="{FF2B5EF4-FFF2-40B4-BE49-F238E27FC236}">
                <a16:creationId xmlns:a16="http://schemas.microsoft.com/office/drawing/2014/main" id="{3A95B2AE-D553-483E-9273-D2B9ECFC5F81}"/>
              </a:ext>
            </a:extLst>
          </p:cNvPr>
          <p:cNvSpPr>
            <a:spLocks noGrp="1"/>
          </p:cNvSpPr>
          <p:nvPr>
            <p:ph idx="1"/>
          </p:nvPr>
        </p:nvSpPr>
        <p:spPr/>
        <p:txBody>
          <a:bodyPr>
            <a:normAutofit/>
          </a:bodyPr>
          <a:lstStyle/>
          <a:p>
            <a:r>
              <a:rPr lang="zh-CN" altLang="en-US" sz="2400" dirty="0"/>
              <a:t>裴蜀定理（Bézout‘s identity）得名于法国数学家艾蒂安·裴蜀，说明了对任何整数a、b和它们的最大公约数d，关于未知数x和y的线性</a:t>
            </a:r>
            <a:r>
              <a:rPr lang="zh-CN" altLang="en-US" sz="2400" dirty="0">
                <a:hlinkClick r:id="rId2"/>
              </a:rPr>
              <a:t>丢番图方程</a:t>
            </a:r>
            <a:r>
              <a:rPr lang="zh-CN" altLang="en-US" sz="2400" dirty="0"/>
              <a:t>（称为裴蜀等式）：若a,b是整数,且</a:t>
            </a:r>
            <a:r>
              <a:rPr lang="en-US" altLang="zh-CN" sz="2400" dirty="0"/>
              <a:t>(</a:t>
            </a:r>
            <a:r>
              <a:rPr lang="zh-CN" altLang="en-US" sz="2400" dirty="0"/>
              <a:t>a,b)=d，那么对于任意的整数x,y,都有ax+by一定是d的倍数，特别地，一定存在整数x,y，使ax+by=d成立。</a:t>
            </a:r>
          </a:p>
          <a:p>
            <a:r>
              <a:rPr lang="zh-CN" altLang="en-US" sz="2400" dirty="0"/>
              <a:t>它的一个重要推论是：a,b互质的充要条件是存在整数x,y使ax+by=1.</a:t>
            </a:r>
          </a:p>
          <a:p>
            <a:r>
              <a:rPr lang="zh-CN" altLang="en-US" sz="2400" dirty="0"/>
              <a:t>它的一个重要推论是：设a1,a2,a3......an为n个整数，d是它们的最大公约数，那么存在整数x1......xn使得x1*a1+x2*a2+...xn*an=d。</a:t>
            </a:r>
          </a:p>
          <a:p>
            <a:pPr marL="34290" indent="0">
              <a:buNone/>
            </a:pPr>
            <a:endParaRPr lang="zh-CN" altLang="en-US" sz="2400" dirty="0"/>
          </a:p>
          <a:p>
            <a:endParaRPr lang="zh-CN" altLang="en-US" sz="2400" dirty="0"/>
          </a:p>
        </p:txBody>
      </p:sp>
    </p:spTree>
    <p:extLst>
      <p:ext uri="{BB962C8B-B14F-4D97-AF65-F5344CB8AC3E}">
        <p14:creationId xmlns:p14="http://schemas.microsoft.com/office/powerpoint/2010/main" val="626379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71057-D4C2-4C52-B0E8-35E154038083}"/>
              </a:ext>
            </a:extLst>
          </p:cNvPr>
          <p:cNvSpPr>
            <a:spLocks noGrp="1"/>
          </p:cNvSpPr>
          <p:nvPr>
            <p:ph type="title"/>
          </p:nvPr>
        </p:nvSpPr>
        <p:spPr/>
        <p:txBody>
          <a:bodyPr/>
          <a:lstStyle/>
          <a:p>
            <a:r>
              <a:rPr lang="zh-CN" altLang="en-US" dirty="0"/>
              <a:t>裴蜀定理证明</a:t>
            </a:r>
          </a:p>
        </p:txBody>
      </p:sp>
      <p:sp>
        <p:nvSpPr>
          <p:cNvPr id="3" name="内容占位符 2">
            <a:extLst>
              <a:ext uri="{FF2B5EF4-FFF2-40B4-BE49-F238E27FC236}">
                <a16:creationId xmlns:a16="http://schemas.microsoft.com/office/drawing/2014/main" id="{528EA896-EAE9-418E-9B31-50DBB526F750}"/>
              </a:ext>
            </a:extLst>
          </p:cNvPr>
          <p:cNvSpPr>
            <a:spLocks noGrp="1"/>
          </p:cNvSpPr>
          <p:nvPr>
            <p:ph idx="1"/>
          </p:nvPr>
        </p:nvSpPr>
        <p:spPr>
          <a:xfrm>
            <a:off x="857251" y="1635853"/>
            <a:ext cx="7404653" cy="4949505"/>
          </a:xfrm>
        </p:spPr>
        <p:txBody>
          <a:bodyPr numCol="2">
            <a:normAutofit/>
          </a:bodyPr>
          <a:lstStyle/>
          <a:p>
            <a:pPr marL="34290" indent="0">
              <a:buNone/>
            </a:pPr>
            <a:r>
              <a:rPr lang="zh-CN" altLang="en-US" sz="1800" dirty="0"/>
              <a:t>若</a:t>
            </a:r>
            <a:r>
              <a:rPr lang="en-US" altLang="zh-CN" sz="1800" dirty="0"/>
              <a:t>b=0,</a:t>
            </a:r>
            <a:r>
              <a:rPr lang="zh-CN" altLang="en-US" sz="1800" dirty="0"/>
              <a:t>则</a:t>
            </a:r>
            <a:r>
              <a:rPr lang="en-US" altLang="zh-CN" sz="1800" dirty="0"/>
              <a:t>(</a:t>
            </a:r>
            <a:r>
              <a:rPr lang="en-US" altLang="zh-CN" sz="1800" dirty="0" err="1"/>
              <a:t>a,b</a:t>
            </a:r>
            <a:r>
              <a:rPr lang="en-US" altLang="zh-CN" sz="1800" dirty="0"/>
              <a:t>)=a.</a:t>
            </a:r>
            <a:r>
              <a:rPr lang="zh-CN" altLang="en-US" sz="1800" dirty="0"/>
              <a:t>这时定理显然成立。</a:t>
            </a:r>
          </a:p>
          <a:p>
            <a:pPr marL="34290" indent="0">
              <a:buNone/>
            </a:pPr>
            <a:r>
              <a:rPr lang="zh-CN" altLang="en-US" sz="1800" dirty="0"/>
              <a:t>若</a:t>
            </a:r>
            <a:r>
              <a:rPr lang="en-US" altLang="zh-CN" sz="1800" dirty="0" err="1"/>
              <a:t>a,b</a:t>
            </a:r>
            <a:r>
              <a:rPr lang="zh-CN" altLang="en-US" sz="1800" dirty="0"/>
              <a:t>不等于</a:t>
            </a:r>
            <a:r>
              <a:rPr lang="en-US" altLang="zh-CN" sz="1800" dirty="0"/>
              <a:t>0.</a:t>
            </a:r>
          </a:p>
          <a:p>
            <a:pPr marL="34290" indent="0">
              <a:buNone/>
            </a:pPr>
            <a:r>
              <a:rPr lang="zh-CN" altLang="en-US" sz="1800" dirty="0"/>
              <a:t>∵</a:t>
            </a:r>
            <a:r>
              <a:rPr lang="en-US" altLang="zh-CN" sz="1800" dirty="0"/>
              <a:t>(</a:t>
            </a:r>
            <a:r>
              <a:rPr lang="en-US" altLang="zh-CN" sz="1800" dirty="0" err="1"/>
              <a:t>a,b</a:t>
            </a:r>
            <a:r>
              <a:rPr lang="en-US" altLang="zh-CN" sz="1800" dirty="0"/>
              <a:t>)=(a,-b)∴</a:t>
            </a:r>
            <a:r>
              <a:rPr lang="zh-CN" altLang="en-US" sz="1800" dirty="0"/>
              <a:t>不妨设</a:t>
            </a:r>
            <a:r>
              <a:rPr lang="en-US" altLang="zh-CN" sz="1800" dirty="0" err="1"/>
              <a:t>a,b</a:t>
            </a:r>
            <a:r>
              <a:rPr lang="zh-CN" altLang="en-US" sz="1800" dirty="0"/>
              <a:t>都大于零，</a:t>
            </a:r>
            <a:r>
              <a:rPr lang="en-US" altLang="zh-CN" sz="1800" dirty="0"/>
              <a:t>a&gt;=b,(</a:t>
            </a:r>
            <a:r>
              <a:rPr lang="en-US" altLang="zh-CN" sz="1800" dirty="0" err="1"/>
              <a:t>a,b</a:t>
            </a:r>
            <a:r>
              <a:rPr lang="en-US" altLang="zh-CN" sz="1800" dirty="0"/>
              <a:t>)=d</a:t>
            </a:r>
          </a:p>
          <a:p>
            <a:pPr marL="34290" indent="0">
              <a:buNone/>
            </a:pPr>
            <a:r>
              <a:rPr lang="zh-CN" altLang="en-US" sz="1800" dirty="0"/>
              <a:t>对</a:t>
            </a:r>
            <a:r>
              <a:rPr lang="en-US" altLang="zh-CN" sz="1800" dirty="0" err="1"/>
              <a:t>ax+by</a:t>
            </a:r>
            <a:r>
              <a:rPr lang="en-US" altLang="zh-CN" sz="1800" dirty="0"/>
              <a:t>=d</a:t>
            </a:r>
            <a:r>
              <a:rPr lang="zh-CN" altLang="en-US" sz="1800" dirty="0"/>
              <a:t>，两边同时除以</a:t>
            </a:r>
            <a:r>
              <a:rPr lang="en-US" altLang="zh-CN" sz="1800" dirty="0"/>
              <a:t>d</a:t>
            </a:r>
            <a:r>
              <a:rPr lang="zh-CN" altLang="en-US" sz="1800" dirty="0"/>
              <a:t>，可得</a:t>
            </a:r>
            <a:r>
              <a:rPr lang="en-US" altLang="zh-CN" sz="1800" dirty="0"/>
              <a:t>(a1)x+(b1)y=1</a:t>
            </a:r>
            <a:r>
              <a:rPr lang="zh-CN" altLang="en-US" sz="1800" dirty="0"/>
              <a:t>，其中</a:t>
            </a:r>
            <a:r>
              <a:rPr lang="en-US" altLang="zh-CN" sz="1800" dirty="0"/>
              <a:t>(a1,b1)=1</a:t>
            </a:r>
            <a:r>
              <a:rPr lang="zh-CN" altLang="en-US" sz="1800" dirty="0"/>
              <a:t>。</a:t>
            </a:r>
          </a:p>
          <a:p>
            <a:pPr marL="34290" indent="0">
              <a:buNone/>
            </a:pPr>
            <a:r>
              <a:rPr lang="zh-CN" altLang="en-US" sz="1800" dirty="0"/>
              <a:t>转证</a:t>
            </a:r>
            <a:r>
              <a:rPr lang="en-US" altLang="zh-CN" sz="1800" dirty="0"/>
              <a:t>(a1)x+(b1)y=1</a:t>
            </a:r>
            <a:r>
              <a:rPr lang="zh-CN" altLang="en-US" sz="1800" dirty="0"/>
              <a:t>。由带余除法：</a:t>
            </a:r>
          </a:p>
          <a:p>
            <a:pPr marL="34290" indent="0">
              <a:buNone/>
            </a:pPr>
            <a:r>
              <a:rPr lang="en-US" altLang="zh-CN" sz="1800" dirty="0"/>
              <a:t>a1=(q1)b+(r1),</a:t>
            </a:r>
            <a:r>
              <a:rPr lang="zh-CN" altLang="en-US" sz="1800" dirty="0"/>
              <a:t>其中</a:t>
            </a:r>
            <a:r>
              <a:rPr lang="en-US" altLang="zh-CN" sz="1800" dirty="0"/>
              <a:t>0=&lt;r1&lt;b1</a:t>
            </a:r>
          </a:p>
          <a:p>
            <a:pPr marL="34290" indent="0">
              <a:buNone/>
            </a:pPr>
            <a:r>
              <a:rPr lang="en-US" altLang="zh-CN" sz="1800" dirty="0"/>
              <a:t>b1=(q2)(r1)+(r2),</a:t>
            </a:r>
            <a:r>
              <a:rPr lang="zh-CN" altLang="en-US" sz="1800" dirty="0"/>
              <a:t>其中</a:t>
            </a:r>
            <a:r>
              <a:rPr lang="en-US" altLang="zh-CN" sz="1800" dirty="0"/>
              <a:t>0=&lt;r2&lt;r1</a:t>
            </a:r>
          </a:p>
          <a:p>
            <a:pPr marL="34290" indent="0">
              <a:buNone/>
            </a:pPr>
            <a:r>
              <a:rPr lang="en-US" altLang="zh-CN" sz="1800" dirty="0"/>
              <a:t>(r1)=(q3)(r2)+(r3),</a:t>
            </a:r>
            <a:r>
              <a:rPr lang="zh-CN" altLang="en-US" sz="1800" dirty="0"/>
              <a:t>其中</a:t>
            </a:r>
            <a:r>
              <a:rPr lang="en-US" altLang="zh-CN" sz="1800" dirty="0"/>
              <a:t>0=&lt;r3&lt;r2</a:t>
            </a:r>
          </a:p>
          <a:p>
            <a:pPr marL="34290" indent="0">
              <a:buNone/>
            </a:pPr>
            <a:r>
              <a:rPr lang="en-US" altLang="zh-CN" sz="1800" dirty="0"/>
              <a:t>.....</a:t>
            </a:r>
          </a:p>
          <a:p>
            <a:pPr marL="34290" indent="0">
              <a:buNone/>
            </a:pPr>
            <a:r>
              <a:rPr lang="en-US" altLang="zh-CN" sz="1800" dirty="0"/>
              <a:t>(rn-3)=(qn-1)(rn-2)+(rn-1)</a:t>
            </a:r>
          </a:p>
          <a:p>
            <a:pPr marL="34290" indent="0">
              <a:buNone/>
            </a:pPr>
            <a:r>
              <a:rPr lang="en-US" altLang="zh-CN" sz="1800" dirty="0"/>
              <a:t>(rn-2)=(</a:t>
            </a:r>
            <a:r>
              <a:rPr lang="en-US" altLang="zh-CN" sz="1800" dirty="0" err="1"/>
              <a:t>qn</a:t>
            </a:r>
            <a:r>
              <a:rPr lang="en-US" altLang="zh-CN" sz="1800" dirty="0"/>
              <a:t>)(rn-1)+(</a:t>
            </a:r>
            <a:r>
              <a:rPr lang="en-US" altLang="zh-CN" sz="1800" dirty="0" err="1"/>
              <a:t>rn</a:t>
            </a:r>
            <a:r>
              <a:rPr lang="en-US" altLang="zh-CN" sz="1800" dirty="0"/>
              <a:t>)</a:t>
            </a:r>
          </a:p>
          <a:p>
            <a:pPr marL="34290" indent="0">
              <a:buNone/>
            </a:pPr>
            <a:r>
              <a:rPr lang="en-US" altLang="zh-CN" sz="1800" dirty="0"/>
              <a:t>(rn-1)=(qn+1)(</a:t>
            </a:r>
            <a:r>
              <a:rPr lang="en-US" altLang="zh-CN" sz="1800" dirty="0" err="1"/>
              <a:t>rn</a:t>
            </a:r>
            <a:r>
              <a:rPr lang="en-US" altLang="zh-CN" sz="1800" dirty="0"/>
              <a:t>)</a:t>
            </a:r>
          </a:p>
          <a:p>
            <a:pPr marL="34290" indent="0">
              <a:buNone/>
            </a:pPr>
            <a:r>
              <a:rPr lang="zh-CN" altLang="en-US" sz="1800" dirty="0"/>
              <a:t>于是，有</a:t>
            </a:r>
            <a:r>
              <a:rPr lang="en-US" altLang="zh-CN" sz="1800" dirty="0"/>
              <a:t>(a1,b1)=(b1,r1)=(r1,r2)=...=(rn-1,rn)=1</a:t>
            </a:r>
          </a:p>
          <a:p>
            <a:pPr marL="34290" indent="0">
              <a:buNone/>
            </a:pPr>
            <a:r>
              <a:rPr lang="zh-CN" altLang="en-US" sz="1800" dirty="0"/>
              <a:t>故</a:t>
            </a:r>
          </a:p>
          <a:p>
            <a:pPr marL="34290" indent="0">
              <a:buNone/>
            </a:pPr>
            <a:r>
              <a:rPr lang="en-US" altLang="zh-CN" sz="1800" dirty="0"/>
              <a:t>(rn-2)=(</a:t>
            </a:r>
            <a:r>
              <a:rPr lang="en-US" altLang="zh-CN" sz="1800" dirty="0" err="1"/>
              <a:t>xn</a:t>
            </a:r>
            <a:r>
              <a:rPr lang="en-US" altLang="zh-CN" sz="1800" dirty="0"/>
              <a:t>)(rn-1)+1</a:t>
            </a:r>
          </a:p>
          <a:p>
            <a:pPr marL="34290" indent="0">
              <a:buNone/>
            </a:pPr>
            <a:r>
              <a:rPr lang="zh-CN" altLang="en-US" sz="1800" dirty="0"/>
              <a:t>即</a:t>
            </a:r>
            <a:r>
              <a:rPr lang="en-US" altLang="zh-CN" sz="1800" dirty="0"/>
              <a:t>1=(rn-2)-(</a:t>
            </a:r>
            <a:r>
              <a:rPr lang="en-US" altLang="zh-CN" sz="1800" dirty="0" err="1"/>
              <a:t>xn</a:t>
            </a:r>
            <a:r>
              <a:rPr lang="en-US" altLang="zh-CN" sz="1800" dirty="0"/>
              <a:t>)(rn-1)</a:t>
            </a:r>
          </a:p>
          <a:p>
            <a:pPr marL="34290" indent="0">
              <a:buNone/>
            </a:pPr>
            <a:r>
              <a:rPr lang="zh-CN" altLang="en-US" sz="1800" dirty="0"/>
              <a:t>由倒数第三个式子（</a:t>
            </a:r>
            <a:r>
              <a:rPr lang="en-US" altLang="zh-CN" sz="1800" dirty="0"/>
              <a:t>rn-1</a:t>
            </a:r>
            <a:r>
              <a:rPr lang="zh-CN" altLang="en-US" sz="1800" dirty="0"/>
              <a:t>）</a:t>
            </a:r>
            <a:r>
              <a:rPr lang="en-US" altLang="zh-CN" sz="1800" dirty="0"/>
              <a:t>=(rn-3)-(xn-1)(rn-2)</a:t>
            </a:r>
            <a:r>
              <a:rPr lang="zh-CN" altLang="en-US" sz="1800" dirty="0"/>
              <a:t>代入上式，得</a:t>
            </a:r>
          </a:p>
          <a:p>
            <a:pPr marL="34290" indent="0">
              <a:buNone/>
            </a:pPr>
            <a:r>
              <a:rPr lang="en-US" altLang="zh-CN" sz="1800" dirty="0"/>
              <a:t>1=[1+(</a:t>
            </a:r>
            <a:r>
              <a:rPr lang="en-US" altLang="zh-CN" sz="1800" dirty="0" err="1"/>
              <a:t>xn</a:t>
            </a:r>
            <a:r>
              <a:rPr lang="en-US" altLang="zh-CN" sz="1800" dirty="0"/>
              <a:t>)(xn-1)](rn-2)-(</a:t>
            </a:r>
            <a:r>
              <a:rPr lang="en-US" altLang="zh-CN" sz="1800" dirty="0" err="1"/>
              <a:t>xn</a:t>
            </a:r>
            <a:r>
              <a:rPr lang="en-US" altLang="zh-CN" sz="1800" dirty="0"/>
              <a:t>)(rn-3)</a:t>
            </a:r>
          </a:p>
          <a:p>
            <a:pPr marL="34290" indent="0">
              <a:buNone/>
            </a:pPr>
            <a:r>
              <a:rPr lang="zh-CN" altLang="en-US" sz="1800" dirty="0"/>
              <a:t>然后用同样的办法用它上面的等式逐个地消去</a:t>
            </a:r>
            <a:r>
              <a:rPr lang="en-US" altLang="zh-CN" sz="1800" dirty="0"/>
              <a:t>(rn-2),...(r1),</a:t>
            </a:r>
          </a:p>
          <a:p>
            <a:pPr marL="34290" indent="0">
              <a:buNone/>
            </a:pPr>
            <a:r>
              <a:rPr lang="zh-CN" altLang="en-US" sz="1800" dirty="0"/>
              <a:t>可证得</a:t>
            </a:r>
            <a:r>
              <a:rPr lang="en-US" altLang="zh-CN" sz="1800" dirty="0"/>
              <a:t>1=(a1)x+(b1)y</a:t>
            </a:r>
            <a:r>
              <a:rPr lang="zh-CN" altLang="en-US" sz="1800" dirty="0"/>
              <a:t>。</a:t>
            </a:r>
          </a:p>
          <a:p>
            <a:endParaRPr lang="zh-CN" altLang="en-US" sz="1800" dirty="0"/>
          </a:p>
        </p:txBody>
      </p:sp>
      <p:pic>
        <p:nvPicPr>
          <p:cNvPr id="60" name="图片 59">
            <a:extLst>
              <a:ext uri="{FF2B5EF4-FFF2-40B4-BE49-F238E27FC236}">
                <a16:creationId xmlns:a16="http://schemas.microsoft.com/office/drawing/2014/main" id="{F355494D-1568-4946-9FE3-51A59FF0593F}"/>
              </a:ext>
            </a:extLst>
          </p:cNvPr>
          <p:cNvPicPr>
            <a:picLocks noChangeAspect="1"/>
          </p:cNvPicPr>
          <p:nvPr/>
        </p:nvPicPr>
        <p:blipFill>
          <a:blip r:embed="rId2"/>
          <a:stretch>
            <a:fillRect/>
          </a:stretch>
        </p:blipFill>
        <p:spPr>
          <a:xfrm>
            <a:off x="665562" y="1672625"/>
            <a:ext cx="7812876" cy="4875960"/>
          </a:xfrm>
          <a:prstGeom prst="rect">
            <a:avLst/>
          </a:prstGeom>
        </p:spPr>
      </p:pic>
    </p:spTree>
    <p:extLst>
      <p:ext uri="{BB962C8B-B14F-4D97-AF65-F5344CB8AC3E}">
        <p14:creationId xmlns:p14="http://schemas.microsoft.com/office/powerpoint/2010/main" val="1276386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C1F26-9AB0-4013-8CB7-025C9B2D17A6}"/>
              </a:ext>
            </a:extLst>
          </p:cNvPr>
          <p:cNvSpPr>
            <a:spLocks noGrp="1"/>
          </p:cNvSpPr>
          <p:nvPr>
            <p:ph type="title"/>
          </p:nvPr>
        </p:nvSpPr>
        <p:spPr/>
        <p:txBody>
          <a:bodyPr/>
          <a:lstStyle/>
          <a:p>
            <a:r>
              <a:rPr lang="zh-CN" altLang="en-US" dirty="0"/>
              <a:t>扩展的欧几里得算法</a:t>
            </a:r>
          </a:p>
        </p:txBody>
      </p:sp>
      <p:sp>
        <p:nvSpPr>
          <p:cNvPr id="3" name="内容占位符 2">
            <a:extLst>
              <a:ext uri="{FF2B5EF4-FFF2-40B4-BE49-F238E27FC236}">
                <a16:creationId xmlns:a16="http://schemas.microsoft.com/office/drawing/2014/main" id="{E72431F1-4723-48D9-AF66-6198E50D97DB}"/>
              </a:ext>
            </a:extLst>
          </p:cNvPr>
          <p:cNvSpPr>
            <a:spLocks noGrp="1"/>
          </p:cNvSpPr>
          <p:nvPr>
            <p:ph idx="1"/>
          </p:nvPr>
        </p:nvSpPr>
        <p:spPr/>
        <p:txBody>
          <a:bodyPr>
            <a:normAutofit/>
          </a:bodyPr>
          <a:lstStyle/>
          <a:p>
            <a:r>
              <a:rPr lang="zh-CN" altLang="en-US" dirty="0"/>
              <a:t>扩展欧几里德算法是用来在已知</a:t>
            </a:r>
            <a:r>
              <a:rPr lang="en-US" altLang="zh-CN" dirty="0"/>
              <a:t>a, b</a:t>
            </a:r>
            <a:r>
              <a:rPr lang="zh-CN" altLang="en-US" dirty="0"/>
              <a:t>求解一组</a:t>
            </a:r>
            <a:r>
              <a:rPr lang="en-US" altLang="zh-CN" dirty="0" err="1"/>
              <a:t>x,y</a:t>
            </a:r>
            <a:r>
              <a:rPr lang="zh-CN" altLang="en-US" dirty="0"/>
              <a:t>使得</a:t>
            </a:r>
            <a:r>
              <a:rPr lang="en-US" altLang="zh-CN" dirty="0"/>
              <a:t>a*</a:t>
            </a:r>
            <a:r>
              <a:rPr lang="en-US" altLang="zh-CN" dirty="0" err="1"/>
              <a:t>x+b</a:t>
            </a:r>
            <a:r>
              <a:rPr lang="en-US" altLang="zh-CN" dirty="0"/>
              <a:t>*y=</a:t>
            </a:r>
            <a:r>
              <a:rPr lang="en-US" altLang="zh-CN" dirty="0" err="1"/>
              <a:t>Gcd</a:t>
            </a:r>
            <a:r>
              <a:rPr lang="en-US" altLang="zh-CN" dirty="0"/>
              <a:t>(</a:t>
            </a:r>
            <a:r>
              <a:rPr lang="en-US" altLang="zh-CN" dirty="0" err="1"/>
              <a:t>a,b</a:t>
            </a:r>
            <a:r>
              <a:rPr lang="en-US" altLang="zh-CN" dirty="0"/>
              <a:t>) </a:t>
            </a:r>
            <a:r>
              <a:rPr lang="zh-CN" altLang="en-US" dirty="0"/>
              <a:t>。扩展欧几里德常用在求解模线性方程及方程组中。</a:t>
            </a:r>
            <a:endParaRPr lang="en-US" altLang="zh-CN" dirty="0"/>
          </a:p>
          <a:p>
            <a:r>
              <a:rPr lang="zh-CN" altLang="en-US" dirty="0"/>
              <a:t>把这个实现和</a:t>
            </a:r>
            <a:r>
              <a:rPr lang="en-US" altLang="zh-CN" dirty="0" err="1"/>
              <a:t>Gcd</a:t>
            </a:r>
            <a:r>
              <a:rPr lang="zh-CN" altLang="en-US" dirty="0"/>
              <a:t>的递归实现相比，发现多了下面的</a:t>
            </a:r>
            <a:r>
              <a:rPr lang="en-US" altLang="zh-CN" dirty="0" err="1"/>
              <a:t>x,y</a:t>
            </a:r>
            <a:r>
              <a:rPr lang="zh-CN" altLang="en-US" dirty="0"/>
              <a:t>赋值过程，这就是扩展欧几里德算法的精髓。 可以这样思考</a:t>
            </a:r>
            <a:r>
              <a:rPr lang="en-US" altLang="zh-CN" dirty="0"/>
              <a:t>: </a:t>
            </a:r>
            <a:r>
              <a:rPr lang="zh-CN" altLang="en-US" dirty="0"/>
              <a:t>对于</a:t>
            </a:r>
            <a:r>
              <a:rPr lang="en-US" altLang="zh-CN" dirty="0"/>
              <a:t>a' =b , b' =</a:t>
            </a:r>
            <a:r>
              <a:rPr lang="en-US" altLang="zh-CN" dirty="0" err="1"/>
              <a:t>a%b</a:t>
            </a:r>
            <a:r>
              <a:rPr lang="en-US" altLang="zh-CN" dirty="0"/>
              <a:t> </a:t>
            </a:r>
            <a:r>
              <a:rPr lang="zh-CN" altLang="en-US" dirty="0"/>
              <a:t>而言，我们求得</a:t>
            </a:r>
            <a:r>
              <a:rPr lang="en-US" altLang="zh-CN" dirty="0"/>
              <a:t>x, y</a:t>
            </a:r>
            <a:r>
              <a:rPr lang="zh-CN" altLang="en-US" dirty="0"/>
              <a:t>使得</a:t>
            </a:r>
            <a:r>
              <a:rPr lang="en-US" altLang="zh-CN" dirty="0"/>
              <a:t>a' </a:t>
            </a:r>
            <a:r>
              <a:rPr lang="en-US" altLang="zh-CN" dirty="0" err="1"/>
              <a:t>x+b</a:t>
            </a:r>
            <a:r>
              <a:rPr lang="en-US" altLang="zh-CN" dirty="0"/>
              <a:t>' y=</a:t>
            </a:r>
            <a:r>
              <a:rPr lang="en-US" altLang="zh-CN" dirty="0" err="1"/>
              <a:t>Gcd</a:t>
            </a:r>
            <a:r>
              <a:rPr lang="en-US" altLang="zh-CN" dirty="0"/>
              <a:t>(a', b') </a:t>
            </a:r>
            <a:r>
              <a:rPr lang="zh-CN" altLang="en-US" dirty="0"/>
              <a:t>由于</a:t>
            </a:r>
            <a:r>
              <a:rPr lang="en-US" altLang="zh-CN" dirty="0"/>
              <a:t>b' = a % b = a - a / b * b </a:t>
            </a:r>
            <a:r>
              <a:rPr lang="zh-CN" altLang="en-US" dirty="0"/>
              <a:t>那么可以得到</a:t>
            </a:r>
            <a:r>
              <a:rPr lang="en-US" altLang="zh-CN" dirty="0"/>
              <a:t>:</a:t>
            </a:r>
          </a:p>
          <a:p>
            <a:r>
              <a:rPr lang="en-US" altLang="zh-CN" dirty="0"/>
              <a:t>a' x + b' y = </a:t>
            </a:r>
            <a:r>
              <a:rPr lang="en-US" altLang="zh-CN" dirty="0" err="1"/>
              <a:t>Gcd</a:t>
            </a:r>
            <a:r>
              <a:rPr lang="en-US" altLang="zh-CN" dirty="0"/>
              <a:t>(a' , b')===&gt;</a:t>
            </a:r>
          </a:p>
          <a:p>
            <a:r>
              <a:rPr lang="en-US" altLang="zh-CN" dirty="0" err="1"/>
              <a:t>bx</a:t>
            </a:r>
            <a:r>
              <a:rPr lang="en-US" altLang="zh-CN" dirty="0"/>
              <a:t> + (a - a/b *b)y = </a:t>
            </a:r>
            <a:r>
              <a:rPr lang="en-US" altLang="zh-CN" dirty="0" err="1"/>
              <a:t>Gcd</a:t>
            </a:r>
            <a:r>
              <a:rPr lang="en-US" altLang="zh-CN" dirty="0"/>
              <a:t>(a‘ , b’) = </a:t>
            </a:r>
            <a:r>
              <a:rPr lang="en-US" altLang="zh-CN" dirty="0" err="1"/>
              <a:t>Gcd</a:t>
            </a:r>
            <a:r>
              <a:rPr lang="en-US" altLang="zh-CN" dirty="0"/>
              <a:t>(a, b)  //</a:t>
            </a:r>
            <a:r>
              <a:rPr lang="zh-CN" altLang="en-US" dirty="0"/>
              <a:t>这里的除法为下取整</a:t>
            </a:r>
            <a:endParaRPr lang="en-US" altLang="zh-CN" dirty="0"/>
          </a:p>
          <a:p>
            <a:r>
              <a:rPr lang="en-US" altLang="zh-CN" dirty="0"/>
              <a:t>===&gt;</a:t>
            </a:r>
          </a:p>
          <a:p>
            <a:r>
              <a:rPr lang="en-US" altLang="zh-CN" dirty="0"/>
              <a:t>ay + b(x- a/b *y) = </a:t>
            </a:r>
            <a:r>
              <a:rPr lang="en-US" altLang="zh-CN" dirty="0" err="1"/>
              <a:t>Gcd</a:t>
            </a:r>
            <a:r>
              <a:rPr lang="en-US" altLang="zh-CN" dirty="0"/>
              <a:t>(a, b)</a:t>
            </a:r>
            <a:endParaRPr lang="zh-CN" altLang="en-US" dirty="0"/>
          </a:p>
        </p:txBody>
      </p:sp>
    </p:spTree>
    <p:extLst>
      <p:ext uri="{BB962C8B-B14F-4D97-AF65-F5344CB8AC3E}">
        <p14:creationId xmlns:p14="http://schemas.microsoft.com/office/powerpoint/2010/main" val="1129682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733D1-AFD6-4B06-8DAF-7D5F8264B627}"/>
              </a:ext>
            </a:extLst>
          </p:cNvPr>
          <p:cNvSpPr>
            <a:spLocks noGrp="1"/>
          </p:cNvSpPr>
          <p:nvPr>
            <p:ph type="title"/>
          </p:nvPr>
        </p:nvSpPr>
        <p:spPr/>
        <p:txBody>
          <a:bodyPr/>
          <a:lstStyle/>
          <a:p>
            <a:r>
              <a:rPr lang="zh-CN" altLang="en-US" dirty="0"/>
              <a:t>真·欧几里得算法</a:t>
            </a:r>
          </a:p>
        </p:txBody>
      </p:sp>
      <p:graphicFrame>
        <p:nvGraphicFramePr>
          <p:cNvPr id="4" name="Object 5">
            <a:extLst>
              <a:ext uri="{FF2B5EF4-FFF2-40B4-BE49-F238E27FC236}">
                <a16:creationId xmlns:a16="http://schemas.microsoft.com/office/drawing/2014/main" id="{94806F97-E2C9-4C32-AEAB-F2B2B5151217}"/>
              </a:ext>
            </a:extLst>
          </p:cNvPr>
          <p:cNvGraphicFramePr>
            <a:graphicFrameLocks/>
          </p:cNvGraphicFramePr>
          <p:nvPr>
            <p:extLst>
              <p:ext uri="{D42A27DB-BD31-4B8C-83A1-F6EECF244321}">
                <p14:modId xmlns:p14="http://schemas.microsoft.com/office/powerpoint/2010/main" val="2554574659"/>
              </p:ext>
            </p:extLst>
          </p:nvPr>
        </p:nvGraphicFramePr>
        <p:xfrm>
          <a:off x="669722" y="2057400"/>
          <a:ext cx="7966075" cy="990600"/>
        </p:xfrm>
        <a:graphic>
          <a:graphicData uri="http://schemas.openxmlformats.org/presentationml/2006/ole">
            <mc:AlternateContent xmlns:mc="http://schemas.openxmlformats.org/markup-compatibility/2006">
              <mc:Choice xmlns:v="urn:schemas-microsoft-com:vml" Requires="v">
                <p:oleObj spid="_x0000_s10284" r:id="rId3" imgW="4559040" imgH="558720" progId="Equation.DSMT4">
                  <p:embed/>
                </p:oleObj>
              </mc:Choice>
              <mc:Fallback>
                <p:oleObj r:id="rId3" imgW="4559040" imgH="558720" progId="Equation.DSMT4">
                  <p:embed/>
                  <p:pic>
                    <p:nvPicPr>
                      <p:cNvPr id="20485" name="Object 5">
                        <a:extLst>
                          <a:ext uri="{FF2B5EF4-FFF2-40B4-BE49-F238E27FC236}">
                            <a16:creationId xmlns:a16="http://schemas.microsoft.com/office/drawing/2014/main" id="{8752A4D9-A5AE-401B-83E4-81920750431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22" y="2057400"/>
                        <a:ext cx="7966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内容占位符 3">
            <a:extLst>
              <a:ext uri="{FF2B5EF4-FFF2-40B4-BE49-F238E27FC236}">
                <a16:creationId xmlns:a16="http://schemas.microsoft.com/office/drawing/2014/main" id="{17837CA7-F5F2-4D43-A7DE-08808B3C6FA9}"/>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759" y="3048000"/>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内容占位符 3">
            <a:extLst>
              <a:ext uri="{FF2B5EF4-FFF2-40B4-BE49-F238E27FC236}">
                <a16:creationId xmlns:a16="http://schemas.microsoft.com/office/drawing/2014/main" id="{51852479-2D1E-4024-AC30-D91DDA016CAE}"/>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9296" y="3086100"/>
            <a:ext cx="2971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142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0362C-6FEF-4F64-9CBD-92A30E0A6B45}"/>
              </a:ext>
            </a:extLst>
          </p:cNvPr>
          <p:cNvSpPr>
            <a:spLocks noGrp="1"/>
          </p:cNvSpPr>
          <p:nvPr>
            <p:ph type="title"/>
          </p:nvPr>
        </p:nvSpPr>
        <p:spPr/>
        <p:txBody>
          <a:bodyPr/>
          <a:lstStyle/>
          <a:p>
            <a:r>
              <a:rPr lang="zh-CN" altLang="en-US" dirty="0"/>
              <a:t>真·欧几里得算法</a:t>
            </a:r>
            <a:r>
              <a:rPr lang="en-US" altLang="zh-CN" dirty="0"/>
              <a:t>(cont’d)</a:t>
            </a:r>
            <a:endParaRPr lang="zh-CN" altLang="en-US" dirty="0"/>
          </a:p>
        </p:txBody>
      </p:sp>
      <p:sp>
        <p:nvSpPr>
          <p:cNvPr id="3" name="内容占位符 2">
            <a:extLst>
              <a:ext uri="{FF2B5EF4-FFF2-40B4-BE49-F238E27FC236}">
                <a16:creationId xmlns:a16="http://schemas.microsoft.com/office/drawing/2014/main" id="{A54B768B-5F9E-498D-BCB8-57FB38A71AB8}"/>
              </a:ext>
            </a:extLst>
          </p:cNvPr>
          <p:cNvSpPr>
            <a:spLocks noGrp="1"/>
          </p:cNvSpPr>
          <p:nvPr>
            <p:ph idx="1"/>
          </p:nvPr>
        </p:nvSpPr>
        <p:spPr/>
        <p:txBody>
          <a:bodyPr/>
          <a:lstStyle/>
          <a:p>
            <a:r>
              <a:rPr lang="zh-CN" altLang="en-US" dirty="0"/>
              <a:t>若 </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 0</a:t>
            </a:r>
            <a:r>
              <a:rPr lang="zh-CN" altLang="en-US" dirty="0"/>
              <a:t>，那这事就搞定了。</a:t>
            </a:r>
            <a:endParaRPr lang="en-US" altLang="zh-CN" dirty="0"/>
          </a:p>
          <a:p>
            <a:r>
              <a:rPr lang="zh-CN" altLang="en-US" dirty="0"/>
              <a:t>否则，通过在取整号里加上一些整数把 </a:t>
            </a:r>
            <a:r>
              <a:rPr lang="en-US" altLang="zh-CN" i="1" dirty="0">
                <a:latin typeface="Times New Roman" pitchFamily="18" charset="0"/>
                <a:cs typeface="Times New Roman" pitchFamily="18" charset="0"/>
              </a:rPr>
              <a:t>a</a:t>
            </a:r>
            <a:r>
              <a:rPr lang="en-US" altLang="zh-CN" dirty="0"/>
              <a:t> </a:t>
            </a:r>
            <a:r>
              <a:rPr lang="zh-CN" altLang="en-US" dirty="0"/>
              <a:t>化到 </a:t>
            </a:r>
            <a:r>
              <a:rPr lang="en-US" altLang="zh-CN" dirty="0">
                <a:latin typeface="Times New Roman" pitchFamily="18" charset="0"/>
                <a:cs typeface="Times New Roman" pitchFamily="18" charset="0"/>
              </a:rPr>
              <a:t>(0,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 </a:t>
            </a:r>
            <a:r>
              <a:rPr lang="zh-CN" altLang="en-US" dirty="0"/>
              <a:t>的范围中。</a:t>
            </a:r>
            <a:endParaRPr lang="en-US" altLang="zh-CN" dirty="0"/>
          </a:p>
          <a:p>
            <a:r>
              <a:rPr lang="zh-CN" altLang="en-US" dirty="0"/>
              <a:t>于是这条直线的斜率小于 </a:t>
            </a:r>
            <a:r>
              <a:rPr lang="en-US" altLang="zh-CN" dirty="0">
                <a:latin typeface="Times New Roman" pitchFamily="18" charset="0"/>
                <a:cs typeface="Times New Roman" pitchFamily="18" charset="0"/>
              </a:rPr>
              <a:t>1</a:t>
            </a:r>
            <a:r>
              <a:rPr lang="zh-CN" altLang="en-US" dirty="0"/>
              <a:t>。</a:t>
            </a:r>
            <a:endParaRPr lang="en-US" altLang="zh-CN" dirty="0"/>
          </a:p>
          <a:p>
            <a:r>
              <a:rPr lang="zh-CN" altLang="en-US" dirty="0"/>
              <a:t>同样地，把 </a:t>
            </a:r>
            <a:r>
              <a:rPr lang="en-US" altLang="zh-CN" i="1" dirty="0">
                <a:latin typeface="Times New Roman" pitchFamily="18" charset="0"/>
                <a:cs typeface="Times New Roman" pitchFamily="18" charset="0"/>
              </a:rPr>
              <a:t>b</a:t>
            </a:r>
            <a:r>
              <a:rPr lang="en-US" altLang="zh-CN" dirty="0"/>
              <a:t> </a:t>
            </a:r>
            <a:r>
              <a:rPr lang="zh-CN" altLang="en-US" dirty="0"/>
              <a:t>化到 </a:t>
            </a:r>
            <a:r>
              <a:rPr lang="en-US" altLang="zh-CN" dirty="0">
                <a:latin typeface="Times New Roman" pitchFamily="18" charset="0"/>
                <a:cs typeface="Times New Roman" pitchFamily="18" charset="0"/>
              </a:rPr>
              <a:t>[0,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 </a:t>
            </a:r>
            <a:r>
              <a:rPr lang="zh-CN" altLang="en-US" dirty="0"/>
              <a:t>的范围中。</a:t>
            </a:r>
          </a:p>
          <a:p>
            <a:endParaRPr lang="zh-CN" altLang="en-US" dirty="0"/>
          </a:p>
        </p:txBody>
      </p:sp>
      <p:pic>
        <p:nvPicPr>
          <p:cNvPr id="4" name="内容占位符 3">
            <a:extLst>
              <a:ext uri="{FF2B5EF4-FFF2-40B4-BE49-F238E27FC236}">
                <a16:creationId xmlns:a16="http://schemas.microsoft.com/office/drawing/2014/main" id="{B06CE5CF-5C40-4925-9845-628038E2D860}"/>
              </a:ext>
            </a:extLst>
          </p:cNvPr>
          <p:cNvPicPr>
            <a:picLocks noChangeAspect="1"/>
          </p:cNvPicPr>
          <p:nvPr/>
        </p:nvPicPr>
        <p:blipFill rotWithShape="1">
          <a:blip r:embed="rId2">
            <a:extLst>
              <a:ext uri="{28A0092B-C50C-407E-A947-70E740481C1C}">
                <a14:useLocalDpi xmlns:a14="http://schemas.microsoft.com/office/drawing/2010/main" val="0"/>
              </a:ext>
            </a:extLst>
          </a:blip>
          <a:srcRect l="4037" t="3689" r="5825" b="33330"/>
          <a:stretch/>
        </p:blipFill>
        <p:spPr>
          <a:xfrm>
            <a:off x="4572000" y="3566516"/>
            <a:ext cx="4236441" cy="2960119"/>
          </a:xfrm>
          <a:prstGeom prst="rect">
            <a:avLst/>
          </a:prstGeom>
        </p:spPr>
      </p:pic>
    </p:spTree>
    <p:extLst>
      <p:ext uri="{BB962C8B-B14F-4D97-AF65-F5344CB8AC3E}">
        <p14:creationId xmlns:p14="http://schemas.microsoft.com/office/powerpoint/2010/main" val="384965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C790-F415-427B-BD97-CCE6E213AD3A}"/>
              </a:ext>
            </a:extLst>
          </p:cNvPr>
          <p:cNvSpPr>
            <a:spLocks noGrp="1"/>
          </p:cNvSpPr>
          <p:nvPr>
            <p:ph type="title"/>
          </p:nvPr>
        </p:nvSpPr>
        <p:spPr/>
        <p:txBody>
          <a:bodyPr/>
          <a:lstStyle/>
          <a:p>
            <a:r>
              <a:rPr lang="zh-CN" altLang="en-US" dirty="0"/>
              <a:t>矩阵快速幂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D20668-D9CE-4D7D-97CB-5C42755FD94D}"/>
                  </a:ext>
                </a:extLst>
              </p:cNvPr>
              <p:cNvSpPr>
                <a:spLocks noGrp="1"/>
              </p:cNvSpPr>
              <p:nvPr>
                <p:ph idx="1"/>
              </p:nvPr>
            </p:nvSpPr>
            <p:spPr/>
            <p:txBody>
              <a:bodyPr/>
              <a:lstStyle/>
              <a:p>
                <a:r>
                  <a:rPr lang="en-US" altLang="zh-CN" dirty="0"/>
                  <a:t>POJ 3070</a:t>
                </a:r>
                <a:r>
                  <a:rPr lang="zh-CN" altLang="en-US" dirty="0"/>
                  <a:t>求出斐波那契数列的第</a:t>
                </a:r>
                <a:r>
                  <a:rPr lang="en-US" altLang="zh-CN" dirty="0"/>
                  <a:t>n</a:t>
                </a:r>
                <a:r>
                  <a:rPr lang="zh-CN" altLang="en-US" dirty="0"/>
                  <a:t>项</a:t>
                </a:r>
                <a14:m>
                  <m:oMath xmlns:m="http://schemas.openxmlformats.org/officeDocument/2006/math">
                    <m:r>
                      <a:rPr lang="en-US" altLang="zh-CN" i="1" dirty="0" smtClean="0">
                        <a:latin typeface="Cambria Math" panose="02040503050406030204" pitchFamily="18" charset="0"/>
                      </a:rPr>
                      <m:t>(0</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1,000,000,000)</m:t>
                    </m:r>
                  </m:oMath>
                </a14:m>
                <a:endParaRPr lang="en-US" altLang="zh-CN" dirty="0"/>
              </a:p>
              <a:p>
                <a:r>
                  <a:rPr lang="zh-CN" altLang="en-US" dirty="0"/>
                  <a:t>朴素算法</a:t>
                </a:r>
                <a14:m>
                  <m:oMath xmlns:m="http://schemas.openxmlformats.org/officeDocument/2006/math">
                    <m:r>
                      <m:rPr>
                        <m:sty m:val="p"/>
                      </m:rPr>
                      <a:rPr lang="el-GR" altLang="zh-CN" b="0" i="1" dirty="0" smtClean="0">
                        <a:latin typeface="Cambria Math" panose="02040503050406030204" pitchFamily="18" charset="0"/>
                        <a:ea typeface="Cambria Math" panose="02040503050406030204" pitchFamily="18" charset="0"/>
                      </a:rPr>
                      <m:t>Ο</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oMath>
                </a14:m>
                <a:r>
                  <a:rPr lang="zh-CN" altLang="en-US" dirty="0"/>
                  <a:t>递推，复杂度爆炸，不行</a:t>
                </a:r>
                <a:endParaRPr lang="en-US" altLang="zh-CN" dirty="0"/>
              </a:p>
              <a:p>
                <a:r>
                  <a:rPr lang="zh-CN" altLang="en-US" dirty="0"/>
                  <a:t>使用矩阵快速幂加速，复杂度</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Ο</m:t>
                    </m:r>
                    <m:r>
                      <a:rPr lang="en-US" altLang="zh-CN" i="1" dirty="0">
                        <a:latin typeface="Cambria Math" panose="02040503050406030204" pitchFamily="18" charset="0"/>
                        <a:ea typeface="Cambria Math" panose="02040503050406030204" pitchFamily="18" charset="0"/>
                      </a:rPr>
                      <m:t>(</m:t>
                    </m:r>
                    <m:func>
                      <m:funcPr>
                        <m:ctrlPr>
                          <a:rPr lang="en-US" altLang="zh-CN" i="1" dirty="0" smtClean="0">
                            <a:latin typeface="Cambria Math" panose="02040503050406030204" pitchFamily="18" charset="0"/>
                            <a:ea typeface="Cambria Math" panose="02040503050406030204" pitchFamily="18" charset="0"/>
                          </a:rPr>
                        </m:ctrlPr>
                      </m:funcPr>
                      <m:fName>
                        <m:r>
                          <m:rPr>
                            <m:sty m:val="p"/>
                          </m:rPr>
                          <a:rPr lang="en-US" altLang="zh-CN" i="0" dirty="0" smtClean="0">
                            <a:latin typeface="Cambria Math" panose="02040503050406030204" pitchFamily="18" charset="0"/>
                            <a:ea typeface="Cambria Math" panose="02040503050406030204" pitchFamily="18" charset="0"/>
                          </a:rPr>
                          <m:t>log</m:t>
                        </m:r>
                      </m:fName>
                      <m:e>
                        <m:r>
                          <a:rPr lang="en-US" altLang="zh-CN" b="0" i="1" dirty="0" smtClean="0">
                            <a:latin typeface="Cambria Math" panose="02040503050406030204" pitchFamily="18" charset="0"/>
                            <a:ea typeface="Cambria Math" panose="02040503050406030204" pitchFamily="18" charset="0"/>
                          </a:rPr>
                          <m:t>𝑛</m:t>
                        </m:r>
                      </m:e>
                    </m:func>
                    <m:r>
                      <a:rPr lang="en-US" altLang="zh-CN" i="1" dirty="0">
                        <a:latin typeface="Cambria Math" panose="02040503050406030204" pitchFamily="18" charset="0"/>
                      </a:rPr>
                      <m:t>)</m:t>
                    </m:r>
                  </m:oMath>
                </a14:m>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FD20668-D9CE-4D7D-97CB-5C42755FD94D}"/>
                  </a:ext>
                </a:extLst>
              </p:cNvPr>
              <p:cNvSpPr>
                <a:spLocks noGrp="1" noRot="1" noChangeAspect="1" noMove="1" noResize="1" noEditPoints="1" noAdjustHandles="1" noChangeArrowheads="1" noChangeShapeType="1" noTextEdit="1"/>
              </p:cNvSpPr>
              <p:nvPr>
                <p:ph idx="1"/>
              </p:nvPr>
            </p:nvSpPr>
            <p:spPr>
              <a:blipFill>
                <a:blip r:embed="rId2"/>
                <a:stretch>
                  <a:fillRect t="-2115"/>
                </a:stretch>
              </a:blipFill>
            </p:spPr>
            <p:txBody>
              <a:bodyPr/>
              <a:lstStyle/>
              <a:p>
                <a:r>
                  <a:rPr lang="zh-CN" altLang="en-US">
                    <a:noFill/>
                  </a:rPr>
                  <a:t> </a:t>
                </a:r>
              </a:p>
            </p:txBody>
          </p:sp>
        </mc:Fallback>
      </mc:AlternateContent>
      <p:pic>
        <p:nvPicPr>
          <p:cNvPr id="6" name="图形 5">
            <a:extLst>
              <a:ext uri="{FF2B5EF4-FFF2-40B4-BE49-F238E27FC236}">
                <a16:creationId xmlns:a16="http://schemas.microsoft.com/office/drawing/2014/main" id="{B66AF398-9C22-4049-A62E-870F7792DD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0621" y="3428999"/>
            <a:ext cx="5190781" cy="1016185"/>
          </a:xfrm>
          <a:prstGeom prst="rect">
            <a:avLst/>
          </a:prstGeom>
        </p:spPr>
      </p:pic>
      <p:pic>
        <p:nvPicPr>
          <p:cNvPr id="8" name="图形 7">
            <a:extLst>
              <a:ext uri="{FF2B5EF4-FFF2-40B4-BE49-F238E27FC236}">
                <a16:creationId xmlns:a16="http://schemas.microsoft.com/office/drawing/2014/main" id="{CC31E105-3C7C-43CA-84BC-A5AFFDAFA8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7822" y="4626160"/>
            <a:ext cx="4898538" cy="1016186"/>
          </a:xfrm>
          <a:prstGeom prst="rect">
            <a:avLst/>
          </a:prstGeom>
        </p:spPr>
      </p:pic>
    </p:spTree>
    <p:extLst>
      <p:ext uri="{BB962C8B-B14F-4D97-AF65-F5344CB8AC3E}">
        <p14:creationId xmlns:p14="http://schemas.microsoft.com/office/powerpoint/2010/main" val="1571160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A4C61-7C40-4058-8372-69109C45DD2B}"/>
              </a:ext>
            </a:extLst>
          </p:cNvPr>
          <p:cNvSpPr>
            <a:spLocks noGrp="1"/>
          </p:cNvSpPr>
          <p:nvPr>
            <p:ph type="title"/>
          </p:nvPr>
        </p:nvSpPr>
        <p:spPr/>
        <p:txBody>
          <a:bodyPr/>
          <a:lstStyle/>
          <a:p>
            <a:r>
              <a:rPr lang="zh-CN" altLang="en-US" dirty="0"/>
              <a:t>真·欧几里得算法</a:t>
            </a:r>
            <a:r>
              <a:rPr lang="en-US" altLang="zh-CN" dirty="0"/>
              <a:t>(cont’d)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09661E-F588-47C5-A5F6-AB15E42CA3E9}"/>
                  </a:ext>
                </a:extLst>
              </p:cNvPr>
              <p:cNvSpPr>
                <a:spLocks noGrp="1"/>
              </p:cNvSpPr>
              <p:nvPr>
                <p:ph idx="1"/>
              </p:nvPr>
            </p:nvSpPr>
            <p:spPr>
              <a:xfrm>
                <a:off x="857251" y="1585519"/>
                <a:ext cx="7404653" cy="4510481"/>
              </a:xfrm>
            </p:spPr>
            <p:txBody>
              <a:bodyPr/>
              <a:lstStyle/>
              <a:p>
                <a:r>
                  <a:rPr lang="zh-CN" altLang="en-US" dirty="0"/>
                  <a:t>建立一个原点在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𝑛</m:t>
                        </m:r>
                        <m:r>
                          <a:rPr lang="en-US" altLang="zh-CN" i="1">
                            <a:latin typeface="Cambria Math"/>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𝑎𝑛</m:t>
                                </m:r>
                                <m:r>
                                  <a:rPr lang="en-US" altLang="zh-CN" i="1">
                                    <a:latin typeface="Cambria Math"/>
                                  </a:rPr>
                                  <m:t>+</m:t>
                                </m:r>
                                <m:r>
                                  <a:rPr lang="en-US" altLang="zh-CN" i="1">
                                    <a:latin typeface="Cambria Math"/>
                                  </a:rPr>
                                  <m:t>𝑏</m:t>
                                </m:r>
                              </m:num>
                              <m:den>
                                <m:r>
                                  <a:rPr lang="en-US" altLang="zh-CN" i="1">
                                    <a:latin typeface="Cambria Math"/>
                                  </a:rPr>
                                  <m:t>𝑐</m:t>
                                </m:r>
                              </m:den>
                            </m:f>
                          </m:e>
                        </m:d>
                      </m:e>
                    </m:d>
                  </m:oMath>
                </a14:m>
                <a:r>
                  <a:rPr lang="zh-CN" altLang="en-US" dirty="0"/>
                  <a:t>，以原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y</a:t>
                </a:r>
                <a:r>
                  <a:rPr lang="en-US" altLang="zh-CN" dirty="0">
                    <a:latin typeface="Times New Roman" pitchFamily="18" charset="0"/>
                    <a:cs typeface="Times New Roman" pitchFamily="18" charset="0"/>
                  </a:rPr>
                  <a:t> </a:t>
                </a:r>
                <a:r>
                  <a:rPr lang="zh-CN" altLang="en-US" dirty="0"/>
                  <a:t>轴为 </a:t>
                </a:r>
                <a:r>
                  <a:rPr lang="en-US" altLang="zh-CN" i="1" dirty="0">
                    <a:latin typeface="Times New Roman" pitchFamily="18" charset="0"/>
                    <a:cs typeface="Times New Roman" pitchFamily="18" charset="0"/>
                  </a:rPr>
                  <a:t>x</a:t>
                </a:r>
                <a:r>
                  <a:rPr lang="en-US" altLang="zh-CN" dirty="0"/>
                  <a:t> </a:t>
                </a:r>
                <a:r>
                  <a:rPr lang="zh-CN" altLang="en-US" dirty="0"/>
                  <a:t>轴，</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x</a:t>
                </a:r>
                <a:r>
                  <a:rPr lang="en-US" altLang="zh-CN" dirty="0">
                    <a:latin typeface="Times New Roman" pitchFamily="18" charset="0"/>
                    <a:cs typeface="Times New Roman" pitchFamily="18" charset="0"/>
                  </a:rPr>
                  <a:t> </a:t>
                </a:r>
                <a:r>
                  <a:rPr lang="zh-CN" altLang="en-US" dirty="0"/>
                  <a:t>轴为 </a:t>
                </a:r>
                <a:r>
                  <a:rPr lang="en-US" altLang="zh-CN" i="1" dirty="0">
                    <a:latin typeface="Times New Roman" pitchFamily="18" charset="0"/>
                    <a:cs typeface="Times New Roman" pitchFamily="18" charset="0"/>
                  </a:rPr>
                  <a:t>y</a:t>
                </a:r>
                <a:r>
                  <a:rPr lang="en-US" altLang="zh-CN" dirty="0"/>
                  <a:t> </a:t>
                </a:r>
                <a:r>
                  <a:rPr lang="zh-CN" altLang="en-US" dirty="0"/>
                  <a:t>轴的新坐标系。</a:t>
                </a:r>
                <a:endParaRPr lang="en-US" altLang="zh-CN" dirty="0"/>
              </a:p>
              <a:p>
                <a:r>
                  <a:rPr lang="zh-CN" altLang="en-US" dirty="0"/>
                  <a:t>在这个坐标系中，</a:t>
                </a:r>
                <a:endParaRPr lang="en-US" altLang="zh-CN" dirty="0"/>
              </a:p>
              <a:p>
                <a:r>
                  <a:rPr lang="zh-CN" altLang="en-US" dirty="0"/>
                  <a:t>直线的斜率大于 </a:t>
                </a:r>
                <a:r>
                  <a:rPr lang="en-US" altLang="zh-CN" dirty="0">
                    <a:latin typeface="Times New Roman" pitchFamily="18" charset="0"/>
                    <a:cs typeface="Times New Roman" pitchFamily="18" charset="0"/>
                  </a:rPr>
                  <a:t>1</a:t>
                </a:r>
                <a:r>
                  <a:rPr lang="zh-CN" altLang="en-US" dirty="0"/>
                  <a:t>。</a:t>
                </a:r>
                <a:endParaRPr lang="en-US" altLang="zh-CN" dirty="0"/>
              </a:p>
              <a:p>
                <a:r>
                  <a:rPr lang="zh-CN" altLang="en-US" dirty="0"/>
                  <a:t>于是就可以递归算了。</a:t>
                </a:r>
                <a:endParaRPr lang="en-US" altLang="zh-CN" dirty="0"/>
              </a:p>
              <a:p>
                <a:r>
                  <a:rPr lang="zh-CN" altLang="en-US" dirty="0"/>
                  <a:t>新坐标系中的直线方程方程？</a:t>
                </a:r>
                <a:endParaRPr lang="en-US" altLang="zh-CN" dirty="0"/>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2609661E-F588-47C5-A5F6-AB15E42CA3E9}"/>
                  </a:ext>
                </a:extLst>
              </p:cNvPr>
              <p:cNvSpPr>
                <a:spLocks noGrp="1" noRot="1" noChangeAspect="1" noMove="1" noResize="1" noEditPoints="1" noAdjustHandles="1" noChangeArrowheads="1" noChangeShapeType="1" noTextEdit="1"/>
              </p:cNvSpPr>
              <p:nvPr>
                <p:ph idx="1"/>
              </p:nvPr>
            </p:nvSpPr>
            <p:spPr>
              <a:xfrm>
                <a:off x="857251" y="1585519"/>
                <a:ext cx="7404653" cy="4510481"/>
              </a:xfrm>
              <a:blipFill>
                <a:blip r:embed="rId2"/>
                <a:stretch>
                  <a:fillRect t="-135"/>
                </a:stretch>
              </a:blipFill>
            </p:spPr>
            <p:txBody>
              <a:bodyPr/>
              <a:lstStyle/>
              <a:p>
                <a:r>
                  <a:rPr lang="zh-CN" altLang="en-US">
                    <a:noFill/>
                  </a:rPr>
                  <a:t> </a:t>
                </a:r>
              </a:p>
            </p:txBody>
          </p:sp>
        </mc:Fallback>
      </mc:AlternateContent>
      <p:pic>
        <p:nvPicPr>
          <p:cNvPr id="4" name="内容占位符 3">
            <a:extLst>
              <a:ext uri="{FF2B5EF4-FFF2-40B4-BE49-F238E27FC236}">
                <a16:creationId xmlns:a16="http://schemas.microsoft.com/office/drawing/2014/main" id="{C57B863E-B9D6-4164-9B24-B554CFE4F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702" y="2051109"/>
            <a:ext cx="4572000" cy="4572000"/>
          </a:xfrm>
          <a:prstGeom prst="rect">
            <a:avLst/>
          </a:prstGeom>
        </p:spPr>
      </p:pic>
    </p:spTree>
    <p:extLst>
      <p:ext uri="{BB962C8B-B14F-4D97-AF65-F5344CB8AC3E}">
        <p14:creationId xmlns:p14="http://schemas.microsoft.com/office/powerpoint/2010/main" val="1532504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67858-C56A-4D0F-8F7F-CD29F3E3AB4C}"/>
              </a:ext>
            </a:extLst>
          </p:cNvPr>
          <p:cNvSpPr>
            <a:spLocks noGrp="1"/>
          </p:cNvSpPr>
          <p:nvPr>
            <p:ph type="title"/>
          </p:nvPr>
        </p:nvSpPr>
        <p:spPr/>
        <p:txBody>
          <a:bodyPr/>
          <a:lstStyle/>
          <a:p>
            <a:r>
              <a:rPr lang="zh-CN" altLang="en-US" dirty="0"/>
              <a:t>真·欧几里得算法</a:t>
            </a:r>
            <a:r>
              <a:rPr lang="en-US" altLang="zh-CN" dirty="0"/>
              <a:t>(cont’d)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AEBB26E-9DB8-46D5-B7D4-D7B1160CF216}"/>
                  </a:ext>
                </a:extLst>
              </p:cNvPr>
              <p:cNvSpPr>
                <a:spLocks noGrp="1"/>
              </p:cNvSpPr>
              <p:nvPr>
                <p:ph idx="1"/>
              </p:nvPr>
            </p:nvSpPr>
            <p:spPr/>
            <p:txBody>
              <a:bodyPr/>
              <a:lstStyle/>
              <a:p>
                <a:r>
                  <a:rPr lang="zh-CN" altLang="en-US" dirty="0"/>
                  <a:t>在新坐标系中显然直线的斜率为原来的倒数，即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𝑐</m:t>
                        </m:r>
                      </m:num>
                      <m:den>
                        <m:r>
                          <a:rPr lang="en-US" altLang="zh-CN" i="1">
                            <a:latin typeface="Cambria Math"/>
                          </a:rPr>
                          <m:t>𝑎</m:t>
                        </m:r>
                      </m:den>
                    </m:f>
                  </m:oMath>
                </a14:m>
                <a:r>
                  <a:rPr lang="zh-CN" altLang="en-US" dirty="0"/>
                  <a:t>。</a:t>
                </a:r>
                <a:endParaRPr lang="en-US" altLang="zh-CN" dirty="0"/>
              </a:p>
              <a:p>
                <a:r>
                  <a:rPr lang="zh-CN" altLang="en-US" dirty="0"/>
                  <a:t>而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oMath>
                </a14:m>
                <a:r>
                  <a:rPr lang="en-US" altLang="zh-CN" dirty="0"/>
                  <a:t> </a:t>
                </a:r>
                <a:r>
                  <a:rPr lang="zh-CN" altLang="en-US" dirty="0"/>
                  <a:t>满足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𝑎</m:t>
                        </m:r>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r>
                          <a:rPr lang="en-US" altLang="zh-CN" i="1">
                            <a:latin typeface="Cambria Math"/>
                          </a:rPr>
                          <m:t>+</m:t>
                        </m:r>
                        <m:r>
                          <a:rPr lang="en-US" altLang="zh-CN" i="1">
                            <a:latin typeface="Cambria Math"/>
                          </a:rPr>
                          <m:t>𝑏</m:t>
                        </m:r>
                      </m:num>
                      <m:den>
                        <m:r>
                          <a:rPr lang="en-US" altLang="zh-CN" i="1">
                            <a:latin typeface="Cambria Math"/>
                          </a:rPr>
                          <m:t>𝑐</m:t>
                        </m:r>
                      </m:den>
                    </m:f>
                    <m:r>
                      <a:rPr lang="en-US" altLang="zh-CN" i="1">
                        <a:latin typeface="Cambria Math"/>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𝑎𝑛</m:t>
                            </m:r>
                            <m:r>
                              <a:rPr lang="en-US" altLang="zh-CN" i="1">
                                <a:latin typeface="Cambria Math"/>
                              </a:rPr>
                              <m:t>+</m:t>
                            </m:r>
                            <m:r>
                              <a:rPr lang="en-US" altLang="zh-CN" i="1">
                                <a:latin typeface="Cambria Math"/>
                              </a:rPr>
                              <m:t>𝑏</m:t>
                            </m:r>
                          </m:num>
                          <m:den>
                            <m:r>
                              <a:rPr lang="en-US" altLang="zh-CN" i="1">
                                <a:latin typeface="Cambria Math"/>
                              </a:rPr>
                              <m:t>𝑐</m:t>
                            </m:r>
                          </m:den>
                        </m:f>
                      </m:e>
                    </m:d>
                  </m:oMath>
                </a14:m>
                <a:r>
                  <a:rPr lang="zh-CN" altLang="en-US" dirty="0"/>
                  <a:t>。</a:t>
                </a:r>
                <a:endParaRPr lang="en-US" altLang="zh-CN" dirty="0"/>
              </a:p>
              <a:p>
                <a:r>
                  <a:rPr lang="zh-CN" altLang="en-US" dirty="0"/>
                  <a:t>所以其 </a:t>
                </a:r>
                <a:r>
                  <a:rPr lang="en-US" altLang="zh-CN" i="1" dirty="0">
                    <a:latin typeface="Times New Roman" pitchFamily="18" charset="0"/>
                    <a:cs typeface="Times New Roman" pitchFamily="18" charset="0"/>
                  </a:rPr>
                  <a:t>y</a:t>
                </a:r>
                <a:r>
                  <a:rPr lang="en-US" altLang="zh-CN" dirty="0"/>
                  <a:t> </a:t>
                </a:r>
                <a:r>
                  <a:rPr lang="zh-CN" altLang="en-US" dirty="0"/>
                  <a:t>截距为</a:t>
                </a:r>
                <a:endParaRPr lang="en-US" altLang="zh-CN" dirty="0"/>
              </a:p>
              <a:p>
                <a:pPr marL="68580" indent="0">
                  <a:buNone/>
                </a:pPr>
                <a14:m>
                  <m:oMathPara xmlns:m="http://schemas.openxmlformats.org/officeDocument/2006/math">
                    <m:oMathParaPr>
                      <m:jc m:val="left"/>
                    </m:oMathParaPr>
                    <m:oMath xmlns:m="http://schemas.openxmlformats.org/officeDocument/2006/math">
                      <m:r>
                        <a:rPr lang="en-US" altLang="zh-CN" sz="1400" i="1">
                          <a:latin typeface="Cambria Math"/>
                        </a:rPr>
                        <m:t>𝑛</m:t>
                      </m:r>
                      <m:r>
                        <a:rPr lang="en-US" altLang="zh-CN" sz="1400" i="1">
                          <a:latin typeface="Cambria Math"/>
                        </a:rPr>
                        <m:t>−</m:t>
                      </m:r>
                      <m:sSub>
                        <m:sSubPr>
                          <m:ctrlPr>
                            <a:rPr lang="en-US" altLang="zh-CN" sz="1400" i="1">
                              <a:latin typeface="Cambria Math" panose="02040503050406030204" pitchFamily="18" charset="0"/>
                            </a:rPr>
                          </m:ctrlPr>
                        </m:sSubPr>
                        <m:e>
                          <m:r>
                            <a:rPr lang="en-US" altLang="zh-CN" sz="1400" i="1">
                              <a:latin typeface="Cambria Math"/>
                            </a:rPr>
                            <m:t>𝑥</m:t>
                          </m:r>
                        </m:e>
                        <m:sub>
                          <m:r>
                            <a:rPr lang="en-US" altLang="zh-CN" sz="1400" i="1">
                              <a:latin typeface="Cambria Math"/>
                            </a:rPr>
                            <m:t>0</m:t>
                          </m:r>
                        </m:sub>
                      </m:sSub>
                      <m:r>
                        <a:rPr lang="en-US" altLang="zh-CN" sz="1400" i="1">
                          <a:latin typeface="Cambria Math"/>
                        </a:rPr>
                        <m:t>=</m:t>
                      </m:r>
                      <m:r>
                        <a:rPr lang="en-US" altLang="zh-CN" sz="1400" i="1">
                          <a:latin typeface="Cambria Math"/>
                        </a:rPr>
                        <m:t>𝑛</m:t>
                      </m:r>
                      <m:r>
                        <a:rPr lang="en-US" altLang="zh-CN" sz="1400" i="1">
                          <a:latin typeface="Cambria Math"/>
                        </a:rPr>
                        <m:t>−</m:t>
                      </m:r>
                      <m:f>
                        <m:fPr>
                          <m:ctrlPr>
                            <a:rPr lang="en-US" altLang="zh-CN" sz="1400" i="1">
                              <a:latin typeface="Cambria Math" panose="02040503050406030204" pitchFamily="18" charset="0"/>
                            </a:rPr>
                          </m:ctrlPr>
                        </m:fPr>
                        <m:num>
                          <m:d>
                            <m:dPr>
                              <m:begChr m:val="⌊"/>
                              <m:endChr m:val="⌋"/>
                              <m:ctrlPr>
                                <a:rPr lang="en-US" altLang="zh-CN" sz="1400" i="1">
                                  <a:latin typeface="Cambria Math" panose="02040503050406030204" pitchFamily="18" charset="0"/>
                                </a:rPr>
                              </m:ctrlPr>
                            </m:dPr>
                            <m:e>
                              <m:f>
                                <m:fPr>
                                  <m:ctrlPr>
                                    <a:rPr lang="en-US" altLang="zh-CN" sz="1400" i="1">
                                      <a:latin typeface="Cambria Math" panose="02040503050406030204" pitchFamily="18" charset="0"/>
                                    </a:rPr>
                                  </m:ctrlPr>
                                </m:fPr>
                                <m:num>
                                  <m:r>
                                    <a:rPr lang="en-US" altLang="zh-CN" sz="1400" i="1">
                                      <a:latin typeface="Cambria Math"/>
                                    </a:rPr>
                                    <m:t>𝑎𝑛</m:t>
                                  </m:r>
                                  <m:r>
                                    <a:rPr lang="en-US" altLang="zh-CN" sz="1400" i="1">
                                      <a:latin typeface="Cambria Math"/>
                                    </a:rPr>
                                    <m:t>+</m:t>
                                  </m:r>
                                  <m:r>
                                    <a:rPr lang="en-US" altLang="zh-CN" sz="1400" i="1">
                                      <a:latin typeface="Cambria Math"/>
                                    </a:rPr>
                                    <m:t>𝑏</m:t>
                                  </m:r>
                                </m:num>
                                <m:den>
                                  <m:r>
                                    <a:rPr lang="en-US" altLang="zh-CN" sz="1400" i="1">
                                      <a:latin typeface="Cambria Math"/>
                                    </a:rPr>
                                    <m:t>𝑐</m:t>
                                  </m:r>
                                </m:den>
                              </m:f>
                            </m:e>
                          </m:d>
                          <m:r>
                            <a:rPr lang="en-US" altLang="zh-CN" sz="1400" i="1">
                              <a:latin typeface="Cambria Math"/>
                            </a:rPr>
                            <m:t>𝑐</m:t>
                          </m:r>
                          <m:r>
                            <a:rPr lang="en-US" altLang="zh-CN" sz="1400" i="1">
                              <a:latin typeface="Cambria Math"/>
                            </a:rPr>
                            <m:t>−</m:t>
                          </m:r>
                          <m:r>
                            <a:rPr lang="en-US" altLang="zh-CN" sz="1400" i="1">
                              <a:latin typeface="Cambria Math"/>
                            </a:rPr>
                            <m:t>𝑏</m:t>
                          </m:r>
                        </m:num>
                        <m:den>
                          <m:r>
                            <a:rPr lang="en-US" altLang="zh-CN" sz="1400" i="1">
                              <a:latin typeface="Cambria Math"/>
                            </a:rPr>
                            <m:t>𝑎</m:t>
                          </m:r>
                        </m:den>
                      </m:f>
                    </m:oMath>
                  </m:oMathPara>
                </a14:m>
                <a:endParaRPr lang="en-US" altLang="zh-CN" dirty="0"/>
              </a:p>
              <a:p>
                <a:pPr marL="68580" indent="0">
                  <a:buNone/>
                </a:pPr>
                <a14:m>
                  <m:oMath xmlns:m="http://schemas.openxmlformats.org/officeDocument/2006/math">
                    <m:r>
                      <a:rPr lang="en-US" altLang="zh-CN">
                        <a:latin typeface="Cambria Math"/>
                      </a:rPr>
                      <m:t>=</m:t>
                    </m:r>
                    <m:f>
                      <m:fPr>
                        <m:ctrlPr>
                          <a:rPr lang="en-US" altLang="zh-CN" i="1">
                            <a:latin typeface="Cambria Math" panose="02040503050406030204" pitchFamily="18" charset="0"/>
                          </a:rPr>
                        </m:ctrlPr>
                      </m:fPr>
                      <m:num>
                        <m:r>
                          <a:rPr lang="en-US" altLang="zh-CN" i="1">
                            <a:latin typeface="Cambria Math"/>
                          </a:rPr>
                          <m:t>𝑎𝑛</m:t>
                        </m:r>
                        <m:r>
                          <a:rPr lang="en-US" altLang="zh-CN" i="1">
                            <a:latin typeface="Cambria Math"/>
                          </a:rPr>
                          <m:t>+</m:t>
                        </m:r>
                        <m:r>
                          <a:rPr lang="en-US" altLang="zh-CN" i="1">
                            <a:latin typeface="Cambria Math"/>
                          </a:rPr>
                          <m:t>𝑏</m:t>
                        </m:r>
                        <m:r>
                          <a:rPr lang="en-US" altLang="zh-CN" i="1">
                            <a:latin typeface="Cambria Math"/>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𝑎𝑛</m:t>
                                </m:r>
                                <m:r>
                                  <a:rPr lang="en-US" altLang="zh-CN" i="1">
                                    <a:latin typeface="Cambria Math"/>
                                  </a:rPr>
                                  <m:t>+</m:t>
                                </m:r>
                                <m:r>
                                  <a:rPr lang="en-US" altLang="zh-CN" i="1">
                                    <a:latin typeface="Cambria Math"/>
                                  </a:rPr>
                                  <m:t>𝑏</m:t>
                                </m:r>
                              </m:num>
                              <m:den>
                                <m:r>
                                  <a:rPr lang="en-US" altLang="zh-CN" i="1">
                                    <a:latin typeface="Cambria Math"/>
                                  </a:rPr>
                                  <m:t>𝑐</m:t>
                                </m:r>
                              </m:den>
                            </m:f>
                          </m:e>
                        </m:d>
                        <m:r>
                          <a:rPr lang="en-US" altLang="zh-CN" i="1">
                            <a:latin typeface="Cambria Math"/>
                          </a:rPr>
                          <m:t>𝑐</m:t>
                        </m:r>
                      </m:num>
                      <m:den>
                        <m:r>
                          <a:rPr lang="en-US" altLang="zh-CN" i="1">
                            <a:latin typeface="Cambria Math"/>
                          </a:rPr>
                          <m:t>𝑎</m:t>
                        </m:r>
                      </m:den>
                    </m:f>
                    <m:r>
                      <a:rPr lang="en-US" altLang="zh-CN" i="1">
                        <a:latin typeface="Cambria Math"/>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a:rPr>
                              <m:t>𝑎𝑛</m:t>
                            </m:r>
                            <m:r>
                              <a:rPr lang="en-US" altLang="zh-CN" i="1">
                                <a:latin typeface="Cambria Math"/>
                              </a:rPr>
                              <m:t>+</m:t>
                            </m:r>
                            <m:r>
                              <a:rPr lang="en-US" altLang="zh-CN" i="1">
                                <a:latin typeface="Cambria Math"/>
                              </a:rPr>
                              <m:t>𝑏</m:t>
                            </m:r>
                          </m:e>
                        </m:d>
                        <m:r>
                          <a:rPr lang="en-US" altLang="zh-CN" i="1">
                            <a:latin typeface="Cambria Math"/>
                          </a:rPr>
                          <m:t> </m:t>
                        </m:r>
                        <m:r>
                          <a:rPr lang="en-US" altLang="zh-CN" i="1">
                            <a:latin typeface="Cambria Math"/>
                          </a:rPr>
                          <m:t>𝑚𝑜𝑑</m:t>
                        </m:r>
                        <m:r>
                          <a:rPr lang="en-US" altLang="zh-CN" i="1">
                            <a:latin typeface="Cambria Math"/>
                          </a:rPr>
                          <m:t> </m:t>
                        </m:r>
                        <m:r>
                          <a:rPr lang="en-US" altLang="zh-CN" i="1">
                            <a:latin typeface="Cambria Math"/>
                          </a:rPr>
                          <m:t>𝑐</m:t>
                        </m:r>
                      </m:num>
                      <m:den>
                        <m:r>
                          <a:rPr lang="en-US" altLang="zh-CN" i="1">
                            <a:latin typeface="Cambria Math"/>
                          </a:rPr>
                          <m:t>𝑎</m:t>
                        </m:r>
                      </m:den>
                    </m:f>
                  </m:oMath>
                </a14:m>
                <a:r>
                  <a:rPr lang="zh-CN" altLang="en-US" dirty="0"/>
                  <a:t>。</a:t>
                </a:r>
              </a:p>
              <a:p>
                <a:endParaRPr lang="zh-CN" altLang="en-US" dirty="0"/>
              </a:p>
            </p:txBody>
          </p:sp>
        </mc:Choice>
        <mc:Fallback xmlns="">
          <p:sp>
            <p:nvSpPr>
              <p:cNvPr id="3" name="内容占位符 2">
                <a:extLst>
                  <a:ext uri="{FF2B5EF4-FFF2-40B4-BE49-F238E27FC236}">
                    <a16:creationId xmlns:a16="http://schemas.microsoft.com/office/drawing/2014/main" id="{DAEBB26E-9DB8-46D5-B7D4-D7B1160CF216}"/>
                  </a:ext>
                </a:extLst>
              </p:cNvPr>
              <p:cNvSpPr>
                <a:spLocks noGrp="1" noRot="1" noChangeAspect="1" noMove="1" noResize="1" noEditPoints="1" noAdjustHandles="1" noChangeArrowheads="1" noChangeShapeType="1" noTextEdit="1"/>
              </p:cNvSpPr>
              <p:nvPr>
                <p:ph idx="1"/>
              </p:nvPr>
            </p:nvSpPr>
            <p:spPr>
              <a:blipFill>
                <a:blip r:embed="rId2"/>
                <a:stretch>
                  <a:fillRect t="-1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6571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27B37-3B9E-4349-B3B3-EDBD27B5AC29}"/>
              </a:ext>
            </a:extLst>
          </p:cNvPr>
          <p:cNvSpPr>
            <a:spLocks noGrp="1"/>
          </p:cNvSpPr>
          <p:nvPr>
            <p:ph type="title"/>
          </p:nvPr>
        </p:nvSpPr>
        <p:spPr/>
        <p:txBody>
          <a:bodyPr/>
          <a:lstStyle/>
          <a:p>
            <a:r>
              <a:rPr lang="zh-CN" altLang="en-US" dirty="0"/>
              <a:t>真·欧几里得算法</a:t>
            </a:r>
            <a:r>
              <a:rPr lang="en-US" altLang="zh-CN" dirty="0"/>
              <a:t>(cont’d)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B6E391-87E9-4858-9F93-F4A374300D80}"/>
                  </a:ext>
                </a:extLst>
              </p:cNvPr>
              <p:cNvSpPr>
                <a:spLocks noGrp="1"/>
              </p:cNvSpPr>
              <p:nvPr>
                <p:ph idx="1"/>
              </p:nvPr>
            </p:nvSpPr>
            <p:spPr/>
            <p:txBody>
              <a:bodyPr/>
              <a:lstStyle/>
              <a:p>
                <a:r>
                  <a:rPr lang="zh-CN" altLang="en-US" dirty="0"/>
                  <a:t>所以当 </a:t>
                </a:r>
                <a14:m>
                  <m:oMath xmlns:m="http://schemas.openxmlformats.org/officeDocument/2006/math">
                    <m:r>
                      <a:rPr lang="en-US" altLang="zh-CN" i="1">
                        <a:latin typeface="Cambria Math"/>
                      </a:rPr>
                      <m:t>𝑎</m:t>
                    </m:r>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0,</m:t>
                        </m:r>
                        <m:r>
                          <a:rPr lang="en-US" altLang="zh-CN" i="1">
                            <a:latin typeface="Cambria Math"/>
                          </a:rPr>
                          <m:t>𝑐</m:t>
                        </m:r>
                      </m:e>
                    </m:d>
                    <m:r>
                      <a:rPr lang="en-US" altLang="zh-CN" i="1">
                        <a:latin typeface="Cambria Math"/>
                      </a:rPr>
                      <m:t>,</m:t>
                    </m:r>
                    <m:r>
                      <a:rPr lang="en-US" altLang="zh-CN" i="1">
                        <a:latin typeface="Cambria Math"/>
                      </a:rPr>
                      <m:t>𝑏</m:t>
                    </m:r>
                    <m:r>
                      <a:rPr lang="en-US" altLang="zh-CN" i="1">
                        <a:latin typeface="Cambria Math"/>
                      </a:rPr>
                      <m:t>∈[0,</m:t>
                    </m:r>
                    <m:r>
                      <a:rPr lang="en-US" altLang="zh-CN" i="1">
                        <a:latin typeface="Cambria Math"/>
                      </a:rPr>
                      <m:t>𝑐</m:t>
                    </m:r>
                    <m:r>
                      <a:rPr lang="en-US" altLang="zh-CN" i="1">
                        <a:latin typeface="Cambria Math"/>
                      </a:rPr>
                      <m:t>)</m:t>
                    </m:r>
                  </m:oMath>
                </a14:m>
                <a:r>
                  <a:rPr lang="zh-CN" altLang="en-US" dirty="0"/>
                  <a:t> 时，</a:t>
                </a:r>
                <a:endParaRPr lang="en-US" altLang="zh-CN" dirty="0"/>
              </a:p>
              <a:p>
                <a:pPr marL="68580" indent="0">
                  <a:buNone/>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a:rPr>
                            <m:t>𝑥</m:t>
                          </m:r>
                          <m:r>
                            <a:rPr lang="en-US" altLang="zh-CN" i="1">
                              <a:latin typeface="Cambria Math"/>
                            </a:rPr>
                            <m:t>=0</m:t>
                          </m:r>
                        </m:sub>
                        <m:sup>
                          <m:r>
                            <a:rPr lang="en-US" altLang="zh-CN" i="1">
                              <a:latin typeface="Cambria Math"/>
                            </a:rPr>
                            <m:t>𝑛</m:t>
                          </m:r>
                          <m:r>
                            <a:rPr lang="en-US" altLang="zh-CN" i="1">
                              <a:latin typeface="Cambria Math"/>
                            </a:rPr>
                            <m:t>−1</m:t>
                          </m:r>
                        </m:sup>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𝑎𝑥</m:t>
                                  </m:r>
                                  <m:r>
                                    <a:rPr lang="en-US" altLang="zh-CN" i="1">
                                      <a:latin typeface="Cambria Math"/>
                                    </a:rPr>
                                    <m:t>+</m:t>
                                  </m:r>
                                  <m:r>
                                    <a:rPr lang="en-US" altLang="zh-CN" i="1">
                                      <a:latin typeface="Cambria Math"/>
                                    </a:rPr>
                                    <m:t>𝑏</m:t>
                                  </m:r>
                                </m:num>
                                <m:den>
                                  <m:r>
                                    <a:rPr lang="en-US" altLang="zh-CN" i="1">
                                      <a:latin typeface="Cambria Math"/>
                                    </a:rPr>
                                    <m:t>𝑐</m:t>
                                  </m:r>
                                </m:den>
                              </m:f>
                            </m:e>
                          </m:d>
                        </m:e>
                      </m:nary>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𝑥</m:t>
                          </m:r>
                          <m:r>
                            <a:rPr lang="en-US" altLang="zh-CN" i="1">
                              <a:latin typeface="Cambria Math"/>
                            </a:rPr>
                            <m:t>=0</m:t>
                          </m:r>
                        </m:sub>
                        <m:sup>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𝑎𝑛</m:t>
                                  </m:r>
                                  <m:r>
                                    <a:rPr lang="en-US" altLang="zh-CN" i="1">
                                      <a:latin typeface="Cambria Math"/>
                                    </a:rPr>
                                    <m:t>+</m:t>
                                  </m:r>
                                  <m:r>
                                    <a:rPr lang="en-US" altLang="zh-CN" i="1">
                                      <a:latin typeface="Cambria Math"/>
                                    </a:rPr>
                                    <m:t>𝑏</m:t>
                                  </m:r>
                                </m:num>
                                <m:den>
                                  <m:r>
                                    <a:rPr lang="en-US" altLang="zh-CN" i="1">
                                      <a:latin typeface="Cambria Math"/>
                                    </a:rPr>
                                    <m:t>𝑐</m:t>
                                  </m:r>
                                </m:den>
                              </m:f>
                            </m:e>
                          </m:d>
                          <m:r>
                            <a:rPr lang="en-US" altLang="zh-CN" i="1">
                              <a:latin typeface="Cambria Math"/>
                            </a:rPr>
                            <m:t>−1</m:t>
                          </m:r>
                        </m:sup>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𝑐𝑥</m:t>
                                  </m:r>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𝑎𝑛</m:t>
                                      </m:r>
                                      <m:r>
                                        <a:rPr lang="en-US" altLang="zh-CN" i="1">
                                          <a:latin typeface="Cambria Math"/>
                                        </a:rPr>
                                        <m:t>+</m:t>
                                      </m:r>
                                      <m:r>
                                        <a:rPr lang="en-US" altLang="zh-CN" i="1">
                                          <a:latin typeface="Cambria Math"/>
                                        </a:rPr>
                                        <m:t>𝑏</m:t>
                                      </m:r>
                                    </m:e>
                                  </m:d>
                                  <m:r>
                                    <a:rPr lang="en-US" altLang="zh-CN" i="1">
                                      <a:latin typeface="Cambria Math"/>
                                    </a:rPr>
                                    <m:t> </m:t>
                                  </m:r>
                                  <m:r>
                                    <a:rPr lang="en-US" altLang="zh-CN" i="1">
                                      <a:latin typeface="Cambria Math"/>
                                    </a:rPr>
                                    <m:t>𝑚𝑜𝑑</m:t>
                                  </m:r>
                                  <m:r>
                                    <a:rPr lang="en-US" altLang="zh-CN" i="1">
                                      <a:latin typeface="Cambria Math"/>
                                    </a:rPr>
                                    <m:t> </m:t>
                                  </m:r>
                                  <m:r>
                                    <a:rPr lang="en-US" altLang="zh-CN" i="1">
                                      <a:latin typeface="Cambria Math"/>
                                    </a:rPr>
                                    <m:t>𝑐</m:t>
                                  </m:r>
                                </m:num>
                                <m:den>
                                  <m:r>
                                    <a:rPr lang="en-US" altLang="zh-CN" i="1">
                                      <a:latin typeface="Cambria Math"/>
                                    </a:rPr>
                                    <m:t>𝑎</m:t>
                                  </m:r>
                                </m:den>
                              </m:f>
                            </m:e>
                          </m:d>
                        </m:e>
                      </m:nary>
                    </m:oMath>
                  </m:oMathPara>
                </a14:m>
                <a:endParaRPr lang="en-US" altLang="zh-CN" dirty="0"/>
              </a:p>
              <a:p>
                <a:r>
                  <a:rPr lang="zh-CN" altLang="en-US" dirty="0"/>
                  <a:t>递归运算即可。</a:t>
                </a:r>
                <a:endParaRPr lang="en-US" altLang="zh-CN" dirty="0"/>
              </a:p>
              <a:p>
                <a:r>
                  <a:rPr lang="zh-CN" altLang="en-US" dirty="0"/>
                  <a:t>时间复杂度和欧几里得算法一样是 </a:t>
                </a:r>
                <a:r>
                  <a:rPr lang="en-US" altLang="zh-CN" dirty="0">
                    <a:latin typeface="Times New Roman" pitchFamily="18" charset="0"/>
                    <a:cs typeface="Times New Roman" pitchFamily="18" charset="0"/>
                  </a:rPr>
                  <a:t>O(log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a:t>
                </a:r>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2B6E391-87E9-4858-9F93-F4A374300D80}"/>
                  </a:ext>
                </a:extLst>
              </p:cNvPr>
              <p:cNvSpPr>
                <a:spLocks noGrp="1" noRot="1" noChangeAspect="1" noMove="1" noResize="1" noEditPoints="1" noAdjustHandles="1" noChangeArrowheads="1" noChangeShapeType="1" noTextEdit="1"/>
              </p:cNvSpPr>
              <p:nvPr>
                <p:ph idx="1"/>
              </p:nvPr>
            </p:nvSpPr>
            <p:spPr>
              <a:blipFill>
                <a:blip r:embed="rId3"/>
                <a:stretch>
                  <a:fillRect t="-2115"/>
                </a:stretch>
              </a:blipFill>
            </p:spPr>
            <p:txBody>
              <a:bodyPr/>
              <a:lstStyle/>
              <a:p>
                <a:r>
                  <a:rPr lang="zh-CN" altLang="en-US">
                    <a:noFill/>
                  </a:rPr>
                  <a:t> </a:t>
                </a:r>
              </a:p>
            </p:txBody>
          </p:sp>
        </mc:Fallback>
      </mc:AlternateContent>
      <p:graphicFrame>
        <p:nvGraphicFramePr>
          <p:cNvPr id="4" name="Object 5">
            <a:extLst>
              <a:ext uri="{FF2B5EF4-FFF2-40B4-BE49-F238E27FC236}">
                <a16:creationId xmlns:a16="http://schemas.microsoft.com/office/drawing/2014/main" id="{154AC1C3-1905-4D76-81B5-D42E2207D8DE}"/>
              </a:ext>
            </a:extLst>
          </p:cNvPr>
          <p:cNvGraphicFramePr>
            <a:graphicFrameLocks/>
          </p:cNvGraphicFramePr>
          <p:nvPr>
            <p:extLst>
              <p:ext uri="{D42A27DB-BD31-4B8C-83A1-F6EECF244321}">
                <p14:modId xmlns:p14="http://schemas.microsoft.com/office/powerpoint/2010/main" val="3713465811"/>
              </p:ext>
            </p:extLst>
          </p:nvPr>
        </p:nvGraphicFramePr>
        <p:xfrm>
          <a:off x="762001" y="4540542"/>
          <a:ext cx="7966075" cy="990600"/>
        </p:xfrm>
        <a:graphic>
          <a:graphicData uri="http://schemas.openxmlformats.org/presentationml/2006/ole">
            <mc:AlternateContent xmlns:mc="http://schemas.openxmlformats.org/markup-compatibility/2006">
              <mc:Choice xmlns:v="urn:schemas-microsoft-com:vml" Requires="v">
                <p:oleObj spid="_x0000_s11304" r:id="rId4" imgW="4559040" imgH="558720" progId="Equation.DSMT4">
                  <p:embed/>
                </p:oleObj>
              </mc:Choice>
              <mc:Fallback>
                <p:oleObj r:id="rId4" imgW="4559040" imgH="558720" progId="Equation.DSMT4">
                  <p:embed/>
                  <p:pic>
                    <p:nvPicPr>
                      <p:cNvPr id="4" name="Object 5">
                        <a:extLst>
                          <a:ext uri="{FF2B5EF4-FFF2-40B4-BE49-F238E27FC236}">
                            <a16:creationId xmlns:a16="http://schemas.microsoft.com/office/drawing/2014/main" id="{94806F97-E2C9-4C32-AEAB-F2B2B515121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1" y="4540542"/>
                        <a:ext cx="7966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6236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B8222-8F15-4B96-AC57-3744F1441FA4}"/>
              </a:ext>
            </a:extLst>
          </p:cNvPr>
          <p:cNvSpPr>
            <a:spLocks noGrp="1"/>
          </p:cNvSpPr>
          <p:nvPr>
            <p:ph type="title"/>
          </p:nvPr>
        </p:nvSpPr>
        <p:spPr/>
        <p:txBody>
          <a:bodyPr/>
          <a:lstStyle/>
          <a:p>
            <a:r>
              <a:rPr lang="zh-CN" altLang="en-US" dirty="0"/>
              <a:t>康托展开</a:t>
            </a:r>
          </a:p>
        </p:txBody>
      </p:sp>
      <p:sp>
        <p:nvSpPr>
          <p:cNvPr id="3" name="内容占位符 2">
            <a:extLst>
              <a:ext uri="{FF2B5EF4-FFF2-40B4-BE49-F238E27FC236}">
                <a16:creationId xmlns:a16="http://schemas.microsoft.com/office/drawing/2014/main" id="{55F9C662-BDE2-4D78-A8BD-33FF8A47D8ED}"/>
              </a:ext>
            </a:extLst>
          </p:cNvPr>
          <p:cNvSpPr>
            <a:spLocks noGrp="1"/>
          </p:cNvSpPr>
          <p:nvPr>
            <p:ph idx="1"/>
          </p:nvPr>
        </p:nvSpPr>
        <p:spPr>
          <a:xfrm>
            <a:off x="857251" y="1761688"/>
            <a:ext cx="7404653" cy="4689446"/>
          </a:xfrm>
        </p:spPr>
        <p:txBody>
          <a:bodyPr>
            <a:normAutofit/>
          </a:bodyPr>
          <a:lstStyle/>
          <a:p>
            <a:r>
              <a:rPr lang="zh-CN" altLang="en-US" dirty="0"/>
              <a:t>康托展开是一个全排列到一个自然数的双射，常用于构建哈希表时的空间压缩(n^n→n!)。 康托展开的实质是计算当前排列在所有由小到大全排列中的顺序，因此是可逆的。</a:t>
            </a:r>
          </a:p>
          <a:p>
            <a:r>
              <a:rPr lang="zh-CN" altLang="en-US" dirty="0"/>
              <a:t>计算排列X的排名(排列Hash)</a:t>
            </a:r>
          </a:p>
          <a:p>
            <a:r>
              <a:rPr lang="zh-CN" altLang="en-US" dirty="0"/>
              <a:t>1 2 3 4 → 0               2 1 3 4 → 6</a:t>
            </a:r>
          </a:p>
          <a:p>
            <a:r>
              <a:rPr lang="zh-CN" altLang="en-US" dirty="0"/>
              <a:t>1 2 4 3 → 1               2 1 4 3 → 7</a:t>
            </a:r>
          </a:p>
          <a:p>
            <a:r>
              <a:rPr lang="zh-CN" altLang="en-US" dirty="0"/>
              <a:t>1 3 2 4 → 2               2 3 1 4 → 8</a:t>
            </a:r>
          </a:p>
          <a:p>
            <a:r>
              <a:rPr lang="zh-CN" altLang="en-US" dirty="0"/>
              <a:t>1 3 4 2 → 3               2 3 4 1 → 9</a:t>
            </a:r>
          </a:p>
          <a:p>
            <a:r>
              <a:rPr lang="zh-CN" altLang="en-US" dirty="0"/>
              <a:t>1 4 2 3 → 4               2 4 1 3 → 10</a:t>
            </a:r>
          </a:p>
          <a:p>
            <a:r>
              <a:rPr lang="zh-CN" altLang="en-US" dirty="0"/>
              <a:t>1 4 3 2 → 5               2 4 3 1 → 11</a:t>
            </a:r>
          </a:p>
          <a:p>
            <a:r>
              <a:rPr lang="zh-CN" altLang="en-US" dirty="0"/>
              <a:t>                        ……</a:t>
            </a:r>
          </a:p>
          <a:p>
            <a:r>
              <a:rPr lang="zh-CN" altLang="en-US" dirty="0"/>
              <a:t>X=Σ(a[i]-σ[i]-1)*i!    σ[i]=i之前比a[i]小的数字个数</a:t>
            </a:r>
          </a:p>
          <a:p>
            <a:endParaRPr lang="zh-CN" altLang="en-US" dirty="0"/>
          </a:p>
        </p:txBody>
      </p:sp>
    </p:spTree>
    <p:extLst>
      <p:ext uri="{BB962C8B-B14F-4D97-AF65-F5344CB8AC3E}">
        <p14:creationId xmlns:p14="http://schemas.microsoft.com/office/powerpoint/2010/main" val="3590893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5D167-2612-407D-B510-1193F3ACF262}"/>
              </a:ext>
            </a:extLst>
          </p:cNvPr>
          <p:cNvSpPr>
            <a:spLocks noGrp="1"/>
          </p:cNvSpPr>
          <p:nvPr>
            <p:ph type="title"/>
          </p:nvPr>
        </p:nvSpPr>
        <p:spPr/>
        <p:txBody>
          <a:bodyPr/>
          <a:lstStyle/>
          <a:p>
            <a:r>
              <a:rPr lang="zh-CN" altLang="en-US" dirty="0"/>
              <a:t>乘法逆元</a:t>
            </a:r>
          </a:p>
        </p:txBody>
      </p:sp>
      <p:sp>
        <p:nvSpPr>
          <p:cNvPr id="3" name="内容占位符 2">
            <a:extLst>
              <a:ext uri="{FF2B5EF4-FFF2-40B4-BE49-F238E27FC236}">
                <a16:creationId xmlns:a16="http://schemas.microsoft.com/office/drawing/2014/main" id="{9FC6B702-70C8-4BF4-8B98-4E0295F912EB}"/>
              </a:ext>
            </a:extLst>
          </p:cNvPr>
          <p:cNvSpPr>
            <a:spLocks noGrp="1"/>
          </p:cNvSpPr>
          <p:nvPr>
            <p:ph idx="1"/>
          </p:nvPr>
        </p:nvSpPr>
        <p:spPr/>
        <p:txBody>
          <a:bodyPr>
            <a:normAutofit/>
          </a:bodyPr>
          <a:lstStyle/>
          <a:p>
            <a:r>
              <a:rPr lang="en-US" altLang="zh-CN" sz="2400" dirty="0"/>
              <a:t>ab ≡ b</a:t>
            </a:r>
            <a:r>
              <a:rPr lang="zh-CN" altLang="en-US" sz="2400" dirty="0"/>
              <a:t>a</a:t>
            </a:r>
            <a:r>
              <a:rPr lang="en-US" altLang="zh-CN" sz="2400" dirty="0"/>
              <a:t> ≡ 1 (mod p)</a:t>
            </a:r>
          </a:p>
          <a:p>
            <a:r>
              <a:rPr lang="zh-CN" altLang="en-US" sz="2400" dirty="0"/>
              <a:t>则称</a:t>
            </a:r>
            <a:r>
              <a:rPr lang="en-US" altLang="zh-CN" sz="2400" dirty="0"/>
              <a:t>b</a:t>
            </a:r>
            <a:r>
              <a:rPr lang="zh-CN" altLang="en-US" sz="2400" dirty="0"/>
              <a:t>是</a:t>
            </a:r>
            <a:r>
              <a:rPr lang="en-US" altLang="zh-CN" sz="2400" dirty="0"/>
              <a:t>mod p</a:t>
            </a:r>
            <a:r>
              <a:rPr lang="zh-CN" altLang="en-US" sz="2400" dirty="0"/>
              <a:t>意义下</a:t>
            </a:r>
            <a:r>
              <a:rPr lang="en-US" altLang="zh-CN" sz="2400" dirty="0"/>
              <a:t>a</a:t>
            </a:r>
            <a:r>
              <a:rPr lang="zh-CN" altLang="en-US" sz="2400" dirty="0"/>
              <a:t>的乘法逆元。</a:t>
            </a:r>
            <a:r>
              <a:rPr lang="en-US" altLang="zh-CN" sz="2400" dirty="0"/>
              <a:t>(</a:t>
            </a:r>
            <a:r>
              <a:rPr lang="zh-CN" altLang="en-US" sz="2400" dirty="0"/>
              <a:t>定义了剩余系中的除法</a:t>
            </a:r>
            <a:r>
              <a:rPr lang="en-US" altLang="zh-CN" sz="2400" dirty="0"/>
              <a:t>)</a:t>
            </a:r>
            <a:endParaRPr lang="zh-CN" altLang="en-US" sz="2400" dirty="0"/>
          </a:p>
          <a:p>
            <a:endParaRPr lang="zh-CN" altLang="en-US" sz="2400" dirty="0"/>
          </a:p>
          <a:p>
            <a:r>
              <a:rPr lang="zh-CN" altLang="en-US" sz="2400" dirty="0"/>
              <a:t>给定</a:t>
            </a:r>
            <a:r>
              <a:rPr lang="en-US" altLang="zh-CN" sz="2400" dirty="0" err="1"/>
              <a:t>a,p</a:t>
            </a:r>
            <a:r>
              <a:rPr lang="zh-CN" altLang="en-US" sz="2400" dirty="0"/>
              <a:t>计算</a:t>
            </a:r>
            <a:r>
              <a:rPr lang="en-US" altLang="zh-CN" sz="2400" dirty="0"/>
              <a:t>b</a:t>
            </a:r>
            <a:r>
              <a:rPr lang="zh-CN" altLang="en-US" sz="2400" dirty="0"/>
              <a:t>使得</a:t>
            </a:r>
            <a:r>
              <a:rPr lang="en-US" altLang="zh-CN" sz="2400" dirty="0"/>
              <a:t>a*b ≡ 1 (mod p)</a:t>
            </a:r>
            <a:r>
              <a:rPr lang="zh-CN" altLang="en-US" sz="2400" dirty="0"/>
              <a:t>，等价于解方程</a:t>
            </a:r>
            <a:r>
              <a:rPr lang="en-US" altLang="zh-CN" sz="2400" dirty="0" err="1"/>
              <a:t>ax+py</a:t>
            </a:r>
            <a:r>
              <a:rPr lang="en-US" altLang="zh-CN" sz="2400" dirty="0"/>
              <a:t>=1 (</a:t>
            </a:r>
            <a:r>
              <a:rPr lang="en-US" altLang="zh-CN" sz="2400" dirty="0" err="1"/>
              <a:t>x,y</a:t>
            </a:r>
            <a:r>
              <a:rPr lang="zh-CN" altLang="en-US" sz="2400" dirty="0"/>
              <a:t>为整数变量，扩展欧几里得即可</a:t>
            </a:r>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3341858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5B126-7516-44E0-A4D2-76C63815C65E}"/>
              </a:ext>
            </a:extLst>
          </p:cNvPr>
          <p:cNvSpPr>
            <a:spLocks noGrp="1"/>
          </p:cNvSpPr>
          <p:nvPr>
            <p:ph type="title"/>
          </p:nvPr>
        </p:nvSpPr>
        <p:spPr/>
        <p:txBody>
          <a:bodyPr/>
          <a:lstStyle/>
          <a:p>
            <a:r>
              <a:rPr lang="zh-CN" altLang="en-US" dirty="0"/>
              <a:t>费马小定理</a:t>
            </a:r>
          </a:p>
        </p:txBody>
      </p:sp>
      <p:sp>
        <p:nvSpPr>
          <p:cNvPr id="3" name="内容占位符 2">
            <a:extLst>
              <a:ext uri="{FF2B5EF4-FFF2-40B4-BE49-F238E27FC236}">
                <a16:creationId xmlns:a16="http://schemas.microsoft.com/office/drawing/2014/main" id="{01D791A5-7110-487D-97F3-F7CBE39BC62C}"/>
              </a:ext>
            </a:extLst>
          </p:cNvPr>
          <p:cNvSpPr>
            <a:spLocks noGrp="1"/>
          </p:cNvSpPr>
          <p:nvPr>
            <p:ph idx="1"/>
          </p:nvPr>
        </p:nvSpPr>
        <p:spPr/>
        <p:txBody>
          <a:bodyPr/>
          <a:lstStyle/>
          <a:p>
            <a:r>
              <a:rPr lang="zh-CN" altLang="en-US" dirty="0"/>
              <a:t>假如p是质数，且Gcd(a,p)=1，那么 a^(p-1) ≡1 (mod p)</a:t>
            </a:r>
            <a:endParaRPr lang="en-US" altLang="zh-CN" dirty="0"/>
          </a:p>
          <a:p>
            <a:endParaRPr lang="en-US" altLang="zh-CN" dirty="0"/>
          </a:p>
          <a:p>
            <a:r>
              <a:rPr lang="zh-CN" altLang="en-US" dirty="0"/>
              <a:t>证明：构造集合</a:t>
            </a:r>
            <a:r>
              <a:rPr lang="en-US" altLang="zh-CN" dirty="0"/>
              <a:t>S1={1,2,3…p-1}</a:t>
            </a:r>
            <a:r>
              <a:rPr lang="zh-CN" altLang="en-US" dirty="0"/>
              <a:t>，</a:t>
            </a:r>
            <a:r>
              <a:rPr lang="en-US" altLang="zh-CN" dirty="0"/>
              <a:t>S2={1a,2a,3a…(p-1)a}</a:t>
            </a:r>
            <a:r>
              <a:rPr lang="zh-CN" altLang="en-US" dirty="0"/>
              <a:t>，易得</a:t>
            </a:r>
            <a:r>
              <a:rPr lang="en-US" altLang="zh-CN" dirty="0"/>
              <a:t>S1</a:t>
            </a:r>
            <a:r>
              <a:rPr lang="zh-CN" altLang="en-US" dirty="0"/>
              <a:t>在模意义下等于</a:t>
            </a:r>
            <a:r>
              <a:rPr lang="en-US" altLang="zh-CN" dirty="0"/>
              <a:t>S2</a:t>
            </a:r>
            <a:r>
              <a:rPr lang="zh-CN" altLang="en-US" dirty="0"/>
              <a:t>。</a:t>
            </a:r>
            <a:endParaRPr lang="en-US" altLang="zh-CN" dirty="0"/>
          </a:p>
          <a:p>
            <a:r>
              <a:rPr lang="zh-CN" altLang="en-US" dirty="0"/>
              <a:t>故</a:t>
            </a:r>
            <a:r>
              <a:rPr lang="en-US" altLang="zh-CN" dirty="0"/>
              <a:t>(p-1)!</a:t>
            </a:r>
            <a:r>
              <a:rPr lang="zh-CN" altLang="en-US" dirty="0"/>
              <a:t>  ≡</a:t>
            </a:r>
            <a:r>
              <a:rPr lang="en-US" altLang="zh-CN" dirty="0"/>
              <a:t>a^(p-1)*(p-1)!</a:t>
            </a:r>
            <a:r>
              <a:rPr lang="zh-CN" altLang="en-US" dirty="0"/>
              <a:t> (mod p)，</a:t>
            </a:r>
            <a:r>
              <a:rPr lang="en-US" altLang="zh-CN" dirty="0"/>
              <a:t>(p-1)!</a:t>
            </a:r>
            <a:r>
              <a:rPr lang="zh-CN" altLang="en-US" dirty="0"/>
              <a:t>与</a:t>
            </a:r>
            <a:r>
              <a:rPr lang="en-US" altLang="zh-CN" dirty="0"/>
              <a:t>p</a:t>
            </a:r>
            <a:r>
              <a:rPr lang="zh-CN" altLang="en-US" dirty="0"/>
              <a:t>互素存在乘法逆元，故a^(p-1) ≡1 (mod p)。</a:t>
            </a:r>
            <a:endParaRPr lang="en-US" altLang="zh-CN" dirty="0"/>
          </a:p>
          <a:p>
            <a:endParaRPr lang="en-US" altLang="zh-CN" dirty="0"/>
          </a:p>
          <a:p>
            <a:r>
              <a:rPr lang="zh-CN" altLang="en-US" dirty="0"/>
              <a:t>若</a:t>
            </a:r>
            <a:r>
              <a:rPr lang="en-US" altLang="zh-CN" dirty="0"/>
              <a:t>p</a:t>
            </a:r>
            <a:r>
              <a:rPr lang="zh-CN" altLang="en-US" dirty="0"/>
              <a:t>是素数，由于a^(p-1) ≡1 (mod p)，故</a:t>
            </a:r>
            <a:r>
              <a:rPr lang="en-US" altLang="zh-CN" dirty="0"/>
              <a:t>a</a:t>
            </a:r>
            <a:r>
              <a:rPr lang="zh-CN" altLang="en-US" dirty="0"/>
              <a:t>的乘法逆元为</a:t>
            </a:r>
            <a:r>
              <a:rPr lang="en-US" altLang="zh-CN" dirty="0"/>
              <a:t>a^(p-2)</a:t>
            </a:r>
            <a:endParaRPr lang="zh-CN" altLang="en-US" dirty="0"/>
          </a:p>
          <a:p>
            <a:endParaRPr lang="zh-CN" altLang="en-US" dirty="0"/>
          </a:p>
        </p:txBody>
      </p:sp>
    </p:spTree>
    <p:extLst>
      <p:ext uri="{BB962C8B-B14F-4D97-AF65-F5344CB8AC3E}">
        <p14:creationId xmlns:p14="http://schemas.microsoft.com/office/powerpoint/2010/main" val="1265884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54D6-4390-4E4C-82BC-9FC05461DAA7}"/>
              </a:ext>
            </a:extLst>
          </p:cNvPr>
          <p:cNvSpPr>
            <a:spLocks noGrp="1"/>
          </p:cNvSpPr>
          <p:nvPr>
            <p:ph type="title"/>
          </p:nvPr>
        </p:nvSpPr>
        <p:spPr/>
        <p:txBody>
          <a:bodyPr/>
          <a:lstStyle/>
          <a:p>
            <a:r>
              <a:rPr lang="en-US" altLang="zh-CN" dirty="0"/>
              <a:t>Miller-Rabin</a:t>
            </a:r>
            <a:r>
              <a:rPr lang="zh-CN" altLang="en-US" dirty="0"/>
              <a:t>素性测试</a:t>
            </a:r>
            <a:r>
              <a:rPr lang="en-US" altLang="zh-CN" dirty="0"/>
              <a:t>(cont’d)</a:t>
            </a:r>
            <a:endParaRPr lang="zh-CN" altLang="en-US" dirty="0"/>
          </a:p>
        </p:txBody>
      </p:sp>
      <p:sp>
        <p:nvSpPr>
          <p:cNvPr id="3" name="内容占位符 2">
            <a:extLst>
              <a:ext uri="{FF2B5EF4-FFF2-40B4-BE49-F238E27FC236}">
                <a16:creationId xmlns:a16="http://schemas.microsoft.com/office/drawing/2014/main" id="{DF0A4215-6065-4BBE-8A23-74FEE153A1FE}"/>
              </a:ext>
            </a:extLst>
          </p:cNvPr>
          <p:cNvSpPr>
            <a:spLocks noGrp="1"/>
          </p:cNvSpPr>
          <p:nvPr>
            <p:ph idx="1"/>
          </p:nvPr>
        </p:nvSpPr>
        <p:spPr>
          <a:xfrm>
            <a:off x="857251" y="2057400"/>
            <a:ext cx="7404653" cy="4293066"/>
          </a:xfrm>
        </p:spPr>
        <p:txBody>
          <a:bodyPr>
            <a:normAutofit/>
          </a:bodyPr>
          <a:lstStyle/>
          <a:p>
            <a:r>
              <a:rPr lang="en-US" altLang="zh-CN" dirty="0"/>
              <a:t>Miller-Rabin</a:t>
            </a:r>
            <a:r>
              <a:rPr lang="zh-CN" altLang="en-US" dirty="0"/>
              <a:t>算法是目前主流的基于概率的素数测试算法，在构建密码安全体系中占有重要的地位。通过比较各种素数测试算法和对</a:t>
            </a:r>
            <a:r>
              <a:rPr lang="en-US" altLang="zh-CN" dirty="0"/>
              <a:t>Miller-Rabin</a:t>
            </a:r>
            <a:r>
              <a:rPr lang="zh-CN" altLang="en-US" dirty="0"/>
              <a:t>算法进行的仔细研究，证明在计算机中构建密码安全体系时， </a:t>
            </a:r>
            <a:r>
              <a:rPr lang="en-US" altLang="zh-CN" dirty="0"/>
              <a:t>Miller-Rain</a:t>
            </a:r>
            <a:r>
              <a:rPr lang="zh-CN" altLang="en-US" dirty="0"/>
              <a:t>算法是完成素数测试的最佳选择。通过对</a:t>
            </a:r>
            <a:r>
              <a:rPr lang="en-US" altLang="zh-CN" dirty="0"/>
              <a:t>Miller-Rabin </a:t>
            </a:r>
            <a:r>
              <a:rPr lang="zh-CN" altLang="en-US" dirty="0"/>
              <a:t>算法底层运算的优化，可以取得较以往实现更好的性能。</a:t>
            </a:r>
          </a:p>
          <a:p>
            <a:endParaRPr lang="en-US" altLang="zh-CN" dirty="0"/>
          </a:p>
          <a:p>
            <a:r>
              <a:rPr lang="zh-CN" altLang="en-US" dirty="0"/>
              <a:t>费马小定理：对于素数</a:t>
            </a:r>
            <a:r>
              <a:rPr lang="en-US" altLang="zh-CN" dirty="0"/>
              <a:t>p</a:t>
            </a:r>
            <a:r>
              <a:rPr lang="zh-CN" altLang="en-US" dirty="0"/>
              <a:t>与任意与</a:t>
            </a:r>
            <a:r>
              <a:rPr lang="en-US" altLang="zh-CN" dirty="0"/>
              <a:t>p</a:t>
            </a:r>
            <a:r>
              <a:rPr lang="zh-CN" altLang="en-US" dirty="0"/>
              <a:t>互素的整数</a:t>
            </a:r>
            <a:r>
              <a:rPr lang="en-US" altLang="zh-CN" dirty="0"/>
              <a:t>a</a:t>
            </a:r>
            <a:r>
              <a:rPr lang="zh-CN" altLang="en-US" dirty="0"/>
              <a:t>满足</a:t>
            </a:r>
            <a:r>
              <a:rPr lang="en-US" altLang="zh-CN" dirty="0"/>
              <a:t>a</a:t>
            </a:r>
            <a:r>
              <a:rPr lang="en-US" altLang="zh-CN" baseline="30000" dirty="0"/>
              <a:t>(p-1)</a:t>
            </a:r>
            <a:r>
              <a:rPr lang="en-US" altLang="zh-CN" dirty="0"/>
              <a:t> ≡1(mod p)</a:t>
            </a:r>
          </a:p>
          <a:p>
            <a:endParaRPr lang="en-US" altLang="zh-CN" dirty="0"/>
          </a:p>
          <a:p>
            <a:r>
              <a:rPr lang="zh-CN" altLang="en-US" dirty="0"/>
              <a:t>若整数</a:t>
            </a:r>
            <a:r>
              <a:rPr lang="en-US" altLang="zh-CN" dirty="0"/>
              <a:t>p</a:t>
            </a:r>
            <a:r>
              <a:rPr lang="zh-CN" altLang="en-US" dirty="0"/>
              <a:t>为素数，必然满足费马小定理，故随机选取一些</a:t>
            </a:r>
            <a:r>
              <a:rPr lang="en-US" altLang="zh-CN" dirty="0"/>
              <a:t>a</a:t>
            </a:r>
            <a:r>
              <a:rPr lang="zh-CN" altLang="en-US" dirty="0"/>
              <a:t>快速幂判断是否成立即可，若费马小定理公式成立则认为</a:t>
            </a:r>
            <a:r>
              <a:rPr lang="en-US" altLang="zh-CN" dirty="0"/>
              <a:t>p</a:t>
            </a:r>
            <a:r>
              <a:rPr lang="zh-CN" altLang="en-US" dirty="0"/>
              <a:t>有极大概率为素数。</a:t>
            </a:r>
          </a:p>
          <a:p>
            <a:endParaRPr lang="zh-CN" altLang="en-US" dirty="0"/>
          </a:p>
        </p:txBody>
      </p:sp>
    </p:spTree>
    <p:extLst>
      <p:ext uri="{BB962C8B-B14F-4D97-AF65-F5344CB8AC3E}">
        <p14:creationId xmlns:p14="http://schemas.microsoft.com/office/powerpoint/2010/main" val="200739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F0B8F-5713-4DA9-B076-2774C03488CF}"/>
              </a:ext>
            </a:extLst>
          </p:cNvPr>
          <p:cNvSpPr>
            <a:spLocks noGrp="1"/>
          </p:cNvSpPr>
          <p:nvPr>
            <p:ph type="title"/>
          </p:nvPr>
        </p:nvSpPr>
        <p:spPr/>
        <p:txBody>
          <a:bodyPr/>
          <a:lstStyle/>
          <a:p>
            <a:r>
              <a:rPr lang="en-US" altLang="zh-CN" dirty="0"/>
              <a:t>Miller-Rabin</a:t>
            </a:r>
            <a:r>
              <a:rPr lang="zh-CN" altLang="en-US" dirty="0"/>
              <a:t>素性测试</a:t>
            </a:r>
            <a:r>
              <a:rPr lang="en-US" altLang="zh-CN" dirty="0"/>
              <a:t>(cont’d)</a:t>
            </a:r>
            <a:endParaRPr lang="zh-CN" altLang="en-US" dirty="0"/>
          </a:p>
        </p:txBody>
      </p:sp>
      <p:sp>
        <p:nvSpPr>
          <p:cNvPr id="3" name="内容占位符 2">
            <a:extLst>
              <a:ext uri="{FF2B5EF4-FFF2-40B4-BE49-F238E27FC236}">
                <a16:creationId xmlns:a16="http://schemas.microsoft.com/office/drawing/2014/main" id="{5F1F2FC8-FA7B-4526-B1D2-ECBAFB204116}"/>
              </a:ext>
            </a:extLst>
          </p:cNvPr>
          <p:cNvSpPr>
            <a:spLocks noGrp="1"/>
          </p:cNvSpPr>
          <p:nvPr>
            <p:ph idx="1"/>
          </p:nvPr>
        </p:nvSpPr>
        <p:spPr/>
        <p:txBody>
          <a:bodyPr>
            <a:normAutofit lnSpcReduction="10000"/>
          </a:bodyPr>
          <a:lstStyle/>
          <a:p>
            <a:r>
              <a:rPr lang="zh-CN" altLang="en-US" dirty="0"/>
              <a:t>但一些数具有巧妙地性质，对于一些特殊的</a:t>
            </a:r>
            <a:r>
              <a:rPr lang="en-US" altLang="zh-CN" dirty="0"/>
              <a:t>a</a:t>
            </a:r>
            <a:r>
              <a:rPr lang="zh-CN" altLang="en-US" dirty="0"/>
              <a:t>满足费马小定理公式，却不是素数，比如伪素数</a:t>
            </a:r>
            <a:r>
              <a:rPr lang="en-US" altLang="zh-CN" dirty="0"/>
              <a:t>341=11*31</a:t>
            </a:r>
            <a:r>
              <a:rPr lang="zh-CN" altLang="en-US" dirty="0"/>
              <a:t>，但用</a:t>
            </a:r>
            <a:r>
              <a:rPr lang="en-US" altLang="zh-CN" dirty="0"/>
              <a:t>a=2</a:t>
            </a:r>
            <a:r>
              <a:rPr lang="zh-CN" altLang="en-US" dirty="0"/>
              <a:t>不能正确探测，更有一些绝对伪素数如</a:t>
            </a:r>
            <a:r>
              <a:rPr lang="en-US" altLang="zh-CN" dirty="0"/>
              <a:t>561=3*11*17</a:t>
            </a:r>
            <a:r>
              <a:rPr lang="zh-CN" altLang="en-US" dirty="0"/>
              <a:t>，无论用什么样的</a:t>
            </a:r>
            <a:r>
              <a:rPr lang="en-US" altLang="zh-CN" dirty="0"/>
              <a:t>a</a:t>
            </a:r>
            <a:r>
              <a:rPr lang="zh-CN" altLang="en-US" dirty="0"/>
              <a:t>，只要</a:t>
            </a:r>
            <a:r>
              <a:rPr lang="en-US" altLang="zh-CN" dirty="0"/>
              <a:t>a</a:t>
            </a:r>
            <a:r>
              <a:rPr lang="zh-CN" altLang="en-US" dirty="0"/>
              <a:t>和</a:t>
            </a:r>
            <a:r>
              <a:rPr lang="en-US" altLang="zh-CN" dirty="0"/>
              <a:t>p</a:t>
            </a:r>
            <a:r>
              <a:rPr lang="zh-CN" altLang="en-US" dirty="0"/>
              <a:t>互素都无法成功。故引用确定性的二次探测算法。</a:t>
            </a:r>
          </a:p>
          <a:p>
            <a:endParaRPr lang="en-US" altLang="zh-CN" dirty="0"/>
          </a:p>
          <a:p>
            <a:r>
              <a:rPr lang="zh-CN" altLang="en-US" dirty="0"/>
              <a:t>引理：若</a:t>
            </a:r>
            <a:r>
              <a:rPr lang="en-US" altLang="zh-CN" dirty="0"/>
              <a:t>p</a:t>
            </a:r>
            <a:r>
              <a:rPr lang="zh-CN" altLang="en-US" dirty="0"/>
              <a:t>为奇素数，方程</a:t>
            </a:r>
            <a:r>
              <a:rPr lang="en-US" altLang="zh-CN" dirty="0"/>
              <a:t>x^2≡1(mod p)</a:t>
            </a:r>
            <a:r>
              <a:rPr lang="zh-CN" altLang="en-US" dirty="0"/>
              <a:t>的解只有</a:t>
            </a:r>
            <a:r>
              <a:rPr lang="en-US" altLang="zh-CN" dirty="0"/>
              <a:t>±1</a:t>
            </a:r>
          </a:p>
          <a:p>
            <a:endParaRPr lang="en-US" altLang="zh-CN" dirty="0"/>
          </a:p>
          <a:p>
            <a:r>
              <a:rPr lang="zh-CN" altLang="en-US" dirty="0"/>
              <a:t>对于</a:t>
            </a:r>
            <a:r>
              <a:rPr lang="en-US" altLang="zh-CN" dirty="0"/>
              <a:t>a</a:t>
            </a:r>
            <a:r>
              <a:rPr lang="zh-CN" altLang="en-US" dirty="0"/>
              <a:t>在满足费马小定理公式的前提下，不断运用引理进行二次探测。即：若</a:t>
            </a:r>
            <a:r>
              <a:rPr lang="en-US" altLang="zh-CN" dirty="0"/>
              <a:t>a</a:t>
            </a:r>
            <a:r>
              <a:rPr lang="en-US" altLang="zh-CN" baseline="30000" dirty="0"/>
              <a:t>(p-1)</a:t>
            </a:r>
            <a:r>
              <a:rPr lang="en-US" altLang="zh-CN" dirty="0"/>
              <a:t> ≡1(mod p)</a:t>
            </a:r>
            <a:r>
              <a:rPr lang="zh-CN" altLang="en-US" dirty="0"/>
              <a:t>，若</a:t>
            </a:r>
            <a:r>
              <a:rPr lang="en-US" altLang="zh-CN" dirty="0"/>
              <a:t>(p-1)</a:t>
            </a:r>
            <a:r>
              <a:rPr lang="zh-CN" altLang="en-US" dirty="0"/>
              <a:t>为偶数，则应有</a:t>
            </a:r>
            <a:r>
              <a:rPr lang="en-US" altLang="zh-CN" dirty="0"/>
              <a:t>(a </a:t>
            </a:r>
            <a:r>
              <a:rPr lang="en-US" altLang="zh-CN" baseline="30000" dirty="0"/>
              <a:t>(p-1)/2</a:t>
            </a:r>
            <a:r>
              <a:rPr lang="en-US" altLang="zh-CN" dirty="0"/>
              <a:t>)</a:t>
            </a:r>
            <a:r>
              <a:rPr lang="en-US" altLang="zh-CN" baseline="30000" dirty="0"/>
              <a:t>2 </a:t>
            </a:r>
            <a:r>
              <a:rPr lang="en-US" altLang="zh-CN" dirty="0"/>
              <a:t> ≡ ± 1(mod p)</a:t>
            </a:r>
            <a:r>
              <a:rPr lang="zh-CN" altLang="en-US" dirty="0"/>
              <a:t>，若为</a:t>
            </a:r>
            <a:r>
              <a:rPr lang="en-US" altLang="zh-CN" dirty="0"/>
              <a:t>+1,</a:t>
            </a:r>
            <a:r>
              <a:rPr lang="zh-CN" altLang="en-US" dirty="0"/>
              <a:t>继续看</a:t>
            </a:r>
            <a:r>
              <a:rPr lang="en-US" altLang="zh-CN" dirty="0"/>
              <a:t>(p-1)/2</a:t>
            </a:r>
            <a:r>
              <a:rPr lang="zh-CN" altLang="en-US" dirty="0"/>
              <a:t>是否为偶数以此类推。</a:t>
            </a:r>
            <a:endParaRPr lang="en-US" altLang="zh-CN" dirty="0"/>
          </a:p>
          <a:p>
            <a:endParaRPr lang="en-US" altLang="zh-CN" dirty="0"/>
          </a:p>
          <a:p>
            <a:r>
              <a:rPr lang="en-US" altLang="zh-CN" dirty="0"/>
              <a:t>long </a:t>
            </a:r>
            <a:r>
              <a:rPr lang="en-US" altLang="zh-CN" dirty="0" err="1"/>
              <a:t>long</a:t>
            </a:r>
            <a:r>
              <a:rPr lang="en-US" altLang="zh-CN" dirty="0"/>
              <a:t> </a:t>
            </a:r>
            <a:r>
              <a:rPr lang="zh-CN" altLang="en-US" dirty="0"/>
              <a:t>范围内的所有整数均能用前</a:t>
            </a:r>
            <a:r>
              <a:rPr lang="en-US" altLang="zh-CN" dirty="0"/>
              <a:t>9</a:t>
            </a:r>
            <a:r>
              <a:rPr lang="zh-CN" altLang="en-US" dirty="0"/>
              <a:t>个素数进行准确的二次探测</a:t>
            </a:r>
          </a:p>
          <a:p>
            <a:endParaRPr lang="zh-CN" altLang="en-US" dirty="0"/>
          </a:p>
          <a:p>
            <a:endParaRPr lang="zh-CN" altLang="en-US" dirty="0"/>
          </a:p>
        </p:txBody>
      </p:sp>
    </p:spTree>
    <p:extLst>
      <p:ext uri="{BB962C8B-B14F-4D97-AF65-F5344CB8AC3E}">
        <p14:creationId xmlns:p14="http://schemas.microsoft.com/office/powerpoint/2010/main" val="1036235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BE66-1675-47D0-816B-865C072BD332}"/>
              </a:ext>
            </a:extLst>
          </p:cNvPr>
          <p:cNvSpPr>
            <a:spLocks noGrp="1"/>
          </p:cNvSpPr>
          <p:nvPr>
            <p:ph type="title"/>
          </p:nvPr>
        </p:nvSpPr>
        <p:spPr/>
        <p:txBody>
          <a:bodyPr/>
          <a:lstStyle/>
          <a:p>
            <a:r>
              <a:rPr lang="zh-CN" altLang="en-US" dirty="0"/>
              <a:t>中国剩余定理</a:t>
            </a:r>
          </a:p>
        </p:txBody>
      </p:sp>
      <p:sp>
        <p:nvSpPr>
          <p:cNvPr id="3" name="内容占位符 2">
            <a:extLst>
              <a:ext uri="{FF2B5EF4-FFF2-40B4-BE49-F238E27FC236}">
                <a16:creationId xmlns:a16="http://schemas.microsoft.com/office/drawing/2014/main" id="{CFE22EE3-B260-4B87-99A3-68CAF2345979}"/>
              </a:ext>
            </a:extLst>
          </p:cNvPr>
          <p:cNvSpPr>
            <a:spLocks noGrp="1"/>
          </p:cNvSpPr>
          <p:nvPr>
            <p:ph idx="1"/>
          </p:nvPr>
        </p:nvSpPr>
        <p:spPr/>
        <p:txBody>
          <a:bodyPr>
            <a:normAutofit lnSpcReduction="10000"/>
          </a:bodyPr>
          <a:lstStyle/>
          <a:p>
            <a:r>
              <a:rPr lang="zh-CN" altLang="en-US" sz="2400" dirty="0"/>
              <a:t>已知X除以若干数的余数，求X的解集</a:t>
            </a:r>
          </a:p>
          <a:p>
            <a:endParaRPr lang="zh-CN" altLang="en-US" sz="2400" dirty="0"/>
          </a:p>
          <a:p>
            <a:r>
              <a:rPr lang="zh-CN" altLang="en-US" sz="2400" dirty="0"/>
              <a:t>构造法:</a:t>
            </a:r>
          </a:p>
          <a:p>
            <a:r>
              <a:rPr lang="zh-CN" altLang="en-US" sz="2400" dirty="0"/>
              <a:t>x≡A (mod N)  且  x≡B (mod M)</a:t>
            </a:r>
          </a:p>
          <a:p>
            <a:r>
              <a:rPr lang="zh-CN" altLang="en-US" sz="2400" dirty="0"/>
              <a:t>若A%gcd(N,M)≠B%gcd(N,M)无解</a:t>
            </a:r>
          </a:p>
          <a:p>
            <a:r>
              <a:rPr lang="zh-CN" altLang="en-US" sz="2400" dirty="0"/>
              <a:t>否则</a:t>
            </a:r>
          </a:p>
          <a:p>
            <a:r>
              <a:rPr lang="zh-CN" altLang="en-US" sz="2400" dirty="0"/>
              <a:t>ans=(A*M*ni(M,N)+B*N*ni(N,M))+k*lcm(N,M)</a:t>
            </a:r>
          </a:p>
          <a:p>
            <a:endParaRPr lang="zh-CN" altLang="en-US" sz="2400" dirty="0"/>
          </a:p>
          <a:p>
            <a:r>
              <a:rPr lang="zh-CN" altLang="en-US" sz="2400" dirty="0"/>
              <a:t>模非质数P时先做质因数分解，在各个模下求解在中国剩余定理合并</a:t>
            </a:r>
          </a:p>
          <a:p>
            <a:endParaRPr lang="zh-CN" altLang="en-US" sz="2400" dirty="0"/>
          </a:p>
        </p:txBody>
      </p:sp>
    </p:spTree>
    <p:extLst>
      <p:ext uri="{BB962C8B-B14F-4D97-AF65-F5344CB8AC3E}">
        <p14:creationId xmlns:p14="http://schemas.microsoft.com/office/powerpoint/2010/main" val="2583693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6A347-B4B3-406E-B210-2F534BC10576}"/>
              </a:ext>
            </a:extLst>
          </p:cNvPr>
          <p:cNvSpPr>
            <a:spLocks noGrp="1"/>
          </p:cNvSpPr>
          <p:nvPr>
            <p:ph type="title"/>
          </p:nvPr>
        </p:nvSpPr>
        <p:spPr/>
        <p:txBody>
          <a:bodyPr/>
          <a:lstStyle/>
          <a:p>
            <a:r>
              <a:rPr lang="en-US" altLang="zh-CN" dirty="0"/>
              <a:t>Euler</a:t>
            </a:r>
            <a:r>
              <a:rPr lang="zh-CN" altLang="en-US" dirty="0"/>
              <a:t>函数与</a:t>
            </a:r>
            <a:r>
              <a:rPr lang="en-US" altLang="zh-CN" dirty="0"/>
              <a:t>Euler</a:t>
            </a:r>
            <a:r>
              <a:rPr lang="zh-CN" altLang="en-US" dirty="0"/>
              <a:t>定理</a:t>
            </a:r>
          </a:p>
        </p:txBody>
      </p:sp>
      <p:sp>
        <p:nvSpPr>
          <p:cNvPr id="3" name="内容占位符 2">
            <a:extLst>
              <a:ext uri="{FF2B5EF4-FFF2-40B4-BE49-F238E27FC236}">
                <a16:creationId xmlns:a16="http://schemas.microsoft.com/office/drawing/2014/main" id="{DE81156C-D9A7-4191-9F4F-F4FC811B262F}"/>
              </a:ext>
            </a:extLst>
          </p:cNvPr>
          <p:cNvSpPr>
            <a:spLocks noGrp="1"/>
          </p:cNvSpPr>
          <p:nvPr>
            <p:ph idx="1"/>
          </p:nvPr>
        </p:nvSpPr>
        <p:spPr/>
        <p:txBody>
          <a:bodyPr>
            <a:normAutofit lnSpcReduction="10000"/>
          </a:bodyPr>
          <a:lstStyle/>
          <a:p>
            <a:r>
              <a:rPr lang="zh-CN" altLang="en-US" sz="2400" dirty="0"/>
              <a:t>在数论，对正整数</a:t>
            </a:r>
            <a:r>
              <a:rPr lang="en-US" altLang="zh-CN" sz="2400" dirty="0"/>
              <a:t>n</a:t>
            </a:r>
            <a:r>
              <a:rPr lang="zh-CN" altLang="en-US" sz="2400" dirty="0"/>
              <a:t>，欧拉函数是少于或等于</a:t>
            </a:r>
            <a:r>
              <a:rPr lang="en-US" altLang="zh-CN" sz="2400" dirty="0"/>
              <a:t>n</a:t>
            </a:r>
            <a:r>
              <a:rPr lang="zh-CN" altLang="en-US" sz="2400" dirty="0"/>
              <a:t>的数中与</a:t>
            </a:r>
            <a:r>
              <a:rPr lang="en-US" altLang="zh-CN" sz="2400" dirty="0"/>
              <a:t>n</a:t>
            </a:r>
            <a:r>
              <a:rPr lang="zh-CN" altLang="en-US" sz="2400" dirty="0"/>
              <a:t>互质的数的数目。此函数以其首名研究者欧拉命名，它又称为</a:t>
            </a:r>
            <a:r>
              <a:rPr lang="en-US" altLang="zh-CN" sz="2400" dirty="0"/>
              <a:t>Euler's totient function</a:t>
            </a:r>
            <a:r>
              <a:rPr lang="zh-CN" altLang="en-US" sz="2400" dirty="0"/>
              <a:t>、</a:t>
            </a:r>
            <a:r>
              <a:rPr lang="en-US" altLang="zh-CN" sz="2400" dirty="0"/>
              <a:t>φ</a:t>
            </a:r>
            <a:r>
              <a:rPr lang="zh-CN" altLang="en-US" sz="2400" dirty="0"/>
              <a:t>函数、欧拉商数等。 例如</a:t>
            </a:r>
            <a:r>
              <a:rPr lang="en-US" altLang="zh-CN" sz="2400" dirty="0"/>
              <a:t>φ(8)=4</a:t>
            </a:r>
            <a:r>
              <a:rPr lang="zh-CN" altLang="en-US" sz="2400" dirty="0"/>
              <a:t>，因为</a:t>
            </a:r>
            <a:r>
              <a:rPr lang="en-US" altLang="zh-CN" sz="2400" dirty="0"/>
              <a:t>1,3,5,7</a:t>
            </a:r>
            <a:r>
              <a:rPr lang="zh-CN" altLang="en-US" sz="2400" dirty="0"/>
              <a:t>均和</a:t>
            </a:r>
            <a:r>
              <a:rPr lang="en-US" altLang="zh-CN" sz="2400" dirty="0"/>
              <a:t>8</a:t>
            </a:r>
            <a:r>
              <a:rPr lang="zh-CN" altLang="en-US" sz="2400" dirty="0"/>
              <a:t>互质。</a:t>
            </a:r>
            <a:endParaRPr lang="en-US" altLang="zh-CN" sz="2400" dirty="0"/>
          </a:p>
          <a:p>
            <a:pPr marL="34290" indent="0">
              <a:buNone/>
            </a:pPr>
            <a:endParaRPr lang="en-US" altLang="zh-CN" sz="2400" dirty="0"/>
          </a:p>
          <a:p>
            <a:r>
              <a:rPr lang="zh-CN" altLang="en-US" sz="2400" dirty="0"/>
              <a:t>欧拉定理：</a:t>
            </a:r>
            <a:endParaRPr lang="en-US" altLang="zh-CN" sz="2400" dirty="0"/>
          </a:p>
          <a:p>
            <a:r>
              <a:rPr lang="zh-CN" altLang="en-US" sz="2400" dirty="0"/>
              <a:t>若n,a为正整数，且n,a互质，则：</a:t>
            </a:r>
          </a:p>
          <a:p>
            <a:r>
              <a:rPr lang="zh-CN" altLang="en-US" sz="2400" dirty="0"/>
              <a:t>a^φ(p) ≡1 (mod p)</a:t>
            </a:r>
            <a:endParaRPr lang="en-US" altLang="zh-CN" sz="2400" dirty="0"/>
          </a:p>
          <a:p>
            <a:endParaRPr lang="en-US" altLang="zh-CN" sz="2400" dirty="0"/>
          </a:p>
          <a:p>
            <a:r>
              <a:rPr lang="zh-CN" altLang="en-US" sz="2400" dirty="0"/>
              <a:t>证明：同上</a:t>
            </a:r>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40093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E16D6-2C51-4E55-A8DF-C9FD7E4F25C8}"/>
              </a:ext>
            </a:extLst>
          </p:cNvPr>
          <p:cNvSpPr>
            <a:spLocks noGrp="1"/>
          </p:cNvSpPr>
          <p:nvPr>
            <p:ph type="title"/>
          </p:nvPr>
        </p:nvSpPr>
        <p:spPr/>
        <p:txBody>
          <a:bodyPr/>
          <a:lstStyle/>
          <a:p>
            <a:r>
              <a:rPr lang="zh-CN" altLang="en-US" dirty="0"/>
              <a:t>高斯消元</a:t>
            </a:r>
          </a:p>
        </p:txBody>
      </p:sp>
      <p:sp>
        <p:nvSpPr>
          <p:cNvPr id="3" name="内容占位符 2">
            <a:extLst>
              <a:ext uri="{FF2B5EF4-FFF2-40B4-BE49-F238E27FC236}">
                <a16:creationId xmlns:a16="http://schemas.microsoft.com/office/drawing/2014/main" id="{C4FD9E99-4C72-4F5C-AC26-90C24EDE254C}"/>
              </a:ext>
            </a:extLst>
          </p:cNvPr>
          <p:cNvSpPr>
            <a:spLocks noGrp="1"/>
          </p:cNvSpPr>
          <p:nvPr>
            <p:ph idx="1"/>
          </p:nvPr>
        </p:nvSpPr>
        <p:spPr>
          <a:xfrm>
            <a:off x="857251" y="2057400"/>
            <a:ext cx="7404653" cy="4038600"/>
          </a:xfrm>
        </p:spPr>
        <p:txBody>
          <a:bodyPr>
            <a:normAutofit/>
          </a:bodyPr>
          <a:lstStyle/>
          <a:p>
            <a:r>
              <a:rPr lang="en-US" altLang="zh-CN" dirty="0"/>
              <a:t>POJ1222</a:t>
            </a:r>
            <a:r>
              <a:rPr lang="zh-CN" altLang="en-US" dirty="0"/>
              <a:t>开关灯</a:t>
            </a:r>
            <a:endParaRPr lang="en-US" altLang="zh-CN" dirty="0"/>
          </a:p>
          <a:p>
            <a:r>
              <a:rPr lang="en-US" altLang="zh-CN" dirty="0"/>
              <a:t>1</a:t>
            </a:r>
            <a:r>
              <a:rPr lang="zh-CN" altLang="en-US" dirty="0"/>
              <a:t>、按按钮的顺序可以随便。 </a:t>
            </a:r>
          </a:p>
          <a:p>
            <a:r>
              <a:rPr lang="en-US" altLang="zh-CN" dirty="0"/>
              <a:t>2</a:t>
            </a:r>
            <a:r>
              <a:rPr lang="zh-CN" altLang="en-US" dirty="0"/>
              <a:t>、任何一个按钮都最多需要按下</a:t>
            </a:r>
            <a:r>
              <a:rPr lang="en-US" altLang="zh-CN" dirty="0"/>
              <a:t>1</a:t>
            </a:r>
            <a:r>
              <a:rPr lang="zh-CN" altLang="en-US" dirty="0"/>
              <a:t>次。因为按下第二次刚好抵消第一次，等于没有按。 </a:t>
            </a:r>
            <a:endParaRPr lang="en-US" altLang="zh-CN" dirty="0"/>
          </a:p>
          <a:p>
            <a:r>
              <a:rPr lang="zh-CN" altLang="en-US" dirty="0"/>
              <a:t>转化为线性方程组求解</a:t>
            </a:r>
            <a:endParaRPr lang="en-US" altLang="zh-CN" dirty="0"/>
          </a:p>
          <a:p>
            <a:r>
              <a:rPr lang="zh-CN" altLang="en-US" dirty="0"/>
              <a:t>初等行列变换运算变成异或</a:t>
            </a:r>
            <a:endParaRPr lang="en-US" altLang="zh-CN" dirty="0"/>
          </a:p>
          <a:p>
            <a:pPr marL="34290" indent="0">
              <a:buNone/>
            </a:pPr>
            <a:r>
              <a:rPr lang="pt-BR" altLang="zh-CN" dirty="0"/>
              <a:t>X1*A(1,1)1+X2*A(1,2)1+X3*A(1,3)1+…………X30*A(30,30)1=L1</a:t>
            </a:r>
          </a:p>
          <a:p>
            <a:pPr marL="34290" indent="0">
              <a:buNone/>
            </a:pPr>
            <a:r>
              <a:rPr lang="pt-BR" altLang="zh-CN" dirty="0"/>
              <a:t>X1*A(1,1)2+X2*A(1,2)2+X3*A(1,3)2+…………X30*A(30,30)2=L2</a:t>
            </a:r>
          </a:p>
          <a:p>
            <a:pPr marL="34290" indent="0">
              <a:buNone/>
            </a:pPr>
            <a:r>
              <a:rPr lang="pt-BR" altLang="zh-CN" dirty="0"/>
              <a:t>X1*A(1,1)3+X2*A(1,2)3+X3*A(1,3)3+…………X30*A(30,30)3=L3</a:t>
            </a:r>
            <a:endParaRPr lang="zh-CN" altLang="en-US" dirty="0"/>
          </a:p>
        </p:txBody>
      </p:sp>
      <p:pic>
        <p:nvPicPr>
          <p:cNvPr id="7" name="图片 6">
            <a:extLst>
              <a:ext uri="{FF2B5EF4-FFF2-40B4-BE49-F238E27FC236}">
                <a16:creationId xmlns:a16="http://schemas.microsoft.com/office/drawing/2014/main" id="{B376E672-1DE9-4B57-BD90-6C8FA1AA0A20}"/>
              </a:ext>
            </a:extLst>
          </p:cNvPr>
          <p:cNvPicPr>
            <a:picLocks noChangeAspect="1"/>
          </p:cNvPicPr>
          <p:nvPr/>
        </p:nvPicPr>
        <p:blipFill>
          <a:blip r:embed="rId2"/>
          <a:stretch>
            <a:fillRect/>
          </a:stretch>
        </p:blipFill>
        <p:spPr>
          <a:xfrm>
            <a:off x="3496679" y="356235"/>
            <a:ext cx="5019675" cy="1609725"/>
          </a:xfrm>
          <a:prstGeom prst="rect">
            <a:avLst/>
          </a:prstGeom>
        </p:spPr>
      </p:pic>
      <p:pic>
        <p:nvPicPr>
          <p:cNvPr id="8" name="图片 7">
            <a:extLst>
              <a:ext uri="{FF2B5EF4-FFF2-40B4-BE49-F238E27FC236}">
                <a16:creationId xmlns:a16="http://schemas.microsoft.com/office/drawing/2014/main" id="{C3A6C334-7C92-4184-B90B-7FE2834D5317}"/>
              </a:ext>
            </a:extLst>
          </p:cNvPr>
          <p:cNvPicPr>
            <a:picLocks noChangeAspect="1"/>
          </p:cNvPicPr>
          <p:nvPr/>
        </p:nvPicPr>
        <p:blipFill>
          <a:blip r:embed="rId3"/>
          <a:stretch>
            <a:fillRect/>
          </a:stretch>
        </p:blipFill>
        <p:spPr>
          <a:xfrm>
            <a:off x="3482391" y="356235"/>
            <a:ext cx="5048250" cy="1543050"/>
          </a:xfrm>
          <a:prstGeom prst="rect">
            <a:avLst/>
          </a:prstGeom>
        </p:spPr>
      </p:pic>
    </p:spTree>
    <p:extLst>
      <p:ext uri="{BB962C8B-B14F-4D97-AF65-F5344CB8AC3E}">
        <p14:creationId xmlns:p14="http://schemas.microsoft.com/office/powerpoint/2010/main" val="12660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E483E-57D0-4768-A46D-2FA7384F71B3}"/>
              </a:ext>
            </a:extLst>
          </p:cNvPr>
          <p:cNvSpPr>
            <a:spLocks noGrp="1"/>
          </p:cNvSpPr>
          <p:nvPr>
            <p:ph type="title"/>
          </p:nvPr>
        </p:nvSpPr>
        <p:spPr/>
        <p:txBody>
          <a:bodyPr/>
          <a:lstStyle/>
          <a:p>
            <a:r>
              <a:rPr lang="zh-CN" altLang="en-US" dirty="0"/>
              <a:t>线性筛法求欧拉函数</a:t>
            </a:r>
          </a:p>
        </p:txBody>
      </p:sp>
      <p:sp>
        <p:nvSpPr>
          <p:cNvPr id="3" name="内容占位符 2">
            <a:extLst>
              <a:ext uri="{FF2B5EF4-FFF2-40B4-BE49-F238E27FC236}">
                <a16:creationId xmlns:a16="http://schemas.microsoft.com/office/drawing/2014/main" id="{AF91846A-FD3C-46F8-AA91-3CC43D1B9C79}"/>
              </a:ext>
            </a:extLst>
          </p:cNvPr>
          <p:cNvSpPr>
            <a:spLocks noGrp="1"/>
          </p:cNvSpPr>
          <p:nvPr>
            <p:ph idx="1"/>
          </p:nvPr>
        </p:nvSpPr>
        <p:spPr>
          <a:xfrm>
            <a:off x="857250" y="1696673"/>
            <a:ext cx="7404653" cy="4038600"/>
          </a:xfrm>
        </p:spPr>
        <p:txBody>
          <a:bodyPr>
            <a:noAutofit/>
          </a:bodyPr>
          <a:lstStyle/>
          <a:p>
            <a:pPr indent="0">
              <a:lnSpc>
                <a:spcPts val="400"/>
              </a:lnSpc>
              <a:buNone/>
            </a:pPr>
            <a:r>
              <a:rPr lang="zh-CN" altLang="en-US" sz="1100" kern="0" dirty="0">
                <a:solidFill>
                  <a:srgbClr val="000000"/>
                </a:solidFill>
                <a:latin typeface="Source Code Pro" panose="020B0509030403020204" pitchFamily="49" charset="0"/>
                <a:cs typeface="Mongolian Baiti" panose="03000500000000000000" pitchFamily="66" charset="0"/>
              </a:rPr>
              <a:t>特性 </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1.</a:t>
            </a:r>
            <a:r>
              <a:rPr lang="zh-CN" altLang="en-US" sz="1100" kern="0" dirty="0">
                <a:solidFill>
                  <a:srgbClr val="000000"/>
                </a:solidFill>
                <a:latin typeface="Source Code Pro" panose="020B0509030403020204" pitchFamily="49" charset="0"/>
                <a:cs typeface="Mongolian Baiti" panose="03000500000000000000" pitchFamily="66" charset="0"/>
              </a:rPr>
              <a:t>若</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a:t>
            </a:r>
            <a:r>
              <a:rPr lang="zh-CN" altLang="en-US" sz="1100" kern="0" dirty="0">
                <a:solidFill>
                  <a:srgbClr val="000000"/>
                </a:solidFill>
                <a:latin typeface="Source Code Pro" panose="020B0509030403020204" pitchFamily="49" charset="0"/>
                <a:cs typeface="Mongolian Baiti" panose="03000500000000000000" pitchFamily="66" charset="0"/>
              </a:rPr>
              <a:t>为质数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,phi[a]=a-1;</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2.</a:t>
            </a:r>
            <a:r>
              <a:rPr lang="zh-CN" altLang="en-US" sz="1100" kern="0" dirty="0">
                <a:solidFill>
                  <a:srgbClr val="000000"/>
                </a:solidFill>
                <a:latin typeface="Source Code Pro" panose="020B0509030403020204" pitchFamily="49" charset="0"/>
                <a:cs typeface="Mongolian Baiti" panose="03000500000000000000" pitchFamily="66" charset="0"/>
              </a:rPr>
              <a:t>若</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a:t>
            </a:r>
            <a:r>
              <a:rPr lang="zh-CN" altLang="en-US" sz="1100" kern="0" dirty="0">
                <a:solidFill>
                  <a:srgbClr val="000000"/>
                </a:solidFill>
                <a:latin typeface="Source Code Pro" panose="020B0509030403020204" pitchFamily="49" charset="0"/>
                <a:cs typeface="Mongolian Baiti" panose="03000500000000000000" pitchFamily="66" charset="0"/>
              </a:rPr>
              <a:t>为质数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 mod b=0,phi[a*b]=phi[b]*a</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3.</a:t>
            </a:r>
            <a:r>
              <a:rPr lang="zh-CN" altLang="en-US" sz="1100" kern="0" dirty="0">
                <a:solidFill>
                  <a:srgbClr val="000000"/>
                </a:solidFill>
                <a:latin typeface="Source Code Pro" panose="020B0509030403020204" pitchFamily="49" charset="0"/>
                <a:cs typeface="Mongolian Baiti" panose="03000500000000000000" pitchFamily="66" charset="0"/>
              </a:rPr>
              <a:t>若</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a,b</a:t>
            </a:r>
            <a:r>
              <a:rPr lang="zh-CN" altLang="en-US" sz="1100" kern="0" dirty="0">
                <a:solidFill>
                  <a:srgbClr val="000000"/>
                </a:solidFill>
                <a:latin typeface="Source Code Pro" panose="020B0509030403020204" pitchFamily="49" charset="0"/>
                <a:cs typeface="Mongolian Baiti" panose="03000500000000000000" pitchFamily="66" charset="0"/>
              </a:rPr>
              <a:t>互质</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,phi[a*b]=phi[a]*phi[b](</a:t>
            </a:r>
            <a:r>
              <a:rPr lang="zh-CN" altLang="en-US" sz="1100" kern="0" dirty="0">
                <a:solidFill>
                  <a:srgbClr val="000000"/>
                </a:solidFill>
                <a:latin typeface="Source Code Pro" panose="020B0509030403020204" pitchFamily="49" charset="0"/>
                <a:cs typeface="Mongolian Baiti" panose="03000500000000000000" pitchFamily="66" charset="0"/>
              </a:rPr>
              <a:t>当</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a:t>
            </a:r>
            <a:r>
              <a:rPr lang="zh-CN" altLang="en-US" sz="1100" kern="0" dirty="0">
                <a:solidFill>
                  <a:srgbClr val="000000"/>
                </a:solidFill>
                <a:latin typeface="Source Code Pro" panose="020B0509030403020204" pitchFamily="49" charset="0"/>
                <a:cs typeface="Mongolian Baiti" panose="03000500000000000000" pitchFamily="66" charset="0"/>
              </a:rPr>
              <a:t>为质数时</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,if b mod !=0 ,phi[a*b]=phi[a]*phi[b])</a:t>
            </a:r>
          </a:p>
          <a:p>
            <a:pPr indent="0">
              <a:lnSpc>
                <a:spcPts val="400"/>
              </a:lnSpc>
              <a:buNone/>
            </a:pP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int</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m[n],phi[n],p[n],</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nump</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//m[</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zh-CN" altLang="en-US" sz="1100" kern="0" dirty="0">
                <a:solidFill>
                  <a:srgbClr val="000000"/>
                </a:solidFill>
                <a:latin typeface="Source Code Pro" panose="020B0509030403020204" pitchFamily="49" charset="0"/>
                <a:cs typeface="Mongolian Baiti" panose="03000500000000000000" pitchFamily="66" charset="0"/>
              </a:rPr>
              <a:t>标记</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zh-CN" altLang="en-US" sz="1100" kern="0" dirty="0">
                <a:solidFill>
                  <a:srgbClr val="000000"/>
                </a:solidFill>
                <a:latin typeface="Source Code Pro" panose="020B0509030403020204" pitchFamily="49" charset="0"/>
                <a:cs typeface="Mongolian Baiti" panose="03000500000000000000" pitchFamily="66" charset="0"/>
              </a:rPr>
              <a:t>是否为素数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,0</a:t>
            </a:r>
            <a:r>
              <a:rPr lang="zh-CN" altLang="en-US" sz="1100" kern="0" dirty="0">
                <a:solidFill>
                  <a:srgbClr val="000000"/>
                </a:solidFill>
                <a:latin typeface="Source Code Pro" panose="020B0509030403020204" pitchFamily="49" charset="0"/>
                <a:cs typeface="Mongolian Baiti" panose="03000500000000000000" pitchFamily="66" charset="0"/>
              </a:rPr>
              <a:t>为素数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,1</a:t>
            </a:r>
            <a:r>
              <a:rPr lang="zh-CN" altLang="en-US" sz="1100" kern="0" dirty="0">
                <a:solidFill>
                  <a:srgbClr val="000000"/>
                </a:solidFill>
                <a:latin typeface="Source Code Pro" panose="020B0509030403020204" pitchFamily="49" charset="0"/>
                <a:cs typeface="Mongolian Baiti" panose="03000500000000000000" pitchFamily="66" charset="0"/>
              </a:rPr>
              <a:t>不为素数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a:t>
            </a:r>
            <a:r>
              <a:rPr lang="zh-CN" altLang="en-US" sz="1100" kern="0" dirty="0">
                <a:solidFill>
                  <a:srgbClr val="000000"/>
                </a:solidFill>
                <a:latin typeface="Source Code Pro" panose="020B0509030403020204" pitchFamily="49" charset="0"/>
                <a:cs typeface="Mongolian Baiti" panose="03000500000000000000" pitchFamily="66" charset="0"/>
              </a:rPr>
              <a:t>是存放素数的数组</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nump</a:t>
            </a:r>
            <a:r>
              <a:rPr lang="zh-CN" altLang="en-US" sz="1100" kern="0" dirty="0">
                <a:solidFill>
                  <a:srgbClr val="000000"/>
                </a:solidFill>
                <a:latin typeface="Source Code Pro" panose="020B0509030403020204" pitchFamily="49" charset="0"/>
                <a:cs typeface="Mongolian Baiti" panose="03000500000000000000" pitchFamily="66" charset="0"/>
              </a:rPr>
              <a:t>是当前素数个数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;phi[</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zh-CN" altLang="en-US" sz="1100" kern="0" dirty="0">
                <a:solidFill>
                  <a:srgbClr val="000000"/>
                </a:solidFill>
                <a:latin typeface="Source Code Pro" panose="020B0509030403020204" pitchFamily="49" charset="0"/>
                <a:cs typeface="Mongolian Baiti" panose="03000500000000000000" pitchFamily="66" charset="0"/>
              </a:rPr>
              <a:t>为欧拉函数</a:t>
            </a:r>
          </a:p>
          <a:p>
            <a:pPr indent="0">
              <a:lnSpc>
                <a:spcPts val="400"/>
              </a:lnSpc>
              <a:buNone/>
            </a:pP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int</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make()</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phi[1]=1;</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for (</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int</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=2;i&lt;=</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n;i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if (!m[</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zh-CN" altLang="en-US" sz="1100" kern="0" dirty="0">
                <a:solidFill>
                  <a:srgbClr val="000000"/>
                </a:solidFill>
                <a:latin typeface="Source Code Pro" panose="020B0509030403020204" pitchFamily="49" charset="0"/>
                <a:cs typeface="Mongolian Baiti" panose="03000500000000000000" pitchFamily="66" charset="0"/>
              </a:rPr>
              <a:t>为素数</a:t>
            </a:r>
          </a:p>
          <a:p>
            <a:pPr indent="0">
              <a:lnSpc>
                <a:spcPts val="400"/>
              </a:lnSpc>
              <a:buNone/>
            </a:pPr>
            <a:r>
              <a:rPr lang="zh-CN" altLang="en-US" sz="1100" kern="0" dirty="0">
                <a:solidFill>
                  <a:srgbClr val="000000"/>
                </a:solidFill>
                <a:latin typeface="Source Code Pro" panose="020B0509030403020204" pitchFamily="49" charset="0"/>
                <a:cs typeface="Mongolian Baiti" panose="03000500000000000000" pitchFamily="66" charset="0"/>
              </a:rPr>
              <a:t>        </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p[++</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nump</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zh-CN" altLang="en-US" sz="1100" kern="0" dirty="0">
                <a:solidFill>
                  <a:srgbClr val="000000"/>
                </a:solidFill>
                <a:latin typeface="Source Code Pro" panose="020B0509030403020204" pitchFamily="49" charset="0"/>
                <a:cs typeface="Mongolian Baiti" panose="03000500000000000000" pitchFamily="66" charset="0"/>
              </a:rPr>
              <a:t>将</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zh-CN" altLang="en-US" sz="1100" kern="0" dirty="0">
                <a:solidFill>
                  <a:srgbClr val="000000"/>
                </a:solidFill>
                <a:latin typeface="Source Code Pro" panose="020B0509030403020204" pitchFamily="49" charset="0"/>
                <a:cs typeface="Mongolian Baiti" panose="03000500000000000000" pitchFamily="66" charset="0"/>
              </a:rPr>
              <a:t>加入素数数组</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a:t>
            </a:r>
            <a:r>
              <a:rPr lang="zh-CN" altLang="en-US" sz="1100" kern="0" dirty="0">
                <a:solidFill>
                  <a:srgbClr val="000000"/>
                </a:solidFill>
                <a:latin typeface="Source Code Pro" panose="020B0509030403020204" pitchFamily="49" charset="0"/>
                <a:cs typeface="Mongolian Baiti" panose="03000500000000000000" pitchFamily="66" charset="0"/>
              </a:rPr>
              <a:t>中</a:t>
            </a:r>
          </a:p>
          <a:p>
            <a:pPr indent="0">
              <a:lnSpc>
                <a:spcPts val="400"/>
              </a:lnSpc>
              <a:buNone/>
            </a:pPr>
            <a:r>
              <a:rPr lang="zh-CN" altLang="en-US" sz="1100" kern="0" dirty="0">
                <a:solidFill>
                  <a:srgbClr val="000000"/>
                </a:solidFill>
                <a:latin typeface="Source Code Pro" panose="020B0509030403020204" pitchFamily="49" charset="0"/>
                <a:cs typeface="Mongolian Baiti" panose="03000500000000000000" pitchFamily="66" charset="0"/>
              </a:rPr>
              <a:t>            </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phi[</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]=i-1;//</a:t>
            </a:r>
            <a:r>
              <a:rPr lang="zh-CN" altLang="en-US" sz="1100" kern="0" dirty="0">
                <a:solidFill>
                  <a:srgbClr val="000000"/>
                </a:solidFill>
                <a:latin typeface="Source Code Pro" panose="020B0509030403020204" pitchFamily="49" charset="0"/>
                <a:cs typeface="Mongolian Baiti" panose="03000500000000000000" pitchFamily="66" charset="0"/>
              </a:rPr>
              <a:t>因为</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zh-CN" altLang="en-US" sz="1100" kern="0" dirty="0">
                <a:solidFill>
                  <a:srgbClr val="000000"/>
                </a:solidFill>
                <a:latin typeface="Source Code Pro" panose="020B0509030403020204" pitchFamily="49" charset="0"/>
                <a:cs typeface="Mongolian Baiti" panose="03000500000000000000" pitchFamily="66" charset="0"/>
              </a:rPr>
              <a:t>是素数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zh-CN" altLang="en-US" sz="1100" kern="0" dirty="0">
                <a:solidFill>
                  <a:srgbClr val="000000"/>
                </a:solidFill>
                <a:latin typeface="Source Code Pro" panose="020B0509030403020204" pitchFamily="49" charset="0"/>
                <a:cs typeface="Mongolian Baiti" panose="03000500000000000000" pitchFamily="66" charset="0"/>
              </a:rPr>
              <a:t>由特性得知    </a:t>
            </a:r>
          </a:p>
          <a:p>
            <a:pPr indent="0">
              <a:lnSpc>
                <a:spcPts val="400"/>
              </a:lnSpc>
              <a:buNone/>
            </a:pPr>
            <a:r>
              <a:rPr lang="zh-CN" altLang="en-US" sz="1100" kern="0" dirty="0">
                <a:solidFill>
                  <a:srgbClr val="000000"/>
                </a:solidFill>
                <a:latin typeface="Source Code Pro" panose="020B0509030403020204" pitchFamily="49" charset="0"/>
                <a:cs typeface="Mongolian Baiti" panose="03000500000000000000" pitchFamily="66" charset="0"/>
              </a:rPr>
              <a:t>        </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for (</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int</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j=1;j&lt;=</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nump</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&amp;&amp;p[j]*</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&lt;</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n;j</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r>
              <a:rPr lang="zh-CN" altLang="en-US" sz="1100" kern="0" dirty="0">
                <a:solidFill>
                  <a:srgbClr val="000000"/>
                </a:solidFill>
                <a:latin typeface="Source Code Pro" panose="020B0509030403020204" pitchFamily="49" charset="0"/>
                <a:cs typeface="Mongolian Baiti" panose="03000500000000000000" pitchFamily="66" charset="0"/>
              </a:rPr>
              <a:t>用当前已的到的素数数组</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a:t>
            </a:r>
            <a:r>
              <a:rPr lang="zh-CN" altLang="en-US" sz="1100" kern="0" dirty="0">
                <a:solidFill>
                  <a:srgbClr val="000000"/>
                </a:solidFill>
                <a:latin typeface="Source Code Pro" panose="020B0509030403020204" pitchFamily="49" charset="0"/>
                <a:cs typeface="Mongolian Baiti" panose="03000500000000000000" pitchFamily="66" charset="0"/>
              </a:rPr>
              <a:t>筛</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zh-CN" altLang="en-US" sz="1100" kern="0" dirty="0">
                <a:solidFill>
                  <a:srgbClr val="000000"/>
                </a:solidFill>
                <a:latin typeface="Source Code Pro" panose="020B0509030403020204" pitchFamily="49" charset="0"/>
                <a:cs typeface="Mongolian Baiti" panose="03000500000000000000" pitchFamily="66" charset="0"/>
              </a:rPr>
              <a:t>筛去</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endPar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endParaRP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m[p[j]*</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]=1;//</a:t>
            </a:r>
            <a:r>
              <a:rPr lang="zh-CN" altLang="en-US" sz="1100" kern="0" dirty="0">
                <a:solidFill>
                  <a:srgbClr val="000000"/>
                </a:solidFill>
                <a:latin typeface="Source Code Pro" panose="020B0509030403020204" pitchFamily="49" charset="0"/>
                <a:cs typeface="Mongolian Baiti" panose="03000500000000000000" pitchFamily="66" charset="0"/>
              </a:rPr>
              <a:t>可以确定</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a:t>
            </a:r>
            <a:r>
              <a:rPr lang="zh-CN" altLang="en-US" sz="1100" kern="0" dirty="0">
                <a:solidFill>
                  <a:srgbClr val="000000"/>
                </a:solidFill>
                <a:latin typeface="Source Code Pro" panose="020B0509030403020204" pitchFamily="49" charset="0"/>
                <a:cs typeface="Mongolian Baiti" panose="03000500000000000000" pitchFamily="66" charset="0"/>
              </a:rPr>
              <a:t>不是素数 </a:t>
            </a:r>
          </a:p>
          <a:p>
            <a:pPr indent="0">
              <a:lnSpc>
                <a:spcPts val="400"/>
              </a:lnSpc>
              <a:buNone/>
            </a:pPr>
            <a:r>
              <a:rPr lang="zh-CN" altLang="en-US" sz="1100" kern="0" dirty="0">
                <a:solidFill>
                  <a:srgbClr val="000000"/>
                </a:solidFill>
                <a:latin typeface="Source Code Pro" panose="020B0509030403020204" pitchFamily="49" charset="0"/>
                <a:cs typeface="Mongolian Baiti" panose="03000500000000000000" pitchFamily="66" charset="0"/>
              </a:rPr>
              <a:t>            </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if (</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i%p</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[j]==0) //</a:t>
            </a:r>
            <a:r>
              <a:rPr lang="zh-CN" altLang="en-US" sz="1100" kern="0" dirty="0">
                <a:solidFill>
                  <a:srgbClr val="000000"/>
                </a:solidFill>
                <a:latin typeface="Source Code Pro" panose="020B0509030403020204" pitchFamily="49" charset="0"/>
                <a:cs typeface="Mongolian Baiti" panose="03000500000000000000" pitchFamily="66" charset="0"/>
              </a:rPr>
              <a:t>看</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a:t>
            </a:r>
            <a:r>
              <a:rPr lang="zh-CN" altLang="en-US" sz="1100" kern="0" dirty="0">
                <a:solidFill>
                  <a:srgbClr val="000000"/>
                </a:solidFill>
                <a:latin typeface="Source Code Pro" panose="020B0509030403020204" pitchFamily="49" charset="0"/>
                <a:cs typeface="Mongolian Baiti" panose="03000500000000000000" pitchFamily="66" charset="0"/>
              </a:rPr>
              <a:t>是否是</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zh-CN" altLang="en-US" sz="1100" kern="0" dirty="0">
                <a:solidFill>
                  <a:srgbClr val="000000"/>
                </a:solidFill>
                <a:latin typeface="Source Code Pro" panose="020B0509030403020204" pitchFamily="49" charset="0"/>
                <a:cs typeface="Mongolian Baiti" panose="03000500000000000000" pitchFamily="66" charset="0"/>
              </a:rPr>
              <a:t>的约数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zh-CN" altLang="en-US" sz="1100" kern="0" dirty="0">
                <a:solidFill>
                  <a:srgbClr val="000000"/>
                </a:solidFill>
                <a:latin typeface="Source Code Pro" panose="020B0509030403020204" pitchFamily="49" charset="0"/>
                <a:cs typeface="Mongolian Baiti" panose="03000500000000000000" pitchFamily="66" charset="0"/>
              </a:rPr>
              <a:t>因为素数</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a:t>
            </a:r>
            <a:r>
              <a:rPr lang="zh-CN" altLang="en-US" sz="1100" kern="0" dirty="0">
                <a:solidFill>
                  <a:srgbClr val="000000"/>
                </a:solidFill>
                <a:latin typeface="Source Code Pro" panose="020B0509030403020204" pitchFamily="49" charset="0"/>
                <a:cs typeface="Mongolian Baiti" panose="03000500000000000000" pitchFamily="66" charset="0"/>
              </a:rPr>
              <a:t>等于判断</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zh-CN" altLang="en-US" sz="1100" kern="0" dirty="0">
                <a:solidFill>
                  <a:srgbClr val="000000"/>
                </a:solidFill>
                <a:latin typeface="Source Code Pro" panose="020B0509030403020204" pitchFamily="49" charset="0"/>
                <a:cs typeface="Mongolian Baiti" panose="03000500000000000000" pitchFamily="66" charset="0"/>
              </a:rPr>
              <a:t>和</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a:t>
            </a:r>
            <a:r>
              <a:rPr lang="zh-CN" altLang="en-US" sz="1100" kern="0" dirty="0">
                <a:solidFill>
                  <a:srgbClr val="000000"/>
                </a:solidFill>
                <a:latin typeface="Source Code Pro" panose="020B0509030403020204" pitchFamily="49" charset="0"/>
                <a:cs typeface="Mongolian Baiti" panose="03000500000000000000" pitchFamily="66" charset="0"/>
              </a:rPr>
              <a:t>是否互质 </a:t>
            </a:r>
          </a:p>
          <a:p>
            <a:pPr indent="0">
              <a:lnSpc>
                <a:spcPts val="400"/>
              </a:lnSpc>
              <a:buNone/>
            </a:pPr>
            <a:r>
              <a:rPr lang="zh-CN" altLang="en-US" sz="1100" kern="0" dirty="0">
                <a:solidFill>
                  <a:srgbClr val="000000"/>
                </a:solidFill>
                <a:latin typeface="Source Code Pro" panose="020B0509030403020204" pitchFamily="49" charset="0"/>
                <a:cs typeface="Mongolian Baiti" panose="03000500000000000000" pitchFamily="66" charset="0"/>
              </a:rPr>
              <a:t>            </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phi[p[j]*</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]=phi[</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 //</a:t>
            </a:r>
            <a:r>
              <a:rPr lang="zh-CN" altLang="en-US" sz="1100" kern="0" dirty="0">
                <a:solidFill>
                  <a:srgbClr val="000000"/>
                </a:solidFill>
                <a:latin typeface="Source Code Pro" panose="020B0509030403020204" pitchFamily="49" charset="0"/>
                <a:cs typeface="Mongolian Baiti" panose="03000500000000000000" pitchFamily="66" charset="0"/>
              </a:rPr>
              <a:t>特性</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2</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break;</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else phi[p[j]*</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]=phi[</a:t>
            </a:r>
            <a:r>
              <a:rPr lang="en-US" altLang="zh-CN" sz="1100" kern="0" dirty="0" err="1">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i</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]*(p[j]-1); //</a:t>
            </a:r>
            <a:r>
              <a:rPr lang="zh-CN" altLang="en-US" sz="1100" kern="0" dirty="0">
                <a:solidFill>
                  <a:srgbClr val="000000"/>
                </a:solidFill>
                <a:latin typeface="Source Code Pro" panose="020B0509030403020204" pitchFamily="49" charset="0"/>
                <a:cs typeface="Mongolian Baiti" panose="03000500000000000000" pitchFamily="66" charset="0"/>
              </a:rPr>
              <a:t>互质</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r>
              <a:rPr lang="zh-CN" altLang="en-US" sz="1100" kern="0" dirty="0">
                <a:solidFill>
                  <a:srgbClr val="000000"/>
                </a:solidFill>
                <a:latin typeface="Source Code Pro" panose="020B0509030403020204" pitchFamily="49" charset="0"/>
                <a:cs typeface="Mongolian Baiti" panose="03000500000000000000" pitchFamily="66" charset="0"/>
              </a:rPr>
              <a:t>特性</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3</a:t>
            </a:r>
            <a:r>
              <a:rPr lang="zh-CN" altLang="en-US" sz="1100" kern="0" dirty="0">
                <a:solidFill>
                  <a:srgbClr val="000000"/>
                </a:solidFill>
                <a:latin typeface="Source Code Pro" panose="020B0509030403020204" pitchFamily="49" charset="0"/>
                <a:cs typeface="Mongolian Baiti" panose="03000500000000000000" pitchFamily="66" charset="0"/>
              </a:rPr>
              <a:t>其</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,p[j]-1</a:t>
            </a:r>
            <a:r>
              <a:rPr lang="zh-CN" altLang="en-US" sz="1100" kern="0" dirty="0">
                <a:solidFill>
                  <a:srgbClr val="000000"/>
                </a:solidFill>
                <a:latin typeface="Source Code Pro" panose="020B0509030403020204" pitchFamily="49" charset="0"/>
                <a:cs typeface="Mongolian Baiti" panose="03000500000000000000" pitchFamily="66" charset="0"/>
              </a:rPr>
              <a:t>就是</a:t>
            </a: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phi[p[j]]   </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    }</a:t>
            </a:r>
          </a:p>
          <a:p>
            <a:pPr indent="0">
              <a:lnSpc>
                <a:spcPts val="400"/>
              </a:lnSpc>
              <a:buNone/>
            </a:pPr>
            <a:r>
              <a:rPr lang="en-US" altLang="zh-CN" sz="1100" kern="0" dirty="0">
                <a:solidFill>
                  <a:srgbClr val="000000"/>
                </a:solidFill>
                <a:latin typeface="Source Code Pro" panose="020B0509030403020204" pitchFamily="49" charset="0"/>
                <a:ea typeface="Source Code Pro" panose="020B0509030403020204" pitchFamily="49" charset="0"/>
                <a:cs typeface="Mongolian Baiti" panose="03000500000000000000" pitchFamily="66" charset="0"/>
              </a:rPr>
              <a:t>}</a:t>
            </a:r>
            <a:endParaRPr lang="zh-CN" altLang="en-US" sz="1100" kern="0" dirty="0">
              <a:solidFill>
                <a:srgbClr val="000000"/>
              </a:solidFill>
              <a:latin typeface="Source Code Pro" panose="020B0509030403020204" pitchFamily="49" charset="0"/>
              <a:cs typeface="Mongolian Baiti" panose="03000500000000000000" pitchFamily="66" charset="0"/>
            </a:endParaRPr>
          </a:p>
        </p:txBody>
      </p:sp>
    </p:spTree>
    <p:extLst>
      <p:ext uri="{BB962C8B-B14F-4D97-AF65-F5344CB8AC3E}">
        <p14:creationId xmlns:p14="http://schemas.microsoft.com/office/powerpoint/2010/main" val="1186024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80398-937E-4A6C-AB32-8C1E833B7321}"/>
              </a:ext>
            </a:extLst>
          </p:cNvPr>
          <p:cNvSpPr>
            <a:spLocks noGrp="1"/>
          </p:cNvSpPr>
          <p:nvPr>
            <p:ph type="title"/>
          </p:nvPr>
        </p:nvSpPr>
        <p:spPr/>
        <p:txBody>
          <a:bodyPr/>
          <a:lstStyle/>
          <a:p>
            <a:r>
              <a:rPr lang="zh-CN" altLang="en-US" dirty="0"/>
              <a:t>积性函数</a:t>
            </a:r>
          </a:p>
        </p:txBody>
      </p:sp>
      <p:sp>
        <p:nvSpPr>
          <p:cNvPr id="3" name="内容占位符 2">
            <a:extLst>
              <a:ext uri="{FF2B5EF4-FFF2-40B4-BE49-F238E27FC236}">
                <a16:creationId xmlns:a16="http://schemas.microsoft.com/office/drawing/2014/main" id="{A9C34777-998E-415E-9FA1-A84506F50C40}"/>
              </a:ext>
            </a:extLst>
          </p:cNvPr>
          <p:cNvSpPr>
            <a:spLocks noGrp="1"/>
          </p:cNvSpPr>
          <p:nvPr>
            <p:ph idx="1"/>
          </p:nvPr>
        </p:nvSpPr>
        <p:spPr>
          <a:xfrm>
            <a:off x="857251" y="1845578"/>
            <a:ext cx="7404653" cy="4773336"/>
          </a:xfrm>
        </p:spPr>
        <p:txBody>
          <a:bodyPr>
            <a:normAutofit/>
          </a:bodyPr>
          <a:lstStyle/>
          <a:p>
            <a:pPr>
              <a:lnSpc>
                <a:spcPct val="80000"/>
              </a:lnSpc>
            </a:pPr>
            <a:r>
              <a:rPr lang="zh-CN" altLang="en-US" dirty="0"/>
              <a:t>在非数论的领域，积性函数指所有对于任何</a:t>
            </a:r>
            <a:r>
              <a:rPr lang="en-US" altLang="zh-CN" dirty="0" err="1"/>
              <a:t>a,b</a:t>
            </a:r>
            <a:r>
              <a:rPr lang="zh-CN" altLang="en-US" dirty="0"/>
              <a:t>都有性质</a:t>
            </a:r>
            <a:r>
              <a:rPr lang="en-US" altLang="zh-CN" dirty="0"/>
              <a:t>f(ab)=f(a)f(b)</a:t>
            </a:r>
            <a:r>
              <a:rPr lang="zh-CN" altLang="en-US" dirty="0"/>
              <a:t>的函数。</a:t>
            </a:r>
          </a:p>
          <a:p>
            <a:pPr>
              <a:lnSpc>
                <a:spcPct val="80000"/>
              </a:lnSpc>
            </a:pPr>
            <a:r>
              <a:rPr lang="zh-CN" altLang="en-US" dirty="0"/>
              <a:t>在数论中的积性函数：对于正整数</a:t>
            </a:r>
            <a:r>
              <a:rPr lang="en-US" altLang="zh-CN" dirty="0"/>
              <a:t>n</a:t>
            </a:r>
            <a:r>
              <a:rPr lang="zh-CN" altLang="en-US" dirty="0"/>
              <a:t>的一个算术函数 </a:t>
            </a:r>
            <a:r>
              <a:rPr lang="en-US" altLang="zh-CN" dirty="0"/>
              <a:t>f(n)</a:t>
            </a:r>
            <a:r>
              <a:rPr lang="zh-CN" altLang="en-US" dirty="0"/>
              <a:t>，若</a:t>
            </a:r>
            <a:r>
              <a:rPr lang="en-US" altLang="zh-CN" dirty="0"/>
              <a:t>f(1)=1</a:t>
            </a:r>
            <a:r>
              <a:rPr lang="zh-CN" altLang="en-US" dirty="0"/>
              <a:t>，且当</a:t>
            </a:r>
            <a:r>
              <a:rPr lang="en-US" altLang="zh-CN" dirty="0" err="1"/>
              <a:t>a,b</a:t>
            </a:r>
            <a:r>
              <a:rPr lang="zh-CN" altLang="en-US" dirty="0"/>
              <a:t>互质时</a:t>
            </a:r>
            <a:r>
              <a:rPr lang="en-US" altLang="zh-CN" dirty="0"/>
              <a:t>f(ab)=f(a)f(b)</a:t>
            </a:r>
            <a:r>
              <a:rPr lang="zh-CN" altLang="en-US" dirty="0"/>
              <a:t>，在数论上就称它为积性函数。若对于某积性函数 </a:t>
            </a:r>
            <a:r>
              <a:rPr lang="en-US" altLang="zh-CN" dirty="0"/>
              <a:t>f(n) </a:t>
            </a:r>
            <a:r>
              <a:rPr lang="zh-CN" altLang="en-US" dirty="0"/>
              <a:t>，就算</a:t>
            </a:r>
            <a:r>
              <a:rPr lang="en-US" altLang="zh-CN" dirty="0"/>
              <a:t>a, b</a:t>
            </a:r>
            <a:r>
              <a:rPr lang="zh-CN" altLang="en-US" dirty="0"/>
              <a:t>不互质，也有</a:t>
            </a:r>
            <a:r>
              <a:rPr lang="en-US" altLang="zh-CN" dirty="0"/>
              <a:t>f(ab)=f(a)f(b)</a:t>
            </a:r>
            <a:r>
              <a:rPr lang="zh-CN" altLang="en-US" dirty="0"/>
              <a:t>，则称它为完全积性的。</a:t>
            </a:r>
          </a:p>
          <a:p>
            <a:pPr>
              <a:lnSpc>
                <a:spcPct val="80000"/>
              </a:lnSpc>
            </a:pPr>
            <a:r>
              <a:rPr lang="en-US" altLang="zh-CN" dirty="0"/>
              <a:t>φ(n) </a:t>
            </a:r>
            <a:r>
              <a:rPr lang="zh-CN" altLang="en-US" dirty="0"/>
              <a:t>－欧拉函数，计算与</a:t>
            </a:r>
            <a:r>
              <a:rPr lang="en-US" altLang="zh-CN" dirty="0"/>
              <a:t>n</a:t>
            </a:r>
            <a:r>
              <a:rPr lang="zh-CN" altLang="en-US" dirty="0"/>
              <a:t>互质的正整数之数目</a:t>
            </a:r>
          </a:p>
          <a:p>
            <a:pPr>
              <a:lnSpc>
                <a:spcPct val="80000"/>
              </a:lnSpc>
            </a:pPr>
            <a:r>
              <a:rPr lang="en-US" altLang="zh-CN" dirty="0"/>
              <a:t>μ(n) </a:t>
            </a:r>
            <a:r>
              <a:rPr lang="zh-CN" altLang="en-US" dirty="0"/>
              <a:t>－莫比乌斯函数，关于非平方数的质因子数目</a:t>
            </a:r>
          </a:p>
          <a:p>
            <a:pPr>
              <a:lnSpc>
                <a:spcPct val="80000"/>
              </a:lnSpc>
            </a:pPr>
            <a:r>
              <a:rPr lang="en-US" altLang="zh-CN" dirty="0" err="1"/>
              <a:t>gcd</a:t>
            </a:r>
            <a:r>
              <a:rPr lang="en-US" altLang="zh-CN" dirty="0"/>
              <a:t>(</a:t>
            </a:r>
            <a:r>
              <a:rPr lang="en-US" altLang="zh-CN" dirty="0" err="1"/>
              <a:t>n,k</a:t>
            </a:r>
            <a:r>
              <a:rPr lang="en-US" altLang="zh-CN" dirty="0"/>
              <a:t>) </a:t>
            </a:r>
            <a:r>
              <a:rPr lang="zh-CN" altLang="en-US" dirty="0"/>
              <a:t>－最大公因子，当</a:t>
            </a:r>
            <a:r>
              <a:rPr lang="en-US" altLang="zh-CN" dirty="0"/>
              <a:t>k</a:t>
            </a:r>
            <a:r>
              <a:rPr lang="zh-CN" altLang="en-US" dirty="0"/>
              <a:t>固定的情况</a:t>
            </a:r>
          </a:p>
          <a:p>
            <a:pPr>
              <a:lnSpc>
                <a:spcPct val="80000"/>
              </a:lnSpc>
            </a:pPr>
            <a:r>
              <a:rPr lang="en-US" altLang="zh-CN" dirty="0"/>
              <a:t>d(n) </a:t>
            </a:r>
            <a:r>
              <a:rPr lang="zh-CN" altLang="en-US" dirty="0"/>
              <a:t>－</a:t>
            </a:r>
            <a:r>
              <a:rPr lang="en-US" altLang="zh-CN" dirty="0"/>
              <a:t>n</a:t>
            </a:r>
            <a:r>
              <a:rPr lang="zh-CN" altLang="en-US" dirty="0"/>
              <a:t>的正因子数目</a:t>
            </a:r>
          </a:p>
          <a:p>
            <a:pPr>
              <a:lnSpc>
                <a:spcPct val="80000"/>
              </a:lnSpc>
            </a:pPr>
            <a:r>
              <a:rPr lang="en-US" altLang="zh-CN" dirty="0"/>
              <a:t>σ(n) </a:t>
            </a:r>
            <a:r>
              <a:rPr lang="zh-CN" altLang="en-US" dirty="0"/>
              <a:t>－</a:t>
            </a:r>
            <a:r>
              <a:rPr lang="en-US" altLang="zh-CN" dirty="0"/>
              <a:t>n</a:t>
            </a:r>
            <a:r>
              <a:rPr lang="zh-CN" altLang="en-US" dirty="0"/>
              <a:t>的所有正因子之和</a:t>
            </a:r>
          </a:p>
          <a:p>
            <a:pPr>
              <a:lnSpc>
                <a:spcPct val="80000"/>
              </a:lnSpc>
            </a:pPr>
            <a:r>
              <a:rPr lang="en-US" altLang="zh-CN" dirty="0" err="1"/>
              <a:t>σk</a:t>
            </a:r>
            <a:r>
              <a:rPr lang="en-US" altLang="zh-CN" dirty="0"/>
              <a:t>(n) </a:t>
            </a:r>
            <a:r>
              <a:rPr lang="zh-CN" altLang="en-US" dirty="0"/>
              <a:t>－ 因子函数，</a:t>
            </a:r>
            <a:r>
              <a:rPr lang="en-US" altLang="zh-CN" dirty="0"/>
              <a:t>n</a:t>
            </a:r>
            <a:r>
              <a:rPr lang="zh-CN" altLang="en-US" dirty="0"/>
              <a:t>的所有正因子的</a:t>
            </a:r>
            <a:r>
              <a:rPr lang="en-US" altLang="zh-CN" dirty="0"/>
              <a:t>k</a:t>
            </a:r>
            <a:r>
              <a:rPr lang="zh-CN" altLang="en-US" dirty="0"/>
              <a:t>次幂之和，当中</a:t>
            </a:r>
            <a:r>
              <a:rPr lang="en-US" altLang="zh-CN" dirty="0"/>
              <a:t>k</a:t>
            </a:r>
            <a:r>
              <a:rPr lang="zh-CN" altLang="en-US" dirty="0"/>
              <a:t>可为任何复数。</a:t>
            </a:r>
          </a:p>
        </p:txBody>
      </p:sp>
    </p:spTree>
    <p:extLst>
      <p:ext uri="{BB962C8B-B14F-4D97-AF65-F5344CB8AC3E}">
        <p14:creationId xmlns:p14="http://schemas.microsoft.com/office/powerpoint/2010/main" val="143036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5DD55-B2A2-4FC2-B37C-D67CF80D5FCF}"/>
              </a:ext>
            </a:extLst>
          </p:cNvPr>
          <p:cNvSpPr>
            <a:spLocks noGrp="1"/>
          </p:cNvSpPr>
          <p:nvPr>
            <p:ph type="title"/>
          </p:nvPr>
        </p:nvSpPr>
        <p:spPr/>
        <p:txBody>
          <a:bodyPr/>
          <a:lstStyle/>
          <a:p>
            <a:r>
              <a:rPr lang="zh-CN" altLang="en-US" dirty="0"/>
              <a:t>Miller-Rabin素数测试</a:t>
            </a:r>
          </a:p>
        </p:txBody>
      </p:sp>
      <p:sp>
        <p:nvSpPr>
          <p:cNvPr id="3" name="内容占位符 2">
            <a:extLst>
              <a:ext uri="{FF2B5EF4-FFF2-40B4-BE49-F238E27FC236}">
                <a16:creationId xmlns:a16="http://schemas.microsoft.com/office/drawing/2014/main" id="{78586284-03E4-4687-B5D9-FB32F5507802}"/>
              </a:ext>
            </a:extLst>
          </p:cNvPr>
          <p:cNvSpPr>
            <a:spLocks noGrp="1"/>
          </p:cNvSpPr>
          <p:nvPr>
            <p:ph idx="1"/>
          </p:nvPr>
        </p:nvSpPr>
        <p:spPr/>
        <p:txBody>
          <a:bodyPr>
            <a:normAutofit/>
          </a:bodyPr>
          <a:lstStyle/>
          <a:p>
            <a:r>
              <a:rPr lang="zh-CN" altLang="en-US" sz="3200" dirty="0"/>
              <a:t>基于费马小定理的的Miller-Rabin算法</a:t>
            </a:r>
          </a:p>
          <a:p>
            <a:r>
              <a:rPr lang="zh-CN" altLang="en-US" sz="3200" dirty="0"/>
              <a:t>伪素数</a:t>
            </a:r>
          </a:p>
          <a:p>
            <a:r>
              <a:rPr lang="zh-CN" altLang="en-US" sz="3200" dirty="0"/>
              <a:t>二次探测算法</a:t>
            </a:r>
          </a:p>
          <a:p>
            <a:endParaRPr lang="zh-CN" altLang="en-US" sz="3200" dirty="0"/>
          </a:p>
        </p:txBody>
      </p:sp>
    </p:spTree>
    <p:extLst>
      <p:ext uri="{BB962C8B-B14F-4D97-AF65-F5344CB8AC3E}">
        <p14:creationId xmlns:p14="http://schemas.microsoft.com/office/powerpoint/2010/main" val="3877368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46206-3D9A-4F2F-B258-4D125431F05F}"/>
              </a:ext>
            </a:extLst>
          </p:cNvPr>
          <p:cNvSpPr>
            <a:spLocks noGrp="1"/>
          </p:cNvSpPr>
          <p:nvPr>
            <p:ph type="title"/>
          </p:nvPr>
        </p:nvSpPr>
        <p:spPr/>
        <p:txBody>
          <a:bodyPr/>
          <a:lstStyle/>
          <a:p>
            <a:r>
              <a:rPr lang="en-US" altLang="zh-CN" dirty="0"/>
              <a:t>Pollard-Rho </a:t>
            </a:r>
            <a:r>
              <a:rPr lang="zh-CN" altLang="en-US" dirty="0"/>
              <a:t>椭圆曲线分解法</a:t>
            </a:r>
          </a:p>
        </p:txBody>
      </p:sp>
      <p:sp>
        <p:nvSpPr>
          <p:cNvPr id="3" name="内容占位符 2">
            <a:extLst>
              <a:ext uri="{FF2B5EF4-FFF2-40B4-BE49-F238E27FC236}">
                <a16:creationId xmlns:a16="http://schemas.microsoft.com/office/drawing/2014/main" id="{0944CD69-A7E2-4C0B-963E-F15C680B4F8E}"/>
              </a:ext>
            </a:extLst>
          </p:cNvPr>
          <p:cNvSpPr>
            <a:spLocks noGrp="1"/>
          </p:cNvSpPr>
          <p:nvPr>
            <p:ph idx="1"/>
          </p:nvPr>
        </p:nvSpPr>
        <p:spPr>
          <a:xfrm>
            <a:off x="604007" y="1669408"/>
            <a:ext cx="8296712" cy="5066951"/>
          </a:xfrm>
        </p:spPr>
        <p:txBody>
          <a:bodyPr>
            <a:normAutofit fontScale="92500" lnSpcReduction="10000"/>
          </a:bodyPr>
          <a:lstStyle/>
          <a:p>
            <a:pPr lvl="0" fontAlgn="base">
              <a:spcAft>
                <a:spcPct val="0"/>
              </a:spcAft>
            </a:pPr>
            <a:r>
              <a:rPr lang="zh-CN" altLang="en-US" dirty="0"/>
              <a:t>主体思路，对于合数</a:t>
            </a:r>
            <a:r>
              <a:rPr lang="en-US" altLang="zh-CN" dirty="0"/>
              <a:t>n</a:t>
            </a:r>
            <a:r>
              <a:rPr lang="zh-CN" altLang="en-US" dirty="0"/>
              <a:t>，随机产生数</a:t>
            </a:r>
            <a:r>
              <a:rPr lang="en-US" altLang="zh-CN" dirty="0"/>
              <a:t>x</a:t>
            </a:r>
            <a:r>
              <a:rPr lang="zh-CN" altLang="en-US" dirty="0"/>
              <a:t>计算</a:t>
            </a:r>
            <a:r>
              <a:rPr lang="en-US" altLang="zh-CN" dirty="0" err="1"/>
              <a:t>gcd</a:t>
            </a:r>
            <a:r>
              <a:rPr lang="en-US" altLang="zh-CN" dirty="0"/>
              <a:t>(</a:t>
            </a:r>
            <a:r>
              <a:rPr lang="en-US" altLang="zh-CN" dirty="0" err="1"/>
              <a:t>x,n</a:t>
            </a:r>
            <a:r>
              <a:rPr lang="en-US" altLang="zh-CN" dirty="0"/>
              <a:t>)</a:t>
            </a:r>
            <a:r>
              <a:rPr lang="zh-CN" altLang="en-US" dirty="0"/>
              <a:t>，若有公约数</a:t>
            </a:r>
            <a:r>
              <a:rPr lang="en-US" altLang="zh-CN" dirty="0"/>
              <a:t>&gt;1</a:t>
            </a:r>
            <a:r>
              <a:rPr lang="zh-CN" altLang="en-US" dirty="0"/>
              <a:t>即可将</a:t>
            </a:r>
            <a:r>
              <a:rPr lang="en-US" altLang="zh-CN" dirty="0"/>
              <a:t>n</a:t>
            </a:r>
            <a:r>
              <a:rPr lang="zh-CN" altLang="en-US" dirty="0"/>
              <a:t>分解成两部分</a:t>
            </a:r>
            <a:r>
              <a:rPr lang="en-US" altLang="zh-CN" dirty="0" err="1"/>
              <a:t>gcd</a:t>
            </a:r>
            <a:r>
              <a:rPr lang="zh-CN" altLang="en-US" dirty="0"/>
              <a:t>与</a:t>
            </a:r>
            <a:r>
              <a:rPr lang="en-US" altLang="zh-CN" dirty="0"/>
              <a:t>n/</a:t>
            </a:r>
            <a:r>
              <a:rPr lang="en-US" altLang="zh-CN" dirty="0" err="1"/>
              <a:t>gcd</a:t>
            </a:r>
            <a:r>
              <a:rPr lang="zh-CN" altLang="en-US" dirty="0"/>
              <a:t>，进而递归分解（若</a:t>
            </a:r>
            <a:r>
              <a:rPr lang="en-US" altLang="zh-CN" dirty="0"/>
              <a:t>n</a:t>
            </a:r>
            <a:r>
              <a:rPr lang="zh-CN" altLang="en-US" dirty="0"/>
              <a:t>为素数直接结束，需要素数探测算法）。</a:t>
            </a:r>
            <a:endParaRPr lang="en-US" altLang="zh-CN" dirty="0"/>
          </a:p>
          <a:p>
            <a:pPr lvl="0" fontAlgn="base">
              <a:spcAft>
                <a:spcPct val="0"/>
              </a:spcAft>
            </a:pPr>
            <a:r>
              <a:rPr lang="zh-CN" altLang="en-US" dirty="0"/>
              <a:t>根据数学推到与证明，采用椭圆曲线方程构造</a:t>
            </a:r>
            <a:r>
              <a:rPr lang="en-US" altLang="zh-CN" dirty="0"/>
              <a:t>x</a:t>
            </a:r>
            <a:r>
              <a:rPr lang="zh-CN" altLang="en-US" dirty="0"/>
              <a:t>可以起到事半功倍的效果，即：</a:t>
            </a:r>
            <a:r>
              <a:rPr lang="en-US" altLang="zh-CN" dirty="0"/>
              <a:t>xk+1 = xk^2 + a (</a:t>
            </a:r>
            <a:r>
              <a:rPr lang="zh-CN" altLang="en-US" dirty="0"/>
              <a:t>下一次探测的</a:t>
            </a:r>
            <a:r>
              <a:rPr lang="en-US" altLang="zh-CN" dirty="0"/>
              <a:t>x</a:t>
            </a:r>
            <a:r>
              <a:rPr lang="zh-CN" altLang="en-US" dirty="0"/>
              <a:t>为上一次的</a:t>
            </a:r>
            <a:r>
              <a:rPr lang="en-US" altLang="zh-CN" dirty="0"/>
              <a:t>x</a:t>
            </a:r>
            <a:r>
              <a:rPr lang="zh-CN" altLang="en-US" dirty="0"/>
              <a:t>的平方加上某个常数</a:t>
            </a:r>
            <a:r>
              <a:rPr lang="en-US" altLang="zh-CN" dirty="0"/>
              <a:t>a)</a:t>
            </a:r>
          </a:p>
          <a:p>
            <a:pPr lvl="0" fontAlgn="base">
              <a:spcAft>
                <a:spcPct val="0"/>
              </a:spcAft>
            </a:pPr>
            <a:r>
              <a:rPr lang="zh-CN" altLang="en-US" dirty="0"/>
              <a:t>质因数分解期望时间复杂度</a:t>
            </a:r>
            <a:r>
              <a:rPr lang="en-US" altLang="zh-CN" dirty="0"/>
              <a:t>O(sqrt(p))</a:t>
            </a:r>
            <a:r>
              <a:rPr lang="zh-CN" altLang="en-US" dirty="0"/>
              <a:t>，</a:t>
            </a:r>
            <a:r>
              <a:rPr lang="en-US" altLang="zh-CN" dirty="0"/>
              <a:t>p</a:t>
            </a:r>
            <a:r>
              <a:rPr lang="zh-CN" altLang="en-US" dirty="0"/>
              <a:t>为</a:t>
            </a:r>
            <a:r>
              <a:rPr lang="en-US" altLang="zh-CN" dirty="0"/>
              <a:t>n</a:t>
            </a:r>
            <a:r>
              <a:rPr lang="zh-CN" altLang="en-US" dirty="0"/>
              <a:t>的最小素因子</a:t>
            </a:r>
            <a:endParaRPr lang="en-US" altLang="zh-CN" dirty="0"/>
          </a:p>
          <a:p>
            <a:pPr marL="342900" lvl="0" indent="-342900" defTabSz="914400" eaLnBrk="0" fontAlgn="base" hangingPunct="0">
              <a:spcBef>
                <a:spcPct val="20000"/>
              </a:spcBef>
              <a:spcAft>
                <a:spcPct val="0"/>
              </a:spcAft>
              <a:buClrTx/>
              <a:buSzTx/>
              <a:buFontTx/>
              <a:buChar char="•"/>
            </a:pPr>
            <a:r>
              <a:rPr lang="zh-CN" altLang="en-US" sz="1200" kern="0" dirty="0">
                <a:solidFill>
                  <a:srgbClr val="000000"/>
                </a:solidFill>
                <a:latin typeface="Arial"/>
              </a:rPr>
              <a:t>int</a:t>
            </a:r>
            <a:r>
              <a:rPr lang="en-US" altLang="zh-CN" sz="1200" kern="0" dirty="0">
                <a:solidFill>
                  <a:srgbClr val="000000"/>
                </a:solidFill>
                <a:latin typeface="Arial"/>
              </a:rPr>
              <a:t> Random(){rand()&lt;&lt;15|rand();}</a:t>
            </a:r>
          </a:p>
          <a:p>
            <a:pPr marL="342900" lvl="0" indent="-342900" defTabSz="914400" eaLnBrk="0" fontAlgn="base" hangingPunct="0">
              <a:spcBef>
                <a:spcPct val="20000"/>
              </a:spcBef>
              <a:spcAft>
                <a:spcPct val="0"/>
              </a:spcAft>
              <a:buClrTx/>
              <a:buSzTx/>
              <a:buFontTx/>
              <a:buChar char="•"/>
            </a:pPr>
            <a:r>
              <a:rPr lang="en-US" altLang="zh-CN" sz="1200" kern="0" dirty="0" err="1">
                <a:solidFill>
                  <a:srgbClr val="000000"/>
                </a:solidFill>
                <a:latin typeface="Arial"/>
              </a:rPr>
              <a:t>int</a:t>
            </a:r>
            <a:r>
              <a:rPr lang="en-US" altLang="zh-CN" sz="1200" kern="0" dirty="0">
                <a:solidFill>
                  <a:srgbClr val="000000"/>
                </a:solidFill>
                <a:latin typeface="Arial"/>
              </a:rPr>
              <a:t> </a:t>
            </a:r>
            <a:r>
              <a:rPr lang="en-US" altLang="zh-CN" sz="1200" kern="0" dirty="0" err="1">
                <a:solidFill>
                  <a:srgbClr val="000000"/>
                </a:solidFill>
                <a:latin typeface="Arial"/>
              </a:rPr>
              <a:t>Pollard_Rho</a:t>
            </a:r>
            <a:r>
              <a:rPr lang="en-US" altLang="zh-CN" sz="1200" kern="0" dirty="0">
                <a:solidFill>
                  <a:srgbClr val="000000"/>
                </a:solidFill>
                <a:latin typeface="Arial"/>
              </a:rPr>
              <a:t>(</a:t>
            </a:r>
            <a:r>
              <a:rPr lang="en-US" altLang="zh-CN" sz="1200" kern="0" dirty="0" err="1">
                <a:solidFill>
                  <a:srgbClr val="000000"/>
                </a:solidFill>
                <a:latin typeface="Arial"/>
              </a:rPr>
              <a:t>int</a:t>
            </a:r>
            <a:r>
              <a:rPr lang="en-US" altLang="zh-CN" sz="1200" kern="0" dirty="0">
                <a:solidFill>
                  <a:srgbClr val="000000"/>
                </a:solidFill>
                <a:latin typeface="Arial"/>
              </a:rPr>
              <a:t> n)</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if(!(n&amp;1))return 2;</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a:t>
            </a:r>
            <a:r>
              <a:rPr lang="en-US" altLang="zh-CN" sz="1200" kern="0" dirty="0" err="1">
                <a:solidFill>
                  <a:srgbClr val="000000"/>
                </a:solidFill>
                <a:latin typeface="Arial"/>
              </a:rPr>
              <a:t>int</a:t>
            </a:r>
            <a:r>
              <a:rPr lang="en-US" altLang="zh-CN" sz="1200" kern="0" dirty="0">
                <a:solidFill>
                  <a:srgbClr val="000000"/>
                </a:solidFill>
                <a:latin typeface="Arial"/>
              </a:rPr>
              <a:t> </a:t>
            </a:r>
            <a:r>
              <a:rPr lang="en-US" altLang="zh-CN" sz="1200" kern="0" dirty="0" err="1">
                <a:solidFill>
                  <a:srgbClr val="000000"/>
                </a:solidFill>
                <a:latin typeface="Arial"/>
              </a:rPr>
              <a:t>i,k,x,y,d,a</a:t>
            </a:r>
            <a:r>
              <a:rPr lang="en-US" altLang="zh-CN" sz="1200" kern="0" dirty="0">
                <a:solidFill>
                  <a:srgbClr val="000000"/>
                </a:solidFill>
                <a:latin typeface="Arial"/>
              </a:rPr>
              <a:t>;</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x=y=Random()%n;</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a=Random()%n;</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a:t>
            </a:r>
            <a:r>
              <a:rPr lang="en-US" altLang="zh-CN" sz="1200" kern="0" dirty="0" err="1">
                <a:solidFill>
                  <a:srgbClr val="000000"/>
                </a:solidFill>
                <a:latin typeface="Arial"/>
              </a:rPr>
              <a:t>i</a:t>
            </a:r>
            <a:r>
              <a:rPr lang="en-US" altLang="zh-CN" sz="1200" kern="0" dirty="0">
                <a:solidFill>
                  <a:srgbClr val="000000"/>
                </a:solidFill>
                <a:latin typeface="Arial"/>
              </a:rPr>
              <a:t>=1;k=0;d=1;</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while(d==1)</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k++;</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x=</a:t>
            </a:r>
            <a:r>
              <a:rPr lang="zh-CN" altLang="en-US" sz="1200" kern="0" dirty="0">
                <a:solidFill>
                  <a:srgbClr val="000000"/>
                </a:solidFill>
                <a:latin typeface="Arial"/>
              </a:rPr>
              <a:t>(x*x+a)%n</a:t>
            </a:r>
            <a:r>
              <a:rPr lang="en-US" altLang="zh-CN" sz="1200" kern="0" dirty="0">
                <a:solidFill>
                  <a:srgbClr val="000000"/>
                </a:solidFill>
                <a:latin typeface="Arial"/>
              </a:rPr>
              <a:t>;</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d=</a:t>
            </a:r>
            <a:r>
              <a:rPr lang="en-US" altLang="zh-CN" sz="1200" kern="0" dirty="0" err="1">
                <a:solidFill>
                  <a:srgbClr val="000000"/>
                </a:solidFill>
                <a:latin typeface="Arial"/>
              </a:rPr>
              <a:t>gcd</a:t>
            </a:r>
            <a:r>
              <a:rPr lang="en-US" altLang="zh-CN" sz="1200" kern="0" dirty="0">
                <a:solidFill>
                  <a:srgbClr val="000000"/>
                </a:solidFill>
                <a:latin typeface="Arial"/>
              </a:rPr>
              <a:t>((</a:t>
            </a:r>
            <a:r>
              <a:rPr lang="en-US" altLang="zh-CN" sz="1200" kern="0" dirty="0" err="1">
                <a:solidFill>
                  <a:srgbClr val="000000"/>
                </a:solidFill>
                <a:latin typeface="Arial"/>
              </a:rPr>
              <a:t>x-y+n</a:t>
            </a:r>
            <a:r>
              <a:rPr lang="en-US" altLang="zh-CN" sz="1200" kern="0" dirty="0">
                <a:solidFill>
                  <a:srgbClr val="000000"/>
                </a:solidFill>
                <a:latin typeface="Arial"/>
              </a:rPr>
              <a:t>)%</a:t>
            </a:r>
            <a:r>
              <a:rPr lang="en-US" altLang="zh-CN" sz="1200" kern="0" dirty="0" err="1">
                <a:solidFill>
                  <a:srgbClr val="000000"/>
                </a:solidFill>
                <a:latin typeface="Arial"/>
              </a:rPr>
              <a:t>n,n</a:t>
            </a:r>
            <a:r>
              <a:rPr lang="en-US" altLang="zh-CN" sz="1200" kern="0" dirty="0">
                <a:solidFill>
                  <a:srgbClr val="000000"/>
                </a:solidFill>
                <a:latin typeface="Arial"/>
              </a:rPr>
              <a:t>);</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if(d==n)return 0;</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if(d&gt;1)return d;</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if(k==</a:t>
            </a:r>
            <a:r>
              <a:rPr lang="en-US" altLang="zh-CN" sz="1200" kern="0" dirty="0" err="1">
                <a:solidFill>
                  <a:srgbClr val="000000"/>
                </a:solidFill>
                <a:latin typeface="Arial"/>
              </a:rPr>
              <a:t>i</a:t>
            </a:r>
            <a:r>
              <a:rPr lang="en-US" altLang="zh-CN" sz="1200" kern="0" dirty="0">
                <a:solidFill>
                  <a:srgbClr val="000000"/>
                </a:solidFill>
                <a:latin typeface="Arial"/>
              </a:rPr>
              <a:t>)y=</a:t>
            </a:r>
            <a:r>
              <a:rPr lang="en-US" altLang="zh-CN" sz="1200" kern="0" dirty="0" err="1">
                <a:solidFill>
                  <a:srgbClr val="000000"/>
                </a:solidFill>
                <a:latin typeface="Arial"/>
              </a:rPr>
              <a:t>x,i</a:t>
            </a:r>
            <a:r>
              <a:rPr lang="en-US" altLang="zh-CN" sz="1200" kern="0" dirty="0">
                <a:solidFill>
                  <a:srgbClr val="000000"/>
                </a:solidFill>
                <a:latin typeface="Arial"/>
              </a:rPr>
              <a:t>&lt;&lt;=1;</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	}</a:t>
            </a:r>
          </a:p>
          <a:p>
            <a:pPr marL="342900" lvl="0" indent="-342900" defTabSz="914400" eaLnBrk="0" fontAlgn="base" hangingPunct="0">
              <a:spcBef>
                <a:spcPct val="20000"/>
              </a:spcBef>
              <a:spcAft>
                <a:spcPct val="0"/>
              </a:spcAft>
              <a:buClrTx/>
              <a:buSzTx/>
              <a:buFontTx/>
              <a:buChar char="•"/>
            </a:pPr>
            <a:r>
              <a:rPr lang="en-US" altLang="zh-CN" sz="1200" kern="0" dirty="0">
                <a:solidFill>
                  <a:srgbClr val="000000"/>
                </a:solidFill>
                <a:latin typeface="Arial"/>
              </a:rPr>
              <a:t>}</a:t>
            </a:r>
          </a:p>
          <a:p>
            <a:pPr marL="342900" lvl="0" indent="-342900" defTabSz="914400" eaLnBrk="0" fontAlgn="base" hangingPunct="0">
              <a:spcBef>
                <a:spcPct val="20000"/>
              </a:spcBef>
              <a:spcAft>
                <a:spcPct val="0"/>
              </a:spcAft>
              <a:buClrTx/>
              <a:buSzTx/>
              <a:buFontTx/>
              <a:buChar char="•"/>
            </a:pPr>
            <a:r>
              <a:rPr lang="en-US" altLang="zh-CN" sz="2100" dirty="0"/>
              <a:t>POJ2429:GCD &amp; LCM Inverse</a:t>
            </a:r>
          </a:p>
          <a:p>
            <a:pPr marL="342900" lvl="0" indent="-342900" defTabSz="914400" eaLnBrk="0" fontAlgn="base" hangingPunct="0">
              <a:spcBef>
                <a:spcPct val="20000"/>
              </a:spcBef>
              <a:spcAft>
                <a:spcPct val="0"/>
              </a:spcAft>
              <a:buClrTx/>
              <a:buSzTx/>
              <a:buFontTx/>
              <a:buChar char="•"/>
            </a:pPr>
            <a:endParaRPr lang="zh-CN" altLang="en-US" sz="1200" kern="0" dirty="0">
              <a:solidFill>
                <a:srgbClr val="000000"/>
              </a:solidFill>
              <a:latin typeface="Arial"/>
            </a:endParaRPr>
          </a:p>
        </p:txBody>
      </p:sp>
    </p:spTree>
    <p:extLst>
      <p:ext uri="{BB962C8B-B14F-4D97-AF65-F5344CB8AC3E}">
        <p14:creationId xmlns:p14="http://schemas.microsoft.com/office/powerpoint/2010/main" val="38727408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D3565-609C-453F-B696-EBE8043A9844}"/>
              </a:ext>
            </a:extLst>
          </p:cNvPr>
          <p:cNvSpPr>
            <a:spLocks noGrp="1"/>
          </p:cNvSpPr>
          <p:nvPr>
            <p:ph type="title"/>
          </p:nvPr>
        </p:nvSpPr>
        <p:spPr/>
        <p:txBody>
          <a:bodyPr/>
          <a:lstStyle/>
          <a:p>
            <a:r>
              <a:rPr lang="zh-CN" altLang="en-US" dirty="0"/>
              <a:t>阶</a:t>
            </a:r>
          </a:p>
        </p:txBody>
      </p:sp>
      <p:sp>
        <p:nvSpPr>
          <p:cNvPr id="3" name="内容占位符 2">
            <a:extLst>
              <a:ext uri="{FF2B5EF4-FFF2-40B4-BE49-F238E27FC236}">
                <a16:creationId xmlns:a16="http://schemas.microsoft.com/office/drawing/2014/main" id="{9954D8C5-102B-420C-B768-D97FB487443F}"/>
              </a:ext>
            </a:extLst>
          </p:cNvPr>
          <p:cNvSpPr>
            <a:spLocks noGrp="1"/>
          </p:cNvSpPr>
          <p:nvPr>
            <p:ph idx="1"/>
          </p:nvPr>
        </p:nvSpPr>
        <p:spPr/>
        <p:txBody>
          <a:bodyPr/>
          <a:lstStyle/>
          <a:p>
            <a:r>
              <a:rPr lang="zh-CN" altLang="en-US" dirty="0"/>
              <a:t>设a，p是整数，有：a^n≡1 (mod p)</a:t>
            </a:r>
          </a:p>
          <a:p>
            <a:r>
              <a:rPr lang="zh-CN" altLang="en-US" dirty="0"/>
              <a:t>可以使上式成立的最小正整数n叫做a模p的阶。</a:t>
            </a:r>
          </a:p>
          <a:p>
            <a:endParaRPr lang="zh-CN" altLang="en-US" dirty="0"/>
          </a:p>
        </p:txBody>
      </p:sp>
    </p:spTree>
    <p:extLst>
      <p:ext uri="{BB962C8B-B14F-4D97-AF65-F5344CB8AC3E}">
        <p14:creationId xmlns:p14="http://schemas.microsoft.com/office/powerpoint/2010/main" val="1475630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2A673-E7E1-444F-8C5B-F76D4BF05DAE}"/>
              </a:ext>
            </a:extLst>
          </p:cNvPr>
          <p:cNvSpPr>
            <a:spLocks noGrp="1"/>
          </p:cNvSpPr>
          <p:nvPr>
            <p:ph type="title"/>
          </p:nvPr>
        </p:nvSpPr>
        <p:spPr/>
        <p:txBody>
          <a:bodyPr/>
          <a:lstStyle/>
          <a:p>
            <a:r>
              <a:rPr lang="zh-CN" altLang="en-US" dirty="0"/>
              <a:t>原根与指标</a:t>
            </a:r>
          </a:p>
        </p:txBody>
      </p:sp>
      <p:sp>
        <p:nvSpPr>
          <p:cNvPr id="3" name="内容占位符 2">
            <a:extLst>
              <a:ext uri="{FF2B5EF4-FFF2-40B4-BE49-F238E27FC236}">
                <a16:creationId xmlns:a16="http://schemas.microsoft.com/office/drawing/2014/main" id="{D071F7ED-BC20-47B4-826D-D7B20908429F}"/>
              </a:ext>
            </a:extLst>
          </p:cNvPr>
          <p:cNvSpPr>
            <a:spLocks noGrp="1"/>
          </p:cNvSpPr>
          <p:nvPr>
            <p:ph idx="1"/>
          </p:nvPr>
        </p:nvSpPr>
        <p:spPr/>
        <p:txBody>
          <a:bodyPr/>
          <a:lstStyle/>
          <a:p>
            <a:r>
              <a:rPr lang="zh-CN" altLang="en-US" dirty="0"/>
              <a:t>x</a:t>
            </a:r>
            <a:r>
              <a:rPr lang="zh-CN" altLang="en-US" baseline="30000" dirty="0"/>
              <a:t>k </a:t>
            </a:r>
            <a:r>
              <a:rPr lang="zh-CN" altLang="en-US" dirty="0"/>
              <a:t>mod n 对于k&lt;φ(n)互不相同，x是模n的原根</a:t>
            </a:r>
          </a:p>
          <a:p>
            <a:r>
              <a:rPr lang="zh-CN" altLang="en-US" dirty="0"/>
              <a:t>离散对数：a</a:t>
            </a:r>
            <a:r>
              <a:rPr lang="zh-CN" altLang="en-US" baseline="30000" dirty="0"/>
              <a:t>b</a:t>
            </a:r>
            <a:r>
              <a:rPr lang="zh-CN" altLang="en-US" dirty="0"/>
              <a:t>≡c (mod n)  →  ind</a:t>
            </a:r>
            <a:r>
              <a:rPr lang="zh-CN" altLang="en-US" baseline="-25000" dirty="0"/>
              <a:t>a</a:t>
            </a:r>
            <a:r>
              <a:rPr lang="zh-CN" altLang="en-US" dirty="0"/>
              <a:t>c=b (mod φ(n))</a:t>
            </a:r>
          </a:p>
          <a:p>
            <a:r>
              <a:rPr lang="zh-CN" altLang="en-US" dirty="0"/>
              <a:t>a</a:t>
            </a:r>
            <a:r>
              <a:rPr lang="zh-CN" altLang="en-US" baseline="30000" dirty="0"/>
              <a:t>b</a:t>
            </a:r>
            <a:r>
              <a:rPr lang="zh-CN" altLang="en-US" dirty="0"/>
              <a:t>≡c (mod n)  →  b*ind</a:t>
            </a:r>
            <a:r>
              <a:rPr lang="zh-CN" altLang="en-US" baseline="-25000" dirty="0"/>
              <a:t>p</a:t>
            </a:r>
            <a:r>
              <a:rPr lang="zh-CN" altLang="en-US" dirty="0"/>
              <a:t>a=ind</a:t>
            </a:r>
            <a:r>
              <a:rPr lang="zh-CN" altLang="en-US" baseline="-25000" dirty="0"/>
              <a:t>p</a:t>
            </a:r>
            <a:r>
              <a:rPr lang="zh-CN" altLang="en-US" dirty="0"/>
              <a:t>c (mod φ(n))</a:t>
            </a:r>
          </a:p>
          <a:p>
            <a:r>
              <a:rPr lang="zh-CN" altLang="en-US" dirty="0"/>
              <a:t>存在原根的数：2,4,p</a:t>
            </a:r>
            <a:r>
              <a:rPr lang="zh-CN" altLang="en-US" baseline="30000" dirty="0"/>
              <a:t>a</a:t>
            </a:r>
            <a:r>
              <a:rPr lang="zh-CN" altLang="en-US" dirty="0"/>
              <a:t>,2p</a:t>
            </a:r>
            <a:r>
              <a:rPr lang="zh-CN" altLang="en-US" baseline="30000" dirty="0"/>
              <a:t>a</a:t>
            </a:r>
            <a:r>
              <a:rPr lang="zh-CN" altLang="en-US" dirty="0"/>
              <a:t>(p是素数)</a:t>
            </a:r>
          </a:p>
          <a:p>
            <a:endParaRPr lang="en-US" altLang="zh-CN" dirty="0"/>
          </a:p>
          <a:p>
            <a:r>
              <a:rPr lang="en-US" altLang="zh-CN" dirty="0"/>
              <a:t>baby steps giant steps(BSGS)</a:t>
            </a:r>
            <a:r>
              <a:rPr lang="zh-CN" altLang="en-US" dirty="0"/>
              <a:t>算法</a:t>
            </a:r>
            <a:endParaRPr lang="en-US" altLang="zh-CN" dirty="0"/>
          </a:p>
          <a:p>
            <a:r>
              <a:rPr lang="zh-CN" altLang="en-US" dirty="0"/>
              <a:t>给定</a:t>
            </a:r>
            <a:r>
              <a:rPr lang="en-US" altLang="zh-CN" dirty="0" err="1"/>
              <a:t>a,c,n</a:t>
            </a:r>
            <a:r>
              <a:rPr lang="zh-CN" altLang="en-US" dirty="0"/>
              <a:t>，计算</a:t>
            </a:r>
            <a:r>
              <a:rPr lang="en-US" altLang="zh-CN" dirty="0"/>
              <a:t>b</a:t>
            </a:r>
            <a:r>
              <a:rPr lang="zh-CN" altLang="en-US" dirty="0"/>
              <a:t>使得a</a:t>
            </a:r>
            <a:r>
              <a:rPr lang="zh-CN" altLang="en-US" baseline="30000" dirty="0"/>
              <a:t>b</a:t>
            </a:r>
            <a:r>
              <a:rPr lang="zh-CN" altLang="en-US" dirty="0"/>
              <a:t>≡c (mod n)，预处理出a</a:t>
            </a:r>
            <a:r>
              <a:rPr lang="en-US" altLang="zh-CN" baseline="30000" dirty="0"/>
              <a:t>-k</a:t>
            </a:r>
            <a:r>
              <a:rPr lang="en-US" altLang="zh-CN" dirty="0"/>
              <a:t> (0&lt;=k&lt;sqrt(n))</a:t>
            </a:r>
            <a:r>
              <a:rPr lang="zh-CN" altLang="en-US" dirty="0"/>
              <a:t>存于数表，在枚举</a:t>
            </a:r>
            <a:r>
              <a:rPr lang="en-US" altLang="zh-CN" dirty="0"/>
              <a:t>k</a:t>
            </a:r>
            <a:r>
              <a:rPr lang="zh-CN" altLang="en-US" dirty="0"/>
              <a:t>判断a</a:t>
            </a:r>
            <a:r>
              <a:rPr lang="en-US" altLang="zh-CN" baseline="30000" dirty="0"/>
              <a:t>k*sqrt(n)</a:t>
            </a:r>
            <a:r>
              <a:rPr lang="zh-CN" altLang="en-US" dirty="0"/>
              <a:t> ，是否存在与数表中，以及其指数a</a:t>
            </a:r>
            <a:r>
              <a:rPr lang="en-US" altLang="zh-CN" baseline="30000" dirty="0"/>
              <a:t>-c </a:t>
            </a:r>
            <a:r>
              <a:rPr lang="zh-CN" altLang="en-US" dirty="0"/>
              <a:t>中的</a:t>
            </a:r>
            <a:r>
              <a:rPr lang="en-US" altLang="zh-CN" dirty="0"/>
              <a:t>c</a:t>
            </a:r>
            <a:r>
              <a:rPr lang="zh-CN" altLang="en-US" dirty="0"/>
              <a:t>，若存在则</a:t>
            </a:r>
            <a:r>
              <a:rPr lang="en-US" altLang="zh-CN" dirty="0"/>
              <a:t>b= k*sqrt(n)-c</a:t>
            </a:r>
            <a:r>
              <a:rPr lang="zh-CN" altLang="en-US" dirty="0"/>
              <a:t>。根据鸽巢原理必然不会遗漏。</a:t>
            </a:r>
            <a:endParaRPr lang="en-US" altLang="zh-CN"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33433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1D131-888E-43D5-9399-E2DA7EE9A073}"/>
              </a:ext>
            </a:extLst>
          </p:cNvPr>
          <p:cNvSpPr>
            <a:spLocks noGrp="1"/>
          </p:cNvSpPr>
          <p:nvPr>
            <p:ph type="title"/>
          </p:nvPr>
        </p:nvSpPr>
        <p:spPr/>
        <p:txBody>
          <a:bodyPr/>
          <a:lstStyle/>
          <a:p>
            <a:r>
              <a:rPr lang="zh-CN" altLang="en-US" dirty="0"/>
              <a:t>高斯消元</a:t>
            </a:r>
            <a:r>
              <a:rPr lang="en-US" altLang="zh-CN" dirty="0"/>
              <a:t>-</a:t>
            </a:r>
            <a:r>
              <a:rPr lang="zh-CN" altLang="en-US" dirty="0"/>
              <a:t>期望计算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A3DAFA-466B-4515-9AB6-7B5EE0DEDD10}"/>
                  </a:ext>
                </a:extLst>
              </p:cNvPr>
              <p:cNvSpPr>
                <a:spLocks noGrp="1"/>
              </p:cNvSpPr>
              <p:nvPr>
                <p:ph idx="1"/>
              </p:nvPr>
            </p:nvSpPr>
            <p:spPr>
              <a:xfrm>
                <a:off x="869673" y="1629561"/>
                <a:ext cx="7404653" cy="4880296"/>
              </a:xfrm>
            </p:spPr>
            <p:txBody>
              <a:bodyPr>
                <a:normAutofit/>
              </a:bodyPr>
              <a:lstStyle/>
              <a:p>
                <a:r>
                  <a:rPr lang="en-US" altLang="zh-CN" dirty="0"/>
                  <a:t>1778: [Usaco2010 </a:t>
                </a:r>
                <a:r>
                  <a:rPr lang="en-US" altLang="zh-CN" dirty="0" err="1"/>
                  <a:t>Hol</a:t>
                </a:r>
                <a:r>
                  <a:rPr lang="en-US" altLang="zh-CN" dirty="0"/>
                  <a:t>]</a:t>
                </a:r>
                <a:r>
                  <a:rPr lang="en-US" altLang="zh-CN" dirty="0" err="1"/>
                  <a:t>Dotp</a:t>
                </a:r>
                <a:r>
                  <a:rPr lang="en-US" altLang="zh-CN" dirty="0"/>
                  <a:t> </a:t>
                </a:r>
                <a:r>
                  <a:rPr lang="zh-CN" altLang="en-US" dirty="0"/>
                  <a:t>驱逐猪猡</a:t>
                </a:r>
                <a:endParaRPr lang="en-US" altLang="zh-CN" dirty="0"/>
              </a:p>
              <a:p>
                <a:r>
                  <a:rPr lang="zh-CN" altLang="en-US" dirty="0"/>
                  <a:t>给定一个无向图，炸弹从</a:t>
                </a:r>
                <a:r>
                  <a:rPr lang="en-US" altLang="zh-CN" dirty="0"/>
                  <a:t>1</a:t>
                </a:r>
                <a:r>
                  <a:rPr lang="zh-CN" altLang="en-US" dirty="0"/>
                  <a:t>号节点出发，每个时刻有</a:t>
                </a:r>
                <a:r>
                  <a:rPr lang="en-US" altLang="zh-CN" dirty="0"/>
                  <a:t>P/Q</a:t>
                </a:r>
                <a:r>
                  <a:rPr lang="zh-CN" altLang="en-US" dirty="0"/>
                  <a:t>的概率爆炸，如果某个时刻没有爆炸，就会等概率沿着随机一条出边走到下一个城市，求最终每个城市的爆炸概率</a:t>
                </a:r>
                <a:endParaRPr lang="en-US" altLang="zh-CN" dirty="0"/>
              </a:p>
              <a:p>
                <a:r>
                  <a:rPr lang="zh-CN" altLang="en-US" dirty="0"/>
                  <a:t>向量</a:t>
                </a:r>
                <a:r>
                  <a:rPr lang="en-US" altLang="zh-CN" dirty="0"/>
                  <a:t>S=(1,0,0,0,……,0)</a:t>
                </a:r>
              </a:p>
              <a:p>
                <a:r>
                  <a:rPr lang="zh-CN" altLang="en-US" dirty="0"/>
                  <a:t>矩阵</a:t>
                </a:r>
                <a:r>
                  <a:rPr lang="en-US" altLang="zh-CN" dirty="0"/>
                  <a:t>T</a:t>
                </a:r>
                <a:r>
                  <a:rPr lang="zh-CN" altLang="en-US" dirty="0"/>
                  <a:t>表示每个点到其他点概率，例如</a:t>
                </a:r>
                <a:r>
                  <a:rPr lang="en-US" altLang="zh-CN" dirty="0"/>
                  <a:t>1</a:t>
                </a:r>
                <a:r>
                  <a:rPr lang="zh-CN" altLang="en-US" dirty="0"/>
                  <a:t>有</a:t>
                </a:r>
                <a:r>
                  <a:rPr lang="en-US" altLang="zh-CN" dirty="0"/>
                  <a:t>2</a:t>
                </a:r>
                <a:r>
                  <a:rPr lang="zh-CN" altLang="en-US" dirty="0"/>
                  <a:t>和</a:t>
                </a:r>
                <a:r>
                  <a:rPr lang="en-US" altLang="zh-CN" dirty="0"/>
                  <a:t>3</a:t>
                </a:r>
                <a:r>
                  <a:rPr lang="zh-CN" altLang="en-US" dirty="0"/>
                  <a:t>两条边，爆炸概率为</a:t>
                </a:r>
                <a:r>
                  <a:rPr lang="en-US" altLang="zh-CN" dirty="0"/>
                  <a:t>2/3</a:t>
                </a:r>
                <a:r>
                  <a:rPr lang="zh-CN" altLang="en-US" dirty="0"/>
                  <a:t>，则</a:t>
                </a:r>
                <a:r>
                  <a:rPr lang="en-US" altLang="zh-CN" dirty="0"/>
                  <a:t>T[1][2]=T[1][3]=1/6</a:t>
                </a:r>
              </a:p>
              <a:p>
                <a:r>
                  <a:rPr lang="zh-CN" altLang="en-US" dirty="0"/>
                  <a:t>炸弹在第</a:t>
                </a:r>
                <a:r>
                  <a:rPr lang="en-US" altLang="zh-CN" dirty="0"/>
                  <a:t>1</a:t>
                </a:r>
                <a:r>
                  <a:rPr lang="zh-CN" altLang="en-US" dirty="0"/>
                  <a:t>个时刻爆炸概率为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b="0" i="1" smtClean="0">
                        <a:latin typeface="Cambria Math" panose="02040503050406030204" pitchFamily="18" charset="0"/>
                      </a:rPr>
                      <m:t>𝑆</m:t>
                    </m:r>
                  </m:oMath>
                </a14:m>
                <a:endParaRPr lang="en-US" altLang="zh-CN" dirty="0"/>
              </a:p>
              <a:p>
                <a:r>
                  <a:rPr lang="zh-CN" altLang="en-US" dirty="0"/>
                  <a:t>炸弹在第</a:t>
                </a:r>
                <a:r>
                  <a:rPr lang="en-US" altLang="zh-CN" dirty="0"/>
                  <a:t>1</a:t>
                </a:r>
                <a:r>
                  <a:rPr lang="zh-CN" altLang="en-US" dirty="0"/>
                  <a:t>个时刻爆炸概率为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oMath>
                </a14:m>
                <a:endParaRPr lang="en-US" altLang="zh-CN" dirty="0"/>
              </a:p>
              <a:p>
                <a:r>
                  <a:rPr lang="zh-CN" altLang="en-US" dirty="0"/>
                  <a:t>炸弹在第</a:t>
                </a:r>
                <a:r>
                  <a:rPr lang="en-US" altLang="zh-CN" dirty="0"/>
                  <a:t>2</a:t>
                </a:r>
                <a:r>
                  <a:rPr lang="zh-CN" altLang="en-US" dirty="0"/>
                  <a:t>个时刻爆炸概率为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r>
                      <a:rPr lang="en-US" altLang="zh-CN" b="0" i="1" smtClean="0">
                        <a:latin typeface="Cambria Math" panose="02040503050406030204" pitchFamily="18" charset="0"/>
                      </a:rPr>
                      <m:t>𝑇</m:t>
                    </m:r>
                  </m:oMath>
                </a14:m>
                <a:endParaRPr lang="en-US" altLang="zh-CN" dirty="0"/>
              </a:p>
              <a:p>
                <a:r>
                  <a:rPr lang="zh-CN" altLang="en-US" dirty="0"/>
                  <a:t>炸弹在第</a:t>
                </a:r>
                <a:r>
                  <a:rPr lang="en-US" altLang="zh-CN" dirty="0"/>
                  <a:t>n</a:t>
                </a:r>
                <a:r>
                  <a:rPr lang="zh-CN" altLang="en-US" dirty="0"/>
                  <a:t>个时刻爆炸概率为</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𝑄</m:t>
                        </m:r>
                      </m:den>
                    </m:f>
                    <m:r>
                      <a:rPr lang="en-US" altLang="zh-CN" b="0" i="1" smtClean="0">
                        <a:latin typeface="Cambria Math" panose="02040503050406030204" pitchFamily="18" charset="0"/>
                      </a:rPr>
                      <m:t>𝑆</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oMath>
                </a14:m>
                <a:endParaRPr lang="en-US" altLang="zh-CN" dirty="0"/>
              </a:p>
              <a:p>
                <a:pPr marL="34290" indent="0">
                  <a:buNone/>
                </a:pPr>
                <a:endParaRPr lang="zh-CN" altLang="en-US" dirty="0"/>
              </a:p>
            </p:txBody>
          </p:sp>
        </mc:Choice>
        <mc:Fallback xmlns="">
          <p:sp>
            <p:nvSpPr>
              <p:cNvPr id="3" name="内容占位符 2">
                <a:extLst>
                  <a:ext uri="{FF2B5EF4-FFF2-40B4-BE49-F238E27FC236}">
                    <a16:creationId xmlns:a16="http://schemas.microsoft.com/office/drawing/2014/main" id="{DBA3DAFA-466B-4515-9AB6-7B5EE0DEDD10}"/>
                  </a:ext>
                </a:extLst>
              </p:cNvPr>
              <p:cNvSpPr>
                <a:spLocks noGrp="1" noRot="1" noChangeAspect="1" noMove="1" noResize="1" noEditPoints="1" noAdjustHandles="1" noChangeArrowheads="1" noChangeShapeType="1" noTextEdit="1"/>
              </p:cNvSpPr>
              <p:nvPr>
                <p:ph idx="1"/>
              </p:nvPr>
            </p:nvSpPr>
            <p:spPr>
              <a:xfrm>
                <a:off x="869673" y="1629561"/>
                <a:ext cx="7404653" cy="4880296"/>
              </a:xfrm>
              <a:blipFill>
                <a:blip r:embed="rId2"/>
                <a:stretch>
                  <a:fillRect t="-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847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3FBCE-D1E8-40DF-958E-A979677B6CE2}"/>
              </a:ext>
            </a:extLst>
          </p:cNvPr>
          <p:cNvSpPr>
            <a:spLocks noGrp="1"/>
          </p:cNvSpPr>
          <p:nvPr>
            <p:ph type="title"/>
          </p:nvPr>
        </p:nvSpPr>
        <p:spPr/>
        <p:txBody>
          <a:bodyPr/>
          <a:lstStyle/>
          <a:p>
            <a:r>
              <a:rPr lang="zh-CN" altLang="en-US" dirty="0"/>
              <a:t>高斯消元</a:t>
            </a:r>
            <a:r>
              <a:rPr lang="en-US" altLang="zh-CN" dirty="0"/>
              <a:t>-</a:t>
            </a:r>
            <a:r>
              <a:rPr lang="zh-CN" altLang="en-US" dirty="0"/>
              <a:t>期望计算</a:t>
            </a:r>
            <a:r>
              <a:rPr lang="en-US" altLang="zh-CN" dirty="0"/>
              <a:t>(cont’d)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F86E73-AF0F-484C-813F-1C01360B2B79}"/>
                  </a:ext>
                </a:extLst>
              </p:cNvPr>
              <p:cNvSpPr>
                <a:spLocks noGrp="1"/>
              </p:cNvSpPr>
              <p:nvPr>
                <p:ph idx="1"/>
              </p:nvPr>
            </p:nvSpPr>
            <p:spPr/>
            <p:txBody>
              <a:bodyPr/>
              <a:lstStyle/>
              <a:p>
                <a:r>
                  <a:rPr lang="zh-CN" altLang="en-US" dirty="0"/>
                  <a:t>炸弹在第</a:t>
                </a:r>
                <a14:m>
                  <m:oMath xmlns:m="http://schemas.openxmlformats.org/officeDocument/2006/math">
                    <m:r>
                      <a:rPr lang="en-US" altLang="zh-CN" i="1">
                        <a:latin typeface="Cambria Math" panose="02040503050406030204" pitchFamily="18" charset="0"/>
                      </a:rPr>
                      <m:t>𝑛</m:t>
                    </m:r>
                  </m:oMath>
                </a14:m>
                <a:r>
                  <a:rPr lang="zh-CN" altLang="en-US" dirty="0"/>
                  <a:t>个时刻爆炸概率为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𝑛</m:t>
                        </m:r>
                        <m:r>
                          <a:rPr lang="en-US" altLang="zh-CN" i="1">
                            <a:latin typeface="Cambria Math" panose="02040503050406030204" pitchFamily="18" charset="0"/>
                          </a:rPr>
                          <m:t>−1</m:t>
                        </m:r>
                      </m:sup>
                    </m:sSup>
                  </m:oMath>
                </a14:m>
                <a:endParaRPr lang="en-US" altLang="zh-CN" dirty="0"/>
              </a:p>
              <a:p>
                <a:r>
                  <a:rPr lang="zh-CN" altLang="en-US" dirty="0"/>
                  <a:t>最终每个城市爆炸概率</a:t>
                </a:r>
                <a14:m>
                  <m:oMath xmlns:m="http://schemas.openxmlformats.org/officeDocument/2006/math">
                    <m:r>
                      <a:rPr lang="en-US" altLang="zh-CN" i="1">
                        <a:latin typeface="Cambria Math" panose="02040503050406030204" pitchFamily="18" charset="0"/>
                      </a:rPr>
                      <m:t>𝑎𝑛𝑠</m:t>
                    </m:r>
                  </m:oMath>
                </a14:m>
                <a:r>
                  <a:rPr lang="zh-CN" altLang="en-US" dirty="0"/>
                  <a:t>为</a:t>
                </a:r>
                <a:endParaRPr lang="en-US" altLang="zh-CN" dirty="0"/>
              </a:p>
              <a:p>
                <a14:m>
                  <m:oMath xmlns:m="http://schemas.openxmlformats.org/officeDocument/2006/math">
                    <m:r>
                      <a:rPr lang="en-US" altLang="zh-CN" b="0" i="1" smtClean="0">
                        <a:latin typeface="Cambria Math" panose="02040503050406030204" pitchFamily="18" charset="0"/>
                      </a:rPr>
                      <m:t>𝑎𝑛𝑠</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smtClean="0">
                                <a:latin typeface="Cambria Math" panose="02040503050406030204" pitchFamily="18" charset="0"/>
                                <a:ea typeface="Cambria Math" panose="02040503050406030204" pitchFamily="18" charset="0"/>
                              </a:rPr>
                              <m:t>∞</m:t>
                            </m:r>
                          </m:sup>
                        </m:sSup>
                      </m:e>
                    </m:d>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ea typeface="Cambria Math" panose="02040503050406030204" pitchFamily="18" charset="0"/>
                              </a:rPr>
                              <m:t>∞</m:t>
                            </m:r>
                          </m:sup>
                        </m:sSup>
                      </m:num>
                      <m:den>
                        <m:r>
                          <a:rPr lang="en-US" altLang="zh-CN" i="1">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den>
                    </m:f>
                    <m:r>
                      <a:rPr lang="en-US" altLang="zh-CN" b="0" i="1" smtClean="0">
                        <a:latin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f>
                      <m:fPr>
                        <m:ctrlPr>
                          <a:rPr lang="en-US" altLang="zh-CN" i="1">
                            <a:latin typeface="Cambria Math" panose="02040503050406030204" pitchFamily="18" charset="0"/>
                          </a:rPr>
                        </m:ctrlPr>
                      </m:fPr>
                      <m:num>
                        <m:r>
                          <a:rPr lang="en-US" altLang="zh-CN" i="1">
                            <a:latin typeface="Cambria Math" panose="02040503050406030204" pitchFamily="18" charset="0"/>
                          </a:rPr>
                          <m:t>𝐼</m:t>
                        </m:r>
                      </m:num>
                      <m:den>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𝑇</m:t>
                        </m:r>
                      </m:den>
                    </m:f>
                  </m:oMath>
                </a14:m>
                <a:endParaRPr lang="en-US" altLang="zh-CN" dirty="0"/>
              </a:p>
              <a:p>
                <a14:m>
                  <m:oMath xmlns:m="http://schemas.openxmlformats.org/officeDocument/2006/math">
                    <m:r>
                      <a:rPr lang="en-US" altLang="zh-CN" i="1">
                        <a:latin typeface="Cambria Math" panose="02040503050406030204" pitchFamily="18" charset="0"/>
                      </a:rPr>
                      <m:t>𝑎𝑛𝑠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oMath>
                </a14:m>
                <a:endParaRPr lang="en-US" altLang="zh-CN" dirty="0"/>
              </a:p>
              <a:p>
                <a:r>
                  <a:rPr lang="zh-CN" altLang="en-US" dirty="0"/>
                  <a:t>而</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𝑇</m:t>
                        </m:r>
                      </m:e>
                    </m:d>
                    <m:r>
                      <a:rPr lang="zh-CN" altLang="en-US" i="1" smtClean="0">
                        <a:latin typeface="Cambria Math" panose="02040503050406030204" pitchFamily="18" charset="0"/>
                      </a:rPr>
                      <m:t>与</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𝑄</m:t>
                        </m:r>
                      </m:den>
                    </m:f>
                    <m:r>
                      <a:rPr lang="en-US" altLang="zh-CN" i="1">
                        <a:latin typeface="Cambria Math" panose="02040503050406030204" pitchFamily="18" charset="0"/>
                      </a:rPr>
                      <m:t>𝑆</m:t>
                    </m:r>
                  </m:oMath>
                </a14:m>
                <a:r>
                  <a:rPr lang="zh-CN" altLang="en-US" dirty="0"/>
                  <a:t>均已知</a:t>
                </a:r>
                <a:endParaRPr lang="en-US" altLang="zh-CN" dirty="0"/>
              </a:p>
              <a:p>
                <a:r>
                  <a:rPr lang="zh-CN" altLang="en-US" dirty="0"/>
                  <a:t>高斯消元求解线性方程组即可求解</a:t>
                </a:r>
                <a14:m>
                  <m:oMath xmlns:m="http://schemas.openxmlformats.org/officeDocument/2006/math">
                    <m:r>
                      <a:rPr lang="en-US" altLang="zh-CN" i="1">
                        <a:latin typeface="Cambria Math" panose="02040503050406030204" pitchFamily="18" charset="0"/>
                      </a:rPr>
                      <m:t>𝑎𝑛𝑠</m:t>
                    </m:r>
                  </m:oMath>
                </a14:m>
                <a:endParaRPr lang="en-US" altLang="zh-CN" dirty="0"/>
              </a:p>
            </p:txBody>
          </p:sp>
        </mc:Choice>
        <mc:Fallback xmlns="">
          <p:sp>
            <p:nvSpPr>
              <p:cNvPr id="3" name="内容占位符 2">
                <a:extLst>
                  <a:ext uri="{FF2B5EF4-FFF2-40B4-BE49-F238E27FC236}">
                    <a16:creationId xmlns:a16="http://schemas.microsoft.com/office/drawing/2014/main" id="{D2F86E73-AF0F-484C-813F-1C01360B2B79}"/>
                  </a:ext>
                </a:extLst>
              </p:cNvPr>
              <p:cNvSpPr>
                <a:spLocks noGrp="1" noRot="1" noChangeAspect="1" noMove="1" noResize="1" noEditPoints="1" noAdjustHandles="1" noChangeArrowheads="1" noChangeShapeType="1" noTextEdit="1"/>
              </p:cNvSpPr>
              <p:nvPr>
                <p:ph idx="1"/>
              </p:nvPr>
            </p:nvSpPr>
            <p:spPr>
              <a:blipFill>
                <a:blip r:embed="rId2"/>
                <a:stretch>
                  <a:fillRect t="-7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669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542F3-DFDF-4209-A608-7CCA430B67ED}"/>
              </a:ext>
            </a:extLst>
          </p:cNvPr>
          <p:cNvSpPr>
            <a:spLocks noGrp="1"/>
          </p:cNvSpPr>
          <p:nvPr>
            <p:ph type="title"/>
          </p:nvPr>
        </p:nvSpPr>
        <p:spPr/>
        <p:txBody>
          <a:bodyPr/>
          <a:lstStyle/>
          <a:p>
            <a:r>
              <a:rPr lang="en-US" altLang="zh-CN" dirty="0"/>
              <a:t>Matrix Tree </a:t>
            </a:r>
            <a:r>
              <a:rPr lang="zh-CN" altLang="en-US" dirty="0"/>
              <a:t>定理</a:t>
            </a:r>
          </a:p>
        </p:txBody>
      </p:sp>
      <p:sp>
        <p:nvSpPr>
          <p:cNvPr id="3" name="内容占位符 2">
            <a:extLst>
              <a:ext uri="{FF2B5EF4-FFF2-40B4-BE49-F238E27FC236}">
                <a16:creationId xmlns:a16="http://schemas.microsoft.com/office/drawing/2014/main" id="{04852884-FBF2-48BF-B8AE-9D0E0A2F5307}"/>
              </a:ext>
            </a:extLst>
          </p:cNvPr>
          <p:cNvSpPr>
            <a:spLocks noGrp="1"/>
          </p:cNvSpPr>
          <p:nvPr>
            <p:ph idx="1"/>
          </p:nvPr>
        </p:nvSpPr>
        <p:spPr>
          <a:xfrm>
            <a:off x="857251" y="1965960"/>
            <a:ext cx="7404653" cy="4611008"/>
          </a:xfrm>
        </p:spPr>
        <p:txBody>
          <a:bodyPr>
            <a:normAutofit/>
          </a:bodyPr>
          <a:lstStyle/>
          <a:p>
            <a:r>
              <a:rPr lang="en-US" altLang="zh-CN" dirty="0"/>
              <a:t>N</a:t>
            </a:r>
            <a:r>
              <a:rPr lang="zh-CN" altLang="en-US" dirty="0"/>
              <a:t>个点无向图</a:t>
            </a:r>
            <a:r>
              <a:rPr lang="en-US" altLang="zh-CN" dirty="0"/>
              <a:t>G</a:t>
            </a:r>
          </a:p>
          <a:p>
            <a:r>
              <a:rPr lang="en-US" altLang="zh-CN" dirty="0"/>
              <a:t>1</a:t>
            </a:r>
            <a:r>
              <a:rPr lang="zh-CN" altLang="en-US" dirty="0"/>
              <a:t>、</a:t>
            </a:r>
            <a:r>
              <a:rPr lang="en-US" altLang="zh-CN" dirty="0"/>
              <a:t>G</a:t>
            </a:r>
            <a:r>
              <a:rPr lang="zh-CN" altLang="en-US" dirty="0"/>
              <a:t>的度数矩阵</a:t>
            </a:r>
            <a:r>
              <a:rPr lang="en-US" altLang="zh-CN" dirty="0"/>
              <a:t>D[G]</a:t>
            </a:r>
            <a:r>
              <a:rPr lang="zh-CN" altLang="en-US" dirty="0"/>
              <a:t>是一个</a:t>
            </a:r>
            <a:r>
              <a:rPr lang="en-US" altLang="zh-CN" dirty="0"/>
              <a:t>n*n</a:t>
            </a:r>
            <a:r>
              <a:rPr lang="zh-CN" altLang="en-US" dirty="0"/>
              <a:t>的矩阵，并且满足：当</a:t>
            </a:r>
            <a:r>
              <a:rPr lang="en-US" altLang="zh-CN" dirty="0" err="1"/>
              <a:t>i≠j</a:t>
            </a:r>
            <a:r>
              <a:rPr lang="zh-CN" altLang="en-US" dirty="0"/>
              <a:t>时</a:t>
            </a:r>
            <a:r>
              <a:rPr lang="en-US" altLang="zh-CN" dirty="0"/>
              <a:t>,</a:t>
            </a:r>
            <a:r>
              <a:rPr lang="en-US" altLang="zh-CN" dirty="0" err="1"/>
              <a:t>dij</a:t>
            </a:r>
            <a:r>
              <a:rPr lang="en-US" altLang="zh-CN" dirty="0"/>
              <a:t>=0</a:t>
            </a:r>
            <a:r>
              <a:rPr lang="zh-CN" altLang="en-US" dirty="0"/>
              <a:t>；当</a:t>
            </a:r>
            <a:r>
              <a:rPr lang="en-US" altLang="zh-CN" dirty="0" err="1"/>
              <a:t>i</a:t>
            </a:r>
            <a:r>
              <a:rPr lang="en-US" altLang="zh-CN" dirty="0"/>
              <a:t>=j</a:t>
            </a:r>
            <a:r>
              <a:rPr lang="zh-CN" altLang="en-US" dirty="0"/>
              <a:t>时，</a:t>
            </a:r>
            <a:r>
              <a:rPr lang="en-US" altLang="zh-CN" dirty="0" err="1"/>
              <a:t>dij</a:t>
            </a:r>
            <a:r>
              <a:rPr lang="zh-CN" altLang="en-US" dirty="0"/>
              <a:t>等于点</a:t>
            </a:r>
            <a:r>
              <a:rPr lang="en-US" altLang="zh-CN" dirty="0"/>
              <a:t>vi</a:t>
            </a:r>
            <a:r>
              <a:rPr lang="zh-CN" altLang="en-US" dirty="0"/>
              <a:t>的度数。</a:t>
            </a:r>
            <a:br>
              <a:rPr lang="zh-CN" altLang="en-US" dirty="0"/>
            </a:br>
            <a:r>
              <a:rPr lang="en-US" altLang="zh-CN" dirty="0"/>
              <a:t>2</a:t>
            </a:r>
            <a:r>
              <a:rPr lang="zh-CN" altLang="en-US" dirty="0"/>
              <a:t>、</a:t>
            </a:r>
            <a:r>
              <a:rPr lang="en-US" altLang="zh-CN" dirty="0"/>
              <a:t>G</a:t>
            </a:r>
            <a:r>
              <a:rPr lang="zh-CN" altLang="en-US" dirty="0"/>
              <a:t>的邻接矩阵</a:t>
            </a:r>
            <a:r>
              <a:rPr lang="en-US" altLang="zh-CN" dirty="0"/>
              <a:t>A[G]</a:t>
            </a:r>
            <a:r>
              <a:rPr lang="zh-CN" altLang="en-US" dirty="0"/>
              <a:t>也是一个</a:t>
            </a:r>
            <a:r>
              <a:rPr lang="en-US" altLang="zh-CN" dirty="0"/>
              <a:t>n*n</a:t>
            </a:r>
            <a:r>
              <a:rPr lang="zh-CN" altLang="en-US" dirty="0"/>
              <a:t>的矩阵， 并且满足：如果</a:t>
            </a:r>
            <a:r>
              <a:rPr lang="en-US" altLang="zh-CN" dirty="0"/>
              <a:t>vi</a:t>
            </a:r>
            <a:r>
              <a:rPr lang="zh-CN" altLang="en-US" dirty="0"/>
              <a:t>、</a:t>
            </a:r>
            <a:r>
              <a:rPr lang="en-US" altLang="zh-CN" dirty="0" err="1"/>
              <a:t>vj</a:t>
            </a:r>
            <a:r>
              <a:rPr lang="zh-CN" altLang="en-US" dirty="0"/>
              <a:t>之间的边数为</a:t>
            </a:r>
            <a:r>
              <a:rPr lang="en-US" altLang="zh-CN" dirty="0"/>
              <a:t>k</a:t>
            </a:r>
            <a:r>
              <a:rPr lang="zh-CN" altLang="en-US" dirty="0"/>
              <a:t>，则</a:t>
            </a:r>
            <a:r>
              <a:rPr lang="en-US" altLang="zh-CN" dirty="0" err="1"/>
              <a:t>aij</a:t>
            </a:r>
            <a:r>
              <a:rPr lang="en-US" altLang="zh-CN" dirty="0"/>
              <a:t>=k</a:t>
            </a:r>
            <a:r>
              <a:rPr lang="zh-CN" altLang="en-US" dirty="0"/>
              <a:t>。</a:t>
            </a:r>
            <a:br>
              <a:rPr lang="zh-CN" altLang="en-US" dirty="0"/>
            </a:br>
            <a:r>
              <a:rPr lang="zh-CN" altLang="en-US" dirty="0"/>
              <a:t>我们定义</a:t>
            </a:r>
            <a:r>
              <a:rPr lang="en-US" altLang="zh-CN" dirty="0"/>
              <a:t>G</a:t>
            </a:r>
            <a:r>
              <a:rPr lang="zh-CN" altLang="en-US" dirty="0"/>
              <a:t>的</a:t>
            </a:r>
            <a:r>
              <a:rPr lang="en-US" altLang="zh-CN" dirty="0"/>
              <a:t>Kirchhoff</a:t>
            </a:r>
            <a:r>
              <a:rPr lang="zh-CN" altLang="en-US" dirty="0"/>
              <a:t>矩阵</a:t>
            </a:r>
            <a:r>
              <a:rPr lang="en-US" altLang="zh-CN" dirty="0"/>
              <a:t>(</a:t>
            </a:r>
            <a:r>
              <a:rPr lang="zh-CN" altLang="en-US" dirty="0"/>
              <a:t>也称为拉普拉斯算子</a:t>
            </a:r>
            <a:r>
              <a:rPr lang="en-US" altLang="zh-CN" dirty="0"/>
              <a:t>)C[G]</a:t>
            </a:r>
            <a:r>
              <a:rPr lang="zh-CN" altLang="en-US" dirty="0"/>
              <a:t>为</a:t>
            </a:r>
            <a:r>
              <a:rPr lang="en-US" altLang="zh-CN" dirty="0"/>
              <a:t>C[G]=D[G]-A[G]</a:t>
            </a:r>
            <a:r>
              <a:rPr lang="zh-CN" altLang="en-US" dirty="0"/>
              <a:t>，</a:t>
            </a:r>
            <a:br>
              <a:rPr lang="zh-CN" altLang="en-US" dirty="0"/>
            </a:br>
            <a:r>
              <a:rPr lang="zh-CN" altLang="en-US" dirty="0"/>
              <a:t>则</a:t>
            </a:r>
            <a:r>
              <a:rPr lang="en-US" altLang="zh-CN" dirty="0"/>
              <a:t>Matrix-Tree</a:t>
            </a:r>
            <a:r>
              <a:rPr lang="zh-CN" altLang="en-US" dirty="0"/>
              <a:t>定理可以描述为：</a:t>
            </a:r>
            <a:r>
              <a:rPr lang="en-US" altLang="zh-CN" dirty="0"/>
              <a:t>G</a:t>
            </a:r>
            <a:r>
              <a:rPr lang="zh-CN" altLang="en-US" dirty="0"/>
              <a:t>的所有不同的生成树的个数等于其</a:t>
            </a:r>
            <a:r>
              <a:rPr lang="en-US" altLang="zh-CN" dirty="0"/>
              <a:t>Kirchhoff</a:t>
            </a:r>
            <a:r>
              <a:rPr lang="zh-CN" altLang="en-US" dirty="0"/>
              <a:t>矩阵</a:t>
            </a:r>
            <a:r>
              <a:rPr lang="en-US" altLang="zh-CN" dirty="0"/>
              <a:t>C[G]</a:t>
            </a:r>
            <a:r>
              <a:rPr lang="zh-CN" altLang="en-US" dirty="0"/>
              <a:t>任何一个</a:t>
            </a:r>
            <a:r>
              <a:rPr lang="en-US" altLang="zh-CN" dirty="0"/>
              <a:t>n-1</a:t>
            </a:r>
            <a:r>
              <a:rPr lang="zh-CN" altLang="en-US" dirty="0"/>
              <a:t>阶主子式的行列式的绝对值。所谓</a:t>
            </a:r>
            <a:r>
              <a:rPr lang="en-US" altLang="zh-CN" dirty="0"/>
              <a:t>n-1</a:t>
            </a:r>
            <a:r>
              <a:rPr lang="zh-CN" altLang="en-US" dirty="0"/>
              <a:t>阶主子式，就是对于</a:t>
            </a:r>
            <a:r>
              <a:rPr lang="en-US" altLang="zh-CN" dirty="0"/>
              <a:t>r(1≤r≤n)</a:t>
            </a:r>
            <a:r>
              <a:rPr lang="zh-CN" altLang="en-US" dirty="0"/>
              <a:t>，</a:t>
            </a:r>
            <a:br>
              <a:rPr lang="zh-CN" altLang="en-US" dirty="0"/>
            </a:br>
            <a:r>
              <a:rPr lang="zh-CN" altLang="en-US" dirty="0"/>
              <a:t>将</a:t>
            </a:r>
            <a:r>
              <a:rPr lang="en-US" altLang="zh-CN" dirty="0"/>
              <a:t>C[G]</a:t>
            </a:r>
            <a:r>
              <a:rPr lang="zh-CN" altLang="en-US" dirty="0"/>
              <a:t>的第</a:t>
            </a:r>
            <a:r>
              <a:rPr lang="en-US" altLang="zh-CN" dirty="0"/>
              <a:t>r</a:t>
            </a:r>
            <a:r>
              <a:rPr lang="zh-CN" altLang="en-US" dirty="0"/>
              <a:t>行、第</a:t>
            </a:r>
            <a:r>
              <a:rPr lang="en-US" altLang="zh-CN" dirty="0"/>
              <a:t>r</a:t>
            </a:r>
            <a:r>
              <a:rPr lang="zh-CN" altLang="en-US" dirty="0"/>
              <a:t>列同时去掉后得到的新矩阵</a:t>
            </a:r>
          </a:p>
        </p:txBody>
      </p:sp>
      <p:pic>
        <p:nvPicPr>
          <p:cNvPr id="4" name="图片 3">
            <a:extLst>
              <a:ext uri="{FF2B5EF4-FFF2-40B4-BE49-F238E27FC236}">
                <a16:creationId xmlns:a16="http://schemas.microsoft.com/office/drawing/2014/main" id="{7DC4A5DA-ECFD-4683-868A-150728F57670}"/>
              </a:ext>
            </a:extLst>
          </p:cNvPr>
          <p:cNvPicPr>
            <a:picLocks noChangeAspect="1"/>
          </p:cNvPicPr>
          <p:nvPr/>
        </p:nvPicPr>
        <p:blipFill>
          <a:blip r:embed="rId2"/>
          <a:stretch>
            <a:fillRect/>
          </a:stretch>
        </p:blipFill>
        <p:spPr>
          <a:xfrm>
            <a:off x="5427293" y="248946"/>
            <a:ext cx="3054361" cy="1554615"/>
          </a:xfrm>
          <a:prstGeom prst="rect">
            <a:avLst/>
          </a:prstGeom>
        </p:spPr>
      </p:pic>
      <p:sp>
        <p:nvSpPr>
          <p:cNvPr id="5" name="矩形 4">
            <a:extLst>
              <a:ext uri="{FF2B5EF4-FFF2-40B4-BE49-F238E27FC236}">
                <a16:creationId xmlns:a16="http://schemas.microsoft.com/office/drawing/2014/main" id="{95733243-2E69-48A1-A91D-03F15CD5F513}"/>
              </a:ext>
            </a:extLst>
          </p:cNvPr>
          <p:cNvSpPr/>
          <p:nvPr/>
        </p:nvSpPr>
        <p:spPr>
          <a:xfrm>
            <a:off x="976006" y="5301842"/>
            <a:ext cx="7191987" cy="1015663"/>
          </a:xfrm>
          <a:prstGeom prst="rect">
            <a:avLst/>
          </a:prstGeom>
        </p:spPr>
        <p:txBody>
          <a:bodyPr wrap="square" numCol="2">
            <a:spAutoFit/>
          </a:bodyPr>
          <a:lstStyle/>
          <a:p>
            <a:r>
              <a:rPr lang="en-US" altLang="zh-CN" sz="2000" dirty="0">
                <a:solidFill>
                  <a:schemeClr val="accent1"/>
                </a:solidFill>
              </a:rPr>
              <a:t>BZOJ1430: </a:t>
            </a:r>
            <a:r>
              <a:rPr lang="zh-CN" altLang="en-US" sz="2000" dirty="0">
                <a:solidFill>
                  <a:schemeClr val="accent1"/>
                </a:solidFill>
              </a:rPr>
              <a:t>小猴打架</a:t>
            </a:r>
          </a:p>
          <a:p>
            <a:r>
              <a:rPr lang="en-US" altLang="zh-CN" sz="2000" dirty="0">
                <a:solidFill>
                  <a:schemeClr val="accent1"/>
                </a:solidFill>
              </a:rPr>
              <a:t>BZOJ1002: [FJOI2007]</a:t>
            </a:r>
            <a:r>
              <a:rPr lang="zh-CN" altLang="en-US" sz="2000" dirty="0">
                <a:solidFill>
                  <a:schemeClr val="accent1"/>
                </a:solidFill>
              </a:rPr>
              <a:t>轮状病毒</a:t>
            </a:r>
          </a:p>
          <a:p>
            <a:r>
              <a:rPr lang="en-US" altLang="zh-CN" sz="2000" dirty="0">
                <a:solidFill>
                  <a:schemeClr val="accent1"/>
                </a:solidFill>
              </a:rPr>
              <a:t>BZOJ3321: </a:t>
            </a:r>
            <a:r>
              <a:rPr lang="zh-CN" altLang="en-US" sz="2000" dirty="0">
                <a:solidFill>
                  <a:schemeClr val="accent1"/>
                </a:solidFill>
              </a:rPr>
              <a:t>生成树</a:t>
            </a:r>
            <a:r>
              <a:rPr lang="en-US" altLang="zh-CN" sz="2000" dirty="0" err="1">
                <a:solidFill>
                  <a:schemeClr val="accent1"/>
                </a:solidFill>
              </a:rPr>
              <a:t>Stcnt</a:t>
            </a:r>
            <a:endParaRPr lang="en-US" altLang="zh-CN" sz="2000" dirty="0">
              <a:solidFill>
                <a:schemeClr val="accent1"/>
              </a:solidFill>
            </a:endParaRPr>
          </a:p>
          <a:p>
            <a:r>
              <a:rPr lang="en-US" altLang="zh-CN" sz="2000" dirty="0">
                <a:solidFill>
                  <a:schemeClr val="accent1"/>
                </a:solidFill>
              </a:rPr>
              <a:t>BZOJ1016: [JSOI2008]</a:t>
            </a:r>
            <a:r>
              <a:rPr lang="zh-CN" altLang="en-US" sz="2000" dirty="0">
                <a:solidFill>
                  <a:schemeClr val="accent1"/>
                </a:solidFill>
              </a:rPr>
              <a:t>最小生成树计数</a:t>
            </a:r>
          </a:p>
        </p:txBody>
      </p:sp>
    </p:spTree>
    <p:extLst>
      <p:ext uri="{BB962C8B-B14F-4D97-AF65-F5344CB8AC3E}">
        <p14:creationId xmlns:p14="http://schemas.microsoft.com/office/powerpoint/2010/main" val="1802913054"/>
      </p:ext>
    </p:extLst>
  </p:cSld>
  <p:clrMapOvr>
    <a:masterClrMapping/>
  </p:clrMapOvr>
</p:sld>
</file>

<file path=ppt/theme/theme1.xml><?xml version="1.0" encoding="utf-8"?>
<a:theme xmlns:a="http://schemas.openxmlformats.org/drawingml/2006/main" name="基础">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基础</Template>
  <TotalTime>353</TotalTime>
  <Words>5938</Words>
  <Application>Microsoft Office PowerPoint</Application>
  <PresentationFormat>全屏显示(4:3)</PresentationFormat>
  <Paragraphs>451</Paragraphs>
  <Slides>65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2" baseType="lpstr">
      <vt:lpstr>Source Code Pro</vt:lpstr>
      <vt:lpstr>Arial</vt:lpstr>
      <vt:lpstr>Cambria Math</vt:lpstr>
      <vt:lpstr>Corbel</vt:lpstr>
      <vt:lpstr>Times New Roman</vt:lpstr>
      <vt:lpstr>基础</vt:lpstr>
      <vt:lpstr>Equation.DSMT4</vt:lpstr>
      <vt:lpstr>基础数学知识</vt:lpstr>
      <vt:lpstr>关于我</vt:lpstr>
      <vt:lpstr>线性代数</vt:lpstr>
      <vt:lpstr>线性代数</vt:lpstr>
      <vt:lpstr>矩阵快速幂</vt:lpstr>
      <vt:lpstr>高斯消元</vt:lpstr>
      <vt:lpstr>高斯消元-期望计算</vt:lpstr>
      <vt:lpstr>高斯消元-期望计算(cont’d)</vt:lpstr>
      <vt:lpstr>Matrix Tree 定理</vt:lpstr>
      <vt:lpstr>组合数学</vt:lpstr>
      <vt:lpstr>组合数学</vt:lpstr>
      <vt:lpstr>组合数学(cont’d)</vt:lpstr>
      <vt:lpstr>鸽巢原理</vt:lpstr>
      <vt:lpstr>容斥原理</vt:lpstr>
      <vt:lpstr>容斥原理(cont’d)</vt:lpstr>
      <vt:lpstr>特殊计数数列</vt:lpstr>
      <vt:lpstr>Fibonacci数</vt:lpstr>
      <vt:lpstr>错位排列数</vt:lpstr>
      <vt:lpstr>Catalan数</vt:lpstr>
      <vt:lpstr>第一类Stirling数</vt:lpstr>
      <vt:lpstr>第二类Stirling数</vt:lpstr>
      <vt:lpstr>整数划分数</vt:lpstr>
      <vt:lpstr>置换群</vt:lpstr>
      <vt:lpstr>置换</vt:lpstr>
      <vt:lpstr>群</vt:lpstr>
      <vt:lpstr>置换群</vt:lpstr>
      <vt:lpstr>Burnside定理</vt:lpstr>
      <vt:lpstr>Burnside引理</vt:lpstr>
      <vt:lpstr>Pólya计数公式</vt:lpstr>
      <vt:lpstr>初等数论</vt:lpstr>
      <vt:lpstr>约数与倍数</vt:lpstr>
      <vt:lpstr>算术基本定理</vt:lpstr>
      <vt:lpstr>计算全部约数</vt:lpstr>
      <vt:lpstr>质因数分解算法</vt:lpstr>
      <vt:lpstr>素数与合数</vt:lpstr>
      <vt:lpstr>素数无限定理</vt:lpstr>
      <vt:lpstr>Eraosthens素数筛法</vt:lpstr>
      <vt:lpstr>欧拉线性筛法</vt:lpstr>
      <vt:lpstr>整除与同余</vt:lpstr>
      <vt:lpstr>模运算性质</vt:lpstr>
      <vt:lpstr>剩余系</vt:lpstr>
      <vt:lpstr>素数与互素</vt:lpstr>
      <vt:lpstr>更相减损术</vt:lpstr>
      <vt:lpstr>欧几里得算法</vt:lpstr>
      <vt:lpstr>裴蜀定理</vt:lpstr>
      <vt:lpstr>裴蜀定理证明</vt:lpstr>
      <vt:lpstr>扩展的欧几里得算法</vt:lpstr>
      <vt:lpstr>真·欧几里得算法</vt:lpstr>
      <vt:lpstr>真·欧几里得算法(cont’d)</vt:lpstr>
      <vt:lpstr>真·欧几里得算法(cont’d)</vt:lpstr>
      <vt:lpstr>真·欧几里得算法(cont’d)</vt:lpstr>
      <vt:lpstr>真·欧几里得算法(cont’d)</vt:lpstr>
      <vt:lpstr>康托展开</vt:lpstr>
      <vt:lpstr>乘法逆元</vt:lpstr>
      <vt:lpstr>费马小定理</vt:lpstr>
      <vt:lpstr>Miller-Rabin素性测试(cont’d)</vt:lpstr>
      <vt:lpstr>Miller-Rabin素性测试(cont’d)</vt:lpstr>
      <vt:lpstr>中国剩余定理</vt:lpstr>
      <vt:lpstr>Euler函数与Euler定理</vt:lpstr>
      <vt:lpstr>线性筛法求欧拉函数</vt:lpstr>
      <vt:lpstr>积性函数</vt:lpstr>
      <vt:lpstr>Miller-Rabin素数测试</vt:lpstr>
      <vt:lpstr>Pollard-Rho 椭圆曲线分解法</vt:lpstr>
      <vt:lpstr>阶</vt:lpstr>
      <vt:lpstr>原根与指标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基础数学知识</dc:title>
  <dc:creator>孙庆岩</dc:creator>
  <cp:lastModifiedBy>庆岩 孙</cp:lastModifiedBy>
  <cp:revision>79</cp:revision>
  <dcterms:created xsi:type="dcterms:W3CDTF">2018-03-29T00:59:11Z</dcterms:created>
  <dcterms:modified xsi:type="dcterms:W3CDTF">2019-03-24T13:43:28Z</dcterms:modified>
</cp:coreProperties>
</file>