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387" r:id="rId3"/>
    <p:sldId id="397" r:id="rId4"/>
    <p:sldId id="395" r:id="rId5"/>
    <p:sldId id="396" r:id="rId6"/>
    <p:sldId id="398" r:id="rId7"/>
    <p:sldId id="399" r:id="rId8"/>
    <p:sldId id="424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9" r:id="rId20"/>
    <p:sldId id="411" r:id="rId21"/>
    <p:sldId id="420" r:id="rId22"/>
    <p:sldId id="421" r:id="rId23"/>
    <p:sldId id="412" r:id="rId24"/>
    <p:sldId id="413" r:id="rId25"/>
    <p:sldId id="415" r:id="rId26"/>
    <p:sldId id="417" r:id="rId27"/>
    <p:sldId id="388" r:id="rId28"/>
    <p:sldId id="389" r:id="rId29"/>
    <p:sldId id="394" r:id="rId30"/>
    <p:sldId id="353" r:id="rId31"/>
    <p:sldId id="423" r:id="rId32"/>
    <p:sldId id="416" r:id="rId33"/>
    <p:sldId id="422" r:id="rId34"/>
    <p:sldId id="364" r:id="rId35"/>
    <p:sldId id="359" r:id="rId36"/>
    <p:sldId id="360" r:id="rId37"/>
    <p:sldId id="365" r:id="rId38"/>
    <p:sldId id="366" r:id="rId39"/>
    <p:sldId id="367" r:id="rId40"/>
    <p:sldId id="393" r:id="rId41"/>
    <p:sldId id="392" r:id="rId42"/>
    <p:sldId id="368" r:id="rId43"/>
    <p:sldId id="376" r:id="rId44"/>
    <p:sldId id="418" r:id="rId45"/>
    <p:sldId id="425" r:id="rId46"/>
    <p:sldId id="426" r:id="rId47"/>
    <p:sldId id="432" r:id="rId48"/>
    <p:sldId id="427" r:id="rId49"/>
    <p:sldId id="430" r:id="rId50"/>
    <p:sldId id="431" r:id="rId51"/>
    <p:sldId id="428" r:id="rId52"/>
    <p:sldId id="414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2" autoAdjust="0"/>
    <p:restoredTop sz="95701"/>
  </p:normalViewPr>
  <p:slideViewPr>
    <p:cSldViewPr snapToGrid="0" snapToObjects="1">
      <p:cViewPr varScale="1">
        <p:scale>
          <a:sx n="97" d="100"/>
          <a:sy n="97" d="100"/>
        </p:scale>
        <p:origin x="216" y="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59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A67B1-0B21-BA44-A2DD-458980BC00D0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AA5E5-8B68-C24B-9DFB-1FEB96948E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48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4999"/>
            <a:ext cx="7886700" cy="44513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0" y="365126"/>
            <a:ext cx="71679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CA49-9594-6842-ACA1-17FC4CA7FD4F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A02A-C763-924A-8B5C-5F6961C3BEF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1"/>
          <p:cNvSpPr/>
          <p:nvPr userDrawn="1"/>
        </p:nvSpPr>
        <p:spPr>
          <a:xfrm>
            <a:off x="548444" y="0"/>
            <a:ext cx="0" cy="6190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" name="Line 2"/>
          <p:cNvSpPr/>
          <p:nvPr userDrawn="1"/>
        </p:nvSpPr>
        <p:spPr>
          <a:xfrm>
            <a:off x="0" y="1403280"/>
            <a:ext cx="630072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pic>
        <p:nvPicPr>
          <p:cNvPr id="9" name="Picture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6983895" y="179280"/>
            <a:ext cx="1983162" cy="1947502"/>
          </a:xfrm>
          <a:prstGeom prst="rect">
            <a:avLst/>
          </a:prstGeom>
          <a:ln>
            <a:noFill/>
          </a:ln>
        </p:spPr>
      </p:pic>
      <p:pic>
        <p:nvPicPr>
          <p:cNvPr id="10" name="Picture 7"/>
          <p:cNvPicPr/>
          <p:nvPr userDrawn="1"/>
        </p:nvPicPr>
        <p:blipFill>
          <a:blip r:embed="rId14"/>
          <a:stretch>
            <a:fillRect/>
          </a:stretch>
        </p:blipFill>
        <p:spPr>
          <a:xfrm>
            <a:off x="179280" y="179280"/>
            <a:ext cx="1618920" cy="1618920"/>
          </a:xfrm>
          <a:prstGeom prst="rect">
            <a:avLst/>
          </a:prstGeom>
          <a:ln>
            <a:noFill/>
          </a:ln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041650" y="63690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Courier New"/>
                <a:ea typeface="幼圆"/>
              </a:rPr>
              <a:t>Beijing </a:t>
            </a:r>
            <a:r>
              <a:rPr lang="en-US" altLang="zh-CN" dirty="0" err="1">
                <a:solidFill>
                  <a:srgbClr val="000000"/>
                </a:solidFill>
                <a:latin typeface="Courier New"/>
                <a:ea typeface="幼圆"/>
              </a:rPr>
              <a:t>Jiaotong</a:t>
            </a:r>
            <a:r>
              <a:rPr lang="en-US" altLang="zh-CN" dirty="0">
                <a:solidFill>
                  <a:srgbClr val="000000"/>
                </a:solidFill>
                <a:latin typeface="Courier New"/>
                <a:ea typeface="幼圆"/>
              </a:rPr>
              <a:t> U.</a:t>
            </a:r>
            <a:r>
              <a:rPr lang="zh-CN" altLang="en-US" dirty="0">
                <a:solidFill>
                  <a:srgbClr val="000000"/>
                </a:solidFill>
                <a:latin typeface="Courier New"/>
                <a:ea typeface="幼圆"/>
              </a:rPr>
              <a:t> </a:t>
            </a:r>
            <a:endParaRPr lang="en-US" altLang="zh-CN" dirty="0">
              <a:solidFill>
                <a:srgbClr val="000000"/>
              </a:solidFill>
              <a:latin typeface="Courier New"/>
              <a:ea typeface="幼圆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/>
                <a:ea typeface="幼圆"/>
              </a:rPr>
              <a:t>ACM / ICPC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tel.bjtu.edu.cn/vjudge/contest/view.action?cid=344#overview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j.openjudge.cn/practice/C19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saxin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2019.7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完全背包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问题：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种物品</a:t>
            </a:r>
            <a:r>
              <a:rPr kumimoji="1" lang="zh-CN" altLang="en-US" dirty="0"/>
              <a:t>和一个容量为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的背包</a:t>
            </a:r>
            <a:r>
              <a:rPr kumimoji="1" lang="zh-CN" altLang="en-US" dirty="0" smtClean="0"/>
              <a:t>，每种物品有无数件可用。放</a:t>
            </a:r>
            <a:r>
              <a:rPr kumimoji="1" lang="zh-CN" altLang="en-US" dirty="0"/>
              <a:t>入第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种物品</a:t>
            </a:r>
            <a:r>
              <a:rPr kumimoji="1" lang="zh-CN" altLang="en-US" dirty="0"/>
              <a:t>的耗费是</a:t>
            </a:r>
            <a:r>
              <a:rPr kumimoji="1" lang="en-US" altLang="zh-CN" dirty="0"/>
              <a:t>Ci</a:t>
            </a:r>
            <a:r>
              <a:rPr kumimoji="1" lang="zh-CN" altLang="en-US" dirty="0"/>
              <a:t>，得到的价值是</a:t>
            </a:r>
            <a:r>
              <a:rPr kumimoji="1" lang="en-US" altLang="zh-CN" dirty="0"/>
              <a:t>Wi</a:t>
            </a:r>
            <a:r>
              <a:rPr kumimoji="1" lang="zh-CN" altLang="en-US" dirty="0"/>
              <a:t>。求解将哪些物品装入背包可使总价值最大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：延续</a:t>
            </a:r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背包思路，每种物品拆成</a:t>
            </a:r>
            <a:r>
              <a:rPr kumimoji="1" lang="en-US" altLang="zh-CN" dirty="0" smtClean="0"/>
              <a:t>V/Ci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解法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：二进制拆分，每种物品拆成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种不同物品，费用为</a:t>
            </a:r>
            <a:r>
              <a:rPr kumimoji="1" lang="en-US" altLang="zh-CN" dirty="0" smtClean="0"/>
              <a:t>Ci*2^k</a:t>
            </a:r>
            <a:r>
              <a:rPr kumimoji="1" lang="zh-CN" altLang="en-US" dirty="0" smtClean="0"/>
              <a:t>，价值</a:t>
            </a:r>
            <a:r>
              <a:rPr kumimoji="1" lang="en-US" altLang="zh-CN" dirty="0" smtClean="0"/>
              <a:t>Wi*2^k</a:t>
            </a:r>
          </a:p>
          <a:p>
            <a:r>
              <a:rPr kumimoji="1" lang="zh-CN" altLang="en-US" dirty="0" smtClean="0"/>
              <a:t>解法</a:t>
            </a:r>
            <a:r>
              <a:rPr kumimoji="1" lang="en-US" altLang="zh-CN" dirty="0" smtClean="0"/>
              <a:t>3: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6615" y="5093332"/>
            <a:ext cx="3846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dirty="0" smtClean="0"/>
              <a:t>memset(dp,0,sizeof(dp</a:t>
            </a:r>
            <a:r>
              <a:rPr lang="is-IS" altLang="zh-CN" dirty="0"/>
              <a:t>));</a:t>
            </a:r>
          </a:p>
          <a:p>
            <a:r>
              <a:rPr lang="is-IS" altLang="zh-CN" dirty="0" smtClean="0"/>
              <a:t>for(int </a:t>
            </a:r>
            <a:r>
              <a:rPr lang="is-IS" altLang="zh-CN" dirty="0"/>
              <a:t>i=1;i&lt;=N;i++)</a:t>
            </a:r>
          </a:p>
          <a:p>
            <a:r>
              <a:rPr lang="is-IS" altLang="zh-CN" dirty="0" smtClean="0"/>
              <a:t>    </a:t>
            </a:r>
            <a:r>
              <a:rPr lang="is-IS" altLang="zh-CN" dirty="0" smtClean="0">
                <a:solidFill>
                  <a:srgbClr val="FF0000"/>
                </a:solidFill>
              </a:rPr>
              <a:t>for(int v=Ci;v&lt;=V;v++)</a:t>
            </a:r>
          </a:p>
          <a:p>
            <a:r>
              <a:rPr lang="is-IS" altLang="zh-CN" dirty="0"/>
              <a:t> </a:t>
            </a:r>
            <a:r>
              <a:rPr lang="is-IS" altLang="zh-CN" dirty="0" smtClean="0"/>
              <a:t>       dp[v</a:t>
            </a:r>
            <a:r>
              <a:rPr lang="is-IS" altLang="zh-CN" dirty="0"/>
              <a:t>] = </a:t>
            </a:r>
            <a:r>
              <a:rPr lang="is-IS" altLang="zh-CN" dirty="0" smtClean="0"/>
              <a:t>max(dp[v</a:t>
            </a:r>
            <a:r>
              <a:rPr lang="is-IS" altLang="zh-CN" dirty="0"/>
              <a:t>],</a:t>
            </a:r>
            <a:r>
              <a:rPr lang="is-IS" altLang="zh-CN" dirty="0" smtClean="0"/>
              <a:t>dp[v-C[i</a:t>
            </a:r>
            <a:r>
              <a:rPr lang="is-IS" altLang="zh-CN" dirty="0"/>
              <a:t>]]+W[i]);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78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其他的背包问题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多重背包：第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种物品有</a:t>
            </a:r>
            <a:r>
              <a:rPr kumimoji="1" lang="en-US" altLang="zh-CN" dirty="0" err="1" smtClean="0"/>
              <a:t>Mi</a:t>
            </a:r>
            <a:r>
              <a:rPr kumimoji="1" lang="zh-CN" altLang="en-US" dirty="0" smtClean="0"/>
              <a:t>件可用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二进制拆分（与完全背包不同）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可行性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混合背包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二维费用：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两种费用</a:t>
            </a:r>
            <a:r>
              <a:rPr kumimoji="1" lang="en-US" altLang="zh-CN" dirty="0" err="1" smtClean="0"/>
              <a:t>Ci,Di</a:t>
            </a:r>
            <a:r>
              <a:rPr kumimoji="1" lang="zh-CN" altLang="en-US" dirty="0" smtClean="0"/>
              <a:t>，背包最大</a:t>
            </a:r>
            <a:r>
              <a:rPr kumimoji="1" lang="en-US" altLang="zh-CN" dirty="0" smtClean="0"/>
              <a:t>V,U</a:t>
            </a:r>
          </a:p>
          <a:p>
            <a:pPr lvl="1"/>
            <a:r>
              <a:rPr kumimoji="1" lang="zh-CN" altLang="en-US" dirty="0" smtClean="0"/>
              <a:t>个数限制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分组背包：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组，每组最多选一件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][v]</a:t>
            </a:r>
            <a:r>
              <a:rPr kumimoji="1" lang="zh-CN" altLang="en-US" dirty="0" smtClean="0"/>
              <a:t>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组，恰好容量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的最大值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有依赖背包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泛化物品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问题问法：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具体方案，最少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多件数，字典序，方案总数，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优解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0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POJ2955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给一个</a:t>
            </a:r>
            <a:r>
              <a:rPr kumimoji="1" lang="en-US" altLang="zh-CN" dirty="0" smtClean="0"/>
              <a:t>()[]</a:t>
            </a:r>
            <a:r>
              <a:rPr kumimoji="1" lang="zh-CN" altLang="en-US" dirty="0" smtClean="0"/>
              <a:t>的串，问合法括号匹配子序列多长</a:t>
            </a:r>
            <a:endParaRPr kumimoji="1" lang="en-US" altLang="zh-CN" dirty="0" smtClean="0"/>
          </a:p>
          <a:p>
            <a:r>
              <a:rPr kumimoji="1" lang="zh-CN" altLang="en-US" dirty="0" smtClean="0"/>
              <a:t>合法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空串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2.s</a:t>
            </a:r>
            <a:r>
              <a:rPr kumimoji="1" lang="zh-CN" altLang="en-US" dirty="0" smtClean="0"/>
              <a:t>合法，则</a:t>
            </a:r>
            <a:r>
              <a:rPr kumimoji="1" lang="en-US" altLang="zh-CN" dirty="0" smtClean="0"/>
              <a:t>(s),[s]</a:t>
            </a:r>
            <a:r>
              <a:rPr kumimoji="1" lang="zh-CN" altLang="en-US" dirty="0" smtClean="0"/>
              <a:t>合法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3.a,b</a:t>
            </a:r>
            <a:r>
              <a:rPr kumimoji="1" lang="zh-CN" altLang="en-US" dirty="0" smtClean="0"/>
              <a:t>合法，则</a:t>
            </a:r>
            <a:r>
              <a:rPr kumimoji="1" lang="en-US" altLang="zh-CN" dirty="0" smtClean="0"/>
              <a:t>ab</a:t>
            </a:r>
            <a:r>
              <a:rPr kumimoji="1" lang="zh-CN" altLang="en-US" dirty="0" smtClean="0"/>
              <a:t>合法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其他的都不合法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1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区间</a:t>
            </a:r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套路：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区间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j</a:t>
            </a:r>
          </a:p>
          <a:p>
            <a:pPr lvl="1"/>
            <a:r>
              <a:rPr kumimoji="1" lang="zh-CN" altLang="en-US" dirty="0" smtClean="0"/>
              <a:t>三层循环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先枚举区间长度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再枚举区间起点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最后枚举区间分割点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然后转移方程是从两个子区间转移大区间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[</a:t>
            </a:r>
            <a:r>
              <a:rPr kumimoji="1" lang="zh-CN" altLang="en-US" dirty="0" smtClean="0"/>
              <a:t>起点，分割点</a:t>
            </a:r>
            <a:r>
              <a:rPr kumimoji="1" lang="en-US" altLang="zh-CN" dirty="0" smtClean="0"/>
              <a:t>] [</a:t>
            </a:r>
            <a:r>
              <a:rPr kumimoji="1" lang="zh-CN" altLang="en-US" dirty="0" smtClean="0"/>
              <a:t>分割点，终点</a:t>
            </a:r>
            <a:r>
              <a:rPr kumimoji="1" lang="en-US" altLang="zh-CN" dirty="0" smtClean="0"/>
              <a:t>]-&gt;[</a:t>
            </a:r>
            <a:r>
              <a:rPr kumimoji="1" lang="zh-CN" altLang="en-US" dirty="0" smtClean="0"/>
              <a:t>起点，终点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zh-CN" altLang="en-US" dirty="0" smtClean="0"/>
              <a:t>记忆化搜索写法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0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POJ2955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表示从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的最大括号匹配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4978" y="2517422"/>
            <a:ext cx="5305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altLang="zh-CN" dirty="0">
                <a:solidFill>
                  <a:srgbClr val="FF0000"/>
                </a:solidFill>
              </a:rPr>
              <a:t> </a:t>
            </a:r>
            <a:r>
              <a:rPr lang="is-IS" altLang="zh-CN" dirty="0" smtClean="0">
                <a:solidFill>
                  <a:srgbClr val="FF0000"/>
                </a:solidFill>
              </a:rPr>
              <a:t>for(int </a:t>
            </a:r>
            <a:r>
              <a:rPr lang="is-IS" altLang="zh-CN" dirty="0">
                <a:solidFill>
                  <a:srgbClr val="FF0000"/>
                </a:solidFill>
              </a:rPr>
              <a:t>len=1;len&lt;=n;len++)</a:t>
            </a:r>
          </a:p>
          <a:p>
            <a:r>
              <a:rPr lang="is-IS" altLang="zh-CN" dirty="0">
                <a:solidFill>
                  <a:srgbClr val="FF0000"/>
                </a:solidFill>
              </a:rPr>
              <a:t>        for(int i=1;i&lt;=n-len+1;i++)</a:t>
            </a:r>
            <a:r>
              <a:rPr lang="is-IS" altLang="zh-CN" dirty="0"/>
              <a:t>{</a:t>
            </a:r>
          </a:p>
          <a:p>
            <a:r>
              <a:rPr lang="is-IS" altLang="zh-CN" dirty="0"/>
              <a:t>           </a:t>
            </a:r>
            <a:r>
              <a:rPr lang="is-IS" altLang="zh-CN" dirty="0">
                <a:solidFill>
                  <a:srgbClr val="FF0000"/>
                </a:solidFill>
              </a:rPr>
              <a:t> int j = i+len-1;</a:t>
            </a:r>
          </a:p>
          <a:p>
            <a:r>
              <a:rPr lang="is-IS" altLang="zh-CN" dirty="0"/>
              <a:t>            if( (s[i]=='['&amp;&amp;s[j]==']') || (s[i]=='('&amp;&amp;s[j]==')'))</a:t>
            </a:r>
          </a:p>
          <a:p>
            <a:r>
              <a:rPr lang="is-IS" altLang="zh-CN" dirty="0"/>
              <a:t>                f[i][j]=f[i+1][j-1]+2;</a:t>
            </a:r>
          </a:p>
          <a:p>
            <a:r>
              <a:rPr lang="is-IS" altLang="zh-CN" dirty="0"/>
              <a:t>            </a:t>
            </a:r>
            <a:r>
              <a:rPr lang="is-IS" altLang="zh-CN" dirty="0">
                <a:solidFill>
                  <a:srgbClr val="FF0000"/>
                </a:solidFill>
              </a:rPr>
              <a:t>for(int d=i;d&lt;j;d</a:t>
            </a:r>
            <a:r>
              <a:rPr lang="is-IS" altLang="zh-CN" dirty="0" smtClean="0">
                <a:solidFill>
                  <a:srgbClr val="FF0000"/>
                </a:solidFill>
              </a:rPr>
              <a:t>++)</a:t>
            </a:r>
            <a:endParaRPr lang="is-IS" altLang="zh-CN" dirty="0">
              <a:solidFill>
                <a:srgbClr val="FF0000"/>
              </a:solidFill>
            </a:endParaRPr>
          </a:p>
          <a:p>
            <a:r>
              <a:rPr lang="is-IS" altLang="zh-CN" dirty="0">
                <a:solidFill>
                  <a:srgbClr val="FF0000"/>
                </a:solidFill>
              </a:rPr>
              <a:t>                f[i][j]=max(f[i][j],f[i][d]+f[d+1][j</a:t>
            </a:r>
            <a:r>
              <a:rPr lang="is-IS" altLang="zh-CN" dirty="0" smtClean="0">
                <a:solidFill>
                  <a:srgbClr val="FF0000"/>
                </a:solidFill>
              </a:rPr>
              <a:t>]);</a:t>
            </a:r>
          </a:p>
          <a:p>
            <a:r>
              <a:rPr lang="is-IS" altLang="zh-CN" dirty="0"/>
              <a:t>        </a:t>
            </a:r>
            <a:r>
              <a:rPr lang="is-IS" altLang="zh-CN" dirty="0" smtClean="0"/>
              <a:t>}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is-IS" altLang="zh-CN" dirty="0" smtClean="0"/>
              <a:t>   d],[d+1    j]</a:t>
            </a:r>
            <a:endParaRPr lang="is-IS" altLang="zh-CN" dirty="0"/>
          </a:p>
        </p:txBody>
      </p:sp>
    </p:spTree>
    <p:extLst>
      <p:ext uri="{BB962C8B-B14F-4D97-AF65-F5344CB8AC3E}">
        <p14:creationId xmlns:p14="http://schemas.microsoft.com/office/powerpoint/2010/main" val="191282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poj2342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个点的一棵树，每个点上有值，现在可以取任意个点，但这些点不能有直接相连的。求选取的点的和最大值。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3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486E3D6D-5BA7-426D-BB81-76E02F26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树形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dp[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个点不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选，取得的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dp[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个点选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，取得的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叶子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sum{max(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[j][0],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[j][1])}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sum{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[j][0]}</a:t>
            </a:r>
          </a:p>
        </p:txBody>
      </p:sp>
    </p:spTree>
    <p:extLst>
      <p:ext uri="{BB962C8B-B14F-4D97-AF65-F5344CB8AC3E}">
        <p14:creationId xmlns:p14="http://schemas.microsoft.com/office/powerpoint/2010/main" val="1818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403A284-0059-4CD1-A71A-CEB489A2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树的直径：树中最长路径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性质一：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在树上任取一点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，设距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最远的一点为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，距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最远的一点为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的路径即为树的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直径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性质二：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树的直径的长度一定会是某个点的最长距离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与次长距离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403A284-0059-4CD1-A71A-CEB489A2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hdu2196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树中每个点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其最远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09" y="3164742"/>
            <a:ext cx="3181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Hdu2196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dfs1</a:t>
            </a:r>
            <a:r>
              <a:rPr kumimoji="1" lang="zh-CN" altLang="en-US" dirty="0" smtClean="0"/>
              <a:t> 求出到叶子结点最远点的距离 和 到不含最远点子树的最远点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dfs2</a:t>
            </a:r>
            <a:r>
              <a:rPr kumimoji="1" lang="zh-CN" altLang="en-US" dirty="0" smtClean="0"/>
              <a:t> 求答案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32" y="3610219"/>
            <a:ext cx="3181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动态规划的分类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65452" y="2172307"/>
            <a:ext cx="8168737" cy="3646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i="1" dirty="0" smtClean="0">
                <a:latin typeface="微软雅黑" charset="-122"/>
                <a:ea typeface="微软雅黑" charset="-122"/>
              </a:rPr>
              <a:t>1.</a:t>
            </a:r>
            <a:r>
              <a:rPr lang="zh-CN" altLang="en-US" sz="2000" i="1" dirty="0" smtClean="0">
                <a:latin typeface="微软雅黑" charset="-122"/>
                <a:ea typeface="微软雅黑" charset="-122"/>
              </a:rPr>
              <a:t>各种类型：</a:t>
            </a:r>
            <a:endParaRPr lang="en-US" altLang="zh-CN" sz="2000" i="1" dirty="0" smtClean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递推</a:t>
            </a:r>
            <a:endParaRPr lang="en-US" altLang="zh-CN" sz="1600" i="1" dirty="0" smtClean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背包</a:t>
            </a:r>
            <a:endParaRPr lang="en-US" altLang="zh-CN" sz="1600" i="1" dirty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区间</a:t>
            </a:r>
            <a:r>
              <a:rPr lang="en-US" altLang="zh-CN" sz="1600" i="1" dirty="0" err="1">
                <a:latin typeface="微软雅黑" charset="-122"/>
                <a:ea typeface="微软雅黑" charset="-122"/>
              </a:rPr>
              <a:t>d</a:t>
            </a:r>
            <a:r>
              <a:rPr lang="en-US" altLang="zh-CN" sz="1600" i="1" dirty="0" err="1" smtClean="0">
                <a:latin typeface="微软雅黑" charset="-122"/>
                <a:ea typeface="微软雅黑" charset="-122"/>
              </a:rPr>
              <a:t>p</a:t>
            </a:r>
            <a:endParaRPr lang="en-US" altLang="zh-CN" sz="1600" i="1" dirty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树形</a:t>
            </a:r>
            <a:r>
              <a:rPr lang="en-US" altLang="zh-CN" sz="1600" i="1" dirty="0" err="1" smtClean="0">
                <a:latin typeface="微软雅黑" charset="-122"/>
                <a:ea typeface="微软雅黑" charset="-122"/>
              </a:rPr>
              <a:t>dp</a:t>
            </a:r>
            <a:endParaRPr lang="en-US" altLang="zh-CN" sz="1600" i="1" dirty="0" smtClean="0">
              <a:latin typeface="微软雅黑" charset="-122"/>
              <a:ea typeface="微软雅黑" charset="-122"/>
            </a:endParaRPr>
          </a:p>
          <a:p>
            <a:pPr lvl="1"/>
            <a:r>
              <a:rPr lang="en-US" altLang="zh-CN" sz="1600" i="1" dirty="0" smtClean="0">
                <a:latin typeface="微软雅黑" charset="-122"/>
                <a:ea typeface="微软雅黑" charset="-122"/>
              </a:rPr>
              <a:t>LIS,LCS</a:t>
            </a: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概率</a:t>
            </a:r>
            <a:r>
              <a:rPr lang="en-US" altLang="zh-CN" sz="1600" i="1" dirty="0" smtClean="0">
                <a:latin typeface="微软雅黑" charset="-122"/>
                <a:ea typeface="微软雅黑" charset="-122"/>
              </a:rPr>
              <a:t>/</a:t>
            </a:r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期望</a:t>
            </a:r>
            <a:r>
              <a:rPr lang="en-US" altLang="zh-CN" sz="1600" i="1" dirty="0" err="1" smtClean="0">
                <a:latin typeface="微软雅黑" charset="-122"/>
                <a:ea typeface="微软雅黑" charset="-122"/>
              </a:rPr>
              <a:t>dp</a:t>
            </a:r>
            <a:endParaRPr lang="en-US" altLang="zh-CN" sz="1600" i="1" dirty="0" smtClean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状态压缩</a:t>
            </a:r>
            <a:r>
              <a:rPr lang="en-US" altLang="zh-CN" sz="1600" i="1" dirty="0" err="1" smtClean="0">
                <a:latin typeface="微软雅黑" charset="-122"/>
                <a:ea typeface="微软雅黑" charset="-122"/>
              </a:rPr>
              <a:t>dp</a:t>
            </a:r>
            <a:r>
              <a:rPr lang="en-US" altLang="zh-CN" sz="1600" i="1" dirty="0" smtClean="0">
                <a:latin typeface="微软雅黑" charset="-122"/>
                <a:ea typeface="微软雅黑" charset="-122"/>
              </a:rPr>
              <a:t>(</a:t>
            </a:r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轮廓线，插头</a:t>
            </a:r>
            <a:r>
              <a:rPr lang="en-US" altLang="zh-CN" sz="1600" i="1" dirty="0" smtClean="0">
                <a:latin typeface="微软雅黑" charset="-122"/>
                <a:ea typeface="微软雅黑" charset="-122"/>
              </a:rPr>
              <a:t>)</a:t>
            </a:r>
            <a:endParaRPr lang="en-US" altLang="zh-CN" sz="1600" i="1" dirty="0">
              <a:latin typeface="微软雅黑" charset="-122"/>
              <a:ea typeface="微软雅黑" charset="-122"/>
            </a:endParaRPr>
          </a:p>
          <a:p>
            <a:pPr lvl="1"/>
            <a:r>
              <a:rPr lang="ja-JP" altLang="en-US" sz="1600" i="1" dirty="0" smtClean="0">
                <a:latin typeface="微软雅黑" charset="-122"/>
                <a:ea typeface="微软雅黑" charset="-122"/>
              </a:rPr>
              <a:t>数</a:t>
            </a:r>
            <a:r>
              <a:rPr lang="ja-JP" altLang="en-US" sz="1600" i="1" dirty="0">
                <a:latin typeface="微软雅黑" charset="-122"/>
                <a:ea typeface="微软雅黑" charset="-122"/>
              </a:rPr>
              <a:t>位</a:t>
            </a:r>
            <a:r>
              <a:rPr lang="en-US" altLang="ja-JP" sz="1600" i="1" dirty="0" err="1" smtClean="0">
                <a:latin typeface="微软雅黑" charset="-122"/>
                <a:ea typeface="微软雅黑" charset="-122"/>
              </a:rPr>
              <a:t>dp</a:t>
            </a:r>
            <a:endParaRPr lang="en-US" altLang="ja-JP" sz="1600" i="1" dirty="0" smtClean="0">
              <a:latin typeface="微软雅黑" charset="-122"/>
              <a:ea typeface="微软雅黑" charset="-122"/>
            </a:endParaRPr>
          </a:p>
          <a:p>
            <a:pPr lvl="1"/>
            <a:r>
              <a:rPr lang="mr-IN" altLang="ja-JP" sz="1600" i="1" dirty="0" smtClean="0">
                <a:latin typeface="微软雅黑" charset="-122"/>
                <a:ea typeface="微软雅黑" charset="-122"/>
              </a:rPr>
              <a:t>…</a:t>
            </a:r>
            <a:endParaRPr lang="en-US" altLang="ja-JP" sz="1600" i="1" dirty="0">
              <a:latin typeface="微软雅黑" charset="-122"/>
              <a:ea typeface="微软雅黑" charset="-122"/>
            </a:endParaRPr>
          </a:p>
          <a:p>
            <a:r>
              <a:rPr lang="en-US" altLang="zh-CN" sz="2000" i="1" dirty="0" smtClean="0">
                <a:latin typeface="微软雅黑" charset="-122"/>
                <a:ea typeface="微软雅黑" charset="-122"/>
              </a:rPr>
              <a:t>2.</a:t>
            </a:r>
            <a:r>
              <a:rPr lang="zh-CN" altLang="en-US" sz="2000" i="1" dirty="0" smtClean="0">
                <a:latin typeface="微软雅黑" charset="-122"/>
                <a:ea typeface="微软雅黑" charset="-122"/>
              </a:rPr>
              <a:t>技巧：</a:t>
            </a:r>
            <a:endParaRPr lang="en-US" altLang="zh-CN" sz="2000" i="1" dirty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二进制，单调队列，斜率优化，四边形优化，矩阵快速幂优化，</a:t>
            </a:r>
            <a:r>
              <a:rPr lang="en-US" altLang="zh-CN" sz="1600" i="1" dirty="0" smtClean="0">
                <a:latin typeface="微软雅黑" charset="-122"/>
                <a:ea typeface="微软雅黑" charset="-122"/>
              </a:rPr>
              <a:t>AC</a:t>
            </a:r>
            <a:r>
              <a:rPr lang="zh-CN" altLang="en-US" sz="1600" i="1" dirty="0" smtClean="0">
                <a:latin typeface="微软雅黑" charset="-122"/>
                <a:ea typeface="微软雅黑" charset="-122"/>
              </a:rPr>
              <a:t>自动机</a:t>
            </a:r>
            <a:endParaRPr kumimoji="1" lang="zh-CN" altLang="en-US" sz="1600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403A284-0059-4CD1-A71A-CEB489A2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树形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一个特殊的性质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如果对于每个节点，所有子节点两两遍历，最后的复杂度是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n^2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hdu6421(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2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hdu6421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个点的一棵树，一些点是关键点，每个点有权值，一次探险可以要从关键点开始，到关键点结束，收益是路径上每个点的和（不能重复收益），花费是路径上的点数*一个常数。问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次探险的最大收益，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每个都取一次。</a:t>
            </a:r>
            <a:r>
              <a:rPr kumimoji="1" lang="en-US" altLang="zh-CN" dirty="0" smtClean="0"/>
              <a:t>n&lt;=3000</a:t>
            </a:r>
          </a:p>
          <a:p>
            <a:r>
              <a:rPr kumimoji="1" lang="en-US" altLang="zh-CN" dirty="0" err="1" smtClean="0"/>
              <a:t>hdu</a:t>
            </a:r>
            <a:r>
              <a:rPr kumimoji="1" lang="zh-CN" altLang="en-US" dirty="0" smtClean="0"/>
              <a:t>的图片好像有问题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0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hdu6421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][j][k][t]</a:t>
            </a:r>
          </a:p>
          <a:p>
            <a:r>
              <a:rPr kumimoji="1" lang="zh-CN" altLang="en-US" dirty="0" smtClean="0"/>
              <a:t>点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完整用了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次探险</a:t>
            </a:r>
            <a:endParaRPr kumimoji="1" lang="en-US" altLang="zh-CN" dirty="0" smtClean="0"/>
          </a:p>
          <a:p>
            <a:r>
              <a:rPr kumimoji="1" lang="zh-CN" altLang="en-US" dirty="0" smtClean="0"/>
              <a:t>起点在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的子树内，终点在子树外的有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点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被用了没有</a:t>
            </a:r>
            <a:endParaRPr kumimoji="1" lang="en-US" altLang="zh-CN" dirty="0" smtClean="0"/>
          </a:p>
          <a:p>
            <a:r>
              <a:rPr kumimoji="1" lang="en-US" altLang="zh-CN" dirty="0" smtClean="0"/>
              <a:t>0&lt;=k&lt;=2</a:t>
            </a:r>
            <a:r>
              <a:rPr kumimoji="1" lang="zh-CN" altLang="en-US" dirty="0" smtClean="0"/>
              <a:t>，如果</a:t>
            </a:r>
            <a:r>
              <a:rPr kumimoji="1" lang="en-US" altLang="zh-CN" dirty="0" smtClean="0"/>
              <a:t>k&gt;=3,</a:t>
            </a:r>
            <a:r>
              <a:rPr kumimoji="1" lang="zh-CN" altLang="en-US" dirty="0" smtClean="0"/>
              <a:t>结果不如</a:t>
            </a:r>
            <a:r>
              <a:rPr kumimoji="1" lang="en-US" altLang="zh-CN" dirty="0" smtClean="0"/>
              <a:t>k=1</a:t>
            </a:r>
          </a:p>
          <a:p>
            <a:r>
              <a:rPr kumimoji="1" lang="en-US" altLang="zh-CN" dirty="0" smtClean="0"/>
              <a:t>0&lt;=t&lt;=1</a:t>
            </a:r>
          </a:p>
          <a:p>
            <a:r>
              <a:rPr kumimoji="1" lang="zh-CN" altLang="en-US" dirty="0" smtClean="0"/>
              <a:t>代码不长，但挺难写的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6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LIS,LCS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LIS:</a:t>
            </a:r>
            <a:r>
              <a:rPr kumimoji="1" lang="zh-CN" altLang="en-US" dirty="0" smtClean="0"/>
              <a:t>最长上升子序列</a:t>
            </a:r>
            <a:endParaRPr kumimoji="1" lang="en-US" altLang="zh-CN" dirty="0" smtClean="0"/>
          </a:p>
          <a:p>
            <a:r>
              <a:rPr kumimoji="1" lang="en-US" altLang="zh-CN" dirty="0" smtClean="0"/>
              <a:t>LCS:</a:t>
            </a:r>
            <a:r>
              <a:rPr kumimoji="1" lang="zh-CN" altLang="en-US" dirty="0" smtClean="0"/>
              <a:t>最长公共子序列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2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概率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期望</a:t>
            </a:r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一般来说概率正着推，期望逆着推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有环的可能要解方程（高斯消元）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主要用到初中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高中数学知识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19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hdu3853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题目：给</a:t>
            </a:r>
            <a:r>
              <a:rPr lang="zh-CN" altLang="en-US" dirty="0"/>
              <a:t>一个</a:t>
            </a:r>
            <a:r>
              <a:rPr lang="en-US" altLang="zh-CN" dirty="0"/>
              <a:t>r*c</a:t>
            </a:r>
            <a:r>
              <a:rPr lang="zh-CN" altLang="en-US" dirty="0"/>
              <a:t>的矩阵，每个格子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zh-CN" altLang="en-US" dirty="0"/>
              <a:t>用</a:t>
            </a:r>
            <a:r>
              <a:rPr lang="en-US" altLang="zh-CN" dirty="0"/>
              <a:t>2</a:t>
            </a:r>
            <a:r>
              <a:rPr lang="zh-CN" altLang="en-US" dirty="0"/>
              <a:t>魔法值就可以走一步</a:t>
            </a:r>
            <a:r>
              <a:rPr lang="en-US" altLang="zh-CN" dirty="0"/>
              <a:t>,</a:t>
            </a:r>
            <a:r>
              <a:rPr lang="zh-CN" altLang="en-US" dirty="0"/>
              <a:t>（可以到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、（</a:t>
            </a:r>
            <a:r>
              <a:rPr lang="en-US" altLang="zh-CN" dirty="0"/>
              <a:t>x+1,y)</a:t>
            </a:r>
            <a:r>
              <a:rPr lang="zh-CN" altLang="en-US" dirty="0"/>
              <a:t>、（</a:t>
            </a:r>
            <a:r>
              <a:rPr lang="en-US" altLang="zh-CN" dirty="0"/>
              <a:t>x,y+1))</a:t>
            </a:r>
            <a:r>
              <a:rPr lang="zh-CN" altLang="en-US" dirty="0"/>
              <a:t>，告诉每个格子的能到达的三个位置的概率，求从左上角到达右下角所需魔法值的期望。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299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第一天内容结束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习题挂在我校</a:t>
            </a:r>
            <a:r>
              <a:rPr kumimoji="1" lang="en-US" altLang="zh-CN" dirty="0" err="1" smtClean="0"/>
              <a:t>oj</a:t>
            </a:r>
            <a:r>
              <a:rPr kumimoji="1" lang="zh-CN" altLang="en-US" dirty="0" smtClean="0"/>
              <a:t>上了</a:t>
            </a:r>
            <a:endParaRPr kumimoji="1" lang="en-US" altLang="zh-CN" dirty="0" smtClean="0"/>
          </a:p>
          <a:p>
            <a:r>
              <a:rPr lang="en-US" altLang="zh-CN" dirty="0">
                <a:hlinkClick r:id="rId2"/>
              </a:rPr>
              <a:t>http://citel.bjtu.edu.cn/vjudge/contest/view.action?cid=344#overview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3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b="1" dirty="0" smtClean="0"/>
              <a:t>POJ</a:t>
            </a:r>
            <a:r>
              <a:rPr lang="en-US" altLang="zh-CN" b="1" dirty="0" smtClean="0"/>
              <a:t>3254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85330" y="2442999"/>
            <a:ext cx="7773339" cy="166065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农夫</a:t>
            </a:r>
            <a:r>
              <a:rPr lang="zh-CN" altLang="en-US" dirty="0">
                <a:latin typeface="微软雅黑" charset="-122"/>
                <a:ea typeface="微软雅黑" charset="-122"/>
              </a:rPr>
              <a:t>有一块地，被划分为</a:t>
            </a:r>
            <a:r>
              <a:rPr lang="en-US" altLang="zh-CN" dirty="0">
                <a:latin typeface="微软雅黑" charset="-122"/>
                <a:ea typeface="微软雅黑" charset="-122"/>
              </a:rPr>
              <a:t>m</a:t>
            </a:r>
            <a:r>
              <a:rPr lang="zh-CN" altLang="en-US" dirty="0">
                <a:latin typeface="微软雅黑" charset="-122"/>
                <a:ea typeface="微软雅黑" charset="-122"/>
              </a:rPr>
              <a:t>行</a:t>
            </a:r>
            <a:r>
              <a:rPr lang="en-US" altLang="zh-CN" dirty="0">
                <a:latin typeface="微软雅黑" charset="-122"/>
                <a:ea typeface="微软雅黑" charset="-122"/>
              </a:rPr>
              <a:t>n</a:t>
            </a:r>
            <a:r>
              <a:rPr lang="zh-CN" altLang="en-US" dirty="0">
                <a:latin typeface="微软雅黑" charset="-122"/>
                <a:ea typeface="微软雅黑" charset="-122"/>
              </a:rPr>
              <a:t>列大小相等的格子，其中一些格子是可以放牧的（用</a:t>
            </a:r>
            <a:r>
              <a:rPr lang="en-US" altLang="zh-CN" dirty="0"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latin typeface="微软雅黑" charset="-122"/>
                <a:ea typeface="微软雅黑" charset="-122"/>
              </a:rPr>
              <a:t>标记），农夫可以在这些格子里放牛，其他格子则不能放牛（用</a:t>
            </a:r>
            <a:r>
              <a:rPr lang="en-US" altLang="zh-CN" dirty="0">
                <a:latin typeface="微软雅黑" charset="-122"/>
                <a:ea typeface="微软雅黑" charset="-122"/>
              </a:rPr>
              <a:t>0</a:t>
            </a:r>
            <a:r>
              <a:rPr lang="zh-CN" altLang="en-US" dirty="0">
                <a:latin typeface="微软雅黑" charset="-122"/>
                <a:ea typeface="微软雅黑" charset="-122"/>
              </a:rPr>
              <a:t>标记），并且要求不可以使相邻格子都有牛。现在输入数据给出这块地的大小及可否放牧的情况，求该农夫有多少种放牧方案可以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选择</a:t>
            </a:r>
            <a:r>
              <a:rPr lang="zh-CN" altLang="en-US" dirty="0">
                <a:latin typeface="微软雅黑" charset="-122"/>
                <a:ea typeface="微软雅黑" charset="-122"/>
              </a:rPr>
              <a:t>。</a:t>
            </a:r>
            <a:r>
              <a:rPr lang="is-IS" altLang="zh-CN" dirty="0" smtClean="0">
                <a:latin typeface="微软雅黑" charset="-122"/>
                <a:ea typeface="微软雅黑" charset="-122"/>
              </a:rPr>
              <a:t>1 </a:t>
            </a:r>
            <a:r>
              <a:rPr lang="is-IS" altLang="zh-CN" dirty="0">
                <a:latin typeface="微软雅黑" charset="-122"/>
                <a:ea typeface="微软雅黑" charset="-122"/>
              </a:rPr>
              <a:t>≤ </a:t>
            </a:r>
            <a:r>
              <a:rPr lang="is-IS" altLang="zh-CN" i="1" dirty="0" smtClean="0">
                <a:latin typeface="微软雅黑" charset="-122"/>
                <a:ea typeface="微软雅黑" charset="-122"/>
              </a:rPr>
              <a:t>M</a:t>
            </a:r>
            <a:r>
              <a:rPr lang="zh-CN" altLang="en-US" i="1" dirty="0" smtClean="0">
                <a:latin typeface="微软雅黑" charset="-122"/>
                <a:ea typeface="微软雅黑" charset="-122"/>
              </a:rPr>
              <a:t>，</a:t>
            </a:r>
            <a:r>
              <a:rPr lang="is-IS" altLang="zh-CN" dirty="0">
                <a:latin typeface="微软雅黑" charset="-122"/>
                <a:ea typeface="微软雅黑" charset="-122"/>
              </a:rPr>
              <a:t> </a:t>
            </a:r>
            <a:r>
              <a:rPr lang="is-IS" altLang="zh-CN" i="1" dirty="0">
                <a:latin typeface="微软雅黑" charset="-122"/>
                <a:ea typeface="微软雅黑" charset="-122"/>
              </a:rPr>
              <a:t>N</a:t>
            </a:r>
            <a:r>
              <a:rPr lang="is-IS" altLang="zh-CN" dirty="0">
                <a:latin typeface="微软雅黑" charset="-122"/>
                <a:ea typeface="微软雅黑" charset="-122"/>
              </a:rPr>
              <a:t> ≤ </a:t>
            </a:r>
            <a:r>
              <a:rPr lang="is-IS" altLang="zh-CN" dirty="0" smtClean="0">
                <a:latin typeface="微软雅黑" charset="-122"/>
                <a:ea typeface="微软雅黑" charset="-122"/>
              </a:rPr>
              <a:t>12</a:t>
            </a:r>
            <a:endParaRPr kumimoji="1"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248" y="4237463"/>
            <a:ext cx="7454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charset="-122"/>
                <a:ea typeface="微软雅黑" charset="-122"/>
              </a:rPr>
              <a:t>解题思路：</a:t>
            </a:r>
            <a:endParaRPr kumimoji="1" lang="en-US" altLang="zh-CN" sz="2000" dirty="0" smtClean="0">
              <a:latin typeface="微软雅黑" charset="-122"/>
              <a:ea typeface="微软雅黑" charset="-122"/>
            </a:endParaRPr>
          </a:p>
          <a:p>
            <a:r>
              <a:rPr kumimoji="1" lang="zh-CN" altLang="en-US" sz="2000" dirty="0" smtClean="0">
                <a:latin typeface="微软雅黑" charset="-122"/>
                <a:ea typeface="微软雅黑" charset="-122"/>
              </a:rPr>
              <a:t>用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一个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n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位的二进制数代表当前选择，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表示放牛，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0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表示不放</a:t>
            </a:r>
            <a:r>
              <a:rPr kumimoji="1" lang="zh-CN" altLang="en-US" sz="2000" dirty="0" smtClean="0">
                <a:latin typeface="微软雅黑" charset="-122"/>
                <a:ea typeface="微软雅黑" charset="-122"/>
              </a:rPr>
              <a:t>。</a:t>
            </a:r>
            <a:endParaRPr kumimoji="1" lang="en-US" altLang="zh-CN" sz="2000" dirty="0" smtClean="0">
              <a:latin typeface="微软雅黑" charset="-122"/>
              <a:ea typeface="微软雅黑" charset="-122"/>
            </a:endParaRPr>
          </a:p>
          <a:p>
            <a:r>
              <a:rPr kumimoji="1" lang="zh-CN" altLang="en-US" sz="2000" dirty="0" smtClean="0">
                <a:latin typeface="微软雅黑" charset="-122"/>
                <a:ea typeface="微软雅黑" charset="-122"/>
              </a:rPr>
              <a:t>状态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转移方程：</a:t>
            </a:r>
            <a:r>
              <a:rPr kumimoji="1" lang="en-US" altLang="zh-CN" sz="2000" dirty="0" err="1">
                <a:latin typeface="微软雅黑" charset="-122"/>
                <a:ea typeface="微软雅黑" charset="-122"/>
              </a:rPr>
              <a:t>dp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[</a:t>
            </a:r>
            <a:r>
              <a:rPr kumimoji="1" lang="en-US" altLang="zh-CN" sz="2000" dirty="0" err="1">
                <a:latin typeface="微软雅黑" charset="-122"/>
                <a:ea typeface="微软雅黑" charset="-122"/>
              </a:rPr>
              <a:t>i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][state]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 </a:t>
            </a:r>
            <a:r>
              <a:rPr lang="el-GR" altLang="zh-CN" sz="2000" dirty="0">
                <a:latin typeface="微软雅黑" charset="-122"/>
                <a:ea typeface="微软雅黑" charset="-122"/>
              </a:rPr>
              <a:t>Σ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2000" dirty="0" err="1">
                <a:latin typeface="微软雅黑" charset="-122"/>
                <a:ea typeface="微软雅黑" charset="-122"/>
              </a:rPr>
              <a:t>dp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[i-1][</a:t>
            </a:r>
            <a:r>
              <a:rPr kumimoji="1" lang="en-US" altLang="zh-CN" sz="2000" dirty="0" err="1">
                <a:latin typeface="微软雅黑" charset="-122"/>
                <a:ea typeface="微软雅黑" charset="-122"/>
              </a:rPr>
              <a:t>last_state</a:t>
            </a:r>
            <a:r>
              <a:rPr kumimoji="1" lang="en-US" altLang="zh-CN" sz="2000" dirty="0" smtClean="0">
                <a:latin typeface="微软雅黑" charset="-122"/>
                <a:ea typeface="微软雅黑" charset="-122"/>
              </a:rPr>
              <a:t>]</a:t>
            </a:r>
            <a:endParaRPr kumimoji="1" lang="en-US" altLang="zh-CN" sz="20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000" dirty="0" smtClean="0">
                <a:latin typeface="微软雅黑" charset="-122"/>
                <a:ea typeface="微软雅黑" charset="-122"/>
              </a:rPr>
              <a:t>state</a:t>
            </a:r>
            <a:r>
              <a:rPr kumimoji="1" lang="zh-CN" altLang="en-US" sz="2000" dirty="0" smtClean="0">
                <a:latin typeface="微软雅黑" charset="-122"/>
                <a:ea typeface="微软雅黑" charset="-122"/>
              </a:rPr>
              <a:t>自身满足性质，</a:t>
            </a:r>
            <a:r>
              <a:rPr kumimoji="1" lang="en-US" altLang="zh-CN" sz="2000" dirty="0" err="1">
                <a:latin typeface="微软雅黑" charset="-122"/>
                <a:ea typeface="微软雅黑" charset="-122"/>
              </a:rPr>
              <a:t>last_state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和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state</a:t>
            </a:r>
            <a:r>
              <a:rPr kumimoji="1" lang="zh-CN" altLang="en-US" sz="2000" dirty="0" smtClean="0">
                <a:latin typeface="微软雅黑" charset="-122"/>
                <a:ea typeface="微软雅黑" charset="-122"/>
              </a:rPr>
              <a:t>相连满足性质</a:t>
            </a:r>
            <a:endParaRPr kumimoji="1" lang="zh-CN" altLang="en-US" sz="2000" dirty="0">
              <a:latin typeface="微软雅黑" charset="-122"/>
              <a:ea typeface="微软雅黑" charset="-122"/>
            </a:endParaRPr>
          </a:p>
          <a:p>
            <a:endParaRPr kumimoji="1" lang="zh-CN" altLang="en-US" sz="2000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3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hdu6321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37" y="2337734"/>
            <a:ext cx="8217430" cy="31077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 smtClean="0">
                <a:latin typeface="微软雅黑" charset="-122"/>
                <a:ea typeface="微软雅黑" charset="-122"/>
              </a:rPr>
              <a:t>n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个点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(n=2,4,6,8,10)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，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m(&lt;=3e4)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次操作，每次操作加入一条边或删除一条边，每次操作后输出当前状态下，使用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（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k=1,2,</a:t>
            </a:r>
            <a:r>
              <a:rPr kumimoji="1" lang="mr-IN" altLang="zh-CN" dirty="0" smtClean="0">
                <a:latin typeface="微软雅黑" charset="-122"/>
                <a:ea typeface="微软雅黑" charset="-122"/>
              </a:rPr>
              <a:t>…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,n/2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）条边的二分图数量。</a:t>
            </a:r>
            <a:endParaRPr kumimoji="1"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hdu6321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][state(2^n)]</a:t>
            </a:r>
            <a:r>
              <a:rPr kumimoji="1" lang="zh-CN" altLang="en-US" dirty="0"/>
              <a:t>代表第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次操作后，恰好使用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这些点，有多少个二分图。</a:t>
            </a:r>
            <a:endParaRPr kumimoji="1" lang="en-US" altLang="zh-CN" dirty="0"/>
          </a:p>
          <a:p>
            <a:r>
              <a:rPr kumimoji="1" lang="zh-CN" altLang="en-US" dirty="0"/>
              <a:t>每加入或删除一条边</a:t>
            </a:r>
            <a:r>
              <a:rPr kumimoji="1" lang="en-US" altLang="zh-CN" dirty="0" err="1"/>
              <a:t>xy</a:t>
            </a:r>
            <a:r>
              <a:rPr kumimoji="1" lang="zh-CN" altLang="en-US" dirty="0"/>
              <a:t>，改变含</a:t>
            </a:r>
            <a:r>
              <a:rPr kumimoji="1" lang="en-US" altLang="zh-CN" dirty="0" err="1"/>
              <a:t>xy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值，此时，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[state]</a:t>
            </a:r>
            <a:r>
              <a:rPr kumimoji="1" lang="zh-CN" altLang="en-US" dirty="0"/>
              <a:t>的增量，是使用</a:t>
            </a:r>
            <a:r>
              <a:rPr kumimoji="1" lang="en-US" altLang="zh-CN" dirty="0" err="1"/>
              <a:t>xy</a:t>
            </a:r>
            <a:r>
              <a:rPr kumimoji="1" lang="zh-CN" altLang="en-US" dirty="0"/>
              <a:t>的二分图数量。</a:t>
            </a:r>
            <a:endParaRPr kumimoji="1" lang="en-US" altLang="zh-CN" dirty="0"/>
          </a:p>
          <a:p>
            <a:r>
              <a:rPr kumimoji="1" lang="en-US" altLang="zh-CN" dirty="0"/>
              <a:t> k = (1&lt;&lt;x)+(1&lt;&lt;y)</a:t>
            </a:r>
          </a:p>
          <a:p>
            <a:r>
              <a:rPr kumimoji="1" lang="en-US" altLang="zh-CN" dirty="0"/>
              <a:t>If(</a:t>
            </a:r>
            <a:r>
              <a:rPr kumimoji="1" lang="en-US" altLang="zh-CN" dirty="0" err="1"/>
              <a:t>state&amp;k</a:t>
            </a:r>
            <a:r>
              <a:rPr kumimoji="1" lang="en-US" altLang="zh-CN" dirty="0"/>
              <a:t>==</a:t>
            </a:r>
            <a:r>
              <a:rPr kumimoji="1" lang="en-US" altLang="zh-CN" dirty="0" smtClean="0"/>
              <a:t>k)</a:t>
            </a:r>
            <a:r>
              <a:rPr kumimoji="1" lang="zh-CN" altLang="en-US" dirty="0" smtClean="0"/>
              <a:t>                                                    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][state]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(+/-)=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</a:t>
            </a:r>
            <a:r>
              <a:rPr kumimoji="1" lang="en-US" altLang="zh-CN" dirty="0"/>
              <a:t>][</a:t>
            </a:r>
            <a:r>
              <a:rPr kumimoji="1" lang="en-US" altLang="zh-CN" dirty="0" err="1"/>
              <a:t>state^k</a:t>
            </a:r>
            <a:r>
              <a:rPr kumimoji="1" lang="en-US" altLang="zh-CN" dirty="0"/>
              <a:t>];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4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通解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确定状态，设定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数组，并确定数组范围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求转移方程（优化）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处理边界信息（初始化）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统计答案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11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状态压缩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65528"/>
            <a:ext cx="7886700" cy="3493827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charset="-122"/>
                <a:ea typeface="微软雅黑" charset="-122"/>
              </a:rPr>
              <a:t>常见的有两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类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，图上的，和矩形的。</a:t>
            </a:r>
            <a:endParaRPr kumimoji="1" lang="en-US" altLang="zh-CN" dirty="0" smtClean="0">
              <a:latin typeface="微软雅黑" charset="-122"/>
              <a:ea typeface="微软雅黑" charset="-122"/>
            </a:endParaRPr>
          </a:p>
          <a:p>
            <a:r>
              <a:rPr kumimoji="1" lang="en-US" altLang="zh-CN" dirty="0">
                <a:latin typeface="微软雅黑" charset="-122"/>
                <a:ea typeface="微软雅黑" charset="-122"/>
              </a:rPr>
              <a:t>n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很小（</a:t>
            </a:r>
            <a:r>
              <a:rPr kumimoji="1" lang="en-US" altLang="zh-CN" dirty="0" err="1">
                <a:latin typeface="微软雅黑" charset="-122"/>
                <a:ea typeface="微软雅黑" charset="-122"/>
              </a:rPr>
              <a:t>k^n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）</a:t>
            </a:r>
            <a:endParaRPr kumimoji="1" lang="en-US" altLang="zh-CN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dirty="0">
                <a:latin typeface="微软雅黑" charset="-122"/>
                <a:ea typeface="微软雅黑" charset="-122"/>
              </a:rPr>
              <a:t>使用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进制存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状态，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一般为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或</a:t>
            </a:r>
            <a:r>
              <a:rPr kumimoji="1" lang="en-US" altLang="zh-CN" dirty="0" smtClean="0">
                <a:latin typeface="微软雅黑" charset="-122"/>
                <a:ea typeface="微软雅黑" charset="-122"/>
              </a:rPr>
              <a:t>3</a:t>
            </a:r>
            <a:endParaRPr kumimoji="1" lang="en-US" altLang="zh-CN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dirty="0">
                <a:latin typeface="微软雅黑" charset="-122"/>
                <a:ea typeface="微软雅黑" charset="-122"/>
              </a:rPr>
              <a:t>预处理，位</a:t>
            </a:r>
            <a:r>
              <a:rPr kumimoji="1" lang="zh-CN" altLang="en-US" dirty="0" smtClean="0">
                <a:latin typeface="微软雅黑" charset="-122"/>
                <a:ea typeface="微软雅黑" charset="-122"/>
              </a:rPr>
              <a:t>运算</a:t>
            </a:r>
            <a:endParaRPr kumimoji="1" lang="en-US" altLang="zh-CN" dirty="0" smtClean="0">
              <a:latin typeface="微软雅黑" charset="-122"/>
              <a:ea typeface="微软雅黑" charset="-122"/>
            </a:endParaRPr>
          </a:p>
          <a:p>
            <a:endParaRPr kumimoji="1" lang="en-US" altLang="zh-CN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sz="2500" i="1" dirty="0" smtClean="0">
                <a:latin typeface="微软雅黑" charset="-122"/>
                <a:ea typeface="微软雅黑" charset="-122"/>
              </a:rPr>
              <a:t>拓展：基于</a:t>
            </a:r>
            <a:r>
              <a:rPr kumimoji="1" lang="zh-CN" altLang="en-US" sz="2500" i="1" dirty="0">
                <a:latin typeface="微软雅黑" charset="-122"/>
                <a:ea typeface="微软雅黑" charset="-122"/>
              </a:rPr>
              <a:t>连通性状态压缩的动态规划（轮廓线</a:t>
            </a:r>
            <a:r>
              <a:rPr kumimoji="1" lang="en-US" altLang="zh-CN" sz="2500" i="1" dirty="0" err="1">
                <a:latin typeface="微软雅黑" charset="-122"/>
                <a:ea typeface="微软雅黑" charset="-122"/>
              </a:rPr>
              <a:t>dp</a:t>
            </a:r>
            <a:r>
              <a:rPr kumimoji="1" lang="zh-CN" altLang="en-US" sz="2500" i="1" dirty="0">
                <a:latin typeface="微软雅黑" charset="-122"/>
                <a:ea typeface="微软雅黑" charset="-122"/>
              </a:rPr>
              <a:t>，插头</a:t>
            </a:r>
            <a:r>
              <a:rPr kumimoji="1" lang="en-US" altLang="zh-CN" sz="2500" i="1" dirty="0" err="1">
                <a:latin typeface="微软雅黑" charset="-122"/>
                <a:ea typeface="微软雅黑" charset="-122"/>
              </a:rPr>
              <a:t>dp</a:t>
            </a:r>
            <a:r>
              <a:rPr kumimoji="1" lang="zh-CN" altLang="en-US" sz="2500" i="1" dirty="0" smtClean="0">
                <a:latin typeface="微软雅黑" charset="-122"/>
                <a:ea typeface="微软雅黑" charset="-122"/>
              </a:rPr>
              <a:t>）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2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轮廓线</a:t>
            </a:r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][j][k]</a:t>
            </a:r>
            <a:r>
              <a:rPr lang="zh-CN" altLang="en-US" dirty="0"/>
              <a:t>表示填到第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/>
              <a:t>列</a:t>
            </a:r>
            <a:r>
              <a:rPr lang="zh-CN" altLang="en-US" dirty="0" smtClean="0"/>
              <a:t>（绿色</a:t>
            </a:r>
            <a:r>
              <a:rPr lang="zh-CN" altLang="en-US" dirty="0"/>
              <a:t>格子）时，红色部分填法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时的某种东西，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是状压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6" y="3003777"/>
            <a:ext cx="4712188" cy="26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OpenJudge-</a:t>
            </a:r>
            <a:r>
              <a:rPr lang="en-US" altLang="zh-CN" dirty="0" smtClean="0"/>
              <a:t>C19G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题意：一个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的棋盘，上面可以任意填黑子或白子，黑</a:t>
            </a:r>
            <a:r>
              <a:rPr kumimoji="1" lang="en-US" altLang="zh-CN" dirty="0" smtClean="0"/>
              <a:t>+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&gt;=1</a:t>
            </a:r>
            <a:r>
              <a:rPr kumimoji="1" lang="zh-CN" altLang="en-US" dirty="0" smtClean="0"/>
              <a:t>个白</a:t>
            </a:r>
            <a:r>
              <a:rPr kumimoji="1" lang="en-US" altLang="zh-CN" dirty="0" smtClean="0"/>
              <a:t>)+</a:t>
            </a:r>
            <a:r>
              <a:rPr kumimoji="1" lang="zh-CN" altLang="en-US" dirty="0" smtClean="0"/>
              <a:t>黑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的横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竖相邻算一个奥利奥，给一个限定的棋盘，问最多能有多少奥利奥？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n&lt;=10</a:t>
            </a:r>
          </a:p>
          <a:p>
            <a:r>
              <a:rPr lang="en-US" altLang="zh-CN" dirty="0">
                <a:hlinkClick r:id="rId2"/>
              </a:rPr>
              <a:t>http://poj.openjudge.cn/practice/C19G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0961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OpenJudge-</a:t>
            </a:r>
            <a:r>
              <a:rPr lang="en-US" altLang="zh-CN" dirty="0"/>
              <a:t>C19G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白，黑白，黑三种</a:t>
            </a:r>
            <a:r>
              <a:rPr kumimoji="1" lang="zh-CN" altLang="en-US" dirty="0" smtClean="0"/>
              <a:t>状态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][j][k]</a:t>
            </a:r>
            <a:r>
              <a:rPr kumimoji="1" lang="zh-CN" altLang="en-US" dirty="0" smtClean="0"/>
              <a:t>到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列轮廓线是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时的方案数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滚动数组优化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30" y="3470030"/>
            <a:ext cx="4264070" cy="23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is-I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is-I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du2089</a:t>
            </a:r>
            <a:endParaRPr kumimoji="1" lang="is-I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区间内，既不含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的数的个数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如62315包含62，88914包含4，这两个数都是不合法的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1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数位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统计区间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的满足题意的数的个数，这往往可以转换成求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[0,r]-[0,l)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对于求区间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)有一个通用的方法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对于一个小于n的数，肯定是从高位到低位出现某一位&lt;n的那一位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 n = 58 n 为十进制数</a:t>
            </a: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x = 49 此时x的十位&lt;n</a:t>
            </a: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x = 51 此时x的个位&lt;n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7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数位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有了上述性质，我们就可以从高到低枚举第一次&lt;n对应位是哪一位。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这样之前的位确定了，之后的位就不受n的限制即从00...0~99...9，可以先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，然后这时就可以直接统计答案。</a:t>
            </a:r>
          </a:p>
        </p:txBody>
      </p:sp>
    </p:spTree>
    <p:extLst>
      <p:ext uri="{BB962C8B-B14F-4D97-AF65-F5344CB8AC3E}">
        <p14:creationId xmlns:p14="http://schemas.microsoft.com/office/powerpoint/2010/main" val="39792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hdu2089(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1045"/>
            <a:ext cx="7886700" cy="45453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统计区间[0,n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从高到低枚举哪一位比n小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枚举的过程需要什么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预处理</a:t>
            </a:r>
            <a:r>
              <a:rPr lang="en-US" altLang="zh-CN" dirty="0" err="1"/>
              <a:t>dp</a:t>
            </a:r>
            <a:r>
              <a:rPr lang="zh-CN" altLang="en-US" dirty="0"/>
              <a:t>数组，然后统计[0,</a:t>
            </a:r>
            <a:r>
              <a:rPr lang="en-US" altLang="zh-CN" dirty="0"/>
              <a:t>R+1)</a:t>
            </a:r>
            <a:r>
              <a:rPr lang="zh-CN" altLang="en-US" dirty="0"/>
              <a:t> - [0,</a:t>
            </a:r>
            <a:r>
              <a:rPr lang="en-US" altLang="zh-CN" dirty="0"/>
              <a:t>L</a:t>
            </a:r>
            <a:r>
              <a:rPr lang="zh-CN" altLang="en-US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zh-CN" dirty="0" err="1"/>
              <a:t>dp</a:t>
            </a:r>
            <a:r>
              <a:rPr lang="zh-CN" altLang="en-US" dirty="0"/>
              <a:t>[i</a:t>
            </a:r>
            <a:r>
              <a:rPr lang="en-US" altLang="zh-CN" dirty="0"/>
              <a:t>][</a:t>
            </a:r>
            <a:r>
              <a:rPr lang="zh-CN" altLang="en-US" dirty="0"/>
              <a:t>j]代表开头是j的i位数中不含"62"和"4"的数有几个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如</a:t>
            </a:r>
            <a:r>
              <a:rPr lang="en-US" altLang="zh-CN" dirty="0" err="1"/>
              <a:t>dp</a:t>
            </a:r>
            <a:r>
              <a:rPr lang="zh-CN" altLang="en-US" dirty="0"/>
              <a:t>[2</a:t>
            </a:r>
            <a:r>
              <a:rPr lang="en-US" altLang="zh-CN" dirty="0"/>
              <a:t>][</a:t>
            </a:r>
            <a:r>
              <a:rPr lang="zh-CN" altLang="en-US" dirty="0"/>
              <a:t>6]包含60,61,63,65,66,67,68,69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 err="1"/>
              <a:t>dp</a:t>
            </a:r>
            <a:r>
              <a:rPr lang="en-US" altLang="zh-CN" dirty="0"/>
              <a:t>[2][6]=8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1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hdu2089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05107F10-8FA5-45F0-BAE7-21B91FAC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968" y="1812131"/>
            <a:ext cx="5434235" cy="4242439"/>
          </a:xfrm>
        </p:spPr>
      </p:pic>
    </p:spTree>
    <p:extLst>
      <p:ext uri="{BB962C8B-B14F-4D97-AF65-F5344CB8AC3E}">
        <p14:creationId xmlns:p14="http://schemas.microsoft.com/office/powerpoint/2010/main" val="31750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hdu2089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F523B9F-AE88-44AD-9047-D22B75C3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17" y="1690689"/>
            <a:ext cx="5497174" cy="5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Hdu2084</a:t>
            </a:r>
            <a:r>
              <a:rPr kumimoji="1" lang="zh-CN" altLang="en-US" dirty="0" smtClean="0"/>
              <a:t>数塔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有如下所示的数塔，要求从顶层走到底层，若每一步只能走到相邻的结点，则经过的结点的数字之和最大是多少</a:t>
            </a:r>
            <a:r>
              <a:rPr lang="zh-CN" altLang="en-US" dirty="0" smtClean="0"/>
              <a:t>？（最多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层）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5" y="3430198"/>
            <a:ext cx="49053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hdu2089(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1045"/>
            <a:ext cx="7886700" cy="454530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dp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[x][pre(1/0)]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代表第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位，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位上是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不是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时，不加（大小）限制时的个数。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dfs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每一位，传递大小限制，和特殊限制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(62)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0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hdu2089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is-I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3" y="1869554"/>
            <a:ext cx="5829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数位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1045"/>
            <a:ext cx="7886700" cy="4545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HDU 3652 :  </a:t>
            </a:r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范围内含有</a:t>
            </a:r>
            <a:r>
              <a:rPr lang="en-US" altLang="zh-CN" dirty="0"/>
              <a:t>13</a:t>
            </a:r>
            <a:r>
              <a:rPr lang="zh-CN" altLang="en-US" dirty="0"/>
              <a:t>并且能被</a:t>
            </a:r>
            <a:r>
              <a:rPr lang="en-US" altLang="zh-CN" dirty="0"/>
              <a:t>13</a:t>
            </a:r>
            <a:r>
              <a:rPr lang="zh-CN" altLang="en-US" dirty="0"/>
              <a:t>整除的数字的个数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HDU 3555:  </a:t>
            </a:r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之间含有</a:t>
            </a:r>
            <a:r>
              <a:rPr lang="en-US" altLang="zh-CN" dirty="0"/>
              <a:t>49</a:t>
            </a:r>
            <a:r>
              <a:rPr lang="zh-CN" altLang="en-US" dirty="0"/>
              <a:t>的数字的个数</a:t>
            </a:r>
          </a:p>
        </p:txBody>
      </p:sp>
    </p:spTree>
    <p:extLst>
      <p:ext uri="{BB962C8B-B14F-4D97-AF65-F5344CB8AC3E}">
        <p14:creationId xmlns:p14="http://schemas.microsoft.com/office/powerpoint/2010/main" val="2679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数位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04999"/>
            <a:ext cx="8204632" cy="4451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解决问题的核心思想是“逐位确定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显性的限制和隐性的大小限制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递推和记忆化搜索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6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其他类型</a:t>
            </a:r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有时候不符合上述类型，需要抛弃定式思维，结合题意，构造状态。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93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就是一个元素单调的队列，那么就能保证队首的元素是最小（最大）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kumimoji="1" lang="zh-CN" altLang="en-US" dirty="0" smtClean="0"/>
              <a:t>双端队列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deque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数组模拟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复杂度线性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1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单调队列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一个含有</a:t>
            </a:r>
            <a:r>
              <a:rPr lang="en-US" altLang="zh-CN" dirty="0"/>
              <a:t>n</a:t>
            </a:r>
            <a:r>
              <a:rPr lang="zh-CN" altLang="en-US" dirty="0"/>
              <a:t>项的数列</a:t>
            </a:r>
            <a:r>
              <a:rPr lang="en-US" altLang="zh-CN" dirty="0"/>
              <a:t>(n&lt;=2000000)</a:t>
            </a:r>
            <a:r>
              <a:rPr lang="zh-CN" altLang="en-US" dirty="0"/>
              <a:t>，求出每一项前面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</a:t>
            </a:r>
            <a:r>
              <a:rPr lang="zh-CN" altLang="en-US" dirty="0"/>
              <a:t>个数到它这个区间内的最小值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=6,m=2</a:t>
            </a:r>
          </a:p>
          <a:p>
            <a:r>
              <a:rPr lang="en-US" altLang="zh-CN" dirty="0" smtClean="0"/>
              <a:t>7 8 1 4 3 2</a:t>
            </a:r>
          </a:p>
          <a:p>
            <a:r>
              <a:rPr lang="en-US" altLang="zh-CN" dirty="0" smtClean="0"/>
              <a:t>0 7 7 1 1 3</a:t>
            </a:r>
          </a:p>
          <a:p>
            <a:r>
              <a:rPr lang="zh-CN" altLang="en-US" dirty="0" smtClean="0"/>
              <a:t>单调递增增队列</a:t>
            </a:r>
            <a:endParaRPr lang="en-US" altLang="zh-CN" dirty="0" smtClean="0"/>
          </a:p>
          <a:p>
            <a:r>
              <a:rPr kumimoji="1" lang="zh-CN" altLang="en-US" dirty="0"/>
              <a:t>从队首取</a:t>
            </a:r>
            <a:r>
              <a:rPr kumimoji="1" lang="zh-CN" altLang="en-US" dirty="0" smtClean="0"/>
              <a:t>最小值</a:t>
            </a:r>
            <a:endParaRPr lang="en-US" altLang="zh-CN" dirty="0" smtClean="0"/>
          </a:p>
          <a:p>
            <a:r>
              <a:rPr lang="zh-CN" altLang="en-US" dirty="0" smtClean="0"/>
              <a:t>从队尾插入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，弹出大于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的，因为弹出去的下标都小于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的下标，且值大于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，对之后没用了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642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单调队列优化</a:t>
            </a:r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</a:t>
            </a:r>
            <a:r>
              <a:rPr lang="zh-CN" altLang="en-US" dirty="0"/>
              <a:t>如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]=max/min (f[k]) + g[</a:t>
            </a:r>
            <a:r>
              <a:rPr lang="en-US" altLang="zh-CN" dirty="0" err="1"/>
              <a:t>i</a:t>
            </a:r>
            <a:r>
              <a:rPr lang="en-US" altLang="zh-CN" dirty="0"/>
              <a:t>]  </a:t>
            </a:r>
            <a:r>
              <a:rPr lang="zh-CN" altLang="en-US" dirty="0"/>
              <a:t>（</a:t>
            </a:r>
            <a:r>
              <a:rPr lang="en-US" altLang="zh-CN" dirty="0"/>
              <a:t>k&lt;</a:t>
            </a:r>
            <a:r>
              <a:rPr lang="en-US" altLang="zh-CN" dirty="0" err="1"/>
              <a:t>i</a:t>
            </a:r>
            <a:r>
              <a:rPr lang="en-US" altLang="zh-CN" dirty="0"/>
              <a:t> &amp;&amp; 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是与</a:t>
            </a:r>
            <a:r>
              <a:rPr lang="en-US" altLang="zh-CN" dirty="0"/>
              <a:t>k</a:t>
            </a:r>
            <a:r>
              <a:rPr lang="zh-CN" altLang="en-US" dirty="0"/>
              <a:t>无关的变量）才能用到单调队列进行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f[k]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30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hdu3401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一个人知道接下来</a:t>
            </a:r>
            <a:r>
              <a:rPr lang="en-US" altLang="zh-CN" dirty="0"/>
              <a:t>T</a:t>
            </a:r>
            <a:r>
              <a:rPr lang="zh-CN" altLang="en-US" dirty="0"/>
              <a:t>天</a:t>
            </a:r>
            <a:r>
              <a:rPr lang="zh-CN" altLang="en-US" dirty="0" smtClean="0"/>
              <a:t>的一只股票买入和卖出的价格，然后有一些限制（每天最多买入卖出有限制，两次操作间隔</a:t>
            </a:r>
            <a:r>
              <a:rPr lang="en-US" altLang="zh-CN" dirty="0" smtClean="0"/>
              <a:t>w</a:t>
            </a:r>
            <a:r>
              <a:rPr lang="zh-CN" altLang="en-US" dirty="0" smtClean="0"/>
              <a:t>天，最多持有</a:t>
            </a:r>
            <a:r>
              <a:rPr lang="en-US" altLang="zh-CN" dirty="0" err="1" smtClean="0"/>
              <a:t>MaxPg</a:t>
            </a:r>
            <a:r>
              <a:rPr lang="zh-CN" altLang="en-US" dirty="0" smtClean="0"/>
              <a:t>股），想知道他最多能</a:t>
            </a:r>
            <a:r>
              <a:rPr lang="zh-CN" altLang="en-US" dirty="0"/>
              <a:t>赚到多少</a:t>
            </a:r>
            <a:r>
              <a:rPr lang="zh-CN" altLang="en-US" dirty="0" smtClean="0"/>
              <a:t>钱。</a:t>
            </a:r>
            <a:endParaRPr lang="en-US" altLang="zh-CN" dirty="0" smtClean="0"/>
          </a:p>
          <a:p>
            <a:r>
              <a:rPr kumimoji="1" lang="zh-CN" altLang="en-US" dirty="0" smtClean="0"/>
              <a:t>所有数</a:t>
            </a:r>
            <a:r>
              <a:rPr kumimoji="1" lang="en-US" altLang="zh-CN" dirty="0" smtClean="0"/>
              <a:t>&lt;=2000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680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hdu3401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mr-IN" dirty="0"/>
              <a:t> </a:t>
            </a:r>
            <a:r>
              <a:rPr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天，持有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只股，盈利多少钱</a:t>
            </a:r>
            <a:endParaRPr kumimoji="1" lang="en-US" altLang="zh-CN" dirty="0"/>
          </a:p>
          <a:p>
            <a:r>
              <a:rPr kumimoji="1" lang="zh-CN" altLang="en-US" dirty="0" smtClean="0"/>
              <a:t>转移：</a:t>
            </a:r>
            <a:r>
              <a:rPr kumimoji="1" lang="en-US" altLang="zh-CN" dirty="0" smtClean="0"/>
              <a:t>i-w-1</a:t>
            </a:r>
            <a:r>
              <a:rPr kumimoji="1" lang="zh-CN" altLang="en-US" dirty="0" smtClean="0"/>
              <a:t>天 </a:t>
            </a:r>
            <a:r>
              <a:rPr kumimoji="1" lang="en-US" altLang="zh-CN" dirty="0" smtClean="0"/>
              <a:t>-&gt;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不买不卖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买入</a:t>
            </a:r>
            <a:r>
              <a:rPr kumimoji="1" lang="en-US" altLang="zh-CN" dirty="0"/>
              <a:t>k</a:t>
            </a:r>
            <a:r>
              <a:rPr kumimoji="1" lang="zh-CN" altLang="en-US" dirty="0"/>
              <a:t>只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卖出</a:t>
            </a:r>
            <a:r>
              <a:rPr kumimoji="1" lang="en-US" altLang="zh-CN" dirty="0"/>
              <a:t>k</a:t>
            </a:r>
            <a:r>
              <a:rPr kumimoji="1" lang="zh-CN" altLang="en-US" dirty="0" smtClean="0"/>
              <a:t>只</a:t>
            </a:r>
            <a:endParaRPr kumimoji="1" lang="en-US" altLang="zh-CN" dirty="0" smtClean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^3</a:t>
            </a:r>
          </a:p>
        </p:txBody>
      </p:sp>
    </p:spTree>
    <p:extLst>
      <p:ext uri="{BB962C8B-B14F-4D97-AF65-F5344CB8AC3E}">
        <p14:creationId xmlns:p14="http://schemas.microsoft.com/office/powerpoint/2010/main" val="12851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Hdu2084</a:t>
            </a:r>
            <a:r>
              <a:rPr kumimoji="1" lang="zh-CN" altLang="en-US" dirty="0"/>
              <a:t>数塔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题解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代表从起点到第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层第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个节点时，所经过的节点的数字和最大是多少</a:t>
            </a:r>
            <a:endParaRPr kumimoji="1" lang="en-US" altLang="zh-CN" dirty="0" smtClean="0"/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[i-1][j-1],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[i-1][j]) + 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][j];</a:t>
            </a:r>
          </a:p>
          <a:p>
            <a:r>
              <a:rPr kumimoji="1" lang="zh-CN" altLang="en-US" dirty="0" smtClean="0"/>
              <a:t>边界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[1][1] = a[1][1]; </a:t>
            </a:r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][1] =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[i-1][1]+a[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][1];</a:t>
            </a:r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=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[i-1][i-1]+a[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</a:t>
            </a:r>
            <a:r>
              <a:rPr kumimoji="1" lang="en-US" altLang="zh-CN" dirty="0" err="1"/>
              <a:t>i</a:t>
            </a:r>
            <a:r>
              <a:rPr kumimoji="1" lang="en-US" altLang="zh-CN" dirty="0" smtClean="0"/>
              <a:t>];</a:t>
            </a:r>
          </a:p>
          <a:p>
            <a:r>
              <a:rPr kumimoji="1" lang="zh-CN" altLang="en-US" dirty="0" smtClean="0"/>
              <a:t>答案 </a:t>
            </a:r>
            <a:r>
              <a:rPr kumimoji="1" lang="en-US" altLang="zh-CN" dirty="0" err="1" smtClean="0"/>
              <a:t>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[n][1..n]);</a:t>
            </a:r>
          </a:p>
        </p:txBody>
      </p:sp>
    </p:spTree>
    <p:extLst>
      <p:ext uri="{BB962C8B-B14F-4D97-AF65-F5344CB8AC3E}">
        <p14:creationId xmlns:p14="http://schemas.microsoft.com/office/powerpoint/2010/main" val="1407289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hdu3401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买入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j-k</a:t>
            </a:r>
            <a:r>
              <a:rPr kumimoji="1" lang="zh-CN" altLang="en-US" dirty="0" smtClean="0"/>
              <a:t>只</a:t>
            </a:r>
            <a:r>
              <a:rPr kumimoji="1" lang="zh-CN" altLang="en-US" dirty="0" smtClean="0"/>
              <a:t>，买入价格</a:t>
            </a:r>
            <a:r>
              <a:rPr kumimoji="1" lang="en-US" altLang="zh-CN" dirty="0" smtClean="0"/>
              <a:t>AP[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</a:p>
          <a:p>
            <a:r>
              <a:rPr lang="mr-IN" altLang="zh-CN" dirty="0" err="1"/>
              <a:t>dp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/>
              <a:t>][</a:t>
            </a:r>
            <a:r>
              <a:rPr lang="mr-IN" altLang="zh-CN" dirty="0" err="1"/>
              <a:t>j</a:t>
            </a:r>
            <a:r>
              <a:rPr lang="mr-IN" altLang="zh-CN" dirty="0"/>
              <a:t>]=</a:t>
            </a:r>
            <a:r>
              <a:rPr lang="mr-IN" altLang="zh-CN" dirty="0" err="1"/>
              <a:t>max</a:t>
            </a:r>
            <a:r>
              <a:rPr lang="mr-IN" altLang="zh-CN" dirty="0"/>
              <a:t>(</a:t>
            </a:r>
            <a:r>
              <a:rPr lang="mr-IN" altLang="zh-CN" dirty="0" err="1"/>
              <a:t>dp</a:t>
            </a:r>
            <a:r>
              <a:rPr lang="mr-IN" altLang="zh-CN" dirty="0"/>
              <a:t>[i-W-1][</a:t>
            </a:r>
            <a:r>
              <a:rPr lang="mr-IN" altLang="zh-CN" dirty="0" err="1"/>
              <a:t>k</a:t>
            </a:r>
            <a:r>
              <a:rPr lang="mr-IN" altLang="zh-CN" dirty="0"/>
              <a:t>]-(</a:t>
            </a:r>
            <a:r>
              <a:rPr lang="mr-IN" altLang="zh-CN" dirty="0" err="1"/>
              <a:t>j-k</a:t>
            </a:r>
            <a:r>
              <a:rPr lang="mr-IN" altLang="zh-CN" dirty="0"/>
              <a:t>)*AP[</a:t>
            </a:r>
            <a:r>
              <a:rPr lang="mr-IN" altLang="zh-CN" dirty="0" err="1"/>
              <a:t>i</a:t>
            </a:r>
            <a:r>
              <a:rPr lang="mr-IN" altLang="zh-CN" dirty="0"/>
              <a:t>],</a:t>
            </a:r>
            <a:r>
              <a:rPr lang="mr-IN" altLang="zh-CN" dirty="0" err="1"/>
              <a:t>dp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/>
              <a:t>][</a:t>
            </a:r>
            <a:r>
              <a:rPr lang="mr-IN" altLang="zh-CN" dirty="0" err="1"/>
              <a:t>j</a:t>
            </a:r>
            <a:r>
              <a:rPr lang="mr-IN" altLang="zh-CN" dirty="0" smtClean="0"/>
              <a:t>])</a:t>
            </a:r>
            <a:endParaRPr lang="en-US" altLang="zh-CN" dirty="0" smtClean="0"/>
          </a:p>
          <a:p>
            <a:r>
              <a:rPr lang="mr-IN" altLang="zh-CN" dirty="0" err="1"/>
              <a:t>dp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/>
              <a:t>][</a:t>
            </a:r>
            <a:r>
              <a:rPr lang="mr-IN" altLang="zh-CN" dirty="0" err="1"/>
              <a:t>j</a:t>
            </a:r>
            <a:r>
              <a:rPr lang="mr-IN" altLang="zh-CN" dirty="0"/>
              <a:t>]=</a:t>
            </a:r>
            <a:r>
              <a:rPr lang="mr-IN" altLang="zh-CN" dirty="0" err="1"/>
              <a:t>max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FF0000"/>
                </a:solidFill>
              </a:rPr>
              <a:t>dp</a:t>
            </a:r>
            <a:r>
              <a:rPr lang="mr-IN" altLang="zh-CN" dirty="0">
                <a:solidFill>
                  <a:srgbClr val="FF0000"/>
                </a:solidFill>
              </a:rPr>
              <a:t>[i-W-1][</a:t>
            </a:r>
            <a:r>
              <a:rPr lang="mr-IN" altLang="zh-CN" dirty="0" err="1">
                <a:solidFill>
                  <a:srgbClr val="FF0000"/>
                </a:solidFill>
              </a:rPr>
              <a:t>k</a:t>
            </a:r>
            <a:r>
              <a:rPr lang="mr-IN" altLang="zh-CN" dirty="0">
                <a:solidFill>
                  <a:srgbClr val="FF0000"/>
                </a:solidFill>
              </a:rPr>
              <a:t>]+</a:t>
            </a:r>
            <a:r>
              <a:rPr lang="mr-IN" altLang="zh-CN" dirty="0" err="1">
                <a:solidFill>
                  <a:srgbClr val="FF0000"/>
                </a:solidFill>
              </a:rPr>
              <a:t>k</a:t>
            </a:r>
            <a:r>
              <a:rPr lang="mr-IN" altLang="zh-CN" dirty="0">
                <a:solidFill>
                  <a:srgbClr val="FF0000"/>
                </a:solidFill>
              </a:rPr>
              <a:t>*AP[</a:t>
            </a:r>
            <a:r>
              <a:rPr lang="mr-IN" altLang="zh-CN" dirty="0" err="1">
                <a:solidFill>
                  <a:srgbClr val="FF0000"/>
                </a:solidFill>
              </a:rPr>
              <a:t>i</a:t>
            </a:r>
            <a:r>
              <a:rPr lang="mr-IN" altLang="zh-CN" dirty="0" smtClean="0">
                <a:solidFill>
                  <a:srgbClr val="FF0000"/>
                </a:solidFill>
              </a:rPr>
              <a:t>]</a:t>
            </a:r>
            <a:r>
              <a:rPr lang="mr-IN" altLang="zh-CN" dirty="0" smtClean="0"/>
              <a:t>)</a:t>
            </a:r>
            <a:r>
              <a:rPr lang="en-US" altLang="zh-CN" dirty="0" smtClean="0"/>
              <a:t>-</a:t>
            </a:r>
            <a:r>
              <a:rPr lang="mr-IN" altLang="zh-CN" dirty="0" err="1" smtClean="0"/>
              <a:t>j</a:t>
            </a:r>
            <a:r>
              <a:rPr lang="mr-IN" altLang="zh-CN" dirty="0" smtClean="0"/>
              <a:t>*AP[</a:t>
            </a:r>
            <a:r>
              <a:rPr lang="mr-IN" altLang="zh-CN" dirty="0" err="1" smtClean="0"/>
              <a:t>i</a:t>
            </a:r>
            <a:r>
              <a:rPr lang="mr-IN" altLang="zh-CN" dirty="0" smtClean="0"/>
              <a:t>]</a:t>
            </a:r>
            <a:endParaRPr lang="en-US" altLang="zh-CN" dirty="0" smtClean="0"/>
          </a:p>
          <a:p>
            <a:r>
              <a:rPr lang="mr-IN" altLang="zh-CN" dirty="0" err="1"/>
              <a:t>f</a:t>
            </a:r>
            <a:r>
              <a:rPr lang="mr-IN" altLang="zh-CN" dirty="0"/>
              <a:t>[i-W-1][</a:t>
            </a:r>
            <a:r>
              <a:rPr lang="mr-IN" altLang="zh-CN" dirty="0" err="1"/>
              <a:t>k</a:t>
            </a:r>
            <a:r>
              <a:rPr lang="mr-IN" altLang="zh-CN" dirty="0"/>
              <a:t>] </a:t>
            </a:r>
            <a:r>
              <a:rPr kumimoji="1" lang="en-US" altLang="zh-CN" dirty="0" smtClean="0"/>
              <a:t>= </a:t>
            </a:r>
            <a:r>
              <a:rPr lang="mr-IN" altLang="zh-CN" dirty="0" err="1" smtClean="0">
                <a:solidFill>
                  <a:srgbClr val="FF0000"/>
                </a:solidFill>
              </a:rPr>
              <a:t>dp</a:t>
            </a:r>
            <a:r>
              <a:rPr lang="mr-IN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i-W-1</a:t>
            </a:r>
            <a:r>
              <a:rPr lang="mr-IN" altLang="zh-CN" dirty="0" smtClean="0">
                <a:solidFill>
                  <a:srgbClr val="FF0000"/>
                </a:solidFill>
              </a:rPr>
              <a:t>][</a:t>
            </a:r>
            <a:r>
              <a:rPr lang="mr-IN" altLang="zh-CN" dirty="0" err="1">
                <a:solidFill>
                  <a:srgbClr val="FF0000"/>
                </a:solidFill>
              </a:rPr>
              <a:t>k</a:t>
            </a:r>
            <a:r>
              <a:rPr lang="mr-IN" altLang="zh-CN" dirty="0">
                <a:solidFill>
                  <a:srgbClr val="FF0000"/>
                </a:solidFill>
              </a:rPr>
              <a:t>]+</a:t>
            </a:r>
            <a:r>
              <a:rPr lang="mr-IN" altLang="zh-CN" dirty="0" err="1" smtClean="0">
                <a:solidFill>
                  <a:srgbClr val="FF0000"/>
                </a:solidFill>
              </a:rPr>
              <a:t>k</a:t>
            </a:r>
            <a:r>
              <a:rPr lang="mr-IN" altLang="zh-CN" dirty="0" smtClean="0">
                <a:solidFill>
                  <a:srgbClr val="FF0000"/>
                </a:solidFill>
              </a:rPr>
              <a:t>*AP[</a:t>
            </a:r>
            <a:r>
              <a:rPr lang="mr-IN" altLang="zh-CN" dirty="0" err="1" smtClean="0">
                <a:solidFill>
                  <a:srgbClr val="FF0000"/>
                </a:solidFill>
              </a:rPr>
              <a:t>i</a:t>
            </a:r>
            <a:r>
              <a:rPr lang="mr-IN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mr-IN" altLang="zh-CN" dirty="0" err="1"/>
              <a:t>dp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/>
              <a:t>][</a:t>
            </a:r>
            <a:r>
              <a:rPr lang="mr-IN" altLang="zh-CN" dirty="0" err="1"/>
              <a:t>j</a:t>
            </a:r>
            <a:r>
              <a:rPr lang="mr-IN" altLang="zh-CN" dirty="0"/>
              <a:t>]=</a:t>
            </a:r>
            <a:r>
              <a:rPr lang="mr-IN" altLang="zh-CN" dirty="0" err="1" smtClean="0"/>
              <a:t>max</a:t>
            </a:r>
            <a:r>
              <a:rPr lang="en-US" altLang="zh-CN" dirty="0" smtClean="0"/>
              <a:t>(f[i-W-1][k]</a:t>
            </a:r>
            <a:r>
              <a:rPr lang="en-US" altLang="zh-CN" dirty="0"/>
              <a:t>)</a:t>
            </a:r>
            <a:r>
              <a:rPr lang="en-US" altLang="zh-CN" dirty="0" smtClean="0"/>
              <a:t>-</a:t>
            </a:r>
            <a:r>
              <a:rPr lang="mr-IN" altLang="zh-CN" dirty="0" err="1"/>
              <a:t>j</a:t>
            </a:r>
            <a:r>
              <a:rPr lang="mr-IN" altLang="zh-CN" dirty="0"/>
              <a:t>*AP[</a:t>
            </a:r>
            <a:r>
              <a:rPr lang="mr-IN" altLang="zh-CN" dirty="0" err="1"/>
              <a:t>i</a:t>
            </a:r>
            <a:r>
              <a:rPr lang="mr-IN" altLang="zh-CN" dirty="0" smtClean="0"/>
              <a:t>]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卖出类似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68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没讲到的部分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斜率优化（需要推一推式子，都是初中知识）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矩阵快速幂优化（需要会矩阵乘法，和矩阵快速幂）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自动机上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（需要会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...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776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讲座讲的相对基础</a:t>
            </a:r>
            <a:endParaRPr kumimoji="1" lang="en-US" altLang="zh-CN" dirty="0"/>
          </a:p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难度跨度很大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经常和其他知识点结合使用，包括但不限于数学、数据结构、图论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考察频率很高，一般每场区域赛都会至少有一道</a:t>
            </a:r>
            <a:endParaRPr kumimoji="1" lang="en-US" altLang="zh-CN" dirty="0"/>
          </a:p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往往代码不长，思维密度很大，很能体现算法竞赛的精妙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109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背包九讲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完全背包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多重背包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混合三种背包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二维费用背包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分组背包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有依赖的背包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泛化物品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背包问题问法的变化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958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背包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问题：</a:t>
            </a:r>
            <a:r>
              <a:rPr kumimoji="1" lang="en-US" altLang="zh-CN" dirty="0"/>
              <a:t>N</a:t>
            </a:r>
            <a:r>
              <a:rPr kumimoji="1" lang="zh-CN" altLang="en-US" dirty="0" smtClean="0"/>
              <a:t>件物品和一个容量为</a:t>
            </a:r>
            <a:r>
              <a:rPr kumimoji="1" lang="en-US" altLang="zh-CN" dirty="0"/>
              <a:t>V</a:t>
            </a:r>
            <a:r>
              <a:rPr kumimoji="1" lang="zh-CN" altLang="en-US" dirty="0" smtClean="0"/>
              <a:t>的背包，放入第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件物品的耗费是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，得到的价值是</a:t>
            </a:r>
            <a:r>
              <a:rPr kumimoji="1" lang="en-US" altLang="zh-CN" dirty="0" smtClean="0"/>
              <a:t>Wi</a:t>
            </a:r>
            <a:r>
              <a:rPr kumimoji="1" lang="zh-CN" altLang="en-US" dirty="0" smtClean="0"/>
              <a:t>。求解将哪些物品装入背包可使总价值最大。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特点：每种物品只有一件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][v]</a:t>
            </a:r>
            <a:r>
              <a:rPr kumimoji="1" lang="zh-CN" altLang="en-US" dirty="0" smtClean="0"/>
              <a:t>：前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件物品恰好放入容量为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的背包可获得的最大价值。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状态转移方程：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][v] = max(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[i-1][v],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[i-1][v-c[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]]+w[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34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滚动数组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][v]</a:t>
            </a:r>
            <a:r>
              <a:rPr kumimoji="1" lang="zh-CN" altLang="en-US" dirty="0"/>
              <a:t>：前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件物品恰好放入容量为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的背包可获得的最大价值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当前层的维护只需要上一层的结果，而不需要更靠前的结果</a:t>
            </a:r>
            <a:endParaRPr kumimoji="1" lang="en-US" altLang="zh-CN" dirty="0"/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p</a:t>
            </a:r>
            <a:r>
              <a:rPr kumimoji="1" lang="en-US" altLang="zh-CN" dirty="0" smtClean="0"/>
              <a:t>[0/1][v]</a:t>
            </a:r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ast=</a:t>
            </a:r>
            <a:r>
              <a:rPr kumimoji="1" lang="en-US" altLang="zh-CN" dirty="0" err="1" smtClean="0"/>
              <a:t>now;now</a:t>
            </a:r>
            <a:r>
              <a:rPr kumimoji="1" lang="en-US" altLang="zh-CN" dirty="0" smtClean="0"/>
              <a:t>^=1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14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背包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实现：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空间优化：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[v]</a:t>
            </a:r>
            <a:r>
              <a:rPr kumimoji="1" lang="zh-CN" altLang="en-US" dirty="0" smtClean="0"/>
              <a:t>：前若干件物品，恰好放入容量为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的最大价值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初始化设为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∞，常数优化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45733" y="2057399"/>
            <a:ext cx="4803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dirty="0" smtClean="0"/>
              <a:t>memset(dp,0,size</a:t>
            </a:r>
            <a:r>
              <a:rPr lang="en-US" altLang="zh-CN" dirty="0" smtClean="0"/>
              <a:t>of</a:t>
            </a:r>
            <a:r>
              <a:rPr lang="is-IS" altLang="zh-CN" dirty="0" smtClean="0"/>
              <a:t>(dp</a:t>
            </a:r>
            <a:r>
              <a:rPr lang="is-IS" altLang="zh-CN" dirty="0"/>
              <a:t>));</a:t>
            </a:r>
          </a:p>
          <a:p>
            <a:r>
              <a:rPr lang="is-IS" altLang="zh-CN" dirty="0" smtClean="0"/>
              <a:t>for(int </a:t>
            </a:r>
            <a:r>
              <a:rPr lang="is-IS" altLang="zh-CN" dirty="0"/>
              <a:t>i=1;i&lt;=N;i++)</a:t>
            </a:r>
          </a:p>
          <a:p>
            <a:r>
              <a:rPr lang="is-IS" altLang="zh-CN" dirty="0" smtClean="0"/>
              <a:t>    for(int </a:t>
            </a:r>
            <a:r>
              <a:rPr lang="is-IS" altLang="zh-CN" dirty="0"/>
              <a:t>v=C[i];v&lt;=V;v</a:t>
            </a:r>
            <a:r>
              <a:rPr lang="is-IS" altLang="zh-CN" dirty="0" smtClean="0"/>
              <a:t>++)</a:t>
            </a:r>
          </a:p>
          <a:p>
            <a:r>
              <a:rPr lang="is-IS" altLang="zh-CN" dirty="0"/>
              <a:t> </a:t>
            </a:r>
            <a:r>
              <a:rPr lang="is-IS" altLang="zh-CN" dirty="0" smtClean="0"/>
              <a:t>       dp[i</a:t>
            </a:r>
            <a:r>
              <a:rPr lang="is-IS" altLang="zh-CN" dirty="0"/>
              <a:t>][v] = max(dp[i-1][v],dp[i-1][v-C[i]]+W[i]);</a:t>
            </a: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39548" y="4358632"/>
            <a:ext cx="3846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dirty="0" smtClean="0"/>
              <a:t>memset(dp,0,sizeof(dp</a:t>
            </a:r>
            <a:r>
              <a:rPr lang="is-IS" altLang="zh-CN" dirty="0"/>
              <a:t>));</a:t>
            </a:r>
          </a:p>
          <a:p>
            <a:r>
              <a:rPr lang="is-IS" altLang="zh-CN" dirty="0" smtClean="0"/>
              <a:t>for(int </a:t>
            </a:r>
            <a:r>
              <a:rPr lang="is-IS" altLang="zh-CN" dirty="0"/>
              <a:t>i=1;i&lt;=N;i++)</a:t>
            </a:r>
          </a:p>
          <a:p>
            <a:r>
              <a:rPr lang="is-IS" altLang="zh-CN" dirty="0" smtClean="0"/>
              <a:t>    </a:t>
            </a:r>
            <a:r>
              <a:rPr lang="is-IS" altLang="zh-CN" dirty="0" smtClean="0">
                <a:solidFill>
                  <a:srgbClr val="FF0000"/>
                </a:solidFill>
              </a:rPr>
              <a:t>for(int v=V;v&gt;=C[i];v--)</a:t>
            </a:r>
          </a:p>
          <a:p>
            <a:r>
              <a:rPr lang="is-IS" altLang="zh-CN" dirty="0"/>
              <a:t> </a:t>
            </a:r>
            <a:r>
              <a:rPr lang="is-IS" altLang="zh-CN" dirty="0" smtClean="0"/>
              <a:t>       dp[v</a:t>
            </a:r>
            <a:r>
              <a:rPr lang="is-IS" altLang="zh-CN" dirty="0"/>
              <a:t>] = </a:t>
            </a:r>
            <a:r>
              <a:rPr lang="is-IS" altLang="zh-CN" dirty="0" smtClean="0"/>
              <a:t>max(dp[v</a:t>
            </a:r>
            <a:r>
              <a:rPr lang="is-IS" altLang="zh-CN" dirty="0"/>
              <a:t>],</a:t>
            </a:r>
            <a:r>
              <a:rPr lang="is-IS" altLang="zh-CN" dirty="0" smtClean="0"/>
              <a:t>dp[v-C[i</a:t>
            </a:r>
            <a:r>
              <a:rPr lang="is-IS" altLang="zh-CN" dirty="0"/>
              <a:t>]]+W[i]);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36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10784</TotalTime>
  <Words>2641</Words>
  <Application>Microsoft Macintosh PowerPoint</Application>
  <PresentationFormat>全屏显示(4:3)</PresentationFormat>
  <Paragraphs>278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Calibri</vt:lpstr>
      <vt:lpstr>Calibri Light</vt:lpstr>
      <vt:lpstr>Courier New</vt:lpstr>
      <vt:lpstr>DengXian</vt:lpstr>
      <vt:lpstr>Mangal</vt:lpstr>
      <vt:lpstr>Microsoft YaHei</vt:lpstr>
      <vt:lpstr>宋体</vt:lpstr>
      <vt:lpstr>微软雅黑</vt:lpstr>
      <vt:lpstr>幼圆</vt:lpstr>
      <vt:lpstr>Arial</vt:lpstr>
      <vt:lpstr>Office 主题</vt:lpstr>
      <vt:lpstr> 动态规划</vt:lpstr>
      <vt:lpstr>动态规划的分类</vt:lpstr>
      <vt:lpstr>Dp通解</vt:lpstr>
      <vt:lpstr>Hdu2084数塔</vt:lpstr>
      <vt:lpstr>Hdu2084数塔</vt:lpstr>
      <vt:lpstr>背包问题</vt:lpstr>
      <vt:lpstr>01背包</vt:lpstr>
      <vt:lpstr>滚动数组</vt:lpstr>
      <vt:lpstr>01 背包</vt:lpstr>
      <vt:lpstr>完全背包</vt:lpstr>
      <vt:lpstr>其他的背包问题</vt:lpstr>
      <vt:lpstr> POJ2955</vt:lpstr>
      <vt:lpstr>区间dp</vt:lpstr>
      <vt:lpstr>POJ2955</vt:lpstr>
      <vt:lpstr>poj2342</vt:lpstr>
      <vt:lpstr>树形DP</vt:lpstr>
      <vt:lpstr>树的直径</vt:lpstr>
      <vt:lpstr>hdu2196</vt:lpstr>
      <vt:lpstr>Hdu2196</vt:lpstr>
      <vt:lpstr>树形dp</vt:lpstr>
      <vt:lpstr>hdu6421</vt:lpstr>
      <vt:lpstr>hdu6421</vt:lpstr>
      <vt:lpstr>LIS,LCS</vt:lpstr>
      <vt:lpstr>概率/期望dp</vt:lpstr>
      <vt:lpstr>hdu3853</vt:lpstr>
      <vt:lpstr>第一天内容结束</vt:lpstr>
      <vt:lpstr>POJ3254</vt:lpstr>
      <vt:lpstr>hdu6321</vt:lpstr>
      <vt:lpstr>hdu6321</vt:lpstr>
      <vt:lpstr>状态压缩DP</vt:lpstr>
      <vt:lpstr>轮廓线dp</vt:lpstr>
      <vt:lpstr>OpenJudge-C19G</vt:lpstr>
      <vt:lpstr>OpenJudge-C19G</vt:lpstr>
      <vt:lpstr>hdu2089</vt:lpstr>
      <vt:lpstr>数位DP</vt:lpstr>
      <vt:lpstr>数位DP</vt:lpstr>
      <vt:lpstr>hdu2089(递推)</vt:lpstr>
      <vt:lpstr>hdu2089(递推)</vt:lpstr>
      <vt:lpstr>hdu2089(递推)</vt:lpstr>
      <vt:lpstr>hdu2089(记忆化)</vt:lpstr>
      <vt:lpstr>hdu2089(记忆化)</vt:lpstr>
      <vt:lpstr>数位DP</vt:lpstr>
      <vt:lpstr>数位DP</vt:lpstr>
      <vt:lpstr>其他类型dp</vt:lpstr>
      <vt:lpstr>单调队列</vt:lpstr>
      <vt:lpstr>单调队列</vt:lpstr>
      <vt:lpstr>单调队列优化dp</vt:lpstr>
      <vt:lpstr>hdu3401</vt:lpstr>
      <vt:lpstr>hdu3401</vt:lpstr>
      <vt:lpstr>hdu3401</vt:lpstr>
      <vt:lpstr>没讲到的部分</vt:lpstr>
      <vt:lpstr>总结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311</cp:revision>
  <dcterms:created xsi:type="dcterms:W3CDTF">2016-07-17T07:59:16Z</dcterms:created>
  <dcterms:modified xsi:type="dcterms:W3CDTF">2019-07-25T18:52:14Z</dcterms:modified>
</cp:coreProperties>
</file>