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66"/>
  </p:notesMasterIdLst>
  <p:sldIdLst>
    <p:sldId id="256" r:id="rId3"/>
    <p:sldId id="367" r:id="rId4"/>
    <p:sldId id="258" r:id="rId5"/>
    <p:sldId id="268" r:id="rId6"/>
    <p:sldId id="260" r:id="rId7"/>
    <p:sldId id="270" r:id="rId8"/>
    <p:sldId id="371" r:id="rId9"/>
    <p:sldId id="370" r:id="rId10"/>
    <p:sldId id="373" r:id="rId11"/>
    <p:sldId id="377" r:id="rId12"/>
    <p:sldId id="338" r:id="rId13"/>
    <p:sldId id="369" r:id="rId14"/>
    <p:sldId id="271" r:id="rId15"/>
    <p:sldId id="324" r:id="rId16"/>
    <p:sldId id="293" r:id="rId17"/>
    <p:sldId id="326" r:id="rId18"/>
    <p:sldId id="381" r:id="rId19"/>
    <p:sldId id="382" r:id="rId20"/>
    <p:sldId id="383" r:id="rId21"/>
    <p:sldId id="384" r:id="rId22"/>
    <p:sldId id="385" r:id="rId23"/>
    <p:sldId id="386" r:id="rId24"/>
    <p:sldId id="328" r:id="rId25"/>
    <p:sldId id="354" r:id="rId26"/>
    <p:sldId id="356" r:id="rId27"/>
    <p:sldId id="357" r:id="rId28"/>
    <p:sldId id="358" r:id="rId29"/>
    <p:sldId id="359" r:id="rId30"/>
    <p:sldId id="361" r:id="rId31"/>
    <p:sldId id="362" r:id="rId32"/>
    <p:sldId id="363" r:id="rId33"/>
    <p:sldId id="387" r:id="rId34"/>
    <p:sldId id="331" r:id="rId35"/>
    <p:sldId id="327" r:id="rId36"/>
    <p:sldId id="333" r:id="rId37"/>
    <p:sldId id="393" r:id="rId38"/>
    <p:sldId id="395" r:id="rId39"/>
    <p:sldId id="397" r:id="rId40"/>
    <p:sldId id="396" r:id="rId41"/>
    <p:sldId id="398" r:id="rId42"/>
    <p:sldId id="399" r:id="rId43"/>
    <p:sldId id="400" r:id="rId44"/>
    <p:sldId id="388" r:id="rId45"/>
    <p:sldId id="392" r:id="rId46"/>
    <p:sldId id="360" r:id="rId47"/>
    <p:sldId id="389" r:id="rId48"/>
    <p:sldId id="374" r:id="rId49"/>
    <p:sldId id="375" r:id="rId50"/>
    <p:sldId id="376" r:id="rId51"/>
    <p:sldId id="390" r:id="rId52"/>
    <p:sldId id="391" r:id="rId53"/>
    <p:sldId id="378" r:id="rId54"/>
    <p:sldId id="379" r:id="rId55"/>
    <p:sldId id="380" r:id="rId56"/>
    <p:sldId id="409" r:id="rId57"/>
    <p:sldId id="401" r:id="rId58"/>
    <p:sldId id="402" r:id="rId59"/>
    <p:sldId id="408" r:id="rId60"/>
    <p:sldId id="403" r:id="rId61"/>
    <p:sldId id="404" r:id="rId62"/>
    <p:sldId id="405" r:id="rId63"/>
    <p:sldId id="406" r:id="rId64"/>
    <p:sldId id="407"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1BA829C-B521-42D4-AD9E-B0DCE1786777}">
          <p14:sldIdLst>
            <p14:sldId id="256"/>
            <p14:sldId id="367"/>
            <p14:sldId id="258"/>
            <p14:sldId id="268"/>
            <p14:sldId id="260"/>
            <p14:sldId id="270"/>
            <p14:sldId id="371"/>
            <p14:sldId id="370"/>
            <p14:sldId id="373"/>
            <p14:sldId id="377"/>
            <p14:sldId id="338"/>
            <p14:sldId id="369"/>
            <p14:sldId id="271"/>
            <p14:sldId id="324"/>
            <p14:sldId id="293"/>
            <p14:sldId id="326"/>
            <p14:sldId id="381"/>
            <p14:sldId id="382"/>
            <p14:sldId id="383"/>
            <p14:sldId id="384"/>
            <p14:sldId id="385"/>
            <p14:sldId id="386"/>
            <p14:sldId id="328"/>
            <p14:sldId id="354"/>
            <p14:sldId id="356"/>
            <p14:sldId id="357"/>
            <p14:sldId id="358"/>
            <p14:sldId id="359"/>
            <p14:sldId id="361"/>
            <p14:sldId id="362"/>
            <p14:sldId id="363"/>
            <p14:sldId id="387"/>
            <p14:sldId id="331"/>
            <p14:sldId id="327"/>
            <p14:sldId id="333"/>
            <p14:sldId id="393"/>
            <p14:sldId id="395"/>
            <p14:sldId id="397"/>
            <p14:sldId id="396"/>
            <p14:sldId id="398"/>
            <p14:sldId id="399"/>
            <p14:sldId id="400"/>
            <p14:sldId id="388"/>
            <p14:sldId id="392"/>
            <p14:sldId id="360"/>
            <p14:sldId id="389"/>
            <p14:sldId id="374"/>
            <p14:sldId id="375"/>
            <p14:sldId id="376"/>
            <p14:sldId id="390"/>
            <p14:sldId id="391"/>
            <p14:sldId id="378"/>
            <p14:sldId id="379"/>
            <p14:sldId id="380"/>
            <p14:sldId id="409"/>
            <p14:sldId id="401"/>
            <p14:sldId id="402"/>
            <p14:sldId id="408"/>
            <p14:sldId id="403"/>
            <p14:sldId id="404"/>
            <p14:sldId id="405"/>
            <p14:sldId id="406"/>
            <p14:sldId id="4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114" d="100"/>
          <a:sy n="114" d="100"/>
        </p:scale>
        <p:origin x="486" y="108"/>
      </p:cViewPr>
      <p:guideLst/>
    </p:cSldViewPr>
  </p:slideViewPr>
  <p:notesTextViewPr>
    <p:cViewPr>
      <p:scale>
        <a:sx n="1" d="1"/>
        <a:sy n="1" d="1"/>
      </p:scale>
      <p:origin x="0" y="0"/>
    </p:cViewPr>
  </p:notesTextViewPr>
  <p:notesViewPr>
    <p:cSldViewPr snapToGrid="0">
      <p:cViewPr varScale="1">
        <p:scale>
          <a:sx n="86" d="100"/>
          <a:sy n="86" d="100"/>
        </p:scale>
        <p:origin x="578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82C2C-E27A-4027-897A-90F8C7E1FA1A}" type="datetimeFigureOut">
              <a:rPr lang="zh-CN" altLang="en-US" smtClean="0"/>
              <a:t>2019/7/20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9B8D5A-499C-4CB5-B559-31EB886EB020}" type="slidenum">
              <a:rPr lang="zh-CN" altLang="en-US" smtClean="0"/>
              <a:t>‹#›</a:t>
            </a:fld>
            <a:endParaRPr lang="zh-CN" altLang="en-US"/>
          </a:p>
        </p:txBody>
      </p:sp>
    </p:spTree>
    <p:extLst>
      <p:ext uri="{BB962C8B-B14F-4D97-AF65-F5344CB8AC3E}">
        <p14:creationId xmlns:p14="http://schemas.microsoft.com/office/powerpoint/2010/main" val="1736217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057F89A-14B9-4698-8E9B-75CBDDA696CC}"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AA9886E-948C-4163-8146-6BE3D473552C}"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3FE881-8F8C-4C40-9C75-78FC11D681BD}"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2ABAB25-1484-40F3-BA23-6D9DA7F4EEC1}"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C1AA48D-A977-427E-9DED-A7944FE63B62}"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13514E-2EEC-4180-9C6C-53B7F66D24D9}"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5944C5A-C043-46D3-9160-B3D0F12F1A35}"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28F33D4-1F7C-48C8-AF18-DC0DCB15A265}"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0411800-CAB9-4ED9-A065-BD8D0132C4A9}"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58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B21F7A8-8022-4392-8F76-4C4448682C00}"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42401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F44CB91-61CB-4834-8001-E07109DF50FF}"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407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77334" y="1488613"/>
            <a:ext cx="8596668" cy="3880773"/>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8036B07D-B67E-4CEB-AFC9-3E0EB8F658F7}"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F883CE-803E-4BBC-987F-A37EA6C277FF}" type="datetime1">
              <a:rPr lang="en-US" altLang="zh-CN" smtClean="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19586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FC360A8-71AE-4790-B5DC-5502F676CE59}" type="datetime1">
              <a:rPr lang="en-US" altLang="zh-CN" smtClean="0"/>
              <a:t>7/20/2019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69229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0E50D8-E0C3-47BD-9BB7-156C19F0A059}" type="datetime1">
              <a:rPr lang="en-US" altLang="zh-CN" smtClean="0"/>
              <a:t>7/20/2019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2378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D9E8E-EF0E-4830-9B48-D0EA90A93941}" type="datetime1">
              <a:rPr lang="en-US" altLang="zh-CN" smtClean="0"/>
              <a:t>7/20/2019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30262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97D0D0C-A370-4C07-87FF-B75474D08780}" type="datetime1">
              <a:rPr lang="en-US" altLang="zh-CN" smtClean="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291550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D9153024-6233-4782-963E-45E39FF60B1D}" type="datetime1">
              <a:rPr lang="en-US" altLang="zh-CN" smtClean="0"/>
              <a:t>7/20/2019</a:t>
            </a:fld>
            <a:endParaRPr lang="en-US" dirty="0"/>
          </a:p>
        </p:txBody>
      </p:sp>
    </p:spTree>
    <p:extLst>
      <p:ext uri="{BB962C8B-B14F-4D97-AF65-F5344CB8AC3E}">
        <p14:creationId xmlns:p14="http://schemas.microsoft.com/office/powerpoint/2010/main" val="19175052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34BB64E-3F3F-415E-91CB-AC5D40EF9E41}"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7981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2565E72-4338-4B38-977D-D6662A14F7E3}"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2326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D271472-9D50-4668-AF6E-AE33723214F8}"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542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8068B12-FAAE-4D7A-BF6F-59A8D1001018}"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025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E77901-88D7-4EA1-91AB-0AC217F9BA17}"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30E24B8-2667-4779-8BBF-9CE8C7807750}"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850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DCD7A07-3331-4593-BC95-8A588397001D}"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38102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DEB89C2-DE18-400C-825C-2228BE30625A}" type="datetime1">
              <a:rPr lang="en-US" altLang="zh-CN" smtClean="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101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46DF77D-DD41-478C-8500-73C277C7DCF6}" type="datetime1">
              <a:rPr lang="en-US" altLang="zh-CN" smtClean="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D31FF69-ADA3-4882-8DDC-45D07FFE4191}" type="datetime1">
              <a:rPr lang="en-US" altLang="zh-CN" smtClean="0"/>
              <a:t>7/20/2019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0DA63F7-B61A-470D-A31D-27047273FBE3}" type="datetime1">
              <a:rPr lang="en-US" altLang="zh-CN" smtClean="0"/>
              <a:t>7/20/2019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30555-53B9-48C0-BD34-F3F2D7F8B8DE}" type="datetime1">
              <a:rPr lang="en-US" altLang="zh-CN" smtClean="0"/>
              <a:t>7/20/2019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6B3ECE3-DB8C-486A-968F-AAA438A0051F}" type="datetime1">
              <a:rPr lang="en-US" altLang="zh-CN" smtClean="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FCEDACE-2C34-4E1C-83D2-F9A5F2996BE3}" type="datetime1">
              <a:rPr lang="en-US" altLang="zh-CN" smtClean="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148437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8BAE9D-11DC-4B87-A8C1-CE001FEE51CB}" type="datetime1">
              <a:rPr lang="en-US" altLang="zh-CN" smtClean="0"/>
              <a:t>7/20/2019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6E7A79-4C4D-41D1-A2BD-011304C913BE}" type="datetime1">
              <a:rPr lang="en-US" altLang="zh-CN" smtClean="0"/>
              <a:t>7/20/2019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419474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9CF88-8776-4125-9E70-04DC087E4491}"/>
              </a:ext>
            </a:extLst>
          </p:cNvPr>
          <p:cNvSpPr>
            <a:spLocks noGrp="1"/>
          </p:cNvSpPr>
          <p:nvPr>
            <p:ph type="ctrTitle"/>
          </p:nvPr>
        </p:nvSpPr>
        <p:spPr>
          <a:xfrm>
            <a:off x="-1413686" y="1232681"/>
            <a:ext cx="7766936" cy="1646302"/>
          </a:xfrm>
        </p:spPr>
        <p:txBody>
          <a:bodyPr/>
          <a:lstStyle/>
          <a:p>
            <a:r>
              <a:rPr lang="zh-CN" altLang="en-US" dirty="0"/>
              <a:t>基础算法讲解</a:t>
            </a:r>
          </a:p>
        </p:txBody>
      </p:sp>
      <p:sp>
        <p:nvSpPr>
          <p:cNvPr id="3" name="副标题 2">
            <a:extLst>
              <a:ext uri="{FF2B5EF4-FFF2-40B4-BE49-F238E27FC236}">
                <a16:creationId xmlns:a16="http://schemas.microsoft.com/office/drawing/2014/main" id="{FDC47F1D-ED9B-4A0F-BADC-942C1465C1A6}"/>
              </a:ext>
            </a:extLst>
          </p:cNvPr>
          <p:cNvSpPr>
            <a:spLocks noGrp="1"/>
          </p:cNvSpPr>
          <p:nvPr>
            <p:ph type="subTitle" idx="1"/>
          </p:nvPr>
        </p:nvSpPr>
        <p:spPr>
          <a:xfrm>
            <a:off x="-1670936" y="2971075"/>
            <a:ext cx="7766936" cy="1096899"/>
          </a:xfrm>
        </p:spPr>
        <p:txBody>
          <a:bodyPr/>
          <a:lstStyle/>
          <a:p>
            <a:r>
              <a:rPr lang="zh-CN" altLang="en-US" strike="sngStrike" dirty="0"/>
              <a:t>就是一些大家都会的东西</a:t>
            </a:r>
          </a:p>
        </p:txBody>
      </p:sp>
      <p:sp>
        <p:nvSpPr>
          <p:cNvPr id="4" name="灯片编号占位符 3">
            <a:extLst>
              <a:ext uri="{FF2B5EF4-FFF2-40B4-BE49-F238E27FC236}">
                <a16:creationId xmlns:a16="http://schemas.microsoft.com/office/drawing/2014/main" id="{7B087594-EB8F-4348-B3BD-69712A1B0DF2}"/>
              </a:ext>
            </a:extLst>
          </p:cNvPr>
          <p:cNvSpPr>
            <a:spLocks noGrp="1"/>
          </p:cNvSpPr>
          <p:nvPr>
            <p:ph type="sldNum" sz="quarter" idx="12"/>
          </p:nvPr>
        </p:nvSpPr>
        <p:spPr>
          <a:xfrm>
            <a:off x="8590663" y="6041362"/>
            <a:ext cx="683339" cy="365125"/>
          </a:xfrm>
        </p:spPr>
        <p:txBody>
          <a:bodyPr/>
          <a:lstStyle/>
          <a:p>
            <a:r>
              <a:rPr lang="en-US" dirty="0"/>
              <a:t>1</a:t>
            </a:r>
          </a:p>
        </p:txBody>
      </p:sp>
      <p:sp>
        <p:nvSpPr>
          <p:cNvPr id="5" name="文本框 4">
            <a:extLst>
              <a:ext uri="{FF2B5EF4-FFF2-40B4-BE49-F238E27FC236}">
                <a16:creationId xmlns:a16="http://schemas.microsoft.com/office/drawing/2014/main" id="{CE33F883-17CB-4869-BCD6-E099C48C8943}"/>
              </a:ext>
            </a:extLst>
          </p:cNvPr>
          <p:cNvSpPr txBox="1"/>
          <p:nvPr/>
        </p:nvSpPr>
        <p:spPr>
          <a:xfrm>
            <a:off x="7847860" y="4642457"/>
            <a:ext cx="877163" cy="369332"/>
          </a:xfrm>
          <a:prstGeom prst="rect">
            <a:avLst/>
          </a:prstGeom>
          <a:noFill/>
        </p:spPr>
        <p:txBody>
          <a:bodyPr wrap="none" rtlCol="0">
            <a:spAutoFit/>
          </a:bodyPr>
          <a:lstStyle/>
          <a:p>
            <a:r>
              <a:rPr lang="zh-CN" altLang="en-US" dirty="0"/>
              <a:t>王丹羽</a:t>
            </a:r>
          </a:p>
        </p:txBody>
      </p:sp>
    </p:spTree>
    <p:extLst>
      <p:ext uri="{BB962C8B-B14F-4D97-AF65-F5344CB8AC3E}">
        <p14:creationId xmlns:p14="http://schemas.microsoft.com/office/powerpoint/2010/main" val="242429264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FE22B-286A-4EE6-A29D-7FCE802F0BFB}"/>
              </a:ext>
            </a:extLst>
          </p:cNvPr>
          <p:cNvSpPr>
            <a:spLocks noGrp="1"/>
          </p:cNvSpPr>
          <p:nvPr>
            <p:ph type="title"/>
          </p:nvPr>
        </p:nvSpPr>
        <p:spPr/>
        <p:txBody>
          <a:bodyPr/>
          <a:lstStyle/>
          <a:p>
            <a:r>
              <a:rPr lang="zh-CN" altLang="en-US" b="1" dirty="0"/>
              <a:t>枚举法 完美立方</a:t>
            </a:r>
            <a:r>
              <a:rPr lang="en-US" altLang="zh-CN" b="1" dirty="0"/>
              <a:t>:(POJ1543)</a:t>
            </a:r>
            <a:br>
              <a:rPr lang="zh-CN" altLang="en-US" b="1" dirty="0"/>
            </a:b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7156CAD-EDD7-4870-B795-C9B864446BA3}"/>
                  </a:ext>
                </a:extLst>
              </p:cNvPr>
              <p:cNvSpPr>
                <a:spLocks noGrp="1"/>
              </p:cNvSpPr>
              <p:nvPr>
                <p:ph idx="1"/>
              </p:nvPr>
            </p:nvSpPr>
            <p:spPr/>
            <p:txBody>
              <a:bodyPr>
                <a:normAutofit/>
              </a:bodyPr>
              <a:lstStyle/>
              <a:p>
                <a:pPr marL="0" indent="0">
                  <a:buNone/>
                </a:pPr>
                <a:r>
                  <a:rPr lang="zh-CN" altLang="en-US" sz="2800" dirty="0"/>
                  <a:t>显然 </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𝑛</m:t>
                        </m:r>
                      </m:e>
                      <m:sup>
                        <m:r>
                          <a:rPr lang="en-US" altLang="zh-CN" sz="2800" b="0" i="1" smtClean="0">
                            <a:latin typeface="Cambria Math" panose="02040503050406030204" pitchFamily="18" charset="0"/>
                          </a:rPr>
                          <m:t>4</m:t>
                        </m:r>
                      </m:sup>
                    </m:sSup>
                    <m:r>
                      <a:rPr lang="en-US" altLang="zh-CN" sz="2800" b="0" i="1" smtClean="0">
                        <a:latin typeface="Cambria Math" panose="02040503050406030204" pitchFamily="18" charset="0"/>
                      </a:rPr>
                      <m:t>)</m:t>
                    </m:r>
                    <m:r>
                      <a:rPr lang="zh-CN" altLang="en-US" sz="2800" i="1">
                        <a:latin typeface="Cambria Math" panose="02040503050406030204" pitchFamily="18" charset="0"/>
                      </a:rPr>
                      <m:t>枚举</m:t>
                    </m:r>
                  </m:oMath>
                </a14:m>
                <a:r>
                  <a:rPr lang="zh-CN" altLang="en-US" sz="2800" dirty="0"/>
                  <a:t>所有情况</a:t>
                </a:r>
                <a:endParaRPr lang="en-US" altLang="zh-CN" sz="2800" dirty="0"/>
              </a:p>
              <a:p>
                <a:pPr marL="0" indent="0">
                  <a:buNone/>
                </a:pPr>
                <a:r>
                  <a:rPr lang="zh-CN" altLang="en-US" sz="2800" dirty="0"/>
                  <a:t>可以预处理所有</a:t>
                </a:r>
                <a:r>
                  <a:rPr lang="en-US" altLang="zh-CN" sz="2800" dirty="0"/>
                  <a:t>1-100</a:t>
                </a:r>
                <a:r>
                  <a:rPr lang="zh-CN" altLang="en-US" sz="2800" dirty="0"/>
                  <a:t>内的立方结果</a:t>
                </a:r>
              </a:p>
            </p:txBody>
          </p:sp>
        </mc:Choice>
        <mc:Fallback>
          <p:sp>
            <p:nvSpPr>
              <p:cNvPr id="3" name="内容占位符 2">
                <a:extLst>
                  <a:ext uri="{FF2B5EF4-FFF2-40B4-BE49-F238E27FC236}">
                    <a16:creationId xmlns:a16="http://schemas.microsoft.com/office/drawing/2014/main" id="{A7156CAD-EDD7-4870-B795-C9B864446BA3}"/>
                  </a:ext>
                </a:extLst>
              </p:cNvPr>
              <p:cNvSpPr>
                <a:spLocks noGrp="1" noRot="1" noChangeAspect="1" noMove="1" noResize="1" noEditPoints="1" noAdjustHandles="1" noChangeArrowheads="1" noChangeShapeType="1" noTextEdit="1"/>
              </p:cNvSpPr>
              <p:nvPr>
                <p:ph idx="1"/>
              </p:nvPr>
            </p:nvSpPr>
            <p:spPr>
              <a:blipFill>
                <a:blip r:embed="rId2"/>
                <a:stretch>
                  <a:fillRect l="-1418" t="-141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FBE56BF-E0EE-4F04-8533-5395C93BFA6D}"/>
              </a:ext>
            </a:extLst>
          </p:cNvPr>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904421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4D343-E00E-4185-BF8B-81D695CE3939}"/>
              </a:ext>
            </a:extLst>
          </p:cNvPr>
          <p:cNvSpPr>
            <a:spLocks noGrp="1"/>
          </p:cNvSpPr>
          <p:nvPr>
            <p:ph type="title"/>
          </p:nvPr>
        </p:nvSpPr>
        <p:spPr/>
        <p:txBody>
          <a:bodyPr>
            <a:normAutofit/>
          </a:bodyPr>
          <a:lstStyle/>
          <a:p>
            <a:r>
              <a:rPr lang="zh-CN" altLang="en-US" b="1" dirty="0"/>
              <a:t>搜索：分治</a:t>
            </a:r>
          </a:p>
        </p:txBody>
      </p:sp>
      <p:sp>
        <p:nvSpPr>
          <p:cNvPr id="3" name="内容占位符 2">
            <a:extLst>
              <a:ext uri="{FF2B5EF4-FFF2-40B4-BE49-F238E27FC236}">
                <a16:creationId xmlns:a16="http://schemas.microsoft.com/office/drawing/2014/main" id="{25B8289C-4569-4858-845B-943C61E7C43C}"/>
              </a:ext>
            </a:extLst>
          </p:cNvPr>
          <p:cNvSpPr>
            <a:spLocks noGrp="1"/>
          </p:cNvSpPr>
          <p:nvPr>
            <p:ph idx="1"/>
          </p:nvPr>
        </p:nvSpPr>
        <p:spPr>
          <a:xfrm>
            <a:off x="677334" y="1930400"/>
            <a:ext cx="8999326" cy="3880773"/>
          </a:xfrm>
        </p:spPr>
        <p:txBody>
          <a:bodyPr>
            <a:normAutofit/>
          </a:bodyPr>
          <a:lstStyle/>
          <a:p>
            <a:r>
              <a:rPr lang="zh-CN" altLang="en-US" sz="2800" dirty="0"/>
              <a:t>将一个不能解决的问题分解为一个或多个更简单的问题</a:t>
            </a:r>
            <a:endParaRPr lang="en-US" altLang="zh-CN" sz="2800" dirty="0"/>
          </a:p>
          <a:p>
            <a:r>
              <a:rPr lang="zh-CN" altLang="en-US" sz="2800" dirty="0"/>
              <a:t>递归</a:t>
            </a:r>
            <a:r>
              <a:rPr lang="en-US" altLang="zh-CN" sz="2800" dirty="0"/>
              <a:t>-&gt;</a:t>
            </a:r>
            <a:r>
              <a:rPr lang="en-US" altLang="zh-CN" sz="2800" dirty="0" err="1"/>
              <a:t>dfs</a:t>
            </a:r>
            <a:r>
              <a:rPr lang="en-US" altLang="zh-CN" sz="2800" dirty="0"/>
              <a:t> </a:t>
            </a:r>
            <a:r>
              <a:rPr lang="zh-CN" altLang="en-US" sz="2800" dirty="0"/>
              <a:t>（深度优先搜索）</a:t>
            </a:r>
            <a:endParaRPr lang="en-US" altLang="zh-CN" sz="2800" dirty="0"/>
          </a:p>
          <a:p>
            <a:r>
              <a:rPr lang="zh-CN" altLang="en-US" sz="2800" dirty="0"/>
              <a:t>非递归</a:t>
            </a:r>
            <a:r>
              <a:rPr lang="en-US" altLang="zh-CN" sz="2800" dirty="0"/>
              <a:t>-&gt;</a:t>
            </a:r>
            <a:r>
              <a:rPr lang="en-US" altLang="zh-CN" sz="2800" dirty="0" err="1"/>
              <a:t>bfs</a:t>
            </a:r>
            <a:r>
              <a:rPr lang="zh-CN" altLang="en-US" sz="2800" dirty="0"/>
              <a:t>（广度优先搜索）</a:t>
            </a:r>
            <a:endParaRPr lang="en-US" altLang="zh-CN" sz="2800" dirty="0"/>
          </a:p>
          <a:p>
            <a:endParaRPr lang="en-US" altLang="zh-CN" sz="2800" dirty="0"/>
          </a:p>
          <a:p>
            <a:r>
              <a:rPr lang="zh-CN" altLang="en-US" sz="1600" strike="sngStrike" dirty="0"/>
              <a:t>喜闻乐见的暴搜算法</a:t>
            </a:r>
          </a:p>
        </p:txBody>
      </p:sp>
      <p:sp>
        <p:nvSpPr>
          <p:cNvPr id="4" name="灯片编号占位符 3">
            <a:extLst>
              <a:ext uri="{FF2B5EF4-FFF2-40B4-BE49-F238E27FC236}">
                <a16:creationId xmlns:a16="http://schemas.microsoft.com/office/drawing/2014/main" id="{A38A6BC4-B9CD-4C3C-B7F6-4421A53B0B54}"/>
              </a:ext>
            </a:extLst>
          </p:cNvPr>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166877511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B1987-698F-4D5D-A513-E4AC22117E7F}"/>
              </a:ext>
            </a:extLst>
          </p:cNvPr>
          <p:cNvSpPr>
            <a:spLocks noGrp="1"/>
          </p:cNvSpPr>
          <p:nvPr>
            <p:ph type="title"/>
          </p:nvPr>
        </p:nvSpPr>
        <p:spPr>
          <a:xfrm>
            <a:off x="3120340" y="2703316"/>
            <a:ext cx="4236492" cy="768411"/>
          </a:xfrm>
        </p:spPr>
        <p:txBody>
          <a:bodyPr/>
          <a:lstStyle/>
          <a:p>
            <a:r>
              <a:rPr lang="zh-CN" altLang="en-US" b="1" dirty="0"/>
              <a:t>常见的</a:t>
            </a:r>
            <a:r>
              <a:rPr lang="zh-CN" altLang="zh-CN" b="1" dirty="0"/>
              <a:t>排序算法</a:t>
            </a:r>
            <a:endParaRPr lang="zh-CN" altLang="en-US" dirty="0"/>
          </a:p>
        </p:txBody>
      </p:sp>
      <p:sp>
        <p:nvSpPr>
          <p:cNvPr id="4" name="灯片编号占位符 3">
            <a:extLst>
              <a:ext uri="{FF2B5EF4-FFF2-40B4-BE49-F238E27FC236}">
                <a16:creationId xmlns:a16="http://schemas.microsoft.com/office/drawing/2014/main" id="{BB4658B2-FED8-4971-9E78-05D1A3B9D404}"/>
              </a:ext>
            </a:extLst>
          </p:cNvPr>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83912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C7183-3F3E-4648-838F-71602812CAE3}"/>
              </a:ext>
            </a:extLst>
          </p:cNvPr>
          <p:cNvSpPr>
            <a:spLocks noGrp="1"/>
          </p:cNvSpPr>
          <p:nvPr>
            <p:ph type="title"/>
          </p:nvPr>
        </p:nvSpPr>
        <p:spPr/>
        <p:txBody>
          <a:bodyPr/>
          <a:lstStyle/>
          <a:p>
            <a:r>
              <a:rPr lang="zh-CN" altLang="en-US" b="1" dirty="0"/>
              <a:t>常见的</a:t>
            </a:r>
            <a:r>
              <a:rPr lang="zh-CN" altLang="zh-CN" b="1" dirty="0"/>
              <a:t>排序算法</a:t>
            </a:r>
            <a:r>
              <a:rPr lang="en-US" altLang="zh-CN" b="1" dirty="0"/>
              <a:t>-</a:t>
            </a:r>
            <a:r>
              <a:rPr lang="zh-CN" altLang="en-US" b="1" dirty="0"/>
              <a:t>冒泡排序</a:t>
            </a:r>
            <a:br>
              <a:rPr lang="zh-CN" altLang="zh-CN" b="1" dirty="0"/>
            </a:br>
            <a:endParaRPr lang="zh-CN" altLang="en-US" dirty="0"/>
          </a:p>
        </p:txBody>
      </p:sp>
      <p:sp>
        <p:nvSpPr>
          <p:cNvPr id="3" name="内容占位符 2">
            <a:extLst>
              <a:ext uri="{FF2B5EF4-FFF2-40B4-BE49-F238E27FC236}">
                <a16:creationId xmlns:a16="http://schemas.microsoft.com/office/drawing/2014/main" id="{68DD8E1B-6A66-4C83-90E9-90AD58829646}"/>
              </a:ext>
            </a:extLst>
          </p:cNvPr>
          <p:cNvSpPr>
            <a:spLocks noGrp="1"/>
          </p:cNvSpPr>
          <p:nvPr>
            <p:ph idx="1"/>
          </p:nvPr>
        </p:nvSpPr>
        <p:spPr/>
        <p:txBody>
          <a:bodyPr>
            <a:normAutofit fontScale="92500"/>
          </a:bodyPr>
          <a:lstStyle/>
          <a:p>
            <a:r>
              <a:rPr lang="en-US" altLang="zh-CN" sz="2400" dirty="0"/>
              <a:t>1.</a:t>
            </a:r>
            <a:r>
              <a:rPr lang="zh-CN" altLang="en-US" sz="2400" dirty="0"/>
              <a:t>比较相邻的元素。如果第一个比第二个大，就交换他们两个。</a:t>
            </a:r>
          </a:p>
          <a:p>
            <a:r>
              <a:rPr lang="en-US" altLang="zh-CN" sz="2400" dirty="0"/>
              <a:t>2.</a:t>
            </a:r>
            <a:r>
              <a:rPr lang="zh-CN" altLang="en-US" sz="2400" dirty="0"/>
              <a:t>对每一对相邻元素作同样的工作，从开始第一对到结尾的最后一对。这步做完后，最后的元素会是最大的数。</a:t>
            </a:r>
          </a:p>
          <a:p>
            <a:r>
              <a:rPr lang="en-US" altLang="zh-CN" sz="2400" dirty="0"/>
              <a:t>3.</a:t>
            </a:r>
            <a:r>
              <a:rPr lang="zh-CN" altLang="en-US" sz="2400" dirty="0"/>
              <a:t>针对所有的元素重复以上的步骤，除了最后一个。</a:t>
            </a:r>
          </a:p>
          <a:p>
            <a:r>
              <a:rPr lang="en-US" altLang="zh-CN" sz="2400" dirty="0"/>
              <a:t>4.</a:t>
            </a:r>
            <a:r>
              <a:rPr lang="zh-CN" altLang="en-US" sz="2400" dirty="0"/>
              <a:t>持续每次对越来越少的元素重复上面的步骤，直到没有任何一对数字需要比较。</a:t>
            </a:r>
          </a:p>
          <a:p>
            <a:r>
              <a:rPr lang="zh-CN" altLang="en-US" sz="4000" dirty="0"/>
              <a:t>总之大家都会</a:t>
            </a:r>
            <a:endParaRPr lang="en-US" altLang="zh-CN" sz="4000" dirty="0"/>
          </a:p>
          <a:p>
            <a:r>
              <a:rPr lang="zh-CN" altLang="en-US" sz="2400" dirty="0"/>
              <a:t>（同理选择排序，插入排序就不讲了）</a:t>
            </a:r>
          </a:p>
        </p:txBody>
      </p:sp>
      <p:sp>
        <p:nvSpPr>
          <p:cNvPr id="4" name="灯片编号占位符 3">
            <a:extLst>
              <a:ext uri="{FF2B5EF4-FFF2-40B4-BE49-F238E27FC236}">
                <a16:creationId xmlns:a16="http://schemas.microsoft.com/office/drawing/2014/main" id="{20DAD769-2DED-4446-8092-6008B0C59451}"/>
              </a:ext>
            </a:extLst>
          </p:cNvPr>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13771760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848F0-0EAF-477A-B775-06004CDC4628}"/>
              </a:ext>
            </a:extLst>
          </p:cNvPr>
          <p:cNvSpPr>
            <a:spLocks noGrp="1"/>
          </p:cNvSpPr>
          <p:nvPr>
            <p:ph type="title"/>
          </p:nvPr>
        </p:nvSpPr>
        <p:spPr/>
        <p:txBody>
          <a:bodyPr/>
          <a:lstStyle/>
          <a:p>
            <a:r>
              <a:rPr lang="zh-CN" altLang="en-US" b="1" dirty="0"/>
              <a:t>常见的</a:t>
            </a:r>
            <a:r>
              <a:rPr lang="zh-CN" altLang="zh-CN" b="1" dirty="0"/>
              <a:t>排序算法</a:t>
            </a:r>
            <a:r>
              <a:rPr lang="en-US" altLang="zh-CN" b="1" dirty="0"/>
              <a:t>-</a:t>
            </a:r>
            <a:r>
              <a:rPr lang="zh-CN" altLang="en-US" b="1" dirty="0"/>
              <a:t>冒泡排序</a:t>
            </a:r>
            <a:r>
              <a:rPr lang="en-US" altLang="zh-CN" b="1" dirty="0"/>
              <a:t>(cont`d)</a:t>
            </a:r>
            <a:br>
              <a:rPr lang="zh-CN" altLang="zh-CN" b="1" dirty="0"/>
            </a:br>
            <a:endParaRPr lang="zh-CN" altLang="en-US" dirty="0"/>
          </a:p>
        </p:txBody>
      </p:sp>
      <p:sp>
        <p:nvSpPr>
          <p:cNvPr id="3" name="内容占位符 2">
            <a:extLst>
              <a:ext uri="{FF2B5EF4-FFF2-40B4-BE49-F238E27FC236}">
                <a16:creationId xmlns:a16="http://schemas.microsoft.com/office/drawing/2014/main" id="{79928699-8C05-46B0-A139-455D8C71AC1B}"/>
              </a:ext>
            </a:extLst>
          </p:cNvPr>
          <p:cNvSpPr>
            <a:spLocks noGrp="1"/>
          </p:cNvSpPr>
          <p:nvPr>
            <p:ph idx="1"/>
          </p:nvPr>
        </p:nvSpPr>
        <p:spPr>
          <a:xfrm>
            <a:off x="677334" y="1488613"/>
            <a:ext cx="9584266" cy="4675120"/>
          </a:xfrm>
        </p:spPr>
        <p:txBody>
          <a:bodyPr>
            <a:normAutofit/>
          </a:bodyPr>
          <a:lstStyle/>
          <a:p>
            <a:pPr marL="0" indent="0">
              <a:buNone/>
            </a:pPr>
            <a:r>
              <a:rPr lang="en-US" altLang="zh-CN" sz="3200" dirty="0"/>
              <a:t>for (</a:t>
            </a:r>
            <a:r>
              <a:rPr lang="en-US" altLang="zh-CN" sz="3200" dirty="0" err="1"/>
              <a:t>int</a:t>
            </a:r>
            <a:r>
              <a:rPr lang="en-US" altLang="zh-CN" sz="3200" dirty="0"/>
              <a:t> </a:t>
            </a:r>
            <a:r>
              <a:rPr lang="en-US" altLang="zh-CN" sz="3200" dirty="0" err="1"/>
              <a:t>i</a:t>
            </a:r>
            <a:r>
              <a:rPr lang="en-US" altLang="zh-CN" sz="3200" dirty="0"/>
              <a:t> = 0; </a:t>
            </a:r>
            <a:r>
              <a:rPr lang="en-US" altLang="zh-CN" sz="3200" dirty="0" err="1"/>
              <a:t>i</a:t>
            </a:r>
            <a:r>
              <a:rPr lang="en-US" altLang="zh-CN" sz="3200" dirty="0"/>
              <a:t> &lt; n - 1; </a:t>
            </a:r>
            <a:r>
              <a:rPr lang="en-US" altLang="zh-CN" sz="3200" dirty="0" err="1"/>
              <a:t>i</a:t>
            </a:r>
            <a:r>
              <a:rPr lang="en-US" altLang="zh-CN" sz="3200" dirty="0"/>
              <a:t>++)</a:t>
            </a:r>
          </a:p>
          <a:p>
            <a:pPr marL="0" indent="0">
              <a:buNone/>
            </a:pPr>
            <a:r>
              <a:rPr lang="en-US" altLang="zh-CN" sz="3200" dirty="0"/>
              <a:t>	for (</a:t>
            </a:r>
            <a:r>
              <a:rPr lang="en-US" altLang="zh-CN" sz="3200" dirty="0" err="1"/>
              <a:t>int</a:t>
            </a:r>
            <a:r>
              <a:rPr lang="en-US" altLang="zh-CN" sz="3200" dirty="0"/>
              <a:t> j = 0; j &lt; n – </a:t>
            </a:r>
            <a:r>
              <a:rPr lang="en-US" altLang="zh-CN" sz="3200" dirty="0" err="1"/>
              <a:t>i</a:t>
            </a:r>
            <a:r>
              <a:rPr lang="en-US" altLang="zh-CN" sz="3200" dirty="0"/>
              <a:t> - 1; </a:t>
            </a:r>
            <a:r>
              <a:rPr lang="en-US" altLang="zh-CN" sz="3200" dirty="0" err="1"/>
              <a:t>j++</a:t>
            </a:r>
            <a:r>
              <a:rPr lang="en-US" altLang="zh-CN" sz="3200" dirty="0"/>
              <a:t>)</a:t>
            </a:r>
          </a:p>
          <a:p>
            <a:pPr marL="0" indent="0">
              <a:buNone/>
            </a:pPr>
            <a:r>
              <a:rPr lang="en-US" altLang="zh-CN" sz="3200" dirty="0"/>
              <a:t>		if (a[j + 1] &lt; a[j])</a:t>
            </a:r>
          </a:p>
          <a:p>
            <a:pPr marL="0" indent="0">
              <a:buNone/>
            </a:pPr>
            <a:r>
              <a:rPr lang="en-US" altLang="zh-CN" sz="3200" dirty="0"/>
              <a:t>			t = a[j + 1], a[j + 1] = a[j], a[j] = t;//</a:t>
            </a:r>
            <a:r>
              <a:rPr lang="zh-CN" altLang="en-US" sz="3200" dirty="0"/>
              <a:t>交换</a:t>
            </a:r>
          </a:p>
        </p:txBody>
      </p:sp>
      <p:sp>
        <p:nvSpPr>
          <p:cNvPr id="4" name="灯片编号占位符 3">
            <a:extLst>
              <a:ext uri="{FF2B5EF4-FFF2-40B4-BE49-F238E27FC236}">
                <a16:creationId xmlns:a16="http://schemas.microsoft.com/office/drawing/2014/main" id="{F3981549-DA0C-4836-961B-FCBA1D127D56}"/>
              </a:ext>
            </a:extLst>
          </p:cNvPr>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266953471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BAC7A-0C91-4EA3-818A-ACF5F2E8DBF4}"/>
              </a:ext>
            </a:extLst>
          </p:cNvPr>
          <p:cNvSpPr>
            <a:spLocks noGrp="1"/>
          </p:cNvSpPr>
          <p:nvPr>
            <p:ph type="title"/>
          </p:nvPr>
        </p:nvSpPr>
        <p:spPr/>
        <p:txBody>
          <a:bodyPr/>
          <a:lstStyle/>
          <a:p>
            <a:r>
              <a:rPr lang="zh-CN" altLang="en-US" b="1" dirty="0"/>
              <a:t>常见的</a:t>
            </a:r>
            <a:r>
              <a:rPr lang="zh-CN" altLang="zh-CN" b="1" dirty="0"/>
              <a:t>排序算法</a:t>
            </a:r>
            <a:r>
              <a:rPr lang="en-US" altLang="zh-CN" b="1" dirty="0"/>
              <a:t>-</a:t>
            </a:r>
            <a:r>
              <a:rPr lang="zh-CN" altLang="en-US" b="1" dirty="0"/>
              <a:t>快速排序</a:t>
            </a:r>
            <a:endParaRPr lang="zh-CN" altLang="en-US" dirty="0"/>
          </a:p>
        </p:txBody>
      </p:sp>
      <p:sp>
        <p:nvSpPr>
          <p:cNvPr id="6" name="内容占位符 5">
            <a:extLst>
              <a:ext uri="{FF2B5EF4-FFF2-40B4-BE49-F238E27FC236}">
                <a16:creationId xmlns:a16="http://schemas.microsoft.com/office/drawing/2014/main" id="{E6AF5F72-E755-4F36-AEC2-CF43EDE9DE27}"/>
              </a:ext>
            </a:extLst>
          </p:cNvPr>
          <p:cNvSpPr>
            <a:spLocks noGrp="1"/>
          </p:cNvSpPr>
          <p:nvPr>
            <p:ph idx="1"/>
          </p:nvPr>
        </p:nvSpPr>
        <p:spPr/>
        <p:txBody>
          <a:bodyPr>
            <a:noAutofit/>
          </a:bodyPr>
          <a:lstStyle/>
          <a:p>
            <a:endParaRPr lang="en-US" altLang="zh-CN" sz="2400" dirty="0"/>
          </a:p>
          <a:p>
            <a:endParaRPr lang="en-US" altLang="zh-CN" sz="2400" dirty="0"/>
          </a:p>
          <a:p>
            <a:r>
              <a:rPr lang="zh-CN" altLang="en-US" sz="2400" dirty="0"/>
              <a:t>从数列中挑出一个元素，称为</a:t>
            </a:r>
            <a:r>
              <a:rPr lang="en-US" altLang="zh-CN" sz="2400" dirty="0"/>
              <a:t>"</a:t>
            </a:r>
            <a:r>
              <a:rPr lang="zh-CN" altLang="en-US" sz="2400" dirty="0"/>
              <a:t>基准</a:t>
            </a:r>
            <a:r>
              <a:rPr lang="en-US" altLang="zh-CN" sz="2400" dirty="0"/>
              <a:t>"</a:t>
            </a:r>
            <a:r>
              <a:rPr lang="zh-CN" altLang="en-US" sz="2400" dirty="0"/>
              <a:t>（</a:t>
            </a:r>
            <a:r>
              <a:rPr lang="en-US" altLang="zh-CN" sz="2400" dirty="0"/>
              <a:t>pivot</a:t>
            </a:r>
            <a:r>
              <a:rPr lang="zh-CN" altLang="en-US" sz="2400" dirty="0"/>
              <a:t>），</a:t>
            </a:r>
          </a:p>
          <a:p>
            <a:r>
              <a:rPr lang="zh-CN" altLang="en-US" sz="2400" dirty="0"/>
              <a:t>重新排序数列，所有比基准值小的元素摆放在基准前面，所有比基准值大的元素摆在基准后面（相同的数可以到任何一边）。在这个分区结束之后，该基准就处于数列的中间位置。这个称为</a:t>
            </a:r>
            <a:r>
              <a:rPr lang="zh-CN" altLang="en-US" sz="2400" b="1" dirty="0"/>
              <a:t>分区（</a:t>
            </a:r>
            <a:r>
              <a:rPr lang="en-US" altLang="zh-CN" sz="2400" b="1" dirty="0"/>
              <a:t>partition</a:t>
            </a:r>
            <a:r>
              <a:rPr lang="zh-CN" altLang="en-US" sz="2400" b="1" dirty="0"/>
              <a:t>）</a:t>
            </a:r>
            <a:r>
              <a:rPr lang="zh-CN" altLang="en-US" sz="2400" dirty="0"/>
              <a:t>操作。</a:t>
            </a:r>
          </a:p>
          <a:p>
            <a:r>
              <a:rPr lang="zh-CN" altLang="en-US" sz="2400" dirty="0"/>
              <a:t>递归地（</a:t>
            </a:r>
            <a:r>
              <a:rPr lang="en-US" altLang="zh-CN" sz="2400" dirty="0"/>
              <a:t>recursively</a:t>
            </a:r>
            <a:r>
              <a:rPr lang="zh-CN" altLang="en-US" sz="2400" dirty="0"/>
              <a:t>）把小于基准值元素的子数列和大于基准值元素的子数列排序。</a:t>
            </a:r>
          </a:p>
          <a:p>
            <a:endParaRPr lang="zh-CN" altLang="en-US" sz="2400" dirty="0"/>
          </a:p>
        </p:txBody>
      </p:sp>
      <p:pic>
        <p:nvPicPr>
          <p:cNvPr id="7" name="内容占位符 4" descr="图片包含 音乐&#10;&#10;已生成极高可信度的说明">
            <a:extLst>
              <a:ext uri="{FF2B5EF4-FFF2-40B4-BE49-F238E27FC236}">
                <a16:creationId xmlns:a16="http://schemas.microsoft.com/office/drawing/2014/main" id="{3CB6A679-BE09-45A0-890C-241E7FFCB0A7}"/>
              </a:ext>
            </a:extLst>
          </p:cNvPr>
          <p:cNvPicPr>
            <a:picLocks noChangeAspect="1"/>
          </p:cNvPicPr>
          <p:nvPr/>
        </p:nvPicPr>
        <p:blipFill>
          <a:blip r:embed="rId2"/>
          <a:stretch>
            <a:fillRect/>
          </a:stretch>
        </p:blipFill>
        <p:spPr>
          <a:xfrm>
            <a:off x="6607002" y="469438"/>
            <a:ext cx="2667000" cy="2038350"/>
          </a:xfrm>
          <a:prstGeom prst="rect">
            <a:avLst/>
          </a:prstGeom>
        </p:spPr>
      </p:pic>
      <p:sp>
        <p:nvSpPr>
          <p:cNvPr id="3" name="灯片编号占位符 2">
            <a:extLst>
              <a:ext uri="{FF2B5EF4-FFF2-40B4-BE49-F238E27FC236}">
                <a16:creationId xmlns:a16="http://schemas.microsoft.com/office/drawing/2014/main" id="{1AC038B8-46E1-4C8C-AC53-7186192AB189}"/>
              </a:ext>
            </a:extLst>
          </p:cNvPr>
          <p:cNvSpPr>
            <a:spLocks noGrp="1"/>
          </p:cNvSpPr>
          <p:nvPr>
            <p:ph type="sldNum" sz="quarter" idx="12"/>
          </p:nvPr>
        </p:nvSpPr>
        <p:spPr/>
        <p:txBody>
          <a:bodyPr/>
          <a:lstStyle/>
          <a:p>
            <a:fld id="{519954A3-9DFD-4C44-94BA-B95130A3BA1C}" type="slidenum">
              <a:rPr lang="en-US" smtClean="0"/>
              <a:t>15</a:t>
            </a:fld>
            <a:endParaRPr lang="en-US" dirty="0"/>
          </a:p>
        </p:txBody>
      </p:sp>
    </p:spTree>
    <p:extLst>
      <p:ext uri="{BB962C8B-B14F-4D97-AF65-F5344CB8AC3E}">
        <p14:creationId xmlns:p14="http://schemas.microsoft.com/office/powerpoint/2010/main" val="7182595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C7B96-DB5F-4864-B0E5-7C8B93B55B3E}"/>
              </a:ext>
            </a:extLst>
          </p:cNvPr>
          <p:cNvSpPr>
            <a:spLocks noGrp="1"/>
          </p:cNvSpPr>
          <p:nvPr>
            <p:ph type="title"/>
          </p:nvPr>
        </p:nvSpPr>
        <p:spPr/>
        <p:txBody>
          <a:bodyPr>
            <a:normAutofit/>
          </a:bodyPr>
          <a:lstStyle/>
          <a:p>
            <a:r>
              <a:rPr lang="zh-CN" altLang="en-US" b="1" dirty="0"/>
              <a:t>常见的</a:t>
            </a:r>
            <a:r>
              <a:rPr lang="zh-CN" altLang="zh-CN" b="1" dirty="0"/>
              <a:t>排序算法</a:t>
            </a:r>
            <a:r>
              <a:rPr lang="en-US" altLang="zh-CN" b="1" dirty="0"/>
              <a:t>-</a:t>
            </a:r>
            <a:r>
              <a:rPr lang="zh-CN" altLang="en-US" b="1" dirty="0"/>
              <a:t>快速排序</a:t>
            </a:r>
            <a:r>
              <a:rPr lang="en-US" altLang="zh-CN" b="1" dirty="0"/>
              <a:t>(cont`d)</a:t>
            </a:r>
            <a:endParaRPr lang="zh-CN" altLang="en-US" dirty="0"/>
          </a:p>
        </p:txBody>
      </p:sp>
      <p:sp>
        <p:nvSpPr>
          <p:cNvPr id="3" name="内容占位符 2">
            <a:extLst>
              <a:ext uri="{FF2B5EF4-FFF2-40B4-BE49-F238E27FC236}">
                <a16:creationId xmlns:a16="http://schemas.microsoft.com/office/drawing/2014/main" id="{726DE90B-1587-485D-894F-56E971BCFB85}"/>
              </a:ext>
            </a:extLst>
          </p:cNvPr>
          <p:cNvSpPr>
            <a:spLocks noGrp="1"/>
          </p:cNvSpPr>
          <p:nvPr>
            <p:ph idx="1"/>
          </p:nvPr>
        </p:nvSpPr>
        <p:spPr>
          <a:xfrm>
            <a:off x="677334" y="1636807"/>
            <a:ext cx="8596668" cy="3880773"/>
          </a:xfrm>
        </p:spPr>
        <p:txBody>
          <a:bodyPr>
            <a:noAutofit/>
          </a:bodyPr>
          <a:lstStyle/>
          <a:p>
            <a:r>
              <a:rPr lang="en-US" altLang="zh-CN" sz="3200" dirty="0"/>
              <a:t>#include &lt;algorithm&gt;</a:t>
            </a:r>
          </a:p>
          <a:p>
            <a:r>
              <a:rPr lang="zh-CN" altLang="en-US" sz="3200" dirty="0"/>
              <a:t>单参数（默认从小到大）</a:t>
            </a:r>
            <a:endParaRPr lang="en-US" altLang="zh-CN" sz="3200" dirty="0"/>
          </a:p>
          <a:p>
            <a:r>
              <a:rPr lang="en-US" altLang="zh-CN" sz="3200" dirty="0" err="1"/>
              <a:t>int</a:t>
            </a:r>
            <a:r>
              <a:rPr lang="en-US" altLang="zh-CN" sz="3200" dirty="0"/>
              <a:t> a[</a:t>
            </a:r>
            <a:r>
              <a:rPr lang="en-US" altLang="zh-CN" sz="3200" dirty="0" err="1"/>
              <a:t>maxn</a:t>
            </a:r>
            <a:r>
              <a:rPr lang="en-US" altLang="zh-CN" sz="3200" dirty="0"/>
              <a:t>];</a:t>
            </a:r>
          </a:p>
          <a:p>
            <a:r>
              <a:rPr lang="en-US" altLang="zh-CN" sz="3200" dirty="0"/>
              <a:t>sort(</a:t>
            </a:r>
            <a:r>
              <a:rPr lang="en-US" altLang="zh-CN" sz="3200" dirty="0" err="1"/>
              <a:t>a,a+n</a:t>
            </a:r>
            <a:r>
              <a:rPr lang="en-US" altLang="zh-CN" sz="3200" dirty="0"/>
              <a:t>);</a:t>
            </a:r>
          </a:p>
          <a:p>
            <a:r>
              <a:rPr lang="zh-CN" altLang="en-US" sz="3200" dirty="0"/>
              <a:t>多参数</a:t>
            </a:r>
            <a:endParaRPr lang="en-US" altLang="zh-CN" sz="3200" dirty="0"/>
          </a:p>
          <a:p>
            <a:r>
              <a:rPr lang="en-US" altLang="zh-CN" sz="3200" dirty="0"/>
              <a:t>struct </a:t>
            </a:r>
            <a:r>
              <a:rPr lang="en-US" altLang="zh-CN" sz="3200" dirty="0" err="1"/>
              <a:t>acm</a:t>
            </a:r>
            <a:r>
              <a:rPr lang="en-US" altLang="zh-CN" sz="3200" dirty="0"/>
              <a:t>{</a:t>
            </a:r>
            <a:r>
              <a:rPr lang="en-US" altLang="zh-CN" sz="3200" dirty="0" err="1"/>
              <a:t>int</a:t>
            </a:r>
            <a:r>
              <a:rPr lang="en-US" altLang="zh-CN" sz="3200" dirty="0"/>
              <a:t> a, </a:t>
            </a:r>
            <a:r>
              <a:rPr lang="en-US" altLang="zh-CN" sz="3200" dirty="0" err="1"/>
              <a:t>int</a:t>
            </a:r>
            <a:r>
              <a:rPr lang="en-US" altLang="zh-CN" sz="3200" dirty="0"/>
              <a:t> b}q[</a:t>
            </a:r>
            <a:r>
              <a:rPr lang="en-US" altLang="zh-CN" sz="3200" dirty="0" err="1"/>
              <a:t>maxn</a:t>
            </a:r>
            <a:r>
              <a:rPr lang="en-US" altLang="zh-CN" sz="3200" dirty="0"/>
              <a:t>]; </a:t>
            </a:r>
          </a:p>
          <a:p>
            <a:r>
              <a:rPr lang="en-US" altLang="zh-CN" sz="3200" dirty="0"/>
              <a:t>bool </a:t>
            </a:r>
            <a:r>
              <a:rPr lang="en-US" altLang="zh-CN" sz="3200" dirty="0" err="1"/>
              <a:t>cmp</a:t>
            </a:r>
            <a:r>
              <a:rPr lang="en-US" altLang="zh-CN" sz="3200" dirty="0"/>
              <a:t>(</a:t>
            </a:r>
            <a:r>
              <a:rPr lang="en-US" altLang="zh-CN" sz="3200" dirty="0" err="1"/>
              <a:t>acm</a:t>
            </a:r>
            <a:r>
              <a:rPr lang="en-US" altLang="zh-CN" sz="3200" dirty="0"/>
              <a:t> x, </a:t>
            </a:r>
            <a:r>
              <a:rPr lang="en-US" altLang="zh-CN" sz="3200" dirty="0" err="1"/>
              <a:t>acm</a:t>
            </a:r>
            <a:r>
              <a:rPr lang="en-US" altLang="zh-CN" sz="3200" dirty="0"/>
              <a:t> y){return </a:t>
            </a:r>
            <a:r>
              <a:rPr lang="en-US" altLang="zh-CN" sz="3200" dirty="0" err="1"/>
              <a:t>x.a</a:t>
            </a:r>
            <a:r>
              <a:rPr lang="en-US" altLang="zh-CN" sz="3200" dirty="0"/>
              <a:t>&gt;</a:t>
            </a:r>
            <a:r>
              <a:rPr lang="en-US" altLang="zh-CN" sz="3200" dirty="0" err="1"/>
              <a:t>y.a</a:t>
            </a:r>
            <a:r>
              <a:rPr lang="en-US" altLang="zh-CN" sz="3200" dirty="0"/>
              <a:t>}</a:t>
            </a:r>
          </a:p>
          <a:p>
            <a:r>
              <a:rPr lang="en-US" altLang="zh-CN" sz="3200" dirty="0"/>
              <a:t>sort(</a:t>
            </a:r>
            <a:r>
              <a:rPr lang="en-US" altLang="zh-CN" sz="3200" dirty="0" err="1"/>
              <a:t>q,q+n,cmp</a:t>
            </a:r>
            <a:r>
              <a:rPr lang="en-US" altLang="zh-CN" sz="3200" dirty="0"/>
              <a:t>);</a:t>
            </a:r>
            <a:endParaRPr lang="zh-CN" altLang="en-US" sz="3200" dirty="0"/>
          </a:p>
        </p:txBody>
      </p:sp>
      <p:sp>
        <p:nvSpPr>
          <p:cNvPr id="4" name="灯片编号占位符 3">
            <a:extLst>
              <a:ext uri="{FF2B5EF4-FFF2-40B4-BE49-F238E27FC236}">
                <a16:creationId xmlns:a16="http://schemas.microsoft.com/office/drawing/2014/main" id="{277A56A8-CE21-4F14-8446-CF0C58B9C058}"/>
              </a:ext>
            </a:extLst>
          </p:cNvPr>
          <p:cNvSpPr>
            <a:spLocks noGrp="1"/>
          </p:cNvSpPr>
          <p:nvPr>
            <p:ph type="sldNum" sz="quarter" idx="12"/>
          </p:nvPr>
        </p:nvSpPr>
        <p:spPr/>
        <p:txBody>
          <a:bodyPr/>
          <a:lstStyle/>
          <a:p>
            <a:fld id="{519954A3-9DFD-4C44-94BA-B95130A3BA1C}" type="slidenum">
              <a:rPr lang="en-US" smtClean="0"/>
              <a:t>16</a:t>
            </a:fld>
            <a:endParaRPr lang="en-US" dirty="0"/>
          </a:p>
        </p:txBody>
      </p:sp>
    </p:spTree>
    <p:extLst>
      <p:ext uri="{BB962C8B-B14F-4D97-AF65-F5344CB8AC3E}">
        <p14:creationId xmlns:p14="http://schemas.microsoft.com/office/powerpoint/2010/main" val="106993860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BAC7A-0C91-4EA3-818A-ACF5F2E8DBF4}"/>
              </a:ext>
            </a:extLst>
          </p:cNvPr>
          <p:cNvSpPr>
            <a:spLocks noGrp="1"/>
          </p:cNvSpPr>
          <p:nvPr>
            <p:ph type="title"/>
          </p:nvPr>
        </p:nvSpPr>
        <p:spPr/>
        <p:txBody>
          <a:bodyPr/>
          <a:lstStyle/>
          <a:p>
            <a:r>
              <a:rPr lang="zh-CN" altLang="en-US" b="1" dirty="0"/>
              <a:t>常见的</a:t>
            </a:r>
            <a:r>
              <a:rPr lang="zh-CN" altLang="zh-CN" b="1" dirty="0"/>
              <a:t>排序算法</a:t>
            </a:r>
            <a:r>
              <a:rPr lang="en-US" altLang="zh-CN" b="1" dirty="0"/>
              <a:t>-</a:t>
            </a:r>
            <a:r>
              <a:rPr lang="zh-CN" altLang="en-US" b="1" dirty="0"/>
              <a:t>归并排序</a:t>
            </a:r>
            <a:endParaRPr lang="zh-CN" altLang="en-US" dirty="0"/>
          </a:p>
        </p:txBody>
      </p:sp>
      <p:sp>
        <p:nvSpPr>
          <p:cNvPr id="6" name="内容占位符 5">
            <a:extLst>
              <a:ext uri="{FF2B5EF4-FFF2-40B4-BE49-F238E27FC236}">
                <a16:creationId xmlns:a16="http://schemas.microsoft.com/office/drawing/2014/main" id="{E6AF5F72-E755-4F36-AEC2-CF43EDE9DE27}"/>
              </a:ext>
            </a:extLst>
          </p:cNvPr>
          <p:cNvSpPr>
            <a:spLocks noGrp="1"/>
          </p:cNvSpPr>
          <p:nvPr>
            <p:ph idx="1"/>
          </p:nvPr>
        </p:nvSpPr>
        <p:spPr/>
        <p:txBody>
          <a:bodyPr>
            <a:noAutofit/>
          </a:bodyPr>
          <a:lstStyle/>
          <a:p>
            <a:r>
              <a:rPr lang="zh-CN" altLang="en-US" sz="2000" dirty="0"/>
              <a:t>归并排序：归并排序（英语：</a:t>
            </a:r>
            <a:r>
              <a:rPr lang="en-US" altLang="zh-CN" sz="2000" dirty="0"/>
              <a:t>Merge sort</a:t>
            </a:r>
            <a:r>
              <a:rPr lang="zh-CN" altLang="en-US" sz="2000" dirty="0"/>
              <a:t>，或</a:t>
            </a:r>
            <a:r>
              <a:rPr lang="en-US" altLang="zh-CN" sz="2000" dirty="0" err="1"/>
              <a:t>mergesort</a:t>
            </a:r>
            <a:r>
              <a:rPr lang="zh-CN" altLang="en-US" sz="2000" dirty="0"/>
              <a:t>），是创建在归并操作上的一种有效的排序算法，效率为</a:t>
            </a:r>
            <a:r>
              <a:rPr lang="en-US" altLang="zh-CN" sz="2000" dirty="0"/>
              <a:t>O(n log n)</a:t>
            </a:r>
            <a:r>
              <a:rPr lang="zh-CN" altLang="en-US" sz="2000" dirty="0"/>
              <a:t>。</a:t>
            </a:r>
            <a:r>
              <a:rPr lang="en-US" altLang="zh-CN" sz="2000" dirty="0"/>
              <a:t>1945</a:t>
            </a:r>
            <a:r>
              <a:rPr lang="zh-CN" altLang="en-US" sz="2000" dirty="0"/>
              <a:t>年由约翰</a:t>
            </a:r>
            <a:r>
              <a:rPr lang="en-US" altLang="zh-CN" sz="2000" dirty="0"/>
              <a:t>·</a:t>
            </a:r>
            <a:r>
              <a:rPr lang="zh-CN" altLang="en-US" sz="2000" dirty="0"/>
              <a:t>冯</a:t>
            </a:r>
            <a:r>
              <a:rPr lang="en-US" altLang="zh-CN" sz="2000" dirty="0"/>
              <a:t>·</a:t>
            </a:r>
            <a:r>
              <a:rPr lang="zh-CN" altLang="en-US" sz="2000" dirty="0"/>
              <a:t>诺伊曼首次提出。该算法是采用分治法（</a:t>
            </a:r>
            <a:r>
              <a:rPr lang="en-US" altLang="zh-CN" sz="2000" dirty="0"/>
              <a:t>Divide and Conquer</a:t>
            </a:r>
            <a:r>
              <a:rPr lang="zh-CN" altLang="en-US" sz="2000" dirty="0"/>
              <a:t>）的一个非常典型的应用，且各层分治递归可以同时进行。</a:t>
            </a:r>
          </a:p>
          <a:p>
            <a:endParaRPr lang="zh-CN" altLang="en-US" sz="2000" dirty="0"/>
          </a:p>
          <a:p>
            <a:r>
              <a:rPr lang="zh-CN" altLang="en-US" sz="2000" dirty="0"/>
              <a:t>归并排序的核心思想是将两个有序的数列合并成一个大的有序的序列。通过递归，层层合并，即为归并。</a:t>
            </a:r>
          </a:p>
          <a:p>
            <a:endParaRPr lang="zh-CN" altLang="en-US" sz="2000" dirty="0"/>
          </a:p>
        </p:txBody>
      </p:sp>
      <p:sp>
        <p:nvSpPr>
          <p:cNvPr id="3" name="灯片编号占位符 2">
            <a:extLst>
              <a:ext uri="{FF2B5EF4-FFF2-40B4-BE49-F238E27FC236}">
                <a16:creationId xmlns:a16="http://schemas.microsoft.com/office/drawing/2014/main" id="{1AC038B8-46E1-4C8C-AC53-7186192AB189}"/>
              </a:ext>
            </a:extLst>
          </p:cNvPr>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78614918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A1F1B-D5F1-4D45-9070-6333E6E1F55F}"/>
              </a:ext>
            </a:extLst>
          </p:cNvPr>
          <p:cNvSpPr>
            <a:spLocks noGrp="1"/>
          </p:cNvSpPr>
          <p:nvPr>
            <p:ph type="title"/>
          </p:nvPr>
        </p:nvSpPr>
        <p:spPr/>
        <p:txBody>
          <a:bodyPr/>
          <a:lstStyle/>
          <a:p>
            <a:r>
              <a:rPr lang="zh-CN" altLang="en-US" b="1" dirty="0"/>
              <a:t>常见的</a:t>
            </a:r>
            <a:r>
              <a:rPr lang="zh-CN" altLang="zh-CN" b="1" dirty="0"/>
              <a:t>排序算法</a:t>
            </a:r>
            <a:r>
              <a:rPr lang="en-US" altLang="zh-CN" b="1" dirty="0"/>
              <a:t>-</a:t>
            </a:r>
            <a:r>
              <a:rPr lang="zh-CN" altLang="en-US" b="1" dirty="0"/>
              <a:t>归并排序</a:t>
            </a:r>
            <a:endParaRPr lang="zh-CN" altLang="en-US" dirty="0"/>
          </a:p>
        </p:txBody>
      </p:sp>
      <p:sp>
        <p:nvSpPr>
          <p:cNvPr id="4" name="灯片编号占位符 3">
            <a:extLst>
              <a:ext uri="{FF2B5EF4-FFF2-40B4-BE49-F238E27FC236}">
                <a16:creationId xmlns:a16="http://schemas.microsoft.com/office/drawing/2014/main" id="{CA506DA0-3874-4BF2-901A-E4AAAEEDE038}"/>
              </a:ext>
            </a:extLst>
          </p:cNvPr>
          <p:cNvSpPr>
            <a:spLocks noGrp="1"/>
          </p:cNvSpPr>
          <p:nvPr>
            <p:ph type="sldNum" sz="quarter" idx="12"/>
          </p:nvPr>
        </p:nvSpPr>
        <p:spPr/>
        <p:txBody>
          <a:bodyPr/>
          <a:lstStyle/>
          <a:p>
            <a:fld id="{519954A3-9DFD-4C44-94BA-B95130A3BA1C}" type="slidenum">
              <a:rPr lang="en-US" smtClean="0"/>
              <a:t>18</a:t>
            </a:fld>
            <a:endParaRPr lang="en-US" dirty="0"/>
          </a:p>
        </p:txBody>
      </p:sp>
      <p:pic>
        <p:nvPicPr>
          <p:cNvPr id="5122" name="Picture 2" descr="https://images2015.cnblogs.com/blog/1059830/201705/1059830-20170529160046024-351962916.png">
            <a:extLst>
              <a:ext uri="{FF2B5EF4-FFF2-40B4-BE49-F238E27FC236}">
                <a16:creationId xmlns:a16="http://schemas.microsoft.com/office/drawing/2014/main" id="{F17E61B1-595D-4BE3-8878-BF12F05778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284848"/>
            <a:ext cx="8596312" cy="363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47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BAC7A-0C91-4EA3-818A-ACF5F2E8DBF4}"/>
              </a:ext>
            </a:extLst>
          </p:cNvPr>
          <p:cNvSpPr>
            <a:spLocks noGrp="1"/>
          </p:cNvSpPr>
          <p:nvPr>
            <p:ph type="title"/>
          </p:nvPr>
        </p:nvSpPr>
        <p:spPr/>
        <p:txBody>
          <a:bodyPr/>
          <a:lstStyle/>
          <a:p>
            <a:r>
              <a:rPr lang="zh-CN" altLang="en-US" b="1" dirty="0"/>
              <a:t>常见的</a:t>
            </a:r>
            <a:r>
              <a:rPr lang="zh-CN" altLang="zh-CN" b="1" dirty="0"/>
              <a:t>排序算法</a:t>
            </a:r>
            <a:r>
              <a:rPr lang="en-US" altLang="zh-CN" b="1" dirty="0"/>
              <a:t>-</a:t>
            </a:r>
            <a:r>
              <a:rPr lang="zh-CN" altLang="en-US" b="1" dirty="0"/>
              <a:t>归并排序</a:t>
            </a:r>
            <a:endParaRPr lang="zh-CN" altLang="en-US" dirty="0"/>
          </a:p>
        </p:txBody>
      </p:sp>
      <p:sp>
        <p:nvSpPr>
          <p:cNvPr id="6" name="内容占位符 5">
            <a:extLst>
              <a:ext uri="{FF2B5EF4-FFF2-40B4-BE49-F238E27FC236}">
                <a16:creationId xmlns:a16="http://schemas.microsoft.com/office/drawing/2014/main" id="{E6AF5F72-E755-4F36-AEC2-CF43EDE9DE27}"/>
              </a:ext>
            </a:extLst>
          </p:cNvPr>
          <p:cNvSpPr>
            <a:spLocks noGrp="1"/>
          </p:cNvSpPr>
          <p:nvPr>
            <p:ph idx="1"/>
          </p:nvPr>
        </p:nvSpPr>
        <p:spPr/>
        <p:txBody>
          <a:bodyPr>
            <a:noAutofit/>
          </a:bodyPr>
          <a:lstStyle/>
          <a:p>
            <a:r>
              <a:rPr lang="zh-CN" altLang="en-US" sz="2800" dirty="0"/>
              <a:t>归并排序特殊用法：计算逆序对个数</a:t>
            </a:r>
          </a:p>
        </p:txBody>
      </p:sp>
      <p:sp>
        <p:nvSpPr>
          <p:cNvPr id="3" name="灯片编号占位符 2">
            <a:extLst>
              <a:ext uri="{FF2B5EF4-FFF2-40B4-BE49-F238E27FC236}">
                <a16:creationId xmlns:a16="http://schemas.microsoft.com/office/drawing/2014/main" id="{1AC038B8-46E1-4C8C-AC53-7186192AB189}"/>
              </a:ext>
            </a:extLst>
          </p:cNvPr>
          <p:cNvSpPr>
            <a:spLocks noGrp="1"/>
          </p:cNvSpPr>
          <p:nvPr>
            <p:ph type="sldNum" sz="quarter" idx="12"/>
          </p:nvPr>
        </p:nvSpPr>
        <p:spPr/>
        <p:txBody>
          <a:bodyPr/>
          <a:lstStyle/>
          <a:p>
            <a:fld id="{519954A3-9DFD-4C44-94BA-B95130A3BA1C}" type="slidenum">
              <a:rPr lang="en-US" smtClean="0"/>
              <a:t>19</a:t>
            </a:fld>
            <a:endParaRPr lang="en-US" dirty="0"/>
          </a:p>
        </p:txBody>
      </p:sp>
    </p:spTree>
    <p:extLst>
      <p:ext uri="{BB962C8B-B14F-4D97-AF65-F5344CB8AC3E}">
        <p14:creationId xmlns:p14="http://schemas.microsoft.com/office/powerpoint/2010/main" val="374586091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B1987-698F-4D5D-A513-E4AC22117E7F}"/>
              </a:ext>
            </a:extLst>
          </p:cNvPr>
          <p:cNvSpPr>
            <a:spLocks noGrp="1"/>
          </p:cNvSpPr>
          <p:nvPr>
            <p:ph type="title"/>
          </p:nvPr>
        </p:nvSpPr>
        <p:spPr>
          <a:xfrm>
            <a:off x="3061617" y="2703316"/>
            <a:ext cx="4236492" cy="768411"/>
          </a:xfrm>
        </p:spPr>
        <p:txBody>
          <a:bodyPr/>
          <a:lstStyle/>
          <a:p>
            <a:r>
              <a:rPr lang="zh-CN" altLang="zh-CN" b="1" dirty="0"/>
              <a:t>算法复杂度的计算</a:t>
            </a:r>
            <a:endParaRPr lang="zh-CN" altLang="en-US" dirty="0"/>
          </a:p>
        </p:txBody>
      </p:sp>
      <p:sp>
        <p:nvSpPr>
          <p:cNvPr id="4" name="灯片编号占位符 3">
            <a:extLst>
              <a:ext uri="{FF2B5EF4-FFF2-40B4-BE49-F238E27FC236}">
                <a16:creationId xmlns:a16="http://schemas.microsoft.com/office/drawing/2014/main" id="{BB4658B2-FED8-4971-9E78-05D1A3B9D404}"/>
              </a:ext>
            </a:extLst>
          </p:cNvPr>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304522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5DF0B-662A-4C2C-A541-DE5A26CA25E3}"/>
              </a:ext>
            </a:extLst>
          </p:cNvPr>
          <p:cNvSpPr>
            <a:spLocks noGrp="1"/>
          </p:cNvSpPr>
          <p:nvPr>
            <p:ph type="title"/>
          </p:nvPr>
        </p:nvSpPr>
        <p:spPr/>
        <p:txBody>
          <a:bodyPr/>
          <a:lstStyle/>
          <a:p>
            <a:r>
              <a:rPr lang="zh-CN" altLang="en-US" b="1" dirty="0"/>
              <a:t>常见的</a:t>
            </a:r>
            <a:r>
              <a:rPr lang="zh-CN" altLang="zh-CN" b="1" dirty="0"/>
              <a:t>排序算法</a:t>
            </a:r>
            <a:r>
              <a:rPr lang="en-US" altLang="zh-CN" b="1" dirty="0"/>
              <a:t>-</a:t>
            </a:r>
            <a:r>
              <a:rPr lang="zh-CN" altLang="en-US" b="1" dirty="0"/>
              <a:t>堆排序</a:t>
            </a:r>
            <a:endParaRPr lang="zh-CN" altLang="en-US" dirty="0"/>
          </a:p>
        </p:txBody>
      </p:sp>
      <p:sp>
        <p:nvSpPr>
          <p:cNvPr id="3" name="内容占位符 2">
            <a:extLst>
              <a:ext uri="{FF2B5EF4-FFF2-40B4-BE49-F238E27FC236}">
                <a16:creationId xmlns:a16="http://schemas.microsoft.com/office/drawing/2014/main" id="{4DA3423C-46B1-46A3-AE8F-44B45A738719}"/>
              </a:ext>
            </a:extLst>
          </p:cNvPr>
          <p:cNvSpPr>
            <a:spLocks noGrp="1"/>
          </p:cNvSpPr>
          <p:nvPr>
            <p:ph idx="1"/>
          </p:nvPr>
        </p:nvSpPr>
        <p:spPr/>
        <p:txBody>
          <a:bodyPr>
            <a:normAutofit/>
          </a:bodyPr>
          <a:lstStyle/>
          <a:p>
            <a:r>
              <a:rPr lang="zh-CN" altLang="en-US" dirty="0"/>
              <a:t>堆排序（英语：</a:t>
            </a:r>
            <a:r>
              <a:rPr lang="en-US" altLang="zh-CN" dirty="0"/>
              <a:t>Heapsort</a:t>
            </a:r>
            <a:r>
              <a:rPr lang="zh-CN" altLang="en-US" dirty="0"/>
              <a:t>）是指利用堆这种数据结构所设计的一种排序算法。堆是一个近似完全二叉树的结构，并同时满足堆积的性质：即子结点的键值或索引总是小于（或者大于）它的父节点。</a:t>
            </a:r>
            <a:endParaRPr lang="en-US" altLang="zh-CN" dirty="0"/>
          </a:p>
          <a:p>
            <a:r>
              <a:rPr lang="zh-CN" altLang="en-US" dirty="0"/>
              <a:t>堆排序步骤：</a:t>
            </a:r>
            <a:endParaRPr lang="en-US" altLang="zh-CN" dirty="0"/>
          </a:p>
          <a:p>
            <a:r>
              <a:rPr lang="en-US" altLang="zh-CN" dirty="0"/>
              <a:t>1</a:t>
            </a:r>
            <a:r>
              <a:rPr lang="zh-CN" altLang="en-US" dirty="0"/>
              <a:t>、建立堆</a:t>
            </a:r>
            <a:endParaRPr lang="en-US" altLang="zh-CN" dirty="0"/>
          </a:p>
          <a:p>
            <a:r>
              <a:rPr lang="en-US" altLang="zh-CN" dirty="0"/>
              <a:t>2</a:t>
            </a:r>
            <a:r>
              <a:rPr lang="zh-CN" altLang="en-US" dirty="0"/>
              <a:t>、堆顶与末位交换，并维护堆</a:t>
            </a:r>
          </a:p>
        </p:txBody>
      </p:sp>
      <p:sp>
        <p:nvSpPr>
          <p:cNvPr id="4" name="灯片编号占位符 3">
            <a:extLst>
              <a:ext uri="{FF2B5EF4-FFF2-40B4-BE49-F238E27FC236}">
                <a16:creationId xmlns:a16="http://schemas.microsoft.com/office/drawing/2014/main" id="{923D921A-1477-43BE-9474-721227AF7079}"/>
              </a:ext>
            </a:extLst>
          </p:cNvPr>
          <p:cNvSpPr>
            <a:spLocks noGrp="1"/>
          </p:cNvSpPr>
          <p:nvPr>
            <p:ph type="sldNum" sz="quarter" idx="12"/>
          </p:nvPr>
        </p:nvSpPr>
        <p:spPr/>
        <p:txBody>
          <a:bodyPr/>
          <a:lstStyle/>
          <a:p>
            <a:fld id="{519954A3-9DFD-4C44-94BA-B95130A3BA1C}" type="slidenum">
              <a:rPr lang="en-US" smtClean="0"/>
              <a:t>20</a:t>
            </a:fld>
            <a:endParaRPr lang="en-US" dirty="0"/>
          </a:p>
        </p:txBody>
      </p:sp>
    </p:spTree>
    <p:extLst>
      <p:ext uri="{BB962C8B-B14F-4D97-AF65-F5344CB8AC3E}">
        <p14:creationId xmlns:p14="http://schemas.microsoft.com/office/powerpoint/2010/main" val="416089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72E47-3983-4240-9B75-3F5C40141F2B}"/>
              </a:ext>
            </a:extLst>
          </p:cNvPr>
          <p:cNvSpPr>
            <a:spLocks noGrp="1"/>
          </p:cNvSpPr>
          <p:nvPr>
            <p:ph type="title"/>
          </p:nvPr>
        </p:nvSpPr>
        <p:spPr/>
        <p:txBody>
          <a:bodyPr/>
          <a:lstStyle/>
          <a:p>
            <a:r>
              <a:rPr lang="zh-CN" altLang="en-US" b="1" dirty="0"/>
              <a:t>常见的</a:t>
            </a:r>
            <a:r>
              <a:rPr lang="zh-CN" altLang="zh-CN" b="1" dirty="0"/>
              <a:t>排序算法</a:t>
            </a:r>
            <a:r>
              <a:rPr lang="en-US" altLang="zh-CN" b="1" dirty="0"/>
              <a:t>-</a:t>
            </a:r>
            <a:r>
              <a:rPr lang="zh-CN" altLang="en-US" b="1" dirty="0"/>
              <a:t>堆排序</a:t>
            </a:r>
            <a:endParaRPr lang="zh-CN" altLang="en-US" dirty="0"/>
          </a:p>
        </p:txBody>
      </p:sp>
      <p:sp>
        <p:nvSpPr>
          <p:cNvPr id="3" name="内容占位符 2">
            <a:extLst>
              <a:ext uri="{FF2B5EF4-FFF2-40B4-BE49-F238E27FC236}">
                <a16:creationId xmlns:a16="http://schemas.microsoft.com/office/drawing/2014/main" id="{0FFC11AC-179C-49C3-A334-3949BDA28364}"/>
              </a:ext>
            </a:extLst>
          </p:cNvPr>
          <p:cNvSpPr>
            <a:spLocks noGrp="1"/>
          </p:cNvSpPr>
          <p:nvPr>
            <p:ph idx="1"/>
          </p:nvPr>
        </p:nvSpPr>
        <p:spPr/>
        <p:txBody>
          <a:bodyPr/>
          <a:lstStyle/>
          <a:p>
            <a:r>
              <a:rPr lang="en-US" altLang="zh-CN" dirty="0" err="1"/>
              <a:t>Stl</a:t>
            </a:r>
            <a:r>
              <a:rPr lang="zh-CN" altLang="en-US" dirty="0"/>
              <a:t>中自带的堆</a:t>
            </a:r>
            <a:endParaRPr lang="en-US" altLang="zh-CN" dirty="0"/>
          </a:p>
          <a:p>
            <a:r>
              <a:rPr lang="en-US" altLang="zh-CN" dirty="0"/>
              <a:t>heap(algorithm)</a:t>
            </a:r>
          </a:p>
          <a:p>
            <a:r>
              <a:rPr lang="en-US" altLang="zh-CN" dirty="0"/>
              <a:t>set(set)</a:t>
            </a:r>
          </a:p>
          <a:p>
            <a:r>
              <a:rPr lang="en-US" altLang="zh-CN" dirty="0" err="1"/>
              <a:t>priority_queue</a:t>
            </a:r>
            <a:r>
              <a:rPr lang="en-US" altLang="zh-CN" dirty="0"/>
              <a:t>(queue)</a:t>
            </a:r>
          </a:p>
        </p:txBody>
      </p:sp>
      <p:sp>
        <p:nvSpPr>
          <p:cNvPr id="4" name="灯片编号占位符 3">
            <a:extLst>
              <a:ext uri="{FF2B5EF4-FFF2-40B4-BE49-F238E27FC236}">
                <a16:creationId xmlns:a16="http://schemas.microsoft.com/office/drawing/2014/main" id="{B2DC9CD6-6D8A-4FAA-97FB-14018D2B2B66}"/>
              </a:ext>
            </a:extLst>
          </p:cNvPr>
          <p:cNvSpPr>
            <a:spLocks noGrp="1"/>
          </p:cNvSpPr>
          <p:nvPr>
            <p:ph type="sldNum" sz="quarter" idx="12"/>
          </p:nvPr>
        </p:nvSpPr>
        <p:spPr/>
        <p:txBody>
          <a:bodyPr/>
          <a:lstStyle/>
          <a:p>
            <a:fld id="{519954A3-9DFD-4C44-94BA-B95130A3BA1C}" type="slidenum">
              <a:rPr lang="en-US" smtClean="0"/>
              <a:t>21</a:t>
            </a:fld>
            <a:endParaRPr lang="en-US" dirty="0"/>
          </a:p>
        </p:txBody>
      </p:sp>
    </p:spTree>
    <p:extLst>
      <p:ext uri="{BB962C8B-B14F-4D97-AF65-F5344CB8AC3E}">
        <p14:creationId xmlns:p14="http://schemas.microsoft.com/office/powerpoint/2010/main" val="2170393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D77D5-2FB4-43E0-ADF7-117652A1143D}"/>
              </a:ext>
            </a:extLst>
          </p:cNvPr>
          <p:cNvSpPr>
            <a:spLocks noGrp="1"/>
          </p:cNvSpPr>
          <p:nvPr>
            <p:ph type="title"/>
          </p:nvPr>
        </p:nvSpPr>
        <p:spPr/>
        <p:txBody>
          <a:bodyPr/>
          <a:lstStyle/>
          <a:p>
            <a:r>
              <a:rPr lang="zh-CN" altLang="en-US" b="1" dirty="0"/>
              <a:t>常见的</a:t>
            </a:r>
            <a:r>
              <a:rPr lang="zh-CN" altLang="zh-CN" b="1" dirty="0"/>
              <a:t>排序算法</a:t>
            </a:r>
            <a:r>
              <a:rPr lang="en-US" altLang="zh-CN" b="1" dirty="0"/>
              <a:t>-</a:t>
            </a:r>
            <a:r>
              <a:rPr lang="zh-CN" altLang="en-US" b="1" dirty="0"/>
              <a:t>堆排序</a:t>
            </a:r>
            <a:endParaRPr lang="zh-CN" altLang="en-US" dirty="0"/>
          </a:p>
        </p:txBody>
      </p:sp>
      <p:sp>
        <p:nvSpPr>
          <p:cNvPr id="3" name="内容占位符 2">
            <a:extLst>
              <a:ext uri="{FF2B5EF4-FFF2-40B4-BE49-F238E27FC236}">
                <a16:creationId xmlns:a16="http://schemas.microsoft.com/office/drawing/2014/main" id="{6790D5B5-1819-4838-B9AE-A6A127EB5A83}"/>
              </a:ext>
            </a:extLst>
          </p:cNvPr>
          <p:cNvSpPr>
            <a:spLocks noGrp="1"/>
          </p:cNvSpPr>
          <p:nvPr>
            <p:ph idx="1"/>
          </p:nvPr>
        </p:nvSpPr>
        <p:spPr/>
        <p:txBody>
          <a:bodyPr>
            <a:normAutofit/>
          </a:bodyPr>
          <a:lstStyle/>
          <a:p>
            <a:r>
              <a:rPr lang="zh-CN" altLang="en-US" sz="2800" dirty="0"/>
              <a:t>由于堆的特性，可以一直维护队列中的最值，常用于优化不断寻找最值的过程（例如</a:t>
            </a:r>
            <a:r>
              <a:rPr lang="en-US" altLang="zh-CN" sz="2800" dirty="0" err="1"/>
              <a:t>dijikstra</a:t>
            </a:r>
            <a:r>
              <a:rPr lang="zh-CN" altLang="en-US" sz="2800" dirty="0"/>
              <a:t>）</a:t>
            </a:r>
            <a:endParaRPr lang="en-US" altLang="zh-CN" sz="2800" dirty="0"/>
          </a:p>
          <a:p>
            <a:r>
              <a:rPr lang="zh-CN" altLang="en-US" sz="2800" strike="sngStrike" dirty="0"/>
              <a:t>其实也就是加个</a:t>
            </a:r>
            <a:r>
              <a:rPr lang="en-US" altLang="zh-CN" sz="2800" strike="sngStrike" dirty="0"/>
              <a:t>set</a:t>
            </a:r>
            <a:r>
              <a:rPr lang="zh-CN" altLang="en-US" sz="2800" strike="sngStrike" dirty="0"/>
              <a:t>，</a:t>
            </a:r>
            <a:r>
              <a:rPr lang="en-US" altLang="zh-CN" sz="2800" strike="sngStrike" dirty="0" err="1"/>
              <a:t>stl</a:t>
            </a:r>
            <a:r>
              <a:rPr lang="zh-CN" altLang="en-US" sz="2800" strike="sngStrike" dirty="0"/>
              <a:t>真香</a:t>
            </a:r>
          </a:p>
        </p:txBody>
      </p:sp>
      <p:sp>
        <p:nvSpPr>
          <p:cNvPr id="4" name="灯片编号占位符 3">
            <a:extLst>
              <a:ext uri="{FF2B5EF4-FFF2-40B4-BE49-F238E27FC236}">
                <a16:creationId xmlns:a16="http://schemas.microsoft.com/office/drawing/2014/main" id="{9C6876D3-A8EA-422B-ADEA-D04860967FA1}"/>
              </a:ext>
            </a:extLst>
          </p:cNvPr>
          <p:cNvSpPr>
            <a:spLocks noGrp="1"/>
          </p:cNvSpPr>
          <p:nvPr>
            <p:ph type="sldNum" sz="quarter" idx="12"/>
          </p:nvPr>
        </p:nvSpPr>
        <p:spPr/>
        <p:txBody>
          <a:bodyPr/>
          <a:lstStyle/>
          <a:p>
            <a:fld id="{519954A3-9DFD-4C44-94BA-B95130A3BA1C}" type="slidenum">
              <a:rPr lang="en-US" smtClean="0"/>
              <a:t>22</a:t>
            </a:fld>
            <a:endParaRPr lang="en-US" dirty="0"/>
          </a:p>
        </p:txBody>
      </p:sp>
    </p:spTree>
    <p:extLst>
      <p:ext uri="{BB962C8B-B14F-4D97-AF65-F5344CB8AC3E}">
        <p14:creationId xmlns:p14="http://schemas.microsoft.com/office/powerpoint/2010/main" val="1545636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8D51F-F04C-488E-AB28-45EB42009E8A}"/>
              </a:ext>
            </a:extLst>
          </p:cNvPr>
          <p:cNvSpPr>
            <a:spLocks noGrp="1"/>
          </p:cNvSpPr>
          <p:nvPr>
            <p:ph type="title"/>
          </p:nvPr>
        </p:nvSpPr>
        <p:spPr/>
        <p:txBody>
          <a:bodyPr/>
          <a:lstStyle/>
          <a:p>
            <a:r>
              <a:rPr lang="zh-CN" altLang="en-US" b="1" dirty="0"/>
              <a:t>常见的</a:t>
            </a:r>
            <a:r>
              <a:rPr lang="zh-CN" altLang="zh-CN" b="1" dirty="0"/>
              <a:t>排序算法</a:t>
            </a:r>
            <a:r>
              <a:rPr lang="en-US" altLang="zh-CN" b="1" dirty="0"/>
              <a:t>-</a:t>
            </a:r>
            <a:r>
              <a:rPr lang="zh-CN" altLang="en-US" b="1" dirty="0"/>
              <a:t>桶排序</a:t>
            </a:r>
            <a:r>
              <a:rPr lang="en-US" altLang="zh-CN" b="1" dirty="0"/>
              <a:t>/hash</a:t>
            </a:r>
            <a:endParaRPr lang="zh-CN" altLang="en-US" dirty="0"/>
          </a:p>
        </p:txBody>
      </p:sp>
      <p:sp>
        <p:nvSpPr>
          <p:cNvPr id="3" name="内容占位符 2">
            <a:extLst>
              <a:ext uri="{FF2B5EF4-FFF2-40B4-BE49-F238E27FC236}">
                <a16:creationId xmlns:a16="http://schemas.microsoft.com/office/drawing/2014/main" id="{5DD12B8A-A345-4ABC-9D5A-6F246270FB2B}"/>
              </a:ext>
            </a:extLst>
          </p:cNvPr>
          <p:cNvSpPr>
            <a:spLocks noGrp="1"/>
          </p:cNvSpPr>
          <p:nvPr>
            <p:ph idx="1"/>
          </p:nvPr>
        </p:nvSpPr>
        <p:spPr>
          <a:xfrm>
            <a:off x="677334" y="1697978"/>
            <a:ext cx="8596668" cy="3880773"/>
          </a:xfrm>
        </p:spPr>
        <p:txBody>
          <a:bodyPr>
            <a:normAutofit/>
          </a:bodyPr>
          <a:lstStyle/>
          <a:p>
            <a:r>
              <a:rPr lang="zh-CN" altLang="en-US" sz="3200" dirty="0"/>
              <a:t>思考题：给定一个长度为</a:t>
            </a:r>
            <a:r>
              <a:rPr lang="en-US" altLang="zh-CN" sz="3200" dirty="0"/>
              <a:t>n</a:t>
            </a:r>
            <a:r>
              <a:rPr lang="zh-CN" altLang="en-US" sz="3200" dirty="0"/>
              <a:t>的正整数数列，每个元素都是</a:t>
            </a:r>
            <a:r>
              <a:rPr lang="en-US" altLang="zh-CN" sz="3200" dirty="0"/>
              <a:t>1</a:t>
            </a:r>
            <a:r>
              <a:rPr lang="zh-CN" altLang="en-US" sz="3200" dirty="0"/>
              <a:t>到</a:t>
            </a:r>
            <a:r>
              <a:rPr lang="en-US" altLang="zh-CN" sz="3200" dirty="0"/>
              <a:t>n</a:t>
            </a:r>
            <a:r>
              <a:rPr lang="zh-CN" altLang="en-US" sz="3200" dirty="0"/>
              <a:t>之间的整数，问最快的排序方法是什么？</a:t>
            </a:r>
            <a:endParaRPr lang="en-US" altLang="zh-CN" sz="3200" dirty="0"/>
          </a:p>
          <a:p>
            <a:r>
              <a:rPr lang="zh-CN" altLang="en-US" sz="3200" dirty="0"/>
              <a:t>提示：利用给出数列元素的特性，结合数组下标的性质。</a:t>
            </a:r>
            <a:endParaRPr lang="en-US" altLang="zh-CN" sz="3200" dirty="0"/>
          </a:p>
          <a:p>
            <a:r>
              <a:rPr lang="zh-CN" altLang="en-US" sz="3200" dirty="0"/>
              <a:t>重点是每个元素都是</a:t>
            </a:r>
            <a:r>
              <a:rPr lang="en-US" altLang="zh-CN" sz="3200" dirty="0"/>
              <a:t>1</a:t>
            </a:r>
            <a:r>
              <a:rPr lang="zh-CN" altLang="en-US" sz="3200" dirty="0"/>
              <a:t>到</a:t>
            </a:r>
            <a:r>
              <a:rPr lang="en-US" altLang="zh-CN" sz="3200" dirty="0"/>
              <a:t>n</a:t>
            </a:r>
            <a:r>
              <a:rPr lang="zh-CN" altLang="en-US" sz="3200" dirty="0"/>
              <a:t>之间的整数！</a:t>
            </a:r>
            <a:endParaRPr lang="en-US" altLang="zh-CN" sz="3200" dirty="0"/>
          </a:p>
        </p:txBody>
      </p:sp>
      <p:sp>
        <p:nvSpPr>
          <p:cNvPr id="4" name="灯片编号占位符 3">
            <a:extLst>
              <a:ext uri="{FF2B5EF4-FFF2-40B4-BE49-F238E27FC236}">
                <a16:creationId xmlns:a16="http://schemas.microsoft.com/office/drawing/2014/main" id="{F33B933A-83F9-4052-8188-3EFAACE36D19}"/>
              </a:ext>
            </a:extLst>
          </p:cNvPr>
          <p:cNvSpPr>
            <a:spLocks noGrp="1"/>
          </p:cNvSpPr>
          <p:nvPr>
            <p:ph type="sldNum" sz="quarter" idx="12"/>
          </p:nvPr>
        </p:nvSpPr>
        <p:spPr/>
        <p:txBody>
          <a:bodyPr/>
          <a:lstStyle/>
          <a:p>
            <a:fld id="{519954A3-9DFD-4C44-94BA-B95130A3BA1C}" type="slidenum">
              <a:rPr lang="en-US" smtClean="0"/>
              <a:t>23</a:t>
            </a:fld>
            <a:endParaRPr lang="en-US" dirty="0"/>
          </a:p>
        </p:txBody>
      </p:sp>
    </p:spTree>
    <p:extLst>
      <p:ext uri="{BB962C8B-B14F-4D97-AF65-F5344CB8AC3E}">
        <p14:creationId xmlns:p14="http://schemas.microsoft.com/office/powerpoint/2010/main" val="220439784"/>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B67D7-984E-48FD-8E87-996D46CEEC33}"/>
              </a:ext>
            </a:extLst>
          </p:cNvPr>
          <p:cNvSpPr>
            <a:spLocks noGrp="1"/>
          </p:cNvSpPr>
          <p:nvPr>
            <p:ph type="title"/>
          </p:nvPr>
        </p:nvSpPr>
        <p:spPr/>
        <p:txBody>
          <a:bodyPr/>
          <a:lstStyle/>
          <a:p>
            <a:r>
              <a:rPr lang="zh-CN" altLang="en-US" b="1" dirty="0"/>
              <a:t>贪心</a:t>
            </a:r>
          </a:p>
        </p:txBody>
      </p:sp>
      <p:sp>
        <p:nvSpPr>
          <p:cNvPr id="3" name="内容占位符 2">
            <a:extLst>
              <a:ext uri="{FF2B5EF4-FFF2-40B4-BE49-F238E27FC236}">
                <a16:creationId xmlns:a16="http://schemas.microsoft.com/office/drawing/2014/main" id="{A4097CD0-1D01-4890-9E23-C0F1D4867437}"/>
              </a:ext>
            </a:extLst>
          </p:cNvPr>
          <p:cNvSpPr>
            <a:spLocks noGrp="1"/>
          </p:cNvSpPr>
          <p:nvPr>
            <p:ph idx="1"/>
          </p:nvPr>
        </p:nvSpPr>
        <p:spPr>
          <a:xfrm>
            <a:off x="677334" y="1840992"/>
            <a:ext cx="8741874" cy="3880773"/>
          </a:xfrm>
        </p:spPr>
        <p:txBody>
          <a:bodyPr>
            <a:normAutofit/>
          </a:bodyPr>
          <a:lstStyle/>
          <a:p>
            <a:r>
              <a:rPr lang="zh-CN" altLang="en-US" sz="2400" dirty="0"/>
              <a:t>贪心很像脑筋急转弯</a:t>
            </a:r>
            <a:r>
              <a:rPr lang="en-US" altLang="zh-CN" sz="2400" dirty="0"/>
              <a:t>~</a:t>
            </a:r>
          </a:p>
          <a:p>
            <a:r>
              <a:rPr lang="zh-CN" altLang="en-US" sz="2400" dirty="0"/>
              <a:t>贪心并不是一个固定的算法，而是一种策略：</a:t>
            </a:r>
            <a:endParaRPr lang="en-US" altLang="zh-CN" sz="2400" dirty="0"/>
          </a:p>
          <a:p>
            <a:r>
              <a:rPr lang="zh-CN" altLang="en-US" sz="2400" dirty="0"/>
              <a:t>是一种在每一步转化需要进行选择中都采取在当前状态下最好或最优（即最有利）的选择，从而希望导致结果是最好或最优的算法</a:t>
            </a:r>
            <a:endParaRPr lang="en-US" altLang="zh-CN" sz="2400" dirty="0"/>
          </a:p>
          <a:p>
            <a:r>
              <a:rPr lang="zh-CN" altLang="en-US" sz="2400" dirty="0"/>
              <a:t>贪心使用前请简易证明</a:t>
            </a:r>
            <a:r>
              <a:rPr lang="zh-CN" altLang="en-US" sz="2000" strike="sngStrike" dirty="0"/>
              <a:t>（</a:t>
            </a:r>
            <a:r>
              <a:rPr lang="en-US" altLang="zh-CN" sz="2000" strike="sngStrike" dirty="0"/>
              <a:t>@</a:t>
            </a:r>
            <a:r>
              <a:rPr lang="zh-CN" altLang="en-US" sz="2000" strike="sngStrike" dirty="0"/>
              <a:t>成未加证明的贪心算法）</a:t>
            </a:r>
            <a:endParaRPr lang="en-US" altLang="zh-CN" sz="2000" strike="sngStrike" dirty="0"/>
          </a:p>
          <a:p>
            <a:r>
              <a:rPr lang="zh-CN" altLang="en-US" sz="2400" dirty="0"/>
              <a:t>并不是所有问题使用贪心解决，贪心只能解决小部分问题，因为每次最优不一定最终结果最优</a:t>
            </a:r>
            <a:endParaRPr lang="en-US" altLang="zh-CN" sz="2400" dirty="0"/>
          </a:p>
        </p:txBody>
      </p:sp>
      <p:sp>
        <p:nvSpPr>
          <p:cNvPr id="4" name="灯片编号占位符 3">
            <a:extLst>
              <a:ext uri="{FF2B5EF4-FFF2-40B4-BE49-F238E27FC236}">
                <a16:creationId xmlns:a16="http://schemas.microsoft.com/office/drawing/2014/main" id="{5C626CA0-2338-4BAD-9A59-28E2290C5725}"/>
              </a:ext>
            </a:extLst>
          </p:cNvPr>
          <p:cNvSpPr>
            <a:spLocks noGrp="1"/>
          </p:cNvSpPr>
          <p:nvPr>
            <p:ph type="sldNum" sz="quarter" idx="12"/>
          </p:nvPr>
        </p:nvSpPr>
        <p:spPr/>
        <p:txBody>
          <a:bodyPr/>
          <a:lstStyle/>
          <a:p>
            <a:fld id="{519954A3-9DFD-4C44-94BA-B95130A3BA1C}" type="slidenum">
              <a:rPr lang="en-US" smtClean="0"/>
              <a:t>24</a:t>
            </a:fld>
            <a:endParaRPr lang="en-US" dirty="0"/>
          </a:p>
        </p:txBody>
      </p:sp>
    </p:spTree>
    <p:extLst>
      <p:ext uri="{BB962C8B-B14F-4D97-AF65-F5344CB8AC3E}">
        <p14:creationId xmlns:p14="http://schemas.microsoft.com/office/powerpoint/2010/main" val="302292213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80A58-830C-418B-9791-FD7DFD9F8843}"/>
              </a:ext>
            </a:extLst>
          </p:cNvPr>
          <p:cNvSpPr>
            <a:spLocks noGrp="1"/>
          </p:cNvSpPr>
          <p:nvPr>
            <p:ph type="title"/>
          </p:nvPr>
        </p:nvSpPr>
        <p:spPr/>
        <p:txBody>
          <a:bodyPr/>
          <a:lstStyle/>
          <a:p>
            <a:r>
              <a:rPr lang="zh-CN" altLang="en-US" b="1" dirty="0"/>
              <a:t>贪心</a:t>
            </a:r>
            <a:r>
              <a:rPr lang="en-US" altLang="zh-CN" b="1" dirty="0"/>
              <a:t>-</a:t>
            </a:r>
            <a:r>
              <a:rPr lang="zh-CN" altLang="en-US" b="1" dirty="0"/>
              <a:t>数列分段</a:t>
            </a:r>
          </a:p>
        </p:txBody>
      </p:sp>
      <p:sp>
        <p:nvSpPr>
          <p:cNvPr id="3" name="内容占位符 2">
            <a:extLst>
              <a:ext uri="{FF2B5EF4-FFF2-40B4-BE49-F238E27FC236}">
                <a16:creationId xmlns:a16="http://schemas.microsoft.com/office/drawing/2014/main" id="{95AFB714-B1A8-4529-98F0-D9A57D53BA50}"/>
              </a:ext>
            </a:extLst>
          </p:cNvPr>
          <p:cNvSpPr>
            <a:spLocks noGrp="1"/>
          </p:cNvSpPr>
          <p:nvPr>
            <p:ph idx="1"/>
          </p:nvPr>
        </p:nvSpPr>
        <p:spPr/>
        <p:txBody>
          <a:bodyPr>
            <a:normAutofit/>
          </a:bodyPr>
          <a:lstStyle/>
          <a:p>
            <a:r>
              <a:rPr lang="zh-CN" altLang="en-US" sz="2400" dirty="0"/>
              <a:t>对于给定的一个长度为</a:t>
            </a:r>
            <a:r>
              <a:rPr lang="en-US" altLang="zh-CN" sz="2400" dirty="0"/>
              <a:t>N</a:t>
            </a:r>
            <a:r>
              <a:rPr lang="zh-CN" altLang="en-US" sz="2400" dirty="0"/>
              <a:t>的</a:t>
            </a:r>
            <a:r>
              <a:rPr lang="zh-CN" altLang="en-US" sz="2400" b="1" dirty="0"/>
              <a:t>有序</a:t>
            </a:r>
            <a:r>
              <a:rPr lang="zh-CN" altLang="en-US" sz="2400" dirty="0"/>
              <a:t>正整数数列</a:t>
            </a:r>
            <a:r>
              <a:rPr lang="en-US" altLang="zh-CN" sz="2400" dirty="0"/>
              <a:t>A[</a:t>
            </a:r>
            <a:r>
              <a:rPr lang="en-US" altLang="zh-CN" sz="2400" dirty="0" err="1"/>
              <a:t>i</a:t>
            </a:r>
            <a:r>
              <a:rPr lang="en-US" altLang="zh-CN" sz="2400" dirty="0"/>
              <a:t>]</a:t>
            </a:r>
            <a:r>
              <a:rPr lang="zh-CN" altLang="en-US" sz="2400" dirty="0"/>
              <a:t>，现要将其分成连续的若干段，并且每段和不超过</a:t>
            </a:r>
            <a:r>
              <a:rPr lang="en-US" altLang="zh-CN" sz="2400" dirty="0"/>
              <a:t>M</a:t>
            </a:r>
            <a:r>
              <a:rPr lang="zh-CN" altLang="en-US" sz="2400" dirty="0"/>
              <a:t>（可以等于</a:t>
            </a:r>
            <a:r>
              <a:rPr lang="en-US" altLang="zh-CN" sz="2400" dirty="0"/>
              <a:t>M</a:t>
            </a:r>
            <a:r>
              <a:rPr lang="zh-CN" altLang="en-US" sz="2400" dirty="0"/>
              <a:t>），问最少能将其分成多少段使得满足要求。</a:t>
            </a:r>
            <a:endParaRPr lang="en-US" altLang="zh-CN" sz="2400" dirty="0"/>
          </a:p>
          <a:p>
            <a:endParaRPr lang="en-US" altLang="zh-CN" sz="2400" dirty="0"/>
          </a:p>
          <a:p>
            <a:r>
              <a:rPr lang="zh-CN" altLang="en-US" sz="2400" dirty="0"/>
              <a:t>考虑</a:t>
            </a:r>
            <a:r>
              <a:rPr lang="en-US" altLang="zh-CN" sz="2400" dirty="0"/>
              <a:t>4 2 4 5 1</a:t>
            </a:r>
          </a:p>
          <a:p>
            <a:r>
              <a:rPr lang="zh-CN" altLang="en-US" sz="2400" dirty="0"/>
              <a:t>分成</a:t>
            </a:r>
            <a:r>
              <a:rPr lang="en-US" altLang="zh-CN" sz="2400" dirty="0"/>
              <a:t>4 | 2 | 4 | 5 | 1</a:t>
            </a:r>
            <a:r>
              <a:rPr lang="zh-CN" altLang="en-US" sz="2400" dirty="0"/>
              <a:t>这样分肯定是缺心眼！</a:t>
            </a:r>
            <a:endParaRPr lang="en-US" altLang="zh-CN" sz="2400" dirty="0"/>
          </a:p>
          <a:p>
            <a:r>
              <a:rPr lang="zh-CN" altLang="en-US" sz="2400" dirty="0"/>
              <a:t>让每一段尽量大，超过</a:t>
            </a:r>
            <a:r>
              <a:rPr lang="en-US" altLang="zh-CN" sz="2400" dirty="0"/>
              <a:t>M</a:t>
            </a:r>
            <a:r>
              <a:rPr lang="zh-CN" altLang="en-US" sz="2400" dirty="0"/>
              <a:t>就下一段</a:t>
            </a:r>
            <a:endParaRPr lang="en-US" altLang="zh-CN" sz="2400" dirty="0"/>
          </a:p>
        </p:txBody>
      </p:sp>
      <p:sp>
        <p:nvSpPr>
          <p:cNvPr id="4" name="灯片编号占位符 3">
            <a:extLst>
              <a:ext uri="{FF2B5EF4-FFF2-40B4-BE49-F238E27FC236}">
                <a16:creationId xmlns:a16="http://schemas.microsoft.com/office/drawing/2014/main" id="{9C74BDA5-AA8C-45F0-9AC3-AF42CAE99AFE}"/>
              </a:ext>
            </a:extLst>
          </p:cNvPr>
          <p:cNvSpPr>
            <a:spLocks noGrp="1"/>
          </p:cNvSpPr>
          <p:nvPr>
            <p:ph type="sldNum" sz="quarter" idx="12"/>
          </p:nvPr>
        </p:nvSpPr>
        <p:spPr/>
        <p:txBody>
          <a:bodyPr/>
          <a:lstStyle/>
          <a:p>
            <a:fld id="{519954A3-9DFD-4C44-94BA-B95130A3BA1C}" type="slidenum">
              <a:rPr lang="en-US" smtClean="0"/>
              <a:t>25</a:t>
            </a:fld>
            <a:endParaRPr lang="en-US" dirty="0"/>
          </a:p>
        </p:txBody>
      </p:sp>
    </p:spTree>
    <p:extLst>
      <p:ext uri="{BB962C8B-B14F-4D97-AF65-F5344CB8AC3E}">
        <p14:creationId xmlns:p14="http://schemas.microsoft.com/office/powerpoint/2010/main" val="39868125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76278-69EE-45C2-9C66-1A5DF479513A}"/>
              </a:ext>
            </a:extLst>
          </p:cNvPr>
          <p:cNvSpPr>
            <a:spLocks noGrp="1"/>
          </p:cNvSpPr>
          <p:nvPr>
            <p:ph type="title"/>
          </p:nvPr>
        </p:nvSpPr>
        <p:spPr/>
        <p:txBody>
          <a:bodyPr/>
          <a:lstStyle/>
          <a:p>
            <a:r>
              <a:rPr lang="zh-CN" altLang="en-US" b="1" dirty="0"/>
              <a:t>贪心</a:t>
            </a:r>
            <a:r>
              <a:rPr lang="en-US" altLang="zh-CN" b="1" dirty="0"/>
              <a:t>-</a:t>
            </a:r>
            <a:r>
              <a:rPr lang="zh-CN" altLang="en-US" b="1" dirty="0"/>
              <a:t>排队接水</a:t>
            </a:r>
            <a:endParaRPr lang="zh-CN" altLang="en-US" dirty="0"/>
          </a:p>
        </p:txBody>
      </p:sp>
      <p:sp>
        <p:nvSpPr>
          <p:cNvPr id="3" name="内容占位符 2">
            <a:extLst>
              <a:ext uri="{FF2B5EF4-FFF2-40B4-BE49-F238E27FC236}">
                <a16:creationId xmlns:a16="http://schemas.microsoft.com/office/drawing/2014/main" id="{9A3BB79C-E138-4641-8556-33957459DAFE}"/>
              </a:ext>
            </a:extLst>
          </p:cNvPr>
          <p:cNvSpPr>
            <a:spLocks noGrp="1"/>
          </p:cNvSpPr>
          <p:nvPr>
            <p:ph idx="1"/>
          </p:nvPr>
        </p:nvSpPr>
        <p:spPr/>
        <p:txBody>
          <a:bodyPr>
            <a:normAutofit/>
          </a:bodyPr>
          <a:lstStyle/>
          <a:p>
            <a:r>
              <a:rPr lang="zh-CN" altLang="en-US" sz="2400" dirty="0"/>
              <a:t>有</a:t>
            </a:r>
            <a:r>
              <a:rPr lang="en-US" altLang="zh-CN" sz="2400" dirty="0"/>
              <a:t>n</a:t>
            </a:r>
            <a:r>
              <a:rPr lang="zh-CN" altLang="en-US" sz="2400" dirty="0"/>
              <a:t>个人在一个水龙头前排队接水，假如每个人接水的时间为</a:t>
            </a:r>
            <a:r>
              <a:rPr lang="en-US" altLang="zh-CN" sz="2400" dirty="0"/>
              <a:t>T[</a:t>
            </a:r>
            <a:r>
              <a:rPr lang="en-US" altLang="zh-CN" sz="2400" dirty="0" err="1"/>
              <a:t>i</a:t>
            </a:r>
            <a:r>
              <a:rPr lang="en-US" altLang="zh-CN" sz="2400" dirty="0"/>
              <a:t>]</a:t>
            </a:r>
          </a:p>
          <a:p>
            <a:r>
              <a:rPr lang="zh-CN" altLang="en-US" sz="2400" dirty="0"/>
              <a:t>请编程找出这</a:t>
            </a:r>
            <a:r>
              <a:rPr lang="en-US" altLang="zh-CN" sz="2400" dirty="0"/>
              <a:t>n</a:t>
            </a:r>
            <a:r>
              <a:rPr lang="zh-CN" altLang="en-US" sz="2400" dirty="0"/>
              <a:t>个人排队的一种顺序，使得</a:t>
            </a:r>
            <a:r>
              <a:rPr lang="en-US" altLang="zh-CN" sz="2400" dirty="0"/>
              <a:t>n</a:t>
            </a:r>
            <a:r>
              <a:rPr lang="zh-CN" altLang="en-US" sz="2400" dirty="0"/>
              <a:t>个人的平均等待时间最小。</a:t>
            </a:r>
            <a:endParaRPr lang="en-US" altLang="zh-CN" sz="2400" dirty="0"/>
          </a:p>
          <a:p>
            <a:endParaRPr lang="en-US" altLang="zh-CN" sz="2400" dirty="0"/>
          </a:p>
          <a:p>
            <a:r>
              <a:rPr lang="zh-CN" altLang="en-US" sz="2400" dirty="0"/>
              <a:t>快的人先接水</a:t>
            </a:r>
            <a:endParaRPr lang="en-US" altLang="zh-CN" sz="2400" dirty="0"/>
          </a:p>
          <a:p>
            <a:r>
              <a:rPr lang="zh-CN" altLang="en-US" sz="2400" dirty="0"/>
              <a:t>排序，从小到大依次接水</a:t>
            </a:r>
          </a:p>
        </p:txBody>
      </p:sp>
      <p:sp>
        <p:nvSpPr>
          <p:cNvPr id="4" name="灯片编号占位符 3">
            <a:extLst>
              <a:ext uri="{FF2B5EF4-FFF2-40B4-BE49-F238E27FC236}">
                <a16:creationId xmlns:a16="http://schemas.microsoft.com/office/drawing/2014/main" id="{C570C542-AF5B-4936-8AA0-C4DB5AFDA06A}"/>
              </a:ext>
            </a:extLst>
          </p:cNvPr>
          <p:cNvSpPr>
            <a:spLocks noGrp="1"/>
          </p:cNvSpPr>
          <p:nvPr>
            <p:ph type="sldNum" sz="quarter" idx="12"/>
          </p:nvPr>
        </p:nvSpPr>
        <p:spPr/>
        <p:txBody>
          <a:bodyPr/>
          <a:lstStyle/>
          <a:p>
            <a:fld id="{519954A3-9DFD-4C44-94BA-B95130A3BA1C}" type="slidenum">
              <a:rPr lang="en-US" smtClean="0"/>
              <a:t>26</a:t>
            </a:fld>
            <a:endParaRPr lang="en-US" dirty="0"/>
          </a:p>
        </p:txBody>
      </p:sp>
    </p:spTree>
    <p:extLst>
      <p:ext uri="{BB962C8B-B14F-4D97-AF65-F5344CB8AC3E}">
        <p14:creationId xmlns:p14="http://schemas.microsoft.com/office/powerpoint/2010/main" val="13434934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F6B9F-CF3B-4D6A-B9D3-ADB708B904D8}"/>
              </a:ext>
            </a:extLst>
          </p:cNvPr>
          <p:cNvSpPr>
            <a:spLocks noGrp="1"/>
          </p:cNvSpPr>
          <p:nvPr>
            <p:ph type="title"/>
          </p:nvPr>
        </p:nvSpPr>
        <p:spPr/>
        <p:txBody>
          <a:bodyPr/>
          <a:lstStyle/>
          <a:p>
            <a:r>
              <a:rPr lang="zh-CN" altLang="en-US" b="1" dirty="0"/>
              <a:t>贪心</a:t>
            </a:r>
            <a:r>
              <a:rPr lang="en-US" altLang="zh-CN" b="1" dirty="0"/>
              <a:t>-</a:t>
            </a:r>
            <a:r>
              <a:rPr lang="zh-CN" altLang="en-US" b="1" dirty="0"/>
              <a:t>均分纸牌</a:t>
            </a:r>
          </a:p>
        </p:txBody>
      </p:sp>
      <p:sp>
        <p:nvSpPr>
          <p:cNvPr id="3" name="内容占位符 2">
            <a:extLst>
              <a:ext uri="{FF2B5EF4-FFF2-40B4-BE49-F238E27FC236}">
                <a16:creationId xmlns:a16="http://schemas.microsoft.com/office/drawing/2014/main" id="{263F0009-E404-4B34-8057-74FCEB6A012A}"/>
              </a:ext>
            </a:extLst>
          </p:cNvPr>
          <p:cNvSpPr>
            <a:spLocks noGrp="1"/>
          </p:cNvSpPr>
          <p:nvPr>
            <p:ph idx="1"/>
          </p:nvPr>
        </p:nvSpPr>
        <p:spPr/>
        <p:txBody>
          <a:bodyPr>
            <a:noAutofit/>
          </a:bodyPr>
          <a:lstStyle/>
          <a:p>
            <a:r>
              <a:rPr lang="zh-CN" altLang="en-US" sz="2400" dirty="0"/>
              <a:t>有 </a:t>
            </a:r>
            <a:r>
              <a:rPr lang="en-US" altLang="zh-CN" sz="2400" dirty="0"/>
              <a:t>N </a:t>
            </a:r>
            <a:r>
              <a:rPr lang="zh-CN" altLang="en-US" sz="2400" dirty="0"/>
              <a:t>堆纸牌，每堆有若干张纸牌。（纸牌总数为 </a:t>
            </a:r>
            <a:r>
              <a:rPr lang="en-US" altLang="zh-CN" sz="2400" dirty="0"/>
              <a:t>N </a:t>
            </a:r>
            <a:r>
              <a:rPr lang="zh-CN" altLang="en-US" sz="2400" dirty="0"/>
              <a:t>的倍数）</a:t>
            </a:r>
            <a:endParaRPr lang="en-US" altLang="zh-CN" sz="2400" dirty="0"/>
          </a:p>
          <a:p>
            <a:r>
              <a:rPr lang="zh-CN" altLang="en-US" sz="2400" dirty="0"/>
              <a:t>可以在任一堆上取若干张纸牌，然后移动。</a:t>
            </a:r>
            <a:endParaRPr lang="en-US" altLang="zh-CN" sz="2400" dirty="0"/>
          </a:p>
          <a:p>
            <a:r>
              <a:rPr lang="zh-CN" altLang="en-US" sz="2400" dirty="0"/>
              <a:t>只能移动到相邻堆上（</a:t>
            </a:r>
            <a:r>
              <a:rPr lang="en-US" altLang="zh-CN" sz="2400" dirty="0"/>
              <a:t>1</a:t>
            </a:r>
            <a:r>
              <a:rPr lang="zh-CN" altLang="en-US" sz="2400" dirty="0"/>
              <a:t>只能移到</a:t>
            </a:r>
            <a:r>
              <a:rPr lang="en-US" altLang="zh-CN" sz="2400" dirty="0"/>
              <a:t>2</a:t>
            </a:r>
            <a:r>
              <a:rPr lang="zh-CN" altLang="en-US" sz="2400" dirty="0"/>
              <a:t>，</a:t>
            </a:r>
            <a:r>
              <a:rPr lang="en-US" altLang="zh-CN" sz="2400" dirty="0"/>
              <a:t>n</a:t>
            </a:r>
            <a:r>
              <a:rPr lang="zh-CN" altLang="en-US" sz="2400" dirty="0"/>
              <a:t>只能移到</a:t>
            </a:r>
            <a:r>
              <a:rPr lang="en-US" altLang="zh-CN" sz="2400" dirty="0"/>
              <a:t>n-1</a:t>
            </a:r>
            <a:r>
              <a:rPr lang="zh-CN" altLang="en-US" sz="2400" dirty="0"/>
              <a:t>）</a:t>
            </a:r>
            <a:endParaRPr lang="en-US" altLang="zh-CN" sz="2400" dirty="0"/>
          </a:p>
          <a:p>
            <a:r>
              <a:rPr lang="zh-CN" altLang="en-US" sz="2400" dirty="0"/>
              <a:t>怎么移，用最少的次数使每堆上纸牌数都一样多。</a:t>
            </a:r>
            <a:endParaRPr lang="en-US" altLang="zh-CN" sz="2400" dirty="0"/>
          </a:p>
          <a:p>
            <a:endParaRPr lang="en-US" altLang="zh-CN" sz="2400" dirty="0"/>
          </a:p>
          <a:p>
            <a:r>
              <a:rPr lang="zh-CN" altLang="en-US" sz="2400" dirty="0"/>
              <a:t>不要舍近求远</a:t>
            </a:r>
            <a:endParaRPr lang="en-US" altLang="zh-CN" sz="2400" dirty="0"/>
          </a:p>
          <a:p>
            <a:r>
              <a:rPr lang="zh-CN" altLang="en-US" sz="2400" dirty="0"/>
              <a:t>一堆牌缺</a:t>
            </a:r>
            <a:r>
              <a:rPr lang="en-US" altLang="zh-CN" sz="2400" dirty="0"/>
              <a:t>/</a:t>
            </a:r>
            <a:r>
              <a:rPr lang="zh-CN" altLang="en-US" sz="2400" dirty="0"/>
              <a:t>多了必然会和旁边的牌进行交换，并且交换顺序无影响</a:t>
            </a:r>
            <a:endParaRPr lang="en-US" altLang="zh-CN" sz="2400" dirty="0"/>
          </a:p>
          <a:p>
            <a:r>
              <a:rPr lang="zh-CN" altLang="en-US" sz="2400" dirty="0"/>
              <a:t>从左往右依次操作，缺了就从右边借，多了就送给右边的</a:t>
            </a:r>
          </a:p>
          <a:p>
            <a:endParaRPr lang="zh-CN" altLang="en-US" sz="2400" dirty="0"/>
          </a:p>
        </p:txBody>
      </p:sp>
      <p:sp>
        <p:nvSpPr>
          <p:cNvPr id="4" name="灯片编号占位符 3">
            <a:extLst>
              <a:ext uri="{FF2B5EF4-FFF2-40B4-BE49-F238E27FC236}">
                <a16:creationId xmlns:a16="http://schemas.microsoft.com/office/drawing/2014/main" id="{96E24DFC-1A40-42FF-858E-391409EA8989}"/>
              </a:ext>
            </a:extLst>
          </p:cNvPr>
          <p:cNvSpPr>
            <a:spLocks noGrp="1"/>
          </p:cNvSpPr>
          <p:nvPr>
            <p:ph type="sldNum" sz="quarter" idx="12"/>
          </p:nvPr>
        </p:nvSpPr>
        <p:spPr/>
        <p:txBody>
          <a:bodyPr/>
          <a:lstStyle/>
          <a:p>
            <a:fld id="{519954A3-9DFD-4C44-94BA-B95130A3BA1C}" type="slidenum">
              <a:rPr lang="en-US" smtClean="0"/>
              <a:t>27</a:t>
            </a:fld>
            <a:endParaRPr lang="en-US" dirty="0"/>
          </a:p>
        </p:txBody>
      </p:sp>
    </p:spTree>
    <p:extLst>
      <p:ext uri="{BB962C8B-B14F-4D97-AF65-F5344CB8AC3E}">
        <p14:creationId xmlns:p14="http://schemas.microsoft.com/office/powerpoint/2010/main" val="14693101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46612-D8B3-4981-AFCE-FD1E7B7C63B2}"/>
              </a:ext>
            </a:extLst>
          </p:cNvPr>
          <p:cNvSpPr>
            <a:spLocks noGrp="1"/>
          </p:cNvSpPr>
          <p:nvPr>
            <p:ph type="title"/>
          </p:nvPr>
        </p:nvSpPr>
        <p:spPr/>
        <p:txBody>
          <a:bodyPr/>
          <a:lstStyle/>
          <a:p>
            <a:r>
              <a:rPr lang="zh-CN" altLang="en-US" b="1" dirty="0"/>
              <a:t>贪心</a:t>
            </a:r>
            <a:r>
              <a:rPr lang="en-US" altLang="zh-CN" b="1" dirty="0"/>
              <a:t>-</a:t>
            </a:r>
            <a:r>
              <a:rPr lang="zh-CN" altLang="en-US" b="1" dirty="0"/>
              <a:t>合并果子</a:t>
            </a:r>
          </a:p>
        </p:txBody>
      </p:sp>
      <p:sp>
        <p:nvSpPr>
          <p:cNvPr id="3" name="内容占位符 2">
            <a:extLst>
              <a:ext uri="{FF2B5EF4-FFF2-40B4-BE49-F238E27FC236}">
                <a16:creationId xmlns:a16="http://schemas.microsoft.com/office/drawing/2014/main" id="{5F7C25BD-DDD0-4BD4-B58A-685BE2C94633}"/>
              </a:ext>
            </a:extLst>
          </p:cNvPr>
          <p:cNvSpPr>
            <a:spLocks noGrp="1"/>
          </p:cNvSpPr>
          <p:nvPr>
            <p:ph idx="1"/>
          </p:nvPr>
        </p:nvSpPr>
        <p:spPr>
          <a:xfrm>
            <a:off x="677334" y="1441498"/>
            <a:ext cx="8596668" cy="3880773"/>
          </a:xfrm>
        </p:spPr>
        <p:txBody>
          <a:bodyPr>
            <a:noAutofit/>
          </a:bodyPr>
          <a:lstStyle/>
          <a:p>
            <a:r>
              <a:rPr lang="zh-CN" altLang="en-US" sz="2400" dirty="0"/>
              <a:t>有</a:t>
            </a:r>
            <a:r>
              <a:rPr lang="en-US" altLang="zh-CN" sz="2400" dirty="0"/>
              <a:t>n</a:t>
            </a:r>
            <a:r>
              <a:rPr lang="zh-CN" altLang="en-US" sz="2400" dirty="0"/>
              <a:t>堆果子，每堆果子的重量为</a:t>
            </a:r>
            <a:r>
              <a:rPr lang="en-US" altLang="zh-CN" sz="2400" dirty="0"/>
              <a:t>w[</a:t>
            </a:r>
            <a:r>
              <a:rPr lang="en-US" altLang="zh-CN" sz="2400" dirty="0" err="1"/>
              <a:t>i</a:t>
            </a:r>
            <a:r>
              <a:rPr lang="en-US" altLang="zh-CN" sz="2400" dirty="0"/>
              <a:t>]</a:t>
            </a:r>
          </a:p>
          <a:p>
            <a:r>
              <a:rPr lang="zh-CN" altLang="en-US" sz="2400" dirty="0"/>
              <a:t>把两堆果子合并成一堆，消耗的体力等于两堆果子的重量之和</a:t>
            </a:r>
            <a:endParaRPr lang="en-US" altLang="zh-CN" sz="2400" dirty="0"/>
          </a:p>
          <a:p>
            <a:r>
              <a:rPr lang="zh-CN" altLang="en-US" sz="2400" dirty="0"/>
              <a:t>可以看出，所有的果子经过</a:t>
            </a:r>
            <a:r>
              <a:rPr lang="en-US" altLang="zh-CN" sz="2400" dirty="0"/>
              <a:t>n-1</a:t>
            </a:r>
            <a:r>
              <a:rPr lang="zh-CN" altLang="en-US" sz="2400" dirty="0"/>
              <a:t>次合并之后，就只剩下一堆了</a:t>
            </a:r>
            <a:endParaRPr lang="en-US" altLang="zh-CN" sz="2400" dirty="0"/>
          </a:p>
          <a:p>
            <a:r>
              <a:rPr lang="zh-CN" altLang="en-US" sz="2400" dirty="0"/>
              <a:t>在合并果子时总共消耗的体力等于每次合并所耗体力之和</a:t>
            </a:r>
            <a:endParaRPr lang="en-US" altLang="zh-CN" sz="2400" dirty="0"/>
          </a:p>
          <a:p>
            <a:r>
              <a:rPr lang="zh-CN" altLang="en-US" sz="2400" dirty="0"/>
              <a:t>求所需消耗的总体力最少是多少？</a:t>
            </a:r>
            <a:endParaRPr lang="en-US" altLang="zh-CN" sz="2400" dirty="0"/>
          </a:p>
          <a:p>
            <a:endParaRPr lang="en-US" altLang="zh-CN" sz="2400" dirty="0"/>
          </a:p>
          <a:p>
            <a:r>
              <a:rPr lang="zh-CN" altLang="en-US" sz="2400" dirty="0"/>
              <a:t>合并的越早，加的次数越多：最早合并的重量尽量小，不要同时合并多个堆</a:t>
            </a:r>
            <a:endParaRPr lang="en-US" altLang="zh-CN" sz="2400" dirty="0"/>
          </a:p>
          <a:p>
            <a:r>
              <a:rPr lang="zh-CN" altLang="en-US" sz="2400" dirty="0"/>
              <a:t>排序，从小到大依次合并</a:t>
            </a:r>
            <a:endParaRPr lang="en-US" altLang="zh-CN" sz="2400" dirty="0"/>
          </a:p>
          <a:p>
            <a:endParaRPr lang="en-US" altLang="zh-CN" sz="2400" dirty="0"/>
          </a:p>
          <a:p>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1D46CBFA-CDC8-440B-B7F3-7CEF18D9B2FC}"/>
              </a:ext>
            </a:extLst>
          </p:cNvPr>
          <p:cNvSpPr>
            <a:spLocks noGrp="1"/>
          </p:cNvSpPr>
          <p:nvPr>
            <p:ph type="sldNum" sz="quarter" idx="12"/>
          </p:nvPr>
        </p:nvSpPr>
        <p:spPr/>
        <p:txBody>
          <a:bodyPr/>
          <a:lstStyle/>
          <a:p>
            <a:fld id="{519954A3-9DFD-4C44-94BA-B95130A3BA1C}" type="slidenum">
              <a:rPr lang="en-US" smtClean="0"/>
              <a:t>28</a:t>
            </a:fld>
            <a:endParaRPr lang="en-US" dirty="0"/>
          </a:p>
        </p:txBody>
      </p:sp>
    </p:spTree>
    <p:extLst>
      <p:ext uri="{BB962C8B-B14F-4D97-AF65-F5344CB8AC3E}">
        <p14:creationId xmlns:p14="http://schemas.microsoft.com/office/powerpoint/2010/main" val="326736120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B849B-4997-4D39-8EE7-E8697B9BC13F}"/>
              </a:ext>
            </a:extLst>
          </p:cNvPr>
          <p:cNvSpPr>
            <a:spLocks noGrp="1"/>
          </p:cNvSpPr>
          <p:nvPr>
            <p:ph type="title"/>
          </p:nvPr>
        </p:nvSpPr>
        <p:spPr/>
        <p:txBody>
          <a:bodyPr/>
          <a:lstStyle/>
          <a:p>
            <a:r>
              <a:rPr lang="zh-CN" altLang="en-US" b="1" dirty="0"/>
              <a:t>贪心</a:t>
            </a:r>
            <a:r>
              <a:rPr lang="en-US" altLang="zh-CN" b="1" dirty="0"/>
              <a:t> </a:t>
            </a:r>
            <a:r>
              <a:rPr lang="zh-CN" altLang="en-US" b="1" dirty="0"/>
              <a:t>凌乱的</a:t>
            </a:r>
            <a:r>
              <a:rPr lang="en-US" altLang="zh-CN" b="1" dirty="0" err="1"/>
              <a:t>yyy</a:t>
            </a:r>
            <a:br>
              <a:rPr lang="en-US" altLang="zh-CN" b="1" dirty="0"/>
            </a:br>
            <a:endParaRPr lang="zh-CN" altLang="en-US" dirty="0"/>
          </a:p>
        </p:txBody>
      </p:sp>
      <p:sp>
        <p:nvSpPr>
          <p:cNvPr id="3" name="内容占位符 2">
            <a:extLst>
              <a:ext uri="{FF2B5EF4-FFF2-40B4-BE49-F238E27FC236}">
                <a16:creationId xmlns:a16="http://schemas.microsoft.com/office/drawing/2014/main" id="{9CCEE643-AC93-4315-A248-FFBF21CC4960}"/>
              </a:ext>
            </a:extLst>
          </p:cNvPr>
          <p:cNvSpPr>
            <a:spLocks noGrp="1"/>
          </p:cNvSpPr>
          <p:nvPr>
            <p:ph idx="1"/>
          </p:nvPr>
        </p:nvSpPr>
        <p:spPr/>
        <p:txBody>
          <a:bodyPr>
            <a:normAutofit/>
          </a:bodyPr>
          <a:lstStyle/>
          <a:p>
            <a:r>
              <a:rPr lang="zh-CN" altLang="en-US" sz="2400" dirty="0"/>
              <a:t>已知每场比赛的开始时间和结束时间</a:t>
            </a:r>
            <a:endParaRPr lang="en-US" altLang="zh-CN" sz="2400" dirty="0"/>
          </a:p>
          <a:p>
            <a:r>
              <a:rPr lang="zh-CN" altLang="en-US" sz="2400" dirty="0"/>
              <a:t>怎么安排能参加尽量多的比赛</a:t>
            </a:r>
            <a:endParaRPr lang="en-US" altLang="zh-CN" sz="2400" dirty="0"/>
          </a:p>
          <a:p>
            <a:r>
              <a:rPr lang="zh-CN" altLang="en-US" sz="2400" dirty="0"/>
              <a:t>参加比赛必须善始善终，而且不能同时参加</a:t>
            </a:r>
            <a:r>
              <a:rPr lang="en-US" altLang="zh-CN" sz="2400" dirty="0"/>
              <a:t>2</a:t>
            </a:r>
            <a:r>
              <a:rPr lang="zh-CN" altLang="en-US" sz="2400" dirty="0"/>
              <a:t>个及以上的比赛。</a:t>
            </a:r>
            <a:endParaRPr lang="en-US" altLang="zh-CN" sz="2400" dirty="0"/>
          </a:p>
          <a:p>
            <a:endParaRPr lang="en-US" altLang="zh-CN" sz="2400" dirty="0"/>
          </a:p>
          <a:p>
            <a:r>
              <a:rPr lang="zh-CN" altLang="en-US" sz="2400" dirty="0"/>
              <a:t>不重叠，就都参加</a:t>
            </a:r>
            <a:endParaRPr lang="en-US" altLang="zh-CN" sz="2400" dirty="0"/>
          </a:p>
          <a:p>
            <a:r>
              <a:rPr lang="zh-CN" altLang="en-US" sz="2400" dirty="0"/>
              <a:t>像这样，上面的比赛肯定更划算</a:t>
            </a:r>
            <a:endParaRPr lang="en-US" altLang="zh-CN" sz="2400" dirty="0"/>
          </a:p>
          <a:p>
            <a:endParaRPr lang="en-US" altLang="zh-CN" sz="2400" dirty="0"/>
          </a:p>
          <a:p>
            <a:endParaRPr lang="en-US" altLang="zh-CN" sz="2400" dirty="0"/>
          </a:p>
        </p:txBody>
      </p:sp>
      <p:sp>
        <p:nvSpPr>
          <p:cNvPr id="4" name="矩形 3">
            <a:extLst>
              <a:ext uri="{FF2B5EF4-FFF2-40B4-BE49-F238E27FC236}">
                <a16:creationId xmlns:a16="http://schemas.microsoft.com/office/drawing/2014/main" id="{1C88C91D-1D59-4E8C-A686-8A4262D681EB}"/>
              </a:ext>
            </a:extLst>
          </p:cNvPr>
          <p:cNvSpPr/>
          <p:nvPr/>
        </p:nvSpPr>
        <p:spPr>
          <a:xfrm>
            <a:off x="7262264" y="4148092"/>
            <a:ext cx="1786466" cy="32173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9C32B1C-8BE6-484D-8459-A00862D39501}"/>
              </a:ext>
            </a:extLst>
          </p:cNvPr>
          <p:cNvSpPr/>
          <p:nvPr/>
        </p:nvSpPr>
        <p:spPr>
          <a:xfrm>
            <a:off x="6898197" y="4605291"/>
            <a:ext cx="2692400" cy="32173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961EC31B-5760-4310-9DD2-E348FAFA3894}"/>
              </a:ext>
            </a:extLst>
          </p:cNvPr>
          <p:cNvSpPr>
            <a:spLocks noGrp="1"/>
          </p:cNvSpPr>
          <p:nvPr>
            <p:ph type="sldNum" sz="quarter" idx="12"/>
          </p:nvPr>
        </p:nvSpPr>
        <p:spPr/>
        <p:txBody>
          <a:bodyPr/>
          <a:lstStyle/>
          <a:p>
            <a:fld id="{519954A3-9DFD-4C44-94BA-B95130A3BA1C}" type="slidenum">
              <a:rPr lang="en-US" smtClean="0"/>
              <a:t>29</a:t>
            </a:fld>
            <a:endParaRPr lang="en-US" dirty="0"/>
          </a:p>
        </p:txBody>
      </p:sp>
    </p:spTree>
    <p:extLst>
      <p:ext uri="{BB962C8B-B14F-4D97-AF65-F5344CB8AC3E}">
        <p14:creationId xmlns:p14="http://schemas.microsoft.com/office/powerpoint/2010/main" val="41875572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48F687E9-2AB2-469F-AE9A-53B0FE86CDB5}"/>
                  </a:ext>
                </a:extLst>
              </p:cNvPr>
              <p:cNvSpPr>
                <a:spLocks noGrp="1"/>
              </p:cNvSpPr>
              <p:nvPr>
                <p:ph type="title"/>
              </p:nvPr>
            </p:nvSpPr>
            <p:spPr/>
            <p:txBody>
              <a:bodyPr/>
              <a:lstStyle/>
              <a:p>
                <a:r>
                  <a:rPr lang="zh-CN" altLang="zh-CN" b="1" dirty="0"/>
                  <a:t>算法复杂度的计算</a:t>
                </a:r>
                <a:r>
                  <a:rPr lang="en-US" altLang="zh-CN" b="1" dirty="0"/>
                  <a:t>-</a:t>
                </a:r>
                <a:r>
                  <a:rPr lang="zh-CN" altLang="en-US" b="1" dirty="0"/>
                  <a:t>大</a:t>
                </a:r>
                <a14:m>
                  <m:oMath xmlns:m="http://schemas.openxmlformats.org/officeDocument/2006/math">
                    <m:r>
                      <a:rPr lang="zh-CN" altLang="en-US" b="1" i="1" dirty="0" smtClean="0">
                        <a:latin typeface="Cambria Math" panose="02040503050406030204" pitchFamily="18" charset="0"/>
                      </a:rPr>
                      <m:t>𝓞</m:t>
                    </m:r>
                  </m:oMath>
                </a14:m>
                <a:r>
                  <a:rPr lang="zh-CN" altLang="en-US" b="1" dirty="0"/>
                  <a:t>符号</a:t>
                </a:r>
                <a:endParaRPr lang="zh-CN" altLang="en-US" dirty="0"/>
              </a:p>
            </p:txBody>
          </p:sp>
        </mc:Choice>
        <mc:Fallback xmlns="">
          <p:sp>
            <p:nvSpPr>
              <p:cNvPr id="2" name="标题 1">
                <a:extLst>
                  <a:ext uri="{FF2B5EF4-FFF2-40B4-BE49-F238E27FC236}">
                    <a16:creationId xmlns:a16="http://schemas.microsoft.com/office/drawing/2014/main" id="{48F687E9-2AB2-469F-AE9A-53B0FE86CDB5}"/>
                  </a:ext>
                </a:extLst>
              </p:cNvPr>
              <p:cNvSpPr>
                <a:spLocks noGrp="1" noRot="1" noChangeAspect="1" noMove="1" noResize="1" noEditPoints="1" noAdjustHandles="1" noChangeArrowheads="1" noChangeShapeType="1" noTextEdit="1"/>
              </p:cNvSpPr>
              <p:nvPr>
                <p:ph type="title"/>
              </p:nvPr>
            </p:nvSpPr>
            <p:spPr>
              <a:blipFill>
                <a:blip r:embed="rId2"/>
                <a:stretch>
                  <a:fillRect l="-2128" t="-8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7B0B90-1C90-44CF-B813-3C8AE44B3E2B}"/>
                  </a:ext>
                </a:extLst>
              </p:cNvPr>
              <p:cNvSpPr>
                <a:spLocks noGrp="1"/>
              </p:cNvSpPr>
              <p:nvPr>
                <p:ph idx="1"/>
              </p:nvPr>
            </p:nvSpPr>
            <p:spPr>
              <a:xfrm>
                <a:off x="677334" y="1488613"/>
                <a:ext cx="8596668" cy="4598920"/>
              </a:xfrm>
            </p:spPr>
            <p:txBody>
              <a:bodyPr>
                <a:noAutofit/>
              </a:bodyPr>
              <a:lstStyle/>
              <a:p>
                <a:r>
                  <a:rPr lang="zh-CN" altLang="en-US" sz="2400" b="1" dirty="0"/>
                  <a:t>大</a:t>
                </a:r>
                <a14:m>
                  <m:oMath xmlns:m="http://schemas.openxmlformats.org/officeDocument/2006/math">
                    <m:r>
                      <a:rPr lang="zh-CN" altLang="en-US" sz="2400" b="1" i="1" dirty="0">
                        <a:latin typeface="Cambria Math" panose="02040503050406030204" pitchFamily="18" charset="0"/>
                      </a:rPr>
                      <m:t>𝓞</m:t>
                    </m:r>
                  </m:oMath>
                </a14:m>
                <a:r>
                  <a:rPr lang="zh-CN" altLang="en-US" sz="2400" b="1" dirty="0"/>
                  <a:t>符号</a:t>
                </a:r>
                <a:r>
                  <a:rPr lang="zh-CN" altLang="en-US" sz="2400" dirty="0"/>
                  <a:t>（英语：</a:t>
                </a:r>
                <a:r>
                  <a:rPr lang="en-US" altLang="zh-CN" sz="2400" dirty="0"/>
                  <a:t>Big O notation</a:t>
                </a:r>
                <a:r>
                  <a:rPr lang="zh-CN" altLang="en-US" sz="2400" dirty="0"/>
                  <a:t>）是用于描述函数渐近行为的数学符号。更确切地说，它是用另一个（通常更简单的）函数来描述一个函数数量级的</a:t>
                </a:r>
                <a:r>
                  <a:rPr lang="zh-CN" altLang="en-US" sz="2400" b="1" dirty="0"/>
                  <a:t>渐近上界</a:t>
                </a:r>
                <a:r>
                  <a:rPr lang="zh-CN" altLang="en-US" sz="2400" dirty="0"/>
                  <a:t>。在数学中，它一般用来刻画被截断的无穷级数尤其是渐近级数的剩余项；在计算机科学中，它在分析算法复杂性的方面非常有用。</a:t>
                </a:r>
              </a:p>
              <a:p>
                <a:r>
                  <a:rPr lang="zh-CN" altLang="en-US" sz="2400" dirty="0"/>
                  <a:t>大</a:t>
                </a:r>
                <a14:m>
                  <m:oMath xmlns:m="http://schemas.openxmlformats.org/officeDocument/2006/math">
                    <m:r>
                      <a:rPr lang="zh-CN" altLang="en-US" sz="2400" b="1" i="1" dirty="0">
                        <a:latin typeface="Cambria Math" panose="02040503050406030204" pitchFamily="18" charset="0"/>
                      </a:rPr>
                      <m:t>𝓞</m:t>
                    </m:r>
                  </m:oMath>
                </a14:m>
                <a:r>
                  <a:rPr lang="zh-CN" altLang="en-US" sz="2400" dirty="0"/>
                  <a:t>符号是由德国数论学家保罗</a:t>
                </a:r>
                <a:r>
                  <a:rPr lang="en-US" altLang="zh-CN" sz="2400" dirty="0"/>
                  <a:t>·</a:t>
                </a:r>
                <a:r>
                  <a:rPr lang="zh-CN" altLang="en-US" sz="2400" dirty="0"/>
                  <a:t>巴赫曼（</a:t>
                </a:r>
                <a:r>
                  <a:rPr lang="en-US" altLang="zh-CN" sz="2400" dirty="0"/>
                  <a:t>Paul Bachmann</a:t>
                </a:r>
                <a:r>
                  <a:rPr lang="zh-CN" altLang="en-US" sz="2400" dirty="0"/>
                  <a:t>）在其</a:t>
                </a:r>
                <a:r>
                  <a:rPr lang="en-US" altLang="zh-CN" sz="2400" dirty="0"/>
                  <a:t>1892</a:t>
                </a:r>
                <a:r>
                  <a:rPr lang="zh-CN" altLang="en-US" sz="2400" dirty="0"/>
                  <a:t>年的著作</a:t>
                </a:r>
                <a:r>
                  <a:rPr lang="en-US" altLang="zh-CN" sz="2400" dirty="0"/>
                  <a:t>《</a:t>
                </a:r>
                <a:r>
                  <a:rPr lang="zh-CN" altLang="en-US" sz="2400" dirty="0"/>
                  <a:t>解析数论</a:t>
                </a:r>
                <a:r>
                  <a:rPr lang="en-US" altLang="zh-CN" sz="2400" dirty="0"/>
                  <a:t>》</a:t>
                </a:r>
                <a:r>
                  <a:rPr lang="zh-CN" altLang="en-US" sz="2400" dirty="0"/>
                  <a:t>（</a:t>
                </a:r>
                <a:r>
                  <a:rPr lang="en-US" altLang="zh-CN" sz="2400" i="1" dirty="0" err="1"/>
                  <a:t>Analytische</a:t>
                </a:r>
                <a:r>
                  <a:rPr lang="en-US" altLang="zh-CN" sz="2400" i="1" dirty="0"/>
                  <a:t> </a:t>
                </a:r>
                <a:r>
                  <a:rPr lang="en-US" altLang="zh-CN" sz="2400" i="1" dirty="0" err="1"/>
                  <a:t>Zahlentheorie</a:t>
                </a:r>
                <a:r>
                  <a:rPr lang="zh-CN" altLang="en-US" sz="2400" dirty="0"/>
                  <a:t>）首先引入的。而这个记号则是在另一位德国数论学家艾德蒙</a:t>
                </a:r>
                <a:r>
                  <a:rPr lang="en-US" altLang="zh-CN" sz="2400" dirty="0"/>
                  <a:t>·</a:t>
                </a:r>
                <a:r>
                  <a:rPr lang="zh-CN" altLang="en-US" sz="2400" dirty="0"/>
                  <a:t>朗道（</a:t>
                </a:r>
                <a:r>
                  <a:rPr lang="en-US" altLang="zh-CN" sz="2400" dirty="0"/>
                  <a:t>Edmund Landau</a:t>
                </a:r>
                <a:r>
                  <a:rPr lang="zh-CN" altLang="en-US" sz="2400" dirty="0"/>
                  <a:t>）的著作中才推广的，因此它有时又称为</a:t>
                </a:r>
                <a:r>
                  <a:rPr lang="zh-CN" altLang="en-US" sz="2400" b="1" dirty="0"/>
                  <a:t>朗道符号</a:t>
                </a:r>
                <a:r>
                  <a:rPr lang="zh-CN" altLang="en-US" sz="2400" dirty="0"/>
                  <a:t>（</a:t>
                </a:r>
                <a:r>
                  <a:rPr lang="en-US" altLang="zh-CN" sz="2400" dirty="0"/>
                  <a:t>Landau symbols</a:t>
                </a:r>
                <a:r>
                  <a:rPr lang="zh-CN" altLang="en-US" sz="2400" dirty="0"/>
                  <a:t>）。代表“</a:t>
                </a:r>
                <a:r>
                  <a:rPr lang="en-US" altLang="zh-CN" sz="2400" dirty="0"/>
                  <a:t>order of ...”</a:t>
                </a:r>
                <a:r>
                  <a:rPr lang="zh-CN" altLang="en-US" sz="2400" dirty="0"/>
                  <a:t>（</a:t>
                </a:r>
                <a:r>
                  <a:rPr lang="en-US" altLang="zh-CN" sz="2400" dirty="0"/>
                  <a:t>……</a:t>
                </a:r>
                <a:r>
                  <a:rPr lang="zh-CN" altLang="en-US" sz="2400" dirty="0"/>
                  <a:t>阶）的大</a:t>
                </a:r>
                <a14:m>
                  <m:oMath xmlns:m="http://schemas.openxmlformats.org/officeDocument/2006/math">
                    <m:r>
                      <a:rPr lang="zh-CN" altLang="en-US" sz="2400" b="1" i="1" dirty="0">
                        <a:latin typeface="Cambria Math" panose="02040503050406030204" pitchFamily="18" charset="0"/>
                      </a:rPr>
                      <m:t>𝓞</m:t>
                    </m:r>
                  </m:oMath>
                </a14:m>
                <a:r>
                  <a:rPr lang="zh-CN" altLang="en-US" sz="2400" dirty="0"/>
                  <a:t>，最初是一个大写的希腊字母</a:t>
                </a:r>
                <a:r>
                  <a:rPr lang="en-US" altLang="zh-CN" sz="2400" dirty="0"/>
                  <a:t>'</a:t>
                </a:r>
                <a14:m>
                  <m:oMath xmlns:m="http://schemas.openxmlformats.org/officeDocument/2006/math">
                    <m:r>
                      <a:rPr lang="zh-CN" altLang="en-US" sz="2400" b="1" i="1" dirty="0">
                        <a:latin typeface="Cambria Math" panose="02040503050406030204" pitchFamily="18" charset="0"/>
                      </a:rPr>
                      <m:t>𝓞</m:t>
                    </m:r>
                  </m:oMath>
                </a14:m>
                <a:r>
                  <a:rPr lang="en-US" altLang="zh-CN" sz="2400" dirty="0"/>
                  <a:t>'</a:t>
                </a:r>
                <a:r>
                  <a:rPr lang="zh-CN" altLang="en-US" sz="2400" dirty="0"/>
                  <a:t>（</a:t>
                </a:r>
                <a:r>
                  <a:rPr lang="en-US" altLang="zh-CN" sz="2400" dirty="0"/>
                  <a:t>omicron</a:t>
                </a:r>
                <a:r>
                  <a:rPr lang="zh-CN" altLang="en-US" sz="2400" dirty="0"/>
                  <a:t>），</a:t>
                </a:r>
                <a:r>
                  <a:rPr lang="zh-CN" altLang="en-US" sz="2400" b="1" dirty="0"/>
                  <a:t>现今用的是大写拉丁字母‘</a:t>
                </a:r>
                <a14:m>
                  <m:oMath xmlns:m="http://schemas.openxmlformats.org/officeDocument/2006/math">
                    <m:r>
                      <a:rPr lang="zh-CN" altLang="en-US" sz="2400" b="1" i="1" dirty="0">
                        <a:latin typeface="Cambria Math" panose="02040503050406030204" pitchFamily="18" charset="0"/>
                      </a:rPr>
                      <m:t>𝓞</m:t>
                    </m:r>
                  </m:oMath>
                </a14:m>
                <a:r>
                  <a:rPr lang="zh-CN" altLang="en-US" sz="2400" b="1" dirty="0"/>
                  <a:t>’，但从来不是阿拉伯数字‘</a:t>
                </a:r>
                <a:r>
                  <a:rPr lang="en-US" altLang="zh-CN" sz="2400" b="1" dirty="0"/>
                  <a:t>0’</a:t>
                </a:r>
                <a:r>
                  <a:rPr lang="zh-CN" altLang="en-US" sz="2400" dirty="0"/>
                  <a:t>。</a:t>
                </a:r>
                <a:endParaRPr lang="en-US" altLang="zh-CN" sz="2400" dirty="0"/>
              </a:p>
              <a:p>
                <a:endParaRPr lang="zh-CN" altLang="en-US" sz="2400" dirty="0"/>
              </a:p>
            </p:txBody>
          </p:sp>
        </mc:Choice>
        <mc:Fallback xmlns="">
          <p:sp>
            <p:nvSpPr>
              <p:cNvPr id="3" name="内容占位符 2">
                <a:extLst>
                  <a:ext uri="{FF2B5EF4-FFF2-40B4-BE49-F238E27FC236}">
                    <a16:creationId xmlns:a16="http://schemas.microsoft.com/office/drawing/2014/main" id="{CE7B0B90-1C90-44CF-B813-3C8AE44B3E2B}"/>
                  </a:ext>
                </a:extLst>
              </p:cNvPr>
              <p:cNvSpPr>
                <a:spLocks noGrp="1" noRot="1" noChangeAspect="1" noMove="1" noResize="1" noEditPoints="1" noAdjustHandles="1" noChangeArrowheads="1" noChangeShapeType="1" noTextEdit="1"/>
              </p:cNvSpPr>
              <p:nvPr>
                <p:ph idx="1"/>
              </p:nvPr>
            </p:nvSpPr>
            <p:spPr>
              <a:xfrm>
                <a:off x="677334" y="1488613"/>
                <a:ext cx="8596668" cy="4598920"/>
              </a:xfrm>
              <a:blipFill>
                <a:blip r:embed="rId3"/>
                <a:stretch>
                  <a:fillRect l="-567" t="-1325" r="-4610" b="-1112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B24CD23-A06E-48A6-A50E-85E0169BC82E}"/>
              </a:ext>
            </a:extLst>
          </p:cNvPr>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490308304"/>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A9917-2602-468D-AF06-BA567C0A15B9}"/>
              </a:ext>
            </a:extLst>
          </p:cNvPr>
          <p:cNvSpPr>
            <a:spLocks noGrp="1"/>
          </p:cNvSpPr>
          <p:nvPr>
            <p:ph type="title"/>
          </p:nvPr>
        </p:nvSpPr>
        <p:spPr/>
        <p:txBody>
          <a:bodyPr/>
          <a:lstStyle/>
          <a:p>
            <a:r>
              <a:rPr lang="zh-CN" altLang="en-US" b="1" dirty="0"/>
              <a:t>贪心</a:t>
            </a:r>
            <a:r>
              <a:rPr lang="en-US" altLang="zh-CN" b="1" dirty="0"/>
              <a:t>-</a:t>
            </a:r>
            <a:r>
              <a:rPr lang="zh-CN" altLang="en-US" b="1" dirty="0"/>
              <a:t>凌乱的</a:t>
            </a:r>
            <a:r>
              <a:rPr lang="en-US" altLang="zh-CN" b="1" dirty="0" err="1"/>
              <a:t>yyy</a:t>
            </a:r>
            <a:r>
              <a:rPr lang="en-US" altLang="zh-CN" b="1" dirty="0"/>
              <a:t>(cont`d)</a:t>
            </a:r>
            <a:endParaRPr lang="zh-CN" altLang="en-US" dirty="0"/>
          </a:p>
        </p:txBody>
      </p:sp>
      <p:sp>
        <p:nvSpPr>
          <p:cNvPr id="3" name="内容占位符 2">
            <a:extLst>
              <a:ext uri="{FF2B5EF4-FFF2-40B4-BE49-F238E27FC236}">
                <a16:creationId xmlns:a16="http://schemas.microsoft.com/office/drawing/2014/main" id="{9C3DBAF1-B556-4B3D-89B1-4EEBC97C31BC}"/>
              </a:ext>
            </a:extLst>
          </p:cNvPr>
          <p:cNvSpPr>
            <a:spLocks noGrp="1"/>
          </p:cNvSpPr>
          <p:nvPr>
            <p:ph idx="1"/>
          </p:nvPr>
        </p:nvSpPr>
        <p:spPr/>
        <p:txBody>
          <a:bodyPr>
            <a:noAutofit/>
          </a:bodyPr>
          <a:lstStyle/>
          <a:p>
            <a:r>
              <a:rPr lang="zh-CN" altLang="en-US" sz="2400" dirty="0"/>
              <a:t>出现这种情况</a:t>
            </a:r>
            <a:endParaRPr lang="en-US" altLang="zh-CN" sz="2400" dirty="0"/>
          </a:p>
          <a:p>
            <a:r>
              <a:rPr lang="zh-CN" altLang="en-US" sz="2400" dirty="0"/>
              <a:t>如果区间</a:t>
            </a:r>
            <a:r>
              <a:rPr lang="en-US" altLang="zh-CN" sz="2400" dirty="0"/>
              <a:t>2</a:t>
            </a:r>
            <a:r>
              <a:rPr lang="zh-CN" altLang="en-US" sz="2400" dirty="0"/>
              <a:t>和区间</a:t>
            </a:r>
            <a:r>
              <a:rPr lang="en-US" altLang="zh-CN" sz="2400" dirty="0"/>
              <a:t>1</a:t>
            </a:r>
            <a:r>
              <a:rPr lang="zh-CN" altLang="en-US" sz="2400" dirty="0"/>
              <a:t>不相交，那没有影响</a:t>
            </a:r>
          </a:p>
          <a:p>
            <a:r>
              <a:rPr lang="zh-CN" altLang="en-US" sz="2400" dirty="0"/>
              <a:t>如果相交了，仍然是选第一个</a:t>
            </a:r>
          </a:p>
          <a:p>
            <a:r>
              <a:rPr lang="zh-CN" altLang="en-US" sz="2400" dirty="0"/>
              <a:t>因为如果不选第二个，黑色部分的长度是没有影响的</a:t>
            </a:r>
          </a:p>
          <a:p>
            <a:r>
              <a:rPr lang="zh-CN" altLang="en-US" sz="2400" dirty="0"/>
              <a:t>因为它不与任何一个区间相交，区间</a:t>
            </a:r>
            <a:r>
              <a:rPr lang="en-US" altLang="zh-CN" sz="2400" dirty="0"/>
              <a:t>1</a:t>
            </a:r>
            <a:r>
              <a:rPr lang="zh-CN" altLang="en-US" sz="2400" dirty="0"/>
              <a:t>的有效部分只剩下紫色部分</a:t>
            </a:r>
          </a:p>
          <a:p>
            <a:r>
              <a:rPr lang="zh-CN" altLang="en-US" sz="2400" dirty="0"/>
              <a:t>而紫色部分又被区间</a:t>
            </a:r>
            <a:r>
              <a:rPr lang="en-US" altLang="zh-CN" sz="2400" dirty="0"/>
              <a:t>2</a:t>
            </a:r>
            <a:r>
              <a:rPr lang="zh-CN" altLang="en-US" sz="2400" dirty="0"/>
              <a:t>所包含，成为了第一种情况</a:t>
            </a:r>
          </a:p>
          <a:p>
            <a:r>
              <a:rPr lang="zh-CN" altLang="en-US" sz="2400" dirty="0"/>
              <a:t>所以无论如何，选择第一个总是有利的</a:t>
            </a:r>
          </a:p>
          <a:p>
            <a:r>
              <a:rPr lang="zh-CN" altLang="en-US" sz="2400" dirty="0"/>
              <a:t>选择第一个后，还要标记所以与它相交的区间（不能选了）</a:t>
            </a:r>
          </a:p>
        </p:txBody>
      </p:sp>
      <p:sp>
        <p:nvSpPr>
          <p:cNvPr id="4" name="矩形 3">
            <a:extLst>
              <a:ext uri="{FF2B5EF4-FFF2-40B4-BE49-F238E27FC236}">
                <a16:creationId xmlns:a16="http://schemas.microsoft.com/office/drawing/2014/main" id="{801F3269-B1A6-4E89-A1A9-91884EF9F406}"/>
              </a:ext>
            </a:extLst>
          </p:cNvPr>
          <p:cNvSpPr/>
          <p:nvPr/>
        </p:nvSpPr>
        <p:spPr>
          <a:xfrm>
            <a:off x="7611534" y="2659401"/>
            <a:ext cx="2015067" cy="36059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8F55646-5612-4105-A8C2-83F95E292993}"/>
              </a:ext>
            </a:extLst>
          </p:cNvPr>
          <p:cNvSpPr/>
          <p:nvPr/>
        </p:nvSpPr>
        <p:spPr>
          <a:xfrm>
            <a:off x="6917268" y="2189610"/>
            <a:ext cx="2015067" cy="36059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381AFA8-B6FF-4E65-9AC9-E5D163685E21}"/>
              </a:ext>
            </a:extLst>
          </p:cNvPr>
          <p:cNvSpPr/>
          <p:nvPr/>
        </p:nvSpPr>
        <p:spPr>
          <a:xfrm>
            <a:off x="7611534" y="1674010"/>
            <a:ext cx="1007533" cy="36059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69429F0-72F6-4EEF-82A2-62ACFBD6061E}"/>
              </a:ext>
            </a:extLst>
          </p:cNvPr>
          <p:cNvSpPr/>
          <p:nvPr/>
        </p:nvSpPr>
        <p:spPr>
          <a:xfrm>
            <a:off x="6510867" y="1674011"/>
            <a:ext cx="1100667" cy="360593"/>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灯片编号占位符 4">
            <a:extLst>
              <a:ext uri="{FF2B5EF4-FFF2-40B4-BE49-F238E27FC236}">
                <a16:creationId xmlns:a16="http://schemas.microsoft.com/office/drawing/2014/main" id="{897985B0-A434-4B4C-9511-702DD1B974EE}"/>
              </a:ext>
            </a:extLst>
          </p:cNvPr>
          <p:cNvSpPr>
            <a:spLocks noGrp="1"/>
          </p:cNvSpPr>
          <p:nvPr>
            <p:ph type="sldNum" sz="quarter" idx="12"/>
          </p:nvPr>
        </p:nvSpPr>
        <p:spPr/>
        <p:txBody>
          <a:bodyPr/>
          <a:lstStyle/>
          <a:p>
            <a:fld id="{519954A3-9DFD-4C44-94BA-B95130A3BA1C}" type="slidenum">
              <a:rPr lang="en-US" smtClean="0"/>
              <a:t>30</a:t>
            </a:fld>
            <a:endParaRPr lang="en-US" dirty="0"/>
          </a:p>
        </p:txBody>
      </p:sp>
    </p:spTree>
    <p:extLst>
      <p:ext uri="{BB962C8B-B14F-4D97-AF65-F5344CB8AC3E}">
        <p14:creationId xmlns:p14="http://schemas.microsoft.com/office/powerpoint/2010/main" val="3815302152"/>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DE4F1-AB0E-4379-84E0-8EAE68637C3B}"/>
              </a:ext>
            </a:extLst>
          </p:cNvPr>
          <p:cNvSpPr>
            <a:spLocks noGrp="1"/>
          </p:cNvSpPr>
          <p:nvPr>
            <p:ph type="title"/>
          </p:nvPr>
        </p:nvSpPr>
        <p:spPr/>
        <p:txBody>
          <a:bodyPr/>
          <a:lstStyle/>
          <a:p>
            <a:r>
              <a:rPr lang="zh-CN" altLang="en-US" b="1" dirty="0"/>
              <a:t>贪心</a:t>
            </a:r>
            <a:r>
              <a:rPr lang="en-US" altLang="zh-CN" b="1" dirty="0"/>
              <a:t>-</a:t>
            </a:r>
            <a:r>
              <a:rPr lang="zh-CN" altLang="en-US" b="1" dirty="0"/>
              <a:t>凌乱的</a:t>
            </a:r>
            <a:r>
              <a:rPr lang="en-US" altLang="zh-CN" b="1" dirty="0" err="1"/>
              <a:t>yyy</a:t>
            </a:r>
            <a:r>
              <a:rPr lang="en-US" altLang="zh-CN" b="1" dirty="0"/>
              <a:t>(cont`d)</a:t>
            </a:r>
            <a:endParaRPr lang="zh-CN" altLang="en-US" dirty="0"/>
          </a:p>
        </p:txBody>
      </p:sp>
      <p:sp>
        <p:nvSpPr>
          <p:cNvPr id="3" name="内容占位符 2">
            <a:extLst>
              <a:ext uri="{FF2B5EF4-FFF2-40B4-BE49-F238E27FC236}">
                <a16:creationId xmlns:a16="http://schemas.microsoft.com/office/drawing/2014/main" id="{6C953567-E480-4548-ABA0-95F3F65AB332}"/>
              </a:ext>
            </a:extLst>
          </p:cNvPr>
          <p:cNvSpPr>
            <a:spLocks noGrp="1"/>
          </p:cNvSpPr>
          <p:nvPr>
            <p:ph idx="1"/>
          </p:nvPr>
        </p:nvSpPr>
        <p:spPr/>
        <p:txBody>
          <a:bodyPr>
            <a:normAutofit/>
          </a:bodyPr>
          <a:lstStyle/>
          <a:p>
            <a:r>
              <a:rPr lang="zh-CN" altLang="en-US" sz="2400" dirty="0"/>
              <a:t>先按结束时间升序排序</a:t>
            </a:r>
          </a:p>
          <a:p>
            <a:r>
              <a:rPr lang="zh-CN" altLang="en-US" sz="2400" dirty="0"/>
              <a:t>第一个任务肯定可以选择</a:t>
            </a:r>
          </a:p>
          <a:p>
            <a:r>
              <a:rPr lang="zh-CN" altLang="en-US" sz="2400" dirty="0"/>
              <a:t>再依次判断开始时间是否与上一个已选任务冲突</a:t>
            </a:r>
          </a:p>
          <a:p>
            <a:r>
              <a:rPr lang="zh-CN" altLang="en-US" sz="2400" dirty="0"/>
              <a:t>如果没有则选择此任务</a:t>
            </a:r>
          </a:p>
          <a:p>
            <a:r>
              <a:rPr lang="zh-CN" altLang="en-US" sz="2400" dirty="0"/>
              <a:t>最后输出选择的任务数量依次选取就好了</a:t>
            </a:r>
          </a:p>
        </p:txBody>
      </p:sp>
      <p:sp>
        <p:nvSpPr>
          <p:cNvPr id="4" name="灯片编号占位符 3">
            <a:extLst>
              <a:ext uri="{FF2B5EF4-FFF2-40B4-BE49-F238E27FC236}">
                <a16:creationId xmlns:a16="http://schemas.microsoft.com/office/drawing/2014/main" id="{1AE181FB-CDEE-4E51-88CE-1FF9F137EAE5}"/>
              </a:ext>
            </a:extLst>
          </p:cNvPr>
          <p:cNvSpPr>
            <a:spLocks noGrp="1"/>
          </p:cNvSpPr>
          <p:nvPr>
            <p:ph type="sldNum" sz="quarter" idx="12"/>
          </p:nvPr>
        </p:nvSpPr>
        <p:spPr/>
        <p:txBody>
          <a:bodyPr/>
          <a:lstStyle/>
          <a:p>
            <a:fld id="{519954A3-9DFD-4C44-94BA-B95130A3BA1C}" type="slidenum">
              <a:rPr lang="en-US" smtClean="0"/>
              <a:t>31</a:t>
            </a:fld>
            <a:endParaRPr lang="en-US" dirty="0"/>
          </a:p>
        </p:txBody>
      </p:sp>
    </p:spTree>
    <p:extLst>
      <p:ext uri="{BB962C8B-B14F-4D97-AF65-F5344CB8AC3E}">
        <p14:creationId xmlns:p14="http://schemas.microsoft.com/office/powerpoint/2010/main" val="597203711"/>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B1987-698F-4D5D-A513-E4AC22117E7F}"/>
              </a:ext>
            </a:extLst>
          </p:cNvPr>
          <p:cNvSpPr>
            <a:spLocks noGrp="1"/>
          </p:cNvSpPr>
          <p:nvPr>
            <p:ph type="title"/>
          </p:nvPr>
        </p:nvSpPr>
        <p:spPr>
          <a:xfrm>
            <a:off x="3061617" y="2703316"/>
            <a:ext cx="4236492" cy="768411"/>
          </a:xfrm>
        </p:spPr>
        <p:txBody>
          <a:bodyPr>
            <a:normAutofit/>
          </a:bodyPr>
          <a:lstStyle/>
          <a:p>
            <a:r>
              <a:rPr lang="zh-CN" altLang="en-US" b="1" dirty="0"/>
              <a:t>二分答案</a:t>
            </a:r>
            <a:endParaRPr lang="zh-CN" altLang="en-US" dirty="0"/>
          </a:p>
        </p:txBody>
      </p:sp>
      <p:sp>
        <p:nvSpPr>
          <p:cNvPr id="4" name="灯片编号占位符 3">
            <a:extLst>
              <a:ext uri="{FF2B5EF4-FFF2-40B4-BE49-F238E27FC236}">
                <a16:creationId xmlns:a16="http://schemas.microsoft.com/office/drawing/2014/main" id="{BB4658B2-FED8-4971-9E78-05D1A3B9D404}"/>
              </a:ext>
            </a:extLst>
          </p:cNvPr>
          <p:cNvSpPr>
            <a:spLocks noGrp="1"/>
          </p:cNvSpPr>
          <p:nvPr>
            <p:ph type="sldNum" sz="quarter" idx="12"/>
          </p:nvPr>
        </p:nvSpPr>
        <p:spPr/>
        <p:txBody>
          <a:bodyPr/>
          <a:lstStyle/>
          <a:p>
            <a:fld id="{519954A3-9DFD-4C44-94BA-B95130A3BA1C}" type="slidenum">
              <a:rPr lang="en-US" smtClean="0"/>
              <a:t>32</a:t>
            </a:fld>
            <a:endParaRPr lang="en-US" dirty="0"/>
          </a:p>
        </p:txBody>
      </p:sp>
    </p:spTree>
    <p:extLst>
      <p:ext uri="{BB962C8B-B14F-4D97-AF65-F5344CB8AC3E}">
        <p14:creationId xmlns:p14="http://schemas.microsoft.com/office/powerpoint/2010/main" val="1568061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03959-9BC0-4038-AD1A-4A8FA76EBFD7}"/>
              </a:ext>
            </a:extLst>
          </p:cNvPr>
          <p:cNvSpPr>
            <a:spLocks noGrp="1"/>
          </p:cNvSpPr>
          <p:nvPr>
            <p:ph type="title"/>
          </p:nvPr>
        </p:nvSpPr>
        <p:spPr/>
        <p:txBody>
          <a:bodyPr vert="horz" lIns="91440" tIns="45720" rIns="91440" bIns="45720" rtlCol="0" anchor="t">
            <a:normAutofit/>
          </a:bodyPr>
          <a:lstStyle/>
          <a:p>
            <a:r>
              <a:rPr lang="zh-CN" altLang="en-US" b="1" dirty="0"/>
              <a:t>二分答案</a:t>
            </a:r>
          </a:p>
        </p:txBody>
      </p:sp>
      <p:sp>
        <p:nvSpPr>
          <p:cNvPr id="3" name="内容占位符 2">
            <a:extLst>
              <a:ext uri="{FF2B5EF4-FFF2-40B4-BE49-F238E27FC236}">
                <a16:creationId xmlns:a16="http://schemas.microsoft.com/office/drawing/2014/main" id="{D5EFB782-6F43-4DFB-801C-960255741851}"/>
              </a:ext>
            </a:extLst>
          </p:cNvPr>
          <p:cNvSpPr>
            <a:spLocks noGrp="1"/>
          </p:cNvSpPr>
          <p:nvPr>
            <p:ph idx="1"/>
          </p:nvPr>
        </p:nvSpPr>
        <p:spPr/>
        <p:txBody>
          <a:bodyPr>
            <a:normAutofit/>
          </a:bodyPr>
          <a:lstStyle/>
          <a:p>
            <a:r>
              <a:rPr lang="zh-CN" altLang="en-US" sz="2400" dirty="0"/>
              <a:t>给定一个</a:t>
            </a:r>
            <a:r>
              <a:rPr lang="zh-CN" altLang="en-US" sz="2400" b="1" dirty="0"/>
              <a:t>有序的数列</a:t>
            </a:r>
            <a:r>
              <a:rPr lang="zh-CN" altLang="en-US" sz="2400" dirty="0"/>
              <a:t>，给出多次询问，每次询问一个数</a:t>
            </a:r>
            <a:r>
              <a:rPr lang="en-US" altLang="zh-CN" sz="2400" dirty="0"/>
              <a:t>x</a:t>
            </a:r>
            <a:r>
              <a:rPr lang="zh-CN" altLang="en-US" sz="2400" dirty="0"/>
              <a:t>，输出数列第一个中</a:t>
            </a:r>
            <a:r>
              <a:rPr lang="en-US" altLang="zh-CN" sz="2400" dirty="0"/>
              <a:t>&gt;=x/&gt;x</a:t>
            </a:r>
            <a:r>
              <a:rPr lang="zh-CN" altLang="en-US" sz="2400" dirty="0"/>
              <a:t>的最小的数。</a:t>
            </a:r>
            <a:endParaRPr lang="en-US" altLang="zh-CN" sz="2400" dirty="0"/>
          </a:p>
          <a:p>
            <a:endParaRPr lang="en-US" altLang="zh-CN" sz="2400" dirty="0"/>
          </a:p>
          <a:p>
            <a:r>
              <a:rPr lang="zh-CN" altLang="en-US" sz="2400" dirty="0"/>
              <a:t>重点是有序</a:t>
            </a:r>
            <a:endParaRPr lang="en-US" altLang="zh-CN" sz="2400" dirty="0"/>
          </a:p>
          <a:p>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F40E83A6-8E8C-4578-8506-09E4F5DB6B35}"/>
              </a:ext>
            </a:extLst>
          </p:cNvPr>
          <p:cNvSpPr>
            <a:spLocks noGrp="1"/>
          </p:cNvSpPr>
          <p:nvPr>
            <p:ph type="sldNum" sz="quarter" idx="12"/>
          </p:nvPr>
        </p:nvSpPr>
        <p:spPr/>
        <p:txBody>
          <a:bodyPr/>
          <a:lstStyle/>
          <a:p>
            <a:fld id="{519954A3-9DFD-4C44-94BA-B95130A3BA1C}" type="slidenum">
              <a:rPr lang="en-US" smtClean="0"/>
              <a:t>33</a:t>
            </a:fld>
            <a:endParaRPr lang="en-US" dirty="0"/>
          </a:p>
        </p:txBody>
      </p:sp>
    </p:spTree>
    <p:extLst>
      <p:ext uri="{BB962C8B-B14F-4D97-AF65-F5344CB8AC3E}">
        <p14:creationId xmlns:p14="http://schemas.microsoft.com/office/powerpoint/2010/main" val="2925995327"/>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A50D6-21C4-4A81-BA94-F9639AABDC26}"/>
              </a:ext>
            </a:extLst>
          </p:cNvPr>
          <p:cNvSpPr>
            <a:spLocks noGrp="1"/>
          </p:cNvSpPr>
          <p:nvPr>
            <p:ph type="title"/>
          </p:nvPr>
        </p:nvSpPr>
        <p:spPr/>
        <p:txBody>
          <a:bodyPr>
            <a:normAutofit/>
          </a:bodyPr>
          <a:lstStyle/>
          <a:p>
            <a:r>
              <a:rPr lang="zh-CN" altLang="en-US" b="1" dirty="0"/>
              <a:t>二分答案</a:t>
            </a:r>
          </a:p>
        </p:txBody>
      </p:sp>
      <p:sp>
        <p:nvSpPr>
          <p:cNvPr id="3" name="内容占位符 2">
            <a:extLst>
              <a:ext uri="{FF2B5EF4-FFF2-40B4-BE49-F238E27FC236}">
                <a16:creationId xmlns:a16="http://schemas.microsoft.com/office/drawing/2014/main" id="{17811DBA-E476-4697-ACC1-352D1A2F94D9}"/>
              </a:ext>
            </a:extLst>
          </p:cNvPr>
          <p:cNvSpPr>
            <a:spLocks noGrp="1"/>
          </p:cNvSpPr>
          <p:nvPr>
            <p:ph idx="1"/>
          </p:nvPr>
        </p:nvSpPr>
        <p:spPr/>
        <p:txBody>
          <a:bodyPr>
            <a:normAutofit/>
          </a:bodyPr>
          <a:lstStyle/>
          <a:p>
            <a:r>
              <a:rPr lang="zh-CN" altLang="en-US" sz="2800" dirty="0"/>
              <a:t>经典的</a:t>
            </a:r>
            <a:r>
              <a:rPr lang="en-US" altLang="zh-CN" sz="2800" dirty="0"/>
              <a:t>log n</a:t>
            </a:r>
            <a:r>
              <a:rPr lang="zh-CN" altLang="en-US" sz="2800" dirty="0"/>
              <a:t>算法</a:t>
            </a:r>
            <a:endParaRPr lang="en-US" altLang="zh-CN" sz="2800" dirty="0"/>
          </a:p>
          <a:p>
            <a:pPr marL="0" indent="0">
              <a:buNone/>
            </a:pPr>
            <a:endParaRPr lang="en-US" altLang="zh-CN" sz="2800" dirty="0"/>
          </a:p>
          <a:p>
            <a:r>
              <a:rPr lang="zh-CN" altLang="en-US" sz="2800" dirty="0"/>
              <a:t>二分要注意细节，根据情况做改变，建议使用黎叔二分法 （算出答案后枚举</a:t>
            </a:r>
            <a:r>
              <a:rPr lang="en-US" altLang="zh-CN" sz="2800" dirty="0"/>
              <a:t>+-5</a:t>
            </a:r>
            <a:r>
              <a:rPr lang="zh-CN" altLang="en-US" sz="2800" dirty="0"/>
              <a:t>）</a:t>
            </a:r>
            <a:endParaRPr lang="en-US" altLang="zh-CN" sz="2800" dirty="0"/>
          </a:p>
          <a:p>
            <a:endParaRPr lang="zh-CN" altLang="en-US" sz="2800" dirty="0"/>
          </a:p>
        </p:txBody>
      </p:sp>
      <p:sp>
        <p:nvSpPr>
          <p:cNvPr id="4" name="灯片编号占位符 3">
            <a:extLst>
              <a:ext uri="{FF2B5EF4-FFF2-40B4-BE49-F238E27FC236}">
                <a16:creationId xmlns:a16="http://schemas.microsoft.com/office/drawing/2014/main" id="{B1A1AD8B-5F98-456A-89EB-1E2D54B9E951}"/>
              </a:ext>
            </a:extLst>
          </p:cNvPr>
          <p:cNvSpPr>
            <a:spLocks noGrp="1"/>
          </p:cNvSpPr>
          <p:nvPr>
            <p:ph type="sldNum" sz="quarter" idx="12"/>
          </p:nvPr>
        </p:nvSpPr>
        <p:spPr/>
        <p:txBody>
          <a:bodyPr/>
          <a:lstStyle/>
          <a:p>
            <a:fld id="{519954A3-9DFD-4C44-94BA-B95130A3BA1C}" type="slidenum">
              <a:rPr lang="en-US" smtClean="0"/>
              <a:t>34</a:t>
            </a:fld>
            <a:endParaRPr lang="en-US" dirty="0"/>
          </a:p>
        </p:txBody>
      </p:sp>
    </p:spTree>
    <p:extLst>
      <p:ext uri="{BB962C8B-B14F-4D97-AF65-F5344CB8AC3E}">
        <p14:creationId xmlns:p14="http://schemas.microsoft.com/office/powerpoint/2010/main" val="4202002486"/>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47EC8-1A2D-40A5-97FF-E7ACC3B3FF28}"/>
              </a:ext>
            </a:extLst>
          </p:cNvPr>
          <p:cNvSpPr>
            <a:spLocks noGrp="1"/>
          </p:cNvSpPr>
          <p:nvPr>
            <p:ph type="title"/>
          </p:nvPr>
        </p:nvSpPr>
        <p:spPr/>
        <p:txBody>
          <a:bodyPr>
            <a:normAutofit/>
          </a:bodyPr>
          <a:lstStyle/>
          <a:p>
            <a:r>
              <a:rPr lang="zh-CN" altLang="en-US" b="1" dirty="0"/>
              <a:t>目标二分</a:t>
            </a:r>
          </a:p>
        </p:txBody>
      </p:sp>
      <p:sp>
        <p:nvSpPr>
          <p:cNvPr id="3" name="内容占位符 2">
            <a:extLst>
              <a:ext uri="{FF2B5EF4-FFF2-40B4-BE49-F238E27FC236}">
                <a16:creationId xmlns:a16="http://schemas.microsoft.com/office/drawing/2014/main" id="{36D0F564-79DC-4215-990D-950F6B5D531E}"/>
              </a:ext>
            </a:extLst>
          </p:cNvPr>
          <p:cNvSpPr>
            <a:spLocks noGrp="1"/>
          </p:cNvSpPr>
          <p:nvPr>
            <p:ph idx="1"/>
          </p:nvPr>
        </p:nvSpPr>
        <p:spPr>
          <a:xfrm>
            <a:off x="677334" y="1805483"/>
            <a:ext cx="8596668" cy="3880773"/>
          </a:xfrm>
        </p:spPr>
        <p:txBody>
          <a:bodyPr>
            <a:noAutofit/>
          </a:bodyPr>
          <a:lstStyle/>
          <a:p>
            <a:r>
              <a:rPr lang="zh-CN" altLang="en-US" sz="3200" dirty="0"/>
              <a:t>思考题：在一条直线上给出</a:t>
            </a:r>
            <a:r>
              <a:rPr lang="en-US" altLang="zh-CN" sz="3200" dirty="0"/>
              <a:t>n</a:t>
            </a:r>
            <a:r>
              <a:rPr lang="zh-CN" altLang="en-US" sz="3200" dirty="0"/>
              <a:t>个坐标，选择其中的</a:t>
            </a:r>
            <a:r>
              <a:rPr lang="en-US" altLang="zh-CN" sz="3200" dirty="0"/>
              <a:t>m</a:t>
            </a:r>
            <a:r>
              <a:rPr lang="zh-CN" altLang="en-US" sz="3200" dirty="0"/>
              <a:t>个坐标，使得最近的两个坐标距离最远，最优解法是什么？</a:t>
            </a:r>
            <a:endParaRPr lang="en-US" altLang="zh-CN" sz="3200" dirty="0"/>
          </a:p>
          <a:p>
            <a:r>
              <a:rPr lang="zh-CN" altLang="en-US" sz="3200" dirty="0"/>
              <a:t>提示：如果给定最短距离的底线值呢？</a:t>
            </a:r>
            <a:endParaRPr lang="en-US" altLang="zh-CN" sz="3200" dirty="0"/>
          </a:p>
          <a:p>
            <a:r>
              <a:rPr lang="zh-CN" altLang="en-US" sz="3200" dirty="0"/>
              <a:t>提示：结合二分搜索将最优化问题转化成决策问题求解。</a:t>
            </a:r>
            <a:endParaRPr lang="en-US" altLang="zh-CN" sz="3200" dirty="0"/>
          </a:p>
          <a:p>
            <a:r>
              <a:rPr lang="zh-CN" altLang="en-US" sz="3200" dirty="0"/>
              <a:t>拓展思考：目标二分里还应用了哪种重要思想？贪心！</a:t>
            </a:r>
          </a:p>
        </p:txBody>
      </p:sp>
      <p:sp>
        <p:nvSpPr>
          <p:cNvPr id="4" name="灯片编号占位符 3">
            <a:extLst>
              <a:ext uri="{FF2B5EF4-FFF2-40B4-BE49-F238E27FC236}">
                <a16:creationId xmlns:a16="http://schemas.microsoft.com/office/drawing/2014/main" id="{C53FCC4F-1880-4995-A270-114B1C1C3FC3}"/>
              </a:ext>
            </a:extLst>
          </p:cNvPr>
          <p:cNvSpPr>
            <a:spLocks noGrp="1"/>
          </p:cNvSpPr>
          <p:nvPr>
            <p:ph type="sldNum" sz="quarter" idx="12"/>
          </p:nvPr>
        </p:nvSpPr>
        <p:spPr/>
        <p:txBody>
          <a:bodyPr/>
          <a:lstStyle/>
          <a:p>
            <a:fld id="{519954A3-9DFD-4C44-94BA-B95130A3BA1C}" type="slidenum">
              <a:rPr lang="en-US" smtClean="0"/>
              <a:t>35</a:t>
            </a:fld>
            <a:endParaRPr lang="en-US" dirty="0"/>
          </a:p>
        </p:txBody>
      </p:sp>
    </p:spTree>
    <p:extLst>
      <p:ext uri="{BB962C8B-B14F-4D97-AF65-F5344CB8AC3E}">
        <p14:creationId xmlns:p14="http://schemas.microsoft.com/office/powerpoint/2010/main" val="2197059777"/>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C6CEB-2041-4119-9E7A-DE2D5F41EA70}"/>
              </a:ext>
            </a:extLst>
          </p:cNvPr>
          <p:cNvSpPr>
            <a:spLocks noGrp="1"/>
          </p:cNvSpPr>
          <p:nvPr>
            <p:ph type="title"/>
          </p:nvPr>
        </p:nvSpPr>
        <p:spPr/>
        <p:txBody>
          <a:bodyPr/>
          <a:lstStyle/>
          <a:p>
            <a:r>
              <a:rPr lang="zh-CN" altLang="en-US" b="1" dirty="0"/>
              <a:t>目标二分</a:t>
            </a:r>
            <a:endParaRPr lang="zh-CN" altLang="en-US" dirty="0"/>
          </a:p>
        </p:txBody>
      </p:sp>
      <p:sp>
        <p:nvSpPr>
          <p:cNvPr id="3" name="内容占位符 2">
            <a:extLst>
              <a:ext uri="{FF2B5EF4-FFF2-40B4-BE49-F238E27FC236}">
                <a16:creationId xmlns:a16="http://schemas.microsoft.com/office/drawing/2014/main" id="{AC6E1829-9FA5-4EE3-A493-3403CA65A765}"/>
              </a:ext>
            </a:extLst>
          </p:cNvPr>
          <p:cNvSpPr>
            <a:spLocks noGrp="1"/>
          </p:cNvSpPr>
          <p:nvPr>
            <p:ph idx="1"/>
          </p:nvPr>
        </p:nvSpPr>
        <p:spPr/>
        <p:txBody>
          <a:bodyPr>
            <a:normAutofit/>
          </a:bodyPr>
          <a:lstStyle/>
          <a:p>
            <a:r>
              <a:rPr lang="zh-CN" altLang="en-US" sz="3200" dirty="0"/>
              <a:t>通常目标二分需要检验</a:t>
            </a:r>
            <a:r>
              <a:rPr lang="en-US" altLang="zh-CN" sz="3200" dirty="0"/>
              <a:t>mid</a:t>
            </a:r>
            <a:r>
              <a:rPr lang="zh-CN" altLang="en-US" sz="3200" dirty="0"/>
              <a:t>成为下界还是上界，注意保证检验算法的复杂度</a:t>
            </a:r>
            <a:endParaRPr lang="en-US" altLang="zh-CN" sz="3200" dirty="0"/>
          </a:p>
          <a:p>
            <a:endParaRPr lang="zh-CN" altLang="en-US" sz="3200" dirty="0"/>
          </a:p>
        </p:txBody>
      </p:sp>
      <p:sp>
        <p:nvSpPr>
          <p:cNvPr id="4" name="灯片编号占位符 3">
            <a:extLst>
              <a:ext uri="{FF2B5EF4-FFF2-40B4-BE49-F238E27FC236}">
                <a16:creationId xmlns:a16="http://schemas.microsoft.com/office/drawing/2014/main" id="{C9C14D39-7075-4B59-8170-D727478E2F79}"/>
              </a:ext>
            </a:extLst>
          </p:cNvPr>
          <p:cNvSpPr>
            <a:spLocks noGrp="1"/>
          </p:cNvSpPr>
          <p:nvPr>
            <p:ph type="sldNum" sz="quarter" idx="12"/>
          </p:nvPr>
        </p:nvSpPr>
        <p:spPr/>
        <p:txBody>
          <a:bodyPr/>
          <a:lstStyle/>
          <a:p>
            <a:fld id="{519954A3-9DFD-4C44-94BA-B95130A3BA1C}" type="slidenum">
              <a:rPr lang="en-US" smtClean="0"/>
              <a:t>36</a:t>
            </a:fld>
            <a:endParaRPr lang="en-US" dirty="0"/>
          </a:p>
        </p:txBody>
      </p:sp>
    </p:spTree>
    <p:extLst>
      <p:ext uri="{BB962C8B-B14F-4D97-AF65-F5344CB8AC3E}">
        <p14:creationId xmlns:p14="http://schemas.microsoft.com/office/powerpoint/2010/main" val="1971156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C6CEB-2041-4119-9E7A-DE2D5F41EA70}"/>
              </a:ext>
            </a:extLst>
          </p:cNvPr>
          <p:cNvSpPr>
            <a:spLocks noGrp="1"/>
          </p:cNvSpPr>
          <p:nvPr>
            <p:ph type="title"/>
          </p:nvPr>
        </p:nvSpPr>
        <p:spPr/>
        <p:txBody>
          <a:bodyPr/>
          <a:lstStyle/>
          <a:p>
            <a:r>
              <a:rPr lang="zh-CN" altLang="en-US" b="1" dirty="0"/>
              <a:t>三分</a:t>
            </a:r>
            <a:endParaRPr lang="zh-CN" altLang="en-US" dirty="0"/>
          </a:p>
        </p:txBody>
      </p:sp>
      <p:sp>
        <p:nvSpPr>
          <p:cNvPr id="3" name="内容占位符 2">
            <a:extLst>
              <a:ext uri="{FF2B5EF4-FFF2-40B4-BE49-F238E27FC236}">
                <a16:creationId xmlns:a16="http://schemas.microsoft.com/office/drawing/2014/main" id="{AC6E1829-9FA5-4EE3-A493-3403CA65A765}"/>
              </a:ext>
            </a:extLst>
          </p:cNvPr>
          <p:cNvSpPr>
            <a:spLocks noGrp="1"/>
          </p:cNvSpPr>
          <p:nvPr>
            <p:ph idx="1"/>
          </p:nvPr>
        </p:nvSpPr>
        <p:spPr/>
        <p:txBody>
          <a:bodyPr>
            <a:normAutofit/>
          </a:bodyPr>
          <a:lstStyle/>
          <a:p>
            <a:r>
              <a:rPr lang="zh-CN" altLang="en-US" sz="2800" dirty="0"/>
              <a:t>和二分非常类似的一个算法，与二分不同的是</a:t>
            </a:r>
          </a:p>
          <a:p>
            <a:endParaRPr lang="zh-CN" altLang="en-US" sz="2800" dirty="0"/>
          </a:p>
          <a:p>
            <a:r>
              <a:rPr lang="zh-CN" altLang="en-US" sz="2800" dirty="0"/>
              <a:t>二分是单调的，而三分是一个先增后减或者先减后增的单峰函数</a:t>
            </a:r>
          </a:p>
          <a:p>
            <a:endParaRPr lang="zh-CN" altLang="en-US" sz="2800" dirty="0"/>
          </a:p>
          <a:p>
            <a:r>
              <a:rPr lang="zh-CN" altLang="en-US" sz="2800" dirty="0"/>
              <a:t>三分可以求出峰值。</a:t>
            </a:r>
          </a:p>
        </p:txBody>
      </p:sp>
      <p:sp>
        <p:nvSpPr>
          <p:cNvPr id="4" name="灯片编号占位符 3">
            <a:extLst>
              <a:ext uri="{FF2B5EF4-FFF2-40B4-BE49-F238E27FC236}">
                <a16:creationId xmlns:a16="http://schemas.microsoft.com/office/drawing/2014/main" id="{C9C14D39-7075-4B59-8170-D727478E2F79}"/>
              </a:ext>
            </a:extLst>
          </p:cNvPr>
          <p:cNvSpPr>
            <a:spLocks noGrp="1"/>
          </p:cNvSpPr>
          <p:nvPr>
            <p:ph type="sldNum" sz="quarter" idx="12"/>
          </p:nvPr>
        </p:nvSpPr>
        <p:spPr/>
        <p:txBody>
          <a:bodyPr/>
          <a:lstStyle/>
          <a:p>
            <a:fld id="{519954A3-9DFD-4C44-94BA-B95130A3BA1C}" type="slidenum">
              <a:rPr lang="en-US" smtClean="0"/>
              <a:t>37</a:t>
            </a:fld>
            <a:endParaRPr lang="en-US" dirty="0"/>
          </a:p>
        </p:txBody>
      </p:sp>
    </p:spTree>
    <p:extLst>
      <p:ext uri="{BB962C8B-B14F-4D97-AF65-F5344CB8AC3E}">
        <p14:creationId xmlns:p14="http://schemas.microsoft.com/office/powerpoint/2010/main" val="2471058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382AA-B037-44AA-8082-E6CDA243C8EE}"/>
              </a:ext>
            </a:extLst>
          </p:cNvPr>
          <p:cNvSpPr>
            <a:spLocks noGrp="1"/>
          </p:cNvSpPr>
          <p:nvPr>
            <p:ph type="title"/>
          </p:nvPr>
        </p:nvSpPr>
        <p:spPr/>
        <p:txBody>
          <a:bodyPr/>
          <a:lstStyle/>
          <a:p>
            <a:r>
              <a:rPr lang="zh-CN" altLang="en-US" b="1" dirty="0"/>
              <a:t>三分</a:t>
            </a:r>
            <a:endParaRPr lang="zh-CN" altLang="en-US" dirty="0"/>
          </a:p>
        </p:txBody>
      </p:sp>
      <p:sp>
        <p:nvSpPr>
          <p:cNvPr id="4" name="灯片编号占位符 3">
            <a:extLst>
              <a:ext uri="{FF2B5EF4-FFF2-40B4-BE49-F238E27FC236}">
                <a16:creationId xmlns:a16="http://schemas.microsoft.com/office/drawing/2014/main" id="{136DBAE7-C143-4604-981C-0F9C51A721E7}"/>
              </a:ext>
            </a:extLst>
          </p:cNvPr>
          <p:cNvSpPr>
            <a:spLocks noGrp="1"/>
          </p:cNvSpPr>
          <p:nvPr>
            <p:ph type="sldNum" sz="quarter" idx="12"/>
          </p:nvPr>
        </p:nvSpPr>
        <p:spPr/>
        <p:txBody>
          <a:bodyPr/>
          <a:lstStyle/>
          <a:p>
            <a:fld id="{519954A3-9DFD-4C44-94BA-B95130A3BA1C}" type="slidenum">
              <a:rPr lang="en-US" smtClean="0"/>
              <a:t>38</a:t>
            </a:fld>
            <a:endParaRPr lang="en-US" dirty="0"/>
          </a:p>
        </p:txBody>
      </p:sp>
      <p:pic>
        <p:nvPicPr>
          <p:cNvPr id="8194" name="Picture 2" descr="https://images2015.cnblogs.com/blog/702268/201510/702268-20151016224937069-688570332.png">
            <a:extLst>
              <a:ext uri="{FF2B5EF4-FFF2-40B4-BE49-F238E27FC236}">
                <a16:creationId xmlns:a16="http://schemas.microsoft.com/office/drawing/2014/main" id="{147DB72F-E639-4C64-8174-A2031FC64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9463" y="2386937"/>
            <a:ext cx="3804199" cy="29241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images2015.cnblogs.com/blog/702268/201510/702268-20151016224749679-1892229359.png">
            <a:extLst>
              <a:ext uri="{FF2B5EF4-FFF2-40B4-BE49-F238E27FC236}">
                <a16:creationId xmlns:a16="http://schemas.microsoft.com/office/drawing/2014/main" id="{73204503-7B2A-48AD-BD42-9D9E70ED1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00" y="2386937"/>
            <a:ext cx="41338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345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471D7-A349-4FBC-9912-40FED79CE524}"/>
              </a:ext>
            </a:extLst>
          </p:cNvPr>
          <p:cNvSpPr>
            <a:spLocks noGrp="1"/>
          </p:cNvSpPr>
          <p:nvPr>
            <p:ph type="title"/>
          </p:nvPr>
        </p:nvSpPr>
        <p:spPr/>
        <p:txBody>
          <a:bodyPr/>
          <a:lstStyle/>
          <a:p>
            <a:r>
              <a:rPr lang="zh-CN" altLang="en-US" b="1" dirty="0"/>
              <a:t>三分</a:t>
            </a:r>
            <a:endParaRPr lang="zh-CN" altLang="en-US" dirty="0"/>
          </a:p>
        </p:txBody>
      </p:sp>
      <p:sp>
        <p:nvSpPr>
          <p:cNvPr id="3" name="内容占位符 2">
            <a:extLst>
              <a:ext uri="{FF2B5EF4-FFF2-40B4-BE49-F238E27FC236}">
                <a16:creationId xmlns:a16="http://schemas.microsoft.com/office/drawing/2014/main" id="{6A12E61C-D37A-498B-A10A-AE7BABF80593}"/>
              </a:ext>
            </a:extLst>
          </p:cNvPr>
          <p:cNvSpPr>
            <a:spLocks noGrp="1"/>
          </p:cNvSpPr>
          <p:nvPr>
            <p:ph idx="1"/>
          </p:nvPr>
        </p:nvSpPr>
        <p:spPr/>
        <p:txBody>
          <a:bodyPr>
            <a:normAutofit/>
          </a:bodyPr>
          <a:lstStyle/>
          <a:p>
            <a:r>
              <a:rPr lang="zh-CN" altLang="en-US" sz="2400" dirty="0"/>
              <a:t>三分搜索的实现主要是判断</a:t>
            </a:r>
            <a:r>
              <a:rPr lang="en-US" altLang="zh-CN" sz="2400" dirty="0" err="1"/>
              <a:t>midl</a:t>
            </a:r>
            <a:r>
              <a:rPr lang="zh-CN" altLang="en-US" sz="2400" dirty="0"/>
              <a:t>和</a:t>
            </a:r>
            <a:r>
              <a:rPr lang="en-US" altLang="zh-CN" sz="2400" dirty="0" err="1"/>
              <a:t>midr</a:t>
            </a:r>
            <a:r>
              <a:rPr lang="zh-CN" altLang="en-US" sz="2400" dirty="0"/>
              <a:t>所在值的大小。以凸函数为例（凹函数类似，保留离极值最近的</a:t>
            </a:r>
            <a:r>
              <a:rPr lang="en-US" altLang="zh-CN" sz="2400" dirty="0"/>
              <a:t>mid</a:t>
            </a:r>
            <a:r>
              <a:rPr lang="zh-CN" altLang="en-US" sz="2400" dirty="0"/>
              <a:t>）），先以</a:t>
            </a:r>
            <a:r>
              <a:rPr lang="en-US" altLang="zh-CN" sz="2400" dirty="0"/>
              <a:t>left</a:t>
            </a:r>
            <a:r>
              <a:rPr lang="zh-CN" altLang="en-US" sz="2400" dirty="0"/>
              <a:t>和</a:t>
            </a:r>
            <a:r>
              <a:rPr lang="en-US" altLang="zh-CN" sz="2400" dirty="0"/>
              <a:t>right</a:t>
            </a:r>
            <a:r>
              <a:rPr lang="zh-CN" altLang="en-US" sz="2400" dirty="0"/>
              <a:t>为端点计算出它们的中点</a:t>
            </a:r>
            <a:r>
              <a:rPr lang="en-US" altLang="zh-CN" sz="2400" dirty="0" err="1"/>
              <a:t>midl</a:t>
            </a:r>
            <a:r>
              <a:rPr lang="zh-CN" altLang="en-US" sz="2400" dirty="0"/>
              <a:t>，然后再以</a:t>
            </a:r>
            <a:r>
              <a:rPr lang="en-US" altLang="zh-CN" sz="2400" dirty="0" err="1"/>
              <a:t>midl</a:t>
            </a:r>
            <a:r>
              <a:rPr lang="zh-CN" altLang="en-US" sz="2400" dirty="0"/>
              <a:t>和</a:t>
            </a:r>
            <a:r>
              <a:rPr lang="en-US" altLang="zh-CN" sz="2400" dirty="0"/>
              <a:t>right</a:t>
            </a:r>
            <a:r>
              <a:rPr lang="zh-CN" altLang="en-US" sz="2400" dirty="0"/>
              <a:t>为端点计算出它们的中点</a:t>
            </a:r>
            <a:r>
              <a:rPr lang="en-US" altLang="zh-CN" sz="2400" dirty="0" err="1"/>
              <a:t>midr</a:t>
            </a:r>
            <a:r>
              <a:rPr lang="zh-CN" altLang="en-US" sz="2400" dirty="0"/>
              <a:t>，接下来就需要判断</a:t>
            </a:r>
            <a:r>
              <a:rPr lang="en-US" altLang="zh-CN" sz="2400" dirty="0"/>
              <a:t>f(</a:t>
            </a:r>
            <a:r>
              <a:rPr lang="en-US" altLang="zh-CN" sz="2400" dirty="0" err="1"/>
              <a:t>midl</a:t>
            </a:r>
            <a:r>
              <a:rPr lang="en-US" altLang="zh-CN" sz="2400" dirty="0"/>
              <a:t>)</a:t>
            </a:r>
            <a:r>
              <a:rPr lang="zh-CN" altLang="en-US" sz="2400" dirty="0"/>
              <a:t>和</a:t>
            </a:r>
            <a:r>
              <a:rPr lang="en-US" altLang="zh-CN" sz="2400" dirty="0"/>
              <a:t>f(</a:t>
            </a:r>
            <a:r>
              <a:rPr lang="en-US" altLang="zh-CN" sz="2400" dirty="0" err="1"/>
              <a:t>midr</a:t>
            </a:r>
            <a:r>
              <a:rPr lang="en-US" altLang="zh-CN" sz="2400" dirty="0"/>
              <a:t>)</a:t>
            </a:r>
            <a:r>
              <a:rPr lang="zh-CN" altLang="en-US" sz="2400" dirty="0"/>
              <a:t>值的大小了，如果</a:t>
            </a:r>
            <a:r>
              <a:rPr lang="en-US" altLang="zh-CN" sz="2400" dirty="0"/>
              <a:t>f(</a:t>
            </a:r>
            <a:r>
              <a:rPr lang="en-US" altLang="zh-CN" sz="2400" dirty="0" err="1"/>
              <a:t>midl</a:t>
            </a:r>
            <a:r>
              <a:rPr lang="en-US" altLang="zh-CN" sz="2400" dirty="0"/>
              <a:t>)</a:t>
            </a:r>
            <a:r>
              <a:rPr lang="zh-CN" altLang="en-US" sz="2400" dirty="0"/>
              <a:t>大于</a:t>
            </a:r>
            <a:r>
              <a:rPr lang="en-US" altLang="zh-CN" sz="2400" dirty="0"/>
              <a:t>f(</a:t>
            </a:r>
            <a:r>
              <a:rPr lang="en-US" altLang="zh-CN" sz="2400" dirty="0" err="1"/>
              <a:t>midr</a:t>
            </a:r>
            <a:r>
              <a:rPr lang="en-US" altLang="zh-CN" sz="2400" dirty="0"/>
              <a:t>)</a:t>
            </a:r>
            <a:r>
              <a:rPr lang="zh-CN" altLang="en-US" sz="2400" dirty="0"/>
              <a:t>，那么说明</a:t>
            </a:r>
            <a:r>
              <a:rPr lang="en-US" altLang="zh-CN" sz="2400" dirty="0" err="1"/>
              <a:t>midl</a:t>
            </a:r>
            <a:r>
              <a:rPr lang="zh-CN" altLang="en-US" sz="2400" dirty="0"/>
              <a:t>靠近极值，此时令</a:t>
            </a:r>
            <a:r>
              <a:rPr lang="en-US" altLang="zh-CN" sz="2400" dirty="0"/>
              <a:t>right=</a:t>
            </a:r>
            <a:r>
              <a:rPr lang="en-US" altLang="zh-CN" sz="2400" dirty="0" err="1"/>
              <a:t>midr</a:t>
            </a:r>
            <a:r>
              <a:rPr lang="zh-CN" altLang="en-US" sz="2400" dirty="0"/>
              <a:t>，否则说明</a:t>
            </a:r>
            <a:r>
              <a:rPr lang="en-US" altLang="zh-CN" sz="2400" dirty="0" err="1"/>
              <a:t>midr</a:t>
            </a:r>
            <a:r>
              <a:rPr lang="zh-CN" altLang="en-US" sz="2400" dirty="0"/>
              <a:t>靠近极值，此时则令</a:t>
            </a:r>
            <a:r>
              <a:rPr lang="en-US" altLang="zh-CN" sz="2400" dirty="0"/>
              <a:t>left=</a:t>
            </a:r>
            <a:r>
              <a:rPr lang="en-US" altLang="zh-CN" sz="2400" dirty="0" err="1"/>
              <a:t>midl</a:t>
            </a:r>
            <a:r>
              <a:rPr lang="zh-CN" altLang="en-US" sz="2400" dirty="0"/>
              <a:t>，总之就是要保留离极值最近的那一个</a:t>
            </a:r>
            <a:r>
              <a:rPr lang="en-US" altLang="zh-CN" sz="2400" dirty="0"/>
              <a:t>mid</a:t>
            </a:r>
            <a:r>
              <a:rPr lang="zh-CN" altLang="en-US" sz="2400" dirty="0"/>
              <a:t>，然后重复前面的过程，直到</a:t>
            </a:r>
            <a:r>
              <a:rPr lang="en-US" altLang="zh-CN" sz="2400" dirty="0"/>
              <a:t>left</a:t>
            </a:r>
            <a:r>
              <a:rPr lang="zh-CN" altLang="en-US" sz="2400" dirty="0"/>
              <a:t>和</a:t>
            </a:r>
            <a:r>
              <a:rPr lang="en-US" altLang="zh-CN" sz="2400" dirty="0"/>
              <a:t>right</a:t>
            </a:r>
            <a:r>
              <a:rPr lang="zh-CN" altLang="en-US" sz="2400" dirty="0"/>
              <a:t>十分接近，最终</a:t>
            </a:r>
            <a:r>
              <a:rPr lang="en-US" altLang="zh-CN" sz="2400" dirty="0"/>
              <a:t>f(left)</a:t>
            </a:r>
            <a:r>
              <a:rPr lang="zh-CN" altLang="en-US" sz="2400" dirty="0"/>
              <a:t>就等于了极值</a:t>
            </a:r>
          </a:p>
        </p:txBody>
      </p:sp>
      <p:sp>
        <p:nvSpPr>
          <p:cNvPr id="4" name="灯片编号占位符 3">
            <a:extLst>
              <a:ext uri="{FF2B5EF4-FFF2-40B4-BE49-F238E27FC236}">
                <a16:creationId xmlns:a16="http://schemas.microsoft.com/office/drawing/2014/main" id="{2085868E-7F21-4092-A31B-2B2214A6497F}"/>
              </a:ext>
            </a:extLst>
          </p:cNvPr>
          <p:cNvSpPr>
            <a:spLocks noGrp="1"/>
          </p:cNvSpPr>
          <p:nvPr>
            <p:ph type="sldNum" sz="quarter" idx="12"/>
          </p:nvPr>
        </p:nvSpPr>
        <p:spPr/>
        <p:txBody>
          <a:bodyPr/>
          <a:lstStyle/>
          <a:p>
            <a:fld id="{519954A3-9DFD-4C44-94BA-B95130A3BA1C}" type="slidenum">
              <a:rPr lang="en-US" smtClean="0"/>
              <a:t>39</a:t>
            </a:fld>
            <a:endParaRPr lang="en-US" dirty="0"/>
          </a:p>
        </p:txBody>
      </p:sp>
    </p:spTree>
    <p:extLst>
      <p:ext uri="{BB962C8B-B14F-4D97-AF65-F5344CB8AC3E}">
        <p14:creationId xmlns:p14="http://schemas.microsoft.com/office/powerpoint/2010/main" val="259600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AD714F64-F60D-4BF7-BEF2-563D2C58AB97}"/>
                  </a:ext>
                </a:extLst>
              </p:cNvPr>
              <p:cNvSpPr>
                <a:spLocks noGrp="1"/>
              </p:cNvSpPr>
              <p:nvPr>
                <p:ph type="title"/>
              </p:nvPr>
            </p:nvSpPr>
            <p:spPr/>
            <p:txBody>
              <a:bodyPr/>
              <a:lstStyle/>
              <a:p>
                <a:r>
                  <a:rPr lang="zh-CN" altLang="zh-CN" b="1" dirty="0"/>
                  <a:t>算法复杂度的计算</a:t>
                </a:r>
                <a:r>
                  <a:rPr lang="en-US" altLang="zh-CN" b="1" dirty="0"/>
                  <a:t>-</a:t>
                </a:r>
                <a:r>
                  <a:rPr lang="zh-CN" altLang="en-US" b="1" dirty="0"/>
                  <a:t>大</a:t>
                </a:r>
                <a14:m>
                  <m:oMath xmlns:m="http://schemas.openxmlformats.org/officeDocument/2006/math">
                    <m:r>
                      <a:rPr lang="zh-CN" altLang="en-US" b="1" i="1" dirty="0">
                        <a:latin typeface="Cambria Math" panose="02040503050406030204" pitchFamily="18" charset="0"/>
                      </a:rPr>
                      <m:t>𝓞</m:t>
                    </m:r>
                  </m:oMath>
                </a14:m>
                <a:r>
                  <a:rPr lang="zh-CN" altLang="en-US" b="1" dirty="0"/>
                  <a:t>符号</a:t>
                </a:r>
                <a:r>
                  <a:rPr lang="en-US" altLang="zh-CN" b="1" dirty="0"/>
                  <a:t>(cont`d)</a:t>
                </a:r>
                <a:endParaRPr lang="zh-CN" altLang="en-US" dirty="0"/>
              </a:p>
            </p:txBody>
          </p:sp>
        </mc:Choice>
        <mc:Fallback>
          <p:sp>
            <p:nvSpPr>
              <p:cNvPr id="2" name="标题 1">
                <a:extLst>
                  <a:ext uri="{FF2B5EF4-FFF2-40B4-BE49-F238E27FC236}">
                    <a16:creationId xmlns:a16="http://schemas.microsoft.com/office/drawing/2014/main" id="{AD714F64-F60D-4BF7-BEF2-563D2C58AB97}"/>
                  </a:ext>
                </a:extLst>
              </p:cNvPr>
              <p:cNvSpPr>
                <a:spLocks noGrp="1" noRot="1" noChangeAspect="1" noMove="1" noResize="1" noEditPoints="1" noAdjustHandles="1" noChangeArrowheads="1" noChangeShapeType="1" noTextEdit="1"/>
              </p:cNvSpPr>
              <p:nvPr>
                <p:ph type="title"/>
              </p:nvPr>
            </p:nvSpPr>
            <p:spPr>
              <a:blipFill>
                <a:blip r:embed="rId2"/>
                <a:stretch>
                  <a:fillRect l="-2128" t="-69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18D17F-B25D-44F3-86D5-4A0B8C8CFEC4}"/>
                  </a:ext>
                </a:extLst>
              </p:cNvPr>
              <p:cNvSpPr>
                <a:spLocks noGrp="1"/>
              </p:cNvSpPr>
              <p:nvPr>
                <p:ph idx="1"/>
              </p:nvPr>
            </p:nvSpPr>
            <p:spPr>
              <a:xfrm>
                <a:off x="677333" y="1488613"/>
                <a:ext cx="9999133" cy="4844454"/>
              </a:xfrm>
            </p:spPr>
            <p:txBody>
              <a:bodyPr/>
              <a:lstStyle/>
              <a:p>
                <a:r>
                  <a:rPr lang="zh-CN" altLang="en-US" sz="3200" b="1" dirty="0"/>
                  <a:t>无穷大渐近</a:t>
                </a:r>
                <a:endParaRPr lang="en-US" altLang="zh-CN" sz="3200" b="1" dirty="0"/>
              </a:p>
              <a:p>
                <a14:m>
                  <m:oMath xmlns:m="http://schemas.openxmlformats.org/officeDocument/2006/math">
                    <m:r>
                      <a:rPr lang="zh-CN" altLang="en-US" sz="3200" b="1" i="1" dirty="0">
                        <a:latin typeface="Cambria Math" panose="02040503050406030204" pitchFamily="18" charset="0"/>
                      </a:rPr>
                      <m:t>𝓞</m:t>
                    </m:r>
                    <m:d>
                      <m:dPr>
                        <m:ctrlPr>
                          <a:rPr lang="en-US" altLang="zh-CN" sz="3200" b="1" i="1">
                            <a:latin typeface="Cambria Math" panose="02040503050406030204" pitchFamily="18" charset="0"/>
                          </a:rPr>
                        </m:ctrlPr>
                      </m:dPr>
                      <m:e>
                        <m:r>
                          <a:rPr lang="en-US" altLang="zh-CN" sz="3200" b="1" i="1" smtClean="0">
                            <a:latin typeface="Cambria Math" panose="02040503050406030204" pitchFamily="18" charset="0"/>
                          </a:rPr>
                          <m:t>𝟐𝟑𝟑𝟑𝟑</m:t>
                        </m:r>
                      </m:e>
                    </m:d>
                    <m:r>
                      <a:rPr lang="en-US" altLang="zh-CN" sz="3200" b="1" i="1">
                        <a:latin typeface="Cambria Math" panose="02040503050406030204" pitchFamily="18" charset="0"/>
                      </a:rPr>
                      <m:t>=</m:t>
                    </m:r>
                    <m:r>
                      <a:rPr lang="zh-CN" altLang="en-US" sz="3200" b="1" i="1" dirty="0">
                        <a:latin typeface="Cambria Math" panose="02040503050406030204" pitchFamily="18" charset="0"/>
                      </a:rPr>
                      <m:t>𝓞</m:t>
                    </m:r>
                    <m:d>
                      <m:dPr>
                        <m:ctrlPr>
                          <a:rPr lang="en-US" altLang="zh-CN" sz="3200" b="1" i="1">
                            <a:latin typeface="Cambria Math" panose="02040503050406030204" pitchFamily="18" charset="0"/>
                          </a:rPr>
                        </m:ctrlPr>
                      </m:dPr>
                      <m:e>
                        <m:r>
                          <a:rPr lang="en-US" altLang="zh-CN" sz="3200" b="1" i="1" smtClean="0">
                            <a:latin typeface="Cambria Math" panose="02040503050406030204" pitchFamily="18" charset="0"/>
                          </a:rPr>
                          <m:t>𝟏</m:t>
                        </m:r>
                      </m:e>
                    </m:d>
                  </m:oMath>
                </a14:m>
                <a:endParaRPr lang="en-US" altLang="zh-CN" sz="3200" b="1" dirty="0"/>
              </a:p>
              <a:p>
                <a14:m>
                  <m:oMath xmlns:m="http://schemas.openxmlformats.org/officeDocument/2006/math">
                    <m:r>
                      <a:rPr lang="zh-CN" altLang="en-US" sz="3200" b="1" i="1" dirty="0">
                        <a:latin typeface="Cambria Math" panose="02040503050406030204" pitchFamily="18" charset="0"/>
                      </a:rPr>
                      <m:t>𝓞</m:t>
                    </m:r>
                    <m:d>
                      <m:dPr>
                        <m:ctrlPr>
                          <a:rPr lang="en-US" altLang="zh-CN" sz="3200" b="1" i="1" smtClean="0">
                            <a:latin typeface="Cambria Math" panose="02040503050406030204" pitchFamily="18" charset="0"/>
                          </a:rPr>
                        </m:ctrlPr>
                      </m:dPr>
                      <m:e>
                        <m:r>
                          <a:rPr lang="el-GR" altLang="zh-CN" sz="3200" b="1" i="1" smtClean="0">
                            <a:latin typeface="Cambria Math" panose="02040503050406030204" pitchFamily="18" charset="0"/>
                          </a:rPr>
                          <m:t>𝝅</m:t>
                        </m:r>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𝒓</m:t>
                            </m:r>
                          </m:e>
                          <m:sup>
                            <m:r>
                              <a:rPr lang="en-US" altLang="zh-CN" sz="3200" b="1" i="1" smtClean="0">
                                <a:latin typeface="Cambria Math" panose="02040503050406030204" pitchFamily="18" charset="0"/>
                              </a:rPr>
                              <m:t>𝟐</m:t>
                            </m:r>
                          </m:sup>
                        </m:sSup>
                      </m:e>
                    </m:d>
                    <m:r>
                      <a:rPr lang="en-US" altLang="zh-CN" sz="3200" b="1" i="1" smtClean="0">
                        <a:latin typeface="Cambria Math" panose="02040503050406030204" pitchFamily="18" charset="0"/>
                      </a:rPr>
                      <m:t>=</m:t>
                    </m:r>
                    <m:r>
                      <a:rPr lang="zh-CN" altLang="en-US" sz="3200" b="1" i="1" dirty="0">
                        <a:latin typeface="Cambria Math" panose="02040503050406030204" pitchFamily="18" charset="0"/>
                      </a:rPr>
                      <m:t>𝓞</m:t>
                    </m:r>
                    <m:d>
                      <m:dPr>
                        <m:ctrlPr>
                          <a:rPr lang="en-US" altLang="zh-CN" sz="3200" b="1" i="1" smtClean="0">
                            <a:latin typeface="Cambria Math" panose="02040503050406030204" pitchFamily="18" charset="0"/>
                          </a:rPr>
                        </m:ctrlPr>
                      </m:dPr>
                      <m:e>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𝒓</m:t>
                            </m:r>
                          </m:e>
                          <m:sup>
                            <m:r>
                              <a:rPr lang="en-US" altLang="zh-CN" sz="3200" b="1" i="1" smtClean="0">
                                <a:latin typeface="Cambria Math" panose="02040503050406030204" pitchFamily="18" charset="0"/>
                              </a:rPr>
                              <m:t>𝟐</m:t>
                            </m:r>
                          </m:sup>
                        </m:sSup>
                      </m:e>
                    </m:d>
                  </m:oMath>
                </a14:m>
                <a:endParaRPr lang="en-US" altLang="zh-CN" sz="3200" b="1" i="1" dirty="0"/>
              </a:p>
              <a:p>
                <a14:m>
                  <m:oMath xmlns:m="http://schemas.openxmlformats.org/officeDocument/2006/math">
                    <m:r>
                      <a:rPr lang="zh-CN" altLang="en-US" sz="3200" b="1" i="1" dirty="0">
                        <a:latin typeface="Cambria Math" panose="02040503050406030204" pitchFamily="18" charset="0"/>
                      </a:rPr>
                      <m:t>𝓞</m:t>
                    </m:r>
                    <m:d>
                      <m:dPr>
                        <m:ctrlPr>
                          <a:rPr lang="en-US" altLang="zh-CN" sz="3200" b="1" i="1" smtClean="0">
                            <a:latin typeface="Cambria Math" panose="02040503050406030204" pitchFamily="18" charset="0"/>
                          </a:rPr>
                        </m:ctrlPr>
                      </m:dPr>
                      <m:e>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𝟏𝟎𝟎𝟎𝟎</m:t>
                            </m:r>
                            <m:r>
                              <a:rPr lang="en-US" altLang="zh-CN" sz="3200" b="1" i="1" smtClean="0">
                                <a:latin typeface="Cambria Math" panose="02040503050406030204" pitchFamily="18" charset="0"/>
                              </a:rPr>
                              <m:t>𝒏</m:t>
                            </m:r>
                          </m:e>
                          <m:sup>
                            <m:r>
                              <a:rPr lang="en-US" altLang="zh-CN" sz="3200" b="1" i="1" smtClean="0">
                                <a:latin typeface="Cambria Math" panose="02040503050406030204" pitchFamily="18" charset="0"/>
                              </a:rPr>
                              <m:t>𝟑</m:t>
                            </m:r>
                          </m:sup>
                        </m:sSup>
                        <m:r>
                          <a:rPr lang="en-US" altLang="zh-CN" sz="3200" b="1" i="1" smtClean="0">
                            <a:latin typeface="Cambria Math" panose="02040503050406030204" pitchFamily="18" charset="0"/>
                          </a:rPr>
                          <m:t>+</m:t>
                        </m:r>
                        <m:r>
                          <a:rPr lang="en-US" altLang="zh-CN" sz="3200" b="1" i="1" smtClean="0">
                            <a:latin typeface="Cambria Math" panose="02040503050406030204" pitchFamily="18" charset="0"/>
                          </a:rPr>
                          <m:t>𝟐𝟎</m:t>
                        </m:r>
                        <m:rad>
                          <m:radPr>
                            <m:degHide m:val="on"/>
                            <m:ctrlPr>
                              <a:rPr lang="en-US" altLang="zh-CN" sz="3200" b="1" i="1" smtClean="0">
                                <a:latin typeface="Cambria Math" panose="02040503050406030204" pitchFamily="18" charset="0"/>
                              </a:rPr>
                            </m:ctrlPr>
                          </m:radPr>
                          <m:deg/>
                          <m:e>
                            <m:r>
                              <a:rPr lang="en-US" altLang="zh-CN" sz="3200" b="1" i="1" smtClean="0">
                                <a:latin typeface="Cambria Math" panose="02040503050406030204" pitchFamily="18" charset="0"/>
                              </a:rPr>
                              <m:t>𝒏</m:t>
                            </m:r>
                          </m:e>
                        </m:rad>
                        <m:r>
                          <a:rPr lang="en-US" altLang="zh-CN" sz="3200" b="1" i="1" smtClean="0">
                            <a:latin typeface="Cambria Math" panose="02040503050406030204" pitchFamily="18" charset="0"/>
                          </a:rPr>
                          <m:t> + </m:t>
                        </m:r>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𝒏</m:t>
                            </m:r>
                          </m:e>
                          <m:sup>
                            <m:r>
                              <a:rPr lang="en-US" altLang="zh-CN" sz="3200" b="1" i="1" smtClean="0">
                                <a:latin typeface="Cambria Math" panose="02040503050406030204" pitchFamily="18" charset="0"/>
                              </a:rPr>
                              <m:t>𝟑</m:t>
                            </m:r>
                          </m:sup>
                        </m:sSup>
                        <m:func>
                          <m:funcPr>
                            <m:ctrlPr>
                              <a:rPr lang="en-US" altLang="zh-CN" sz="3200" b="1" i="1" smtClean="0">
                                <a:latin typeface="Cambria Math" panose="02040503050406030204" pitchFamily="18" charset="0"/>
                              </a:rPr>
                            </m:ctrlPr>
                          </m:funcPr>
                          <m:fName>
                            <m:r>
                              <m:rPr>
                                <m:sty m:val="p"/>
                              </m:rPr>
                              <a:rPr lang="en-US" altLang="zh-CN" sz="3200" b="0" i="0" smtClean="0">
                                <a:latin typeface="Cambria Math" panose="02040503050406030204" pitchFamily="18" charset="0"/>
                              </a:rPr>
                              <m:t>log</m:t>
                            </m:r>
                          </m:fName>
                          <m:e>
                            <m:r>
                              <a:rPr lang="en-US" altLang="zh-CN" sz="3200" b="1" i="1" smtClean="0">
                                <a:latin typeface="Cambria Math" panose="02040503050406030204" pitchFamily="18" charset="0"/>
                              </a:rPr>
                              <m:t>𝒏</m:t>
                            </m:r>
                          </m:e>
                        </m:func>
                        <m:r>
                          <a:rPr lang="en-US" altLang="zh-CN" sz="3200" b="1" i="1" smtClean="0">
                            <a:latin typeface="Cambria Math" panose="02040503050406030204" pitchFamily="18" charset="0"/>
                          </a:rPr>
                          <m:t>+</m:t>
                        </m:r>
                        <m:f>
                          <m:fPr>
                            <m:ctrlPr>
                              <a:rPr lang="en-US" altLang="zh-CN" sz="3200" b="1" i="1" smtClean="0">
                                <a:latin typeface="Cambria Math" panose="02040503050406030204" pitchFamily="18" charset="0"/>
                              </a:rPr>
                            </m:ctrlPr>
                          </m:fPr>
                          <m:num>
                            <m:sSup>
                              <m:sSupPr>
                                <m:ctrlPr>
                                  <a:rPr lang="en-US" altLang="zh-CN" sz="3200" b="1" i="1">
                                    <a:latin typeface="Cambria Math" panose="02040503050406030204" pitchFamily="18" charset="0"/>
                                  </a:rPr>
                                </m:ctrlPr>
                              </m:sSupPr>
                              <m:e>
                                <m:r>
                                  <a:rPr lang="en-US" altLang="zh-CN" sz="3200" b="1" i="1">
                                    <a:latin typeface="Cambria Math" panose="02040503050406030204" pitchFamily="18" charset="0"/>
                                  </a:rPr>
                                  <m:t>𝒏</m:t>
                                </m:r>
                              </m:e>
                              <m:sup>
                                <m:r>
                                  <a:rPr lang="en-US" altLang="zh-CN" sz="3200" b="1" i="1">
                                    <a:latin typeface="Cambria Math" panose="02040503050406030204" pitchFamily="18" charset="0"/>
                                  </a:rPr>
                                  <m:t>𝟒</m:t>
                                </m:r>
                              </m:sup>
                            </m:sSup>
                          </m:num>
                          <m:den>
                            <m:r>
                              <a:rPr lang="en-US" altLang="zh-CN" sz="3200" b="1" i="1" smtClean="0">
                                <a:latin typeface="Cambria Math" panose="02040503050406030204" pitchFamily="18" charset="0"/>
                              </a:rPr>
                              <m:t>𝟏𝟎𝟎𝟎𝟎</m:t>
                            </m:r>
                          </m:den>
                        </m:f>
                      </m:e>
                    </m:d>
                    <m:r>
                      <a:rPr lang="en-US" altLang="zh-CN" sz="3200" b="1" i="1" smtClean="0">
                        <a:latin typeface="Cambria Math" panose="02040503050406030204" pitchFamily="18" charset="0"/>
                      </a:rPr>
                      <m:t>=</m:t>
                    </m:r>
                    <m:r>
                      <a:rPr lang="zh-CN" altLang="en-US" sz="3200" b="1" i="1" dirty="0">
                        <a:latin typeface="Cambria Math" panose="02040503050406030204" pitchFamily="18" charset="0"/>
                      </a:rPr>
                      <m:t>𝓞</m:t>
                    </m:r>
                    <m:d>
                      <m:dPr>
                        <m:ctrlPr>
                          <a:rPr lang="en-US" altLang="zh-CN" sz="3200" b="1" i="1" smtClean="0">
                            <a:latin typeface="Cambria Math" panose="02040503050406030204" pitchFamily="18" charset="0"/>
                          </a:rPr>
                        </m:ctrlPr>
                      </m:dPr>
                      <m:e>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𝒏</m:t>
                            </m:r>
                          </m:e>
                          <m:sup>
                            <m:r>
                              <a:rPr lang="en-US" altLang="zh-CN" sz="3200" b="1" i="1" smtClean="0">
                                <a:latin typeface="Cambria Math" panose="02040503050406030204" pitchFamily="18" charset="0"/>
                              </a:rPr>
                              <m:t>𝟒</m:t>
                            </m:r>
                          </m:sup>
                        </m:sSup>
                      </m:e>
                    </m:d>
                  </m:oMath>
                </a14:m>
                <a:endParaRPr lang="en-US" altLang="zh-CN" sz="3200" b="1" i="1" dirty="0"/>
              </a:p>
            </p:txBody>
          </p:sp>
        </mc:Choice>
        <mc:Fallback xmlns="">
          <p:sp>
            <p:nvSpPr>
              <p:cNvPr id="3" name="内容占位符 2">
                <a:extLst>
                  <a:ext uri="{FF2B5EF4-FFF2-40B4-BE49-F238E27FC236}">
                    <a16:creationId xmlns:a16="http://schemas.microsoft.com/office/drawing/2014/main" id="{8818D17F-B25D-44F3-86D5-4A0B8C8CFEC4}"/>
                  </a:ext>
                </a:extLst>
              </p:cNvPr>
              <p:cNvSpPr>
                <a:spLocks noGrp="1" noRot="1" noChangeAspect="1" noMove="1" noResize="1" noEditPoints="1" noAdjustHandles="1" noChangeArrowheads="1" noChangeShapeType="1" noTextEdit="1"/>
              </p:cNvSpPr>
              <p:nvPr>
                <p:ph idx="1"/>
              </p:nvPr>
            </p:nvSpPr>
            <p:spPr>
              <a:xfrm>
                <a:off x="677333" y="1488613"/>
                <a:ext cx="9999133" cy="4844454"/>
              </a:xfrm>
              <a:blipFill>
                <a:blip r:embed="rId3"/>
                <a:stretch>
                  <a:fillRect l="-915" t="-150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93FD497-CF44-4379-8B66-92B8441A6B12}"/>
              </a:ext>
            </a:extLst>
          </p:cNvPr>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1797006969"/>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C6CEB-2041-4119-9E7A-DE2D5F41EA70}"/>
              </a:ext>
            </a:extLst>
          </p:cNvPr>
          <p:cNvSpPr>
            <a:spLocks noGrp="1"/>
          </p:cNvSpPr>
          <p:nvPr>
            <p:ph type="title"/>
          </p:nvPr>
        </p:nvSpPr>
        <p:spPr/>
        <p:txBody>
          <a:bodyPr/>
          <a:lstStyle/>
          <a:p>
            <a:r>
              <a:rPr lang="zh-CN" altLang="en-US" b="1" dirty="0"/>
              <a:t>三分</a:t>
            </a:r>
            <a:endParaRPr lang="zh-CN" altLang="en-US" dirty="0"/>
          </a:p>
        </p:txBody>
      </p:sp>
      <p:sp>
        <p:nvSpPr>
          <p:cNvPr id="3" name="内容占位符 2">
            <a:extLst>
              <a:ext uri="{FF2B5EF4-FFF2-40B4-BE49-F238E27FC236}">
                <a16:creationId xmlns:a16="http://schemas.microsoft.com/office/drawing/2014/main" id="{AC6E1829-9FA5-4EE3-A493-3403CA65A765}"/>
              </a:ext>
            </a:extLst>
          </p:cNvPr>
          <p:cNvSpPr>
            <a:spLocks noGrp="1"/>
          </p:cNvSpPr>
          <p:nvPr>
            <p:ph idx="1"/>
          </p:nvPr>
        </p:nvSpPr>
        <p:spPr/>
        <p:txBody>
          <a:bodyPr>
            <a:normAutofit/>
          </a:bodyPr>
          <a:lstStyle/>
          <a:p>
            <a:r>
              <a:rPr lang="zh-CN" altLang="en-US" sz="2800" dirty="0"/>
              <a:t>和二分非常类似的一个算法，与二分不同的是</a:t>
            </a:r>
          </a:p>
          <a:p>
            <a:endParaRPr lang="zh-CN" altLang="en-US" sz="2800" dirty="0"/>
          </a:p>
          <a:p>
            <a:r>
              <a:rPr lang="zh-CN" altLang="en-US" sz="2800" dirty="0"/>
              <a:t>二分是单调的，而三分是一个先增后减或者先减后增的单峰函数</a:t>
            </a:r>
          </a:p>
          <a:p>
            <a:endParaRPr lang="zh-CN" altLang="en-US" sz="2800" dirty="0"/>
          </a:p>
          <a:p>
            <a:r>
              <a:rPr lang="zh-CN" altLang="en-US" sz="2800" dirty="0"/>
              <a:t>三分可以求出峰值。</a:t>
            </a:r>
          </a:p>
        </p:txBody>
      </p:sp>
      <p:sp>
        <p:nvSpPr>
          <p:cNvPr id="4" name="灯片编号占位符 3">
            <a:extLst>
              <a:ext uri="{FF2B5EF4-FFF2-40B4-BE49-F238E27FC236}">
                <a16:creationId xmlns:a16="http://schemas.microsoft.com/office/drawing/2014/main" id="{C9C14D39-7075-4B59-8170-D727478E2F79}"/>
              </a:ext>
            </a:extLst>
          </p:cNvPr>
          <p:cNvSpPr>
            <a:spLocks noGrp="1"/>
          </p:cNvSpPr>
          <p:nvPr>
            <p:ph type="sldNum" sz="quarter" idx="12"/>
          </p:nvPr>
        </p:nvSpPr>
        <p:spPr/>
        <p:txBody>
          <a:bodyPr/>
          <a:lstStyle/>
          <a:p>
            <a:fld id="{519954A3-9DFD-4C44-94BA-B95130A3BA1C}" type="slidenum">
              <a:rPr lang="en-US" smtClean="0"/>
              <a:t>40</a:t>
            </a:fld>
            <a:endParaRPr lang="en-US" dirty="0"/>
          </a:p>
        </p:txBody>
      </p:sp>
    </p:spTree>
    <p:extLst>
      <p:ext uri="{BB962C8B-B14F-4D97-AF65-F5344CB8AC3E}">
        <p14:creationId xmlns:p14="http://schemas.microsoft.com/office/powerpoint/2010/main" val="3015516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75160-DDA1-4A73-9A8F-D494A1797324}"/>
              </a:ext>
            </a:extLst>
          </p:cNvPr>
          <p:cNvSpPr>
            <a:spLocks noGrp="1"/>
          </p:cNvSpPr>
          <p:nvPr>
            <p:ph type="title"/>
          </p:nvPr>
        </p:nvSpPr>
        <p:spPr/>
        <p:txBody>
          <a:bodyPr/>
          <a:lstStyle/>
          <a:p>
            <a:r>
              <a:rPr lang="zh-CN" altLang="en-US" b="1" dirty="0"/>
              <a:t>三分</a:t>
            </a:r>
            <a:endParaRPr lang="zh-CN" altLang="en-US" dirty="0"/>
          </a:p>
        </p:txBody>
      </p:sp>
      <p:sp>
        <p:nvSpPr>
          <p:cNvPr id="4" name="灯片编号占位符 3">
            <a:extLst>
              <a:ext uri="{FF2B5EF4-FFF2-40B4-BE49-F238E27FC236}">
                <a16:creationId xmlns:a16="http://schemas.microsoft.com/office/drawing/2014/main" id="{AACDD75B-7205-4AF2-A36A-05DD277A3A76}"/>
              </a:ext>
            </a:extLst>
          </p:cNvPr>
          <p:cNvSpPr>
            <a:spLocks noGrp="1"/>
          </p:cNvSpPr>
          <p:nvPr>
            <p:ph type="sldNum" sz="quarter" idx="12"/>
          </p:nvPr>
        </p:nvSpPr>
        <p:spPr/>
        <p:txBody>
          <a:bodyPr/>
          <a:lstStyle/>
          <a:p>
            <a:fld id="{519954A3-9DFD-4C44-94BA-B95130A3BA1C}" type="slidenum">
              <a:rPr lang="en-US" smtClean="0"/>
              <a:t>41</a:t>
            </a:fld>
            <a:endParaRPr lang="en-US" dirty="0"/>
          </a:p>
        </p:txBody>
      </p:sp>
      <p:pic>
        <p:nvPicPr>
          <p:cNvPr id="13314" name="Picture 2" descr="http://media.hihocoder.com/problem_images/20150404/14281364249436.png">
            <a:extLst>
              <a:ext uri="{FF2B5EF4-FFF2-40B4-BE49-F238E27FC236}">
                <a16:creationId xmlns:a16="http://schemas.microsoft.com/office/drawing/2014/main" id="{65406E35-D55E-4813-9588-D9578D1E4F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7998" y="609600"/>
            <a:ext cx="4925112" cy="378195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83DAC773-886D-4612-8B94-614535ED5384}"/>
              </a:ext>
            </a:extLst>
          </p:cNvPr>
          <p:cNvSpPr/>
          <p:nvPr/>
        </p:nvSpPr>
        <p:spPr>
          <a:xfrm>
            <a:off x="1127257" y="4841033"/>
            <a:ext cx="7463406" cy="830997"/>
          </a:xfrm>
          <a:prstGeom prst="rect">
            <a:avLst/>
          </a:prstGeom>
        </p:spPr>
        <p:txBody>
          <a:bodyPr wrap="square">
            <a:spAutoFit/>
          </a:bodyPr>
          <a:lstStyle/>
          <a:p>
            <a:r>
              <a:rPr lang="zh-CN" altLang="en-US" sz="2400" dirty="0">
                <a:solidFill>
                  <a:srgbClr val="000000"/>
                </a:solidFill>
                <a:latin typeface="Verdana" panose="020B0604030504040204" pitchFamily="34" charset="0"/>
              </a:rPr>
              <a:t>在直角坐标系中有一条抛物线</a:t>
            </a:r>
            <a:r>
              <a:rPr lang="en-US" altLang="zh-CN" sz="2400" dirty="0">
                <a:solidFill>
                  <a:srgbClr val="000000"/>
                </a:solidFill>
                <a:latin typeface="Verdana" panose="020B0604030504040204" pitchFamily="34" charset="0"/>
              </a:rPr>
              <a:t>y=ax^2+bx+c</a:t>
            </a:r>
            <a:r>
              <a:rPr lang="zh-CN" altLang="en-US" sz="2400" dirty="0">
                <a:solidFill>
                  <a:srgbClr val="000000"/>
                </a:solidFill>
                <a:latin typeface="Verdana" panose="020B0604030504040204" pitchFamily="34" charset="0"/>
              </a:rPr>
              <a:t>和一个点</a:t>
            </a:r>
            <a:r>
              <a:rPr lang="en-US" altLang="zh-CN" sz="2400" dirty="0">
                <a:solidFill>
                  <a:srgbClr val="000000"/>
                </a:solidFill>
                <a:latin typeface="Verdana" panose="020B0604030504040204" pitchFamily="34" charset="0"/>
              </a:rPr>
              <a:t>P(</a:t>
            </a:r>
            <a:r>
              <a:rPr lang="en-US" altLang="zh-CN" sz="2400" dirty="0" err="1">
                <a:solidFill>
                  <a:srgbClr val="000000"/>
                </a:solidFill>
                <a:latin typeface="Verdana" panose="020B0604030504040204" pitchFamily="34" charset="0"/>
              </a:rPr>
              <a:t>x,y</a:t>
            </a:r>
            <a:r>
              <a:rPr lang="en-US" altLang="zh-CN" sz="2400" dirty="0">
                <a:solidFill>
                  <a:srgbClr val="000000"/>
                </a:solidFill>
                <a:latin typeface="Verdana" panose="020B0604030504040204" pitchFamily="34" charset="0"/>
              </a:rPr>
              <a:t>)</a:t>
            </a:r>
            <a:r>
              <a:rPr lang="zh-CN" altLang="en-US" sz="2400" dirty="0">
                <a:solidFill>
                  <a:srgbClr val="000000"/>
                </a:solidFill>
                <a:latin typeface="Verdana" panose="020B0604030504040204" pitchFamily="34" charset="0"/>
              </a:rPr>
              <a:t>，求点</a:t>
            </a:r>
            <a:r>
              <a:rPr lang="en-US" altLang="zh-CN" sz="2400" dirty="0">
                <a:solidFill>
                  <a:srgbClr val="000000"/>
                </a:solidFill>
                <a:latin typeface="Verdana" panose="020B0604030504040204" pitchFamily="34" charset="0"/>
              </a:rPr>
              <a:t>P</a:t>
            </a:r>
            <a:r>
              <a:rPr lang="zh-CN" altLang="en-US" sz="2400" dirty="0">
                <a:solidFill>
                  <a:srgbClr val="000000"/>
                </a:solidFill>
                <a:latin typeface="Verdana" panose="020B0604030504040204" pitchFamily="34" charset="0"/>
              </a:rPr>
              <a:t>到抛物线的最短距离</a:t>
            </a:r>
            <a:r>
              <a:rPr lang="en-US" altLang="zh-CN" sz="2400" dirty="0">
                <a:solidFill>
                  <a:srgbClr val="000000"/>
                </a:solidFill>
                <a:latin typeface="Verdana" panose="020B0604030504040204" pitchFamily="34" charset="0"/>
              </a:rPr>
              <a:t>d</a:t>
            </a:r>
            <a:r>
              <a:rPr lang="zh-CN" altLang="en-US" sz="2400" dirty="0">
                <a:solidFill>
                  <a:srgbClr val="000000"/>
                </a:solidFill>
                <a:latin typeface="Verdana" panose="020B0604030504040204" pitchFamily="34" charset="0"/>
              </a:rPr>
              <a:t>。</a:t>
            </a:r>
            <a:endParaRPr lang="zh-CN" altLang="en-US" sz="2400" dirty="0"/>
          </a:p>
        </p:txBody>
      </p:sp>
    </p:spTree>
    <p:extLst>
      <p:ext uri="{BB962C8B-B14F-4D97-AF65-F5344CB8AC3E}">
        <p14:creationId xmlns:p14="http://schemas.microsoft.com/office/powerpoint/2010/main" val="3785442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FBC3F-9B85-4692-9838-ED5BDD3641E3}"/>
              </a:ext>
            </a:extLst>
          </p:cNvPr>
          <p:cNvSpPr>
            <a:spLocks noGrp="1"/>
          </p:cNvSpPr>
          <p:nvPr>
            <p:ph type="title"/>
          </p:nvPr>
        </p:nvSpPr>
        <p:spPr/>
        <p:txBody>
          <a:bodyPr/>
          <a:lstStyle/>
          <a:p>
            <a:r>
              <a:rPr lang="zh-CN" altLang="en-US" b="1" dirty="0"/>
              <a:t>三分</a:t>
            </a:r>
            <a:endParaRPr lang="zh-CN" altLang="en-US" dirty="0"/>
          </a:p>
        </p:txBody>
      </p:sp>
      <p:sp>
        <p:nvSpPr>
          <p:cNvPr id="3" name="内容占位符 2">
            <a:extLst>
              <a:ext uri="{FF2B5EF4-FFF2-40B4-BE49-F238E27FC236}">
                <a16:creationId xmlns:a16="http://schemas.microsoft.com/office/drawing/2014/main" id="{5BE24DF8-0A2C-4829-8E68-C97B12C3552F}"/>
              </a:ext>
            </a:extLst>
          </p:cNvPr>
          <p:cNvSpPr>
            <a:spLocks noGrp="1"/>
          </p:cNvSpPr>
          <p:nvPr>
            <p:ph idx="1"/>
          </p:nvPr>
        </p:nvSpPr>
        <p:spPr/>
        <p:txBody>
          <a:bodyPr>
            <a:normAutofit/>
          </a:bodyPr>
          <a:lstStyle/>
          <a:p>
            <a:r>
              <a:rPr lang="en-US" altLang="zh-CN" sz="2400" dirty="0"/>
              <a:t>d = min(sqrt((X-x)^2+(Y-y)^2))</a:t>
            </a:r>
          </a:p>
          <a:p>
            <a:r>
              <a:rPr lang="zh-CN" altLang="en-US" sz="2400" dirty="0"/>
              <a:t>目标函数后化简后，是一个四次的函数，对于我们最为普通的求导求极值的方法来说，是根本不可能达到的</a:t>
            </a:r>
            <a:endParaRPr lang="en-US" altLang="zh-CN" sz="2400" dirty="0"/>
          </a:p>
          <a:p>
            <a:r>
              <a:rPr lang="zh-CN" altLang="en-US" sz="2400" dirty="0"/>
              <a:t>进一步观察题目，我们可以发现根据带入的</a:t>
            </a:r>
            <a:r>
              <a:rPr lang="en-US" altLang="zh-CN" sz="2400" dirty="0"/>
              <a:t>X</a:t>
            </a:r>
            <a:r>
              <a:rPr lang="zh-CN" altLang="en-US" sz="2400" dirty="0"/>
              <a:t>值不同，</a:t>
            </a:r>
            <a:r>
              <a:rPr lang="en-US" altLang="zh-CN" sz="2400" dirty="0"/>
              <a:t>d</a:t>
            </a:r>
            <a:r>
              <a:rPr lang="zh-CN" altLang="en-US" sz="2400" dirty="0"/>
              <a:t>的长度恰好满足凸形函数。</a:t>
            </a:r>
            <a:br>
              <a:rPr lang="zh-CN" altLang="en-US" sz="2400" dirty="0"/>
            </a:br>
            <a:r>
              <a:rPr lang="zh-CN" altLang="en-US" sz="2400" dirty="0"/>
              <a:t>而我们要求的最短距离</a:t>
            </a:r>
            <a:r>
              <a:rPr lang="en-US" altLang="zh-CN" sz="2400" dirty="0"/>
              <a:t>d</a:t>
            </a:r>
            <a:r>
              <a:rPr lang="zh-CN" altLang="en-US" sz="2400" dirty="0"/>
              <a:t>，正好就是这个凸形函数的极值。</a:t>
            </a:r>
          </a:p>
        </p:txBody>
      </p:sp>
      <p:sp>
        <p:nvSpPr>
          <p:cNvPr id="4" name="灯片编号占位符 3">
            <a:extLst>
              <a:ext uri="{FF2B5EF4-FFF2-40B4-BE49-F238E27FC236}">
                <a16:creationId xmlns:a16="http://schemas.microsoft.com/office/drawing/2014/main" id="{0B6745A5-6FBE-44B7-92B3-110087B4D2F6}"/>
              </a:ext>
            </a:extLst>
          </p:cNvPr>
          <p:cNvSpPr>
            <a:spLocks noGrp="1"/>
          </p:cNvSpPr>
          <p:nvPr>
            <p:ph type="sldNum" sz="quarter" idx="12"/>
          </p:nvPr>
        </p:nvSpPr>
        <p:spPr/>
        <p:txBody>
          <a:bodyPr/>
          <a:lstStyle/>
          <a:p>
            <a:fld id="{519954A3-9DFD-4C44-94BA-B95130A3BA1C}" type="slidenum">
              <a:rPr lang="en-US" smtClean="0"/>
              <a:t>42</a:t>
            </a:fld>
            <a:endParaRPr lang="en-US" dirty="0"/>
          </a:p>
        </p:txBody>
      </p:sp>
    </p:spTree>
    <p:extLst>
      <p:ext uri="{BB962C8B-B14F-4D97-AF65-F5344CB8AC3E}">
        <p14:creationId xmlns:p14="http://schemas.microsoft.com/office/powerpoint/2010/main" val="2901003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B1987-698F-4D5D-A513-E4AC22117E7F}"/>
              </a:ext>
            </a:extLst>
          </p:cNvPr>
          <p:cNvSpPr>
            <a:spLocks noGrp="1"/>
          </p:cNvSpPr>
          <p:nvPr>
            <p:ph type="title"/>
          </p:nvPr>
        </p:nvSpPr>
        <p:spPr>
          <a:xfrm>
            <a:off x="3061617" y="2703316"/>
            <a:ext cx="4236492" cy="768411"/>
          </a:xfrm>
        </p:spPr>
        <p:txBody>
          <a:bodyPr>
            <a:normAutofit/>
          </a:bodyPr>
          <a:lstStyle/>
          <a:p>
            <a:r>
              <a:rPr lang="zh-CN" altLang="en-US" b="1" dirty="0"/>
              <a:t>尺取法</a:t>
            </a:r>
            <a:endParaRPr lang="zh-CN" altLang="en-US" dirty="0"/>
          </a:p>
        </p:txBody>
      </p:sp>
      <p:sp>
        <p:nvSpPr>
          <p:cNvPr id="4" name="灯片编号占位符 3">
            <a:extLst>
              <a:ext uri="{FF2B5EF4-FFF2-40B4-BE49-F238E27FC236}">
                <a16:creationId xmlns:a16="http://schemas.microsoft.com/office/drawing/2014/main" id="{BB4658B2-FED8-4971-9E78-05D1A3B9D404}"/>
              </a:ext>
            </a:extLst>
          </p:cNvPr>
          <p:cNvSpPr>
            <a:spLocks noGrp="1"/>
          </p:cNvSpPr>
          <p:nvPr>
            <p:ph type="sldNum" sz="quarter" idx="12"/>
          </p:nvPr>
        </p:nvSpPr>
        <p:spPr/>
        <p:txBody>
          <a:bodyPr/>
          <a:lstStyle/>
          <a:p>
            <a:fld id="{519954A3-9DFD-4C44-94BA-B95130A3BA1C}" type="slidenum">
              <a:rPr lang="en-US" smtClean="0"/>
              <a:t>43</a:t>
            </a:fld>
            <a:endParaRPr lang="en-US" dirty="0"/>
          </a:p>
        </p:txBody>
      </p:sp>
    </p:spTree>
    <p:extLst>
      <p:ext uri="{BB962C8B-B14F-4D97-AF65-F5344CB8AC3E}">
        <p14:creationId xmlns:p14="http://schemas.microsoft.com/office/powerpoint/2010/main" val="1270289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2DDB8-45C9-4610-B0AD-6D6EDF3D4410}"/>
              </a:ext>
            </a:extLst>
          </p:cNvPr>
          <p:cNvSpPr>
            <a:spLocks noGrp="1"/>
          </p:cNvSpPr>
          <p:nvPr>
            <p:ph type="title"/>
          </p:nvPr>
        </p:nvSpPr>
        <p:spPr/>
        <p:txBody>
          <a:bodyPr/>
          <a:lstStyle/>
          <a:p>
            <a:r>
              <a:rPr lang="zh-CN" altLang="en-US" b="1" dirty="0"/>
              <a:t>尺取法</a:t>
            </a:r>
            <a:endParaRPr lang="zh-CN" altLang="en-US" dirty="0"/>
          </a:p>
        </p:txBody>
      </p:sp>
      <p:sp>
        <p:nvSpPr>
          <p:cNvPr id="3" name="内容占位符 2">
            <a:extLst>
              <a:ext uri="{FF2B5EF4-FFF2-40B4-BE49-F238E27FC236}">
                <a16:creationId xmlns:a16="http://schemas.microsoft.com/office/drawing/2014/main" id="{3719C411-155C-492E-8448-AC5609635EA9}"/>
              </a:ext>
            </a:extLst>
          </p:cNvPr>
          <p:cNvSpPr>
            <a:spLocks noGrp="1"/>
          </p:cNvSpPr>
          <p:nvPr>
            <p:ph idx="1"/>
          </p:nvPr>
        </p:nvSpPr>
        <p:spPr/>
        <p:txBody>
          <a:bodyPr>
            <a:normAutofit/>
          </a:bodyPr>
          <a:lstStyle/>
          <a:p>
            <a:r>
              <a:rPr lang="zh-CN" altLang="en-US" sz="2400" b="1" dirty="0"/>
              <a:t>尺取法：</a:t>
            </a:r>
            <a:r>
              <a:rPr lang="zh-CN" altLang="en-US" sz="2400" dirty="0"/>
              <a:t>顾名思义，像尺子一样取一段。尺取法通常是对数组保存一对下标，即所选取的区间的左右端点，然后根据实际情况不断地推进区间左右端点以得出答案。尺取法比直接暴力枚举区间效率高很多，尤其是数据量大的时候，所以说尺取法是一种较为高效的枚举区间的方法，一般用于求取有一定限制的区间个数或最短的区间等等。</a:t>
            </a:r>
            <a:endParaRPr lang="en-US" altLang="zh-CN" sz="2400" dirty="0"/>
          </a:p>
          <a:p>
            <a:r>
              <a:rPr lang="zh-CN" altLang="en-US" sz="2400" dirty="0"/>
              <a:t>尺取法并不适用于所有情况，一般用于尝试推移起点时，终点也只会向后推移的情况。</a:t>
            </a:r>
          </a:p>
        </p:txBody>
      </p:sp>
      <p:sp>
        <p:nvSpPr>
          <p:cNvPr id="4" name="灯片编号占位符 3">
            <a:extLst>
              <a:ext uri="{FF2B5EF4-FFF2-40B4-BE49-F238E27FC236}">
                <a16:creationId xmlns:a16="http://schemas.microsoft.com/office/drawing/2014/main" id="{6028F911-1AAE-4800-B8C5-43FC0A443CD8}"/>
              </a:ext>
            </a:extLst>
          </p:cNvPr>
          <p:cNvSpPr>
            <a:spLocks noGrp="1"/>
          </p:cNvSpPr>
          <p:nvPr>
            <p:ph type="sldNum" sz="quarter" idx="12"/>
          </p:nvPr>
        </p:nvSpPr>
        <p:spPr/>
        <p:txBody>
          <a:bodyPr/>
          <a:lstStyle/>
          <a:p>
            <a:fld id="{519954A3-9DFD-4C44-94BA-B95130A3BA1C}" type="slidenum">
              <a:rPr lang="en-US" smtClean="0"/>
              <a:t>44</a:t>
            </a:fld>
            <a:endParaRPr lang="en-US" dirty="0"/>
          </a:p>
        </p:txBody>
      </p:sp>
    </p:spTree>
    <p:extLst>
      <p:ext uri="{BB962C8B-B14F-4D97-AF65-F5344CB8AC3E}">
        <p14:creationId xmlns:p14="http://schemas.microsoft.com/office/powerpoint/2010/main" val="419171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8EDC5-C761-409F-9C1D-850CB319B4F0}"/>
              </a:ext>
            </a:extLst>
          </p:cNvPr>
          <p:cNvSpPr>
            <a:spLocks noGrp="1"/>
          </p:cNvSpPr>
          <p:nvPr>
            <p:ph type="title"/>
          </p:nvPr>
        </p:nvSpPr>
        <p:spPr/>
        <p:txBody>
          <a:bodyPr/>
          <a:lstStyle/>
          <a:p>
            <a:r>
              <a:rPr lang="zh-CN" altLang="en-US" b="1" dirty="0"/>
              <a:t>尺取法</a:t>
            </a:r>
            <a:endParaRPr lang="zh-CN" altLang="en-US" dirty="0"/>
          </a:p>
        </p:txBody>
      </p:sp>
      <p:sp>
        <p:nvSpPr>
          <p:cNvPr id="3" name="内容占位符 2">
            <a:extLst>
              <a:ext uri="{FF2B5EF4-FFF2-40B4-BE49-F238E27FC236}">
                <a16:creationId xmlns:a16="http://schemas.microsoft.com/office/drawing/2014/main" id="{D1C4EB4E-2978-4730-834E-C15531DA08D5}"/>
              </a:ext>
            </a:extLst>
          </p:cNvPr>
          <p:cNvSpPr>
            <a:spLocks noGrp="1"/>
          </p:cNvSpPr>
          <p:nvPr>
            <p:ph idx="1"/>
          </p:nvPr>
        </p:nvSpPr>
        <p:spPr>
          <a:xfrm>
            <a:off x="677334" y="1610083"/>
            <a:ext cx="8596668" cy="3880773"/>
          </a:xfrm>
        </p:spPr>
        <p:txBody>
          <a:bodyPr>
            <a:normAutofit/>
          </a:bodyPr>
          <a:lstStyle/>
          <a:p>
            <a:r>
              <a:rPr lang="en-US" altLang="zh-CN" sz="2800" b="1" dirty="0"/>
              <a:t>Poj3061</a:t>
            </a:r>
            <a:endParaRPr lang="en-US" altLang="zh-CN" sz="2800" dirty="0"/>
          </a:p>
          <a:p>
            <a:r>
              <a:rPr lang="zh-CN" altLang="en-US" sz="2800" dirty="0"/>
              <a:t>给出一个正整数数列，问所有子区间中元素之和大于等于</a:t>
            </a:r>
            <a:r>
              <a:rPr lang="en-US" altLang="zh-CN" sz="2800" dirty="0"/>
              <a:t>s</a:t>
            </a:r>
            <a:r>
              <a:rPr lang="zh-CN" altLang="en-US" sz="2800" dirty="0"/>
              <a:t>的子区间最短是多长？</a:t>
            </a:r>
            <a:endParaRPr lang="en-US" altLang="zh-CN" sz="2800" dirty="0"/>
          </a:p>
          <a:p>
            <a:r>
              <a:rPr lang="zh-CN" altLang="en-US" sz="2800" dirty="0"/>
              <a:t>二分法可以解决，但不是最优。</a:t>
            </a:r>
            <a:endParaRPr lang="en-US" altLang="zh-CN" sz="2800" dirty="0"/>
          </a:p>
          <a:p>
            <a:endParaRPr lang="zh-CN" altLang="en-US" sz="2800" dirty="0"/>
          </a:p>
        </p:txBody>
      </p:sp>
      <p:sp>
        <p:nvSpPr>
          <p:cNvPr id="4" name="灯片编号占位符 3">
            <a:extLst>
              <a:ext uri="{FF2B5EF4-FFF2-40B4-BE49-F238E27FC236}">
                <a16:creationId xmlns:a16="http://schemas.microsoft.com/office/drawing/2014/main" id="{D692B464-D2FD-45C2-BDE1-8E9BEE3DA40D}"/>
              </a:ext>
            </a:extLst>
          </p:cNvPr>
          <p:cNvSpPr>
            <a:spLocks noGrp="1"/>
          </p:cNvSpPr>
          <p:nvPr>
            <p:ph type="sldNum" sz="quarter" idx="12"/>
          </p:nvPr>
        </p:nvSpPr>
        <p:spPr/>
        <p:txBody>
          <a:bodyPr/>
          <a:lstStyle/>
          <a:p>
            <a:fld id="{519954A3-9DFD-4C44-94BA-B95130A3BA1C}" type="slidenum">
              <a:rPr lang="en-US" smtClean="0"/>
              <a:t>45</a:t>
            </a:fld>
            <a:endParaRPr lang="en-US" dirty="0"/>
          </a:p>
        </p:txBody>
      </p:sp>
    </p:spTree>
    <p:extLst>
      <p:ext uri="{BB962C8B-B14F-4D97-AF65-F5344CB8AC3E}">
        <p14:creationId xmlns:p14="http://schemas.microsoft.com/office/powerpoint/2010/main" val="1113982377"/>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B1987-698F-4D5D-A513-E4AC22117E7F}"/>
              </a:ext>
            </a:extLst>
          </p:cNvPr>
          <p:cNvSpPr>
            <a:spLocks noGrp="1"/>
          </p:cNvSpPr>
          <p:nvPr>
            <p:ph type="title"/>
          </p:nvPr>
        </p:nvSpPr>
        <p:spPr>
          <a:xfrm>
            <a:off x="3120340" y="2703316"/>
            <a:ext cx="4236492" cy="768411"/>
          </a:xfrm>
        </p:spPr>
        <p:txBody>
          <a:bodyPr/>
          <a:lstStyle/>
          <a:p>
            <a:r>
              <a:rPr lang="en-US" altLang="zh-CN" dirty="0"/>
              <a:t>meet in the middle</a:t>
            </a:r>
            <a:endParaRPr lang="zh-CN" altLang="en-US" dirty="0"/>
          </a:p>
        </p:txBody>
      </p:sp>
      <p:sp>
        <p:nvSpPr>
          <p:cNvPr id="4" name="灯片编号占位符 3">
            <a:extLst>
              <a:ext uri="{FF2B5EF4-FFF2-40B4-BE49-F238E27FC236}">
                <a16:creationId xmlns:a16="http://schemas.microsoft.com/office/drawing/2014/main" id="{BB4658B2-FED8-4971-9E78-05D1A3B9D404}"/>
              </a:ext>
            </a:extLst>
          </p:cNvPr>
          <p:cNvSpPr>
            <a:spLocks noGrp="1"/>
          </p:cNvSpPr>
          <p:nvPr>
            <p:ph type="sldNum" sz="quarter" idx="12"/>
          </p:nvPr>
        </p:nvSpPr>
        <p:spPr/>
        <p:txBody>
          <a:bodyPr/>
          <a:lstStyle/>
          <a:p>
            <a:fld id="{519954A3-9DFD-4C44-94BA-B95130A3BA1C}" type="slidenum">
              <a:rPr lang="en-US" smtClean="0"/>
              <a:t>46</a:t>
            </a:fld>
            <a:endParaRPr lang="en-US" dirty="0"/>
          </a:p>
        </p:txBody>
      </p:sp>
    </p:spTree>
    <p:extLst>
      <p:ext uri="{BB962C8B-B14F-4D97-AF65-F5344CB8AC3E}">
        <p14:creationId xmlns:p14="http://schemas.microsoft.com/office/powerpoint/2010/main" val="543797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4D343-E00E-4185-BF8B-81D695CE3939}"/>
              </a:ext>
            </a:extLst>
          </p:cNvPr>
          <p:cNvSpPr>
            <a:spLocks noGrp="1"/>
          </p:cNvSpPr>
          <p:nvPr>
            <p:ph type="title"/>
          </p:nvPr>
        </p:nvSpPr>
        <p:spPr/>
        <p:txBody>
          <a:bodyPr>
            <a:normAutofit/>
          </a:bodyPr>
          <a:lstStyle/>
          <a:p>
            <a:r>
              <a:rPr lang="en-US" altLang="zh-CN" dirty="0"/>
              <a:t>meet in the middle</a:t>
            </a:r>
            <a:endParaRPr lang="zh-CN" altLang="en-US" b="1" dirty="0"/>
          </a:p>
        </p:txBody>
      </p:sp>
      <p:sp>
        <p:nvSpPr>
          <p:cNvPr id="3" name="内容占位符 2">
            <a:extLst>
              <a:ext uri="{FF2B5EF4-FFF2-40B4-BE49-F238E27FC236}">
                <a16:creationId xmlns:a16="http://schemas.microsoft.com/office/drawing/2014/main" id="{25B8289C-4569-4858-845B-943C61E7C43C}"/>
              </a:ext>
            </a:extLst>
          </p:cNvPr>
          <p:cNvSpPr>
            <a:spLocks noGrp="1"/>
          </p:cNvSpPr>
          <p:nvPr>
            <p:ph idx="1"/>
          </p:nvPr>
        </p:nvSpPr>
        <p:spPr>
          <a:xfrm>
            <a:off x="677334" y="1930400"/>
            <a:ext cx="8999326" cy="3880773"/>
          </a:xfrm>
        </p:spPr>
        <p:txBody>
          <a:bodyPr>
            <a:normAutofit/>
          </a:bodyPr>
          <a:lstStyle/>
          <a:p>
            <a:r>
              <a:rPr lang="en-US" altLang="zh-CN" sz="2800" dirty="0"/>
              <a:t>Meet in the Middle</a:t>
            </a:r>
            <a:r>
              <a:rPr lang="zh-CN" altLang="en-US" sz="2800" dirty="0"/>
              <a:t>算法可以看成是搜索算法的一个改进，一般来说用于广搜（</a:t>
            </a:r>
            <a:r>
              <a:rPr lang="en-US" altLang="zh-CN" sz="2800" dirty="0"/>
              <a:t>BFS</a:t>
            </a:r>
            <a:r>
              <a:rPr lang="zh-CN" altLang="en-US" sz="2800" dirty="0"/>
              <a:t>），不过如果搜索深度有上限的情况下也可以用深搜。</a:t>
            </a:r>
            <a:endParaRPr lang="en-US" altLang="zh-CN" sz="2800" dirty="0"/>
          </a:p>
          <a:p>
            <a:pPr marL="0" indent="0">
              <a:buNone/>
            </a:pPr>
            <a:endParaRPr lang="zh-CN" altLang="en-US" sz="2400" strike="sngStrike" dirty="0"/>
          </a:p>
        </p:txBody>
      </p:sp>
      <p:sp>
        <p:nvSpPr>
          <p:cNvPr id="4" name="灯片编号占位符 3">
            <a:extLst>
              <a:ext uri="{FF2B5EF4-FFF2-40B4-BE49-F238E27FC236}">
                <a16:creationId xmlns:a16="http://schemas.microsoft.com/office/drawing/2014/main" id="{A38A6BC4-B9CD-4C3C-B7F6-4421A53B0B54}"/>
              </a:ext>
            </a:extLst>
          </p:cNvPr>
          <p:cNvSpPr>
            <a:spLocks noGrp="1"/>
          </p:cNvSpPr>
          <p:nvPr>
            <p:ph type="sldNum" sz="quarter" idx="12"/>
          </p:nvPr>
        </p:nvSpPr>
        <p:spPr/>
        <p:txBody>
          <a:bodyPr/>
          <a:lstStyle/>
          <a:p>
            <a:fld id="{519954A3-9DFD-4C44-94BA-B95130A3BA1C}" type="slidenum">
              <a:rPr lang="en-US" smtClean="0"/>
              <a:t>47</a:t>
            </a:fld>
            <a:endParaRPr lang="en-US" dirty="0"/>
          </a:p>
        </p:txBody>
      </p:sp>
    </p:spTree>
    <p:extLst>
      <p:ext uri="{BB962C8B-B14F-4D97-AF65-F5344CB8AC3E}">
        <p14:creationId xmlns:p14="http://schemas.microsoft.com/office/powerpoint/2010/main" val="988146951"/>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4D343-E00E-4185-BF8B-81D695CE3939}"/>
              </a:ext>
            </a:extLst>
          </p:cNvPr>
          <p:cNvSpPr>
            <a:spLocks noGrp="1"/>
          </p:cNvSpPr>
          <p:nvPr>
            <p:ph type="title"/>
          </p:nvPr>
        </p:nvSpPr>
        <p:spPr/>
        <p:txBody>
          <a:bodyPr>
            <a:normAutofit/>
          </a:bodyPr>
          <a:lstStyle/>
          <a:p>
            <a:r>
              <a:rPr lang="en-US" altLang="zh-CN" dirty="0"/>
              <a:t>meet in the middle</a:t>
            </a:r>
            <a:endParaRPr lang="zh-CN" altLang="en-US" b="1" dirty="0"/>
          </a:p>
        </p:txBody>
      </p:sp>
      <p:sp>
        <p:nvSpPr>
          <p:cNvPr id="4" name="灯片编号占位符 3">
            <a:extLst>
              <a:ext uri="{FF2B5EF4-FFF2-40B4-BE49-F238E27FC236}">
                <a16:creationId xmlns:a16="http://schemas.microsoft.com/office/drawing/2014/main" id="{A38A6BC4-B9CD-4C3C-B7F6-4421A53B0B54}"/>
              </a:ext>
            </a:extLst>
          </p:cNvPr>
          <p:cNvSpPr>
            <a:spLocks noGrp="1"/>
          </p:cNvSpPr>
          <p:nvPr>
            <p:ph type="sldNum" sz="quarter" idx="12"/>
          </p:nvPr>
        </p:nvSpPr>
        <p:spPr/>
        <p:txBody>
          <a:bodyPr/>
          <a:lstStyle/>
          <a:p>
            <a:fld id="{519954A3-9DFD-4C44-94BA-B95130A3BA1C}" type="slidenum">
              <a:rPr lang="en-US" smtClean="0"/>
              <a:t>48</a:t>
            </a:fld>
            <a:endParaRPr lang="en-US" dirty="0"/>
          </a:p>
        </p:txBody>
      </p:sp>
      <p:sp>
        <p:nvSpPr>
          <p:cNvPr id="6" name="内容占位符 5">
            <a:extLst>
              <a:ext uri="{FF2B5EF4-FFF2-40B4-BE49-F238E27FC236}">
                <a16:creationId xmlns:a16="http://schemas.microsoft.com/office/drawing/2014/main" id="{BCE934A8-5BD6-4EFB-BBBC-E22C3CBD8BA4}"/>
              </a:ext>
            </a:extLst>
          </p:cNvPr>
          <p:cNvSpPr>
            <a:spLocks noGrp="1"/>
          </p:cNvSpPr>
          <p:nvPr>
            <p:ph idx="1"/>
          </p:nvPr>
        </p:nvSpPr>
        <p:spPr/>
        <p:txBody>
          <a:bodyPr/>
          <a:lstStyle/>
          <a:p>
            <a:endParaRPr lang="zh-CN" altLang="en-US"/>
          </a:p>
        </p:txBody>
      </p:sp>
      <p:pic>
        <p:nvPicPr>
          <p:cNvPr id="1026" name="Picture 2" descr="https://img-blog.csdn.net/20180601010051864?watermark/2/text/aHR0cHM6Ly9ibG9nLmNzZG4ubmV0L3FxXzM3MzY2ODc3/font/5a6L5L2T/fontsize/400/fill/I0JBQkFCMA==/dissolve/70">
            <a:extLst>
              <a:ext uri="{FF2B5EF4-FFF2-40B4-BE49-F238E27FC236}">
                <a16:creationId xmlns:a16="http://schemas.microsoft.com/office/drawing/2014/main" id="{F52B45BB-2984-460E-86D4-75119564C8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433"/>
          <a:stretch/>
        </p:blipFill>
        <p:spPr bwMode="auto">
          <a:xfrm>
            <a:off x="1324704" y="2159394"/>
            <a:ext cx="7325801" cy="352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191872"/>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4D343-E00E-4185-BF8B-81D695CE3939}"/>
              </a:ext>
            </a:extLst>
          </p:cNvPr>
          <p:cNvSpPr>
            <a:spLocks noGrp="1"/>
          </p:cNvSpPr>
          <p:nvPr>
            <p:ph type="title"/>
          </p:nvPr>
        </p:nvSpPr>
        <p:spPr/>
        <p:txBody>
          <a:bodyPr>
            <a:normAutofit/>
          </a:bodyPr>
          <a:lstStyle/>
          <a:p>
            <a:r>
              <a:rPr lang="en-US" altLang="zh-CN" dirty="0"/>
              <a:t>meet in the middle</a:t>
            </a:r>
            <a:endParaRPr lang="zh-CN" altLang="en-US" b="1" dirty="0"/>
          </a:p>
        </p:txBody>
      </p:sp>
      <p:sp>
        <p:nvSpPr>
          <p:cNvPr id="4" name="灯片编号占位符 3">
            <a:extLst>
              <a:ext uri="{FF2B5EF4-FFF2-40B4-BE49-F238E27FC236}">
                <a16:creationId xmlns:a16="http://schemas.microsoft.com/office/drawing/2014/main" id="{A38A6BC4-B9CD-4C3C-B7F6-4421A53B0B54}"/>
              </a:ext>
            </a:extLst>
          </p:cNvPr>
          <p:cNvSpPr>
            <a:spLocks noGrp="1"/>
          </p:cNvSpPr>
          <p:nvPr>
            <p:ph type="sldNum" sz="quarter" idx="12"/>
          </p:nvPr>
        </p:nvSpPr>
        <p:spPr/>
        <p:txBody>
          <a:bodyPr/>
          <a:lstStyle/>
          <a:p>
            <a:fld id="{519954A3-9DFD-4C44-94BA-B95130A3BA1C}" type="slidenum">
              <a:rPr lang="en-US" smtClean="0"/>
              <a:t>49</a:t>
            </a:fld>
            <a:endParaRPr lang="en-US" dirty="0"/>
          </a:p>
        </p:txBody>
      </p:sp>
      <p:pic>
        <p:nvPicPr>
          <p:cNvPr id="2050" name="Picture 2" descr="https://img-blog.csdn.net/20180601011618298?watermark/2/text/aHR0cHM6Ly9ibG9nLmNzZG4ubmV0L3FxXzM3MzY2ODc3/font/5a6L5L2T/fontsize/400/fill/I0JBQkFCMA==/dissolve/70">
            <a:extLst>
              <a:ext uri="{FF2B5EF4-FFF2-40B4-BE49-F238E27FC236}">
                <a16:creationId xmlns:a16="http://schemas.microsoft.com/office/drawing/2014/main" id="{2C05D3D4-C56A-41C7-A1D8-A7D31477A9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59"/>
          <a:stretch/>
        </p:blipFill>
        <p:spPr bwMode="auto">
          <a:xfrm>
            <a:off x="426223" y="1851236"/>
            <a:ext cx="8772525" cy="394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54174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56166-7B43-45B7-83B6-805198F0E1E9}"/>
              </a:ext>
            </a:extLst>
          </p:cNvPr>
          <p:cNvSpPr>
            <a:spLocks noGrp="1"/>
          </p:cNvSpPr>
          <p:nvPr>
            <p:ph type="title"/>
          </p:nvPr>
        </p:nvSpPr>
        <p:spPr/>
        <p:txBody>
          <a:bodyPr/>
          <a:lstStyle/>
          <a:p>
            <a:r>
              <a:rPr lang="zh-CN" altLang="zh-CN" b="1" dirty="0"/>
              <a:t>算法复杂度的计算</a:t>
            </a:r>
            <a:r>
              <a:rPr lang="en-US" altLang="zh-CN" b="1" dirty="0"/>
              <a:t>-</a:t>
            </a:r>
            <a:r>
              <a:rPr lang="zh-CN" altLang="en-US" b="1" dirty="0"/>
              <a:t>时间复杂度</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8301586-CA7E-4AA6-926E-C68A004DEE6D}"/>
                  </a:ext>
                </a:extLst>
              </p:cNvPr>
              <p:cNvSpPr>
                <a:spLocks noGrp="1"/>
              </p:cNvSpPr>
              <p:nvPr>
                <p:ph idx="1"/>
              </p:nvPr>
            </p:nvSpPr>
            <p:spPr>
              <a:xfrm>
                <a:off x="677334" y="1488613"/>
                <a:ext cx="8596668" cy="4641254"/>
              </a:xfrm>
            </p:spPr>
            <p:txBody>
              <a:bodyPr>
                <a:normAutofit fontScale="85000" lnSpcReduction="10000"/>
              </a:bodyPr>
              <a:lstStyle/>
              <a:p>
                <a:r>
                  <a:rPr lang="zh-CN" altLang="en-US" sz="2600" dirty="0"/>
                  <a:t>在计算机科学中，算法的时间复杂度是一个函数，它定量描述了该算法的运行时间。这是一个代表算法输入值的字符串的长度的函数。时间复杂度常用大</a:t>
                </a:r>
                <a14:m>
                  <m:oMath xmlns:m="http://schemas.openxmlformats.org/officeDocument/2006/math">
                    <m:r>
                      <a:rPr lang="zh-CN" altLang="en-US" sz="2600" b="1" i="1" dirty="0">
                        <a:latin typeface="Cambria Math" panose="02040503050406030204" pitchFamily="18" charset="0"/>
                      </a:rPr>
                      <m:t>𝓞</m:t>
                    </m:r>
                  </m:oMath>
                </a14:m>
                <a:r>
                  <a:rPr lang="zh-CN" altLang="en-US" sz="2600" dirty="0"/>
                  <a:t>符号表述，不包括这个函数的低阶项和首项系数。使用这种方式时，时间复杂度可被称为是渐近的，亦即考察输入值大小趋近无穷时的情况。例如，如果一个算法对于任何大小为 </a:t>
                </a:r>
                <a14:m>
                  <m:oMath xmlns:m="http://schemas.openxmlformats.org/officeDocument/2006/math">
                    <m:r>
                      <a:rPr lang="en-US" altLang="zh-CN" sz="2600" i="1" dirty="0" smtClean="0">
                        <a:latin typeface="Cambria Math" panose="02040503050406030204" pitchFamily="18" charset="0"/>
                      </a:rPr>
                      <m:t>𝑛</m:t>
                    </m:r>
                  </m:oMath>
                </a14:m>
                <a:r>
                  <a:rPr lang="en-US" altLang="zh-CN" sz="2600" dirty="0"/>
                  <a:t> </a:t>
                </a:r>
                <a:r>
                  <a:rPr lang="zh-CN" altLang="en-US" sz="2600" dirty="0"/>
                  <a:t>（必须比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b="0" i="1" dirty="0" smtClean="0">
                            <a:latin typeface="Cambria Math" panose="02040503050406030204" pitchFamily="18" charset="0"/>
                          </a:rPr>
                          <m:t>𝑛</m:t>
                        </m:r>
                      </m:e>
                      <m:sub>
                        <m:r>
                          <a:rPr lang="en-US" altLang="zh-CN" sz="2600" b="0" i="1" dirty="0" smtClean="0">
                            <a:latin typeface="Cambria Math" panose="02040503050406030204" pitchFamily="18" charset="0"/>
                          </a:rPr>
                          <m:t>0</m:t>
                        </m:r>
                      </m:sub>
                    </m:sSub>
                  </m:oMath>
                </a14:m>
                <a:r>
                  <a:rPr lang="en-US" altLang="zh-CN" sz="2600" dirty="0"/>
                  <a:t> </a:t>
                </a:r>
                <a:r>
                  <a:rPr lang="zh-CN" altLang="en-US" sz="2600" dirty="0"/>
                  <a:t>大）的输入，它至多需要 </a:t>
                </a:r>
                <a14:m>
                  <m:oMath xmlns:m="http://schemas.openxmlformats.org/officeDocument/2006/math">
                    <m:r>
                      <a:rPr lang="en-US" altLang="zh-CN" sz="2600" i="1" dirty="0" smtClean="0">
                        <a:latin typeface="Cambria Math" panose="02040503050406030204" pitchFamily="18" charset="0"/>
                      </a:rPr>
                      <m:t>5</m:t>
                    </m:r>
                    <m:sSup>
                      <m:sSupPr>
                        <m:ctrlPr>
                          <a:rPr lang="en-US" altLang="zh-CN" sz="2600" i="1" dirty="0" smtClean="0">
                            <a:latin typeface="Cambria Math" panose="02040503050406030204" pitchFamily="18" charset="0"/>
                          </a:rPr>
                        </m:ctrlPr>
                      </m:sSupPr>
                      <m:e>
                        <m:r>
                          <a:rPr lang="en-US" altLang="zh-CN" sz="2600" i="1" dirty="0">
                            <a:latin typeface="Cambria Math" panose="02040503050406030204" pitchFamily="18" charset="0"/>
                          </a:rPr>
                          <m:t>𝑛</m:t>
                        </m:r>
                      </m:e>
                      <m:sup>
                        <m:r>
                          <a:rPr lang="en-US" altLang="zh-CN" sz="2600" b="0" i="1" dirty="0" smtClean="0">
                            <a:latin typeface="Cambria Math" panose="02040503050406030204" pitchFamily="18" charset="0"/>
                          </a:rPr>
                          <m:t>3</m:t>
                        </m:r>
                      </m:sup>
                    </m:sSup>
                    <m:r>
                      <a:rPr lang="en-US" altLang="zh-CN" sz="2600" i="1" dirty="0" smtClean="0">
                        <a:latin typeface="Cambria Math" panose="02040503050406030204" pitchFamily="18" charset="0"/>
                      </a:rPr>
                      <m:t> + 3</m:t>
                    </m:r>
                    <m:r>
                      <a:rPr lang="en-US" altLang="zh-CN" sz="2600" i="1" dirty="0" smtClean="0">
                        <a:latin typeface="Cambria Math" panose="02040503050406030204" pitchFamily="18" charset="0"/>
                      </a:rPr>
                      <m:t>𝑛</m:t>
                    </m:r>
                    <m:r>
                      <a:rPr lang="en-US" altLang="zh-CN" sz="2600" i="1" dirty="0" smtClean="0">
                        <a:latin typeface="Cambria Math" panose="02040503050406030204" pitchFamily="18" charset="0"/>
                      </a:rPr>
                      <m:t> </m:t>
                    </m:r>
                  </m:oMath>
                </a14:m>
                <a:r>
                  <a:rPr lang="zh-CN" altLang="en-US" sz="2600" dirty="0"/>
                  <a:t>的时间运行完毕，那么它的渐近时间复杂度是</a:t>
                </a:r>
                <a14:m>
                  <m:oMath xmlns:m="http://schemas.openxmlformats.org/officeDocument/2006/math">
                    <m:r>
                      <a:rPr lang="zh-CN" altLang="en-US" sz="2600" b="1" i="1" dirty="0">
                        <a:latin typeface="Cambria Math" panose="02040503050406030204" pitchFamily="18" charset="0"/>
                      </a:rPr>
                      <m:t>𝓞</m:t>
                    </m:r>
                    <m:r>
                      <a:rPr lang="en-US" altLang="zh-CN" sz="2600" i="1" dirty="0" smtClean="0">
                        <a:latin typeface="Cambria Math" panose="02040503050406030204" pitchFamily="18" charset="0"/>
                      </a:rPr>
                      <m:t>(</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𝑛</m:t>
                        </m:r>
                      </m:e>
                      <m:sup>
                        <m:r>
                          <a:rPr lang="en-US" altLang="zh-CN" sz="2600" i="1" dirty="0">
                            <a:latin typeface="Cambria Math" panose="02040503050406030204" pitchFamily="18" charset="0"/>
                          </a:rPr>
                          <m:t>3</m:t>
                        </m:r>
                      </m:sup>
                    </m:sSup>
                    <m:r>
                      <a:rPr lang="en-US" altLang="zh-CN" sz="2600" i="1" dirty="0" smtClean="0">
                        <a:latin typeface="Cambria Math" panose="02040503050406030204" pitchFamily="18" charset="0"/>
                      </a:rPr>
                      <m:t>)</m:t>
                    </m:r>
                  </m:oMath>
                </a14:m>
                <a:r>
                  <a:rPr lang="zh-CN" altLang="en-US" sz="2600" dirty="0"/>
                  <a:t>。</a:t>
                </a:r>
              </a:p>
              <a:p>
                <a:r>
                  <a:rPr lang="zh-CN" altLang="en-US" sz="2600" dirty="0"/>
                  <a:t>为了计算时间复杂度，我们通常会估计算法的操作单元数量，每个单元运行的时间都是相同的。因此，总运行时间和算法的操作单元数量</a:t>
                </a:r>
                <a:r>
                  <a:rPr lang="zh-CN" altLang="en-US" sz="2600" b="1" dirty="0"/>
                  <a:t>最多相差一个常量系数</a:t>
                </a:r>
                <a:r>
                  <a:rPr lang="zh-CN" altLang="en-US" sz="2600" dirty="0"/>
                  <a:t>。</a:t>
                </a:r>
                <a:endParaRPr lang="en-US" altLang="zh-CN" sz="2600" dirty="0"/>
              </a:p>
              <a:p>
                <a:endParaRPr lang="en-US" altLang="zh-CN" dirty="0"/>
              </a:p>
              <a:p>
                <a:r>
                  <a:rPr lang="zh-CN" altLang="en-US" sz="4400" dirty="0"/>
                  <a:t>评测机通常</a:t>
                </a:r>
                <a:r>
                  <a:rPr lang="en-US" altLang="zh-CN" sz="4400" dirty="0"/>
                  <a:t>1000ms</a:t>
                </a:r>
                <a:r>
                  <a:rPr lang="zh-CN" altLang="en-US" sz="4400" dirty="0"/>
                  <a:t>能计算</a:t>
                </a:r>
                <a14:m>
                  <m:oMath xmlns:m="http://schemas.openxmlformats.org/officeDocument/2006/math">
                    <m:sSup>
                      <m:sSupPr>
                        <m:ctrlPr>
                          <a:rPr lang="en-US" altLang="zh-CN" sz="4400" i="1">
                            <a:latin typeface="Cambria Math" panose="02040503050406030204" pitchFamily="18" charset="0"/>
                          </a:rPr>
                        </m:ctrlPr>
                      </m:sSupPr>
                      <m:e>
                        <m:r>
                          <a:rPr lang="en-US" altLang="zh-CN" sz="4400" i="1">
                            <a:latin typeface="Cambria Math" panose="02040503050406030204" pitchFamily="18" charset="0"/>
                          </a:rPr>
                          <m:t>10</m:t>
                        </m:r>
                      </m:e>
                      <m:sup>
                        <m:r>
                          <a:rPr lang="en-US" altLang="zh-CN" sz="4400" i="1">
                            <a:latin typeface="Cambria Math" panose="02040503050406030204" pitchFamily="18" charset="0"/>
                          </a:rPr>
                          <m:t>8</m:t>
                        </m:r>
                      </m:sup>
                    </m:sSup>
                  </m:oMath>
                </a14:m>
                <a:endParaRPr lang="en-US" altLang="zh-CN" dirty="0"/>
              </a:p>
              <a:p>
                <a:r>
                  <a:rPr lang="zh-CN" altLang="en-US" sz="2600" dirty="0"/>
                  <a:t>（不过这个每次都是要在现场测一下的）</a:t>
                </a:r>
                <a:endParaRPr lang="en-US" altLang="zh-CN" sz="2600" dirty="0"/>
              </a:p>
            </p:txBody>
          </p:sp>
        </mc:Choice>
        <mc:Fallback>
          <p:sp>
            <p:nvSpPr>
              <p:cNvPr id="3" name="内容占位符 2">
                <a:extLst>
                  <a:ext uri="{FF2B5EF4-FFF2-40B4-BE49-F238E27FC236}">
                    <a16:creationId xmlns:a16="http://schemas.microsoft.com/office/drawing/2014/main" id="{38301586-CA7E-4AA6-926E-C68A004DEE6D}"/>
                  </a:ext>
                </a:extLst>
              </p:cNvPr>
              <p:cNvSpPr>
                <a:spLocks noGrp="1" noRot="1" noChangeAspect="1" noMove="1" noResize="1" noEditPoints="1" noAdjustHandles="1" noChangeArrowheads="1" noChangeShapeType="1" noTextEdit="1"/>
              </p:cNvSpPr>
              <p:nvPr>
                <p:ph idx="1"/>
              </p:nvPr>
            </p:nvSpPr>
            <p:spPr>
              <a:xfrm>
                <a:off x="677334" y="1488613"/>
                <a:ext cx="8596668" cy="4641254"/>
              </a:xfrm>
              <a:blipFill>
                <a:blip r:embed="rId2"/>
                <a:stretch>
                  <a:fillRect l="-1489" t="-1575" r="-567" b="-262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933D7F1-18A8-4893-9707-74E42727A453}"/>
              </a:ext>
            </a:extLst>
          </p:cNvPr>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674708943"/>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1EAFF-8E58-4CFB-85F6-1D07D20B4B64}"/>
              </a:ext>
            </a:extLst>
          </p:cNvPr>
          <p:cNvSpPr>
            <a:spLocks noGrp="1"/>
          </p:cNvSpPr>
          <p:nvPr>
            <p:ph type="title"/>
          </p:nvPr>
        </p:nvSpPr>
        <p:spPr/>
        <p:txBody>
          <a:bodyPr/>
          <a:lstStyle/>
          <a:p>
            <a:r>
              <a:rPr lang="en-US" altLang="zh-CN" dirty="0"/>
              <a:t>meet in the middle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17B6816-AA24-4CEB-8983-46848FDF0834}"/>
                  </a:ext>
                </a:extLst>
              </p:cNvPr>
              <p:cNvSpPr>
                <a:spLocks noGrp="1"/>
              </p:cNvSpPr>
              <p:nvPr>
                <p:ph idx="1"/>
              </p:nvPr>
            </p:nvSpPr>
            <p:spPr/>
            <p:txBody>
              <a:bodyPr>
                <a:normAutofit/>
              </a:bodyPr>
              <a:lstStyle/>
              <a:p>
                <a:r>
                  <a:rPr lang="zh-CN" altLang="en-US" sz="2800" dirty="0"/>
                  <a:t>例题 </a:t>
                </a:r>
                <a:r>
                  <a:rPr lang="en-US" altLang="zh-CN" sz="2800" dirty="0"/>
                  <a:t>[SPOJ ABCDEF]</a:t>
                </a:r>
              </a:p>
              <a:p>
                <a:r>
                  <a:rPr lang="zh-CN" altLang="en-US" sz="2800" dirty="0"/>
                  <a:t>在</a:t>
                </a:r>
                <a:r>
                  <a:rPr lang="en-US" altLang="zh-CN" sz="2800" dirty="0"/>
                  <a:t>[-30000,30000]</a:t>
                </a:r>
                <a:r>
                  <a:rPr lang="zh-CN" altLang="en-US" sz="2800" dirty="0"/>
                  <a:t>范围里，给出一组整数集合</a:t>
                </a:r>
                <a:r>
                  <a:rPr lang="en-US" altLang="zh-CN" sz="2800" dirty="0"/>
                  <a:t>S(</a:t>
                </a:r>
                <a:r>
                  <a:rPr lang="zh-CN" altLang="en-US" sz="2800" dirty="0"/>
                  <a:t>最多</a:t>
                </a:r>
                <a:r>
                  <a:rPr lang="en-US" altLang="zh-CN" sz="2800" dirty="0"/>
                  <a:t>100</a:t>
                </a:r>
                <a:r>
                  <a:rPr lang="zh-CN" altLang="en-US" sz="2800" dirty="0"/>
                  <a:t>个数</a:t>
                </a:r>
                <a:r>
                  <a:rPr lang="en-US" altLang="zh-CN" sz="2800" dirty="0"/>
                  <a:t>)</a:t>
                </a:r>
                <a:r>
                  <a:rPr lang="zh-CN" altLang="en-US" sz="2800" dirty="0"/>
                  <a:t>。找到满足的六元组的总数 </a:t>
                </a:r>
                <a14:m>
                  <m:oMath xmlns:m="http://schemas.openxmlformats.org/officeDocument/2006/math">
                    <m:r>
                      <m:rPr>
                        <m:nor/>
                      </m:rPr>
                      <a:rPr lang="zh-CN" altLang="en-US" sz="2800" dirty="0"/>
                      <m:t>使得：</m:t>
                    </m:r>
                  </m:oMath>
                </a14:m>
                <a:endParaRPr lang="en-US" altLang="zh-CN" sz="2800" dirty="0"/>
              </a:p>
              <a:p>
                <a:r>
                  <a:rPr lang="en-US" altLang="zh-CN" sz="2800" b="0" dirty="0"/>
                  <a:t>                             </a:t>
                </a:r>
                <a14:m>
                  <m:oMath xmlns:m="http://schemas.openxmlformats.org/officeDocument/2006/math">
                    <m:f>
                      <m:fPr>
                        <m:ctrlPr>
                          <a:rPr lang="en-US" altLang="zh-CN" sz="2800" b="0" i="1" smtClean="0">
                            <a:latin typeface="Cambria Math" panose="02040503050406030204" pitchFamily="18" charset="0"/>
                          </a:rPr>
                        </m:ctrlPr>
                      </m:fPr>
                      <m:num>
                        <m:r>
                          <a:rPr lang="en-US" altLang="zh-CN" sz="2800" i="1">
                            <a:latin typeface="Cambria Math" panose="02040503050406030204" pitchFamily="18" charset="0"/>
                          </a:rPr>
                          <m:t>𝑎𝑏</m:t>
                        </m:r>
                        <m:r>
                          <a:rPr lang="en-US" altLang="zh-CN" sz="2800" i="1">
                            <a:latin typeface="Cambria Math" panose="02040503050406030204" pitchFamily="18" charset="0"/>
                          </a:rPr>
                          <m:t>+</m:t>
                        </m:r>
                        <m:r>
                          <a:rPr lang="en-US" altLang="zh-CN" sz="2800" i="1">
                            <a:latin typeface="Cambria Math" panose="02040503050406030204" pitchFamily="18" charset="0"/>
                          </a:rPr>
                          <m:t>𝑐</m:t>
                        </m:r>
                      </m:num>
                      <m:den>
                        <m:r>
                          <a:rPr lang="en-US" altLang="zh-CN" sz="2800" b="0" i="1" smtClean="0">
                            <a:latin typeface="Cambria Math" panose="02040503050406030204" pitchFamily="18" charset="0"/>
                          </a:rPr>
                          <m:t>𝑑</m:t>
                        </m:r>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𝑒</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oMath>
                </a14:m>
                <a:endParaRPr lang="en-US" altLang="zh-CN" sz="2800" dirty="0"/>
              </a:p>
              <a:p>
                <a:r>
                  <a:rPr lang="zh-CN" altLang="en-US" sz="2800" dirty="0"/>
                  <a:t>并且保证元组</a:t>
                </a:r>
                <a:r>
                  <a:rPr lang="en-US" altLang="zh-CN" sz="2800" dirty="0"/>
                  <a:t>(</a:t>
                </a:r>
                <a:r>
                  <a:rPr lang="en-US" altLang="zh-CN" sz="2800" dirty="0" err="1"/>
                  <a:t>a,b,c,d,e,f</a:t>
                </a:r>
                <a:r>
                  <a:rPr lang="en-US" altLang="zh-CN" sz="2800" dirty="0"/>
                  <a:t>):a,b,c,d,e,f∈S;d≠0</a:t>
                </a:r>
                <a:endParaRPr lang="zh-CN" altLang="en-US" sz="2800" dirty="0"/>
              </a:p>
            </p:txBody>
          </p:sp>
        </mc:Choice>
        <mc:Fallback>
          <p:sp>
            <p:nvSpPr>
              <p:cNvPr id="3" name="内容占位符 2">
                <a:extLst>
                  <a:ext uri="{FF2B5EF4-FFF2-40B4-BE49-F238E27FC236}">
                    <a16:creationId xmlns:a16="http://schemas.microsoft.com/office/drawing/2014/main" id="{217B6816-AA24-4CEB-8983-46848FDF0834}"/>
                  </a:ext>
                </a:extLst>
              </p:cNvPr>
              <p:cNvSpPr>
                <a:spLocks noGrp="1" noRot="1" noChangeAspect="1" noMove="1" noResize="1" noEditPoints="1" noAdjustHandles="1" noChangeArrowheads="1" noChangeShapeType="1" noTextEdit="1"/>
              </p:cNvSpPr>
              <p:nvPr>
                <p:ph idx="1"/>
              </p:nvPr>
            </p:nvSpPr>
            <p:spPr>
              <a:blipFill>
                <a:blip r:embed="rId2"/>
                <a:stretch>
                  <a:fillRect l="-851" t="-1884" r="-49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753052B-939C-4B71-8C5E-D8D8752325B3}"/>
              </a:ext>
            </a:extLst>
          </p:cNvPr>
          <p:cNvSpPr>
            <a:spLocks noGrp="1"/>
          </p:cNvSpPr>
          <p:nvPr>
            <p:ph type="sldNum" sz="quarter" idx="12"/>
          </p:nvPr>
        </p:nvSpPr>
        <p:spPr/>
        <p:txBody>
          <a:bodyPr/>
          <a:lstStyle/>
          <a:p>
            <a:fld id="{519954A3-9DFD-4C44-94BA-B95130A3BA1C}" type="slidenum">
              <a:rPr lang="en-US" smtClean="0"/>
              <a:t>50</a:t>
            </a:fld>
            <a:endParaRPr lang="en-US" dirty="0"/>
          </a:p>
        </p:txBody>
      </p:sp>
    </p:spTree>
    <p:extLst>
      <p:ext uri="{BB962C8B-B14F-4D97-AF65-F5344CB8AC3E}">
        <p14:creationId xmlns:p14="http://schemas.microsoft.com/office/powerpoint/2010/main" val="1922105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EFB7C-25CF-4135-A83B-A075941471BE}"/>
              </a:ext>
            </a:extLst>
          </p:cNvPr>
          <p:cNvSpPr>
            <a:spLocks noGrp="1"/>
          </p:cNvSpPr>
          <p:nvPr>
            <p:ph type="title"/>
          </p:nvPr>
        </p:nvSpPr>
        <p:spPr/>
        <p:txBody>
          <a:bodyPr/>
          <a:lstStyle/>
          <a:p>
            <a:r>
              <a:rPr lang="en-US" altLang="zh-CN" dirty="0"/>
              <a:t>meet in the middle</a:t>
            </a:r>
            <a:endParaRPr lang="zh-CN" altLang="en-US" dirty="0"/>
          </a:p>
        </p:txBody>
      </p:sp>
      <p:sp>
        <p:nvSpPr>
          <p:cNvPr id="3" name="内容占位符 2">
            <a:extLst>
              <a:ext uri="{FF2B5EF4-FFF2-40B4-BE49-F238E27FC236}">
                <a16:creationId xmlns:a16="http://schemas.microsoft.com/office/drawing/2014/main" id="{F3CFD854-21F5-427A-AC2A-E6A66DB9E158}"/>
              </a:ext>
            </a:extLst>
          </p:cNvPr>
          <p:cNvSpPr>
            <a:spLocks noGrp="1"/>
          </p:cNvSpPr>
          <p:nvPr>
            <p:ph idx="1"/>
          </p:nvPr>
        </p:nvSpPr>
        <p:spPr/>
        <p:txBody>
          <a:bodyPr>
            <a:normAutofit/>
          </a:bodyPr>
          <a:lstStyle/>
          <a:p>
            <a:r>
              <a:rPr lang="zh-CN" altLang="en-US" sz="2800" dirty="0"/>
              <a:t>将问题转化成</a:t>
            </a:r>
            <a:r>
              <a:rPr lang="en-US" altLang="zh-CN" sz="2800" dirty="0" err="1"/>
              <a:t>ab+c</a:t>
            </a:r>
            <a:r>
              <a:rPr lang="en-US" altLang="zh-CN" sz="2800" dirty="0"/>
              <a:t>=d(</a:t>
            </a:r>
            <a:r>
              <a:rPr lang="en-US" altLang="zh-CN" sz="2800" dirty="0" err="1"/>
              <a:t>e+f</a:t>
            </a:r>
            <a:r>
              <a:rPr lang="en-US" altLang="zh-CN" sz="2800" dirty="0"/>
              <a:t>) (</a:t>
            </a:r>
            <a:r>
              <a:rPr lang="zh-CN" altLang="en-US" sz="2800" dirty="0"/>
              <a:t>注意，使等式两边未知数个数相等或尽量均匀分布是用</a:t>
            </a:r>
            <a:r>
              <a:rPr lang="en-US" altLang="zh-CN" sz="2800" dirty="0"/>
              <a:t>meet in the middle</a:t>
            </a:r>
            <a:r>
              <a:rPr lang="zh-CN" altLang="en-US" sz="2800" dirty="0"/>
              <a:t>算法解决等式问题的常见方法</a:t>
            </a:r>
            <a:r>
              <a:rPr lang="en-US" altLang="zh-CN" sz="2800" dirty="0"/>
              <a:t>)</a:t>
            </a:r>
          </a:p>
          <a:p>
            <a:r>
              <a:rPr lang="zh-CN" altLang="en-US" sz="2800" dirty="0"/>
              <a:t>先搜索</a:t>
            </a:r>
            <a:r>
              <a:rPr lang="en-US" altLang="zh-CN" sz="2800" dirty="0" err="1"/>
              <a:t>ab+c</a:t>
            </a:r>
            <a:r>
              <a:rPr lang="zh-CN" altLang="en-US" sz="2800" dirty="0"/>
              <a:t>的所有可能结果（可以用</a:t>
            </a:r>
            <a:r>
              <a:rPr lang="en-US" altLang="zh-CN" sz="2800" dirty="0"/>
              <a:t>DFS</a:t>
            </a:r>
            <a:r>
              <a:rPr lang="zh-CN" altLang="en-US" sz="2800" dirty="0"/>
              <a:t>，但</a:t>
            </a:r>
            <a:r>
              <a:rPr lang="en-US" altLang="zh-CN" sz="2800" dirty="0"/>
              <a:t>for</a:t>
            </a:r>
            <a:r>
              <a:rPr lang="zh-CN" altLang="en-US" sz="2800" dirty="0"/>
              <a:t>循环更简洁）</a:t>
            </a:r>
          </a:p>
          <a:p>
            <a:r>
              <a:rPr lang="zh-CN" altLang="en-US" sz="2800" dirty="0"/>
              <a:t>再搜索</a:t>
            </a:r>
            <a:r>
              <a:rPr lang="en-US" altLang="zh-CN" sz="2800" dirty="0"/>
              <a:t>d(</a:t>
            </a:r>
            <a:r>
              <a:rPr lang="en-US" altLang="zh-CN" sz="2800" dirty="0" err="1"/>
              <a:t>e+f</a:t>
            </a:r>
            <a:r>
              <a:rPr lang="en-US" altLang="zh-CN" sz="2800" dirty="0"/>
              <a:t>)</a:t>
            </a:r>
            <a:r>
              <a:rPr lang="zh-CN" altLang="en-US" sz="2800" dirty="0"/>
              <a:t>的所有可能结果，然后将两步的结果合起来即可得到答案</a:t>
            </a:r>
          </a:p>
        </p:txBody>
      </p:sp>
      <p:sp>
        <p:nvSpPr>
          <p:cNvPr id="4" name="灯片编号占位符 3">
            <a:extLst>
              <a:ext uri="{FF2B5EF4-FFF2-40B4-BE49-F238E27FC236}">
                <a16:creationId xmlns:a16="http://schemas.microsoft.com/office/drawing/2014/main" id="{B55C2740-2F75-4DB9-B7DB-9A586A00C1B4}"/>
              </a:ext>
            </a:extLst>
          </p:cNvPr>
          <p:cNvSpPr>
            <a:spLocks noGrp="1"/>
          </p:cNvSpPr>
          <p:nvPr>
            <p:ph type="sldNum" sz="quarter" idx="12"/>
          </p:nvPr>
        </p:nvSpPr>
        <p:spPr/>
        <p:txBody>
          <a:bodyPr/>
          <a:lstStyle/>
          <a:p>
            <a:fld id="{519954A3-9DFD-4C44-94BA-B95130A3BA1C}" type="slidenum">
              <a:rPr lang="en-US" smtClean="0"/>
              <a:t>51</a:t>
            </a:fld>
            <a:endParaRPr lang="en-US" dirty="0"/>
          </a:p>
        </p:txBody>
      </p:sp>
    </p:spTree>
    <p:extLst>
      <p:ext uri="{BB962C8B-B14F-4D97-AF65-F5344CB8AC3E}">
        <p14:creationId xmlns:p14="http://schemas.microsoft.com/office/powerpoint/2010/main" val="2091303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4FB4D-9ECE-47FD-A09E-6F1C94C88124}"/>
              </a:ext>
            </a:extLst>
          </p:cNvPr>
          <p:cNvSpPr>
            <a:spLocks noGrp="1"/>
          </p:cNvSpPr>
          <p:nvPr>
            <p:ph type="title"/>
          </p:nvPr>
        </p:nvSpPr>
        <p:spPr/>
        <p:txBody>
          <a:bodyPr/>
          <a:lstStyle/>
          <a:p>
            <a:r>
              <a:rPr lang="en-US" altLang="zh-CN" dirty="0"/>
              <a:t>meet in the middle</a:t>
            </a:r>
            <a:endParaRPr lang="zh-CN" altLang="en-US" dirty="0"/>
          </a:p>
        </p:txBody>
      </p:sp>
      <p:sp>
        <p:nvSpPr>
          <p:cNvPr id="3" name="内容占位符 2">
            <a:extLst>
              <a:ext uri="{FF2B5EF4-FFF2-40B4-BE49-F238E27FC236}">
                <a16:creationId xmlns:a16="http://schemas.microsoft.com/office/drawing/2014/main" id="{E8A03015-F438-4A55-A246-11DF6D06F29F}"/>
              </a:ext>
            </a:extLst>
          </p:cNvPr>
          <p:cNvSpPr>
            <a:spLocks noGrp="1"/>
          </p:cNvSpPr>
          <p:nvPr>
            <p:ph idx="1"/>
          </p:nvPr>
        </p:nvSpPr>
        <p:spPr/>
        <p:txBody>
          <a:bodyPr>
            <a:normAutofit/>
          </a:bodyPr>
          <a:lstStyle/>
          <a:p>
            <a:r>
              <a:rPr lang="en-US" altLang="zh-CN" sz="2400" dirty="0"/>
              <a:t>Jurassic Remains</a:t>
            </a:r>
            <a:r>
              <a:rPr lang="zh-CN" altLang="en-US" sz="2400" dirty="0"/>
              <a:t>（</a:t>
            </a:r>
            <a:r>
              <a:rPr lang="en-US" altLang="zh-CN" sz="2400" dirty="0"/>
              <a:t>POJ-1903</a:t>
            </a:r>
            <a:r>
              <a:rPr lang="zh-CN" altLang="en-US" sz="2400" dirty="0"/>
              <a:t>）</a:t>
            </a:r>
            <a:endParaRPr lang="en-US" altLang="zh-CN" sz="2400" dirty="0"/>
          </a:p>
          <a:p>
            <a:endParaRPr lang="en-US" altLang="zh-CN" sz="2400" dirty="0"/>
          </a:p>
          <a:p>
            <a:r>
              <a:rPr lang="zh-CN" altLang="en-US" sz="2400" dirty="0"/>
              <a:t>题意：给定</a:t>
            </a:r>
            <a:r>
              <a:rPr lang="en-US" altLang="zh-CN" sz="2400" dirty="0"/>
              <a:t>n</a:t>
            </a:r>
            <a:r>
              <a:rPr lang="zh-CN" altLang="en-US" sz="2400" dirty="0"/>
              <a:t>个只有大写字母组成的字符串，选取尽可能多的字符串，使得这些字符串中每个字母的个数都是偶数。</a:t>
            </a:r>
            <a:r>
              <a:rPr lang="en-US" altLang="zh-CN" sz="2400" dirty="0"/>
              <a:t>n&lt;=24</a:t>
            </a:r>
            <a:endParaRPr lang="zh-CN" altLang="en-US" sz="2400" dirty="0"/>
          </a:p>
        </p:txBody>
      </p:sp>
      <p:sp>
        <p:nvSpPr>
          <p:cNvPr id="4" name="灯片编号占位符 3">
            <a:extLst>
              <a:ext uri="{FF2B5EF4-FFF2-40B4-BE49-F238E27FC236}">
                <a16:creationId xmlns:a16="http://schemas.microsoft.com/office/drawing/2014/main" id="{773A4B41-FCBA-4C21-AEA2-250149C4D61E}"/>
              </a:ext>
            </a:extLst>
          </p:cNvPr>
          <p:cNvSpPr>
            <a:spLocks noGrp="1"/>
          </p:cNvSpPr>
          <p:nvPr>
            <p:ph type="sldNum" sz="quarter" idx="12"/>
          </p:nvPr>
        </p:nvSpPr>
        <p:spPr/>
        <p:txBody>
          <a:bodyPr/>
          <a:lstStyle/>
          <a:p>
            <a:fld id="{519954A3-9DFD-4C44-94BA-B95130A3BA1C}" type="slidenum">
              <a:rPr lang="en-US" smtClean="0"/>
              <a:t>52</a:t>
            </a:fld>
            <a:endParaRPr lang="en-US" dirty="0"/>
          </a:p>
        </p:txBody>
      </p:sp>
    </p:spTree>
    <p:extLst>
      <p:ext uri="{BB962C8B-B14F-4D97-AF65-F5344CB8AC3E}">
        <p14:creationId xmlns:p14="http://schemas.microsoft.com/office/powerpoint/2010/main" val="476870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B7AD1-AB9C-43C6-9156-E150CAA3E0BE}"/>
              </a:ext>
            </a:extLst>
          </p:cNvPr>
          <p:cNvSpPr>
            <a:spLocks noGrp="1"/>
          </p:cNvSpPr>
          <p:nvPr>
            <p:ph type="title"/>
          </p:nvPr>
        </p:nvSpPr>
        <p:spPr/>
        <p:txBody>
          <a:bodyPr/>
          <a:lstStyle/>
          <a:p>
            <a:r>
              <a:rPr lang="en-US" altLang="zh-CN" dirty="0"/>
              <a:t>meet in the middle</a:t>
            </a:r>
            <a:endParaRPr lang="zh-CN" altLang="en-US" dirty="0"/>
          </a:p>
        </p:txBody>
      </p:sp>
      <p:sp>
        <p:nvSpPr>
          <p:cNvPr id="3" name="内容占位符 2">
            <a:extLst>
              <a:ext uri="{FF2B5EF4-FFF2-40B4-BE49-F238E27FC236}">
                <a16:creationId xmlns:a16="http://schemas.microsoft.com/office/drawing/2014/main" id="{A87361EC-672E-4816-A16E-B3DA97696976}"/>
              </a:ext>
            </a:extLst>
          </p:cNvPr>
          <p:cNvSpPr>
            <a:spLocks noGrp="1"/>
          </p:cNvSpPr>
          <p:nvPr>
            <p:ph idx="1"/>
          </p:nvPr>
        </p:nvSpPr>
        <p:spPr/>
        <p:txBody>
          <a:bodyPr>
            <a:normAutofit fontScale="92500"/>
          </a:bodyPr>
          <a:lstStyle/>
          <a:p>
            <a:r>
              <a:rPr lang="zh-CN" altLang="en-US" sz="2800" dirty="0"/>
              <a:t>思路：对于每个字母，其实具体出现了多少次并不重要，重要的是奇数次还是偶数次，我们用</a:t>
            </a:r>
            <a:r>
              <a:rPr lang="en-US" altLang="zh-CN" sz="2800" dirty="0"/>
              <a:t>0</a:t>
            </a:r>
            <a:r>
              <a:rPr lang="zh-CN" altLang="en-US" sz="2800" dirty="0"/>
              <a:t>对应奇数次，</a:t>
            </a:r>
            <a:r>
              <a:rPr lang="en-US" altLang="zh-CN" sz="2800" dirty="0"/>
              <a:t>1</a:t>
            </a:r>
            <a:r>
              <a:rPr lang="zh-CN" altLang="en-US" sz="2800" dirty="0"/>
              <a:t>对应偶数次。对于每个字符串，我们就可以计算出对应的二进制数，方法如下。如果</a:t>
            </a:r>
            <a:r>
              <a:rPr lang="en-US" altLang="zh-CN" sz="2800" dirty="0"/>
              <a:t>A</a:t>
            </a:r>
            <a:r>
              <a:rPr lang="zh-CN" altLang="en-US" sz="2800" dirty="0"/>
              <a:t>出现奇数次，那么二进制数第一个位置为</a:t>
            </a:r>
            <a:r>
              <a:rPr lang="en-US" altLang="zh-CN" sz="2800" dirty="0"/>
              <a:t>1</a:t>
            </a:r>
            <a:r>
              <a:rPr lang="zh-CN" altLang="en-US" sz="2800" dirty="0"/>
              <a:t>，偶数次为</a:t>
            </a:r>
            <a:r>
              <a:rPr lang="en-US" altLang="zh-CN" sz="2800" dirty="0"/>
              <a:t>0</a:t>
            </a:r>
            <a:r>
              <a:rPr lang="zh-CN" altLang="en-US" sz="2800" dirty="0"/>
              <a:t>；如果</a:t>
            </a:r>
            <a:r>
              <a:rPr lang="en-US" altLang="zh-CN" sz="2800" dirty="0"/>
              <a:t>B</a:t>
            </a:r>
            <a:r>
              <a:rPr lang="zh-CN" altLang="en-US" sz="2800" dirty="0"/>
              <a:t>出现奇数次，那么二进制数第二个位置为</a:t>
            </a:r>
            <a:r>
              <a:rPr lang="en-US" altLang="zh-CN" sz="2800" dirty="0"/>
              <a:t>1</a:t>
            </a:r>
            <a:r>
              <a:rPr lang="zh-CN" altLang="en-US" sz="2800" dirty="0"/>
              <a:t>，偶数次为</a:t>
            </a:r>
            <a:r>
              <a:rPr lang="en-US" altLang="zh-CN" sz="2800" dirty="0"/>
              <a:t>0……</a:t>
            </a:r>
            <a:r>
              <a:rPr lang="zh-CN" altLang="en-US" sz="2800" dirty="0"/>
              <a:t>以此类推，每个位置都有一个对应的</a:t>
            </a:r>
            <a:r>
              <a:rPr lang="en-US" altLang="zh-CN" sz="2800" dirty="0"/>
              <a:t>0</a:t>
            </a:r>
            <a:r>
              <a:rPr lang="zh-CN" altLang="en-US" sz="2800" dirty="0"/>
              <a:t>或</a:t>
            </a:r>
            <a:r>
              <a:rPr lang="en-US" altLang="zh-CN" sz="2800" dirty="0"/>
              <a:t>1</a:t>
            </a:r>
            <a:r>
              <a:rPr lang="zh-CN" altLang="en-US" sz="2800" dirty="0"/>
              <a:t>。这样就组成了一个二进制数。所以我们就可以将题意转化为找到尽量多的数字，使得他们的异或和为</a:t>
            </a:r>
            <a:r>
              <a:rPr lang="en-US" altLang="zh-CN" sz="2800" dirty="0"/>
              <a:t>0</a:t>
            </a:r>
            <a:r>
              <a:rPr lang="zh-CN" altLang="en-US" sz="2800" dirty="0"/>
              <a:t>。</a:t>
            </a:r>
            <a:endParaRPr lang="en-US" altLang="zh-CN" sz="2800" dirty="0"/>
          </a:p>
          <a:p>
            <a:endParaRPr lang="en-US" altLang="zh-CN" sz="2800" dirty="0"/>
          </a:p>
          <a:p>
            <a:endParaRPr lang="en-US" altLang="zh-CN" sz="2800" dirty="0"/>
          </a:p>
          <a:p>
            <a:endParaRPr lang="en-US" altLang="zh-CN" sz="2800" dirty="0"/>
          </a:p>
        </p:txBody>
      </p:sp>
      <p:sp>
        <p:nvSpPr>
          <p:cNvPr id="4" name="灯片编号占位符 3">
            <a:extLst>
              <a:ext uri="{FF2B5EF4-FFF2-40B4-BE49-F238E27FC236}">
                <a16:creationId xmlns:a16="http://schemas.microsoft.com/office/drawing/2014/main" id="{4374314D-A0D0-4480-854B-FA4A37BEFDD3}"/>
              </a:ext>
            </a:extLst>
          </p:cNvPr>
          <p:cNvSpPr>
            <a:spLocks noGrp="1"/>
          </p:cNvSpPr>
          <p:nvPr>
            <p:ph type="sldNum" sz="quarter" idx="12"/>
          </p:nvPr>
        </p:nvSpPr>
        <p:spPr/>
        <p:txBody>
          <a:bodyPr/>
          <a:lstStyle/>
          <a:p>
            <a:fld id="{519954A3-9DFD-4C44-94BA-B95130A3BA1C}" type="slidenum">
              <a:rPr lang="en-US" smtClean="0"/>
              <a:t>53</a:t>
            </a:fld>
            <a:endParaRPr lang="en-US" dirty="0"/>
          </a:p>
        </p:txBody>
      </p:sp>
    </p:spTree>
    <p:extLst>
      <p:ext uri="{BB962C8B-B14F-4D97-AF65-F5344CB8AC3E}">
        <p14:creationId xmlns:p14="http://schemas.microsoft.com/office/powerpoint/2010/main" val="3466689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18132-F534-4F77-BD7B-5AB23BCB6715}"/>
              </a:ext>
            </a:extLst>
          </p:cNvPr>
          <p:cNvSpPr>
            <a:spLocks noGrp="1"/>
          </p:cNvSpPr>
          <p:nvPr>
            <p:ph type="title"/>
          </p:nvPr>
        </p:nvSpPr>
        <p:spPr/>
        <p:txBody>
          <a:bodyPr/>
          <a:lstStyle/>
          <a:p>
            <a:r>
              <a:rPr lang="en-US" altLang="zh-CN" dirty="0"/>
              <a:t>meet in the middle</a:t>
            </a:r>
            <a:endParaRPr lang="zh-CN" altLang="en-US" dirty="0"/>
          </a:p>
        </p:txBody>
      </p:sp>
      <p:sp>
        <p:nvSpPr>
          <p:cNvPr id="3" name="内容占位符 2">
            <a:extLst>
              <a:ext uri="{FF2B5EF4-FFF2-40B4-BE49-F238E27FC236}">
                <a16:creationId xmlns:a16="http://schemas.microsoft.com/office/drawing/2014/main" id="{162C2F13-C533-4C63-8271-E194C9E8C7E8}"/>
              </a:ext>
            </a:extLst>
          </p:cNvPr>
          <p:cNvSpPr>
            <a:spLocks noGrp="1"/>
          </p:cNvSpPr>
          <p:nvPr>
            <p:ph idx="1"/>
          </p:nvPr>
        </p:nvSpPr>
        <p:spPr/>
        <p:txBody>
          <a:bodyPr>
            <a:normAutofit lnSpcReduction="10000"/>
          </a:bodyPr>
          <a:lstStyle/>
          <a:p>
            <a:r>
              <a:rPr lang="zh-CN" altLang="en-US" sz="2800" dirty="0"/>
              <a:t>直接枚举复杂度是</a:t>
            </a:r>
            <a:r>
              <a:rPr lang="en-US" altLang="zh-CN" sz="2800" dirty="0"/>
              <a:t>O(2^n)</a:t>
            </a:r>
            <a:r>
              <a:rPr lang="zh-CN" altLang="en-US" sz="2800" dirty="0"/>
              <a:t>，但是我们不妨枚举前</a:t>
            </a:r>
            <a:r>
              <a:rPr lang="en-US" altLang="zh-CN" sz="2800" dirty="0"/>
              <a:t>n/2</a:t>
            </a:r>
            <a:r>
              <a:rPr lang="zh-CN" altLang="en-US" sz="2800" dirty="0"/>
              <a:t>个数字的选或不选，将所有可以得到的异或值存在一个</a:t>
            </a:r>
            <a:r>
              <a:rPr lang="en-US" altLang="zh-CN" sz="2800" dirty="0"/>
              <a:t>STL</a:t>
            </a:r>
            <a:r>
              <a:rPr lang="zh-CN" altLang="en-US" sz="2800" dirty="0"/>
              <a:t>的</a:t>
            </a:r>
            <a:r>
              <a:rPr lang="en-US" altLang="zh-CN" sz="2800" dirty="0"/>
              <a:t>map</a:t>
            </a:r>
            <a:r>
              <a:rPr lang="zh-CN" altLang="en-US" sz="2800" dirty="0"/>
              <a:t>中（键为异或和，值为得到这个异或和的选或不选的状态集合，对于同一个键，保留选取的数字最多的情况），然后枚举后</a:t>
            </a:r>
            <a:r>
              <a:rPr lang="en-US" altLang="zh-CN" sz="2800" dirty="0"/>
              <a:t>n/2</a:t>
            </a:r>
            <a:r>
              <a:rPr lang="zh-CN" altLang="en-US" sz="2800" dirty="0"/>
              <a:t>个数字的选或不选，计算出每个异或和，在</a:t>
            </a:r>
            <a:r>
              <a:rPr lang="en-US" altLang="zh-CN" sz="2800" dirty="0"/>
              <a:t>map</a:t>
            </a:r>
            <a:r>
              <a:rPr lang="zh-CN" altLang="en-US" sz="2800" dirty="0"/>
              <a:t>中查找是否有异或和等的键（因为两个相同的数字异或值为</a:t>
            </a:r>
            <a:r>
              <a:rPr lang="en-US" altLang="zh-CN" sz="2800" dirty="0"/>
              <a:t>0</a:t>
            </a:r>
            <a:r>
              <a:rPr lang="zh-CN" altLang="en-US" sz="2800" dirty="0"/>
              <a:t>），更新答案。</a:t>
            </a:r>
            <a:endParaRPr lang="en-US" altLang="zh-CN" sz="2800" dirty="0"/>
          </a:p>
          <a:p>
            <a:r>
              <a:rPr lang="zh-CN" altLang="en-US" sz="2800" dirty="0"/>
              <a:t>这样的复杂度只有</a:t>
            </a:r>
            <a:r>
              <a:rPr lang="en-US" altLang="zh-CN" sz="2800" dirty="0"/>
              <a:t>O(2^[n/2] * n)</a:t>
            </a:r>
            <a:r>
              <a:rPr lang="zh-CN" altLang="en-US" sz="2800" dirty="0"/>
              <a:t>。</a:t>
            </a:r>
            <a:endParaRPr lang="en-US" altLang="zh-CN" sz="2800" dirty="0"/>
          </a:p>
        </p:txBody>
      </p:sp>
      <p:sp>
        <p:nvSpPr>
          <p:cNvPr id="4" name="灯片编号占位符 3">
            <a:extLst>
              <a:ext uri="{FF2B5EF4-FFF2-40B4-BE49-F238E27FC236}">
                <a16:creationId xmlns:a16="http://schemas.microsoft.com/office/drawing/2014/main" id="{AF4CA095-781E-44E5-97BB-D4D9B1B2E067}"/>
              </a:ext>
            </a:extLst>
          </p:cNvPr>
          <p:cNvSpPr>
            <a:spLocks noGrp="1"/>
          </p:cNvSpPr>
          <p:nvPr>
            <p:ph type="sldNum" sz="quarter" idx="12"/>
          </p:nvPr>
        </p:nvSpPr>
        <p:spPr/>
        <p:txBody>
          <a:bodyPr/>
          <a:lstStyle/>
          <a:p>
            <a:fld id="{519954A3-9DFD-4C44-94BA-B95130A3BA1C}" type="slidenum">
              <a:rPr lang="en-US" smtClean="0"/>
              <a:t>54</a:t>
            </a:fld>
            <a:endParaRPr lang="en-US" dirty="0"/>
          </a:p>
        </p:txBody>
      </p:sp>
    </p:spTree>
    <p:extLst>
      <p:ext uri="{BB962C8B-B14F-4D97-AF65-F5344CB8AC3E}">
        <p14:creationId xmlns:p14="http://schemas.microsoft.com/office/powerpoint/2010/main" val="2311551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B1987-698F-4D5D-A513-E4AC22117E7F}"/>
              </a:ext>
            </a:extLst>
          </p:cNvPr>
          <p:cNvSpPr>
            <a:spLocks noGrp="1"/>
          </p:cNvSpPr>
          <p:nvPr>
            <p:ph type="title"/>
          </p:nvPr>
        </p:nvSpPr>
        <p:spPr>
          <a:xfrm>
            <a:off x="3774682" y="2703316"/>
            <a:ext cx="4236492" cy="768411"/>
          </a:xfrm>
        </p:spPr>
        <p:txBody>
          <a:bodyPr/>
          <a:lstStyle/>
          <a:p>
            <a:r>
              <a:rPr lang="zh-CN" altLang="en-US" dirty="0"/>
              <a:t>简单博弈 </a:t>
            </a:r>
          </a:p>
        </p:txBody>
      </p:sp>
      <p:sp>
        <p:nvSpPr>
          <p:cNvPr id="4" name="灯片编号占位符 3">
            <a:extLst>
              <a:ext uri="{FF2B5EF4-FFF2-40B4-BE49-F238E27FC236}">
                <a16:creationId xmlns:a16="http://schemas.microsoft.com/office/drawing/2014/main" id="{BB4658B2-FED8-4971-9E78-05D1A3B9D404}"/>
              </a:ext>
            </a:extLst>
          </p:cNvPr>
          <p:cNvSpPr>
            <a:spLocks noGrp="1"/>
          </p:cNvSpPr>
          <p:nvPr>
            <p:ph type="sldNum" sz="quarter" idx="12"/>
          </p:nvPr>
        </p:nvSpPr>
        <p:spPr/>
        <p:txBody>
          <a:bodyPr/>
          <a:lstStyle/>
          <a:p>
            <a:fld id="{519954A3-9DFD-4C44-94BA-B95130A3BA1C}" type="slidenum">
              <a:rPr lang="en-US" smtClean="0"/>
              <a:t>55</a:t>
            </a:fld>
            <a:endParaRPr lang="en-US" dirty="0"/>
          </a:p>
        </p:txBody>
      </p:sp>
    </p:spTree>
    <p:extLst>
      <p:ext uri="{BB962C8B-B14F-4D97-AF65-F5344CB8AC3E}">
        <p14:creationId xmlns:p14="http://schemas.microsoft.com/office/powerpoint/2010/main" val="3911489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0C101-E725-4481-A858-336E378386F7}"/>
              </a:ext>
            </a:extLst>
          </p:cNvPr>
          <p:cNvSpPr>
            <a:spLocks noGrp="1"/>
          </p:cNvSpPr>
          <p:nvPr>
            <p:ph type="title"/>
          </p:nvPr>
        </p:nvSpPr>
        <p:spPr/>
        <p:txBody>
          <a:bodyPr/>
          <a:lstStyle/>
          <a:p>
            <a:r>
              <a:rPr lang="zh-CN" altLang="en-US" dirty="0"/>
              <a:t>简单博弈 </a:t>
            </a:r>
          </a:p>
        </p:txBody>
      </p:sp>
      <p:sp>
        <p:nvSpPr>
          <p:cNvPr id="3" name="内容占位符 2">
            <a:extLst>
              <a:ext uri="{FF2B5EF4-FFF2-40B4-BE49-F238E27FC236}">
                <a16:creationId xmlns:a16="http://schemas.microsoft.com/office/drawing/2014/main" id="{13E7A3FE-4458-492D-82BD-116802CE76D2}"/>
              </a:ext>
            </a:extLst>
          </p:cNvPr>
          <p:cNvSpPr>
            <a:spLocks noGrp="1"/>
          </p:cNvSpPr>
          <p:nvPr>
            <p:ph idx="1"/>
          </p:nvPr>
        </p:nvSpPr>
        <p:spPr/>
        <p:txBody>
          <a:bodyPr>
            <a:normAutofit/>
          </a:bodyPr>
          <a:lstStyle/>
          <a:p>
            <a:r>
              <a:rPr lang="zh-CN" altLang="en-US" sz="2400" dirty="0"/>
              <a:t>博弈论的题目有如下特点：</a:t>
            </a:r>
          </a:p>
          <a:p>
            <a:r>
              <a:rPr lang="zh-CN" altLang="en-US" sz="2400" dirty="0"/>
              <a:t>有两名选手</a:t>
            </a:r>
          </a:p>
          <a:p>
            <a:r>
              <a:rPr lang="zh-CN" altLang="en-US" sz="2400" dirty="0"/>
              <a:t>两名选手交替操作，每次一步，每步都在有限的合法集合中选取一种进行</a:t>
            </a:r>
          </a:p>
          <a:p>
            <a:r>
              <a:rPr lang="zh-CN" altLang="en-US" sz="2400" dirty="0"/>
              <a:t>在任何情况下，合法操作只取决于情况本身，与选手无关</a:t>
            </a:r>
          </a:p>
          <a:p>
            <a:r>
              <a:rPr lang="zh-CN" altLang="en-US" sz="2400" dirty="0"/>
              <a:t>游戏败北的条件为：当某位选手需要进行操作时，当前没有任何可以执行的合法操作</a:t>
            </a:r>
          </a:p>
        </p:txBody>
      </p:sp>
      <p:sp>
        <p:nvSpPr>
          <p:cNvPr id="4" name="灯片编号占位符 3">
            <a:extLst>
              <a:ext uri="{FF2B5EF4-FFF2-40B4-BE49-F238E27FC236}">
                <a16:creationId xmlns:a16="http://schemas.microsoft.com/office/drawing/2014/main" id="{DEA9A366-BB6C-4A1E-B85E-C4E7E32E3785}"/>
              </a:ext>
            </a:extLst>
          </p:cNvPr>
          <p:cNvSpPr>
            <a:spLocks noGrp="1"/>
          </p:cNvSpPr>
          <p:nvPr>
            <p:ph type="sldNum" sz="quarter" idx="12"/>
          </p:nvPr>
        </p:nvSpPr>
        <p:spPr/>
        <p:txBody>
          <a:bodyPr/>
          <a:lstStyle/>
          <a:p>
            <a:fld id="{519954A3-9DFD-4C44-94BA-B95130A3BA1C}" type="slidenum">
              <a:rPr lang="en-US" smtClean="0"/>
              <a:t>56</a:t>
            </a:fld>
            <a:endParaRPr lang="en-US" dirty="0"/>
          </a:p>
        </p:txBody>
      </p:sp>
    </p:spTree>
    <p:extLst>
      <p:ext uri="{BB962C8B-B14F-4D97-AF65-F5344CB8AC3E}">
        <p14:creationId xmlns:p14="http://schemas.microsoft.com/office/powerpoint/2010/main" val="2831878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C7B92-5DC6-4973-B5B4-0A9D0608B373}"/>
              </a:ext>
            </a:extLst>
          </p:cNvPr>
          <p:cNvSpPr>
            <a:spLocks noGrp="1"/>
          </p:cNvSpPr>
          <p:nvPr>
            <p:ph type="title"/>
          </p:nvPr>
        </p:nvSpPr>
        <p:spPr/>
        <p:txBody>
          <a:bodyPr/>
          <a:lstStyle/>
          <a:p>
            <a:r>
              <a:rPr lang="zh-CN" altLang="en-US" dirty="0"/>
              <a:t>简单博弈 </a:t>
            </a:r>
          </a:p>
        </p:txBody>
      </p:sp>
      <p:sp>
        <p:nvSpPr>
          <p:cNvPr id="3" name="内容占位符 2">
            <a:extLst>
              <a:ext uri="{FF2B5EF4-FFF2-40B4-BE49-F238E27FC236}">
                <a16:creationId xmlns:a16="http://schemas.microsoft.com/office/drawing/2014/main" id="{A196EC28-5CD3-4061-AF3E-62E2E519C0B2}"/>
              </a:ext>
            </a:extLst>
          </p:cNvPr>
          <p:cNvSpPr>
            <a:spLocks noGrp="1"/>
          </p:cNvSpPr>
          <p:nvPr>
            <p:ph idx="1"/>
          </p:nvPr>
        </p:nvSpPr>
        <p:spPr/>
        <p:txBody>
          <a:bodyPr>
            <a:normAutofit/>
          </a:bodyPr>
          <a:lstStyle/>
          <a:p>
            <a:r>
              <a:rPr lang="zh-CN" altLang="en-US" sz="2400" dirty="0"/>
              <a:t>巴什博弈（</a:t>
            </a:r>
            <a:r>
              <a:rPr lang="en-US" altLang="zh-CN" sz="2400" dirty="0"/>
              <a:t>Bash Game</a:t>
            </a:r>
            <a:r>
              <a:rPr lang="zh-CN" altLang="en-US" sz="2400" dirty="0"/>
              <a:t>）</a:t>
            </a:r>
          </a:p>
          <a:p>
            <a:r>
              <a:rPr lang="zh-CN" altLang="en-US" sz="2400" dirty="0"/>
              <a:t>    一堆</a:t>
            </a:r>
            <a:r>
              <a:rPr lang="en-US" altLang="zh-CN" sz="2400" dirty="0"/>
              <a:t>n</a:t>
            </a:r>
            <a:r>
              <a:rPr lang="zh-CN" altLang="en-US" sz="2400" dirty="0"/>
              <a:t>个物品，两个人轮流从中取出</a:t>
            </a:r>
            <a:r>
              <a:rPr lang="en-US" altLang="zh-CN" sz="2400" dirty="0"/>
              <a:t>1~m</a:t>
            </a:r>
            <a:r>
              <a:rPr lang="zh-CN" altLang="en-US" sz="2400" dirty="0"/>
              <a:t>个，最后取光者胜（不能继续取的人输）。</a:t>
            </a:r>
          </a:p>
          <a:p>
            <a:endParaRPr lang="zh-CN" altLang="en-US" sz="2400" dirty="0"/>
          </a:p>
          <a:p>
            <a:r>
              <a:rPr lang="zh-CN" altLang="en-US" sz="2400" dirty="0"/>
              <a:t>    同余定理：</a:t>
            </a:r>
            <a:r>
              <a:rPr lang="en-US" altLang="zh-CN" sz="2400" dirty="0"/>
              <a:t>n=k∗(m+1)+r</a:t>
            </a:r>
            <a:r>
              <a:rPr lang="zh-CN" altLang="en-US" sz="2400" dirty="0"/>
              <a:t>，先者拿走</a:t>
            </a:r>
            <a:r>
              <a:rPr lang="en-US" altLang="zh-CN" sz="2400" dirty="0"/>
              <a:t>r</a:t>
            </a:r>
            <a:r>
              <a:rPr lang="zh-CN" altLang="en-US" sz="2400" dirty="0"/>
              <a:t>个，那么后者无论拿走</a:t>
            </a:r>
            <a:r>
              <a:rPr lang="en-US" altLang="zh-CN" sz="2400" dirty="0"/>
              <a:t>1 m</a:t>
            </a:r>
            <a:r>
              <a:rPr lang="zh-CN" altLang="en-US" sz="2400" dirty="0"/>
              <a:t>个先者只要的数目使和为</a:t>
            </a:r>
            <a:r>
              <a:rPr lang="en-US" altLang="zh-CN" sz="2400" dirty="0"/>
              <a:t>m+1</a:t>
            </a:r>
            <a:r>
              <a:rPr lang="zh-CN" altLang="en-US" sz="2400" dirty="0"/>
              <a:t>，那么先手必赢。反之若</a:t>
            </a:r>
            <a:r>
              <a:rPr lang="en-US" altLang="zh-CN" sz="2400" dirty="0"/>
              <a:t>n=k∗(m+1)</a:t>
            </a:r>
            <a:r>
              <a:rPr lang="zh-CN" altLang="en-US" sz="2400" dirty="0"/>
              <a:t>，那么先手无论怎样都会输。</a:t>
            </a:r>
          </a:p>
        </p:txBody>
      </p:sp>
      <p:sp>
        <p:nvSpPr>
          <p:cNvPr id="4" name="灯片编号占位符 3">
            <a:extLst>
              <a:ext uri="{FF2B5EF4-FFF2-40B4-BE49-F238E27FC236}">
                <a16:creationId xmlns:a16="http://schemas.microsoft.com/office/drawing/2014/main" id="{2ADA2D5A-6858-48C0-B972-D8058BCEA4F4}"/>
              </a:ext>
            </a:extLst>
          </p:cNvPr>
          <p:cNvSpPr>
            <a:spLocks noGrp="1"/>
          </p:cNvSpPr>
          <p:nvPr>
            <p:ph type="sldNum" sz="quarter" idx="12"/>
          </p:nvPr>
        </p:nvSpPr>
        <p:spPr/>
        <p:txBody>
          <a:bodyPr/>
          <a:lstStyle/>
          <a:p>
            <a:fld id="{519954A3-9DFD-4C44-94BA-B95130A3BA1C}" type="slidenum">
              <a:rPr lang="en-US" smtClean="0"/>
              <a:t>57</a:t>
            </a:fld>
            <a:endParaRPr lang="en-US" dirty="0"/>
          </a:p>
        </p:txBody>
      </p:sp>
    </p:spTree>
    <p:extLst>
      <p:ext uri="{BB962C8B-B14F-4D97-AF65-F5344CB8AC3E}">
        <p14:creationId xmlns:p14="http://schemas.microsoft.com/office/powerpoint/2010/main" val="174674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BB943-996D-4D8E-AEC5-871683337AD3}"/>
              </a:ext>
            </a:extLst>
          </p:cNvPr>
          <p:cNvSpPr>
            <a:spLocks noGrp="1"/>
          </p:cNvSpPr>
          <p:nvPr>
            <p:ph type="title"/>
          </p:nvPr>
        </p:nvSpPr>
        <p:spPr/>
        <p:txBody>
          <a:bodyPr/>
          <a:lstStyle/>
          <a:p>
            <a:r>
              <a:rPr lang="zh-CN" altLang="en-US" dirty="0"/>
              <a:t>简单博弈 </a:t>
            </a:r>
          </a:p>
        </p:txBody>
      </p:sp>
      <p:sp>
        <p:nvSpPr>
          <p:cNvPr id="3" name="内容占位符 2">
            <a:extLst>
              <a:ext uri="{FF2B5EF4-FFF2-40B4-BE49-F238E27FC236}">
                <a16:creationId xmlns:a16="http://schemas.microsoft.com/office/drawing/2014/main" id="{7CC0920B-A477-4B0B-A76C-7A4D80F0ACD2}"/>
              </a:ext>
            </a:extLst>
          </p:cNvPr>
          <p:cNvSpPr>
            <a:spLocks noGrp="1"/>
          </p:cNvSpPr>
          <p:nvPr>
            <p:ph idx="1"/>
          </p:nvPr>
        </p:nvSpPr>
        <p:spPr/>
        <p:txBody>
          <a:bodyPr>
            <a:normAutofit/>
          </a:bodyPr>
          <a:lstStyle/>
          <a:p>
            <a:r>
              <a:rPr lang="zh-CN" altLang="en-US" sz="2000" b="1" dirty="0"/>
              <a:t>尼姆博弈（</a:t>
            </a:r>
            <a:r>
              <a:rPr lang="en-US" altLang="zh-CN" sz="2000" b="1" dirty="0" err="1"/>
              <a:t>Nimm</a:t>
            </a:r>
            <a:r>
              <a:rPr lang="en-US" altLang="zh-CN" sz="2000" b="1" dirty="0"/>
              <a:t> Game</a:t>
            </a:r>
            <a:r>
              <a:rPr lang="zh-CN" altLang="en-US" sz="2000" b="1" dirty="0"/>
              <a:t>）</a:t>
            </a:r>
          </a:p>
          <a:p>
            <a:r>
              <a:rPr lang="zh-CN" altLang="en-US" sz="2000" dirty="0"/>
              <a:t>    有</a:t>
            </a:r>
            <a:r>
              <a:rPr lang="en-US" altLang="zh-CN" sz="2000" dirty="0"/>
              <a:t>n</a:t>
            </a:r>
            <a:r>
              <a:rPr lang="zh-CN" altLang="en-US" sz="2000" dirty="0"/>
              <a:t>堆物品，两人轮流取，每次取某堆中不少于</a:t>
            </a:r>
            <a:r>
              <a:rPr lang="en-US" altLang="zh-CN" sz="2000" dirty="0"/>
              <a:t>1</a:t>
            </a:r>
            <a:r>
              <a:rPr lang="zh-CN" altLang="en-US" sz="2000" dirty="0"/>
              <a:t>个，最后取完者胜。</a:t>
            </a:r>
          </a:p>
          <a:p>
            <a:r>
              <a:rPr lang="zh-CN" altLang="en-US" sz="2000" dirty="0"/>
              <a:t>    假如有</a:t>
            </a:r>
            <a:r>
              <a:rPr lang="en-US" altLang="zh-CN" sz="2000" dirty="0"/>
              <a:t>3</a:t>
            </a:r>
            <a:r>
              <a:rPr lang="zh-CN" altLang="en-US" sz="2000" dirty="0"/>
              <a:t>堆物品</a:t>
            </a:r>
            <a:r>
              <a:rPr lang="en-US" altLang="zh-CN" sz="2000" dirty="0"/>
              <a:t>(</a:t>
            </a:r>
            <a:r>
              <a:rPr lang="en-US" altLang="zh-CN" sz="2000" dirty="0" err="1"/>
              <a:t>a,b,c</a:t>
            </a:r>
            <a:r>
              <a:rPr lang="en-US" altLang="zh-CN" sz="2000" dirty="0"/>
              <a:t>) </a:t>
            </a:r>
            <a:br>
              <a:rPr lang="en-US" altLang="zh-CN" sz="2000" dirty="0"/>
            </a:br>
            <a:r>
              <a:rPr lang="en-US" altLang="zh-CN" sz="2000" dirty="0"/>
              <a:t>  </a:t>
            </a:r>
            <a:r>
              <a:rPr lang="zh-CN" altLang="en-US" sz="2000" dirty="0"/>
              <a:t>（</a:t>
            </a:r>
            <a:r>
              <a:rPr lang="en-US" altLang="zh-CN" sz="2000" dirty="0"/>
              <a:t>0</a:t>
            </a:r>
            <a:r>
              <a:rPr lang="zh-CN" altLang="en-US" sz="2000" dirty="0"/>
              <a:t>，</a:t>
            </a:r>
            <a:r>
              <a:rPr lang="en-US" altLang="zh-CN" sz="2000" dirty="0"/>
              <a:t>0</a:t>
            </a:r>
            <a:r>
              <a:rPr lang="zh-CN" altLang="en-US" sz="2000" dirty="0"/>
              <a:t>，</a:t>
            </a:r>
            <a:r>
              <a:rPr lang="en-US" altLang="zh-CN" sz="2000" dirty="0"/>
              <a:t>0</a:t>
            </a:r>
            <a:r>
              <a:rPr lang="zh-CN" altLang="en-US" sz="2000" dirty="0"/>
              <a:t>）状态时先手是一个必输局势因为没有东西可取，</a:t>
            </a:r>
            <a:r>
              <a:rPr lang="en-US" altLang="zh-CN" sz="2000" dirty="0"/>
              <a:t>(0,n,n) </a:t>
            </a:r>
            <a:r>
              <a:rPr lang="zh-CN" altLang="en-US" sz="2000" dirty="0"/>
              <a:t>状态时也是必输局势只要后者在另一堆取得物品与前者一样多时那么前者也就是必输局势。慢分析</a:t>
            </a:r>
            <a:r>
              <a:rPr lang="en-US" altLang="zh-CN" sz="2000" dirty="0"/>
              <a:t>(1,2,3)</a:t>
            </a:r>
            <a:r>
              <a:rPr lang="zh-CN" altLang="en-US" sz="2000" dirty="0"/>
              <a:t>也是一个必输局势。如果我们将其转化为二进制形式并通过异或运算</a:t>
            </a:r>
            <a:r>
              <a:rPr lang="en-US" altLang="zh-CN" sz="2000" dirty="0"/>
              <a:t>(^)</a:t>
            </a:r>
            <a:r>
              <a:rPr lang="zh-CN" altLang="en-US" sz="2000" dirty="0"/>
              <a:t>我们会发现： </a:t>
            </a:r>
            <a:br>
              <a:rPr lang="zh-CN" altLang="en-US" sz="2000" dirty="0"/>
            </a:br>
            <a:r>
              <a:rPr lang="en-US" altLang="zh-CN" sz="2000" dirty="0"/>
              <a:t>0001^0010^0011=0000 </a:t>
            </a:r>
            <a:br>
              <a:rPr lang="en-US" altLang="zh-CN" sz="2000" dirty="0"/>
            </a:br>
            <a:r>
              <a:rPr lang="zh-CN" altLang="en-US" sz="2000" dirty="0"/>
              <a:t>通过验证所有的堆数量累</a:t>
            </a:r>
            <a:r>
              <a:rPr lang="en-US" altLang="zh-CN" sz="2000" dirty="0"/>
              <a:t>^</a:t>
            </a:r>
            <a:r>
              <a:rPr lang="zh-CN" altLang="en-US" sz="2000" dirty="0"/>
              <a:t>后只要为</a:t>
            </a:r>
            <a:r>
              <a:rPr lang="en-US" altLang="zh-CN" sz="2000" dirty="0"/>
              <a:t>0</a:t>
            </a:r>
            <a:r>
              <a:rPr lang="zh-CN" altLang="en-US" sz="2000" dirty="0"/>
              <a:t>就都是必输局势，所以我们就只要记住这个规则：将</a:t>
            </a:r>
            <a:r>
              <a:rPr lang="en-US" altLang="zh-CN" sz="2000" dirty="0"/>
              <a:t>n</a:t>
            </a:r>
            <a:r>
              <a:rPr lang="zh-CN" altLang="en-US" sz="2000" dirty="0"/>
              <a:t>堆物品数量全部异或后结果为</a:t>
            </a:r>
            <a:r>
              <a:rPr lang="en-US" altLang="zh-CN" sz="2000" dirty="0"/>
              <a:t>0</a:t>
            </a:r>
            <a:r>
              <a:rPr lang="zh-CN" altLang="en-US" sz="2000" dirty="0"/>
              <a:t>者必败，否则必胜。</a:t>
            </a:r>
          </a:p>
          <a:p>
            <a:endParaRPr lang="zh-CN" altLang="en-US" sz="2000" dirty="0"/>
          </a:p>
        </p:txBody>
      </p:sp>
      <p:sp>
        <p:nvSpPr>
          <p:cNvPr id="4" name="灯片编号占位符 3">
            <a:extLst>
              <a:ext uri="{FF2B5EF4-FFF2-40B4-BE49-F238E27FC236}">
                <a16:creationId xmlns:a16="http://schemas.microsoft.com/office/drawing/2014/main" id="{5C1DE9C1-39B6-4EA2-8006-E983F5C78418}"/>
              </a:ext>
            </a:extLst>
          </p:cNvPr>
          <p:cNvSpPr>
            <a:spLocks noGrp="1"/>
          </p:cNvSpPr>
          <p:nvPr>
            <p:ph type="sldNum" sz="quarter" idx="12"/>
          </p:nvPr>
        </p:nvSpPr>
        <p:spPr/>
        <p:txBody>
          <a:bodyPr/>
          <a:lstStyle/>
          <a:p>
            <a:fld id="{519954A3-9DFD-4C44-94BA-B95130A3BA1C}" type="slidenum">
              <a:rPr lang="en-US" smtClean="0"/>
              <a:t>58</a:t>
            </a:fld>
            <a:endParaRPr lang="en-US" dirty="0"/>
          </a:p>
        </p:txBody>
      </p:sp>
    </p:spTree>
    <p:extLst>
      <p:ext uri="{BB962C8B-B14F-4D97-AF65-F5344CB8AC3E}">
        <p14:creationId xmlns:p14="http://schemas.microsoft.com/office/powerpoint/2010/main" val="181205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FB488-C3FE-4D8A-96E8-2B4D4FC253F6}"/>
              </a:ext>
            </a:extLst>
          </p:cNvPr>
          <p:cNvSpPr>
            <a:spLocks noGrp="1"/>
          </p:cNvSpPr>
          <p:nvPr>
            <p:ph type="title"/>
          </p:nvPr>
        </p:nvSpPr>
        <p:spPr/>
        <p:txBody>
          <a:bodyPr/>
          <a:lstStyle/>
          <a:p>
            <a:r>
              <a:rPr lang="zh-CN" altLang="en-US" dirty="0"/>
              <a:t>简单博弈 </a:t>
            </a:r>
          </a:p>
        </p:txBody>
      </p:sp>
      <p:sp>
        <p:nvSpPr>
          <p:cNvPr id="3" name="内容占位符 2">
            <a:extLst>
              <a:ext uri="{FF2B5EF4-FFF2-40B4-BE49-F238E27FC236}">
                <a16:creationId xmlns:a16="http://schemas.microsoft.com/office/drawing/2014/main" id="{C41909D8-4B62-48FA-9764-74EB783DE745}"/>
              </a:ext>
            </a:extLst>
          </p:cNvPr>
          <p:cNvSpPr>
            <a:spLocks noGrp="1"/>
          </p:cNvSpPr>
          <p:nvPr>
            <p:ph idx="1"/>
          </p:nvPr>
        </p:nvSpPr>
        <p:spPr/>
        <p:txBody>
          <a:bodyPr>
            <a:normAutofit/>
          </a:bodyPr>
          <a:lstStyle/>
          <a:p>
            <a:r>
              <a:rPr lang="en-US" altLang="zh-CN" sz="2400" dirty="0"/>
              <a:t>SG</a:t>
            </a:r>
            <a:r>
              <a:rPr lang="zh-CN" altLang="en-US" sz="2400" dirty="0"/>
              <a:t>函数</a:t>
            </a:r>
          </a:p>
          <a:p>
            <a:r>
              <a:rPr lang="zh-CN" altLang="en-US" sz="2400" dirty="0"/>
              <a:t>    将</a:t>
            </a:r>
            <a:r>
              <a:rPr lang="en-US" altLang="zh-CN" sz="2400" dirty="0"/>
              <a:t>ICG</a:t>
            </a:r>
            <a:r>
              <a:rPr lang="zh-CN" altLang="en-US" sz="2400" dirty="0"/>
              <a:t>问题进行转化：任何一个</a:t>
            </a:r>
            <a:r>
              <a:rPr lang="en-US" altLang="zh-CN" sz="2400" dirty="0"/>
              <a:t>ICG</a:t>
            </a:r>
            <a:r>
              <a:rPr lang="zh-CN" altLang="en-US" sz="2400" dirty="0"/>
              <a:t>都可以通过把每个局面看作一个顶点，对每个局面和它的子局面连一条有向边来抽象这个“有向图游戏”。</a:t>
            </a:r>
          </a:p>
          <a:p>
            <a:r>
              <a:rPr lang="zh-CN" altLang="en-US" sz="2400" dirty="0"/>
              <a:t>    于是我们将</a:t>
            </a:r>
            <a:r>
              <a:rPr lang="en-US" altLang="zh-CN" sz="2400" dirty="0"/>
              <a:t>ICG</a:t>
            </a:r>
            <a:r>
              <a:rPr lang="zh-CN" altLang="en-US" sz="2400" dirty="0"/>
              <a:t>问题转化为上述这个游戏，再通过寻找这个游戏的一般解法来处理</a:t>
            </a:r>
            <a:r>
              <a:rPr lang="en-US" altLang="zh-CN" sz="2400" dirty="0"/>
              <a:t>ICG</a:t>
            </a:r>
            <a:r>
              <a:rPr lang="zh-CN" altLang="en-US" sz="2400" dirty="0"/>
              <a:t>问题。</a:t>
            </a:r>
          </a:p>
        </p:txBody>
      </p:sp>
      <p:sp>
        <p:nvSpPr>
          <p:cNvPr id="4" name="灯片编号占位符 3">
            <a:extLst>
              <a:ext uri="{FF2B5EF4-FFF2-40B4-BE49-F238E27FC236}">
                <a16:creationId xmlns:a16="http://schemas.microsoft.com/office/drawing/2014/main" id="{8E6B8FA8-6348-4138-B3A5-9D4C8FA51992}"/>
              </a:ext>
            </a:extLst>
          </p:cNvPr>
          <p:cNvSpPr>
            <a:spLocks noGrp="1"/>
          </p:cNvSpPr>
          <p:nvPr>
            <p:ph type="sldNum" sz="quarter" idx="12"/>
          </p:nvPr>
        </p:nvSpPr>
        <p:spPr/>
        <p:txBody>
          <a:bodyPr/>
          <a:lstStyle/>
          <a:p>
            <a:fld id="{519954A3-9DFD-4C44-94BA-B95130A3BA1C}" type="slidenum">
              <a:rPr lang="en-US" smtClean="0"/>
              <a:t>59</a:t>
            </a:fld>
            <a:endParaRPr lang="en-US" dirty="0"/>
          </a:p>
        </p:txBody>
      </p:sp>
    </p:spTree>
    <p:extLst>
      <p:ext uri="{BB962C8B-B14F-4D97-AF65-F5344CB8AC3E}">
        <p14:creationId xmlns:p14="http://schemas.microsoft.com/office/powerpoint/2010/main" val="269376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85E93-BAAE-467C-A89B-6B4D514CBEAD}"/>
              </a:ext>
            </a:extLst>
          </p:cNvPr>
          <p:cNvSpPr>
            <a:spLocks noGrp="1"/>
          </p:cNvSpPr>
          <p:nvPr>
            <p:ph type="title"/>
          </p:nvPr>
        </p:nvSpPr>
        <p:spPr/>
        <p:txBody>
          <a:bodyPr/>
          <a:lstStyle/>
          <a:p>
            <a:r>
              <a:rPr lang="zh-CN" altLang="zh-CN" b="1" dirty="0"/>
              <a:t>算法复杂度的计算</a:t>
            </a:r>
            <a:r>
              <a:rPr lang="en-US" altLang="zh-CN" b="1" dirty="0"/>
              <a:t>-</a:t>
            </a:r>
            <a:r>
              <a:rPr lang="zh-CN" altLang="en-US" b="1" dirty="0"/>
              <a:t>时间复杂度</a:t>
            </a:r>
            <a:r>
              <a:rPr lang="en-US" altLang="zh-CN" b="1" dirty="0"/>
              <a:t>(cont`d)</a:t>
            </a:r>
            <a:endParaRPr lang="zh-CN" altLang="en-US" dirty="0"/>
          </a:p>
        </p:txBody>
      </p:sp>
      <p:sp>
        <p:nvSpPr>
          <p:cNvPr id="3" name="内容占位符 2">
            <a:extLst>
              <a:ext uri="{FF2B5EF4-FFF2-40B4-BE49-F238E27FC236}">
                <a16:creationId xmlns:a16="http://schemas.microsoft.com/office/drawing/2014/main" id="{FBB21223-B6B0-482A-8264-A8DF1195CEB2}"/>
              </a:ext>
            </a:extLst>
          </p:cNvPr>
          <p:cNvSpPr>
            <a:spLocks noGrp="1"/>
          </p:cNvSpPr>
          <p:nvPr>
            <p:ph idx="1"/>
          </p:nvPr>
        </p:nvSpPr>
        <p:spPr>
          <a:xfrm>
            <a:off x="677334" y="1600752"/>
            <a:ext cx="8596668" cy="3880773"/>
          </a:xfrm>
        </p:spPr>
        <p:txBody>
          <a:bodyPr>
            <a:normAutofit/>
          </a:bodyPr>
          <a:lstStyle/>
          <a:p>
            <a:r>
              <a:rPr lang="zh-CN" altLang="en-US" sz="2800" dirty="0"/>
              <a:t>算法中某个特定步骤的执行次数</a:t>
            </a:r>
            <a:r>
              <a:rPr lang="en-US" altLang="zh-CN" sz="2800" dirty="0"/>
              <a:t>/</a:t>
            </a:r>
            <a:r>
              <a:rPr lang="zh-CN" altLang="en-US" sz="2800" dirty="0"/>
              <a:t>对于总执行时间的估算成本，随着「问题规模」的增大时，增长的形式</a:t>
            </a:r>
            <a:r>
              <a:rPr lang="zh-CN" altLang="en-US" sz="2400" dirty="0"/>
              <a:t>。</a:t>
            </a:r>
          </a:p>
          <a:p>
            <a:endParaRPr lang="zh-CN" altLang="en-US" sz="1400" dirty="0"/>
          </a:p>
        </p:txBody>
      </p:sp>
      <p:pic>
        <p:nvPicPr>
          <p:cNvPr id="4" name="内容占位符 3">
            <a:extLst>
              <a:ext uri="{FF2B5EF4-FFF2-40B4-BE49-F238E27FC236}">
                <a16:creationId xmlns:a16="http://schemas.microsoft.com/office/drawing/2014/main" id="{ABAEDA57-1683-451A-A317-0ADA9C030773}"/>
              </a:ext>
            </a:extLst>
          </p:cNvPr>
          <p:cNvPicPr>
            <a:picLocks noChangeAspect="1"/>
          </p:cNvPicPr>
          <p:nvPr/>
        </p:nvPicPr>
        <p:blipFill>
          <a:blip r:embed="rId2"/>
          <a:stretch>
            <a:fillRect/>
          </a:stretch>
        </p:blipFill>
        <p:spPr>
          <a:xfrm>
            <a:off x="2917998" y="2751104"/>
            <a:ext cx="4589070" cy="3879850"/>
          </a:xfrm>
          <a:prstGeom prst="rect">
            <a:avLst/>
          </a:prstGeom>
        </p:spPr>
      </p:pic>
      <p:sp>
        <p:nvSpPr>
          <p:cNvPr id="5" name="灯片编号占位符 4">
            <a:extLst>
              <a:ext uri="{FF2B5EF4-FFF2-40B4-BE49-F238E27FC236}">
                <a16:creationId xmlns:a16="http://schemas.microsoft.com/office/drawing/2014/main" id="{5838F871-7D0C-4A00-999B-5B9BA3FC1D4F}"/>
              </a:ext>
            </a:extLst>
          </p:cNvPr>
          <p:cNvSpPr>
            <a:spLocks noGrp="1"/>
          </p:cNvSpPr>
          <p:nvPr>
            <p:ph type="sldNum" sz="quarter" idx="12"/>
          </p:nvPr>
        </p:nvSpPr>
        <p:spPr/>
        <p:txBody>
          <a:bodyPr/>
          <a:lstStyle/>
          <a:p>
            <a:fld id="{519954A3-9DFD-4C44-94BA-B95130A3BA1C}" type="slidenum">
              <a:rPr lang="en-US" smtClean="0"/>
              <a:t>6</a:t>
            </a:fld>
            <a:endParaRPr lang="en-US" dirty="0"/>
          </a:p>
        </p:txBody>
      </p:sp>
      <p:sp>
        <p:nvSpPr>
          <p:cNvPr id="6" name="标题 1">
            <a:extLst>
              <a:ext uri="{FF2B5EF4-FFF2-40B4-BE49-F238E27FC236}">
                <a16:creationId xmlns:a16="http://schemas.microsoft.com/office/drawing/2014/main" id="{445BD3F4-8044-4E92-8DCE-0018FC5ABA44}"/>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a:t>枚举法</a:t>
            </a:r>
            <a:br>
              <a:rPr lang="zh-CN" altLang="en-US" b="1"/>
            </a:br>
            <a:endParaRPr lang="zh-CN" altLang="en-US" dirty="0"/>
          </a:p>
        </p:txBody>
      </p:sp>
    </p:spTree>
    <p:extLst>
      <p:ext uri="{BB962C8B-B14F-4D97-AF65-F5344CB8AC3E}">
        <p14:creationId xmlns:p14="http://schemas.microsoft.com/office/powerpoint/2010/main" val="3327826616"/>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85390-6809-4D92-9719-DF61905FF1DD}"/>
              </a:ext>
            </a:extLst>
          </p:cNvPr>
          <p:cNvSpPr>
            <a:spLocks noGrp="1"/>
          </p:cNvSpPr>
          <p:nvPr>
            <p:ph type="title"/>
          </p:nvPr>
        </p:nvSpPr>
        <p:spPr/>
        <p:txBody>
          <a:bodyPr/>
          <a:lstStyle/>
          <a:p>
            <a:r>
              <a:rPr lang="zh-CN" altLang="en-US" dirty="0"/>
              <a:t>简单博弈 </a:t>
            </a:r>
          </a:p>
        </p:txBody>
      </p:sp>
      <p:sp>
        <p:nvSpPr>
          <p:cNvPr id="3" name="内容占位符 2">
            <a:extLst>
              <a:ext uri="{FF2B5EF4-FFF2-40B4-BE49-F238E27FC236}">
                <a16:creationId xmlns:a16="http://schemas.microsoft.com/office/drawing/2014/main" id="{5A7BD43B-2AAC-4FB5-BE48-8D18BE0AF7DC}"/>
              </a:ext>
            </a:extLst>
          </p:cNvPr>
          <p:cNvSpPr>
            <a:spLocks noGrp="1"/>
          </p:cNvSpPr>
          <p:nvPr>
            <p:ph idx="1"/>
          </p:nvPr>
        </p:nvSpPr>
        <p:spPr/>
        <p:txBody>
          <a:bodyPr>
            <a:normAutofit/>
          </a:bodyPr>
          <a:lstStyle/>
          <a:p>
            <a:r>
              <a:rPr lang="zh-CN" altLang="en-US" sz="2400" dirty="0"/>
              <a:t>    首先定义</a:t>
            </a:r>
            <a:r>
              <a:rPr lang="en-US" altLang="zh-CN" sz="2400" dirty="0" err="1"/>
              <a:t>mex</a:t>
            </a:r>
            <a:r>
              <a:rPr lang="en-US" altLang="zh-CN" sz="2400" dirty="0"/>
              <a:t>(minimal  </a:t>
            </a:r>
            <a:r>
              <a:rPr lang="en-US" altLang="zh-CN" sz="2400" dirty="0" err="1"/>
              <a:t>excludant</a:t>
            </a:r>
            <a:r>
              <a:rPr lang="en-US" altLang="zh-CN" sz="2400" dirty="0"/>
              <a:t>)</a:t>
            </a:r>
            <a:r>
              <a:rPr lang="zh-CN" altLang="en-US" sz="2400" dirty="0"/>
              <a:t>运算，这是定义于一个集合的运算，表示最小的不属于这个集合的最小非负整数。例如</a:t>
            </a:r>
            <a:r>
              <a:rPr lang="en-US" altLang="zh-CN" sz="2400" dirty="0" err="1"/>
              <a:t>mex</a:t>
            </a:r>
            <a:r>
              <a:rPr lang="en-US" altLang="zh-CN" sz="2400" dirty="0"/>
              <a:t>{0,1,2,4}=3</a:t>
            </a:r>
            <a:r>
              <a:rPr lang="zh-CN" altLang="en-US" sz="2400" dirty="0"/>
              <a:t>，</a:t>
            </a:r>
            <a:r>
              <a:rPr lang="en-US" altLang="zh-CN" sz="2400" dirty="0" err="1"/>
              <a:t>mex</a:t>
            </a:r>
            <a:r>
              <a:rPr lang="en-US" altLang="zh-CN" sz="2400" dirty="0"/>
              <a:t>{2,3,4}=0</a:t>
            </a:r>
            <a:r>
              <a:rPr lang="zh-CN" altLang="en-US" sz="2400" dirty="0"/>
              <a:t>，</a:t>
            </a:r>
            <a:r>
              <a:rPr lang="en-US" altLang="zh-CN" sz="2400" dirty="0" err="1"/>
              <a:t>mex</a:t>
            </a:r>
            <a:r>
              <a:rPr lang="en-US" altLang="zh-CN" sz="2400" dirty="0"/>
              <a:t>{}=0.</a:t>
            </a:r>
          </a:p>
          <a:p>
            <a:r>
              <a:rPr lang="en-US" altLang="zh-CN" sz="2400" dirty="0"/>
              <a:t>    SG</a:t>
            </a:r>
            <a:r>
              <a:rPr lang="zh-CN" altLang="en-US" sz="2400" dirty="0"/>
              <a:t>函数（</a:t>
            </a:r>
            <a:r>
              <a:rPr lang="en-US" altLang="zh-CN" sz="2400" dirty="0"/>
              <a:t>Sprague-Grundy</a:t>
            </a:r>
            <a:r>
              <a:rPr lang="zh-CN" altLang="en-US" sz="2400" dirty="0"/>
              <a:t>）：对于一个给定的有向无环图，定义关于这个图的每个顶点的</a:t>
            </a:r>
            <a:r>
              <a:rPr lang="en-US" altLang="zh-CN" sz="2400" dirty="0"/>
              <a:t>SG</a:t>
            </a:r>
            <a:r>
              <a:rPr lang="zh-CN" altLang="en-US" sz="2400" dirty="0"/>
              <a:t>函数如下：</a:t>
            </a:r>
            <a:r>
              <a:rPr lang="en-US" altLang="zh-CN" sz="2400" dirty="0"/>
              <a:t>sg(x)=</a:t>
            </a:r>
            <a:r>
              <a:rPr lang="en-US" altLang="zh-CN" sz="2400" dirty="0" err="1"/>
              <a:t>mex</a:t>
            </a:r>
            <a:r>
              <a:rPr lang="en-US" altLang="zh-CN" sz="2400" dirty="0"/>
              <a:t>{sg(y) | y</a:t>
            </a:r>
            <a:r>
              <a:rPr lang="zh-CN" altLang="en-US" sz="2400" dirty="0"/>
              <a:t>是</a:t>
            </a:r>
            <a:r>
              <a:rPr lang="en-US" altLang="zh-CN" sz="2400" dirty="0"/>
              <a:t>x</a:t>
            </a:r>
            <a:r>
              <a:rPr lang="zh-CN" altLang="en-US" sz="2400" dirty="0"/>
              <a:t>的后继</a:t>
            </a:r>
            <a:r>
              <a:rPr lang="en-US" altLang="zh-CN" sz="2400" dirty="0"/>
              <a:t>}</a:t>
            </a:r>
            <a:endParaRPr lang="zh-CN" altLang="en-US" sz="2400" dirty="0"/>
          </a:p>
          <a:p>
            <a:endParaRPr lang="zh-CN" altLang="en-US" sz="2400" dirty="0"/>
          </a:p>
        </p:txBody>
      </p:sp>
      <p:sp>
        <p:nvSpPr>
          <p:cNvPr id="4" name="灯片编号占位符 3">
            <a:extLst>
              <a:ext uri="{FF2B5EF4-FFF2-40B4-BE49-F238E27FC236}">
                <a16:creationId xmlns:a16="http://schemas.microsoft.com/office/drawing/2014/main" id="{872F5BF8-868F-4712-B9DD-7F879CEAA6AB}"/>
              </a:ext>
            </a:extLst>
          </p:cNvPr>
          <p:cNvSpPr>
            <a:spLocks noGrp="1"/>
          </p:cNvSpPr>
          <p:nvPr>
            <p:ph type="sldNum" sz="quarter" idx="12"/>
          </p:nvPr>
        </p:nvSpPr>
        <p:spPr/>
        <p:txBody>
          <a:bodyPr/>
          <a:lstStyle/>
          <a:p>
            <a:fld id="{519954A3-9DFD-4C44-94BA-B95130A3BA1C}" type="slidenum">
              <a:rPr lang="en-US" smtClean="0"/>
              <a:t>60</a:t>
            </a:fld>
            <a:endParaRPr lang="en-US" dirty="0"/>
          </a:p>
        </p:txBody>
      </p:sp>
    </p:spTree>
    <p:extLst>
      <p:ext uri="{BB962C8B-B14F-4D97-AF65-F5344CB8AC3E}">
        <p14:creationId xmlns:p14="http://schemas.microsoft.com/office/powerpoint/2010/main" val="189466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E0807-31D1-4F1B-828D-A930C5970C5E}"/>
              </a:ext>
            </a:extLst>
          </p:cNvPr>
          <p:cNvSpPr>
            <a:spLocks noGrp="1"/>
          </p:cNvSpPr>
          <p:nvPr>
            <p:ph type="title"/>
          </p:nvPr>
        </p:nvSpPr>
        <p:spPr/>
        <p:txBody>
          <a:bodyPr/>
          <a:lstStyle/>
          <a:p>
            <a:r>
              <a:rPr lang="zh-CN" altLang="en-US" dirty="0"/>
              <a:t>简单博弈 </a:t>
            </a:r>
          </a:p>
        </p:txBody>
      </p:sp>
      <p:sp>
        <p:nvSpPr>
          <p:cNvPr id="3" name="内容占位符 2">
            <a:extLst>
              <a:ext uri="{FF2B5EF4-FFF2-40B4-BE49-F238E27FC236}">
                <a16:creationId xmlns:a16="http://schemas.microsoft.com/office/drawing/2014/main" id="{867EA321-3F62-4AF8-985B-A7540987EDE9}"/>
              </a:ext>
            </a:extLst>
          </p:cNvPr>
          <p:cNvSpPr>
            <a:spLocks noGrp="1"/>
          </p:cNvSpPr>
          <p:nvPr>
            <p:ph idx="1"/>
          </p:nvPr>
        </p:nvSpPr>
        <p:spPr/>
        <p:txBody>
          <a:bodyPr>
            <a:normAutofit/>
          </a:bodyPr>
          <a:lstStyle/>
          <a:p>
            <a:r>
              <a:rPr lang="zh-CN" altLang="en-US" sz="2400" dirty="0"/>
              <a:t> </a:t>
            </a:r>
            <a:r>
              <a:rPr lang="en-US" altLang="zh-CN" sz="2400" dirty="0"/>
              <a:t>SG</a:t>
            </a:r>
            <a:r>
              <a:rPr lang="zh-CN" altLang="en-US" sz="2400" dirty="0"/>
              <a:t>函数的求法：</a:t>
            </a:r>
          </a:p>
          <a:p>
            <a:endParaRPr lang="zh-CN" altLang="en-US" sz="2400" dirty="0"/>
          </a:p>
          <a:p>
            <a:r>
              <a:rPr lang="zh-CN" altLang="en-US" sz="2400" dirty="0"/>
              <a:t>找出必败态</a:t>
            </a:r>
          </a:p>
          <a:p>
            <a:r>
              <a:rPr lang="zh-CN" altLang="en-US" sz="2400" dirty="0"/>
              <a:t>找出当前所有状态的前驱结点</a:t>
            </a:r>
          </a:p>
          <a:p>
            <a:r>
              <a:rPr lang="zh-CN" altLang="en-US" sz="2400" dirty="0"/>
              <a:t>根据定义计算结点</a:t>
            </a:r>
            <a:r>
              <a:rPr lang="en-US" altLang="zh-CN" sz="2400" dirty="0"/>
              <a:t>SG</a:t>
            </a:r>
            <a:r>
              <a:rPr lang="zh-CN" altLang="en-US" sz="2400" dirty="0"/>
              <a:t>值</a:t>
            </a:r>
          </a:p>
          <a:p>
            <a:r>
              <a:rPr lang="zh-CN" altLang="en-US" sz="2400" dirty="0"/>
              <a:t>重复上述步骤，直到整棵树建立完成</a:t>
            </a:r>
          </a:p>
        </p:txBody>
      </p:sp>
      <p:sp>
        <p:nvSpPr>
          <p:cNvPr id="4" name="灯片编号占位符 3">
            <a:extLst>
              <a:ext uri="{FF2B5EF4-FFF2-40B4-BE49-F238E27FC236}">
                <a16:creationId xmlns:a16="http://schemas.microsoft.com/office/drawing/2014/main" id="{A4BBDD2F-E252-4BDA-95C6-ACCCF5111498}"/>
              </a:ext>
            </a:extLst>
          </p:cNvPr>
          <p:cNvSpPr>
            <a:spLocks noGrp="1"/>
          </p:cNvSpPr>
          <p:nvPr>
            <p:ph type="sldNum" sz="quarter" idx="12"/>
          </p:nvPr>
        </p:nvSpPr>
        <p:spPr/>
        <p:txBody>
          <a:bodyPr/>
          <a:lstStyle/>
          <a:p>
            <a:fld id="{519954A3-9DFD-4C44-94BA-B95130A3BA1C}" type="slidenum">
              <a:rPr lang="en-US" smtClean="0"/>
              <a:t>61</a:t>
            </a:fld>
            <a:endParaRPr lang="en-US" dirty="0"/>
          </a:p>
        </p:txBody>
      </p:sp>
    </p:spTree>
    <p:extLst>
      <p:ext uri="{BB962C8B-B14F-4D97-AF65-F5344CB8AC3E}">
        <p14:creationId xmlns:p14="http://schemas.microsoft.com/office/powerpoint/2010/main" val="2950217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8804F-547D-460D-8A7D-A32361BFAE84}"/>
              </a:ext>
            </a:extLst>
          </p:cNvPr>
          <p:cNvSpPr>
            <a:spLocks noGrp="1"/>
          </p:cNvSpPr>
          <p:nvPr>
            <p:ph type="title"/>
          </p:nvPr>
        </p:nvSpPr>
        <p:spPr/>
        <p:txBody>
          <a:bodyPr/>
          <a:lstStyle/>
          <a:p>
            <a:r>
              <a:rPr lang="zh-CN" altLang="en-US" dirty="0"/>
              <a:t>简单博弈 </a:t>
            </a:r>
          </a:p>
        </p:txBody>
      </p:sp>
      <p:sp>
        <p:nvSpPr>
          <p:cNvPr id="4" name="灯片编号占位符 3">
            <a:extLst>
              <a:ext uri="{FF2B5EF4-FFF2-40B4-BE49-F238E27FC236}">
                <a16:creationId xmlns:a16="http://schemas.microsoft.com/office/drawing/2014/main" id="{70B0F0EE-27D9-4B59-BA57-31E19D362E0F}"/>
              </a:ext>
            </a:extLst>
          </p:cNvPr>
          <p:cNvSpPr>
            <a:spLocks noGrp="1"/>
          </p:cNvSpPr>
          <p:nvPr>
            <p:ph type="sldNum" sz="quarter" idx="12"/>
          </p:nvPr>
        </p:nvSpPr>
        <p:spPr/>
        <p:txBody>
          <a:bodyPr/>
          <a:lstStyle/>
          <a:p>
            <a:fld id="{519954A3-9DFD-4C44-94BA-B95130A3BA1C}" type="slidenum">
              <a:rPr lang="en-US" smtClean="0"/>
              <a:t>62</a:t>
            </a:fld>
            <a:endParaRPr lang="en-US" dirty="0"/>
          </a:p>
        </p:txBody>
      </p:sp>
      <p:sp>
        <p:nvSpPr>
          <p:cNvPr id="5" name="AutoShape 2" descr="https://img2018.cnblogs.com/blog/1365470/201904/1365470-20190406173738243-2023239617.png">
            <a:extLst>
              <a:ext uri="{FF2B5EF4-FFF2-40B4-BE49-F238E27FC236}">
                <a16:creationId xmlns:a16="http://schemas.microsoft.com/office/drawing/2014/main" id="{38892601-4717-4EF2-8C82-039BEF33B14D}"/>
              </a:ext>
            </a:extLst>
          </p:cNvPr>
          <p:cNvSpPr>
            <a:spLocks noGrp="1" noChangeAspect="1" noChangeArrowheads="1"/>
          </p:cNvSpPr>
          <p:nvPr>
            <p:ph idx="1"/>
          </p:nvPr>
        </p:nvSpPr>
        <p:spPr bwMode="auto">
          <a:xfrm>
            <a:off x="1797666" y="4917613"/>
            <a:ext cx="8596668" cy="38807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dirty="0"/>
              <a:t>按上述步骤建成的树</a:t>
            </a:r>
            <a:endParaRPr lang="en-US" altLang="zh-CN" dirty="0"/>
          </a:p>
          <a:p>
            <a:r>
              <a:rPr lang="zh-CN" altLang="en-US" dirty="0"/>
              <a:t>（如果没有多组游戏甚至可以简化为</a:t>
            </a:r>
            <a:r>
              <a:rPr lang="en-US" altLang="zh-CN" dirty="0"/>
              <a:t>0/1</a:t>
            </a:r>
            <a:r>
              <a:rPr lang="zh-CN" altLang="en-US" dirty="0"/>
              <a:t>）</a:t>
            </a:r>
          </a:p>
        </p:txBody>
      </p:sp>
      <p:sp>
        <p:nvSpPr>
          <p:cNvPr id="6" name="AutoShape 4" descr="https://img2018.cnblogs.com/blog/1365470/201904/1365470-20190406173738243-2023239617.png">
            <a:extLst>
              <a:ext uri="{FF2B5EF4-FFF2-40B4-BE49-F238E27FC236}">
                <a16:creationId xmlns:a16="http://schemas.microsoft.com/office/drawing/2014/main" id="{0AC7717D-BFF6-4885-8682-1D3B2BF05C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985C8FA9-F7E4-4448-AFDD-19C7101B69CA}"/>
              </a:ext>
            </a:extLst>
          </p:cNvPr>
          <p:cNvPicPr>
            <a:picLocks noChangeAspect="1"/>
          </p:cNvPicPr>
          <p:nvPr/>
        </p:nvPicPr>
        <p:blipFill>
          <a:blip r:embed="rId2"/>
          <a:stretch>
            <a:fillRect/>
          </a:stretch>
        </p:blipFill>
        <p:spPr>
          <a:xfrm>
            <a:off x="2723176" y="1270000"/>
            <a:ext cx="4504984" cy="3389147"/>
          </a:xfrm>
          <a:prstGeom prst="rect">
            <a:avLst/>
          </a:prstGeom>
        </p:spPr>
      </p:pic>
    </p:spTree>
    <p:extLst>
      <p:ext uri="{BB962C8B-B14F-4D97-AF65-F5344CB8AC3E}">
        <p14:creationId xmlns:p14="http://schemas.microsoft.com/office/powerpoint/2010/main" val="2554475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30FB6-D1FB-469E-892F-720C6F0DFA8C}"/>
              </a:ext>
            </a:extLst>
          </p:cNvPr>
          <p:cNvSpPr>
            <a:spLocks noGrp="1"/>
          </p:cNvSpPr>
          <p:nvPr>
            <p:ph type="title"/>
          </p:nvPr>
        </p:nvSpPr>
        <p:spPr/>
        <p:txBody>
          <a:bodyPr/>
          <a:lstStyle/>
          <a:p>
            <a:r>
              <a:rPr lang="zh-CN" altLang="en-US" dirty="0"/>
              <a:t>简单博弈 </a:t>
            </a:r>
          </a:p>
        </p:txBody>
      </p:sp>
      <p:sp>
        <p:nvSpPr>
          <p:cNvPr id="3" name="内容占位符 2">
            <a:extLst>
              <a:ext uri="{FF2B5EF4-FFF2-40B4-BE49-F238E27FC236}">
                <a16:creationId xmlns:a16="http://schemas.microsoft.com/office/drawing/2014/main" id="{6F4A2AB2-8647-4F42-8DC9-9538E7E0BCDC}"/>
              </a:ext>
            </a:extLst>
          </p:cNvPr>
          <p:cNvSpPr>
            <a:spLocks noGrp="1"/>
          </p:cNvSpPr>
          <p:nvPr>
            <p:ph idx="1"/>
          </p:nvPr>
        </p:nvSpPr>
        <p:spPr/>
        <p:txBody>
          <a:bodyPr>
            <a:normAutofit/>
          </a:bodyPr>
          <a:lstStyle/>
          <a:p>
            <a:r>
              <a:rPr lang="en-US" altLang="zh-CN" sz="2000" dirty="0"/>
              <a:t>SG</a:t>
            </a:r>
            <a:r>
              <a:rPr lang="zh-CN" altLang="en-US" sz="2000" dirty="0"/>
              <a:t>定理：所以我们可以定义有向图游戏的和。设</a:t>
            </a:r>
            <a:r>
              <a:rPr lang="en-US" altLang="zh-CN" sz="2000" dirty="0"/>
              <a:t>G1,G2,...</a:t>
            </a:r>
            <a:r>
              <a:rPr lang="en-US" altLang="zh-CN" sz="2000" dirty="0" err="1"/>
              <a:t>Gn</a:t>
            </a:r>
            <a:r>
              <a:rPr lang="zh-CN" altLang="en-US" sz="2000" dirty="0"/>
              <a:t>为</a:t>
            </a:r>
            <a:r>
              <a:rPr lang="en-US" altLang="zh-CN" sz="2000" dirty="0"/>
              <a:t>n</a:t>
            </a:r>
            <a:r>
              <a:rPr lang="zh-CN" altLang="en-US" sz="2000" dirty="0"/>
              <a:t>个“有向图”游戏的和</a:t>
            </a:r>
            <a:r>
              <a:rPr lang="en-US" altLang="zh-CN" sz="2000" dirty="0"/>
              <a:t>(Sum)</a:t>
            </a:r>
            <a:r>
              <a:rPr lang="zh-CN" altLang="en-US" sz="2000" dirty="0"/>
              <a:t>，游戏</a:t>
            </a:r>
            <a:r>
              <a:rPr lang="en-US" altLang="zh-CN" sz="2000" dirty="0"/>
              <a:t>G</a:t>
            </a:r>
            <a:r>
              <a:rPr lang="zh-CN" altLang="en-US" sz="2000" dirty="0"/>
              <a:t>的移动规则是：任选一个子游戏</a:t>
            </a:r>
            <a:r>
              <a:rPr lang="en-US" altLang="zh-CN" sz="2000" dirty="0"/>
              <a:t>Gi</a:t>
            </a:r>
            <a:r>
              <a:rPr lang="zh-CN" altLang="en-US" sz="2000" dirty="0"/>
              <a:t>并移动上面的棋子。</a:t>
            </a:r>
            <a:r>
              <a:rPr lang="en-US" altLang="zh-CN" sz="2000" dirty="0"/>
              <a:t>SG</a:t>
            </a:r>
            <a:r>
              <a:rPr lang="zh-CN" altLang="en-US" sz="2000" dirty="0"/>
              <a:t>定理就是：</a:t>
            </a:r>
            <a:r>
              <a:rPr lang="en-US" altLang="zh-CN" sz="2000" dirty="0"/>
              <a:t>sg(G)=sg(G1)∧sg(G2)∧....∧sg(</a:t>
            </a:r>
            <a:r>
              <a:rPr lang="en-US" altLang="zh-CN" sz="2000" dirty="0" err="1"/>
              <a:t>Gn</a:t>
            </a:r>
            <a:r>
              <a:rPr lang="en-US" altLang="zh-CN" sz="2000" dirty="0"/>
              <a:t>)</a:t>
            </a:r>
            <a:r>
              <a:rPr lang="zh-CN" altLang="en-US" sz="2000" dirty="0"/>
              <a:t>。也就是说，游戏的</a:t>
            </a:r>
            <a:r>
              <a:rPr lang="en-US" altLang="zh-CN" sz="2000" dirty="0"/>
              <a:t>SG</a:t>
            </a:r>
            <a:r>
              <a:rPr lang="zh-CN" altLang="en-US" sz="2000" dirty="0"/>
              <a:t>函数值就是它的所有子游戏的</a:t>
            </a:r>
            <a:r>
              <a:rPr lang="en-US" altLang="zh-CN" sz="2000" dirty="0"/>
              <a:t>SG</a:t>
            </a:r>
            <a:r>
              <a:rPr lang="zh-CN" altLang="en-US" sz="2000" dirty="0"/>
              <a:t>函数值的异或。</a:t>
            </a:r>
          </a:p>
          <a:p>
            <a:endParaRPr lang="zh-CN" altLang="en-US" sz="2000" dirty="0"/>
          </a:p>
          <a:p>
            <a:r>
              <a:rPr lang="zh-CN" altLang="en-US" sz="2000" dirty="0"/>
              <a:t>因此，当我们面对</a:t>
            </a:r>
            <a:r>
              <a:rPr lang="en-US" altLang="zh-CN" sz="2000" dirty="0"/>
              <a:t>n</a:t>
            </a:r>
            <a:r>
              <a:rPr lang="zh-CN" altLang="en-US" sz="2000" dirty="0"/>
              <a:t>个不同游组成的游戏时，只需要求出每个游戏的</a:t>
            </a:r>
            <a:r>
              <a:rPr lang="en-US" altLang="zh-CN" sz="2000" dirty="0"/>
              <a:t>SG</a:t>
            </a:r>
            <a:r>
              <a:rPr lang="zh-CN" altLang="en-US" sz="2000" dirty="0"/>
              <a:t>函数值，把这些</a:t>
            </a:r>
            <a:r>
              <a:rPr lang="en-US" altLang="zh-CN" sz="2000" dirty="0"/>
              <a:t>SG</a:t>
            </a:r>
            <a:r>
              <a:rPr lang="zh-CN" altLang="en-US" sz="2000" dirty="0"/>
              <a:t>值都看作</a:t>
            </a:r>
            <a:r>
              <a:rPr lang="en-US" altLang="zh-CN" sz="2000" dirty="0" err="1"/>
              <a:t>Nim</a:t>
            </a:r>
            <a:r>
              <a:rPr lang="zh-CN" altLang="en-US" sz="2000" dirty="0"/>
              <a:t>的石子堆，然后依照找</a:t>
            </a:r>
            <a:r>
              <a:rPr lang="en-US" altLang="zh-CN" sz="2000" dirty="0" err="1"/>
              <a:t>Nim</a:t>
            </a:r>
            <a:r>
              <a:rPr lang="zh-CN" altLang="en-US" sz="2000" dirty="0"/>
              <a:t>游戏的必胜策略的方法来找这个游戏的必胜策略。</a:t>
            </a:r>
          </a:p>
        </p:txBody>
      </p:sp>
      <p:sp>
        <p:nvSpPr>
          <p:cNvPr id="4" name="灯片编号占位符 3">
            <a:extLst>
              <a:ext uri="{FF2B5EF4-FFF2-40B4-BE49-F238E27FC236}">
                <a16:creationId xmlns:a16="http://schemas.microsoft.com/office/drawing/2014/main" id="{FCC251A1-7BEE-4A0C-8F75-60BE2E8AD1AB}"/>
              </a:ext>
            </a:extLst>
          </p:cNvPr>
          <p:cNvSpPr>
            <a:spLocks noGrp="1"/>
          </p:cNvSpPr>
          <p:nvPr>
            <p:ph type="sldNum" sz="quarter" idx="12"/>
          </p:nvPr>
        </p:nvSpPr>
        <p:spPr/>
        <p:txBody>
          <a:bodyPr/>
          <a:lstStyle/>
          <a:p>
            <a:fld id="{519954A3-9DFD-4C44-94BA-B95130A3BA1C}" type="slidenum">
              <a:rPr lang="en-US" smtClean="0"/>
              <a:t>63</a:t>
            </a:fld>
            <a:endParaRPr lang="en-US" dirty="0"/>
          </a:p>
        </p:txBody>
      </p:sp>
    </p:spTree>
    <p:extLst>
      <p:ext uri="{BB962C8B-B14F-4D97-AF65-F5344CB8AC3E}">
        <p14:creationId xmlns:p14="http://schemas.microsoft.com/office/powerpoint/2010/main" val="186972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B1987-698F-4D5D-A513-E4AC22117E7F}"/>
              </a:ext>
            </a:extLst>
          </p:cNvPr>
          <p:cNvSpPr>
            <a:spLocks noGrp="1"/>
          </p:cNvSpPr>
          <p:nvPr>
            <p:ph type="title"/>
          </p:nvPr>
        </p:nvSpPr>
        <p:spPr>
          <a:xfrm>
            <a:off x="3061617" y="2703316"/>
            <a:ext cx="4236492" cy="768411"/>
          </a:xfrm>
        </p:spPr>
        <p:txBody>
          <a:bodyPr>
            <a:normAutofit fontScale="90000"/>
          </a:bodyPr>
          <a:lstStyle/>
          <a:p>
            <a:r>
              <a:rPr lang="zh-CN" altLang="en-US" b="1" dirty="0"/>
              <a:t>枚举和搜索</a:t>
            </a:r>
            <a:br>
              <a:rPr lang="zh-CN" altLang="en-US" b="1" dirty="0"/>
            </a:br>
            <a:endParaRPr lang="zh-CN" altLang="en-US" dirty="0"/>
          </a:p>
        </p:txBody>
      </p:sp>
      <p:sp>
        <p:nvSpPr>
          <p:cNvPr id="4" name="灯片编号占位符 3">
            <a:extLst>
              <a:ext uri="{FF2B5EF4-FFF2-40B4-BE49-F238E27FC236}">
                <a16:creationId xmlns:a16="http://schemas.microsoft.com/office/drawing/2014/main" id="{BB4658B2-FED8-4971-9E78-05D1A3B9D404}"/>
              </a:ext>
            </a:extLst>
          </p:cNvPr>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354780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5BF52-226D-4286-957C-C20D7D605798}"/>
              </a:ext>
            </a:extLst>
          </p:cNvPr>
          <p:cNvSpPr>
            <a:spLocks noGrp="1"/>
          </p:cNvSpPr>
          <p:nvPr>
            <p:ph type="title"/>
          </p:nvPr>
        </p:nvSpPr>
        <p:spPr/>
        <p:txBody>
          <a:bodyPr/>
          <a:lstStyle/>
          <a:p>
            <a:r>
              <a:rPr lang="zh-CN" altLang="en-US" b="1" dirty="0"/>
              <a:t>枚举法</a:t>
            </a:r>
            <a:endParaRPr lang="zh-CN" altLang="en-US" dirty="0"/>
          </a:p>
        </p:txBody>
      </p:sp>
      <p:sp>
        <p:nvSpPr>
          <p:cNvPr id="3" name="内容占位符 2">
            <a:extLst>
              <a:ext uri="{FF2B5EF4-FFF2-40B4-BE49-F238E27FC236}">
                <a16:creationId xmlns:a16="http://schemas.microsoft.com/office/drawing/2014/main" id="{2B68503B-A7B4-4DB1-B12D-03F4136490CD}"/>
              </a:ext>
            </a:extLst>
          </p:cNvPr>
          <p:cNvSpPr>
            <a:spLocks noGrp="1"/>
          </p:cNvSpPr>
          <p:nvPr>
            <p:ph idx="1"/>
          </p:nvPr>
        </p:nvSpPr>
        <p:spPr>
          <a:xfrm>
            <a:off x="677334" y="2045494"/>
            <a:ext cx="8596668" cy="3880773"/>
          </a:xfrm>
        </p:spPr>
        <p:txBody>
          <a:bodyPr>
            <a:normAutofit/>
          </a:bodyPr>
          <a:lstStyle/>
          <a:p>
            <a:r>
              <a:rPr lang="zh-CN" altLang="en-US" sz="2400" dirty="0"/>
              <a:t>枚举也称作穷举，指的是从问题所有可能的解的集合中一一枚举各元素。</a:t>
            </a:r>
          </a:p>
          <a:p>
            <a:r>
              <a:rPr lang="zh-CN" altLang="en-US" sz="2400" dirty="0"/>
              <a:t>用题目中给定的检验条件判定哪些是无用的，哪些是有用的。能使命题成立。即为其解。</a:t>
            </a:r>
          </a:p>
          <a:p>
            <a:pPr marL="0" indent="0">
              <a:buNone/>
            </a:pPr>
            <a:endParaRPr lang="zh-CN" altLang="en-US" sz="2400" dirty="0"/>
          </a:p>
          <a:p>
            <a:r>
              <a:rPr lang="zh-CN" altLang="en-US" sz="2400" dirty="0"/>
              <a:t>优点：算法简单，在局部地方使用枚举法，效果会十分的好</a:t>
            </a:r>
          </a:p>
          <a:p>
            <a:r>
              <a:rPr lang="zh-CN" altLang="en-US" sz="2400" dirty="0"/>
              <a:t>缺点：运算量过大，当问题的规模变大的时候，循环的阶数越大，执行速度越慢。计算量容易过大</a:t>
            </a:r>
          </a:p>
        </p:txBody>
      </p:sp>
      <p:sp>
        <p:nvSpPr>
          <p:cNvPr id="4" name="灯片编号占位符 3">
            <a:extLst>
              <a:ext uri="{FF2B5EF4-FFF2-40B4-BE49-F238E27FC236}">
                <a16:creationId xmlns:a16="http://schemas.microsoft.com/office/drawing/2014/main" id="{E32896C2-7105-4E17-8D33-470B96868F4F}"/>
              </a:ext>
            </a:extLst>
          </p:cNvPr>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353956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5BF52-226D-4286-957C-C20D7D605798}"/>
              </a:ext>
            </a:extLst>
          </p:cNvPr>
          <p:cNvSpPr>
            <a:spLocks noGrp="1"/>
          </p:cNvSpPr>
          <p:nvPr>
            <p:ph type="title"/>
          </p:nvPr>
        </p:nvSpPr>
        <p:spPr/>
        <p:txBody>
          <a:bodyPr>
            <a:normAutofit/>
          </a:bodyPr>
          <a:lstStyle/>
          <a:p>
            <a:r>
              <a:rPr lang="zh-CN" altLang="en-US" b="1" dirty="0"/>
              <a:t>枚举法 完美立方</a:t>
            </a:r>
            <a:r>
              <a:rPr lang="en-US" altLang="zh-CN" b="1" dirty="0"/>
              <a:t>:(POJ1543)</a:t>
            </a:r>
            <a:br>
              <a:rPr lang="zh-CN" altLang="en-US" b="1" dirty="0"/>
            </a:br>
            <a:endParaRPr lang="zh-CN" altLang="en-US" dirty="0"/>
          </a:p>
        </p:txBody>
      </p:sp>
      <p:sp>
        <p:nvSpPr>
          <p:cNvPr id="3" name="内容占位符 2">
            <a:extLst>
              <a:ext uri="{FF2B5EF4-FFF2-40B4-BE49-F238E27FC236}">
                <a16:creationId xmlns:a16="http://schemas.microsoft.com/office/drawing/2014/main" id="{2B68503B-A7B4-4DB1-B12D-03F4136490CD}"/>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32896C2-7105-4E17-8D33-470B96868F4F}"/>
              </a:ext>
            </a:extLst>
          </p:cNvPr>
          <p:cNvSpPr>
            <a:spLocks noGrp="1"/>
          </p:cNvSpPr>
          <p:nvPr>
            <p:ph type="sldNum" sz="quarter" idx="12"/>
          </p:nvPr>
        </p:nvSpPr>
        <p:spPr/>
        <p:txBody>
          <a:bodyPr/>
          <a:lstStyle/>
          <a:p>
            <a:fld id="{519954A3-9DFD-4C44-94BA-B95130A3BA1C}" type="slidenum">
              <a:rPr lang="en-US" smtClean="0"/>
              <a:t>9</a:t>
            </a:fld>
            <a:endParaRPr lang="en-US" dirty="0"/>
          </a:p>
        </p:txBody>
      </p:sp>
      <p:pic>
        <p:nvPicPr>
          <p:cNvPr id="3076" name="Picture 4" descr="å¨è¿éæå¥å¾çæè¿°">
            <a:extLst>
              <a:ext uri="{FF2B5EF4-FFF2-40B4-BE49-F238E27FC236}">
                <a16:creationId xmlns:a16="http://schemas.microsoft.com/office/drawing/2014/main" id="{314F54DB-B64C-4CC7-93E0-1E8840965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285" y="2547267"/>
            <a:ext cx="8153077" cy="326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972706"/>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1_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4093</TotalTime>
  <Words>3910</Words>
  <Application>Microsoft Office PowerPoint</Application>
  <PresentationFormat>宽屏</PresentationFormat>
  <Paragraphs>318</Paragraphs>
  <Slides>63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63</vt:i4>
      </vt:variant>
    </vt:vector>
  </HeadingPairs>
  <TitlesOfParts>
    <vt:vector size="71" baseType="lpstr">
      <vt:lpstr>等线</vt:lpstr>
      <vt:lpstr>Arial</vt:lpstr>
      <vt:lpstr>Cambria Math</vt:lpstr>
      <vt:lpstr>Trebuchet MS</vt:lpstr>
      <vt:lpstr>Verdana</vt:lpstr>
      <vt:lpstr>Wingdings 3</vt:lpstr>
      <vt:lpstr>平面</vt:lpstr>
      <vt:lpstr>1_平面</vt:lpstr>
      <vt:lpstr>基础算法讲解</vt:lpstr>
      <vt:lpstr>算法复杂度的计算</vt:lpstr>
      <vt:lpstr>算法复杂度的计算-大O符号</vt:lpstr>
      <vt:lpstr>算法复杂度的计算-大O符号(cont`d)</vt:lpstr>
      <vt:lpstr>算法复杂度的计算-时间复杂度</vt:lpstr>
      <vt:lpstr>算法复杂度的计算-时间复杂度(cont`d)</vt:lpstr>
      <vt:lpstr>枚举和搜索 </vt:lpstr>
      <vt:lpstr>枚举法</vt:lpstr>
      <vt:lpstr>枚举法 完美立方:(POJ1543) </vt:lpstr>
      <vt:lpstr>枚举法 完美立方:(POJ1543) </vt:lpstr>
      <vt:lpstr>搜索：分治</vt:lpstr>
      <vt:lpstr>常见的排序算法</vt:lpstr>
      <vt:lpstr>常见的排序算法-冒泡排序 </vt:lpstr>
      <vt:lpstr>常见的排序算法-冒泡排序(cont`d) </vt:lpstr>
      <vt:lpstr>常见的排序算法-快速排序</vt:lpstr>
      <vt:lpstr>常见的排序算法-快速排序(cont`d)</vt:lpstr>
      <vt:lpstr>常见的排序算法-归并排序</vt:lpstr>
      <vt:lpstr>常见的排序算法-归并排序</vt:lpstr>
      <vt:lpstr>常见的排序算法-归并排序</vt:lpstr>
      <vt:lpstr>常见的排序算法-堆排序</vt:lpstr>
      <vt:lpstr>常见的排序算法-堆排序</vt:lpstr>
      <vt:lpstr>常见的排序算法-堆排序</vt:lpstr>
      <vt:lpstr>常见的排序算法-桶排序/hash</vt:lpstr>
      <vt:lpstr>贪心</vt:lpstr>
      <vt:lpstr>贪心-数列分段</vt:lpstr>
      <vt:lpstr>贪心-排队接水</vt:lpstr>
      <vt:lpstr>贪心-均分纸牌</vt:lpstr>
      <vt:lpstr>贪心-合并果子</vt:lpstr>
      <vt:lpstr>贪心 凌乱的yyy </vt:lpstr>
      <vt:lpstr>贪心-凌乱的yyy(cont`d)</vt:lpstr>
      <vt:lpstr>贪心-凌乱的yyy(cont`d)</vt:lpstr>
      <vt:lpstr>二分答案</vt:lpstr>
      <vt:lpstr>二分答案</vt:lpstr>
      <vt:lpstr>二分答案</vt:lpstr>
      <vt:lpstr>目标二分</vt:lpstr>
      <vt:lpstr>目标二分</vt:lpstr>
      <vt:lpstr>三分</vt:lpstr>
      <vt:lpstr>三分</vt:lpstr>
      <vt:lpstr>三分</vt:lpstr>
      <vt:lpstr>三分</vt:lpstr>
      <vt:lpstr>三分</vt:lpstr>
      <vt:lpstr>三分</vt:lpstr>
      <vt:lpstr>尺取法</vt:lpstr>
      <vt:lpstr>尺取法</vt:lpstr>
      <vt:lpstr>尺取法</vt:lpstr>
      <vt:lpstr>meet in the middle</vt:lpstr>
      <vt:lpstr>meet in the middle</vt:lpstr>
      <vt:lpstr>meet in the middle</vt:lpstr>
      <vt:lpstr>meet in the middle</vt:lpstr>
      <vt:lpstr>meet in the middle</vt:lpstr>
      <vt:lpstr>meet in the middle</vt:lpstr>
      <vt:lpstr>meet in the middle</vt:lpstr>
      <vt:lpstr>meet in the middle</vt:lpstr>
      <vt:lpstr>meet in the middle</vt:lpstr>
      <vt:lpstr>简单博弈 </vt:lpstr>
      <vt:lpstr>简单博弈 </vt:lpstr>
      <vt:lpstr>简单博弈 </vt:lpstr>
      <vt:lpstr>简单博弈 </vt:lpstr>
      <vt:lpstr>简单博弈 </vt:lpstr>
      <vt:lpstr>简单博弈 </vt:lpstr>
      <vt:lpstr>简单博弈 </vt:lpstr>
      <vt:lpstr>简单博弈 </vt:lpstr>
      <vt:lpstr>简单博弈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走马观花</dc:title>
  <dc:creator>孙庆岩</dc:creator>
  <cp:lastModifiedBy>王 丹羽</cp:lastModifiedBy>
  <cp:revision>217</cp:revision>
  <dcterms:created xsi:type="dcterms:W3CDTF">2017-11-14T15:44:10Z</dcterms:created>
  <dcterms:modified xsi:type="dcterms:W3CDTF">2019-07-22T09:08:11Z</dcterms:modified>
</cp:coreProperties>
</file>