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9" r:id="rId3"/>
    <p:sldId id="270" r:id="rId4"/>
    <p:sldId id="271" r:id="rId5"/>
    <p:sldId id="272" r:id="rId6"/>
    <p:sldId id="273" r:id="rId7"/>
    <p:sldId id="275" r:id="rId8"/>
    <p:sldId id="257" r:id="rId9"/>
    <p:sldId id="258" r:id="rId10"/>
    <p:sldId id="262" r:id="rId11"/>
    <p:sldId id="263" r:id="rId12"/>
    <p:sldId id="265" r:id="rId13"/>
    <p:sldId id="266" r:id="rId14"/>
    <p:sldId id="267" r:id="rId15"/>
    <p:sldId id="264" r:id="rId16"/>
    <p:sldId id="268"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450EE-0A95-4A8B-9F00-DDFE7E522669}" type="datetimeFigureOut">
              <a:rPr lang="en-US" smtClean="0"/>
              <a:t>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8AC1D-7691-439D-88A1-D24FDCEBA56B}" type="slidenum">
              <a:rPr lang="en-US" smtClean="0"/>
              <a:t>‹#›</a:t>
            </a:fld>
            <a:endParaRPr lang="en-US"/>
          </a:p>
        </p:txBody>
      </p:sp>
    </p:spTree>
    <p:extLst>
      <p:ext uri="{BB962C8B-B14F-4D97-AF65-F5344CB8AC3E}">
        <p14:creationId xmlns:p14="http://schemas.microsoft.com/office/powerpoint/2010/main" val="1730757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58AC1D-7691-439D-88A1-D24FDCEBA56B}" type="slidenum">
              <a:rPr lang="en-US" smtClean="0"/>
              <a:t>2</a:t>
            </a:fld>
            <a:endParaRPr lang="en-US"/>
          </a:p>
        </p:txBody>
      </p:sp>
    </p:spTree>
    <p:extLst>
      <p:ext uri="{BB962C8B-B14F-4D97-AF65-F5344CB8AC3E}">
        <p14:creationId xmlns:p14="http://schemas.microsoft.com/office/powerpoint/2010/main" val="1993490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58AC1D-7691-439D-88A1-D24FDCEBA56B}" type="slidenum">
              <a:rPr lang="en-US" smtClean="0"/>
              <a:t>3</a:t>
            </a:fld>
            <a:endParaRPr lang="en-US"/>
          </a:p>
        </p:txBody>
      </p:sp>
    </p:spTree>
    <p:extLst>
      <p:ext uri="{BB962C8B-B14F-4D97-AF65-F5344CB8AC3E}">
        <p14:creationId xmlns:p14="http://schemas.microsoft.com/office/powerpoint/2010/main" val="1523850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18AA3-CB83-C387-589B-E6962FCE48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8F453A-FCCC-B3B0-98F7-E5EBDCAC2D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09BE4E-6FD4-B06F-EB53-B104F48931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CCC7B5-79A6-56C9-97AD-9564E1C0116B}"/>
              </a:ext>
            </a:extLst>
          </p:cNvPr>
          <p:cNvSpPr>
            <a:spLocks noGrp="1"/>
          </p:cNvSpPr>
          <p:nvPr>
            <p:ph type="sldNum" sz="quarter" idx="5"/>
          </p:nvPr>
        </p:nvSpPr>
        <p:spPr/>
        <p:txBody>
          <a:bodyPr/>
          <a:lstStyle/>
          <a:p>
            <a:fld id="{8458AC1D-7691-439D-88A1-D24FDCEBA56B}" type="slidenum">
              <a:rPr lang="en-US" smtClean="0"/>
              <a:t>4</a:t>
            </a:fld>
            <a:endParaRPr lang="en-US"/>
          </a:p>
        </p:txBody>
      </p:sp>
    </p:spTree>
    <p:extLst>
      <p:ext uri="{BB962C8B-B14F-4D97-AF65-F5344CB8AC3E}">
        <p14:creationId xmlns:p14="http://schemas.microsoft.com/office/powerpoint/2010/main" val="2236109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F79AF-906E-8DB0-B8AD-86A11B9116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CFB2AD-30D8-57AE-D736-CBED5C0994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C551AF-64F4-0EF9-0A71-32A0481893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62F848-C702-76B1-35B5-E334FE290A8F}"/>
              </a:ext>
            </a:extLst>
          </p:cNvPr>
          <p:cNvSpPr>
            <a:spLocks noGrp="1"/>
          </p:cNvSpPr>
          <p:nvPr>
            <p:ph type="sldNum" sz="quarter" idx="5"/>
          </p:nvPr>
        </p:nvSpPr>
        <p:spPr/>
        <p:txBody>
          <a:bodyPr/>
          <a:lstStyle/>
          <a:p>
            <a:fld id="{8458AC1D-7691-439D-88A1-D24FDCEBA56B}" type="slidenum">
              <a:rPr lang="en-US" smtClean="0"/>
              <a:t>5</a:t>
            </a:fld>
            <a:endParaRPr lang="en-US"/>
          </a:p>
        </p:txBody>
      </p:sp>
    </p:spTree>
    <p:extLst>
      <p:ext uri="{BB962C8B-B14F-4D97-AF65-F5344CB8AC3E}">
        <p14:creationId xmlns:p14="http://schemas.microsoft.com/office/powerpoint/2010/main" val="2941942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5F593-0A44-C33D-E1D0-12A6DDFDD7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55A3DA-7AE0-317C-521F-58285F77FC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58E971-C22F-6180-B2E6-07E2FFF569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B9EA73-894E-D0EB-B02F-DEE0D68F4972}"/>
              </a:ext>
            </a:extLst>
          </p:cNvPr>
          <p:cNvSpPr>
            <a:spLocks noGrp="1"/>
          </p:cNvSpPr>
          <p:nvPr>
            <p:ph type="sldNum" sz="quarter" idx="5"/>
          </p:nvPr>
        </p:nvSpPr>
        <p:spPr/>
        <p:txBody>
          <a:bodyPr/>
          <a:lstStyle/>
          <a:p>
            <a:fld id="{8458AC1D-7691-439D-88A1-D24FDCEBA56B}" type="slidenum">
              <a:rPr lang="en-US" smtClean="0"/>
              <a:t>6</a:t>
            </a:fld>
            <a:endParaRPr lang="en-US"/>
          </a:p>
        </p:txBody>
      </p:sp>
    </p:spTree>
    <p:extLst>
      <p:ext uri="{BB962C8B-B14F-4D97-AF65-F5344CB8AC3E}">
        <p14:creationId xmlns:p14="http://schemas.microsoft.com/office/powerpoint/2010/main" val="27351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A075B-4974-DF83-86A6-7ACBACE8FB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F651EF-1857-201C-3870-EDAC699F43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752E1F-7BCB-586F-2B62-FA2479FB7C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21F502D-CE63-3C4A-608B-B4BC893F57D5}"/>
              </a:ext>
            </a:extLst>
          </p:cNvPr>
          <p:cNvSpPr>
            <a:spLocks noGrp="1"/>
          </p:cNvSpPr>
          <p:nvPr>
            <p:ph type="sldNum" sz="quarter" idx="5"/>
          </p:nvPr>
        </p:nvSpPr>
        <p:spPr/>
        <p:txBody>
          <a:bodyPr/>
          <a:lstStyle/>
          <a:p>
            <a:fld id="{8458AC1D-7691-439D-88A1-D24FDCEBA56B}" type="slidenum">
              <a:rPr lang="en-US" smtClean="0"/>
              <a:t>7</a:t>
            </a:fld>
            <a:endParaRPr lang="en-US"/>
          </a:p>
        </p:txBody>
      </p:sp>
    </p:spTree>
    <p:extLst>
      <p:ext uri="{BB962C8B-B14F-4D97-AF65-F5344CB8AC3E}">
        <p14:creationId xmlns:p14="http://schemas.microsoft.com/office/powerpoint/2010/main" val="1409061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58AC1D-7691-439D-88A1-D24FDCEBA56B}" type="slidenum">
              <a:rPr lang="en-US" smtClean="0"/>
              <a:t>15</a:t>
            </a:fld>
            <a:endParaRPr lang="en-US"/>
          </a:p>
        </p:txBody>
      </p:sp>
    </p:spTree>
    <p:extLst>
      <p:ext uri="{BB962C8B-B14F-4D97-AF65-F5344CB8AC3E}">
        <p14:creationId xmlns:p14="http://schemas.microsoft.com/office/powerpoint/2010/main" val="896493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5D1D-5279-FCF6-CB4D-34E1CCC80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C38A09-6C1C-386A-642D-82DC217DC2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2B0C86-2919-DD16-5AA2-CF484E9D59B8}"/>
              </a:ext>
            </a:extLst>
          </p:cNvPr>
          <p:cNvSpPr>
            <a:spLocks noGrp="1"/>
          </p:cNvSpPr>
          <p:nvPr>
            <p:ph type="dt" sz="half" idx="10"/>
          </p:nvPr>
        </p:nvSpPr>
        <p:spPr/>
        <p:txBody>
          <a:bodyPr/>
          <a:lstStyle/>
          <a:p>
            <a:fld id="{2707D6A3-0E04-40A2-B2BB-3F3FA1480559}" type="datetimeFigureOut">
              <a:rPr lang="en-US" smtClean="0"/>
              <a:t>2/9/2025</a:t>
            </a:fld>
            <a:endParaRPr lang="en-US"/>
          </a:p>
        </p:txBody>
      </p:sp>
      <p:sp>
        <p:nvSpPr>
          <p:cNvPr id="5" name="Footer Placeholder 4">
            <a:extLst>
              <a:ext uri="{FF2B5EF4-FFF2-40B4-BE49-F238E27FC236}">
                <a16:creationId xmlns:a16="http://schemas.microsoft.com/office/drawing/2014/main" id="{E55C55F4-E604-423D-3D2F-D54C25EC3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EB35C-8AAC-3387-E121-6EF6BF36D4DC}"/>
              </a:ext>
            </a:extLst>
          </p:cNvPr>
          <p:cNvSpPr>
            <a:spLocks noGrp="1"/>
          </p:cNvSpPr>
          <p:nvPr>
            <p:ph type="sldNum" sz="quarter" idx="12"/>
          </p:nvPr>
        </p:nvSpPr>
        <p:spPr/>
        <p:txBody>
          <a:bodyPr/>
          <a:lstStyle/>
          <a:p>
            <a:fld id="{445A4840-146D-4301-9475-CD63A185BA7C}" type="slidenum">
              <a:rPr lang="en-US" smtClean="0"/>
              <a:t>‹#›</a:t>
            </a:fld>
            <a:endParaRPr lang="en-US"/>
          </a:p>
        </p:txBody>
      </p:sp>
    </p:spTree>
    <p:extLst>
      <p:ext uri="{BB962C8B-B14F-4D97-AF65-F5344CB8AC3E}">
        <p14:creationId xmlns:p14="http://schemas.microsoft.com/office/powerpoint/2010/main" val="107089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A880-D9F0-667A-9087-6B32216E32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3D68BC-8242-8273-67C9-E3DE00D956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5D0B6-3013-E7F2-4650-DACC3C7900FB}"/>
              </a:ext>
            </a:extLst>
          </p:cNvPr>
          <p:cNvSpPr>
            <a:spLocks noGrp="1"/>
          </p:cNvSpPr>
          <p:nvPr>
            <p:ph type="dt" sz="half" idx="10"/>
          </p:nvPr>
        </p:nvSpPr>
        <p:spPr/>
        <p:txBody>
          <a:bodyPr/>
          <a:lstStyle/>
          <a:p>
            <a:fld id="{2707D6A3-0E04-40A2-B2BB-3F3FA1480559}" type="datetimeFigureOut">
              <a:rPr lang="en-US" smtClean="0"/>
              <a:t>2/9/2025</a:t>
            </a:fld>
            <a:endParaRPr lang="en-US"/>
          </a:p>
        </p:txBody>
      </p:sp>
      <p:sp>
        <p:nvSpPr>
          <p:cNvPr id="5" name="Footer Placeholder 4">
            <a:extLst>
              <a:ext uri="{FF2B5EF4-FFF2-40B4-BE49-F238E27FC236}">
                <a16:creationId xmlns:a16="http://schemas.microsoft.com/office/drawing/2014/main" id="{41A9AB47-BA74-A1C1-0676-B7132C6F4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046F49-527B-679B-13EC-565BAE8D212A}"/>
              </a:ext>
            </a:extLst>
          </p:cNvPr>
          <p:cNvSpPr>
            <a:spLocks noGrp="1"/>
          </p:cNvSpPr>
          <p:nvPr>
            <p:ph type="sldNum" sz="quarter" idx="12"/>
          </p:nvPr>
        </p:nvSpPr>
        <p:spPr/>
        <p:txBody>
          <a:bodyPr/>
          <a:lstStyle/>
          <a:p>
            <a:fld id="{445A4840-146D-4301-9475-CD63A185BA7C}" type="slidenum">
              <a:rPr lang="en-US" smtClean="0"/>
              <a:t>‹#›</a:t>
            </a:fld>
            <a:endParaRPr lang="en-US"/>
          </a:p>
        </p:txBody>
      </p:sp>
    </p:spTree>
    <p:extLst>
      <p:ext uri="{BB962C8B-B14F-4D97-AF65-F5344CB8AC3E}">
        <p14:creationId xmlns:p14="http://schemas.microsoft.com/office/powerpoint/2010/main" val="127748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395FEA-8811-22A5-0457-9FDA22379A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F6B9B9-33C5-7C05-BB1F-6F8FD83A7B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817E6-AD54-969A-371A-4C66A9DFA609}"/>
              </a:ext>
            </a:extLst>
          </p:cNvPr>
          <p:cNvSpPr>
            <a:spLocks noGrp="1"/>
          </p:cNvSpPr>
          <p:nvPr>
            <p:ph type="dt" sz="half" idx="10"/>
          </p:nvPr>
        </p:nvSpPr>
        <p:spPr/>
        <p:txBody>
          <a:bodyPr/>
          <a:lstStyle/>
          <a:p>
            <a:fld id="{2707D6A3-0E04-40A2-B2BB-3F3FA1480559}" type="datetimeFigureOut">
              <a:rPr lang="en-US" smtClean="0"/>
              <a:t>2/9/2025</a:t>
            </a:fld>
            <a:endParaRPr lang="en-US"/>
          </a:p>
        </p:txBody>
      </p:sp>
      <p:sp>
        <p:nvSpPr>
          <p:cNvPr id="5" name="Footer Placeholder 4">
            <a:extLst>
              <a:ext uri="{FF2B5EF4-FFF2-40B4-BE49-F238E27FC236}">
                <a16:creationId xmlns:a16="http://schemas.microsoft.com/office/drawing/2014/main" id="{70218B2F-4F9C-F612-01AB-9FCA071E7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7C4C6-DF01-5486-69F8-73C2BF1500DE}"/>
              </a:ext>
            </a:extLst>
          </p:cNvPr>
          <p:cNvSpPr>
            <a:spLocks noGrp="1"/>
          </p:cNvSpPr>
          <p:nvPr>
            <p:ph type="sldNum" sz="quarter" idx="12"/>
          </p:nvPr>
        </p:nvSpPr>
        <p:spPr/>
        <p:txBody>
          <a:bodyPr/>
          <a:lstStyle/>
          <a:p>
            <a:fld id="{445A4840-146D-4301-9475-CD63A185BA7C}" type="slidenum">
              <a:rPr lang="en-US" smtClean="0"/>
              <a:t>‹#›</a:t>
            </a:fld>
            <a:endParaRPr lang="en-US"/>
          </a:p>
        </p:txBody>
      </p:sp>
    </p:spTree>
    <p:extLst>
      <p:ext uri="{BB962C8B-B14F-4D97-AF65-F5344CB8AC3E}">
        <p14:creationId xmlns:p14="http://schemas.microsoft.com/office/powerpoint/2010/main" val="3714326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6D3E-036B-A64E-72CC-7E522FBDE9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B5B9C6-2282-91BA-432D-F1AA3B824D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3A743F-1FE5-4C74-6D79-3F84283E2872}"/>
              </a:ext>
            </a:extLst>
          </p:cNvPr>
          <p:cNvSpPr>
            <a:spLocks noGrp="1"/>
          </p:cNvSpPr>
          <p:nvPr>
            <p:ph type="dt" sz="half" idx="10"/>
          </p:nvPr>
        </p:nvSpPr>
        <p:spPr/>
        <p:txBody>
          <a:bodyPr/>
          <a:lstStyle/>
          <a:p>
            <a:fld id="{2707D6A3-0E04-40A2-B2BB-3F3FA1480559}" type="datetimeFigureOut">
              <a:rPr lang="en-US" smtClean="0"/>
              <a:t>2/9/2025</a:t>
            </a:fld>
            <a:endParaRPr lang="en-US"/>
          </a:p>
        </p:txBody>
      </p:sp>
      <p:sp>
        <p:nvSpPr>
          <p:cNvPr id="5" name="Footer Placeholder 4">
            <a:extLst>
              <a:ext uri="{FF2B5EF4-FFF2-40B4-BE49-F238E27FC236}">
                <a16:creationId xmlns:a16="http://schemas.microsoft.com/office/drawing/2014/main" id="{69B60133-D39D-2568-2B91-B8A2BC399C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682CC-8DA5-BA70-09E4-569457808528}"/>
              </a:ext>
            </a:extLst>
          </p:cNvPr>
          <p:cNvSpPr>
            <a:spLocks noGrp="1"/>
          </p:cNvSpPr>
          <p:nvPr>
            <p:ph type="sldNum" sz="quarter" idx="12"/>
          </p:nvPr>
        </p:nvSpPr>
        <p:spPr/>
        <p:txBody>
          <a:bodyPr/>
          <a:lstStyle/>
          <a:p>
            <a:fld id="{445A4840-146D-4301-9475-CD63A185BA7C}" type="slidenum">
              <a:rPr lang="en-US" smtClean="0"/>
              <a:t>‹#›</a:t>
            </a:fld>
            <a:endParaRPr lang="en-US"/>
          </a:p>
        </p:txBody>
      </p:sp>
    </p:spTree>
    <p:extLst>
      <p:ext uri="{BB962C8B-B14F-4D97-AF65-F5344CB8AC3E}">
        <p14:creationId xmlns:p14="http://schemas.microsoft.com/office/powerpoint/2010/main" val="174301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1D02-1261-E147-7552-19B2E0A70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14A2E3-687E-CD81-ED1F-460B4AA767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E75660-F5A0-EF95-BEE8-28635A509B6B}"/>
              </a:ext>
            </a:extLst>
          </p:cNvPr>
          <p:cNvSpPr>
            <a:spLocks noGrp="1"/>
          </p:cNvSpPr>
          <p:nvPr>
            <p:ph type="dt" sz="half" idx="10"/>
          </p:nvPr>
        </p:nvSpPr>
        <p:spPr/>
        <p:txBody>
          <a:bodyPr/>
          <a:lstStyle/>
          <a:p>
            <a:fld id="{2707D6A3-0E04-40A2-B2BB-3F3FA1480559}" type="datetimeFigureOut">
              <a:rPr lang="en-US" smtClean="0"/>
              <a:t>2/9/2025</a:t>
            </a:fld>
            <a:endParaRPr lang="en-US"/>
          </a:p>
        </p:txBody>
      </p:sp>
      <p:sp>
        <p:nvSpPr>
          <p:cNvPr id="5" name="Footer Placeholder 4">
            <a:extLst>
              <a:ext uri="{FF2B5EF4-FFF2-40B4-BE49-F238E27FC236}">
                <a16:creationId xmlns:a16="http://schemas.microsoft.com/office/drawing/2014/main" id="{8740F5BE-18B5-D697-0A78-25DF1B9524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7C951-54A9-6DBF-5B8B-630549097330}"/>
              </a:ext>
            </a:extLst>
          </p:cNvPr>
          <p:cNvSpPr>
            <a:spLocks noGrp="1"/>
          </p:cNvSpPr>
          <p:nvPr>
            <p:ph type="sldNum" sz="quarter" idx="12"/>
          </p:nvPr>
        </p:nvSpPr>
        <p:spPr/>
        <p:txBody>
          <a:bodyPr/>
          <a:lstStyle/>
          <a:p>
            <a:fld id="{445A4840-146D-4301-9475-CD63A185BA7C}" type="slidenum">
              <a:rPr lang="en-US" smtClean="0"/>
              <a:t>‹#›</a:t>
            </a:fld>
            <a:endParaRPr lang="en-US"/>
          </a:p>
        </p:txBody>
      </p:sp>
    </p:spTree>
    <p:extLst>
      <p:ext uri="{BB962C8B-B14F-4D97-AF65-F5344CB8AC3E}">
        <p14:creationId xmlns:p14="http://schemas.microsoft.com/office/powerpoint/2010/main" val="547374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3DE-9207-C7D8-2A4C-20FDC65716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2814B6-3563-0F04-602D-5A7B52837A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951FD8-2AE6-EA56-EA58-E166EE3627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11E37E-16BB-E605-AA54-48A226AF2EFC}"/>
              </a:ext>
            </a:extLst>
          </p:cNvPr>
          <p:cNvSpPr>
            <a:spLocks noGrp="1"/>
          </p:cNvSpPr>
          <p:nvPr>
            <p:ph type="dt" sz="half" idx="10"/>
          </p:nvPr>
        </p:nvSpPr>
        <p:spPr/>
        <p:txBody>
          <a:bodyPr/>
          <a:lstStyle/>
          <a:p>
            <a:fld id="{2707D6A3-0E04-40A2-B2BB-3F3FA1480559}" type="datetimeFigureOut">
              <a:rPr lang="en-US" smtClean="0"/>
              <a:t>2/9/2025</a:t>
            </a:fld>
            <a:endParaRPr lang="en-US"/>
          </a:p>
        </p:txBody>
      </p:sp>
      <p:sp>
        <p:nvSpPr>
          <p:cNvPr id="6" name="Footer Placeholder 5">
            <a:extLst>
              <a:ext uri="{FF2B5EF4-FFF2-40B4-BE49-F238E27FC236}">
                <a16:creationId xmlns:a16="http://schemas.microsoft.com/office/drawing/2014/main" id="{4CE18C08-89A2-24F6-EBE8-3F91F997B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5161A3-F090-C1ED-D360-B3F34C17F835}"/>
              </a:ext>
            </a:extLst>
          </p:cNvPr>
          <p:cNvSpPr>
            <a:spLocks noGrp="1"/>
          </p:cNvSpPr>
          <p:nvPr>
            <p:ph type="sldNum" sz="quarter" idx="12"/>
          </p:nvPr>
        </p:nvSpPr>
        <p:spPr/>
        <p:txBody>
          <a:bodyPr/>
          <a:lstStyle/>
          <a:p>
            <a:fld id="{445A4840-146D-4301-9475-CD63A185BA7C}" type="slidenum">
              <a:rPr lang="en-US" smtClean="0"/>
              <a:t>‹#›</a:t>
            </a:fld>
            <a:endParaRPr lang="en-US"/>
          </a:p>
        </p:txBody>
      </p:sp>
    </p:spTree>
    <p:extLst>
      <p:ext uri="{BB962C8B-B14F-4D97-AF65-F5344CB8AC3E}">
        <p14:creationId xmlns:p14="http://schemas.microsoft.com/office/powerpoint/2010/main" val="84435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E893-D0AE-AF15-B167-E74A4B8577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10173E-3A34-DE73-EB0A-27A1AF6B40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ACEE8E-AE46-13DB-2473-E8916C6CDC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C89FF1-479E-0FF4-62E6-9E953C8BA3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7C6BF8-FFBF-A82C-0CFC-912DB963E2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77D687-F650-3D47-4F18-3B8E765CB296}"/>
              </a:ext>
            </a:extLst>
          </p:cNvPr>
          <p:cNvSpPr>
            <a:spLocks noGrp="1"/>
          </p:cNvSpPr>
          <p:nvPr>
            <p:ph type="dt" sz="half" idx="10"/>
          </p:nvPr>
        </p:nvSpPr>
        <p:spPr/>
        <p:txBody>
          <a:bodyPr/>
          <a:lstStyle/>
          <a:p>
            <a:fld id="{2707D6A3-0E04-40A2-B2BB-3F3FA1480559}" type="datetimeFigureOut">
              <a:rPr lang="en-US" smtClean="0"/>
              <a:t>2/9/2025</a:t>
            </a:fld>
            <a:endParaRPr lang="en-US"/>
          </a:p>
        </p:txBody>
      </p:sp>
      <p:sp>
        <p:nvSpPr>
          <p:cNvPr id="8" name="Footer Placeholder 7">
            <a:extLst>
              <a:ext uri="{FF2B5EF4-FFF2-40B4-BE49-F238E27FC236}">
                <a16:creationId xmlns:a16="http://schemas.microsoft.com/office/drawing/2014/main" id="{B4FA8390-B4D3-21A4-AEC9-B5DDD9F128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EC98ED-F59B-D53F-9A64-825EEBFA35BC}"/>
              </a:ext>
            </a:extLst>
          </p:cNvPr>
          <p:cNvSpPr>
            <a:spLocks noGrp="1"/>
          </p:cNvSpPr>
          <p:nvPr>
            <p:ph type="sldNum" sz="quarter" idx="12"/>
          </p:nvPr>
        </p:nvSpPr>
        <p:spPr/>
        <p:txBody>
          <a:bodyPr/>
          <a:lstStyle/>
          <a:p>
            <a:fld id="{445A4840-146D-4301-9475-CD63A185BA7C}" type="slidenum">
              <a:rPr lang="en-US" smtClean="0"/>
              <a:t>‹#›</a:t>
            </a:fld>
            <a:endParaRPr lang="en-US"/>
          </a:p>
        </p:txBody>
      </p:sp>
    </p:spTree>
    <p:extLst>
      <p:ext uri="{BB962C8B-B14F-4D97-AF65-F5344CB8AC3E}">
        <p14:creationId xmlns:p14="http://schemas.microsoft.com/office/powerpoint/2010/main" val="31041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E415-DFC2-3BC4-680A-5D1E6D42D5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FB2628-EFE6-A548-901F-8FF9496EAFF3}"/>
              </a:ext>
            </a:extLst>
          </p:cNvPr>
          <p:cNvSpPr>
            <a:spLocks noGrp="1"/>
          </p:cNvSpPr>
          <p:nvPr>
            <p:ph type="dt" sz="half" idx="10"/>
          </p:nvPr>
        </p:nvSpPr>
        <p:spPr/>
        <p:txBody>
          <a:bodyPr/>
          <a:lstStyle/>
          <a:p>
            <a:fld id="{2707D6A3-0E04-40A2-B2BB-3F3FA1480559}" type="datetimeFigureOut">
              <a:rPr lang="en-US" smtClean="0"/>
              <a:t>2/9/2025</a:t>
            </a:fld>
            <a:endParaRPr lang="en-US"/>
          </a:p>
        </p:txBody>
      </p:sp>
      <p:sp>
        <p:nvSpPr>
          <p:cNvPr id="4" name="Footer Placeholder 3">
            <a:extLst>
              <a:ext uri="{FF2B5EF4-FFF2-40B4-BE49-F238E27FC236}">
                <a16:creationId xmlns:a16="http://schemas.microsoft.com/office/drawing/2014/main" id="{55260DAF-F3C1-2607-A991-C250FCBE0F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95DA62-FDB7-C7E3-813F-596A5FFCF9AA}"/>
              </a:ext>
            </a:extLst>
          </p:cNvPr>
          <p:cNvSpPr>
            <a:spLocks noGrp="1"/>
          </p:cNvSpPr>
          <p:nvPr>
            <p:ph type="sldNum" sz="quarter" idx="12"/>
          </p:nvPr>
        </p:nvSpPr>
        <p:spPr/>
        <p:txBody>
          <a:bodyPr/>
          <a:lstStyle/>
          <a:p>
            <a:fld id="{445A4840-146D-4301-9475-CD63A185BA7C}" type="slidenum">
              <a:rPr lang="en-US" smtClean="0"/>
              <a:t>‹#›</a:t>
            </a:fld>
            <a:endParaRPr lang="en-US"/>
          </a:p>
        </p:txBody>
      </p:sp>
    </p:spTree>
    <p:extLst>
      <p:ext uri="{BB962C8B-B14F-4D97-AF65-F5344CB8AC3E}">
        <p14:creationId xmlns:p14="http://schemas.microsoft.com/office/powerpoint/2010/main" val="98565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9F671C-5086-9B35-A306-665EE2149E11}"/>
              </a:ext>
            </a:extLst>
          </p:cNvPr>
          <p:cNvSpPr>
            <a:spLocks noGrp="1"/>
          </p:cNvSpPr>
          <p:nvPr>
            <p:ph type="dt" sz="half" idx="10"/>
          </p:nvPr>
        </p:nvSpPr>
        <p:spPr/>
        <p:txBody>
          <a:bodyPr/>
          <a:lstStyle/>
          <a:p>
            <a:fld id="{2707D6A3-0E04-40A2-B2BB-3F3FA1480559}" type="datetimeFigureOut">
              <a:rPr lang="en-US" smtClean="0"/>
              <a:t>2/9/2025</a:t>
            </a:fld>
            <a:endParaRPr lang="en-US"/>
          </a:p>
        </p:txBody>
      </p:sp>
      <p:sp>
        <p:nvSpPr>
          <p:cNvPr id="3" name="Footer Placeholder 2">
            <a:extLst>
              <a:ext uri="{FF2B5EF4-FFF2-40B4-BE49-F238E27FC236}">
                <a16:creationId xmlns:a16="http://schemas.microsoft.com/office/drawing/2014/main" id="{6CBE072D-3935-53AE-3B41-B751CCC08C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13C1BF-D09C-BA7C-A486-89F61BB2408F}"/>
              </a:ext>
            </a:extLst>
          </p:cNvPr>
          <p:cNvSpPr>
            <a:spLocks noGrp="1"/>
          </p:cNvSpPr>
          <p:nvPr>
            <p:ph type="sldNum" sz="quarter" idx="12"/>
          </p:nvPr>
        </p:nvSpPr>
        <p:spPr/>
        <p:txBody>
          <a:bodyPr/>
          <a:lstStyle/>
          <a:p>
            <a:fld id="{445A4840-146D-4301-9475-CD63A185BA7C}" type="slidenum">
              <a:rPr lang="en-US" smtClean="0"/>
              <a:t>‹#›</a:t>
            </a:fld>
            <a:endParaRPr lang="en-US"/>
          </a:p>
        </p:txBody>
      </p:sp>
    </p:spTree>
    <p:extLst>
      <p:ext uri="{BB962C8B-B14F-4D97-AF65-F5344CB8AC3E}">
        <p14:creationId xmlns:p14="http://schemas.microsoft.com/office/powerpoint/2010/main" val="1702977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FA6A-6B3A-6B54-404B-820D48BA3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E0F429-441A-A9DF-D1D3-B725436AA5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DABA7D-11A3-8D21-B69B-AFA2ABDF7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59858C-33FA-740C-19DF-BECFE08277AA}"/>
              </a:ext>
            </a:extLst>
          </p:cNvPr>
          <p:cNvSpPr>
            <a:spLocks noGrp="1"/>
          </p:cNvSpPr>
          <p:nvPr>
            <p:ph type="dt" sz="half" idx="10"/>
          </p:nvPr>
        </p:nvSpPr>
        <p:spPr/>
        <p:txBody>
          <a:bodyPr/>
          <a:lstStyle/>
          <a:p>
            <a:fld id="{2707D6A3-0E04-40A2-B2BB-3F3FA1480559}" type="datetimeFigureOut">
              <a:rPr lang="en-US" smtClean="0"/>
              <a:t>2/9/2025</a:t>
            </a:fld>
            <a:endParaRPr lang="en-US"/>
          </a:p>
        </p:txBody>
      </p:sp>
      <p:sp>
        <p:nvSpPr>
          <p:cNvPr id="6" name="Footer Placeholder 5">
            <a:extLst>
              <a:ext uri="{FF2B5EF4-FFF2-40B4-BE49-F238E27FC236}">
                <a16:creationId xmlns:a16="http://schemas.microsoft.com/office/drawing/2014/main" id="{B67BF2DC-94FC-31D9-0A29-0C07647B6D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BE0593-A39E-B81A-0DA3-2FD88A41C016}"/>
              </a:ext>
            </a:extLst>
          </p:cNvPr>
          <p:cNvSpPr>
            <a:spLocks noGrp="1"/>
          </p:cNvSpPr>
          <p:nvPr>
            <p:ph type="sldNum" sz="quarter" idx="12"/>
          </p:nvPr>
        </p:nvSpPr>
        <p:spPr/>
        <p:txBody>
          <a:bodyPr/>
          <a:lstStyle/>
          <a:p>
            <a:fld id="{445A4840-146D-4301-9475-CD63A185BA7C}" type="slidenum">
              <a:rPr lang="en-US" smtClean="0"/>
              <a:t>‹#›</a:t>
            </a:fld>
            <a:endParaRPr lang="en-US"/>
          </a:p>
        </p:txBody>
      </p:sp>
    </p:spTree>
    <p:extLst>
      <p:ext uri="{BB962C8B-B14F-4D97-AF65-F5344CB8AC3E}">
        <p14:creationId xmlns:p14="http://schemas.microsoft.com/office/powerpoint/2010/main" val="3526645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AA98-285F-A1B0-62DA-4C9E7D07F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036A96-903E-76BD-C580-D7F2BC2C68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75FCCB-4441-85AF-9E9C-720EE1F31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708D24-E528-879A-11B6-353AE6D8BE7E}"/>
              </a:ext>
            </a:extLst>
          </p:cNvPr>
          <p:cNvSpPr>
            <a:spLocks noGrp="1"/>
          </p:cNvSpPr>
          <p:nvPr>
            <p:ph type="dt" sz="half" idx="10"/>
          </p:nvPr>
        </p:nvSpPr>
        <p:spPr/>
        <p:txBody>
          <a:bodyPr/>
          <a:lstStyle/>
          <a:p>
            <a:fld id="{2707D6A3-0E04-40A2-B2BB-3F3FA1480559}" type="datetimeFigureOut">
              <a:rPr lang="en-US" smtClean="0"/>
              <a:t>2/9/2025</a:t>
            </a:fld>
            <a:endParaRPr lang="en-US"/>
          </a:p>
        </p:txBody>
      </p:sp>
      <p:sp>
        <p:nvSpPr>
          <p:cNvPr id="6" name="Footer Placeholder 5">
            <a:extLst>
              <a:ext uri="{FF2B5EF4-FFF2-40B4-BE49-F238E27FC236}">
                <a16:creationId xmlns:a16="http://schemas.microsoft.com/office/drawing/2014/main" id="{95AE9C2B-7516-E5B4-A821-32AF38B1AD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D063B5-A712-2DED-2A3F-050B01227230}"/>
              </a:ext>
            </a:extLst>
          </p:cNvPr>
          <p:cNvSpPr>
            <a:spLocks noGrp="1"/>
          </p:cNvSpPr>
          <p:nvPr>
            <p:ph type="sldNum" sz="quarter" idx="12"/>
          </p:nvPr>
        </p:nvSpPr>
        <p:spPr/>
        <p:txBody>
          <a:bodyPr/>
          <a:lstStyle/>
          <a:p>
            <a:fld id="{445A4840-146D-4301-9475-CD63A185BA7C}" type="slidenum">
              <a:rPr lang="en-US" smtClean="0"/>
              <a:t>‹#›</a:t>
            </a:fld>
            <a:endParaRPr lang="en-US"/>
          </a:p>
        </p:txBody>
      </p:sp>
    </p:spTree>
    <p:extLst>
      <p:ext uri="{BB962C8B-B14F-4D97-AF65-F5344CB8AC3E}">
        <p14:creationId xmlns:p14="http://schemas.microsoft.com/office/powerpoint/2010/main" val="393235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3A9548-B488-3B64-D5FC-055190CF53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EFD4CD-6089-1899-4E83-15330C20C7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1AEC36-F6B7-FA06-0EB3-D811D3D2C0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7D6A3-0E04-40A2-B2BB-3F3FA1480559}" type="datetimeFigureOut">
              <a:rPr lang="en-US" smtClean="0"/>
              <a:t>2/9/2025</a:t>
            </a:fld>
            <a:endParaRPr lang="en-US"/>
          </a:p>
        </p:txBody>
      </p:sp>
      <p:sp>
        <p:nvSpPr>
          <p:cNvPr id="5" name="Footer Placeholder 4">
            <a:extLst>
              <a:ext uri="{FF2B5EF4-FFF2-40B4-BE49-F238E27FC236}">
                <a16:creationId xmlns:a16="http://schemas.microsoft.com/office/drawing/2014/main" id="{A8897DF3-A0F9-D77E-E31B-C51EDA789D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6D939A-D399-6AAF-A15B-F6E2F74F67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5A4840-146D-4301-9475-CD63A185BA7C}" type="slidenum">
              <a:rPr lang="en-US" smtClean="0"/>
              <a:t>‹#›</a:t>
            </a:fld>
            <a:endParaRPr lang="en-US"/>
          </a:p>
        </p:txBody>
      </p:sp>
    </p:spTree>
    <p:extLst>
      <p:ext uri="{BB962C8B-B14F-4D97-AF65-F5344CB8AC3E}">
        <p14:creationId xmlns:p14="http://schemas.microsoft.com/office/powerpoint/2010/main" val="1692232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4E14-398A-79F8-4A49-F95F8A5932C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149DF65-D1DE-8955-BD5C-BE532EAC245D}"/>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02D97B34-D138-4FD5-1CE7-4B042206907C}"/>
              </a:ext>
            </a:extLst>
          </p:cNvPr>
          <p:cNvSpPr/>
          <p:nvPr/>
        </p:nvSpPr>
        <p:spPr>
          <a:xfrm>
            <a:off x="-1" y="-7408"/>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C4FD24A-06B0-083A-A096-74E7D87BEA4E}"/>
              </a:ext>
            </a:extLst>
          </p:cNvPr>
          <p:cNvSpPr txBox="1"/>
          <p:nvPr/>
        </p:nvSpPr>
        <p:spPr>
          <a:xfrm>
            <a:off x="1791145" y="213433"/>
            <a:ext cx="7001637" cy="1077218"/>
          </a:xfrm>
          <a:prstGeom prst="rect">
            <a:avLst/>
          </a:prstGeom>
          <a:noFill/>
        </p:spPr>
        <p:txBody>
          <a:bodyPr wrap="square" rtlCol="0">
            <a:spAutoFit/>
          </a:bodyPr>
          <a:lstStyle/>
          <a:p>
            <a:pPr algn="ctr"/>
            <a:r>
              <a:rPr lang="en-US" sz="3200" b="1" dirty="0">
                <a:solidFill>
                  <a:schemeClr val="bg1"/>
                </a:solidFill>
                <a:latin typeface="Swis721 BlkCn BT" panose="020B0806030502040204" pitchFamily="34" charset="0"/>
              </a:rPr>
              <a:t>The Cutting Edge School YT data report  </a:t>
            </a:r>
          </a:p>
          <a:p>
            <a:pPr algn="ctr"/>
            <a:r>
              <a:rPr lang="en-US" sz="3200" b="1" dirty="0">
                <a:solidFill>
                  <a:schemeClr val="bg1"/>
                </a:solidFill>
                <a:latin typeface="Swis721 BlkCn BT" panose="020B0806030502040204" pitchFamily="34" charset="0"/>
              </a:rPr>
              <a:t>From 17</a:t>
            </a:r>
            <a:r>
              <a:rPr lang="en-US" sz="3200" b="1" baseline="30000" dirty="0">
                <a:solidFill>
                  <a:schemeClr val="bg1"/>
                </a:solidFill>
                <a:latin typeface="Swis721 BlkCn BT" panose="020B0806030502040204" pitchFamily="34" charset="0"/>
              </a:rPr>
              <a:t>th</a:t>
            </a:r>
            <a:r>
              <a:rPr lang="en-US" sz="3200" b="1" dirty="0">
                <a:solidFill>
                  <a:schemeClr val="bg1"/>
                </a:solidFill>
                <a:latin typeface="Swis721 BlkCn BT" panose="020B0806030502040204" pitchFamily="34" charset="0"/>
              </a:rPr>
              <a:t> Dec To 17</a:t>
            </a:r>
            <a:r>
              <a:rPr lang="en-US" sz="3200" b="1" baseline="30000" dirty="0">
                <a:solidFill>
                  <a:schemeClr val="bg1"/>
                </a:solidFill>
                <a:latin typeface="Swis721 BlkCn BT" panose="020B0806030502040204" pitchFamily="34" charset="0"/>
              </a:rPr>
              <a:t>th</a:t>
            </a:r>
            <a:r>
              <a:rPr lang="en-US" sz="3200" b="1" dirty="0">
                <a:solidFill>
                  <a:schemeClr val="bg1"/>
                </a:solidFill>
                <a:latin typeface="Swis721 BlkCn BT" panose="020B0806030502040204" pitchFamily="34" charset="0"/>
              </a:rPr>
              <a:t> Jan</a:t>
            </a:r>
          </a:p>
        </p:txBody>
      </p:sp>
      <p:pic>
        <p:nvPicPr>
          <p:cNvPr id="14" name="Picture 13">
            <a:extLst>
              <a:ext uri="{FF2B5EF4-FFF2-40B4-BE49-F238E27FC236}">
                <a16:creationId xmlns:a16="http://schemas.microsoft.com/office/drawing/2014/main" id="{99348EE2-55CF-B2D2-72A8-D9E183C00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47" y="1352767"/>
            <a:ext cx="10999304" cy="5406177"/>
          </a:xfrm>
          <a:prstGeom prst="roundRect">
            <a:avLst>
              <a:gd name="adj" fmla="val 4535"/>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756FCFFE-5D2B-C2C2-1DAC-2ABDE0229C7A}"/>
              </a:ext>
            </a:extLst>
          </p:cNvPr>
          <p:cNvSpPr txBox="1"/>
          <p:nvPr/>
        </p:nvSpPr>
        <p:spPr>
          <a:xfrm>
            <a:off x="8167061" y="714345"/>
            <a:ext cx="3126660" cy="523220"/>
          </a:xfrm>
          <a:prstGeom prst="rect">
            <a:avLst/>
          </a:prstGeom>
          <a:noFill/>
        </p:spPr>
        <p:txBody>
          <a:bodyPr wrap="square" rtlCol="0">
            <a:spAutoFit/>
          </a:bodyPr>
          <a:lstStyle/>
          <a:p>
            <a:r>
              <a:rPr lang="en-US" sz="2800" b="1" dirty="0">
                <a:solidFill>
                  <a:srgbClr val="FFFF00"/>
                </a:solidFill>
              </a:rPr>
              <a:t>-By Darren Pereira</a:t>
            </a:r>
          </a:p>
        </p:txBody>
      </p:sp>
    </p:spTree>
    <p:extLst>
      <p:ext uri="{BB962C8B-B14F-4D97-AF65-F5344CB8AC3E}">
        <p14:creationId xmlns:p14="http://schemas.microsoft.com/office/powerpoint/2010/main" val="238512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709D6-2F41-42EA-444F-778B4497E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CE180C-F4C3-6FB9-6510-8B8BD7A2C75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1F06F7D-8C39-C701-8FD9-8F9DC9FFFCA6}"/>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F2DBEC41-3E90-E6EC-ABCC-47193F726FF7}"/>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497A8E2-D1DC-6FF4-2581-3EE7B559181B}"/>
              </a:ext>
            </a:extLst>
          </p:cNvPr>
          <p:cNvSpPr txBox="1"/>
          <p:nvPr/>
        </p:nvSpPr>
        <p:spPr>
          <a:xfrm>
            <a:off x="694944" y="519403"/>
            <a:ext cx="929030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rPr>
              <a:t>The strategy:</a:t>
            </a:r>
          </a:p>
        </p:txBody>
      </p:sp>
      <p:sp>
        <p:nvSpPr>
          <p:cNvPr id="6" name="TextBox 5">
            <a:extLst>
              <a:ext uri="{FF2B5EF4-FFF2-40B4-BE49-F238E27FC236}">
                <a16:creationId xmlns:a16="http://schemas.microsoft.com/office/drawing/2014/main" id="{EBF31994-DE18-DAC9-2EDB-F43618E4F373}"/>
              </a:ext>
            </a:extLst>
          </p:cNvPr>
          <p:cNvSpPr txBox="1"/>
          <p:nvPr/>
        </p:nvSpPr>
        <p:spPr>
          <a:xfrm>
            <a:off x="728472" y="1343355"/>
            <a:ext cx="10735056"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alibri" panose="020F0502020204030204"/>
              </a:rPr>
              <a:t>To extract the data from the videos first we must locate those videos but those videos are in a playlist.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alibri" panose="020F0502020204030204"/>
              </a:rPr>
              <a:t>Here’s the catch even if the videos are not actually put in a specific playlist by the creator.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alibri" panose="020F0502020204030204"/>
              </a:rPr>
              <a:t>The </a:t>
            </a:r>
            <a:r>
              <a:rPr lang="en-US" sz="2800" dirty="0" err="1">
                <a:solidFill>
                  <a:prstClr val="white"/>
                </a:solidFill>
                <a:latin typeface="Calibri" panose="020F0502020204030204"/>
              </a:rPr>
              <a:t>api</a:t>
            </a:r>
            <a:r>
              <a:rPr lang="en-US" sz="2800" dirty="0">
                <a:solidFill>
                  <a:prstClr val="white"/>
                </a:solidFill>
                <a:latin typeface="Calibri" panose="020F0502020204030204"/>
              </a:rPr>
              <a:t> has a master playlist with all the videos in it of the channel and to access that we first need to get the channel id.</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EA8AC11-9E1D-7484-CDB2-CD26405BB5CE}"/>
              </a:ext>
            </a:extLst>
          </p:cNvPr>
          <p:cNvSpPr txBox="1"/>
          <p:nvPr/>
        </p:nvSpPr>
        <p:spPr>
          <a:xfrm>
            <a:off x="2779776" y="4379860"/>
            <a:ext cx="532180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alibri" panose="020F0502020204030204"/>
              </a:rPr>
              <a:t>Channel id -&gt; Playlist id -&gt; Video id</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70521170-C50E-5F08-4413-37F88130B508}"/>
              </a:ext>
            </a:extLst>
          </p:cNvPr>
          <p:cNvSpPr txBox="1"/>
          <p:nvPr/>
        </p:nvSpPr>
        <p:spPr>
          <a:xfrm>
            <a:off x="728472" y="5161345"/>
            <a:ext cx="10655808"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alibri" panose="020F0502020204030204"/>
              </a:rPr>
              <a:t>Within the channel id there is the playlist id and inside that we have the video id. So first we need to find the playlist id since the channel id can be found using simply a </a:t>
            </a:r>
            <a:r>
              <a:rPr lang="en-US" sz="2800" dirty="0" err="1">
                <a:solidFill>
                  <a:prstClr val="white"/>
                </a:solidFill>
                <a:latin typeface="Calibri" panose="020F0502020204030204"/>
              </a:rPr>
              <a:t>ctrl+f</a:t>
            </a:r>
            <a:r>
              <a:rPr lang="en-US" sz="2800" dirty="0">
                <a:solidFill>
                  <a:prstClr val="white"/>
                </a:solidFill>
                <a:latin typeface="Calibri" panose="020F0502020204030204"/>
              </a:rPr>
              <a:t> in the page source of that channel</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03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4BA58-6C5D-579D-E7F2-F02266EFC4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6445A2-D1A8-09F9-317B-21F508F9E1F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6C19C1F-BB2C-DE21-6E3A-F9D9801F7A90}"/>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6E40EAC8-2761-CD8D-64B4-3C7CFE3D0206}"/>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67ADDBC-C82A-4D0E-190C-F469C1C1818E}"/>
              </a:ext>
            </a:extLst>
          </p:cNvPr>
          <p:cNvSpPr txBox="1"/>
          <p:nvPr/>
        </p:nvSpPr>
        <p:spPr>
          <a:xfrm>
            <a:off x="728472" y="251446"/>
            <a:ext cx="9290304" cy="646331"/>
          </a:xfrm>
          <a:prstGeom prst="rect">
            <a:avLst/>
          </a:prstGeom>
          <a:noFill/>
        </p:spPr>
        <p:txBody>
          <a:bodyPr wrap="square" rtlCol="0">
            <a:spAutoFit/>
          </a:bodyPr>
          <a:lstStyle/>
          <a:p>
            <a:r>
              <a:rPr lang="en-US" sz="3600" b="1" dirty="0">
                <a:solidFill>
                  <a:schemeClr val="bg1"/>
                </a:solidFill>
              </a:rPr>
              <a:t>Extracting the Playlist ID </a:t>
            </a:r>
          </a:p>
        </p:txBody>
      </p:sp>
      <p:sp>
        <p:nvSpPr>
          <p:cNvPr id="6" name="TextBox 5">
            <a:extLst>
              <a:ext uri="{FF2B5EF4-FFF2-40B4-BE49-F238E27FC236}">
                <a16:creationId xmlns:a16="http://schemas.microsoft.com/office/drawing/2014/main" id="{BFCDC51A-4170-D14E-E42A-1BC3D4C19369}"/>
              </a:ext>
            </a:extLst>
          </p:cNvPr>
          <p:cNvSpPr txBox="1"/>
          <p:nvPr/>
        </p:nvSpPr>
        <p:spPr>
          <a:xfrm>
            <a:off x="728472" y="1078935"/>
            <a:ext cx="1484376" cy="523220"/>
          </a:xfrm>
          <a:prstGeom prst="rect">
            <a:avLst/>
          </a:prstGeom>
          <a:noFill/>
        </p:spPr>
        <p:txBody>
          <a:bodyPr wrap="square" rtlCol="0">
            <a:spAutoFit/>
          </a:bodyPr>
          <a:lstStyle/>
          <a:p>
            <a:r>
              <a:rPr lang="en-US" sz="2800" dirty="0">
                <a:solidFill>
                  <a:schemeClr val="bg1"/>
                </a:solidFill>
              </a:rPr>
              <a:t>Code:</a:t>
            </a:r>
          </a:p>
        </p:txBody>
      </p:sp>
      <p:pic>
        <p:nvPicPr>
          <p:cNvPr id="11" name="Picture 10">
            <a:extLst>
              <a:ext uri="{FF2B5EF4-FFF2-40B4-BE49-F238E27FC236}">
                <a16:creationId xmlns:a16="http://schemas.microsoft.com/office/drawing/2014/main" id="{C46121BF-FB00-EFD3-4961-789E331CA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716" y="1122363"/>
            <a:ext cx="9349417" cy="4050862"/>
          </a:xfrm>
          <a:prstGeom prst="rect">
            <a:avLst/>
          </a:prstGeom>
        </p:spPr>
      </p:pic>
      <p:sp>
        <p:nvSpPr>
          <p:cNvPr id="12" name="TextBox 11">
            <a:extLst>
              <a:ext uri="{FF2B5EF4-FFF2-40B4-BE49-F238E27FC236}">
                <a16:creationId xmlns:a16="http://schemas.microsoft.com/office/drawing/2014/main" id="{3C93CFA8-69F0-7929-4981-6B638E1C6488}"/>
              </a:ext>
            </a:extLst>
          </p:cNvPr>
          <p:cNvSpPr txBox="1"/>
          <p:nvPr/>
        </p:nvSpPr>
        <p:spPr>
          <a:xfrm>
            <a:off x="725886" y="5677729"/>
            <a:ext cx="1484376" cy="523220"/>
          </a:xfrm>
          <a:prstGeom prst="rect">
            <a:avLst/>
          </a:prstGeom>
          <a:noFill/>
        </p:spPr>
        <p:txBody>
          <a:bodyPr wrap="square" rtlCol="0">
            <a:spAutoFit/>
          </a:bodyPr>
          <a:lstStyle/>
          <a:p>
            <a:r>
              <a:rPr lang="en-US" sz="2800" dirty="0">
                <a:solidFill>
                  <a:schemeClr val="bg1"/>
                </a:solidFill>
              </a:rPr>
              <a:t>Output:</a:t>
            </a:r>
          </a:p>
        </p:txBody>
      </p:sp>
      <p:pic>
        <p:nvPicPr>
          <p:cNvPr id="14" name="Picture 13">
            <a:extLst>
              <a:ext uri="{FF2B5EF4-FFF2-40B4-BE49-F238E27FC236}">
                <a16:creationId xmlns:a16="http://schemas.microsoft.com/office/drawing/2014/main" id="{26F510D9-CA61-54DE-D4E0-E2E153E4BE68}"/>
              </a:ext>
            </a:extLst>
          </p:cNvPr>
          <p:cNvPicPr>
            <a:picLocks noChangeAspect="1"/>
          </p:cNvPicPr>
          <p:nvPr/>
        </p:nvPicPr>
        <p:blipFill>
          <a:blip r:embed="rId3"/>
          <a:stretch>
            <a:fillRect/>
          </a:stretch>
        </p:blipFill>
        <p:spPr>
          <a:xfrm>
            <a:off x="2038516" y="5392411"/>
            <a:ext cx="9076617" cy="1395644"/>
          </a:xfrm>
          <a:prstGeom prst="rect">
            <a:avLst/>
          </a:prstGeom>
        </p:spPr>
      </p:pic>
    </p:spTree>
    <p:extLst>
      <p:ext uri="{BB962C8B-B14F-4D97-AF65-F5344CB8AC3E}">
        <p14:creationId xmlns:p14="http://schemas.microsoft.com/office/powerpoint/2010/main" val="121709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3F08B-2AAA-01E8-F072-FA4B83C6E7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A73DCC-66D4-EE85-DE34-33C96749D9D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CC4020E-3AC8-B959-02F1-944BC0B02900}"/>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B3AFEEA3-4699-A668-FB81-44081FA1991D}"/>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E885393-9F36-57B3-51EF-0754CD0B7F2C}"/>
              </a:ext>
            </a:extLst>
          </p:cNvPr>
          <p:cNvSpPr txBox="1"/>
          <p:nvPr/>
        </p:nvSpPr>
        <p:spPr>
          <a:xfrm>
            <a:off x="728472" y="306751"/>
            <a:ext cx="9290304" cy="646331"/>
          </a:xfrm>
          <a:prstGeom prst="rect">
            <a:avLst/>
          </a:prstGeom>
          <a:noFill/>
        </p:spPr>
        <p:txBody>
          <a:bodyPr wrap="square" rtlCol="0">
            <a:spAutoFit/>
          </a:bodyPr>
          <a:lstStyle/>
          <a:p>
            <a:r>
              <a:rPr lang="en-US" sz="3600" b="1" dirty="0">
                <a:solidFill>
                  <a:schemeClr val="bg1"/>
                </a:solidFill>
              </a:rPr>
              <a:t>Extracting the Video ID’s in the last  1 month </a:t>
            </a:r>
          </a:p>
        </p:txBody>
      </p:sp>
      <p:sp>
        <p:nvSpPr>
          <p:cNvPr id="6" name="TextBox 5">
            <a:extLst>
              <a:ext uri="{FF2B5EF4-FFF2-40B4-BE49-F238E27FC236}">
                <a16:creationId xmlns:a16="http://schemas.microsoft.com/office/drawing/2014/main" id="{17A018A3-034F-E1F2-B44D-E1112D1FF53D}"/>
              </a:ext>
            </a:extLst>
          </p:cNvPr>
          <p:cNvSpPr txBox="1"/>
          <p:nvPr/>
        </p:nvSpPr>
        <p:spPr>
          <a:xfrm>
            <a:off x="728472" y="1646747"/>
            <a:ext cx="1484376" cy="523220"/>
          </a:xfrm>
          <a:prstGeom prst="rect">
            <a:avLst/>
          </a:prstGeom>
          <a:noFill/>
        </p:spPr>
        <p:txBody>
          <a:bodyPr wrap="square" rtlCol="0">
            <a:spAutoFit/>
          </a:bodyPr>
          <a:lstStyle/>
          <a:p>
            <a:r>
              <a:rPr lang="en-US" sz="2800" dirty="0">
                <a:solidFill>
                  <a:schemeClr val="bg1"/>
                </a:solidFill>
              </a:rPr>
              <a:t>Code:</a:t>
            </a:r>
          </a:p>
        </p:txBody>
      </p:sp>
      <p:pic>
        <p:nvPicPr>
          <p:cNvPr id="8" name="Picture 7">
            <a:extLst>
              <a:ext uri="{FF2B5EF4-FFF2-40B4-BE49-F238E27FC236}">
                <a16:creationId xmlns:a16="http://schemas.microsoft.com/office/drawing/2014/main" id="{43789F25-2F72-CB43-F3B9-FB0771C774D0}"/>
              </a:ext>
            </a:extLst>
          </p:cNvPr>
          <p:cNvPicPr>
            <a:picLocks noChangeAspect="1"/>
          </p:cNvPicPr>
          <p:nvPr/>
        </p:nvPicPr>
        <p:blipFill>
          <a:blip r:embed="rId2"/>
          <a:stretch>
            <a:fillRect/>
          </a:stretch>
        </p:blipFill>
        <p:spPr>
          <a:xfrm>
            <a:off x="2104025" y="1600200"/>
            <a:ext cx="9011107" cy="4058235"/>
          </a:xfrm>
          <a:prstGeom prst="rect">
            <a:avLst/>
          </a:prstGeom>
        </p:spPr>
      </p:pic>
    </p:spTree>
    <p:extLst>
      <p:ext uri="{BB962C8B-B14F-4D97-AF65-F5344CB8AC3E}">
        <p14:creationId xmlns:p14="http://schemas.microsoft.com/office/powerpoint/2010/main" val="2518409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42869-D7CE-0530-916F-5B4E8DCE7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614C3B-96D8-F5B6-CC69-A9C2FAD11D9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0202F84-1B74-9927-C2BB-4BF3DFD5E5EC}"/>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8FBA2088-CA7C-5124-6170-6E9637B24CF8}"/>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DB4148-D3A1-972A-3985-D8C25D74C72C}"/>
              </a:ext>
            </a:extLst>
          </p:cNvPr>
          <p:cNvSpPr txBox="1"/>
          <p:nvPr/>
        </p:nvSpPr>
        <p:spPr>
          <a:xfrm>
            <a:off x="728472" y="251446"/>
            <a:ext cx="9290304" cy="646331"/>
          </a:xfrm>
          <a:prstGeom prst="rect">
            <a:avLst/>
          </a:prstGeom>
          <a:noFill/>
        </p:spPr>
        <p:txBody>
          <a:bodyPr wrap="square" rtlCol="0">
            <a:spAutoFit/>
          </a:bodyPr>
          <a:lstStyle/>
          <a:p>
            <a:r>
              <a:rPr lang="en-US" sz="3600" b="1" dirty="0">
                <a:solidFill>
                  <a:schemeClr val="bg1"/>
                </a:solidFill>
              </a:rPr>
              <a:t>Extracting the Details from videos we scraped</a:t>
            </a:r>
          </a:p>
        </p:txBody>
      </p:sp>
      <p:sp>
        <p:nvSpPr>
          <p:cNvPr id="6" name="TextBox 5">
            <a:extLst>
              <a:ext uri="{FF2B5EF4-FFF2-40B4-BE49-F238E27FC236}">
                <a16:creationId xmlns:a16="http://schemas.microsoft.com/office/drawing/2014/main" id="{8F4048DB-B51B-ED41-EFE8-9B83DEF1ECC9}"/>
              </a:ext>
            </a:extLst>
          </p:cNvPr>
          <p:cNvSpPr txBox="1"/>
          <p:nvPr/>
        </p:nvSpPr>
        <p:spPr>
          <a:xfrm>
            <a:off x="728472" y="1499104"/>
            <a:ext cx="1484376" cy="523220"/>
          </a:xfrm>
          <a:prstGeom prst="rect">
            <a:avLst/>
          </a:prstGeom>
          <a:noFill/>
        </p:spPr>
        <p:txBody>
          <a:bodyPr wrap="square" rtlCol="0">
            <a:spAutoFit/>
          </a:bodyPr>
          <a:lstStyle/>
          <a:p>
            <a:r>
              <a:rPr lang="en-US" sz="2800" dirty="0">
                <a:solidFill>
                  <a:schemeClr val="bg1"/>
                </a:solidFill>
              </a:rPr>
              <a:t>Code:</a:t>
            </a:r>
          </a:p>
        </p:txBody>
      </p:sp>
      <p:pic>
        <p:nvPicPr>
          <p:cNvPr id="8" name="Picture 7">
            <a:extLst>
              <a:ext uri="{FF2B5EF4-FFF2-40B4-BE49-F238E27FC236}">
                <a16:creationId xmlns:a16="http://schemas.microsoft.com/office/drawing/2014/main" id="{E0877C90-C9F5-2ABC-8765-7829549AFB9D}"/>
              </a:ext>
            </a:extLst>
          </p:cNvPr>
          <p:cNvPicPr>
            <a:picLocks noChangeAspect="1"/>
          </p:cNvPicPr>
          <p:nvPr/>
        </p:nvPicPr>
        <p:blipFill>
          <a:blip r:embed="rId2"/>
          <a:stretch>
            <a:fillRect/>
          </a:stretch>
        </p:blipFill>
        <p:spPr>
          <a:xfrm>
            <a:off x="2038516" y="1542532"/>
            <a:ext cx="6096851" cy="3715268"/>
          </a:xfrm>
          <a:prstGeom prst="rect">
            <a:avLst/>
          </a:prstGeom>
        </p:spPr>
      </p:pic>
      <p:sp>
        <p:nvSpPr>
          <p:cNvPr id="10" name="TextBox 9">
            <a:extLst>
              <a:ext uri="{FF2B5EF4-FFF2-40B4-BE49-F238E27FC236}">
                <a16:creationId xmlns:a16="http://schemas.microsoft.com/office/drawing/2014/main" id="{5F7038CD-1667-94AC-2367-7B70F22FD854}"/>
              </a:ext>
            </a:extLst>
          </p:cNvPr>
          <p:cNvSpPr txBox="1"/>
          <p:nvPr/>
        </p:nvSpPr>
        <p:spPr>
          <a:xfrm>
            <a:off x="728472" y="5539133"/>
            <a:ext cx="9649968" cy="954107"/>
          </a:xfrm>
          <a:prstGeom prst="rect">
            <a:avLst/>
          </a:prstGeom>
          <a:noFill/>
        </p:spPr>
        <p:txBody>
          <a:bodyPr wrap="square" rtlCol="0">
            <a:spAutoFit/>
          </a:bodyPr>
          <a:lstStyle/>
          <a:p>
            <a:r>
              <a:rPr lang="en-US" sz="2800" dirty="0">
                <a:solidFill>
                  <a:schemeClr val="bg1"/>
                </a:solidFill>
              </a:rPr>
              <a:t>For this we will be using two functions, the next one is on the next page</a:t>
            </a:r>
          </a:p>
        </p:txBody>
      </p:sp>
    </p:spTree>
    <p:extLst>
      <p:ext uri="{BB962C8B-B14F-4D97-AF65-F5344CB8AC3E}">
        <p14:creationId xmlns:p14="http://schemas.microsoft.com/office/powerpoint/2010/main" val="2240102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BDD75-1C8C-FE0A-AF0A-98856813C8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6BCAE-698F-8E51-4F0B-AE2C1952404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0142FB1-6466-5C0F-A198-1E50CBF494FE}"/>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53874A81-95AB-60D4-F8BC-BB54C84C0E0C}"/>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CDF6872-137C-87B7-BB30-3F3A3CDC15D0}"/>
              </a:ext>
            </a:extLst>
          </p:cNvPr>
          <p:cNvSpPr txBox="1"/>
          <p:nvPr/>
        </p:nvSpPr>
        <p:spPr>
          <a:xfrm>
            <a:off x="728472" y="251446"/>
            <a:ext cx="9290304" cy="646331"/>
          </a:xfrm>
          <a:prstGeom prst="rect">
            <a:avLst/>
          </a:prstGeom>
          <a:noFill/>
        </p:spPr>
        <p:txBody>
          <a:bodyPr wrap="square" rtlCol="0">
            <a:spAutoFit/>
          </a:bodyPr>
          <a:lstStyle/>
          <a:p>
            <a:r>
              <a:rPr lang="en-US" sz="3600" b="1" dirty="0">
                <a:solidFill>
                  <a:schemeClr val="bg1"/>
                </a:solidFill>
              </a:rPr>
              <a:t>Extracting the Details from videos we scraped</a:t>
            </a:r>
          </a:p>
        </p:txBody>
      </p:sp>
      <p:sp>
        <p:nvSpPr>
          <p:cNvPr id="6" name="TextBox 5">
            <a:extLst>
              <a:ext uri="{FF2B5EF4-FFF2-40B4-BE49-F238E27FC236}">
                <a16:creationId xmlns:a16="http://schemas.microsoft.com/office/drawing/2014/main" id="{494D667E-6612-0FA7-F3B3-3BF55886C585}"/>
              </a:ext>
            </a:extLst>
          </p:cNvPr>
          <p:cNvSpPr txBox="1"/>
          <p:nvPr/>
        </p:nvSpPr>
        <p:spPr>
          <a:xfrm>
            <a:off x="728472" y="1310544"/>
            <a:ext cx="1484376" cy="523220"/>
          </a:xfrm>
          <a:prstGeom prst="rect">
            <a:avLst/>
          </a:prstGeom>
          <a:noFill/>
        </p:spPr>
        <p:txBody>
          <a:bodyPr wrap="square" rtlCol="0">
            <a:spAutoFit/>
          </a:bodyPr>
          <a:lstStyle/>
          <a:p>
            <a:r>
              <a:rPr lang="en-US" sz="2800" dirty="0">
                <a:solidFill>
                  <a:schemeClr val="bg1"/>
                </a:solidFill>
              </a:rPr>
              <a:t>Code:</a:t>
            </a:r>
          </a:p>
        </p:txBody>
      </p:sp>
      <p:pic>
        <p:nvPicPr>
          <p:cNvPr id="9" name="Picture 8">
            <a:extLst>
              <a:ext uri="{FF2B5EF4-FFF2-40B4-BE49-F238E27FC236}">
                <a16:creationId xmlns:a16="http://schemas.microsoft.com/office/drawing/2014/main" id="{1F28BA96-D8DB-BFB2-AD7A-69845D40D730}"/>
              </a:ext>
            </a:extLst>
          </p:cNvPr>
          <p:cNvPicPr>
            <a:picLocks noChangeAspect="1"/>
          </p:cNvPicPr>
          <p:nvPr/>
        </p:nvPicPr>
        <p:blipFill>
          <a:blip r:embed="rId2"/>
          <a:stretch>
            <a:fillRect/>
          </a:stretch>
        </p:blipFill>
        <p:spPr>
          <a:xfrm>
            <a:off x="1901952" y="1318867"/>
            <a:ext cx="8766048" cy="5287687"/>
          </a:xfrm>
          <a:prstGeom prst="rect">
            <a:avLst/>
          </a:prstGeom>
        </p:spPr>
      </p:pic>
    </p:spTree>
    <p:extLst>
      <p:ext uri="{BB962C8B-B14F-4D97-AF65-F5344CB8AC3E}">
        <p14:creationId xmlns:p14="http://schemas.microsoft.com/office/powerpoint/2010/main" val="210381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EA30D-2AD9-AAB0-36FE-3B298E552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9218D0-C8D7-A38E-5FE0-2E8719BDE0B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FF93550-2378-E471-565B-BBBB96E5C711}"/>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17233707-FD7E-BC94-4ABC-A2312A4E6482}"/>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440E06C-9DB8-54E6-9E18-21D0D5C1DCA1}"/>
              </a:ext>
            </a:extLst>
          </p:cNvPr>
          <p:cNvSpPr txBox="1"/>
          <p:nvPr/>
        </p:nvSpPr>
        <p:spPr>
          <a:xfrm>
            <a:off x="1197864" y="121500"/>
            <a:ext cx="9290304" cy="646331"/>
          </a:xfrm>
          <a:prstGeom prst="rect">
            <a:avLst/>
          </a:prstGeom>
          <a:noFill/>
        </p:spPr>
        <p:txBody>
          <a:bodyPr wrap="square" rtlCol="0">
            <a:spAutoFit/>
          </a:bodyPr>
          <a:lstStyle/>
          <a:p>
            <a:r>
              <a:rPr lang="en-US" sz="3600" b="1" dirty="0">
                <a:solidFill>
                  <a:schemeClr val="bg1"/>
                </a:solidFill>
              </a:rPr>
              <a:t>Final Output</a:t>
            </a:r>
          </a:p>
        </p:txBody>
      </p:sp>
      <p:pic>
        <p:nvPicPr>
          <p:cNvPr id="9" name="Picture 8">
            <a:extLst>
              <a:ext uri="{FF2B5EF4-FFF2-40B4-BE49-F238E27FC236}">
                <a16:creationId xmlns:a16="http://schemas.microsoft.com/office/drawing/2014/main" id="{91145038-357E-DB2C-4648-0D6BA61E2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908" y="889331"/>
            <a:ext cx="10616184" cy="4909039"/>
          </a:xfrm>
          <a:prstGeom prst="rect">
            <a:avLst/>
          </a:prstGeom>
        </p:spPr>
      </p:pic>
    </p:spTree>
    <p:extLst>
      <p:ext uri="{BB962C8B-B14F-4D97-AF65-F5344CB8AC3E}">
        <p14:creationId xmlns:p14="http://schemas.microsoft.com/office/powerpoint/2010/main" val="381433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20B900-DA4B-DFA0-9CCD-15AFE3B048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0A6042-1595-F089-2DE0-F7F2D1D1E5C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E7C858D-8997-54DF-7C45-97762BF2E27E}"/>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25994F1C-11A6-0763-5D62-5831B6F7B0FF}"/>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EEF7E89-BC57-BC56-AD84-B65CCB336EBD}"/>
              </a:ext>
            </a:extLst>
          </p:cNvPr>
          <p:cNvSpPr txBox="1"/>
          <p:nvPr/>
        </p:nvSpPr>
        <p:spPr>
          <a:xfrm>
            <a:off x="694944" y="519403"/>
            <a:ext cx="9290304" cy="646331"/>
          </a:xfrm>
          <a:prstGeom prst="rect">
            <a:avLst/>
          </a:prstGeom>
          <a:noFill/>
        </p:spPr>
        <p:txBody>
          <a:bodyPr wrap="square" rtlCol="0">
            <a:spAutoFit/>
          </a:bodyPr>
          <a:lstStyle/>
          <a:p>
            <a:r>
              <a:rPr lang="en-US" sz="3600" b="1" dirty="0">
                <a:solidFill>
                  <a:schemeClr val="bg1"/>
                </a:solidFill>
              </a:rPr>
              <a:t>Cleaning the data</a:t>
            </a:r>
          </a:p>
        </p:txBody>
      </p:sp>
      <p:sp>
        <p:nvSpPr>
          <p:cNvPr id="6" name="TextBox 5">
            <a:extLst>
              <a:ext uri="{FF2B5EF4-FFF2-40B4-BE49-F238E27FC236}">
                <a16:creationId xmlns:a16="http://schemas.microsoft.com/office/drawing/2014/main" id="{561CF318-556D-233A-48EE-674238501097}"/>
              </a:ext>
            </a:extLst>
          </p:cNvPr>
          <p:cNvSpPr txBox="1"/>
          <p:nvPr/>
        </p:nvSpPr>
        <p:spPr>
          <a:xfrm>
            <a:off x="728472" y="1429778"/>
            <a:ext cx="10735056" cy="954107"/>
          </a:xfrm>
          <a:prstGeom prst="rect">
            <a:avLst/>
          </a:prstGeom>
          <a:noFill/>
        </p:spPr>
        <p:txBody>
          <a:bodyPr wrap="square" rtlCol="0">
            <a:spAutoFit/>
          </a:bodyPr>
          <a:lstStyle/>
          <a:p>
            <a:r>
              <a:rPr lang="en-US" sz="2800" dirty="0">
                <a:solidFill>
                  <a:schemeClr val="bg1"/>
                </a:solidFill>
              </a:rPr>
              <a:t>1.)Removing unnecessary columns like caption and video quality since it had the same values for every row i.e. HD </a:t>
            </a:r>
          </a:p>
        </p:txBody>
      </p:sp>
      <p:sp>
        <p:nvSpPr>
          <p:cNvPr id="7" name="TextBox 6">
            <a:extLst>
              <a:ext uri="{FF2B5EF4-FFF2-40B4-BE49-F238E27FC236}">
                <a16:creationId xmlns:a16="http://schemas.microsoft.com/office/drawing/2014/main" id="{9C3C916D-347C-D3A1-1FE0-0940134DAC53}"/>
              </a:ext>
            </a:extLst>
          </p:cNvPr>
          <p:cNvSpPr txBox="1"/>
          <p:nvPr/>
        </p:nvSpPr>
        <p:spPr>
          <a:xfrm>
            <a:off x="728472" y="2691300"/>
            <a:ext cx="10735056" cy="3970318"/>
          </a:xfrm>
          <a:prstGeom prst="rect">
            <a:avLst/>
          </a:prstGeom>
          <a:noFill/>
        </p:spPr>
        <p:txBody>
          <a:bodyPr wrap="square" rtlCol="0">
            <a:spAutoFit/>
          </a:bodyPr>
          <a:lstStyle/>
          <a:p>
            <a:r>
              <a:rPr lang="en-US" sz="2800" dirty="0">
                <a:solidFill>
                  <a:schemeClr val="bg1"/>
                </a:solidFill>
              </a:rPr>
              <a:t>2.)In the previous slide in the tags section you can see that all the tags of a video are in a list like [‘Ansh Mehra’, ‘</a:t>
            </a:r>
            <a:r>
              <a:rPr lang="en-US" sz="2800" dirty="0" err="1">
                <a:solidFill>
                  <a:schemeClr val="bg1"/>
                </a:solidFill>
              </a:rPr>
              <a:t>ui</a:t>
            </a:r>
            <a:r>
              <a:rPr lang="en-US" sz="2800" dirty="0">
                <a:solidFill>
                  <a:schemeClr val="bg1"/>
                </a:solidFill>
              </a:rPr>
              <a:t>’ ,’</a:t>
            </a:r>
            <a:r>
              <a:rPr lang="en-US" sz="2800" dirty="0" err="1">
                <a:solidFill>
                  <a:schemeClr val="bg1"/>
                </a:solidFill>
              </a:rPr>
              <a:t>ux</a:t>
            </a:r>
            <a:r>
              <a:rPr lang="en-US" sz="2800" dirty="0">
                <a:solidFill>
                  <a:schemeClr val="bg1"/>
                </a:solidFill>
              </a:rPr>
              <a:t>’, ‘freelance’]</a:t>
            </a:r>
          </a:p>
          <a:p>
            <a:endParaRPr lang="en-US" sz="2800" dirty="0">
              <a:solidFill>
                <a:schemeClr val="bg1"/>
              </a:solidFill>
            </a:endParaRPr>
          </a:p>
          <a:p>
            <a:r>
              <a:rPr lang="en-US" sz="2800" dirty="0">
                <a:solidFill>
                  <a:schemeClr val="bg1"/>
                </a:solidFill>
              </a:rPr>
              <a:t>This makes the data harder to analyze hence I loaded the data to power bi and grouped all the tags by the number of times they appeared in the whole dataset and connected that table to the original table.</a:t>
            </a:r>
          </a:p>
          <a:p>
            <a:endParaRPr lang="en-US" sz="2800" dirty="0">
              <a:solidFill>
                <a:schemeClr val="bg1"/>
              </a:solidFill>
            </a:endParaRPr>
          </a:p>
          <a:p>
            <a:r>
              <a:rPr lang="en-US" sz="2800" dirty="0">
                <a:solidFill>
                  <a:schemeClr val="bg1"/>
                </a:solidFill>
              </a:rPr>
              <a:t>3.)Changed format of duration column in power bi to make it more readable and added a column classifying the video as short or long form</a:t>
            </a:r>
          </a:p>
        </p:txBody>
      </p:sp>
    </p:spTree>
    <p:extLst>
      <p:ext uri="{BB962C8B-B14F-4D97-AF65-F5344CB8AC3E}">
        <p14:creationId xmlns:p14="http://schemas.microsoft.com/office/powerpoint/2010/main" val="6085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22729-C0B7-74D9-1E5A-6F2D694770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3145A3-5E60-EA8B-7800-547BD8DF8A3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7A746CA-CC2B-4B1B-9779-F059D0B77C68}"/>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D21EC864-E10C-84AE-351C-7363B488BC10}"/>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186303F-ED68-F377-42DA-2AF6547A9F5E}"/>
              </a:ext>
            </a:extLst>
          </p:cNvPr>
          <p:cNvSpPr txBox="1"/>
          <p:nvPr/>
        </p:nvSpPr>
        <p:spPr>
          <a:xfrm>
            <a:off x="728472" y="824072"/>
            <a:ext cx="9290304" cy="646331"/>
          </a:xfrm>
          <a:prstGeom prst="rect">
            <a:avLst/>
          </a:prstGeom>
          <a:noFill/>
        </p:spPr>
        <p:txBody>
          <a:bodyPr wrap="square" rtlCol="0">
            <a:spAutoFit/>
          </a:bodyPr>
          <a:lstStyle/>
          <a:p>
            <a:r>
              <a:rPr lang="en-US" sz="3600" b="1" dirty="0">
                <a:solidFill>
                  <a:schemeClr val="bg1"/>
                </a:solidFill>
              </a:rPr>
              <a:t>Thank You</a:t>
            </a:r>
          </a:p>
        </p:txBody>
      </p:sp>
      <p:sp>
        <p:nvSpPr>
          <p:cNvPr id="6" name="TextBox 5">
            <a:extLst>
              <a:ext uri="{FF2B5EF4-FFF2-40B4-BE49-F238E27FC236}">
                <a16:creationId xmlns:a16="http://schemas.microsoft.com/office/drawing/2014/main" id="{4B0AC8CF-C59A-5AF0-82A0-E3966FE7145B}"/>
              </a:ext>
            </a:extLst>
          </p:cNvPr>
          <p:cNvSpPr txBox="1"/>
          <p:nvPr/>
        </p:nvSpPr>
        <p:spPr>
          <a:xfrm>
            <a:off x="795528" y="624018"/>
            <a:ext cx="10735056" cy="523220"/>
          </a:xfrm>
          <a:prstGeom prst="rect">
            <a:avLst/>
          </a:prstGeom>
          <a:noFill/>
        </p:spPr>
        <p:txBody>
          <a:bodyPr wrap="square" rtlCol="0">
            <a:spAutoFit/>
          </a:bodyPr>
          <a:lstStyle/>
          <a:p>
            <a:endParaRPr lang="en-US" sz="2800" dirty="0">
              <a:solidFill>
                <a:schemeClr val="bg1"/>
              </a:solidFill>
            </a:endParaRPr>
          </a:p>
        </p:txBody>
      </p:sp>
      <p:sp>
        <p:nvSpPr>
          <p:cNvPr id="7" name="TextBox 6">
            <a:extLst>
              <a:ext uri="{FF2B5EF4-FFF2-40B4-BE49-F238E27FC236}">
                <a16:creationId xmlns:a16="http://schemas.microsoft.com/office/drawing/2014/main" id="{9965DA52-2E81-9101-B0ED-6E267D1341EB}"/>
              </a:ext>
            </a:extLst>
          </p:cNvPr>
          <p:cNvSpPr txBox="1"/>
          <p:nvPr/>
        </p:nvSpPr>
        <p:spPr>
          <a:xfrm>
            <a:off x="728472" y="2691300"/>
            <a:ext cx="10735056" cy="523220"/>
          </a:xfrm>
          <a:prstGeom prst="rect">
            <a:avLst/>
          </a:prstGeom>
          <a:noFill/>
        </p:spPr>
        <p:txBody>
          <a:bodyPr wrap="square" rtlCol="0">
            <a:spAutoFit/>
          </a:bodyPr>
          <a:lstStyle/>
          <a:p>
            <a:endParaRPr lang="en-US" sz="2800" dirty="0">
              <a:solidFill>
                <a:schemeClr val="bg1"/>
              </a:solidFill>
            </a:endParaRPr>
          </a:p>
        </p:txBody>
      </p:sp>
      <p:sp>
        <p:nvSpPr>
          <p:cNvPr id="8" name="TextBox 7">
            <a:extLst>
              <a:ext uri="{FF2B5EF4-FFF2-40B4-BE49-F238E27FC236}">
                <a16:creationId xmlns:a16="http://schemas.microsoft.com/office/drawing/2014/main" id="{D54944FD-47E4-9616-8B00-910206043349}"/>
              </a:ext>
            </a:extLst>
          </p:cNvPr>
          <p:cNvSpPr txBox="1"/>
          <p:nvPr/>
        </p:nvSpPr>
        <p:spPr>
          <a:xfrm>
            <a:off x="795528" y="1581142"/>
            <a:ext cx="9290304" cy="646331"/>
          </a:xfrm>
          <a:prstGeom prst="rect">
            <a:avLst/>
          </a:prstGeom>
          <a:noFill/>
        </p:spPr>
        <p:txBody>
          <a:bodyPr wrap="square" rtlCol="0">
            <a:spAutoFit/>
          </a:bodyPr>
          <a:lstStyle/>
          <a:p>
            <a:r>
              <a:rPr lang="en-US" sz="3600" dirty="0">
                <a:solidFill>
                  <a:schemeClr val="bg1"/>
                </a:solidFill>
              </a:rPr>
              <a:t>PPT and report by Darren Pereira</a:t>
            </a:r>
          </a:p>
        </p:txBody>
      </p:sp>
      <p:sp>
        <p:nvSpPr>
          <p:cNvPr id="11" name="TextBox 10">
            <a:extLst>
              <a:ext uri="{FF2B5EF4-FFF2-40B4-BE49-F238E27FC236}">
                <a16:creationId xmlns:a16="http://schemas.microsoft.com/office/drawing/2014/main" id="{A836E9ED-F4F3-05D3-4CF7-19253A6DCD94}"/>
              </a:ext>
            </a:extLst>
          </p:cNvPr>
          <p:cNvSpPr txBox="1"/>
          <p:nvPr/>
        </p:nvSpPr>
        <p:spPr>
          <a:xfrm>
            <a:off x="795528" y="5489778"/>
            <a:ext cx="9290304" cy="646331"/>
          </a:xfrm>
          <a:prstGeom prst="rect">
            <a:avLst/>
          </a:prstGeom>
          <a:noFill/>
        </p:spPr>
        <p:txBody>
          <a:bodyPr wrap="square" rtlCol="0">
            <a:spAutoFit/>
          </a:bodyPr>
          <a:lstStyle/>
          <a:p>
            <a:r>
              <a:rPr lang="en-US" sz="3600" dirty="0">
                <a:solidFill>
                  <a:schemeClr val="bg1"/>
                </a:solidFill>
              </a:rPr>
              <a:t>https://github.com/DarrnP?tab=repositories</a:t>
            </a:r>
          </a:p>
        </p:txBody>
      </p:sp>
      <p:sp>
        <p:nvSpPr>
          <p:cNvPr id="13" name="TextBox 12">
            <a:extLst>
              <a:ext uri="{FF2B5EF4-FFF2-40B4-BE49-F238E27FC236}">
                <a16:creationId xmlns:a16="http://schemas.microsoft.com/office/drawing/2014/main" id="{4C60C0D3-2825-E9DD-D4AC-60A1E701F92D}"/>
              </a:ext>
            </a:extLst>
          </p:cNvPr>
          <p:cNvSpPr txBox="1"/>
          <p:nvPr/>
        </p:nvSpPr>
        <p:spPr>
          <a:xfrm>
            <a:off x="795528" y="2797031"/>
            <a:ext cx="9290304" cy="646331"/>
          </a:xfrm>
          <a:prstGeom prst="rect">
            <a:avLst/>
          </a:prstGeom>
          <a:noFill/>
        </p:spPr>
        <p:txBody>
          <a:bodyPr wrap="square" rtlCol="0">
            <a:spAutoFit/>
          </a:bodyPr>
          <a:lstStyle/>
          <a:p>
            <a:r>
              <a:rPr lang="en-US" sz="3600" dirty="0">
                <a:solidFill>
                  <a:schemeClr val="bg1"/>
                </a:solidFill>
              </a:rPr>
              <a:t>My LinkedIn profile</a:t>
            </a:r>
          </a:p>
        </p:txBody>
      </p:sp>
      <p:sp>
        <p:nvSpPr>
          <p:cNvPr id="14" name="TextBox 13">
            <a:extLst>
              <a:ext uri="{FF2B5EF4-FFF2-40B4-BE49-F238E27FC236}">
                <a16:creationId xmlns:a16="http://schemas.microsoft.com/office/drawing/2014/main" id="{C3BF269C-C077-D35A-1CEC-90B5C1091A6A}"/>
              </a:ext>
            </a:extLst>
          </p:cNvPr>
          <p:cNvSpPr txBox="1"/>
          <p:nvPr/>
        </p:nvSpPr>
        <p:spPr>
          <a:xfrm>
            <a:off x="795528" y="4792962"/>
            <a:ext cx="9290304" cy="646331"/>
          </a:xfrm>
          <a:prstGeom prst="rect">
            <a:avLst/>
          </a:prstGeom>
          <a:noFill/>
        </p:spPr>
        <p:txBody>
          <a:bodyPr wrap="square" rtlCol="0">
            <a:spAutoFit/>
          </a:bodyPr>
          <a:lstStyle/>
          <a:p>
            <a:r>
              <a:rPr lang="en-US" sz="3600" dirty="0">
                <a:solidFill>
                  <a:schemeClr val="bg1"/>
                </a:solidFill>
              </a:rPr>
              <a:t>My GitHub profile</a:t>
            </a:r>
          </a:p>
        </p:txBody>
      </p:sp>
      <p:sp>
        <p:nvSpPr>
          <p:cNvPr id="15" name="TextBox 14">
            <a:extLst>
              <a:ext uri="{FF2B5EF4-FFF2-40B4-BE49-F238E27FC236}">
                <a16:creationId xmlns:a16="http://schemas.microsoft.com/office/drawing/2014/main" id="{4E249BD9-67B5-F1E0-F8EA-CC1F5C97FCD8}"/>
              </a:ext>
            </a:extLst>
          </p:cNvPr>
          <p:cNvSpPr txBox="1"/>
          <p:nvPr/>
        </p:nvSpPr>
        <p:spPr>
          <a:xfrm>
            <a:off x="795528" y="3597130"/>
            <a:ext cx="9290304" cy="646331"/>
          </a:xfrm>
          <a:prstGeom prst="rect">
            <a:avLst/>
          </a:prstGeom>
          <a:noFill/>
        </p:spPr>
        <p:txBody>
          <a:bodyPr wrap="square" rtlCol="0">
            <a:spAutoFit/>
          </a:bodyPr>
          <a:lstStyle/>
          <a:p>
            <a:r>
              <a:rPr lang="en-US" sz="3600" dirty="0">
                <a:solidFill>
                  <a:schemeClr val="bg1"/>
                </a:solidFill>
              </a:rPr>
              <a:t>https://www.linkedin.com/in/darenpereira/</a:t>
            </a:r>
          </a:p>
        </p:txBody>
      </p:sp>
    </p:spTree>
    <p:extLst>
      <p:ext uri="{BB962C8B-B14F-4D97-AF65-F5344CB8AC3E}">
        <p14:creationId xmlns:p14="http://schemas.microsoft.com/office/powerpoint/2010/main" val="136443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1707A-B2B5-DF73-8C8C-DB0272D179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8542CF-0B9B-C162-E7BE-AE610E7EB6A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E33B93A-0867-E7F1-F243-DFE805C9CBDF}"/>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C278C94D-7C25-C0DF-5564-CD4DC3FB31DB}"/>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B5B6B53-2791-85B0-F30C-7548EC85215A}"/>
              </a:ext>
            </a:extLst>
          </p:cNvPr>
          <p:cNvSpPr txBox="1"/>
          <p:nvPr/>
        </p:nvSpPr>
        <p:spPr>
          <a:xfrm>
            <a:off x="728472" y="113079"/>
            <a:ext cx="9290304" cy="646331"/>
          </a:xfrm>
          <a:prstGeom prst="rect">
            <a:avLst/>
          </a:prstGeom>
          <a:noFill/>
        </p:spPr>
        <p:txBody>
          <a:bodyPr wrap="square" rtlCol="0">
            <a:spAutoFit/>
          </a:bodyPr>
          <a:lstStyle/>
          <a:p>
            <a:r>
              <a:rPr lang="en-US" sz="3600" b="1" dirty="0">
                <a:solidFill>
                  <a:schemeClr val="bg1"/>
                </a:solidFill>
              </a:rPr>
              <a:t>Data report key points</a:t>
            </a:r>
          </a:p>
        </p:txBody>
      </p:sp>
      <p:sp>
        <p:nvSpPr>
          <p:cNvPr id="6" name="TextBox 5">
            <a:extLst>
              <a:ext uri="{FF2B5EF4-FFF2-40B4-BE49-F238E27FC236}">
                <a16:creationId xmlns:a16="http://schemas.microsoft.com/office/drawing/2014/main" id="{22B12527-6FB7-D0CC-E8D6-BEBCFDC8E09E}"/>
              </a:ext>
            </a:extLst>
          </p:cNvPr>
          <p:cNvSpPr txBox="1"/>
          <p:nvPr/>
        </p:nvSpPr>
        <p:spPr>
          <a:xfrm>
            <a:off x="728472" y="1518821"/>
            <a:ext cx="10735056" cy="954107"/>
          </a:xfrm>
          <a:prstGeom prst="rect">
            <a:avLst/>
          </a:prstGeom>
          <a:noFill/>
        </p:spPr>
        <p:txBody>
          <a:bodyPr wrap="square" rtlCol="0">
            <a:spAutoFit/>
          </a:bodyPr>
          <a:lstStyle/>
          <a:p>
            <a:r>
              <a:rPr lang="en-US" sz="2800" dirty="0">
                <a:solidFill>
                  <a:schemeClr val="bg1"/>
                </a:solidFill>
              </a:rPr>
              <a:t>21(short form) + 4(long form) videos</a:t>
            </a:r>
          </a:p>
          <a:p>
            <a:r>
              <a:rPr lang="en-US" sz="2800" dirty="0">
                <a:solidFill>
                  <a:schemeClr val="bg1"/>
                </a:solidFill>
              </a:rPr>
              <a:t>Data from the 17</a:t>
            </a:r>
            <a:r>
              <a:rPr lang="en-US" sz="2800" baseline="30000" dirty="0">
                <a:solidFill>
                  <a:schemeClr val="bg1"/>
                </a:solidFill>
              </a:rPr>
              <a:t>th</a:t>
            </a:r>
            <a:r>
              <a:rPr lang="en-US" sz="2800" dirty="0">
                <a:solidFill>
                  <a:schemeClr val="bg1"/>
                </a:solidFill>
              </a:rPr>
              <a:t> of Dec to 17</a:t>
            </a:r>
            <a:r>
              <a:rPr lang="en-US" sz="2800" baseline="30000" dirty="0">
                <a:solidFill>
                  <a:schemeClr val="bg1"/>
                </a:solidFill>
              </a:rPr>
              <a:t>th</a:t>
            </a:r>
            <a:r>
              <a:rPr lang="en-US" sz="2800" dirty="0">
                <a:solidFill>
                  <a:schemeClr val="bg1"/>
                </a:solidFill>
              </a:rPr>
              <a:t> of Jan</a:t>
            </a:r>
          </a:p>
        </p:txBody>
      </p:sp>
      <p:pic>
        <p:nvPicPr>
          <p:cNvPr id="13" name="Picture 12">
            <a:extLst>
              <a:ext uri="{FF2B5EF4-FFF2-40B4-BE49-F238E27FC236}">
                <a16:creationId xmlns:a16="http://schemas.microsoft.com/office/drawing/2014/main" id="{EA63C409-7CC2-00BD-0720-93938A553AE4}"/>
              </a:ext>
            </a:extLst>
          </p:cNvPr>
          <p:cNvPicPr>
            <a:picLocks noChangeAspect="1"/>
          </p:cNvPicPr>
          <p:nvPr/>
        </p:nvPicPr>
        <p:blipFill>
          <a:blip r:embed="rId3"/>
          <a:stretch>
            <a:fillRect/>
          </a:stretch>
        </p:blipFill>
        <p:spPr>
          <a:xfrm>
            <a:off x="728472" y="2618799"/>
            <a:ext cx="7687748" cy="1324160"/>
          </a:xfrm>
          <a:prstGeom prst="rect">
            <a:avLst/>
          </a:prstGeom>
        </p:spPr>
      </p:pic>
      <p:sp>
        <p:nvSpPr>
          <p:cNvPr id="14" name="TextBox 13">
            <a:extLst>
              <a:ext uri="{FF2B5EF4-FFF2-40B4-BE49-F238E27FC236}">
                <a16:creationId xmlns:a16="http://schemas.microsoft.com/office/drawing/2014/main" id="{81B447E6-E721-0779-25F3-ECE998D89DAA}"/>
              </a:ext>
            </a:extLst>
          </p:cNvPr>
          <p:cNvSpPr txBox="1"/>
          <p:nvPr/>
        </p:nvSpPr>
        <p:spPr>
          <a:xfrm>
            <a:off x="728472" y="4088830"/>
            <a:ext cx="10735056" cy="2677656"/>
          </a:xfrm>
          <a:prstGeom prst="rect">
            <a:avLst/>
          </a:prstGeom>
          <a:noFill/>
        </p:spPr>
        <p:txBody>
          <a:bodyPr wrap="square" rtlCol="0">
            <a:spAutoFit/>
          </a:bodyPr>
          <a:lstStyle/>
          <a:p>
            <a:r>
              <a:rPr lang="en-US" sz="2800" dirty="0">
                <a:solidFill>
                  <a:schemeClr val="bg1"/>
                </a:solidFill>
              </a:rPr>
              <a:t>58% of the total views came from short form content and nearly an equal split for engagement rate between the two forms with 52% for short form. </a:t>
            </a:r>
          </a:p>
          <a:p>
            <a:r>
              <a:rPr lang="en-US" sz="2800" dirty="0">
                <a:solidFill>
                  <a:schemeClr val="bg1"/>
                </a:solidFill>
              </a:rPr>
              <a:t>Only 4 long form videos were able to match the short form in engagement rate clearly showing scope of improvement engagement wise in short form.</a:t>
            </a:r>
          </a:p>
        </p:txBody>
      </p:sp>
      <p:sp>
        <p:nvSpPr>
          <p:cNvPr id="8" name="TextBox 7">
            <a:extLst>
              <a:ext uri="{FF2B5EF4-FFF2-40B4-BE49-F238E27FC236}">
                <a16:creationId xmlns:a16="http://schemas.microsoft.com/office/drawing/2014/main" id="{BDBE8EA6-96EC-9A04-07DB-52E8739645A6}"/>
              </a:ext>
            </a:extLst>
          </p:cNvPr>
          <p:cNvSpPr txBox="1"/>
          <p:nvPr/>
        </p:nvSpPr>
        <p:spPr>
          <a:xfrm>
            <a:off x="728472" y="820310"/>
            <a:ext cx="9290304" cy="523220"/>
          </a:xfrm>
          <a:prstGeom prst="rect">
            <a:avLst/>
          </a:prstGeom>
          <a:noFill/>
        </p:spPr>
        <p:txBody>
          <a:bodyPr wrap="square" rtlCol="0">
            <a:spAutoFit/>
          </a:bodyPr>
          <a:lstStyle/>
          <a:p>
            <a:r>
              <a:rPr lang="en-US" sz="2800" b="1" dirty="0">
                <a:solidFill>
                  <a:schemeClr val="bg1"/>
                </a:solidFill>
              </a:rPr>
              <a:t>1.) Total views, engagement and videos</a:t>
            </a:r>
          </a:p>
        </p:txBody>
      </p:sp>
    </p:spTree>
    <p:extLst>
      <p:ext uri="{BB962C8B-B14F-4D97-AF65-F5344CB8AC3E}">
        <p14:creationId xmlns:p14="http://schemas.microsoft.com/office/powerpoint/2010/main" val="1456374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BF683-4834-50E9-3FA5-8F39C0A208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131D38-DC12-E32B-47ED-8A34AF551B6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4139A79-DFEA-A94D-0201-DD0F983FFB2C}"/>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A3B3FE4D-046C-8295-C892-826D43911EDB}"/>
              </a:ext>
            </a:extLst>
          </p:cNvPr>
          <p:cNvSpPr/>
          <p:nvPr/>
        </p:nvSpPr>
        <p:spPr>
          <a:xfrm>
            <a:off x="0" y="-13431"/>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EA24AEB-8F85-8D82-E8F9-6765F2934231}"/>
              </a:ext>
            </a:extLst>
          </p:cNvPr>
          <p:cNvSpPr txBox="1"/>
          <p:nvPr/>
        </p:nvSpPr>
        <p:spPr>
          <a:xfrm>
            <a:off x="649570" y="251879"/>
            <a:ext cx="9290304" cy="646331"/>
          </a:xfrm>
          <a:prstGeom prst="rect">
            <a:avLst/>
          </a:prstGeom>
          <a:noFill/>
        </p:spPr>
        <p:txBody>
          <a:bodyPr wrap="square" rtlCol="0">
            <a:spAutoFit/>
          </a:bodyPr>
          <a:lstStyle/>
          <a:p>
            <a:r>
              <a:rPr lang="en-US" sz="3600" b="1" dirty="0">
                <a:solidFill>
                  <a:schemeClr val="bg1"/>
                </a:solidFill>
              </a:rPr>
              <a:t>Data report key points</a:t>
            </a:r>
          </a:p>
        </p:txBody>
      </p:sp>
      <p:sp>
        <p:nvSpPr>
          <p:cNvPr id="6" name="TextBox 5">
            <a:extLst>
              <a:ext uri="{FF2B5EF4-FFF2-40B4-BE49-F238E27FC236}">
                <a16:creationId xmlns:a16="http://schemas.microsoft.com/office/drawing/2014/main" id="{D444D450-DC56-3BA4-9B84-BF792304E8E6}"/>
              </a:ext>
            </a:extLst>
          </p:cNvPr>
          <p:cNvSpPr txBox="1"/>
          <p:nvPr/>
        </p:nvSpPr>
        <p:spPr>
          <a:xfrm>
            <a:off x="728472" y="1159659"/>
            <a:ext cx="8077200" cy="954107"/>
          </a:xfrm>
          <a:prstGeom prst="rect">
            <a:avLst/>
          </a:prstGeom>
          <a:noFill/>
        </p:spPr>
        <p:txBody>
          <a:bodyPr wrap="square" rtlCol="0">
            <a:spAutoFit/>
          </a:bodyPr>
          <a:lstStyle/>
          <a:p>
            <a:r>
              <a:rPr lang="en-US" sz="2800" b="1" dirty="0">
                <a:solidFill>
                  <a:schemeClr val="bg1"/>
                </a:solidFill>
              </a:rPr>
              <a:t>2.) Most popular tag/categories for videos </a:t>
            </a:r>
          </a:p>
          <a:p>
            <a:r>
              <a:rPr lang="en-US" sz="2800" b="1" dirty="0">
                <a:solidFill>
                  <a:schemeClr val="bg1"/>
                </a:solidFill>
              </a:rPr>
              <a:t> </a:t>
            </a:r>
            <a:endParaRPr lang="en-US" sz="2800" dirty="0">
              <a:solidFill>
                <a:schemeClr val="bg1"/>
              </a:solidFill>
            </a:endParaRPr>
          </a:p>
        </p:txBody>
      </p:sp>
      <p:sp>
        <p:nvSpPr>
          <p:cNvPr id="7" name="TextBox 6">
            <a:extLst>
              <a:ext uri="{FF2B5EF4-FFF2-40B4-BE49-F238E27FC236}">
                <a16:creationId xmlns:a16="http://schemas.microsoft.com/office/drawing/2014/main" id="{BCE588DF-E5D2-D070-3CF4-2B118D09D78D}"/>
              </a:ext>
            </a:extLst>
          </p:cNvPr>
          <p:cNvSpPr txBox="1"/>
          <p:nvPr/>
        </p:nvSpPr>
        <p:spPr>
          <a:xfrm>
            <a:off x="649570" y="1682556"/>
            <a:ext cx="10735056" cy="523220"/>
          </a:xfrm>
          <a:prstGeom prst="rect">
            <a:avLst/>
          </a:prstGeom>
          <a:noFill/>
        </p:spPr>
        <p:txBody>
          <a:bodyPr wrap="square" rtlCol="0">
            <a:spAutoFit/>
          </a:bodyPr>
          <a:lstStyle/>
          <a:p>
            <a:r>
              <a:rPr lang="en-US" sz="2800" dirty="0">
                <a:solidFill>
                  <a:schemeClr val="bg1"/>
                </a:solidFill>
              </a:rPr>
              <a:t>Used the tags mentioned for the video to figure out the category. </a:t>
            </a:r>
          </a:p>
        </p:txBody>
      </p:sp>
      <p:pic>
        <p:nvPicPr>
          <p:cNvPr id="9" name="Picture 8">
            <a:extLst>
              <a:ext uri="{FF2B5EF4-FFF2-40B4-BE49-F238E27FC236}">
                <a16:creationId xmlns:a16="http://schemas.microsoft.com/office/drawing/2014/main" id="{EE52505C-ABF9-D714-57F0-55FCC71048C6}"/>
              </a:ext>
            </a:extLst>
          </p:cNvPr>
          <p:cNvPicPr>
            <a:picLocks noChangeAspect="1"/>
          </p:cNvPicPr>
          <p:nvPr/>
        </p:nvPicPr>
        <p:blipFill>
          <a:blip r:embed="rId3"/>
          <a:stretch>
            <a:fillRect/>
          </a:stretch>
        </p:blipFill>
        <p:spPr>
          <a:xfrm>
            <a:off x="512064" y="2542499"/>
            <a:ext cx="4511386" cy="3965347"/>
          </a:xfrm>
          <a:prstGeom prst="rect">
            <a:avLst/>
          </a:prstGeom>
        </p:spPr>
      </p:pic>
      <p:sp>
        <p:nvSpPr>
          <p:cNvPr id="10" name="TextBox 9">
            <a:extLst>
              <a:ext uri="{FF2B5EF4-FFF2-40B4-BE49-F238E27FC236}">
                <a16:creationId xmlns:a16="http://schemas.microsoft.com/office/drawing/2014/main" id="{F4846C34-4492-686A-19E1-D832D95E3047}"/>
              </a:ext>
            </a:extLst>
          </p:cNvPr>
          <p:cNvSpPr txBox="1"/>
          <p:nvPr/>
        </p:nvSpPr>
        <p:spPr>
          <a:xfrm>
            <a:off x="5163658" y="2327301"/>
            <a:ext cx="7028342" cy="4401205"/>
          </a:xfrm>
          <a:prstGeom prst="rect">
            <a:avLst/>
          </a:prstGeom>
          <a:noFill/>
        </p:spPr>
        <p:txBody>
          <a:bodyPr wrap="square" rtlCol="0">
            <a:spAutoFit/>
          </a:bodyPr>
          <a:lstStyle/>
          <a:p>
            <a:r>
              <a:rPr lang="en-US" sz="2800" dirty="0">
                <a:solidFill>
                  <a:schemeClr val="bg1"/>
                </a:solidFill>
              </a:rPr>
              <a:t>Ansh Mehra is still amidst the top most tags for the channel tied with Freelancing and video editing all individually contributing to 26.69% of the total views.</a:t>
            </a:r>
          </a:p>
          <a:p>
            <a:endParaRPr lang="en-US" sz="2800" dirty="0">
              <a:solidFill>
                <a:schemeClr val="bg1"/>
              </a:solidFill>
            </a:endParaRPr>
          </a:p>
          <a:p>
            <a:r>
              <a:rPr lang="en-US" sz="2800" dirty="0">
                <a:solidFill>
                  <a:schemeClr val="bg1"/>
                </a:solidFill>
              </a:rPr>
              <a:t>The content during this period was about ai, design, freelancing and infotainment videos but design and freelancing resonated the most with the audience since the two amounted to about 46% of the total views.</a:t>
            </a:r>
          </a:p>
        </p:txBody>
      </p:sp>
    </p:spTree>
    <p:extLst>
      <p:ext uri="{BB962C8B-B14F-4D97-AF65-F5344CB8AC3E}">
        <p14:creationId xmlns:p14="http://schemas.microsoft.com/office/powerpoint/2010/main" val="2349279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6255D-EE1E-A627-7444-42CB50F858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7B99A7-30BD-D13F-54EF-B9D7BAED480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1ECDEA8-36A3-3F0B-FBF1-D5DF0D66C1CA}"/>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18F107BA-4737-2857-99FC-2AE94A5EA42B}"/>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E3F0BAF-3601-D27C-97BE-A8C87CF616A5}"/>
              </a:ext>
            </a:extLst>
          </p:cNvPr>
          <p:cNvSpPr txBox="1"/>
          <p:nvPr/>
        </p:nvSpPr>
        <p:spPr>
          <a:xfrm>
            <a:off x="728472" y="87520"/>
            <a:ext cx="9290304" cy="646331"/>
          </a:xfrm>
          <a:prstGeom prst="rect">
            <a:avLst/>
          </a:prstGeom>
          <a:noFill/>
        </p:spPr>
        <p:txBody>
          <a:bodyPr wrap="square" rtlCol="0">
            <a:spAutoFit/>
          </a:bodyPr>
          <a:lstStyle/>
          <a:p>
            <a:r>
              <a:rPr lang="en-US" sz="3600" b="1" dirty="0">
                <a:solidFill>
                  <a:schemeClr val="bg1"/>
                </a:solidFill>
              </a:rPr>
              <a:t>Data report key points</a:t>
            </a:r>
          </a:p>
        </p:txBody>
      </p:sp>
      <p:sp>
        <p:nvSpPr>
          <p:cNvPr id="6" name="TextBox 5">
            <a:extLst>
              <a:ext uri="{FF2B5EF4-FFF2-40B4-BE49-F238E27FC236}">
                <a16:creationId xmlns:a16="http://schemas.microsoft.com/office/drawing/2014/main" id="{F3F7884A-F2D9-4B13-84A2-90879F0D2467}"/>
              </a:ext>
            </a:extLst>
          </p:cNvPr>
          <p:cNvSpPr txBox="1"/>
          <p:nvPr/>
        </p:nvSpPr>
        <p:spPr>
          <a:xfrm>
            <a:off x="728472" y="817132"/>
            <a:ext cx="10735056" cy="523220"/>
          </a:xfrm>
          <a:prstGeom prst="rect">
            <a:avLst/>
          </a:prstGeom>
          <a:noFill/>
        </p:spPr>
        <p:txBody>
          <a:bodyPr wrap="square" rtlCol="0">
            <a:spAutoFit/>
          </a:bodyPr>
          <a:lstStyle/>
          <a:p>
            <a:r>
              <a:rPr lang="en-US" sz="2800" b="1" dirty="0">
                <a:solidFill>
                  <a:schemeClr val="bg1"/>
                </a:solidFill>
              </a:rPr>
              <a:t>3.) Top  videos of this period </a:t>
            </a:r>
          </a:p>
        </p:txBody>
      </p:sp>
      <p:sp>
        <p:nvSpPr>
          <p:cNvPr id="14" name="TextBox 13">
            <a:extLst>
              <a:ext uri="{FF2B5EF4-FFF2-40B4-BE49-F238E27FC236}">
                <a16:creationId xmlns:a16="http://schemas.microsoft.com/office/drawing/2014/main" id="{472E2C96-883A-F540-A3E4-C4ADFBC94F19}"/>
              </a:ext>
            </a:extLst>
          </p:cNvPr>
          <p:cNvSpPr txBox="1"/>
          <p:nvPr/>
        </p:nvSpPr>
        <p:spPr>
          <a:xfrm>
            <a:off x="7223760" y="1297641"/>
            <a:ext cx="4968240" cy="3539430"/>
          </a:xfrm>
          <a:prstGeom prst="rect">
            <a:avLst/>
          </a:prstGeom>
          <a:noFill/>
        </p:spPr>
        <p:txBody>
          <a:bodyPr wrap="square" rtlCol="0">
            <a:spAutoFit/>
          </a:bodyPr>
          <a:lstStyle/>
          <a:p>
            <a:r>
              <a:rPr lang="en-US" sz="2800" dirty="0">
                <a:solidFill>
                  <a:schemeClr val="bg1"/>
                </a:solidFill>
              </a:rPr>
              <a:t>‘LinkedIn Masterclass’ generated the most views and engagement for the long form segment.</a:t>
            </a:r>
          </a:p>
          <a:p>
            <a:endParaRPr lang="en-US" sz="2800" dirty="0">
              <a:solidFill>
                <a:schemeClr val="bg1"/>
              </a:solidFill>
            </a:endParaRPr>
          </a:p>
          <a:p>
            <a:r>
              <a:rPr lang="en-US" sz="2800" dirty="0">
                <a:solidFill>
                  <a:schemeClr val="bg1"/>
                </a:solidFill>
              </a:rPr>
              <a:t>Whereas ‘Grand Finale at Open AI’ generated the most views and engagement for the short form segment.</a:t>
            </a:r>
          </a:p>
        </p:txBody>
      </p:sp>
      <p:pic>
        <p:nvPicPr>
          <p:cNvPr id="8" name="Picture 7">
            <a:extLst>
              <a:ext uri="{FF2B5EF4-FFF2-40B4-BE49-F238E27FC236}">
                <a16:creationId xmlns:a16="http://schemas.microsoft.com/office/drawing/2014/main" id="{4C25110B-831C-2E46-BE58-2D047321C60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53533" y="1517104"/>
            <a:ext cx="5971220" cy="3319967"/>
          </a:xfrm>
          <a:prstGeom prst="rect">
            <a:avLst/>
          </a:prstGeom>
        </p:spPr>
      </p:pic>
      <p:sp>
        <p:nvSpPr>
          <p:cNvPr id="9" name="TextBox 8">
            <a:extLst>
              <a:ext uri="{FF2B5EF4-FFF2-40B4-BE49-F238E27FC236}">
                <a16:creationId xmlns:a16="http://schemas.microsoft.com/office/drawing/2014/main" id="{75477E85-BA8A-D241-7E0F-10A9E28CCA07}"/>
              </a:ext>
            </a:extLst>
          </p:cNvPr>
          <p:cNvSpPr txBox="1"/>
          <p:nvPr/>
        </p:nvSpPr>
        <p:spPr>
          <a:xfrm>
            <a:off x="784328" y="5050812"/>
            <a:ext cx="11259312" cy="1815882"/>
          </a:xfrm>
          <a:prstGeom prst="rect">
            <a:avLst/>
          </a:prstGeom>
          <a:noFill/>
        </p:spPr>
        <p:txBody>
          <a:bodyPr wrap="square" rtlCol="0">
            <a:spAutoFit/>
          </a:bodyPr>
          <a:lstStyle/>
          <a:p>
            <a:r>
              <a:rPr lang="en-US" sz="2800" dirty="0">
                <a:solidFill>
                  <a:schemeClr val="bg1"/>
                </a:solidFill>
              </a:rPr>
              <a:t>The video ‘How to startup an agency’ wasn’t far off as it was the second most viewed video and in fact got a similar engagement rate in shorter span of time, to the top video hence there was no doubt it would soon have more views than ‘LinkedIn Masterclass’.</a:t>
            </a:r>
          </a:p>
        </p:txBody>
      </p:sp>
    </p:spTree>
    <p:extLst>
      <p:ext uri="{BB962C8B-B14F-4D97-AF65-F5344CB8AC3E}">
        <p14:creationId xmlns:p14="http://schemas.microsoft.com/office/powerpoint/2010/main" val="291320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8451C-E71D-70FD-DF54-09150CBF5D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DEBFAB-C892-B09E-1207-2AF940852B0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183CAC3-5EB6-E3E4-DF40-0404E937CD4D}"/>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993E41FB-5E96-50F4-D0B1-102039C89CC1}"/>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2C00444-2C8C-E41F-A18D-4CFCA68758FC}"/>
              </a:ext>
            </a:extLst>
          </p:cNvPr>
          <p:cNvSpPr txBox="1"/>
          <p:nvPr/>
        </p:nvSpPr>
        <p:spPr>
          <a:xfrm>
            <a:off x="728472" y="78538"/>
            <a:ext cx="9290304" cy="646331"/>
          </a:xfrm>
          <a:prstGeom prst="rect">
            <a:avLst/>
          </a:prstGeom>
          <a:noFill/>
        </p:spPr>
        <p:txBody>
          <a:bodyPr wrap="square" rtlCol="0">
            <a:spAutoFit/>
          </a:bodyPr>
          <a:lstStyle/>
          <a:p>
            <a:r>
              <a:rPr lang="en-US" sz="3600" b="1" dirty="0">
                <a:solidFill>
                  <a:schemeClr val="bg1"/>
                </a:solidFill>
              </a:rPr>
              <a:t>Suggestions</a:t>
            </a:r>
          </a:p>
        </p:txBody>
      </p:sp>
      <p:sp>
        <p:nvSpPr>
          <p:cNvPr id="6" name="TextBox 5">
            <a:extLst>
              <a:ext uri="{FF2B5EF4-FFF2-40B4-BE49-F238E27FC236}">
                <a16:creationId xmlns:a16="http://schemas.microsoft.com/office/drawing/2014/main" id="{BDF3735A-42D9-CFC5-FFE7-66EA969C90C7}"/>
              </a:ext>
            </a:extLst>
          </p:cNvPr>
          <p:cNvSpPr txBox="1"/>
          <p:nvPr/>
        </p:nvSpPr>
        <p:spPr>
          <a:xfrm>
            <a:off x="728472" y="1012561"/>
            <a:ext cx="10735056" cy="523220"/>
          </a:xfrm>
          <a:prstGeom prst="rect">
            <a:avLst/>
          </a:prstGeom>
          <a:noFill/>
        </p:spPr>
        <p:txBody>
          <a:bodyPr wrap="square" rtlCol="0">
            <a:spAutoFit/>
          </a:bodyPr>
          <a:lstStyle/>
          <a:p>
            <a:r>
              <a:rPr lang="en-US" sz="2800" b="1" dirty="0">
                <a:solidFill>
                  <a:schemeClr val="bg1"/>
                </a:solidFill>
              </a:rPr>
              <a:t>1.) Add a CTA to the short form or plugin your long form video</a:t>
            </a:r>
          </a:p>
        </p:txBody>
      </p:sp>
      <p:sp>
        <p:nvSpPr>
          <p:cNvPr id="14" name="TextBox 13">
            <a:extLst>
              <a:ext uri="{FF2B5EF4-FFF2-40B4-BE49-F238E27FC236}">
                <a16:creationId xmlns:a16="http://schemas.microsoft.com/office/drawing/2014/main" id="{5E41885D-3AEF-55B7-966A-D283D5D32B40}"/>
              </a:ext>
            </a:extLst>
          </p:cNvPr>
          <p:cNvSpPr txBox="1"/>
          <p:nvPr/>
        </p:nvSpPr>
        <p:spPr>
          <a:xfrm>
            <a:off x="728472" y="1809013"/>
            <a:ext cx="10735056" cy="2246769"/>
          </a:xfrm>
          <a:prstGeom prst="rect">
            <a:avLst/>
          </a:prstGeom>
          <a:noFill/>
        </p:spPr>
        <p:txBody>
          <a:bodyPr wrap="square" rtlCol="0">
            <a:spAutoFit/>
          </a:bodyPr>
          <a:lstStyle/>
          <a:p>
            <a:r>
              <a:rPr lang="en-US" sz="2800" dirty="0">
                <a:solidFill>
                  <a:schemeClr val="bg1"/>
                </a:solidFill>
              </a:rPr>
              <a:t>The short form content has scope to improve in the engagement rate, I suggest simply at end of the video to say ‘like and comment this reel’ or have people to comment a specific word according to the theme to receive a freebie it could be an old video of yours or a list of hacks your audience can benefit from, in the form of the reply in the comments.</a:t>
            </a:r>
          </a:p>
        </p:txBody>
      </p:sp>
      <p:sp>
        <p:nvSpPr>
          <p:cNvPr id="7" name="TextBox 6">
            <a:extLst>
              <a:ext uri="{FF2B5EF4-FFF2-40B4-BE49-F238E27FC236}">
                <a16:creationId xmlns:a16="http://schemas.microsoft.com/office/drawing/2014/main" id="{4A03EC1C-FFFC-EB5E-C232-EE1AFFD989ED}"/>
              </a:ext>
            </a:extLst>
          </p:cNvPr>
          <p:cNvSpPr txBox="1"/>
          <p:nvPr/>
        </p:nvSpPr>
        <p:spPr>
          <a:xfrm>
            <a:off x="728472" y="4226490"/>
            <a:ext cx="10735056" cy="2246769"/>
          </a:xfrm>
          <a:prstGeom prst="rect">
            <a:avLst/>
          </a:prstGeom>
          <a:noFill/>
        </p:spPr>
        <p:txBody>
          <a:bodyPr wrap="square" rtlCol="0">
            <a:spAutoFit/>
          </a:bodyPr>
          <a:lstStyle/>
          <a:p>
            <a:r>
              <a:rPr lang="en-US" sz="2800" dirty="0">
                <a:solidFill>
                  <a:schemeClr val="bg1"/>
                </a:solidFill>
              </a:rPr>
              <a:t>If this doesn’t work , we know that shorts are easier to watch by the audience as they are hardly 60 seconds, we use it to our advantage by  plugging in the long form video related to the topic of the short since there is a high chance the audience will enjoy the long form related to that short.</a:t>
            </a:r>
          </a:p>
        </p:txBody>
      </p:sp>
    </p:spTree>
    <p:extLst>
      <p:ext uri="{BB962C8B-B14F-4D97-AF65-F5344CB8AC3E}">
        <p14:creationId xmlns:p14="http://schemas.microsoft.com/office/powerpoint/2010/main" val="14507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B0148-BCCE-1B2E-258D-8DAB7405E3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C4184E-6450-4A81-9570-185E6AA914E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B520CCB-1917-4B43-ACCC-DF45D31E6D84}"/>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DAD9859A-94AE-F919-5755-53FD3D3B9A0B}"/>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4A1A5CE-8E0F-1BF4-189C-C55A7500242C}"/>
              </a:ext>
            </a:extLst>
          </p:cNvPr>
          <p:cNvSpPr txBox="1"/>
          <p:nvPr/>
        </p:nvSpPr>
        <p:spPr>
          <a:xfrm>
            <a:off x="728472" y="78538"/>
            <a:ext cx="9290304" cy="646331"/>
          </a:xfrm>
          <a:prstGeom prst="rect">
            <a:avLst/>
          </a:prstGeom>
          <a:noFill/>
        </p:spPr>
        <p:txBody>
          <a:bodyPr wrap="square" rtlCol="0">
            <a:spAutoFit/>
          </a:bodyPr>
          <a:lstStyle/>
          <a:p>
            <a:r>
              <a:rPr lang="en-US" sz="3600" b="1" dirty="0">
                <a:solidFill>
                  <a:schemeClr val="bg1"/>
                </a:solidFill>
              </a:rPr>
              <a:t>Suggestions</a:t>
            </a:r>
          </a:p>
        </p:txBody>
      </p:sp>
      <p:sp>
        <p:nvSpPr>
          <p:cNvPr id="6" name="TextBox 5">
            <a:extLst>
              <a:ext uri="{FF2B5EF4-FFF2-40B4-BE49-F238E27FC236}">
                <a16:creationId xmlns:a16="http://schemas.microsoft.com/office/drawing/2014/main" id="{1E25C4E4-309D-D017-A0AA-44284D105411}"/>
              </a:ext>
            </a:extLst>
          </p:cNvPr>
          <p:cNvSpPr txBox="1"/>
          <p:nvPr/>
        </p:nvSpPr>
        <p:spPr>
          <a:xfrm>
            <a:off x="728472" y="986599"/>
            <a:ext cx="9860280" cy="523220"/>
          </a:xfrm>
          <a:prstGeom prst="rect">
            <a:avLst/>
          </a:prstGeom>
          <a:noFill/>
        </p:spPr>
        <p:txBody>
          <a:bodyPr wrap="square" rtlCol="0">
            <a:spAutoFit/>
          </a:bodyPr>
          <a:lstStyle/>
          <a:p>
            <a:r>
              <a:rPr lang="en-US" sz="2800" b="1" dirty="0">
                <a:solidFill>
                  <a:schemeClr val="bg1"/>
                </a:solidFill>
              </a:rPr>
              <a:t>2.) Make videos on niche specific topics short form</a:t>
            </a:r>
          </a:p>
        </p:txBody>
      </p:sp>
      <p:sp>
        <p:nvSpPr>
          <p:cNvPr id="14" name="TextBox 13">
            <a:extLst>
              <a:ext uri="{FF2B5EF4-FFF2-40B4-BE49-F238E27FC236}">
                <a16:creationId xmlns:a16="http://schemas.microsoft.com/office/drawing/2014/main" id="{1C02BDA9-9ADC-B135-A8AF-2244D006E019}"/>
              </a:ext>
            </a:extLst>
          </p:cNvPr>
          <p:cNvSpPr txBox="1"/>
          <p:nvPr/>
        </p:nvSpPr>
        <p:spPr>
          <a:xfrm>
            <a:off x="728472" y="1687441"/>
            <a:ext cx="10735056" cy="2246769"/>
          </a:xfrm>
          <a:prstGeom prst="rect">
            <a:avLst/>
          </a:prstGeom>
          <a:noFill/>
        </p:spPr>
        <p:txBody>
          <a:bodyPr wrap="square" rtlCol="0">
            <a:spAutoFit/>
          </a:bodyPr>
          <a:lstStyle/>
          <a:p>
            <a:r>
              <a:rPr lang="en-US" sz="2800" dirty="0">
                <a:solidFill>
                  <a:schemeClr val="bg1"/>
                </a:solidFill>
              </a:rPr>
              <a:t>The two videos that got most views is LinkedIn masterclass and startup agency. What’s common between the two is that both can be watched by anyone unlike the video which you recently released UI/UX case study which can be watched by people who only know how to use Figma properly.</a:t>
            </a:r>
          </a:p>
        </p:txBody>
      </p:sp>
      <p:sp>
        <p:nvSpPr>
          <p:cNvPr id="7" name="TextBox 6">
            <a:extLst>
              <a:ext uri="{FF2B5EF4-FFF2-40B4-BE49-F238E27FC236}">
                <a16:creationId xmlns:a16="http://schemas.microsoft.com/office/drawing/2014/main" id="{8C85F3BE-5430-AEFD-55E0-2BE9A00EE4B6}"/>
              </a:ext>
            </a:extLst>
          </p:cNvPr>
          <p:cNvSpPr txBox="1"/>
          <p:nvPr/>
        </p:nvSpPr>
        <p:spPr>
          <a:xfrm>
            <a:off x="728472" y="4057277"/>
            <a:ext cx="10735056" cy="2677656"/>
          </a:xfrm>
          <a:prstGeom prst="rect">
            <a:avLst/>
          </a:prstGeom>
          <a:noFill/>
        </p:spPr>
        <p:txBody>
          <a:bodyPr wrap="square" rtlCol="0">
            <a:spAutoFit/>
          </a:bodyPr>
          <a:lstStyle/>
          <a:p>
            <a:r>
              <a:rPr lang="en-US" sz="2800" dirty="0">
                <a:solidFill>
                  <a:schemeClr val="bg1"/>
                </a:solidFill>
              </a:rPr>
              <a:t>Hence my suggestion is that if you are making a video which targets a specific segment of that niche , I recommend you to make it in short form since it is very bite sized and easily consumed by the audience, even those who are not form that targeted segment while doom scrolling. If the viewer what's to go in depth you could list a few articles, attach fellow creators or your old videos in the description.</a:t>
            </a:r>
          </a:p>
        </p:txBody>
      </p:sp>
    </p:spTree>
    <p:extLst>
      <p:ext uri="{BB962C8B-B14F-4D97-AF65-F5344CB8AC3E}">
        <p14:creationId xmlns:p14="http://schemas.microsoft.com/office/powerpoint/2010/main" val="979989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6BB8C-D031-8E22-3CE2-CBE5FFB374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49A384-80FC-EBD4-5328-2D10C62622C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86025F3-02B9-19FF-7A7B-A9AD6079FD24}"/>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54C85DED-0B18-629C-6CA6-77FEC54E566E}"/>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9F721F5-91D6-C123-D804-196D32C18F94}"/>
              </a:ext>
            </a:extLst>
          </p:cNvPr>
          <p:cNvSpPr txBox="1"/>
          <p:nvPr/>
        </p:nvSpPr>
        <p:spPr>
          <a:xfrm>
            <a:off x="2316482" y="1348919"/>
            <a:ext cx="7164831" cy="3139321"/>
          </a:xfrm>
          <a:prstGeom prst="rect">
            <a:avLst/>
          </a:prstGeom>
          <a:noFill/>
        </p:spPr>
        <p:txBody>
          <a:bodyPr wrap="square" rtlCol="0">
            <a:spAutoFit/>
          </a:bodyPr>
          <a:lstStyle/>
          <a:p>
            <a:r>
              <a:rPr lang="en-US" sz="6600" b="1" dirty="0">
                <a:solidFill>
                  <a:schemeClr val="bg1"/>
                </a:solidFill>
              </a:rPr>
              <a:t>To see how I got the data move the next slide</a:t>
            </a:r>
          </a:p>
        </p:txBody>
      </p:sp>
    </p:spTree>
    <p:extLst>
      <p:ext uri="{BB962C8B-B14F-4D97-AF65-F5344CB8AC3E}">
        <p14:creationId xmlns:p14="http://schemas.microsoft.com/office/powerpoint/2010/main" val="1583480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48798-BCE3-4CA1-3234-8F113FC14C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F280F-D06E-39FA-6576-2A57AF7716C6}"/>
              </a:ext>
            </a:extLst>
          </p:cNvPr>
          <p:cNvSpPr>
            <a:spLocks noGrp="1"/>
          </p:cNvSpPr>
          <p:nvPr>
            <p:ph type="ctrTitle"/>
          </p:nvPr>
        </p:nvSpPr>
        <p:spPr/>
        <p:txBody>
          <a:bodyPr>
            <a:normAutofit/>
          </a:bodyPr>
          <a:lstStyle/>
          <a:p>
            <a:endParaRPr lang="en-US" sz="3600"/>
          </a:p>
        </p:txBody>
      </p:sp>
      <p:sp>
        <p:nvSpPr>
          <p:cNvPr id="3" name="Subtitle 2">
            <a:extLst>
              <a:ext uri="{FF2B5EF4-FFF2-40B4-BE49-F238E27FC236}">
                <a16:creationId xmlns:a16="http://schemas.microsoft.com/office/drawing/2014/main" id="{B9E98214-855D-D907-0601-18E28A798A48}"/>
              </a:ext>
            </a:extLst>
          </p:cNvPr>
          <p:cNvSpPr>
            <a:spLocks noGrp="1"/>
          </p:cNvSpPr>
          <p:nvPr>
            <p:ph type="subTitle" idx="1"/>
          </p:nvPr>
        </p:nvSpPr>
        <p:spPr/>
        <p:txBody>
          <a:bodyPr>
            <a:normAutofit/>
          </a:bodyPr>
          <a:lstStyle/>
          <a:p>
            <a:endParaRPr lang="en-US" sz="3600"/>
          </a:p>
        </p:txBody>
      </p:sp>
      <p:sp>
        <p:nvSpPr>
          <p:cNvPr id="4" name="Rectangle 3">
            <a:extLst>
              <a:ext uri="{FF2B5EF4-FFF2-40B4-BE49-F238E27FC236}">
                <a16:creationId xmlns:a16="http://schemas.microsoft.com/office/drawing/2014/main" id="{D8341E52-A5F6-0701-4A98-6A6562302BE8}"/>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A30868F-41C9-6A78-6F73-98E11D7F8A73}"/>
              </a:ext>
            </a:extLst>
          </p:cNvPr>
          <p:cNvSpPr txBox="1"/>
          <p:nvPr/>
        </p:nvSpPr>
        <p:spPr>
          <a:xfrm>
            <a:off x="694944" y="519403"/>
            <a:ext cx="9290304" cy="646331"/>
          </a:xfrm>
          <a:prstGeom prst="rect">
            <a:avLst/>
          </a:prstGeom>
          <a:noFill/>
        </p:spPr>
        <p:txBody>
          <a:bodyPr wrap="square" rtlCol="0">
            <a:spAutoFit/>
          </a:bodyPr>
          <a:lstStyle/>
          <a:p>
            <a:r>
              <a:rPr lang="en-US" sz="3600" b="1" dirty="0">
                <a:solidFill>
                  <a:schemeClr val="bg1"/>
                </a:solidFill>
              </a:rPr>
              <a:t>How I got the Data??</a:t>
            </a:r>
          </a:p>
        </p:txBody>
      </p:sp>
      <p:sp>
        <p:nvSpPr>
          <p:cNvPr id="6" name="TextBox 5">
            <a:extLst>
              <a:ext uri="{FF2B5EF4-FFF2-40B4-BE49-F238E27FC236}">
                <a16:creationId xmlns:a16="http://schemas.microsoft.com/office/drawing/2014/main" id="{4FA58B7B-217D-B1E1-AE1B-A97F1710618E}"/>
              </a:ext>
            </a:extLst>
          </p:cNvPr>
          <p:cNvSpPr txBox="1"/>
          <p:nvPr/>
        </p:nvSpPr>
        <p:spPr>
          <a:xfrm>
            <a:off x="841248" y="1557049"/>
            <a:ext cx="10735056" cy="954107"/>
          </a:xfrm>
          <a:prstGeom prst="rect">
            <a:avLst/>
          </a:prstGeom>
          <a:noFill/>
        </p:spPr>
        <p:txBody>
          <a:bodyPr wrap="square" rtlCol="0">
            <a:spAutoFit/>
          </a:bodyPr>
          <a:lstStyle/>
          <a:p>
            <a:r>
              <a:rPr lang="en-US" sz="2800" dirty="0">
                <a:solidFill>
                  <a:schemeClr val="bg1"/>
                </a:solidFill>
              </a:rPr>
              <a:t>Used the google developers Api for YouTube Data, to fetch the channel’s data like </a:t>
            </a:r>
            <a:r>
              <a:rPr lang="en-US" sz="2800" dirty="0" err="1">
                <a:solidFill>
                  <a:schemeClr val="bg1"/>
                </a:solidFill>
              </a:rPr>
              <a:t>like</a:t>
            </a:r>
            <a:r>
              <a:rPr lang="en-US" sz="2800" dirty="0">
                <a:solidFill>
                  <a:schemeClr val="bg1"/>
                </a:solidFill>
              </a:rPr>
              <a:t> count , view count , duration , upload date.</a:t>
            </a:r>
          </a:p>
        </p:txBody>
      </p:sp>
      <p:sp>
        <p:nvSpPr>
          <p:cNvPr id="7" name="TextBox 6">
            <a:extLst>
              <a:ext uri="{FF2B5EF4-FFF2-40B4-BE49-F238E27FC236}">
                <a16:creationId xmlns:a16="http://schemas.microsoft.com/office/drawing/2014/main" id="{02500F62-F0BE-09FB-8CBF-BC1C22F84DCA}"/>
              </a:ext>
            </a:extLst>
          </p:cNvPr>
          <p:cNvSpPr txBox="1"/>
          <p:nvPr/>
        </p:nvSpPr>
        <p:spPr>
          <a:xfrm>
            <a:off x="841248" y="2744894"/>
            <a:ext cx="10735056" cy="954107"/>
          </a:xfrm>
          <a:prstGeom prst="rect">
            <a:avLst/>
          </a:prstGeom>
          <a:noFill/>
        </p:spPr>
        <p:txBody>
          <a:bodyPr wrap="square" rtlCol="0">
            <a:spAutoFit/>
          </a:bodyPr>
          <a:lstStyle/>
          <a:p>
            <a:r>
              <a:rPr lang="en-US" sz="2800" dirty="0">
                <a:solidFill>
                  <a:schemeClr val="bg1"/>
                </a:solidFill>
              </a:rPr>
              <a:t>Also, I followed this YouTube video below since it was my first time using the Api but the final analysis of the data was done by me </a:t>
            </a:r>
            <a:r>
              <a:rPr lang="en-US" sz="2800" b="0" i="0" dirty="0">
                <a:solidFill>
                  <a:srgbClr val="1F1F1F"/>
                </a:solidFill>
                <a:effectLst/>
                <a:latin typeface="Google Sans"/>
              </a:rPr>
              <a:t>😉</a:t>
            </a:r>
            <a:endParaRPr lang="en-US" sz="2800" dirty="0">
              <a:solidFill>
                <a:schemeClr val="bg1"/>
              </a:solidFill>
            </a:endParaRPr>
          </a:p>
        </p:txBody>
      </p:sp>
      <p:pic>
        <p:nvPicPr>
          <p:cNvPr id="9" name="Picture 8">
            <a:extLst>
              <a:ext uri="{FF2B5EF4-FFF2-40B4-BE49-F238E27FC236}">
                <a16:creationId xmlns:a16="http://schemas.microsoft.com/office/drawing/2014/main" id="{470878D6-E761-4C10-8F55-E18E8B2C0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248" y="4029366"/>
            <a:ext cx="10735056" cy="2722854"/>
          </a:xfrm>
          <a:prstGeom prst="rect">
            <a:avLst/>
          </a:prstGeom>
        </p:spPr>
      </p:pic>
    </p:spTree>
    <p:extLst>
      <p:ext uri="{BB962C8B-B14F-4D97-AF65-F5344CB8AC3E}">
        <p14:creationId xmlns:p14="http://schemas.microsoft.com/office/powerpoint/2010/main" val="1928480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C741A-D94C-072F-D64E-A89114ACC2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79810-B743-EA6A-092A-0A590ECC5B5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36D34C6-4593-8705-D894-CB67BF1830A2}"/>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4298AFEF-8A52-716D-B958-A7EE25C0165B}"/>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973C910-CF93-5CD1-B94E-E2C7893F10CD}"/>
              </a:ext>
            </a:extLst>
          </p:cNvPr>
          <p:cNvSpPr txBox="1"/>
          <p:nvPr/>
        </p:nvSpPr>
        <p:spPr>
          <a:xfrm>
            <a:off x="694944" y="519403"/>
            <a:ext cx="9290304" cy="646331"/>
          </a:xfrm>
          <a:prstGeom prst="rect">
            <a:avLst/>
          </a:prstGeom>
          <a:noFill/>
        </p:spPr>
        <p:txBody>
          <a:bodyPr wrap="square" rtlCol="0">
            <a:spAutoFit/>
          </a:bodyPr>
          <a:lstStyle/>
          <a:p>
            <a:r>
              <a:rPr lang="en-US" sz="3600" b="1" dirty="0">
                <a:solidFill>
                  <a:schemeClr val="bg1"/>
                </a:solidFill>
              </a:rPr>
              <a:t>The process:</a:t>
            </a:r>
          </a:p>
        </p:txBody>
      </p:sp>
      <p:sp>
        <p:nvSpPr>
          <p:cNvPr id="6" name="TextBox 5">
            <a:extLst>
              <a:ext uri="{FF2B5EF4-FFF2-40B4-BE49-F238E27FC236}">
                <a16:creationId xmlns:a16="http://schemas.microsoft.com/office/drawing/2014/main" id="{1540FAAA-F2A8-C7D0-7876-5DB77DD7F748}"/>
              </a:ext>
            </a:extLst>
          </p:cNvPr>
          <p:cNvSpPr txBox="1"/>
          <p:nvPr/>
        </p:nvSpPr>
        <p:spPr>
          <a:xfrm>
            <a:off x="728472" y="1429778"/>
            <a:ext cx="10735056" cy="954107"/>
          </a:xfrm>
          <a:prstGeom prst="rect">
            <a:avLst/>
          </a:prstGeom>
          <a:noFill/>
        </p:spPr>
        <p:txBody>
          <a:bodyPr wrap="square" rtlCol="0">
            <a:spAutoFit/>
          </a:bodyPr>
          <a:lstStyle/>
          <a:p>
            <a:r>
              <a:rPr lang="en-US" sz="2800" dirty="0">
                <a:solidFill>
                  <a:schemeClr val="bg1"/>
                </a:solidFill>
              </a:rPr>
              <a:t>Making a google developer  account to access the </a:t>
            </a:r>
            <a:r>
              <a:rPr lang="en-US" sz="2800" dirty="0" err="1">
                <a:solidFill>
                  <a:schemeClr val="bg1"/>
                </a:solidFill>
              </a:rPr>
              <a:t>api</a:t>
            </a:r>
            <a:r>
              <a:rPr lang="en-US" sz="2800" dirty="0">
                <a:solidFill>
                  <a:schemeClr val="bg1"/>
                </a:solidFill>
              </a:rPr>
              <a:t> and creating a python virtual environment to execute the </a:t>
            </a:r>
            <a:r>
              <a:rPr lang="en-US" sz="2800" dirty="0" err="1">
                <a:solidFill>
                  <a:schemeClr val="bg1"/>
                </a:solidFill>
              </a:rPr>
              <a:t>api</a:t>
            </a:r>
            <a:r>
              <a:rPr lang="en-US" sz="2800" dirty="0">
                <a:solidFill>
                  <a:schemeClr val="bg1"/>
                </a:solidFill>
              </a:rPr>
              <a:t> was the foremost step.</a:t>
            </a:r>
          </a:p>
        </p:txBody>
      </p:sp>
      <p:sp>
        <p:nvSpPr>
          <p:cNvPr id="7" name="TextBox 6">
            <a:extLst>
              <a:ext uri="{FF2B5EF4-FFF2-40B4-BE49-F238E27FC236}">
                <a16:creationId xmlns:a16="http://schemas.microsoft.com/office/drawing/2014/main" id="{31E54152-3338-8C71-F940-7260C7B36F43}"/>
              </a:ext>
            </a:extLst>
          </p:cNvPr>
          <p:cNvSpPr txBox="1"/>
          <p:nvPr/>
        </p:nvSpPr>
        <p:spPr>
          <a:xfrm>
            <a:off x="728472" y="2689187"/>
            <a:ext cx="10735056" cy="3970318"/>
          </a:xfrm>
          <a:prstGeom prst="rect">
            <a:avLst/>
          </a:prstGeom>
          <a:noFill/>
        </p:spPr>
        <p:txBody>
          <a:bodyPr wrap="square" rtlCol="0">
            <a:spAutoFit/>
          </a:bodyPr>
          <a:lstStyle/>
          <a:p>
            <a:r>
              <a:rPr lang="en-US" sz="2800" dirty="0">
                <a:solidFill>
                  <a:schemeClr val="bg1"/>
                </a:solidFill>
              </a:rPr>
              <a:t>Importing python packages like</a:t>
            </a:r>
          </a:p>
          <a:p>
            <a:r>
              <a:rPr lang="en-US" sz="2800" dirty="0">
                <a:solidFill>
                  <a:schemeClr val="bg1"/>
                </a:solidFill>
              </a:rPr>
              <a:t>1.) pandas: for converting our data in a tabular format and exporting that to excel</a:t>
            </a:r>
          </a:p>
          <a:p>
            <a:endParaRPr lang="en-US" sz="2800" dirty="0">
              <a:solidFill>
                <a:schemeClr val="bg1"/>
              </a:solidFill>
            </a:endParaRPr>
          </a:p>
          <a:p>
            <a:r>
              <a:rPr lang="en-US" sz="2800" dirty="0">
                <a:solidFill>
                  <a:schemeClr val="bg1"/>
                </a:solidFill>
              </a:rPr>
              <a:t>2.) build from </a:t>
            </a:r>
            <a:r>
              <a:rPr lang="en-US" sz="2800" dirty="0" err="1">
                <a:solidFill>
                  <a:schemeClr val="bg1"/>
                </a:solidFill>
              </a:rPr>
              <a:t>googleapiclient.discovery</a:t>
            </a:r>
            <a:r>
              <a:rPr lang="en-US" sz="2800" dirty="0">
                <a:solidFill>
                  <a:schemeClr val="bg1"/>
                </a:solidFill>
              </a:rPr>
              <a:t>: to </a:t>
            </a:r>
            <a:r>
              <a:rPr lang="en-US" sz="2800" dirty="0" err="1">
                <a:solidFill>
                  <a:schemeClr val="bg1"/>
                </a:solidFill>
              </a:rPr>
              <a:t>acces</a:t>
            </a:r>
            <a:r>
              <a:rPr lang="en-US" sz="2800" dirty="0">
                <a:solidFill>
                  <a:schemeClr val="bg1"/>
                </a:solidFill>
              </a:rPr>
              <a:t> the various inbuilt functions of the </a:t>
            </a:r>
            <a:r>
              <a:rPr lang="en-US" sz="2800" dirty="0" err="1">
                <a:solidFill>
                  <a:schemeClr val="bg1"/>
                </a:solidFill>
              </a:rPr>
              <a:t>api</a:t>
            </a:r>
            <a:endParaRPr lang="en-US" sz="2800" dirty="0">
              <a:solidFill>
                <a:schemeClr val="bg1"/>
              </a:solidFill>
            </a:endParaRPr>
          </a:p>
          <a:p>
            <a:endParaRPr lang="en-US" sz="2800" dirty="0">
              <a:solidFill>
                <a:schemeClr val="bg1"/>
              </a:solidFill>
            </a:endParaRPr>
          </a:p>
          <a:p>
            <a:r>
              <a:rPr lang="en-US" sz="2800" dirty="0">
                <a:solidFill>
                  <a:schemeClr val="bg1"/>
                </a:solidFill>
              </a:rPr>
              <a:t>3.) JSON from </a:t>
            </a:r>
            <a:r>
              <a:rPr lang="en-US" sz="2800" dirty="0" err="1">
                <a:solidFill>
                  <a:schemeClr val="bg1"/>
                </a:solidFill>
              </a:rPr>
              <a:t>IPython.display</a:t>
            </a:r>
            <a:r>
              <a:rPr lang="en-US" sz="2800" dirty="0">
                <a:solidFill>
                  <a:schemeClr val="bg1"/>
                </a:solidFill>
              </a:rPr>
              <a:t>: To convert the </a:t>
            </a:r>
            <a:r>
              <a:rPr lang="en-US" sz="2800" dirty="0" err="1">
                <a:solidFill>
                  <a:schemeClr val="bg1"/>
                </a:solidFill>
              </a:rPr>
              <a:t>intital</a:t>
            </a:r>
            <a:r>
              <a:rPr lang="en-US" sz="2800" dirty="0">
                <a:solidFill>
                  <a:schemeClr val="bg1"/>
                </a:solidFill>
              </a:rPr>
              <a:t> outputs which are in simple text to a more readable and functional output. </a:t>
            </a:r>
          </a:p>
        </p:txBody>
      </p:sp>
    </p:spTree>
    <p:extLst>
      <p:ext uri="{BB962C8B-B14F-4D97-AF65-F5344CB8AC3E}">
        <p14:creationId xmlns:p14="http://schemas.microsoft.com/office/powerpoint/2010/main" val="1867674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1121</Words>
  <Application>Microsoft Office PowerPoint</Application>
  <PresentationFormat>Widescreen</PresentationFormat>
  <Paragraphs>79</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Google Sans</vt:lpstr>
      <vt:lpstr>Swis721 BlkCn BT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Darren P</dc:creator>
  <cp:lastModifiedBy>Darren P</cp:lastModifiedBy>
  <cp:revision>5</cp:revision>
  <dcterms:created xsi:type="dcterms:W3CDTF">2025-01-26T03:33:55Z</dcterms:created>
  <dcterms:modified xsi:type="dcterms:W3CDTF">2025-02-09T13:15:56Z</dcterms:modified>
</cp:coreProperties>
</file>