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60"/>
  </p:notesMasterIdLst>
  <p:handoutMasterIdLst>
    <p:handoutMasterId r:id="rId61"/>
  </p:handoutMasterIdLst>
  <p:sldIdLst>
    <p:sldId id="256" r:id="rId5"/>
    <p:sldId id="258" r:id="rId6"/>
    <p:sldId id="259" r:id="rId7"/>
    <p:sldId id="260" r:id="rId8"/>
    <p:sldId id="275" r:id="rId9"/>
    <p:sldId id="279" r:id="rId10"/>
    <p:sldId id="277" r:id="rId11"/>
    <p:sldId id="278" r:id="rId12"/>
    <p:sldId id="276" r:id="rId13"/>
    <p:sldId id="262" r:id="rId14"/>
    <p:sldId id="263" r:id="rId15"/>
    <p:sldId id="333" r:id="rId16"/>
    <p:sldId id="332" r:id="rId17"/>
    <p:sldId id="264" r:id="rId18"/>
    <p:sldId id="300" r:id="rId19"/>
    <p:sldId id="284" r:id="rId20"/>
    <p:sldId id="301" r:id="rId21"/>
    <p:sldId id="302" r:id="rId22"/>
    <p:sldId id="329" r:id="rId23"/>
    <p:sldId id="285" r:id="rId24"/>
    <p:sldId id="311" r:id="rId25"/>
    <p:sldId id="303" r:id="rId26"/>
    <p:sldId id="286" r:id="rId27"/>
    <p:sldId id="312" r:id="rId28"/>
    <p:sldId id="315" r:id="rId29"/>
    <p:sldId id="313" r:id="rId30"/>
    <p:sldId id="331" r:id="rId31"/>
    <p:sldId id="314" r:id="rId32"/>
    <p:sldId id="330" r:id="rId33"/>
    <p:sldId id="265" r:id="rId34"/>
    <p:sldId id="310" r:id="rId35"/>
    <p:sldId id="266" r:id="rId36"/>
    <p:sldId id="291" r:id="rId37"/>
    <p:sldId id="292" r:id="rId38"/>
    <p:sldId id="293" r:id="rId39"/>
    <p:sldId id="295" r:id="rId40"/>
    <p:sldId id="305" r:id="rId41"/>
    <p:sldId id="307" r:id="rId42"/>
    <p:sldId id="308" r:id="rId43"/>
    <p:sldId id="296" r:id="rId44"/>
    <p:sldId id="297" r:id="rId45"/>
    <p:sldId id="298" r:id="rId46"/>
    <p:sldId id="334" r:id="rId47"/>
    <p:sldId id="316" r:id="rId48"/>
    <p:sldId id="318" r:id="rId49"/>
    <p:sldId id="321" r:id="rId50"/>
    <p:sldId id="322" r:id="rId51"/>
    <p:sldId id="326" r:id="rId52"/>
    <p:sldId id="267" r:id="rId53"/>
    <p:sldId id="328" r:id="rId54"/>
    <p:sldId id="299" r:id="rId55"/>
    <p:sldId id="325" r:id="rId56"/>
    <p:sldId id="324" r:id="rId57"/>
    <p:sldId id="268" r:id="rId58"/>
    <p:sldId id="281" r:id="rId59"/>
  </p:sldIdLst>
  <p:sldSz cx="25695275" cy="19019838"/>
  <p:notesSz cx="9144000" cy="6858000"/>
  <p:defaultTextStyle>
    <a:defPPr>
      <a:defRPr lang="en-US"/>
    </a:defPPr>
    <a:lvl1pPr marL="0" algn="l" defTabSz="1159491" rtl="0" eaLnBrk="1" latinLnBrk="0" hangingPunct="1">
      <a:defRPr sz="2300" kern="1200">
        <a:solidFill>
          <a:schemeClr val="tx1"/>
        </a:solidFill>
        <a:latin typeface="+mn-lt"/>
        <a:ea typeface="+mn-ea"/>
        <a:cs typeface="+mn-cs"/>
      </a:defRPr>
    </a:lvl1pPr>
    <a:lvl2pPr marL="579746" algn="l" defTabSz="1159491" rtl="0" eaLnBrk="1" latinLnBrk="0" hangingPunct="1">
      <a:defRPr sz="2300" kern="1200">
        <a:solidFill>
          <a:schemeClr val="tx1"/>
        </a:solidFill>
        <a:latin typeface="+mn-lt"/>
        <a:ea typeface="+mn-ea"/>
        <a:cs typeface="+mn-cs"/>
      </a:defRPr>
    </a:lvl2pPr>
    <a:lvl3pPr marL="1159491" algn="l" defTabSz="1159491" rtl="0" eaLnBrk="1" latinLnBrk="0" hangingPunct="1">
      <a:defRPr sz="2300" kern="1200">
        <a:solidFill>
          <a:schemeClr val="tx1"/>
        </a:solidFill>
        <a:latin typeface="+mn-lt"/>
        <a:ea typeface="+mn-ea"/>
        <a:cs typeface="+mn-cs"/>
      </a:defRPr>
    </a:lvl3pPr>
    <a:lvl4pPr marL="1739235" algn="l" defTabSz="1159491" rtl="0" eaLnBrk="1" latinLnBrk="0" hangingPunct="1">
      <a:defRPr sz="2300" kern="1200">
        <a:solidFill>
          <a:schemeClr val="tx1"/>
        </a:solidFill>
        <a:latin typeface="+mn-lt"/>
        <a:ea typeface="+mn-ea"/>
        <a:cs typeface="+mn-cs"/>
      </a:defRPr>
    </a:lvl4pPr>
    <a:lvl5pPr marL="2318980" algn="l" defTabSz="1159491" rtl="0" eaLnBrk="1" latinLnBrk="0" hangingPunct="1">
      <a:defRPr sz="2300" kern="1200">
        <a:solidFill>
          <a:schemeClr val="tx1"/>
        </a:solidFill>
        <a:latin typeface="+mn-lt"/>
        <a:ea typeface="+mn-ea"/>
        <a:cs typeface="+mn-cs"/>
      </a:defRPr>
    </a:lvl5pPr>
    <a:lvl6pPr marL="2898727" algn="l" defTabSz="1159491" rtl="0" eaLnBrk="1" latinLnBrk="0" hangingPunct="1">
      <a:defRPr sz="2300" kern="1200">
        <a:solidFill>
          <a:schemeClr val="tx1"/>
        </a:solidFill>
        <a:latin typeface="+mn-lt"/>
        <a:ea typeface="+mn-ea"/>
        <a:cs typeface="+mn-cs"/>
      </a:defRPr>
    </a:lvl6pPr>
    <a:lvl7pPr marL="3478472" algn="l" defTabSz="1159491" rtl="0" eaLnBrk="1" latinLnBrk="0" hangingPunct="1">
      <a:defRPr sz="2300" kern="1200">
        <a:solidFill>
          <a:schemeClr val="tx1"/>
        </a:solidFill>
        <a:latin typeface="+mn-lt"/>
        <a:ea typeface="+mn-ea"/>
        <a:cs typeface="+mn-cs"/>
      </a:defRPr>
    </a:lvl7pPr>
    <a:lvl8pPr marL="4058216" algn="l" defTabSz="1159491" rtl="0" eaLnBrk="1" latinLnBrk="0" hangingPunct="1">
      <a:defRPr sz="2300" kern="1200">
        <a:solidFill>
          <a:schemeClr val="tx1"/>
        </a:solidFill>
        <a:latin typeface="+mn-lt"/>
        <a:ea typeface="+mn-ea"/>
        <a:cs typeface="+mn-cs"/>
      </a:defRPr>
    </a:lvl8pPr>
    <a:lvl9pPr marL="4637962" algn="l" defTabSz="1159491" rtl="0" eaLnBrk="1" latinLnBrk="0" hangingPunct="1">
      <a:defRPr sz="2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59">
          <p15:clr>
            <a:srgbClr val="A4A3A4"/>
          </p15:clr>
        </p15:guide>
        <p15:guide id="2" pos="6480">
          <p15:clr>
            <a:srgbClr val="A4A3A4"/>
          </p15:clr>
        </p15:guide>
        <p15:guide id="3" orient="horz" pos="5991">
          <p15:clr>
            <a:srgbClr val="A4A3A4"/>
          </p15:clr>
        </p15:guide>
        <p15:guide id="4" pos="8093">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73" autoAdjust="0"/>
  </p:normalViewPr>
  <p:slideViewPr>
    <p:cSldViewPr>
      <p:cViewPr varScale="1">
        <p:scale>
          <a:sx n="23" d="100"/>
          <a:sy n="23" d="100"/>
        </p:scale>
        <p:origin x="1332" y="32"/>
      </p:cViewPr>
      <p:guideLst>
        <p:guide orient="horz" pos="3859"/>
        <p:guide pos="6480"/>
        <p:guide orient="horz" pos="5991"/>
        <p:guide pos="8093"/>
      </p:guideLst>
    </p:cSldViewPr>
  </p:slideViewPr>
  <p:outlineViewPr>
    <p:cViewPr>
      <p:scale>
        <a:sx n="33" d="100"/>
        <a:sy n="33" d="100"/>
      </p:scale>
      <p:origin x="53" y="2379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3096" y="-72"/>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81D6E460-CBF0-439B-8B93-1DAEC1BE6D71}" type="datetimeFigureOut">
              <a:rPr lang="en-US" smtClean="0"/>
              <a:pPr/>
              <a:t>5/26/2021</a:t>
            </a:fld>
            <a:endParaRPr lang="en-US"/>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D641FE36-D9C2-43EE-8A05-537C8CC8C01B}"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E8D7BE08-0EE4-4731-A6FE-13DF98B602FF}" type="datetimeFigureOut">
              <a:rPr lang="en-US" smtClean="0"/>
              <a:pPr/>
              <a:t>5/26/2021</a:t>
            </a:fld>
            <a:endParaRPr lang="en-US"/>
          </a:p>
        </p:txBody>
      </p:sp>
      <p:sp>
        <p:nvSpPr>
          <p:cNvPr id="4" name="Slide Image Placeholder 3"/>
          <p:cNvSpPr>
            <a:spLocks noGrp="1" noRot="1" noChangeAspect="1"/>
          </p:cNvSpPr>
          <p:nvPr>
            <p:ph type="sldImg" idx="2"/>
          </p:nvPr>
        </p:nvSpPr>
        <p:spPr>
          <a:xfrm>
            <a:off x="2835275" y="514350"/>
            <a:ext cx="347345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D2C47B58-BC52-419E-9E36-42076A3FF47B}"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1159491" rtl="0" eaLnBrk="1" latinLnBrk="0" hangingPunct="1">
      <a:defRPr sz="1600" kern="1200">
        <a:solidFill>
          <a:schemeClr val="tx1"/>
        </a:solidFill>
        <a:latin typeface="+mn-lt"/>
        <a:ea typeface="+mn-ea"/>
        <a:cs typeface="+mn-cs"/>
      </a:defRPr>
    </a:lvl1pPr>
    <a:lvl2pPr marL="579746" algn="l" defTabSz="1159491" rtl="0" eaLnBrk="1" latinLnBrk="0" hangingPunct="1">
      <a:defRPr sz="1600" kern="1200">
        <a:solidFill>
          <a:schemeClr val="tx1"/>
        </a:solidFill>
        <a:latin typeface="+mn-lt"/>
        <a:ea typeface="+mn-ea"/>
        <a:cs typeface="+mn-cs"/>
      </a:defRPr>
    </a:lvl2pPr>
    <a:lvl3pPr marL="1159491" algn="l" defTabSz="1159491" rtl="0" eaLnBrk="1" latinLnBrk="0" hangingPunct="1">
      <a:defRPr sz="1600" kern="1200">
        <a:solidFill>
          <a:schemeClr val="tx1"/>
        </a:solidFill>
        <a:latin typeface="+mn-lt"/>
        <a:ea typeface="+mn-ea"/>
        <a:cs typeface="+mn-cs"/>
      </a:defRPr>
    </a:lvl3pPr>
    <a:lvl4pPr marL="1739235" algn="l" defTabSz="1159491" rtl="0" eaLnBrk="1" latinLnBrk="0" hangingPunct="1">
      <a:defRPr sz="1600" kern="1200">
        <a:solidFill>
          <a:schemeClr val="tx1"/>
        </a:solidFill>
        <a:latin typeface="+mn-lt"/>
        <a:ea typeface="+mn-ea"/>
        <a:cs typeface="+mn-cs"/>
      </a:defRPr>
    </a:lvl4pPr>
    <a:lvl5pPr marL="2318980" algn="l" defTabSz="1159491" rtl="0" eaLnBrk="1" latinLnBrk="0" hangingPunct="1">
      <a:defRPr sz="1600" kern="1200">
        <a:solidFill>
          <a:schemeClr val="tx1"/>
        </a:solidFill>
        <a:latin typeface="+mn-lt"/>
        <a:ea typeface="+mn-ea"/>
        <a:cs typeface="+mn-cs"/>
      </a:defRPr>
    </a:lvl5pPr>
    <a:lvl6pPr marL="2898727" algn="l" defTabSz="1159491" rtl="0" eaLnBrk="1" latinLnBrk="0" hangingPunct="1">
      <a:defRPr sz="1600" kern="1200">
        <a:solidFill>
          <a:schemeClr val="tx1"/>
        </a:solidFill>
        <a:latin typeface="+mn-lt"/>
        <a:ea typeface="+mn-ea"/>
        <a:cs typeface="+mn-cs"/>
      </a:defRPr>
    </a:lvl6pPr>
    <a:lvl7pPr marL="3478472" algn="l" defTabSz="1159491" rtl="0" eaLnBrk="1" latinLnBrk="0" hangingPunct="1">
      <a:defRPr sz="1600" kern="1200">
        <a:solidFill>
          <a:schemeClr val="tx1"/>
        </a:solidFill>
        <a:latin typeface="+mn-lt"/>
        <a:ea typeface="+mn-ea"/>
        <a:cs typeface="+mn-cs"/>
      </a:defRPr>
    </a:lvl7pPr>
    <a:lvl8pPr marL="4058216" algn="l" defTabSz="1159491" rtl="0" eaLnBrk="1" latinLnBrk="0" hangingPunct="1">
      <a:defRPr sz="1600" kern="1200">
        <a:solidFill>
          <a:schemeClr val="tx1"/>
        </a:solidFill>
        <a:latin typeface="+mn-lt"/>
        <a:ea typeface="+mn-ea"/>
        <a:cs typeface="+mn-cs"/>
      </a:defRPr>
    </a:lvl8pPr>
    <a:lvl9pPr marL="4637962" algn="l" defTabSz="1159491"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35275" y="514350"/>
            <a:ext cx="3473450" cy="2571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C47B58-BC52-419E-9E36-42076A3FF47B}"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2C47B58-BC52-419E-9E36-42076A3FF47B}" type="slidenum">
              <a:rPr lang="en-US" smtClean="0"/>
              <a:pPr/>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2C47B58-BC52-419E-9E36-42076A3FF47B}" type="slidenum">
              <a:rPr lang="en-US" smtClean="0"/>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2C47B58-BC52-419E-9E36-42076A3FF47B}" type="slidenum">
              <a:rPr lang="en-US" smtClean="0"/>
              <a:pPr/>
              <a:t>36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27146" y="5908487"/>
            <a:ext cx="21840984" cy="4076939"/>
          </a:xfrm>
        </p:spPr>
        <p:txBody>
          <a:bodyPr/>
          <a:lstStyle/>
          <a:p>
            <a:r>
              <a:rPr lang="en-US"/>
              <a:t>Click to edit Master title style</a:t>
            </a:r>
          </a:p>
        </p:txBody>
      </p:sp>
      <p:sp>
        <p:nvSpPr>
          <p:cNvPr id="3" name="Subtitle 2"/>
          <p:cNvSpPr>
            <a:spLocks noGrp="1"/>
          </p:cNvSpPr>
          <p:nvPr>
            <p:ph type="subTitle" idx="1"/>
          </p:nvPr>
        </p:nvSpPr>
        <p:spPr>
          <a:xfrm>
            <a:off x="3854292" y="10777912"/>
            <a:ext cx="17986693" cy="4860626"/>
          </a:xfrm>
        </p:spPr>
        <p:txBody>
          <a:bodyPr/>
          <a:lstStyle>
            <a:lvl1pPr marL="0" indent="0" algn="ctr">
              <a:buNone/>
              <a:defRPr>
                <a:solidFill>
                  <a:schemeClr val="tx1">
                    <a:tint val="75000"/>
                  </a:schemeClr>
                </a:solidFill>
              </a:defRPr>
            </a:lvl1pPr>
            <a:lvl2pPr marL="579746" indent="0" algn="ctr">
              <a:buNone/>
              <a:defRPr>
                <a:solidFill>
                  <a:schemeClr val="tx1">
                    <a:tint val="75000"/>
                  </a:schemeClr>
                </a:solidFill>
              </a:defRPr>
            </a:lvl2pPr>
            <a:lvl3pPr marL="1159491" indent="0" algn="ctr">
              <a:buNone/>
              <a:defRPr>
                <a:solidFill>
                  <a:schemeClr val="tx1">
                    <a:tint val="75000"/>
                  </a:schemeClr>
                </a:solidFill>
              </a:defRPr>
            </a:lvl3pPr>
            <a:lvl4pPr marL="1739235" indent="0" algn="ctr">
              <a:buNone/>
              <a:defRPr>
                <a:solidFill>
                  <a:schemeClr val="tx1">
                    <a:tint val="75000"/>
                  </a:schemeClr>
                </a:solidFill>
              </a:defRPr>
            </a:lvl4pPr>
            <a:lvl5pPr marL="2318980" indent="0" algn="ctr">
              <a:buNone/>
              <a:defRPr>
                <a:solidFill>
                  <a:schemeClr val="tx1">
                    <a:tint val="75000"/>
                  </a:schemeClr>
                </a:solidFill>
              </a:defRPr>
            </a:lvl5pPr>
            <a:lvl6pPr marL="2898727" indent="0" algn="ctr">
              <a:buNone/>
              <a:defRPr>
                <a:solidFill>
                  <a:schemeClr val="tx1">
                    <a:tint val="75000"/>
                  </a:schemeClr>
                </a:solidFill>
              </a:defRPr>
            </a:lvl6pPr>
            <a:lvl7pPr marL="3478472" indent="0" algn="ctr">
              <a:buNone/>
              <a:defRPr>
                <a:solidFill>
                  <a:schemeClr val="tx1">
                    <a:tint val="75000"/>
                  </a:schemeClr>
                </a:solidFill>
              </a:defRPr>
            </a:lvl7pPr>
            <a:lvl8pPr marL="4058216" indent="0" algn="ctr">
              <a:buNone/>
              <a:defRPr>
                <a:solidFill>
                  <a:schemeClr val="tx1">
                    <a:tint val="75000"/>
                  </a:schemeClr>
                </a:solidFill>
              </a:defRPr>
            </a:lvl8pPr>
            <a:lvl9pPr marL="463796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FB8354B-913B-445F-951E-791FB8983155}" type="datetime1">
              <a:rPr lang="en-US" smtClean="0"/>
              <a:pPr/>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3600">
                <a:solidFill>
                  <a:schemeClr val="tx1"/>
                </a:solidFill>
                <a:latin typeface="Times New Roman" pitchFamily="18" charset="0"/>
                <a:cs typeface="Times New Roman" pitchFamily="18" charset="0"/>
              </a:defRPr>
            </a:lvl1pPr>
          </a:lstStyle>
          <a:p>
            <a:fld id="{227EAA8D-357C-4EAD-8E30-CDB4F7E846F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763F06-E43B-4AFB-98C0-028BE8A2F45C}" type="datetime1">
              <a:rPr lang="en-US" smtClean="0"/>
              <a:pPr/>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EAA8D-357C-4EAD-8E30-CDB4F7E846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629075" y="761681"/>
            <a:ext cx="5781437" cy="1622850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84764" y="761681"/>
            <a:ext cx="16916056" cy="162285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BA6490-3679-49A8-8FAC-E932105C0847}" type="datetime1">
              <a:rPr lang="en-US" smtClean="0"/>
              <a:pPr/>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EAA8D-357C-4EAD-8E30-CDB4F7E846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4114CC0-B6E6-4D81-B02E-A06880C8206B}" type="datetime1">
              <a:rPr lang="en-US" smtClean="0"/>
              <a:pPr/>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3600">
                <a:solidFill>
                  <a:schemeClr val="tx1"/>
                </a:solidFill>
                <a:latin typeface="Times New Roman" pitchFamily="18" charset="0"/>
                <a:cs typeface="Times New Roman" pitchFamily="18" charset="0"/>
              </a:defRPr>
            </a:lvl1pPr>
          </a:lstStyle>
          <a:p>
            <a:fld id="{227EAA8D-357C-4EAD-8E30-CDB4F7E846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29750" y="12222009"/>
            <a:ext cx="21840984" cy="3777551"/>
          </a:xfrm>
        </p:spPr>
        <p:txBody>
          <a:bodyPr anchor="t"/>
          <a:lstStyle>
            <a:lvl1pPr algn="l">
              <a:defRPr sz="5100" b="1" cap="all"/>
            </a:lvl1pPr>
          </a:lstStyle>
          <a:p>
            <a:r>
              <a:rPr lang="en-US"/>
              <a:t>Click to edit Master title style</a:t>
            </a:r>
          </a:p>
        </p:txBody>
      </p:sp>
      <p:sp>
        <p:nvSpPr>
          <p:cNvPr id="3" name="Text Placeholder 2"/>
          <p:cNvSpPr>
            <a:spLocks noGrp="1"/>
          </p:cNvSpPr>
          <p:nvPr>
            <p:ph type="body" idx="1"/>
          </p:nvPr>
        </p:nvSpPr>
        <p:spPr>
          <a:xfrm>
            <a:off x="2029750" y="8061427"/>
            <a:ext cx="21840984" cy="4160589"/>
          </a:xfrm>
        </p:spPr>
        <p:txBody>
          <a:bodyPr anchor="b"/>
          <a:lstStyle>
            <a:lvl1pPr marL="0" indent="0">
              <a:buNone/>
              <a:defRPr sz="2500">
                <a:solidFill>
                  <a:schemeClr val="tx1">
                    <a:tint val="75000"/>
                  </a:schemeClr>
                </a:solidFill>
              </a:defRPr>
            </a:lvl1pPr>
            <a:lvl2pPr marL="579746" indent="0">
              <a:buNone/>
              <a:defRPr sz="2300">
                <a:solidFill>
                  <a:schemeClr val="tx1">
                    <a:tint val="75000"/>
                  </a:schemeClr>
                </a:solidFill>
              </a:defRPr>
            </a:lvl2pPr>
            <a:lvl3pPr marL="1159491" indent="0">
              <a:buNone/>
              <a:defRPr sz="2000">
                <a:solidFill>
                  <a:schemeClr val="tx1">
                    <a:tint val="75000"/>
                  </a:schemeClr>
                </a:solidFill>
              </a:defRPr>
            </a:lvl3pPr>
            <a:lvl4pPr marL="1739235" indent="0">
              <a:buNone/>
              <a:defRPr sz="1800">
                <a:solidFill>
                  <a:schemeClr val="tx1">
                    <a:tint val="75000"/>
                  </a:schemeClr>
                </a:solidFill>
              </a:defRPr>
            </a:lvl4pPr>
            <a:lvl5pPr marL="2318980" indent="0">
              <a:buNone/>
              <a:defRPr sz="1800">
                <a:solidFill>
                  <a:schemeClr val="tx1">
                    <a:tint val="75000"/>
                  </a:schemeClr>
                </a:solidFill>
              </a:defRPr>
            </a:lvl5pPr>
            <a:lvl6pPr marL="2898727" indent="0">
              <a:buNone/>
              <a:defRPr sz="1800">
                <a:solidFill>
                  <a:schemeClr val="tx1">
                    <a:tint val="75000"/>
                  </a:schemeClr>
                </a:solidFill>
              </a:defRPr>
            </a:lvl6pPr>
            <a:lvl7pPr marL="3478472" indent="0">
              <a:buNone/>
              <a:defRPr sz="1800">
                <a:solidFill>
                  <a:schemeClr val="tx1">
                    <a:tint val="75000"/>
                  </a:schemeClr>
                </a:solidFill>
              </a:defRPr>
            </a:lvl7pPr>
            <a:lvl8pPr marL="4058216" indent="0">
              <a:buNone/>
              <a:defRPr sz="1800">
                <a:solidFill>
                  <a:schemeClr val="tx1">
                    <a:tint val="75000"/>
                  </a:schemeClr>
                </a:solidFill>
              </a:defRPr>
            </a:lvl8pPr>
            <a:lvl9pPr marL="4637962" indent="0">
              <a:buNone/>
              <a:defRPr sz="1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B77677-D1D0-45FC-BE57-EA1297FCC064}" type="datetime1">
              <a:rPr lang="en-US" smtClean="0"/>
              <a:pPr/>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EAA8D-357C-4EAD-8E30-CDB4F7E846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84764" y="4437974"/>
            <a:ext cx="11348746" cy="12552211"/>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3061765" y="4437974"/>
            <a:ext cx="11348746" cy="12552211"/>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356320-5E30-49F3-9836-3A9F03D57AA9}" type="datetime1">
              <a:rPr lang="en-US" smtClean="0"/>
              <a:pPr/>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7EAA8D-357C-4EAD-8E30-CDB4F7E846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84770" y="4257458"/>
            <a:ext cx="11353209" cy="1774303"/>
          </a:xfrm>
        </p:spPr>
        <p:txBody>
          <a:bodyPr anchor="b"/>
          <a:lstStyle>
            <a:lvl1pPr marL="0" indent="0">
              <a:buNone/>
              <a:defRPr sz="3000" b="1"/>
            </a:lvl1pPr>
            <a:lvl2pPr marL="579746" indent="0">
              <a:buNone/>
              <a:defRPr sz="2500" b="1"/>
            </a:lvl2pPr>
            <a:lvl3pPr marL="1159491" indent="0">
              <a:buNone/>
              <a:defRPr sz="2300" b="1"/>
            </a:lvl3pPr>
            <a:lvl4pPr marL="1739235" indent="0">
              <a:buNone/>
              <a:defRPr sz="2000" b="1"/>
            </a:lvl4pPr>
            <a:lvl5pPr marL="2318980" indent="0">
              <a:buNone/>
              <a:defRPr sz="2000" b="1"/>
            </a:lvl5pPr>
            <a:lvl6pPr marL="2898727" indent="0">
              <a:buNone/>
              <a:defRPr sz="2000" b="1"/>
            </a:lvl6pPr>
            <a:lvl7pPr marL="3478472" indent="0">
              <a:buNone/>
              <a:defRPr sz="2000" b="1"/>
            </a:lvl7pPr>
            <a:lvl8pPr marL="4058216" indent="0">
              <a:buNone/>
              <a:defRPr sz="2000" b="1"/>
            </a:lvl8pPr>
            <a:lvl9pPr marL="4637962" indent="0">
              <a:buNone/>
              <a:defRPr sz="2000" b="1"/>
            </a:lvl9pPr>
          </a:lstStyle>
          <a:p>
            <a:pPr lvl="0"/>
            <a:r>
              <a:rPr lang="en-US"/>
              <a:t>Click to edit Master text styles</a:t>
            </a:r>
          </a:p>
        </p:txBody>
      </p:sp>
      <p:sp>
        <p:nvSpPr>
          <p:cNvPr id="4" name="Content Placeholder 3"/>
          <p:cNvSpPr>
            <a:spLocks noGrp="1"/>
          </p:cNvSpPr>
          <p:nvPr>
            <p:ph sz="half" idx="2"/>
          </p:nvPr>
        </p:nvSpPr>
        <p:spPr>
          <a:xfrm>
            <a:off x="1284770" y="6031762"/>
            <a:ext cx="11353209" cy="10958423"/>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052855" y="4257458"/>
            <a:ext cx="11357668" cy="1774303"/>
          </a:xfrm>
        </p:spPr>
        <p:txBody>
          <a:bodyPr anchor="b"/>
          <a:lstStyle>
            <a:lvl1pPr marL="0" indent="0">
              <a:buNone/>
              <a:defRPr sz="3000" b="1"/>
            </a:lvl1pPr>
            <a:lvl2pPr marL="579746" indent="0">
              <a:buNone/>
              <a:defRPr sz="2500" b="1"/>
            </a:lvl2pPr>
            <a:lvl3pPr marL="1159491" indent="0">
              <a:buNone/>
              <a:defRPr sz="2300" b="1"/>
            </a:lvl3pPr>
            <a:lvl4pPr marL="1739235" indent="0">
              <a:buNone/>
              <a:defRPr sz="2000" b="1"/>
            </a:lvl4pPr>
            <a:lvl5pPr marL="2318980" indent="0">
              <a:buNone/>
              <a:defRPr sz="2000" b="1"/>
            </a:lvl5pPr>
            <a:lvl6pPr marL="2898727" indent="0">
              <a:buNone/>
              <a:defRPr sz="2000" b="1"/>
            </a:lvl6pPr>
            <a:lvl7pPr marL="3478472" indent="0">
              <a:buNone/>
              <a:defRPr sz="2000" b="1"/>
            </a:lvl7pPr>
            <a:lvl8pPr marL="4058216" indent="0">
              <a:buNone/>
              <a:defRPr sz="2000" b="1"/>
            </a:lvl8pPr>
            <a:lvl9pPr marL="4637962" indent="0">
              <a:buNone/>
              <a:defRPr sz="2000" b="1"/>
            </a:lvl9pPr>
          </a:lstStyle>
          <a:p>
            <a:pPr lvl="0"/>
            <a:r>
              <a:rPr lang="en-US"/>
              <a:t>Click to edit Master text styles</a:t>
            </a:r>
          </a:p>
        </p:txBody>
      </p:sp>
      <p:sp>
        <p:nvSpPr>
          <p:cNvPr id="6" name="Content Placeholder 5"/>
          <p:cNvSpPr>
            <a:spLocks noGrp="1"/>
          </p:cNvSpPr>
          <p:nvPr>
            <p:ph sz="quarter" idx="4"/>
          </p:nvPr>
        </p:nvSpPr>
        <p:spPr>
          <a:xfrm>
            <a:off x="13052855" y="6031762"/>
            <a:ext cx="11357668" cy="10958423"/>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8CE358-DB7B-44E5-873C-3AEBAD981ABC}" type="datetime1">
              <a:rPr lang="en-US" smtClean="0"/>
              <a:pPr/>
              <a:t>5/26/2021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7EAA8D-357C-4EAD-8E30-CDB4F7E846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66CFA80-6FC9-44E0-8CC8-FAD61E7F921F}" type="datetime1">
              <a:rPr lang="en-US" smtClean="0"/>
              <a:pPr/>
              <a:t>5/26/2021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7EAA8D-357C-4EAD-8E30-CDB4F7E846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A62903-CBEF-409E-AB44-BFB0BF3ABEB7}" type="datetime1">
              <a:rPr lang="en-US" smtClean="0"/>
              <a:pPr/>
              <a:t>5/26/2021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7EAA8D-357C-4EAD-8E30-CDB4F7E846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84769" y="757276"/>
            <a:ext cx="8453569" cy="3222805"/>
          </a:xfrm>
        </p:spPr>
        <p:txBody>
          <a:bodyPr anchor="b"/>
          <a:lstStyle>
            <a:lvl1pPr algn="l">
              <a:defRPr sz="2500" b="1"/>
            </a:lvl1pPr>
          </a:lstStyle>
          <a:p>
            <a:r>
              <a:rPr lang="en-US"/>
              <a:t>Click to edit Master title style</a:t>
            </a:r>
          </a:p>
        </p:txBody>
      </p:sp>
      <p:sp>
        <p:nvSpPr>
          <p:cNvPr id="3" name="Content Placeholder 2"/>
          <p:cNvSpPr>
            <a:spLocks noGrp="1"/>
          </p:cNvSpPr>
          <p:nvPr>
            <p:ph idx="1"/>
          </p:nvPr>
        </p:nvSpPr>
        <p:spPr>
          <a:xfrm>
            <a:off x="10046142" y="757282"/>
            <a:ext cx="14364374" cy="16232902"/>
          </a:xfrm>
        </p:spPr>
        <p:txBody>
          <a:bodyPr/>
          <a:lstStyle>
            <a:lvl1pPr>
              <a:defRPr sz="42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84769" y="3980088"/>
            <a:ext cx="8453569" cy="13010099"/>
          </a:xfrm>
        </p:spPr>
        <p:txBody>
          <a:bodyPr/>
          <a:lstStyle>
            <a:lvl1pPr marL="0" indent="0">
              <a:buNone/>
              <a:defRPr sz="1800"/>
            </a:lvl1pPr>
            <a:lvl2pPr marL="579746" indent="0">
              <a:buNone/>
              <a:defRPr sz="1600"/>
            </a:lvl2pPr>
            <a:lvl3pPr marL="1159491" indent="0">
              <a:buNone/>
              <a:defRPr sz="1100"/>
            </a:lvl3pPr>
            <a:lvl4pPr marL="1739235" indent="0">
              <a:buNone/>
              <a:defRPr sz="1000"/>
            </a:lvl4pPr>
            <a:lvl5pPr marL="2318980" indent="0">
              <a:buNone/>
              <a:defRPr sz="1000"/>
            </a:lvl5pPr>
            <a:lvl6pPr marL="2898727" indent="0">
              <a:buNone/>
              <a:defRPr sz="1000"/>
            </a:lvl6pPr>
            <a:lvl7pPr marL="3478472" indent="0">
              <a:buNone/>
              <a:defRPr sz="1000"/>
            </a:lvl7pPr>
            <a:lvl8pPr marL="4058216" indent="0">
              <a:buNone/>
              <a:defRPr sz="1000"/>
            </a:lvl8pPr>
            <a:lvl9pPr marL="4637962"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7E731C-07B5-48A1-A359-7D103337BB24}" type="datetime1">
              <a:rPr lang="en-US" smtClean="0"/>
              <a:pPr/>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7EAA8D-357C-4EAD-8E30-CDB4F7E846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6454" y="13313895"/>
            <a:ext cx="15417165" cy="1571779"/>
          </a:xfrm>
        </p:spPr>
        <p:txBody>
          <a:bodyPr anchor="b"/>
          <a:lstStyle>
            <a:lvl1pPr algn="l">
              <a:defRPr sz="2500" b="1"/>
            </a:lvl1pPr>
          </a:lstStyle>
          <a:p>
            <a:r>
              <a:rPr lang="en-US"/>
              <a:t>Click to edit Master title style</a:t>
            </a:r>
          </a:p>
        </p:txBody>
      </p:sp>
      <p:sp>
        <p:nvSpPr>
          <p:cNvPr id="3" name="Picture Placeholder 2"/>
          <p:cNvSpPr>
            <a:spLocks noGrp="1"/>
          </p:cNvSpPr>
          <p:nvPr>
            <p:ph type="pic" idx="1"/>
          </p:nvPr>
        </p:nvSpPr>
        <p:spPr>
          <a:xfrm>
            <a:off x="5036454" y="1699463"/>
            <a:ext cx="15417165" cy="11411903"/>
          </a:xfrm>
        </p:spPr>
        <p:txBody>
          <a:bodyPr/>
          <a:lstStyle>
            <a:lvl1pPr marL="0" indent="0">
              <a:buNone/>
              <a:defRPr sz="4200"/>
            </a:lvl1pPr>
            <a:lvl2pPr marL="579746" indent="0">
              <a:buNone/>
              <a:defRPr sz="3500"/>
            </a:lvl2pPr>
            <a:lvl3pPr marL="1159491" indent="0">
              <a:buNone/>
              <a:defRPr sz="3000"/>
            </a:lvl3pPr>
            <a:lvl4pPr marL="1739235" indent="0">
              <a:buNone/>
              <a:defRPr sz="2500"/>
            </a:lvl4pPr>
            <a:lvl5pPr marL="2318980" indent="0">
              <a:buNone/>
              <a:defRPr sz="2500"/>
            </a:lvl5pPr>
            <a:lvl6pPr marL="2898727" indent="0">
              <a:buNone/>
              <a:defRPr sz="2500"/>
            </a:lvl6pPr>
            <a:lvl7pPr marL="3478472" indent="0">
              <a:buNone/>
              <a:defRPr sz="2500"/>
            </a:lvl7pPr>
            <a:lvl8pPr marL="4058216" indent="0">
              <a:buNone/>
              <a:defRPr sz="2500"/>
            </a:lvl8pPr>
            <a:lvl9pPr marL="4637962" indent="0">
              <a:buNone/>
              <a:defRPr sz="2500"/>
            </a:lvl9pPr>
          </a:lstStyle>
          <a:p>
            <a:endParaRPr lang="en-US"/>
          </a:p>
        </p:txBody>
      </p:sp>
      <p:sp>
        <p:nvSpPr>
          <p:cNvPr id="4" name="Text Placeholder 3"/>
          <p:cNvSpPr>
            <a:spLocks noGrp="1"/>
          </p:cNvSpPr>
          <p:nvPr>
            <p:ph type="body" sz="half" idx="2"/>
          </p:nvPr>
        </p:nvSpPr>
        <p:spPr>
          <a:xfrm>
            <a:off x="5036454" y="14885670"/>
            <a:ext cx="15417165" cy="2232188"/>
          </a:xfrm>
        </p:spPr>
        <p:txBody>
          <a:bodyPr/>
          <a:lstStyle>
            <a:lvl1pPr marL="0" indent="0">
              <a:buNone/>
              <a:defRPr sz="1800"/>
            </a:lvl1pPr>
            <a:lvl2pPr marL="579746" indent="0">
              <a:buNone/>
              <a:defRPr sz="1600"/>
            </a:lvl2pPr>
            <a:lvl3pPr marL="1159491" indent="0">
              <a:buNone/>
              <a:defRPr sz="1100"/>
            </a:lvl3pPr>
            <a:lvl4pPr marL="1739235" indent="0">
              <a:buNone/>
              <a:defRPr sz="1000"/>
            </a:lvl4pPr>
            <a:lvl5pPr marL="2318980" indent="0">
              <a:buNone/>
              <a:defRPr sz="1000"/>
            </a:lvl5pPr>
            <a:lvl6pPr marL="2898727" indent="0">
              <a:buNone/>
              <a:defRPr sz="1000"/>
            </a:lvl6pPr>
            <a:lvl7pPr marL="3478472" indent="0">
              <a:buNone/>
              <a:defRPr sz="1000"/>
            </a:lvl7pPr>
            <a:lvl8pPr marL="4058216" indent="0">
              <a:buNone/>
              <a:defRPr sz="1000"/>
            </a:lvl8pPr>
            <a:lvl9pPr marL="4637962"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0458B3-3E67-499C-98E1-B7E6B69DC0B9}" type="datetime1">
              <a:rPr lang="en-US" smtClean="0"/>
              <a:pPr/>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7EAA8D-357C-4EAD-8E30-CDB4F7E846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4764" y="761676"/>
            <a:ext cx="23125748" cy="3169973"/>
          </a:xfrm>
          <a:prstGeom prst="rect">
            <a:avLst/>
          </a:prstGeom>
        </p:spPr>
        <p:txBody>
          <a:bodyPr vert="horz" lIns="115949" tIns="57974" rIns="115949" bIns="57974" rtlCol="0" anchor="ctr">
            <a:normAutofit/>
          </a:bodyPr>
          <a:lstStyle/>
          <a:p>
            <a:r>
              <a:rPr lang="en-US"/>
              <a:t>Click to edit Master title style</a:t>
            </a:r>
          </a:p>
        </p:txBody>
      </p:sp>
      <p:sp>
        <p:nvSpPr>
          <p:cNvPr id="3" name="Text Placeholder 2"/>
          <p:cNvSpPr>
            <a:spLocks noGrp="1"/>
          </p:cNvSpPr>
          <p:nvPr>
            <p:ph type="body" idx="1"/>
          </p:nvPr>
        </p:nvSpPr>
        <p:spPr>
          <a:xfrm>
            <a:off x="1284764" y="4437974"/>
            <a:ext cx="23125748" cy="12552211"/>
          </a:xfrm>
          <a:prstGeom prst="rect">
            <a:avLst/>
          </a:prstGeom>
        </p:spPr>
        <p:txBody>
          <a:bodyPr vert="horz" lIns="115949" tIns="57974" rIns="115949" bIns="5797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84764" y="17628580"/>
            <a:ext cx="5995564" cy="1012632"/>
          </a:xfrm>
          <a:prstGeom prst="rect">
            <a:avLst/>
          </a:prstGeom>
        </p:spPr>
        <p:txBody>
          <a:bodyPr vert="horz" lIns="115949" tIns="57974" rIns="115949" bIns="57974" rtlCol="0" anchor="ctr"/>
          <a:lstStyle>
            <a:lvl1pPr algn="l">
              <a:defRPr sz="1600">
                <a:solidFill>
                  <a:schemeClr val="tx1">
                    <a:tint val="75000"/>
                  </a:schemeClr>
                </a:solidFill>
              </a:defRPr>
            </a:lvl1pPr>
          </a:lstStyle>
          <a:p>
            <a:fld id="{58869E4D-A984-47FA-8FE3-4A392DBDF819}" type="datetime1">
              <a:rPr lang="en-US" smtClean="0"/>
              <a:pPr/>
              <a:t>5/26/2021</a:t>
            </a:fld>
            <a:endParaRPr lang="en-US"/>
          </a:p>
        </p:txBody>
      </p:sp>
      <p:sp>
        <p:nvSpPr>
          <p:cNvPr id="5" name="Footer Placeholder 4"/>
          <p:cNvSpPr>
            <a:spLocks noGrp="1"/>
          </p:cNvSpPr>
          <p:nvPr>
            <p:ph type="ftr" sz="quarter" idx="3"/>
          </p:nvPr>
        </p:nvSpPr>
        <p:spPr>
          <a:xfrm>
            <a:off x="8779220" y="17628580"/>
            <a:ext cx="8136837" cy="1012632"/>
          </a:xfrm>
          <a:prstGeom prst="rect">
            <a:avLst/>
          </a:prstGeom>
        </p:spPr>
        <p:txBody>
          <a:bodyPr vert="horz" lIns="115949" tIns="57974" rIns="115949" bIns="57974"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8414947" y="17628580"/>
            <a:ext cx="5995564" cy="1012632"/>
          </a:xfrm>
          <a:prstGeom prst="rect">
            <a:avLst/>
          </a:prstGeom>
        </p:spPr>
        <p:txBody>
          <a:bodyPr vert="horz" lIns="115949" tIns="57974" rIns="115949" bIns="57974" rtlCol="0" anchor="ctr"/>
          <a:lstStyle>
            <a:lvl1pPr algn="r">
              <a:defRPr sz="1600">
                <a:solidFill>
                  <a:schemeClr val="tx1">
                    <a:tint val="75000"/>
                  </a:schemeClr>
                </a:solidFill>
              </a:defRPr>
            </a:lvl1pPr>
          </a:lstStyle>
          <a:p>
            <a:fld id="{227EAA8D-357C-4EAD-8E30-CDB4F7E84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1159491" rtl="0" eaLnBrk="1" latinLnBrk="0" hangingPunct="1">
        <a:spcBef>
          <a:spcPct val="0"/>
        </a:spcBef>
        <a:buNone/>
        <a:defRPr sz="5400" kern="1200">
          <a:solidFill>
            <a:schemeClr val="tx1"/>
          </a:solidFill>
          <a:latin typeface="+mj-lt"/>
          <a:ea typeface="+mj-ea"/>
          <a:cs typeface="+mj-cs"/>
        </a:defRPr>
      </a:lvl1pPr>
    </p:titleStyle>
    <p:bodyStyle>
      <a:lvl1pPr marL="434809" indent="-434809" algn="l" defTabSz="1159491" rtl="0" eaLnBrk="1" latinLnBrk="0" hangingPunct="1">
        <a:spcBef>
          <a:spcPct val="20000"/>
        </a:spcBef>
        <a:buFont typeface="Arial" pitchFamily="34" charset="0"/>
        <a:buChar char="•"/>
        <a:defRPr sz="4200" kern="1200">
          <a:solidFill>
            <a:schemeClr val="tx1"/>
          </a:solidFill>
          <a:latin typeface="+mn-lt"/>
          <a:ea typeface="+mn-ea"/>
          <a:cs typeface="+mn-cs"/>
        </a:defRPr>
      </a:lvl1pPr>
      <a:lvl2pPr marL="942086" indent="-362341" algn="l" defTabSz="1159491" rtl="0" eaLnBrk="1" latinLnBrk="0" hangingPunct="1">
        <a:spcBef>
          <a:spcPct val="20000"/>
        </a:spcBef>
        <a:buFont typeface="Arial" pitchFamily="34" charset="0"/>
        <a:buChar char="–"/>
        <a:defRPr sz="3500" kern="1200">
          <a:solidFill>
            <a:schemeClr val="tx1"/>
          </a:solidFill>
          <a:latin typeface="+mn-lt"/>
          <a:ea typeface="+mn-ea"/>
          <a:cs typeface="+mn-cs"/>
        </a:defRPr>
      </a:lvl2pPr>
      <a:lvl3pPr marL="1449363" indent="-289872" algn="l" defTabSz="1159491" rtl="0" eaLnBrk="1" latinLnBrk="0" hangingPunct="1">
        <a:spcBef>
          <a:spcPct val="20000"/>
        </a:spcBef>
        <a:buFont typeface="Arial" pitchFamily="34" charset="0"/>
        <a:buChar char="•"/>
        <a:defRPr sz="3000" kern="1200">
          <a:solidFill>
            <a:schemeClr val="tx1"/>
          </a:solidFill>
          <a:latin typeface="+mn-lt"/>
          <a:ea typeface="+mn-ea"/>
          <a:cs typeface="+mn-cs"/>
        </a:defRPr>
      </a:lvl3pPr>
      <a:lvl4pPr marL="2029108" indent="-289872" algn="l" defTabSz="1159491" rtl="0" eaLnBrk="1" latinLnBrk="0" hangingPunct="1">
        <a:spcBef>
          <a:spcPct val="20000"/>
        </a:spcBef>
        <a:buFont typeface="Arial" pitchFamily="34" charset="0"/>
        <a:buChar char="–"/>
        <a:defRPr sz="2500" kern="1200">
          <a:solidFill>
            <a:schemeClr val="tx1"/>
          </a:solidFill>
          <a:latin typeface="+mn-lt"/>
          <a:ea typeface="+mn-ea"/>
          <a:cs typeface="+mn-cs"/>
        </a:defRPr>
      </a:lvl4pPr>
      <a:lvl5pPr marL="2608854" indent="-289872" algn="l" defTabSz="1159491" rtl="0" eaLnBrk="1" latinLnBrk="0" hangingPunct="1">
        <a:spcBef>
          <a:spcPct val="20000"/>
        </a:spcBef>
        <a:buFont typeface="Arial" pitchFamily="34" charset="0"/>
        <a:buChar char="»"/>
        <a:defRPr sz="2500" kern="1200">
          <a:solidFill>
            <a:schemeClr val="tx1"/>
          </a:solidFill>
          <a:latin typeface="+mn-lt"/>
          <a:ea typeface="+mn-ea"/>
          <a:cs typeface="+mn-cs"/>
        </a:defRPr>
      </a:lvl5pPr>
      <a:lvl6pPr marL="3188600" indent="-289872" algn="l" defTabSz="1159491"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68343" indent="-289872" algn="l" defTabSz="1159491"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348089" indent="-289872" algn="l" defTabSz="1159491"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927835" indent="-289872" algn="l" defTabSz="1159491"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159491" rtl="0" eaLnBrk="1" latinLnBrk="0" hangingPunct="1">
        <a:defRPr sz="2300" kern="1200">
          <a:solidFill>
            <a:schemeClr val="tx1"/>
          </a:solidFill>
          <a:latin typeface="+mn-lt"/>
          <a:ea typeface="+mn-ea"/>
          <a:cs typeface="+mn-cs"/>
        </a:defRPr>
      </a:lvl1pPr>
      <a:lvl2pPr marL="579746" algn="l" defTabSz="1159491" rtl="0" eaLnBrk="1" latinLnBrk="0" hangingPunct="1">
        <a:defRPr sz="2300" kern="1200">
          <a:solidFill>
            <a:schemeClr val="tx1"/>
          </a:solidFill>
          <a:latin typeface="+mn-lt"/>
          <a:ea typeface="+mn-ea"/>
          <a:cs typeface="+mn-cs"/>
        </a:defRPr>
      </a:lvl2pPr>
      <a:lvl3pPr marL="1159491" algn="l" defTabSz="1159491" rtl="0" eaLnBrk="1" latinLnBrk="0" hangingPunct="1">
        <a:defRPr sz="2300" kern="1200">
          <a:solidFill>
            <a:schemeClr val="tx1"/>
          </a:solidFill>
          <a:latin typeface="+mn-lt"/>
          <a:ea typeface="+mn-ea"/>
          <a:cs typeface="+mn-cs"/>
        </a:defRPr>
      </a:lvl3pPr>
      <a:lvl4pPr marL="1739235" algn="l" defTabSz="1159491" rtl="0" eaLnBrk="1" latinLnBrk="0" hangingPunct="1">
        <a:defRPr sz="2300" kern="1200">
          <a:solidFill>
            <a:schemeClr val="tx1"/>
          </a:solidFill>
          <a:latin typeface="+mn-lt"/>
          <a:ea typeface="+mn-ea"/>
          <a:cs typeface="+mn-cs"/>
        </a:defRPr>
      </a:lvl4pPr>
      <a:lvl5pPr marL="2318980" algn="l" defTabSz="1159491" rtl="0" eaLnBrk="1" latinLnBrk="0" hangingPunct="1">
        <a:defRPr sz="2300" kern="1200">
          <a:solidFill>
            <a:schemeClr val="tx1"/>
          </a:solidFill>
          <a:latin typeface="+mn-lt"/>
          <a:ea typeface="+mn-ea"/>
          <a:cs typeface="+mn-cs"/>
        </a:defRPr>
      </a:lvl5pPr>
      <a:lvl6pPr marL="2898727" algn="l" defTabSz="1159491" rtl="0" eaLnBrk="1" latinLnBrk="0" hangingPunct="1">
        <a:defRPr sz="2300" kern="1200">
          <a:solidFill>
            <a:schemeClr val="tx1"/>
          </a:solidFill>
          <a:latin typeface="+mn-lt"/>
          <a:ea typeface="+mn-ea"/>
          <a:cs typeface="+mn-cs"/>
        </a:defRPr>
      </a:lvl6pPr>
      <a:lvl7pPr marL="3478472" algn="l" defTabSz="1159491" rtl="0" eaLnBrk="1" latinLnBrk="0" hangingPunct="1">
        <a:defRPr sz="2300" kern="1200">
          <a:solidFill>
            <a:schemeClr val="tx1"/>
          </a:solidFill>
          <a:latin typeface="+mn-lt"/>
          <a:ea typeface="+mn-ea"/>
          <a:cs typeface="+mn-cs"/>
        </a:defRPr>
      </a:lvl7pPr>
      <a:lvl8pPr marL="4058216" algn="l" defTabSz="1159491" rtl="0" eaLnBrk="1" latinLnBrk="0" hangingPunct="1">
        <a:defRPr sz="2300" kern="1200">
          <a:solidFill>
            <a:schemeClr val="tx1"/>
          </a:solidFill>
          <a:latin typeface="+mn-lt"/>
          <a:ea typeface="+mn-ea"/>
          <a:cs typeface="+mn-cs"/>
        </a:defRPr>
      </a:lvl8pPr>
      <a:lvl9pPr marL="4637962" algn="l" defTabSz="1159491"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agoda.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376319"/>
            <a:ext cx="16260763" cy="4709319"/>
          </a:xfrm>
        </p:spPr>
        <p:txBody>
          <a:bodyPr>
            <a:noAutofit/>
          </a:bodyPr>
          <a:lstStyle/>
          <a:p>
            <a:pPr marL="1422400" algn="l"/>
            <a:r>
              <a:rPr lang="en-US" sz="6000" b="1" dirty="0">
                <a:latin typeface="Times New Roman" pitchFamily="18" charset="0"/>
                <a:cs typeface="Times New Roman" pitchFamily="18" charset="0"/>
              </a:rPr>
              <a:t>Team members</a:t>
            </a:r>
          </a:p>
        </p:txBody>
      </p:sp>
      <p:sp>
        <p:nvSpPr>
          <p:cNvPr id="3" name="Subtitle 2"/>
          <p:cNvSpPr>
            <a:spLocks noGrp="1"/>
          </p:cNvSpPr>
          <p:nvPr>
            <p:ph type="subTitle" idx="1"/>
          </p:nvPr>
        </p:nvSpPr>
        <p:spPr>
          <a:xfrm>
            <a:off x="884237" y="1127919"/>
            <a:ext cx="23393400" cy="9144000"/>
          </a:xfrm>
        </p:spPr>
        <p:txBody>
          <a:bodyPr>
            <a:noAutofit/>
          </a:bodyPr>
          <a:lstStyle/>
          <a:p>
            <a:pPr algn="ctr">
              <a:spcBef>
                <a:spcPct val="0"/>
              </a:spcBef>
            </a:pPr>
            <a:r>
              <a:rPr lang="en-US" sz="2000" b="1" dirty="0">
                <a:solidFill>
                  <a:schemeClr val="tx1"/>
                </a:solidFill>
                <a:latin typeface="Times New Roman" pitchFamily="18" charset="0"/>
                <a:ea typeface="+mj-ea"/>
                <a:cs typeface="Times New Roman" pitchFamily="18" charset="0"/>
              </a:rPr>
              <a:t>           </a:t>
            </a:r>
            <a:r>
              <a:rPr lang="en-US" sz="6600" b="1" dirty="0">
                <a:solidFill>
                  <a:schemeClr val="tx1"/>
                </a:solidFill>
                <a:latin typeface="Times New Roman" pitchFamily="18" charset="0"/>
                <a:ea typeface="+mj-ea"/>
                <a:cs typeface="Times New Roman" pitchFamily="18" charset="0"/>
              </a:rPr>
              <a:t>Team no: 20</a:t>
            </a:r>
            <a:endParaRPr lang="en-US" sz="2000" b="1" dirty="0">
              <a:solidFill>
                <a:schemeClr val="tx1"/>
              </a:solidFill>
              <a:latin typeface="Times New Roman" pitchFamily="18" charset="0"/>
              <a:ea typeface="+mj-ea"/>
              <a:cs typeface="Times New Roman" pitchFamily="18" charset="0"/>
            </a:endParaRPr>
          </a:p>
          <a:p>
            <a:pPr algn="ctr">
              <a:spcBef>
                <a:spcPct val="0"/>
              </a:spcBef>
            </a:pPr>
            <a:endParaRPr lang="en-US" sz="2000" b="1" dirty="0">
              <a:solidFill>
                <a:schemeClr val="tx1"/>
              </a:solidFill>
              <a:latin typeface="Times New Roman" pitchFamily="18" charset="0"/>
              <a:ea typeface="+mj-ea"/>
              <a:cs typeface="Times New Roman" pitchFamily="18" charset="0"/>
            </a:endParaRPr>
          </a:p>
          <a:p>
            <a:pPr marL="406400" algn="l">
              <a:lnSpc>
                <a:spcPct val="170000"/>
              </a:lnSpc>
              <a:spcBef>
                <a:spcPct val="0"/>
              </a:spcBef>
            </a:pPr>
            <a:r>
              <a:rPr lang="en-US" sz="6000" b="1" dirty="0">
                <a:solidFill>
                  <a:schemeClr val="tx1"/>
                </a:solidFill>
                <a:latin typeface="Times New Roman" pitchFamily="18" charset="0"/>
                <a:cs typeface="Times New Roman" pitchFamily="18" charset="0"/>
              </a:rPr>
              <a:t>Subject Code: </a:t>
            </a:r>
            <a:r>
              <a:rPr lang="en-US" sz="6000" dirty="0">
                <a:solidFill>
                  <a:schemeClr val="tx1"/>
                </a:solidFill>
                <a:latin typeface="Times New Roman" pitchFamily="18" charset="0"/>
                <a:cs typeface="Times New Roman" pitchFamily="18" charset="0"/>
              </a:rPr>
              <a:t>CS6611 </a:t>
            </a:r>
            <a:br>
              <a:rPr lang="en-US" sz="6000" b="1" dirty="0">
                <a:solidFill>
                  <a:schemeClr val="tx1"/>
                </a:solidFill>
                <a:latin typeface="Times New Roman" pitchFamily="18" charset="0"/>
                <a:cs typeface="Times New Roman" pitchFamily="18" charset="0"/>
              </a:rPr>
            </a:br>
            <a:r>
              <a:rPr lang="en-US" sz="6000" b="1" dirty="0">
                <a:solidFill>
                  <a:schemeClr val="tx1"/>
                </a:solidFill>
                <a:latin typeface="Times New Roman" pitchFamily="18" charset="0"/>
                <a:cs typeface="Times New Roman" pitchFamily="18" charset="0"/>
              </a:rPr>
              <a:t>Subject Name: </a:t>
            </a:r>
            <a:r>
              <a:rPr lang="en-US" sz="6000" dirty="0">
                <a:solidFill>
                  <a:schemeClr val="tx1"/>
                </a:solidFill>
                <a:latin typeface="Times New Roman" pitchFamily="18" charset="0"/>
                <a:cs typeface="Times New Roman" pitchFamily="18" charset="0"/>
              </a:rPr>
              <a:t>Creative and Innovative project </a:t>
            </a:r>
          </a:p>
          <a:p>
            <a:pPr marL="406400" algn="just">
              <a:lnSpc>
                <a:spcPct val="170000"/>
              </a:lnSpc>
              <a:spcBef>
                <a:spcPct val="0"/>
              </a:spcBef>
            </a:pPr>
            <a:r>
              <a:rPr lang="en-US" sz="6000" b="1" dirty="0">
                <a:solidFill>
                  <a:schemeClr val="tx1"/>
                </a:solidFill>
                <a:latin typeface="Times New Roman" pitchFamily="18" charset="0"/>
                <a:cs typeface="Times New Roman" pitchFamily="18" charset="0"/>
              </a:rPr>
              <a:t>Project Title: </a:t>
            </a:r>
            <a:r>
              <a:rPr lang="en-US" sz="6000" dirty="0">
                <a:solidFill>
                  <a:schemeClr val="tx1"/>
                </a:solidFill>
                <a:latin typeface="Times New Roman" pitchFamily="18" charset="0"/>
                <a:cs typeface="Times New Roman" pitchFamily="18" charset="0"/>
              </a:rPr>
              <a:t>Model generation to identify public opinion towards tourism from tweets</a:t>
            </a:r>
          </a:p>
          <a:p>
            <a:pPr marL="406400" algn="l">
              <a:lnSpc>
                <a:spcPct val="170000"/>
              </a:lnSpc>
              <a:spcBef>
                <a:spcPct val="0"/>
              </a:spcBef>
            </a:pPr>
            <a:br>
              <a:rPr lang="en-US" sz="3200" dirty="0">
                <a:solidFill>
                  <a:schemeClr val="tx1"/>
                </a:solidFill>
                <a:latin typeface="Times New Roman" pitchFamily="18" charset="0"/>
                <a:cs typeface="Times New Roman" pitchFamily="18" charset="0"/>
              </a:rPr>
            </a:br>
            <a:br>
              <a:rPr lang="en-US" sz="3200" dirty="0">
                <a:solidFill>
                  <a:schemeClr val="tx1"/>
                </a:solidFill>
                <a:latin typeface="Times New Roman" pitchFamily="18" charset="0"/>
                <a:cs typeface="Times New Roman" pitchFamily="18" charset="0"/>
              </a:rPr>
            </a:br>
            <a:endParaRPr lang="en-US" sz="3200" dirty="0">
              <a:solidFill>
                <a:schemeClr val="tx1"/>
              </a:solidFill>
              <a:latin typeface="Times New Roman" pitchFamily="18" charset="0"/>
              <a:cs typeface="Times New Roman" pitchFamily="18" charset="0"/>
            </a:endParaRPr>
          </a:p>
          <a:p>
            <a:pPr>
              <a:spcBef>
                <a:spcPct val="0"/>
              </a:spcBef>
            </a:pPr>
            <a:endParaRPr lang="en-US" sz="2000" b="1" dirty="0">
              <a:latin typeface="Times New Roman" pitchFamily="18" charset="0"/>
              <a:cs typeface="Times New Roman" pitchFamily="18" charset="0"/>
            </a:endParaRPr>
          </a:p>
          <a:p>
            <a:pPr algn="ctr">
              <a:spcBef>
                <a:spcPct val="0"/>
              </a:spcBef>
            </a:pPr>
            <a:endParaRPr lang="en-US" sz="2000" b="1" dirty="0">
              <a:solidFill>
                <a:schemeClr val="tx1"/>
              </a:solidFill>
              <a:latin typeface="Times New Roman" pitchFamily="18" charset="0"/>
              <a:ea typeface="+mj-ea"/>
              <a:cs typeface="Times New Roman" pitchFamily="18" charset="0"/>
            </a:endParaRPr>
          </a:p>
        </p:txBody>
      </p:sp>
      <p:cxnSp>
        <p:nvCxnSpPr>
          <p:cNvPr id="5" name="Straight Connector 4"/>
          <p:cNvCxnSpPr/>
          <p:nvPr/>
        </p:nvCxnSpPr>
        <p:spPr>
          <a:xfrm>
            <a:off x="1070638" y="845326"/>
            <a:ext cx="23768129" cy="0"/>
          </a:xfrm>
          <a:prstGeom prst="line">
            <a:avLst/>
          </a:prstGeom>
          <a:ln w="952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36637" y="17739519"/>
            <a:ext cx="23768129" cy="0"/>
          </a:xfrm>
          <a:prstGeom prst="line">
            <a:avLst/>
          </a:prstGeom>
          <a:ln w="952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036637" y="845333"/>
            <a:ext cx="33999" cy="16894186"/>
          </a:xfrm>
          <a:prstGeom prst="line">
            <a:avLst/>
          </a:prstGeom>
          <a:ln w="952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24811037" y="845333"/>
            <a:ext cx="27729" cy="16894186"/>
          </a:xfrm>
          <a:prstGeom prst="line">
            <a:avLst/>
          </a:prstGeom>
          <a:ln w="952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227EAA8D-357C-4EAD-8E30-CDB4F7E846F9}" type="slidenum">
              <a:rPr lang="en-US" smtClean="0"/>
              <a:pPr/>
              <a:t>1</a:t>
            </a:fld>
            <a:endParaRPr lang="en-US" dirty="0"/>
          </a:p>
        </p:txBody>
      </p:sp>
      <p:sp>
        <p:nvSpPr>
          <p:cNvPr id="16" name="Content Placeholder 2"/>
          <p:cNvSpPr txBox="1">
            <a:spLocks/>
          </p:cNvSpPr>
          <p:nvPr/>
        </p:nvSpPr>
        <p:spPr>
          <a:xfrm>
            <a:off x="12214674" y="1994839"/>
            <a:ext cx="5139055" cy="1901985"/>
          </a:xfrm>
          <a:prstGeom prst="rect">
            <a:avLst/>
          </a:prstGeom>
        </p:spPr>
        <p:txBody>
          <a:bodyPr vert="horz" lIns="115949" tIns="57974" rIns="115949" bIns="57974">
            <a:normAutofit/>
          </a:bodyPr>
          <a:lstStyle/>
          <a:p>
            <a:pPr marL="463796" indent="-324657">
              <a:spcBef>
                <a:spcPts val="380"/>
              </a:spcBef>
              <a:buClr>
                <a:schemeClr val="accent3"/>
              </a:buClr>
              <a:defRPr/>
            </a:pPr>
            <a:endParaRPr lang="en-US" sz="4200" b="1" dirty="0">
              <a:latin typeface="Times New Roman" pitchFamily="18" charset="0"/>
              <a:cs typeface="Times New Roman" pitchFamily="18" charset="0"/>
            </a:endParaRPr>
          </a:p>
        </p:txBody>
      </p:sp>
      <p:graphicFrame>
        <p:nvGraphicFramePr>
          <p:cNvPr id="17" name="Table 16"/>
          <p:cNvGraphicFramePr>
            <a:graphicFrameLocks noGrp="1"/>
          </p:cNvGraphicFramePr>
          <p:nvPr/>
        </p:nvGraphicFramePr>
        <p:xfrm>
          <a:off x="1570037" y="10576719"/>
          <a:ext cx="12649199" cy="6400801"/>
        </p:xfrm>
        <a:graphic>
          <a:graphicData uri="http://schemas.openxmlformats.org/drawingml/2006/table">
            <a:tbl>
              <a:tblPr firstRow="1" bandRow="1">
                <a:tableStyleId>{2D5ABB26-0587-4C30-8999-92F81FD0307C}</a:tableStyleId>
              </a:tblPr>
              <a:tblGrid>
                <a:gridCol w="2485589">
                  <a:extLst>
                    <a:ext uri="{9D8B030D-6E8A-4147-A177-3AD203B41FA5}">
                      <a16:colId xmlns:a16="http://schemas.microsoft.com/office/drawing/2014/main" val="20000"/>
                    </a:ext>
                  </a:extLst>
                </a:gridCol>
                <a:gridCol w="4610661">
                  <a:extLst>
                    <a:ext uri="{9D8B030D-6E8A-4147-A177-3AD203B41FA5}">
                      <a16:colId xmlns:a16="http://schemas.microsoft.com/office/drawing/2014/main" val="20001"/>
                    </a:ext>
                  </a:extLst>
                </a:gridCol>
                <a:gridCol w="5552949">
                  <a:extLst>
                    <a:ext uri="{9D8B030D-6E8A-4147-A177-3AD203B41FA5}">
                      <a16:colId xmlns:a16="http://schemas.microsoft.com/office/drawing/2014/main" val="20002"/>
                    </a:ext>
                  </a:extLst>
                </a:gridCol>
              </a:tblGrid>
              <a:tr h="1210186">
                <a:tc>
                  <a:txBody>
                    <a:bodyPr/>
                    <a:lstStyle/>
                    <a:p>
                      <a:pPr marL="0" algn="l" defTabSz="914400" rtl="0" eaLnBrk="1" latinLnBrk="0" hangingPunct="1"/>
                      <a:r>
                        <a:rPr lang="en-US" sz="6000" b="1" kern="1200" dirty="0" err="1">
                          <a:latin typeface="Times New Roman" pitchFamily="18" charset="0"/>
                          <a:cs typeface="Times New Roman" pitchFamily="18" charset="0"/>
                        </a:rPr>
                        <a:t>S.No</a:t>
                      </a:r>
                      <a:endParaRPr lang="en-US" sz="6000" b="1" kern="1200" dirty="0">
                        <a:solidFill>
                          <a:schemeClr val="tx1"/>
                        </a:solidFill>
                        <a:latin typeface="Times New Roman" pitchFamily="18" charset="0"/>
                        <a:ea typeface="+mn-ea"/>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6000" b="1" kern="1200" dirty="0">
                          <a:latin typeface="Times New Roman" pitchFamily="18" charset="0"/>
                          <a:cs typeface="Times New Roman" pitchFamily="18" charset="0"/>
                        </a:rPr>
                        <a:t>Name</a:t>
                      </a:r>
                      <a:endParaRPr lang="en-US" sz="6000" b="1" kern="1200" dirty="0">
                        <a:solidFill>
                          <a:schemeClr val="tx1"/>
                        </a:solidFill>
                        <a:latin typeface="Times New Roman" pitchFamily="18" charset="0"/>
                        <a:ea typeface="+mn-ea"/>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6000" b="1" kern="1200" dirty="0">
                          <a:latin typeface="Times New Roman" pitchFamily="18" charset="0"/>
                          <a:cs typeface="Times New Roman" pitchFamily="18" charset="0"/>
                        </a:rPr>
                        <a:t>Register No</a:t>
                      </a:r>
                      <a:endParaRPr lang="en-US" sz="6000" b="1" kern="1200" dirty="0">
                        <a:solidFill>
                          <a:schemeClr val="tx1"/>
                        </a:solidFill>
                        <a:latin typeface="Times New Roman" pitchFamily="18" charset="0"/>
                        <a:ea typeface="+mn-ea"/>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730205">
                <a:tc>
                  <a:txBody>
                    <a:bodyPr/>
                    <a:lstStyle/>
                    <a:p>
                      <a:pPr marL="0" algn="l" defTabSz="914400" rtl="0" eaLnBrk="1" latinLnBrk="0" hangingPunct="1"/>
                      <a:r>
                        <a:rPr lang="en-US" sz="5400" kern="1200" dirty="0">
                          <a:latin typeface="Times New Roman" pitchFamily="18" charset="0"/>
                          <a:cs typeface="Times New Roman" pitchFamily="18" charset="0"/>
                        </a:rPr>
                        <a:t>1</a:t>
                      </a:r>
                      <a:endParaRPr lang="en-US" sz="5400" b="0" kern="1200" dirty="0">
                        <a:solidFill>
                          <a:schemeClr val="tx1"/>
                        </a:solidFill>
                        <a:latin typeface="Times New Roman" pitchFamily="18" charset="0"/>
                        <a:ea typeface="+mn-ea"/>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5400" kern="1200" dirty="0">
                          <a:latin typeface="Times New Roman" pitchFamily="18" charset="0"/>
                          <a:cs typeface="Times New Roman" pitchFamily="18" charset="0"/>
                        </a:rPr>
                        <a:t> </a:t>
                      </a:r>
                      <a:r>
                        <a:rPr lang="en-US" sz="5400" kern="1200" dirty="0" err="1">
                          <a:latin typeface="Times New Roman" pitchFamily="18" charset="0"/>
                          <a:cs typeface="Times New Roman" pitchFamily="18" charset="0"/>
                        </a:rPr>
                        <a:t>Aparna</a:t>
                      </a:r>
                      <a:r>
                        <a:rPr lang="en-US" sz="5400" kern="1200" dirty="0">
                          <a:latin typeface="Times New Roman" pitchFamily="18" charset="0"/>
                          <a:cs typeface="Times New Roman" pitchFamily="18" charset="0"/>
                        </a:rPr>
                        <a:t> G</a:t>
                      </a:r>
                      <a:endParaRPr lang="en-US" sz="5400" b="0" kern="1200" dirty="0">
                        <a:solidFill>
                          <a:schemeClr val="tx1"/>
                        </a:solidFill>
                        <a:latin typeface="Times New Roman" pitchFamily="18" charset="0"/>
                        <a:ea typeface="+mn-ea"/>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5400" kern="1200" dirty="0">
                          <a:latin typeface="Times New Roman" pitchFamily="18" charset="0"/>
                          <a:cs typeface="Times New Roman" pitchFamily="18" charset="0"/>
                        </a:rPr>
                        <a:t>2018103515</a:t>
                      </a:r>
                      <a:endParaRPr lang="en-US" sz="5400" b="0" kern="1200" dirty="0">
                        <a:solidFill>
                          <a:schemeClr val="tx1"/>
                        </a:solidFill>
                        <a:latin typeface="Times New Roman" pitchFamily="18" charset="0"/>
                        <a:ea typeface="+mn-ea"/>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730205">
                <a:tc>
                  <a:txBody>
                    <a:bodyPr/>
                    <a:lstStyle/>
                    <a:p>
                      <a:pPr marL="0" algn="l" defTabSz="914400" rtl="0" eaLnBrk="1" latinLnBrk="0" hangingPunct="1"/>
                      <a:r>
                        <a:rPr lang="en-US" sz="5400" kern="1200" dirty="0">
                          <a:latin typeface="Times New Roman" pitchFamily="18" charset="0"/>
                          <a:cs typeface="Times New Roman" pitchFamily="18" charset="0"/>
                        </a:rPr>
                        <a:t>2</a:t>
                      </a:r>
                      <a:endParaRPr lang="en-US" sz="5400" b="0" kern="1200" dirty="0">
                        <a:solidFill>
                          <a:schemeClr val="tx1"/>
                        </a:solidFill>
                        <a:latin typeface="Times New Roman" pitchFamily="18" charset="0"/>
                        <a:ea typeface="+mn-ea"/>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5400" kern="1200" dirty="0" err="1">
                          <a:latin typeface="Times New Roman" pitchFamily="18" charset="0"/>
                          <a:cs typeface="Times New Roman" pitchFamily="18" charset="0"/>
                        </a:rPr>
                        <a:t>Darrshana</a:t>
                      </a:r>
                      <a:r>
                        <a:rPr lang="en-US" sz="5400" kern="1200" dirty="0">
                          <a:latin typeface="Times New Roman" pitchFamily="18" charset="0"/>
                          <a:cs typeface="Times New Roman" pitchFamily="18" charset="0"/>
                        </a:rPr>
                        <a:t> R</a:t>
                      </a:r>
                      <a:endParaRPr lang="en-US" sz="5400" b="0" kern="1200" dirty="0">
                        <a:solidFill>
                          <a:schemeClr val="tx1"/>
                        </a:solidFill>
                        <a:latin typeface="Times New Roman" pitchFamily="18" charset="0"/>
                        <a:ea typeface="+mn-ea"/>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5400" kern="1200" dirty="0">
                          <a:latin typeface="Times New Roman" pitchFamily="18" charset="0"/>
                          <a:cs typeface="Times New Roman" pitchFamily="18" charset="0"/>
                        </a:rPr>
                        <a:t>2018103521</a:t>
                      </a:r>
                      <a:endParaRPr lang="en-US" sz="5400" b="0" kern="1200" dirty="0">
                        <a:solidFill>
                          <a:schemeClr val="tx1"/>
                        </a:solidFill>
                        <a:latin typeface="Times New Roman" pitchFamily="18" charset="0"/>
                        <a:ea typeface="+mn-ea"/>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730205">
                <a:tc>
                  <a:txBody>
                    <a:bodyPr/>
                    <a:lstStyle/>
                    <a:p>
                      <a:pPr marL="0" algn="l" defTabSz="914400" rtl="0" eaLnBrk="1" latinLnBrk="0" hangingPunct="1"/>
                      <a:r>
                        <a:rPr lang="en-US" sz="5400" kern="1200" dirty="0">
                          <a:latin typeface="Times New Roman" pitchFamily="18" charset="0"/>
                          <a:cs typeface="Times New Roman" pitchFamily="18" charset="0"/>
                        </a:rPr>
                        <a:t>3</a:t>
                      </a:r>
                      <a:endParaRPr lang="en-US" sz="5400" b="0" kern="1200" dirty="0">
                        <a:solidFill>
                          <a:schemeClr val="tx1"/>
                        </a:solidFill>
                        <a:latin typeface="Times New Roman" pitchFamily="18" charset="0"/>
                        <a:ea typeface="+mn-ea"/>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5400" kern="1200" dirty="0">
                          <a:latin typeface="Times New Roman" pitchFamily="18" charset="0"/>
                          <a:cs typeface="Times New Roman" pitchFamily="18" charset="0"/>
                        </a:rPr>
                        <a:t>Soumya S</a:t>
                      </a:r>
                      <a:endParaRPr lang="en-US" sz="5400" b="0" kern="1200" dirty="0">
                        <a:solidFill>
                          <a:schemeClr val="tx1"/>
                        </a:solidFill>
                        <a:latin typeface="Times New Roman" pitchFamily="18" charset="0"/>
                        <a:ea typeface="+mn-ea"/>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5400" kern="1200" dirty="0">
                          <a:latin typeface="Times New Roman" pitchFamily="18" charset="0"/>
                          <a:cs typeface="Times New Roman" pitchFamily="18" charset="0"/>
                        </a:rPr>
                        <a:t>2018103596</a:t>
                      </a:r>
                      <a:endParaRPr lang="en-US" sz="5400" b="0" kern="1200" dirty="0">
                        <a:solidFill>
                          <a:schemeClr val="tx1"/>
                        </a:solidFill>
                        <a:latin typeface="Times New Roman" pitchFamily="18" charset="0"/>
                        <a:ea typeface="+mn-ea"/>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7179" y="-426333"/>
            <a:ext cx="23125748" cy="3169973"/>
          </a:xfrm>
        </p:spPr>
        <p:txBody>
          <a:bodyPr/>
          <a:lstStyle/>
          <a:p>
            <a:r>
              <a:rPr lang="en-US" b="1" dirty="0">
                <a:latin typeface="Times New Roman" pitchFamily="18" charset="0"/>
                <a:cs typeface="Times New Roman" pitchFamily="18" charset="0"/>
              </a:rPr>
              <a:t>ISSUE IDENTIFIED</a:t>
            </a:r>
          </a:p>
        </p:txBody>
      </p:sp>
      <p:sp>
        <p:nvSpPr>
          <p:cNvPr id="3" name="Content Placeholder 2"/>
          <p:cNvSpPr>
            <a:spLocks noGrp="1"/>
          </p:cNvSpPr>
          <p:nvPr>
            <p:ph idx="1"/>
          </p:nvPr>
        </p:nvSpPr>
        <p:spPr>
          <a:xfrm>
            <a:off x="869954" y="1508919"/>
            <a:ext cx="24283522" cy="16764000"/>
          </a:xfrm>
        </p:spPr>
        <p:txBody>
          <a:bodyPr>
            <a:noAutofit/>
          </a:bodyPr>
          <a:lstStyle/>
          <a:p>
            <a:pPr algn="just">
              <a:lnSpc>
                <a:spcPct val="150000"/>
              </a:lnSpc>
            </a:pPr>
            <a:r>
              <a:rPr lang="en-US" dirty="0">
                <a:latin typeface="Times New Roman" pitchFamily="18" charset="0"/>
                <a:cs typeface="Times New Roman" pitchFamily="18" charset="0"/>
              </a:rPr>
              <a:t>In the base paper 1, by  the data filtration methods were not mentioned clearly and the number of training inputs were not sufficient .</a:t>
            </a:r>
          </a:p>
          <a:p>
            <a:pPr algn="just">
              <a:lnSpc>
                <a:spcPct val="150000"/>
              </a:lnSpc>
            </a:pPr>
            <a:r>
              <a:rPr lang="en-US" dirty="0">
                <a:latin typeface="Times New Roman" pitchFamily="18" charset="0"/>
                <a:cs typeface="Times New Roman" pitchFamily="18" charset="0"/>
              </a:rPr>
              <a:t>In our project, we have done data filtration in multiple steps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we have performed Morphological Analysis by breaking each tweet into words</a:t>
            </a:r>
          </a:p>
          <a:p>
            <a:pPr algn="just">
              <a:lnSpc>
                <a:spcPct val="150000"/>
              </a:lnSpc>
            </a:pPr>
            <a:r>
              <a:rPr lang="en-US" dirty="0">
                <a:latin typeface="Times New Roman" pitchFamily="18" charset="0"/>
                <a:cs typeface="Times New Roman" pitchFamily="18" charset="0"/>
              </a:rPr>
              <a:t>Further for data filtration, the noisy and unwanted data are removed.</a:t>
            </a:r>
          </a:p>
          <a:p>
            <a:pPr algn="just">
              <a:lnSpc>
                <a:spcPct val="150000"/>
              </a:lnSpc>
            </a:pPr>
            <a:r>
              <a:rPr lang="en-US" dirty="0">
                <a:latin typeface="Times New Roman" pitchFamily="18" charset="0"/>
                <a:cs typeface="Times New Roman" pitchFamily="18" charset="0"/>
              </a:rPr>
              <a:t>The name of the spot might not always refer to a tourist location, for instance </a:t>
            </a:r>
            <a:r>
              <a:rPr lang="en-US" dirty="0" err="1">
                <a:latin typeface="Times New Roman" pitchFamily="18" charset="0"/>
                <a:cs typeface="Times New Roman" pitchFamily="18" charset="0"/>
              </a:rPr>
              <a:t>Palani</a:t>
            </a:r>
            <a:r>
              <a:rPr lang="en-US" dirty="0">
                <a:latin typeface="Times New Roman" pitchFamily="18" charset="0"/>
                <a:cs typeface="Times New Roman" pitchFamily="18" charset="0"/>
              </a:rPr>
              <a:t> might also refer to a person. Such tweets were removed</a:t>
            </a:r>
          </a:p>
          <a:p>
            <a:pPr algn="just">
              <a:lnSpc>
                <a:spcPct val="150000"/>
              </a:lnSpc>
            </a:pPr>
            <a:r>
              <a:rPr lang="en-US" dirty="0">
                <a:latin typeface="Times New Roman" pitchFamily="18" charset="0"/>
                <a:cs typeface="Times New Roman" pitchFamily="18" charset="0"/>
              </a:rPr>
              <a:t>We have collected a decent no of tweets from the </a:t>
            </a:r>
            <a:r>
              <a:rPr lang="en-US" dirty="0" err="1">
                <a:latin typeface="Times New Roman" pitchFamily="18" charset="0"/>
                <a:cs typeface="Times New Roman" pitchFamily="18" charset="0"/>
              </a:rPr>
              <a:t>TwitterAPI</a:t>
            </a:r>
            <a:r>
              <a:rPr lang="en-US" dirty="0">
                <a:latin typeface="Times New Roman" pitchFamily="18" charset="0"/>
                <a:cs typeface="Times New Roman" pitchFamily="18" charset="0"/>
              </a:rPr>
              <a:t> so that there will be sufficient data for the training and testing datasets.</a:t>
            </a:r>
          </a:p>
          <a:p>
            <a:pPr algn="just">
              <a:lnSpc>
                <a:spcPct val="150000"/>
              </a:lnSpc>
            </a:pPr>
            <a:r>
              <a:rPr lang="en-US" dirty="0">
                <a:latin typeface="Times New Roman" pitchFamily="18" charset="0"/>
                <a:cs typeface="Times New Roman" pitchFamily="18" charset="0"/>
              </a:rPr>
              <a:t>In the reference papers, the sentiment analysis were performed on  the reviews collected from the customers in their official portal. </a:t>
            </a:r>
          </a:p>
          <a:p>
            <a:pPr algn="just">
              <a:lnSpc>
                <a:spcPct val="150000"/>
              </a:lnSpc>
            </a:pPr>
            <a:r>
              <a:rPr lang="en-US" dirty="0">
                <a:latin typeface="Times New Roman" pitchFamily="18" charset="0"/>
                <a:cs typeface="Times New Roman" pitchFamily="18" charset="0"/>
              </a:rPr>
              <a:t>Oftentimes, these reviews wont be the real reflection of what the customer might feel.</a:t>
            </a:r>
          </a:p>
          <a:p>
            <a:pPr algn="just">
              <a:lnSpc>
                <a:spcPct val="150000"/>
              </a:lnSpc>
            </a:pPr>
            <a:r>
              <a:rPr lang="en-US" dirty="0">
                <a:latin typeface="Times New Roman" pitchFamily="18" charset="0"/>
                <a:cs typeface="Times New Roman" pitchFamily="18" charset="0"/>
              </a:rPr>
              <a:t>Instead of performing sentiment analysis on reviews collected by a hotel, we have performed them on tweets collected form the Twitter API by considering various features such as transport, cleanliness, safety and local ambience.</a:t>
            </a:r>
            <a:endParaRPr lang="en-US" b="1"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To resolve the issue of unwanted tweets that were collected , we done noisy data removal using </a:t>
            </a:r>
            <a:r>
              <a:rPr lang="en-US" dirty="0" err="1">
                <a:latin typeface="Times New Roman" pitchFamily="18" charset="0"/>
                <a:cs typeface="Times New Roman" pitchFamily="18" charset="0"/>
              </a:rPr>
              <a:t>Regex</a:t>
            </a:r>
            <a:endParaRPr lang="en-US" dirty="0">
              <a:latin typeface="Times New Roman" pitchFamily="18" charset="0"/>
              <a:cs typeface="Times New Roman" pitchFamily="18" charset="0"/>
            </a:endParaRPr>
          </a:p>
          <a:p>
            <a:pPr marL="0" indent="0" algn="just">
              <a:lnSpc>
                <a:spcPct val="150000"/>
              </a:lnSpc>
              <a:buNone/>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27EAA8D-357C-4EAD-8E30-CDB4F7E846F9}"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149" y="-472281"/>
            <a:ext cx="23125748" cy="2113314"/>
          </a:xfrm>
        </p:spPr>
        <p:txBody>
          <a:bodyPr>
            <a:normAutofit/>
          </a:bodyPr>
          <a:lstStyle/>
          <a:p>
            <a:r>
              <a:rPr lang="en-US" b="1" dirty="0">
                <a:latin typeface="Times New Roman" pitchFamily="18" charset="0"/>
                <a:cs typeface="Times New Roman" pitchFamily="18" charset="0"/>
              </a:rPr>
              <a:t>BLOCK DIAGRAM</a:t>
            </a:r>
          </a:p>
        </p:txBody>
      </p:sp>
      <p:pic>
        <p:nvPicPr>
          <p:cNvPr id="4" name="Content Placeholder 3"/>
          <p:cNvPicPr>
            <a:picLocks noGrp="1" noChangeAspect="1" noChangeArrowheads="1"/>
          </p:cNvPicPr>
          <p:nvPr>
            <p:ph idx="1"/>
          </p:nvPr>
        </p:nvPicPr>
        <p:blipFill>
          <a:blip r:embed="rId2" cstate="print"/>
          <a:srcRect/>
          <a:stretch>
            <a:fillRect/>
          </a:stretch>
        </p:blipFill>
        <p:spPr bwMode="auto">
          <a:xfrm>
            <a:off x="5761037" y="9814719"/>
            <a:ext cx="13792200" cy="8834412"/>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5684837" y="1508919"/>
            <a:ext cx="13792200" cy="8403914"/>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27EAA8D-357C-4EAD-8E30-CDB4F7E846F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2763" y="0"/>
            <a:ext cx="23125748" cy="3169973"/>
          </a:xfrm>
        </p:spPr>
        <p:txBody>
          <a:bodyPr>
            <a:normAutofit/>
          </a:bodyPr>
          <a:lstStyle/>
          <a:p>
            <a:r>
              <a:rPr lang="en-US" sz="7200" dirty="0">
                <a:latin typeface="Times New Roman" pitchFamily="18" charset="0"/>
                <a:cs typeface="Times New Roman" pitchFamily="18" charset="0"/>
              </a:rPr>
              <a:t>Module wise input and output</a:t>
            </a:r>
          </a:p>
        </p:txBody>
      </p:sp>
      <p:sp>
        <p:nvSpPr>
          <p:cNvPr id="4" name="Slide Number Placeholder 3"/>
          <p:cNvSpPr>
            <a:spLocks noGrp="1"/>
          </p:cNvSpPr>
          <p:nvPr>
            <p:ph type="sldNum" sz="quarter" idx="12"/>
          </p:nvPr>
        </p:nvSpPr>
        <p:spPr/>
        <p:txBody>
          <a:bodyPr/>
          <a:lstStyle/>
          <a:p>
            <a:fld id="{227EAA8D-357C-4EAD-8E30-CDB4F7E846F9}" type="slidenum">
              <a:rPr lang="en-US" smtClean="0"/>
              <a:pPr/>
              <a:t>12</a:t>
            </a:fld>
            <a:endParaRPr lang="en-US"/>
          </a:p>
        </p:txBody>
      </p:sp>
      <p:graphicFrame>
        <p:nvGraphicFramePr>
          <p:cNvPr id="6" name="Table 5"/>
          <p:cNvGraphicFramePr>
            <a:graphicFrameLocks noGrp="1"/>
          </p:cNvGraphicFramePr>
          <p:nvPr/>
        </p:nvGraphicFramePr>
        <p:xfrm>
          <a:off x="2865437" y="3337719"/>
          <a:ext cx="19659600" cy="11430001"/>
        </p:xfrm>
        <a:graphic>
          <a:graphicData uri="http://schemas.openxmlformats.org/drawingml/2006/table">
            <a:tbl>
              <a:tblPr/>
              <a:tblGrid>
                <a:gridCol w="63246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gridCol w="7315200">
                  <a:extLst>
                    <a:ext uri="{9D8B030D-6E8A-4147-A177-3AD203B41FA5}">
                      <a16:colId xmlns:a16="http://schemas.microsoft.com/office/drawing/2014/main" val="20002"/>
                    </a:ext>
                  </a:extLst>
                </a:gridCol>
              </a:tblGrid>
              <a:tr h="2580969">
                <a:tc>
                  <a:txBody>
                    <a:bodyPr/>
                    <a:lstStyle/>
                    <a:p>
                      <a:pPr marL="0" marR="0" algn="just">
                        <a:lnSpc>
                          <a:spcPct val="115000"/>
                        </a:lnSpc>
                        <a:spcBef>
                          <a:spcPts val="0"/>
                        </a:spcBef>
                        <a:spcAft>
                          <a:spcPts val="1200"/>
                        </a:spcAft>
                      </a:pPr>
                      <a:r>
                        <a:rPr lang="en-IN" sz="4800" b="1" dirty="0">
                          <a:latin typeface="Times New Roman"/>
                          <a:ea typeface="Times New Roman"/>
                          <a:cs typeface="Times New Roman"/>
                        </a:rPr>
                        <a:t>Module</a:t>
                      </a:r>
                      <a:endParaRPr lang="en-US" sz="4000" dirty="0">
                        <a:latin typeface="Arial"/>
                        <a:ea typeface="Arial"/>
                        <a:cs typeface="Times New Roman"/>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1200"/>
                        </a:spcAft>
                      </a:pPr>
                      <a:r>
                        <a:rPr lang="en-IN" sz="4800" b="1" dirty="0">
                          <a:latin typeface="Times New Roman"/>
                          <a:ea typeface="Times New Roman"/>
                          <a:cs typeface="Times New Roman"/>
                        </a:rPr>
                        <a:t>Input </a:t>
                      </a:r>
                      <a:endParaRPr lang="en-US" sz="4000" dirty="0">
                        <a:latin typeface="Arial"/>
                        <a:ea typeface="Arial"/>
                        <a:cs typeface="Times New Roman"/>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1200"/>
                        </a:spcAft>
                      </a:pPr>
                      <a:r>
                        <a:rPr lang="en-IN" sz="4800" b="1" dirty="0">
                          <a:latin typeface="Times New Roman"/>
                          <a:ea typeface="Times New Roman"/>
                          <a:cs typeface="Times New Roman"/>
                        </a:rPr>
                        <a:t>Output</a:t>
                      </a:r>
                      <a:endParaRPr lang="en-US" sz="4000" dirty="0">
                        <a:latin typeface="Arial"/>
                        <a:ea typeface="Arial"/>
                        <a:cs typeface="Times New Roman"/>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212258">
                <a:tc>
                  <a:txBody>
                    <a:bodyPr/>
                    <a:lstStyle/>
                    <a:p>
                      <a:pPr marL="0" marR="0" algn="just">
                        <a:lnSpc>
                          <a:spcPct val="115000"/>
                        </a:lnSpc>
                        <a:spcBef>
                          <a:spcPts val="0"/>
                        </a:spcBef>
                        <a:spcAft>
                          <a:spcPts val="1200"/>
                        </a:spcAft>
                      </a:pPr>
                      <a:r>
                        <a:rPr lang="en-IN" sz="4400" dirty="0">
                          <a:latin typeface="Times New Roman"/>
                          <a:ea typeface="Times New Roman"/>
                          <a:cs typeface="Times New Roman"/>
                        </a:rPr>
                        <a:t>Data Pre-processing</a:t>
                      </a:r>
                      <a:endParaRPr lang="en-US" sz="4000" dirty="0">
                        <a:latin typeface="Arial"/>
                        <a:ea typeface="Arial"/>
                        <a:cs typeface="Times New Roman"/>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1200"/>
                        </a:spcAft>
                      </a:pPr>
                      <a:r>
                        <a:rPr lang="en-IN" sz="4400">
                          <a:latin typeface="Times New Roman"/>
                          <a:ea typeface="Times New Roman"/>
                          <a:cs typeface="Times New Roman"/>
                        </a:rPr>
                        <a:t>Tweets from twitter API</a:t>
                      </a:r>
                      <a:endParaRPr lang="en-US" sz="4000">
                        <a:latin typeface="Arial"/>
                        <a:ea typeface="Arial"/>
                        <a:cs typeface="Times New Roman"/>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1200"/>
                        </a:spcAft>
                      </a:pPr>
                      <a:r>
                        <a:rPr lang="en-IN" sz="4400" dirty="0">
                          <a:latin typeface="Times New Roman"/>
                          <a:ea typeface="Times New Roman"/>
                          <a:cs typeface="Times New Roman"/>
                        </a:rPr>
                        <a:t>Pre-processed cleaned tweets</a:t>
                      </a:r>
                      <a:endParaRPr lang="en-US" sz="4000" dirty="0">
                        <a:latin typeface="Arial"/>
                        <a:ea typeface="Arial"/>
                        <a:cs typeface="Times New Roman"/>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12258">
                <a:tc>
                  <a:txBody>
                    <a:bodyPr/>
                    <a:lstStyle/>
                    <a:p>
                      <a:pPr marL="0" marR="0" algn="just">
                        <a:lnSpc>
                          <a:spcPct val="115000"/>
                        </a:lnSpc>
                        <a:spcBef>
                          <a:spcPts val="0"/>
                        </a:spcBef>
                        <a:spcAft>
                          <a:spcPts val="1200"/>
                        </a:spcAft>
                      </a:pPr>
                      <a:r>
                        <a:rPr lang="en-IN" sz="4400">
                          <a:latin typeface="Times New Roman"/>
                          <a:ea typeface="Times New Roman"/>
                          <a:cs typeface="Times New Roman"/>
                        </a:rPr>
                        <a:t>Vector Generation</a:t>
                      </a:r>
                      <a:endParaRPr lang="en-US" sz="4000">
                        <a:latin typeface="Arial"/>
                        <a:ea typeface="Arial"/>
                        <a:cs typeface="Times New Roman"/>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1200"/>
                        </a:spcAft>
                      </a:pPr>
                      <a:r>
                        <a:rPr lang="en-IN" sz="4400" dirty="0">
                          <a:latin typeface="Times New Roman"/>
                          <a:ea typeface="Times New Roman"/>
                          <a:cs typeface="Times New Roman"/>
                        </a:rPr>
                        <a:t>Pre-Processed Tweets</a:t>
                      </a:r>
                      <a:endParaRPr lang="en-US" sz="4000" dirty="0">
                        <a:latin typeface="Arial"/>
                        <a:ea typeface="Arial"/>
                        <a:cs typeface="Times New Roman"/>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1200"/>
                        </a:spcAft>
                      </a:pPr>
                      <a:r>
                        <a:rPr lang="en-IN" sz="4400" dirty="0">
                          <a:latin typeface="Times New Roman"/>
                          <a:ea typeface="Times New Roman"/>
                          <a:cs typeface="Times New Roman"/>
                        </a:rPr>
                        <a:t>Vector Space</a:t>
                      </a:r>
                      <a:endParaRPr lang="en-US" sz="4000" dirty="0">
                        <a:latin typeface="Arial"/>
                        <a:ea typeface="Arial"/>
                        <a:cs typeface="Times New Roman"/>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212258">
                <a:tc>
                  <a:txBody>
                    <a:bodyPr/>
                    <a:lstStyle/>
                    <a:p>
                      <a:pPr marL="0" marR="0" algn="just">
                        <a:lnSpc>
                          <a:spcPct val="115000"/>
                        </a:lnSpc>
                        <a:spcBef>
                          <a:spcPts val="0"/>
                        </a:spcBef>
                        <a:spcAft>
                          <a:spcPts val="1200"/>
                        </a:spcAft>
                      </a:pPr>
                      <a:r>
                        <a:rPr lang="en-IN" sz="4400">
                          <a:latin typeface="Times New Roman"/>
                          <a:ea typeface="Times New Roman"/>
                          <a:cs typeface="Times New Roman"/>
                        </a:rPr>
                        <a:t>Sentiment Extraction</a:t>
                      </a:r>
                      <a:endParaRPr lang="en-US" sz="4000">
                        <a:latin typeface="Arial"/>
                        <a:ea typeface="Arial"/>
                        <a:cs typeface="Times New Roman"/>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1200"/>
                        </a:spcAft>
                      </a:pPr>
                      <a:r>
                        <a:rPr lang="en-IN" sz="4400">
                          <a:latin typeface="Times New Roman"/>
                          <a:ea typeface="Times New Roman"/>
                          <a:cs typeface="Times New Roman"/>
                        </a:rPr>
                        <a:t>Vector Space</a:t>
                      </a:r>
                      <a:endParaRPr lang="en-US" sz="4000">
                        <a:latin typeface="Arial"/>
                        <a:ea typeface="Arial"/>
                        <a:cs typeface="Times New Roman"/>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1200"/>
                        </a:spcAft>
                      </a:pPr>
                      <a:r>
                        <a:rPr lang="en-IN" sz="4400" dirty="0">
                          <a:latin typeface="Times New Roman"/>
                          <a:ea typeface="Times New Roman"/>
                          <a:cs typeface="Times New Roman"/>
                        </a:rPr>
                        <a:t>Sentiment Analysed data</a:t>
                      </a:r>
                      <a:endParaRPr lang="en-US" sz="4000" dirty="0">
                        <a:latin typeface="Arial"/>
                        <a:ea typeface="Arial"/>
                        <a:cs typeface="Times New Roman"/>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12258">
                <a:tc>
                  <a:txBody>
                    <a:bodyPr/>
                    <a:lstStyle/>
                    <a:p>
                      <a:pPr marL="0" marR="0" algn="just">
                        <a:lnSpc>
                          <a:spcPct val="115000"/>
                        </a:lnSpc>
                        <a:spcBef>
                          <a:spcPts val="0"/>
                        </a:spcBef>
                        <a:spcAft>
                          <a:spcPts val="1200"/>
                        </a:spcAft>
                      </a:pPr>
                      <a:r>
                        <a:rPr lang="en-IN" sz="4400">
                          <a:latin typeface="Times New Roman"/>
                          <a:ea typeface="Times New Roman"/>
                          <a:cs typeface="Times New Roman"/>
                        </a:rPr>
                        <a:t>Opinion Generation</a:t>
                      </a:r>
                      <a:endParaRPr lang="en-US" sz="4000">
                        <a:latin typeface="Arial"/>
                        <a:ea typeface="Arial"/>
                        <a:cs typeface="Times New Roman"/>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1200"/>
                        </a:spcAft>
                      </a:pPr>
                      <a:r>
                        <a:rPr lang="en-IN" sz="4400">
                          <a:latin typeface="Times New Roman"/>
                          <a:ea typeface="Times New Roman"/>
                          <a:cs typeface="Times New Roman"/>
                        </a:rPr>
                        <a:t>Sentiment Analysed Data</a:t>
                      </a:r>
                      <a:endParaRPr lang="en-US" sz="4000">
                        <a:latin typeface="Arial"/>
                        <a:ea typeface="Arial"/>
                        <a:cs typeface="Times New Roman"/>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1200"/>
                        </a:spcAft>
                      </a:pPr>
                      <a:r>
                        <a:rPr lang="en-IN" sz="4400" dirty="0">
                          <a:latin typeface="Times New Roman"/>
                          <a:ea typeface="Times New Roman"/>
                          <a:cs typeface="Times New Roman"/>
                        </a:rPr>
                        <a:t>Opinion Generated</a:t>
                      </a:r>
                      <a:endParaRPr lang="en-US" sz="4000" dirty="0">
                        <a:latin typeface="Arial"/>
                        <a:ea typeface="Arial"/>
                        <a:cs typeface="Times New Roman"/>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9037" y="-1158081"/>
            <a:ext cx="23125748" cy="3169973"/>
          </a:xfrm>
        </p:spPr>
        <p:txBody>
          <a:bodyPr>
            <a:normAutofit/>
          </a:bodyPr>
          <a:lstStyle/>
          <a:p>
            <a:r>
              <a:rPr lang="en-US" sz="8000" dirty="0">
                <a:latin typeface="Times New Roman" pitchFamily="18" charset="0"/>
                <a:cs typeface="Times New Roman" pitchFamily="18" charset="0"/>
              </a:rPr>
              <a:t>Data Description</a:t>
            </a:r>
          </a:p>
        </p:txBody>
      </p:sp>
      <p:sp>
        <p:nvSpPr>
          <p:cNvPr id="4" name="Slide Number Placeholder 3"/>
          <p:cNvSpPr>
            <a:spLocks noGrp="1"/>
          </p:cNvSpPr>
          <p:nvPr>
            <p:ph type="sldNum" sz="quarter" idx="12"/>
          </p:nvPr>
        </p:nvSpPr>
        <p:spPr/>
        <p:txBody>
          <a:bodyPr/>
          <a:lstStyle/>
          <a:p>
            <a:fld id="{227EAA8D-357C-4EAD-8E30-CDB4F7E846F9}" type="slidenum">
              <a:rPr lang="en-US" smtClean="0"/>
              <a:pPr/>
              <a:t>13</a:t>
            </a:fld>
            <a:endParaRPr lang="en-US"/>
          </a:p>
        </p:txBody>
      </p:sp>
      <p:graphicFrame>
        <p:nvGraphicFramePr>
          <p:cNvPr id="7" name="Content Placeholder 6"/>
          <p:cNvGraphicFramePr>
            <a:graphicFrameLocks noGrp="1"/>
          </p:cNvGraphicFramePr>
          <p:nvPr>
            <p:ph idx="1"/>
          </p:nvPr>
        </p:nvGraphicFramePr>
        <p:xfrm>
          <a:off x="4694237" y="1432719"/>
          <a:ext cx="15849600" cy="17261186"/>
        </p:xfrm>
        <a:graphic>
          <a:graphicData uri="http://schemas.openxmlformats.org/drawingml/2006/table">
            <a:tbl>
              <a:tblPr/>
              <a:tblGrid>
                <a:gridCol w="7924800">
                  <a:extLst>
                    <a:ext uri="{9D8B030D-6E8A-4147-A177-3AD203B41FA5}">
                      <a16:colId xmlns:a16="http://schemas.microsoft.com/office/drawing/2014/main" val="20000"/>
                    </a:ext>
                  </a:extLst>
                </a:gridCol>
                <a:gridCol w="7924800">
                  <a:extLst>
                    <a:ext uri="{9D8B030D-6E8A-4147-A177-3AD203B41FA5}">
                      <a16:colId xmlns:a16="http://schemas.microsoft.com/office/drawing/2014/main" val="20001"/>
                    </a:ext>
                  </a:extLst>
                </a:gridCol>
              </a:tblGrid>
              <a:tr h="2318639">
                <a:tc>
                  <a:txBody>
                    <a:bodyPr/>
                    <a:lstStyle/>
                    <a:p>
                      <a:pPr marL="0" marR="0">
                        <a:lnSpc>
                          <a:spcPct val="107000"/>
                        </a:lnSpc>
                        <a:spcBef>
                          <a:spcPts val="0"/>
                        </a:spcBef>
                        <a:spcAft>
                          <a:spcPts val="0"/>
                        </a:spcAft>
                      </a:pPr>
                      <a:endParaRPr lang="en-US" sz="2800" dirty="0">
                        <a:solidFill>
                          <a:schemeClr val="tx1"/>
                        </a:solidFill>
                        <a:latin typeface="Calibri"/>
                        <a:ea typeface="SimSun"/>
                        <a:cs typeface="SimSun"/>
                      </a:endParaRPr>
                    </a:p>
                    <a:p>
                      <a:pPr marL="0" marR="0">
                        <a:lnSpc>
                          <a:spcPct val="107000"/>
                        </a:lnSpc>
                        <a:spcBef>
                          <a:spcPts val="0"/>
                        </a:spcBef>
                        <a:spcAft>
                          <a:spcPts val="0"/>
                        </a:spcAft>
                      </a:pPr>
                      <a:r>
                        <a:rPr lang="en-IN" sz="3600" b="1" dirty="0">
                          <a:solidFill>
                            <a:schemeClr val="tx1"/>
                          </a:solidFill>
                          <a:latin typeface="Times New Roman"/>
                          <a:ea typeface="SimSun"/>
                          <a:cs typeface="SimSun"/>
                        </a:rPr>
                        <a:t>DATASET NAME</a:t>
                      </a:r>
                      <a:endParaRPr lang="en-US" sz="2800" dirty="0">
                        <a:solidFill>
                          <a:schemeClr val="tx1"/>
                        </a:solidFill>
                        <a:latin typeface="Calibri"/>
                        <a:ea typeface="SimSun"/>
                        <a:cs typeface="SimSun"/>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endParaRPr lang="en-US" sz="2800" dirty="0">
                        <a:solidFill>
                          <a:schemeClr val="tx1"/>
                        </a:solidFill>
                        <a:latin typeface="Calibri"/>
                        <a:ea typeface="SimSun"/>
                        <a:cs typeface="SimSun"/>
                      </a:endParaRPr>
                    </a:p>
                    <a:p>
                      <a:pPr marL="0" marR="0">
                        <a:lnSpc>
                          <a:spcPct val="107000"/>
                        </a:lnSpc>
                        <a:spcBef>
                          <a:spcPts val="0"/>
                        </a:spcBef>
                        <a:spcAft>
                          <a:spcPts val="0"/>
                        </a:spcAft>
                      </a:pPr>
                      <a:r>
                        <a:rPr lang="en-IN" sz="3600" b="1" dirty="0">
                          <a:solidFill>
                            <a:schemeClr val="tx1"/>
                          </a:solidFill>
                          <a:latin typeface="Times New Roman"/>
                          <a:ea typeface="SimSun"/>
                          <a:cs typeface="SimSun"/>
                        </a:rPr>
                        <a:t>CUSTOM DATASET (TOURISM RELATED TWEETS FROM TWITTER </a:t>
                      </a:r>
                      <a:endParaRPr lang="en-US" sz="2800" dirty="0">
                        <a:solidFill>
                          <a:schemeClr val="tx1"/>
                        </a:solidFill>
                        <a:latin typeface="Calibri"/>
                        <a:ea typeface="SimSun"/>
                        <a:cs typeface="SimSun"/>
                      </a:endParaRPr>
                    </a:p>
                    <a:p>
                      <a:pPr marL="0" marR="0">
                        <a:lnSpc>
                          <a:spcPct val="107000"/>
                        </a:lnSpc>
                        <a:spcBef>
                          <a:spcPts val="0"/>
                        </a:spcBef>
                        <a:spcAft>
                          <a:spcPts val="0"/>
                        </a:spcAft>
                      </a:pPr>
                      <a:r>
                        <a:rPr lang="en-IN" sz="3600" b="1" dirty="0">
                          <a:solidFill>
                            <a:schemeClr val="tx1"/>
                          </a:solidFill>
                          <a:latin typeface="Times New Roman"/>
                          <a:ea typeface="SimSun"/>
                          <a:cs typeface="SimSun"/>
                        </a:rPr>
                        <a:t>API)</a:t>
                      </a:r>
                      <a:endParaRPr lang="en-US" sz="2800" dirty="0">
                        <a:solidFill>
                          <a:schemeClr val="tx1"/>
                        </a:solidFill>
                        <a:latin typeface="Calibri"/>
                        <a:ea typeface="SimSun"/>
                        <a:cs typeface="SimSun"/>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956279">
                <a:tc>
                  <a:txBody>
                    <a:bodyPr/>
                    <a:lstStyle/>
                    <a:p>
                      <a:pPr marL="0" marR="0">
                        <a:lnSpc>
                          <a:spcPct val="107000"/>
                        </a:lnSpc>
                        <a:spcBef>
                          <a:spcPts val="0"/>
                        </a:spcBef>
                        <a:spcAft>
                          <a:spcPts val="0"/>
                        </a:spcAft>
                      </a:pPr>
                      <a:endParaRPr lang="en-US" sz="2800" dirty="0">
                        <a:solidFill>
                          <a:schemeClr val="tx1"/>
                        </a:solidFill>
                        <a:latin typeface="Calibri"/>
                        <a:ea typeface="SimSun"/>
                        <a:cs typeface="SimSun"/>
                      </a:endParaRPr>
                    </a:p>
                    <a:p>
                      <a:pPr marL="0" marR="0">
                        <a:lnSpc>
                          <a:spcPct val="107000"/>
                        </a:lnSpc>
                        <a:spcBef>
                          <a:spcPts val="0"/>
                        </a:spcBef>
                        <a:spcAft>
                          <a:spcPts val="0"/>
                        </a:spcAft>
                      </a:pPr>
                      <a:r>
                        <a:rPr lang="en-IN" sz="3600" b="1" dirty="0">
                          <a:solidFill>
                            <a:schemeClr val="tx1"/>
                          </a:solidFill>
                          <a:latin typeface="Times New Roman"/>
                          <a:ea typeface="SimSun"/>
                          <a:cs typeface="SimSun"/>
                        </a:rPr>
                        <a:t>INPUT DATASET COLLECTED</a:t>
                      </a:r>
                      <a:endParaRPr lang="en-US" sz="2800" dirty="0">
                        <a:solidFill>
                          <a:schemeClr val="tx1"/>
                        </a:solidFill>
                        <a:latin typeface="Calibri"/>
                        <a:ea typeface="SimSun"/>
                        <a:cs typeface="SimSun"/>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endParaRPr lang="en-US" sz="2800">
                        <a:solidFill>
                          <a:schemeClr val="tx1"/>
                        </a:solidFill>
                        <a:latin typeface="Calibri"/>
                        <a:ea typeface="SimSun"/>
                        <a:cs typeface="SimSun"/>
                      </a:endParaRPr>
                    </a:p>
                    <a:p>
                      <a:pPr marL="0" marR="0">
                        <a:lnSpc>
                          <a:spcPct val="107000"/>
                        </a:lnSpc>
                        <a:spcBef>
                          <a:spcPts val="0"/>
                        </a:spcBef>
                        <a:spcAft>
                          <a:spcPts val="0"/>
                        </a:spcAft>
                      </a:pPr>
                      <a:r>
                        <a:rPr lang="en-IN" sz="3600" b="1">
                          <a:solidFill>
                            <a:schemeClr val="tx1"/>
                          </a:solidFill>
                          <a:latin typeface="Times New Roman"/>
                          <a:ea typeface="SimSun"/>
                          <a:cs typeface="SimSun"/>
                        </a:rPr>
                        <a:t>TOURISM RELATED TWEETS FOR THE FOLLOWING TOURIST SPOTS:</a:t>
                      </a:r>
                      <a:endParaRPr lang="en-US" sz="2800">
                        <a:solidFill>
                          <a:schemeClr val="tx1"/>
                        </a:solidFill>
                        <a:latin typeface="Calibri"/>
                        <a:ea typeface="SimSun"/>
                        <a:cs typeface="SimSun"/>
                      </a:endParaRPr>
                    </a:p>
                    <a:p>
                      <a:pPr marL="0" marR="0">
                        <a:lnSpc>
                          <a:spcPct val="107000"/>
                        </a:lnSpc>
                        <a:spcBef>
                          <a:spcPts val="0"/>
                        </a:spcBef>
                        <a:spcAft>
                          <a:spcPts val="0"/>
                        </a:spcAft>
                      </a:pPr>
                      <a:r>
                        <a:rPr lang="en-IN" sz="3600">
                          <a:solidFill>
                            <a:schemeClr val="tx1"/>
                          </a:solidFill>
                          <a:latin typeface="Times New Roman"/>
                          <a:ea typeface="SimSun"/>
                          <a:cs typeface="SimSun"/>
                        </a:rPr>
                        <a:t>1.Mumbai</a:t>
                      </a:r>
                      <a:endParaRPr lang="en-US" sz="2800">
                        <a:solidFill>
                          <a:schemeClr val="tx1"/>
                        </a:solidFill>
                        <a:latin typeface="Calibri"/>
                        <a:ea typeface="SimSun"/>
                        <a:cs typeface="SimSun"/>
                      </a:endParaRPr>
                    </a:p>
                    <a:p>
                      <a:pPr marL="0" marR="0">
                        <a:lnSpc>
                          <a:spcPct val="107000"/>
                        </a:lnSpc>
                        <a:spcBef>
                          <a:spcPts val="0"/>
                        </a:spcBef>
                        <a:spcAft>
                          <a:spcPts val="0"/>
                        </a:spcAft>
                      </a:pPr>
                      <a:r>
                        <a:rPr lang="en-IN" sz="3600">
                          <a:solidFill>
                            <a:schemeClr val="tx1"/>
                          </a:solidFill>
                          <a:latin typeface="Times New Roman"/>
                          <a:ea typeface="SimSun"/>
                          <a:cs typeface="SimSun"/>
                        </a:rPr>
                        <a:t>2.Delhi</a:t>
                      </a:r>
                      <a:endParaRPr lang="en-US" sz="2800">
                        <a:solidFill>
                          <a:schemeClr val="tx1"/>
                        </a:solidFill>
                        <a:latin typeface="Calibri"/>
                        <a:ea typeface="SimSun"/>
                        <a:cs typeface="SimSun"/>
                      </a:endParaRPr>
                    </a:p>
                    <a:p>
                      <a:pPr marL="0" marR="0">
                        <a:lnSpc>
                          <a:spcPct val="107000"/>
                        </a:lnSpc>
                        <a:spcBef>
                          <a:spcPts val="0"/>
                        </a:spcBef>
                        <a:spcAft>
                          <a:spcPts val="0"/>
                        </a:spcAft>
                      </a:pPr>
                      <a:r>
                        <a:rPr lang="en-IN" sz="3600">
                          <a:solidFill>
                            <a:schemeClr val="tx1"/>
                          </a:solidFill>
                          <a:latin typeface="Times New Roman"/>
                          <a:ea typeface="SimSun"/>
                          <a:cs typeface="SimSun"/>
                        </a:rPr>
                        <a:t>3.Kashmir</a:t>
                      </a:r>
                      <a:endParaRPr lang="en-US" sz="2800">
                        <a:solidFill>
                          <a:schemeClr val="tx1"/>
                        </a:solidFill>
                        <a:latin typeface="Calibri"/>
                        <a:ea typeface="SimSun"/>
                        <a:cs typeface="SimSun"/>
                      </a:endParaRPr>
                    </a:p>
                    <a:p>
                      <a:pPr marL="0" marR="0">
                        <a:lnSpc>
                          <a:spcPct val="107000"/>
                        </a:lnSpc>
                        <a:spcBef>
                          <a:spcPts val="0"/>
                        </a:spcBef>
                        <a:spcAft>
                          <a:spcPts val="0"/>
                        </a:spcAft>
                      </a:pPr>
                      <a:r>
                        <a:rPr lang="en-IN" sz="3600">
                          <a:solidFill>
                            <a:schemeClr val="tx1"/>
                          </a:solidFill>
                          <a:latin typeface="Times New Roman"/>
                          <a:ea typeface="SimSun"/>
                          <a:cs typeface="SimSun"/>
                        </a:rPr>
                        <a:t>4.Kerala</a:t>
                      </a:r>
                      <a:endParaRPr lang="en-US" sz="2800">
                        <a:solidFill>
                          <a:schemeClr val="tx1"/>
                        </a:solidFill>
                        <a:latin typeface="Calibri"/>
                        <a:ea typeface="SimSun"/>
                        <a:cs typeface="SimSun"/>
                      </a:endParaRPr>
                    </a:p>
                    <a:p>
                      <a:pPr marL="0" marR="0">
                        <a:lnSpc>
                          <a:spcPct val="107000"/>
                        </a:lnSpc>
                        <a:spcBef>
                          <a:spcPts val="0"/>
                        </a:spcBef>
                        <a:spcAft>
                          <a:spcPts val="0"/>
                        </a:spcAft>
                      </a:pPr>
                      <a:r>
                        <a:rPr lang="en-IN" sz="3600">
                          <a:solidFill>
                            <a:schemeClr val="tx1"/>
                          </a:solidFill>
                          <a:latin typeface="Times New Roman"/>
                          <a:ea typeface="SimSun"/>
                          <a:cs typeface="SimSun"/>
                        </a:rPr>
                        <a:t>5.NorthEast India</a:t>
                      </a:r>
                      <a:endParaRPr lang="en-US" sz="2800">
                        <a:solidFill>
                          <a:schemeClr val="tx1"/>
                        </a:solidFill>
                        <a:latin typeface="Calibri"/>
                        <a:ea typeface="SimSun"/>
                        <a:cs typeface="SimSun"/>
                      </a:endParaRPr>
                    </a:p>
                    <a:p>
                      <a:pPr marL="0" marR="0">
                        <a:lnSpc>
                          <a:spcPct val="107000"/>
                        </a:lnSpc>
                        <a:spcBef>
                          <a:spcPts val="0"/>
                        </a:spcBef>
                        <a:spcAft>
                          <a:spcPts val="0"/>
                        </a:spcAft>
                      </a:pPr>
                      <a:r>
                        <a:rPr lang="en-IN" sz="3600">
                          <a:solidFill>
                            <a:schemeClr val="tx1"/>
                          </a:solidFill>
                          <a:latin typeface="Times New Roman"/>
                          <a:ea typeface="SimSun"/>
                          <a:cs typeface="SimSun"/>
                        </a:rPr>
                        <a:t>6.Ladakh</a:t>
                      </a:r>
                      <a:endParaRPr lang="en-US" sz="2800">
                        <a:solidFill>
                          <a:schemeClr val="tx1"/>
                        </a:solidFill>
                        <a:latin typeface="Calibri"/>
                        <a:ea typeface="SimSun"/>
                        <a:cs typeface="SimSun"/>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542673">
                <a:tc>
                  <a:txBody>
                    <a:bodyPr/>
                    <a:lstStyle/>
                    <a:p>
                      <a:pPr marL="0" marR="0">
                        <a:lnSpc>
                          <a:spcPct val="107000"/>
                        </a:lnSpc>
                        <a:spcBef>
                          <a:spcPts val="0"/>
                        </a:spcBef>
                        <a:spcAft>
                          <a:spcPts val="0"/>
                        </a:spcAft>
                      </a:pPr>
                      <a:endParaRPr lang="en-US" sz="2800">
                        <a:solidFill>
                          <a:schemeClr val="tx1"/>
                        </a:solidFill>
                        <a:latin typeface="Calibri"/>
                        <a:ea typeface="SimSun"/>
                        <a:cs typeface="SimSun"/>
                      </a:endParaRPr>
                    </a:p>
                    <a:p>
                      <a:pPr marL="0" marR="0">
                        <a:lnSpc>
                          <a:spcPct val="107000"/>
                        </a:lnSpc>
                        <a:spcBef>
                          <a:spcPts val="0"/>
                        </a:spcBef>
                        <a:spcAft>
                          <a:spcPts val="0"/>
                        </a:spcAft>
                      </a:pPr>
                      <a:r>
                        <a:rPr lang="en-IN" sz="3600" b="1">
                          <a:solidFill>
                            <a:schemeClr val="tx1"/>
                          </a:solidFill>
                          <a:latin typeface="Times New Roman"/>
                          <a:ea typeface="SimSun"/>
                          <a:cs typeface="SimSun"/>
                        </a:rPr>
                        <a:t>TYPE OF DATA</a:t>
                      </a:r>
                      <a:endParaRPr lang="en-US" sz="2800">
                        <a:solidFill>
                          <a:schemeClr val="tx1"/>
                        </a:solidFill>
                        <a:latin typeface="Calibri"/>
                        <a:ea typeface="SimSun"/>
                        <a:cs typeface="SimSun"/>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endParaRPr lang="en-US" sz="2800">
                        <a:solidFill>
                          <a:schemeClr val="tx1"/>
                        </a:solidFill>
                        <a:latin typeface="Calibri"/>
                        <a:ea typeface="SimSun"/>
                        <a:cs typeface="SimSun"/>
                      </a:endParaRPr>
                    </a:p>
                    <a:p>
                      <a:pPr marL="0" marR="0">
                        <a:lnSpc>
                          <a:spcPct val="107000"/>
                        </a:lnSpc>
                        <a:spcBef>
                          <a:spcPts val="0"/>
                        </a:spcBef>
                        <a:spcAft>
                          <a:spcPts val="0"/>
                        </a:spcAft>
                      </a:pPr>
                      <a:r>
                        <a:rPr lang="en-IN" sz="3600" b="1">
                          <a:solidFill>
                            <a:schemeClr val="tx1"/>
                          </a:solidFill>
                          <a:latin typeface="Times New Roman"/>
                          <a:ea typeface="SimSun"/>
                          <a:cs typeface="SimSun"/>
                        </a:rPr>
                        <a:t>TEXT</a:t>
                      </a:r>
                      <a:endParaRPr lang="en-US" sz="2800">
                        <a:solidFill>
                          <a:schemeClr val="tx1"/>
                        </a:solidFill>
                        <a:latin typeface="Calibri"/>
                        <a:ea typeface="SimSun"/>
                        <a:cs typeface="SimSun"/>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397244">
                <a:tc>
                  <a:txBody>
                    <a:bodyPr/>
                    <a:lstStyle/>
                    <a:p>
                      <a:pPr marL="0" marR="0">
                        <a:lnSpc>
                          <a:spcPct val="107000"/>
                        </a:lnSpc>
                        <a:spcBef>
                          <a:spcPts val="0"/>
                        </a:spcBef>
                        <a:spcAft>
                          <a:spcPts val="0"/>
                        </a:spcAft>
                      </a:pPr>
                      <a:endParaRPr lang="en-US" sz="2800">
                        <a:solidFill>
                          <a:schemeClr val="tx1"/>
                        </a:solidFill>
                        <a:latin typeface="Calibri"/>
                        <a:ea typeface="SimSun"/>
                        <a:cs typeface="SimSun"/>
                      </a:endParaRPr>
                    </a:p>
                    <a:p>
                      <a:pPr marL="0" marR="0">
                        <a:lnSpc>
                          <a:spcPct val="107000"/>
                        </a:lnSpc>
                        <a:spcBef>
                          <a:spcPts val="0"/>
                        </a:spcBef>
                        <a:spcAft>
                          <a:spcPts val="0"/>
                        </a:spcAft>
                      </a:pPr>
                      <a:r>
                        <a:rPr lang="en-IN" sz="3600" b="1">
                          <a:solidFill>
                            <a:schemeClr val="tx1"/>
                          </a:solidFill>
                          <a:latin typeface="Times New Roman"/>
                          <a:ea typeface="SimSun"/>
                          <a:cs typeface="SimSun"/>
                        </a:rPr>
                        <a:t>SIZE OF THE DATA COLLECTED</a:t>
                      </a:r>
                      <a:endParaRPr lang="en-US" sz="2800">
                        <a:solidFill>
                          <a:schemeClr val="tx1"/>
                        </a:solidFill>
                        <a:latin typeface="Calibri"/>
                        <a:ea typeface="SimSun"/>
                        <a:cs typeface="SimSun"/>
                      </a:endParaRPr>
                    </a:p>
                    <a:p>
                      <a:pPr marL="0" marR="0">
                        <a:lnSpc>
                          <a:spcPct val="107000"/>
                        </a:lnSpc>
                        <a:spcBef>
                          <a:spcPts val="0"/>
                        </a:spcBef>
                        <a:spcAft>
                          <a:spcPts val="0"/>
                        </a:spcAft>
                      </a:pPr>
                      <a:r>
                        <a:rPr lang="en-IN" sz="3600" b="1">
                          <a:solidFill>
                            <a:schemeClr val="tx1"/>
                          </a:solidFill>
                          <a:latin typeface="Times New Roman"/>
                          <a:ea typeface="SimSun"/>
                          <a:cs typeface="SimSun"/>
                        </a:rPr>
                        <a:t>(CSV file size)</a:t>
                      </a:r>
                      <a:endParaRPr lang="en-US" sz="2800">
                        <a:solidFill>
                          <a:schemeClr val="tx1"/>
                        </a:solidFill>
                        <a:latin typeface="Calibri"/>
                        <a:ea typeface="SimSun"/>
                        <a:cs typeface="SimSun"/>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endParaRPr lang="en-US" sz="2800" dirty="0">
                        <a:solidFill>
                          <a:schemeClr val="tx1"/>
                        </a:solidFill>
                        <a:latin typeface="Calibri"/>
                        <a:ea typeface="SimSun"/>
                        <a:cs typeface="SimSun"/>
                      </a:endParaRPr>
                    </a:p>
                    <a:p>
                      <a:pPr marL="0" marR="0">
                        <a:lnSpc>
                          <a:spcPct val="107000"/>
                        </a:lnSpc>
                        <a:spcBef>
                          <a:spcPts val="0"/>
                        </a:spcBef>
                        <a:spcAft>
                          <a:spcPts val="0"/>
                        </a:spcAft>
                      </a:pPr>
                      <a:r>
                        <a:rPr lang="en-IN" sz="3600" b="1" dirty="0">
                          <a:solidFill>
                            <a:schemeClr val="tx1"/>
                          </a:solidFill>
                          <a:latin typeface="Times New Roman"/>
                          <a:ea typeface="SimSun"/>
                          <a:cs typeface="SimSun"/>
                        </a:rPr>
                        <a:t>1.Mumbai  -  7KB</a:t>
                      </a:r>
                      <a:endParaRPr lang="en-US" sz="2800" dirty="0">
                        <a:solidFill>
                          <a:schemeClr val="tx1"/>
                        </a:solidFill>
                        <a:latin typeface="Calibri"/>
                        <a:ea typeface="SimSun"/>
                        <a:cs typeface="SimSun"/>
                      </a:endParaRPr>
                    </a:p>
                    <a:p>
                      <a:pPr marL="0" marR="0">
                        <a:lnSpc>
                          <a:spcPct val="107000"/>
                        </a:lnSpc>
                        <a:spcBef>
                          <a:spcPts val="0"/>
                        </a:spcBef>
                        <a:spcAft>
                          <a:spcPts val="0"/>
                        </a:spcAft>
                      </a:pPr>
                      <a:r>
                        <a:rPr lang="en-IN" sz="3600" b="1" dirty="0">
                          <a:solidFill>
                            <a:schemeClr val="tx1"/>
                          </a:solidFill>
                          <a:latin typeface="Times New Roman"/>
                          <a:ea typeface="SimSun"/>
                          <a:cs typeface="SimSun"/>
                        </a:rPr>
                        <a:t>2.Delhi  - 10KB</a:t>
                      </a:r>
                      <a:endParaRPr lang="en-US" sz="2800" dirty="0">
                        <a:solidFill>
                          <a:schemeClr val="tx1"/>
                        </a:solidFill>
                        <a:latin typeface="Calibri"/>
                        <a:ea typeface="SimSun"/>
                        <a:cs typeface="SimSun"/>
                      </a:endParaRPr>
                    </a:p>
                    <a:p>
                      <a:pPr marL="0" marR="0">
                        <a:lnSpc>
                          <a:spcPct val="107000"/>
                        </a:lnSpc>
                        <a:spcBef>
                          <a:spcPts val="0"/>
                        </a:spcBef>
                        <a:spcAft>
                          <a:spcPts val="0"/>
                        </a:spcAft>
                      </a:pPr>
                      <a:r>
                        <a:rPr lang="en-IN" sz="3600" b="1" dirty="0">
                          <a:solidFill>
                            <a:schemeClr val="tx1"/>
                          </a:solidFill>
                          <a:latin typeface="Times New Roman"/>
                          <a:ea typeface="SimSun"/>
                          <a:cs typeface="SimSun"/>
                        </a:rPr>
                        <a:t>3.Kashmir – 10KB</a:t>
                      </a:r>
                      <a:endParaRPr lang="en-US" sz="2800" dirty="0">
                        <a:solidFill>
                          <a:schemeClr val="tx1"/>
                        </a:solidFill>
                        <a:latin typeface="Calibri"/>
                        <a:ea typeface="SimSun"/>
                        <a:cs typeface="SimSun"/>
                      </a:endParaRPr>
                    </a:p>
                    <a:p>
                      <a:pPr marL="0" marR="0">
                        <a:lnSpc>
                          <a:spcPct val="107000"/>
                        </a:lnSpc>
                        <a:spcBef>
                          <a:spcPts val="0"/>
                        </a:spcBef>
                        <a:spcAft>
                          <a:spcPts val="0"/>
                        </a:spcAft>
                      </a:pPr>
                      <a:r>
                        <a:rPr lang="en-IN" sz="3600" b="1" dirty="0">
                          <a:solidFill>
                            <a:schemeClr val="tx1"/>
                          </a:solidFill>
                          <a:latin typeface="Times New Roman"/>
                          <a:ea typeface="SimSun"/>
                          <a:cs typeface="SimSun"/>
                        </a:rPr>
                        <a:t>4.Kerala – 9 KB</a:t>
                      </a:r>
                      <a:endParaRPr lang="en-US" sz="2800" dirty="0">
                        <a:solidFill>
                          <a:schemeClr val="tx1"/>
                        </a:solidFill>
                        <a:latin typeface="Calibri"/>
                        <a:ea typeface="SimSun"/>
                        <a:cs typeface="SimSun"/>
                      </a:endParaRPr>
                    </a:p>
                    <a:p>
                      <a:pPr marL="0" marR="0">
                        <a:lnSpc>
                          <a:spcPct val="107000"/>
                        </a:lnSpc>
                        <a:spcBef>
                          <a:spcPts val="0"/>
                        </a:spcBef>
                        <a:spcAft>
                          <a:spcPts val="0"/>
                        </a:spcAft>
                      </a:pPr>
                      <a:r>
                        <a:rPr lang="en-IN" sz="3600" b="1" dirty="0">
                          <a:solidFill>
                            <a:schemeClr val="tx1"/>
                          </a:solidFill>
                          <a:latin typeface="Times New Roman"/>
                          <a:ea typeface="SimSun"/>
                          <a:cs typeface="SimSun"/>
                        </a:rPr>
                        <a:t>5.Ladakh – 7 KB</a:t>
                      </a:r>
                      <a:endParaRPr lang="en-US" sz="2800" dirty="0">
                        <a:solidFill>
                          <a:schemeClr val="tx1"/>
                        </a:solidFill>
                        <a:latin typeface="Calibri"/>
                        <a:ea typeface="SimSun"/>
                        <a:cs typeface="SimSun"/>
                      </a:endParaRPr>
                    </a:p>
                    <a:p>
                      <a:pPr marL="0" marR="0">
                        <a:lnSpc>
                          <a:spcPct val="107000"/>
                        </a:lnSpc>
                        <a:spcBef>
                          <a:spcPts val="0"/>
                        </a:spcBef>
                        <a:spcAft>
                          <a:spcPts val="0"/>
                        </a:spcAft>
                      </a:pPr>
                      <a:r>
                        <a:rPr lang="en-IN" sz="3600" b="1" dirty="0">
                          <a:solidFill>
                            <a:schemeClr val="tx1"/>
                          </a:solidFill>
                          <a:latin typeface="Times New Roman"/>
                          <a:ea typeface="SimSun"/>
                          <a:cs typeface="SimSun"/>
                        </a:rPr>
                        <a:t>6.NorthEast India – 7KB</a:t>
                      </a:r>
                      <a:endParaRPr lang="en-US" sz="2800" dirty="0">
                        <a:solidFill>
                          <a:schemeClr val="tx1"/>
                        </a:solidFill>
                        <a:latin typeface="Calibri"/>
                        <a:ea typeface="SimSun"/>
                        <a:cs typeface="SimSun"/>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34303">
                <a:tc>
                  <a:txBody>
                    <a:bodyPr/>
                    <a:lstStyle/>
                    <a:p>
                      <a:pPr marL="0" marR="0">
                        <a:lnSpc>
                          <a:spcPct val="107000"/>
                        </a:lnSpc>
                        <a:spcBef>
                          <a:spcPts val="0"/>
                        </a:spcBef>
                        <a:spcAft>
                          <a:spcPts val="0"/>
                        </a:spcAft>
                      </a:pPr>
                      <a:endParaRPr lang="en-US" sz="2800">
                        <a:solidFill>
                          <a:schemeClr val="tx1"/>
                        </a:solidFill>
                        <a:latin typeface="Calibri"/>
                        <a:ea typeface="SimSun"/>
                        <a:cs typeface="SimSun"/>
                      </a:endParaRPr>
                    </a:p>
                    <a:p>
                      <a:pPr marL="0" marR="0">
                        <a:lnSpc>
                          <a:spcPct val="107000"/>
                        </a:lnSpc>
                        <a:spcBef>
                          <a:spcPts val="0"/>
                        </a:spcBef>
                        <a:spcAft>
                          <a:spcPts val="0"/>
                        </a:spcAft>
                      </a:pPr>
                      <a:r>
                        <a:rPr lang="en-IN" sz="3600" b="1">
                          <a:solidFill>
                            <a:schemeClr val="tx1"/>
                          </a:solidFill>
                          <a:latin typeface="Times New Roman"/>
                          <a:ea typeface="SimSun"/>
                          <a:cs typeface="SimSun"/>
                        </a:rPr>
                        <a:t>SOURCE OF DATA</a:t>
                      </a:r>
                      <a:endParaRPr lang="en-US" sz="2800">
                        <a:solidFill>
                          <a:schemeClr val="tx1"/>
                        </a:solidFill>
                        <a:latin typeface="Calibri"/>
                        <a:ea typeface="SimSun"/>
                        <a:cs typeface="SimSun"/>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endParaRPr lang="en-US" sz="2800" dirty="0">
                        <a:solidFill>
                          <a:schemeClr val="tx1"/>
                        </a:solidFill>
                        <a:latin typeface="Calibri"/>
                        <a:ea typeface="SimSun"/>
                        <a:cs typeface="SimSun"/>
                      </a:endParaRPr>
                    </a:p>
                    <a:p>
                      <a:pPr marL="0" marR="0">
                        <a:lnSpc>
                          <a:spcPct val="107000"/>
                        </a:lnSpc>
                        <a:spcBef>
                          <a:spcPts val="0"/>
                        </a:spcBef>
                        <a:spcAft>
                          <a:spcPts val="0"/>
                        </a:spcAft>
                      </a:pPr>
                      <a:r>
                        <a:rPr lang="en-IN" sz="3600" b="1" dirty="0">
                          <a:solidFill>
                            <a:schemeClr val="tx1"/>
                          </a:solidFill>
                          <a:latin typeface="Times New Roman"/>
                          <a:ea typeface="SimSun"/>
                          <a:cs typeface="SimSun"/>
                        </a:rPr>
                        <a:t>TWEETS EXTRACTED FROM THE TWITTER API</a:t>
                      </a:r>
                      <a:endParaRPr lang="en-US" sz="2800" dirty="0">
                        <a:solidFill>
                          <a:schemeClr val="tx1"/>
                        </a:solidFill>
                        <a:latin typeface="Calibri"/>
                        <a:ea typeface="SimSun"/>
                        <a:cs typeface="SimSun"/>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4764" y="8"/>
            <a:ext cx="23125748" cy="1901985"/>
          </a:xfrm>
        </p:spPr>
        <p:txBody>
          <a:bodyPr>
            <a:noAutofit/>
          </a:bodyPr>
          <a:lstStyle/>
          <a:p>
            <a:pPr algn="l"/>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MODULES</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Module1: Data pre-processing</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856515" y="1508919"/>
            <a:ext cx="24379922" cy="17141093"/>
          </a:xfrm>
        </p:spPr>
        <p:txBody>
          <a:bodyPr>
            <a:noAutofit/>
          </a:bodyPr>
          <a:lstStyle/>
          <a:p>
            <a:pPr>
              <a:buNone/>
            </a:pPr>
            <a:endParaRPr lang="en-US" sz="3600" b="1" dirty="0">
              <a:latin typeface="Times New Roman" pitchFamily="18" charset="0"/>
              <a:cs typeface="Times New Roman" pitchFamily="18" charset="0"/>
            </a:endParaRPr>
          </a:p>
          <a:p>
            <a:endParaRPr lang="en-US" sz="3600" b="1" dirty="0"/>
          </a:p>
          <a:p>
            <a:pPr>
              <a:buNone/>
            </a:pPr>
            <a:br>
              <a:rPr lang="en-US" sz="3600" dirty="0"/>
            </a:br>
            <a:endParaRPr lang="en-US" sz="3600" b="1" dirty="0"/>
          </a:p>
          <a:p>
            <a:pPr>
              <a:buNone/>
            </a:pPr>
            <a:endParaRPr lang="en-US" sz="3600" b="1" dirty="0"/>
          </a:p>
          <a:p>
            <a:pPr algn="just">
              <a:lnSpc>
                <a:spcPct val="150000"/>
              </a:lnSpc>
              <a:buNone/>
            </a:pPr>
            <a:endParaRPr lang="en-US" sz="3600" b="1" dirty="0">
              <a:latin typeface="Times New Roman" pitchFamily="18" charset="0"/>
              <a:cs typeface="Times New Roman" pitchFamily="18" charset="0"/>
            </a:endParaRPr>
          </a:p>
          <a:p>
            <a:pPr algn="just">
              <a:lnSpc>
                <a:spcPct val="150000"/>
              </a:lnSpc>
            </a:pPr>
            <a:endParaRPr lang="en-US" sz="3600" b="1" dirty="0">
              <a:latin typeface="Times New Roman" pitchFamily="18" charset="0"/>
              <a:cs typeface="Times New Roman" pitchFamily="18" charset="0"/>
            </a:endParaRPr>
          </a:p>
          <a:p>
            <a:pPr marL="0" indent="0" algn="just">
              <a:lnSpc>
                <a:spcPct val="150000"/>
              </a:lnSpc>
            </a:pPr>
            <a:endParaRPr lang="en-US" sz="3600" dirty="0">
              <a:latin typeface="Times New Roman" pitchFamily="18" charset="0"/>
              <a:cs typeface="Times New Roman" pitchFamily="18" charset="0"/>
            </a:endParaRPr>
          </a:p>
          <a:p>
            <a:pPr marL="0" indent="0" algn="just">
              <a:lnSpc>
                <a:spcPct val="150000"/>
              </a:lnSpc>
            </a:pPr>
            <a:r>
              <a:rPr lang="en-US" sz="3600" dirty="0">
                <a:latin typeface="Times New Roman" pitchFamily="18" charset="0"/>
                <a:cs typeface="Times New Roman" pitchFamily="18" charset="0"/>
              </a:rPr>
              <a:t>The Twitter Application Programming Interface (API) allows the user to read and write Twitter data. </a:t>
            </a:r>
          </a:p>
          <a:p>
            <a:pPr marL="0" indent="0" algn="just">
              <a:lnSpc>
                <a:spcPct val="150000"/>
              </a:lnSpc>
            </a:pPr>
            <a:r>
              <a:rPr lang="en-US" sz="3600" dirty="0">
                <a:latin typeface="Times New Roman" pitchFamily="18" charset="0"/>
                <a:cs typeface="Times New Roman" pitchFamily="18" charset="0"/>
              </a:rPr>
              <a:t>Hence, the users can use it to compose tweets, read profiles, and access a high volume of tweets on particular subjects in specific locations.  </a:t>
            </a:r>
          </a:p>
          <a:p>
            <a:pPr marL="0" indent="0" algn="just">
              <a:lnSpc>
                <a:spcPct val="150000"/>
              </a:lnSpc>
            </a:pPr>
            <a:r>
              <a:rPr lang="en-US" sz="3600" dirty="0">
                <a:latin typeface="Times New Roman" pitchFamily="18" charset="0"/>
                <a:cs typeface="Times New Roman" pitchFamily="18" charset="0"/>
              </a:rPr>
              <a:t>In the Data pre-processing module we extract tourism related tweets from the Twitter API by using the manually prepared query list.</a:t>
            </a:r>
          </a:p>
          <a:p>
            <a:pPr marL="1588" indent="0" algn="just">
              <a:lnSpc>
                <a:spcPct val="150000"/>
              </a:lnSpc>
            </a:pPr>
            <a:r>
              <a:rPr lang="en-US" sz="3600" dirty="0">
                <a:latin typeface="Times New Roman" pitchFamily="18" charset="0"/>
                <a:cs typeface="Times New Roman" pitchFamily="18" charset="0"/>
              </a:rPr>
              <a:t>We then perform morphological analysis on this data by dividing the sentence into words which means to identify, structure and investigate the total set of possible relationships contained in the given dataset. </a:t>
            </a:r>
          </a:p>
          <a:p>
            <a:pPr marL="1588" indent="0" algn="just">
              <a:lnSpc>
                <a:spcPct val="150000"/>
              </a:lnSpc>
            </a:pPr>
            <a:r>
              <a:rPr lang="en-US" sz="3600" dirty="0">
                <a:latin typeface="Times New Roman" pitchFamily="18" charset="0"/>
                <a:cs typeface="Times New Roman" pitchFamily="18" charset="0"/>
              </a:rPr>
              <a:t>The next process in data pre-processing module is abbreviation of basic queries. We acquire the related words of the basic query and prepare the final queries.</a:t>
            </a:r>
          </a:p>
          <a:p>
            <a:pPr marL="1588" indent="0" algn="just">
              <a:lnSpc>
                <a:spcPct val="150000"/>
              </a:lnSpc>
            </a:pPr>
            <a:r>
              <a:rPr lang="en-US" sz="3600" dirty="0">
                <a:latin typeface="Times New Roman" pitchFamily="18" charset="0"/>
                <a:cs typeface="Times New Roman" pitchFamily="18" charset="0"/>
              </a:rPr>
              <a:t> The final queries for the retrieval are a combination of tourist spots. Tweets often contain unwanted or irrelevant data known as noisy data. </a:t>
            </a:r>
          </a:p>
          <a:p>
            <a:pPr marL="1588" indent="0" algn="just">
              <a:lnSpc>
                <a:spcPct val="150000"/>
              </a:lnSpc>
            </a:pPr>
            <a:r>
              <a:rPr lang="en-US" sz="3600" dirty="0">
                <a:latin typeface="Times New Roman" pitchFamily="18" charset="0"/>
                <a:cs typeface="Times New Roman" pitchFamily="18" charset="0"/>
              </a:rPr>
              <a:t>If a tweet contains unwanted information then that tweet is removed from the dataset, through this process we have collected tweets from twitter API for many Tourist spot across India.</a:t>
            </a:r>
          </a:p>
          <a:p>
            <a:endParaRPr lang="en-US" sz="3600" dirty="0"/>
          </a:p>
          <a:p>
            <a:pPr marL="0" indent="0" algn="just">
              <a:lnSpc>
                <a:spcPct val="150000"/>
              </a:lnSpc>
              <a:buNone/>
            </a:pPr>
            <a:endParaRPr lang="en-US" sz="3600" dirty="0">
              <a:latin typeface="Times New Roman" pitchFamily="18" charset="0"/>
              <a:cs typeface="Times New Roman" pitchFamily="18" charset="0"/>
            </a:endParaRPr>
          </a:p>
          <a:p>
            <a:pPr algn="just">
              <a:lnSpc>
                <a:spcPct val="150000"/>
              </a:lnSpc>
            </a:pPr>
            <a:endParaRPr lang="en-US" sz="3600" dirty="0"/>
          </a:p>
        </p:txBody>
      </p:sp>
      <p:pic>
        <p:nvPicPr>
          <p:cNvPr id="8" name="Picture 2"/>
          <p:cNvPicPr>
            <a:picLocks noChangeAspect="1" noChangeArrowheads="1"/>
          </p:cNvPicPr>
          <p:nvPr/>
        </p:nvPicPr>
        <p:blipFill>
          <a:blip r:embed="rId2" cstate="print"/>
          <a:srcRect/>
          <a:stretch>
            <a:fillRect/>
          </a:stretch>
        </p:blipFill>
        <p:spPr bwMode="auto">
          <a:xfrm>
            <a:off x="4465637" y="2042319"/>
            <a:ext cx="17346690" cy="5410200"/>
          </a:xfrm>
          <a:prstGeom prst="rect">
            <a:avLst/>
          </a:prstGeom>
          <a:noFill/>
          <a:ln w="9525">
            <a:noFill/>
            <a:miter lim="800000"/>
            <a:headEnd/>
            <a:tailEnd/>
          </a:ln>
        </p:spPr>
      </p:pic>
      <p:sp>
        <p:nvSpPr>
          <p:cNvPr id="5" name="Slide Number Placeholder 4"/>
          <p:cNvSpPr>
            <a:spLocks noGrp="1"/>
          </p:cNvSpPr>
          <p:nvPr>
            <p:ph type="sldNum" sz="quarter" idx="12"/>
          </p:nvPr>
        </p:nvSpPr>
        <p:spPr>
          <a:xfrm>
            <a:off x="18410237" y="18007206"/>
            <a:ext cx="5995564" cy="1012632"/>
          </a:xfrm>
        </p:spPr>
        <p:txBody>
          <a:bodyPr/>
          <a:lstStyle/>
          <a:p>
            <a:fld id="{227EAA8D-357C-4EAD-8E30-CDB4F7E846F9}"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070639" y="1280319"/>
          <a:ext cx="24000798" cy="16383000"/>
        </p:xfrm>
        <a:graphic>
          <a:graphicData uri="http://schemas.openxmlformats.org/drawingml/2006/table">
            <a:tbl>
              <a:tblPr firstRow="1" bandRow="1">
                <a:tableStyleId>{5940675A-B579-460E-94D1-54222C63F5DA}</a:tableStyleId>
              </a:tblPr>
              <a:tblGrid>
                <a:gridCol w="24000798">
                  <a:extLst>
                    <a:ext uri="{9D8B030D-6E8A-4147-A177-3AD203B41FA5}">
                      <a16:colId xmlns:a16="http://schemas.microsoft.com/office/drawing/2014/main" val="20000"/>
                    </a:ext>
                  </a:extLst>
                </a:gridCol>
              </a:tblGrid>
              <a:tr h="16383000">
                <a:tc>
                  <a:txBody>
                    <a:bodyPr/>
                    <a:lstStyle/>
                    <a:p>
                      <a:endParaRPr lang="en-US" sz="4300" dirty="0"/>
                    </a:p>
                  </a:txBody>
                  <a:tcPr marL="183538" marR="183538" marT="95100" marB="9510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a:xfrm>
            <a:off x="960437" y="-777081"/>
            <a:ext cx="23125748" cy="3169973"/>
          </a:xfrm>
        </p:spPr>
        <p:txBody>
          <a:bodyPr>
            <a:normAutofit/>
          </a:bodyPr>
          <a:lstStyle/>
          <a:p>
            <a:r>
              <a:rPr lang="en-US" sz="7200" dirty="0">
                <a:latin typeface="Times New Roman" pitchFamily="18" charset="0"/>
                <a:cs typeface="Times New Roman" pitchFamily="18" charset="0"/>
              </a:rPr>
              <a:t>Pseudo code</a:t>
            </a:r>
          </a:p>
        </p:txBody>
      </p:sp>
      <p:sp>
        <p:nvSpPr>
          <p:cNvPr id="3" name="Content Placeholder 2"/>
          <p:cNvSpPr>
            <a:spLocks noGrp="1"/>
          </p:cNvSpPr>
          <p:nvPr>
            <p:ph idx="1"/>
          </p:nvPr>
        </p:nvSpPr>
        <p:spPr>
          <a:xfrm>
            <a:off x="1284763" y="1508919"/>
            <a:ext cx="23786673" cy="16916400"/>
          </a:xfrm>
        </p:spPr>
        <p:txBody>
          <a:bodyPr>
            <a:noAutofit/>
          </a:bodyPr>
          <a:lstStyle/>
          <a:p>
            <a:pPr>
              <a:buNone/>
            </a:pPr>
            <a:r>
              <a:rPr lang="en-US" sz="2150" b="1" dirty="0">
                <a:latin typeface="Times New Roman" pitchFamily="18" charset="0"/>
                <a:cs typeface="Times New Roman" pitchFamily="18" charset="0"/>
              </a:rPr>
              <a:t>Get tweets:</a:t>
            </a:r>
          </a:p>
          <a:p>
            <a:pPr>
              <a:buNone/>
            </a:pPr>
            <a:r>
              <a:rPr lang="en-US" sz="2150" b="1" dirty="0">
                <a:latin typeface="Times New Roman" pitchFamily="18" charset="0"/>
                <a:cs typeface="Times New Roman" pitchFamily="18" charset="0"/>
              </a:rPr>
              <a:t>Input: </a:t>
            </a:r>
            <a:r>
              <a:rPr lang="en-US" sz="2150" dirty="0">
                <a:latin typeface="Times New Roman" pitchFamily="18" charset="0"/>
                <a:cs typeface="Times New Roman" pitchFamily="18" charset="0"/>
              </a:rPr>
              <a:t>Tweets from Twitter API( extracted using </a:t>
            </a:r>
            <a:r>
              <a:rPr lang="en-US" sz="2150" dirty="0" err="1">
                <a:latin typeface="Times New Roman" pitchFamily="18" charset="0"/>
                <a:cs typeface="Times New Roman" pitchFamily="18" charset="0"/>
              </a:rPr>
              <a:t>tweepy</a:t>
            </a:r>
            <a:r>
              <a:rPr lang="en-US" sz="2150" dirty="0">
                <a:latin typeface="Times New Roman" pitchFamily="18" charset="0"/>
                <a:cs typeface="Times New Roman" pitchFamily="18" charset="0"/>
              </a:rPr>
              <a:t>)</a:t>
            </a:r>
          </a:p>
          <a:p>
            <a:pPr>
              <a:buNone/>
            </a:pPr>
            <a:r>
              <a:rPr lang="en-US" sz="2150" b="1" dirty="0">
                <a:latin typeface="Times New Roman" pitchFamily="18" charset="0"/>
                <a:cs typeface="Times New Roman" pitchFamily="18" charset="0"/>
              </a:rPr>
              <a:t>Output: </a:t>
            </a:r>
            <a:r>
              <a:rPr lang="en-US" sz="2150" dirty="0">
                <a:latin typeface="Times New Roman" pitchFamily="18" charset="0"/>
                <a:cs typeface="Times New Roman" pitchFamily="18" charset="0"/>
              </a:rPr>
              <a:t>Cleaned Tweets</a:t>
            </a:r>
            <a:endParaRPr lang="en-US" sz="2150" b="1" dirty="0">
              <a:latin typeface="Times New Roman" pitchFamily="18" charset="0"/>
              <a:cs typeface="Times New Roman" pitchFamily="18" charset="0"/>
            </a:endParaRPr>
          </a:p>
          <a:p>
            <a:pPr>
              <a:buNone/>
            </a:pPr>
            <a:r>
              <a:rPr lang="en-US" sz="2150" dirty="0">
                <a:latin typeface="Times New Roman" pitchFamily="18" charset="0"/>
                <a:cs typeface="Times New Roman" pitchFamily="18" charset="0"/>
              </a:rPr>
              <a:t>Authenticate keys</a:t>
            </a:r>
          </a:p>
          <a:p>
            <a:pPr>
              <a:buNone/>
            </a:pPr>
            <a:r>
              <a:rPr lang="en-US" sz="2150" dirty="0">
                <a:latin typeface="Times New Roman" pitchFamily="18" charset="0"/>
                <a:cs typeface="Times New Roman" pitchFamily="18" charset="0"/>
              </a:rPr>
              <a:t>Get API connection</a:t>
            </a:r>
          </a:p>
          <a:p>
            <a:pPr>
              <a:buNone/>
            </a:pPr>
            <a:r>
              <a:rPr lang="en-US" sz="2150" dirty="0">
                <a:latin typeface="Times New Roman" pitchFamily="18" charset="0"/>
                <a:cs typeface="Times New Roman" pitchFamily="18" charset="0"/>
              </a:rPr>
              <a:t>Get </a:t>
            </a:r>
            <a:r>
              <a:rPr lang="en-US" sz="2150" dirty="0" err="1">
                <a:latin typeface="Times New Roman" pitchFamily="18" charset="0"/>
                <a:cs typeface="Times New Roman" pitchFamily="18" charset="0"/>
              </a:rPr>
              <a:t>PlaceName</a:t>
            </a:r>
            <a:r>
              <a:rPr lang="en-US" sz="2150" dirty="0">
                <a:latin typeface="Times New Roman" pitchFamily="18" charset="0"/>
                <a:cs typeface="Times New Roman" pitchFamily="18" charset="0"/>
              </a:rPr>
              <a:t> from user</a:t>
            </a:r>
          </a:p>
          <a:p>
            <a:pPr>
              <a:buNone/>
            </a:pPr>
            <a:r>
              <a:rPr lang="en-US" sz="2150" dirty="0">
                <a:latin typeface="Times New Roman" pitchFamily="18" charset="0"/>
                <a:cs typeface="Times New Roman" pitchFamily="18" charset="0"/>
              </a:rPr>
              <a:t>Get </a:t>
            </a:r>
            <a:r>
              <a:rPr lang="en-US" sz="2150" dirty="0" err="1">
                <a:latin typeface="Times New Roman" pitchFamily="18" charset="0"/>
                <a:cs typeface="Times New Roman" pitchFamily="18" charset="0"/>
              </a:rPr>
              <a:t>StartDate</a:t>
            </a:r>
            <a:r>
              <a:rPr lang="en-US" sz="2150" dirty="0">
                <a:latin typeface="Times New Roman" pitchFamily="18" charset="0"/>
                <a:cs typeface="Times New Roman" pitchFamily="18" charset="0"/>
              </a:rPr>
              <a:t> from user</a:t>
            </a:r>
          </a:p>
          <a:p>
            <a:pPr>
              <a:buNone/>
            </a:pPr>
            <a:r>
              <a:rPr lang="en-US" sz="2150" dirty="0">
                <a:latin typeface="Times New Roman" pitchFamily="18" charset="0"/>
                <a:cs typeface="Times New Roman" pitchFamily="18" charset="0"/>
              </a:rPr>
              <a:t>Set places list </a:t>
            </a:r>
          </a:p>
          <a:p>
            <a:pPr>
              <a:buNone/>
            </a:pPr>
            <a:r>
              <a:rPr lang="en-US" sz="2150" dirty="0">
                <a:latin typeface="Times New Roman" pitchFamily="18" charset="0"/>
                <a:cs typeface="Times New Roman" pitchFamily="18" charset="0"/>
              </a:rPr>
              <a:t>Ask if want to add spots in </a:t>
            </a:r>
            <a:r>
              <a:rPr lang="en-US" sz="2150" dirty="0" err="1">
                <a:latin typeface="Times New Roman" pitchFamily="18" charset="0"/>
                <a:cs typeface="Times New Roman" pitchFamily="18" charset="0"/>
              </a:rPr>
              <a:t>PlaceName</a:t>
            </a:r>
            <a:endParaRPr lang="en-US" sz="2150" dirty="0">
              <a:latin typeface="Times New Roman" pitchFamily="18" charset="0"/>
              <a:cs typeface="Times New Roman" pitchFamily="18" charset="0"/>
            </a:endParaRPr>
          </a:p>
          <a:p>
            <a:pPr>
              <a:buNone/>
            </a:pPr>
            <a:r>
              <a:rPr lang="en-US" sz="2150" dirty="0">
                <a:latin typeface="Times New Roman" pitchFamily="18" charset="0"/>
                <a:cs typeface="Times New Roman" pitchFamily="18" charset="0"/>
              </a:rPr>
              <a:t>If PlaceName.csv exist : </a:t>
            </a:r>
          </a:p>
          <a:p>
            <a:pPr>
              <a:buNone/>
            </a:pPr>
            <a:r>
              <a:rPr lang="en-US" sz="2150" dirty="0">
                <a:latin typeface="Times New Roman" pitchFamily="18" charset="0"/>
                <a:cs typeface="Times New Roman" pitchFamily="18" charset="0"/>
              </a:rPr>
              <a:t>Index = </a:t>
            </a:r>
            <a:r>
              <a:rPr lang="en-US" sz="2150" dirty="0" err="1">
                <a:latin typeface="Times New Roman" pitchFamily="18" charset="0"/>
                <a:cs typeface="Times New Roman" pitchFamily="18" charset="0"/>
              </a:rPr>
              <a:t>len</a:t>
            </a:r>
            <a:r>
              <a:rPr lang="en-US" sz="2150" dirty="0">
                <a:latin typeface="Times New Roman" pitchFamily="18" charset="0"/>
                <a:cs typeface="Times New Roman" pitchFamily="18" charset="0"/>
              </a:rPr>
              <a:t>(PlaceName.csv)</a:t>
            </a:r>
          </a:p>
          <a:p>
            <a:pPr>
              <a:buNone/>
            </a:pPr>
            <a:r>
              <a:rPr lang="en-US" sz="2150" dirty="0">
                <a:latin typeface="Times New Roman" pitchFamily="18" charset="0"/>
                <a:cs typeface="Times New Roman" pitchFamily="18" charset="0"/>
              </a:rPr>
              <a:t>Else </a:t>
            </a:r>
          </a:p>
          <a:p>
            <a:pPr>
              <a:buNone/>
            </a:pPr>
            <a:r>
              <a:rPr lang="en-US" sz="2150" dirty="0">
                <a:latin typeface="Times New Roman" pitchFamily="18" charset="0"/>
                <a:cs typeface="Times New Roman" pitchFamily="18" charset="0"/>
              </a:rPr>
              <a:t>Index = 0</a:t>
            </a:r>
            <a:br>
              <a:rPr lang="en-US" sz="2150" dirty="0">
                <a:latin typeface="Times New Roman" pitchFamily="18" charset="0"/>
                <a:cs typeface="Times New Roman" pitchFamily="18" charset="0"/>
              </a:rPr>
            </a:br>
            <a:r>
              <a:rPr lang="en-US" sz="2150" dirty="0">
                <a:latin typeface="Times New Roman" pitchFamily="18" charset="0"/>
                <a:cs typeface="Times New Roman" pitchFamily="18" charset="0"/>
              </a:rPr>
              <a:t>If yes </a:t>
            </a:r>
          </a:p>
          <a:p>
            <a:pPr>
              <a:buNone/>
            </a:pPr>
            <a:r>
              <a:rPr lang="en-US" sz="2150" dirty="0">
                <a:latin typeface="Times New Roman" pitchFamily="18" charset="0"/>
                <a:cs typeface="Times New Roman" pitchFamily="18" charset="0"/>
              </a:rPr>
              <a:t>Ask for number of spots n </a:t>
            </a:r>
          </a:p>
          <a:p>
            <a:pPr>
              <a:buNone/>
            </a:pPr>
            <a:r>
              <a:rPr lang="en-US" sz="2150" dirty="0">
                <a:latin typeface="Times New Roman" pitchFamily="18" charset="0"/>
                <a:cs typeface="Times New Roman" pitchFamily="18" charset="0"/>
              </a:rPr>
              <a:t>Get n spots </a:t>
            </a:r>
          </a:p>
          <a:p>
            <a:pPr>
              <a:buNone/>
            </a:pPr>
            <a:r>
              <a:rPr lang="en-US" sz="2150" dirty="0">
                <a:latin typeface="Times New Roman" pitchFamily="18" charset="0"/>
                <a:cs typeface="Times New Roman" pitchFamily="18" charset="0"/>
              </a:rPr>
              <a:t>Append to places list</a:t>
            </a:r>
          </a:p>
          <a:p>
            <a:pPr>
              <a:buNone/>
            </a:pPr>
            <a:r>
              <a:rPr lang="en-US" sz="2150" dirty="0">
                <a:latin typeface="Times New Roman" pitchFamily="18" charset="0"/>
                <a:cs typeface="Times New Roman" pitchFamily="18" charset="0"/>
              </a:rPr>
              <a:t>Open PlaceName.csv file </a:t>
            </a:r>
          </a:p>
          <a:p>
            <a:pPr>
              <a:buNone/>
            </a:pPr>
            <a:r>
              <a:rPr lang="en-US" sz="2150" dirty="0">
                <a:latin typeface="Times New Roman" pitchFamily="18" charset="0"/>
                <a:cs typeface="Times New Roman" pitchFamily="18" charset="0"/>
              </a:rPr>
              <a:t>for </a:t>
            </a:r>
            <a:r>
              <a:rPr lang="en-US" sz="2150" dirty="0" err="1">
                <a:latin typeface="Times New Roman" pitchFamily="18" charset="0"/>
                <a:cs typeface="Times New Roman" pitchFamily="18" charset="0"/>
              </a:rPr>
              <a:t>i</a:t>
            </a:r>
            <a:r>
              <a:rPr lang="en-US" sz="2150" dirty="0">
                <a:latin typeface="Times New Roman" pitchFamily="18" charset="0"/>
                <a:cs typeface="Times New Roman" pitchFamily="18" charset="0"/>
              </a:rPr>
              <a:t> = index to </a:t>
            </a:r>
            <a:r>
              <a:rPr lang="en-US" sz="2150" dirty="0" err="1">
                <a:latin typeface="Times New Roman" pitchFamily="18" charset="0"/>
                <a:cs typeface="Times New Roman" pitchFamily="18" charset="0"/>
              </a:rPr>
              <a:t>places.length</a:t>
            </a:r>
            <a:r>
              <a:rPr lang="en-US" sz="2150" dirty="0">
                <a:latin typeface="Times New Roman" pitchFamily="18" charset="0"/>
                <a:cs typeface="Times New Roman" pitchFamily="18" charset="0"/>
              </a:rPr>
              <a:t>:</a:t>
            </a:r>
          </a:p>
          <a:p>
            <a:pPr>
              <a:buNone/>
            </a:pPr>
            <a:r>
              <a:rPr lang="en-US" sz="2150" dirty="0">
                <a:latin typeface="Times New Roman" pitchFamily="18" charset="0"/>
                <a:cs typeface="Times New Roman" pitchFamily="18" charset="0"/>
              </a:rPr>
              <a:t>Tweet = Get </a:t>
            </a:r>
            <a:r>
              <a:rPr lang="en-US" sz="2150" dirty="0" err="1">
                <a:latin typeface="Times New Roman" pitchFamily="18" charset="0"/>
                <a:cs typeface="Times New Roman" pitchFamily="18" charset="0"/>
              </a:rPr>
              <a:t>english</a:t>
            </a:r>
            <a:r>
              <a:rPr lang="en-US" sz="2150" dirty="0">
                <a:latin typeface="Times New Roman" pitchFamily="18" charset="0"/>
                <a:cs typeface="Times New Roman" pitchFamily="18" charset="0"/>
              </a:rPr>
              <a:t> tweets with places[</a:t>
            </a:r>
            <a:r>
              <a:rPr lang="en-US" sz="2150" dirty="0" err="1">
                <a:latin typeface="Times New Roman" pitchFamily="18" charset="0"/>
                <a:cs typeface="Times New Roman" pitchFamily="18" charset="0"/>
              </a:rPr>
              <a:t>i</a:t>
            </a:r>
            <a:r>
              <a:rPr lang="en-US" sz="2150" dirty="0">
                <a:latin typeface="Times New Roman" pitchFamily="18" charset="0"/>
                <a:cs typeface="Times New Roman" pitchFamily="18" charset="0"/>
              </a:rPr>
              <a:t>] in it </a:t>
            </a:r>
          </a:p>
          <a:p>
            <a:pPr>
              <a:buNone/>
            </a:pPr>
            <a:r>
              <a:rPr lang="en-US" sz="2150" dirty="0">
                <a:latin typeface="Times New Roman" pitchFamily="18" charset="0"/>
                <a:cs typeface="Times New Roman" pitchFamily="18" charset="0"/>
              </a:rPr>
              <a:t>If tweet is not </a:t>
            </a:r>
            <a:r>
              <a:rPr lang="en-US" sz="2150" dirty="0" err="1">
                <a:latin typeface="Times New Roman" pitchFamily="18" charset="0"/>
                <a:cs typeface="Times New Roman" pitchFamily="18" charset="0"/>
              </a:rPr>
              <a:t>retweeted</a:t>
            </a:r>
            <a:r>
              <a:rPr lang="en-US" sz="2150" dirty="0">
                <a:latin typeface="Times New Roman" pitchFamily="18" charset="0"/>
                <a:cs typeface="Times New Roman" pitchFamily="18" charset="0"/>
              </a:rPr>
              <a:t>:</a:t>
            </a:r>
          </a:p>
          <a:p>
            <a:pPr>
              <a:buNone/>
            </a:pPr>
            <a:r>
              <a:rPr lang="en-US" sz="2150" dirty="0">
                <a:latin typeface="Times New Roman" pitchFamily="18" charset="0"/>
                <a:cs typeface="Times New Roman" pitchFamily="18" charset="0"/>
              </a:rPr>
              <a:t>Append to PlaceName.csv</a:t>
            </a:r>
            <a:br>
              <a:rPr lang="en-US" sz="2150" dirty="0">
                <a:latin typeface="Times New Roman" pitchFamily="18" charset="0"/>
                <a:cs typeface="Times New Roman" pitchFamily="18" charset="0"/>
              </a:rPr>
            </a:br>
            <a:r>
              <a:rPr lang="en-US" sz="2150" dirty="0">
                <a:latin typeface="Times New Roman" pitchFamily="18" charset="0"/>
                <a:cs typeface="Times New Roman" pitchFamily="18" charset="0"/>
              </a:rPr>
              <a:t>Clean Tweets:</a:t>
            </a:r>
            <a:br>
              <a:rPr lang="en-US" sz="2150" dirty="0">
                <a:latin typeface="Times New Roman" pitchFamily="18" charset="0"/>
                <a:cs typeface="Times New Roman" pitchFamily="18" charset="0"/>
              </a:rPr>
            </a:br>
            <a:r>
              <a:rPr lang="en-US" sz="2150" dirty="0">
                <a:latin typeface="Times New Roman" pitchFamily="18" charset="0"/>
                <a:cs typeface="Times New Roman" pitchFamily="18" charset="0"/>
              </a:rPr>
              <a:t>function </a:t>
            </a:r>
            <a:r>
              <a:rPr lang="en-US" sz="2150" dirty="0" err="1">
                <a:latin typeface="Times New Roman" pitchFamily="18" charset="0"/>
                <a:cs typeface="Times New Roman" pitchFamily="18" charset="0"/>
              </a:rPr>
              <a:t>clean_tweets</a:t>
            </a:r>
            <a:r>
              <a:rPr lang="en-US" sz="2150" dirty="0">
                <a:latin typeface="Times New Roman" pitchFamily="18" charset="0"/>
                <a:cs typeface="Times New Roman" pitchFamily="18" charset="0"/>
              </a:rPr>
              <a:t>(tweets)</a:t>
            </a:r>
          </a:p>
          <a:p>
            <a:pPr>
              <a:buNone/>
            </a:pPr>
            <a:r>
              <a:rPr lang="en-US" sz="2150" dirty="0">
                <a:latin typeface="Times New Roman" pitchFamily="18" charset="0"/>
                <a:cs typeface="Times New Roman" pitchFamily="18" charset="0"/>
              </a:rPr>
              <a:t>tweets = tweets - </a:t>
            </a:r>
            <a:r>
              <a:rPr lang="en-US" sz="2150" dirty="0" err="1">
                <a:latin typeface="Times New Roman" pitchFamily="18" charset="0"/>
                <a:cs typeface="Times New Roman" pitchFamily="18" charset="0"/>
              </a:rPr>
              <a:t>urls</a:t>
            </a:r>
            <a:endParaRPr lang="en-US" sz="2150" dirty="0">
              <a:latin typeface="Times New Roman" pitchFamily="18" charset="0"/>
              <a:cs typeface="Times New Roman" pitchFamily="18" charset="0"/>
            </a:endParaRPr>
          </a:p>
          <a:p>
            <a:pPr>
              <a:buNone/>
            </a:pPr>
            <a:r>
              <a:rPr lang="en-US" sz="2150" dirty="0">
                <a:latin typeface="Times New Roman" pitchFamily="18" charset="0"/>
                <a:cs typeface="Times New Roman" pitchFamily="18" charset="0"/>
              </a:rPr>
              <a:t>tweets = tweets - ‘@’</a:t>
            </a:r>
          </a:p>
          <a:p>
            <a:pPr>
              <a:buNone/>
            </a:pPr>
            <a:r>
              <a:rPr lang="en-US" sz="2150" dirty="0">
                <a:latin typeface="Times New Roman" pitchFamily="18" charset="0"/>
                <a:cs typeface="Times New Roman" pitchFamily="18" charset="0"/>
              </a:rPr>
              <a:t>tweets = tweets = ‘RT’</a:t>
            </a:r>
            <a:br>
              <a:rPr lang="en-US" sz="2150" dirty="0">
                <a:latin typeface="Times New Roman" pitchFamily="18" charset="0"/>
                <a:cs typeface="Times New Roman" pitchFamily="18" charset="0"/>
              </a:rPr>
            </a:br>
            <a:r>
              <a:rPr lang="en-US" sz="2150" dirty="0" err="1">
                <a:latin typeface="Times New Roman" pitchFamily="18" charset="0"/>
                <a:cs typeface="Times New Roman" pitchFamily="18" charset="0"/>
              </a:rPr>
              <a:t>wordlist.extend</a:t>
            </a:r>
            <a:r>
              <a:rPr lang="en-US" sz="2150" dirty="0">
                <a:latin typeface="Times New Roman" pitchFamily="18" charset="0"/>
                <a:cs typeface="Times New Roman" pitchFamily="18" charset="0"/>
              </a:rPr>
              <a:t>(</a:t>
            </a:r>
            <a:r>
              <a:rPr lang="en-US" sz="2150" dirty="0" err="1">
                <a:latin typeface="Times New Roman" pitchFamily="18" charset="0"/>
                <a:cs typeface="Times New Roman" pitchFamily="18" charset="0"/>
              </a:rPr>
              <a:t>tokenizer.tokenize</a:t>
            </a:r>
            <a:r>
              <a:rPr lang="en-US" sz="2150" dirty="0">
                <a:latin typeface="Times New Roman" pitchFamily="18" charset="0"/>
                <a:cs typeface="Times New Roman" pitchFamily="18" charset="0"/>
              </a:rPr>
              <a:t>(tweet))</a:t>
            </a:r>
          </a:p>
          <a:p>
            <a:pPr>
              <a:buNone/>
            </a:pPr>
            <a:r>
              <a:rPr lang="en-US" sz="2150" dirty="0">
                <a:latin typeface="Times New Roman" pitchFamily="18" charset="0"/>
                <a:cs typeface="Times New Roman" pitchFamily="18" charset="0"/>
              </a:rPr>
              <a:t>set </a:t>
            </a:r>
            <a:r>
              <a:rPr lang="en-US" sz="2150" dirty="0" err="1">
                <a:latin typeface="Times New Roman" pitchFamily="18" charset="0"/>
                <a:cs typeface="Times New Roman" pitchFamily="18" charset="0"/>
              </a:rPr>
              <a:t>stopwords</a:t>
            </a:r>
            <a:r>
              <a:rPr lang="en-US" sz="2150" dirty="0">
                <a:latin typeface="Times New Roman" pitchFamily="18" charset="0"/>
                <a:cs typeface="Times New Roman" pitchFamily="18" charset="0"/>
              </a:rPr>
              <a:t> </a:t>
            </a:r>
            <a:br>
              <a:rPr lang="en-US" sz="2150" dirty="0">
                <a:latin typeface="Times New Roman" pitchFamily="18" charset="0"/>
                <a:cs typeface="Times New Roman" pitchFamily="18" charset="0"/>
              </a:rPr>
            </a:br>
            <a:r>
              <a:rPr lang="en-US" sz="2150" dirty="0" err="1">
                <a:latin typeface="Times New Roman" pitchFamily="18" charset="0"/>
                <a:cs typeface="Times New Roman" pitchFamily="18" charset="0"/>
              </a:rPr>
              <a:t>endfunction</a:t>
            </a:r>
            <a:br>
              <a:rPr lang="en-US" sz="2150" dirty="0">
                <a:latin typeface="Times New Roman" pitchFamily="18" charset="0"/>
                <a:cs typeface="Times New Roman" pitchFamily="18" charset="0"/>
              </a:rPr>
            </a:br>
            <a:r>
              <a:rPr lang="en-US" sz="2150" dirty="0" err="1">
                <a:latin typeface="Times New Roman" pitchFamily="18" charset="0"/>
                <a:cs typeface="Times New Roman" pitchFamily="18" charset="0"/>
              </a:rPr>
              <a:t>newFile</a:t>
            </a:r>
            <a:r>
              <a:rPr lang="en-US" sz="2150" dirty="0">
                <a:latin typeface="Times New Roman" pitchFamily="18" charset="0"/>
                <a:cs typeface="Times New Roman" pitchFamily="18" charset="0"/>
              </a:rPr>
              <a:t> = “cleaned”+PlaceName.csv</a:t>
            </a:r>
          </a:p>
          <a:p>
            <a:pPr>
              <a:buNone/>
            </a:pPr>
            <a:r>
              <a:rPr lang="en-US" sz="2150" dirty="0" err="1">
                <a:latin typeface="Times New Roman" pitchFamily="18" charset="0"/>
                <a:cs typeface="Times New Roman" pitchFamily="18" charset="0"/>
              </a:rPr>
              <a:t>csvFile</a:t>
            </a:r>
            <a:r>
              <a:rPr lang="en-US" sz="2150" dirty="0">
                <a:latin typeface="Times New Roman" pitchFamily="18" charset="0"/>
                <a:cs typeface="Times New Roman" pitchFamily="18" charset="0"/>
              </a:rPr>
              <a:t> = open(</a:t>
            </a:r>
            <a:r>
              <a:rPr lang="en-US" sz="2150" dirty="0" err="1">
                <a:latin typeface="Times New Roman" pitchFamily="18" charset="0"/>
                <a:cs typeface="Times New Roman" pitchFamily="18" charset="0"/>
              </a:rPr>
              <a:t>newfile</a:t>
            </a:r>
            <a:r>
              <a:rPr lang="en-US" sz="2150" dirty="0">
                <a:latin typeface="Times New Roman" pitchFamily="18" charset="0"/>
                <a:cs typeface="Times New Roman" pitchFamily="18" charset="0"/>
              </a:rPr>
              <a:t>)</a:t>
            </a:r>
          </a:p>
          <a:p>
            <a:pPr>
              <a:buNone/>
            </a:pPr>
            <a:r>
              <a:rPr lang="en-US" sz="2150" dirty="0" err="1">
                <a:latin typeface="Times New Roman" pitchFamily="18" charset="0"/>
                <a:cs typeface="Times New Roman" pitchFamily="18" charset="0"/>
              </a:rPr>
              <a:t>csvWriter</a:t>
            </a:r>
            <a:r>
              <a:rPr lang="en-US" sz="2150" dirty="0">
                <a:latin typeface="Times New Roman" pitchFamily="18" charset="0"/>
                <a:cs typeface="Times New Roman" pitchFamily="18" charset="0"/>
              </a:rPr>
              <a:t> = </a:t>
            </a:r>
            <a:r>
              <a:rPr lang="en-US" sz="2150" dirty="0" err="1">
                <a:latin typeface="Times New Roman" pitchFamily="18" charset="0"/>
                <a:cs typeface="Times New Roman" pitchFamily="18" charset="0"/>
              </a:rPr>
              <a:t>csv.writer</a:t>
            </a:r>
            <a:r>
              <a:rPr lang="en-US" sz="2150" dirty="0">
                <a:latin typeface="Times New Roman" pitchFamily="18" charset="0"/>
                <a:cs typeface="Times New Roman" pitchFamily="18" charset="0"/>
              </a:rPr>
              <a:t>(</a:t>
            </a:r>
            <a:r>
              <a:rPr lang="en-US" sz="2150" dirty="0" err="1">
                <a:latin typeface="Times New Roman" pitchFamily="18" charset="0"/>
                <a:cs typeface="Times New Roman" pitchFamily="18" charset="0"/>
              </a:rPr>
              <a:t>csvFile</a:t>
            </a:r>
            <a:r>
              <a:rPr lang="en-US" sz="2150" dirty="0">
                <a:latin typeface="Times New Roman" pitchFamily="18" charset="0"/>
                <a:cs typeface="Times New Roman" pitchFamily="18" charset="0"/>
              </a:rPr>
              <a:t>)</a:t>
            </a:r>
          </a:p>
          <a:p>
            <a:pPr>
              <a:buNone/>
            </a:pPr>
            <a:r>
              <a:rPr lang="en-US" sz="2150" dirty="0" err="1">
                <a:latin typeface="Times New Roman" pitchFamily="18" charset="0"/>
                <a:cs typeface="Times New Roman" pitchFamily="18" charset="0"/>
              </a:rPr>
              <a:t>myFile</a:t>
            </a:r>
            <a:r>
              <a:rPr lang="en-US" sz="2150" dirty="0">
                <a:latin typeface="Times New Roman" pitchFamily="18" charset="0"/>
                <a:cs typeface="Times New Roman" pitchFamily="18" charset="0"/>
              </a:rPr>
              <a:t> = </a:t>
            </a:r>
            <a:r>
              <a:rPr lang="en-US" sz="2150" dirty="0" err="1">
                <a:latin typeface="Times New Roman" pitchFamily="18" charset="0"/>
                <a:cs typeface="Times New Roman" pitchFamily="18" charset="0"/>
              </a:rPr>
              <a:t>openRead</a:t>
            </a:r>
            <a:r>
              <a:rPr lang="en-US" sz="2150" dirty="0">
                <a:latin typeface="Times New Roman" pitchFamily="18" charset="0"/>
                <a:cs typeface="Times New Roman" pitchFamily="18" charset="0"/>
              </a:rPr>
              <a:t>("example.txt")</a:t>
            </a:r>
          </a:p>
          <a:p>
            <a:pPr>
              <a:buNone/>
            </a:pPr>
            <a:br>
              <a:rPr lang="en-US" sz="2150" dirty="0">
                <a:latin typeface="Times New Roman" pitchFamily="18" charset="0"/>
                <a:cs typeface="Times New Roman" pitchFamily="18" charset="0"/>
              </a:rPr>
            </a:br>
            <a:r>
              <a:rPr lang="en-US" sz="2150" dirty="0">
                <a:latin typeface="Times New Roman" pitchFamily="18" charset="0"/>
                <a:cs typeface="Times New Roman" pitchFamily="18" charset="0"/>
              </a:rPr>
              <a:t>while NOT </a:t>
            </a:r>
            <a:r>
              <a:rPr lang="en-US" sz="2150" dirty="0" err="1">
                <a:latin typeface="Times New Roman" pitchFamily="18" charset="0"/>
                <a:cs typeface="Times New Roman" pitchFamily="18" charset="0"/>
              </a:rPr>
              <a:t>myFile.endOfFile</a:t>
            </a:r>
            <a:r>
              <a:rPr lang="en-US" sz="2150" dirty="0">
                <a:latin typeface="Times New Roman" pitchFamily="18" charset="0"/>
                <a:cs typeface="Times New Roman" pitchFamily="18" charset="0"/>
              </a:rPr>
              <a:t>()</a:t>
            </a:r>
          </a:p>
          <a:p>
            <a:pPr>
              <a:buNone/>
            </a:pPr>
            <a:r>
              <a:rPr lang="en-US" sz="2150" dirty="0">
                <a:latin typeface="Times New Roman" pitchFamily="18" charset="0"/>
                <a:cs typeface="Times New Roman" pitchFamily="18" charset="0"/>
              </a:rPr>
              <a:t>  </a:t>
            </a:r>
            <a:r>
              <a:rPr lang="en-US" sz="2150" dirty="0" err="1">
                <a:latin typeface="Times New Roman" pitchFamily="18" charset="0"/>
                <a:cs typeface="Times New Roman" pitchFamily="18" charset="0"/>
              </a:rPr>
              <a:t>csvreader</a:t>
            </a:r>
            <a:r>
              <a:rPr lang="en-US" sz="2150" dirty="0">
                <a:latin typeface="Times New Roman" pitchFamily="18" charset="0"/>
                <a:cs typeface="Times New Roman" pitchFamily="18" charset="0"/>
              </a:rPr>
              <a:t> = </a:t>
            </a:r>
            <a:r>
              <a:rPr lang="en-US" sz="2150" dirty="0" err="1">
                <a:latin typeface="Times New Roman" pitchFamily="18" charset="0"/>
                <a:cs typeface="Times New Roman" pitchFamily="18" charset="0"/>
              </a:rPr>
              <a:t>csv.reader</a:t>
            </a:r>
            <a:r>
              <a:rPr lang="en-US" sz="2150" dirty="0">
                <a:latin typeface="Times New Roman" pitchFamily="18" charset="0"/>
                <a:cs typeface="Times New Roman" pitchFamily="18" charset="0"/>
              </a:rPr>
              <a:t>(</a:t>
            </a:r>
            <a:r>
              <a:rPr lang="en-US" sz="2150" dirty="0" err="1">
                <a:latin typeface="Times New Roman" pitchFamily="18" charset="0"/>
                <a:cs typeface="Times New Roman" pitchFamily="18" charset="0"/>
              </a:rPr>
              <a:t>myFile</a:t>
            </a:r>
            <a:r>
              <a:rPr lang="en-US" sz="2150" dirty="0">
                <a:latin typeface="Times New Roman" pitchFamily="18" charset="0"/>
                <a:cs typeface="Times New Roman" pitchFamily="18" charset="0"/>
              </a:rPr>
              <a:t>)   </a:t>
            </a:r>
          </a:p>
          <a:p>
            <a:pPr>
              <a:buNone/>
            </a:pPr>
            <a:r>
              <a:rPr lang="en-US" sz="2150" dirty="0">
                <a:latin typeface="Times New Roman" pitchFamily="18" charset="0"/>
                <a:cs typeface="Times New Roman" pitchFamily="18" charset="0"/>
              </a:rPr>
              <a:t>  For each row in </a:t>
            </a:r>
            <a:r>
              <a:rPr lang="en-US" sz="2150" dirty="0" err="1">
                <a:latin typeface="Times New Roman" pitchFamily="18" charset="0"/>
                <a:cs typeface="Times New Roman" pitchFamily="18" charset="0"/>
              </a:rPr>
              <a:t>csvreader</a:t>
            </a:r>
            <a:r>
              <a:rPr lang="en-US" sz="2150" dirty="0">
                <a:latin typeface="Times New Roman" pitchFamily="18" charset="0"/>
                <a:cs typeface="Times New Roman" pitchFamily="18" charset="0"/>
              </a:rPr>
              <a:t>:</a:t>
            </a:r>
          </a:p>
          <a:p>
            <a:pPr>
              <a:buNone/>
            </a:pPr>
            <a:r>
              <a:rPr lang="en-US" sz="2150" dirty="0">
                <a:latin typeface="Times New Roman" pitchFamily="18" charset="0"/>
                <a:cs typeface="Times New Roman" pitchFamily="18" charset="0"/>
              </a:rPr>
              <a:t>String </a:t>
            </a:r>
            <a:r>
              <a:rPr lang="en-US" sz="2150" dirty="0" err="1">
                <a:latin typeface="Times New Roman" pitchFamily="18" charset="0"/>
                <a:cs typeface="Times New Roman" pitchFamily="18" charset="0"/>
              </a:rPr>
              <a:t>clean_tweets</a:t>
            </a:r>
            <a:r>
              <a:rPr lang="en-US" sz="2150" dirty="0">
                <a:latin typeface="Times New Roman" pitchFamily="18" charset="0"/>
                <a:cs typeface="Times New Roman" pitchFamily="18" charset="0"/>
              </a:rPr>
              <a:t>(row)</a:t>
            </a:r>
          </a:p>
          <a:p>
            <a:pPr>
              <a:buNone/>
            </a:pPr>
            <a:r>
              <a:rPr lang="en-US" sz="2150" dirty="0" err="1">
                <a:latin typeface="Times New Roman" pitchFamily="18" charset="0"/>
                <a:cs typeface="Times New Roman" pitchFamily="18" charset="0"/>
              </a:rPr>
              <a:t>csvWriter.writerow</a:t>
            </a:r>
            <a:r>
              <a:rPr lang="en-US" sz="2150" dirty="0">
                <a:latin typeface="Times New Roman" pitchFamily="18" charset="0"/>
                <a:cs typeface="Times New Roman" pitchFamily="18" charset="0"/>
              </a:rPr>
              <a:t>([string])</a:t>
            </a:r>
          </a:p>
          <a:p>
            <a:pPr>
              <a:buNone/>
            </a:pPr>
            <a:r>
              <a:rPr lang="en-US" sz="2150" dirty="0" err="1">
                <a:latin typeface="Times New Roman" pitchFamily="18" charset="0"/>
                <a:cs typeface="Times New Roman" pitchFamily="18" charset="0"/>
              </a:rPr>
              <a:t>endwhile</a:t>
            </a:r>
            <a:endParaRPr lang="en-US" sz="2150" dirty="0">
              <a:latin typeface="Times New Roman" pitchFamily="18" charset="0"/>
              <a:cs typeface="Times New Roman" pitchFamily="18" charset="0"/>
            </a:endParaRPr>
          </a:p>
          <a:p>
            <a:pPr>
              <a:buNone/>
            </a:pPr>
            <a:r>
              <a:rPr lang="en-US" sz="2150" dirty="0" err="1">
                <a:latin typeface="Times New Roman" pitchFamily="18" charset="0"/>
                <a:cs typeface="Times New Roman" pitchFamily="18" charset="0"/>
              </a:rPr>
              <a:t>myFile.close</a:t>
            </a:r>
            <a:r>
              <a:rPr lang="en-US" sz="2150" dirty="0">
                <a:latin typeface="Times New Roman" pitchFamily="18" charset="0"/>
                <a:cs typeface="Times New Roman" pitchFamily="18" charset="0"/>
              </a:rPr>
              <a:t>()</a:t>
            </a:r>
          </a:p>
          <a:p>
            <a:pPr>
              <a:buNone/>
            </a:pP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27EAA8D-357C-4EAD-8E30-CDB4F7E846F9}"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437" y="518319"/>
            <a:ext cx="23125748" cy="2113314"/>
          </a:xfrm>
        </p:spPr>
        <p:txBody>
          <a:bodyPr>
            <a:noAutofit/>
          </a:bodyPr>
          <a:lstStyle/>
          <a:p>
            <a:r>
              <a:rPr lang="en-US" b="1" dirty="0">
                <a:latin typeface="Times New Roman" pitchFamily="18" charset="0"/>
                <a:cs typeface="Times New Roman" pitchFamily="18" charset="0"/>
              </a:rPr>
              <a:t>Module 2: Vector Space Generation</a:t>
            </a: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27037" y="7071519"/>
            <a:ext cx="24841200" cy="10355244"/>
          </a:xfrm>
        </p:spPr>
        <p:txBody>
          <a:bodyPr>
            <a:noAutofit/>
          </a:bodyPr>
          <a:lstStyle/>
          <a:p>
            <a:pPr marL="579746" indent="-289872" algn="just">
              <a:lnSpc>
                <a:spcPct val="170000"/>
              </a:lnSpc>
            </a:pPr>
            <a:r>
              <a:rPr lang="en-US" sz="3200" dirty="0">
                <a:latin typeface="Times New Roman" pitchFamily="18" charset="0"/>
                <a:cs typeface="Times New Roman" pitchFamily="18" charset="0"/>
              </a:rPr>
              <a:t>The main purpose of this module is to split the dataset into training and testing sets. Based on the training dataset, the vector space will be generated which will be used for future classifications.</a:t>
            </a:r>
          </a:p>
          <a:p>
            <a:pPr marL="579746" indent="-289872" algn="just">
              <a:lnSpc>
                <a:spcPct val="170000"/>
              </a:lnSpc>
            </a:pPr>
            <a:r>
              <a:rPr lang="en-US" sz="3200" dirty="0">
                <a:latin typeface="Times New Roman" pitchFamily="18" charset="0"/>
                <a:cs typeface="Times New Roman" pitchFamily="18" charset="0"/>
              </a:rPr>
              <a:t>We are going to do an supervised machine learning approach, which needs manually annotated training data. It is based on seed words </a:t>
            </a:r>
          </a:p>
          <a:p>
            <a:pPr marL="579746" indent="-289872" algn="just">
              <a:lnSpc>
                <a:spcPct val="170000"/>
              </a:lnSpc>
            </a:pPr>
            <a:r>
              <a:rPr lang="en-US" sz="3200" dirty="0">
                <a:latin typeface="Times New Roman" pitchFamily="18" charset="0"/>
                <a:cs typeface="Times New Roman" pitchFamily="18" charset="0"/>
              </a:rPr>
              <a:t>The proposed method for classifying a place is based on seed words. The words like “excellent” and “poor”  can be used and seed words for the positive and negative categories respectively and then compute the semantic orientation of a phrase by using </a:t>
            </a:r>
            <a:r>
              <a:rPr lang="en-US" sz="3200" dirty="0" err="1">
                <a:latin typeface="Times New Roman" pitchFamily="18" charset="0"/>
                <a:cs typeface="Times New Roman" pitchFamily="18" charset="0"/>
              </a:rPr>
              <a:t>Pointwise</a:t>
            </a:r>
            <a:r>
              <a:rPr lang="en-US" sz="3200" dirty="0">
                <a:latin typeface="Times New Roman" pitchFamily="18" charset="0"/>
                <a:cs typeface="Times New Roman" pitchFamily="18" charset="0"/>
              </a:rPr>
              <a:t> Mutual Information (PMI) between the seed word and the phrase. We use “:-)”, “</a:t>
            </a:r>
            <a:r>
              <a:rPr lang="en-US" sz="3200" dirty="0" err="1">
                <a:latin typeface="Times New Roman" pitchFamily="18" charset="0"/>
                <a:cs typeface="Times New Roman" pitchFamily="18" charset="0"/>
              </a:rPr>
              <a:t>xD</a:t>
            </a:r>
            <a:r>
              <a:rPr lang="en-US" sz="3200" dirty="0">
                <a:latin typeface="Times New Roman" pitchFamily="18" charset="0"/>
                <a:cs typeface="Times New Roman" pitchFamily="18" charset="0"/>
              </a:rPr>
              <a:t>” as positive and “:/” , “:-(”  as negative because the tweets on Twitter are often informal and contain symbols. </a:t>
            </a:r>
          </a:p>
          <a:p>
            <a:pPr algn="just">
              <a:lnSpc>
                <a:spcPct val="170000"/>
              </a:lnSpc>
            </a:pPr>
            <a:r>
              <a:rPr lang="en-US" sz="3200" dirty="0">
                <a:latin typeface="Times New Roman" pitchFamily="18" charset="0"/>
                <a:cs typeface="Times New Roman" pitchFamily="18" charset="0"/>
              </a:rPr>
              <a:t>Example: Pseudo positive training dataset: “The view from </a:t>
            </a:r>
            <a:r>
              <a:rPr lang="en-US" sz="3200" dirty="0" err="1">
                <a:latin typeface="Times New Roman" pitchFamily="18" charset="0"/>
                <a:cs typeface="Times New Roman" pitchFamily="18" charset="0"/>
              </a:rPr>
              <a:t>Ladakh</a:t>
            </a:r>
            <a:r>
              <a:rPr lang="en-US" sz="3200" dirty="0">
                <a:latin typeface="Times New Roman" pitchFamily="18" charset="0"/>
                <a:cs typeface="Times New Roman" pitchFamily="18" charset="0"/>
              </a:rPr>
              <a:t> was amazing and breathtaking.”  Pseudo negative training dataset: “</a:t>
            </a:r>
            <a:r>
              <a:rPr lang="en-US" sz="3200" dirty="0" err="1">
                <a:latin typeface="Times New Roman" pitchFamily="18" charset="0"/>
                <a:cs typeface="Times New Roman" pitchFamily="18" charset="0"/>
              </a:rPr>
              <a:t>Palolem</a:t>
            </a:r>
            <a:r>
              <a:rPr lang="en-US" sz="3200" dirty="0">
                <a:latin typeface="Times New Roman" pitchFamily="18" charset="0"/>
                <a:cs typeface="Times New Roman" pitchFamily="18" charset="0"/>
              </a:rPr>
              <a:t> beach was very dirty and filled with garbage.”  From the training dataset, we get the vector space with seed words classified into positive or negative as follows:</a:t>
            </a:r>
          </a:p>
          <a:p>
            <a:pPr algn="just">
              <a:lnSpc>
                <a:spcPct val="170000"/>
              </a:lnSpc>
            </a:pPr>
            <a:r>
              <a:rPr lang="en-US" sz="3200" dirty="0">
                <a:latin typeface="Times New Roman" pitchFamily="18" charset="0"/>
                <a:cs typeface="Times New Roman" pitchFamily="18" charset="0"/>
              </a:rPr>
              <a:t>Class ...., amazing, ...., breath taking,...,dirty, ..., garbage... </a:t>
            </a:r>
          </a:p>
          <a:p>
            <a:pPr algn="just">
              <a:buNone/>
            </a:pPr>
            <a:r>
              <a:rPr lang="en-US" sz="3200" dirty="0">
                <a:latin typeface="Times New Roman" pitchFamily="18" charset="0"/>
                <a:cs typeface="Times New Roman" pitchFamily="18" charset="0"/>
              </a:rPr>
              <a:t>     Pos : ........, 1, ................, 1, ................, 0, ..........., 0, ..... </a:t>
            </a:r>
          </a:p>
          <a:p>
            <a:pPr algn="just">
              <a:buNone/>
            </a:pP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Neg</a:t>
            </a:r>
            <a:r>
              <a:rPr lang="en-US" sz="3200" dirty="0">
                <a:latin typeface="Times New Roman" pitchFamily="18" charset="0"/>
                <a:cs typeface="Times New Roman" pitchFamily="18" charset="0"/>
              </a:rPr>
              <a:t>: ........, 0, ................, 0, ................, 1, ..........., 1, .....  </a:t>
            </a:r>
          </a:p>
          <a:p>
            <a:pPr algn="just">
              <a:lnSpc>
                <a:spcPct val="170000"/>
              </a:lnSpc>
            </a:pPr>
            <a:endParaRPr lang="en-US" sz="3200" dirty="0">
              <a:latin typeface="Times New Roman" pitchFamily="18" charset="0"/>
              <a:cs typeface="Times New Roman" pitchFamily="18" charset="0"/>
            </a:endParaRPr>
          </a:p>
          <a:p>
            <a:pPr marL="579746" indent="-289872" algn="just">
              <a:lnSpc>
                <a:spcPct val="170000"/>
              </a:lnSpc>
            </a:pPr>
            <a:endParaRPr lang="en-US" sz="3200" dirty="0">
              <a:latin typeface="Times New Roman" pitchFamily="18" charset="0"/>
              <a:cs typeface="Times New Roman" pitchFamily="18" charset="0"/>
            </a:endParaRPr>
          </a:p>
          <a:p>
            <a:pPr marL="579746" indent="-289872"/>
            <a:br>
              <a:rPr lang="en-US" sz="3200" dirty="0"/>
            </a:br>
            <a:endParaRPr lang="en-US" sz="3200" dirty="0"/>
          </a:p>
        </p:txBody>
      </p:sp>
      <p:pic>
        <p:nvPicPr>
          <p:cNvPr id="6" name="Picture 3"/>
          <p:cNvPicPr>
            <a:picLocks noChangeAspect="1" noChangeArrowheads="1"/>
          </p:cNvPicPr>
          <p:nvPr/>
        </p:nvPicPr>
        <p:blipFill>
          <a:blip r:embed="rId2" cstate="print"/>
          <a:srcRect/>
          <a:stretch>
            <a:fillRect/>
          </a:stretch>
        </p:blipFill>
        <p:spPr bwMode="auto">
          <a:xfrm>
            <a:off x="5456237" y="1280319"/>
            <a:ext cx="14706600" cy="5874252"/>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27EAA8D-357C-4EAD-8E30-CDB4F7E846F9}"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98109" y="2347120"/>
          <a:ext cx="23217016" cy="15099933"/>
        </p:xfrm>
        <a:graphic>
          <a:graphicData uri="http://schemas.openxmlformats.org/drawingml/2006/table">
            <a:tbl>
              <a:tblPr firstRow="1" bandRow="1">
                <a:tableStyleId>{5940675A-B579-460E-94D1-54222C63F5DA}</a:tableStyleId>
              </a:tblPr>
              <a:tblGrid>
                <a:gridCol w="23217016">
                  <a:extLst>
                    <a:ext uri="{9D8B030D-6E8A-4147-A177-3AD203B41FA5}">
                      <a16:colId xmlns:a16="http://schemas.microsoft.com/office/drawing/2014/main" val="20000"/>
                    </a:ext>
                  </a:extLst>
                </a:gridCol>
              </a:tblGrid>
              <a:tr h="15099933">
                <a:tc>
                  <a:txBody>
                    <a:bodyPr/>
                    <a:lstStyle/>
                    <a:p>
                      <a:endParaRPr lang="en-US" sz="4300" dirty="0"/>
                    </a:p>
                  </a:txBody>
                  <a:tcPr marL="183538" marR="183538" marT="95100" marB="9510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a:xfrm>
            <a:off x="917688" y="1"/>
            <a:ext cx="23125748" cy="3169973"/>
          </a:xfrm>
        </p:spPr>
        <p:txBody>
          <a:bodyPr>
            <a:normAutofit/>
          </a:bodyPr>
          <a:lstStyle/>
          <a:p>
            <a:r>
              <a:rPr lang="en-US" sz="7200" dirty="0">
                <a:latin typeface="Times New Roman" pitchFamily="18" charset="0"/>
                <a:cs typeface="Times New Roman" pitchFamily="18" charset="0"/>
              </a:rPr>
              <a:t>Pseudo code</a:t>
            </a:r>
          </a:p>
        </p:txBody>
      </p:sp>
      <p:sp>
        <p:nvSpPr>
          <p:cNvPr id="3" name="Content Placeholder 2"/>
          <p:cNvSpPr>
            <a:spLocks noGrp="1"/>
          </p:cNvSpPr>
          <p:nvPr>
            <p:ph idx="1"/>
          </p:nvPr>
        </p:nvSpPr>
        <p:spPr>
          <a:xfrm>
            <a:off x="1284765" y="2270920"/>
            <a:ext cx="23768129" cy="15692265"/>
          </a:xfrm>
        </p:spPr>
        <p:txBody>
          <a:bodyPr>
            <a:normAutofit fontScale="92500" lnSpcReduction="20000"/>
          </a:bodyPr>
          <a:lstStyle/>
          <a:p>
            <a:pPr marL="433388" indent="-433388" algn="just">
              <a:lnSpc>
                <a:spcPct val="170000"/>
              </a:lnSpc>
              <a:buNone/>
            </a:pPr>
            <a:r>
              <a:rPr lang="en-US" sz="5400" b="1" dirty="0">
                <a:latin typeface="Times New Roman" pitchFamily="18" charset="0"/>
                <a:cs typeface="Times New Roman" pitchFamily="18" charset="0"/>
              </a:rPr>
              <a:t>Input:</a:t>
            </a:r>
            <a:r>
              <a:rPr lang="en-US" sz="5400" dirty="0">
                <a:latin typeface="Times New Roman" pitchFamily="18" charset="0"/>
                <a:cs typeface="Times New Roman" pitchFamily="18" charset="0"/>
              </a:rPr>
              <a:t> Pre-processed tweets</a:t>
            </a:r>
          </a:p>
          <a:p>
            <a:pPr marL="433388" indent="-433388" algn="just">
              <a:lnSpc>
                <a:spcPct val="170000"/>
              </a:lnSpc>
              <a:buNone/>
            </a:pPr>
            <a:r>
              <a:rPr lang="en-US" sz="5400" b="1" dirty="0">
                <a:latin typeface="Times New Roman" pitchFamily="18" charset="0"/>
                <a:cs typeface="Times New Roman" pitchFamily="18" charset="0"/>
              </a:rPr>
              <a:t>Output:</a:t>
            </a:r>
            <a:r>
              <a:rPr lang="en-US" sz="5400" dirty="0">
                <a:latin typeface="Times New Roman" pitchFamily="18" charset="0"/>
                <a:cs typeface="Times New Roman" pitchFamily="18" charset="0"/>
              </a:rPr>
              <a:t> Vector Space</a:t>
            </a:r>
            <a:endParaRPr lang="en-US" sz="5400" b="1" dirty="0">
              <a:latin typeface="Times New Roman" pitchFamily="18" charset="0"/>
              <a:cs typeface="Times New Roman" pitchFamily="18" charset="0"/>
            </a:endParaRPr>
          </a:p>
          <a:p>
            <a:pPr marL="433388" indent="-433388">
              <a:buNone/>
            </a:pPr>
            <a:r>
              <a:rPr lang="en-IN" sz="5200" b="1" dirty="0">
                <a:latin typeface="Times New Roman" pitchFamily="18" charset="0"/>
                <a:cs typeface="Times New Roman" pitchFamily="18" charset="0"/>
              </a:rPr>
              <a:t>Set seed words:</a:t>
            </a:r>
            <a:endParaRPr lang="en-US" sz="5200" dirty="0">
              <a:latin typeface="Times New Roman" pitchFamily="18" charset="0"/>
              <a:cs typeface="Times New Roman" pitchFamily="18" charset="0"/>
            </a:endParaRPr>
          </a:p>
          <a:p>
            <a:pPr marL="433388" indent="-433388">
              <a:buNone/>
            </a:pPr>
            <a:r>
              <a:rPr lang="en-IN" sz="5200" dirty="0">
                <a:latin typeface="Times New Roman" pitchFamily="18" charset="0"/>
                <a:cs typeface="Times New Roman" pitchFamily="18" charset="0"/>
              </a:rPr>
              <a:t>Set positive seed array</a:t>
            </a:r>
            <a:endParaRPr lang="en-US" sz="5200" dirty="0">
              <a:latin typeface="Times New Roman" pitchFamily="18" charset="0"/>
              <a:cs typeface="Times New Roman" pitchFamily="18" charset="0"/>
            </a:endParaRPr>
          </a:p>
          <a:p>
            <a:pPr marL="433388" indent="-433388">
              <a:buNone/>
            </a:pPr>
            <a:r>
              <a:rPr lang="en-IN" sz="5200" dirty="0">
                <a:latin typeface="Times New Roman" pitchFamily="18" charset="0"/>
                <a:cs typeface="Times New Roman" pitchFamily="18" charset="0"/>
              </a:rPr>
              <a:t>Set negative seed array </a:t>
            </a:r>
            <a:endParaRPr lang="en-US" sz="5200" dirty="0">
              <a:latin typeface="Times New Roman" pitchFamily="18" charset="0"/>
              <a:cs typeface="Times New Roman" pitchFamily="18" charset="0"/>
            </a:endParaRPr>
          </a:p>
          <a:p>
            <a:pPr marL="433388" indent="-433388">
              <a:buNone/>
            </a:pPr>
            <a:r>
              <a:rPr lang="en-IN" sz="5200" dirty="0">
                <a:latin typeface="Times New Roman" pitchFamily="18" charset="0"/>
                <a:cs typeface="Times New Roman" pitchFamily="18" charset="0"/>
              </a:rPr>
              <a:t>function </a:t>
            </a:r>
            <a:r>
              <a:rPr lang="en-IN" sz="5200" dirty="0" err="1">
                <a:latin typeface="Times New Roman" pitchFamily="18" charset="0"/>
                <a:cs typeface="Times New Roman" pitchFamily="18" charset="0"/>
              </a:rPr>
              <a:t>positive_tweets</a:t>
            </a:r>
            <a:r>
              <a:rPr lang="en-IN" sz="5200" dirty="0">
                <a:latin typeface="Times New Roman" pitchFamily="18" charset="0"/>
                <a:cs typeface="Times New Roman" pitchFamily="18" charset="0"/>
              </a:rPr>
              <a:t>(tweet):</a:t>
            </a:r>
            <a:endParaRPr lang="en-US" sz="5200" dirty="0">
              <a:latin typeface="Times New Roman" pitchFamily="18" charset="0"/>
              <a:cs typeface="Times New Roman" pitchFamily="18" charset="0"/>
            </a:endParaRPr>
          </a:p>
          <a:p>
            <a:pPr marL="433388" indent="-433388">
              <a:buNone/>
            </a:pPr>
            <a:r>
              <a:rPr lang="en-IN" sz="5200" dirty="0">
                <a:latin typeface="Times New Roman" pitchFamily="18" charset="0"/>
                <a:cs typeface="Times New Roman" pitchFamily="18" charset="0"/>
              </a:rPr>
              <a:t>for  </a:t>
            </a:r>
            <a:r>
              <a:rPr lang="en-IN" sz="5200" dirty="0" err="1">
                <a:latin typeface="Times New Roman" pitchFamily="18" charset="0"/>
                <a:cs typeface="Times New Roman" pitchFamily="18" charset="0"/>
              </a:rPr>
              <a:t>i</a:t>
            </a:r>
            <a:r>
              <a:rPr lang="en-IN" sz="5200" dirty="0">
                <a:latin typeface="Times New Roman" pitchFamily="18" charset="0"/>
                <a:cs typeface="Times New Roman" pitchFamily="18" charset="0"/>
              </a:rPr>
              <a:t> from 0 to </a:t>
            </a:r>
            <a:r>
              <a:rPr lang="en-IN" sz="5200" dirty="0" err="1">
                <a:latin typeface="Times New Roman" pitchFamily="18" charset="0"/>
                <a:cs typeface="Times New Roman" pitchFamily="18" charset="0"/>
              </a:rPr>
              <a:t>positive_seed.length</a:t>
            </a:r>
            <a:r>
              <a:rPr lang="en-IN" sz="5200" dirty="0">
                <a:latin typeface="Times New Roman" pitchFamily="18" charset="0"/>
                <a:cs typeface="Times New Roman" pitchFamily="18" charset="0"/>
              </a:rPr>
              <a:t>()</a:t>
            </a:r>
            <a:endParaRPr lang="en-US" sz="5200" dirty="0">
              <a:latin typeface="Times New Roman" pitchFamily="18" charset="0"/>
              <a:cs typeface="Times New Roman" pitchFamily="18" charset="0"/>
            </a:endParaRPr>
          </a:p>
          <a:p>
            <a:pPr marL="433388" indent="-433388">
              <a:buNone/>
            </a:pPr>
            <a:r>
              <a:rPr lang="en-IN" sz="5200" dirty="0">
                <a:latin typeface="Times New Roman" pitchFamily="18" charset="0"/>
                <a:cs typeface="Times New Roman" pitchFamily="18" charset="0"/>
              </a:rPr>
              <a:t>	if tweet has </a:t>
            </a:r>
            <a:r>
              <a:rPr lang="en-IN" sz="5200" dirty="0" err="1">
                <a:latin typeface="Times New Roman" pitchFamily="18" charset="0"/>
                <a:cs typeface="Times New Roman" pitchFamily="18" charset="0"/>
              </a:rPr>
              <a:t>positive_seed</a:t>
            </a:r>
            <a:r>
              <a:rPr lang="en-IN" sz="5200" dirty="0">
                <a:latin typeface="Times New Roman" pitchFamily="18" charset="0"/>
                <a:cs typeface="Times New Roman" pitchFamily="18" charset="0"/>
              </a:rPr>
              <a:t>[</a:t>
            </a:r>
            <a:r>
              <a:rPr lang="en-IN" sz="5200" dirty="0" err="1">
                <a:latin typeface="Times New Roman" pitchFamily="18" charset="0"/>
                <a:cs typeface="Times New Roman" pitchFamily="18" charset="0"/>
              </a:rPr>
              <a:t>i</a:t>
            </a:r>
            <a:r>
              <a:rPr lang="en-IN" sz="5200" dirty="0">
                <a:latin typeface="Times New Roman" pitchFamily="18" charset="0"/>
                <a:cs typeface="Times New Roman" pitchFamily="18" charset="0"/>
              </a:rPr>
              <a:t>] </a:t>
            </a:r>
            <a:endParaRPr lang="en-US" sz="5200" dirty="0">
              <a:latin typeface="Times New Roman" pitchFamily="18" charset="0"/>
              <a:cs typeface="Times New Roman" pitchFamily="18" charset="0"/>
            </a:endParaRPr>
          </a:p>
          <a:p>
            <a:pPr marL="433388" indent="-433388">
              <a:buNone/>
            </a:pPr>
            <a:r>
              <a:rPr lang="en-IN" sz="5200" dirty="0">
                <a:latin typeface="Times New Roman" pitchFamily="18" charset="0"/>
                <a:cs typeface="Times New Roman" pitchFamily="18" charset="0"/>
              </a:rPr>
              <a:t>		return tweet </a:t>
            </a:r>
            <a:endParaRPr lang="en-US" sz="5200" dirty="0">
              <a:latin typeface="Times New Roman" pitchFamily="18" charset="0"/>
              <a:cs typeface="Times New Roman" pitchFamily="18" charset="0"/>
            </a:endParaRPr>
          </a:p>
          <a:p>
            <a:pPr marL="433388" indent="-433388">
              <a:buNone/>
            </a:pPr>
            <a:r>
              <a:rPr lang="en-IN" sz="5200" dirty="0">
                <a:latin typeface="Times New Roman" pitchFamily="18" charset="0"/>
                <a:cs typeface="Times New Roman" pitchFamily="18" charset="0"/>
              </a:rPr>
              <a:t>	return “ ”</a:t>
            </a:r>
            <a:endParaRPr lang="en-US" sz="5200" dirty="0">
              <a:latin typeface="Times New Roman" pitchFamily="18" charset="0"/>
              <a:cs typeface="Times New Roman" pitchFamily="18" charset="0"/>
            </a:endParaRPr>
          </a:p>
          <a:p>
            <a:pPr marL="433388" indent="-433388">
              <a:buNone/>
            </a:pPr>
            <a:r>
              <a:rPr lang="en-IN" sz="5200" dirty="0" err="1">
                <a:latin typeface="Times New Roman" pitchFamily="18" charset="0"/>
                <a:cs typeface="Times New Roman" pitchFamily="18" charset="0"/>
              </a:rPr>
              <a:t>endfunction</a:t>
            </a:r>
            <a:r>
              <a:rPr lang="en-IN" sz="5200" dirty="0">
                <a:latin typeface="Times New Roman" pitchFamily="18" charset="0"/>
                <a:cs typeface="Times New Roman" pitchFamily="18" charset="0"/>
              </a:rPr>
              <a:t>	</a:t>
            </a:r>
            <a:endParaRPr lang="en-US" sz="5200" dirty="0">
              <a:latin typeface="Times New Roman" pitchFamily="18" charset="0"/>
              <a:cs typeface="Times New Roman" pitchFamily="18" charset="0"/>
            </a:endParaRPr>
          </a:p>
          <a:p>
            <a:pPr marL="433388" indent="-433388">
              <a:buNone/>
            </a:pPr>
            <a:r>
              <a:rPr lang="en-IN" sz="5200" dirty="0">
                <a:latin typeface="Times New Roman" pitchFamily="18" charset="0"/>
                <a:cs typeface="Times New Roman" pitchFamily="18" charset="0"/>
              </a:rPr>
              <a:t> </a:t>
            </a:r>
            <a:endParaRPr lang="en-US" sz="5200" dirty="0">
              <a:latin typeface="Times New Roman" pitchFamily="18" charset="0"/>
              <a:cs typeface="Times New Roman" pitchFamily="18" charset="0"/>
            </a:endParaRPr>
          </a:p>
          <a:p>
            <a:pPr marL="433388" indent="-433388">
              <a:buNone/>
            </a:pPr>
            <a:r>
              <a:rPr lang="en-IN" sz="5200" dirty="0">
                <a:latin typeface="Times New Roman" pitchFamily="18" charset="0"/>
                <a:cs typeface="Times New Roman" pitchFamily="18" charset="0"/>
              </a:rPr>
              <a:t>Function </a:t>
            </a:r>
            <a:r>
              <a:rPr lang="en-IN" sz="5200" dirty="0" err="1">
                <a:latin typeface="Times New Roman" pitchFamily="18" charset="0"/>
                <a:cs typeface="Times New Roman" pitchFamily="18" charset="0"/>
              </a:rPr>
              <a:t>negative_tweets</a:t>
            </a:r>
            <a:r>
              <a:rPr lang="en-IN" sz="5200" dirty="0">
                <a:latin typeface="Times New Roman" pitchFamily="18" charset="0"/>
                <a:cs typeface="Times New Roman" pitchFamily="18" charset="0"/>
              </a:rPr>
              <a:t>(tweet):</a:t>
            </a:r>
            <a:endParaRPr lang="en-US" sz="5200" dirty="0">
              <a:latin typeface="Times New Roman" pitchFamily="18" charset="0"/>
              <a:cs typeface="Times New Roman" pitchFamily="18" charset="0"/>
            </a:endParaRPr>
          </a:p>
          <a:p>
            <a:pPr marL="433388" indent="-433388">
              <a:buNone/>
            </a:pPr>
            <a:r>
              <a:rPr lang="en-IN" sz="5200" dirty="0">
                <a:latin typeface="Times New Roman" pitchFamily="18" charset="0"/>
                <a:cs typeface="Times New Roman" pitchFamily="18" charset="0"/>
              </a:rPr>
              <a:t>for  </a:t>
            </a:r>
            <a:r>
              <a:rPr lang="en-IN" sz="5200" dirty="0" err="1">
                <a:latin typeface="Times New Roman" pitchFamily="18" charset="0"/>
                <a:cs typeface="Times New Roman" pitchFamily="18" charset="0"/>
              </a:rPr>
              <a:t>i</a:t>
            </a:r>
            <a:r>
              <a:rPr lang="en-IN" sz="5200" dirty="0">
                <a:latin typeface="Times New Roman" pitchFamily="18" charset="0"/>
                <a:cs typeface="Times New Roman" pitchFamily="18" charset="0"/>
              </a:rPr>
              <a:t> from 0 to </a:t>
            </a:r>
            <a:r>
              <a:rPr lang="en-IN" sz="5200" dirty="0" err="1">
                <a:latin typeface="Times New Roman" pitchFamily="18" charset="0"/>
                <a:cs typeface="Times New Roman" pitchFamily="18" charset="0"/>
              </a:rPr>
              <a:t>negative_seed.length</a:t>
            </a:r>
            <a:r>
              <a:rPr lang="en-IN" sz="5200" dirty="0">
                <a:latin typeface="Times New Roman" pitchFamily="18" charset="0"/>
                <a:cs typeface="Times New Roman" pitchFamily="18" charset="0"/>
              </a:rPr>
              <a:t>()</a:t>
            </a:r>
            <a:endParaRPr lang="en-US" sz="5200" dirty="0">
              <a:latin typeface="Times New Roman" pitchFamily="18" charset="0"/>
              <a:cs typeface="Times New Roman" pitchFamily="18" charset="0"/>
            </a:endParaRPr>
          </a:p>
          <a:p>
            <a:pPr marL="433388" indent="-433388">
              <a:buNone/>
            </a:pPr>
            <a:r>
              <a:rPr lang="en-IN" sz="5200" dirty="0">
                <a:latin typeface="Times New Roman" pitchFamily="18" charset="0"/>
                <a:cs typeface="Times New Roman" pitchFamily="18" charset="0"/>
              </a:rPr>
              <a:t>	if tweet has </a:t>
            </a:r>
            <a:r>
              <a:rPr lang="en-IN" sz="5200" dirty="0" err="1">
                <a:latin typeface="Times New Roman" pitchFamily="18" charset="0"/>
                <a:cs typeface="Times New Roman" pitchFamily="18" charset="0"/>
              </a:rPr>
              <a:t>negative_seed</a:t>
            </a:r>
            <a:r>
              <a:rPr lang="en-IN" sz="5200" dirty="0">
                <a:latin typeface="Times New Roman" pitchFamily="18" charset="0"/>
                <a:cs typeface="Times New Roman" pitchFamily="18" charset="0"/>
              </a:rPr>
              <a:t>[</a:t>
            </a:r>
            <a:r>
              <a:rPr lang="en-IN" sz="5200" dirty="0" err="1">
                <a:latin typeface="Times New Roman" pitchFamily="18" charset="0"/>
                <a:cs typeface="Times New Roman" pitchFamily="18" charset="0"/>
              </a:rPr>
              <a:t>i</a:t>
            </a:r>
            <a:r>
              <a:rPr lang="en-IN" sz="5200" dirty="0">
                <a:latin typeface="Times New Roman" pitchFamily="18" charset="0"/>
                <a:cs typeface="Times New Roman" pitchFamily="18" charset="0"/>
              </a:rPr>
              <a:t>] </a:t>
            </a:r>
            <a:endParaRPr lang="en-US" sz="5200" dirty="0">
              <a:latin typeface="Times New Roman" pitchFamily="18" charset="0"/>
              <a:cs typeface="Times New Roman" pitchFamily="18" charset="0"/>
            </a:endParaRPr>
          </a:p>
          <a:p>
            <a:pPr marL="433388" indent="-433388">
              <a:buNone/>
            </a:pPr>
            <a:r>
              <a:rPr lang="en-IN" sz="5200" dirty="0">
                <a:latin typeface="Times New Roman" pitchFamily="18" charset="0"/>
                <a:cs typeface="Times New Roman" pitchFamily="18" charset="0"/>
              </a:rPr>
              <a:t>		return tweet </a:t>
            </a:r>
            <a:endParaRPr lang="en-US" sz="5200" dirty="0">
              <a:latin typeface="Times New Roman" pitchFamily="18" charset="0"/>
              <a:cs typeface="Times New Roman" pitchFamily="18" charset="0"/>
            </a:endParaRPr>
          </a:p>
          <a:p>
            <a:pPr marL="433388" indent="-433388">
              <a:buNone/>
            </a:pPr>
            <a:r>
              <a:rPr lang="en-IN" sz="5200" dirty="0">
                <a:latin typeface="Times New Roman" pitchFamily="18" charset="0"/>
                <a:cs typeface="Times New Roman" pitchFamily="18" charset="0"/>
              </a:rPr>
              <a:t>	return “ ”</a:t>
            </a:r>
            <a:endParaRPr lang="en-US" sz="5200" dirty="0">
              <a:latin typeface="Times New Roman" pitchFamily="18" charset="0"/>
              <a:cs typeface="Times New Roman" pitchFamily="18" charset="0"/>
            </a:endParaRPr>
          </a:p>
          <a:p>
            <a:pPr marL="433388" indent="-433388">
              <a:buNone/>
            </a:pPr>
            <a:r>
              <a:rPr lang="en-IN" sz="5200" dirty="0" err="1">
                <a:latin typeface="Times New Roman" pitchFamily="18" charset="0"/>
                <a:cs typeface="Times New Roman" pitchFamily="18" charset="0"/>
              </a:rPr>
              <a:t>endfunction</a:t>
            </a:r>
            <a:r>
              <a:rPr lang="en-IN" sz="5200" dirty="0">
                <a:latin typeface="Times New Roman" pitchFamily="18" charset="0"/>
                <a:cs typeface="Times New Roman" pitchFamily="18" charset="0"/>
              </a:rPr>
              <a:t>	</a:t>
            </a:r>
            <a:endParaRPr lang="en-US" sz="5200" dirty="0">
              <a:latin typeface="Times New Roman" pitchFamily="18" charset="0"/>
              <a:cs typeface="Times New Roman" pitchFamily="18" charset="0"/>
            </a:endParaRPr>
          </a:p>
          <a:p>
            <a:pPr marL="433388" indent="-433388">
              <a:buNone/>
            </a:pPr>
            <a:r>
              <a:rPr lang="en-US" sz="4300" dirty="0">
                <a:latin typeface="Times New Roman" pitchFamily="18" charset="0"/>
                <a:cs typeface="Times New Roman" pitchFamily="18" charset="0"/>
              </a:rPr>
              <a:t> </a:t>
            </a:r>
          </a:p>
        </p:txBody>
      </p:sp>
      <p:sp>
        <p:nvSpPr>
          <p:cNvPr id="5" name="Slide Number Placeholder 4"/>
          <p:cNvSpPr>
            <a:spLocks noGrp="1"/>
          </p:cNvSpPr>
          <p:nvPr>
            <p:ph type="sldNum" sz="quarter" idx="12"/>
          </p:nvPr>
        </p:nvSpPr>
        <p:spPr/>
        <p:txBody>
          <a:bodyPr/>
          <a:lstStyle/>
          <a:p>
            <a:fld id="{227EAA8D-357C-4EAD-8E30-CDB4F7E846F9}"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223590" y="1508919"/>
          <a:ext cx="23095158" cy="15468600"/>
        </p:xfrm>
        <a:graphic>
          <a:graphicData uri="http://schemas.openxmlformats.org/drawingml/2006/table">
            <a:tbl>
              <a:tblPr firstRow="1" bandRow="1">
                <a:tableStyleId>{5940675A-B579-460E-94D1-54222C63F5DA}</a:tableStyleId>
              </a:tblPr>
              <a:tblGrid>
                <a:gridCol w="23095158">
                  <a:extLst>
                    <a:ext uri="{9D8B030D-6E8A-4147-A177-3AD203B41FA5}">
                      <a16:colId xmlns:a16="http://schemas.microsoft.com/office/drawing/2014/main" val="20000"/>
                    </a:ext>
                  </a:extLst>
                </a:gridCol>
              </a:tblGrid>
              <a:tr h="15468600">
                <a:tc>
                  <a:txBody>
                    <a:bodyPr/>
                    <a:lstStyle/>
                    <a:p>
                      <a:endParaRPr lang="en-US" sz="4300" dirty="0"/>
                    </a:p>
                  </a:txBody>
                  <a:tcPr marL="183538" marR="183538" marT="95100" marB="9510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3" name="Content Placeholder 2"/>
          <p:cNvSpPr>
            <a:spLocks noGrp="1"/>
          </p:cNvSpPr>
          <p:nvPr>
            <p:ph idx="1"/>
          </p:nvPr>
        </p:nvSpPr>
        <p:spPr>
          <a:xfrm>
            <a:off x="1417637" y="1737519"/>
            <a:ext cx="23125748" cy="15087600"/>
          </a:xfrm>
        </p:spPr>
        <p:txBody>
          <a:bodyPr>
            <a:normAutofit fontScale="77500" lnSpcReduction="20000"/>
          </a:bodyPr>
          <a:lstStyle/>
          <a:p>
            <a:pPr>
              <a:buNone/>
            </a:pPr>
            <a:r>
              <a:rPr lang="en-US" sz="6200" b="1" dirty="0">
                <a:latin typeface="Times New Roman" pitchFamily="18" charset="0"/>
                <a:cs typeface="Times New Roman" pitchFamily="18" charset="0"/>
              </a:rPr>
              <a:t>Vector space generation:</a:t>
            </a:r>
            <a:r>
              <a:rPr lang="en-IN" sz="7000" dirty="0">
                <a:latin typeface="Times New Roman" pitchFamily="18" charset="0"/>
                <a:cs typeface="Times New Roman" pitchFamily="18" charset="0"/>
              </a:rPr>
              <a:t> </a:t>
            </a:r>
            <a:endParaRPr lang="en-US" sz="7000" dirty="0">
              <a:latin typeface="Times New Roman" pitchFamily="18" charset="0"/>
              <a:cs typeface="Times New Roman" pitchFamily="18" charset="0"/>
            </a:endParaRPr>
          </a:p>
          <a:p>
            <a:pPr>
              <a:buNone/>
            </a:pPr>
            <a:r>
              <a:rPr lang="en-IN" sz="6300" dirty="0">
                <a:latin typeface="Times New Roman" pitchFamily="18" charset="0"/>
                <a:cs typeface="Times New Roman" pitchFamily="18" charset="0"/>
              </a:rPr>
              <a:t>function </a:t>
            </a:r>
            <a:r>
              <a:rPr lang="en-IN" sz="6300" dirty="0" err="1">
                <a:latin typeface="Times New Roman" pitchFamily="18" charset="0"/>
                <a:cs typeface="Times New Roman" pitchFamily="18" charset="0"/>
              </a:rPr>
              <a:t>vector_space</a:t>
            </a:r>
            <a:r>
              <a:rPr lang="en-IN" sz="6300" dirty="0">
                <a:latin typeface="Times New Roman" pitchFamily="18" charset="0"/>
                <a:cs typeface="Times New Roman" pitchFamily="18" charset="0"/>
              </a:rPr>
              <a:t>(wordlist) </a:t>
            </a:r>
            <a:endParaRPr lang="en-US" sz="6300" dirty="0">
              <a:latin typeface="Times New Roman" pitchFamily="18" charset="0"/>
              <a:cs typeface="Times New Roman" pitchFamily="18" charset="0"/>
            </a:endParaRPr>
          </a:p>
          <a:p>
            <a:pPr>
              <a:buNone/>
            </a:pPr>
            <a:r>
              <a:rPr lang="en-IN" sz="6300" dirty="0">
                <a:latin typeface="Times New Roman" pitchFamily="18" charset="0"/>
                <a:cs typeface="Times New Roman" pitchFamily="18" charset="0"/>
              </a:rPr>
              <a:t>    rows, cols = (2,len(wordlist)) </a:t>
            </a:r>
            <a:endParaRPr lang="en-US" sz="6300" dirty="0">
              <a:latin typeface="Times New Roman" pitchFamily="18" charset="0"/>
              <a:cs typeface="Times New Roman" pitchFamily="18" charset="0"/>
            </a:endParaRPr>
          </a:p>
          <a:p>
            <a:pPr>
              <a:buNone/>
            </a:pPr>
            <a:r>
              <a:rPr lang="en-IN" sz="6300" dirty="0">
                <a:latin typeface="Times New Roman" pitchFamily="18" charset="0"/>
                <a:cs typeface="Times New Roman" pitchFamily="18" charset="0"/>
              </a:rPr>
              <a:t>    m = [[1 for </a:t>
            </a:r>
            <a:r>
              <a:rPr lang="en-IN" sz="6300" dirty="0" err="1">
                <a:latin typeface="Times New Roman" pitchFamily="18" charset="0"/>
                <a:cs typeface="Times New Roman" pitchFamily="18" charset="0"/>
              </a:rPr>
              <a:t>i</a:t>
            </a:r>
            <a:r>
              <a:rPr lang="en-IN" sz="6300" dirty="0">
                <a:latin typeface="Times New Roman" pitchFamily="18" charset="0"/>
                <a:cs typeface="Times New Roman" pitchFamily="18" charset="0"/>
              </a:rPr>
              <a:t> in range(cols)] for j in range(rows)]</a:t>
            </a:r>
            <a:endParaRPr lang="en-US" sz="6300" dirty="0">
              <a:latin typeface="Times New Roman" pitchFamily="18" charset="0"/>
              <a:cs typeface="Times New Roman" pitchFamily="18" charset="0"/>
            </a:endParaRPr>
          </a:p>
          <a:p>
            <a:pPr>
              <a:buNone/>
            </a:pPr>
            <a:r>
              <a:rPr lang="en-IN" sz="6300" dirty="0">
                <a:latin typeface="Times New Roman" pitchFamily="18" charset="0"/>
                <a:cs typeface="Times New Roman" pitchFamily="18" charset="0"/>
              </a:rPr>
              <a:t> </a:t>
            </a:r>
            <a:endParaRPr lang="en-US" sz="6300" dirty="0">
              <a:latin typeface="Times New Roman" pitchFamily="18" charset="0"/>
              <a:cs typeface="Times New Roman" pitchFamily="18" charset="0"/>
            </a:endParaRPr>
          </a:p>
          <a:p>
            <a:pPr>
              <a:buNone/>
            </a:pPr>
            <a:r>
              <a:rPr lang="en-IN" sz="6300" dirty="0">
                <a:latin typeface="Times New Roman" pitchFamily="18" charset="0"/>
                <a:cs typeface="Times New Roman" pitchFamily="18" charset="0"/>
              </a:rPr>
              <a:t>for </a:t>
            </a:r>
            <a:r>
              <a:rPr lang="en-IN" sz="6300" dirty="0" err="1">
                <a:latin typeface="Times New Roman" pitchFamily="18" charset="0"/>
                <a:cs typeface="Times New Roman" pitchFamily="18" charset="0"/>
              </a:rPr>
              <a:t>i</a:t>
            </a:r>
            <a:r>
              <a:rPr lang="en-IN" sz="6300" dirty="0">
                <a:latin typeface="Times New Roman" pitchFamily="18" charset="0"/>
                <a:cs typeface="Times New Roman" pitchFamily="18" charset="0"/>
              </a:rPr>
              <a:t> in range(0,int(</a:t>
            </a:r>
            <a:r>
              <a:rPr lang="en-IN" sz="6300" dirty="0" err="1">
                <a:latin typeface="Times New Roman" pitchFamily="18" charset="0"/>
                <a:cs typeface="Times New Roman" pitchFamily="18" charset="0"/>
              </a:rPr>
              <a:t>len</a:t>
            </a:r>
            <a:r>
              <a:rPr lang="en-IN" sz="6300" dirty="0">
                <a:latin typeface="Times New Roman" pitchFamily="18" charset="0"/>
                <a:cs typeface="Times New Roman" pitchFamily="18" charset="0"/>
              </a:rPr>
              <a:t>(wordlist))):</a:t>
            </a:r>
            <a:endParaRPr lang="en-US" sz="6300" dirty="0">
              <a:latin typeface="Times New Roman" pitchFamily="18" charset="0"/>
              <a:cs typeface="Times New Roman" pitchFamily="18" charset="0"/>
            </a:endParaRPr>
          </a:p>
          <a:p>
            <a:pPr>
              <a:buNone/>
            </a:pPr>
            <a:r>
              <a:rPr lang="en-IN" sz="6300" dirty="0">
                <a:latin typeface="Times New Roman" pitchFamily="18" charset="0"/>
                <a:cs typeface="Times New Roman" pitchFamily="18" charset="0"/>
              </a:rPr>
              <a:t>        if( </a:t>
            </a:r>
            <a:r>
              <a:rPr lang="en-IN" sz="6300" dirty="0" err="1">
                <a:latin typeface="Times New Roman" pitchFamily="18" charset="0"/>
                <a:cs typeface="Times New Roman" pitchFamily="18" charset="0"/>
              </a:rPr>
              <a:t>positive_seed</a:t>
            </a:r>
            <a:r>
              <a:rPr lang="en-IN" sz="6300" dirty="0">
                <a:latin typeface="Times New Roman" pitchFamily="18" charset="0"/>
                <a:cs typeface="Times New Roman" pitchFamily="18" charset="0"/>
              </a:rPr>
              <a:t> has wordlist[</a:t>
            </a:r>
            <a:r>
              <a:rPr lang="en-IN" sz="6300" dirty="0" err="1">
                <a:latin typeface="Times New Roman" pitchFamily="18" charset="0"/>
                <a:cs typeface="Times New Roman" pitchFamily="18" charset="0"/>
              </a:rPr>
              <a:t>i</a:t>
            </a:r>
            <a:r>
              <a:rPr lang="en-IN" sz="6300" dirty="0">
                <a:latin typeface="Times New Roman" pitchFamily="18" charset="0"/>
                <a:cs typeface="Times New Roman" pitchFamily="18" charset="0"/>
              </a:rPr>
              <a:t>]) :</a:t>
            </a:r>
            <a:endParaRPr lang="en-US" sz="6300" dirty="0">
              <a:latin typeface="Times New Roman" pitchFamily="18" charset="0"/>
              <a:cs typeface="Times New Roman" pitchFamily="18" charset="0"/>
            </a:endParaRPr>
          </a:p>
          <a:p>
            <a:pPr>
              <a:buNone/>
            </a:pPr>
            <a:r>
              <a:rPr lang="en-IN" sz="6300" dirty="0">
                <a:latin typeface="Times New Roman" pitchFamily="18" charset="0"/>
                <a:cs typeface="Times New Roman" pitchFamily="18" charset="0"/>
              </a:rPr>
              <a:t>            m[0][</a:t>
            </a:r>
            <a:r>
              <a:rPr lang="en-IN" sz="6300" dirty="0" err="1">
                <a:latin typeface="Times New Roman" pitchFamily="18" charset="0"/>
                <a:cs typeface="Times New Roman" pitchFamily="18" charset="0"/>
              </a:rPr>
              <a:t>i</a:t>
            </a:r>
            <a:r>
              <a:rPr lang="en-IN" sz="6300" dirty="0">
                <a:latin typeface="Times New Roman" pitchFamily="18" charset="0"/>
                <a:cs typeface="Times New Roman" pitchFamily="18" charset="0"/>
              </a:rPr>
              <a:t>] = 1</a:t>
            </a:r>
            <a:endParaRPr lang="en-US" sz="6300" dirty="0">
              <a:latin typeface="Times New Roman" pitchFamily="18" charset="0"/>
              <a:cs typeface="Times New Roman" pitchFamily="18" charset="0"/>
            </a:endParaRPr>
          </a:p>
          <a:p>
            <a:pPr>
              <a:buNone/>
            </a:pPr>
            <a:r>
              <a:rPr lang="en-IN" sz="6300" dirty="0">
                <a:latin typeface="Times New Roman" pitchFamily="18" charset="0"/>
                <a:cs typeface="Times New Roman" pitchFamily="18" charset="0"/>
              </a:rPr>
              <a:t>            m[1][</a:t>
            </a:r>
            <a:r>
              <a:rPr lang="en-IN" sz="6300" dirty="0" err="1">
                <a:latin typeface="Times New Roman" pitchFamily="18" charset="0"/>
                <a:cs typeface="Times New Roman" pitchFamily="18" charset="0"/>
              </a:rPr>
              <a:t>i</a:t>
            </a:r>
            <a:r>
              <a:rPr lang="en-IN" sz="6300" dirty="0">
                <a:latin typeface="Times New Roman" pitchFamily="18" charset="0"/>
                <a:cs typeface="Times New Roman" pitchFamily="18" charset="0"/>
              </a:rPr>
              <a:t>] = 0</a:t>
            </a:r>
            <a:endParaRPr lang="en-US" sz="6300" dirty="0">
              <a:latin typeface="Times New Roman" pitchFamily="18" charset="0"/>
              <a:cs typeface="Times New Roman" pitchFamily="18" charset="0"/>
            </a:endParaRPr>
          </a:p>
          <a:p>
            <a:pPr>
              <a:buNone/>
            </a:pPr>
            <a:r>
              <a:rPr lang="en-IN" sz="6300" dirty="0">
                <a:latin typeface="Times New Roman" pitchFamily="18" charset="0"/>
                <a:cs typeface="Times New Roman" pitchFamily="18" charset="0"/>
              </a:rPr>
              <a:t>        else if ( </a:t>
            </a:r>
            <a:r>
              <a:rPr lang="en-IN" sz="6300" dirty="0" err="1">
                <a:latin typeface="Times New Roman" pitchFamily="18" charset="0"/>
                <a:cs typeface="Times New Roman" pitchFamily="18" charset="0"/>
              </a:rPr>
              <a:t>negative_seed</a:t>
            </a:r>
            <a:r>
              <a:rPr lang="en-IN" sz="6300" dirty="0">
                <a:latin typeface="Times New Roman" pitchFamily="18" charset="0"/>
                <a:cs typeface="Times New Roman" pitchFamily="18" charset="0"/>
              </a:rPr>
              <a:t> has wordlist[</a:t>
            </a:r>
            <a:r>
              <a:rPr lang="en-IN" sz="6300" dirty="0" err="1">
                <a:latin typeface="Times New Roman" pitchFamily="18" charset="0"/>
                <a:cs typeface="Times New Roman" pitchFamily="18" charset="0"/>
              </a:rPr>
              <a:t>i</a:t>
            </a:r>
            <a:r>
              <a:rPr lang="en-IN" sz="6300" dirty="0">
                <a:latin typeface="Times New Roman" pitchFamily="18" charset="0"/>
                <a:cs typeface="Times New Roman" pitchFamily="18" charset="0"/>
              </a:rPr>
              <a:t>]): </a:t>
            </a:r>
            <a:endParaRPr lang="en-US" sz="6300" dirty="0">
              <a:latin typeface="Times New Roman" pitchFamily="18" charset="0"/>
              <a:cs typeface="Times New Roman" pitchFamily="18" charset="0"/>
            </a:endParaRPr>
          </a:p>
          <a:p>
            <a:pPr>
              <a:buNone/>
            </a:pPr>
            <a:r>
              <a:rPr lang="en-IN" sz="6300" dirty="0">
                <a:latin typeface="Times New Roman" pitchFamily="18" charset="0"/>
                <a:cs typeface="Times New Roman" pitchFamily="18" charset="0"/>
              </a:rPr>
              <a:t>            m[0][</a:t>
            </a:r>
            <a:r>
              <a:rPr lang="en-IN" sz="6300" dirty="0" err="1">
                <a:latin typeface="Times New Roman" pitchFamily="18" charset="0"/>
                <a:cs typeface="Times New Roman" pitchFamily="18" charset="0"/>
              </a:rPr>
              <a:t>i</a:t>
            </a:r>
            <a:r>
              <a:rPr lang="en-IN" sz="6300" dirty="0">
                <a:latin typeface="Times New Roman" pitchFamily="18" charset="0"/>
                <a:cs typeface="Times New Roman" pitchFamily="18" charset="0"/>
              </a:rPr>
              <a:t>] = 0</a:t>
            </a:r>
            <a:endParaRPr lang="en-US" sz="6300" dirty="0">
              <a:latin typeface="Times New Roman" pitchFamily="18" charset="0"/>
              <a:cs typeface="Times New Roman" pitchFamily="18" charset="0"/>
            </a:endParaRPr>
          </a:p>
          <a:p>
            <a:pPr>
              <a:buNone/>
            </a:pPr>
            <a:r>
              <a:rPr lang="en-IN" sz="6300" dirty="0">
                <a:latin typeface="Times New Roman" pitchFamily="18" charset="0"/>
                <a:cs typeface="Times New Roman" pitchFamily="18" charset="0"/>
              </a:rPr>
              <a:t>            m[1][</a:t>
            </a:r>
            <a:r>
              <a:rPr lang="en-IN" sz="6300" dirty="0" err="1">
                <a:latin typeface="Times New Roman" pitchFamily="18" charset="0"/>
                <a:cs typeface="Times New Roman" pitchFamily="18" charset="0"/>
              </a:rPr>
              <a:t>i</a:t>
            </a:r>
            <a:r>
              <a:rPr lang="en-IN" sz="6300" dirty="0">
                <a:latin typeface="Times New Roman" pitchFamily="18" charset="0"/>
                <a:cs typeface="Times New Roman" pitchFamily="18" charset="0"/>
              </a:rPr>
              <a:t>] = 1</a:t>
            </a:r>
            <a:endParaRPr lang="en-US" sz="6300" dirty="0">
              <a:latin typeface="Times New Roman" pitchFamily="18" charset="0"/>
              <a:cs typeface="Times New Roman" pitchFamily="18" charset="0"/>
            </a:endParaRPr>
          </a:p>
          <a:p>
            <a:pPr>
              <a:buNone/>
            </a:pPr>
            <a:r>
              <a:rPr lang="en-IN" sz="6300" dirty="0">
                <a:latin typeface="Times New Roman" pitchFamily="18" charset="0"/>
                <a:cs typeface="Times New Roman" pitchFamily="18" charset="0"/>
              </a:rPr>
              <a:t>        else:  </a:t>
            </a:r>
            <a:endParaRPr lang="en-US" sz="6300" dirty="0">
              <a:latin typeface="Times New Roman" pitchFamily="18" charset="0"/>
              <a:cs typeface="Times New Roman" pitchFamily="18" charset="0"/>
            </a:endParaRPr>
          </a:p>
          <a:p>
            <a:pPr>
              <a:buNone/>
            </a:pPr>
            <a:r>
              <a:rPr lang="en-IN" sz="6300" dirty="0">
                <a:latin typeface="Times New Roman" pitchFamily="18" charset="0"/>
                <a:cs typeface="Times New Roman" pitchFamily="18" charset="0"/>
              </a:rPr>
              <a:t>            m[0][</a:t>
            </a:r>
            <a:r>
              <a:rPr lang="en-IN" sz="6300" dirty="0" err="1">
                <a:latin typeface="Times New Roman" pitchFamily="18" charset="0"/>
                <a:cs typeface="Times New Roman" pitchFamily="18" charset="0"/>
              </a:rPr>
              <a:t>i</a:t>
            </a:r>
            <a:r>
              <a:rPr lang="en-IN" sz="6300" dirty="0">
                <a:latin typeface="Times New Roman" pitchFamily="18" charset="0"/>
                <a:cs typeface="Times New Roman" pitchFamily="18" charset="0"/>
              </a:rPr>
              <a:t>]=0.5</a:t>
            </a:r>
            <a:endParaRPr lang="en-US" sz="6300" dirty="0">
              <a:latin typeface="Times New Roman" pitchFamily="18" charset="0"/>
              <a:cs typeface="Times New Roman" pitchFamily="18" charset="0"/>
            </a:endParaRPr>
          </a:p>
          <a:p>
            <a:pPr>
              <a:buNone/>
            </a:pPr>
            <a:r>
              <a:rPr lang="en-IN" sz="6300" dirty="0">
                <a:latin typeface="Times New Roman" pitchFamily="18" charset="0"/>
                <a:cs typeface="Times New Roman" pitchFamily="18" charset="0"/>
              </a:rPr>
              <a:t>            m[1][1]=0.5</a:t>
            </a:r>
            <a:endParaRPr lang="en-US" sz="6300" dirty="0">
              <a:latin typeface="Times New Roman" pitchFamily="18" charset="0"/>
              <a:cs typeface="Times New Roman" pitchFamily="18" charset="0"/>
            </a:endParaRPr>
          </a:p>
          <a:p>
            <a:pPr>
              <a:buNone/>
            </a:pPr>
            <a:r>
              <a:rPr lang="en-IN" sz="6300" dirty="0">
                <a:latin typeface="Times New Roman" pitchFamily="18" charset="0"/>
                <a:cs typeface="Times New Roman" pitchFamily="18" charset="0"/>
              </a:rPr>
              <a:t>            </a:t>
            </a:r>
            <a:endParaRPr lang="en-US" sz="6300" dirty="0">
              <a:latin typeface="Times New Roman" pitchFamily="18" charset="0"/>
              <a:cs typeface="Times New Roman" pitchFamily="18" charset="0"/>
            </a:endParaRPr>
          </a:p>
          <a:p>
            <a:pPr>
              <a:buNone/>
            </a:pPr>
            <a:r>
              <a:rPr lang="en-IN" sz="6300" dirty="0">
                <a:latin typeface="Times New Roman" pitchFamily="18" charset="0"/>
                <a:cs typeface="Times New Roman" pitchFamily="18" charset="0"/>
              </a:rPr>
              <a:t>    </a:t>
            </a:r>
            <a:r>
              <a:rPr lang="en-IN" sz="6300" dirty="0" err="1">
                <a:latin typeface="Times New Roman" pitchFamily="18" charset="0"/>
                <a:cs typeface="Times New Roman" pitchFamily="18" charset="0"/>
              </a:rPr>
              <a:t>pd.DataFrame</a:t>
            </a:r>
            <a:r>
              <a:rPr lang="en-IN" sz="6300" dirty="0">
                <a:latin typeface="Times New Roman" pitchFamily="18" charset="0"/>
                <a:cs typeface="Times New Roman" pitchFamily="18" charset="0"/>
              </a:rPr>
              <a:t>(m, columns=wordlist)</a:t>
            </a:r>
            <a:endParaRPr lang="en-US" sz="6300" dirty="0">
              <a:latin typeface="Times New Roman" pitchFamily="18" charset="0"/>
              <a:cs typeface="Times New Roman" pitchFamily="18" charset="0"/>
            </a:endParaRPr>
          </a:p>
          <a:p>
            <a:pPr>
              <a:buNone/>
            </a:pPr>
            <a:r>
              <a:rPr lang="en-IN" sz="6300" dirty="0">
                <a:latin typeface="Times New Roman" pitchFamily="18" charset="0"/>
                <a:cs typeface="Times New Roman" pitchFamily="18" charset="0"/>
              </a:rPr>
              <a:t>    </a:t>
            </a:r>
            <a:r>
              <a:rPr lang="en-IN" sz="6300" dirty="0" err="1">
                <a:latin typeface="Times New Roman" pitchFamily="18" charset="0"/>
                <a:cs typeface="Times New Roman" pitchFamily="18" charset="0"/>
              </a:rPr>
              <a:t>tf</a:t>
            </a:r>
            <a:r>
              <a:rPr lang="en-IN" sz="6300" dirty="0">
                <a:latin typeface="Times New Roman" pitchFamily="18" charset="0"/>
                <a:cs typeface="Times New Roman" pitchFamily="18" charset="0"/>
              </a:rPr>
              <a:t> = </a:t>
            </a:r>
            <a:r>
              <a:rPr lang="en-IN" sz="6300" dirty="0" err="1">
                <a:latin typeface="Times New Roman" pitchFamily="18" charset="0"/>
                <a:cs typeface="Times New Roman" pitchFamily="18" charset="0"/>
              </a:rPr>
              <a:t>TfidfVectorizer</a:t>
            </a:r>
            <a:r>
              <a:rPr lang="en-IN" sz="6300" dirty="0">
                <a:latin typeface="Times New Roman" pitchFamily="18" charset="0"/>
                <a:cs typeface="Times New Roman" pitchFamily="18" charset="0"/>
              </a:rPr>
              <a:t>()</a:t>
            </a:r>
            <a:endParaRPr lang="en-US" sz="6300" dirty="0">
              <a:latin typeface="Times New Roman" pitchFamily="18" charset="0"/>
              <a:cs typeface="Times New Roman" pitchFamily="18" charset="0"/>
            </a:endParaRPr>
          </a:p>
          <a:p>
            <a:pPr>
              <a:buNone/>
            </a:pPr>
            <a:r>
              <a:rPr lang="en-IN" sz="6300" dirty="0">
                <a:latin typeface="Times New Roman" pitchFamily="18" charset="0"/>
                <a:cs typeface="Times New Roman" pitchFamily="18" charset="0"/>
              </a:rPr>
              <a:t>    m = </a:t>
            </a:r>
            <a:r>
              <a:rPr lang="en-IN" sz="6300" dirty="0" err="1">
                <a:latin typeface="Times New Roman" pitchFamily="18" charset="0"/>
                <a:cs typeface="Times New Roman" pitchFamily="18" charset="0"/>
              </a:rPr>
              <a:t>tf.fit_transform</a:t>
            </a:r>
            <a:r>
              <a:rPr lang="en-IN" sz="6300" dirty="0">
                <a:latin typeface="Times New Roman" pitchFamily="18" charset="0"/>
                <a:cs typeface="Times New Roman" pitchFamily="18" charset="0"/>
              </a:rPr>
              <a:t>(m).</a:t>
            </a:r>
            <a:r>
              <a:rPr lang="en-IN" sz="6300" dirty="0" err="1">
                <a:latin typeface="Times New Roman" pitchFamily="18" charset="0"/>
                <a:cs typeface="Times New Roman" pitchFamily="18" charset="0"/>
              </a:rPr>
              <a:t>todense</a:t>
            </a:r>
            <a:r>
              <a:rPr lang="en-IN" sz="6300" dirty="0">
                <a:latin typeface="Times New Roman" pitchFamily="18" charset="0"/>
                <a:cs typeface="Times New Roman" pitchFamily="18" charset="0"/>
              </a:rPr>
              <a:t>()</a:t>
            </a:r>
            <a:endParaRPr lang="en-US" sz="6300" dirty="0">
              <a:latin typeface="Times New Roman" pitchFamily="18" charset="0"/>
              <a:cs typeface="Times New Roman" pitchFamily="18" charset="0"/>
            </a:endParaRPr>
          </a:p>
          <a:p>
            <a:pPr>
              <a:buNone/>
            </a:pPr>
            <a:r>
              <a:rPr lang="en-IN" sz="6300" dirty="0">
                <a:latin typeface="Times New Roman" pitchFamily="18" charset="0"/>
                <a:cs typeface="Times New Roman" pitchFamily="18" charset="0"/>
              </a:rPr>
              <a:t>   Print vector space</a:t>
            </a:r>
            <a:endParaRPr lang="en-US" sz="6300" dirty="0">
              <a:latin typeface="Times New Roman" pitchFamily="18" charset="0"/>
              <a:cs typeface="Times New Roman" pitchFamily="18" charset="0"/>
            </a:endParaRPr>
          </a:p>
          <a:p>
            <a:pPr>
              <a:buNone/>
            </a:pPr>
            <a:endParaRPr lang="en-US" sz="50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27EAA8D-357C-4EAD-8E30-CDB4F7E846F9}"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189038" y="823119"/>
          <a:ext cx="18973799" cy="16535399"/>
        </p:xfrm>
        <a:graphic>
          <a:graphicData uri="http://schemas.openxmlformats.org/drawingml/2006/table">
            <a:tbl>
              <a:tblPr firstRow="1" bandRow="1">
                <a:tableStyleId>{5940675A-B579-460E-94D1-54222C63F5DA}</a:tableStyleId>
              </a:tblPr>
              <a:tblGrid>
                <a:gridCol w="18973799">
                  <a:extLst>
                    <a:ext uri="{9D8B030D-6E8A-4147-A177-3AD203B41FA5}">
                      <a16:colId xmlns:a16="http://schemas.microsoft.com/office/drawing/2014/main" val="20000"/>
                    </a:ext>
                  </a:extLst>
                </a:gridCol>
              </a:tblGrid>
              <a:tr h="16535399">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3" name="Content Placeholder 2"/>
          <p:cNvSpPr>
            <a:spLocks noGrp="1"/>
          </p:cNvSpPr>
          <p:nvPr>
            <p:ph idx="1"/>
          </p:nvPr>
        </p:nvSpPr>
        <p:spPr>
          <a:xfrm>
            <a:off x="2569527" y="1204119"/>
            <a:ext cx="23125748" cy="16078200"/>
          </a:xfrm>
        </p:spPr>
        <p:txBody>
          <a:bodyPr>
            <a:noAutofit/>
          </a:bodyPr>
          <a:lstStyle/>
          <a:p>
            <a:pPr>
              <a:buNone/>
            </a:pPr>
            <a:r>
              <a:rPr lang="en-IN" sz="4400" b="1" dirty="0">
                <a:latin typeface="Times New Roman" pitchFamily="18" charset="0"/>
                <a:cs typeface="Times New Roman" pitchFamily="18" charset="0"/>
              </a:rPr>
              <a:t>Separating positive and negative tweets:</a:t>
            </a:r>
            <a:r>
              <a:rPr lang="en-IN" sz="4400" dirty="0">
                <a:latin typeface="Times New Roman" pitchFamily="18" charset="0"/>
                <a:cs typeface="Times New Roman" pitchFamily="18" charset="0"/>
              </a:rPr>
              <a:t> </a:t>
            </a:r>
            <a:endParaRPr lang="en-US" sz="4400" dirty="0">
              <a:latin typeface="Times New Roman" pitchFamily="18" charset="0"/>
              <a:cs typeface="Times New Roman" pitchFamily="18" charset="0"/>
            </a:endParaRPr>
          </a:p>
          <a:p>
            <a:pPr>
              <a:buNone/>
            </a:pPr>
            <a:r>
              <a:rPr lang="en-IN" sz="4400" dirty="0">
                <a:latin typeface="Times New Roman" pitchFamily="18" charset="0"/>
                <a:cs typeface="Times New Roman" pitchFamily="18" charset="0"/>
              </a:rPr>
              <a:t>Ask for filename</a:t>
            </a:r>
            <a:endParaRPr lang="en-US" sz="4400" dirty="0">
              <a:latin typeface="Times New Roman" pitchFamily="18" charset="0"/>
              <a:cs typeface="Times New Roman" pitchFamily="18" charset="0"/>
            </a:endParaRPr>
          </a:p>
          <a:p>
            <a:pPr>
              <a:buNone/>
            </a:pPr>
            <a:r>
              <a:rPr lang="en-IN" sz="4400" dirty="0">
                <a:latin typeface="Times New Roman" pitchFamily="18" charset="0"/>
                <a:cs typeface="Times New Roman" pitchFamily="18" charset="0"/>
              </a:rPr>
              <a:t>Get input as n </a:t>
            </a:r>
            <a:endParaRPr lang="en-US" sz="4400" dirty="0">
              <a:latin typeface="Times New Roman" pitchFamily="18" charset="0"/>
              <a:cs typeface="Times New Roman" pitchFamily="18" charset="0"/>
            </a:endParaRPr>
          </a:p>
          <a:p>
            <a:pPr>
              <a:buNone/>
            </a:pPr>
            <a:r>
              <a:rPr lang="en-IN" sz="4400" dirty="0">
                <a:latin typeface="Times New Roman" pitchFamily="18" charset="0"/>
                <a:cs typeface="Times New Roman" pitchFamily="18" charset="0"/>
              </a:rPr>
              <a:t>If n&gt;=0 </a:t>
            </a:r>
            <a:endParaRPr lang="en-US" sz="4400" dirty="0">
              <a:latin typeface="Times New Roman" pitchFamily="18" charset="0"/>
              <a:cs typeface="Times New Roman" pitchFamily="18" charset="0"/>
            </a:endParaRPr>
          </a:p>
          <a:p>
            <a:pPr>
              <a:buNone/>
            </a:pPr>
            <a:r>
              <a:rPr lang="en-IN" sz="4400" dirty="0">
                <a:latin typeface="Times New Roman" pitchFamily="18" charset="0"/>
                <a:cs typeface="Times New Roman" pitchFamily="18" charset="0"/>
              </a:rPr>
              <a:t>	Newfile1  = </a:t>
            </a:r>
            <a:r>
              <a:rPr lang="en-IN" sz="4400" dirty="0" err="1">
                <a:latin typeface="Times New Roman" pitchFamily="18" charset="0"/>
                <a:cs typeface="Times New Roman" pitchFamily="18" charset="0"/>
              </a:rPr>
              <a:t>positive+filename</a:t>
            </a:r>
            <a:endParaRPr lang="en-US" sz="4400" dirty="0">
              <a:latin typeface="Times New Roman" pitchFamily="18" charset="0"/>
              <a:cs typeface="Times New Roman" pitchFamily="18" charset="0"/>
            </a:endParaRPr>
          </a:p>
          <a:p>
            <a:pPr>
              <a:buNone/>
            </a:pPr>
            <a:r>
              <a:rPr lang="en-IN" sz="4400" dirty="0">
                <a:latin typeface="Times New Roman" pitchFamily="18" charset="0"/>
                <a:cs typeface="Times New Roman" pitchFamily="18" charset="0"/>
              </a:rPr>
              <a:t>Else </a:t>
            </a:r>
            <a:endParaRPr lang="en-US" sz="4400" dirty="0">
              <a:latin typeface="Times New Roman" pitchFamily="18" charset="0"/>
              <a:cs typeface="Times New Roman" pitchFamily="18" charset="0"/>
            </a:endParaRPr>
          </a:p>
          <a:p>
            <a:pPr>
              <a:buNone/>
            </a:pPr>
            <a:r>
              <a:rPr lang="en-IN" sz="4400" dirty="0">
                <a:latin typeface="Times New Roman" pitchFamily="18" charset="0"/>
                <a:cs typeface="Times New Roman" pitchFamily="18" charset="0"/>
              </a:rPr>
              <a:t> Newfile1  = </a:t>
            </a:r>
            <a:r>
              <a:rPr lang="en-IN" sz="4400" dirty="0" err="1">
                <a:latin typeface="Times New Roman" pitchFamily="18" charset="0"/>
                <a:cs typeface="Times New Roman" pitchFamily="18" charset="0"/>
              </a:rPr>
              <a:t>negative+filename</a:t>
            </a:r>
            <a:endParaRPr lang="en-US" sz="4400" dirty="0">
              <a:latin typeface="Times New Roman" pitchFamily="18" charset="0"/>
              <a:cs typeface="Times New Roman" pitchFamily="18" charset="0"/>
            </a:endParaRPr>
          </a:p>
          <a:p>
            <a:pPr>
              <a:buNone/>
            </a:pPr>
            <a:r>
              <a:rPr lang="en-IN" sz="4400" dirty="0">
                <a:latin typeface="Times New Roman" pitchFamily="18" charset="0"/>
                <a:cs typeface="Times New Roman" pitchFamily="18" charset="0"/>
              </a:rPr>
              <a:t> </a:t>
            </a:r>
            <a:endParaRPr lang="en-US" sz="4400" dirty="0">
              <a:latin typeface="Times New Roman" pitchFamily="18" charset="0"/>
              <a:cs typeface="Times New Roman" pitchFamily="18" charset="0"/>
            </a:endParaRPr>
          </a:p>
          <a:p>
            <a:pPr>
              <a:buNone/>
            </a:pPr>
            <a:r>
              <a:rPr lang="en-IN" sz="4400" dirty="0" err="1">
                <a:latin typeface="Times New Roman" pitchFamily="18" charset="0"/>
                <a:cs typeface="Times New Roman" pitchFamily="18" charset="0"/>
              </a:rPr>
              <a:t>csvFile</a:t>
            </a:r>
            <a:r>
              <a:rPr lang="en-IN" sz="4400" dirty="0">
                <a:latin typeface="Times New Roman" pitchFamily="18" charset="0"/>
                <a:cs typeface="Times New Roman" pitchFamily="18" charset="0"/>
              </a:rPr>
              <a:t> = </a:t>
            </a:r>
            <a:r>
              <a:rPr lang="en-IN" sz="4400" dirty="0" err="1">
                <a:latin typeface="Times New Roman" pitchFamily="18" charset="0"/>
                <a:cs typeface="Times New Roman" pitchFamily="18" charset="0"/>
              </a:rPr>
              <a:t>openRead</a:t>
            </a:r>
            <a:r>
              <a:rPr lang="en-IN" sz="4400" dirty="0">
                <a:latin typeface="Times New Roman" pitchFamily="18" charset="0"/>
                <a:cs typeface="Times New Roman" pitchFamily="18" charset="0"/>
              </a:rPr>
              <a:t>("Newfile1.csv")</a:t>
            </a:r>
            <a:endParaRPr lang="en-US" sz="4400" dirty="0">
              <a:latin typeface="Times New Roman" pitchFamily="18" charset="0"/>
              <a:cs typeface="Times New Roman" pitchFamily="18" charset="0"/>
            </a:endParaRPr>
          </a:p>
          <a:p>
            <a:pPr>
              <a:buNone/>
            </a:pPr>
            <a:r>
              <a:rPr lang="en-IN" sz="4400" dirty="0" err="1">
                <a:latin typeface="Times New Roman" pitchFamily="18" charset="0"/>
                <a:cs typeface="Times New Roman" pitchFamily="18" charset="0"/>
              </a:rPr>
              <a:t>csvWriter</a:t>
            </a:r>
            <a:r>
              <a:rPr lang="en-IN" sz="4400" dirty="0">
                <a:latin typeface="Times New Roman" pitchFamily="18" charset="0"/>
                <a:cs typeface="Times New Roman" pitchFamily="18" charset="0"/>
              </a:rPr>
              <a:t> = </a:t>
            </a:r>
            <a:r>
              <a:rPr lang="en-IN" sz="4400" dirty="0" err="1">
                <a:latin typeface="Times New Roman" pitchFamily="18" charset="0"/>
                <a:cs typeface="Times New Roman" pitchFamily="18" charset="0"/>
              </a:rPr>
              <a:t>csv.writer</a:t>
            </a:r>
            <a:r>
              <a:rPr lang="en-IN" sz="4400" dirty="0">
                <a:latin typeface="Times New Roman" pitchFamily="18" charset="0"/>
                <a:cs typeface="Times New Roman" pitchFamily="18" charset="0"/>
              </a:rPr>
              <a:t>(</a:t>
            </a:r>
            <a:r>
              <a:rPr lang="en-IN" sz="4400" dirty="0" err="1">
                <a:latin typeface="Times New Roman" pitchFamily="18" charset="0"/>
                <a:cs typeface="Times New Roman" pitchFamily="18" charset="0"/>
              </a:rPr>
              <a:t>csvFile</a:t>
            </a:r>
            <a:r>
              <a:rPr lang="en-IN" sz="4400" dirty="0">
                <a:latin typeface="Times New Roman" pitchFamily="18" charset="0"/>
                <a:cs typeface="Times New Roman" pitchFamily="18" charset="0"/>
              </a:rPr>
              <a:t>) </a:t>
            </a:r>
            <a:endParaRPr lang="en-US" sz="4400" dirty="0">
              <a:latin typeface="Times New Roman" pitchFamily="18" charset="0"/>
              <a:cs typeface="Times New Roman" pitchFamily="18" charset="0"/>
            </a:endParaRPr>
          </a:p>
          <a:p>
            <a:pPr>
              <a:buNone/>
            </a:pPr>
            <a:r>
              <a:rPr lang="en-IN" sz="4400" dirty="0">
                <a:latin typeface="Times New Roman" pitchFamily="18" charset="0"/>
                <a:cs typeface="Times New Roman" pitchFamily="18" charset="0"/>
              </a:rPr>
              <a:t> </a:t>
            </a:r>
            <a:endParaRPr lang="en-US" sz="4400" dirty="0">
              <a:latin typeface="Times New Roman" pitchFamily="18" charset="0"/>
              <a:cs typeface="Times New Roman" pitchFamily="18" charset="0"/>
            </a:endParaRPr>
          </a:p>
          <a:p>
            <a:pPr>
              <a:buNone/>
            </a:pPr>
            <a:r>
              <a:rPr lang="en-IN" sz="4400" dirty="0" err="1">
                <a:latin typeface="Times New Roman" pitchFamily="18" charset="0"/>
                <a:cs typeface="Times New Roman" pitchFamily="18" charset="0"/>
              </a:rPr>
              <a:t>csvreader</a:t>
            </a:r>
            <a:r>
              <a:rPr lang="en-IN" sz="4400" dirty="0">
                <a:latin typeface="Times New Roman" pitchFamily="18" charset="0"/>
                <a:cs typeface="Times New Roman" pitchFamily="18" charset="0"/>
              </a:rPr>
              <a:t> = </a:t>
            </a:r>
            <a:r>
              <a:rPr lang="en-IN" sz="4400" dirty="0" err="1">
                <a:latin typeface="Times New Roman" pitchFamily="18" charset="0"/>
                <a:cs typeface="Times New Roman" pitchFamily="18" charset="0"/>
              </a:rPr>
              <a:t>csv.reader</a:t>
            </a:r>
            <a:r>
              <a:rPr lang="en-IN" sz="4400" dirty="0">
                <a:latin typeface="Times New Roman" pitchFamily="18" charset="0"/>
                <a:cs typeface="Times New Roman" pitchFamily="18" charset="0"/>
              </a:rPr>
              <a:t>(</a:t>
            </a:r>
            <a:r>
              <a:rPr lang="en-IN" sz="4400" dirty="0" err="1">
                <a:latin typeface="Times New Roman" pitchFamily="18" charset="0"/>
                <a:cs typeface="Times New Roman" pitchFamily="18" charset="0"/>
              </a:rPr>
              <a:t>csvFile</a:t>
            </a:r>
            <a:r>
              <a:rPr lang="en-IN" sz="4400" dirty="0">
                <a:latin typeface="Times New Roman" pitchFamily="18" charset="0"/>
                <a:cs typeface="Times New Roman" pitchFamily="18" charset="0"/>
              </a:rPr>
              <a:t>)   </a:t>
            </a:r>
            <a:endParaRPr lang="en-US" sz="4400" dirty="0">
              <a:latin typeface="Times New Roman" pitchFamily="18" charset="0"/>
              <a:cs typeface="Times New Roman" pitchFamily="18" charset="0"/>
            </a:endParaRPr>
          </a:p>
          <a:p>
            <a:pPr>
              <a:buNone/>
            </a:pPr>
            <a:r>
              <a:rPr lang="en-IN" sz="4400" dirty="0">
                <a:latin typeface="Times New Roman" pitchFamily="18" charset="0"/>
                <a:cs typeface="Times New Roman" pitchFamily="18" charset="0"/>
              </a:rPr>
              <a:t>row = </a:t>
            </a:r>
            <a:r>
              <a:rPr lang="en-IN" sz="4400" dirty="0" err="1">
                <a:latin typeface="Times New Roman" pitchFamily="18" charset="0"/>
                <a:cs typeface="Times New Roman" pitchFamily="18" charset="0"/>
              </a:rPr>
              <a:t>myFile.readLine</a:t>
            </a:r>
            <a:r>
              <a:rPr lang="en-IN" sz="4400" dirty="0">
                <a:latin typeface="Times New Roman" pitchFamily="18" charset="0"/>
                <a:cs typeface="Times New Roman" pitchFamily="18" charset="0"/>
              </a:rPr>
              <a:t>()</a:t>
            </a:r>
            <a:endParaRPr lang="en-US" sz="4400" dirty="0">
              <a:latin typeface="Times New Roman" pitchFamily="18" charset="0"/>
              <a:cs typeface="Times New Roman" pitchFamily="18" charset="0"/>
            </a:endParaRPr>
          </a:p>
          <a:p>
            <a:pPr>
              <a:buNone/>
            </a:pPr>
            <a:r>
              <a:rPr lang="en-IN" sz="4400" dirty="0" err="1">
                <a:latin typeface="Times New Roman" pitchFamily="18" charset="0"/>
                <a:cs typeface="Times New Roman" pitchFamily="18" charset="0"/>
              </a:rPr>
              <a:t>tokenizer</a:t>
            </a:r>
            <a:r>
              <a:rPr lang="en-IN" sz="4400" dirty="0">
                <a:latin typeface="Times New Roman" pitchFamily="18" charset="0"/>
                <a:cs typeface="Times New Roman" pitchFamily="18" charset="0"/>
              </a:rPr>
              <a:t> = </a:t>
            </a:r>
            <a:r>
              <a:rPr lang="en-IN" sz="4400" dirty="0" err="1">
                <a:latin typeface="Times New Roman" pitchFamily="18" charset="0"/>
                <a:cs typeface="Times New Roman" pitchFamily="18" charset="0"/>
              </a:rPr>
              <a:t>RegexpTokenizer</a:t>
            </a:r>
            <a:r>
              <a:rPr lang="en-IN" sz="4400" dirty="0">
                <a:latin typeface="Times New Roman" pitchFamily="18" charset="0"/>
                <a:cs typeface="Times New Roman" pitchFamily="18" charset="0"/>
              </a:rPr>
              <a:t>(r'#?\w+') </a:t>
            </a:r>
            <a:endParaRPr lang="en-US" sz="4400" dirty="0">
              <a:latin typeface="Times New Roman" pitchFamily="18" charset="0"/>
              <a:cs typeface="Times New Roman" pitchFamily="18" charset="0"/>
            </a:endParaRPr>
          </a:p>
          <a:p>
            <a:pPr>
              <a:buNone/>
            </a:pPr>
            <a:r>
              <a:rPr lang="en-IN" sz="4400" dirty="0">
                <a:latin typeface="Times New Roman" pitchFamily="18" charset="0"/>
                <a:cs typeface="Times New Roman" pitchFamily="18" charset="0"/>
              </a:rPr>
              <a:t>wordlist = [ ] </a:t>
            </a:r>
            <a:endParaRPr lang="en-US" sz="4400" dirty="0">
              <a:latin typeface="Times New Roman" pitchFamily="18" charset="0"/>
              <a:cs typeface="Times New Roman" pitchFamily="18" charset="0"/>
            </a:endParaRPr>
          </a:p>
          <a:p>
            <a:pPr>
              <a:buNone/>
            </a:pPr>
            <a:r>
              <a:rPr lang="en-IN" sz="4400" dirty="0" err="1">
                <a:latin typeface="Times New Roman" pitchFamily="18" charset="0"/>
                <a:cs typeface="Times New Roman" pitchFamily="18" charset="0"/>
              </a:rPr>
              <a:t>wordlist.extend</a:t>
            </a:r>
            <a:r>
              <a:rPr lang="en-IN" sz="4400" dirty="0">
                <a:latin typeface="Times New Roman" pitchFamily="18" charset="0"/>
                <a:cs typeface="Times New Roman" pitchFamily="18" charset="0"/>
              </a:rPr>
              <a:t>(</a:t>
            </a:r>
            <a:r>
              <a:rPr lang="en-IN" sz="4400" dirty="0" err="1">
                <a:latin typeface="Times New Roman" pitchFamily="18" charset="0"/>
                <a:cs typeface="Times New Roman" pitchFamily="18" charset="0"/>
              </a:rPr>
              <a:t>tokenizer.tokenize</a:t>
            </a:r>
            <a:r>
              <a:rPr lang="en-IN" sz="4400" dirty="0">
                <a:latin typeface="Times New Roman" pitchFamily="18" charset="0"/>
                <a:cs typeface="Times New Roman" pitchFamily="18" charset="0"/>
              </a:rPr>
              <a:t>(</a:t>
            </a:r>
            <a:r>
              <a:rPr lang="en-IN" sz="4400" dirty="0" err="1">
                <a:latin typeface="Times New Roman" pitchFamily="18" charset="0"/>
                <a:cs typeface="Times New Roman" pitchFamily="18" charset="0"/>
              </a:rPr>
              <a:t>str</a:t>
            </a:r>
            <a:r>
              <a:rPr lang="en-IN" sz="4400" dirty="0">
                <a:latin typeface="Times New Roman" pitchFamily="18" charset="0"/>
                <a:cs typeface="Times New Roman" pitchFamily="18" charset="0"/>
              </a:rPr>
              <a:t>(row)))   </a:t>
            </a:r>
            <a:endParaRPr lang="en-US" sz="4400" dirty="0">
              <a:latin typeface="Times New Roman" pitchFamily="18" charset="0"/>
              <a:cs typeface="Times New Roman" pitchFamily="18" charset="0"/>
            </a:endParaRPr>
          </a:p>
          <a:p>
            <a:pPr>
              <a:buNone/>
            </a:pPr>
            <a:r>
              <a:rPr lang="en-IN" sz="4400" dirty="0">
                <a:latin typeface="Times New Roman" pitchFamily="18" charset="0"/>
                <a:cs typeface="Times New Roman" pitchFamily="18" charset="0"/>
              </a:rPr>
              <a:t>for w in wordlist :</a:t>
            </a:r>
            <a:endParaRPr lang="en-US" sz="4400" dirty="0">
              <a:latin typeface="Times New Roman" pitchFamily="18" charset="0"/>
              <a:cs typeface="Times New Roman" pitchFamily="18" charset="0"/>
            </a:endParaRPr>
          </a:p>
          <a:p>
            <a:pPr>
              <a:buNone/>
            </a:pPr>
            <a:r>
              <a:rPr lang="en-IN" sz="4400" dirty="0">
                <a:latin typeface="Times New Roman" pitchFamily="18" charset="0"/>
                <a:cs typeface="Times New Roman" pitchFamily="18" charset="0"/>
              </a:rPr>
              <a:t>            </a:t>
            </a:r>
            <a:r>
              <a:rPr lang="en-IN" sz="4400" dirty="0" err="1">
                <a:latin typeface="Times New Roman" pitchFamily="18" charset="0"/>
                <a:cs typeface="Times New Roman" pitchFamily="18" charset="0"/>
              </a:rPr>
              <a:t>words.append</a:t>
            </a:r>
            <a:r>
              <a:rPr lang="en-IN" sz="4400" dirty="0">
                <a:latin typeface="Times New Roman" pitchFamily="18" charset="0"/>
                <a:cs typeface="Times New Roman" pitchFamily="18" charset="0"/>
              </a:rPr>
              <a:t>(w)</a:t>
            </a:r>
            <a:endParaRPr lang="en-US" sz="4400" dirty="0">
              <a:latin typeface="Times New Roman" pitchFamily="18" charset="0"/>
              <a:cs typeface="Times New Roman" pitchFamily="18" charset="0"/>
            </a:endParaRPr>
          </a:p>
          <a:p>
            <a:pPr>
              <a:buNone/>
            </a:pPr>
            <a:r>
              <a:rPr lang="en-IN" sz="4400" dirty="0" err="1">
                <a:latin typeface="Times New Roman" pitchFamily="18" charset="0"/>
                <a:cs typeface="Times New Roman" pitchFamily="18" charset="0"/>
              </a:rPr>
              <a:t>vector_space</a:t>
            </a:r>
            <a:r>
              <a:rPr lang="en-IN" sz="4400" dirty="0">
                <a:latin typeface="Times New Roman" pitchFamily="18" charset="0"/>
                <a:cs typeface="Times New Roman" pitchFamily="18" charset="0"/>
              </a:rPr>
              <a:t>(words)</a:t>
            </a:r>
            <a:endParaRPr lang="en-US" sz="4400" dirty="0">
              <a:latin typeface="Times New Roman" pitchFamily="18" charset="0"/>
              <a:cs typeface="Times New Roman" pitchFamily="18" charset="0"/>
            </a:endParaRPr>
          </a:p>
          <a:p>
            <a:pPr>
              <a:buNone/>
            </a:pPr>
            <a:r>
              <a:rPr lang="en-US" sz="4400" b="1" dirty="0">
                <a:latin typeface="Times New Roman" pitchFamily="18" charset="0"/>
                <a:cs typeface="Times New Roman" pitchFamily="18" charset="0"/>
              </a:rPr>
              <a:t> </a:t>
            </a:r>
            <a:endParaRPr lang="en-US" sz="4400" dirty="0">
              <a:latin typeface="Times New Roman" pitchFamily="18" charset="0"/>
              <a:cs typeface="Times New Roman" pitchFamily="18" charset="0"/>
            </a:endParaRPr>
          </a:p>
          <a:p>
            <a:pPr>
              <a:buNone/>
            </a:pPr>
            <a:r>
              <a:rPr lang="en-US" sz="4400" b="1" dirty="0">
                <a:latin typeface="Times New Roman" pitchFamily="18" charset="0"/>
                <a:cs typeface="Times New Roman" pitchFamily="18" charset="0"/>
              </a:rPr>
              <a:t> </a:t>
            </a:r>
            <a:endParaRPr lang="en-US" sz="4400" dirty="0">
              <a:latin typeface="Times New Roman" pitchFamily="18" charset="0"/>
              <a:cs typeface="Times New Roman" pitchFamily="18" charset="0"/>
            </a:endParaRPr>
          </a:p>
          <a:p>
            <a:pPr>
              <a:buNone/>
            </a:pPr>
            <a:endParaRPr lang="en-US" sz="4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27EAA8D-357C-4EAD-8E30-CDB4F7E846F9}"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9784"/>
            <a:ext cx="23125748" cy="2958641"/>
          </a:xfrm>
        </p:spPr>
        <p:txBody>
          <a:bodyPr/>
          <a:lstStyle/>
          <a:p>
            <a:pPr algn="ctr"/>
            <a:r>
              <a:rPr lang="en-US" b="1" dirty="0">
                <a:latin typeface="Times New Roman" pitchFamily="18" charset="0"/>
                <a:cs typeface="Times New Roman" pitchFamily="18" charset="0"/>
              </a:rPr>
              <a:t>ABSTRACT</a:t>
            </a:r>
          </a:p>
        </p:txBody>
      </p:sp>
      <p:sp>
        <p:nvSpPr>
          <p:cNvPr id="3" name="Content Placeholder 2"/>
          <p:cNvSpPr>
            <a:spLocks noGrp="1"/>
          </p:cNvSpPr>
          <p:nvPr>
            <p:ph idx="1"/>
          </p:nvPr>
        </p:nvSpPr>
        <p:spPr>
          <a:xfrm>
            <a:off x="503237" y="2118519"/>
            <a:ext cx="24624639" cy="16152895"/>
          </a:xfrm>
        </p:spPr>
        <p:txBody>
          <a:bodyPr>
            <a:noAutofit/>
          </a:bodyPr>
          <a:lstStyle/>
          <a:p>
            <a:pPr algn="just">
              <a:lnSpc>
                <a:spcPct val="150000"/>
              </a:lnSpc>
            </a:pPr>
            <a:r>
              <a:rPr lang="en-US" sz="4800" dirty="0">
                <a:latin typeface="Times New Roman" pitchFamily="18" charset="0"/>
                <a:cs typeface="Times New Roman" pitchFamily="18" charset="0"/>
              </a:rPr>
              <a:t>Travel and Tourism industry has emerged as one of the largest and fastest growing economic sectors globally. </a:t>
            </a:r>
          </a:p>
          <a:p>
            <a:pPr algn="just">
              <a:lnSpc>
                <a:spcPct val="150000"/>
              </a:lnSpc>
            </a:pPr>
            <a:r>
              <a:rPr lang="en-US" sz="4800" dirty="0">
                <a:latin typeface="Times New Roman" pitchFamily="18" charset="0"/>
                <a:cs typeface="Times New Roman" pitchFamily="18" charset="0"/>
              </a:rPr>
              <a:t>Its contribution to the global Gross Domestic Product and employment has increased significantly.</a:t>
            </a:r>
          </a:p>
          <a:p>
            <a:pPr algn="just">
              <a:lnSpc>
                <a:spcPct val="150000"/>
              </a:lnSpc>
            </a:pPr>
            <a:r>
              <a:rPr lang="en-US" sz="4800" dirty="0">
                <a:latin typeface="Times New Roman" pitchFamily="18" charset="0"/>
                <a:cs typeface="Times New Roman" pitchFamily="18" charset="0"/>
              </a:rPr>
              <a:t>Social media has changed every single aspect of human lives, it has become an integral part of our everyday lives. </a:t>
            </a:r>
          </a:p>
          <a:p>
            <a:pPr algn="just">
              <a:lnSpc>
                <a:spcPct val="150000"/>
              </a:lnSpc>
            </a:pPr>
            <a:r>
              <a:rPr lang="en-US" sz="4800" dirty="0">
                <a:latin typeface="Times New Roman" pitchFamily="18" charset="0"/>
                <a:cs typeface="Times New Roman" pitchFamily="18" charset="0"/>
              </a:rPr>
              <a:t>Their influence is significant, both for personal aspect and for business. The use of social networks is leading individuals and businesses towards a new era for the global economy.</a:t>
            </a:r>
          </a:p>
          <a:p>
            <a:pPr algn="just">
              <a:lnSpc>
                <a:spcPct val="150000"/>
              </a:lnSpc>
            </a:pPr>
            <a:r>
              <a:rPr lang="en-US" sz="4800" dirty="0">
                <a:latin typeface="Times New Roman" pitchFamily="18" charset="0"/>
                <a:cs typeface="Times New Roman" pitchFamily="18" charset="0"/>
              </a:rPr>
              <a:t>With the growing use of social media in the tourism industry, a substantial amount of user-generated content containing tourism information and sentiment is readily available but a large amount of this data goes unanalyzed. </a:t>
            </a:r>
          </a:p>
          <a:p>
            <a:pPr algn="just">
              <a:lnSpc>
                <a:spcPct val="150000"/>
              </a:lnSpc>
            </a:pPr>
            <a:r>
              <a:rPr lang="en-US" sz="4800" dirty="0">
                <a:latin typeface="Times New Roman" pitchFamily="18" charset="0"/>
                <a:cs typeface="Times New Roman" pitchFamily="18" charset="0"/>
              </a:rPr>
              <a:t>Our project attempts to address this problem in the context of tweets made in India with the use of natural language processing and machine learning techniques.</a:t>
            </a:r>
          </a:p>
        </p:txBody>
      </p:sp>
      <p:sp>
        <p:nvSpPr>
          <p:cNvPr id="4" name="Slide Number Placeholder 3"/>
          <p:cNvSpPr>
            <a:spLocks noGrp="1"/>
          </p:cNvSpPr>
          <p:nvPr>
            <p:ph type="sldNum" sz="quarter" idx="12"/>
          </p:nvPr>
        </p:nvSpPr>
        <p:spPr/>
        <p:txBody>
          <a:bodyPr/>
          <a:lstStyle/>
          <a:p>
            <a:fld id="{227EAA8D-357C-4EAD-8E30-CDB4F7E846F9}"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837" y="-853281"/>
            <a:ext cx="23125748" cy="2958641"/>
          </a:xfrm>
        </p:spPr>
        <p:txBody>
          <a:bodyPr>
            <a:normAutofit/>
          </a:bodyPr>
          <a:lstStyle/>
          <a:p>
            <a:r>
              <a:rPr lang="en-US" sz="6600" b="1" dirty="0">
                <a:latin typeface="Times New Roman" pitchFamily="18" charset="0"/>
                <a:cs typeface="Times New Roman" pitchFamily="18" charset="0"/>
              </a:rPr>
              <a:t>Module 3: Sentiment Extraction</a:t>
            </a:r>
            <a:endParaRPr lang="en-US" sz="6600" dirty="0">
              <a:latin typeface="Times New Roman" pitchFamily="18" charset="0"/>
              <a:cs typeface="Times New Roman" pitchFamily="18" charset="0"/>
            </a:endParaRPr>
          </a:p>
        </p:txBody>
      </p:sp>
      <p:sp>
        <p:nvSpPr>
          <p:cNvPr id="3" name="Content Placeholder 2"/>
          <p:cNvSpPr>
            <a:spLocks noGrp="1"/>
          </p:cNvSpPr>
          <p:nvPr>
            <p:ph idx="1"/>
          </p:nvPr>
        </p:nvSpPr>
        <p:spPr>
          <a:xfrm>
            <a:off x="579437" y="5395119"/>
            <a:ext cx="24663232" cy="14311612"/>
          </a:xfrm>
        </p:spPr>
        <p:txBody>
          <a:bodyPr>
            <a:noAutofit/>
          </a:bodyPr>
          <a:lstStyle/>
          <a:p>
            <a:endParaRPr lang="en-US" sz="3800" b="1" dirty="0"/>
          </a:p>
          <a:p>
            <a:endParaRPr lang="en-US" sz="3800" b="1" dirty="0"/>
          </a:p>
          <a:p>
            <a:pPr marL="0" indent="0" algn="just">
              <a:lnSpc>
                <a:spcPct val="150000"/>
              </a:lnSpc>
            </a:pPr>
            <a:r>
              <a:rPr lang="en-US" sz="3800" dirty="0">
                <a:latin typeface="Times New Roman" pitchFamily="18" charset="0"/>
                <a:cs typeface="Times New Roman" pitchFamily="18" charset="0"/>
              </a:rPr>
              <a:t>The main purpose of this module is to classify each tweet into the testing set into positive or negative opinion. To do so we are going to use Naive Bayes Algorithm. </a:t>
            </a:r>
          </a:p>
          <a:p>
            <a:pPr marL="0" indent="0" algn="just">
              <a:lnSpc>
                <a:spcPct val="150000"/>
              </a:lnSpc>
            </a:pPr>
            <a:r>
              <a:rPr lang="en-US" sz="3800" dirty="0">
                <a:latin typeface="Times New Roman" pitchFamily="18" charset="0"/>
                <a:cs typeface="Times New Roman" pitchFamily="18" charset="0"/>
              </a:rPr>
              <a:t>The reason for using Naive Bayes is that it is a very straightforward and fast classification algorithm.</a:t>
            </a:r>
          </a:p>
          <a:p>
            <a:pPr marL="0" indent="0" algn="just">
              <a:lnSpc>
                <a:spcPct val="150000"/>
              </a:lnSpc>
            </a:pPr>
            <a:r>
              <a:rPr lang="en-US" sz="3800" dirty="0">
                <a:latin typeface="Times New Roman" pitchFamily="18" charset="0"/>
                <a:cs typeface="Times New Roman" pitchFamily="18" charset="0"/>
              </a:rPr>
              <a:t>It is very suitable in this case because of the large size of the dataset. It performs well even when the size of the training dataset is less.</a:t>
            </a:r>
            <a:r>
              <a:rPr lang="en-US" sz="3800" dirty="0"/>
              <a:t> </a:t>
            </a:r>
          </a:p>
          <a:p>
            <a:pPr marL="0" indent="0" algn="just">
              <a:lnSpc>
                <a:spcPct val="150000"/>
              </a:lnSpc>
            </a:pPr>
            <a:r>
              <a:rPr lang="en-US" sz="3800" dirty="0">
                <a:latin typeface="Times New Roman" pitchFamily="18" charset="0"/>
                <a:cs typeface="Times New Roman" pitchFamily="18" charset="0"/>
              </a:rPr>
              <a:t>Naive Bayes rule describes the probability of an event on prior knowledge of the occurrence of another event related to it. Then the probability of occurrence of event A given that event B has already occurred is P(A|B) = P(A)P(B|A)/P(B). </a:t>
            </a:r>
          </a:p>
          <a:p>
            <a:pPr marL="0" indent="0" algn="just">
              <a:lnSpc>
                <a:spcPct val="150000"/>
              </a:lnSpc>
            </a:pPr>
            <a:r>
              <a:rPr lang="en-US" sz="3800" dirty="0">
                <a:latin typeface="Times New Roman" pitchFamily="18" charset="0"/>
                <a:cs typeface="Times New Roman" pitchFamily="18" charset="0"/>
              </a:rPr>
              <a:t>In order to get the probability stats for the words, we will be creating a dictionary of these words and counting the occurrence of each word in positive and negative tweets.</a:t>
            </a:r>
          </a:p>
          <a:p>
            <a:pPr marL="0" indent="0" algn="just">
              <a:lnSpc>
                <a:spcPct val="150000"/>
              </a:lnSpc>
            </a:pPr>
            <a:r>
              <a:rPr lang="en-US" sz="3800" dirty="0">
                <a:latin typeface="Times New Roman" pitchFamily="18" charset="0"/>
                <a:cs typeface="Times New Roman" pitchFamily="18" charset="0"/>
              </a:rPr>
              <a:t> In the Naive Bayes, we will find how each word is contributing to the sentiment, which can be calculated by the ratio of the probability of occurrence of the word for positive and negative class. </a:t>
            </a:r>
          </a:p>
          <a:p>
            <a:pPr marL="0" indent="0" algn="just">
              <a:lnSpc>
                <a:spcPct val="150000"/>
              </a:lnSpc>
            </a:pPr>
            <a:r>
              <a:rPr lang="en-US" sz="3800" dirty="0">
                <a:latin typeface="Times New Roman" pitchFamily="18" charset="0"/>
                <a:cs typeface="Times New Roman" pitchFamily="18" charset="0"/>
              </a:rPr>
              <a:t>The naive </a:t>
            </a:r>
            <a:r>
              <a:rPr lang="en-US" sz="3800" dirty="0" err="1">
                <a:latin typeface="Times New Roman" pitchFamily="18" charset="0"/>
                <a:cs typeface="Times New Roman" pitchFamily="18" charset="0"/>
              </a:rPr>
              <a:t>bayes</a:t>
            </a:r>
            <a:r>
              <a:rPr lang="en-US" sz="3800" dirty="0">
                <a:latin typeface="Times New Roman" pitchFamily="18" charset="0"/>
                <a:cs typeface="Times New Roman" pitchFamily="18" charset="0"/>
              </a:rPr>
              <a:t> classifier generates the model from the vector space.</a:t>
            </a:r>
          </a:p>
          <a:p>
            <a:pPr marL="0" indent="0" algn="just">
              <a:lnSpc>
                <a:spcPct val="150000"/>
              </a:lnSpc>
              <a:buNone/>
            </a:pPr>
            <a:br>
              <a:rPr lang="en-US" sz="3800" dirty="0"/>
            </a:br>
            <a:endParaRPr lang="en-US" sz="3800" dirty="0"/>
          </a:p>
          <a:p>
            <a:pPr marL="0" indent="0" algn="just">
              <a:lnSpc>
                <a:spcPct val="150000"/>
              </a:lnSpc>
            </a:pPr>
            <a:endParaRPr lang="en-US" sz="3800" dirty="0"/>
          </a:p>
          <a:p>
            <a:endParaRPr lang="en-US" sz="3800" dirty="0">
              <a:latin typeface="Times New Roman" pitchFamily="18" charset="0"/>
              <a:cs typeface="Times New Roman" pitchFamily="18" charset="0"/>
            </a:endParaRPr>
          </a:p>
        </p:txBody>
      </p:sp>
      <p:pic>
        <p:nvPicPr>
          <p:cNvPr id="5" name="Picture 4"/>
          <p:cNvPicPr>
            <a:picLocks noChangeAspect="1" noChangeArrowheads="1"/>
          </p:cNvPicPr>
          <p:nvPr/>
        </p:nvPicPr>
        <p:blipFill>
          <a:blip r:embed="rId2" cstate="print"/>
          <a:srcRect/>
          <a:stretch>
            <a:fillRect/>
          </a:stretch>
        </p:blipFill>
        <p:spPr bwMode="auto">
          <a:xfrm>
            <a:off x="4618037" y="1204119"/>
            <a:ext cx="17907000" cy="511904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227EAA8D-357C-4EAD-8E30-CDB4F7E846F9}"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971659D-3E0C-4137-AF6A-637E674FCEFD}"/>
              </a:ext>
            </a:extLst>
          </p:cNvPr>
          <p:cNvSpPr txBox="1">
            <a:spLocks/>
          </p:cNvSpPr>
          <p:nvPr/>
        </p:nvSpPr>
        <p:spPr>
          <a:xfrm>
            <a:off x="1070637" y="3011479"/>
            <a:ext cx="23982257" cy="16483861"/>
          </a:xfrm>
          <a:prstGeom prst="rect">
            <a:avLst/>
          </a:prstGeom>
        </p:spPr>
        <p:txBody>
          <a:bodyPr vert="horz" lIns="115949" tIns="57974" rIns="115949" bIns="57974" rtlCol="0">
            <a:noAutofit/>
          </a:bodyPr>
          <a:lstStyle>
            <a:lvl1pPr marL="434306" indent="-434306" algn="l" defTabSz="1158150" rtl="0" eaLnBrk="1" latinLnBrk="0" hangingPunct="1">
              <a:spcBef>
                <a:spcPct val="20000"/>
              </a:spcBef>
              <a:buFont typeface="Arial" pitchFamily="34" charset="0"/>
              <a:buChar char="•"/>
              <a:defRPr sz="4100" kern="1200">
                <a:solidFill>
                  <a:schemeClr val="tx1"/>
                </a:solidFill>
                <a:latin typeface="+mn-lt"/>
                <a:ea typeface="+mn-ea"/>
                <a:cs typeface="+mn-cs"/>
              </a:defRPr>
            </a:lvl1pPr>
            <a:lvl2pPr marL="940996" indent="-361921" algn="l" defTabSz="1158150" rtl="0" eaLnBrk="1" latinLnBrk="0" hangingPunct="1">
              <a:spcBef>
                <a:spcPct val="20000"/>
              </a:spcBef>
              <a:buFont typeface="Arial" pitchFamily="34" charset="0"/>
              <a:buChar char="–"/>
              <a:defRPr sz="3500" kern="1200">
                <a:solidFill>
                  <a:schemeClr val="tx1"/>
                </a:solidFill>
                <a:latin typeface="+mn-lt"/>
                <a:ea typeface="+mn-ea"/>
                <a:cs typeface="+mn-cs"/>
              </a:defRPr>
            </a:lvl2pPr>
            <a:lvl3pPr marL="1447686" indent="-289537" algn="l" defTabSz="1158150" rtl="0" eaLnBrk="1" latinLnBrk="0" hangingPunct="1">
              <a:spcBef>
                <a:spcPct val="20000"/>
              </a:spcBef>
              <a:buFont typeface="Arial" pitchFamily="34" charset="0"/>
              <a:buChar char="•"/>
              <a:defRPr sz="3000" kern="1200">
                <a:solidFill>
                  <a:schemeClr val="tx1"/>
                </a:solidFill>
                <a:latin typeface="+mn-lt"/>
                <a:ea typeface="+mn-ea"/>
                <a:cs typeface="+mn-cs"/>
              </a:defRPr>
            </a:lvl3pPr>
            <a:lvl4pPr marL="2026761" indent="-289537" algn="l" defTabSz="1158150" rtl="0" eaLnBrk="1" latinLnBrk="0" hangingPunct="1">
              <a:spcBef>
                <a:spcPct val="20000"/>
              </a:spcBef>
              <a:buFont typeface="Arial" pitchFamily="34" charset="0"/>
              <a:buChar char="–"/>
              <a:defRPr sz="2500" kern="1200">
                <a:solidFill>
                  <a:schemeClr val="tx1"/>
                </a:solidFill>
                <a:latin typeface="+mn-lt"/>
                <a:ea typeface="+mn-ea"/>
                <a:cs typeface="+mn-cs"/>
              </a:defRPr>
            </a:lvl4pPr>
            <a:lvl5pPr marL="2605836" indent="-289537" algn="l" defTabSz="1158150" rtl="0" eaLnBrk="1" latinLnBrk="0" hangingPunct="1">
              <a:spcBef>
                <a:spcPct val="20000"/>
              </a:spcBef>
              <a:buFont typeface="Arial" pitchFamily="34" charset="0"/>
              <a:buChar char="»"/>
              <a:defRPr sz="2500" kern="1200">
                <a:solidFill>
                  <a:schemeClr val="tx1"/>
                </a:solidFill>
                <a:latin typeface="+mn-lt"/>
                <a:ea typeface="+mn-ea"/>
                <a:cs typeface="+mn-cs"/>
              </a:defRPr>
            </a:lvl5pPr>
            <a:lvl6pPr marL="3184911" indent="-289537" algn="l" defTabSz="1158150"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63984" indent="-289537" algn="l" defTabSz="1158150"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343059" indent="-289537" algn="l" defTabSz="1158150"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922134" indent="-289537" algn="l" defTabSz="1158150" rtl="0" eaLnBrk="1" latinLnBrk="0" hangingPunct="1">
              <a:spcBef>
                <a:spcPct val="20000"/>
              </a:spcBef>
              <a:buFont typeface="Arial" pitchFamily="34" charset="0"/>
              <a:buChar char="•"/>
              <a:defRPr sz="2500" kern="1200">
                <a:solidFill>
                  <a:schemeClr val="tx1"/>
                </a:solidFill>
                <a:latin typeface="+mn-lt"/>
                <a:ea typeface="+mn-ea"/>
                <a:cs typeface="+mn-cs"/>
              </a:defRPr>
            </a:lvl9pPr>
          </a:lstStyle>
          <a:p>
            <a:pPr>
              <a:buFont typeface="Arial" pitchFamily="34" charset="0"/>
              <a:buNone/>
            </a:pPr>
            <a:endParaRPr lang="en-US" sz="3000" dirty="0">
              <a:latin typeface="Times New Roman" pitchFamily="18" charset="0"/>
              <a:cs typeface="Times New Roman" pitchFamily="18" charset="0"/>
            </a:endParaRPr>
          </a:p>
        </p:txBody>
      </p:sp>
      <p:graphicFrame>
        <p:nvGraphicFramePr>
          <p:cNvPr id="5" name="Table 4">
            <a:extLst>
              <a:ext uri="{FF2B5EF4-FFF2-40B4-BE49-F238E27FC236}">
                <a16:creationId xmlns:a16="http://schemas.microsoft.com/office/drawing/2014/main" id="{1CBF15D3-AAF2-4DEE-A500-10B834213D6B}"/>
              </a:ext>
            </a:extLst>
          </p:cNvPr>
          <p:cNvGraphicFramePr>
            <a:graphicFrameLocks noGrp="1"/>
          </p:cNvGraphicFramePr>
          <p:nvPr>
            <p:extLst>
              <p:ext uri="{D42A27DB-BD31-4B8C-83A1-F6EECF244321}">
                <p14:modId xmlns:p14="http://schemas.microsoft.com/office/powerpoint/2010/main" val="3256490097"/>
              </p:ext>
            </p:extLst>
          </p:nvPr>
        </p:nvGraphicFramePr>
        <p:xfrm>
          <a:off x="2100538" y="2347119"/>
          <a:ext cx="21166043" cy="14820600"/>
        </p:xfrm>
        <a:graphic>
          <a:graphicData uri="http://schemas.openxmlformats.org/drawingml/2006/table">
            <a:tbl>
              <a:tblPr firstRow="1" bandRow="1">
                <a:tableStyleId>{5940675A-B579-460E-94D1-54222C63F5DA}</a:tableStyleId>
              </a:tblPr>
              <a:tblGrid>
                <a:gridCol w="21166043">
                  <a:extLst>
                    <a:ext uri="{9D8B030D-6E8A-4147-A177-3AD203B41FA5}">
                      <a16:colId xmlns:a16="http://schemas.microsoft.com/office/drawing/2014/main" val="20000"/>
                    </a:ext>
                  </a:extLst>
                </a:gridCol>
              </a:tblGrid>
              <a:tr h="14720586">
                <a:tc>
                  <a:txBody>
                    <a:bodyPr/>
                    <a:lstStyle/>
                    <a:p>
                      <a:endParaRPr lang="en-US" sz="5000" dirty="0">
                        <a:latin typeface="Times New Roman" pitchFamily="18" charset="0"/>
                        <a:cs typeface="Times New Roman" pitchFamily="18" charset="0"/>
                      </a:endParaRPr>
                    </a:p>
                    <a:p>
                      <a:r>
                        <a:rPr lang="en-US" sz="5000" b="1" dirty="0">
                          <a:latin typeface="Times New Roman" pitchFamily="18" charset="0"/>
                          <a:cs typeface="Times New Roman" pitchFamily="18" charset="0"/>
                        </a:rPr>
                        <a:t>Input: </a:t>
                      </a:r>
                      <a:r>
                        <a:rPr lang="en-US" sz="5000" dirty="0">
                          <a:latin typeface="Times New Roman" pitchFamily="18" charset="0"/>
                          <a:cs typeface="Times New Roman" pitchFamily="18" charset="0"/>
                        </a:rPr>
                        <a:t>Training and testing sets</a:t>
                      </a:r>
                    </a:p>
                    <a:p>
                      <a:r>
                        <a:rPr lang="en-US" sz="5000" b="1" dirty="0">
                          <a:latin typeface="Times New Roman" pitchFamily="18" charset="0"/>
                          <a:cs typeface="Times New Roman" pitchFamily="18" charset="0"/>
                        </a:rPr>
                        <a:t>Output: </a:t>
                      </a:r>
                      <a:r>
                        <a:rPr lang="en-US" sz="5000" dirty="0">
                          <a:latin typeface="Times New Roman" pitchFamily="18" charset="0"/>
                          <a:cs typeface="Times New Roman" pitchFamily="18" charset="0"/>
                        </a:rPr>
                        <a:t>Trained Naive </a:t>
                      </a:r>
                      <a:r>
                        <a:rPr lang="en-US" sz="5000" dirty="0" err="1">
                          <a:latin typeface="Times New Roman" pitchFamily="18" charset="0"/>
                          <a:cs typeface="Times New Roman" pitchFamily="18" charset="0"/>
                        </a:rPr>
                        <a:t>Bayes</a:t>
                      </a:r>
                      <a:r>
                        <a:rPr lang="en-US" sz="5000" dirty="0">
                          <a:latin typeface="Times New Roman" pitchFamily="18" charset="0"/>
                          <a:cs typeface="Times New Roman" pitchFamily="18" charset="0"/>
                        </a:rPr>
                        <a:t> Classifier(sentiment analyzed data)</a:t>
                      </a:r>
                    </a:p>
                    <a:p>
                      <a:endParaRPr lang="en-US" sz="5000" dirty="0">
                        <a:latin typeface="Times New Roman" pitchFamily="18" charset="0"/>
                        <a:cs typeface="Times New Roman" pitchFamily="18" charset="0"/>
                      </a:endParaRPr>
                    </a:p>
                    <a:p>
                      <a:r>
                        <a:rPr lang="en-US" sz="5000" dirty="0">
                          <a:latin typeface="Times New Roman" pitchFamily="18" charset="0"/>
                          <a:cs typeface="Times New Roman" pitchFamily="18" charset="0"/>
                        </a:rPr>
                        <a:t>Combine All tweets for classification:</a:t>
                      </a:r>
                    </a:p>
                    <a:p>
                      <a:endParaRPr lang="en-US" sz="4300" dirty="0">
                        <a:latin typeface="Times New Roman" pitchFamily="18" charset="0"/>
                        <a:cs typeface="Times New Roman" pitchFamily="18" charset="0"/>
                      </a:endParaRPr>
                    </a:p>
                    <a:p>
                      <a:r>
                        <a:rPr lang="en-IN" sz="4800" kern="1200" dirty="0">
                          <a:effectLst/>
                          <a:latin typeface="Times New Roman" pitchFamily="18" charset="0"/>
                          <a:cs typeface="Times New Roman" pitchFamily="18" charset="0"/>
                        </a:rPr>
                        <a:t>inputs = [list of cleaned and classified dataset names]</a:t>
                      </a:r>
                    </a:p>
                    <a:p>
                      <a:r>
                        <a:rPr lang="en-IN" sz="4800" kern="1200" dirty="0">
                          <a:effectLst/>
                          <a:latin typeface="Times New Roman" pitchFamily="18" charset="0"/>
                          <a:cs typeface="Times New Roman" pitchFamily="18" charset="0"/>
                        </a:rPr>
                        <a:t>for </a:t>
                      </a:r>
                      <a:r>
                        <a:rPr lang="en-IN" sz="4800" kern="1200" dirty="0" err="1">
                          <a:effectLst/>
                          <a:latin typeface="Times New Roman" pitchFamily="18" charset="0"/>
                          <a:cs typeface="Times New Roman" pitchFamily="18" charset="0"/>
                        </a:rPr>
                        <a:t>i</a:t>
                      </a:r>
                      <a:r>
                        <a:rPr lang="en-IN" sz="4800" kern="1200" dirty="0">
                          <a:effectLst/>
                          <a:latin typeface="Times New Roman" pitchFamily="18" charset="0"/>
                          <a:cs typeface="Times New Roman" pitchFamily="18" charset="0"/>
                        </a:rPr>
                        <a:t> in range(0,len(inputs)):</a:t>
                      </a:r>
                    </a:p>
                    <a:p>
                      <a:r>
                        <a:rPr lang="en-IN" sz="4800" kern="1200" dirty="0">
                          <a:effectLst/>
                          <a:latin typeface="Times New Roman" pitchFamily="18" charset="0"/>
                          <a:cs typeface="Times New Roman" pitchFamily="18" charset="0"/>
                        </a:rPr>
                        <a:t>    with open(inputs[</a:t>
                      </a:r>
                      <a:r>
                        <a:rPr lang="en-IN" sz="4800" kern="1200" dirty="0" err="1">
                          <a:effectLst/>
                          <a:latin typeface="Times New Roman" pitchFamily="18" charset="0"/>
                          <a:cs typeface="Times New Roman" pitchFamily="18" charset="0"/>
                        </a:rPr>
                        <a:t>i</a:t>
                      </a:r>
                      <a:r>
                        <a:rPr lang="en-IN" sz="4800" kern="1200" dirty="0">
                          <a:effectLst/>
                          <a:latin typeface="Times New Roman" pitchFamily="18" charset="0"/>
                          <a:cs typeface="Times New Roman" pitchFamily="18" charset="0"/>
                        </a:rPr>
                        <a:t>], 'r') as f1, open("tweets.csv", 'a') as f2 :</a:t>
                      </a:r>
                    </a:p>
                    <a:p>
                      <a:r>
                        <a:rPr lang="en-IN" sz="4800" kern="1200" dirty="0">
                          <a:effectLst/>
                          <a:latin typeface="Times New Roman" pitchFamily="18" charset="0"/>
                          <a:cs typeface="Times New Roman" pitchFamily="18" charset="0"/>
                        </a:rPr>
                        <a:t>        line &lt;- f1.readline()</a:t>
                      </a:r>
                    </a:p>
                    <a:p>
                      <a:r>
                        <a:rPr lang="en-IN" sz="4800" kern="1200" dirty="0">
                          <a:effectLst/>
                          <a:latin typeface="Times New Roman" pitchFamily="18" charset="0"/>
                          <a:cs typeface="Times New Roman" pitchFamily="18" charset="0"/>
                        </a:rPr>
                        <a:t>        line &lt;- f1.readline()</a:t>
                      </a:r>
                    </a:p>
                    <a:p>
                      <a:r>
                        <a:rPr lang="en-IN" sz="4800" kern="1200" dirty="0">
                          <a:effectLst/>
                          <a:latin typeface="Times New Roman" pitchFamily="18" charset="0"/>
                          <a:cs typeface="Times New Roman" pitchFamily="18" charset="0"/>
                        </a:rPr>
                        <a:t>        </a:t>
                      </a:r>
                      <a:r>
                        <a:rPr lang="en-IN" sz="4800" kern="1200" dirty="0" err="1">
                          <a:effectLst/>
                          <a:latin typeface="Times New Roman" pitchFamily="18" charset="0"/>
                          <a:cs typeface="Times New Roman" pitchFamily="18" charset="0"/>
                        </a:rPr>
                        <a:t>write_outfile</a:t>
                      </a:r>
                      <a:r>
                        <a:rPr lang="en-IN" sz="4800" kern="1200" dirty="0">
                          <a:effectLst/>
                          <a:latin typeface="Times New Roman" pitchFamily="18" charset="0"/>
                          <a:cs typeface="Times New Roman" pitchFamily="18" charset="0"/>
                        </a:rPr>
                        <a:t> = </a:t>
                      </a:r>
                      <a:r>
                        <a:rPr lang="en-IN" sz="4800" kern="1200" dirty="0" err="1">
                          <a:effectLst/>
                          <a:latin typeface="Times New Roman" pitchFamily="18" charset="0"/>
                          <a:cs typeface="Times New Roman" pitchFamily="18" charset="0"/>
                        </a:rPr>
                        <a:t>csv.writer</a:t>
                      </a:r>
                      <a:r>
                        <a:rPr lang="en-IN" sz="4800" kern="1200" dirty="0">
                          <a:effectLst/>
                          <a:latin typeface="Times New Roman" pitchFamily="18" charset="0"/>
                          <a:cs typeface="Times New Roman" pitchFamily="18" charset="0"/>
                        </a:rPr>
                        <a:t>(f2)</a:t>
                      </a:r>
                    </a:p>
                    <a:p>
                      <a:r>
                        <a:rPr lang="en-IN" sz="4800" kern="1200" dirty="0">
                          <a:effectLst/>
                          <a:latin typeface="Times New Roman" pitchFamily="18" charset="0"/>
                          <a:cs typeface="Times New Roman" pitchFamily="18" charset="0"/>
                        </a:rPr>
                        <a:t>        while line != "" :</a:t>
                      </a:r>
                    </a:p>
                    <a:p>
                      <a:r>
                        <a:rPr lang="en-IN" sz="4800" kern="1200" dirty="0">
                          <a:effectLst/>
                          <a:latin typeface="Times New Roman" pitchFamily="18" charset="0"/>
                          <a:cs typeface="Times New Roman" pitchFamily="18" charset="0"/>
                        </a:rPr>
                        <a:t>            if 'positive' in inputs[</a:t>
                      </a:r>
                      <a:r>
                        <a:rPr lang="en-IN" sz="4800" kern="1200" dirty="0" err="1">
                          <a:effectLst/>
                          <a:latin typeface="Times New Roman" pitchFamily="18" charset="0"/>
                          <a:cs typeface="Times New Roman" pitchFamily="18" charset="0"/>
                        </a:rPr>
                        <a:t>i</a:t>
                      </a:r>
                      <a:r>
                        <a:rPr lang="en-IN" sz="4800" kern="1200" dirty="0">
                          <a:effectLst/>
                          <a:latin typeface="Times New Roman" pitchFamily="18" charset="0"/>
                          <a:cs typeface="Times New Roman" pitchFamily="18" charset="0"/>
                        </a:rPr>
                        <a:t>]:</a:t>
                      </a:r>
                    </a:p>
                    <a:p>
                      <a:r>
                        <a:rPr lang="en-IN" sz="4800" kern="1200" dirty="0">
                          <a:effectLst/>
                          <a:latin typeface="Times New Roman" pitchFamily="18" charset="0"/>
                          <a:cs typeface="Times New Roman" pitchFamily="18" charset="0"/>
                        </a:rPr>
                        <a:t>                </a:t>
                      </a:r>
                      <a:r>
                        <a:rPr lang="en-IN" sz="4800" kern="1200" dirty="0" err="1">
                          <a:effectLst/>
                          <a:latin typeface="Times New Roman" pitchFamily="18" charset="0"/>
                          <a:cs typeface="Times New Roman" pitchFamily="18" charset="0"/>
                        </a:rPr>
                        <a:t>write_outfile.writerow</a:t>
                      </a:r>
                      <a:r>
                        <a:rPr lang="en-IN" sz="4800" kern="1200" dirty="0">
                          <a:effectLst/>
                          <a:latin typeface="Times New Roman" pitchFamily="18" charset="0"/>
                          <a:cs typeface="Times New Roman" pitchFamily="18" charset="0"/>
                        </a:rPr>
                        <a:t>([line,1])</a:t>
                      </a:r>
                    </a:p>
                    <a:p>
                      <a:r>
                        <a:rPr lang="en-IN" sz="4800" kern="1200" dirty="0">
                          <a:effectLst/>
                          <a:latin typeface="Times New Roman" pitchFamily="18" charset="0"/>
                          <a:cs typeface="Times New Roman" pitchFamily="18" charset="0"/>
                        </a:rPr>
                        <a:t>                line = f1.readline()</a:t>
                      </a:r>
                    </a:p>
                    <a:p>
                      <a:r>
                        <a:rPr lang="en-IN" sz="4800" kern="1200" dirty="0">
                          <a:effectLst/>
                          <a:latin typeface="Times New Roman" pitchFamily="18" charset="0"/>
                          <a:cs typeface="Times New Roman" pitchFamily="18" charset="0"/>
                        </a:rPr>
                        <a:t>            else :</a:t>
                      </a:r>
                    </a:p>
                    <a:p>
                      <a:r>
                        <a:rPr lang="en-IN" sz="4800" kern="1200" dirty="0">
                          <a:effectLst/>
                          <a:latin typeface="Times New Roman" pitchFamily="18" charset="0"/>
                          <a:cs typeface="Times New Roman" pitchFamily="18" charset="0"/>
                        </a:rPr>
                        <a:t>                </a:t>
                      </a:r>
                      <a:r>
                        <a:rPr lang="en-IN" sz="4800" kern="1200" dirty="0" err="1">
                          <a:effectLst/>
                          <a:latin typeface="Times New Roman" pitchFamily="18" charset="0"/>
                          <a:cs typeface="Times New Roman" pitchFamily="18" charset="0"/>
                        </a:rPr>
                        <a:t>write_outfile.writerow</a:t>
                      </a:r>
                      <a:r>
                        <a:rPr lang="en-IN" sz="4800" kern="1200" dirty="0">
                          <a:effectLst/>
                          <a:latin typeface="Times New Roman" pitchFamily="18" charset="0"/>
                          <a:cs typeface="Times New Roman" pitchFamily="18" charset="0"/>
                        </a:rPr>
                        <a:t>([line,-1])</a:t>
                      </a:r>
                    </a:p>
                    <a:p>
                      <a:r>
                        <a:rPr lang="en-IN" sz="4800" kern="1200" dirty="0">
                          <a:effectLst/>
                          <a:latin typeface="Times New Roman" pitchFamily="18" charset="0"/>
                          <a:cs typeface="Times New Roman" pitchFamily="18" charset="0"/>
                        </a:rPr>
                        <a:t>                line = f1.readline()</a:t>
                      </a:r>
                    </a:p>
                    <a:p>
                      <a:endParaRPr lang="en-US" sz="4300" b="0" dirty="0">
                        <a:solidFill>
                          <a:schemeClr val="tx1"/>
                        </a:solidFill>
                        <a:latin typeface="Times New Roman" pitchFamily="18" charset="0"/>
                        <a:cs typeface="Times New Roman" pitchFamily="18" charset="0"/>
                      </a:endParaRPr>
                    </a:p>
                  </a:txBody>
                  <a:tcPr marL="183538" marR="183538" marT="95100" marB="9510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 name="Title 1">
            <a:extLst>
              <a:ext uri="{FF2B5EF4-FFF2-40B4-BE49-F238E27FC236}">
                <a16:creationId xmlns:a16="http://schemas.microsoft.com/office/drawing/2014/main" id="{6CB723F2-FBA2-4D3B-BA9D-9EBF16D2DB90}"/>
              </a:ext>
            </a:extLst>
          </p:cNvPr>
          <p:cNvSpPr>
            <a:spLocks noGrp="1"/>
          </p:cNvSpPr>
          <p:nvPr>
            <p:ph type="title"/>
          </p:nvPr>
        </p:nvSpPr>
        <p:spPr>
          <a:xfrm>
            <a:off x="917688" y="1"/>
            <a:ext cx="23125748" cy="3169973"/>
          </a:xfrm>
        </p:spPr>
        <p:txBody>
          <a:bodyPr>
            <a:normAutofit/>
          </a:bodyPr>
          <a:lstStyle/>
          <a:p>
            <a:r>
              <a:rPr lang="en-US" sz="7200" dirty="0">
                <a:latin typeface="Times New Roman" pitchFamily="18" charset="0"/>
                <a:cs typeface="Times New Roman" pitchFamily="18" charset="0"/>
              </a:rPr>
              <a:t>Pseudo code</a:t>
            </a:r>
          </a:p>
        </p:txBody>
      </p:sp>
      <p:sp>
        <p:nvSpPr>
          <p:cNvPr id="7" name="Slide Number Placeholder 6"/>
          <p:cNvSpPr>
            <a:spLocks noGrp="1"/>
          </p:cNvSpPr>
          <p:nvPr>
            <p:ph type="sldNum" sz="quarter" idx="12"/>
          </p:nvPr>
        </p:nvSpPr>
        <p:spPr/>
        <p:txBody>
          <a:bodyPr/>
          <a:lstStyle/>
          <a:p>
            <a:fld id="{227EAA8D-357C-4EAD-8E30-CDB4F7E846F9}" type="slidenum">
              <a:rPr lang="en-US" smtClean="0"/>
              <a:pPr/>
              <a:t>21</a:t>
            </a:fld>
            <a:endParaRPr lang="en-US"/>
          </a:p>
        </p:txBody>
      </p:sp>
    </p:spTree>
    <p:extLst>
      <p:ext uri="{BB962C8B-B14F-4D97-AF65-F5344CB8AC3E}">
        <p14:creationId xmlns:p14="http://schemas.microsoft.com/office/powerpoint/2010/main" val="2472189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960437" y="365919"/>
          <a:ext cx="13563600" cy="9677400"/>
        </p:xfrm>
        <a:graphic>
          <a:graphicData uri="http://schemas.openxmlformats.org/drawingml/2006/table">
            <a:tbl>
              <a:tblPr firstRow="1" bandRow="1">
                <a:tableStyleId>{5940675A-B579-460E-94D1-54222C63F5DA}</a:tableStyleId>
              </a:tblPr>
              <a:tblGrid>
                <a:gridCol w="13563600">
                  <a:extLst>
                    <a:ext uri="{9D8B030D-6E8A-4147-A177-3AD203B41FA5}">
                      <a16:colId xmlns:a16="http://schemas.microsoft.com/office/drawing/2014/main" val="20000"/>
                    </a:ext>
                  </a:extLst>
                </a:gridCol>
              </a:tblGrid>
              <a:tr h="9677400">
                <a:tc>
                  <a:txBody>
                    <a:bodyPr/>
                    <a:lstStyle/>
                    <a:p>
                      <a:endParaRPr lang="en-US" sz="4300" dirty="0"/>
                    </a:p>
                  </a:txBody>
                  <a:tcPr marL="183538" marR="183538" marT="95100" marB="9510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3" name="Content Placeholder 2"/>
          <p:cNvSpPr>
            <a:spLocks noGrp="1"/>
          </p:cNvSpPr>
          <p:nvPr>
            <p:ph idx="1"/>
          </p:nvPr>
        </p:nvSpPr>
        <p:spPr>
          <a:xfrm>
            <a:off x="1036637" y="975519"/>
            <a:ext cx="23982257" cy="18044319"/>
          </a:xfrm>
        </p:spPr>
        <p:txBody>
          <a:bodyPr>
            <a:noAutofit/>
          </a:bodyPr>
          <a:lstStyle/>
          <a:p>
            <a:pPr>
              <a:buNone/>
            </a:pPr>
            <a:r>
              <a:rPr lang="en-US" sz="3000" b="1" dirty="0">
                <a:latin typeface="Times New Roman" pitchFamily="18" charset="0"/>
                <a:cs typeface="Times New Roman" pitchFamily="18" charset="0"/>
              </a:rPr>
              <a:t>Naive </a:t>
            </a:r>
            <a:r>
              <a:rPr lang="en-US" sz="3000" b="1" dirty="0" err="1">
                <a:latin typeface="Times New Roman" pitchFamily="18" charset="0"/>
                <a:cs typeface="Times New Roman" pitchFamily="18" charset="0"/>
              </a:rPr>
              <a:t>Bayes</a:t>
            </a:r>
            <a:r>
              <a:rPr lang="en-US" sz="3000" b="1" dirty="0">
                <a:latin typeface="Times New Roman" pitchFamily="18" charset="0"/>
                <a:cs typeface="Times New Roman" pitchFamily="18" charset="0"/>
              </a:rPr>
              <a:t>:</a:t>
            </a:r>
          </a:p>
          <a:p>
            <a:pPr>
              <a:buNone/>
            </a:pPr>
            <a:r>
              <a:rPr lang="en-US" sz="3000" dirty="0">
                <a:latin typeface="Times New Roman" pitchFamily="18" charset="0"/>
                <a:cs typeface="Times New Roman" pitchFamily="18" charset="0"/>
              </a:rPr>
              <a:t>df1 = </a:t>
            </a:r>
            <a:r>
              <a:rPr lang="en-US" sz="3000" dirty="0" err="1">
                <a:latin typeface="Times New Roman" pitchFamily="18" charset="0"/>
                <a:cs typeface="Times New Roman" pitchFamily="18" charset="0"/>
              </a:rPr>
              <a:t>pd.read_csv</a:t>
            </a:r>
            <a:r>
              <a:rPr lang="en-US" sz="3000" dirty="0">
                <a:latin typeface="Times New Roman" pitchFamily="18" charset="0"/>
                <a:cs typeface="Times New Roman" pitchFamily="18" charset="0"/>
              </a:rPr>
              <a:t>('datasets.csv') </a:t>
            </a:r>
          </a:p>
          <a:p>
            <a:pPr>
              <a:buNone/>
            </a:pPr>
            <a:r>
              <a:rPr lang="en-US" sz="3000" dirty="0">
                <a:latin typeface="Times New Roman" pitchFamily="18" charset="0"/>
                <a:cs typeface="Times New Roman" pitchFamily="18" charset="0"/>
              </a:rPr>
              <a:t>X = df1[df1.columns[0]]</a:t>
            </a:r>
          </a:p>
          <a:p>
            <a:pPr>
              <a:buNone/>
            </a:pPr>
            <a:r>
              <a:rPr lang="en-US" sz="3000" dirty="0">
                <a:latin typeface="Times New Roman" pitchFamily="18" charset="0"/>
                <a:cs typeface="Times New Roman" pitchFamily="18" charset="0"/>
              </a:rPr>
              <a:t>y = df1[df1.columns[1]]</a:t>
            </a:r>
          </a:p>
          <a:p>
            <a:pPr>
              <a:buNone/>
            </a:pPr>
            <a:br>
              <a:rPr lang="en-US" sz="3000" dirty="0">
                <a:latin typeface="Times New Roman" pitchFamily="18" charset="0"/>
                <a:cs typeface="Times New Roman" pitchFamily="18" charset="0"/>
              </a:rPr>
            </a:br>
            <a:r>
              <a:rPr lang="en-US" sz="3000" dirty="0">
                <a:latin typeface="Times New Roman" pitchFamily="18" charset="0"/>
                <a:cs typeface="Times New Roman" pitchFamily="18" charset="0"/>
              </a:rPr>
              <a:t>Apply </a:t>
            </a:r>
            <a:r>
              <a:rPr lang="en-US" sz="3000" dirty="0" err="1">
                <a:latin typeface="Times New Roman" pitchFamily="18" charset="0"/>
                <a:cs typeface="Times New Roman" pitchFamily="18" charset="0"/>
              </a:rPr>
              <a:t>TfidfVectorizer</a:t>
            </a:r>
            <a:r>
              <a:rPr lang="en-US" sz="3000" dirty="0">
                <a:latin typeface="Times New Roman" pitchFamily="18" charset="0"/>
                <a:cs typeface="Times New Roman" pitchFamily="18" charset="0"/>
              </a:rPr>
              <a:t> </a:t>
            </a:r>
          </a:p>
          <a:p>
            <a:pPr>
              <a:buNone/>
            </a:pPr>
            <a:r>
              <a:rPr lang="en-US" sz="3000" dirty="0">
                <a:latin typeface="Times New Roman" pitchFamily="18" charset="0"/>
                <a:cs typeface="Times New Roman" pitchFamily="18" charset="0"/>
              </a:rPr>
              <a:t>Transform </a:t>
            </a:r>
            <a:r>
              <a:rPr lang="en-US" sz="3000" dirty="0" err="1">
                <a:latin typeface="Times New Roman" pitchFamily="18" charset="0"/>
                <a:cs typeface="Times New Roman" pitchFamily="18" charset="0"/>
              </a:rPr>
              <a:t>vectorized</a:t>
            </a:r>
            <a:r>
              <a:rPr lang="en-US" sz="3000" dirty="0">
                <a:latin typeface="Times New Roman" pitchFamily="18" charset="0"/>
                <a:cs typeface="Times New Roman" pitchFamily="18" charset="0"/>
              </a:rPr>
              <a:t> data</a:t>
            </a:r>
          </a:p>
          <a:p>
            <a:pPr>
              <a:buNone/>
            </a:pPr>
            <a:r>
              <a:rPr lang="en-US" sz="3000" dirty="0">
                <a:latin typeface="Times New Roman" pitchFamily="18" charset="0"/>
                <a:cs typeface="Times New Roman" pitchFamily="18" charset="0"/>
              </a:rPr>
              <a:t>Split into training and testing sets = </a:t>
            </a:r>
            <a:r>
              <a:rPr lang="en-US" sz="3000" dirty="0" err="1">
                <a:latin typeface="Times New Roman" pitchFamily="18" charset="0"/>
                <a:cs typeface="Times New Roman" pitchFamily="18" charset="0"/>
              </a:rPr>
              <a:t>X_train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X_test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y_train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y_test</a:t>
            </a:r>
            <a:r>
              <a:rPr lang="en-US" sz="3000" dirty="0">
                <a:latin typeface="Times New Roman" pitchFamily="18" charset="0"/>
                <a:cs typeface="Times New Roman" pitchFamily="18" charset="0"/>
              </a:rPr>
              <a:t> </a:t>
            </a:r>
          </a:p>
          <a:p>
            <a:pPr>
              <a:buNone/>
            </a:pPr>
            <a:br>
              <a:rPr lang="en-US" sz="3000" dirty="0">
                <a:latin typeface="Times New Roman" pitchFamily="18" charset="0"/>
                <a:cs typeface="Times New Roman" pitchFamily="18" charset="0"/>
              </a:rPr>
            </a:br>
            <a:r>
              <a:rPr lang="en-US" sz="3000" dirty="0">
                <a:latin typeface="Times New Roman" pitchFamily="18" charset="0"/>
                <a:cs typeface="Times New Roman" pitchFamily="18" charset="0"/>
              </a:rPr>
              <a:t>#Apply Naive </a:t>
            </a:r>
            <a:r>
              <a:rPr lang="en-US" sz="3000" dirty="0" err="1">
                <a:latin typeface="Times New Roman" pitchFamily="18" charset="0"/>
                <a:cs typeface="Times New Roman" pitchFamily="18" charset="0"/>
              </a:rPr>
              <a:t>Bayes</a:t>
            </a:r>
            <a:r>
              <a:rPr lang="en-US" sz="3000" dirty="0">
                <a:latin typeface="Times New Roman" pitchFamily="18" charset="0"/>
                <a:cs typeface="Times New Roman" pitchFamily="18" charset="0"/>
              </a:rPr>
              <a:t> </a:t>
            </a:r>
          </a:p>
          <a:p>
            <a:pPr>
              <a:buNone/>
            </a:pPr>
            <a:r>
              <a:rPr lang="en-US" sz="3000" dirty="0" err="1">
                <a:latin typeface="Times New Roman" pitchFamily="18" charset="0"/>
                <a:cs typeface="Times New Roman" pitchFamily="18" charset="0"/>
              </a:rPr>
              <a:t>model_naive</a:t>
            </a:r>
            <a:r>
              <a:rPr lang="en-US" sz="3000" dirty="0">
                <a:latin typeface="Times New Roman" pitchFamily="18" charset="0"/>
                <a:cs typeface="Times New Roman" pitchFamily="18" charset="0"/>
              </a:rPr>
              <a:t> = </a:t>
            </a:r>
            <a:r>
              <a:rPr lang="en-US" sz="3000" dirty="0" err="1">
                <a:latin typeface="Times New Roman" pitchFamily="18" charset="0"/>
                <a:cs typeface="Times New Roman" pitchFamily="18" charset="0"/>
              </a:rPr>
              <a:t>MultinomialNB</a:t>
            </a:r>
            <a:r>
              <a:rPr lang="en-US" sz="3000" dirty="0">
                <a:latin typeface="Times New Roman" pitchFamily="18" charset="0"/>
                <a:cs typeface="Times New Roman" pitchFamily="18" charset="0"/>
              </a:rPr>
              <a:t>().fit(</a:t>
            </a:r>
            <a:r>
              <a:rPr lang="en-US" sz="3000" dirty="0" err="1">
                <a:latin typeface="Times New Roman" pitchFamily="18" charset="0"/>
                <a:cs typeface="Times New Roman" pitchFamily="18" charset="0"/>
              </a:rPr>
              <a:t>X_train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y_train</a:t>
            </a:r>
            <a:r>
              <a:rPr lang="en-US" sz="3000" dirty="0">
                <a:latin typeface="Times New Roman" pitchFamily="18" charset="0"/>
                <a:cs typeface="Times New Roman" pitchFamily="18" charset="0"/>
              </a:rPr>
              <a:t>) </a:t>
            </a:r>
          </a:p>
          <a:p>
            <a:pPr>
              <a:buNone/>
            </a:pPr>
            <a:r>
              <a:rPr lang="en-US" sz="3000" dirty="0">
                <a:latin typeface="Times New Roman" pitchFamily="18" charset="0"/>
                <a:cs typeface="Times New Roman" pitchFamily="18" charset="0"/>
              </a:rPr>
              <a:t>Predict for testing set</a:t>
            </a:r>
          </a:p>
          <a:p>
            <a:pPr>
              <a:buNone/>
            </a:pPr>
            <a:br>
              <a:rPr lang="en-US" sz="3000" dirty="0">
                <a:latin typeface="Times New Roman" pitchFamily="18" charset="0"/>
                <a:cs typeface="Times New Roman" pitchFamily="18" charset="0"/>
              </a:rPr>
            </a:br>
            <a:r>
              <a:rPr lang="en-US" sz="3000" dirty="0">
                <a:latin typeface="Times New Roman" pitchFamily="18" charset="0"/>
                <a:cs typeface="Times New Roman" pitchFamily="18" charset="0"/>
              </a:rPr>
              <a:t>#Performance metrics </a:t>
            </a:r>
          </a:p>
          <a:p>
            <a:pPr>
              <a:buNone/>
            </a:pPr>
            <a:r>
              <a:rPr lang="en-US" sz="3000" dirty="0">
                <a:latin typeface="Times New Roman" pitchFamily="18" charset="0"/>
                <a:cs typeface="Times New Roman" pitchFamily="18" charset="0"/>
              </a:rPr>
              <a:t>Print confusion matrix</a:t>
            </a:r>
          </a:p>
          <a:p>
            <a:pPr>
              <a:buNone/>
            </a:pPr>
            <a:r>
              <a:rPr lang="en-US" sz="3000" dirty="0">
                <a:latin typeface="Times New Roman" pitchFamily="18" charset="0"/>
                <a:cs typeface="Times New Roman" pitchFamily="18" charset="0"/>
              </a:rPr>
              <a:t>Print accuracy</a:t>
            </a:r>
          </a:p>
          <a:p>
            <a:pPr>
              <a:buNone/>
            </a:pPr>
            <a:r>
              <a:rPr lang="en-US" sz="3000" dirty="0">
                <a:latin typeface="Times New Roman" pitchFamily="18" charset="0"/>
                <a:cs typeface="Times New Roman" pitchFamily="18" charset="0"/>
              </a:rPr>
              <a:t>Print classification report</a:t>
            </a:r>
          </a:p>
          <a:p>
            <a:pPr>
              <a:buNone/>
            </a:pPr>
            <a:br>
              <a:rPr lang="en-US" sz="3000" dirty="0">
                <a:latin typeface="Times New Roman" pitchFamily="18" charset="0"/>
                <a:cs typeface="Times New Roman" pitchFamily="18" charset="0"/>
              </a:rPr>
            </a:br>
            <a:r>
              <a:rPr lang="en-US" sz="3000" b="1" dirty="0">
                <a:latin typeface="Times New Roman" pitchFamily="18" charset="0"/>
                <a:cs typeface="Times New Roman" pitchFamily="18" charset="0"/>
              </a:rPr>
              <a:t>Test model for new Tweets: </a:t>
            </a:r>
          </a:p>
          <a:p>
            <a:pPr>
              <a:buNone/>
            </a:pPr>
            <a:r>
              <a:rPr lang="en-US" sz="3000" b="1" dirty="0">
                <a:latin typeface="Times New Roman" pitchFamily="18" charset="0"/>
                <a:cs typeface="Times New Roman" pitchFamily="18" charset="0"/>
              </a:rPr>
              <a:t>Input: </a:t>
            </a:r>
            <a:r>
              <a:rPr lang="en-US" sz="3000" dirty="0">
                <a:latin typeface="Times New Roman" pitchFamily="18" charset="0"/>
                <a:cs typeface="Times New Roman" pitchFamily="18" charset="0"/>
              </a:rPr>
              <a:t>Tweets in text format</a:t>
            </a:r>
          </a:p>
          <a:p>
            <a:pPr>
              <a:buNone/>
            </a:pPr>
            <a:r>
              <a:rPr lang="en-US" sz="3000" b="1" dirty="0">
                <a:latin typeface="Times New Roman" pitchFamily="18" charset="0"/>
                <a:cs typeface="Times New Roman" pitchFamily="18" charset="0"/>
              </a:rPr>
              <a:t>Output: </a:t>
            </a:r>
            <a:r>
              <a:rPr lang="en-US" sz="3000" dirty="0">
                <a:latin typeface="Times New Roman" pitchFamily="18" charset="0"/>
                <a:cs typeface="Times New Roman" pitchFamily="18" charset="0"/>
              </a:rPr>
              <a:t>PN classification</a:t>
            </a:r>
          </a:p>
          <a:p>
            <a:pPr>
              <a:buNone/>
            </a:pPr>
            <a:r>
              <a:rPr lang="en-US" sz="3000" dirty="0">
                <a:latin typeface="Times New Roman" pitchFamily="18" charset="0"/>
                <a:cs typeface="Times New Roman" pitchFamily="18" charset="0"/>
              </a:rPr>
              <a:t>df2 = </a:t>
            </a:r>
            <a:r>
              <a:rPr lang="en-US" sz="3000" dirty="0" err="1">
                <a:latin typeface="Times New Roman" pitchFamily="18" charset="0"/>
                <a:cs typeface="Times New Roman" pitchFamily="18" charset="0"/>
              </a:rPr>
              <a:t>pd.read_csv</a:t>
            </a:r>
            <a:r>
              <a:rPr lang="en-US" sz="3000" dirty="0">
                <a:latin typeface="Times New Roman" pitchFamily="18" charset="0"/>
                <a:cs typeface="Times New Roman" pitchFamily="18" charset="0"/>
              </a:rPr>
              <a:t>('testinputs.csv') </a:t>
            </a:r>
          </a:p>
          <a:p>
            <a:pPr>
              <a:buNone/>
            </a:pPr>
            <a:r>
              <a:rPr lang="en-US" sz="3000" dirty="0" err="1">
                <a:latin typeface="Times New Roman" pitchFamily="18" charset="0"/>
                <a:cs typeface="Times New Roman" pitchFamily="18" charset="0"/>
              </a:rPr>
              <a:t>X_pred</a:t>
            </a:r>
            <a:r>
              <a:rPr lang="en-US" sz="3000" dirty="0">
                <a:latin typeface="Times New Roman" pitchFamily="18" charset="0"/>
                <a:cs typeface="Times New Roman" pitchFamily="18" charset="0"/>
              </a:rPr>
              <a:t> = df2[df2.columns[0]]</a:t>
            </a:r>
          </a:p>
          <a:p>
            <a:pPr>
              <a:buNone/>
            </a:pPr>
            <a:r>
              <a:rPr lang="en-US" sz="3000" dirty="0" err="1">
                <a:latin typeface="Times New Roman" pitchFamily="18" charset="0"/>
                <a:cs typeface="Times New Roman" pitchFamily="18" charset="0"/>
              </a:rPr>
              <a:t>temp_X</a:t>
            </a:r>
            <a:r>
              <a:rPr lang="en-US" sz="3000" dirty="0">
                <a:latin typeface="Times New Roman" pitchFamily="18" charset="0"/>
                <a:cs typeface="Times New Roman" pitchFamily="18" charset="0"/>
              </a:rPr>
              <a:t> = </a:t>
            </a:r>
            <a:r>
              <a:rPr lang="en-US" sz="3000" dirty="0" err="1">
                <a:latin typeface="Times New Roman" pitchFamily="18" charset="0"/>
                <a:cs typeface="Times New Roman" pitchFamily="18" charset="0"/>
              </a:rPr>
              <a:t>X_pred</a:t>
            </a:r>
            <a:endParaRPr lang="en-US" sz="3000" dirty="0">
              <a:latin typeface="Times New Roman" pitchFamily="18" charset="0"/>
              <a:cs typeface="Times New Roman" pitchFamily="18" charset="0"/>
            </a:endParaRPr>
          </a:p>
          <a:p>
            <a:pPr>
              <a:buNone/>
            </a:pPr>
            <a:r>
              <a:rPr lang="en-US" sz="3000" dirty="0">
                <a:latin typeface="Times New Roman" pitchFamily="18" charset="0"/>
                <a:cs typeface="Times New Roman" pitchFamily="18" charset="0"/>
              </a:rPr>
              <a:t>Transform new inputs &lt;= </a:t>
            </a:r>
            <a:r>
              <a:rPr lang="en-US" sz="3000" dirty="0" err="1">
                <a:latin typeface="Times New Roman" pitchFamily="18" charset="0"/>
                <a:cs typeface="Times New Roman" pitchFamily="18" charset="0"/>
              </a:rPr>
              <a:t>final_vector_data</a:t>
            </a:r>
            <a:endParaRPr lang="en-US" sz="3000" dirty="0">
              <a:latin typeface="Times New Roman" pitchFamily="18" charset="0"/>
              <a:cs typeface="Times New Roman" pitchFamily="18" charset="0"/>
            </a:endParaRPr>
          </a:p>
          <a:p>
            <a:pPr>
              <a:buNone/>
            </a:pPr>
            <a:br>
              <a:rPr lang="en-US" sz="3000" dirty="0">
                <a:latin typeface="Times New Roman" pitchFamily="18" charset="0"/>
                <a:cs typeface="Times New Roman" pitchFamily="18" charset="0"/>
              </a:rPr>
            </a:br>
            <a:r>
              <a:rPr lang="en-US" sz="3000" dirty="0">
                <a:latin typeface="Times New Roman" pitchFamily="18" charset="0"/>
                <a:cs typeface="Times New Roman" pitchFamily="18" charset="0"/>
              </a:rPr>
              <a:t>Predict for </a:t>
            </a:r>
            <a:r>
              <a:rPr lang="en-US" sz="3000" dirty="0" err="1">
                <a:latin typeface="Times New Roman" pitchFamily="18" charset="0"/>
                <a:cs typeface="Times New Roman" pitchFamily="18" charset="0"/>
              </a:rPr>
              <a:t>final_vector_data</a:t>
            </a:r>
            <a:r>
              <a:rPr lang="en-US" sz="3000" dirty="0">
                <a:latin typeface="Times New Roman" pitchFamily="18" charset="0"/>
                <a:cs typeface="Times New Roman" pitchFamily="18" charset="0"/>
              </a:rPr>
              <a:t> &lt;= </a:t>
            </a:r>
            <a:r>
              <a:rPr lang="en-US" sz="3000" dirty="0" err="1">
                <a:latin typeface="Times New Roman" pitchFamily="18" charset="0"/>
                <a:cs typeface="Times New Roman" pitchFamily="18" charset="0"/>
              </a:rPr>
              <a:t>new_output</a:t>
            </a:r>
            <a:endParaRPr lang="en-US" sz="3000" dirty="0">
              <a:latin typeface="Times New Roman" pitchFamily="18" charset="0"/>
              <a:cs typeface="Times New Roman" pitchFamily="18" charset="0"/>
            </a:endParaRPr>
          </a:p>
          <a:p>
            <a:pPr>
              <a:buNone/>
            </a:pPr>
            <a:br>
              <a:rPr lang="en-US" sz="3000" dirty="0">
                <a:latin typeface="Times New Roman" pitchFamily="18" charset="0"/>
                <a:cs typeface="Times New Roman" pitchFamily="18" charset="0"/>
              </a:rPr>
            </a:br>
            <a:r>
              <a:rPr lang="en-US" sz="3000" dirty="0">
                <a:latin typeface="Times New Roman" pitchFamily="18" charset="0"/>
                <a:cs typeface="Times New Roman" pitchFamily="18" charset="0"/>
              </a:rPr>
              <a:t>For </a:t>
            </a:r>
            <a:r>
              <a:rPr lang="en-US" sz="3000" dirty="0" err="1">
                <a:latin typeface="Times New Roman" pitchFamily="18" charset="0"/>
                <a:cs typeface="Times New Roman" pitchFamily="18" charset="0"/>
              </a:rPr>
              <a:t>i</a:t>
            </a:r>
            <a:r>
              <a:rPr lang="en-US" sz="3000" dirty="0">
                <a:latin typeface="Times New Roman" pitchFamily="18" charset="0"/>
                <a:cs typeface="Times New Roman" pitchFamily="18" charset="0"/>
              </a:rPr>
              <a:t> from 0 to </a:t>
            </a:r>
            <a:r>
              <a:rPr lang="en-US" sz="3000" dirty="0" err="1">
                <a:latin typeface="Times New Roman" pitchFamily="18" charset="0"/>
                <a:cs typeface="Times New Roman" pitchFamily="18" charset="0"/>
              </a:rPr>
              <a:t>new_output.length</a:t>
            </a:r>
            <a:endParaRPr lang="en-US" sz="3000" dirty="0">
              <a:latin typeface="Times New Roman" pitchFamily="18" charset="0"/>
              <a:cs typeface="Times New Roman" pitchFamily="18" charset="0"/>
            </a:endParaRPr>
          </a:p>
          <a:p>
            <a:pPr>
              <a:buNone/>
            </a:pPr>
            <a:r>
              <a:rPr lang="en-US" sz="3000" dirty="0">
                <a:latin typeface="Times New Roman" pitchFamily="18" charset="0"/>
                <a:cs typeface="Times New Roman" pitchFamily="18" charset="0"/>
              </a:rPr>
              <a:t>If </a:t>
            </a:r>
            <a:r>
              <a:rPr lang="en-US" sz="3000" dirty="0" err="1">
                <a:latin typeface="Times New Roman" pitchFamily="18" charset="0"/>
                <a:cs typeface="Times New Roman" pitchFamily="18" charset="0"/>
              </a:rPr>
              <a:t>new_output</a:t>
            </a:r>
            <a:r>
              <a:rPr lang="en-US" sz="3000" dirty="0">
                <a:latin typeface="Times New Roman" pitchFamily="18" charset="0"/>
                <a:cs typeface="Times New Roman" pitchFamily="18" charset="0"/>
              </a:rPr>
              <a:t> =1 </a:t>
            </a:r>
          </a:p>
          <a:p>
            <a:pPr>
              <a:buNone/>
            </a:pPr>
            <a:r>
              <a:rPr lang="en-US" sz="3000" dirty="0">
                <a:latin typeface="Times New Roman" pitchFamily="18" charset="0"/>
                <a:cs typeface="Times New Roman" pitchFamily="18" charset="0"/>
              </a:rPr>
              <a:t>print(‘Positive’)</a:t>
            </a:r>
          </a:p>
          <a:p>
            <a:pPr>
              <a:buNone/>
            </a:pPr>
            <a:r>
              <a:rPr lang="en-US" sz="3000" dirty="0">
                <a:latin typeface="Times New Roman" pitchFamily="18" charset="0"/>
                <a:cs typeface="Times New Roman" pitchFamily="18" charset="0"/>
              </a:rPr>
              <a:t>Else </a:t>
            </a:r>
          </a:p>
          <a:p>
            <a:pPr>
              <a:buNone/>
            </a:pPr>
            <a:r>
              <a:rPr lang="en-US" sz="3000" dirty="0">
                <a:latin typeface="Times New Roman" pitchFamily="18" charset="0"/>
                <a:cs typeface="Times New Roman" pitchFamily="18" charset="0"/>
              </a:rPr>
              <a:t>print(‘Negative’)</a:t>
            </a:r>
          </a:p>
        </p:txBody>
      </p:sp>
      <p:sp>
        <p:nvSpPr>
          <p:cNvPr id="5" name="Slide Number Placeholder 4"/>
          <p:cNvSpPr>
            <a:spLocks noGrp="1"/>
          </p:cNvSpPr>
          <p:nvPr>
            <p:ph type="sldNum" sz="quarter" idx="12"/>
          </p:nvPr>
        </p:nvSpPr>
        <p:spPr/>
        <p:txBody>
          <a:bodyPr/>
          <a:lstStyle/>
          <a:p>
            <a:fld id="{227EAA8D-357C-4EAD-8E30-CDB4F7E846F9}" type="slidenum">
              <a:rPr lang="en-US" smtClean="0"/>
              <a:pPr/>
              <a:t>22</a:t>
            </a:fld>
            <a:endParaRPr lang="en-US"/>
          </a:p>
        </p:txBody>
      </p:sp>
      <p:graphicFrame>
        <p:nvGraphicFramePr>
          <p:cNvPr id="6" name="Table 5"/>
          <p:cNvGraphicFramePr>
            <a:graphicFrameLocks noGrp="1"/>
          </p:cNvGraphicFramePr>
          <p:nvPr/>
        </p:nvGraphicFramePr>
        <p:xfrm>
          <a:off x="960437" y="10500519"/>
          <a:ext cx="13563600" cy="8077200"/>
        </p:xfrm>
        <a:graphic>
          <a:graphicData uri="http://schemas.openxmlformats.org/drawingml/2006/table">
            <a:tbl>
              <a:tblPr firstRow="1" bandRow="1">
                <a:tableStyleId>{5940675A-B579-460E-94D1-54222C63F5DA}</a:tableStyleId>
              </a:tblPr>
              <a:tblGrid>
                <a:gridCol w="13563600">
                  <a:extLst>
                    <a:ext uri="{9D8B030D-6E8A-4147-A177-3AD203B41FA5}">
                      <a16:colId xmlns:a16="http://schemas.microsoft.com/office/drawing/2014/main" val="20000"/>
                    </a:ext>
                  </a:extLst>
                </a:gridCol>
              </a:tblGrid>
              <a:tr h="8077200">
                <a:tc>
                  <a:txBody>
                    <a:bodyPr/>
                    <a:lstStyle/>
                    <a:p>
                      <a:endParaRPr lang="en-US" sz="4300" dirty="0"/>
                    </a:p>
                  </a:txBody>
                  <a:tcPr marL="183538" marR="183538" marT="95100" marB="9510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837" y="-777081"/>
            <a:ext cx="23125748" cy="2958641"/>
          </a:xfrm>
        </p:spPr>
        <p:txBody>
          <a:bodyPr>
            <a:normAutofit/>
          </a:bodyPr>
          <a:lstStyle/>
          <a:p>
            <a:r>
              <a:rPr lang="en-US" sz="6600" b="1" dirty="0">
                <a:latin typeface="Times New Roman" pitchFamily="18" charset="0"/>
                <a:cs typeface="Times New Roman" pitchFamily="18" charset="0"/>
              </a:rPr>
              <a:t>Module 4: Opinion Generation</a:t>
            </a:r>
            <a:endParaRPr lang="en-US" sz="6600" dirty="0">
              <a:latin typeface="Times New Roman" pitchFamily="18" charset="0"/>
              <a:cs typeface="Times New Roman" pitchFamily="18" charset="0"/>
            </a:endParaRPr>
          </a:p>
        </p:txBody>
      </p:sp>
      <p:sp>
        <p:nvSpPr>
          <p:cNvPr id="3" name="Content Placeholder 2"/>
          <p:cNvSpPr>
            <a:spLocks noGrp="1"/>
          </p:cNvSpPr>
          <p:nvPr>
            <p:ph idx="1"/>
          </p:nvPr>
        </p:nvSpPr>
        <p:spPr>
          <a:xfrm>
            <a:off x="427037" y="4709319"/>
            <a:ext cx="25268238" cy="13161730"/>
          </a:xfrm>
        </p:spPr>
        <p:txBody>
          <a:bodyPr>
            <a:noAutofit/>
          </a:bodyPr>
          <a:lstStyle/>
          <a:p>
            <a:endParaRPr lang="en-US" b="1"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pPr>
              <a:buNone/>
            </a:pPr>
            <a:endParaRPr lang="en-US" b="1" dirty="0">
              <a:latin typeface="Times New Roman" pitchFamily="18" charset="0"/>
              <a:cs typeface="Times New Roman" pitchFamily="18" charset="0"/>
            </a:endParaRPr>
          </a:p>
          <a:p>
            <a:pPr marL="0" indent="0" algn="just">
              <a:lnSpc>
                <a:spcPct val="150000"/>
              </a:lnSpc>
            </a:pPr>
            <a:r>
              <a:rPr lang="en-US" dirty="0">
                <a:latin typeface="Times New Roman" pitchFamily="18" charset="0"/>
                <a:cs typeface="Times New Roman" pitchFamily="18" charset="0"/>
              </a:rPr>
              <a:t>The goal of this module is to calculate the sentiment score of each tourist spot. Based on the score and the user tweets, the model prints the general opinion of the given spot.</a:t>
            </a:r>
          </a:p>
          <a:p>
            <a:pPr marL="0" indent="0" algn="just">
              <a:lnSpc>
                <a:spcPct val="150000"/>
              </a:lnSpc>
            </a:pPr>
            <a:r>
              <a:rPr lang="en-US" dirty="0">
                <a:latin typeface="Times New Roman" pitchFamily="18" charset="0"/>
                <a:cs typeface="Times New Roman" pitchFamily="18" charset="0"/>
              </a:rPr>
              <a:t>We calculate the sentiment score of each spot by counting the number of positive and negative classifications.</a:t>
            </a:r>
          </a:p>
          <a:p>
            <a:pPr marL="0" indent="0" algn="just">
              <a:lnSpc>
                <a:spcPct val="150000"/>
              </a:lnSpc>
            </a:pPr>
            <a:r>
              <a:rPr lang="en-US" dirty="0">
                <a:latin typeface="Times New Roman" pitchFamily="18" charset="0"/>
                <a:cs typeface="Times New Roman" pitchFamily="18" charset="0"/>
              </a:rPr>
              <a:t>A place has a sentiment score above 8 is considered as a “good(more positive)” tourist spot, else a “bad(more negative)” spot. </a:t>
            </a:r>
          </a:p>
          <a:p>
            <a:pPr marL="0" indent="0" algn="just">
              <a:lnSpc>
                <a:spcPct val="150000"/>
              </a:lnSpc>
            </a:pPr>
            <a:r>
              <a:rPr lang="en-US" dirty="0">
                <a:latin typeface="Times New Roman" pitchFamily="18" charset="0"/>
                <a:cs typeface="Times New Roman" pitchFamily="18" charset="0"/>
              </a:rPr>
              <a:t>The general opinion of a spot is mainly focused on details from the classified class (positive or negative) of tweets. </a:t>
            </a:r>
          </a:p>
          <a:p>
            <a:pPr marL="0" indent="0" algn="just">
              <a:lnSpc>
                <a:spcPct val="150000"/>
              </a:lnSpc>
            </a:pPr>
            <a:r>
              <a:rPr lang="en-US" dirty="0">
                <a:latin typeface="Times New Roman" pitchFamily="18" charset="0"/>
                <a:cs typeface="Times New Roman" pitchFamily="18" charset="0"/>
              </a:rPr>
              <a:t>We have performed the summarizer using T5 summarizer model. We have further extended this idea and have made specific summary of a tourist spot considering four criteria namely safety, cleanliness, local ambience and transportation.</a:t>
            </a:r>
          </a:p>
          <a:p>
            <a:pPr marL="0" indent="0" algn="just">
              <a:lnSpc>
                <a:spcPct val="150000"/>
              </a:lnSpc>
            </a:pPr>
            <a:r>
              <a:rPr lang="en-US" dirty="0">
                <a:latin typeface="Times New Roman" pitchFamily="18" charset="0"/>
                <a:cs typeface="Times New Roman" pitchFamily="18" charset="0"/>
              </a:rPr>
              <a:t>If the user specifies a tourist spot and a criteria, the general opinion about that place related to the criteria is printed.</a:t>
            </a:r>
          </a:p>
          <a:p>
            <a:endParaRPr lang="en-US" dirty="0">
              <a:latin typeface="Times New Roman" pitchFamily="18" charset="0"/>
              <a:cs typeface="Times New Roman" pitchFamily="18" charset="0"/>
            </a:endParaRPr>
          </a:p>
          <a:p>
            <a:pPr marL="0" indent="0" algn="just">
              <a:lnSpc>
                <a:spcPct val="150000"/>
              </a:lnSpc>
              <a:buNone/>
            </a:pPr>
            <a:endParaRPr lang="en-US"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3" cstate="print"/>
          <a:srcRect b="1802"/>
          <a:stretch>
            <a:fillRect/>
          </a:stretch>
        </p:blipFill>
        <p:spPr bwMode="auto">
          <a:xfrm>
            <a:off x="4694237" y="1280319"/>
            <a:ext cx="15544800" cy="6730130"/>
          </a:xfrm>
          <a:prstGeom prst="rect">
            <a:avLst/>
          </a:prstGeom>
          <a:noFill/>
          <a:ln w="9525">
            <a:noFill/>
            <a:miter lim="800000"/>
            <a:headEnd/>
            <a:tailEnd/>
          </a:ln>
        </p:spPr>
      </p:pic>
      <p:sp>
        <p:nvSpPr>
          <p:cNvPr id="6" name="Slide Number Placeholder 5"/>
          <p:cNvSpPr>
            <a:spLocks noGrp="1"/>
          </p:cNvSpPr>
          <p:nvPr>
            <p:ph type="sldNum" sz="quarter" idx="12"/>
          </p:nvPr>
        </p:nvSpPr>
        <p:spPr>
          <a:xfrm>
            <a:off x="18486437" y="18007206"/>
            <a:ext cx="5995564" cy="1012632"/>
          </a:xfrm>
        </p:spPr>
        <p:txBody>
          <a:bodyPr/>
          <a:lstStyle/>
          <a:p>
            <a:fld id="{227EAA8D-357C-4EAD-8E30-CDB4F7E846F9}"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362188" y="1280319"/>
          <a:ext cx="19197108" cy="17373600"/>
        </p:xfrm>
        <a:graphic>
          <a:graphicData uri="http://schemas.openxmlformats.org/drawingml/2006/table">
            <a:tbl>
              <a:tblPr firstRow="1" bandRow="1">
                <a:tableStyleId>{5940675A-B579-460E-94D1-54222C63F5DA}</a:tableStyleId>
              </a:tblPr>
              <a:tblGrid>
                <a:gridCol w="19197108">
                  <a:extLst>
                    <a:ext uri="{9D8B030D-6E8A-4147-A177-3AD203B41FA5}">
                      <a16:colId xmlns:a16="http://schemas.microsoft.com/office/drawing/2014/main" val="20000"/>
                    </a:ext>
                  </a:extLst>
                </a:gridCol>
              </a:tblGrid>
              <a:tr h="17373600">
                <a:tc>
                  <a:txBody>
                    <a:bodyPr/>
                    <a:lstStyle/>
                    <a:p>
                      <a:endParaRPr lang="en-US" sz="4100" dirty="0"/>
                    </a:p>
                    <a:p>
                      <a:endParaRPr lang="en-US" sz="4100" dirty="0"/>
                    </a:p>
                    <a:p>
                      <a:endParaRPr lang="en-US" sz="4100" dirty="0"/>
                    </a:p>
                    <a:p>
                      <a:endParaRPr lang="en-US" sz="4100" dirty="0"/>
                    </a:p>
                  </a:txBody>
                  <a:tcPr marL="114201" marR="114201" marT="70973" marB="709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a:xfrm>
            <a:off x="1036637" y="0"/>
            <a:ext cx="23125748" cy="2739342"/>
          </a:xfrm>
        </p:spPr>
        <p:txBody>
          <a:bodyPr>
            <a:normAutofit/>
          </a:bodyPr>
          <a:lstStyle/>
          <a:p>
            <a:r>
              <a:rPr lang="en-US" sz="7200" dirty="0">
                <a:latin typeface="Times New Roman" pitchFamily="18" charset="0"/>
                <a:cs typeface="Times New Roman" pitchFamily="18" charset="0"/>
              </a:rPr>
              <a:t>Pseudo code</a:t>
            </a:r>
            <a:br>
              <a:rPr lang="en-US" sz="7200" dirty="0">
                <a:latin typeface="Times New Roman" pitchFamily="18" charset="0"/>
                <a:cs typeface="Times New Roman" pitchFamily="18" charset="0"/>
              </a:rPr>
            </a:br>
            <a:endParaRPr lang="en-US" sz="7200" dirty="0">
              <a:latin typeface="Times New Roman" pitchFamily="18" charset="0"/>
              <a:cs typeface="Times New Roman" pitchFamily="18" charset="0"/>
            </a:endParaRPr>
          </a:p>
        </p:txBody>
      </p:sp>
      <p:sp>
        <p:nvSpPr>
          <p:cNvPr id="3" name="Content Placeholder 2"/>
          <p:cNvSpPr>
            <a:spLocks noGrp="1"/>
          </p:cNvSpPr>
          <p:nvPr>
            <p:ph idx="1"/>
          </p:nvPr>
        </p:nvSpPr>
        <p:spPr>
          <a:xfrm>
            <a:off x="1998524" y="1466290"/>
            <a:ext cx="26075945" cy="16962108"/>
          </a:xfrm>
        </p:spPr>
        <p:txBody>
          <a:bodyPr>
            <a:noAutofit/>
          </a:bodyPr>
          <a:lstStyle/>
          <a:p>
            <a:pPr>
              <a:buNone/>
            </a:pPr>
            <a:r>
              <a:rPr lang="en-US" sz="4100" b="1" dirty="0">
                <a:latin typeface="Times New Roman" pitchFamily="18" charset="0"/>
                <a:cs typeface="Times New Roman" pitchFamily="18" charset="0"/>
              </a:rPr>
              <a:t>Input: </a:t>
            </a:r>
            <a:r>
              <a:rPr lang="en-US" sz="4100" dirty="0">
                <a:latin typeface="Times New Roman" pitchFamily="18" charset="0"/>
                <a:cs typeface="Times New Roman" pitchFamily="18" charset="0"/>
              </a:rPr>
              <a:t>Sentiments </a:t>
            </a:r>
            <a:r>
              <a:rPr lang="en-US" sz="4100" dirty="0" err="1">
                <a:latin typeface="Times New Roman" pitchFamily="18" charset="0"/>
                <a:cs typeface="Times New Roman" pitchFamily="18" charset="0"/>
              </a:rPr>
              <a:t>Analysed</a:t>
            </a:r>
            <a:r>
              <a:rPr lang="en-US" sz="4100" dirty="0">
                <a:latin typeface="Times New Roman" pitchFamily="18" charset="0"/>
                <a:cs typeface="Times New Roman" pitchFamily="18" charset="0"/>
              </a:rPr>
              <a:t> data</a:t>
            </a:r>
          </a:p>
          <a:p>
            <a:pPr>
              <a:buNone/>
            </a:pPr>
            <a:r>
              <a:rPr lang="en-US" sz="4100" b="1" dirty="0">
                <a:latin typeface="Times New Roman" pitchFamily="18" charset="0"/>
                <a:cs typeface="Times New Roman" pitchFamily="18" charset="0"/>
              </a:rPr>
              <a:t>Output: </a:t>
            </a:r>
            <a:r>
              <a:rPr lang="en-US" sz="4100" dirty="0">
                <a:latin typeface="Times New Roman" pitchFamily="18" charset="0"/>
                <a:cs typeface="Times New Roman" pitchFamily="18" charset="0"/>
              </a:rPr>
              <a:t>Sentiment Score and Input Validation</a:t>
            </a:r>
          </a:p>
          <a:p>
            <a:pPr>
              <a:buNone/>
            </a:pPr>
            <a:endParaRPr lang="en-US" sz="4100" dirty="0">
              <a:latin typeface="Times New Roman" pitchFamily="18" charset="0"/>
              <a:cs typeface="Times New Roman" pitchFamily="18" charset="0"/>
            </a:endParaRPr>
          </a:p>
          <a:p>
            <a:pPr>
              <a:buNone/>
            </a:pPr>
            <a:r>
              <a:rPr lang="en-US" sz="4100" b="1" dirty="0">
                <a:latin typeface="Times New Roman" pitchFamily="18" charset="0"/>
                <a:cs typeface="Times New Roman" pitchFamily="18" charset="0"/>
              </a:rPr>
              <a:t>Calculate Sentiment Score:</a:t>
            </a:r>
            <a:endParaRPr lang="en-US" sz="4100" dirty="0">
              <a:latin typeface="Times New Roman" pitchFamily="18" charset="0"/>
              <a:cs typeface="Times New Roman" pitchFamily="18" charset="0"/>
            </a:endParaRPr>
          </a:p>
          <a:p>
            <a:pPr>
              <a:buNone/>
            </a:pPr>
            <a:r>
              <a:rPr lang="en-US" sz="4100" dirty="0" err="1">
                <a:latin typeface="Times New Roman" pitchFamily="18" charset="0"/>
                <a:cs typeface="Times New Roman" pitchFamily="18" charset="0"/>
              </a:rPr>
              <a:t>Toursit_places</a:t>
            </a:r>
            <a:r>
              <a:rPr lang="en-US" sz="4100" dirty="0">
                <a:latin typeface="Times New Roman" pitchFamily="18" charset="0"/>
                <a:cs typeface="Times New Roman" pitchFamily="18" charset="0"/>
              </a:rPr>
              <a:t>[0] = </a:t>
            </a:r>
            <a:r>
              <a:rPr lang="en-US" sz="4100" dirty="0" err="1">
                <a:latin typeface="Times New Roman" pitchFamily="18" charset="0"/>
                <a:cs typeface="Times New Roman" pitchFamily="18" charset="0"/>
              </a:rPr>
              <a:t>mumbai</a:t>
            </a:r>
            <a:r>
              <a:rPr lang="en-US" sz="4100" dirty="0">
                <a:latin typeface="Times New Roman" pitchFamily="18" charset="0"/>
                <a:cs typeface="Times New Roman" pitchFamily="18" charset="0"/>
              </a:rPr>
              <a:t>'</a:t>
            </a:r>
          </a:p>
          <a:p>
            <a:pPr>
              <a:buNone/>
            </a:pPr>
            <a:r>
              <a:rPr lang="en-US" sz="4100" dirty="0" err="1">
                <a:latin typeface="Times New Roman" pitchFamily="18" charset="0"/>
                <a:cs typeface="Times New Roman" pitchFamily="18" charset="0"/>
              </a:rPr>
              <a:t>Toursit_places</a:t>
            </a:r>
            <a:r>
              <a:rPr lang="en-US" sz="4100" dirty="0">
                <a:latin typeface="Times New Roman" pitchFamily="18" charset="0"/>
                <a:cs typeface="Times New Roman" pitchFamily="18" charset="0"/>
              </a:rPr>
              <a:t>[1] =  'northeast'</a:t>
            </a:r>
          </a:p>
          <a:p>
            <a:pPr>
              <a:buNone/>
            </a:pPr>
            <a:r>
              <a:rPr lang="en-US" sz="4100" dirty="0" err="1">
                <a:latin typeface="Times New Roman" pitchFamily="18" charset="0"/>
                <a:cs typeface="Times New Roman" pitchFamily="18" charset="0"/>
              </a:rPr>
              <a:t>Tourist_places</a:t>
            </a:r>
            <a:r>
              <a:rPr lang="en-US" sz="4100" dirty="0">
                <a:latin typeface="Times New Roman" pitchFamily="18" charset="0"/>
                <a:cs typeface="Times New Roman" pitchFamily="18" charset="0"/>
              </a:rPr>
              <a:t>[2] = ‘</a:t>
            </a:r>
            <a:r>
              <a:rPr lang="en-US" sz="4100" dirty="0" err="1">
                <a:latin typeface="Times New Roman" pitchFamily="18" charset="0"/>
                <a:cs typeface="Times New Roman" pitchFamily="18" charset="0"/>
              </a:rPr>
              <a:t>kashmir</a:t>
            </a:r>
            <a:r>
              <a:rPr lang="en-US" sz="4100" dirty="0">
                <a:latin typeface="Times New Roman" pitchFamily="18" charset="0"/>
                <a:cs typeface="Times New Roman" pitchFamily="18" charset="0"/>
              </a:rPr>
              <a:t>'</a:t>
            </a:r>
          </a:p>
          <a:p>
            <a:pPr>
              <a:buNone/>
            </a:pPr>
            <a:r>
              <a:rPr lang="en-US" sz="4100" dirty="0" err="1">
                <a:latin typeface="Times New Roman" pitchFamily="18" charset="0"/>
                <a:cs typeface="Times New Roman" pitchFamily="18" charset="0"/>
              </a:rPr>
              <a:t>Toursit_places</a:t>
            </a:r>
            <a:r>
              <a:rPr lang="en-US" sz="4100" dirty="0">
                <a:latin typeface="Times New Roman" pitchFamily="18" charset="0"/>
                <a:cs typeface="Times New Roman" pitchFamily="18" charset="0"/>
              </a:rPr>
              <a:t>[3] = ‘</a:t>
            </a:r>
            <a:r>
              <a:rPr lang="en-US" sz="4100" dirty="0" err="1">
                <a:latin typeface="Times New Roman" pitchFamily="18" charset="0"/>
                <a:cs typeface="Times New Roman" pitchFamily="18" charset="0"/>
              </a:rPr>
              <a:t>ladakh</a:t>
            </a:r>
            <a:r>
              <a:rPr lang="en-US" sz="4100" dirty="0">
                <a:latin typeface="Times New Roman" pitchFamily="18" charset="0"/>
                <a:cs typeface="Times New Roman" pitchFamily="18" charset="0"/>
              </a:rPr>
              <a:t>'</a:t>
            </a:r>
          </a:p>
          <a:p>
            <a:pPr>
              <a:buNone/>
            </a:pPr>
            <a:r>
              <a:rPr lang="en-US" sz="4100" dirty="0" err="1">
                <a:latin typeface="Times New Roman" pitchFamily="18" charset="0"/>
                <a:cs typeface="Times New Roman" pitchFamily="18" charset="0"/>
              </a:rPr>
              <a:t>Toursit_places</a:t>
            </a:r>
            <a:r>
              <a:rPr lang="en-US" sz="4100" dirty="0">
                <a:latin typeface="Times New Roman" pitchFamily="18" charset="0"/>
                <a:cs typeface="Times New Roman" pitchFamily="18" charset="0"/>
              </a:rPr>
              <a:t>[4] = '</a:t>
            </a:r>
            <a:r>
              <a:rPr lang="en-US" sz="4100" dirty="0" err="1">
                <a:latin typeface="Times New Roman" pitchFamily="18" charset="0"/>
                <a:cs typeface="Times New Roman" pitchFamily="18" charset="0"/>
              </a:rPr>
              <a:t>kerala</a:t>
            </a:r>
            <a:r>
              <a:rPr lang="en-US" sz="4100" dirty="0">
                <a:latin typeface="Times New Roman" pitchFamily="18" charset="0"/>
                <a:cs typeface="Times New Roman" pitchFamily="18" charset="0"/>
              </a:rPr>
              <a:t>'</a:t>
            </a:r>
          </a:p>
          <a:p>
            <a:pPr>
              <a:buNone/>
            </a:pPr>
            <a:r>
              <a:rPr lang="en-US" sz="4100" dirty="0" err="1">
                <a:latin typeface="Times New Roman" pitchFamily="18" charset="0"/>
                <a:cs typeface="Times New Roman" pitchFamily="18" charset="0"/>
              </a:rPr>
              <a:t>Toursit_places</a:t>
            </a:r>
            <a:r>
              <a:rPr lang="en-US" sz="4100" dirty="0">
                <a:latin typeface="Times New Roman" pitchFamily="18" charset="0"/>
                <a:cs typeface="Times New Roman" pitchFamily="18" charset="0"/>
              </a:rPr>
              <a:t>[5] = ‘</a:t>
            </a:r>
            <a:r>
              <a:rPr lang="en-US" sz="4100" dirty="0" err="1">
                <a:latin typeface="Times New Roman" pitchFamily="18" charset="0"/>
                <a:cs typeface="Times New Roman" pitchFamily="18" charset="0"/>
              </a:rPr>
              <a:t>delhi</a:t>
            </a:r>
            <a:r>
              <a:rPr lang="en-US" sz="4100" dirty="0">
                <a:latin typeface="Times New Roman" pitchFamily="18" charset="0"/>
                <a:cs typeface="Times New Roman" pitchFamily="18" charset="0"/>
              </a:rPr>
              <a:t>’</a:t>
            </a:r>
          </a:p>
          <a:p>
            <a:pPr>
              <a:buNone/>
            </a:pPr>
            <a:br>
              <a:rPr lang="en-US" sz="4100" dirty="0">
                <a:latin typeface="Times New Roman" pitchFamily="18" charset="0"/>
                <a:cs typeface="Times New Roman" pitchFamily="18" charset="0"/>
              </a:rPr>
            </a:br>
            <a:r>
              <a:rPr lang="en-US" sz="4100" dirty="0">
                <a:latin typeface="Times New Roman" pitchFamily="18" charset="0"/>
                <a:cs typeface="Times New Roman" pitchFamily="18" charset="0"/>
              </a:rPr>
              <a:t>For </a:t>
            </a:r>
            <a:r>
              <a:rPr lang="en-US" sz="4100" dirty="0" err="1">
                <a:latin typeface="Times New Roman" pitchFamily="18" charset="0"/>
                <a:cs typeface="Times New Roman" pitchFamily="18" charset="0"/>
              </a:rPr>
              <a:t>i</a:t>
            </a:r>
            <a:r>
              <a:rPr lang="en-US" sz="4100" dirty="0">
                <a:latin typeface="Times New Roman" pitchFamily="18" charset="0"/>
                <a:cs typeface="Times New Roman" pitchFamily="18" charset="0"/>
              </a:rPr>
              <a:t> from 0 to </a:t>
            </a:r>
            <a:r>
              <a:rPr lang="en-US" sz="4100" dirty="0" err="1">
                <a:latin typeface="Times New Roman" pitchFamily="18" charset="0"/>
                <a:cs typeface="Times New Roman" pitchFamily="18" charset="0"/>
              </a:rPr>
              <a:t>tourist_places.length</a:t>
            </a:r>
            <a:r>
              <a:rPr lang="en-US" sz="4100" dirty="0">
                <a:latin typeface="Times New Roman" pitchFamily="18" charset="0"/>
                <a:cs typeface="Times New Roman" pitchFamily="18" charset="0"/>
              </a:rPr>
              <a:t> </a:t>
            </a:r>
          </a:p>
          <a:p>
            <a:pPr>
              <a:buNone/>
            </a:pPr>
            <a:r>
              <a:rPr lang="en-US" sz="4100" dirty="0">
                <a:latin typeface="Times New Roman" pitchFamily="18" charset="0"/>
                <a:cs typeface="Times New Roman" pitchFamily="18" charset="0"/>
              </a:rPr>
              <a:t>   df1 = </a:t>
            </a:r>
            <a:r>
              <a:rPr lang="en-US" sz="4100" dirty="0" err="1">
                <a:latin typeface="Times New Roman" pitchFamily="18" charset="0"/>
                <a:cs typeface="Times New Roman" pitchFamily="18" charset="0"/>
              </a:rPr>
              <a:t>read_csv</a:t>
            </a:r>
            <a:r>
              <a:rPr lang="en-US" sz="4100" dirty="0">
                <a:latin typeface="Times New Roman" pitchFamily="18" charset="0"/>
                <a:cs typeface="Times New Roman" pitchFamily="18" charset="0"/>
              </a:rPr>
              <a:t>(</a:t>
            </a:r>
            <a:r>
              <a:rPr lang="en-US" sz="4100" dirty="0" err="1">
                <a:latin typeface="Times New Roman" pitchFamily="18" charset="0"/>
                <a:cs typeface="Times New Roman" pitchFamily="18" charset="0"/>
              </a:rPr>
              <a:t>tourist_places</a:t>
            </a:r>
            <a:r>
              <a:rPr lang="en-US" sz="4100" dirty="0">
                <a:latin typeface="Times New Roman" pitchFamily="18" charset="0"/>
                <a:cs typeface="Times New Roman" pitchFamily="18" charset="0"/>
              </a:rPr>
              <a:t>[</a:t>
            </a:r>
            <a:r>
              <a:rPr lang="en-US" sz="4100" dirty="0" err="1">
                <a:latin typeface="Times New Roman" pitchFamily="18" charset="0"/>
                <a:cs typeface="Times New Roman" pitchFamily="18" charset="0"/>
              </a:rPr>
              <a:t>i</a:t>
            </a:r>
            <a:r>
              <a:rPr lang="en-US" sz="4100" dirty="0">
                <a:latin typeface="Times New Roman" pitchFamily="18" charset="0"/>
                <a:cs typeface="Times New Roman" pitchFamily="18" charset="0"/>
              </a:rPr>
              <a:t>]+'dataset.csv')</a:t>
            </a:r>
          </a:p>
          <a:p>
            <a:pPr>
              <a:buNone/>
            </a:pPr>
            <a:r>
              <a:rPr lang="en-US" sz="4100" dirty="0">
                <a:latin typeface="Times New Roman" pitchFamily="18" charset="0"/>
                <a:cs typeface="Times New Roman" pitchFamily="18" charset="0"/>
              </a:rPr>
              <a:t>    X = df1[df1.columns[0]]</a:t>
            </a:r>
          </a:p>
          <a:p>
            <a:pPr>
              <a:buNone/>
            </a:pPr>
            <a:r>
              <a:rPr lang="en-US" sz="4100" dirty="0">
                <a:latin typeface="Times New Roman" pitchFamily="18" charset="0"/>
                <a:cs typeface="Times New Roman" pitchFamily="18" charset="0"/>
              </a:rPr>
              <a:t>    y = df1[df1.columns[1]]</a:t>
            </a:r>
          </a:p>
          <a:p>
            <a:pPr>
              <a:buNone/>
            </a:pPr>
            <a:r>
              <a:rPr lang="en-US" sz="4100" dirty="0">
                <a:latin typeface="Times New Roman" pitchFamily="18" charset="0"/>
                <a:cs typeface="Times New Roman" pitchFamily="18" charset="0"/>
              </a:rPr>
              <a:t>    pos = 0</a:t>
            </a:r>
          </a:p>
          <a:p>
            <a:pPr>
              <a:buNone/>
            </a:pPr>
            <a:r>
              <a:rPr lang="en-US" sz="4100" dirty="0">
                <a:latin typeface="Times New Roman" pitchFamily="18" charset="0"/>
                <a:cs typeface="Times New Roman" pitchFamily="18" charset="0"/>
              </a:rPr>
              <a:t>    for j in range(0, </a:t>
            </a:r>
            <a:r>
              <a:rPr lang="en-US" sz="4100" dirty="0" err="1">
                <a:latin typeface="Times New Roman" pitchFamily="18" charset="0"/>
                <a:cs typeface="Times New Roman" pitchFamily="18" charset="0"/>
              </a:rPr>
              <a:t>X.length</a:t>
            </a:r>
            <a:r>
              <a:rPr lang="en-US" sz="4100" dirty="0">
                <a:latin typeface="Times New Roman" pitchFamily="18" charset="0"/>
                <a:cs typeface="Times New Roman" pitchFamily="18" charset="0"/>
              </a:rPr>
              <a:t>) :</a:t>
            </a:r>
          </a:p>
          <a:p>
            <a:pPr>
              <a:buNone/>
            </a:pPr>
            <a:r>
              <a:rPr lang="en-US" sz="4100" dirty="0">
                <a:latin typeface="Times New Roman" pitchFamily="18" charset="0"/>
                <a:cs typeface="Times New Roman" pitchFamily="18" charset="0"/>
              </a:rPr>
              <a:t>        if(y[j]=1) :</a:t>
            </a:r>
          </a:p>
          <a:p>
            <a:pPr>
              <a:buNone/>
            </a:pPr>
            <a:r>
              <a:rPr lang="en-US" sz="4100" dirty="0">
                <a:latin typeface="Times New Roman" pitchFamily="18" charset="0"/>
                <a:cs typeface="Times New Roman" pitchFamily="18" charset="0"/>
              </a:rPr>
              <a:t>            pos+=1  </a:t>
            </a:r>
          </a:p>
          <a:p>
            <a:pPr>
              <a:buNone/>
            </a:pPr>
            <a:r>
              <a:rPr lang="en-US" sz="4100" dirty="0">
                <a:latin typeface="Times New Roman" pitchFamily="18" charset="0"/>
                <a:cs typeface="Times New Roman" pitchFamily="18" charset="0"/>
              </a:rPr>
              <a:t>    </a:t>
            </a:r>
            <a:r>
              <a:rPr lang="en-US" sz="4100" dirty="0" err="1">
                <a:latin typeface="Times New Roman" pitchFamily="18" charset="0"/>
                <a:cs typeface="Times New Roman" pitchFamily="18" charset="0"/>
              </a:rPr>
              <a:t>senti_score</a:t>
            </a:r>
            <a:r>
              <a:rPr lang="en-US" sz="4100" dirty="0">
                <a:latin typeface="Times New Roman" pitchFamily="18" charset="0"/>
                <a:cs typeface="Times New Roman" pitchFamily="18" charset="0"/>
              </a:rPr>
              <a:t> &lt;= (pos/</a:t>
            </a:r>
            <a:r>
              <a:rPr lang="en-US" sz="4100" dirty="0" err="1">
                <a:latin typeface="Times New Roman" pitchFamily="18" charset="0"/>
                <a:cs typeface="Times New Roman" pitchFamily="18" charset="0"/>
              </a:rPr>
              <a:t>X.length</a:t>
            </a:r>
            <a:r>
              <a:rPr lang="en-US" sz="4100" dirty="0">
                <a:latin typeface="Times New Roman" pitchFamily="18" charset="0"/>
                <a:cs typeface="Times New Roman" pitchFamily="18" charset="0"/>
              </a:rPr>
              <a:t>*100) </a:t>
            </a:r>
          </a:p>
          <a:p>
            <a:pPr>
              <a:buNone/>
            </a:pPr>
            <a:r>
              <a:rPr lang="en-US" sz="4100" dirty="0">
                <a:latin typeface="Times New Roman" pitchFamily="18" charset="0"/>
                <a:cs typeface="Times New Roman" pitchFamily="18" charset="0"/>
              </a:rPr>
              <a:t>    rating+= </a:t>
            </a:r>
            <a:r>
              <a:rPr lang="en-US" sz="4100" dirty="0" err="1">
                <a:latin typeface="Times New Roman" pitchFamily="18" charset="0"/>
                <a:cs typeface="Times New Roman" pitchFamily="18" charset="0"/>
              </a:rPr>
              <a:t>senti_score</a:t>
            </a:r>
            <a:r>
              <a:rPr lang="en-US" sz="4100" dirty="0">
                <a:latin typeface="Times New Roman" pitchFamily="18" charset="0"/>
                <a:cs typeface="Times New Roman" pitchFamily="18" charset="0"/>
              </a:rPr>
              <a:t> rounded to 2 decimal places</a:t>
            </a:r>
          </a:p>
          <a:p>
            <a:pPr>
              <a:buNone/>
            </a:pPr>
            <a:r>
              <a:rPr lang="en-US" sz="4100" dirty="0">
                <a:latin typeface="Times New Roman" pitchFamily="18" charset="0"/>
                <a:cs typeface="Times New Roman" pitchFamily="18" charset="0"/>
              </a:rPr>
              <a:t>Sort </a:t>
            </a:r>
            <a:r>
              <a:rPr lang="en-US" sz="4100" dirty="0" err="1">
                <a:latin typeface="Times New Roman" pitchFamily="18" charset="0"/>
                <a:cs typeface="Times New Roman" pitchFamily="18" charset="0"/>
              </a:rPr>
              <a:t>placenames</a:t>
            </a:r>
            <a:r>
              <a:rPr lang="en-US" sz="4100" dirty="0">
                <a:latin typeface="Times New Roman" pitchFamily="18" charset="0"/>
                <a:cs typeface="Times New Roman" pitchFamily="18" charset="0"/>
              </a:rPr>
              <a:t> and ratings according to </a:t>
            </a:r>
            <a:r>
              <a:rPr lang="en-US" sz="4100" dirty="0" err="1">
                <a:latin typeface="Times New Roman" pitchFamily="18" charset="0"/>
                <a:cs typeface="Times New Roman" pitchFamily="18" charset="0"/>
              </a:rPr>
              <a:t>senti_score</a:t>
            </a:r>
            <a:endParaRPr lang="en-US" sz="4100" dirty="0">
              <a:latin typeface="Times New Roman" pitchFamily="18" charset="0"/>
              <a:cs typeface="Times New Roman" pitchFamily="18" charset="0"/>
            </a:endParaRPr>
          </a:p>
          <a:p>
            <a:pPr>
              <a:buNone/>
            </a:pPr>
            <a:br>
              <a:rPr lang="en-US" sz="4100" dirty="0">
                <a:latin typeface="Times New Roman" pitchFamily="18" charset="0"/>
                <a:cs typeface="Times New Roman" pitchFamily="18" charset="0"/>
              </a:rPr>
            </a:br>
            <a:br>
              <a:rPr lang="en-US" sz="4100" dirty="0">
                <a:latin typeface="Times New Roman" pitchFamily="18" charset="0"/>
                <a:cs typeface="Times New Roman" pitchFamily="18" charset="0"/>
              </a:rPr>
            </a:br>
            <a:endParaRPr lang="en-US" sz="41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27EAA8D-357C-4EAD-8E30-CDB4F7E846F9}"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951037" y="5776119"/>
          <a:ext cx="16749514" cy="12954000"/>
        </p:xfrm>
        <a:graphic>
          <a:graphicData uri="http://schemas.openxmlformats.org/drawingml/2006/table">
            <a:tbl>
              <a:tblPr firstRow="1" bandRow="1">
                <a:tableStyleId>{5940675A-B579-460E-94D1-54222C63F5DA}</a:tableStyleId>
              </a:tblPr>
              <a:tblGrid>
                <a:gridCol w="16749514">
                  <a:extLst>
                    <a:ext uri="{9D8B030D-6E8A-4147-A177-3AD203B41FA5}">
                      <a16:colId xmlns:a16="http://schemas.microsoft.com/office/drawing/2014/main" val="20000"/>
                    </a:ext>
                  </a:extLst>
                </a:gridCol>
              </a:tblGrid>
              <a:tr h="12954000">
                <a:tc>
                  <a:txBody>
                    <a:bodyPr/>
                    <a:lstStyle/>
                    <a:p>
                      <a:endParaRPr lang="en-US" sz="4100" dirty="0"/>
                    </a:p>
                  </a:txBody>
                  <a:tcPr marL="114201" marR="114201" marT="70973" marB="709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3" name="Content Placeholder 2"/>
          <p:cNvSpPr>
            <a:spLocks noGrp="1"/>
          </p:cNvSpPr>
          <p:nvPr>
            <p:ph idx="1"/>
          </p:nvPr>
        </p:nvSpPr>
        <p:spPr>
          <a:xfrm>
            <a:off x="2636837" y="518319"/>
            <a:ext cx="28303429" cy="17379918"/>
          </a:xfrm>
        </p:spPr>
        <p:txBody>
          <a:bodyPr>
            <a:noAutofit/>
          </a:bodyPr>
          <a:lstStyle/>
          <a:p>
            <a:pPr>
              <a:buNone/>
            </a:pPr>
            <a:br>
              <a:rPr lang="en-US" sz="2650" dirty="0">
                <a:latin typeface="Times New Roman" pitchFamily="18" charset="0"/>
                <a:cs typeface="Times New Roman" pitchFamily="18" charset="0"/>
              </a:rPr>
            </a:br>
            <a:r>
              <a:rPr lang="en-US" sz="2650" b="1" dirty="0">
                <a:latin typeface="Times New Roman" pitchFamily="18" charset="0"/>
                <a:cs typeface="Times New Roman" pitchFamily="18" charset="0"/>
              </a:rPr>
              <a:t>Find rating of places:</a:t>
            </a:r>
            <a:br>
              <a:rPr lang="en-US" sz="2650" dirty="0">
                <a:latin typeface="Times New Roman" pitchFamily="18" charset="0"/>
                <a:cs typeface="Times New Roman" pitchFamily="18" charset="0"/>
              </a:rPr>
            </a:br>
            <a:r>
              <a:rPr lang="en-US" sz="2650" dirty="0">
                <a:latin typeface="Times New Roman" pitchFamily="18" charset="0"/>
                <a:cs typeface="Times New Roman" pitchFamily="18" charset="0"/>
              </a:rPr>
              <a:t>Ask for </a:t>
            </a:r>
            <a:r>
              <a:rPr lang="en-US" sz="2650" dirty="0" err="1">
                <a:latin typeface="Times New Roman" pitchFamily="18" charset="0"/>
                <a:cs typeface="Times New Roman" pitchFamily="18" charset="0"/>
              </a:rPr>
              <a:t>placename</a:t>
            </a:r>
            <a:r>
              <a:rPr lang="en-US" sz="2650" dirty="0">
                <a:latin typeface="Times New Roman" pitchFamily="18" charset="0"/>
                <a:cs typeface="Times New Roman" pitchFamily="18" charset="0"/>
              </a:rPr>
              <a:t> input</a:t>
            </a:r>
          </a:p>
          <a:p>
            <a:pPr>
              <a:buNone/>
            </a:pPr>
            <a:r>
              <a:rPr lang="en-US" sz="2650" dirty="0">
                <a:latin typeface="Times New Roman" pitchFamily="18" charset="0"/>
                <a:cs typeface="Times New Roman" pitchFamily="18" charset="0"/>
              </a:rPr>
              <a:t>Check if valid input</a:t>
            </a:r>
          </a:p>
          <a:p>
            <a:pPr>
              <a:buNone/>
            </a:pPr>
            <a:r>
              <a:rPr lang="en-US" sz="2650" dirty="0">
                <a:latin typeface="Times New Roman" pitchFamily="18" charset="0"/>
                <a:cs typeface="Times New Roman" pitchFamily="18" charset="0"/>
              </a:rPr>
              <a:t>If rating[</a:t>
            </a:r>
            <a:r>
              <a:rPr lang="en-US" sz="2650" dirty="0" err="1">
                <a:latin typeface="Times New Roman" pitchFamily="18" charset="0"/>
                <a:cs typeface="Times New Roman" pitchFamily="18" charset="0"/>
              </a:rPr>
              <a:t>placename</a:t>
            </a:r>
            <a:r>
              <a:rPr lang="en-US" sz="2650" dirty="0">
                <a:latin typeface="Times New Roman" pitchFamily="18" charset="0"/>
                <a:cs typeface="Times New Roman" pitchFamily="18" charset="0"/>
              </a:rPr>
              <a:t>] &gt; 8  </a:t>
            </a:r>
          </a:p>
          <a:p>
            <a:pPr>
              <a:buNone/>
            </a:pPr>
            <a:r>
              <a:rPr lang="en-US" sz="2650" dirty="0">
                <a:latin typeface="Times New Roman" pitchFamily="18" charset="0"/>
                <a:cs typeface="Times New Roman" pitchFamily="18" charset="0"/>
              </a:rPr>
              <a:t>Print great tourist spot </a:t>
            </a:r>
          </a:p>
          <a:p>
            <a:pPr>
              <a:buNone/>
            </a:pPr>
            <a:r>
              <a:rPr lang="en-US" sz="2650" dirty="0">
                <a:latin typeface="Times New Roman" pitchFamily="18" charset="0"/>
                <a:cs typeface="Times New Roman" pitchFamily="18" charset="0"/>
              </a:rPr>
              <a:t>Else if rating[</a:t>
            </a:r>
            <a:r>
              <a:rPr lang="en-US" sz="2650" dirty="0" err="1">
                <a:latin typeface="Times New Roman" pitchFamily="18" charset="0"/>
                <a:cs typeface="Times New Roman" pitchFamily="18" charset="0"/>
              </a:rPr>
              <a:t>placename</a:t>
            </a:r>
            <a:r>
              <a:rPr lang="en-US" sz="2650" dirty="0">
                <a:latin typeface="Times New Roman" pitchFamily="18" charset="0"/>
                <a:cs typeface="Times New Roman" pitchFamily="18" charset="0"/>
              </a:rPr>
              <a:t>] &gt; 5 </a:t>
            </a:r>
          </a:p>
          <a:p>
            <a:pPr>
              <a:buNone/>
            </a:pPr>
            <a:r>
              <a:rPr lang="en-US" sz="2650" dirty="0">
                <a:latin typeface="Times New Roman" pitchFamily="18" charset="0"/>
                <a:cs typeface="Times New Roman" pitchFamily="18" charset="0"/>
              </a:rPr>
              <a:t>Print average tourist spot</a:t>
            </a:r>
          </a:p>
          <a:p>
            <a:pPr>
              <a:buNone/>
            </a:pPr>
            <a:r>
              <a:rPr lang="en-US" sz="2650" dirty="0">
                <a:latin typeface="Times New Roman" pitchFamily="18" charset="0"/>
                <a:cs typeface="Times New Roman" pitchFamily="18" charset="0"/>
              </a:rPr>
              <a:t>Else </a:t>
            </a:r>
          </a:p>
          <a:p>
            <a:pPr>
              <a:buNone/>
            </a:pPr>
            <a:r>
              <a:rPr lang="en-US" sz="2650" dirty="0">
                <a:latin typeface="Times New Roman" pitchFamily="18" charset="0"/>
                <a:cs typeface="Times New Roman" pitchFamily="18" charset="0"/>
              </a:rPr>
              <a:t>Print poor tourist spot</a:t>
            </a:r>
          </a:p>
          <a:p>
            <a:pPr>
              <a:buNone/>
            </a:pPr>
            <a:br>
              <a:rPr lang="en-US" sz="2650" dirty="0">
                <a:latin typeface="Times New Roman" pitchFamily="18" charset="0"/>
                <a:cs typeface="Times New Roman" pitchFamily="18" charset="0"/>
              </a:rPr>
            </a:br>
            <a:endParaRPr lang="en-US" sz="2650" dirty="0">
              <a:latin typeface="Times New Roman" pitchFamily="18" charset="0"/>
              <a:cs typeface="Times New Roman" pitchFamily="18" charset="0"/>
            </a:endParaRPr>
          </a:p>
          <a:p>
            <a:pPr>
              <a:buNone/>
            </a:pPr>
            <a:r>
              <a:rPr lang="en-US" sz="2650" b="1" dirty="0">
                <a:latin typeface="Times New Roman" pitchFamily="18" charset="0"/>
                <a:cs typeface="Times New Roman" pitchFamily="18" charset="0"/>
              </a:rPr>
              <a:t>Validating user input:</a:t>
            </a:r>
            <a:br>
              <a:rPr lang="en-US" sz="2650" dirty="0">
                <a:latin typeface="Times New Roman" pitchFamily="18" charset="0"/>
                <a:cs typeface="Times New Roman" pitchFamily="18" charset="0"/>
              </a:rPr>
            </a:br>
            <a:r>
              <a:rPr lang="en-US" sz="2650" dirty="0">
                <a:latin typeface="Times New Roman" pitchFamily="18" charset="0"/>
                <a:cs typeface="Times New Roman" pitchFamily="18" charset="0"/>
              </a:rPr>
              <a:t>Function </a:t>
            </a:r>
            <a:r>
              <a:rPr lang="en-US" sz="2650" dirty="0" err="1">
                <a:latin typeface="Times New Roman" pitchFamily="18" charset="0"/>
                <a:cs typeface="Times New Roman" pitchFamily="18" charset="0"/>
              </a:rPr>
              <a:t>clean_tweets</a:t>
            </a:r>
            <a:r>
              <a:rPr lang="en-US" sz="2650" dirty="0">
                <a:latin typeface="Times New Roman" pitchFamily="18" charset="0"/>
                <a:cs typeface="Times New Roman" pitchFamily="18" charset="0"/>
              </a:rPr>
              <a:t>(tweet) </a:t>
            </a:r>
          </a:p>
          <a:p>
            <a:pPr>
              <a:buNone/>
            </a:pPr>
            <a:r>
              <a:rPr lang="en-US" sz="2650" dirty="0">
                <a:latin typeface="Times New Roman" pitchFamily="18" charset="0"/>
                <a:cs typeface="Times New Roman" pitchFamily="18" charset="0"/>
              </a:rPr>
              <a:t>if(tweet has @, # , </a:t>
            </a:r>
            <a:r>
              <a:rPr lang="en-US" sz="2650" dirty="0" err="1">
                <a:latin typeface="Times New Roman" pitchFamily="18" charset="0"/>
                <a:cs typeface="Times New Roman" pitchFamily="18" charset="0"/>
              </a:rPr>
              <a:t>url</a:t>
            </a:r>
            <a:r>
              <a:rPr lang="en-US" sz="2650" dirty="0">
                <a:latin typeface="Times New Roman" pitchFamily="18" charset="0"/>
                <a:cs typeface="Times New Roman" pitchFamily="18" charset="0"/>
              </a:rPr>
              <a:t>)</a:t>
            </a:r>
          </a:p>
          <a:p>
            <a:pPr>
              <a:buNone/>
            </a:pPr>
            <a:r>
              <a:rPr lang="en-US" sz="2650" dirty="0">
                <a:latin typeface="Times New Roman" pitchFamily="18" charset="0"/>
                <a:cs typeface="Times New Roman" pitchFamily="18" charset="0"/>
              </a:rPr>
              <a:t>Remove them</a:t>
            </a:r>
          </a:p>
          <a:p>
            <a:pPr>
              <a:buNone/>
            </a:pPr>
            <a:r>
              <a:rPr lang="en-US" sz="2650" dirty="0">
                <a:latin typeface="Times New Roman" pitchFamily="18" charset="0"/>
                <a:cs typeface="Times New Roman" pitchFamily="18" charset="0"/>
              </a:rPr>
              <a:t>Set stop words </a:t>
            </a:r>
          </a:p>
          <a:p>
            <a:pPr>
              <a:buNone/>
            </a:pPr>
            <a:r>
              <a:rPr lang="en-US" sz="2650" dirty="0">
                <a:latin typeface="Times New Roman" pitchFamily="18" charset="0"/>
                <a:cs typeface="Times New Roman" pitchFamily="18" charset="0"/>
              </a:rPr>
              <a:t>Tokenize tweets and store in wordlist </a:t>
            </a:r>
          </a:p>
          <a:p>
            <a:pPr>
              <a:buNone/>
            </a:pPr>
            <a:r>
              <a:rPr lang="en-US" sz="2650" dirty="0">
                <a:latin typeface="Times New Roman" pitchFamily="18" charset="0"/>
                <a:cs typeface="Times New Roman" pitchFamily="18" charset="0"/>
              </a:rPr>
              <a:t>if </a:t>
            </a:r>
            <a:r>
              <a:rPr lang="en-US" sz="2650" dirty="0" err="1">
                <a:latin typeface="Times New Roman" pitchFamily="18" charset="0"/>
                <a:cs typeface="Times New Roman" pitchFamily="18" charset="0"/>
              </a:rPr>
              <a:t>wordlist.length</a:t>
            </a:r>
            <a:r>
              <a:rPr lang="en-US" sz="2650" dirty="0">
                <a:latin typeface="Times New Roman" pitchFamily="18" charset="0"/>
                <a:cs typeface="Times New Roman" pitchFamily="18" charset="0"/>
              </a:rPr>
              <a:t>&lt;2  </a:t>
            </a:r>
          </a:p>
          <a:p>
            <a:pPr>
              <a:buNone/>
            </a:pPr>
            <a:r>
              <a:rPr lang="en-US" sz="2650" dirty="0">
                <a:latin typeface="Times New Roman" pitchFamily="18" charset="0"/>
                <a:cs typeface="Times New Roman" pitchFamily="18" charset="0"/>
              </a:rPr>
              <a:t>Print ‘Tweets are not related to tourism’ </a:t>
            </a:r>
          </a:p>
          <a:p>
            <a:pPr>
              <a:buNone/>
            </a:pPr>
            <a:r>
              <a:rPr lang="en-US" sz="2650" dirty="0">
                <a:latin typeface="Times New Roman" pitchFamily="18" charset="0"/>
                <a:cs typeface="Times New Roman" pitchFamily="18" charset="0"/>
              </a:rPr>
              <a:t>Exit </a:t>
            </a:r>
          </a:p>
          <a:p>
            <a:pPr>
              <a:buNone/>
            </a:pPr>
            <a:r>
              <a:rPr lang="en-US" sz="2650" dirty="0">
                <a:latin typeface="Times New Roman" pitchFamily="18" charset="0"/>
                <a:cs typeface="Times New Roman" pitchFamily="18" charset="0"/>
              </a:rPr>
              <a:t>For </a:t>
            </a:r>
            <a:r>
              <a:rPr lang="en-US" sz="2650" dirty="0" err="1">
                <a:latin typeface="Times New Roman" pitchFamily="18" charset="0"/>
                <a:cs typeface="Times New Roman" pitchFamily="18" charset="0"/>
              </a:rPr>
              <a:t>i</a:t>
            </a:r>
            <a:r>
              <a:rPr lang="en-US" sz="2650" dirty="0">
                <a:latin typeface="Times New Roman" pitchFamily="18" charset="0"/>
                <a:cs typeface="Times New Roman" pitchFamily="18" charset="0"/>
              </a:rPr>
              <a:t> from 0 to </a:t>
            </a:r>
            <a:r>
              <a:rPr lang="en-US" sz="2650" dirty="0" err="1">
                <a:latin typeface="Times New Roman" pitchFamily="18" charset="0"/>
                <a:cs typeface="Times New Roman" pitchFamily="18" charset="0"/>
              </a:rPr>
              <a:t>stopwords.length</a:t>
            </a:r>
            <a:r>
              <a:rPr lang="en-US" sz="2650" dirty="0">
                <a:latin typeface="Times New Roman" pitchFamily="18" charset="0"/>
                <a:cs typeface="Times New Roman" pitchFamily="18" charset="0"/>
              </a:rPr>
              <a:t>() </a:t>
            </a:r>
          </a:p>
          <a:p>
            <a:pPr>
              <a:buNone/>
            </a:pPr>
            <a:r>
              <a:rPr lang="en-US" sz="2650" dirty="0">
                <a:latin typeface="Times New Roman" pitchFamily="18" charset="0"/>
                <a:cs typeface="Times New Roman" pitchFamily="18" charset="0"/>
              </a:rPr>
              <a:t>If tweets has </a:t>
            </a:r>
            <a:r>
              <a:rPr lang="en-US" sz="2650" dirty="0" err="1">
                <a:latin typeface="Times New Roman" pitchFamily="18" charset="0"/>
                <a:cs typeface="Times New Roman" pitchFamily="18" charset="0"/>
              </a:rPr>
              <a:t>stopwords</a:t>
            </a:r>
            <a:r>
              <a:rPr lang="en-US" sz="2650" dirty="0">
                <a:latin typeface="Times New Roman" pitchFamily="18" charset="0"/>
                <a:cs typeface="Times New Roman" pitchFamily="18" charset="0"/>
              </a:rPr>
              <a:t>[</a:t>
            </a:r>
            <a:r>
              <a:rPr lang="en-US" sz="2650" dirty="0" err="1">
                <a:latin typeface="Times New Roman" pitchFamily="18" charset="0"/>
                <a:cs typeface="Times New Roman" pitchFamily="18" charset="0"/>
              </a:rPr>
              <a:t>i</a:t>
            </a:r>
            <a:r>
              <a:rPr lang="en-US" sz="2650" dirty="0">
                <a:latin typeface="Times New Roman" pitchFamily="18" charset="0"/>
                <a:cs typeface="Times New Roman" pitchFamily="18" charset="0"/>
              </a:rPr>
              <a:t>] </a:t>
            </a:r>
          </a:p>
          <a:p>
            <a:pPr>
              <a:buNone/>
            </a:pPr>
            <a:r>
              <a:rPr lang="en-US" sz="2650" dirty="0">
                <a:latin typeface="Times New Roman" pitchFamily="18" charset="0"/>
                <a:cs typeface="Times New Roman" pitchFamily="18" charset="0"/>
              </a:rPr>
              <a:t>Print ‘Tweets are not related to tourism’ </a:t>
            </a:r>
          </a:p>
          <a:p>
            <a:pPr>
              <a:buNone/>
            </a:pPr>
            <a:r>
              <a:rPr lang="en-US" sz="2650" dirty="0">
                <a:latin typeface="Times New Roman" pitchFamily="18" charset="0"/>
                <a:cs typeface="Times New Roman" pitchFamily="18" charset="0"/>
              </a:rPr>
              <a:t>Exit </a:t>
            </a:r>
          </a:p>
          <a:p>
            <a:pPr>
              <a:buNone/>
            </a:pPr>
            <a:r>
              <a:rPr lang="en-US" sz="2650" dirty="0">
                <a:latin typeface="Times New Roman" pitchFamily="18" charset="0"/>
                <a:cs typeface="Times New Roman" pitchFamily="18" charset="0"/>
              </a:rPr>
              <a:t>           Print ‘</a:t>
            </a:r>
            <a:r>
              <a:rPr lang="en-US" sz="2650" dirty="0" err="1">
                <a:latin typeface="Times New Roman" pitchFamily="18" charset="0"/>
                <a:cs typeface="Times New Roman" pitchFamily="18" charset="0"/>
              </a:rPr>
              <a:t>Thankyou</a:t>
            </a:r>
            <a:r>
              <a:rPr lang="en-US" sz="2650" dirty="0">
                <a:latin typeface="Times New Roman" pitchFamily="18" charset="0"/>
                <a:cs typeface="Times New Roman" pitchFamily="18" charset="0"/>
              </a:rPr>
              <a:t> for your opinion’ </a:t>
            </a:r>
          </a:p>
          <a:p>
            <a:pPr>
              <a:buNone/>
            </a:pPr>
            <a:r>
              <a:rPr lang="en-US" sz="2650" dirty="0">
                <a:latin typeface="Times New Roman" pitchFamily="18" charset="0"/>
                <a:cs typeface="Times New Roman" pitchFamily="18" charset="0"/>
              </a:rPr>
              <a:t>Return tweet </a:t>
            </a:r>
          </a:p>
          <a:p>
            <a:pPr>
              <a:buNone/>
            </a:pPr>
            <a:r>
              <a:rPr lang="en-US" sz="2650" dirty="0" err="1">
                <a:latin typeface="Times New Roman" pitchFamily="18" charset="0"/>
                <a:cs typeface="Times New Roman" pitchFamily="18" charset="0"/>
              </a:rPr>
              <a:t>Endoffunction</a:t>
            </a:r>
            <a:br>
              <a:rPr lang="en-US" sz="2650" dirty="0">
                <a:latin typeface="Times New Roman" pitchFamily="18" charset="0"/>
                <a:cs typeface="Times New Roman" pitchFamily="18" charset="0"/>
              </a:rPr>
            </a:br>
            <a:r>
              <a:rPr lang="en-US" sz="2650" dirty="0">
                <a:latin typeface="Times New Roman" pitchFamily="18" charset="0"/>
                <a:cs typeface="Times New Roman" pitchFamily="18" charset="0"/>
              </a:rPr>
              <a:t>Set </a:t>
            </a:r>
            <a:r>
              <a:rPr lang="en-US" sz="2650" dirty="0" err="1">
                <a:latin typeface="Times New Roman" pitchFamily="18" charset="0"/>
                <a:cs typeface="Times New Roman" pitchFamily="18" charset="0"/>
              </a:rPr>
              <a:t>allowed_places</a:t>
            </a:r>
            <a:r>
              <a:rPr lang="en-US" sz="2650" dirty="0">
                <a:latin typeface="Times New Roman" pitchFamily="18" charset="0"/>
                <a:cs typeface="Times New Roman" pitchFamily="18" charset="0"/>
              </a:rPr>
              <a:t> </a:t>
            </a:r>
          </a:p>
          <a:p>
            <a:pPr>
              <a:buNone/>
            </a:pPr>
            <a:r>
              <a:rPr lang="en-US" sz="2650" dirty="0">
                <a:latin typeface="Times New Roman" pitchFamily="18" charset="0"/>
                <a:cs typeface="Times New Roman" pitchFamily="18" charset="0"/>
              </a:rPr>
              <a:t>Created a dictionary of allowed places and their tourist spots</a:t>
            </a:r>
          </a:p>
          <a:p>
            <a:pPr>
              <a:buNone/>
            </a:pPr>
            <a:r>
              <a:rPr lang="en-US" sz="2650" dirty="0">
                <a:latin typeface="Times New Roman" pitchFamily="18" charset="0"/>
                <a:cs typeface="Times New Roman" pitchFamily="18" charset="0"/>
              </a:rPr>
              <a:t>Keep </a:t>
            </a:r>
            <a:r>
              <a:rPr lang="en-US" sz="2650" dirty="0" err="1">
                <a:latin typeface="Times New Roman" pitchFamily="18" charset="0"/>
                <a:cs typeface="Times New Roman" pitchFamily="18" charset="0"/>
              </a:rPr>
              <a:t>placename</a:t>
            </a:r>
            <a:r>
              <a:rPr lang="en-US" sz="2650" dirty="0">
                <a:latin typeface="Times New Roman" pitchFamily="18" charset="0"/>
                <a:cs typeface="Times New Roman" pitchFamily="18" charset="0"/>
              </a:rPr>
              <a:t> input </a:t>
            </a:r>
          </a:p>
          <a:p>
            <a:pPr>
              <a:buNone/>
            </a:pPr>
            <a:r>
              <a:rPr lang="en-US" sz="2650" dirty="0">
                <a:latin typeface="Times New Roman" pitchFamily="18" charset="0"/>
                <a:cs typeface="Times New Roman" pitchFamily="18" charset="0"/>
              </a:rPr>
              <a:t>Tweet &lt;=Get input opinion </a:t>
            </a:r>
          </a:p>
          <a:p>
            <a:pPr>
              <a:buNone/>
            </a:pPr>
            <a:r>
              <a:rPr lang="en-US" sz="2650" dirty="0">
                <a:latin typeface="Times New Roman" pitchFamily="18" charset="0"/>
                <a:cs typeface="Times New Roman" pitchFamily="18" charset="0"/>
              </a:rPr>
              <a:t>Validate opinion </a:t>
            </a:r>
            <a:r>
              <a:rPr lang="en-US" sz="2650" dirty="0" err="1">
                <a:latin typeface="Times New Roman" pitchFamily="18" charset="0"/>
                <a:cs typeface="Times New Roman" pitchFamily="18" charset="0"/>
              </a:rPr>
              <a:t>clean_tweets</a:t>
            </a:r>
            <a:r>
              <a:rPr lang="en-US" sz="2650" dirty="0">
                <a:latin typeface="Times New Roman" pitchFamily="18" charset="0"/>
                <a:cs typeface="Times New Roman" pitchFamily="18" charset="0"/>
              </a:rPr>
              <a:t>(tweet)</a:t>
            </a:r>
          </a:p>
          <a:p>
            <a:pPr>
              <a:buNone/>
            </a:pPr>
            <a:r>
              <a:rPr lang="en-US" sz="2650" dirty="0">
                <a:latin typeface="Times New Roman" pitchFamily="18" charset="0"/>
                <a:cs typeface="Times New Roman" pitchFamily="18" charset="0"/>
              </a:rPr>
              <a:t>if(not valid) :</a:t>
            </a:r>
          </a:p>
          <a:p>
            <a:pPr>
              <a:buNone/>
            </a:pPr>
            <a:r>
              <a:rPr lang="en-US" sz="2650" dirty="0">
                <a:latin typeface="Times New Roman" pitchFamily="18" charset="0"/>
                <a:cs typeface="Times New Roman" pitchFamily="18" charset="0"/>
              </a:rPr>
              <a:t>exit(1) </a:t>
            </a:r>
          </a:p>
          <a:p>
            <a:pPr>
              <a:buNone/>
            </a:pPr>
            <a:r>
              <a:rPr lang="en-US" sz="2650" dirty="0" err="1">
                <a:latin typeface="Times New Roman" pitchFamily="18" charset="0"/>
                <a:cs typeface="Times New Roman" pitchFamily="18" charset="0"/>
              </a:rPr>
              <a:t>csvFile</a:t>
            </a:r>
            <a:r>
              <a:rPr lang="en-US" sz="2650" dirty="0">
                <a:latin typeface="Times New Roman" pitchFamily="18" charset="0"/>
                <a:cs typeface="Times New Roman" pitchFamily="18" charset="0"/>
              </a:rPr>
              <a:t> = </a:t>
            </a:r>
            <a:r>
              <a:rPr lang="en-US" sz="2650" dirty="0" err="1">
                <a:latin typeface="Times New Roman" pitchFamily="18" charset="0"/>
                <a:cs typeface="Times New Roman" pitchFamily="18" charset="0"/>
              </a:rPr>
              <a:t>openRead</a:t>
            </a:r>
            <a:r>
              <a:rPr lang="en-US" sz="2650" dirty="0">
                <a:latin typeface="Times New Roman" pitchFamily="18" charset="0"/>
                <a:cs typeface="Times New Roman" pitchFamily="18" charset="0"/>
              </a:rPr>
              <a:t>("testinput.csv")</a:t>
            </a:r>
          </a:p>
          <a:p>
            <a:pPr>
              <a:buNone/>
            </a:pPr>
            <a:r>
              <a:rPr lang="en-US" sz="2650" dirty="0" err="1">
                <a:latin typeface="Times New Roman" pitchFamily="18" charset="0"/>
                <a:cs typeface="Times New Roman" pitchFamily="18" charset="0"/>
              </a:rPr>
              <a:t>csvWriter</a:t>
            </a:r>
            <a:r>
              <a:rPr lang="en-US" sz="2650" dirty="0">
                <a:latin typeface="Times New Roman" pitchFamily="18" charset="0"/>
                <a:cs typeface="Times New Roman" pitchFamily="18" charset="0"/>
              </a:rPr>
              <a:t> = </a:t>
            </a:r>
            <a:r>
              <a:rPr lang="en-US" sz="2650" dirty="0" err="1">
                <a:latin typeface="Times New Roman" pitchFamily="18" charset="0"/>
                <a:cs typeface="Times New Roman" pitchFamily="18" charset="0"/>
              </a:rPr>
              <a:t>csv.writer</a:t>
            </a:r>
            <a:r>
              <a:rPr lang="en-US" sz="2650" dirty="0">
                <a:latin typeface="Times New Roman" pitchFamily="18" charset="0"/>
                <a:cs typeface="Times New Roman" pitchFamily="18" charset="0"/>
              </a:rPr>
              <a:t>(</a:t>
            </a:r>
            <a:r>
              <a:rPr lang="en-US" sz="2650" dirty="0" err="1">
                <a:latin typeface="Times New Roman" pitchFamily="18" charset="0"/>
                <a:cs typeface="Times New Roman" pitchFamily="18" charset="0"/>
              </a:rPr>
              <a:t>csvFile</a:t>
            </a:r>
            <a:r>
              <a:rPr lang="en-US" sz="2650" dirty="0">
                <a:latin typeface="Times New Roman" pitchFamily="18" charset="0"/>
                <a:cs typeface="Times New Roman" pitchFamily="18" charset="0"/>
              </a:rPr>
              <a:t>) </a:t>
            </a:r>
          </a:p>
          <a:p>
            <a:pPr>
              <a:buNone/>
            </a:pPr>
            <a:r>
              <a:rPr lang="en-US" sz="2650" dirty="0" err="1">
                <a:latin typeface="Times New Roman" pitchFamily="18" charset="0"/>
                <a:cs typeface="Times New Roman" pitchFamily="18" charset="0"/>
              </a:rPr>
              <a:t>csvWriter.write</a:t>
            </a:r>
            <a:r>
              <a:rPr lang="en-US" sz="2650" dirty="0">
                <a:latin typeface="Times New Roman" pitchFamily="18" charset="0"/>
                <a:cs typeface="Times New Roman" pitchFamily="18" charset="0"/>
              </a:rPr>
              <a:t>(testinputs.csv)</a:t>
            </a:r>
          </a:p>
          <a:p>
            <a:pPr>
              <a:buNone/>
            </a:pPr>
            <a:br>
              <a:rPr lang="en-US" sz="2650" dirty="0">
                <a:latin typeface="Times New Roman" pitchFamily="18" charset="0"/>
                <a:cs typeface="Times New Roman" pitchFamily="18" charset="0"/>
              </a:rPr>
            </a:br>
            <a:br>
              <a:rPr lang="en-US" sz="2650" dirty="0">
                <a:latin typeface="Times New Roman" pitchFamily="18" charset="0"/>
                <a:cs typeface="Times New Roman" pitchFamily="18" charset="0"/>
              </a:rPr>
            </a:br>
            <a:endParaRPr lang="en-US" sz="265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27EAA8D-357C-4EAD-8E30-CDB4F7E846F9}" type="slidenum">
              <a:rPr lang="en-US" smtClean="0"/>
              <a:pPr/>
              <a:t>25</a:t>
            </a:fld>
            <a:endParaRPr lang="en-US"/>
          </a:p>
        </p:txBody>
      </p:sp>
      <p:graphicFrame>
        <p:nvGraphicFramePr>
          <p:cNvPr id="6" name="Table 5"/>
          <p:cNvGraphicFramePr>
            <a:graphicFrameLocks noGrp="1"/>
          </p:cNvGraphicFramePr>
          <p:nvPr/>
        </p:nvGraphicFramePr>
        <p:xfrm>
          <a:off x="1951037" y="670719"/>
          <a:ext cx="16611600" cy="4495800"/>
        </p:xfrm>
        <a:graphic>
          <a:graphicData uri="http://schemas.openxmlformats.org/drawingml/2006/table">
            <a:tbl>
              <a:tblPr firstRow="1" bandRow="1">
                <a:tableStyleId>{5940675A-B579-460E-94D1-54222C63F5DA}</a:tableStyleId>
              </a:tblPr>
              <a:tblGrid>
                <a:gridCol w="16611600">
                  <a:extLst>
                    <a:ext uri="{9D8B030D-6E8A-4147-A177-3AD203B41FA5}">
                      <a16:colId xmlns:a16="http://schemas.microsoft.com/office/drawing/2014/main" val="20000"/>
                    </a:ext>
                  </a:extLst>
                </a:gridCol>
              </a:tblGrid>
              <a:tr h="449580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808037" y="899319"/>
          <a:ext cx="15740678" cy="13030200"/>
        </p:xfrm>
        <a:graphic>
          <a:graphicData uri="http://schemas.openxmlformats.org/drawingml/2006/table">
            <a:tbl>
              <a:tblPr firstRow="1" bandRow="1">
                <a:tableStyleId>{5940675A-B579-460E-94D1-54222C63F5DA}</a:tableStyleId>
              </a:tblPr>
              <a:tblGrid>
                <a:gridCol w="15740678">
                  <a:extLst>
                    <a:ext uri="{9D8B030D-6E8A-4147-A177-3AD203B41FA5}">
                      <a16:colId xmlns:a16="http://schemas.microsoft.com/office/drawing/2014/main" val="20000"/>
                    </a:ext>
                  </a:extLst>
                </a:gridCol>
              </a:tblGrid>
              <a:tr h="13030200">
                <a:tc>
                  <a:txBody>
                    <a:bodyPr/>
                    <a:lstStyle/>
                    <a:p>
                      <a:endParaRPr lang="en-US" sz="4100" dirty="0"/>
                    </a:p>
                  </a:txBody>
                  <a:tcPr marL="114201" marR="114201" marT="70973" marB="709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3" name="Content Placeholder 2"/>
          <p:cNvSpPr>
            <a:spLocks noGrp="1"/>
          </p:cNvSpPr>
          <p:nvPr>
            <p:ph idx="1"/>
          </p:nvPr>
        </p:nvSpPr>
        <p:spPr>
          <a:xfrm>
            <a:off x="856509" y="899319"/>
            <a:ext cx="24838766" cy="19261858"/>
          </a:xfrm>
        </p:spPr>
        <p:txBody>
          <a:bodyPr>
            <a:noAutofit/>
          </a:bodyPr>
          <a:lstStyle/>
          <a:p>
            <a:pPr>
              <a:buNone/>
            </a:pPr>
            <a:endParaRPr lang="en-US" sz="4800" b="1" dirty="0">
              <a:latin typeface="Times New Roman" pitchFamily="18" charset="0"/>
              <a:cs typeface="Times New Roman" pitchFamily="18" charset="0"/>
            </a:endParaRPr>
          </a:p>
          <a:p>
            <a:pPr>
              <a:buNone/>
            </a:pPr>
            <a:r>
              <a:rPr lang="en-US" sz="5400" b="1" dirty="0">
                <a:latin typeface="Times New Roman" pitchFamily="18" charset="0"/>
                <a:cs typeface="Times New Roman" pitchFamily="18" charset="0"/>
              </a:rPr>
              <a:t>Input : </a:t>
            </a:r>
            <a:r>
              <a:rPr lang="en-US" sz="5400" dirty="0">
                <a:latin typeface="Times New Roman" pitchFamily="18" charset="0"/>
                <a:cs typeface="Times New Roman" pitchFamily="18" charset="0"/>
              </a:rPr>
              <a:t>New Tweet(Text)</a:t>
            </a:r>
          </a:p>
          <a:p>
            <a:pPr>
              <a:buNone/>
            </a:pPr>
            <a:r>
              <a:rPr lang="en-US" sz="5400" b="1" dirty="0">
                <a:latin typeface="Times New Roman" pitchFamily="18" charset="0"/>
                <a:cs typeface="Times New Roman" pitchFamily="18" charset="0"/>
              </a:rPr>
              <a:t>Output</a:t>
            </a:r>
            <a:r>
              <a:rPr lang="en-US" sz="5400" dirty="0">
                <a:latin typeface="Times New Roman" pitchFamily="18" charset="0"/>
                <a:cs typeface="Times New Roman" pitchFamily="18" charset="0"/>
              </a:rPr>
              <a:t>: Sentiment </a:t>
            </a:r>
            <a:r>
              <a:rPr lang="en-US" sz="5400" dirty="0" err="1">
                <a:latin typeface="Times New Roman" pitchFamily="18" charset="0"/>
                <a:cs typeface="Times New Roman" pitchFamily="18" charset="0"/>
              </a:rPr>
              <a:t>Analysed</a:t>
            </a:r>
            <a:r>
              <a:rPr lang="en-US" sz="5400" dirty="0">
                <a:latin typeface="Times New Roman" pitchFamily="18" charset="0"/>
                <a:cs typeface="Times New Roman" pitchFamily="18" charset="0"/>
              </a:rPr>
              <a:t> text</a:t>
            </a:r>
          </a:p>
          <a:p>
            <a:pPr>
              <a:buNone/>
            </a:pPr>
            <a:r>
              <a:rPr lang="en-US" sz="5400" b="1" dirty="0">
                <a:latin typeface="Times New Roman" pitchFamily="18" charset="0"/>
                <a:cs typeface="Times New Roman" pitchFamily="18" charset="0"/>
              </a:rPr>
              <a:t>Predict Sentiment of user input:</a:t>
            </a:r>
            <a:endParaRPr lang="en-US" sz="5400" dirty="0">
              <a:latin typeface="Times New Roman" pitchFamily="18" charset="0"/>
              <a:cs typeface="Times New Roman" pitchFamily="18" charset="0"/>
            </a:endParaRPr>
          </a:p>
          <a:p>
            <a:pPr>
              <a:buNone/>
            </a:pPr>
            <a:r>
              <a:rPr lang="en-US" sz="5400" dirty="0">
                <a:latin typeface="Times New Roman" pitchFamily="18" charset="0"/>
                <a:cs typeface="Times New Roman" pitchFamily="18" charset="0"/>
              </a:rPr>
              <a:t>Transform user input</a:t>
            </a:r>
          </a:p>
          <a:p>
            <a:pPr>
              <a:buNone/>
            </a:pPr>
            <a:r>
              <a:rPr lang="en-US" sz="5400" dirty="0">
                <a:latin typeface="Times New Roman" pitchFamily="18" charset="0"/>
                <a:cs typeface="Times New Roman" pitchFamily="18" charset="0"/>
              </a:rPr>
              <a:t>Send to naive </a:t>
            </a:r>
            <a:r>
              <a:rPr lang="en-US" sz="5400" dirty="0" err="1">
                <a:latin typeface="Times New Roman" pitchFamily="18" charset="0"/>
                <a:cs typeface="Times New Roman" pitchFamily="18" charset="0"/>
              </a:rPr>
              <a:t>bayes</a:t>
            </a:r>
            <a:r>
              <a:rPr lang="en-US" sz="5400" dirty="0">
                <a:latin typeface="Times New Roman" pitchFamily="18" charset="0"/>
                <a:cs typeface="Times New Roman" pitchFamily="18" charset="0"/>
              </a:rPr>
              <a:t> model </a:t>
            </a:r>
          </a:p>
          <a:p>
            <a:pPr>
              <a:buNone/>
            </a:pPr>
            <a:r>
              <a:rPr lang="en-US" sz="5400" dirty="0">
                <a:latin typeface="Times New Roman" pitchFamily="18" charset="0"/>
                <a:cs typeface="Times New Roman" pitchFamily="18" charset="0"/>
              </a:rPr>
              <a:t>if(sentiment == 1)</a:t>
            </a:r>
          </a:p>
          <a:p>
            <a:pPr>
              <a:buNone/>
            </a:pPr>
            <a:r>
              <a:rPr lang="en-US" sz="5400" dirty="0">
                <a:latin typeface="Times New Roman" pitchFamily="18" charset="0"/>
                <a:cs typeface="Times New Roman" pitchFamily="18" charset="0"/>
              </a:rPr>
              <a:t>Positive opinion</a:t>
            </a:r>
          </a:p>
          <a:p>
            <a:pPr>
              <a:buNone/>
            </a:pPr>
            <a:r>
              <a:rPr lang="en-US" sz="5400" dirty="0">
                <a:latin typeface="Times New Roman" pitchFamily="18" charset="0"/>
                <a:cs typeface="Times New Roman" pitchFamily="18" charset="0"/>
              </a:rPr>
              <a:t>Else </a:t>
            </a:r>
          </a:p>
          <a:p>
            <a:pPr>
              <a:buNone/>
            </a:pPr>
            <a:r>
              <a:rPr lang="en-US" sz="5400" dirty="0">
                <a:latin typeface="Times New Roman" pitchFamily="18" charset="0"/>
                <a:cs typeface="Times New Roman" pitchFamily="18" charset="0"/>
              </a:rPr>
              <a:t>Negative opinion</a:t>
            </a:r>
          </a:p>
          <a:p>
            <a:pPr>
              <a:buNone/>
            </a:pPr>
            <a:r>
              <a:rPr lang="en-US" sz="5400" dirty="0">
                <a:latin typeface="Times New Roman" pitchFamily="18" charset="0"/>
                <a:cs typeface="Times New Roman" pitchFamily="18" charset="0"/>
              </a:rPr>
              <a:t> Add tweet and sentiment in dataset</a:t>
            </a:r>
          </a:p>
          <a:p>
            <a:pPr>
              <a:buNone/>
            </a:pPr>
            <a:br>
              <a:rPr lang="en-US" sz="4800" dirty="0">
                <a:latin typeface="Times New Roman" pitchFamily="18" charset="0"/>
                <a:cs typeface="Times New Roman" pitchFamily="18" charset="0"/>
              </a:rPr>
            </a:br>
            <a:endParaRPr lang="en-US" sz="4800" dirty="0">
              <a:latin typeface="Times New Roman" pitchFamily="18" charset="0"/>
              <a:cs typeface="Times New Roman" pitchFamily="18" charset="0"/>
            </a:endParaRPr>
          </a:p>
          <a:p>
            <a:pPr>
              <a:buNone/>
            </a:pPr>
            <a:endParaRPr lang="en-US" sz="5400" dirty="0">
              <a:latin typeface="Times New Roman" pitchFamily="18" charset="0"/>
              <a:cs typeface="Times New Roman" pitchFamily="18" charset="0"/>
            </a:endParaRPr>
          </a:p>
          <a:p>
            <a:pPr>
              <a:buNone/>
            </a:pPr>
            <a:br>
              <a:rPr lang="en-US" sz="4800" dirty="0">
                <a:latin typeface="Times New Roman" pitchFamily="18" charset="0"/>
                <a:cs typeface="Times New Roman" pitchFamily="18" charset="0"/>
              </a:rPr>
            </a:br>
            <a:br>
              <a:rPr lang="en-US" sz="4800" dirty="0">
                <a:latin typeface="Times New Roman" pitchFamily="18" charset="0"/>
                <a:cs typeface="Times New Roman" pitchFamily="18" charset="0"/>
              </a:rPr>
            </a:br>
            <a:br>
              <a:rPr lang="en-US" sz="4800" dirty="0">
                <a:latin typeface="Times New Roman" pitchFamily="18" charset="0"/>
                <a:cs typeface="Times New Roman" pitchFamily="18" charset="0"/>
              </a:rPr>
            </a:br>
            <a:br>
              <a:rPr lang="en-US" sz="4800" dirty="0">
                <a:latin typeface="Times New Roman" pitchFamily="18" charset="0"/>
                <a:cs typeface="Times New Roman" pitchFamily="18" charset="0"/>
              </a:rPr>
            </a:br>
            <a:br>
              <a:rPr lang="en-US" sz="4800" dirty="0">
                <a:latin typeface="Times New Roman" pitchFamily="18" charset="0"/>
                <a:cs typeface="Times New Roman" pitchFamily="18" charset="0"/>
              </a:rPr>
            </a:br>
            <a:br>
              <a:rPr lang="en-US" sz="4800" dirty="0">
                <a:latin typeface="Times New Roman" pitchFamily="18" charset="0"/>
                <a:cs typeface="Times New Roman" pitchFamily="18" charset="0"/>
              </a:rPr>
            </a:br>
            <a:br>
              <a:rPr lang="en-US" sz="4800" dirty="0">
                <a:latin typeface="Times New Roman" pitchFamily="18" charset="0"/>
                <a:cs typeface="Times New Roman" pitchFamily="18" charset="0"/>
              </a:rPr>
            </a:br>
            <a:endParaRPr lang="en-US" sz="48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27EAA8D-357C-4EAD-8E30-CDB4F7E846F9}"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341437" y="1813719"/>
            <a:ext cx="23125748" cy="12552211"/>
          </a:xfrm>
        </p:spPr>
        <p:txBody>
          <a:bodyPr>
            <a:noAutofit/>
          </a:bodyPr>
          <a:lstStyle/>
          <a:p>
            <a:pPr>
              <a:buNone/>
            </a:pPr>
            <a:r>
              <a:rPr lang="en-IN" sz="4400" b="1" dirty="0">
                <a:latin typeface="Times New Roman" pitchFamily="18" charset="0"/>
                <a:cs typeface="Times New Roman" pitchFamily="18" charset="0"/>
              </a:rPr>
              <a:t>Input:</a:t>
            </a:r>
            <a:r>
              <a:rPr lang="en-IN" sz="4400" dirty="0">
                <a:latin typeface="Times New Roman" pitchFamily="18" charset="0"/>
                <a:cs typeface="Times New Roman" pitchFamily="18" charset="0"/>
              </a:rPr>
              <a:t> Tweets</a:t>
            </a:r>
            <a:endParaRPr lang="en-US" sz="4400" dirty="0">
              <a:latin typeface="Times New Roman" pitchFamily="18" charset="0"/>
              <a:cs typeface="Times New Roman" pitchFamily="18" charset="0"/>
            </a:endParaRPr>
          </a:p>
          <a:p>
            <a:pPr>
              <a:buNone/>
            </a:pPr>
            <a:r>
              <a:rPr lang="en-IN" sz="4400" b="1" dirty="0">
                <a:latin typeface="Times New Roman" pitchFamily="18" charset="0"/>
                <a:cs typeface="Times New Roman" pitchFamily="18" charset="0"/>
              </a:rPr>
              <a:t>Output:</a:t>
            </a:r>
            <a:r>
              <a:rPr lang="en-IN" sz="4400" dirty="0">
                <a:latin typeface="Times New Roman" pitchFamily="18" charset="0"/>
                <a:cs typeface="Times New Roman" pitchFamily="18" charset="0"/>
              </a:rPr>
              <a:t> Positive and Negative summary of the given place</a:t>
            </a:r>
          </a:p>
          <a:p>
            <a:pPr>
              <a:buNone/>
            </a:pPr>
            <a:r>
              <a:rPr lang="en-US" sz="4000" b="1" dirty="0">
                <a:latin typeface="Times New Roman" pitchFamily="18" charset="0"/>
                <a:cs typeface="Times New Roman" pitchFamily="18" charset="0"/>
              </a:rPr>
              <a:t>General Summary:</a:t>
            </a:r>
            <a:br>
              <a:rPr lang="en-US" sz="4000" dirty="0">
                <a:latin typeface="Times New Roman" pitchFamily="18" charset="0"/>
                <a:cs typeface="Times New Roman" pitchFamily="18" charset="0"/>
              </a:rPr>
            </a:br>
            <a:r>
              <a:rPr lang="en-US" sz="4000" dirty="0">
                <a:latin typeface="Times New Roman" pitchFamily="18" charset="0"/>
                <a:cs typeface="Times New Roman" pitchFamily="18" charset="0"/>
              </a:rPr>
              <a:t>Get input for </a:t>
            </a:r>
            <a:r>
              <a:rPr lang="en-US" sz="4000" dirty="0" err="1">
                <a:latin typeface="Times New Roman" pitchFamily="18" charset="0"/>
                <a:cs typeface="Times New Roman" pitchFamily="18" charset="0"/>
              </a:rPr>
              <a:t>PlaceName</a:t>
            </a:r>
            <a:br>
              <a:rPr lang="en-US" sz="4000" dirty="0">
                <a:latin typeface="Times New Roman" pitchFamily="18" charset="0"/>
                <a:cs typeface="Times New Roman" pitchFamily="18" charset="0"/>
              </a:rPr>
            </a:br>
            <a:r>
              <a:rPr lang="en-US" sz="4000" dirty="0">
                <a:latin typeface="Times New Roman" pitchFamily="18" charset="0"/>
                <a:cs typeface="Times New Roman" pitchFamily="18" charset="0"/>
              </a:rPr>
              <a:t>Collect positive tweets of </a:t>
            </a:r>
            <a:r>
              <a:rPr lang="en-US" sz="4000" dirty="0" err="1">
                <a:latin typeface="Times New Roman" pitchFamily="18" charset="0"/>
                <a:cs typeface="Times New Roman" pitchFamily="18" charset="0"/>
              </a:rPr>
              <a:t>PlaceName</a:t>
            </a:r>
            <a:endParaRPr lang="en-US" sz="4000" dirty="0">
              <a:latin typeface="Times New Roman" pitchFamily="18" charset="0"/>
              <a:cs typeface="Times New Roman" pitchFamily="18" charset="0"/>
            </a:endParaRPr>
          </a:p>
          <a:p>
            <a:pPr>
              <a:buNone/>
            </a:pPr>
            <a:r>
              <a:rPr lang="en-US" sz="4000" dirty="0">
                <a:latin typeface="Times New Roman" pitchFamily="18" charset="0"/>
                <a:cs typeface="Times New Roman" pitchFamily="18" charset="0"/>
              </a:rPr>
              <a:t>Create T5 summarizer model </a:t>
            </a:r>
          </a:p>
          <a:p>
            <a:pPr>
              <a:buNone/>
            </a:pPr>
            <a:r>
              <a:rPr lang="en-US" sz="4000" dirty="0">
                <a:latin typeface="Times New Roman" pitchFamily="18" charset="0"/>
                <a:cs typeface="Times New Roman" pitchFamily="18" charset="0"/>
              </a:rPr>
              <a:t>Feed tweets to model</a:t>
            </a:r>
          </a:p>
          <a:p>
            <a:pPr>
              <a:buNone/>
            </a:pPr>
            <a:r>
              <a:rPr lang="en-US" sz="4000" dirty="0" err="1">
                <a:latin typeface="Times New Roman" pitchFamily="18" charset="0"/>
                <a:cs typeface="Times New Roman" pitchFamily="18" charset="0"/>
              </a:rPr>
              <a:t>Summary_p</a:t>
            </a:r>
            <a:r>
              <a:rPr lang="en-US" sz="4000" dirty="0">
                <a:latin typeface="Times New Roman" pitchFamily="18" charset="0"/>
                <a:cs typeface="Times New Roman" pitchFamily="18" charset="0"/>
              </a:rPr>
              <a:t> = Generate model summary with unwanted symbols</a:t>
            </a:r>
            <a:br>
              <a:rPr lang="en-US" sz="4000" dirty="0">
                <a:latin typeface="Times New Roman" pitchFamily="18" charset="0"/>
                <a:cs typeface="Times New Roman" pitchFamily="18" charset="0"/>
              </a:rPr>
            </a:br>
            <a:r>
              <a:rPr lang="en-US" sz="4000" dirty="0">
                <a:latin typeface="Times New Roman" pitchFamily="18" charset="0"/>
                <a:cs typeface="Times New Roman" pitchFamily="18" charset="0"/>
              </a:rPr>
              <a:t>Collect negative tweets of </a:t>
            </a:r>
            <a:r>
              <a:rPr lang="en-US" sz="4000" dirty="0" err="1">
                <a:latin typeface="Times New Roman" pitchFamily="18" charset="0"/>
                <a:cs typeface="Times New Roman" pitchFamily="18" charset="0"/>
              </a:rPr>
              <a:t>PlaceName</a:t>
            </a:r>
            <a:endParaRPr lang="en-US" sz="4000" dirty="0">
              <a:latin typeface="Times New Roman" pitchFamily="18" charset="0"/>
              <a:cs typeface="Times New Roman" pitchFamily="18" charset="0"/>
            </a:endParaRPr>
          </a:p>
          <a:p>
            <a:pPr>
              <a:buNone/>
            </a:pPr>
            <a:r>
              <a:rPr lang="en-US" sz="4000" dirty="0">
                <a:latin typeface="Times New Roman" pitchFamily="18" charset="0"/>
                <a:cs typeface="Times New Roman" pitchFamily="18" charset="0"/>
              </a:rPr>
              <a:t>Create T5 summarizer model </a:t>
            </a:r>
          </a:p>
          <a:p>
            <a:pPr>
              <a:buNone/>
            </a:pPr>
            <a:r>
              <a:rPr lang="en-US" sz="4000" dirty="0">
                <a:latin typeface="Times New Roman" pitchFamily="18" charset="0"/>
                <a:cs typeface="Times New Roman" pitchFamily="18" charset="0"/>
              </a:rPr>
              <a:t>Feed tweets to model</a:t>
            </a:r>
          </a:p>
          <a:p>
            <a:pPr>
              <a:buNone/>
            </a:pPr>
            <a:r>
              <a:rPr lang="en-US" sz="4000" dirty="0">
                <a:latin typeface="Times New Roman" pitchFamily="18" charset="0"/>
                <a:cs typeface="Times New Roman" pitchFamily="18" charset="0"/>
              </a:rPr>
              <a:t>Summary_ n = Generate model summary with unwanted symbols</a:t>
            </a:r>
            <a:br>
              <a:rPr lang="en-US" sz="4000" dirty="0">
                <a:latin typeface="Times New Roman" pitchFamily="18" charset="0"/>
                <a:cs typeface="Times New Roman" pitchFamily="18" charset="0"/>
              </a:rPr>
            </a:br>
            <a:r>
              <a:rPr lang="en-US" sz="4000" dirty="0">
                <a:latin typeface="Times New Roman" pitchFamily="18" charset="0"/>
                <a:cs typeface="Times New Roman" pitchFamily="18" charset="0"/>
              </a:rPr>
              <a:t>function </a:t>
            </a:r>
            <a:r>
              <a:rPr lang="en-US" sz="4000" dirty="0" err="1">
                <a:latin typeface="Times New Roman" pitchFamily="18" charset="0"/>
                <a:cs typeface="Times New Roman" pitchFamily="18" charset="0"/>
              </a:rPr>
              <a:t>remove_unwanted</a:t>
            </a:r>
            <a:r>
              <a:rPr lang="en-US" sz="4000" dirty="0">
                <a:latin typeface="Times New Roman" pitchFamily="18" charset="0"/>
                <a:cs typeface="Times New Roman" pitchFamily="18" charset="0"/>
              </a:rPr>
              <a:t>(tweets) </a:t>
            </a:r>
          </a:p>
          <a:p>
            <a:pPr>
              <a:buNone/>
            </a:pPr>
            <a:r>
              <a:rPr lang="en-US" sz="4000" dirty="0" err="1">
                <a:latin typeface="Times New Roman" pitchFamily="18" charset="0"/>
                <a:cs typeface="Times New Roman" pitchFamily="18" charset="0"/>
              </a:rPr>
              <a:t>Tweet.remove</a:t>
            </a:r>
            <a:r>
              <a:rPr lang="en-US" sz="4000" dirty="0">
                <a:latin typeface="Times New Roman" pitchFamily="18" charset="0"/>
                <a:cs typeface="Times New Roman" pitchFamily="18" charset="0"/>
              </a:rPr>
              <a:t>(‘&lt;extra_id_1&gt;')</a:t>
            </a:r>
          </a:p>
          <a:p>
            <a:pPr>
              <a:buNone/>
            </a:pPr>
            <a:r>
              <a:rPr lang="en-US" sz="4000" dirty="0" err="1">
                <a:latin typeface="Times New Roman" pitchFamily="18" charset="0"/>
                <a:cs typeface="Times New Roman" pitchFamily="18" charset="0"/>
              </a:rPr>
              <a:t>tweet.remove</a:t>
            </a:r>
            <a:r>
              <a:rPr lang="en-US" sz="4000" dirty="0">
                <a:latin typeface="Times New Roman" pitchFamily="18" charset="0"/>
                <a:cs typeface="Times New Roman" pitchFamily="18" charset="0"/>
              </a:rPr>
              <a:t>(‘&lt;pad&gt;’)</a:t>
            </a:r>
          </a:p>
          <a:p>
            <a:pPr>
              <a:buNone/>
            </a:pPr>
            <a:r>
              <a:rPr lang="en-US" sz="4000" dirty="0" err="1">
                <a:latin typeface="Times New Roman" pitchFamily="18" charset="0"/>
                <a:cs typeface="Times New Roman" pitchFamily="18" charset="0"/>
              </a:rPr>
              <a:t>tweet.remove</a:t>
            </a:r>
            <a:r>
              <a:rPr lang="en-US" sz="4000" dirty="0">
                <a:latin typeface="Times New Roman" pitchFamily="18" charset="0"/>
                <a:cs typeface="Times New Roman" pitchFamily="18" charset="0"/>
              </a:rPr>
              <a:t>(‘&lt;/s&gt;’)</a:t>
            </a:r>
          </a:p>
          <a:p>
            <a:pPr>
              <a:buNone/>
            </a:pPr>
            <a:r>
              <a:rPr lang="en-US" sz="4000" dirty="0">
                <a:latin typeface="Times New Roman" pitchFamily="18" charset="0"/>
                <a:cs typeface="Times New Roman" pitchFamily="18" charset="0"/>
              </a:rPr>
              <a:t>Return tweet </a:t>
            </a:r>
            <a:br>
              <a:rPr lang="en-US" sz="4000" dirty="0">
                <a:latin typeface="Times New Roman" pitchFamily="18" charset="0"/>
                <a:cs typeface="Times New Roman" pitchFamily="18" charset="0"/>
              </a:rPr>
            </a:br>
            <a:r>
              <a:rPr lang="en-US" sz="4000" dirty="0" err="1">
                <a:latin typeface="Times New Roman" pitchFamily="18" charset="0"/>
                <a:cs typeface="Times New Roman" pitchFamily="18" charset="0"/>
              </a:rPr>
              <a:t>Final_p</a:t>
            </a:r>
            <a:r>
              <a:rPr lang="en-US" sz="4000" dirty="0">
                <a:latin typeface="Times New Roman" pitchFamily="18" charset="0"/>
                <a:cs typeface="Times New Roman" pitchFamily="18" charset="0"/>
              </a:rPr>
              <a:t> = </a:t>
            </a:r>
            <a:r>
              <a:rPr lang="en-US" sz="4000" dirty="0" err="1">
                <a:latin typeface="Times New Roman" pitchFamily="18" charset="0"/>
                <a:cs typeface="Times New Roman" pitchFamily="18" charset="0"/>
              </a:rPr>
              <a:t>remove_unwanted</a:t>
            </a:r>
            <a:r>
              <a:rPr lang="en-US" sz="4000" dirty="0">
                <a:latin typeface="Times New Roman" pitchFamily="18" charset="0"/>
                <a:cs typeface="Times New Roman" pitchFamily="18" charset="0"/>
              </a:rPr>
              <a:t>(</a:t>
            </a:r>
            <a:r>
              <a:rPr lang="en-US" sz="4000" dirty="0" err="1">
                <a:latin typeface="Times New Roman" pitchFamily="18" charset="0"/>
                <a:cs typeface="Times New Roman" pitchFamily="18" charset="0"/>
              </a:rPr>
              <a:t>Summary_p</a:t>
            </a:r>
            <a:r>
              <a:rPr lang="en-US" sz="4000" dirty="0">
                <a:latin typeface="Times New Roman" pitchFamily="18" charset="0"/>
                <a:cs typeface="Times New Roman" pitchFamily="18" charset="0"/>
              </a:rPr>
              <a:t>)</a:t>
            </a:r>
          </a:p>
          <a:p>
            <a:pPr>
              <a:buNone/>
            </a:pPr>
            <a:r>
              <a:rPr lang="en-US" sz="4000" dirty="0">
                <a:latin typeface="Times New Roman" pitchFamily="18" charset="0"/>
                <a:cs typeface="Times New Roman" pitchFamily="18" charset="0"/>
              </a:rPr>
              <a:t>Print </a:t>
            </a:r>
            <a:r>
              <a:rPr lang="en-US" sz="4000" dirty="0" err="1">
                <a:latin typeface="Times New Roman" pitchFamily="18" charset="0"/>
                <a:cs typeface="Times New Roman" pitchFamily="18" charset="0"/>
              </a:rPr>
              <a:t>Final_p</a:t>
            </a:r>
            <a:endParaRPr lang="en-US" sz="4000" dirty="0">
              <a:latin typeface="Times New Roman" pitchFamily="18" charset="0"/>
              <a:cs typeface="Times New Roman" pitchFamily="18" charset="0"/>
            </a:endParaRPr>
          </a:p>
          <a:p>
            <a:pPr>
              <a:buNone/>
            </a:pPr>
            <a:r>
              <a:rPr lang="en-US" sz="4000" dirty="0" err="1">
                <a:latin typeface="Times New Roman" pitchFamily="18" charset="0"/>
                <a:cs typeface="Times New Roman" pitchFamily="18" charset="0"/>
              </a:rPr>
              <a:t>Final_n</a:t>
            </a:r>
            <a:r>
              <a:rPr lang="en-US" sz="4000" dirty="0">
                <a:latin typeface="Times New Roman" pitchFamily="18" charset="0"/>
                <a:cs typeface="Times New Roman" pitchFamily="18" charset="0"/>
              </a:rPr>
              <a:t> = </a:t>
            </a:r>
            <a:r>
              <a:rPr lang="en-US" sz="4000" dirty="0" err="1">
                <a:latin typeface="Times New Roman" pitchFamily="18" charset="0"/>
                <a:cs typeface="Times New Roman" pitchFamily="18" charset="0"/>
              </a:rPr>
              <a:t>remove_unwanted</a:t>
            </a:r>
            <a:r>
              <a:rPr lang="en-US" sz="4000" dirty="0">
                <a:latin typeface="Times New Roman" pitchFamily="18" charset="0"/>
                <a:cs typeface="Times New Roman" pitchFamily="18" charset="0"/>
              </a:rPr>
              <a:t>(</a:t>
            </a:r>
            <a:r>
              <a:rPr lang="en-US" sz="4000" dirty="0" err="1">
                <a:latin typeface="Times New Roman" pitchFamily="18" charset="0"/>
                <a:cs typeface="Times New Roman" pitchFamily="18" charset="0"/>
              </a:rPr>
              <a:t>Summary_n</a:t>
            </a:r>
            <a:r>
              <a:rPr lang="en-US" sz="4000" dirty="0">
                <a:latin typeface="Times New Roman" pitchFamily="18" charset="0"/>
                <a:cs typeface="Times New Roman" pitchFamily="18" charset="0"/>
              </a:rPr>
              <a:t>) </a:t>
            </a:r>
          </a:p>
          <a:p>
            <a:pPr>
              <a:buNone/>
            </a:pPr>
            <a:r>
              <a:rPr lang="en-US" sz="4000" dirty="0">
                <a:latin typeface="Times New Roman" pitchFamily="18" charset="0"/>
                <a:cs typeface="Times New Roman" pitchFamily="18" charset="0"/>
              </a:rPr>
              <a:t>Print </a:t>
            </a:r>
            <a:r>
              <a:rPr lang="en-US" sz="4000" dirty="0" err="1">
                <a:latin typeface="Times New Roman" pitchFamily="18" charset="0"/>
                <a:cs typeface="Times New Roman" pitchFamily="18" charset="0"/>
              </a:rPr>
              <a:t>Final_n</a:t>
            </a:r>
            <a:endParaRPr lang="en-US" sz="4000" dirty="0">
              <a:latin typeface="Times New Roman" pitchFamily="18" charset="0"/>
              <a:cs typeface="Times New Roman" pitchFamily="18" charset="0"/>
            </a:endParaRPr>
          </a:p>
          <a:p>
            <a:pPr>
              <a:buNone/>
            </a:pPr>
            <a:endParaRPr lang="en-US" sz="4000" dirty="0">
              <a:latin typeface="Times New Roman" pitchFamily="18" charset="0"/>
              <a:cs typeface="Times New Roman" pitchFamily="18" charset="0"/>
            </a:endParaRPr>
          </a:p>
          <a:p>
            <a:pPr>
              <a:buNone/>
            </a:pPr>
            <a:endParaRPr lang="en-US" sz="4000" dirty="0">
              <a:latin typeface="Times New Roman" pitchFamily="18" charset="0"/>
              <a:cs typeface="Times New Roman" pitchFamily="18" charset="0"/>
            </a:endParaRPr>
          </a:p>
          <a:p>
            <a:pPr>
              <a:buNone/>
            </a:pPr>
            <a:endParaRPr lang="en-US" sz="4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27EAA8D-357C-4EAD-8E30-CDB4F7E846F9}" type="slidenum">
              <a:rPr lang="en-US" smtClean="0"/>
              <a:pPr/>
              <a:t>27</a:t>
            </a:fld>
            <a:endParaRPr lang="en-US"/>
          </a:p>
        </p:txBody>
      </p:sp>
      <p:graphicFrame>
        <p:nvGraphicFramePr>
          <p:cNvPr id="7" name="Table 6"/>
          <p:cNvGraphicFramePr>
            <a:graphicFrameLocks noGrp="1"/>
          </p:cNvGraphicFramePr>
          <p:nvPr/>
        </p:nvGraphicFramePr>
        <p:xfrm>
          <a:off x="1112838" y="1508919"/>
          <a:ext cx="18287999" cy="15925799"/>
        </p:xfrm>
        <a:graphic>
          <a:graphicData uri="http://schemas.openxmlformats.org/drawingml/2006/table">
            <a:tbl>
              <a:tblPr firstRow="1" bandRow="1">
                <a:tableStyleId>{5940675A-B579-460E-94D1-54222C63F5DA}</a:tableStyleId>
              </a:tblPr>
              <a:tblGrid>
                <a:gridCol w="18287999">
                  <a:extLst>
                    <a:ext uri="{9D8B030D-6E8A-4147-A177-3AD203B41FA5}">
                      <a16:colId xmlns:a16="http://schemas.microsoft.com/office/drawing/2014/main" val="20000"/>
                    </a:ext>
                  </a:extLst>
                </a:gridCol>
              </a:tblGrid>
              <a:tr h="15925799">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280148" y="1280319"/>
          <a:ext cx="13091489" cy="16535400"/>
        </p:xfrm>
        <a:graphic>
          <a:graphicData uri="http://schemas.openxmlformats.org/drawingml/2006/table">
            <a:tbl>
              <a:tblPr firstRow="1" bandRow="1">
                <a:tableStyleId>{5940675A-B579-460E-94D1-54222C63F5DA}</a:tableStyleId>
              </a:tblPr>
              <a:tblGrid>
                <a:gridCol w="13091489">
                  <a:extLst>
                    <a:ext uri="{9D8B030D-6E8A-4147-A177-3AD203B41FA5}">
                      <a16:colId xmlns:a16="http://schemas.microsoft.com/office/drawing/2014/main" val="20000"/>
                    </a:ext>
                  </a:extLst>
                </a:gridCol>
              </a:tblGrid>
              <a:tr h="16535400">
                <a:tc>
                  <a:txBody>
                    <a:bodyPr/>
                    <a:lstStyle/>
                    <a:p>
                      <a:endParaRPr lang="en-US" sz="4100" dirty="0"/>
                    </a:p>
                  </a:txBody>
                  <a:tcPr marL="114201" marR="114201" marT="70973" marB="709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3" name="Content Placeholder 2"/>
          <p:cNvSpPr>
            <a:spLocks noGrp="1"/>
          </p:cNvSpPr>
          <p:nvPr>
            <p:ph idx="1"/>
          </p:nvPr>
        </p:nvSpPr>
        <p:spPr>
          <a:xfrm>
            <a:off x="1280149" y="1508919"/>
            <a:ext cx="23125748" cy="17068800"/>
          </a:xfrm>
        </p:spPr>
        <p:txBody>
          <a:bodyPr>
            <a:noAutofit/>
          </a:bodyPr>
          <a:lstStyle/>
          <a:p>
            <a:pPr>
              <a:buNone/>
            </a:pPr>
            <a:r>
              <a:rPr lang="en-US" sz="2850" b="1" dirty="0">
                <a:latin typeface="Times New Roman" pitchFamily="18" charset="0"/>
                <a:cs typeface="Times New Roman" pitchFamily="18" charset="0"/>
              </a:rPr>
              <a:t> Input: </a:t>
            </a:r>
            <a:r>
              <a:rPr lang="en-US" sz="2850" dirty="0">
                <a:latin typeface="Times New Roman" pitchFamily="18" charset="0"/>
                <a:cs typeface="Times New Roman" pitchFamily="18" charset="0"/>
              </a:rPr>
              <a:t>Place name and aspect</a:t>
            </a:r>
          </a:p>
          <a:p>
            <a:pPr>
              <a:buNone/>
            </a:pPr>
            <a:r>
              <a:rPr lang="en-US" sz="2850" b="1" dirty="0">
                <a:latin typeface="Times New Roman" pitchFamily="18" charset="0"/>
                <a:cs typeface="Times New Roman" pitchFamily="18" charset="0"/>
              </a:rPr>
              <a:t>Output: </a:t>
            </a:r>
            <a:r>
              <a:rPr lang="en-US" sz="2850" dirty="0">
                <a:latin typeface="Times New Roman" pitchFamily="18" charset="0"/>
                <a:cs typeface="Times New Roman" pitchFamily="18" charset="0"/>
              </a:rPr>
              <a:t>General </a:t>
            </a:r>
            <a:r>
              <a:rPr lang="en-US" sz="2850" dirty="0" err="1">
                <a:latin typeface="Times New Roman" pitchFamily="18" charset="0"/>
                <a:cs typeface="Times New Roman" pitchFamily="18" charset="0"/>
              </a:rPr>
              <a:t>summarised</a:t>
            </a:r>
            <a:r>
              <a:rPr lang="en-US" sz="2850" dirty="0">
                <a:latin typeface="Times New Roman" pitchFamily="18" charset="0"/>
                <a:cs typeface="Times New Roman" pitchFamily="18" charset="0"/>
              </a:rPr>
              <a:t> opinion</a:t>
            </a:r>
          </a:p>
          <a:p>
            <a:pPr>
              <a:buNone/>
            </a:pPr>
            <a:r>
              <a:rPr lang="en-US" sz="2850" b="1" dirty="0">
                <a:latin typeface="Times New Roman" pitchFamily="18" charset="0"/>
                <a:cs typeface="Times New Roman" pitchFamily="18" charset="0"/>
              </a:rPr>
              <a:t>Specific Aspect Summary:</a:t>
            </a:r>
            <a:endParaRPr lang="en-US" sz="2850" dirty="0">
              <a:latin typeface="Times New Roman" pitchFamily="18" charset="0"/>
              <a:cs typeface="Times New Roman" pitchFamily="18" charset="0"/>
            </a:endParaRPr>
          </a:p>
          <a:p>
            <a:pPr>
              <a:buNone/>
            </a:pPr>
            <a:r>
              <a:rPr lang="en-US" sz="2850" dirty="0">
                <a:latin typeface="Times New Roman" pitchFamily="18" charset="0"/>
                <a:cs typeface="Times New Roman" pitchFamily="18" charset="0"/>
              </a:rPr>
              <a:t>Get </a:t>
            </a:r>
            <a:r>
              <a:rPr lang="en-US" sz="2850" dirty="0" err="1">
                <a:latin typeface="Times New Roman" pitchFamily="18" charset="0"/>
                <a:cs typeface="Times New Roman" pitchFamily="18" charset="0"/>
              </a:rPr>
              <a:t>PlaceName</a:t>
            </a:r>
            <a:endParaRPr lang="en-US" sz="2850" dirty="0">
              <a:latin typeface="Times New Roman" pitchFamily="18" charset="0"/>
              <a:cs typeface="Times New Roman" pitchFamily="18" charset="0"/>
            </a:endParaRPr>
          </a:p>
          <a:p>
            <a:pPr>
              <a:buNone/>
            </a:pPr>
            <a:r>
              <a:rPr lang="en-US" sz="2850" dirty="0">
                <a:latin typeface="Times New Roman" pitchFamily="18" charset="0"/>
                <a:cs typeface="Times New Roman" pitchFamily="18" charset="0"/>
              </a:rPr>
              <a:t>Set </a:t>
            </a:r>
            <a:r>
              <a:rPr lang="en-US" sz="2850" dirty="0" err="1">
                <a:latin typeface="Times New Roman" pitchFamily="18" charset="0"/>
                <a:cs typeface="Times New Roman" pitchFamily="18" charset="0"/>
              </a:rPr>
              <a:t>transport_keys</a:t>
            </a:r>
            <a:r>
              <a:rPr lang="en-US" sz="2850" dirty="0">
                <a:latin typeface="Times New Roman" pitchFamily="18" charset="0"/>
                <a:cs typeface="Times New Roman" pitchFamily="18" charset="0"/>
              </a:rPr>
              <a:t> []</a:t>
            </a:r>
          </a:p>
          <a:p>
            <a:pPr>
              <a:buNone/>
            </a:pPr>
            <a:r>
              <a:rPr lang="en-US" sz="2850" dirty="0">
                <a:latin typeface="Times New Roman" pitchFamily="18" charset="0"/>
                <a:cs typeface="Times New Roman" pitchFamily="18" charset="0"/>
              </a:rPr>
              <a:t>Set </a:t>
            </a:r>
            <a:r>
              <a:rPr lang="en-US" sz="2850" dirty="0" err="1">
                <a:latin typeface="Times New Roman" pitchFamily="18" charset="0"/>
                <a:cs typeface="Times New Roman" pitchFamily="18" charset="0"/>
              </a:rPr>
              <a:t>safety_keys</a:t>
            </a:r>
            <a:r>
              <a:rPr lang="en-US" sz="2850" dirty="0">
                <a:latin typeface="Times New Roman" pitchFamily="18" charset="0"/>
                <a:cs typeface="Times New Roman" pitchFamily="18" charset="0"/>
              </a:rPr>
              <a:t> []</a:t>
            </a:r>
          </a:p>
          <a:p>
            <a:pPr>
              <a:buNone/>
            </a:pPr>
            <a:r>
              <a:rPr lang="en-US" sz="2850" dirty="0">
                <a:latin typeface="Times New Roman" pitchFamily="18" charset="0"/>
                <a:cs typeface="Times New Roman" pitchFamily="18" charset="0"/>
              </a:rPr>
              <a:t>Set </a:t>
            </a:r>
            <a:r>
              <a:rPr lang="en-US" sz="2850" dirty="0" err="1">
                <a:latin typeface="Times New Roman" pitchFamily="18" charset="0"/>
                <a:cs typeface="Times New Roman" pitchFamily="18" charset="0"/>
              </a:rPr>
              <a:t>clean_keys</a:t>
            </a:r>
            <a:r>
              <a:rPr lang="en-US" sz="2850" dirty="0">
                <a:latin typeface="Times New Roman" pitchFamily="18" charset="0"/>
                <a:cs typeface="Times New Roman" pitchFamily="18" charset="0"/>
              </a:rPr>
              <a:t>[]</a:t>
            </a:r>
          </a:p>
          <a:p>
            <a:pPr>
              <a:buNone/>
            </a:pPr>
            <a:r>
              <a:rPr lang="en-US" sz="2850" dirty="0">
                <a:latin typeface="Times New Roman" pitchFamily="18" charset="0"/>
                <a:cs typeface="Times New Roman" pitchFamily="18" charset="0"/>
              </a:rPr>
              <a:t>Set </a:t>
            </a:r>
            <a:r>
              <a:rPr lang="en-US" sz="2850" dirty="0" err="1">
                <a:latin typeface="Times New Roman" pitchFamily="18" charset="0"/>
                <a:cs typeface="Times New Roman" pitchFamily="18" charset="0"/>
              </a:rPr>
              <a:t>local_keys</a:t>
            </a:r>
            <a:r>
              <a:rPr lang="en-US" sz="2850" dirty="0">
                <a:latin typeface="Times New Roman" pitchFamily="18" charset="0"/>
                <a:cs typeface="Times New Roman" pitchFamily="18" charset="0"/>
              </a:rPr>
              <a:t>[]</a:t>
            </a:r>
            <a:br>
              <a:rPr lang="en-US" sz="2850" dirty="0">
                <a:latin typeface="Times New Roman" pitchFamily="18" charset="0"/>
                <a:cs typeface="Times New Roman" pitchFamily="18" charset="0"/>
              </a:rPr>
            </a:br>
            <a:r>
              <a:rPr lang="en-US" sz="2850" dirty="0">
                <a:latin typeface="Times New Roman" pitchFamily="18" charset="0"/>
                <a:cs typeface="Times New Roman" pitchFamily="18" charset="0"/>
              </a:rPr>
              <a:t>Function </a:t>
            </a:r>
            <a:r>
              <a:rPr lang="en-US" sz="2850" dirty="0" err="1">
                <a:latin typeface="Times New Roman" pitchFamily="18" charset="0"/>
                <a:cs typeface="Times New Roman" pitchFamily="18" charset="0"/>
              </a:rPr>
              <a:t>collect_opinion</a:t>
            </a:r>
            <a:r>
              <a:rPr lang="en-US" sz="2850" dirty="0">
                <a:latin typeface="Times New Roman" pitchFamily="18" charset="0"/>
                <a:cs typeface="Times New Roman" pitchFamily="18" charset="0"/>
              </a:rPr>
              <a:t>(</a:t>
            </a:r>
            <a:r>
              <a:rPr lang="en-US" sz="2850" dirty="0" err="1">
                <a:latin typeface="Times New Roman" pitchFamily="18" charset="0"/>
                <a:cs typeface="Times New Roman" pitchFamily="18" charset="0"/>
              </a:rPr>
              <a:t>PlaceName</a:t>
            </a:r>
            <a:r>
              <a:rPr lang="en-US" sz="2850" dirty="0">
                <a:latin typeface="Times New Roman" pitchFamily="18" charset="0"/>
                <a:cs typeface="Times New Roman" pitchFamily="18" charset="0"/>
              </a:rPr>
              <a:t>, </a:t>
            </a:r>
            <a:r>
              <a:rPr lang="en-US" sz="2850" dirty="0" err="1">
                <a:latin typeface="Times New Roman" pitchFamily="18" charset="0"/>
                <a:cs typeface="Times New Roman" pitchFamily="18" charset="0"/>
              </a:rPr>
              <a:t>arr,flag</a:t>
            </a:r>
            <a:r>
              <a:rPr lang="en-US" sz="2850" dirty="0">
                <a:latin typeface="Times New Roman" pitchFamily="18" charset="0"/>
                <a:cs typeface="Times New Roman" pitchFamily="18" charset="0"/>
              </a:rPr>
              <a:t> ) </a:t>
            </a:r>
          </a:p>
          <a:p>
            <a:pPr>
              <a:buNone/>
            </a:pPr>
            <a:r>
              <a:rPr lang="en-US" sz="2850" dirty="0">
                <a:latin typeface="Times New Roman" pitchFamily="18" charset="0"/>
                <a:cs typeface="Times New Roman" pitchFamily="18" charset="0"/>
              </a:rPr>
              <a:t>   sign = ""</a:t>
            </a:r>
          </a:p>
          <a:p>
            <a:pPr>
              <a:buNone/>
            </a:pPr>
            <a:r>
              <a:rPr lang="en-US" sz="2850" dirty="0">
                <a:latin typeface="Times New Roman" pitchFamily="18" charset="0"/>
                <a:cs typeface="Times New Roman" pitchFamily="18" charset="0"/>
              </a:rPr>
              <a:t>if flag == -1:</a:t>
            </a:r>
          </a:p>
          <a:p>
            <a:pPr>
              <a:buNone/>
            </a:pPr>
            <a:r>
              <a:rPr lang="en-US" sz="2850" dirty="0">
                <a:latin typeface="Times New Roman" pitchFamily="18" charset="0"/>
                <a:cs typeface="Times New Roman" pitchFamily="18" charset="0"/>
              </a:rPr>
              <a:t>           sign = "negative"</a:t>
            </a:r>
          </a:p>
          <a:p>
            <a:pPr>
              <a:buNone/>
            </a:pPr>
            <a:r>
              <a:rPr lang="en-US" sz="2850" dirty="0">
                <a:latin typeface="Times New Roman" pitchFamily="18" charset="0"/>
                <a:cs typeface="Times New Roman" pitchFamily="18" charset="0"/>
              </a:rPr>
              <a:t>          Else:</a:t>
            </a:r>
          </a:p>
          <a:p>
            <a:pPr>
              <a:buNone/>
            </a:pPr>
            <a:r>
              <a:rPr lang="en-US" sz="2850" dirty="0">
                <a:latin typeface="Times New Roman" pitchFamily="18" charset="0"/>
                <a:cs typeface="Times New Roman" pitchFamily="18" charset="0"/>
              </a:rPr>
              <a:t>         sign = "positive"</a:t>
            </a:r>
          </a:p>
          <a:p>
            <a:pPr>
              <a:buNone/>
            </a:pPr>
            <a:r>
              <a:rPr lang="en-US" sz="2850" dirty="0">
                <a:latin typeface="Times New Roman" pitchFamily="18" charset="0"/>
                <a:cs typeface="Times New Roman" pitchFamily="18" charset="0"/>
              </a:rPr>
              <a:t>           opinion = "" </a:t>
            </a:r>
          </a:p>
          <a:p>
            <a:pPr>
              <a:buNone/>
            </a:pPr>
            <a:r>
              <a:rPr lang="en-US" sz="2850" dirty="0">
                <a:latin typeface="Times New Roman" pitchFamily="18" charset="0"/>
                <a:cs typeface="Times New Roman" pitchFamily="18" charset="0"/>
              </a:rPr>
              <a:t>     with </a:t>
            </a:r>
            <a:r>
              <a:rPr lang="en-US" sz="2850" dirty="0" err="1">
                <a:latin typeface="Times New Roman" pitchFamily="18" charset="0"/>
                <a:cs typeface="Times New Roman" pitchFamily="18" charset="0"/>
              </a:rPr>
              <a:t>openRead</a:t>
            </a:r>
            <a:r>
              <a:rPr lang="en-US" sz="2850" dirty="0">
                <a:latin typeface="Times New Roman" pitchFamily="18" charset="0"/>
                <a:cs typeface="Times New Roman" pitchFamily="18" charset="0"/>
              </a:rPr>
              <a:t>(</a:t>
            </a:r>
            <a:r>
              <a:rPr lang="en-US" sz="2850" dirty="0" err="1">
                <a:latin typeface="Times New Roman" pitchFamily="18" charset="0"/>
                <a:cs typeface="Times New Roman" pitchFamily="18" charset="0"/>
              </a:rPr>
              <a:t>sign+'cleaned'+PlaceName+'.csv</a:t>
            </a:r>
            <a:r>
              <a:rPr lang="en-US" sz="2850" dirty="0">
                <a:latin typeface="Times New Roman" pitchFamily="18" charset="0"/>
                <a:cs typeface="Times New Roman" pitchFamily="18" charset="0"/>
              </a:rPr>
              <a:t>') as </a:t>
            </a:r>
            <a:r>
              <a:rPr lang="en-US" sz="2850" dirty="0" err="1">
                <a:latin typeface="Times New Roman" pitchFamily="18" charset="0"/>
                <a:cs typeface="Times New Roman" pitchFamily="18" charset="0"/>
              </a:rPr>
              <a:t>csvfile</a:t>
            </a:r>
            <a:r>
              <a:rPr lang="en-US" sz="2850" dirty="0">
                <a:latin typeface="Times New Roman" pitchFamily="18" charset="0"/>
                <a:cs typeface="Times New Roman" pitchFamily="18" charset="0"/>
              </a:rPr>
              <a:t>: </a:t>
            </a:r>
          </a:p>
          <a:p>
            <a:pPr>
              <a:buNone/>
            </a:pPr>
            <a:r>
              <a:rPr lang="en-US" sz="2850" dirty="0">
                <a:latin typeface="Times New Roman" pitchFamily="18" charset="0"/>
                <a:cs typeface="Times New Roman" pitchFamily="18" charset="0"/>
              </a:rPr>
              <a:t>        </a:t>
            </a:r>
            <a:r>
              <a:rPr lang="en-US" sz="2850" dirty="0" err="1">
                <a:latin typeface="Times New Roman" pitchFamily="18" charset="0"/>
                <a:cs typeface="Times New Roman" pitchFamily="18" charset="0"/>
              </a:rPr>
              <a:t>csvreader</a:t>
            </a:r>
            <a:r>
              <a:rPr lang="en-US" sz="2850" dirty="0">
                <a:latin typeface="Times New Roman" pitchFamily="18" charset="0"/>
                <a:cs typeface="Times New Roman" pitchFamily="18" charset="0"/>
              </a:rPr>
              <a:t> = </a:t>
            </a:r>
            <a:r>
              <a:rPr lang="en-US" sz="2850" dirty="0" err="1">
                <a:latin typeface="Times New Roman" pitchFamily="18" charset="0"/>
                <a:cs typeface="Times New Roman" pitchFamily="18" charset="0"/>
              </a:rPr>
              <a:t>csv.reader</a:t>
            </a:r>
            <a:r>
              <a:rPr lang="en-US" sz="2850" dirty="0">
                <a:latin typeface="Times New Roman" pitchFamily="18" charset="0"/>
                <a:cs typeface="Times New Roman" pitchFamily="18" charset="0"/>
              </a:rPr>
              <a:t>(</a:t>
            </a:r>
            <a:r>
              <a:rPr lang="en-US" sz="2850" dirty="0" err="1">
                <a:latin typeface="Times New Roman" pitchFamily="18" charset="0"/>
                <a:cs typeface="Times New Roman" pitchFamily="18" charset="0"/>
              </a:rPr>
              <a:t>csvfile</a:t>
            </a:r>
            <a:r>
              <a:rPr lang="en-US" sz="2850" dirty="0">
                <a:latin typeface="Times New Roman" pitchFamily="18" charset="0"/>
                <a:cs typeface="Times New Roman" pitchFamily="18" charset="0"/>
              </a:rPr>
              <a:t>)    </a:t>
            </a:r>
          </a:p>
          <a:p>
            <a:pPr>
              <a:buNone/>
            </a:pPr>
            <a:r>
              <a:rPr lang="en-US" sz="2850" dirty="0">
                <a:latin typeface="Times New Roman" pitchFamily="18" charset="0"/>
                <a:cs typeface="Times New Roman" pitchFamily="18" charset="0"/>
              </a:rPr>
              <a:t>        for each row in </a:t>
            </a:r>
            <a:r>
              <a:rPr lang="en-US" sz="2850" dirty="0" err="1">
                <a:latin typeface="Times New Roman" pitchFamily="18" charset="0"/>
                <a:cs typeface="Times New Roman" pitchFamily="18" charset="0"/>
              </a:rPr>
              <a:t>csvreader</a:t>
            </a:r>
            <a:r>
              <a:rPr lang="en-US" sz="2850" dirty="0">
                <a:latin typeface="Times New Roman" pitchFamily="18" charset="0"/>
                <a:cs typeface="Times New Roman" pitchFamily="18" charset="0"/>
              </a:rPr>
              <a:t>:</a:t>
            </a:r>
          </a:p>
          <a:p>
            <a:pPr>
              <a:buNone/>
            </a:pPr>
            <a:r>
              <a:rPr lang="en-US" sz="2850" dirty="0">
                <a:latin typeface="Times New Roman" pitchFamily="18" charset="0"/>
                <a:cs typeface="Times New Roman" pitchFamily="18" charset="0"/>
              </a:rPr>
              <a:t>            for </a:t>
            </a:r>
            <a:r>
              <a:rPr lang="en-US" sz="2850" dirty="0" err="1">
                <a:latin typeface="Times New Roman" pitchFamily="18" charset="0"/>
                <a:cs typeface="Times New Roman" pitchFamily="18" charset="0"/>
              </a:rPr>
              <a:t>i</a:t>
            </a:r>
            <a:r>
              <a:rPr lang="en-US" sz="2850" dirty="0">
                <a:latin typeface="Times New Roman" pitchFamily="18" charset="0"/>
                <a:cs typeface="Times New Roman" pitchFamily="18" charset="0"/>
              </a:rPr>
              <a:t> from 0 to </a:t>
            </a:r>
            <a:r>
              <a:rPr lang="en-US" sz="2850" dirty="0" err="1">
                <a:latin typeface="Times New Roman" pitchFamily="18" charset="0"/>
                <a:cs typeface="Times New Roman" pitchFamily="18" charset="0"/>
              </a:rPr>
              <a:t>arr.length</a:t>
            </a:r>
            <a:r>
              <a:rPr lang="en-US" sz="2850" dirty="0">
                <a:latin typeface="Times New Roman" pitchFamily="18" charset="0"/>
                <a:cs typeface="Times New Roman" pitchFamily="18" charset="0"/>
              </a:rPr>
              <a:t>:</a:t>
            </a:r>
          </a:p>
          <a:p>
            <a:pPr>
              <a:buNone/>
            </a:pPr>
            <a:r>
              <a:rPr lang="en-US" sz="2850" dirty="0">
                <a:latin typeface="Times New Roman" pitchFamily="18" charset="0"/>
                <a:cs typeface="Times New Roman" pitchFamily="18" charset="0"/>
              </a:rPr>
              <a:t>                    if </a:t>
            </a:r>
            <a:r>
              <a:rPr lang="en-US" sz="2850" dirty="0" err="1">
                <a:latin typeface="Times New Roman" pitchFamily="18" charset="0"/>
                <a:cs typeface="Times New Roman" pitchFamily="18" charset="0"/>
              </a:rPr>
              <a:t>arr</a:t>
            </a:r>
            <a:r>
              <a:rPr lang="en-US" sz="2850" dirty="0">
                <a:latin typeface="Times New Roman" pitchFamily="18" charset="0"/>
                <a:cs typeface="Times New Roman" pitchFamily="18" charset="0"/>
              </a:rPr>
              <a:t>[</a:t>
            </a:r>
            <a:r>
              <a:rPr lang="en-US" sz="2850" dirty="0" err="1">
                <a:latin typeface="Times New Roman" pitchFamily="18" charset="0"/>
                <a:cs typeface="Times New Roman" pitchFamily="18" charset="0"/>
              </a:rPr>
              <a:t>i</a:t>
            </a:r>
            <a:r>
              <a:rPr lang="en-US" sz="2850" dirty="0">
                <a:latin typeface="Times New Roman" pitchFamily="18" charset="0"/>
                <a:cs typeface="Times New Roman" pitchFamily="18" charset="0"/>
              </a:rPr>
              <a:t>] in row[0]</a:t>
            </a:r>
          </a:p>
          <a:p>
            <a:pPr>
              <a:buNone/>
            </a:pPr>
            <a:r>
              <a:rPr lang="en-US" sz="2850" dirty="0">
                <a:latin typeface="Times New Roman" pitchFamily="18" charset="0"/>
                <a:cs typeface="Times New Roman" pitchFamily="18" charset="0"/>
              </a:rPr>
              <a:t>                    opinion += </a:t>
            </a:r>
            <a:r>
              <a:rPr lang="en-US" sz="2850" dirty="0" err="1">
                <a:latin typeface="Times New Roman" pitchFamily="18" charset="0"/>
                <a:cs typeface="Times New Roman" pitchFamily="18" charset="0"/>
              </a:rPr>
              <a:t>str</a:t>
            </a:r>
            <a:r>
              <a:rPr lang="en-US" sz="2850" dirty="0">
                <a:latin typeface="Times New Roman" pitchFamily="18" charset="0"/>
                <a:cs typeface="Times New Roman" pitchFamily="18" charset="0"/>
              </a:rPr>
              <a:t>(row[0])</a:t>
            </a:r>
          </a:p>
          <a:p>
            <a:pPr>
              <a:buNone/>
            </a:pPr>
            <a:r>
              <a:rPr lang="en-US" sz="2850" dirty="0">
                <a:latin typeface="Times New Roman" pitchFamily="18" charset="0"/>
                <a:cs typeface="Times New Roman" pitchFamily="18" charset="0"/>
              </a:rPr>
              <a:t>                    opinion += ' '</a:t>
            </a:r>
          </a:p>
          <a:p>
            <a:pPr>
              <a:buNone/>
            </a:pPr>
            <a:r>
              <a:rPr lang="en-US" sz="2850" dirty="0">
                <a:latin typeface="Times New Roman" pitchFamily="18" charset="0"/>
                <a:cs typeface="Times New Roman" pitchFamily="18" charset="0"/>
              </a:rPr>
              <a:t>                             continue</a:t>
            </a:r>
          </a:p>
          <a:p>
            <a:pPr>
              <a:buNone/>
            </a:pPr>
            <a:r>
              <a:rPr lang="en-US" sz="2850" dirty="0">
                <a:latin typeface="Times New Roman" pitchFamily="18" charset="0"/>
                <a:cs typeface="Times New Roman" pitchFamily="18" charset="0"/>
              </a:rPr>
              <a:t>    return opinion</a:t>
            </a:r>
          </a:p>
          <a:p>
            <a:pPr>
              <a:buNone/>
            </a:pPr>
            <a:r>
              <a:rPr lang="en-US" sz="2850" dirty="0" err="1">
                <a:latin typeface="Times New Roman" pitchFamily="18" charset="0"/>
                <a:cs typeface="Times New Roman" pitchFamily="18" charset="0"/>
              </a:rPr>
              <a:t>Endoffunction</a:t>
            </a:r>
            <a:r>
              <a:rPr lang="en-US" sz="2850" dirty="0">
                <a:latin typeface="Times New Roman" pitchFamily="18" charset="0"/>
                <a:cs typeface="Times New Roman" pitchFamily="18" charset="0"/>
              </a:rPr>
              <a:t> </a:t>
            </a:r>
            <a:br>
              <a:rPr lang="en-US" sz="2850" dirty="0">
                <a:latin typeface="Times New Roman" pitchFamily="18" charset="0"/>
                <a:cs typeface="Times New Roman" pitchFamily="18" charset="0"/>
              </a:rPr>
            </a:br>
            <a:br>
              <a:rPr lang="en-US" sz="2850" dirty="0">
                <a:latin typeface="Times New Roman" pitchFamily="18" charset="0"/>
                <a:cs typeface="Times New Roman" pitchFamily="18" charset="0"/>
              </a:rPr>
            </a:br>
            <a:r>
              <a:rPr lang="en-US" sz="2850" dirty="0">
                <a:latin typeface="Times New Roman" pitchFamily="18" charset="0"/>
                <a:cs typeface="Times New Roman" pitchFamily="18" charset="0"/>
              </a:rPr>
              <a:t>Function </a:t>
            </a:r>
            <a:r>
              <a:rPr lang="en-US" sz="2850" dirty="0" err="1">
                <a:latin typeface="Times New Roman" pitchFamily="18" charset="0"/>
                <a:cs typeface="Times New Roman" pitchFamily="18" charset="0"/>
              </a:rPr>
              <a:t>generate_summary</a:t>
            </a:r>
            <a:r>
              <a:rPr lang="en-US" sz="2850" dirty="0">
                <a:latin typeface="Times New Roman" pitchFamily="18" charset="0"/>
                <a:cs typeface="Times New Roman" pitchFamily="18" charset="0"/>
              </a:rPr>
              <a:t>(</a:t>
            </a:r>
            <a:r>
              <a:rPr lang="en-US" sz="2850" dirty="0" err="1">
                <a:latin typeface="Times New Roman" pitchFamily="18" charset="0"/>
                <a:cs typeface="Times New Roman" pitchFamily="18" charset="0"/>
              </a:rPr>
              <a:t>tweet_data</a:t>
            </a:r>
            <a:r>
              <a:rPr lang="en-US" sz="2850" dirty="0">
                <a:latin typeface="Times New Roman" pitchFamily="18" charset="0"/>
                <a:cs typeface="Times New Roman" pitchFamily="18" charset="0"/>
              </a:rPr>
              <a:t>):</a:t>
            </a:r>
          </a:p>
          <a:p>
            <a:pPr>
              <a:buNone/>
            </a:pPr>
            <a:r>
              <a:rPr lang="en-US" sz="2850" dirty="0">
                <a:latin typeface="Times New Roman" pitchFamily="18" charset="0"/>
                <a:cs typeface="Times New Roman" pitchFamily="18" charset="0"/>
              </a:rPr>
              <a:t>Create T5 summarizer model </a:t>
            </a:r>
          </a:p>
          <a:p>
            <a:pPr>
              <a:buNone/>
            </a:pPr>
            <a:r>
              <a:rPr lang="en-US" sz="2850" dirty="0">
                <a:latin typeface="Times New Roman" pitchFamily="18" charset="0"/>
                <a:cs typeface="Times New Roman" pitchFamily="18" charset="0"/>
              </a:rPr>
              <a:t>Feed tweets to model</a:t>
            </a:r>
          </a:p>
          <a:p>
            <a:pPr>
              <a:buNone/>
            </a:pPr>
            <a:r>
              <a:rPr lang="en-US" sz="2850" dirty="0">
                <a:latin typeface="Times New Roman" pitchFamily="18" charset="0"/>
                <a:cs typeface="Times New Roman" pitchFamily="18" charset="0"/>
              </a:rPr>
              <a:t>Summary = Generate summary with unwanted symbols</a:t>
            </a:r>
          </a:p>
          <a:p>
            <a:pPr>
              <a:buNone/>
            </a:pPr>
            <a:r>
              <a:rPr lang="en-US" sz="2850" dirty="0">
                <a:latin typeface="Times New Roman" pitchFamily="18" charset="0"/>
                <a:cs typeface="Times New Roman" pitchFamily="18" charset="0"/>
              </a:rPr>
              <a:t>Summary  = </a:t>
            </a:r>
            <a:r>
              <a:rPr lang="en-US" sz="2850" dirty="0" err="1">
                <a:latin typeface="Times New Roman" pitchFamily="18" charset="0"/>
                <a:cs typeface="Times New Roman" pitchFamily="18" charset="0"/>
              </a:rPr>
              <a:t>remove_unwanted</a:t>
            </a:r>
            <a:r>
              <a:rPr lang="en-US" sz="2850" dirty="0">
                <a:latin typeface="Times New Roman" pitchFamily="18" charset="0"/>
                <a:cs typeface="Times New Roman" pitchFamily="18" charset="0"/>
              </a:rPr>
              <a:t>(summary) </a:t>
            </a:r>
          </a:p>
          <a:p>
            <a:pPr>
              <a:buNone/>
            </a:pPr>
            <a:br>
              <a:rPr lang="en-US" sz="2850" dirty="0">
                <a:latin typeface="Times New Roman" pitchFamily="18" charset="0"/>
                <a:cs typeface="Times New Roman" pitchFamily="18" charset="0"/>
              </a:rPr>
            </a:br>
            <a:endParaRPr lang="en-US" sz="2850" dirty="0">
              <a:latin typeface="Times New Roman" pitchFamily="18" charset="0"/>
              <a:cs typeface="Times New Roman" pitchFamily="18" charset="0"/>
            </a:endParaRPr>
          </a:p>
          <a:p>
            <a:pPr>
              <a:buNone/>
            </a:pPr>
            <a:br>
              <a:rPr lang="en-US" sz="2850" dirty="0">
                <a:latin typeface="Times New Roman" pitchFamily="18" charset="0"/>
                <a:cs typeface="Times New Roman" pitchFamily="18" charset="0"/>
              </a:rPr>
            </a:br>
            <a:r>
              <a:rPr lang="en-US" sz="2850" dirty="0">
                <a:latin typeface="Times New Roman" pitchFamily="18" charset="0"/>
                <a:cs typeface="Times New Roman" pitchFamily="18" charset="0"/>
              </a:rPr>
              <a:t> </a:t>
            </a:r>
            <a:br>
              <a:rPr lang="en-US" sz="2850" dirty="0">
                <a:latin typeface="Times New Roman" pitchFamily="18" charset="0"/>
                <a:cs typeface="Times New Roman" pitchFamily="18" charset="0"/>
              </a:rPr>
            </a:br>
            <a:endParaRPr lang="en-US" sz="2850" dirty="0">
              <a:latin typeface="Times New Roman" pitchFamily="18" charset="0"/>
              <a:cs typeface="Times New Roman" pitchFamily="18" charset="0"/>
            </a:endParaRPr>
          </a:p>
          <a:p>
            <a:pPr>
              <a:buNone/>
            </a:pPr>
            <a:endParaRPr lang="en-US" sz="2850" dirty="0">
              <a:latin typeface="Times New Roman" pitchFamily="18" charset="0"/>
              <a:cs typeface="Times New Roman" pitchFamily="18" charset="0"/>
            </a:endParaRPr>
          </a:p>
          <a:p>
            <a:pPr>
              <a:buNone/>
            </a:pPr>
            <a:endParaRPr lang="en-US" sz="285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27EAA8D-357C-4EAD-8E30-CDB4F7E846F9}"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8637" y="1280319"/>
            <a:ext cx="23125748" cy="12552211"/>
          </a:xfrm>
        </p:spPr>
        <p:txBody>
          <a:bodyPr>
            <a:noAutofit/>
          </a:bodyPr>
          <a:lstStyle/>
          <a:p>
            <a:pPr>
              <a:buNone/>
            </a:pPr>
            <a:r>
              <a:rPr lang="en-US" sz="4000" dirty="0">
                <a:latin typeface="Times New Roman" pitchFamily="18" charset="0"/>
                <a:cs typeface="Times New Roman" pitchFamily="18" charset="0"/>
              </a:rPr>
              <a:t>function </a:t>
            </a:r>
            <a:r>
              <a:rPr lang="en-US" sz="4000" dirty="0" err="1">
                <a:latin typeface="Times New Roman" pitchFamily="18" charset="0"/>
                <a:cs typeface="Times New Roman" pitchFamily="18" charset="0"/>
              </a:rPr>
              <a:t>remove_unwanted</a:t>
            </a:r>
            <a:r>
              <a:rPr lang="en-US" sz="4000" dirty="0">
                <a:latin typeface="Times New Roman" pitchFamily="18" charset="0"/>
                <a:cs typeface="Times New Roman" pitchFamily="18" charset="0"/>
              </a:rPr>
              <a:t>(tweets) </a:t>
            </a:r>
          </a:p>
          <a:p>
            <a:pPr>
              <a:buNone/>
            </a:pPr>
            <a:r>
              <a:rPr lang="en-US" sz="4000" dirty="0" err="1">
                <a:latin typeface="Times New Roman" pitchFamily="18" charset="0"/>
                <a:cs typeface="Times New Roman" pitchFamily="18" charset="0"/>
              </a:rPr>
              <a:t>Tweet.remove</a:t>
            </a:r>
            <a:r>
              <a:rPr lang="en-US" sz="4000" dirty="0">
                <a:latin typeface="Times New Roman" pitchFamily="18" charset="0"/>
                <a:cs typeface="Times New Roman" pitchFamily="18" charset="0"/>
              </a:rPr>
              <a:t>(‘&lt;extra_id_1&gt;')</a:t>
            </a:r>
          </a:p>
          <a:p>
            <a:pPr>
              <a:buNone/>
            </a:pPr>
            <a:r>
              <a:rPr lang="en-US" sz="4000" dirty="0" err="1">
                <a:latin typeface="Times New Roman" pitchFamily="18" charset="0"/>
                <a:cs typeface="Times New Roman" pitchFamily="18" charset="0"/>
              </a:rPr>
              <a:t>tweet.remove</a:t>
            </a:r>
            <a:r>
              <a:rPr lang="en-US" sz="4000" dirty="0">
                <a:latin typeface="Times New Roman" pitchFamily="18" charset="0"/>
                <a:cs typeface="Times New Roman" pitchFamily="18" charset="0"/>
              </a:rPr>
              <a:t>(‘&lt;pad&gt;’)</a:t>
            </a:r>
          </a:p>
          <a:p>
            <a:pPr>
              <a:buNone/>
            </a:pPr>
            <a:r>
              <a:rPr lang="en-US" sz="4000" dirty="0" err="1">
                <a:latin typeface="Times New Roman" pitchFamily="18" charset="0"/>
                <a:cs typeface="Times New Roman" pitchFamily="18" charset="0"/>
              </a:rPr>
              <a:t>tweet.remove</a:t>
            </a:r>
            <a:r>
              <a:rPr lang="en-US" sz="4000" dirty="0">
                <a:latin typeface="Times New Roman" pitchFamily="18" charset="0"/>
                <a:cs typeface="Times New Roman" pitchFamily="18" charset="0"/>
              </a:rPr>
              <a:t>(‘&lt;/s&gt;’)</a:t>
            </a:r>
          </a:p>
          <a:p>
            <a:pPr>
              <a:buNone/>
            </a:pPr>
            <a:r>
              <a:rPr lang="en-US" sz="4000" dirty="0">
                <a:latin typeface="Times New Roman" pitchFamily="18" charset="0"/>
                <a:cs typeface="Times New Roman" pitchFamily="18" charset="0"/>
              </a:rPr>
              <a:t>Return tweet </a:t>
            </a:r>
            <a:br>
              <a:rPr lang="en-US" sz="4000" dirty="0">
                <a:latin typeface="Times New Roman" pitchFamily="18" charset="0"/>
                <a:cs typeface="Times New Roman" pitchFamily="18" charset="0"/>
              </a:rPr>
            </a:br>
            <a:r>
              <a:rPr lang="en-US" sz="4000" dirty="0" err="1">
                <a:latin typeface="Times New Roman" pitchFamily="18" charset="0"/>
                <a:cs typeface="Times New Roman" pitchFamily="18" charset="0"/>
              </a:rPr>
              <a:t>Endoffunction</a:t>
            </a:r>
            <a:br>
              <a:rPr lang="en-US" sz="4000" dirty="0">
                <a:latin typeface="Times New Roman" pitchFamily="18" charset="0"/>
                <a:cs typeface="Times New Roman" pitchFamily="18" charset="0"/>
              </a:rPr>
            </a:br>
            <a:r>
              <a:rPr lang="en-US" sz="4000" dirty="0">
                <a:latin typeface="Times New Roman" pitchFamily="18" charset="0"/>
                <a:cs typeface="Times New Roman" pitchFamily="18" charset="0"/>
              </a:rPr>
              <a:t>Input category </a:t>
            </a:r>
          </a:p>
          <a:p>
            <a:pPr>
              <a:buNone/>
            </a:pPr>
            <a:r>
              <a:rPr lang="en-US" sz="4000" dirty="0">
                <a:latin typeface="Times New Roman" pitchFamily="18" charset="0"/>
                <a:cs typeface="Times New Roman" pitchFamily="18" charset="0"/>
              </a:rPr>
              <a:t>Generate (</a:t>
            </a:r>
            <a:r>
              <a:rPr lang="en-US" sz="4000" dirty="0" err="1">
                <a:latin typeface="Times New Roman" pitchFamily="18" charset="0"/>
                <a:cs typeface="Times New Roman" pitchFamily="18" charset="0"/>
              </a:rPr>
              <a:t>positive_dict</a:t>
            </a:r>
            <a:r>
              <a:rPr lang="en-US" sz="4000" dirty="0">
                <a:latin typeface="Times New Roman" pitchFamily="18" charset="0"/>
                <a:cs typeface="Times New Roman" pitchFamily="18" charset="0"/>
              </a:rPr>
              <a:t>[category] ) </a:t>
            </a:r>
          </a:p>
          <a:p>
            <a:pPr>
              <a:buNone/>
            </a:pPr>
            <a:r>
              <a:rPr lang="en-US" sz="4000" dirty="0">
                <a:latin typeface="Times New Roman" pitchFamily="18" charset="0"/>
                <a:cs typeface="Times New Roman" pitchFamily="18" charset="0"/>
              </a:rPr>
              <a:t>Generate(</a:t>
            </a:r>
            <a:r>
              <a:rPr lang="en-US" sz="4000" dirty="0" err="1">
                <a:latin typeface="Times New Roman" pitchFamily="18" charset="0"/>
                <a:cs typeface="Times New Roman" pitchFamily="18" charset="0"/>
              </a:rPr>
              <a:t>neagtive_dict</a:t>
            </a:r>
            <a:r>
              <a:rPr lang="en-US" sz="4000" dirty="0">
                <a:latin typeface="Times New Roman" pitchFamily="18" charset="0"/>
                <a:cs typeface="Times New Roman" pitchFamily="18" charset="0"/>
              </a:rPr>
              <a:t>[category])</a:t>
            </a:r>
            <a:br>
              <a:rPr lang="en-US" sz="4000" dirty="0">
                <a:latin typeface="Times New Roman" pitchFamily="18" charset="0"/>
                <a:cs typeface="Times New Roman" pitchFamily="18" charset="0"/>
              </a:rPr>
            </a:br>
            <a:r>
              <a:rPr lang="en-US" sz="4000" dirty="0" err="1">
                <a:latin typeface="Times New Roman" pitchFamily="18" charset="0"/>
                <a:cs typeface="Times New Roman" pitchFamily="18" charset="0"/>
              </a:rPr>
              <a:t>positive_dict</a:t>
            </a:r>
            <a:r>
              <a:rPr lang="en-US" sz="4000" dirty="0">
                <a:latin typeface="Times New Roman" pitchFamily="18" charset="0"/>
                <a:cs typeface="Times New Roman" pitchFamily="18" charset="0"/>
              </a:rPr>
              <a:t> = {</a:t>
            </a:r>
          </a:p>
          <a:p>
            <a:pPr>
              <a:buNone/>
            </a:pPr>
            <a:r>
              <a:rPr lang="en-US" sz="4000" dirty="0">
                <a:latin typeface="Times New Roman" pitchFamily="18" charset="0"/>
                <a:cs typeface="Times New Roman" pitchFamily="18" charset="0"/>
              </a:rPr>
              <a:t>    "transport" : </a:t>
            </a:r>
            <a:r>
              <a:rPr lang="en-US" sz="4000" dirty="0" err="1">
                <a:latin typeface="Times New Roman" pitchFamily="18" charset="0"/>
                <a:cs typeface="Times New Roman" pitchFamily="18" charset="0"/>
              </a:rPr>
              <a:t>collect_opinion</a:t>
            </a:r>
            <a:r>
              <a:rPr lang="en-US" sz="4000" dirty="0">
                <a:latin typeface="Times New Roman" pitchFamily="18" charset="0"/>
                <a:cs typeface="Times New Roman" pitchFamily="18" charset="0"/>
              </a:rPr>
              <a:t>(PlaceName,transport_keys,1),</a:t>
            </a:r>
          </a:p>
          <a:p>
            <a:pPr>
              <a:buNone/>
            </a:pPr>
            <a:r>
              <a:rPr lang="en-US" sz="4000" dirty="0">
                <a:latin typeface="Times New Roman" pitchFamily="18" charset="0"/>
                <a:cs typeface="Times New Roman" pitchFamily="18" charset="0"/>
              </a:rPr>
              <a:t>    "safety" : </a:t>
            </a:r>
            <a:r>
              <a:rPr lang="en-US" sz="4000" dirty="0" err="1">
                <a:latin typeface="Times New Roman" pitchFamily="18" charset="0"/>
                <a:cs typeface="Times New Roman" pitchFamily="18" charset="0"/>
              </a:rPr>
              <a:t>collect_opinion</a:t>
            </a:r>
            <a:r>
              <a:rPr lang="en-US" sz="4000" dirty="0">
                <a:latin typeface="Times New Roman" pitchFamily="18" charset="0"/>
                <a:cs typeface="Times New Roman" pitchFamily="18" charset="0"/>
              </a:rPr>
              <a:t>(PlaceName,safety_keys,1),</a:t>
            </a:r>
          </a:p>
          <a:p>
            <a:pPr>
              <a:buNone/>
            </a:pPr>
            <a:r>
              <a:rPr lang="en-US" sz="4000" dirty="0">
                <a:latin typeface="Times New Roman" pitchFamily="18" charset="0"/>
                <a:cs typeface="Times New Roman" pitchFamily="18" charset="0"/>
              </a:rPr>
              <a:t>    "sight" : </a:t>
            </a:r>
            <a:r>
              <a:rPr lang="en-US" sz="4000" dirty="0" err="1">
                <a:latin typeface="Times New Roman" pitchFamily="18" charset="0"/>
                <a:cs typeface="Times New Roman" pitchFamily="18" charset="0"/>
              </a:rPr>
              <a:t>collect_opinion</a:t>
            </a:r>
            <a:r>
              <a:rPr lang="en-US" sz="4000" dirty="0">
                <a:latin typeface="Times New Roman" pitchFamily="18" charset="0"/>
                <a:cs typeface="Times New Roman" pitchFamily="18" charset="0"/>
              </a:rPr>
              <a:t>(</a:t>
            </a:r>
            <a:r>
              <a:rPr lang="en-US" sz="4000" dirty="0" err="1">
                <a:latin typeface="Times New Roman" pitchFamily="18" charset="0"/>
                <a:cs typeface="Times New Roman" pitchFamily="18" charset="0"/>
              </a:rPr>
              <a:t>PlaceName</a:t>
            </a:r>
            <a:r>
              <a:rPr lang="en-US" sz="4000" dirty="0">
                <a:latin typeface="Times New Roman" pitchFamily="18" charset="0"/>
                <a:cs typeface="Times New Roman" pitchFamily="18" charset="0"/>
              </a:rPr>
              <a:t>, sight_keys,1),</a:t>
            </a:r>
          </a:p>
          <a:p>
            <a:pPr>
              <a:buNone/>
            </a:pPr>
            <a:r>
              <a:rPr lang="en-US" sz="4000" dirty="0">
                <a:latin typeface="Times New Roman" pitchFamily="18" charset="0"/>
                <a:cs typeface="Times New Roman" pitchFamily="18" charset="0"/>
              </a:rPr>
              <a:t>    "clean" : </a:t>
            </a:r>
            <a:r>
              <a:rPr lang="en-US" sz="4000" dirty="0" err="1">
                <a:latin typeface="Times New Roman" pitchFamily="18" charset="0"/>
                <a:cs typeface="Times New Roman" pitchFamily="18" charset="0"/>
              </a:rPr>
              <a:t>collect_opinion</a:t>
            </a:r>
            <a:r>
              <a:rPr lang="en-US" sz="4000" dirty="0">
                <a:latin typeface="Times New Roman" pitchFamily="18" charset="0"/>
                <a:cs typeface="Times New Roman" pitchFamily="18" charset="0"/>
              </a:rPr>
              <a:t>(</a:t>
            </a:r>
            <a:r>
              <a:rPr lang="en-US" sz="4000" dirty="0" err="1">
                <a:latin typeface="Times New Roman" pitchFamily="18" charset="0"/>
                <a:cs typeface="Times New Roman" pitchFamily="18" charset="0"/>
              </a:rPr>
              <a:t>PlaceName</a:t>
            </a:r>
            <a:r>
              <a:rPr lang="en-US" sz="4000" dirty="0">
                <a:latin typeface="Times New Roman" pitchFamily="18" charset="0"/>
                <a:cs typeface="Times New Roman" pitchFamily="18" charset="0"/>
              </a:rPr>
              <a:t>, clean_keys,1),</a:t>
            </a:r>
          </a:p>
          <a:p>
            <a:pPr>
              <a:buNone/>
            </a:pPr>
            <a:r>
              <a:rPr lang="en-US" sz="4000" dirty="0">
                <a:latin typeface="Times New Roman" pitchFamily="18" charset="0"/>
                <a:cs typeface="Times New Roman" pitchFamily="18" charset="0"/>
              </a:rPr>
              <a:t>    "local" : </a:t>
            </a:r>
            <a:r>
              <a:rPr lang="en-US" sz="4000" dirty="0" err="1">
                <a:latin typeface="Times New Roman" pitchFamily="18" charset="0"/>
                <a:cs typeface="Times New Roman" pitchFamily="18" charset="0"/>
              </a:rPr>
              <a:t>collect_opinion</a:t>
            </a:r>
            <a:r>
              <a:rPr lang="en-US" sz="4000" dirty="0">
                <a:latin typeface="Times New Roman" pitchFamily="18" charset="0"/>
                <a:cs typeface="Times New Roman" pitchFamily="18" charset="0"/>
              </a:rPr>
              <a:t>(</a:t>
            </a:r>
            <a:r>
              <a:rPr lang="en-US" sz="4000" dirty="0" err="1">
                <a:latin typeface="Times New Roman" pitchFamily="18" charset="0"/>
                <a:cs typeface="Times New Roman" pitchFamily="18" charset="0"/>
              </a:rPr>
              <a:t>PlaceName</a:t>
            </a:r>
            <a:r>
              <a:rPr lang="en-US" sz="4000" dirty="0">
                <a:latin typeface="Times New Roman" pitchFamily="18" charset="0"/>
                <a:cs typeface="Times New Roman" pitchFamily="18" charset="0"/>
              </a:rPr>
              <a:t>, local_keys,1)</a:t>
            </a:r>
          </a:p>
          <a:p>
            <a:pPr>
              <a:buNone/>
            </a:pPr>
            <a:r>
              <a:rPr lang="en-US" sz="4000" dirty="0">
                <a:latin typeface="Times New Roman" pitchFamily="18" charset="0"/>
                <a:cs typeface="Times New Roman" pitchFamily="18" charset="0"/>
              </a:rPr>
              <a:t>}</a:t>
            </a:r>
          </a:p>
          <a:p>
            <a:pPr>
              <a:buNone/>
            </a:pPr>
            <a:r>
              <a:rPr lang="en-US" sz="4000" dirty="0" err="1">
                <a:latin typeface="Times New Roman" pitchFamily="18" charset="0"/>
                <a:cs typeface="Times New Roman" pitchFamily="18" charset="0"/>
              </a:rPr>
              <a:t>negative_dict</a:t>
            </a:r>
            <a:r>
              <a:rPr lang="en-US" sz="4000" dirty="0">
                <a:latin typeface="Times New Roman" pitchFamily="18" charset="0"/>
                <a:cs typeface="Times New Roman" pitchFamily="18" charset="0"/>
              </a:rPr>
              <a:t> = {</a:t>
            </a:r>
          </a:p>
          <a:p>
            <a:pPr>
              <a:buNone/>
            </a:pPr>
            <a:r>
              <a:rPr lang="en-US" sz="4000" dirty="0">
                <a:latin typeface="Times New Roman" pitchFamily="18" charset="0"/>
                <a:cs typeface="Times New Roman" pitchFamily="18" charset="0"/>
              </a:rPr>
              <a:t>    "transport" : </a:t>
            </a:r>
            <a:r>
              <a:rPr lang="en-US" sz="4000" dirty="0" err="1">
                <a:latin typeface="Times New Roman" pitchFamily="18" charset="0"/>
                <a:cs typeface="Times New Roman" pitchFamily="18" charset="0"/>
              </a:rPr>
              <a:t>collect_opinion</a:t>
            </a:r>
            <a:r>
              <a:rPr lang="en-US" sz="4000" dirty="0">
                <a:latin typeface="Times New Roman" pitchFamily="18" charset="0"/>
                <a:cs typeface="Times New Roman" pitchFamily="18" charset="0"/>
              </a:rPr>
              <a:t>(PlaceName,transport_keys,-1),</a:t>
            </a:r>
          </a:p>
          <a:p>
            <a:pPr>
              <a:buNone/>
            </a:pPr>
            <a:r>
              <a:rPr lang="en-US" sz="4000" dirty="0">
                <a:latin typeface="Times New Roman" pitchFamily="18" charset="0"/>
                <a:cs typeface="Times New Roman" pitchFamily="18" charset="0"/>
              </a:rPr>
              <a:t>    "safety" : </a:t>
            </a:r>
            <a:r>
              <a:rPr lang="en-US" sz="4000" dirty="0" err="1">
                <a:latin typeface="Times New Roman" pitchFamily="18" charset="0"/>
                <a:cs typeface="Times New Roman" pitchFamily="18" charset="0"/>
              </a:rPr>
              <a:t>collect_opinion</a:t>
            </a:r>
            <a:r>
              <a:rPr lang="en-US" sz="4000" dirty="0">
                <a:latin typeface="Times New Roman" pitchFamily="18" charset="0"/>
                <a:cs typeface="Times New Roman" pitchFamily="18" charset="0"/>
              </a:rPr>
              <a:t>(PlaceName,safety_keys,-1),</a:t>
            </a:r>
          </a:p>
          <a:p>
            <a:pPr>
              <a:buNone/>
            </a:pPr>
            <a:r>
              <a:rPr lang="en-US" sz="4000" dirty="0">
                <a:latin typeface="Times New Roman" pitchFamily="18" charset="0"/>
                <a:cs typeface="Times New Roman" pitchFamily="18" charset="0"/>
              </a:rPr>
              <a:t>    "sight" : </a:t>
            </a:r>
            <a:r>
              <a:rPr lang="en-US" sz="4000" dirty="0" err="1">
                <a:latin typeface="Times New Roman" pitchFamily="18" charset="0"/>
                <a:cs typeface="Times New Roman" pitchFamily="18" charset="0"/>
              </a:rPr>
              <a:t>collect_opinion</a:t>
            </a:r>
            <a:r>
              <a:rPr lang="en-US" sz="4000" dirty="0">
                <a:latin typeface="Times New Roman" pitchFamily="18" charset="0"/>
                <a:cs typeface="Times New Roman" pitchFamily="18" charset="0"/>
              </a:rPr>
              <a:t>(</a:t>
            </a:r>
            <a:r>
              <a:rPr lang="en-US" sz="4000" dirty="0" err="1">
                <a:latin typeface="Times New Roman" pitchFamily="18" charset="0"/>
                <a:cs typeface="Times New Roman" pitchFamily="18" charset="0"/>
              </a:rPr>
              <a:t>PlaceName</a:t>
            </a:r>
            <a:r>
              <a:rPr lang="en-US" sz="4000" dirty="0">
                <a:latin typeface="Times New Roman" pitchFamily="18" charset="0"/>
                <a:cs typeface="Times New Roman" pitchFamily="18" charset="0"/>
              </a:rPr>
              <a:t>, sight_keys,-1),</a:t>
            </a:r>
          </a:p>
          <a:p>
            <a:pPr>
              <a:buNone/>
            </a:pPr>
            <a:r>
              <a:rPr lang="en-US" sz="4000" dirty="0">
                <a:latin typeface="Times New Roman" pitchFamily="18" charset="0"/>
                <a:cs typeface="Times New Roman" pitchFamily="18" charset="0"/>
              </a:rPr>
              <a:t>    "clean" : </a:t>
            </a:r>
            <a:r>
              <a:rPr lang="en-US" sz="4000" dirty="0" err="1">
                <a:latin typeface="Times New Roman" pitchFamily="18" charset="0"/>
                <a:cs typeface="Times New Roman" pitchFamily="18" charset="0"/>
              </a:rPr>
              <a:t>collect_opinion</a:t>
            </a:r>
            <a:r>
              <a:rPr lang="en-US" sz="4000" dirty="0">
                <a:latin typeface="Times New Roman" pitchFamily="18" charset="0"/>
                <a:cs typeface="Times New Roman" pitchFamily="18" charset="0"/>
              </a:rPr>
              <a:t>(</a:t>
            </a:r>
            <a:r>
              <a:rPr lang="en-US" sz="4000" dirty="0" err="1">
                <a:latin typeface="Times New Roman" pitchFamily="18" charset="0"/>
                <a:cs typeface="Times New Roman" pitchFamily="18" charset="0"/>
              </a:rPr>
              <a:t>PlaceName</a:t>
            </a:r>
            <a:r>
              <a:rPr lang="en-US" sz="4000" dirty="0">
                <a:latin typeface="Times New Roman" pitchFamily="18" charset="0"/>
                <a:cs typeface="Times New Roman" pitchFamily="18" charset="0"/>
              </a:rPr>
              <a:t>, clean_keys,-1),</a:t>
            </a:r>
          </a:p>
          <a:p>
            <a:pPr>
              <a:buNone/>
            </a:pPr>
            <a:r>
              <a:rPr lang="en-US" sz="4000" dirty="0">
                <a:latin typeface="Times New Roman" pitchFamily="18" charset="0"/>
                <a:cs typeface="Times New Roman" pitchFamily="18" charset="0"/>
              </a:rPr>
              <a:t>     "local" : </a:t>
            </a:r>
            <a:r>
              <a:rPr lang="en-US" sz="4000" dirty="0" err="1">
                <a:latin typeface="Times New Roman" pitchFamily="18" charset="0"/>
                <a:cs typeface="Times New Roman" pitchFamily="18" charset="0"/>
              </a:rPr>
              <a:t>collect_opinion</a:t>
            </a:r>
            <a:r>
              <a:rPr lang="en-US" sz="4000" dirty="0">
                <a:latin typeface="Times New Roman" pitchFamily="18" charset="0"/>
                <a:cs typeface="Times New Roman" pitchFamily="18" charset="0"/>
              </a:rPr>
              <a:t>(</a:t>
            </a:r>
            <a:r>
              <a:rPr lang="en-US" sz="4000" dirty="0" err="1">
                <a:latin typeface="Times New Roman" pitchFamily="18" charset="0"/>
                <a:cs typeface="Times New Roman" pitchFamily="18" charset="0"/>
              </a:rPr>
              <a:t>PlaceName</a:t>
            </a:r>
            <a:r>
              <a:rPr lang="en-US" sz="4000" dirty="0">
                <a:latin typeface="Times New Roman" pitchFamily="18" charset="0"/>
                <a:cs typeface="Times New Roman" pitchFamily="18" charset="0"/>
              </a:rPr>
              <a:t>, local_keys,-1)</a:t>
            </a:r>
          </a:p>
          <a:p>
            <a:pPr>
              <a:buNone/>
            </a:pPr>
            <a:r>
              <a:rPr lang="en-US" sz="4000"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227EAA8D-357C-4EAD-8E30-CDB4F7E846F9}" type="slidenum">
              <a:rPr lang="en-US" smtClean="0"/>
              <a:pPr/>
              <a:t>29</a:t>
            </a:fld>
            <a:endParaRPr lang="en-US"/>
          </a:p>
        </p:txBody>
      </p:sp>
      <p:graphicFrame>
        <p:nvGraphicFramePr>
          <p:cNvPr id="5" name="Table 4"/>
          <p:cNvGraphicFramePr>
            <a:graphicFrameLocks noGrp="1"/>
          </p:cNvGraphicFramePr>
          <p:nvPr/>
        </p:nvGraphicFramePr>
        <p:xfrm>
          <a:off x="1280148" y="1280319"/>
          <a:ext cx="13701089" cy="16764000"/>
        </p:xfrm>
        <a:graphic>
          <a:graphicData uri="http://schemas.openxmlformats.org/drawingml/2006/table">
            <a:tbl>
              <a:tblPr firstRow="1" bandRow="1">
                <a:tableStyleId>{5940675A-B579-460E-94D1-54222C63F5DA}</a:tableStyleId>
              </a:tblPr>
              <a:tblGrid>
                <a:gridCol w="13701089">
                  <a:extLst>
                    <a:ext uri="{9D8B030D-6E8A-4147-A177-3AD203B41FA5}">
                      <a16:colId xmlns:a16="http://schemas.microsoft.com/office/drawing/2014/main" val="20000"/>
                    </a:ext>
                  </a:extLst>
                </a:gridCol>
              </a:tblGrid>
              <a:tr h="16764000">
                <a:tc>
                  <a:txBody>
                    <a:bodyPr/>
                    <a:lstStyle/>
                    <a:p>
                      <a:endParaRPr lang="en-US" sz="4100" dirty="0"/>
                    </a:p>
                  </a:txBody>
                  <a:tcPr marL="114201" marR="114201" marT="70973" marB="709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636" y="-459785"/>
            <a:ext cx="23125748" cy="2273504"/>
          </a:xfrm>
        </p:spPr>
        <p:txBody>
          <a:bodyPr/>
          <a:lstStyle/>
          <a:p>
            <a:r>
              <a:rPr lang="en-US" b="1"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655637" y="1109491"/>
            <a:ext cx="24688800" cy="17910347"/>
          </a:xfrm>
        </p:spPr>
        <p:txBody>
          <a:bodyPr>
            <a:noAutofit/>
          </a:bodyPr>
          <a:lstStyle/>
          <a:p>
            <a:pPr marL="289872" indent="-144937" algn="just">
              <a:lnSpc>
                <a:spcPct val="170000"/>
              </a:lnSpc>
            </a:pPr>
            <a:r>
              <a:rPr lang="en-US" sz="4400" dirty="0">
                <a:latin typeface="Times New Roman" pitchFamily="18" charset="0"/>
                <a:cs typeface="Times New Roman" pitchFamily="18" charset="0"/>
              </a:rPr>
              <a:t>Nowadays, the age of Internet has changed the way people express their views and opinions. </a:t>
            </a:r>
          </a:p>
          <a:p>
            <a:pPr marL="289872" indent="-144937" algn="just">
              <a:lnSpc>
                <a:spcPct val="170000"/>
              </a:lnSpc>
            </a:pPr>
            <a:r>
              <a:rPr lang="en-US" sz="4400" dirty="0">
                <a:latin typeface="Times New Roman" pitchFamily="18" charset="0"/>
                <a:cs typeface="Times New Roman" pitchFamily="18" charset="0"/>
              </a:rPr>
              <a:t>Social media has become a part and parcel of our lives today and the emergence of Social media platforms has provided a new dais for communication for both the consumers and marketers.</a:t>
            </a:r>
          </a:p>
          <a:p>
            <a:pPr marL="289872" indent="-144937" algn="just">
              <a:lnSpc>
                <a:spcPct val="170000"/>
              </a:lnSpc>
            </a:pPr>
            <a:r>
              <a:rPr lang="en-US" sz="4400" dirty="0">
                <a:latin typeface="Times New Roman" pitchFamily="18" charset="0"/>
                <a:cs typeface="Times New Roman" pitchFamily="18" charset="0"/>
              </a:rPr>
              <a:t>Twitter is one of such social media platform where common people shares their reviews in short blogs.</a:t>
            </a:r>
          </a:p>
          <a:p>
            <a:pPr marL="289872" indent="-144937" algn="just">
              <a:lnSpc>
                <a:spcPct val="170000"/>
              </a:lnSpc>
            </a:pPr>
            <a:r>
              <a:rPr lang="en-US" sz="4400" dirty="0">
                <a:latin typeface="Times New Roman" pitchFamily="18" charset="0"/>
                <a:cs typeface="Times New Roman" pitchFamily="18" charset="0"/>
              </a:rPr>
              <a:t>Tourism and urban everyday life are deeply connected in a mutually constitutive way.</a:t>
            </a:r>
          </a:p>
          <a:p>
            <a:pPr marL="289872" indent="-144937" algn="just">
              <a:lnSpc>
                <a:spcPct val="170000"/>
              </a:lnSpc>
            </a:pPr>
            <a:r>
              <a:rPr lang="en-US" sz="4400" dirty="0">
                <a:latin typeface="Times New Roman" pitchFamily="18" charset="0"/>
                <a:cs typeface="Times New Roman" pitchFamily="18" charset="0"/>
              </a:rPr>
              <a:t>Tourism industry is probably one of the most affected by the introduction of social media and micro-blogging websites. </a:t>
            </a:r>
          </a:p>
          <a:p>
            <a:pPr marL="289872" indent="-144937" algn="just">
              <a:lnSpc>
                <a:spcPct val="170000"/>
              </a:lnSpc>
            </a:pPr>
            <a:r>
              <a:rPr lang="en-US" sz="4400" dirty="0">
                <a:latin typeface="Times New Roman" pitchFamily="18" charset="0"/>
                <a:cs typeface="Times New Roman" pitchFamily="18" charset="0"/>
              </a:rPr>
              <a:t>These twitter reviews on tourism by family and friends work like electronic word of mouth and become major factors during their buying decision.</a:t>
            </a:r>
          </a:p>
          <a:p>
            <a:pPr algn="just">
              <a:lnSpc>
                <a:spcPct val="160000"/>
              </a:lnSpc>
            </a:pPr>
            <a:r>
              <a:rPr lang="en-US" sz="4400" dirty="0">
                <a:latin typeface="Times New Roman" pitchFamily="18" charset="0"/>
                <a:cs typeface="Times New Roman" pitchFamily="18" charset="0"/>
              </a:rPr>
              <a:t>Sentiment analysis is the automated process of identifying and classifying subjective information in text data. </a:t>
            </a:r>
          </a:p>
          <a:p>
            <a:pPr algn="just">
              <a:lnSpc>
                <a:spcPct val="160000"/>
              </a:lnSpc>
            </a:pPr>
            <a:r>
              <a:rPr lang="en-US" sz="4400" dirty="0">
                <a:latin typeface="Times New Roman" pitchFamily="18" charset="0"/>
                <a:cs typeface="Times New Roman" pitchFamily="18" charset="0"/>
              </a:rPr>
              <a:t>In this project, we have performed sentiment analysis on the tweets extracted from the </a:t>
            </a:r>
            <a:r>
              <a:rPr lang="en-US" sz="4400" dirty="0" err="1">
                <a:latin typeface="Times New Roman" pitchFamily="18" charset="0"/>
                <a:cs typeface="Times New Roman" pitchFamily="18" charset="0"/>
              </a:rPr>
              <a:t>TwitterAPI</a:t>
            </a:r>
            <a:r>
              <a:rPr lang="en-US" sz="4400" dirty="0">
                <a:latin typeface="Times New Roman" pitchFamily="18" charset="0"/>
                <a:cs typeface="Times New Roman" pitchFamily="18" charset="0"/>
              </a:rPr>
              <a:t>.</a:t>
            </a:r>
          </a:p>
          <a:p>
            <a:pPr algn="just">
              <a:lnSpc>
                <a:spcPct val="160000"/>
              </a:lnSpc>
            </a:pPr>
            <a:r>
              <a:rPr lang="en-US" sz="4400" dirty="0">
                <a:latin typeface="Times New Roman" pitchFamily="18" charset="0"/>
                <a:cs typeface="Times New Roman" pitchFamily="18" charset="0"/>
              </a:rPr>
              <a:t>And finally we have classified user opinion as positive or negative and provided a rating score about a tourist spot specified by the user</a:t>
            </a:r>
          </a:p>
          <a:p>
            <a:pPr algn="just">
              <a:lnSpc>
                <a:spcPct val="160000"/>
              </a:lnSpc>
            </a:pPr>
            <a:r>
              <a:rPr lang="en-US" sz="4400" dirty="0">
                <a:latin typeface="Times New Roman" pitchFamily="18" charset="0"/>
                <a:cs typeface="Times New Roman" pitchFamily="18" charset="0"/>
              </a:rPr>
              <a:t>Specific summaries related to the safety, ambience, cleanliness and transportation are provided.</a:t>
            </a:r>
          </a:p>
          <a:p>
            <a:pPr algn="just">
              <a:lnSpc>
                <a:spcPct val="160000"/>
              </a:lnSpc>
              <a:buNone/>
            </a:pPr>
            <a:endParaRPr lang="en-US" sz="4400" dirty="0">
              <a:latin typeface="Times New Roman" pitchFamily="18" charset="0"/>
              <a:cs typeface="Times New Roman" pitchFamily="18" charset="0"/>
            </a:endParaRPr>
          </a:p>
          <a:p>
            <a:pPr algn="just">
              <a:lnSpc>
                <a:spcPct val="160000"/>
              </a:lnSpc>
            </a:pPr>
            <a:endParaRPr lang="en-US" sz="4400" dirty="0">
              <a:latin typeface="Times New Roman" pitchFamily="18" charset="0"/>
              <a:cs typeface="Times New Roman" pitchFamily="18" charset="0"/>
            </a:endParaRPr>
          </a:p>
          <a:p>
            <a:pPr algn="just">
              <a:lnSpc>
                <a:spcPct val="160000"/>
              </a:lnSpc>
            </a:pPr>
            <a:endParaRPr lang="en-US" sz="4400" dirty="0">
              <a:latin typeface="Times New Roman" pitchFamily="18" charset="0"/>
              <a:cs typeface="Times New Roman" pitchFamily="18" charset="0"/>
            </a:endParaRPr>
          </a:p>
          <a:p>
            <a:pPr marL="289872" indent="-144937" algn="just">
              <a:lnSpc>
                <a:spcPct val="170000"/>
              </a:lnSpc>
            </a:pPr>
            <a:endParaRPr lang="en-US" sz="4400" dirty="0">
              <a:latin typeface="Times New Roman" pitchFamily="18" charset="0"/>
              <a:cs typeface="Times New Roman" pitchFamily="18" charset="0"/>
            </a:endParaRPr>
          </a:p>
          <a:p>
            <a:pPr marL="289872" indent="-144937" algn="just">
              <a:lnSpc>
                <a:spcPct val="170000"/>
              </a:lnSpc>
            </a:pPr>
            <a:endParaRPr lang="en-US" sz="4400" dirty="0">
              <a:latin typeface="Times New Roman" pitchFamily="18" charset="0"/>
              <a:cs typeface="Times New Roman" pitchFamily="18" charset="0"/>
            </a:endParaRPr>
          </a:p>
          <a:p>
            <a:pPr marL="289872" indent="-144937" algn="just">
              <a:lnSpc>
                <a:spcPct val="170000"/>
              </a:lnSpc>
            </a:pPr>
            <a:endParaRPr lang="en-US" sz="4400" dirty="0">
              <a:latin typeface="Times New Roman" pitchFamily="18" charset="0"/>
              <a:cs typeface="Times New Roman" pitchFamily="18" charset="0"/>
            </a:endParaRPr>
          </a:p>
          <a:p>
            <a:pPr marL="289872" indent="-144937" algn="just">
              <a:lnSpc>
                <a:spcPct val="170000"/>
              </a:lnSpc>
            </a:pPr>
            <a:endParaRPr lang="en-US" sz="4400" dirty="0">
              <a:latin typeface="Times New Roman" pitchFamily="18" charset="0"/>
              <a:cs typeface="Times New Roman" pitchFamily="18" charset="0"/>
            </a:endParaRPr>
          </a:p>
          <a:p>
            <a:pPr algn="just">
              <a:lnSpc>
                <a:spcPct val="150000"/>
              </a:lnSpc>
            </a:pPr>
            <a:endParaRPr lang="en-US" sz="4400" dirty="0">
              <a:latin typeface="Times New Roman" pitchFamily="18" charset="0"/>
              <a:cs typeface="Times New Roman" pitchFamily="18" charset="0"/>
            </a:endParaRPr>
          </a:p>
          <a:p>
            <a:pPr marL="289872" indent="-144937" algn="just">
              <a:buNone/>
            </a:pPr>
            <a:br>
              <a:rPr lang="en-US" sz="4400" dirty="0">
                <a:latin typeface="Times New Roman" pitchFamily="18" charset="0"/>
                <a:cs typeface="Times New Roman" pitchFamily="18" charset="0"/>
              </a:rPr>
            </a:br>
            <a:endParaRPr lang="en-US" sz="4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27EAA8D-357C-4EAD-8E30-CDB4F7E846F9}"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4765" y="8"/>
            <a:ext cx="22055111" cy="1585112"/>
          </a:xfrm>
        </p:spPr>
        <p:txBody>
          <a:bodyPr>
            <a:normAutofit/>
          </a:bodyPr>
          <a:lstStyle/>
          <a:p>
            <a:r>
              <a:rPr lang="en-US" b="1" dirty="0">
                <a:latin typeface="Times New Roman" pitchFamily="18" charset="0"/>
                <a:cs typeface="Times New Roman" pitchFamily="18" charset="0"/>
              </a:rPr>
              <a:t>INNOVATION</a:t>
            </a:r>
          </a:p>
        </p:txBody>
      </p:sp>
      <p:sp>
        <p:nvSpPr>
          <p:cNvPr id="3" name="Content Placeholder 2"/>
          <p:cNvSpPr>
            <a:spLocks noGrp="1"/>
          </p:cNvSpPr>
          <p:nvPr>
            <p:ph idx="1"/>
          </p:nvPr>
        </p:nvSpPr>
        <p:spPr>
          <a:xfrm>
            <a:off x="0" y="1051719"/>
            <a:ext cx="25317554" cy="16906524"/>
          </a:xfrm>
        </p:spPr>
        <p:txBody>
          <a:bodyPr>
            <a:normAutofit fontScale="92500"/>
          </a:bodyPr>
          <a:lstStyle/>
          <a:p>
            <a:pPr indent="-289872" algn="just">
              <a:lnSpc>
                <a:spcPct val="170000"/>
              </a:lnSpc>
            </a:pPr>
            <a:r>
              <a:rPr lang="en-US" sz="5400" dirty="0">
                <a:latin typeface="Times New Roman" pitchFamily="18" charset="0"/>
                <a:cs typeface="Times New Roman" pitchFamily="18" charset="0"/>
              </a:rPr>
              <a:t>Our reference and base papers doesn't  have any information about generating reviews.</a:t>
            </a:r>
          </a:p>
          <a:p>
            <a:pPr indent="-289872" algn="just">
              <a:lnSpc>
                <a:spcPct val="170000"/>
              </a:lnSpc>
            </a:pPr>
            <a:r>
              <a:rPr lang="en-US" sz="5400" dirty="0">
                <a:latin typeface="Times New Roman" pitchFamily="18" charset="0"/>
                <a:cs typeface="Times New Roman" pitchFamily="18" charset="0"/>
              </a:rPr>
              <a:t>All papers have dealt </a:t>
            </a:r>
            <a:r>
              <a:rPr lang="en-US" sz="5400" dirty="0" err="1">
                <a:latin typeface="Times New Roman" pitchFamily="18" charset="0"/>
                <a:cs typeface="Times New Roman" pitchFamily="18" charset="0"/>
              </a:rPr>
              <a:t>upto</a:t>
            </a:r>
            <a:r>
              <a:rPr lang="en-US" sz="5400" dirty="0">
                <a:latin typeface="Times New Roman" pitchFamily="18" charset="0"/>
                <a:cs typeface="Times New Roman" pitchFamily="18" charset="0"/>
              </a:rPr>
              <a:t> performing sentiment analysis and as per our base and reference papers, we have classified the  tweets extracted from the Twitter API into positive and negative categories.</a:t>
            </a:r>
          </a:p>
          <a:p>
            <a:pPr indent="-289872" algn="just">
              <a:lnSpc>
                <a:spcPct val="170000"/>
              </a:lnSpc>
            </a:pPr>
            <a:r>
              <a:rPr lang="en-US" sz="5400" dirty="0">
                <a:latin typeface="Times New Roman" pitchFamily="18" charset="0"/>
                <a:cs typeface="Times New Roman" pitchFamily="18" charset="0"/>
              </a:rPr>
              <a:t>The projects proposed in the paper have dealt with the sentiment analysis for various spots within a city, but we have extended this idea and have considered multiple tourist spot across India while collecting tweets.</a:t>
            </a:r>
          </a:p>
          <a:p>
            <a:pPr indent="-289872" algn="just">
              <a:lnSpc>
                <a:spcPct val="170000"/>
              </a:lnSpc>
            </a:pPr>
            <a:r>
              <a:rPr lang="en-US" sz="5400" dirty="0">
                <a:latin typeface="Times New Roman" pitchFamily="18" charset="0"/>
                <a:cs typeface="Times New Roman" pitchFamily="18" charset="0"/>
              </a:rPr>
              <a:t>We have calculated a rating for each place by rounding off likeness of a place divided by 10.</a:t>
            </a:r>
          </a:p>
          <a:p>
            <a:pPr indent="-289872" algn="just">
              <a:lnSpc>
                <a:spcPct val="170000"/>
              </a:lnSpc>
            </a:pPr>
            <a:r>
              <a:rPr lang="en-US" sz="5400" dirty="0">
                <a:latin typeface="Times New Roman" pitchFamily="18" charset="0"/>
                <a:cs typeface="Times New Roman" pitchFamily="18" charset="0"/>
              </a:rPr>
              <a:t>Further, we have grouped places as ‘great’, ‘average’ and ‘poor’.</a:t>
            </a:r>
          </a:p>
          <a:p>
            <a:pPr indent="-289872" algn="just">
              <a:lnSpc>
                <a:spcPct val="170000"/>
              </a:lnSpc>
            </a:pPr>
            <a:r>
              <a:rPr lang="en-US" sz="5400" dirty="0">
                <a:latin typeface="Times New Roman" pitchFamily="18" charset="0"/>
                <a:cs typeface="Times New Roman" pitchFamily="18" charset="0"/>
              </a:rPr>
              <a:t>A place is considered </a:t>
            </a:r>
            <a:r>
              <a:rPr lang="en-US" sz="5400">
                <a:latin typeface="Times New Roman" pitchFamily="18" charset="0"/>
                <a:cs typeface="Times New Roman" pitchFamily="18" charset="0"/>
              </a:rPr>
              <a:t>‘great' </a:t>
            </a:r>
            <a:r>
              <a:rPr lang="en-US" sz="5400" dirty="0">
                <a:latin typeface="Times New Roman" pitchFamily="18" charset="0"/>
                <a:cs typeface="Times New Roman" pitchFamily="18" charset="0"/>
              </a:rPr>
              <a:t>place if it's sentiment score is between 8-10, it is considered as an 'average' place if it's sentiment score is between 5-8 and it is considered as </a:t>
            </a:r>
            <a:r>
              <a:rPr lang="en-US" sz="5400">
                <a:latin typeface="Times New Roman" pitchFamily="18" charset="0"/>
                <a:cs typeface="Times New Roman" pitchFamily="18" charset="0"/>
              </a:rPr>
              <a:t>a ‘poor' </a:t>
            </a:r>
            <a:r>
              <a:rPr lang="en-US" sz="5400" dirty="0">
                <a:latin typeface="Times New Roman" pitchFamily="18" charset="0"/>
                <a:cs typeface="Times New Roman" pitchFamily="18" charset="0"/>
              </a:rPr>
              <a:t>place if it's sentiment score is below 5.</a:t>
            </a:r>
          </a:p>
          <a:p>
            <a:pPr indent="-289872" algn="just">
              <a:lnSpc>
                <a:spcPct val="170000"/>
              </a:lnSpc>
            </a:pPr>
            <a:endParaRPr lang="en-US" sz="5400" dirty="0">
              <a:latin typeface="Times New Roman" pitchFamily="18" charset="0"/>
              <a:cs typeface="Times New Roman" pitchFamily="18" charset="0"/>
            </a:endParaRPr>
          </a:p>
          <a:p>
            <a:pPr indent="-289872" algn="just">
              <a:lnSpc>
                <a:spcPct val="170000"/>
              </a:lnSpc>
            </a:pPr>
            <a:endParaRPr lang="en-US" sz="49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27EAA8D-357C-4EAD-8E30-CDB4F7E846F9}"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178" y="1111420"/>
            <a:ext cx="24362926" cy="16915286"/>
          </a:xfrm>
        </p:spPr>
        <p:txBody>
          <a:bodyPr>
            <a:normAutofit/>
          </a:bodyPr>
          <a:lstStyle/>
          <a:p>
            <a:pPr algn="just">
              <a:lnSpc>
                <a:spcPct val="150000"/>
              </a:lnSpc>
            </a:pPr>
            <a:r>
              <a:rPr lang="en-US" sz="4800" dirty="0">
                <a:solidFill>
                  <a:srgbClr val="000000"/>
                </a:solidFill>
                <a:effectLst/>
                <a:latin typeface="Times New Roman" panose="02020603050405020304" pitchFamily="18" charset="0"/>
                <a:ea typeface="Times New Roman" panose="02020603050405020304" pitchFamily="18" charset="0"/>
              </a:rPr>
              <a:t>As another innovation, we are also getting inputs from the user and appending them to the corresponding spot's CSV data file and classifying them into positive and negative categories.</a:t>
            </a:r>
            <a:endParaRPr lang="en-US" sz="4800" dirty="0">
              <a:latin typeface="Times New Roman" pitchFamily="18" charset="0"/>
              <a:cs typeface="Times New Roman" pitchFamily="18" charset="0"/>
            </a:endParaRPr>
          </a:p>
          <a:p>
            <a:pPr algn="just">
              <a:lnSpc>
                <a:spcPct val="150000"/>
              </a:lnSpc>
            </a:pPr>
            <a:r>
              <a:rPr lang="en-US" sz="4800" dirty="0">
                <a:latin typeface="Times New Roman" pitchFamily="18" charset="0"/>
                <a:cs typeface="Times New Roman" pitchFamily="18" charset="0"/>
              </a:rPr>
              <a:t>Based on the sentiment score and the tweets, the model generates an overall opinion for the tourist spot.</a:t>
            </a:r>
          </a:p>
          <a:p>
            <a:pPr algn="just">
              <a:lnSpc>
                <a:spcPct val="150000"/>
              </a:lnSpc>
            </a:pPr>
            <a:r>
              <a:rPr lang="en-US" sz="4800" dirty="0">
                <a:latin typeface="Times New Roman" pitchFamily="18" charset="0"/>
                <a:cs typeface="Times New Roman" pitchFamily="18" charset="0"/>
              </a:rPr>
              <a:t> So, when an end user enters a tourist spot as an input, they get the general public opinion on it.</a:t>
            </a:r>
          </a:p>
          <a:p>
            <a:pPr algn="just">
              <a:lnSpc>
                <a:spcPct val="150000"/>
              </a:lnSpc>
            </a:pPr>
            <a:r>
              <a:rPr lang="en-US" sz="4800" dirty="0">
                <a:latin typeface="Times New Roman" pitchFamily="18" charset="0"/>
                <a:cs typeface="Times New Roman" pitchFamily="18" charset="0"/>
              </a:rPr>
              <a:t>Further, we have added a specific review about certain features in the dataset, we have considered cleanliness, safety, local ambience and transportation and if a user specifies a particular feature and a spot, the review is generated.</a:t>
            </a:r>
          </a:p>
          <a:p>
            <a:pPr algn="just">
              <a:lnSpc>
                <a:spcPct val="150000"/>
              </a:lnSpc>
            </a:pPr>
            <a:r>
              <a:rPr lang="en-US" sz="4800" dirty="0">
                <a:latin typeface="Times New Roman" pitchFamily="18" charset="0"/>
                <a:cs typeface="Times New Roman" pitchFamily="18" charset="0"/>
              </a:rPr>
              <a:t>Our model with all the innovations we have made can be of immense use to the tourism recommendation system. </a:t>
            </a:r>
          </a:p>
          <a:p>
            <a:pPr algn="just">
              <a:lnSpc>
                <a:spcPct val="150000"/>
              </a:lnSpc>
            </a:pPr>
            <a:r>
              <a:rPr lang="en-US" sz="4800" dirty="0">
                <a:latin typeface="Times New Roman" pitchFamily="18" charset="0"/>
                <a:cs typeface="Times New Roman" pitchFamily="18" charset="0"/>
              </a:rPr>
              <a:t>It'll also help confused people who aren't able to decide on the tourist place to visit to come to a wise conclusion.</a:t>
            </a:r>
          </a:p>
          <a:p>
            <a:pPr algn="just">
              <a:lnSpc>
                <a:spcPct val="150000"/>
              </a:lnSpc>
            </a:pPr>
            <a:r>
              <a:rPr lang="en-US" sz="4800" dirty="0">
                <a:latin typeface="Times New Roman" pitchFamily="18" charset="0"/>
                <a:cs typeface="Times New Roman" pitchFamily="18" charset="0"/>
              </a:rPr>
              <a:t>These innovations and contributions are incorporated in the fourth module.</a:t>
            </a:r>
          </a:p>
          <a:p>
            <a:pPr algn="just"/>
            <a:endParaRPr lang="en-US" sz="4800" dirty="0">
              <a:latin typeface="Times New Roman" pitchFamily="18" charset="0"/>
              <a:cs typeface="Times New Roman" pitchFamily="18" charset="0"/>
            </a:endParaRPr>
          </a:p>
          <a:p>
            <a:pPr algn="just"/>
            <a:endParaRPr lang="en-US" sz="4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27EAA8D-357C-4EAD-8E30-CDB4F7E846F9}"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929481"/>
            <a:ext cx="25695275" cy="2747309"/>
          </a:xfrm>
        </p:spPr>
        <p:txBody>
          <a:bodyPr>
            <a:normAutofit/>
          </a:bodyPr>
          <a:lstStyle/>
          <a:p>
            <a:pPr algn="l"/>
            <a:r>
              <a:rPr lang="en-US" sz="6000" b="1" dirty="0">
                <a:latin typeface="Times New Roman" pitchFamily="18" charset="0"/>
                <a:cs typeface="Times New Roman" pitchFamily="18" charset="0"/>
              </a:rPr>
              <a:t>The results of each modules with screenshots</a:t>
            </a:r>
          </a:p>
        </p:txBody>
      </p:sp>
      <p:sp>
        <p:nvSpPr>
          <p:cNvPr id="3" name="Content Placeholder 2"/>
          <p:cNvSpPr>
            <a:spLocks noGrp="1"/>
          </p:cNvSpPr>
          <p:nvPr>
            <p:ph idx="1"/>
          </p:nvPr>
        </p:nvSpPr>
        <p:spPr>
          <a:xfrm>
            <a:off x="0" y="1356520"/>
            <a:ext cx="24838766" cy="16272529"/>
          </a:xfrm>
        </p:spPr>
        <p:txBody>
          <a:bodyPr>
            <a:normAutofit/>
          </a:bodyPr>
          <a:lstStyle/>
          <a:p>
            <a:pPr>
              <a:buNone/>
            </a:pPr>
            <a:r>
              <a:rPr lang="en-US" sz="5400" b="1" dirty="0">
                <a:latin typeface="Times New Roman" pitchFamily="18" charset="0"/>
                <a:cs typeface="Times New Roman" pitchFamily="18" charset="0"/>
              </a:rPr>
              <a:t>Module 1 Data Preprocessing</a:t>
            </a:r>
          </a:p>
        </p:txBody>
      </p:sp>
      <p:graphicFrame>
        <p:nvGraphicFramePr>
          <p:cNvPr id="4" name="Table 3"/>
          <p:cNvGraphicFramePr>
            <a:graphicFrameLocks noGrp="1"/>
          </p:cNvGraphicFramePr>
          <p:nvPr/>
        </p:nvGraphicFramePr>
        <p:xfrm>
          <a:off x="274637" y="2347119"/>
          <a:ext cx="24838766" cy="15849600"/>
        </p:xfrm>
        <a:graphic>
          <a:graphicData uri="http://schemas.openxmlformats.org/drawingml/2006/table">
            <a:tbl>
              <a:tblPr firstRow="1" bandRow="1">
                <a:tableStyleId>{5940675A-B579-460E-94D1-54222C63F5DA}</a:tableStyleId>
              </a:tblPr>
              <a:tblGrid>
                <a:gridCol w="5035879">
                  <a:extLst>
                    <a:ext uri="{9D8B030D-6E8A-4147-A177-3AD203B41FA5}">
                      <a16:colId xmlns:a16="http://schemas.microsoft.com/office/drawing/2014/main" val="20000"/>
                    </a:ext>
                  </a:extLst>
                </a:gridCol>
                <a:gridCol w="19802887">
                  <a:extLst>
                    <a:ext uri="{9D8B030D-6E8A-4147-A177-3AD203B41FA5}">
                      <a16:colId xmlns:a16="http://schemas.microsoft.com/office/drawing/2014/main" val="20001"/>
                    </a:ext>
                  </a:extLst>
                </a:gridCol>
              </a:tblGrid>
              <a:tr h="1351681">
                <a:tc>
                  <a:txBody>
                    <a:bodyPr/>
                    <a:lstStyle/>
                    <a:p>
                      <a:r>
                        <a:rPr lang="en-US" sz="5000" b="1" dirty="0">
                          <a:latin typeface="Times New Roman" pitchFamily="18" charset="0"/>
                          <a:cs typeface="Times New Roman" pitchFamily="18" charset="0"/>
                        </a:rPr>
                        <a:t>Input</a:t>
                      </a: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5000" b="1" dirty="0" err="1">
                          <a:latin typeface="Times New Roman" pitchFamily="18" charset="0"/>
                          <a:cs typeface="Times New Roman" pitchFamily="18" charset="0"/>
                        </a:rPr>
                        <a:t>Ouput</a:t>
                      </a:r>
                      <a:endParaRPr lang="en-US" sz="5000" b="1" dirty="0">
                        <a:latin typeface="Times New Roman" pitchFamily="18" charset="0"/>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4497919">
                <a:tc>
                  <a:txBody>
                    <a:bodyPr/>
                    <a:lstStyle/>
                    <a:p>
                      <a:pPr rtl="0"/>
                      <a:r>
                        <a:rPr lang="en-US" sz="5000" u="none" strike="noStrike" kern="1200" dirty="0">
                          <a:latin typeface="Times New Roman" pitchFamily="18" charset="0"/>
                          <a:cs typeface="Times New Roman" pitchFamily="18" charset="0"/>
                        </a:rPr>
                        <a:t>1. Place details of </a:t>
                      </a:r>
                      <a:r>
                        <a:rPr lang="en-US" sz="5000" u="none" strike="noStrike" kern="1200" dirty="0" err="1">
                          <a:latin typeface="Times New Roman" pitchFamily="18" charset="0"/>
                          <a:cs typeface="Times New Roman" pitchFamily="18" charset="0"/>
                        </a:rPr>
                        <a:t>kerala</a:t>
                      </a:r>
                      <a:endParaRPr lang="en-US" sz="5000" dirty="0">
                        <a:latin typeface="Times New Roman" pitchFamily="18" charset="0"/>
                        <a:cs typeface="Times New Roman" pitchFamily="18" charset="0"/>
                      </a:endParaRPr>
                    </a:p>
                    <a:p>
                      <a:pPr rtl="0"/>
                      <a:br>
                        <a:rPr lang="en-US" sz="5000" dirty="0">
                          <a:latin typeface="Times New Roman" pitchFamily="18" charset="0"/>
                          <a:cs typeface="Times New Roman" pitchFamily="18" charset="0"/>
                        </a:rPr>
                      </a:br>
                      <a:br>
                        <a:rPr lang="en-US" sz="5000" dirty="0">
                          <a:latin typeface="Times New Roman" pitchFamily="18" charset="0"/>
                          <a:cs typeface="Times New Roman" pitchFamily="18" charset="0"/>
                        </a:rPr>
                      </a:br>
                      <a:br>
                        <a:rPr lang="en-US" sz="5000" dirty="0">
                          <a:latin typeface="Times New Roman" pitchFamily="18" charset="0"/>
                          <a:cs typeface="Times New Roman" pitchFamily="18" charset="0"/>
                        </a:rPr>
                      </a:br>
                      <a:r>
                        <a:rPr lang="en-US" sz="5000" u="none" strike="noStrike" kern="1200" dirty="0">
                          <a:latin typeface="Times New Roman" pitchFamily="18" charset="0"/>
                          <a:cs typeface="Times New Roman" pitchFamily="18" charset="0"/>
                        </a:rPr>
                        <a:t>2.Noisy data</a:t>
                      </a:r>
                      <a:endParaRPr lang="en-US" sz="5000" dirty="0">
                        <a:latin typeface="Times New Roman" pitchFamily="18" charset="0"/>
                        <a:cs typeface="Times New Roman" pitchFamily="18" charset="0"/>
                      </a:endParaRPr>
                    </a:p>
                    <a:p>
                      <a:pPr rtl="0"/>
                      <a:br>
                        <a:rPr lang="en-US" sz="5000" dirty="0">
                          <a:latin typeface="Times New Roman" pitchFamily="18" charset="0"/>
                          <a:cs typeface="Times New Roman" pitchFamily="18" charset="0"/>
                        </a:rPr>
                      </a:br>
                      <a:endParaRPr lang="en-US" sz="5000" dirty="0">
                        <a:latin typeface="Times New Roman" pitchFamily="18" charset="0"/>
                        <a:cs typeface="Times New Roman" pitchFamily="18" charset="0"/>
                      </a:endParaRPr>
                    </a:p>
                    <a:p>
                      <a:pPr rtl="0"/>
                      <a:br>
                        <a:rPr lang="en-US" sz="5000" dirty="0">
                          <a:latin typeface="Times New Roman" pitchFamily="18" charset="0"/>
                          <a:cs typeface="Times New Roman" pitchFamily="18" charset="0"/>
                        </a:rPr>
                      </a:br>
                      <a:r>
                        <a:rPr lang="en-US" sz="5000" u="none" strike="noStrike" kern="1200" dirty="0">
                          <a:latin typeface="Times New Roman" pitchFamily="18" charset="0"/>
                          <a:cs typeface="Times New Roman" pitchFamily="18" charset="0"/>
                        </a:rPr>
                        <a:t>3.Tokenization</a:t>
                      </a:r>
                      <a:endParaRPr lang="en-US" sz="5000" dirty="0">
                        <a:latin typeface="Times New Roman" pitchFamily="18" charset="0"/>
                        <a:cs typeface="Times New Roman" pitchFamily="18" charset="0"/>
                      </a:endParaRPr>
                    </a:p>
                    <a:p>
                      <a:pPr rtl="0"/>
                      <a:br>
                        <a:rPr lang="en-US" sz="5000" dirty="0">
                          <a:latin typeface="Times New Roman" pitchFamily="18" charset="0"/>
                          <a:cs typeface="Times New Roman" pitchFamily="18" charset="0"/>
                        </a:rPr>
                      </a:br>
                      <a:br>
                        <a:rPr lang="en-US" sz="5000" dirty="0">
                          <a:latin typeface="Times New Roman" pitchFamily="18" charset="0"/>
                          <a:cs typeface="Times New Roman" pitchFamily="18" charset="0"/>
                        </a:rPr>
                      </a:br>
                      <a:endParaRPr lang="en-US" sz="5000" dirty="0">
                        <a:latin typeface="Times New Roman" pitchFamily="18" charset="0"/>
                        <a:cs typeface="Times New Roman" pitchFamily="18" charset="0"/>
                      </a:endParaRPr>
                    </a:p>
                    <a:p>
                      <a:pPr rtl="0"/>
                      <a:br>
                        <a:rPr lang="en-US" sz="5000" dirty="0">
                          <a:latin typeface="Times New Roman" pitchFamily="18" charset="0"/>
                          <a:cs typeface="Times New Roman" pitchFamily="18" charset="0"/>
                        </a:rPr>
                      </a:br>
                      <a:r>
                        <a:rPr lang="en-US" sz="5000" u="none" strike="noStrike" kern="1200" dirty="0">
                          <a:latin typeface="Times New Roman" pitchFamily="18" charset="0"/>
                          <a:cs typeface="Times New Roman" pitchFamily="18" charset="0"/>
                        </a:rPr>
                        <a:t>4.Cleaned data</a:t>
                      </a:r>
                      <a:endParaRPr lang="en-US" sz="5000" dirty="0">
                        <a:latin typeface="Times New Roman" pitchFamily="18" charset="0"/>
                        <a:cs typeface="Times New Roman" pitchFamily="18" charset="0"/>
                      </a:endParaRPr>
                    </a:p>
                    <a:p>
                      <a:br>
                        <a:rPr lang="en-US" sz="5000" dirty="0">
                          <a:latin typeface="Times New Roman" pitchFamily="18" charset="0"/>
                          <a:cs typeface="Times New Roman" pitchFamily="18" charset="0"/>
                        </a:rPr>
                      </a:br>
                      <a:endParaRPr lang="en-US" sz="5000" dirty="0">
                        <a:latin typeface="Times New Roman" pitchFamily="18" charset="0"/>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500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500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500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500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500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500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500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500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500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5000" dirty="0">
                        <a:latin typeface="Times New Roman" pitchFamily="18" charset="0"/>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Slide Number Placeholder 8"/>
          <p:cNvSpPr>
            <a:spLocks noGrp="1"/>
          </p:cNvSpPr>
          <p:nvPr>
            <p:ph type="sldNum" sz="quarter" idx="12"/>
          </p:nvPr>
        </p:nvSpPr>
        <p:spPr>
          <a:xfrm>
            <a:off x="18410237" y="18007206"/>
            <a:ext cx="5995564" cy="1012632"/>
          </a:xfrm>
        </p:spPr>
        <p:txBody>
          <a:bodyPr/>
          <a:lstStyle/>
          <a:p>
            <a:fld id="{227EAA8D-357C-4EAD-8E30-CDB4F7E846F9}" type="slidenum">
              <a:rPr lang="en-US" smtClean="0"/>
              <a:pPr/>
              <a:t>32</a:t>
            </a:fld>
            <a:endParaRPr lang="en-US" dirty="0"/>
          </a:p>
        </p:txBody>
      </p:sp>
      <p:pic>
        <p:nvPicPr>
          <p:cNvPr id="10" name="Picture 9"/>
          <p:cNvPicPr/>
          <p:nvPr/>
        </p:nvPicPr>
        <p:blipFill>
          <a:blip r:embed="rId2" cstate="print"/>
          <a:stretch>
            <a:fillRect/>
          </a:stretch>
        </p:blipFill>
        <p:spPr bwMode="auto">
          <a:xfrm>
            <a:off x="6142037" y="4023519"/>
            <a:ext cx="12192000" cy="2743200"/>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pic>
        <p:nvPicPr>
          <p:cNvPr id="11" name="image44.png"/>
          <p:cNvPicPr/>
          <p:nvPr/>
        </p:nvPicPr>
        <p:blipFill>
          <a:blip r:embed="rId3" cstate="print"/>
          <a:srcRect b="64777"/>
          <a:stretch>
            <a:fillRect/>
          </a:stretch>
        </p:blipFill>
        <p:spPr>
          <a:xfrm>
            <a:off x="6142037" y="7300119"/>
            <a:ext cx="13716000" cy="2667000"/>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pic>
        <p:nvPicPr>
          <p:cNvPr id="12" name="image26.png"/>
          <p:cNvPicPr/>
          <p:nvPr/>
        </p:nvPicPr>
        <p:blipFill>
          <a:blip r:embed="rId4" cstate="print"/>
          <a:srcRect t="2041"/>
          <a:stretch>
            <a:fillRect/>
          </a:stretch>
        </p:blipFill>
        <p:spPr>
          <a:xfrm>
            <a:off x="6065837" y="10500519"/>
            <a:ext cx="14173200" cy="3657600"/>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pic>
        <p:nvPicPr>
          <p:cNvPr id="14" name="image9.png"/>
          <p:cNvPicPr/>
          <p:nvPr/>
        </p:nvPicPr>
        <p:blipFill>
          <a:blip r:embed="rId5" cstate="print"/>
          <a:srcRect t="10079" b="48344"/>
          <a:stretch>
            <a:fillRect/>
          </a:stretch>
        </p:blipFill>
        <p:spPr>
          <a:xfrm>
            <a:off x="6065837" y="14920119"/>
            <a:ext cx="14173200" cy="2971800"/>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4764" y="422676"/>
            <a:ext cx="23125748" cy="12552211"/>
          </a:xfrm>
        </p:spPr>
        <p:txBody>
          <a:bodyPr>
            <a:normAutofit/>
          </a:bodyPr>
          <a:lstStyle/>
          <a:p>
            <a:r>
              <a:rPr lang="en-US" sz="4800" dirty="0">
                <a:latin typeface="Times New Roman" pitchFamily="18" charset="0"/>
                <a:cs typeface="Times New Roman" pitchFamily="18" charset="0"/>
              </a:rPr>
              <a:t>Cleaned data in text format</a:t>
            </a:r>
          </a:p>
          <a:p>
            <a:endParaRPr lang="en-US" sz="48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280149" y="2270919"/>
          <a:ext cx="21902163" cy="11693739"/>
        </p:xfrm>
        <a:graphic>
          <a:graphicData uri="http://schemas.openxmlformats.org/drawingml/2006/table">
            <a:tbl>
              <a:tblPr firstRow="1" bandRow="1">
                <a:tableStyleId>{5940675A-B579-460E-94D1-54222C63F5DA}</a:tableStyleId>
              </a:tblPr>
              <a:tblGrid>
                <a:gridCol w="4343725">
                  <a:extLst>
                    <a:ext uri="{9D8B030D-6E8A-4147-A177-3AD203B41FA5}">
                      <a16:colId xmlns:a16="http://schemas.microsoft.com/office/drawing/2014/main" val="20000"/>
                    </a:ext>
                  </a:extLst>
                </a:gridCol>
                <a:gridCol w="17558438">
                  <a:extLst>
                    <a:ext uri="{9D8B030D-6E8A-4147-A177-3AD203B41FA5}">
                      <a16:colId xmlns:a16="http://schemas.microsoft.com/office/drawing/2014/main" val="20001"/>
                    </a:ext>
                  </a:extLst>
                </a:gridCol>
              </a:tblGrid>
              <a:tr h="294659">
                <a:tc>
                  <a:txBody>
                    <a:bodyPr/>
                    <a:lstStyle/>
                    <a:p>
                      <a:r>
                        <a:rPr lang="en-US" sz="5000" b="1" dirty="0" err="1">
                          <a:latin typeface="Times New Roman" pitchFamily="18" charset="0"/>
                          <a:cs typeface="Times New Roman" pitchFamily="18" charset="0"/>
                        </a:rPr>
                        <a:t>PlacesName</a:t>
                      </a:r>
                      <a:endParaRPr lang="en-US" sz="5000" b="1" dirty="0">
                        <a:solidFill>
                          <a:schemeClr val="tx1"/>
                        </a:solidFill>
                        <a:latin typeface="Times New Roman" pitchFamily="18" charset="0"/>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5000" b="1" dirty="0">
                          <a:latin typeface="Times New Roman" pitchFamily="18" charset="0"/>
                          <a:cs typeface="Times New Roman" pitchFamily="18" charset="0"/>
                        </a:rPr>
                        <a:t>Cleaned Tweets stored in </a:t>
                      </a:r>
                      <a:r>
                        <a:rPr lang="en-US" sz="5000" b="1" dirty="0" err="1">
                          <a:latin typeface="Times New Roman" pitchFamily="18" charset="0"/>
                          <a:cs typeface="Times New Roman" pitchFamily="18" charset="0"/>
                        </a:rPr>
                        <a:t>csv</a:t>
                      </a:r>
                      <a:r>
                        <a:rPr lang="en-US" sz="5000" b="1" dirty="0">
                          <a:latin typeface="Times New Roman" pitchFamily="18" charset="0"/>
                          <a:cs typeface="Times New Roman" pitchFamily="18" charset="0"/>
                        </a:rPr>
                        <a:t> file</a:t>
                      </a:r>
                      <a:endParaRPr lang="en-US" sz="5000" b="1" dirty="0">
                        <a:solidFill>
                          <a:schemeClr val="tx1"/>
                        </a:solidFill>
                        <a:latin typeface="Times New Roman" pitchFamily="18" charset="0"/>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678141">
                <a:tc>
                  <a:txBody>
                    <a:bodyPr/>
                    <a:lstStyle/>
                    <a:p>
                      <a:r>
                        <a:rPr lang="en-US" sz="5000" dirty="0">
                          <a:latin typeface="Times New Roman" pitchFamily="18" charset="0"/>
                          <a:cs typeface="Times New Roman" pitchFamily="18" charset="0"/>
                        </a:rPr>
                        <a:t>Kerala</a:t>
                      </a:r>
                      <a:endParaRPr lang="en-US" sz="5000" b="1" dirty="0">
                        <a:latin typeface="Times New Roman" pitchFamily="18" charset="0"/>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sz="5000" dirty="0">
                        <a:latin typeface="Times New Roman" pitchFamily="18" charset="0"/>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nvGraphicFramePr>
        <p:xfrm>
          <a:off x="6446837" y="3947319"/>
          <a:ext cx="15631292" cy="7746124"/>
        </p:xfrm>
        <a:graphic>
          <a:graphicData uri="http://schemas.openxmlformats.org/drawingml/2006/table">
            <a:tbl>
              <a:tblPr firstRow="1" bandRow="1">
                <a:tableStyleId>{5940675A-B579-460E-94D1-54222C63F5DA}</a:tableStyleId>
              </a:tblPr>
              <a:tblGrid>
                <a:gridCol w="15631292">
                  <a:extLst>
                    <a:ext uri="{9D8B030D-6E8A-4147-A177-3AD203B41FA5}">
                      <a16:colId xmlns:a16="http://schemas.microsoft.com/office/drawing/2014/main" val="20000"/>
                    </a:ext>
                  </a:extLst>
                </a:gridCol>
              </a:tblGrid>
              <a:tr h="1568790">
                <a:tc>
                  <a:txBody>
                    <a:bodyPr/>
                    <a:lstStyle/>
                    <a:p>
                      <a:r>
                        <a:rPr lang="en-US" sz="5000" dirty="0">
                          <a:latin typeface="Times New Roman" pitchFamily="18" charset="0"/>
                          <a:cs typeface="Times New Roman" pitchFamily="18" charset="0"/>
                        </a:rPr>
                        <a:t>Really bad </a:t>
                      </a:r>
                      <a:r>
                        <a:rPr lang="en-US" sz="5000" dirty="0" err="1">
                          <a:latin typeface="Times New Roman" pitchFamily="18" charset="0"/>
                          <a:cs typeface="Times New Roman" pitchFamily="18" charset="0"/>
                        </a:rPr>
                        <a:t>day.So</a:t>
                      </a:r>
                      <a:r>
                        <a:rPr lang="en-US" sz="5000" dirty="0">
                          <a:latin typeface="Times New Roman" pitchFamily="18" charset="0"/>
                          <a:cs typeface="Times New Roman" pitchFamily="18" charset="0"/>
                        </a:rPr>
                        <a:t> </a:t>
                      </a:r>
                      <a:r>
                        <a:rPr lang="en-US" sz="5000" dirty="0" err="1">
                          <a:latin typeface="Times New Roman" pitchFamily="18" charset="0"/>
                          <a:cs typeface="Times New Roman" pitchFamily="18" charset="0"/>
                        </a:rPr>
                        <a:t>sad.Ws</a:t>
                      </a:r>
                      <a:r>
                        <a:rPr lang="en-US" sz="5000" dirty="0">
                          <a:latin typeface="Times New Roman" pitchFamily="18" charset="0"/>
                          <a:cs typeface="Times New Roman" pitchFamily="18" charset="0"/>
                        </a:rPr>
                        <a:t> </a:t>
                      </a:r>
                      <a:r>
                        <a:rPr lang="en-US" sz="5000" dirty="0" err="1">
                          <a:latin typeface="Times New Roman" pitchFamily="18" charset="0"/>
                          <a:cs typeface="Times New Roman" pitchFamily="18" charset="0"/>
                        </a:rPr>
                        <a:t>disaapointed</a:t>
                      </a:r>
                      <a:r>
                        <a:rPr lang="en-US" sz="5000" dirty="0">
                          <a:latin typeface="Times New Roman" pitchFamily="18" charset="0"/>
                          <a:cs typeface="Times New Roman" pitchFamily="18" charset="0"/>
                        </a:rPr>
                        <a:t> with boat house stay</a:t>
                      </a:r>
                      <a:endParaRPr lang="en-US" sz="5000" b="0" dirty="0">
                        <a:solidFill>
                          <a:schemeClr val="tx1"/>
                        </a:solidFill>
                        <a:latin typeface="Times New Roman" pitchFamily="18" charset="0"/>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2412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5000" dirty="0">
                          <a:latin typeface="Times New Roman" pitchFamily="18" charset="0"/>
                          <a:cs typeface="Times New Roman" pitchFamily="18" charset="0"/>
                        </a:rPr>
                        <a:t>your boat this picturesque pure dreamland called </a:t>
                      </a:r>
                      <a:r>
                        <a:rPr lang="en-US" sz="5000" dirty="0" err="1">
                          <a:latin typeface="Times New Roman" pitchFamily="18" charset="0"/>
                          <a:cs typeface="Times New Roman" pitchFamily="18" charset="0"/>
                        </a:rPr>
                        <a:t>Kumbalangi</a:t>
                      </a:r>
                      <a:r>
                        <a:rPr lang="en-US" sz="5000" dirty="0">
                          <a:latin typeface="Times New Roman" pitchFamily="18" charset="0"/>
                          <a:cs typeface="Times New Roman" pitchFamily="18" charset="0"/>
                        </a:rPr>
                        <a:t> Kerala island village </a:t>
                      </a:r>
                      <a:r>
                        <a:rPr lang="en-US" sz="5000" dirty="0" err="1">
                          <a:latin typeface="Times New Roman" pitchFamily="18" charset="0"/>
                          <a:cs typeface="Times New Roman" pitchFamily="18" charset="0"/>
                        </a:rPr>
                        <a:t>Kumbalangi</a:t>
                      </a:r>
                      <a:r>
                        <a:rPr lang="en-US" sz="5000" dirty="0">
                          <a:latin typeface="Times New Roman" pitchFamily="18" charset="0"/>
                          <a:cs typeface="Times New Roman" pitchFamily="18" charset="0"/>
                        </a:rPr>
                        <a:t> peaceful feast rural tourism lovers</a:t>
                      </a: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3681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5000" dirty="0">
                          <a:latin typeface="Times New Roman" pitchFamily="18" charset="0"/>
                          <a:cs typeface="Times New Roman" pitchFamily="18" charset="0"/>
                        </a:rPr>
                        <a:t>Beach Tourism Beaches Kerala Beautiful</a:t>
                      </a: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0608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5000" dirty="0">
                          <a:latin typeface="Times New Roman" pitchFamily="18" charset="0"/>
                          <a:cs typeface="Times New Roman" pitchFamily="18" charset="0"/>
                        </a:rPr>
                        <a:t>Kerala is a Overhyped place.</a:t>
                      </a: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Slide Number Placeholder 5"/>
          <p:cNvSpPr>
            <a:spLocks noGrp="1"/>
          </p:cNvSpPr>
          <p:nvPr>
            <p:ph type="sldNum" sz="quarter" idx="12"/>
          </p:nvPr>
        </p:nvSpPr>
        <p:spPr/>
        <p:txBody>
          <a:bodyPr/>
          <a:lstStyle/>
          <a:p>
            <a:fld id="{227EAA8D-357C-4EAD-8E30-CDB4F7E846F9}"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383" y="3"/>
            <a:ext cx="24410511" cy="18174512"/>
          </a:xfrm>
        </p:spPr>
        <p:txBody>
          <a:bodyPr>
            <a:normAutofit/>
          </a:bodyPr>
          <a:lstStyle/>
          <a:p>
            <a:pPr>
              <a:buNone/>
            </a:pPr>
            <a:r>
              <a:rPr lang="en-US" sz="6600" b="1" dirty="0">
                <a:latin typeface="Times New Roman" pitchFamily="18" charset="0"/>
                <a:cs typeface="Times New Roman" pitchFamily="18" charset="0"/>
              </a:rPr>
              <a:t>Module 2 Vector Generation</a:t>
            </a:r>
          </a:p>
          <a:p>
            <a:pPr>
              <a:buNone/>
            </a:pPr>
            <a:r>
              <a:rPr lang="en-US" sz="6600" dirty="0">
                <a:latin typeface="Times New Roman" pitchFamily="18" charset="0"/>
                <a:cs typeface="Times New Roman" pitchFamily="18" charset="0"/>
              </a:rPr>
              <a:t>Input table</a:t>
            </a:r>
          </a:p>
          <a:p>
            <a:endParaRPr lang="en-US" sz="66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3475037" y="3642519"/>
          <a:ext cx="18765322" cy="11993069"/>
        </p:xfrm>
        <a:graphic>
          <a:graphicData uri="http://schemas.openxmlformats.org/drawingml/2006/table">
            <a:tbl>
              <a:tblPr firstRow="1" bandRow="1">
                <a:tableStyleId>{5940675A-B579-460E-94D1-54222C63F5DA}</a:tableStyleId>
              </a:tblPr>
              <a:tblGrid>
                <a:gridCol w="7219425">
                  <a:extLst>
                    <a:ext uri="{9D8B030D-6E8A-4147-A177-3AD203B41FA5}">
                      <a16:colId xmlns:a16="http://schemas.microsoft.com/office/drawing/2014/main" val="20000"/>
                    </a:ext>
                  </a:extLst>
                </a:gridCol>
                <a:gridCol w="11545897">
                  <a:extLst>
                    <a:ext uri="{9D8B030D-6E8A-4147-A177-3AD203B41FA5}">
                      <a16:colId xmlns:a16="http://schemas.microsoft.com/office/drawing/2014/main" val="20001"/>
                    </a:ext>
                  </a:extLst>
                </a:gridCol>
              </a:tblGrid>
              <a:tr h="2286000">
                <a:tc>
                  <a:txBody>
                    <a:bodyPr/>
                    <a:lstStyle/>
                    <a:p>
                      <a:pPr marL="0" marR="0" indent="0" algn="l">
                        <a:lnSpc>
                          <a:spcPct val="147000"/>
                        </a:lnSpc>
                        <a:spcBef>
                          <a:spcPts val="0"/>
                        </a:spcBef>
                        <a:spcAft>
                          <a:spcPts val="0"/>
                        </a:spcAft>
                      </a:pPr>
                      <a:r>
                        <a:rPr lang="en-US" sz="5000" b="1" dirty="0">
                          <a:latin typeface="Times New Roman" pitchFamily="18" charset="0"/>
                          <a:cs typeface="Times New Roman" pitchFamily="18" charset="0"/>
                        </a:rPr>
                        <a:t>Enter spot name </a:t>
                      </a:r>
                      <a:endParaRPr lang="en-US" sz="6000" b="1" dirty="0">
                        <a:solidFill>
                          <a:srgbClr val="44546A"/>
                        </a:solidFill>
                        <a:latin typeface="Times New Roman" pitchFamily="18" charset="0"/>
                        <a:ea typeface="Times New Roman"/>
                        <a:cs typeface="Times New Roman" pitchFamily="18" charset="0"/>
                      </a:endParaRPr>
                    </a:p>
                  </a:txBody>
                  <a:tcPr marL="178439" marR="178439" marT="176108" marB="1761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indent="0" algn="l">
                        <a:lnSpc>
                          <a:spcPct val="147000"/>
                        </a:lnSpc>
                        <a:spcBef>
                          <a:spcPts val="0"/>
                        </a:spcBef>
                        <a:spcAft>
                          <a:spcPts val="0"/>
                        </a:spcAft>
                      </a:pPr>
                      <a:r>
                        <a:rPr lang="en-US" sz="5000" b="1" dirty="0">
                          <a:latin typeface="Times New Roman" pitchFamily="18" charset="0"/>
                          <a:cs typeface="Times New Roman" pitchFamily="18" charset="0"/>
                        </a:rPr>
                        <a:t>Enter any positive number for Positive classification or negative number for negative classification</a:t>
                      </a:r>
                      <a:endParaRPr lang="en-US" sz="6000" b="1" dirty="0">
                        <a:solidFill>
                          <a:srgbClr val="44546A"/>
                        </a:solidFill>
                        <a:latin typeface="Times New Roman" pitchFamily="18" charset="0"/>
                        <a:ea typeface="Times New Roman"/>
                        <a:cs typeface="Times New Roman" pitchFamily="18" charset="0"/>
                      </a:endParaRPr>
                    </a:p>
                  </a:txBody>
                  <a:tcPr marL="178439" marR="178439" marT="176108" marB="1761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102906">
                <a:tc>
                  <a:txBody>
                    <a:bodyPr/>
                    <a:lstStyle/>
                    <a:p>
                      <a:pPr marL="0" marR="0" indent="0" algn="l">
                        <a:lnSpc>
                          <a:spcPct val="147000"/>
                        </a:lnSpc>
                        <a:spcBef>
                          <a:spcPts val="0"/>
                        </a:spcBef>
                        <a:spcAft>
                          <a:spcPts val="0"/>
                        </a:spcAft>
                      </a:pPr>
                      <a:r>
                        <a:rPr lang="en-US" sz="5000">
                          <a:latin typeface="Times New Roman" pitchFamily="18" charset="0"/>
                          <a:cs typeface="Times New Roman" pitchFamily="18" charset="0"/>
                        </a:rPr>
                        <a:t>cleanedkashmir.csv</a:t>
                      </a:r>
                      <a:endParaRPr lang="en-US" sz="6000" b="1">
                        <a:solidFill>
                          <a:srgbClr val="44546A"/>
                        </a:solidFill>
                        <a:latin typeface="Times New Roman" pitchFamily="18" charset="0"/>
                        <a:ea typeface="Times New Roman"/>
                        <a:cs typeface="Times New Roman" pitchFamily="18" charset="0"/>
                      </a:endParaRPr>
                    </a:p>
                  </a:txBody>
                  <a:tcPr marL="178439" marR="178439" marT="176108" marB="1761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indent="0" algn="l">
                        <a:lnSpc>
                          <a:spcPct val="147000"/>
                        </a:lnSpc>
                        <a:spcBef>
                          <a:spcPts val="0"/>
                        </a:spcBef>
                        <a:spcAft>
                          <a:spcPts val="0"/>
                        </a:spcAft>
                      </a:pPr>
                      <a:r>
                        <a:rPr lang="en-US" sz="5000" dirty="0">
                          <a:latin typeface="Times New Roman" pitchFamily="18" charset="0"/>
                          <a:cs typeface="Times New Roman" pitchFamily="18" charset="0"/>
                        </a:rPr>
                        <a:t>1</a:t>
                      </a:r>
                      <a:endParaRPr lang="en-US" sz="6000" b="1" dirty="0">
                        <a:solidFill>
                          <a:srgbClr val="44546A"/>
                        </a:solidFill>
                        <a:latin typeface="Times New Roman" pitchFamily="18" charset="0"/>
                        <a:ea typeface="Times New Roman"/>
                        <a:cs typeface="Times New Roman" pitchFamily="18" charset="0"/>
                      </a:endParaRPr>
                    </a:p>
                  </a:txBody>
                  <a:tcPr marL="178439" marR="178439" marT="176108" marB="1761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102906">
                <a:tc>
                  <a:txBody>
                    <a:bodyPr/>
                    <a:lstStyle/>
                    <a:p>
                      <a:pPr marL="0" marR="0" indent="0" algn="l">
                        <a:lnSpc>
                          <a:spcPct val="147000"/>
                        </a:lnSpc>
                        <a:spcBef>
                          <a:spcPts val="0"/>
                        </a:spcBef>
                        <a:spcAft>
                          <a:spcPts val="0"/>
                        </a:spcAft>
                      </a:pPr>
                      <a:r>
                        <a:rPr lang="en-US" sz="5000">
                          <a:latin typeface="Times New Roman" pitchFamily="18" charset="0"/>
                          <a:cs typeface="Times New Roman" pitchFamily="18" charset="0"/>
                        </a:rPr>
                        <a:t>cleanedkashmir.csv</a:t>
                      </a:r>
                      <a:endParaRPr lang="en-US" sz="6000" b="1">
                        <a:solidFill>
                          <a:srgbClr val="44546A"/>
                        </a:solidFill>
                        <a:latin typeface="Times New Roman" pitchFamily="18" charset="0"/>
                        <a:ea typeface="Times New Roman"/>
                        <a:cs typeface="Times New Roman" pitchFamily="18" charset="0"/>
                      </a:endParaRPr>
                    </a:p>
                  </a:txBody>
                  <a:tcPr marL="178439" marR="178439" marT="176108" marB="1761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indent="0" algn="l">
                        <a:lnSpc>
                          <a:spcPct val="147000"/>
                        </a:lnSpc>
                        <a:spcBef>
                          <a:spcPts val="0"/>
                        </a:spcBef>
                        <a:spcAft>
                          <a:spcPts val="0"/>
                        </a:spcAft>
                      </a:pPr>
                      <a:r>
                        <a:rPr lang="en-US" sz="5000" dirty="0">
                          <a:latin typeface="Times New Roman" pitchFamily="18" charset="0"/>
                          <a:cs typeface="Times New Roman" pitchFamily="18" charset="0"/>
                        </a:rPr>
                        <a:t>-1</a:t>
                      </a:r>
                      <a:endParaRPr lang="en-US" sz="6000" b="1" dirty="0">
                        <a:solidFill>
                          <a:srgbClr val="44546A"/>
                        </a:solidFill>
                        <a:latin typeface="Times New Roman" pitchFamily="18" charset="0"/>
                        <a:ea typeface="Times New Roman"/>
                        <a:cs typeface="Times New Roman" pitchFamily="18" charset="0"/>
                      </a:endParaRPr>
                    </a:p>
                  </a:txBody>
                  <a:tcPr marL="178439" marR="178439" marT="176108" marB="1761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102906">
                <a:tc>
                  <a:txBody>
                    <a:bodyPr/>
                    <a:lstStyle/>
                    <a:p>
                      <a:pPr marL="0" marR="0" indent="0" algn="l">
                        <a:lnSpc>
                          <a:spcPct val="147000"/>
                        </a:lnSpc>
                        <a:spcBef>
                          <a:spcPts val="0"/>
                        </a:spcBef>
                        <a:spcAft>
                          <a:spcPts val="0"/>
                        </a:spcAft>
                      </a:pPr>
                      <a:r>
                        <a:rPr lang="en-US" sz="5000">
                          <a:latin typeface="Times New Roman" pitchFamily="18" charset="0"/>
                          <a:cs typeface="Times New Roman" pitchFamily="18" charset="0"/>
                        </a:rPr>
                        <a:t>cleanedladakh.csv</a:t>
                      </a:r>
                      <a:endParaRPr lang="en-US" sz="6000" b="1">
                        <a:solidFill>
                          <a:srgbClr val="44546A"/>
                        </a:solidFill>
                        <a:latin typeface="Times New Roman" pitchFamily="18" charset="0"/>
                        <a:ea typeface="Times New Roman"/>
                        <a:cs typeface="Times New Roman" pitchFamily="18" charset="0"/>
                      </a:endParaRPr>
                    </a:p>
                  </a:txBody>
                  <a:tcPr marL="178439" marR="178439" marT="176108" marB="1761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indent="0" algn="l">
                        <a:lnSpc>
                          <a:spcPct val="147000"/>
                        </a:lnSpc>
                        <a:spcBef>
                          <a:spcPts val="0"/>
                        </a:spcBef>
                        <a:spcAft>
                          <a:spcPts val="0"/>
                        </a:spcAft>
                      </a:pPr>
                      <a:r>
                        <a:rPr lang="en-US" sz="5000" dirty="0">
                          <a:latin typeface="Times New Roman" pitchFamily="18" charset="0"/>
                          <a:cs typeface="Times New Roman" pitchFamily="18" charset="0"/>
                        </a:rPr>
                        <a:t>1</a:t>
                      </a:r>
                      <a:endParaRPr lang="en-US" sz="6000" b="1" dirty="0">
                        <a:solidFill>
                          <a:srgbClr val="44546A"/>
                        </a:solidFill>
                        <a:latin typeface="Times New Roman" pitchFamily="18" charset="0"/>
                        <a:ea typeface="Times New Roman"/>
                        <a:cs typeface="Times New Roman" pitchFamily="18" charset="0"/>
                      </a:endParaRPr>
                    </a:p>
                  </a:txBody>
                  <a:tcPr marL="178439" marR="178439" marT="176108" marB="1761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102906">
                <a:tc>
                  <a:txBody>
                    <a:bodyPr/>
                    <a:lstStyle/>
                    <a:p>
                      <a:pPr marL="0" marR="0" indent="0" algn="l">
                        <a:lnSpc>
                          <a:spcPct val="147000"/>
                        </a:lnSpc>
                        <a:spcBef>
                          <a:spcPts val="0"/>
                        </a:spcBef>
                        <a:spcAft>
                          <a:spcPts val="0"/>
                        </a:spcAft>
                      </a:pPr>
                      <a:r>
                        <a:rPr lang="en-US" sz="5000">
                          <a:latin typeface="Times New Roman" pitchFamily="18" charset="0"/>
                          <a:cs typeface="Times New Roman" pitchFamily="18" charset="0"/>
                        </a:rPr>
                        <a:t>cleanedladakh.csv</a:t>
                      </a:r>
                      <a:endParaRPr lang="en-US" sz="6000" b="1">
                        <a:solidFill>
                          <a:srgbClr val="44546A"/>
                        </a:solidFill>
                        <a:latin typeface="Times New Roman" pitchFamily="18" charset="0"/>
                        <a:ea typeface="Times New Roman"/>
                        <a:cs typeface="Times New Roman" pitchFamily="18" charset="0"/>
                      </a:endParaRPr>
                    </a:p>
                  </a:txBody>
                  <a:tcPr marL="178439" marR="178439" marT="176108" marB="1761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indent="0" algn="l">
                        <a:lnSpc>
                          <a:spcPct val="147000"/>
                        </a:lnSpc>
                        <a:spcBef>
                          <a:spcPts val="0"/>
                        </a:spcBef>
                        <a:spcAft>
                          <a:spcPts val="0"/>
                        </a:spcAft>
                      </a:pPr>
                      <a:r>
                        <a:rPr lang="en-US" sz="5000" dirty="0">
                          <a:latin typeface="Times New Roman" pitchFamily="18" charset="0"/>
                          <a:cs typeface="Times New Roman" pitchFamily="18" charset="0"/>
                        </a:rPr>
                        <a:t>-1</a:t>
                      </a:r>
                      <a:endParaRPr lang="en-US" sz="6000" b="1" dirty="0">
                        <a:solidFill>
                          <a:srgbClr val="44546A"/>
                        </a:solidFill>
                        <a:latin typeface="Times New Roman" pitchFamily="18" charset="0"/>
                        <a:ea typeface="Times New Roman"/>
                        <a:cs typeface="Times New Roman" pitchFamily="18" charset="0"/>
                      </a:endParaRPr>
                    </a:p>
                  </a:txBody>
                  <a:tcPr marL="178439" marR="178439" marT="176108" marB="17610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227EAA8D-357C-4EAD-8E30-CDB4F7E846F9}"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
            <a:ext cx="25267020" cy="19019838"/>
          </a:xfrm>
        </p:spPr>
        <p:txBody>
          <a:bodyPr>
            <a:normAutofit/>
          </a:bodyPr>
          <a:lstStyle/>
          <a:p>
            <a:pPr marL="515329" indent="-80520">
              <a:buNone/>
            </a:pPr>
            <a:r>
              <a:rPr lang="en-IN" sz="5400" b="1" dirty="0">
                <a:latin typeface="Times New Roman" pitchFamily="18" charset="0"/>
                <a:cs typeface="Times New Roman" pitchFamily="18" charset="0"/>
              </a:rPr>
              <a:t>KASHMIR</a:t>
            </a:r>
            <a:endParaRPr lang="en-US" sz="5400" b="1" dirty="0">
              <a:latin typeface="Times New Roman" pitchFamily="18" charset="0"/>
              <a:cs typeface="Times New Roman" pitchFamily="18" charset="0"/>
            </a:endParaRPr>
          </a:p>
          <a:p>
            <a:pPr marL="515329" indent="-80520">
              <a:buNone/>
            </a:pPr>
            <a:r>
              <a:rPr lang="en-IN" sz="5400" b="1" dirty="0">
                <a:latin typeface="Times New Roman" pitchFamily="18" charset="0"/>
                <a:cs typeface="Times New Roman" pitchFamily="18" charset="0"/>
              </a:rPr>
              <a:t>Positive</a:t>
            </a:r>
            <a:endParaRPr lang="en-US" sz="5400" b="1" dirty="0">
              <a:latin typeface="Times New Roman" pitchFamily="18" charset="0"/>
              <a:cs typeface="Times New Roman" pitchFamily="18" charset="0"/>
            </a:endParaRPr>
          </a:p>
          <a:p>
            <a:pPr marL="515329" indent="-80520">
              <a:buNone/>
            </a:pPr>
            <a:endParaRPr lang="en-US" b="1" dirty="0">
              <a:latin typeface="Times New Roman" pitchFamily="18" charset="0"/>
              <a:cs typeface="Times New Roman" pitchFamily="18" charset="0"/>
            </a:endParaRPr>
          </a:p>
          <a:p>
            <a:pPr marL="515329" indent="-80520">
              <a:buNone/>
            </a:pPr>
            <a:r>
              <a:rPr lang="en-US" dirty="0">
                <a:latin typeface="Times New Roman" pitchFamily="18" charset="0"/>
                <a:cs typeface="Times New Roman" pitchFamily="18" charset="0"/>
              </a:rPr>
              <a:t> </a:t>
            </a:r>
            <a:endParaRPr lang="en-US" b="1" dirty="0">
              <a:latin typeface="Times New Roman" pitchFamily="18" charset="0"/>
              <a:cs typeface="Times New Roman" pitchFamily="18" charset="0"/>
            </a:endParaRPr>
          </a:p>
          <a:p>
            <a:pPr marL="515329" indent="-80520">
              <a:buNone/>
            </a:pPr>
            <a:endParaRPr lang="en-IN" b="1" dirty="0">
              <a:latin typeface="Times New Roman" pitchFamily="18" charset="0"/>
              <a:cs typeface="Times New Roman" pitchFamily="18" charset="0"/>
            </a:endParaRPr>
          </a:p>
          <a:p>
            <a:pPr marL="515329" indent="-80520">
              <a:buNone/>
            </a:pPr>
            <a:endParaRPr lang="en-IN" b="1" dirty="0">
              <a:latin typeface="Times New Roman" pitchFamily="18" charset="0"/>
              <a:cs typeface="Times New Roman" pitchFamily="18" charset="0"/>
            </a:endParaRPr>
          </a:p>
          <a:p>
            <a:pPr marL="515329" indent="-80520">
              <a:buNone/>
            </a:pPr>
            <a:endParaRPr lang="en-IN" b="1" dirty="0">
              <a:latin typeface="Times New Roman" pitchFamily="18" charset="0"/>
              <a:cs typeface="Times New Roman" pitchFamily="18" charset="0"/>
            </a:endParaRPr>
          </a:p>
          <a:p>
            <a:pPr marL="515329" indent="-80520">
              <a:buNone/>
            </a:pPr>
            <a:endParaRPr lang="en-IN" b="1" dirty="0">
              <a:latin typeface="Times New Roman" pitchFamily="18" charset="0"/>
              <a:cs typeface="Times New Roman" pitchFamily="18" charset="0"/>
            </a:endParaRPr>
          </a:p>
          <a:p>
            <a:pPr marL="515329" indent="-80520">
              <a:buNone/>
            </a:pPr>
            <a:endParaRPr lang="en-IN" b="1" dirty="0">
              <a:latin typeface="Times New Roman" pitchFamily="18" charset="0"/>
              <a:cs typeface="Times New Roman" pitchFamily="18" charset="0"/>
            </a:endParaRPr>
          </a:p>
          <a:p>
            <a:pPr marL="515329" indent="-80520">
              <a:buNone/>
            </a:pPr>
            <a:endParaRPr lang="en-IN" sz="5400" b="1" dirty="0">
              <a:latin typeface="Times New Roman" pitchFamily="18" charset="0"/>
              <a:cs typeface="Times New Roman" pitchFamily="18" charset="0"/>
            </a:endParaRPr>
          </a:p>
          <a:p>
            <a:pPr marL="515329" indent="-80520">
              <a:buNone/>
            </a:pPr>
            <a:endParaRPr lang="en-IN" sz="5400" b="1" dirty="0">
              <a:latin typeface="Times New Roman" pitchFamily="18" charset="0"/>
              <a:cs typeface="Times New Roman" pitchFamily="18" charset="0"/>
            </a:endParaRPr>
          </a:p>
          <a:p>
            <a:pPr marL="515329" indent="-80520">
              <a:buNone/>
            </a:pPr>
            <a:endParaRPr lang="en-IN" sz="5400" b="1" dirty="0">
              <a:latin typeface="Times New Roman" pitchFamily="18" charset="0"/>
              <a:cs typeface="Times New Roman" pitchFamily="18" charset="0"/>
            </a:endParaRPr>
          </a:p>
          <a:p>
            <a:pPr marL="515329" indent="-80520">
              <a:buNone/>
            </a:pPr>
            <a:r>
              <a:rPr lang="en-IN" sz="5400" b="1" dirty="0">
                <a:latin typeface="Times New Roman" pitchFamily="18" charset="0"/>
                <a:cs typeface="Times New Roman" pitchFamily="18" charset="0"/>
              </a:rPr>
              <a:t>Negative</a:t>
            </a:r>
          </a:p>
        </p:txBody>
      </p:sp>
      <p:graphicFrame>
        <p:nvGraphicFramePr>
          <p:cNvPr id="4" name="Table 3"/>
          <p:cNvGraphicFramePr>
            <a:graphicFrameLocks noGrp="1"/>
          </p:cNvGraphicFramePr>
          <p:nvPr>
            <p:extLst>
              <p:ext uri="{D42A27DB-BD31-4B8C-83A1-F6EECF244321}">
                <p14:modId xmlns:p14="http://schemas.microsoft.com/office/powerpoint/2010/main" val="1114311038"/>
              </p:ext>
            </p:extLst>
          </p:nvPr>
        </p:nvGraphicFramePr>
        <p:xfrm>
          <a:off x="7818437" y="1051719"/>
          <a:ext cx="15203038" cy="8695198"/>
        </p:xfrm>
        <a:graphic>
          <a:graphicData uri="http://schemas.openxmlformats.org/drawingml/2006/table">
            <a:tbl>
              <a:tblPr firstRow="1" bandRow="1">
                <a:tableStyleId>{5940675A-B579-460E-94D1-54222C63F5DA}</a:tableStyleId>
              </a:tblPr>
              <a:tblGrid>
                <a:gridCol w="15203038">
                  <a:extLst>
                    <a:ext uri="{9D8B030D-6E8A-4147-A177-3AD203B41FA5}">
                      <a16:colId xmlns:a16="http://schemas.microsoft.com/office/drawing/2014/main" val="20000"/>
                    </a:ext>
                  </a:extLst>
                </a:gridCol>
              </a:tblGrid>
              <a:tr h="25542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5000" dirty="0" err="1">
                          <a:latin typeface="Times New Roman" pitchFamily="18" charset="0"/>
                          <a:cs typeface="Times New Roman" pitchFamily="18" charset="0"/>
                        </a:rPr>
                        <a:t>gulmarg</a:t>
                      </a:r>
                      <a:r>
                        <a:rPr lang="en-US" sz="5000" dirty="0">
                          <a:latin typeface="Times New Roman" pitchFamily="18" charset="0"/>
                          <a:cs typeface="Times New Roman" pitchFamily="18" charset="0"/>
                        </a:rPr>
                        <a:t> trekking amazing experience pumped with adrenaline</a:t>
                      </a:r>
                    </a:p>
                    <a:p>
                      <a:endParaRPr lang="en-US" sz="5000" b="0" dirty="0">
                        <a:solidFill>
                          <a:schemeClr val="tx1"/>
                        </a:solidFill>
                        <a:latin typeface="Times New Roman" pitchFamily="18" charset="0"/>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7933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5000" dirty="0" err="1">
                          <a:latin typeface="Times New Roman" pitchFamily="18" charset="0"/>
                          <a:cs typeface="Times New Roman" pitchFamily="18" charset="0"/>
                        </a:rPr>
                        <a:t>gulmarg</a:t>
                      </a:r>
                      <a:r>
                        <a:rPr lang="en-US" sz="5000" dirty="0">
                          <a:latin typeface="Times New Roman" pitchFamily="18" charset="0"/>
                          <a:cs typeface="Times New Roman" pitchFamily="18" charset="0"/>
                        </a:rPr>
                        <a:t>  perfect </a:t>
                      </a:r>
                      <a:r>
                        <a:rPr lang="en-US" sz="5000" dirty="0" err="1">
                          <a:latin typeface="Times New Roman" pitchFamily="18" charset="0"/>
                          <a:cs typeface="Times New Roman" pitchFamily="18" charset="0"/>
                        </a:rPr>
                        <a:t>sking</a:t>
                      </a:r>
                      <a:r>
                        <a:rPr lang="en-US" sz="5000" dirty="0">
                          <a:latin typeface="Times New Roman" pitchFamily="18" charset="0"/>
                          <a:cs typeface="Times New Roman" pitchFamily="18" charset="0"/>
                        </a:rPr>
                        <a:t> </a:t>
                      </a:r>
                      <a:r>
                        <a:rPr lang="en-US" sz="5000" dirty="0" err="1">
                          <a:latin typeface="Times New Roman" pitchFamily="18" charset="0"/>
                          <a:cs typeface="Times New Roman" pitchFamily="18" charset="0"/>
                        </a:rPr>
                        <a:t>loacation</a:t>
                      </a:r>
                      <a:endParaRPr lang="en-US" sz="5000" dirty="0">
                        <a:latin typeface="Times New Roman" pitchFamily="18" charset="0"/>
                        <a:cs typeface="Times New Roman" pitchFamily="18" charset="0"/>
                      </a:endParaRPr>
                    </a:p>
                    <a:p>
                      <a:endParaRPr lang="en-US" sz="5000" dirty="0">
                        <a:latin typeface="Times New Roman" pitchFamily="18" charset="0"/>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7933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5000" dirty="0">
                          <a:latin typeface="Times New Roman" pitchFamily="18" charset="0"/>
                          <a:cs typeface="Times New Roman" pitchFamily="18" charset="0"/>
                        </a:rPr>
                        <a:t>Srinagar is a heaven on earth So beautiful</a:t>
                      </a:r>
                    </a:p>
                    <a:p>
                      <a:endParaRPr lang="en-US" sz="5000" dirty="0">
                        <a:latin typeface="Times New Roman" pitchFamily="18" charset="0"/>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5542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5000" dirty="0">
                          <a:latin typeface="Times New Roman" pitchFamily="18" charset="0"/>
                          <a:cs typeface="Times New Roman" pitchFamily="18" charset="0"/>
                        </a:rPr>
                        <a:t>visited </a:t>
                      </a:r>
                      <a:r>
                        <a:rPr lang="en-US" sz="5000" dirty="0" err="1">
                          <a:latin typeface="Times New Roman" pitchFamily="18" charset="0"/>
                          <a:cs typeface="Times New Roman" pitchFamily="18" charset="0"/>
                        </a:rPr>
                        <a:t>dal</a:t>
                      </a:r>
                      <a:r>
                        <a:rPr lang="en-US" sz="5000" dirty="0">
                          <a:latin typeface="Times New Roman" pitchFamily="18" charset="0"/>
                          <a:cs typeface="Times New Roman" pitchFamily="18" charset="0"/>
                        </a:rPr>
                        <a:t> lake in </a:t>
                      </a:r>
                      <a:r>
                        <a:rPr lang="en-US" sz="5000" dirty="0" err="1">
                          <a:latin typeface="Times New Roman" pitchFamily="18" charset="0"/>
                          <a:cs typeface="Times New Roman" pitchFamily="18" charset="0"/>
                        </a:rPr>
                        <a:t>srinagar</a:t>
                      </a:r>
                      <a:r>
                        <a:rPr lang="en-US" sz="5000" dirty="0">
                          <a:latin typeface="Times New Roman" pitchFamily="18" charset="0"/>
                          <a:cs typeface="Times New Roman" pitchFamily="18" charset="0"/>
                        </a:rPr>
                        <a:t>. Such a soothing and calm place. So peaceful</a:t>
                      </a:r>
                    </a:p>
                    <a:p>
                      <a:endParaRPr lang="en-US" sz="5000" dirty="0">
                        <a:latin typeface="Times New Roman" pitchFamily="18" charset="0"/>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7742237" y="10805319"/>
          <a:ext cx="15631292" cy="7934199"/>
        </p:xfrm>
        <a:graphic>
          <a:graphicData uri="http://schemas.openxmlformats.org/drawingml/2006/table">
            <a:tbl>
              <a:tblPr firstRow="1" bandRow="1">
                <a:tableStyleId>{5940675A-B579-460E-94D1-54222C63F5DA}</a:tableStyleId>
              </a:tblPr>
              <a:tblGrid>
                <a:gridCol w="15631292">
                  <a:extLst>
                    <a:ext uri="{9D8B030D-6E8A-4147-A177-3AD203B41FA5}">
                      <a16:colId xmlns:a16="http://schemas.microsoft.com/office/drawing/2014/main" val="20000"/>
                    </a:ext>
                  </a:extLst>
                </a:gridCol>
              </a:tblGrid>
              <a:tr h="17933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5000" dirty="0">
                          <a:latin typeface="Times New Roman" pitchFamily="18" charset="0"/>
                          <a:cs typeface="Times New Roman" pitchFamily="18" charset="0"/>
                        </a:rPr>
                        <a:t>interior </a:t>
                      </a:r>
                      <a:r>
                        <a:rPr lang="en-US" sz="5000" dirty="0" err="1">
                          <a:latin typeface="Times New Roman" pitchFamily="18" charset="0"/>
                          <a:cs typeface="Times New Roman" pitchFamily="18" charset="0"/>
                        </a:rPr>
                        <a:t>kashmir</a:t>
                      </a:r>
                      <a:r>
                        <a:rPr lang="en-US" sz="5000" dirty="0">
                          <a:latin typeface="Times New Roman" pitchFamily="18" charset="0"/>
                          <a:cs typeface="Times New Roman" pitchFamily="18" charset="0"/>
                        </a:rPr>
                        <a:t> not safe for tourists. </a:t>
                      </a:r>
                    </a:p>
                    <a:p>
                      <a:endParaRPr lang="en-US" sz="5000" b="0" dirty="0">
                        <a:solidFill>
                          <a:schemeClr val="tx1"/>
                        </a:solidFill>
                        <a:latin typeface="Times New Roman" pitchFamily="18" charset="0"/>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7933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5000" dirty="0" err="1">
                          <a:latin typeface="Times New Roman" pitchFamily="18" charset="0"/>
                          <a:cs typeface="Times New Roman" pitchFamily="18" charset="0"/>
                        </a:rPr>
                        <a:t>india</a:t>
                      </a:r>
                      <a:r>
                        <a:rPr lang="en-US" sz="5000" dirty="0">
                          <a:latin typeface="Times New Roman" pitchFamily="18" charset="0"/>
                          <a:cs typeface="Times New Roman" pitchFamily="18" charset="0"/>
                        </a:rPr>
                        <a:t> </a:t>
                      </a:r>
                      <a:r>
                        <a:rPr lang="en-US" sz="5000" dirty="0" err="1">
                          <a:latin typeface="Times New Roman" pitchFamily="18" charset="0"/>
                          <a:cs typeface="Times New Roman" pitchFamily="18" charset="0"/>
                        </a:rPr>
                        <a:t>pok</a:t>
                      </a:r>
                      <a:r>
                        <a:rPr lang="en-US" sz="5000" dirty="0">
                          <a:latin typeface="Times New Roman" pitchFamily="18" charset="0"/>
                          <a:cs typeface="Times New Roman" pitchFamily="18" charset="0"/>
                        </a:rPr>
                        <a:t> border unsafe </a:t>
                      </a:r>
                    </a:p>
                    <a:p>
                      <a:endParaRPr lang="en-US" sz="5000" dirty="0">
                        <a:latin typeface="Times New Roman" pitchFamily="18" charset="0"/>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7933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5000" dirty="0" err="1">
                          <a:latin typeface="Times New Roman" pitchFamily="18" charset="0"/>
                          <a:cs typeface="Times New Roman" pitchFamily="18" charset="0"/>
                        </a:rPr>
                        <a:t>pulwama</a:t>
                      </a:r>
                      <a:r>
                        <a:rPr lang="en-US" sz="5000" dirty="0">
                          <a:latin typeface="Times New Roman" pitchFamily="18" charset="0"/>
                          <a:cs typeface="Times New Roman" pitchFamily="18" charset="0"/>
                        </a:rPr>
                        <a:t> is filled with terrorists</a:t>
                      </a:r>
                    </a:p>
                    <a:p>
                      <a:endParaRPr lang="en-US" sz="5000" dirty="0">
                        <a:latin typeface="Times New Roman" pitchFamily="18" charset="0"/>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5542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5000" dirty="0">
                          <a:latin typeface="Times New Roman" pitchFamily="18" charset="0"/>
                          <a:cs typeface="Times New Roman" pitchFamily="18" charset="0"/>
                        </a:rPr>
                        <a:t>landslides in </a:t>
                      </a:r>
                      <a:r>
                        <a:rPr lang="en-US" sz="5000" dirty="0" err="1">
                          <a:latin typeface="Times New Roman" pitchFamily="18" charset="0"/>
                          <a:cs typeface="Times New Roman" pitchFamily="18" charset="0"/>
                        </a:rPr>
                        <a:t>gulmarg</a:t>
                      </a:r>
                      <a:r>
                        <a:rPr lang="en-US" sz="5000" dirty="0">
                          <a:latin typeface="Times New Roman" pitchFamily="18" charset="0"/>
                          <a:cs typeface="Times New Roman" pitchFamily="18" charset="0"/>
                        </a:rPr>
                        <a:t> leave people stranded. No food or water.</a:t>
                      </a:r>
                    </a:p>
                    <a:p>
                      <a:endParaRPr lang="en-US" sz="5000" dirty="0">
                        <a:latin typeface="Times New Roman" pitchFamily="18" charset="0"/>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Slide Number Placeholder 5"/>
          <p:cNvSpPr>
            <a:spLocks noGrp="1"/>
          </p:cNvSpPr>
          <p:nvPr>
            <p:ph type="sldNum" sz="quarter" idx="12"/>
          </p:nvPr>
        </p:nvSpPr>
        <p:spPr/>
        <p:txBody>
          <a:bodyPr/>
          <a:lstStyle/>
          <a:p>
            <a:fld id="{227EAA8D-357C-4EAD-8E30-CDB4F7E846F9}"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
            <a:ext cx="25267020" cy="18597175"/>
          </a:xfrm>
        </p:spPr>
        <p:txBody>
          <a:bodyPr>
            <a:normAutofit/>
          </a:bodyPr>
          <a:lstStyle/>
          <a:p>
            <a:pPr>
              <a:buNone/>
            </a:pPr>
            <a:r>
              <a:rPr lang="en-IN" sz="6000" b="1" dirty="0">
                <a:latin typeface="Times New Roman" pitchFamily="18" charset="0"/>
                <a:cs typeface="Times New Roman" pitchFamily="18" charset="0"/>
              </a:rPr>
              <a:t>LADAKH</a:t>
            </a:r>
            <a:endParaRPr lang="en-US" sz="6000" b="1" dirty="0">
              <a:latin typeface="Times New Roman" pitchFamily="18" charset="0"/>
              <a:cs typeface="Times New Roman" pitchFamily="18" charset="0"/>
            </a:endParaRPr>
          </a:p>
          <a:p>
            <a:pPr>
              <a:buNone/>
            </a:pPr>
            <a:r>
              <a:rPr lang="en-IN" sz="6000" b="1" dirty="0">
                <a:latin typeface="Times New Roman" pitchFamily="18" charset="0"/>
                <a:cs typeface="Times New Roman" pitchFamily="18" charset="0"/>
              </a:rPr>
              <a:t>Positive</a:t>
            </a:r>
            <a:endParaRPr lang="en-US" sz="6000" b="1" dirty="0">
              <a:latin typeface="Times New Roman" pitchFamily="18" charset="0"/>
              <a:cs typeface="Times New Roman" pitchFamily="18" charset="0"/>
            </a:endParaRPr>
          </a:p>
          <a:p>
            <a:pPr>
              <a:buNone/>
            </a:pPr>
            <a:r>
              <a:rPr lang="en-US" sz="6000" dirty="0">
                <a:latin typeface="Times New Roman" pitchFamily="18" charset="0"/>
                <a:cs typeface="Times New Roman" pitchFamily="18" charset="0"/>
              </a:rPr>
              <a:t> </a:t>
            </a:r>
            <a:endParaRPr lang="en-US" sz="6000" b="1" dirty="0">
              <a:latin typeface="Times New Roman" pitchFamily="18" charset="0"/>
              <a:cs typeface="Times New Roman" pitchFamily="18" charset="0"/>
            </a:endParaRPr>
          </a:p>
          <a:p>
            <a:endParaRPr lang="en-US" sz="6000" b="1" dirty="0">
              <a:latin typeface="Times New Roman" pitchFamily="18" charset="0"/>
              <a:cs typeface="Times New Roman" pitchFamily="18" charset="0"/>
            </a:endParaRPr>
          </a:p>
          <a:p>
            <a:endParaRPr lang="en-US" sz="6000" b="1" dirty="0">
              <a:latin typeface="Times New Roman" pitchFamily="18" charset="0"/>
              <a:cs typeface="Times New Roman" pitchFamily="18" charset="0"/>
            </a:endParaRPr>
          </a:p>
          <a:p>
            <a:pPr>
              <a:buNone/>
            </a:pPr>
            <a:endParaRPr lang="en-IN" sz="6000" b="1" dirty="0">
              <a:latin typeface="Times New Roman" pitchFamily="18" charset="0"/>
              <a:cs typeface="Times New Roman" pitchFamily="18" charset="0"/>
            </a:endParaRPr>
          </a:p>
          <a:p>
            <a:pPr>
              <a:buNone/>
            </a:pPr>
            <a:endParaRPr lang="en-IN" sz="6000" b="1" dirty="0">
              <a:latin typeface="Times New Roman" pitchFamily="18" charset="0"/>
              <a:cs typeface="Times New Roman" pitchFamily="18" charset="0"/>
            </a:endParaRPr>
          </a:p>
          <a:p>
            <a:pPr>
              <a:buNone/>
            </a:pPr>
            <a:endParaRPr lang="en-IN" sz="6000" b="1" dirty="0">
              <a:latin typeface="Times New Roman" pitchFamily="18" charset="0"/>
              <a:cs typeface="Times New Roman" pitchFamily="18" charset="0"/>
            </a:endParaRPr>
          </a:p>
          <a:p>
            <a:pPr>
              <a:buNone/>
            </a:pPr>
            <a:r>
              <a:rPr lang="en-IN" sz="6000" b="1" dirty="0">
                <a:latin typeface="Times New Roman" pitchFamily="18" charset="0"/>
                <a:cs typeface="Times New Roman" pitchFamily="18" charset="0"/>
              </a:rPr>
              <a:t>Negative</a:t>
            </a:r>
            <a:endParaRPr lang="en-US" sz="6000" b="1"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a:t>
            </a:r>
            <a:endParaRPr lang="en-US" b="1" dirty="0">
              <a:latin typeface="Times New Roman" pitchFamily="18" charset="0"/>
              <a:cs typeface="Times New Roman" pitchFamily="18" charset="0"/>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53908107"/>
              </p:ext>
            </p:extLst>
          </p:nvPr>
        </p:nvGraphicFramePr>
        <p:xfrm>
          <a:off x="4922837" y="1280319"/>
          <a:ext cx="18462532" cy="6395498"/>
        </p:xfrm>
        <a:graphic>
          <a:graphicData uri="http://schemas.openxmlformats.org/drawingml/2006/table">
            <a:tbl>
              <a:tblPr firstRow="1" bandRow="1">
                <a:tableStyleId>{5940675A-B579-460E-94D1-54222C63F5DA}</a:tableStyleId>
              </a:tblPr>
              <a:tblGrid>
                <a:gridCol w="18462532">
                  <a:extLst>
                    <a:ext uri="{9D8B030D-6E8A-4147-A177-3AD203B41FA5}">
                      <a16:colId xmlns:a16="http://schemas.microsoft.com/office/drawing/2014/main" val="20000"/>
                    </a:ext>
                  </a:extLst>
                </a:gridCol>
              </a:tblGrid>
              <a:tr h="977870">
                <a:tc>
                  <a:txBody>
                    <a:bodyPr/>
                    <a:lstStyle/>
                    <a:p>
                      <a:r>
                        <a:rPr lang="en-US" sz="5000" dirty="0">
                          <a:latin typeface="Times New Roman" pitchFamily="18" charset="0"/>
                          <a:cs typeface="Times New Roman" pitchFamily="18" charset="0"/>
                        </a:rPr>
                        <a:t>Amazing view of </a:t>
                      </a:r>
                      <a:r>
                        <a:rPr lang="en-US" sz="5000" dirty="0" err="1">
                          <a:latin typeface="Times New Roman" pitchFamily="18" charset="0"/>
                          <a:cs typeface="Times New Roman" pitchFamily="18" charset="0"/>
                        </a:rPr>
                        <a:t>galwan</a:t>
                      </a:r>
                      <a:r>
                        <a:rPr lang="en-US" sz="5000" dirty="0">
                          <a:latin typeface="Times New Roman" pitchFamily="18" charset="0"/>
                          <a:cs typeface="Times New Roman" pitchFamily="18" charset="0"/>
                        </a:rPr>
                        <a:t> valley</a:t>
                      </a:r>
                      <a:endParaRPr lang="en-US" sz="5000" b="0" dirty="0">
                        <a:solidFill>
                          <a:schemeClr val="tx1"/>
                        </a:solidFill>
                        <a:latin typeface="Times New Roman" pitchFamily="18" charset="0"/>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7933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5000" dirty="0">
                          <a:latin typeface="Times New Roman" pitchFamily="18" charset="0"/>
                          <a:cs typeface="Times New Roman" pitchFamily="18" charset="0"/>
                        </a:rPr>
                        <a:t>Snow-biking at zero point. Very much recommended</a:t>
                      </a:r>
                    </a:p>
                    <a:p>
                      <a:endParaRPr lang="en-US" sz="5000" dirty="0">
                        <a:latin typeface="Times New Roman" pitchFamily="18" charset="0"/>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793300">
                <a:tc>
                  <a:txBody>
                    <a:bodyPr/>
                    <a:lstStyle/>
                    <a:p>
                      <a:r>
                        <a:rPr lang="en-US" sz="5000" dirty="0">
                          <a:latin typeface="Times New Roman" pitchFamily="18" charset="0"/>
                          <a:cs typeface="Times New Roman" pitchFamily="18" charset="0"/>
                        </a:rPr>
                        <a:t>Solo trip to </a:t>
                      </a:r>
                      <a:r>
                        <a:rPr lang="en-US" sz="5000" dirty="0" err="1">
                          <a:latin typeface="Times New Roman" pitchFamily="18" charset="0"/>
                          <a:cs typeface="Times New Roman" pitchFamily="18" charset="0"/>
                        </a:rPr>
                        <a:t>ladakh</a:t>
                      </a:r>
                      <a:r>
                        <a:rPr lang="en-US" sz="5000" dirty="0">
                          <a:latin typeface="Times New Roman" pitchFamily="18" charset="0"/>
                          <a:cs typeface="Times New Roman" pitchFamily="18" charset="0"/>
                        </a:rPr>
                        <a:t>. Best experience ever</a:t>
                      </a:r>
                    </a:p>
                    <a:p>
                      <a:r>
                        <a:rPr lang="en-US" sz="5000" dirty="0">
                          <a:latin typeface="Times New Roman" pitchFamily="18" charset="0"/>
                          <a:cs typeface="Times New Roman" pitchFamily="18" charset="0"/>
                        </a:rPr>
                        <a:t> </a:t>
                      </a: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7933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5000" dirty="0">
                          <a:latin typeface="Times New Roman" pitchFamily="18" charset="0"/>
                          <a:cs typeface="Times New Roman" pitchFamily="18" charset="0"/>
                        </a:rPr>
                        <a:t>One of the most beautiful places in the world</a:t>
                      </a:r>
                    </a:p>
                    <a:p>
                      <a:endParaRPr lang="en-US" sz="5000" dirty="0">
                        <a:latin typeface="Times New Roman" pitchFamily="18" charset="0"/>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01922648"/>
              </p:ext>
            </p:extLst>
          </p:nvPr>
        </p:nvGraphicFramePr>
        <p:xfrm>
          <a:off x="4922837" y="8519319"/>
          <a:ext cx="18462532" cy="9651196"/>
        </p:xfrm>
        <a:graphic>
          <a:graphicData uri="http://schemas.openxmlformats.org/drawingml/2006/table">
            <a:tbl>
              <a:tblPr firstRow="1" bandRow="1">
                <a:tableStyleId>{5940675A-B579-460E-94D1-54222C63F5DA}</a:tableStyleId>
              </a:tblPr>
              <a:tblGrid>
                <a:gridCol w="18462532">
                  <a:extLst>
                    <a:ext uri="{9D8B030D-6E8A-4147-A177-3AD203B41FA5}">
                      <a16:colId xmlns:a16="http://schemas.microsoft.com/office/drawing/2014/main" val="20000"/>
                    </a:ext>
                  </a:extLst>
                </a:gridCol>
              </a:tblGrid>
              <a:tr h="2057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5000" dirty="0">
                          <a:latin typeface="Times New Roman" pitchFamily="18" charset="0"/>
                          <a:cs typeface="Times New Roman" pitchFamily="18" charset="0"/>
                        </a:rPr>
                        <a:t>Ladakh is overhyped Locals are not friendly and never help Had a horrible experience</a:t>
                      </a:r>
                    </a:p>
                    <a:p>
                      <a:endParaRPr lang="en-US" sz="5000" b="0" dirty="0">
                        <a:solidFill>
                          <a:schemeClr val="tx1"/>
                        </a:solidFill>
                        <a:latin typeface="Times New Roman" pitchFamily="18" charset="0"/>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0324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5000" dirty="0">
                          <a:latin typeface="Times New Roman" pitchFamily="18" charset="0"/>
                          <a:cs typeface="Times New Roman" pitchFamily="18" charset="0"/>
                        </a:rPr>
                        <a:t>There are so many thieves in Ladakh Tourists be careful Still unsafe</a:t>
                      </a:r>
                    </a:p>
                    <a:p>
                      <a:endParaRPr lang="en-US" sz="5000" dirty="0">
                        <a:latin typeface="Times New Roman" pitchFamily="18" charset="0"/>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245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5000" dirty="0">
                          <a:latin typeface="Times New Roman" pitchFamily="18" charset="0"/>
                          <a:cs typeface="Times New Roman" pitchFamily="18" charset="0"/>
                        </a:rPr>
                        <a:t>Plastic bottles thrown in lakes and rivers. Place is </a:t>
                      </a:r>
                      <a:r>
                        <a:rPr lang="en-US" sz="5000" dirty="0" err="1">
                          <a:latin typeface="Times New Roman" pitchFamily="18" charset="0"/>
                          <a:cs typeface="Times New Roman" pitchFamily="18" charset="0"/>
                        </a:rPr>
                        <a:t>unhygenic</a:t>
                      </a:r>
                      <a:r>
                        <a:rPr lang="en-US" sz="5000" dirty="0">
                          <a:latin typeface="Times New Roman" pitchFamily="18" charset="0"/>
                          <a:cs typeface="Times New Roman" pitchFamily="18" charset="0"/>
                        </a:rPr>
                        <a:t> Ladakh very poor administration</a:t>
                      </a:r>
                    </a:p>
                    <a:p>
                      <a:endParaRPr lang="en-US" sz="5000" dirty="0">
                        <a:latin typeface="Times New Roman" pitchFamily="18" charset="0"/>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4245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5000" dirty="0">
                          <a:latin typeface="Times New Roman" pitchFamily="18" charset="0"/>
                          <a:cs typeface="Times New Roman" pitchFamily="18" charset="0"/>
                        </a:rPr>
                        <a:t>I went to </a:t>
                      </a:r>
                      <a:r>
                        <a:rPr lang="en-US" sz="5000" dirty="0" err="1">
                          <a:latin typeface="Times New Roman" pitchFamily="18" charset="0"/>
                          <a:cs typeface="Times New Roman" pitchFamily="18" charset="0"/>
                        </a:rPr>
                        <a:t>Ladakh</a:t>
                      </a:r>
                      <a:r>
                        <a:rPr lang="en-US" sz="5000" dirty="0">
                          <a:latin typeface="Times New Roman" pitchFamily="18" charset="0"/>
                          <a:cs typeface="Times New Roman" pitchFamily="18" charset="0"/>
                        </a:rPr>
                        <a:t> for some alone time. But this place is overcrowded and my trips ruined</a:t>
                      </a:r>
                    </a:p>
                    <a:p>
                      <a:endParaRPr lang="en-US" sz="5000" dirty="0">
                        <a:latin typeface="Times New Roman" pitchFamily="18" charset="0"/>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Slide Number Placeholder 5"/>
          <p:cNvSpPr>
            <a:spLocks noGrp="1"/>
          </p:cNvSpPr>
          <p:nvPr>
            <p:ph type="sldNum" sz="quarter" idx="12"/>
          </p:nvPr>
        </p:nvSpPr>
        <p:spPr>
          <a:xfrm>
            <a:off x="18715037" y="17587119"/>
            <a:ext cx="5995564" cy="1012632"/>
          </a:xfrm>
        </p:spPr>
        <p:txBody>
          <a:bodyPr/>
          <a:lstStyle/>
          <a:p>
            <a:fld id="{227EAA8D-357C-4EAD-8E30-CDB4F7E846F9}" type="slidenum">
              <a:rPr lang="en-US" smtClean="0"/>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255" y="422669"/>
            <a:ext cx="24838766" cy="17963179"/>
          </a:xfrm>
        </p:spPr>
        <p:txBody>
          <a:bodyPr/>
          <a:lstStyle/>
          <a:p>
            <a:pPr>
              <a:buNone/>
            </a:pPr>
            <a:r>
              <a:rPr lang="en-US" sz="7200" b="1" dirty="0">
                <a:latin typeface="Times New Roman" pitchFamily="18" charset="0"/>
                <a:cs typeface="Times New Roman" pitchFamily="18" charset="0"/>
              </a:rPr>
              <a:t>Vector Space Generation</a:t>
            </a:r>
          </a:p>
          <a:p>
            <a:pPr>
              <a:buNone/>
            </a:pPr>
            <a:r>
              <a:rPr lang="en-US" sz="7200" b="1" dirty="0">
                <a:latin typeface="Times New Roman" pitchFamily="18" charset="0"/>
                <a:cs typeface="Times New Roman" pitchFamily="18" charset="0"/>
              </a:rPr>
              <a:t>Input</a:t>
            </a:r>
          </a:p>
          <a:p>
            <a:endParaRPr lang="en-US" b="1" dirty="0"/>
          </a:p>
          <a:p>
            <a:endParaRPr lang="en-US" dirty="0"/>
          </a:p>
        </p:txBody>
      </p:sp>
      <p:graphicFrame>
        <p:nvGraphicFramePr>
          <p:cNvPr id="4" name="Table 3"/>
          <p:cNvGraphicFramePr>
            <a:graphicFrameLocks noGrp="1"/>
          </p:cNvGraphicFramePr>
          <p:nvPr/>
        </p:nvGraphicFramePr>
        <p:xfrm>
          <a:off x="2560637" y="4937919"/>
          <a:ext cx="10190931" cy="6795834"/>
        </p:xfrm>
        <a:graphic>
          <a:graphicData uri="http://schemas.openxmlformats.org/drawingml/2006/table">
            <a:tbl>
              <a:tblPr firstRow="1" bandRow="1">
                <a:tableStyleId>{5940675A-B579-460E-94D1-54222C63F5DA}</a:tableStyleId>
              </a:tblPr>
              <a:tblGrid>
                <a:gridCol w="10190931">
                  <a:extLst>
                    <a:ext uri="{9D8B030D-6E8A-4147-A177-3AD203B41FA5}">
                      <a16:colId xmlns:a16="http://schemas.microsoft.com/office/drawing/2014/main" val="20000"/>
                    </a:ext>
                  </a:extLst>
                </a:gridCol>
              </a:tblGrid>
              <a:tr h="21555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600" b="1" i="0" dirty="0">
                          <a:latin typeface="Times New Roman" pitchFamily="18" charset="0"/>
                          <a:cs typeface="Times New Roman" pitchFamily="18" charset="0"/>
                        </a:rPr>
                        <a:t>Enter spot name </a:t>
                      </a:r>
                    </a:p>
                    <a:p>
                      <a:endParaRPr lang="en-US" sz="6600" b="1" i="0" dirty="0">
                        <a:solidFill>
                          <a:schemeClr val="tx1"/>
                        </a:solidFill>
                        <a:latin typeface="Times New Roman" pitchFamily="18" charset="0"/>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155582">
                <a:tc>
                  <a:txBody>
                    <a:bodyPr/>
                    <a:lstStyle/>
                    <a:p>
                      <a:r>
                        <a:rPr lang="en-US" sz="6600" dirty="0">
                          <a:latin typeface="Times New Roman" pitchFamily="18" charset="0"/>
                          <a:cs typeface="Times New Roman" pitchFamily="18" charset="0"/>
                        </a:rPr>
                        <a:t>cleanedkashmir.csv</a:t>
                      </a:r>
                    </a:p>
                    <a:p>
                      <a:endParaRPr lang="en-US" sz="6600" dirty="0">
                        <a:latin typeface="Times New Roman" pitchFamily="18" charset="0"/>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1555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600" dirty="0">
                          <a:latin typeface="Times New Roman" pitchFamily="18" charset="0"/>
                          <a:cs typeface="Times New Roman" pitchFamily="18" charset="0"/>
                        </a:rPr>
                        <a:t>cleanedladakh.csv</a:t>
                      </a:r>
                    </a:p>
                    <a:p>
                      <a:endParaRPr lang="en-US" sz="6600" dirty="0">
                        <a:latin typeface="Times New Roman" pitchFamily="18" charset="0"/>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227EAA8D-357C-4EAD-8E30-CDB4F7E846F9}"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255" y="633996"/>
            <a:ext cx="25267020" cy="18385843"/>
          </a:xfrm>
        </p:spPr>
        <p:txBody>
          <a:bodyPr>
            <a:normAutofit/>
          </a:bodyPr>
          <a:lstStyle/>
          <a:p>
            <a:pPr>
              <a:buNone/>
            </a:pPr>
            <a:endParaRPr lang="en-US" sz="5400" b="1" dirty="0">
              <a:latin typeface="Times New Roman" pitchFamily="18" charset="0"/>
              <a:cs typeface="Times New Roman" pitchFamily="18" charset="0"/>
            </a:endParaRPr>
          </a:p>
          <a:p>
            <a:pPr>
              <a:buNone/>
            </a:pPr>
            <a:r>
              <a:rPr lang="en-US" sz="5400" b="1" dirty="0">
                <a:latin typeface="Times New Roman" pitchFamily="18" charset="0"/>
                <a:cs typeface="Times New Roman" pitchFamily="18" charset="0"/>
              </a:rPr>
              <a:t>Kashmir</a:t>
            </a:r>
          </a:p>
          <a:p>
            <a:endParaRPr lang="en-US" sz="5400" b="1" dirty="0">
              <a:latin typeface="Times New Roman" pitchFamily="18" charset="0"/>
              <a:cs typeface="Times New Roman" pitchFamily="18" charset="0"/>
            </a:endParaRPr>
          </a:p>
          <a:p>
            <a:endParaRPr lang="en-US" sz="5400" b="1" dirty="0">
              <a:latin typeface="Times New Roman" pitchFamily="18" charset="0"/>
              <a:cs typeface="Times New Roman" pitchFamily="18" charset="0"/>
            </a:endParaRPr>
          </a:p>
          <a:p>
            <a:endParaRPr lang="en-US" sz="5400" b="1" dirty="0">
              <a:latin typeface="Times New Roman" pitchFamily="18" charset="0"/>
              <a:cs typeface="Times New Roman" pitchFamily="18" charset="0"/>
            </a:endParaRPr>
          </a:p>
          <a:p>
            <a:endParaRPr lang="en-US" sz="5400" b="1" dirty="0">
              <a:latin typeface="Times New Roman" pitchFamily="18" charset="0"/>
              <a:cs typeface="Times New Roman" pitchFamily="18" charset="0"/>
            </a:endParaRPr>
          </a:p>
          <a:p>
            <a:endParaRPr lang="en-US" sz="5400" b="1" dirty="0">
              <a:latin typeface="Times New Roman" pitchFamily="18" charset="0"/>
              <a:cs typeface="Times New Roman" pitchFamily="18" charset="0"/>
            </a:endParaRPr>
          </a:p>
          <a:p>
            <a:endParaRPr lang="en-US" sz="5400" b="1" dirty="0">
              <a:latin typeface="Times New Roman" pitchFamily="18" charset="0"/>
              <a:cs typeface="Times New Roman" pitchFamily="18" charset="0"/>
            </a:endParaRPr>
          </a:p>
          <a:p>
            <a:pPr>
              <a:buNone/>
            </a:pPr>
            <a:endParaRPr lang="en-US" sz="5400" b="1" dirty="0">
              <a:latin typeface="Times New Roman" pitchFamily="18" charset="0"/>
              <a:cs typeface="Times New Roman" pitchFamily="18" charset="0"/>
            </a:endParaRPr>
          </a:p>
        </p:txBody>
      </p:sp>
      <p:pic>
        <p:nvPicPr>
          <p:cNvPr id="4" name="image12.png"/>
          <p:cNvPicPr/>
          <p:nvPr/>
        </p:nvPicPr>
        <p:blipFill>
          <a:blip r:embed="rId2" cstate="print"/>
          <a:srcRect/>
          <a:stretch>
            <a:fillRect/>
          </a:stretch>
        </p:blipFill>
        <p:spPr>
          <a:xfrm>
            <a:off x="9342437" y="1508919"/>
            <a:ext cx="13563600" cy="7696200"/>
          </a:xfrm>
          <a:prstGeom prst="rect">
            <a:avLst/>
          </a:prstGeom>
          <a:ln/>
        </p:spPr>
      </p:pic>
      <p:pic>
        <p:nvPicPr>
          <p:cNvPr id="5" name="image63.png"/>
          <p:cNvPicPr/>
          <p:nvPr/>
        </p:nvPicPr>
        <p:blipFill>
          <a:blip r:embed="rId3" cstate="print"/>
          <a:srcRect/>
          <a:stretch>
            <a:fillRect/>
          </a:stretch>
        </p:blipFill>
        <p:spPr>
          <a:xfrm>
            <a:off x="9571037" y="10119519"/>
            <a:ext cx="13335000" cy="7543800"/>
          </a:xfrm>
          <a:prstGeom prst="rect">
            <a:avLst/>
          </a:prstGeom>
          <a:ln/>
        </p:spPr>
      </p:pic>
      <p:sp>
        <p:nvSpPr>
          <p:cNvPr id="6" name="Slide Number Placeholder 5"/>
          <p:cNvSpPr>
            <a:spLocks noGrp="1"/>
          </p:cNvSpPr>
          <p:nvPr>
            <p:ph type="sldNum" sz="quarter" idx="12"/>
          </p:nvPr>
        </p:nvSpPr>
        <p:spPr/>
        <p:txBody>
          <a:bodyPr/>
          <a:lstStyle/>
          <a:p>
            <a:fld id="{227EAA8D-357C-4EAD-8E30-CDB4F7E846F9}"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255" y="422665"/>
            <a:ext cx="24624639" cy="18174512"/>
          </a:xfrm>
        </p:spPr>
        <p:txBody>
          <a:bodyPr/>
          <a:lstStyle/>
          <a:p>
            <a:pPr>
              <a:buNone/>
            </a:pPr>
            <a:r>
              <a:rPr lang="en-US" sz="5400" b="1" dirty="0">
                <a:latin typeface="Times New Roman" pitchFamily="18" charset="0"/>
                <a:cs typeface="Times New Roman" pitchFamily="18" charset="0"/>
              </a:rPr>
              <a:t>Ladakh</a:t>
            </a:r>
          </a:p>
          <a:p>
            <a:endParaRPr lang="en-US" sz="5400" b="1" dirty="0">
              <a:latin typeface="Times New Roman" pitchFamily="18" charset="0"/>
              <a:cs typeface="Times New Roman" pitchFamily="18" charset="0"/>
            </a:endParaRPr>
          </a:p>
          <a:p>
            <a:endParaRPr lang="en-US" sz="5400" b="1" dirty="0">
              <a:latin typeface="Times New Roman" pitchFamily="18" charset="0"/>
              <a:cs typeface="Times New Roman" pitchFamily="18" charset="0"/>
            </a:endParaRPr>
          </a:p>
          <a:p>
            <a:endParaRPr lang="en-US" sz="5400" b="1" dirty="0">
              <a:latin typeface="Times New Roman" pitchFamily="18" charset="0"/>
              <a:cs typeface="Times New Roman" pitchFamily="18" charset="0"/>
            </a:endParaRPr>
          </a:p>
          <a:p>
            <a:endParaRPr lang="en-US" sz="5400" b="1" dirty="0">
              <a:latin typeface="Times New Roman" pitchFamily="18" charset="0"/>
              <a:cs typeface="Times New Roman" pitchFamily="18" charset="0"/>
            </a:endParaRPr>
          </a:p>
          <a:p>
            <a:pPr>
              <a:buNone/>
            </a:pPr>
            <a:endParaRPr lang="en-US" sz="5400" b="1" dirty="0">
              <a:latin typeface="Times New Roman" pitchFamily="18" charset="0"/>
              <a:cs typeface="Times New Roman" pitchFamily="18" charset="0"/>
            </a:endParaRPr>
          </a:p>
          <a:p>
            <a:pPr>
              <a:buNone/>
            </a:pPr>
            <a:endParaRPr lang="en-US" sz="5400" b="1" dirty="0">
              <a:latin typeface="Times New Roman" pitchFamily="18" charset="0"/>
              <a:cs typeface="Times New Roman" pitchFamily="18" charset="0"/>
            </a:endParaRPr>
          </a:p>
          <a:p>
            <a:pPr>
              <a:buNone/>
            </a:pPr>
            <a:endParaRPr lang="en-US" sz="5400" b="1" dirty="0">
              <a:latin typeface="Times New Roman" pitchFamily="18" charset="0"/>
              <a:cs typeface="Times New Roman" pitchFamily="18" charset="0"/>
            </a:endParaRPr>
          </a:p>
          <a:p>
            <a:pPr>
              <a:buNone/>
            </a:pPr>
            <a:endParaRPr lang="en-US" sz="5400" b="1" dirty="0">
              <a:latin typeface="Times New Roman" pitchFamily="18" charset="0"/>
              <a:cs typeface="Times New Roman" pitchFamily="18" charset="0"/>
            </a:endParaRPr>
          </a:p>
          <a:p>
            <a:endParaRPr lang="en-US" dirty="0"/>
          </a:p>
        </p:txBody>
      </p:sp>
      <p:pic>
        <p:nvPicPr>
          <p:cNvPr id="4" name="image47.png"/>
          <p:cNvPicPr/>
          <p:nvPr/>
        </p:nvPicPr>
        <p:blipFill>
          <a:blip r:embed="rId2" cstate="print"/>
          <a:srcRect r="25544"/>
          <a:stretch>
            <a:fillRect/>
          </a:stretch>
        </p:blipFill>
        <p:spPr>
          <a:xfrm>
            <a:off x="8428037" y="670719"/>
            <a:ext cx="16059547" cy="7185272"/>
          </a:xfrm>
          <a:prstGeom prst="rect">
            <a:avLst/>
          </a:prstGeom>
          <a:ln/>
        </p:spPr>
      </p:pic>
      <p:pic>
        <p:nvPicPr>
          <p:cNvPr id="64514" name="Picture 2" descr="https://lh4.googleusercontent.com/wgWVqQH2XIDxZkDgHxCggs_5PSXFHnlzlU4nyrikExIRKatFdqgPYJNR8EUH1DI_jdZY5vVYRJfGue9flJX_b0fH5pDbjw4rgT6P0t6HHTHWhcrh0svrJmszrx-irJklyC8hc_fp"/>
          <p:cNvPicPr>
            <a:picLocks noChangeAspect="1" noChangeArrowheads="1"/>
          </p:cNvPicPr>
          <p:nvPr/>
        </p:nvPicPr>
        <p:blipFill>
          <a:blip r:embed="rId3" cstate="print"/>
          <a:srcRect r="13289"/>
          <a:stretch>
            <a:fillRect/>
          </a:stretch>
        </p:blipFill>
        <p:spPr bwMode="auto">
          <a:xfrm>
            <a:off x="8123237" y="9052719"/>
            <a:ext cx="16512136" cy="8241930"/>
          </a:xfrm>
          <a:prstGeom prst="rect">
            <a:avLst/>
          </a:prstGeom>
          <a:noFill/>
        </p:spPr>
      </p:pic>
      <p:sp>
        <p:nvSpPr>
          <p:cNvPr id="5" name="Slide Number Placeholder 4"/>
          <p:cNvSpPr>
            <a:spLocks noGrp="1"/>
          </p:cNvSpPr>
          <p:nvPr>
            <p:ph type="sldNum" sz="quarter" idx="12"/>
          </p:nvPr>
        </p:nvSpPr>
        <p:spPr/>
        <p:txBody>
          <a:bodyPr/>
          <a:lstStyle/>
          <a:p>
            <a:fld id="{227EAA8D-357C-4EAD-8E30-CDB4F7E846F9}"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837" y="365919"/>
            <a:ext cx="23125748" cy="1901985"/>
          </a:xfrm>
        </p:spPr>
        <p:txBody>
          <a:bodyPr>
            <a:normAutofit/>
          </a:bodyPr>
          <a:lstStyle/>
          <a:p>
            <a:r>
              <a:rPr lang="en-US" sz="6000" b="1" dirty="0">
                <a:latin typeface="Times New Roman" pitchFamily="18" charset="0"/>
                <a:cs typeface="Times New Roman" pitchFamily="18" charset="0"/>
              </a:rPr>
              <a:t>PROBLEM STATEMENT</a:t>
            </a:r>
          </a:p>
        </p:txBody>
      </p:sp>
      <p:sp>
        <p:nvSpPr>
          <p:cNvPr id="3" name="Content Placeholder 2"/>
          <p:cNvSpPr>
            <a:spLocks noGrp="1"/>
          </p:cNvSpPr>
          <p:nvPr>
            <p:ph idx="1"/>
          </p:nvPr>
        </p:nvSpPr>
        <p:spPr>
          <a:xfrm>
            <a:off x="666173" y="2104552"/>
            <a:ext cx="24373464" cy="16915286"/>
          </a:xfrm>
        </p:spPr>
        <p:txBody>
          <a:bodyPr>
            <a:noAutofit/>
          </a:bodyPr>
          <a:lstStyle/>
          <a:p>
            <a:pPr indent="-72468" algn="just">
              <a:lnSpc>
                <a:spcPct val="170000"/>
              </a:lnSpc>
            </a:pPr>
            <a:r>
              <a:rPr lang="en-US" sz="4800" dirty="0">
                <a:latin typeface="Times New Roman" pitchFamily="18" charset="0"/>
                <a:cs typeface="Times New Roman" pitchFamily="18" charset="0"/>
              </a:rPr>
              <a:t>Usually when people travel to a particular tourist spot they cast their opinion about the place in twitter in form of tweets. </a:t>
            </a:r>
          </a:p>
          <a:p>
            <a:pPr indent="-72468" algn="just">
              <a:lnSpc>
                <a:spcPct val="170000"/>
              </a:lnSpc>
            </a:pPr>
            <a:r>
              <a:rPr lang="en-US" sz="4800" dirty="0">
                <a:latin typeface="Times New Roman" pitchFamily="18" charset="0"/>
                <a:cs typeface="Times New Roman" pitchFamily="18" charset="0"/>
              </a:rPr>
              <a:t>Most people find twitter to be an effective platform where they can cast their opinion without any hinderance. </a:t>
            </a:r>
          </a:p>
          <a:p>
            <a:pPr indent="-72468" algn="just">
              <a:lnSpc>
                <a:spcPct val="170000"/>
              </a:lnSpc>
            </a:pPr>
            <a:r>
              <a:rPr lang="en-US" sz="4800" dirty="0">
                <a:latin typeface="Times New Roman" pitchFamily="18" charset="0"/>
                <a:cs typeface="Times New Roman" pitchFamily="18" charset="0"/>
              </a:rPr>
              <a:t>These tweets can be effectively analyzed and to deduce a  general review about the particular tourist spot. </a:t>
            </a:r>
          </a:p>
          <a:p>
            <a:pPr indent="-72468" algn="just">
              <a:lnSpc>
                <a:spcPct val="170000"/>
              </a:lnSpc>
            </a:pPr>
            <a:r>
              <a:rPr lang="en-IN" sz="4800" dirty="0">
                <a:latin typeface="Times New Roman" pitchFamily="18" charset="0"/>
                <a:cs typeface="Times New Roman" pitchFamily="18" charset="0"/>
              </a:rPr>
              <a:t>Hence, given a set of tweets containing multiple features and varied opinions pertaining to various tourist spots across the nation, the objective of our project is to extract expressions of sentiment describing a target feature from the tweets, classify it as positive or negative and further generate general and specific summaries regarding the particular tourist spot.</a:t>
            </a:r>
            <a:endParaRPr lang="en-US" sz="4800" dirty="0">
              <a:latin typeface="Times New Roman" pitchFamily="18" charset="0"/>
              <a:cs typeface="Times New Roman" pitchFamily="18" charset="0"/>
            </a:endParaRPr>
          </a:p>
          <a:p>
            <a:pPr indent="-72468" algn="just">
              <a:lnSpc>
                <a:spcPct val="170000"/>
              </a:lnSpc>
            </a:pPr>
            <a:endParaRPr lang="en-US" sz="4800" dirty="0">
              <a:latin typeface="Times New Roman" pitchFamily="18" charset="0"/>
              <a:cs typeface="Times New Roman" pitchFamily="18" charset="0"/>
            </a:endParaRPr>
          </a:p>
          <a:p>
            <a:pPr indent="-72468" algn="just">
              <a:lnSpc>
                <a:spcPct val="170000"/>
              </a:lnSpc>
            </a:pPr>
            <a:endParaRPr lang="en-US" sz="4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27EAA8D-357C-4EAD-8E30-CDB4F7E846F9}"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4764" y="6"/>
            <a:ext cx="23125748" cy="1774303"/>
          </a:xfrm>
        </p:spPr>
        <p:txBody>
          <a:bodyPr>
            <a:normAutofit/>
          </a:bodyPr>
          <a:lstStyle/>
          <a:p>
            <a:pPr algn="l"/>
            <a:r>
              <a:rPr lang="en-US" b="1" dirty="0">
                <a:latin typeface="Times New Roman" pitchFamily="18" charset="0"/>
                <a:cs typeface="Times New Roman" pitchFamily="18" charset="0"/>
              </a:rPr>
              <a:t>Module 3</a:t>
            </a:r>
          </a:p>
        </p:txBody>
      </p:sp>
      <p:sp>
        <p:nvSpPr>
          <p:cNvPr id="3" name="Content Placeholder 2"/>
          <p:cNvSpPr>
            <a:spLocks noGrp="1"/>
          </p:cNvSpPr>
          <p:nvPr>
            <p:ph idx="1"/>
          </p:nvPr>
        </p:nvSpPr>
        <p:spPr>
          <a:xfrm>
            <a:off x="1070636" y="1127919"/>
            <a:ext cx="24196384" cy="17891924"/>
          </a:xfrm>
        </p:spPr>
        <p:txBody>
          <a:bodyPr>
            <a:normAutofit/>
          </a:bodyPr>
          <a:lstStyle/>
          <a:p>
            <a:pPr>
              <a:buNone/>
            </a:pPr>
            <a:r>
              <a:rPr lang="en-US" sz="4400" b="1" dirty="0">
                <a:latin typeface="Times New Roman" pitchFamily="18" charset="0"/>
                <a:cs typeface="Times New Roman" pitchFamily="18" charset="0"/>
              </a:rPr>
              <a:t>PN Classification</a:t>
            </a:r>
          </a:p>
          <a:p>
            <a:pPr>
              <a:buNone/>
            </a:pPr>
            <a:r>
              <a:rPr lang="en-US" sz="4400" dirty="0">
                <a:latin typeface="Times New Roman" pitchFamily="18" charset="0"/>
                <a:cs typeface="Times New Roman" pitchFamily="18" charset="0"/>
              </a:rPr>
              <a:t>Tweets</a:t>
            </a:r>
          </a:p>
          <a:p>
            <a:endParaRPr lang="en-US" sz="4400" dirty="0">
              <a:latin typeface="Times New Roman" pitchFamily="18" charset="0"/>
              <a:cs typeface="Times New Roman" pitchFamily="18" charset="0"/>
            </a:endParaRPr>
          </a:p>
          <a:p>
            <a:endParaRPr lang="en-US" sz="4400" dirty="0">
              <a:latin typeface="Times New Roman" pitchFamily="18" charset="0"/>
              <a:cs typeface="Times New Roman" pitchFamily="18" charset="0"/>
            </a:endParaRPr>
          </a:p>
          <a:p>
            <a:endParaRPr lang="en-US" sz="4400" dirty="0">
              <a:latin typeface="Times New Roman" pitchFamily="18" charset="0"/>
              <a:cs typeface="Times New Roman" pitchFamily="18" charset="0"/>
            </a:endParaRPr>
          </a:p>
          <a:p>
            <a:endParaRPr lang="en-US" sz="4400" dirty="0">
              <a:latin typeface="Times New Roman" pitchFamily="18" charset="0"/>
              <a:cs typeface="Times New Roman" pitchFamily="18" charset="0"/>
            </a:endParaRPr>
          </a:p>
          <a:p>
            <a:endParaRPr lang="en-US" sz="4400" dirty="0">
              <a:latin typeface="Times New Roman" pitchFamily="18" charset="0"/>
              <a:cs typeface="Times New Roman" pitchFamily="18" charset="0"/>
            </a:endParaRPr>
          </a:p>
          <a:p>
            <a:pPr>
              <a:buNone/>
            </a:pPr>
            <a:endParaRPr lang="en-US" sz="4400" dirty="0">
              <a:latin typeface="Times New Roman" pitchFamily="18" charset="0"/>
              <a:cs typeface="Times New Roman" pitchFamily="18" charset="0"/>
            </a:endParaRPr>
          </a:p>
          <a:p>
            <a:pPr>
              <a:buNone/>
            </a:pPr>
            <a:endParaRPr lang="en-US" sz="4400" dirty="0">
              <a:latin typeface="Times New Roman" pitchFamily="18" charset="0"/>
              <a:cs typeface="Times New Roman" pitchFamily="18" charset="0"/>
            </a:endParaRPr>
          </a:p>
          <a:p>
            <a:pPr>
              <a:buNone/>
            </a:pPr>
            <a:endParaRPr lang="en-US" sz="4400" dirty="0">
              <a:latin typeface="Times New Roman" pitchFamily="18" charset="0"/>
              <a:cs typeface="Times New Roman" pitchFamily="18" charset="0"/>
            </a:endParaRPr>
          </a:p>
          <a:p>
            <a:pPr>
              <a:buNone/>
            </a:pPr>
            <a:endParaRPr lang="en-US" sz="4400" dirty="0">
              <a:latin typeface="Times New Roman" pitchFamily="18" charset="0"/>
              <a:cs typeface="Times New Roman" pitchFamily="18" charset="0"/>
            </a:endParaRPr>
          </a:p>
          <a:p>
            <a:pPr>
              <a:buNone/>
            </a:pPr>
            <a:endParaRPr lang="en-US" sz="4400" dirty="0">
              <a:latin typeface="Times New Roman" pitchFamily="18" charset="0"/>
              <a:cs typeface="Times New Roman" pitchFamily="18" charset="0"/>
            </a:endParaRPr>
          </a:p>
          <a:p>
            <a:pPr>
              <a:buNone/>
            </a:pPr>
            <a:endParaRPr lang="en-US" sz="4400" dirty="0">
              <a:latin typeface="Times New Roman" pitchFamily="18" charset="0"/>
              <a:cs typeface="Times New Roman" pitchFamily="18" charset="0"/>
            </a:endParaRPr>
          </a:p>
          <a:p>
            <a:pPr>
              <a:buNone/>
            </a:pPr>
            <a:r>
              <a:rPr lang="en-US" sz="4400" dirty="0">
                <a:latin typeface="Times New Roman" pitchFamily="18" charset="0"/>
                <a:cs typeface="Times New Roman" pitchFamily="18" charset="0"/>
              </a:rPr>
              <a:t>Sentiments</a:t>
            </a:r>
          </a:p>
          <a:p>
            <a:r>
              <a:rPr lang="en-US" sz="4400" dirty="0">
                <a:latin typeface="Times New Roman" pitchFamily="18" charset="0"/>
                <a:cs typeface="Times New Roman" pitchFamily="18" charset="0"/>
              </a:rPr>
              <a:t>Here -1 indicates negative sentiment </a:t>
            </a:r>
          </a:p>
          <a:p>
            <a:pPr>
              <a:buNone/>
            </a:pPr>
            <a:r>
              <a:rPr lang="en-US" sz="4400" dirty="0">
                <a:latin typeface="Times New Roman" pitchFamily="18" charset="0"/>
                <a:cs typeface="Times New Roman" pitchFamily="18" charset="0"/>
              </a:rPr>
              <a:t>and 1 indicates positive sentiment</a:t>
            </a:r>
          </a:p>
        </p:txBody>
      </p:sp>
      <p:pic>
        <p:nvPicPr>
          <p:cNvPr id="4" name="image8.png"/>
          <p:cNvPicPr/>
          <p:nvPr/>
        </p:nvPicPr>
        <p:blipFill>
          <a:blip r:embed="rId2" cstate="print"/>
          <a:srcRect r="67568"/>
          <a:stretch>
            <a:fillRect/>
          </a:stretch>
        </p:blipFill>
        <p:spPr>
          <a:xfrm>
            <a:off x="13306483" y="11186319"/>
            <a:ext cx="3211909" cy="7450484"/>
          </a:xfrm>
          <a:prstGeom prst="rect">
            <a:avLst/>
          </a:prstGeom>
          <a:ln w="19050">
            <a:solidFill>
              <a:schemeClr val="tx1"/>
            </a:solidFill>
          </a:ln>
        </p:spPr>
      </p:pic>
      <p:pic>
        <p:nvPicPr>
          <p:cNvPr id="5" name="image7.png"/>
          <p:cNvPicPr/>
          <p:nvPr/>
        </p:nvPicPr>
        <p:blipFill>
          <a:blip r:embed="rId3" cstate="print"/>
          <a:srcRect r="22885"/>
          <a:stretch>
            <a:fillRect/>
          </a:stretch>
        </p:blipFill>
        <p:spPr>
          <a:xfrm>
            <a:off x="10550548" y="1051720"/>
            <a:ext cx="13061765" cy="9298589"/>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6" name="Slide Number Placeholder 5"/>
          <p:cNvSpPr>
            <a:spLocks noGrp="1"/>
          </p:cNvSpPr>
          <p:nvPr>
            <p:ph type="sldNum" sz="quarter" idx="12"/>
          </p:nvPr>
        </p:nvSpPr>
        <p:spPr/>
        <p:txBody>
          <a:bodyPr/>
          <a:lstStyle/>
          <a:p>
            <a:fld id="{227EAA8D-357C-4EAD-8E30-CDB4F7E846F9}"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4.png"/>
          <p:cNvPicPr>
            <a:picLocks noGrp="1"/>
          </p:cNvPicPr>
          <p:nvPr>
            <p:ph idx="1"/>
          </p:nvPr>
        </p:nvPicPr>
        <p:blipFill>
          <a:blip r:embed="rId2" cstate="print"/>
          <a:srcRect r="68966"/>
          <a:stretch>
            <a:fillRect/>
          </a:stretch>
        </p:blipFill>
        <p:spPr>
          <a:xfrm>
            <a:off x="1" y="1056659"/>
            <a:ext cx="8136837" cy="14793207"/>
          </a:xfrm>
          <a:prstGeom prst="rect">
            <a:avLst/>
          </a:prstGeom>
          <a:ln/>
        </p:spPr>
      </p:pic>
      <p:pic>
        <p:nvPicPr>
          <p:cNvPr id="5" name="image5.png"/>
          <p:cNvPicPr/>
          <p:nvPr/>
        </p:nvPicPr>
        <p:blipFill>
          <a:blip r:embed="rId3" cstate="print"/>
          <a:srcRect r="74738"/>
          <a:stretch>
            <a:fillRect/>
          </a:stretch>
        </p:blipFill>
        <p:spPr>
          <a:xfrm>
            <a:off x="7922711" y="1056664"/>
            <a:ext cx="4068419" cy="12362894"/>
          </a:xfrm>
          <a:prstGeom prst="rect">
            <a:avLst/>
          </a:prstGeom>
          <a:ln/>
        </p:spPr>
      </p:pic>
      <p:pic>
        <p:nvPicPr>
          <p:cNvPr id="6" name="image10.png"/>
          <p:cNvPicPr/>
          <p:nvPr/>
        </p:nvPicPr>
        <p:blipFill>
          <a:blip r:embed="rId4" cstate="print"/>
          <a:srcRect r="50806" b="2120"/>
          <a:stretch>
            <a:fillRect/>
          </a:stretch>
        </p:blipFill>
        <p:spPr>
          <a:xfrm>
            <a:off x="12633511" y="1267995"/>
            <a:ext cx="8136837" cy="13652124"/>
          </a:xfrm>
          <a:prstGeom prst="rect">
            <a:avLst/>
          </a:prstGeom>
          <a:ln/>
        </p:spPr>
      </p:pic>
      <p:pic>
        <p:nvPicPr>
          <p:cNvPr id="7" name="image4.png"/>
          <p:cNvPicPr/>
          <p:nvPr/>
        </p:nvPicPr>
        <p:blipFill>
          <a:blip r:embed="rId5" cstate="print"/>
          <a:srcRect r="72535" b="35629"/>
          <a:stretch>
            <a:fillRect/>
          </a:stretch>
        </p:blipFill>
        <p:spPr>
          <a:xfrm>
            <a:off x="20984477" y="1267996"/>
            <a:ext cx="4175482" cy="11359070"/>
          </a:xfrm>
          <a:prstGeom prst="rect">
            <a:avLst/>
          </a:prstGeom>
          <a:ln/>
        </p:spPr>
      </p:pic>
      <p:sp>
        <p:nvSpPr>
          <p:cNvPr id="8" name="Slide Number Placeholder 7"/>
          <p:cNvSpPr>
            <a:spLocks noGrp="1"/>
          </p:cNvSpPr>
          <p:nvPr>
            <p:ph type="sldNum" sz="quarter" idx="12"/>
          </p:nvPr>
        </p:nvSpPr>
        <p:spPr/>
        <p:txBody>
          <a:bodyPr/>
          <a:lstStyle/>
          <a:p>
            <a:fld id="{227EAA8D-357C-4EAD-8E30-CDB4F7E846F9}"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255" y="422665"/>
            <a:ext cx="24838766" cy="18174512"/>
          </a:xfrm>
        </p:spPr>
        <p:txBody>
          <a:bodyPr/>
          <a:lstStyle/>
          <a:p>
            <a:endParaRPr lang="en-US" dirty="0">
              <a:latin typeface="Times New Roman" pitchFamily="18" charset="0"/>
              <a:cs typeface="Times New Roman" pitchFamily="18" charset="0"/>
            </a:endParaRPr>
          </a:p>
          <a:p>
            <a:r>
              <a:rPr lang="en-US" sz="5400" dirty="0">
                <a:latin typeface="Times New Roman" pitchFamily="18" charset="0"/>
                <a:cs typeface="Times New Roman" pitchFamily="18" charset="0"/>
              </a:rPr>
              <a:t>The predicted naïve is as follows</a:t>
            </a:r>
          </a:p>
          <a:p>
            <a:endParaRPr lang="en-US" dirty="0"/>
          </a:p>
        </p:txBody>
      </p:sp>
      <p:pic>
        <p:nvPicPr>
          <p:cNvPr id="4" name="image3.png"/>
          <p:cNvPicPr/>
          <p:nvPr/>
        </p:nvPicPr>
        <p:blipFill>
          <a:blip r:embed="rId2" cstate="print"/>
          <a:srcRect/>
          <a:stretch>
            <a:fillRect/>
          </a:stretch>
        </p:blipFill>
        <p:spPr>
          <a:xfrm>
            <a:off x="1116071" y="3032920"/>
            <a:ext cx="23448785" cy="9217243"/>
          </a:xfrm>
          <a:prstGeom prst="rect">
            <a:avLst/>
          </a:prstGeom>
          <a:ln/>
        </p:spPr>
      </p:pic>
      <p:sp>
        <p:nvSpPr>
          <p:cNvPr id="5" name="Slide Number Placeholder 4"/>
          <p:cNvSpPr>
            <a:spLocks noGrp="1"/>
          </p:cNvSpPr>
          <p:nvPr>
            <p:ph type="sldNum" sz="quarter" idx="12"/>
          </p:nvPr>
        </p:nvSpPr>
        <p:spPr/>
        <p:txBody>
          <a:bodyPr/>
          <a:lstStyle/>
          <a:p>
            <a:fld id="{227EAA8D-357C-4EAD-8E30-CDB4F7E846F9}"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latin typeface="Times New Roman" pitchFamily="18" charset="0"/>
                <a:cs typeface="Times New Roman" pitchFamily="18" charset="0"/>
              </a:rPr>
              <a:t>Testing the model against new tweets</a:t>
            </a:r>
            <a:br>
              <a:rPr lang="en-US" sz="6600" dirty="0">
                <a:latin typeface="Times New Roman" pitchFamily="18" charset="0"/>
                <a:cs typeface="Times New Roman" pitchFamily="18" charset="0"/>
              </a:rPr>
            </a:br>
            <a:endParaRPr lang="en-US" sz="6600" dirty="0"/>
          </a:p>
        </p:txBody>
      </p:sp>
      <p:sp>
        <p:nvSpPr>
          <p:cNvPr id="4" name="Slide Number Placeholder 3"/>
          <p:cNvSpPr>
            <a:spLocks noGrp="1"/>
          </p:cNvSpPr>
          <p:nvPr>
            <p:ph type="sldNum" sz="quarter" idx="12"/>
          </p:nvPr>
        </p:nvSpPr>
        <p:spPr/>
        <p:txBody>
          <a:bodyPr/>
          <a:lstStyle/>
          <a:p>
            <a:fld id="{227EAA8D-357C-4EAD-8E30-CDB4F7E846F9}" type="slidenum">
              <a:rPr lang="en-US" smtClean="0"/>
              <a:pPr/>
              <a:t>43</a:t>
            </a:fld>
            <a:endParaRPr lang="en-US"/>
          </a:p>
        </p:txBody>
      </p:sp>
      <p:pic>
        <p:nvPicPr>
          <p:cNvPr id="5" name="Content Placeholder 5">
            <a:extLst>
              <a:ext uri="{FF2B5EF4-FFF2-40B4-BE49-F238E27FC236}">
                <a16:creationId xmlns:a16="http://schemas.microsoft.com/office/drawing/2014/main" id="{12A6E207-98F0-4D0A-85F8-C0013F5D753F}"/>
              </a:ext>
            </a:extLst>
          </p:cNvPr>
          <p:cNvPicPr>
            <a:picLocks noGrp="1" noChangeAspect="1"/>
          </p:cNvPicPr>
          <p:nvPr>
            <p:ph idx="1"/>
          </p:nvPr>
        </p:nvPicPr>
        <p:blipFill>
          <a:blip r:embed="rId2" cstate="print"/>
          <a:stretch>
            <a:fillRect/>
          </a:stretch>
        </p:blipFill>
        <p:spPr>
          <a:xfrm>
            <a:off x="731837" y="3871119"/>
            <a:ext cx="23991319" cy="11887200"/>
          </a:xfr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5563" y="-929481"/>
            <a:ext cx="23125748" cy="2602350"/>
          </a:xfrm>
        </p:spPr>
        <p:txBody>
          <a:bodyPr>
            <a:normAutofit/>
          </a:bodyPr>
          <a:lstStyle/>
          <a:p>
            <a:r>
              <a:rPr lang="en-US" sz="6600" b="1" dirty="0">
                <a:latin typeface="Times New Roman" pitchFamily="18" charset="0"/>
                <a:cs typeface="Times New Roman" pitchFamily="18" charset="0"/>
              </a:rPr>
              <a:t>Module 4</a:t>
            </a:r>
          </a:p>
        </p:txBody>
      </p:sp>
      <p:sp>
        <p:nvSpPr>
          <p:cNvPr id="3" name="Content Placeholder 2"/>
          <p:cNvSpPr>
            <a:spLocks noGrp="1"/>
          </p:cNvSpPr>
          <p:nvPr>
            <p:ph idx="1"/>
          </p:nvPr>
        </p:nvSpPr>
        <p:spPr>
          <a:xfrm>
            <a:off x="427037" y="746919"/>
            <a:ext cx="17320520" cy="1537752"/>
          </a:xfrm>
        </p:spPr>
        <p:txBody>
          <a:bodyPr>
            <a:normAutofit/>
          </a:bodyPr>
          <a:lstStyle/>
          <a:p>
            <a:r>
              <a:rPr lang="en-US" sz="4400" dirty="0">
                <a:latin typeface="Times New Roman" pitchFamily="18" charset="0"/>
                <a:cs typeface="Times New Roman" pitchFamily="18" charset="0"/>
              </a:rPr>
              <a:t>Review generation</a:t>
            </a:r>
          </a:p>
          <a:p>
            <a:endParaRPr lang="en-US" sz="4400" dirty="0"/>
          </a:p>
        </p:txBody>
      </p:sp>
      <p:graphicFrame>
        <p:nvGraphicFramePr>
          <p:cNvPr id="4" name="Table 3"/>
          <p:cNvGraphicFramePr>
            <a:graphicFrameLocks noGrp="1"/>
          </p:cNvGraphicFramePr>
          <p:nvPr/>
        </p:nvGraphicFramePr>
        <p:xfrm>
          <a:off x="1189037" y="1661319"/>
          <a:ext cx="19126200" cy="17145000"/>
        </p:xfrm>
        <a:graphic>
          <a:graphicData uri="http://schemas.openxmlformats.org/drawingml/2006/table">
            <a:tbl>
              <a:tblPr firstRow="1" bandRow="1">
                <a:tableStyleId>{5940675A-B579-460E-94D1-54222C63F5DA}</a:tableStyleId>
              </a:tblPr>
              <a:tblGrid>
                <a:gridCol w="7924800">
                  <a:extLst>
                    <a:ext uri="{9D8B030D-6E8A-4147-A177-3AD203B41FA5}">
                      <a16:colId xmlns:a16="http://schemas.microsoft.com/office/drawing/2014/main" val="20000"/>
                    </a:ext>
                  </a:extLst>
                </a:gridCol>
                <a:gridCol w="11201400">
                  <a:extLst>
                    <a:ext uri="{9D8B030D-6E8A-4147-A177-3AD203B41FA5}">
                      <a16:colId xmlns:a16="http://schemas.microsoft.com/office/drawing/2014/main" val="20001"/>
                    </a:ext>
                  </a:extLst>
                </a:gridCol>
              </a:tblGrid>
              <a:tr h="1143000">
                <a:tc>
                  <a:txBody>
                    <a:bodyPr/>
                    <a:lstStyle/>
                    <a:p>
                      <a:pPr marL="0" marR="0" indent="0" algn="l" defTabSz="1158150" rtl="0" eaLnBrk="1" fontAlgn="auto" latinLnBrk="0" hangingPunct="1">
                        <a:lnSpc>
                          <a:spcPct val="100000"/>
                        </a:lnSpc>
                        <a:spcBef>
                          <a:spcPts val="0"/>
                        </a:spcBef>
                        <a:spcAft>
                          <a:spcPts val="0"/>
                        </a:spcAft>
                        <a:buClrTx/>
                        <a:buSzTx/>
                        <a:buFontTx/>
                        <a:buNone/>
                        <a:tabLst/>
                        <a:defRPr/>
                      </a:pPr>
                      <a:r>
                        <a:rPr lang="en-US" sz="4800" b="1" kern="1200" dirty="0">
                          <a:latin typeface="Times New Roman" pitchFamily="18" charset="0"/>
                          <a:cs typeface="Times New Roman" pitchFamily="18" charset="0"/>
                        </a:rPr>
                        <a:t>Input -Spot Name</a:t>
                      </a:r>
                      <a:endParaRPr lang="en-US" sz="4800" b="1" kern="1200" dirty="0">
                        <a:solidFill>
                          <a:schemeClr val="tx1"/>
                        </a:solidFill>
                        <a:latin typeface="Times New Roman" pitchFamily="18" charset="0"/>
                        <a:ea typeface="+mn-ea"/>
                        <a:cs typeface="Times New Roman" pitchFamily="18" charset="0"/>
                      </a:endParaRPr>
                    </a:p>
                  </a:txBody>
                  <a:tcPr marL="114201" marR="114201" marT="70973" marB="709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4800" b="1" kern="1200" dirty="0">
                          <a:latin typeface="Times New Roman" pitchFamily="18" charset="0"/>
                          <a:cs typeface="Times New Roman" pitchFamily="18" charset="0"/>
                        </a:rPr>
                        <a:t>Output -ratings</a:t>
                      </a:r>
                      <a:endParaRPr lang="en-US" sz="4800" b="1" kern="1200" dirty="0">
                        <a:solidFill>
                          <a:schemeClr val="tx1"/>
                        </a:solidFill>
                        <a:latin typeface="Times New Roman" pitchFamily="18" charset="0"/>
                        <a:ea typeface="+mn-ea"/>
                        <a:cs typeface="Times New Roman" pitchFamily="18" charset="0"/>
                      </a:endParaRPr>
                    </a:p>
                  </a:txBody>
                  <a:tcPr marL="114201" marR="114201" marT="70973" marB="709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209800">
                <a:tc>
                  <a:txBody>
                    <a:bodyPr/>
                    <a:lstStyle/>
                    <a:p>
                      <a:pPr marL="0" marR="0" indent="0" algn="l" defTabSz="1158150" rtl="0" eaLnBrk="1" fontAlgn="auto" latinLnBrk="0" hangingPunct="1">
                        <a:lnSpc>
                          <a:spcPct val="100000"/>
                        </a:lnSpc>
                        <a:spcBef>
                          <a:spcPts val="0"/>
                        </a:spcBef>
                        <a:spcAft>
                          <a:spcPts val="0"/>
                        </a:spcAft>
                        <a:buClrTx/>
                        <a:buSzTx/>
                        <a:buFontTx/>
                        <a:buNone/>
                        <a:tabLst/>
                        <a:defRPr/>
                      </a:pPr>
                      <a:r>
                        <a:rPr lang="en-US" sz="4800" dirty="0">
                          <a:latin typeface="Times New Roman" pitchFamily="18" charset="0"/>
                          <a:cs typeface="Times New Roman" pitchFamily="18" charset="0"/>
                        </a:rPr>
                        <a:t>Kashmir</a:t>
                      </a:r>
                    </a:p>
                    <a:p>
                      <a:endParaRPr lang="en-US" sz="4800" dirty="0">
                        <a:solidFill>
                          <a:schemeClr val="tx1"/>
                        </a:solidFill>
                        <a:latin typeface="Times New Roman" pitchFamily="18" charset="0"/>
                        <a:cs typeface="Times New Roman" pitchFamily="18" charset="0"/>
                      </a:endParaRPr>
                    </a:p>
                  </a:txBody>
                  <a:tcPr marL="114201" marR="114201" marT="70973" marB="709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sz="3600" dirty="0">
                        <a:solidFill>
                          <a:schemeClr val="tx1"/>
                        </a:solidFill>
                        <a:latin typeface="Times New Roman" pitchFamily="18" charset="0"/>
                        <a:cs typeface="Times New Roman" pitchFamily="18" charset="0"/>
                      </a:endParaRPr>
                    </a:p>
                  </a:txBody>
                  <a:tcPr marL="114201" marR="114201" marT="70973" marB="709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362200">
                <a:tc>
                  <a:txBody>
                    <a:bodyPr/>
                    <a:lstStyle/>
                    <a:p>
                      <a:pPr marL="0" marR="0" indent="0" algn="l" defTabSz="1158150" rtl="0" eaLnBrk="1" fontAlgn="auto" latinLnBrk="0" hangingPunct="1">
                        <a:lnSpc>
                          <a:spcPct val="100000"/>
                        </a:lnSpc>
                        <a:spcBef>
                          <a:spcPts val="0"/>
                        </a:spcBef>
                        <a:spcAft>
                          <a:spcPts val="0"/>
                        </a:spcAft>
                        <a:buClrTx/>
                        <a:buSzTx/>
                        <a:buFontTx/>
                        <a:buNone/>
                        <a:tabLst/>
                        <a:defRPr/>
                      </a:pPr>
                      <a:r>
                        <a:rPr lang="en-US" sz="4800" dirty="0" err="1">
                          <a:latin typeface="Times New Roman" pitchFamily="18" charset="0"/>
                          <a:cs typeface="Times New Roman" pitchFamily="18" charset="0"/>
                        </a:rPr>
                        <a:t>Ladakh</a:t>
                      </a:r>
                      <a:endParaRPr lang="en-US" sz="4800" dirty="0">
                        <a:latin typeface="Times New Roman" pitchFamily="18" charset="0"/>
                        <a:cs typeface="Times New Roman" pitchFamily="18" charset="0"/>
                      </a:endParaRPr>
                    </a:p>
                    <a:p>
                      <a:endParaRPr lang="en-US" sz="4800" dirty="0">
                        <a:solidFill>
                          <a:schemeClr val="tx1"/>
                        </a:solidFill>
                        <a:latin typeface="Times New Roman" pitchFamily="18" charset="0"/>
                        <a:cs typeface="Times New Roman" pitchFamily="18" charset="0"/>
                      </a:endParaRPr>
                    </a:p>
                  </a:txBody>
                  <a:tcPr marL="114201" marR="114201" marT="70973" marB="709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sz="3600" dirty="0">
                        <a:solidFill>
                          <a:schemeClr val="tx1"/>
                        </a:solidFill>
                        <a:latin typeface="Times New Roman" pitchFamily="18" charset="0"/>
                        <a:cs typeface="Times New Roman" pitchFamily="18" charset="0"/>
                      </a:endParaRPr>
                    </a:p>
                  </a:txBody>
                  <a:tcPr marL="114201" marR="114201" marT="70973" marB="709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590800">
                <a:tc>
                  <a:txBody>
                    <a:bodyPr/>
                    <a:lstStyle/>
                    <a:p>
                      <a:pPr marL="0" marR="0" indent="0" algn="l" defTabSz="1158150" rtl="0" eaLnBrk="1" fontAlgn="auto" latinLnBrk="0" hangingPunct="1">
                        <a:lnSpc>
                          <a:spcPct val="100000"/>
                        </a:lnSpc>
                        <a:spcBef>
                          <a:spcPts val="0"/>
                        </a:spcBef>
                        <a:spcAft>
                          <a:spcPts val="0"/>
                        </a:spcAft>
                        <a:buClrTx/>
                        <a:buSzTx/>
                        <a:buFontTx/>
                        <a:buNone/>
                        <a:tabLst/>
                        <a:defRPr/>
                      </a:pPr>
                      <a:r>
                        <a:rPr lang="en-US" sz="4800" dirty="0">
                          <a:latin typeface="Times New Roman" pitchFamily="18" charset="0"/>
                          <a:cs typeface="Times New Roman" pitchFamily="18" charset="0"/>
                        </a:rPr>
                        <a:t>Mumbai</a:t>
                      </a:r>
                    </a:p>
                    <a:p>
                      <a:endParaRPr lang="en-US" sz="4800" dirty="0">
                        <a:solidFill>
                          <a:schemeClr val="tx1"/>
                        </a:solidFill>
                        <a:latin typeface="Times New Roman" pitchFamily="18" charset="0"/>
                        <a:cs typeface="Times New Roman" pitchFamily="18" charset="0"/>
                      </a:endParaRPr>
                    </a:p>
                  </a:txBody>
                  <a:tcPr marL="114201" marR="114201" marT="70973" marB="709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sz="3600" dirty="0">
                        <a:solidFill>
                          <a:schemeClr val="tx1"/>
                        </a:solidFill>
                        <a:latin typeface="Times New Roman" pitchFamily="18" charset="0"/>
                        <a:cs typeface="Times New Roman" pitchFamily="18" charset="0"/>
                      </a:endParaRPr>
                    </a:p>
                  </a:txBody>
                  <a:tcPr marL="114201" marR="114201" marT="70973" marB="709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429000">
                <a:tc>
                  <a:txBody>
                    <a:bodyPr/>
                    <a:lstStyle/>
                    <a:p>
                      <a:pPr marL="0" marR="0" indent="0" algn="l" defTabSz="1158150" rtl="0" eaLnBrk="1" fontAlgn="auto" latinLnBrk="0" hangingPunct="1">
                        <a:lnSpc>
                          <a:spcPct val="100000"/>
                        </a:lnSpc>
                        <a:spcBef>
                          <a:spcPts val="0"/>
                        </a:spcBef>
                        <a:spcAft>
                          <a:spcPts val="0"/>
                        </a:spcAft>
                        <a:buClrTx/>
                        <a:buSzTx/>
                        <a:buFontTx/>
                        <a:buNone/>
                        <a:tabLst/>
                        <a:defRPr/>
                      </a:pPr>
                      <a:r>
                        <a:rPr lang="en-US" sz="4800" dirty="0" err="1">
                          <a:latin typeface="Times New Roman" pitchFamily="18" charset="0"/>
                          <a:cs typeface="Times New Roman" pitchFamily="18" charset="0"/>
                        </a:rPr>
                        <a:t>NorthEast</a:t>
                      </a:r>
                      <a:r>
                        <a:rPr lang="en-US" sz="4800" dirty="0">
                          <a:latin typeface="Times New Roman" pitchFamily="18" charset="0"/>
                          <a:cs typeface="Times New Roman" pitchFamily="18" charset="0"/>
                        </a:rPr>
                        <a:t> India</a:t>
                      </a:r>
                    </a:p>
                    <a:p>
                      <a:endParaRPr lang="en-US" sz="4800" dirty="0">
                        <a:solidFill>
                          <a:schemeClr val="tx1"/>
                        </a:solidFill>
                        <a:latin typeface="Times New Roman" pitchFamily="18" charset="0"/>
                        <a:cs typeface="Times New Roman" pitchFamily="18" charset="0"/>
                      </a:endParaRPr>
                    </a:p>
                  </a:txBody>
                  <a:tcPr marL="114201" marR="114201" marT="70973" marB="709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sz="3600" dirty="0">
                        <a:solidFill>
                          <a:schemeClr val="tx1"/>
                        </a:solidFill>
                        <a:latin typeface="Times New Roman" pitchFamily="18" charset="0"/>
                        <a:cs typeface="Times New Roman" pitchFamily="18" charset="0"/>
                      </a:endParaRPr>
                    </a:p>
                  </a:txBody>
                  <a:tcPr marL="114201" marR="114201" marT="70973" marB="709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590800">
                <a:tc>
                  <a:txBody>
                    <a:bodyPr/>
                    <a:lstStyle/>
                    <a:p>
                      <a:pPr marL="0" marR="0" indent="0" algn="l" defTabSz="1158150" rtl="0" eaLnBrk="1" fontAlgn="auto" latinLnBrk="0" hangingPunct="1">
                        <a:lnSpc>
                          <a:spcPct val="100000"/>
                        </a:lnSpc>
                        <a:spcBef>
                          <a:spcPts val="0"/>
                        </a:spcBef>
                        <a:spcAft>
                          <a:spcPts val="0"/>
                        </a:spcAft>
                        <a:buClrTx/>
                        <a:buSzTx/>
                        <a:buFontTx/>
                        <a:buNone/>
                        <a:tabLst/>
                        <a:defRPr/>
                      </a:pPr>
                      <a:r>
                        <a:rPr lang="en-US" sz="4800" dirty="0">
                          <a:latin typeface="Times New Roman" pitchFamily="18" charset="0"/>
                          <a:cs typeface="Times New Roman" pitchFamily="18" charset="0"/>
                        </a:rPr>
                        <a:t>Kerala</a:t>
                      </a:r>
                    </a:p>
                    <a:p>
                      <a:endParaRPr lang="en-US" sz="4800" dirty="0">
                        <a:solidFill>
                          <a:schemeClr val="tx1"/>
                        </a:solidFill>
                        <a:latin typeface="Times New Roman" pitchFamily="18" charset="0"/>
                        <a:cs typeface="Times New Roman" pitchFamily="18" charset="0"/>
                      </a:endParaRPr>
                    </a:p>
                  </a:txBody>
                  <a:tcPr marL="114201" marR="114201" marT="70973" marB="709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sz="3600" dirty="0">
                        <a:solidFill>
                          <a:schemeClr val="tx1"/>
                        </a:solidFill>
                        <a:latin typeface="Times New Roman" pitchFamily="18" charset="0"/>
                        <a:cs typeface="Times New Roman" pitchFamily="18" charset="0"/>
                      </a:endParaRPr>
                    </a:p>
                  </a:txBody>
                  <a:tcPr marL="114201" marR="114201" marT="70973" marB="709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19400">
                <a:tc>
                  <a:txBody>
                    <a:bodyPr/>
                    <a:lstStyle/>
                    <a:p>
                      <a:pPr marL="0" marR="0" indent="0" algn="l" defTabSz="1158150" rtl="0" eaLnBrk="1" fontAlgn="auto" latinLnBrk="0" hangingPunct="1">
                        <a:lnSpc>
                          <a:spcPct val="100000"/>
                        </a:lnSpc>
                        <a:spcBef>
                          <a:spcPts val="0"/>
                        </a:spcBef>
                        <a:spcAft>
                          <a:spcPts val="0"/>
                        </a:spcAft>
                        <a:buClrTx/>
                        <a:buSzTx/>
                        <a:buFontTx/>
                        <a:buNone/>
                        <a:tabLst/>
                        <a:defRPr/>
                      </a:pPr>
                      <a:r>
                        <a:rPr lang="en-US" sz="4800" kern="1200" dirty="0">
                          <a:latin typeface="Times New Roman" pitchFamily="18" charset="0"/>
                          <a:cs typeface="Times New Roman" pitchFamily="18" charset="0"/>
                        </a:rPr>
                        <a:t>Delhi</a:t>
                      </a:r>
                      <a:endParaRPr lang="en-US" sz="4800" b="1" kern="1200" dirty="0">
                        <a:solidFill>
                          <a:schemeClr val="dk1"/>
                        </a:solidFill>
                        <a:latin typeface="Times New Roman" pitchFamily="18" charset="0"/>
                        <a:ea typeface="+mn-ea"/>
                        <a:cs typeface="Times New Roman" pitchFamily="18" charset="0"/>
                      </a:endParaRPr>
                    </a:p>
                  </a:txBody>
                  <a:tcPr marL="114201" marR="114201" marT="70973" marB="709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sz="3600" dirty="0">
                        <a:solidFill>
                          <a:schemeClr val="tx1"/>
                        </a:solidFill>
                        <a:latin typeface="Times New Roman" pitchFamily="18" charset="0"/>
                        <a:cs typeface="Times New Roman" pitchFamily="18" charset="0"/>
                      </a:endParaRPr>
                    </a:p>
                  </a:txBody>
                  <a:tcPr marL="114201" marR="114201" marT="70973" marB="709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rcRect r="12055" b="11848"/>
          <a:stretch>
            <a:fillRect/>
          </a:stretch>
        </p:blipFill>
        <p:spPr bwMode="auto">
          <a:xfrm>
            <a:off x="9494837" y="2880519"/>
            <a:ext cx="5105400" cy="1981200"/>
          </a:xfrm>
          <a:prstGeom prst="rect">
            <a:avLst/>
          </a:prstGeom>
          <a:noFill/>
          <a:ln>
            <a:noFill/>
          </a:ln>
        </p:spPr>
      </p:pic>
      <p:pic>
        <p:nvPicPr>
          <p:cNvPr id="6" name="Picture 5"/>
          <p:cNvPicPr/>
          <p:nvPr/>
        </p:nvPicPr>
        <p:blipFill>
          <a:blip r:embed="rId3" cstate="print">
            <a:extLst>
              <a:ext uri="{28A0092B-C50C-407E-A947-70E740481C1C}">
                <a14:useLocalDpi xmlns:a14="http://schemas.microsoft.com/office/drawing/2010/main" val="0"/>
              </a:ext>
            </a:extLst>
          </a:blip>
          <a:srcRect r="5884"/>
          <a:stretch>
            <a:fillRect/>
          </a:stretch>
        </p:blipFill>
        <p:spPr bwMode="auto">
          <a:xfrm>
            <a:off x="9418637" y="5166519"/>
            <a:ext cx="5105400" cy="2129197"/>
          </a:xfrm>
          <a:prstGeom prst="rect">
            <a:avLst/>
          </a:prstGeom>
          <a:noFill/>
          <a:ln>
            <a:noFill/>
          </a:ln>
        </p:spPr>
      </p:pic>
      <p:pic>
        <p:nvPicPr>
          <p:cNvPr id="7" name="Picture 6"/>
          <p:cNvPicPr/>
          <p:nvPr/>
        </p:nvPicPr>
        <p:blipFill>
          <a:blip r:embed="rId4" cstate="print">
            <a:extLst>
              <a:ext uri="{28A0092B-C50C-407E-A947-70E740481C1C}">
                <a14:useLocalDpi xmlns:a14="http://schemas.microsoft.com/office/drawing/2010/main" val="0"/>
              </a:ext>
            </a:extLst>
          </a:blip>
          <a:srcRect r="18596" b="7973"/>
          <a:stretch>
            <a:fillRect/>
          </a:stretch>
        </p:blipFill>
        <p:spPr bwMode="auto">
          <a:xfrm>
            <a:off x="9494837" y="7604919"/>
            <a:ext cx="4648200" cy="2286000"/>
          </a:xfrm>
          <a:prstGeom prst="rect">
            <a:avLst/>
          </a:prstGeom>
          <a:noFill/>
          <a:ln>
            <a:noFill/>
          </a:ln>
        </p:spPr>
      </p:pic>
      <p:pic>
        <p:nvPicPr>
          <p:cNvPr id="8" name="Picture 7"/>
          <p:cNvPicPr/>
          <p:nvPr/>
        </p:nvPicPr>
        <p:blipFill>
          <a:blip r:embed="rId5" cstate="print">
            <a:extLst>
              <a:ext uri="{28A0092B-C50C-407E-A947-70E740481C1C}">
                <a14:useLocalDpi xmlns:a14="http://schemas.microsoft.com/office/drawing/2010/main" val="0"/>
              </a:ext>
            </a:extLst>
          </a:blip>
          <a:srcRect b="7237"/>
          <a:stretch>
            <a:fillRect/>
          </a:stretch>
        </p:blipFill>
        <p:spPr bwMode="auto">
          <a:xfrm>
            <a:off x="9494837" y="10119519"/>
            <a:ext cx="5638800" cy="3048000"/>
          </a:xfrm>
          <a:prstGeom prst="rect">
            <a:avLst/>
          </a:prstGeom>
          <a:noFill/>
          <a:ln>
            <a:noFill/>
          </a:ln>
        </p:spPr>
      </p:pic>
      <p:pic>
        <p:nvPicPr>
          <p:cNvPr id="9" name="Picture 8"/>
          <p:cNvPicPr/>
          <p:nvPr/>
        </p:nvPicPr>
        <p:blipFill>
          <a:blip r:embed="rId6" cstate="print">
            <a:extLst>
              <a:ext uri="{28A0092B-C50C-407E-A947-70E740481C1C}">
                <a14:useLocalDpi xmlns:a14="http://schemas.microsoft.com/office/drawing/2010/main" val="0"/>
              </a:ext>
            </a:extLst>
          </a:blip>
          <a:srcRect t="6667" b="16667"/>
          <a:stretch>
            <a:fillRect/>
          </a:stretch>
        </p:blipFill>
        <p:spPr bwMode="auto">
          <a:xfrm>
            <a:off x="9418637" y="13472319"/>
            <a:ext cx="5791200" cy="2209800"/>
          </a:xfrm>
          <a:prstGeom prst="rect">
            <a:avLst/>
          </a:prstGeom>
          <a:noFill/>
          <a:ln>
            <a:noFill/>
          </a:ln>
        </p:spPr>
      </p:pic>
      <p:sp>
        <p:nvSpPr>
          <p:cNvPr id="10" name="Slide Number Placeholder 9"/>
          <p:cNvSpPr>
            <a:spLocks noGrp="1"/>
          </p:cNvSpPr>
          <p:nvPr>
            <p:ph type="sldNum" sz="quarter" idx="12"/>
          </p:nvPr>
        </p:nvSpPr>
        <p:spPr/>
        <p:txBody>
          <a:bodyPr/>
          <a:lstStyle/>
          <a:p>
            <a:fld id="{227EAA8D-357C-4EAD-8E30-CDB4F7E846F9}" type="slidenum">
              <a:rPr lang="en-US" smtClean="0"/>
              <a:pPr/>
              <a:t>44</a:t>
            </a:fld>
            <a:endParaRPr lang="en-US"/>
          </a:p>
        </p:txBody>
      </p:sp>
      <p:pic>
        <p:nvPicPr>
          <p:cNvPr id="1026" name="Picture 2"/>
          <p:cNvPicPr>
            <a:picLocks noChangeAspect="1" noChangeArrowheads="1"/>
          </p:cNvPicPr>
          <p:nvPr/>
        </p:nvPicPr>
        <p:blipFill>
          <a:blip r:embed="rId7" cstate="print"/>
          <a:srcRect/>
          <a:stretch>
            <a:fillRect/>
          </a:stretch>
        </p:blipFill>
        <p:spPr bwMode="auto">
          <a:xfrm>
            <a:off x="9418637" y="16063119"/>
            <a:ext cx="6663950" cy="24384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77720" y="1515916"/>
          <a:ext cx="24838766" cy="15946745"/>
        </p:xfrm>
        <a:graphic>
          <a:graphicData uri="http://schemas.openxmlformats.org/drawingml/2006/table">
            <a:tbl>
              <a:tblPr/>
              <a:tblGrid>
                <a:gridCol w="2006207">
                  <a:extLst>
                    <a:ext uri="{9D8B030D-6E8A-4147-A177-3AD203B41FA5}">
                      <a16:colId xmlns:a16="http://schemas.microsoft.com/office/drawing/2014/main" val="20000"/>
                    </a:ext>
                  </a:extLst>
                </a:gridCol>
                <a:gridCol w="3224710">
                  <a:extLst>
                    <a:ext uri="{9D8B030D-6E8A-4147-A177-3AD203B41FA5}">
                      <a16:colId xmlns:a16="http://schemas.microsoft.com/office/drawing/2014/main" val="20001"/>
                    </a:ext>
                  </a:extLst>
                </a:gridCol>
                <a:gridCol w="19607849">
                  <a:extLst>
                    <a:ext uri="{9D8B030D-6E8A-4147-A177-3AD203B41FA5}">
                      <a16:colId xmlns:a16="http://schemas.microsoft.com/office/drawing/2014/main" val="20002"/>
                    </a:ext>
                  </a:extLst>
                </a:gridCol>
              </a:tblGrid>
              <a:tr h="1347998">
                <a:tc>
                  <a:txBody>
                    <a:bodyPr/>
                    <a:lstStyle/>
                    <a:p>
                      <a:pPr marL="0" marR="0">
                        <a:lnSpc>
                          <a:spcPct val="115000"/>
                        </a:lnSpc>
                        <a:spcBef>
                          <a:spcPts val="0"/>
                        </a:spcBef>
                        <a:spcAft>
                          <a:spcPts val="0"/>
                        </a:spcAft>
                      </a:pPr>
                      <a:r>
                        <a:rPr lang="en-IN" sz="4000" b="1" dirty="0">
                          <a:solidFill>
                            <a:srgbClr val="000000"/>
                          </a:solidFill>
                          <a:latin typeface="Times New Roman"/>
                          <a:ea typeface="Times New Roman"/>
                          <a:cs typeface="Times New Roman"/>
                        </a:rPr>
                        <a:t>Place Name</a:t>
                      </a:r>
                      <a:endParaRPr lang="en-US" sz="4000" dirty="0">
                        <a:latin typeface="Calibri"/>
                        <a:ea typeface="Calibri"/>
                        <a:cs typeface="Times New Roman"/>
                      </a:endParaRPr>
                    </a:p>
                  </a:txBody>
                  <a:tcPr marL="51130" marR="5113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IN" sz="4000" b="1">
                          <a:solidFill>
                            <a:srgbClr val="000000"/>
                          </a:solidFill>
                          <a:latin typeface="Times New Roman"/>
                          <a:ea typeface="Times New Roman"/>
                          <a:cs typeface="Times New Roman"/>
                        </a:rPr>
                        <a:t>Input file</a:t>
                      </a:r>
                      <a:endParaRPr lang="en-US" sz="4000">
                        <a:latin typeface="Calibri"/>
                        <a:ea typeface="Calibri"/>
                        <a:cs typeface="Times New Roman"/>
                      </a:endParaRPr>
                    </a:p>
                  </a:txBody>
                  <a:tcPr marL="51130" marR="5113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IN" sz="4000" b="1" dirty="0">
                          <a:solidFill>
                            <a:srgbClr val="000000"/>
                          </a:solidFill>
                          <a:latin typeface="Times New Roman"/>
                          <a:ea typeface="Times New Roman"/>
                          <a:cs typeface="Times New Roman"/>
                        </a:rPr>
                        <a:t>Positive and Negative aspects of the place</a:t>
                      </a:r>
                      <a:endParaRPr lang="en-US" sz="4000" dirty="0">
                        <a:latin typeface="Calibri"/>
                        <a:ea typeface="Calibri"/>
                        <a:cs typeface="Times New Roman"/>
                      </a:endParaRPr>
                    </a:p>
                  </a:txBody>
                  <a:tcPr marL="51130" marR="5113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017605">
                <a:tc>
                  <a:txBody>
                    <a:bodyPr/>
                    <a:lstStyle/>
                    <a:p>
                      <a:pPr marL="0" marR="0">
                        <a:lnSpc>
                          <a:spcPct val="115000"/>
                        </a:lnSpc>
                        <a:spcBef>
                          <a:spcPts val="0"/>
                        </a:spcBef>
                        <a:spcAft>
                          <a:spcPts val="0"/>
                        </a:spcAft>
                      </a:pPr>
                      <a:r>
                        <a:rPr lang="en-IN" sz="3400" b="1" dirty="0">
                          <a:solidFill>
                            <a:srgbClr val="000000"/>
                          </a:solidFill>
                          <a:latin typeface="Times New Roman"/>
                          <a:ea typeface="Times New Roman"/>
                          <a:cs typeface="Times New Roman"/>
                        </a:rPr>
                        <a:t>Kashmir</a:t>
                      </a:r>
                      <a:endParaRPr lang="en-US" sz="3400" dirty="0">
                        <a:latin typeface="Calibri"/>
                        <a:ea typeface="Calibri"/>
                        <a:cs typeface="Times New Roman"/>
                      </a:endParaRPr>
                    </a:p>
                  </a:txBody>
                  <a:tcPr marL="51130" marR="5113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45720">
                        <a:lnSpc>
                          <a:spcPct val="115000"/>
                        </a:lnSpc>
                        <a:spcBef>
                          <a:spcPts val="0"/>
                        </a:spcBef>
                        <a:spcAft>
                          <a:spcPts val="0"/>
                        </a:spcAft>
                      </a:pPr>
                      <a:r>
                        <a:rPr lang="en-IN" sz="3400" b="1" dirty="0" err="1">
                          <a:solidFill>
                            <a:srgbClr val="000000"/>
                          </a:solidFill>
                          <a:latin typeface="Times New Roman"/>
                          <a:ea typeface="SimSun"/>
                          <a:cs typeface="Times New Roman"/>
                        </a:rPr>
                        <a:t>Positivecleaned</a:t>
                      </a:r>
                      <a:endParaRPr lang="en-US" sz="3400" dirty="0">
                        <a:latin typeface="Calibri"/>
                        <a:ea typeface="Calibri"/>
                        <a:cs typeface="Times New Roman"/>
                      </a:endParaRPr>
                    </a:p>
                    <a:p>
                      <a:pPr marL="0" marR="45720">
                        <a:lnSpc>
                          <a:spcPct val="115000"/>
                        </a:lnSpc>
                        <a:spcBef>
                          <a:spcPts val="0"/>
                        </a:spcBef>
                        <a:spcAft>
                          <a:spcPts val="0"/>
                        </a:spcAft>
                      </a:pPr>
                      <a:r>
                        <a:rPr lang="en-IN" sz="3400" b="1" dirty="0">
                          <a:solidFill>
                            <a:srgbClr val="000000"/>
                          </a:solidFill>
                          <a:latin typeface="Times New Roman"/>
                          <a:ea typeface="SimSun"/>
                          <a:cs typeface="Times New Roman"/>
                        </a:rPr>
                        <a:t>Kashmir.csv</a:t>
                      </a:r>
                      <a:endParaRPr lang="en-US" sz="3400" dirty="0">
                        <a:latin typeface="Calibri"/>
                        <a:ea typeface="Calibri"/>
                        <a:cs typeface="Times New Roman"/>
                      </a:endParaRPr>
                    </a:p>
                    <a:p>
                      <a:pPr marL="0" marR="45720">
                        <a:lnSpc>
                          <a:spcPct val="115000"/>
                        </a:lnSpc>
                        <a:spcBef>
                          <a:spcPts val="0"/>
                        </a:spcBef>
                        <a:spcAft>
                          <a:spcPts val="0"/>
                        </a:spcAft>
                      </a:pPr>
                      <a:r>
                        <a:rPr lang="en-IN" sz="3400" b="1" dirty="0" err="1">
                          <a:solidFill>
                            <a:srgbClr val="000000"/>
                          </a:solidFill>
                          <a:latin typeface="Times New Roman"/>
                          <a:ea typeface="SimSun"/>
                          <a:cs typeface="Times New Roman"/>
                        </a:rPr>
                        <a:t>Negativecleaned</a:t>
                      </a:r>
                      <a:endParaRPr lang="en-US" sz="3400" dirty="0">
                        <a:latin typeface="Calibri"/>
                        <a:ea typeface="Calibri"/>
                        <a:cs typeface="Times New Roman"/>
                      </a:endParaRPr>
                    </a:p>
                    <a:p>
                      <a:pPr marL="0" marR="45720">
                        <a:lnSpc>
                          <a:spcPct val="115000"/>
                        </a:lnSpc>
                        <a:spcBef>
                          <a:spcPts val="0"/>
                        </a:spcBef>
                        <a:spcAft>
                          <a:spcPts val="0"/>
                        </a:spcAft>
                      </a:pPr>
                      <a:r>
                        <a:rPr lang="en-IN" sz="3400" b="1" dirty="0">
                          <a:solidFill>
                            <a:srgbClr val="000000"/>
                          </a:solidFill>
                          <a:latin typeface="Times New Roman"/>
                          <a:ea typeface="SimSun"/>
                          <a:cs typeface="Times New Roman"/>
                        </a:rPr>
                        <a:t>Kashmir.csv</a:t>
                      </a:r>
                      <a:endParaRPr lang="en-US" sz="3400" dirty="0">
                        <a:latin typeface="Calibri"/>
                        <a:ea typeface="Calibri"/>
                        <a:cs typeface="Times New Roman"/>
                      </a:endParaRPr>
                    </a:p>
                  </a:txBody>
                  <a:tcPr marL="51130" marR="5113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IN" sz="3400" b="1" dirty="0">
                          <a:solidFill>
                            <a:srgbClr val="000000"/>
                          </a:solidFill>
                          <a:latin typeface="Times New Roman"/>
                          <a:ea typeface="SimSun"/>
                          <a:cs typeface="Times New Roman"/>
                        </a:rPr>
                        <a:t>Positive Aspects of Kashmir:</a:t>
                      </a:r>
                      <a:endParaRPr lang="en-US" sz="3400" dirty="0">
                        <a:latin typeface="Calibri"/>
                        <a:ea typeface="Calibri"/>
                        <a:cs typeface="Times New Roman"/>
                      </a:endParaRPr>
                    </a:p>
                    <a:p>
                      <a:pPr marL="0" marR="36195" algn="just">
                        <a:lnSpc>
                          <a:spcPct val="150000"/>
                        </a:lnSpc>
                        <a:spcBef>
                          <a:spcPts val="0"/>
                        </a:spcBef>
                        <a:spcAft>
                          <a:spcPts val="0"/>
                        </a:spcAft>
                      </a:pPr>
                      <a:r>
                        <a:rPr lang="en-IN" sz="3400" dirty="0">
                          <a:solidFill>
                            <a:srgbClr val="000000"/>
                          </a:solidFill>
                          <a:latin typeface="Times New Roman"/>
                          <a:ea typeface="SimSun"/>
                          <a:cs typeface="Times New Roman"/>
                        </a:rPr>
                        <a:t> </a:t>
                      </a:r>
                      <a:r>
                        <a:rPr lang="en-IN" sz="3400" dirty="0" err="1">
                          <a:solidFill>
                            <a:srgbClr val="000000"/>
                          </a:solidFill>
                          <a:latin typeface="Times New Roman"/>
                          <a:ea typeface="SimSun"/>
                          <a:cs typeface="Times New Roman"/>
                        </a:rPr>
                        <a:t>dal</a:t>
                      </a:r>
                      <a:r>
                        <a:rPr lang="en-IN" sz="3400" dirty="0">
                          <a:solidFill>
                            <a:srgbClr val="000000"/>
                          </a:solidFill>
                          <a:latin typeface="Times New Roman"/>
                          <a:ea typeface="SimSun"/>
                          <a:cs typeface="Times New Roman"/>
                        </a:rPr>
                        <a:t> lake in </a:t>
                      </a:r>
                      <a:r>
                        <a:rPr lang="en-IN" sz="3400" dirty="0" err="1">
                          <a:solidFill>
                            <a:srgbClr val="000000"/>
                          </a:solidFill>
                          <a:latin typeface="Times New Roman"/>
                          <a:ea typeface="SimSun"/>
                          <a:cs typeface="Times New Roman"/>
                        </a:rPr>
                        <a:t>srinagar</a:t>
                      </a:r>
                      <a:r>
                        <a:rPr lang="en-IN" sz="3400" dirty="0">
                          <a:solidFill>
                            <a:srgbClr val="000000"/>
                          </a:solidFill>
                          <a:latin typeface="Times New Roman"/>
                          <a:ea typeface="SimSun"/>
                          <a:cs typeface="Times New Roman"/>
                        </a:rPr>
                        <a:t> is a heaven on earth so beautiful visited </a:t>
                      </a:r>
                      <a:r>
                        <a:rPr lang="en-IN" sz="3400" dirty="0" err="1">
                          <a:solidFill>
                            <a:srgbClr val="000000"/>
                          </a:solidFill>
                          <a:latin typeface="Times New Roman"/>
                          <a:ea typeface="SimSun"/>
                          <a:cs typeface="Times New Roman"/>
                        </a:rPr>
                        <a:t>dal</a:t>
                      </a:r>
                      <a:r>
                        <a:rPr lang="en-IN" sz="3400" dirty="0">
                          <a:solidFill>
                            <a:srgbClr val="000000"/>
                          </a:solidFill>
                          <a:latin typeface="Times New Roman"/>
                          <a:ea typeface="SimSun"/>
                          <a:cs typeface="Times New Roman"/>
                        </a:rPr>
                        <a:t> lake in </a:t>
                      </a:r>
                      <a:r>
                        <a:rPr lang="en-IN" sz="3400" dirty="0" err="1">
                          <a:solidFill>
                            <a:srgbClr val="000000"/>
                          </a:solidFill>
                          <a:latin typeface="Times New Roman"/>
                          <a:ea typeface="SimSun"/>
                          <a:cs typeface="Times New Roman"/>
                        </a:rPr>
                        <a:t>srinagar</a:t>
                      </a:r>
                      <a:r>
                        <a:rPr lang="en-IN" sz="3400" dirty="0">
                          <a:solidFill>
                            <a:srgbClr val="000000"/>
                          </a:solidFill>
                          <a:latin typeface="Times New Roman"/>
                          <a:ea typeface="SimSun"/>
                          <a:cs typeface="Times New Roman"/>
                        </a:rPr>
                        <a:t>. </a:t>
                      </a:r>
                      <a:r>
                        <a:rPr lang="en-IN" sz="3400" dirty="0" err="1">
                          <a:solidFill>
                            <a:srgbClr val="000000"/>
                          </a:solidFill>
                          <a:latin typeface="Times New Roman"/>
                          <a:ea typeface="SimSun"/>
                          <a:cs typeface="Times New Roman"/>
                        </a:rPr>
                        <a:t>dal</a:t>
                      </a:r>
                      <a:r>
                        <a:rPr lang="en-IN" sz="3400" dirty="0">
                          <a:solidFill>
                            <a:srgbClr val="000000"/>
                          </a:solidFill>
                          <a:latin typeface="Times New Roman"/>
                          <a:ea typeface="SimSun"/>
                          <a:cs typeface="Times New Roman"/>
                        </a:rPr>
                        <a:t> lake is one of the most beautiful destinations in the world. </a:t>
                      </a:r>
                      <a:r>
                        <a:rPr lang="en-IN" sz="3400" dirty="0" err="1">
                          <a:solidFill>
                            <a:srgbClr val="000000"/>
                          </a:solidFill>
                          <a:latin typeface="Times New Roman"/>
                          <a:ea typeface="SimSun"/>
                          <a:cs typeface="Times New Roman"/>
                        </a:rPr>
                        <a:t>sanasar</a:t>
                      </a:r>
                      <a:r>
                        <a:rPr lang="en-IN" sz="3400" dirty="0">
                          <a:solidFill>
                            <a:srgbClr val="000000"/>
                          </a:solidFill>
                          <a:latin typeface="Times New Roman"/>
                          <a:ea typeface="SimSun"/>
                          <a:cs typeface="Times New Roman"/>
                        </a:rPr>
                        <a:t> has an amazing view of mountain ranges 360degree. </a:t>
                      </a:r>
                      <a:r>
                        <a:rPr lang="en-IN" sz="3400" dirty="0" err="1">
                          <a:solidFill>
                            <a:srgbClr val="000000"/>
                          </a:solidFill>
                          <a:latin typeface="Times New Roman"/>
                          <a:ea typeface="SimSun"/>
                          <a:cs typeface="Times New Roman"/>
                        </a:rPr>
                        <a:t>sanasar</a:t>
                      </a:r>
                      <a:r>
                        <a:rPr lang="en-IN" sz="3400" dirty="0">
                          <a:solidFill>
                            <a:srgbClr val="000000"/>
                          </a:solidFill>
                          <a:latin typeface="Times New Roman"/>
                          <a:ea typeface="SimSun"/>
                          <a:cs typeface="Times New Roman"/>
                        </a:rPr>
                        <a:t> is one of the beautiful hill stations which are famous for picturesque surroundings. </a:t>
                      </a:r>
                      <a:r>
                        <a:rPr lang="en-IN" sz="3400" dirty="0" err="1">
                          <a:solidFill>
                            <a:srgbClr val="000000"/>
                          </a:solidFill>
                          <a:latin typeface="Times New Roman"/>
                          <a:ea typeface="SimSun"/>
                          <a:cs typeface="Times New Roman"/>
                        </a:rPr>
                        <a:t>sanasar</a:t>
                      </a:r>
                      <a:r>
                        <a:rPr lang="en-IN" sz="3400" dirty="0">
                          <a:solidFill>
                            <a:srgbClr val="000000"/>
                          </a:solidFill>
                          <a:latin typeface="Times New Roman"/>
                          <a:ea typeface="SimSun"/>
                          <a:cs typeface="Times New Roman"/>
                        </a:rPr>
                        <a:t> is a beautiful tourist town hosting a mass of adventure activities.    </a:t>
                      </a:r>
                      <a:endParaRPr lang="en-US" sz="3400" dirty="0">
                        <a:latin typeface="Calibri"/>
                        <a:ea typeface="Calibri"/>
                        <a:cs typeface="Times New Roman"/>
                      </a:endParaRPr>
                    </a:p>
                    <a:p>
                      <a:pPr marL="0" marR="36195">
                        <a:lnSpc>
                          <a:spcPct val="150000"/>
                        </a:lnSpc>
                        <a:spcBef>
                          <a:spcPts val="0"/>
                        </a:spcBef>
                        <a:spcAft>
                          <a:spcPts val="0"/>
                        </a:spcAft>
                      </a:pPr>
                      <a:r>
                        <a:rPr lang="en-IN" sz="3400" b="1" dirty="0">
                          <a:solidFill>
                            <a:srgbClr val="000000"/>
                          </a:solidFill>
                          <a:latin typeface="Times New Roman"/>
                          <a:ea typeface="SimSun"/>
                          <a:cs typeface="Times New Roman"/>
                        </a:rPr>
                        <a:t>Negative Aspects of Kashmir:</a:t>
                      </a:r>
                      <a:endParaRPr lang="en-US" sz="3400" dirty="0">
                        <a:latin typeface="Calibri"/>
                        <a:ea typeface="Calibri"/>
                        <a:cs typeface="Times New Roman"/>
                      </a:endParaRPr>
                    </a:p>
                    <a:p>
                      <a:pPr marL="0" marR="36195" algn="just">
                        <a:lnSpc>
                          <a:spcPct val="150000"/>
                        </a:lnSpc>
                        <a:spcBef>
                          <a:spcPts val="0"/>
                        </a:spcBef>
                        <a:spcAft>
                          <a:spcPts val="0"/>
                        </a:spcAft>
                      </a:pPr>
                      <a:r>
                        <a:rPr lang="en-IN" sz="3400" dirty="0">
                          <a:solidFill>
                            <a:srgbClr val="000000"/>
                          </a:solidFill>
                          <a:latin typeface="Times New Roman"/>
                          <a:ea typeface="SimSun"/>
                          <a:cs typeface="Times New Roman"/>
                        </a:rPr>
                        <a:t>Kashmir is unsafe for tourists and residents. </a:t>
                      </a:r>
                      <a:r>
                        <a:rPr lang="en-IN" sz="3400" dirty="0" err="1">
                          <a:solidFill>
                            <a:srgbClr val="000000"/>
                          </a:solidFill>
                          <a:latin typeface="Times New Roman"/>
                          <a:ea typeface="SimSun"/>
                          <a:cs typeface="Times New Roman"/>
                        </a:rPr>
                        <a:t>dal</a:t>
                      </a:r>
                      <a:r>
                        <a:rPr lang="en-IN" sz="3400" dirty="0">
                          <a:solidFill>
                            <a:srgbClr val="000000"/>
                          </a:solidFill>
                          <a:latin typeface="Times New Roman"/>
                          <a:ea typeface="SimSun"/>
                          <a:cs typeface="Times New Roman"/>
                        </a:rPr>
                        <a:t> lake is unclean and dirty. </a:t>
                      </a:r>
                      <a:r>
                        <a:rPr lang="en-IN" sz="3400" dirty="0" err="1">
                          <a:solidFill>
                            <a:srgbClr val="000000"/>
                          </a:solidFill>
                          <a:latin typeface="Times New Roman"/>
                          <a:ea typeface="SimSun"/>
                          <a:cs typeface="Times New Roman"/>
                        </a:rPr>
                        <a:t>dal</a:t>
                      </a:r>
                      <a:r>
                        <a:rPr lang="en-IN" sz="3400" dirty="0">
                          <a:solidFill>
                            <a:srgbClr val="000000"/>
                          </a:solidFill>
                          <a:latin typeface="Times New Roman"/>
                          <a:ea typeface="SimSun"/>
                          <a:cs typeface="Times New Roman"/>
                        </a:rPr>
                        <a:t> lake water is dirty and so many </a:t>
                      </a:r>
                      <a:r>
                        <a:rPr lang="en-IN" sz="3400" dirty="0" err="1">
                          <a:solidFill>
                            <a:srgbClr val="000000"/>
                          </a:solidFill>
                          <a:latin typeface="Times New Roman"/>
                          <a:ea typeface="SimSun"/>
                          <a:cs typeface="Times New Roman"/>
                        </a:rPr>
                        <a:t>mosquitos</a:t>
                      </a:r>
                      <a:r>
                        <a:rPr lang="en-IN" sz="3400" dirty="0">
                          <a:solidFill>
                            <a:srgbClr val="000000"/>
                          </a:solidFill>
                          <a:latin typeface="Times New Roman"/>
                          <a:ea typeface="SimSun"/>
                          <a:cs typeface="Times New Roman"/>
                        </a:rPr>
                        <a:t> are budding around </a:t>
                      </a:r>
                      <a:r>
                        <a:rPr lang="en-IN" sz="3400" dirty="0" err="1">
                          <a:solidFill>
                            <a:srgbClr val="000000"/>
                          </a:solidFill>
                          <a:latin typeface="Times New Roman"/>
                          <a:ea typeface="SimSun"/>
                          <a:cs typeface="Times New Roman"/>
                        </a:rPr>
                        <a:t>sanasar</a:t>
                      </a:r>
                      <a:r>
                        <a:rPr lang="en-IN" sz="3400" dirty="0">
                          <a:solidFill>
                            <a:srgbClr val="000000"/>
                          </a:solidFill>
                          <a:latin typeface="Times New Roman"/>
                          <a:ea typeface="SimSun"/>
                          <a:cs typeface="Times New Roman"/>
                        </a:rPr>
                        <a:t>. Kashmir is a dirty place with poor infrastructure and bad transportation. Kashmir is a dangerous place with terrorists </a:t>
                      </a:r>
                      <a:r>
                        <a:rPr lang="en-IN" sz="3400" dirty="0" err="1">
                          <a:solidFill>
                            <a:srgbClr val="000000"/>
                          </a:solidFill>
                          <a:latin typeface="Times New Roman"/>
                          <a:ea typeface="SimSun"/>
                          <a:cs typeface="Times New Roman"/>
                        </a:rPr>
                        <a:t>naxals</a:t>
                      </a:r>
                      <a:r>
                        <a:rPr lang="en-IN" sz="3400" dirty="0">
                          <a:solidFill>
                            <a:srgbClr val="000000"/>
                          </a:solidFill>
                          <a:latin typeface="Times New Roman"/>
                          <a:ea typeface="SimSun"/>
                          <a:cs typeface="Times New Roman"/>
                        </a:rPr>
                        <a:t> cults. a slum in </a:t>
                      </a:r>
                      <a:r>
                        <a:rPr lang="en-IN" sz="3400" dirty="0" err="1">
                          <a:solidFill>
                            <a:srgbClr val="000000"/>
                          </a:solidFill>
                          <a:latin typeface="Times New Roman"/>
                          <a:ea typeface="SimSun"/>
                          <a:cs typeface="Times New Roman"/>
                        </a:rPr>
                        <a:t>pulwama</a:t>
                      </a:r>
                      <a:r>
                        <a:rPr lang="en-IN" sz="3400" dirty="0">
                          <a:solidFill>
                            <a:srgbClr val="000000"/>
                          </a:solidFill>
                          <a:latin typeface="Times New Roman"/>
                          <a:ea typeface="SimSun"/>
                          <a:cs typeface="Times New Roman"/>
                        </a:rPr>
                        <a:t> is filled with terrorists landslides.</a:t>
                      </a:r>
                      <a:endParaRPr lang="en-US" sz="3400" dirty="0">
                        <a:latin typeface="Calibri"/>
                        <a:ea typeface="Calibri"/>
                        <a:cs typeface="Times New Roman"/>
                      </a:endParaRPr>
                    </a:p>
                    <a:p>
                      <a:pPr marL="0" marR="45720" algn="just">
                        <a:lnSpc>
                          <a:spcPct val="150000"/>
                        </a:lnSpc>
                        <a:spcBef>
                          <a:spcPts val="0"/>
                        </a:spcBef>
                        <a:spcAft>
                          <a:spcPts val="0"/>
                        </a:spcAft>
                      </a:pPr>
                      <a:r>
                        <a:rPr lang="en-IN" sz="3400" dirty="0">
                          <a:solidFill>
                            <a:srgbClr val="000000"/>
                          </a:solidFill>
                          <a:latin typeface="Times New Roman"/>
                          <a:ea typeface="SimSun"/>
                          <a:cs typeface="Times New Roman"/>
                        </a:rPr>
                        <a:t>    </a:t>
                      </a:r>
                      <a:endParaRPr lang="en-US" sz="3400" dirty="0">
                        <a:latin typeface="Calibri"/>
                        <a:ea typeface="Calibri"/>
                        <a:cs typeface="Times New Roman"/>
                      </a:endParaRPr>
                    </a:p>
                  </a:txBody>
                  <a:tcPr marL="51130" marR="5113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571446">
                <a:tc>
                  <a:txBody>
                    <a:bodyPr/>
                    <a:lstStyle/>
                    <a:p>
                      <a:pPr marL="0" marR="36195">
                        <a:lnSpc>
                          <a:spcPct val="115000"/>
                        </a:lnSpc>
                        <a:spcBef>
                          <a:spcPts val="0"/>
                        </a:spcBef>
                        <a:spcAft>
                          <a:spcPts val="0"/>
                        </a:spcAft>
                      </a:pPr>
                      <a:r>
                        <a:rPr lang="en-IN" sz="3400" b="1">
                          <a:solidFill>
                            <a:srgbClr val="000000"/>
                          </a:solidFill>
                          <a:latin typeface="Times New Roman"/>
                          <a:ea typeface="Times New Roman"/>
                          <a:cs typeface="Times New Roman"/>
                        </a:rPr>
                        <a:t>Ladakh</a:t>
                      </a:r>
                      <a:endParaRPr lang="en-US" sz="3400">
                        <a:latin typeface="Calibri"/>
                        <a:ea typeface="Calibri"/>
                        <a:cs typeface="Times New Roman"/>
                      </a:endParaRPr>
                    </a:p>
                  </a:txBody>
                  <a:tcPr marL="51130" marR="5113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36195">
                        <a:lnSpc>
                          <a:spcPct val="115000"/>
                        </a:lnSpc>
                        <a:spcBef>
                          <a:spcPts val="0"/>
                        </a:spcBef>
                        <a:spcAft>
                          <a:spcPts val="0"/>
                        </a:spcAft>
                      </a:pPr>
                      <a:r>
                        <a:rPr lang="en-IN" sz="3400" b="1">
                          <a:solidFill>
                            <a:srgbClr val="000000"/>
                          </a:solidFill>
                          <a:latin typeface="Times New Roman"/>
                          <a:ea typeface="SimSun"/>
                          <a:cs typeface="Times New Roman"/>
                        </a:rPr>
                        <a:t>Positivecleaned</a:t>
                      </a:r>
                      <a:endParaRPr lang="en-US" sz="3400">
                        <a:latin typeface="Calibri"/>
                        <a:ea typeface="Calibri"/>
                        <a:cs typeface="Times New Roman"/>
                      </a:endParaRPr>
                    </a:p>
                    <a:p>
                      <a:pPr marL="0" marR="36195">
                        <a:lnSpc>
                          <a:spcPct val="115000"/>
                        </a:lnSpc>
                        <a:spcBef>
                          <a:spcPts val="0"/>
                        </a:spcBef>
                        <a:spcAft>
                          <a:spcPts val="0"/>
                        </a:spcAft>
                      </a:pPr>
                      <a:r>
                        <a:rPr lang="en-IN" sz="3400" b="1">
                          <a:solidFill>
                            <a:srgbClr val="000000"/>
                          </a:solidFill>
                          <a:latin typeface="Times New Roman"/>
                          <a:ea typeface="SimSun"/>
                          <a:cs typeface="Times New Roman"/>
                        </a:rPr>
                        <a:t>Ladakh.csv</a:t>
                      </a:r>
                      <a:endParaRPr lang="en-US" sz="3400">
                        <a:latin typeface="Calibri"/>
                        <a:ea typeface="Calibri"/>
                        <a:cs typeface="Times New Roman"/>
                      </a:endParaRPr>
                    </a:p>
                    <a:p>
                      <a:pPr marL="0" marR="36195">
                        <a:lnSpc>
                          <a:spcPct val="115000"/>
                        </a:lnSpc>
                        <a:spcBef>
                          <a:spcPts val="0"/>
                        </a:spcBef>
                        <a:spcAft>
                          <a:spcPts val="0"/>
                        </a:spcAft>
                      </a:pPr>
                      <a:r>
                        <a:rPr lang="en-IN" sz="3400" b="1">
                          <a:solidFill>
                            <a:srgbClr val="000000"/>
                          </a:solidFill>
                          <a:latin typeface="Times New Roman"/>
                          <a:ea typeface="SimSun"/>
                          <a:cs typeface="Times New Roman"/>
                        </a:rPr>
                        <a:t>Negativecleaned</a:t>
                      </a:r>
                      <a:endParaRPr lang="en-US" sz="3400">
                        <a:latin typeface="Calibri"/>
                        <a:ea typeface="Calibri"/>
                        <a:cs typeface="Times New Roman"/>
                      </a:endParaRPr>
                    </a:p>
                    <a:p>
                      <a:pPr marL="0" marR="36195">
                        <a:lnSpc>
                          <a:spcPct val="115000"/>
                        </a:lnSpc>
                        <a:spcBef>
                          <a:spcPts val="0"/>
                        </a:spcBef>
                        <a:spcAft>
                          <a:spcPts val="0"/>
                        </a:spcAft>
                      </a:pPr>
                      <a:r>
                        <a:rPr lang="en-IN" sz="3400" b="1">
                          <a:solidFill>
                            <a:srgbClr val="000000"/>
                          </a:solidFill>
                          <a:latin typeface="Times New Roman"/>
                          <a:ea typeface="SimSun"/>
                          <a:cs typeface="Times New Roman"/>
                        </a:rPr>
                        <a:t>Ladakh.csv</a:t>
                      </a:r>
                      <a:endParaRPr lang="en-US" sz="3400">
                        <a:latin typeface="Calibri"/>
                        <a:ea typeface="Calibri"/>
                        <a:cs typeface="Times New Roman"/>
                      </a:endParaRPr>
                    </a:p>
                  </a:txBody>
                  <a:tcPr marL="51130" marR="5113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36195">
                        <a:lnSpc>
                          <a:spcPct val="150000"/>
                        </a:lnSpc>
                        <a:spcBef>
                          <a:spcPts val="0"/>
                        </a:spcBef>
                        <a:spcAft>
                          <a:spcPts val="0"/>
                        </a:spcAft>
                      </a:pPr>
                      <a:r>
                        <a:rPr lang="en-IN" sz="3400" b="1" dirty="0">
                          <a:solidFill>
                            <a:srgbClr val="000000"/>
                          </a:solidFill>
                          <a:latin typeface="Times New Roman"/>
                          <a:ea typeface="SimSun"/>
                          <a:cs typeface="Times New Roman"/>
                        </a:rPr>
                        <a:t>Positive Aspects of </a:t>
                      </a:r>
                      <a:r>
                        <a:rPr lang="en-IN" sz="3400" b="1" dirty="0" err="1">
                          <a:solidFill>
                            <a:srgbClr val="000000"/>
                          </a:solidFill>
                          <a:latin typeface="Times New Roman"/>
                          <a:ea typeface="SimSun"/>
                          <a:cs typeface="Times New Roman"/>
                        </a:rPr>
                        <a:t>Ladakh</a:t>
                      </a:r>
                      <a:r>
                        <a:rPr lang="en-IN" sz="3400" b="1" dirty="0">
                          <a:solidFill>
                            <a:srgbClr val="000000"/>
                          </a:solidFill>
                          <a:latin typeface="Times New Roman"/>
                          <a:ea typeface="SimSun"/>
                          <a:cs typeface="Times New Roman"/>
                        </a:rPr>
                        <a:t>:</a:t>
                      </a:r>
                      <a:endParaRPr lang="en-US" sz="3400" dirty="0">
                        <a:latin typeface="Calibri"/>
                        <a:ea typeface="Calibri"/>
                        <a:cs typeface="Times New Roman"/>
                      </a:endParaRPr>
                    </a:p>
                    <a:p>
                      <a:pPr marL="0" marR="36195">
                        <a:lnSpc>
                          <a:spcPct val="150000"/>
                        </a:lnSpc>
                        <a:spcBef>
                          <a:spcPts val="0"/>
                        </a:spcBef>
                        <a:spcAft>
                          <a:spcPts val="0"/>
                        </a:spcAft>
                      </a:pPr>
                      <a:r>
                        <a:rPr lang="en-IN" sz="3400" dirty="0">
                          <a:solidFill>
                            <a:srgbClr val="000000"/>
                          </a:solidFill>
                          <a:latin typeface="Times New Roman"/>
                          <a:ea typeface="SimSun"/>
                          <a:cs typeface="Times New Roman"/>
                        </a:rPr>
                        <a:t> </a:t>
                      </a:r>
                      <a:r>
                        <a:rPr lang="en-IN" sz="3400" dirty="0" err="1">
                          <a:solidFill>
                            <a:srgbClr val="000000"/>
                          </a:solidFill>
                          <a:latin typeface="Times New Roman"/>
                          <a:ea typeface="SimSun"/>
                          <a:cs typeface="Times New Roman"/>
                        </a:rPr>
                        <a:t>ladakh</a:t>
                      </a:r>
                      <a:r>
                        <a:rPr lang="en-IN" sz="3400" dirty="0">
                          <a:solidFill>
                            <a:srgbClr val="000000"/>
                          </a:solidFill>
                          <a:latin typeface="Times New Roman"/>
                          <a:ea typeface="SimSun"/>
                          <a:cs typeface="Times New Roman"/>
                        </a:rPr>
                        <a:t> is one of the most beautiful places on earth. with a surplus of attractions to visit, stunning landscapes, amazing people and culture, </a:t>
                      </a:r>
                      <a:r>
                        <a:rPr lang="en-IN" sz="3400" dirty="0" err="1">
                          <a:solidFill>
                            <a:srgbClr val="000000"/>
                          </a:solidFill>
                          <a:latin typeface="Times New Roman"/>
                          <a:ea typeface="SimSun"/>
                          <a:cs typeface="Times New Roman"/>
                        </a:rPr>
                        <a:t>Ladakh</a:t>
                      </a:r>
                      <a:r>
                        <a:rPr lang="en-IN" sz="3400" dirty="0">
                          <a:solidFill>
                            <a:srgbClr val="000000"/>
                          </a:solidFill>
                          <a:latin typeface="Times New Roman"/>
                          <a:ea typeface="SimSun"/>
                          <a:cs typeface="Times New Roman"/>
                        </a:rPr>
                        <a:t> is truly a heaven on earth. </a:t>
                      </a:r>
                      <a:r>
                        <a:rPr lang="en-IN" sz="3400" dirty="0" err="1">
                          <a:solidFill>
                            <a:srgbClr val="000000"/>
                          </a:solidFill>
                          <a:latin typeface="Times New Roman"/>
                          <a:ea typeface="SimSun"/>
                          <a:cs typeface="Times New Roman"/>
                        </a:rPr>
                        <a:t>teli</a:t>
                      </a:r>
                      <a:r>
                        <a:rPr lang="en-IN" sz="3400" dirty="0">
                          <a:solidFill>
                            <a:srgbClr val="000000"/>
                          </a:solidFill>
                          <a:latin typeface="Times New Roman"/>
                          <a:ea typeface="SimSun"/>
                          <a:cs typeface="Times New Roman"/>
                        </a:rPr>
                        <a:t> completed another cycling journey from </a:t>
                      </a:r>
                      <a:r>
                        <a:rPr lang="en-IN" sz="3400" dirty="0" err="1">
                          <a:solidFill>
                            <a:srgbClr val="000000"/>
                          </a:solidFill>
                          <a:latin typeface="Times New Roman"/>
                          <a:ea typeface="SimSun"/>
                          <a:cs typeface="Times New Roman"/>
                        </a:rPr>
                        <a:t>srinagar</a:t>
                      </a:r>
                      <a:r>
                        <a:rPr lang="en-IN" sz="3400" dirty="0">
                          <a:solidFill>
                            <a:srgbClr val="000000"/>
                          </a:solidFill>
                          <a:latin typeface="Times New Roman"/>
                          <a:ea typeface="SimSun"/>
                          <a:cs typeface="Times New Roman"/>
                        </a:rPr>
                        <a:t> covering distance hours minutes. </a:t>
                      </a:r>
                      <a:r>
                        <a:rPr lang="en-IN" sz="3400" dirty="0" err="1">
                          <a:solidFill>
                            <a:srgbClr val="000000"/>
                          </a:solidFill>
                          <a:latin typeface="Times New Roman"/>
                          <a:ea typeface="SimSun"/>
                          <a:cs typeface="Times New Roman"/>
                        </a:rPr>
                        <a:t>zanskar</a:t>
                      </a:r>
                      <a:r>
                        <a:rPr lang="en-IN" sz="3400" dirty="0">
                          <a:solidFill>
                            <a:srgbClr val="000000"/>
                          </a:solidFill>
                          <a:latin typeface="Times New Roman"/>
                          <a:ea typeface="SimSun"/>
                          <a:cs typeface="Times New Roman"/>
                        </a:rPr>
                        <a:t> valley beautiful scenery. ancient forts and monasteries built in the gorges of beautiful Himalayas. secluded villages, rolling sand dunes and shimmering blue lakes. </a:t>
                      </a:r>
                      <a:endParaRPr lang="en-US" sz="3400" dirty="0">
                        <a:latin typeface="Calibri"/>
                        <a:ea typeface="Calibri"/>
                        <a:cs typeface="Times New Roman"/>
                      </a:endParaRPr>
                    </a:p>
                    <a:p>
                      <a:pPr marL="0" marR="36195">
                        <a:lnSpc>
                          <a:spcPct val="150000"/>
                        </a:lnSpc>
                        <a:spcBef>
                          <a:spcPts val="0"/>
                        </a:spcBef>
                        <a:spcAft>
                          <a:spcPts val="0"/>
                        </a:spcAft>
                      </a:pPr>
                      <a:r>
                        <a:rPr lang="en-IN" sz="3400" b="1" dirty="0">
                          <a:solidFill>
                            <a:srgbClr val="000000"/>
                          </a:solidFill>
                          <a:latin typeface="Times New Roman"/>
                          <a:ea typeface="SimSun"/>
                          <a:cs typeface="Times New Roman"/>
                        </a:rPr>
                        <a:t>Negative Aspects of </a:t>
                      </a:r>
                      <a:r>
                        <a:rPr lang="en-IN" sz="3400" b="1" dirty="0" err="1">
                          <a:solidFill>
                            <a:srgbClr val="000000"/>
                          </a:solidFill>
                          <a:latin typeface="Times New Roman"/>
                          <a:ea typeface="SimSun"/>
                          <a:cs typeface="Times New Roman"/>
                        </a:rPr>
                        <a:t>Ladakh</a:t>
                      </a:r>
                      <a:r>
                        <a:rPr lang="en-IN" sz="3400" b="1" dirty="0">
                          <a:solidFill>
                            <a:srgbClr val="000000"/>
                          </a:solidFill>
                          <a:latin typeface="Times New Roman"/>
                          <a:ea typeface="SimSun"/>
                          <a:cs typeface="Times New Roman"/>
                        </a:rPr>
                        <a:t>:</a:t>
                      </a:r>
                      <a:endParaRPr lang="en-US" sz="3400" dirty="0">
                        <a:latin typeface="Calibri"/>
                        <a:ea typeface="Calibri"/>
                        <a:cs typeface="Times New Roman"/>
                      </a:endParaRPr>
                    </a:p>
                    <a:p>
                      <a:pPr marL="0" marR="36195">
                        <a:lnSpc>
                          <a:spcPct val="150000"/>
                        </a:lnSpc>
                        <a:spcBef>
                          <a:spcPts val="0"/>
                        </a:spcBef>
                        <a:spcAft>
                          <a:spcPts val="0"/>
                        </a:spcAft>
                      </a:pPr>
                      <a:r>
                        <a:rPr lang="en-IN" sz="3400" dirty="0">
                          <a:solidFill>
                            <a:srgbClr val="000000"/>
                          </a:solidFill>
                          <a:latin typeface="Times New Roman"/>
                          <a:ea typeface="SimSun"/>
                          <a:cs typeface="Times New Roman"/>
                        </a:rPr>
                        <a:t> </a:t>
                      </a:r>
                      <a:r>
                        <a:rPr lang="en-IN" sz="3400" dirty="0" err="1">
                          <a:solidFill>
                            <a:srgbClr val="000000"/>
                          </a:solidFill>
                          <a:latin typeface="Times New Roman"/>
                          <a:ea typeface="SimSun"/>
                          <a:cs typeface="Times New Roman"/>
                        </a:rPr>
                        <a:t>ladakh</a:t>
                      </a:r>
                      <a:r>
                        <a:rPr lang="en-IN" sz="3400" dirty="0">
                          <a:solidFill>
                            <a:srgbClr val="000000"/>
                          </a:solidFill>
                          <a:latin typeface="Times New Roman"/>
                          <a:ea typeface="SimSun"/>
                          <a:cs typeface="Times New Roman"/>
                        </a:rPr>
                        <a:t> is overhyped and overhyped Locals are not friendly and never help. </a:t>
                      </a:r>
                      <a:r>
                        <a:rPr lang="en-IN" sz="3400" dirty="0" err="1">
                          <a:solidFill>
                            <a:srgbClr val="000000"/>
                          </a:solidFill>
                          <a:latin typeface="Times New Roman"/>
                          <a:ea typeface="SimSun"/>
                          <a:cs typeface="Times New Roman"/>
                        </a:rPr>
                        <a:t>ladakh</a:t>
                      </a:r>
                      <a:r>
                        <a:rPr lang="en-IN" sz="3400" dirty="0">
                          <a:solidFill>
                            <a:srgbClr val="000000"/>
                          </a:solidFill>
                          <a:latin typeface="Times New Roman"/>
                          <a:ea typeface="SimSun"/>
                          <a:cs typeface="Times New Roman"/>
                        </a:rPr>
                        <a:t> is unsafe for tourism with unions destroying bikes and harassing people. the </a:t>
                      </a:r>
                      <a:r>
                        <a:rPr lang="en-IN" sz="3400" dirty="0" err="1">
                          <a:solidFill>
                            <a:srgbClr val="000000"/>
                          </a:solidFill>
                          <a:latin typeface="Times New Roman"/>
                          <a:ea typeface="SimSun"/>
                          <a:cs typeface="Times New Roman"/>
                        </a:rPr>
                        <a:t>nubra</a:t>
                      </a:r>
                      <a:r>
                        <a:rPr lang="en-IN" sz="3400" dirty="0">
                          <a:solidFill>
                            <a:srgbClr val="000000"/>
                          </a:solidFill>
                          <a:latin typeface="Times New Roman"/>
                          <a:ea typeface="SimSun"/>
                          <a:cs typeface="Times New Roman"/>
                        </a:rPr>
                        <a:t> valley is terrible most unsafe, dangerous for tourists.</a:t>
                      </a:r>
                      <a:endParaRPr lang="en-US" sz="3400" dirty="0">
                        <a:latin typeface="Calibri"/>
                        <a:ea typeface="Calibri"/>
                        <a:cs typeface="Times New Roman"/>
                      </a:endParaRPr>
                    </a:p>
                  </a:txBody>
                  <a:tcPr marL="51130" marR="5113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1681" name="Rectangle 1"/>
          <p:cNvSpPr>
            <a:spLocks noChangeArrowheads="1"/>
          </p:cNvSpPr>
          <p:nvPr/>
        </p:nvSpPr>
        <p:spPr bwMode="auto">
          <a:xfrm>
            <a:off x="0" y="442120"/>
            <a:ext cx="7763878" cy="923435"/>
          </a:xfrm>
          <a:prstGeom prst="rect">
            <a:avLst/>
          </a:prstGeom>
          <a:noFill/>
          <a:ln w="9525">
            <a:noFill/>
            <a:miter lim="800000"/>
            <a:headEnd/>
            <a:tailEnd/>
          </a:ln>
          <a:effectLst/>
        </p:spPr>
        <p:txBody>
          <a:bodyPr vert="horz" wrap="none" lIns="91546" tIns="45772" rIns="91546" bIns="45772" numCol="1" anchor="ctr" anchorCtr="0" compatLnSpc="1">
            <a:prstTxWarp prst="textNoShape">
              <a:avLst/>
            </a:prstTxWarp>
            <a:spAutoFit/>
          </a:bodyPr>
          <a:lstStyle/>
          <a:p>
            <a:pPr defTabSz="915459" fontAlgn="base">
              <a:spcBef>
                <a:spcPct val="0"/>
              </a:spcBef>
              <a:spcAft>
                <a:spcPct val="0"/>
              </a:spcAft>
            </a:pPr>
            <a:r>
              <a:rPr lang="en-US" sz="5400" b="1" dirty="0">
                <a:solidFill>
                  <a:srgbClr val="000000"/>
                </a:solidFill>
                <a:latin typeface="Times New Roman" pitchFamily="18" charset="0"/>
                <a:ea typeface="Times New Roman" pitchFamily="18" charset="0"/>
                <a:cs typeface="Times New Roman" pitchFamily="18" charset="0"/>
              </a:rPr>
              <a:t>Summarization of tweets:</a:t>
            </a:r>
            <a:endParaRPr lang="en-US" sz="66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27EAA8D-357C-4EAD-8E30-CDB4F7E846F9}"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579437" y="771620"/>
          <a:ext cx="24458096" cy="17205834"/>
        </p:xfrm>
        <a:graphic>
          <a:graphicData uri="http://schemas.openxmlformats.org/drawingml/2006/table">
            <a:tbl>
              <a:tblPr/>
              <a:tblGrid>
                <a:gridCol w="2474361">
                  <a:extLst>
                    <a:ext uri="{9D8B030D-6E8A-4147-A177-3AD203B41FA5}">
                      <a16:colId xmlns:a16="http://schemas.microsoft.com/office/drawing/2014/main" val="20000"/>
                    </a:ext>
                  </a:extLst>
                </a:gridCol>
                <a:gridCol w="21983735">
                  <a:extLst>
                    <a:ext uri="{9D8B030D-6E8A-4147-A177-3AD203B41FA5}">
                      <a16:colId xmlns:a16="http://schemas.microsoft.com/office/drawing/2014/main" val="20001"/>
                    </a:ext>
                  </a:extLst>
                </a:gridCol>
              </a:tblGrid>
              <a:tr h="506315">
                <a:tc>
                  <a:txBody>
                    <a:bodyPr/>
                    <a:lstStyle/>
                    <a:p>
                      <a:pPr marL="0" marR="0" algn="ctr">
                        <a:lnSpc>
                          <a:spcPct val="115000"/>
                        </a:lnSpc>
                        <a:spcBef>
                          <a:spcPts val="0"/>
                        </a:spcBef>
                        <a:spcAft>
                          <a:spcPts val="0"/>
                        </a:spcAft>
                      </a:pPr>
                      <a:r>
                        <a:rPr lang="en-IN" sz="4000" b="1" dirty="0">
                          <a:solidFill>
                            <a:srgbClr val="000000"/>
                          </a:solidFill>
                          <a:latin typeface="Times New Roman" pitchFamily="18" charset="0"/>
                          <a:ea typeface="Times New Roman"/>
                          <a:cs typeface="Times New Roman" pitchFamily="18" charset="0"/>
                        </a:rPr>
                        <a:t>Place Name</a:t>
                      </a:r>
                      <a:endParaRPr lang="en-US" sz="3200" dirty="0">
                        <a:latin typeface="Times New Roman" pitchFamily="18" charset="0"/>
                        <a:ea typeface="Calibri"/>
                        <a:cs typeface="Times New Roman" pitchFamily="18" charset="0"/>
                      </a:endParaRPr>
                    </a:p>
                  </a:txBody>
                  <a:tcPr marL="85651" marR="85651"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IN" sz="4000" b="1" dirty="0">
                          <a:solidFill>
                            <a:srgbClr val="000000"/>
                          </a:solidFill>
                          <a:latin typeface="Times New Roman" pitchFamily="18" charset="0"/>
                          <a:ea typeface="Times New Roman"/>
                          <a:cs typeface="Times New Roman" pitchFamily="18" charset="0"/>
                        </a:rPr>
                        <a:t>Summary</a:t>
                      </a:r>
                      <a:endParaRPr lang="en-US" sz="3200" dirty="0">
                        <a:latin typeface="Times New Roman" pitchFamily="18" charset="0"/>
                        <a:ea typeface="Calibri"/>
                        <a:cs typeface="Times New Roman" pitchFamily="18" charset="0"/>
                      </a:endParaRPr>
                    </a:p>
                  </a:txBody>
                  <a:tcPr marL="85651" marR="85651"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514320">
                <a:tc>
                  <a:txBody>
                    <a:bodyPr/>
                    <a:lstStyle/>
                    <a:p>
                      <a:pPr marL="0" marR="0" algn="ctr">
                        <a:lnSpc>
                          <a:spcPct val="115000"/>
                        </a:lnSpc>
                        <a:spcBef>
                          <a:spcPts val="0"/>
                        </a:spcBef>
                        <a:spcAft>
                          <a:spcPts val="0"/>
                        </a:spcAft>
                      </a:pPr>
                      <a:r>
                        <a:rPr lang="en-IN" sz="3600" b="1" dirty="0">
                          <a:solidFill>
                            <a:srgbClr val="000000"/>
                          </a:solidFill>
                          <a:latin typeface="Times New Roman" pitchFamily="18" charset="0"/>
                          <a:ea typeface="Times New Roman"/>
                          <a:cs typeface="Times New Roman" pitchFamily="18" charset="0"/>
                        </a:rPr>
                        <a:t>Kashmir</a:t>
                      </a:r>
                      <a:endParaRPr lang="en-US" sz="3600" dirty="0">
                        <a:latin typeface="Times New Roman" pitchFamily="18" charset="0"/>
                        <a:ea typeface="Calibri"/>
                        <a:cs typeface="Times New Roman" pitchFamily="18" charset="0"/>
                      </a:endParaRPr>
                    </a:p>
                  </a:txBody>
                  <a:tcPr marL="85651" marR="85651"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IN" sz="3600" b="1" dirty="0">
                          <a:solidFill>
                            <a:srgbClr val="000000"/>
                          </a:solidFill>
                          <a:latin typeface="Times New Roman" pitchFamily="18" charset="0"/>
                          <a:ea typeface="Times New Roman"/>
                          <a:cs typeface="Times New Roman" pitchFamily="18" charset="0"/>
                        </a:rPr>
                        <a:t>Transportation:</a:t>
                      </a:r>
                      <a:endParaRPr lang="en-US" sz="3600" dirty="0">
                        <a:latin typeface="Times New Roman" pitchFamily="18" charset="0"/>
                        <a:ea typeface="Calibri"/>
                        <a:cs typeface="Times New Roman" pitchFamily="18" charset="0"/>
                      </a:endParaRPr>
                    </a:p>
                    <a:p>
                      <a:pPr marL="0" marR="36195" algn="just">
                        <a:lnSpc>
                          <a:spcPct val="115000"/>
                        </a:lnSpc>
                        <a:spcBef>
                          <a:spcPts val="0"/>
                        </a:spcBef>
                        <a:spcAft>
                          <a:spcPts val="0"/>
                        </a:spcAft>
                      </a:pPr>
                      <a:r>
                        <a:rPr lang="en-IN" sz="3600" dirty="0">
                          <a:solidFill>
                            <a:srgbClr val="000000"/>
                          </a:solidFill>
                          <a:latin typeface="Times New Roman" pitchFamily="18" charset="0"/>
                          <a:ea typeface="Times New Roman"/>
                          <a:cs typeface="Times New Roman" pitchFamily="18" charset="0"/>
                        </a:rPr>
                        <a:t> state transport in </a:t>
                      </a:r>
                      <a:r>
                        <a:rPr lang="en-IN" sz="3600" dirty="0" err="1">
                          <a:solidFill>
                            <a:srgbClr val="000000"/>
                          </a:solidFill>
                          <a:latin typeface="Times New Roman" pitchFamily="18" charset="0"/>
                          <a:ea typeface="Times New Roman"/>
                          <a:cs typeface="Times New Roman" pitchFamily="18" charset="0"/>
                        </a:rPr>
                        <a:t>kashmir</a:t>
                      </a:r>
                      <a:r>
                        <a:rPr lang="en-IN" sz="3600" dirty="0">
                          <a:solidFill>
                            <a:srgbClr val="000000"/>
                          </a:solidFill>
                          <a:latin typeface="Times New Roman" pitchFamily="18" charset="0"/>
                          <a:ea typeface="Times New Roman"/>
                          <a:cs typeface="Times New Roman" pitchFamily="18" charset="0"/>
                        </a:rPr>
                        <a:t> is really good. nice improvement over the last few years. </a:t>
                      </a:r>
                      <a:r>
                        <a:rPr lang="en-IN" sz="3600" dirty="0" err="1">
                          <a:solidFill>
                            <a:srgbClr val="000000"/>
                          </a:solidFill>
                          <a:latin typeface="Times New Roman" pitchFamily="18" charset="0"/>
                          <a:ea typeface="Times New Roman"/>
                          <a:cs typeface="Times New Roman" pitchFamily="18" charset="0"/>
                        </a:rPr>
                        <a:t>srinagar</a:t>
                      </a:r>
                      <a:r>
                        <a:rPr lang="en-IN" sz="3600" dirty="0">
                          <a:solidFill>
                            <a:srgbClr val="000000"/>
                          </a:solidFill>
                          <a:latin typeface="Times New Roman" pitchFamily="18" charset="0"/>
                          <a:ea typeface="Times New Roman"/>
                          <a:cs typeface="Times New Roman" pitchFamily="18" charset="0"/>
                        </a:rPr>
                        <a:t> roads are not a problem if you are a good driver. state transport in </a:t>
                      </a:r>
                      <a:r>
                        <a:rPr lang="en-IN" sz="3600" dirty="0" err="1">
                          <a:solidFill>
                            <a:srgbClr val="000000"/>
                          </a:solidFill>
                          <a:latin typeface="Times New Roman" pitchFamily="18" charset="0"/>
                          <a:ea typeface="Times New Roman"/>
                          <a:cs typeface="Times New Roman" pitchFamily="18" charset="0"/>
                        </a:rPr>
                        <a:t>kashmir</a:t>
                      </a:r>
                      <a:r>
                        <a:rPr lang="en-IN" sz="3600" dirty="0">
                          <a:solidFill>
                            <a:srgbClr val="000000"/>
                          </a:solidFill>
                          <a:latin typeface="Times New Roman" pitchFamily="18" charset="0"/>
                          <a:ea typeface="Times New Roman"/>
                          <a:cs typeface="Times New Roman" pitchFamily="18" charset="0"/>
                        </a:rPr>
                        <a:t> is really good.</a:t>
                      </a:r>
                      <a:endParaRPr lang="en-US" sz="3600" dirty="0">
                        <a:latin typeface="Times New Roman" pitchFamily="18" charset="0"/>
                        <a:ea typeface="Calibri"/>
                        <a:cs typeface="Times New Roman" pitchFamily="18" charset="0"/>
                      </a:endParaRPr>
                    </a:p>
                    <a:p>
                      <a:pPr marL="0" marR="36195" algn="just">
                        <a:lnSpc>
                          <a:spcPct val="115000"/>
                        </a:lnSpc>
                        <a:spcBef>
                          <a:spcPts val="0"/>
                        </a:spcBef>
                        <a:spcAft>
                          <a:spcPts val="0"/>
                        </a:spcAft>
                      </a:pPr>
                      <a:r>
                        <a:rPr lang="en-IN" sz="3600" dirty="0">
                          <a:solidFill>
                            <a:srgbClr val="000000"/>
                          </a:solidFill>
                          <a:latin typeface="Times New Roman" pitchFamily="18" charset="0"/>
                          <a:ea typeface="Times New Roman"/>
                          <a:cs typeface="Times New Roman" pitchFamily="18" charset="0"/>
                        </a:rPr>
                        <a:t>But remember these facts about </a:t>
                      </a:r>
                      <a:r>
                        <a:rPr lang="en-IN" sz="3600" dirty="0" err="1">
                          <a:solidFill>
                            <a:srgbClr val="000000"/>
                          </a:solidFill>
                          <a:latin typeface="Times New Roman" pitchFamily="18" charset="0"/>
                          <a:ea typeface="Times New Roman"/>
                          <a:cs typeface="Times New Roman" pitchFamily="18" charset="0"/>
                        </a:rPr>
                        <a:t>kashmir</a:t>
                      </a:r>
                      <a:r>
                        <a:rPr lang="en-IN" sz="3600" dirty="0">
                          <a:solidFill>
                            <a:srgbClr val="000000"/>
                          </a:solidFill>
                          <a:latin typeface="Times New Roman" pitchFamily="18" charset="0"/>
                          <a:ea typeface="Times New Roman"/>
                          <a:cs typeface="Times New Roman" pitchFamily="18" charset="0"/>
                        </a:rPr>
                        <a:t> before visiting:</a:t>
                      </a:r>
                      <a:endParaRPr lang="en-US" sz="3600" dirty="0">
                        <a:latin typeface="Times New Roman" pitchFamily="18" charset="0"/>
                        <a:ea typeface="Calibri"/>
                        <a:cs typeface="Times New Roman" pitchFamily="18" charset="0"/>
                      </a:endParaRPr>
                    </a:p>
                    <a:p>
                      <a:pPr marL="0" marR="36195" algn="just">
                        <a:spcBef>
                          <a:spcPts val="0"/>
                        </a:spcBef>
                        <a:spcAft>
                          <a:spcPts val="0"/>
                        </a:spcAft>
                      </a:pPr>
                      <a:r>
                        <a:rPr lang="en-IN" sz="3600" dirty="0">
                          <a:solidFill>
                            <a:srgbClr val="000000"/>
                          </a:solidFill>
                          <a:latin typeface="Times New Roman" pitchFamily="18" charset="0"/>
                          <a:ea typeface="SimSun"/>
                          <a:cs typeface="Times New Roman" pitchFamily="18" charset="0"/>
                        </a:rPr>
                        <a:t> </a:t>
                      </a:r>
                      <a:r>
                        <a:rPr lang="en-IN" sz="3600" dirty="0" err="1">
                          <a:solidFill>
                            <a:srgbClr val="000000"/>
                          </a:solidFill>
                          <a:latin typeface="Times New Roman" pitchFamily="18" charset="0"/>
                          <a:ea typeface="SimSun"/>
                          <a:cs typeface="Times New Roman" pitchFamily="18" charset="0"/>
                        </a:rPr>
                        <a:t>patnitop</a:t>
                      </a:r>
                      <a:r>
                        <a:rPr lang="en-IN" sz="3600" dirty="0">
                          <a:solidFill>
                            <a:srgbClr val="000000"/>
                          </a:solidFill>
                          <a:latin typeface="Times New Roman" pitchFamily="18" charset="0"/>
                          <a:ea typeface="SimSun"/>
                          <a:cs typeface="Times New Roman" pitchFamily="18" charset="0"/>
                        </a:rPr>
                        <a:t> roads are in bad condition. stayed 2 days in </a:t>
                      </a:r>
                      <a:r>
                        <a:rPr lang="en-IN" sz="3600" dirty="0" err="1">
                          <a:solidFill>
                            <a:srgbClr val="000000"/>
                          </a:solidFill>
                          <a:latin typeface="Times New Roman" pitchFamily="18" charset="0"/>
                          <a:ea typeface="SimSun"/>
                          <a:cs typeface="Times New Roman" pitchFamily="18" charset="0"/>
                        </a:rPr>
                        <a:t>pahalgam</a:t>
                      </a:r>
                      <a:r>
                        <a:rPr lang="en-IN" sz="3600" dirty="0">
                          <a:solidFill>
                            <a:srgbClr val="000000"/>
                          </a:solidFill>
                          <a:latin typeface="Times New Roman" pitchFamily="18" charset="0"/>
                          <a:ea typeface="SimSun"/>
                          <a:cs typeface="Times New Roman" pitchFamily="18" charset="0"/>
                        </a:rPr>
                        <a:t> very dirty bad roads concrete everywhere. it is a terrible journey. </a:t>
                      </a:r>
                      <a:r>
                        <a:rPr lang="en-IN" sz="3600" dirty="0" err="1">
                          <a:solidFill>
                            <a:srgbClr val="000000"/>
                          </a:solidFill>
                          <a:latin typeface="Times New Roman" pitchFamily="18" charset="0"/>
                          <a:ea typeface="SimSun"/>
                          <a:cs typeface="Times New Roman" pitchFamily="18" charset="0"/>
                        </a:rPr>
                        <a:t>patnitop</a:t>
                      </a:r>
                      <a:r>
                        <a:rPr lang="en-IN" sz="3600" dirty="0">
                          <a:solidFill>
                            <a:srgbClr val="000000"/>
                          </a:solidFill>
                          <a:latin typeface="Times New Roman" pitchFamily="18" charset="0"/>
                          <a:ea typeface="SimSun"/>
                          <a:cs typeface="Times New Roman" pitchFamily="18" charset="0"/>
                        </a:rPr>
                        <a:t> fails to attract tourists from all over the country due to bad condition of the road.</a:t>
                      </a:r>
                      <a:endParaRPr lang="en-US" sz="3600" dirty="0">
                        <a:latin typeface="Times New Roman" pitchFamily="18" charset="0"/>
                        <a:ea typeface="SimSun"/>
                        <a:cs typeface="Times New Roman" pitchFamily="18" charset="0"/>
                      </a:endParaRPr>
                    </a:p>
                    <a:p>
                      <a:pPr marL="0" marR="0">
                        <a:lnSpc>
                          <a:spcPct val="115000"/>
                        </a:lnSpc>
                        <a:spcBef>
                          <a:spcPts val="0"/>
                        </a:spcBef>
                        <a:spcAft>
                          <a:spcPts val="0"/>
                        </a:spcAft>
                      </a:pPr>
                      <a:r>
                        <a:rPr lang="en-IN" sz="3600" dirty="0">
                          <a:solidFill>
                            <a:srgbClr val="000000"/>
                          </a:solidFill>
                          <a:latin typeface="Times New Roman" pitchFamily="18" charset="0"/>
                          <a:ea typeface="Times New Roman"/>
                          <a:cs typeface="Times New Roman" pitchFamily="18" charset="0"/>
                        </a:rPr>
                        <a:t> </a:t>
                      </a:r>
                      <a:endParaRPr lang="en-US" sz="3600" dirty="0">
                        <a:latin typeface="Times New Roman" pitchFamily="18" charset="0"/>
                        <a:ea typeface="Calibri"/>
                        <a:cs typeface="Times New Roman" pitchFamily="18" charset="0"/>
                      </a:endParaRPr>
                    </a:p>
                    <a:p>
                      <a:pPr marL="0" marR="0">
                        <a:lnSpc>
                          <a:spcPct val="115000"/>
                        </a:lnSpc>
                        <a:spcBef>
                          <a:spcPts val="0"/>
                        </a:spcBef>
                        <a:spcAft>
                          <a:spcPts val="0"/>
                        </a:spcAft>
                      </a:pPr>
                      <a:r>
                        <a:rPr lang="en-IN" sz="3600" b="1" dirty="0">
                          <a:solidFill>
                            <a:srgbClr val="000000"/>
                          </a:solidFill>
                          <a:latin typeface="Times New Roman" pitchFamily="18" charset="0"/>
                          <a:ea typeface="Times New Roman"/>
                          <a:cs typeface="Times New Roman" pitchFamily="18" charset="0"/>
                        </a:rPr>
                        <a:t>Safety:</a:t>
                      </a:r>
                      <a:endParaRPr lang="en-US" sz="3600" dirty="0">
                        <a:latin typeface="Times New Roman" pitchFamily="18" charset="0"/>
                        <a:ea typeface="Calibri"/>
                        <a:cs typeface="Times New Roman" pitchFamily="18" charset="0"/>
                      </a:endParaRPr>
                    </a:p>
                    <a:p>
                      <a:pPr marL="0" marR="36195" algn="just">
                        <a:lnSpc>
                          <a:spcPct val="115000"/>
                        </a:lnSpc>
                        <a:spcBef>
                          <a:spcPts val="0"/>
                        </a:spcBef>
                        <a:spcAft>
                          <a:spcPts val="0"/>
                        </a:spcAft>
                      </a:pPr>
                      <a:r>
                        <a:rPr lang="en-IN" sz="3600" dirty="0">
                          <a:solidFill>
                            <a:srgbClr val="000000"/>
                          </a:solidFill>
                          <a:latin typeface="Times New Roman" pitchFamily="18" charset="0"/>
                          <a:ea typeface="Times New Roman"/>
                          <a:cs typeface="Times New Roman" pitchFamily="18" charset="0"/>
                        </a:rPr>
                        <a:t>Yes it is safe in </a:t>
                      </a:r>
                      <a:r>
                        <a:rPr lang="en-IN" sz="3600" dirty="0" err="1">
                          <a:solidFill>
                            <a:srgbClr val="000000"/>
                          </a:solidFill>
                          <a:latin typeface="Times New Roman" pitchFamily="18" charset="0"/>
                          <a:ea typeface="Times New Roman"/>
                          <a:cs typeface="Times New Roman" pitchFamily="18" charset="0"/>
                        </a:rPr>
                        <a:t>kashmir</a:t>
                      </a:r>
                      <a:endParaRPr lang="en-US" sz="3600" dirty="0">
                        <a:latin typeface="Times New Roman" pitchFamily="18" charset="0"/>
                        <a:ea typeface="Calibri"/>
                        <a:cs typeface="Times New Roman" pitchFamily="18" charset="0"/>
                      </a:endParaRPr>
                    </a:p>
                    <a:p>
                      <a:pPr marL="0" marR="36195" algn="just">
                        <a:lnSpc>
                          <a:spcPct val="115000"/>
                        </a:lnSpc>
                        <a:spcBef>
                          <a:spcPts val="0"/>
                        </a:spcBef>
                        <a:spcAft>
                          <a:spcPts val="0"/>
                        </a:spcAft>
                      </a:pPr>
                      <a:r>
                        <a:rPr lang="en-IN" sz="3600" dirty="0">
                          <a:solidFill>
                            <a:srgbClr val="000000"/>
                          </a:solidFill>
                          <a:latin typeface="Times New Roman" pitchFamily="18" charset="0"/>
                          <a:ea typeface="Times New Roman"/>
                          <a:cs typeface="Times New Roman" pitchFamily="18" charset="0"/>
                        </a:rPr>
                        <a:t> </a:t>
                      </a:r>
                      <a:r>
                        <a:rPr lang="en-IN" sz="3600" dirty="0" err="1">
                          <a:solidFill>
                            <a:srgbClr val="000000"/>
                          </a:solidFill>
                          <a:latin typeface="Times New Roman" pitchFamily="18" charset="0"/>
                          <a:ea typeface="Times New Roman"/>
                          <a:cs typeface="Times New Roman" pitchFamily="18" charset="0"/>
                        </a:rPr>
                        <a:t>kashmir</a:t>
                      </a:r>
                      <a:r>
                        <a:rPr lang="en-IN" sz="3600" dirty="0">
                          <a:solidFill>
                            <a:srgbClr val="000000"/>
                          </a:solidFill>
                          <a:latin typeface="Times New Roman" pitchFamily="18" charset="0"/>
                          <a:ea typeface="Times New Roman"/>
                          <a:cs typeface="Times New Roman" pitchFamily="18" charset="0"/>
                        </a:rPr>
                        <a:t>: tourists visiting </a:t>
                      </a:r>
                      <a:r>
                        <a:rPr lang="en-IN" sz="3600" dirty="0" err="1">
                          <a:solidFill>
                            <a:srgbClr val="000000"/>
                          </a:solidFill>
                          <a:latin typeface="Times New Roman" pitchFamily="18" charset="0"/>
                          <a:ea typeface="Times New Roman"/>
                          <a:cs typeface="Times New Roman" pitchFamily="18" charset="0"/>
                        </a:rPr>
                        <a:t>kashmir</a:t>
                      </a:r>
                      <a:r>
                        <a:rPr lang="en-IN" sz="3600" dirty="0">
                          <a:solidFill>
                            <a:srgbClr val="000000"/>
                          </a:solidFill>
                          <a:latin typeface="Times New Roman" pitchFamily="18" charset="0"/>
                          <a:ea typeface="Times New Roman"/>
                          <a:cs typeface="Times New Roman" pitchFamily="18" charset="0"/>
                        </a:rPr>
                        <a:t> need to stay together to be safe. </a:t>
                      </a:r>
                      <a:r>
                        <a:rPr lang="en-IN" sz="3600" dirty="0" err="1">
                          <a:solidFill>
                            <a:srgbClr val="000000"/>
                          </a:solidFill>
                          <a:latin typeface="Times New Roman" pitchFamily="18" charset="0"/>
                          <a:ea typeface="Times New Roman"/>
                          <a:cs typeface="Times New Roman" pitchFamily="18" charset="0"/>
                        </a:rPr>
                        <a:t>kashmir</a:t>
                      </a:r>
                      <a:r>
                        <a:rPr lang="en-IN" sz="3600" dirty="0">
                          <a:solidFill>
                            <a:srgbClr val="000000"/>
                          </a:solidFill>
                          <a:latin typeface="Times New Roman" pitchFamily="18" charset="0"/>
                          <a:ea typeface="Times New Roman"/>
                          <a:cs typeface="Times New Roman" pitchFamily="18" charset="0"/>
                        </a:rPr>
                        <a:t>: tourists visiting </a:t>
                      </a:r>
                      <a:r>
                        <a:rPr lang="en-IN" sz="3600" dirty="0" err="1">
                          <a:solidFill>
                            <a:srgbClr val="000000"/>
                          </a:solidFill>
                          <a:latin typeface="Times New Roman" pitchFamily="18" charset="0"/>
                          <a:ea typeface="Times New Roman"/>
                          <a:cs typeface="Times New Roman" pitchFamily="18" charset="0"/>
                        </a:rPr>
                        <a:t>kashmir</a:t>
                      </a:r>
                      <a:r>
                        <a:rPr lang="en-IN" sz="3600" dirty="0">
                          <a:solidFill>
                            <a:srgbClr val="000000"/>
                          </a:solidFill>
                          <a:latin typeface="Times New Roman" pitchFamily="18" charset="0"/>
                          <a:ea typeface="Times New Roman"/>
                          <a:cs typeface="Times New Roman" pitchFamily="18" charset="0"/>
                        </a:rPr>
                        <a:t> need to stay together to be safe. </a:t>
                      </a:r>
                      <a:r>
                        <a:rPr lang="en-IN" sz="3600" dirty="0" err="1">
                          <a:solidFill>
                            <a:srgbClr val="000000"/>
                          </a:solidFill>
                          <a:latin typeface="Times New Roman" pitchFamily="18" charset="0"/>
                          <a:ea typeface="Times New Roman"/>
                          <a:cs typeface="Times New Roman" pitchFamily="18" charset="0"/>
                        </a:rPr>
                        <a:t>kashmir</a:t>
                      </a:r>
                      <a:r>
                        <a:rPr lang="en-IN" sz="3600" dirty="0">
                          <a:solidFill>
                            <a:srgbClr val="000000"/>
                          </a:solidFill>
                          <a:latin typeface="Times New Roman" pitchFamily="18" charset="0"/>
                          <a:ea typeface="Times New Roman"/>
                          <a:cs typeface="Times New Roman" pitchFamily="18" charset="0"/>
                        </a:rPr>
                        <a:t>: tourists visiting </a:t>
                      </a:r>
                      <a:r>
                        <a:rPr lang="en-IN" sz="3600" dirty="0" err="1">
                          <a:solidFill>
                            <a:srgbClr val="000000"/>
                          </a:solidFill>
                          <a:latin typeface="Times New Roman" pitchFamily="18" charset="0"/>
                          <a:ea typeface="Times New Roman"/>
                          <a:cs typeface="Times New Roman" pitchFamily="18" charset="0"/>
                        </a:rPr>
                        <a:t>kashmir</a:t>
                      </a:r>
                      <a:r>
                        <a:rPr lang="en-IN" sz="3600" dirty="0">
                          <a:solidFill>
                            <a:srgbClr val="000000"/>
                          </a:solidFill>
                          <a:latin typeface="Times New Roman" pitchFamily="18" charset="0"/>
                          <a:ea typeface="Times New Roman"/>
                          <a:cs typeface="Times New Roman" pitchFamily="18" charset="0"/>
                        </a:rPr>
                        <a:t> need to stay together to be safe.</a:t>
                      </a:r>
                      <a:endParaRPr lang="en-US" sz="3600" dirty="0">
                        <a:latin typeface="Times New Roman" pitchFamily="18" charset="0"/>
                        <a:ea typeface="Calibri"/>
                        <a:cs typeface="Times New Roman" pitchFamily="18" charset="0"/>
                      </a:endParaRPr>
                    </a:p>
                    <a:p>
                      <a:pPr marL="0" marR="36195" algn="just">
                        <a:lnSpc>
                          <a:spcPct val="115000"/>
                        </a:lnSpc>
                        <a:spcBef>
                          <a:spcPts val="0"/>
                        </a:spcBef>
                        <a:spcAft>
                          <a:spcPts val="0"/>
                        </a:spcAft>
                      </a:pPr>
                      <a:r>
                        <a:rPr lang="en-IN" sz="3600" dirty="0">
                          <a:solidFill>
                            <a:srgbClr val="000000"/>
                          </a:solidFill>
                          <a:latin typeface="Times New Roman" pitchFamily="18" charset="0"/>
                          <a:ea typeface="Times New Roman"/>
                          <a:cs typeface="Times New Roman" pitchFamily="18" charset="0"/>
                        </a:rPr>
                        <a:t>But here's why people think it's unsafe: </a:t>
                      </a:r>
                      <a:endParaRPr lang="en-US" sz="3600" dirty="0">
                        <a:latin typeface="Times New Roman" pitchFamily="18" charset="0"/>
                        <a:ea typeface="Calibri"/>
                        <a:cs typeface="Times New Roman" pitchFamily="18" charset="0"/>
                      </a:endParaRPr>
                    </a:p>
                    <a:p>
                      <a:pPr marL="0" marR="36195" algn="just">
                        <a:spcBef>
                          <a:spcPts val="0"/>
                        </a:spcBef>
                        <a:spcAft>
                          <a:spcPts val="0"/>
                        </a:spcAft>
                      </a:pPr>
                      <a:r>
                        <a:rPr lang="en-IN" sz="3600" dirty="0">
                          <a:solidFill>
                            <a:srgbClr val="000000"/>
                          </a:solidFill>
                          <a:latin typeface="Times New Roman" pitchFamily="18" charset="0"/>
                          <a:ea typeface="SimSun"/>
                          <a:cs typeface="Times New Roman" pitchFamily="18" charset="0"/>
                        </a:rPr>
                        <a:t> </a:t>
                      </a:r>
                      <a:r>
                        <a:rPr lang="en-IN" sz="3600" dirty="0" err="1">
                          <a:solidFill>
                            <a:srgbClr val="000000"/>
                          </a:solidFill>
                          <a:latin typeface="Times New Roman" pitchFamily="18" charset="0"/>
                          <a:ea typeface="SimSun"/>
                          <a:cs typeface="Times New Roman" pitchFamily="18" charset="0"/>
                        </a:rPr>
                        <a:t>kashmir</a:t>
                      </a:r>
                      <a:r>
                        <a:rPr lang="en-IN" sz="3600" dirty="0">
                          <a:solidFill>
                            <a:srgbClr val="000000"/>
                          </a:solidFill>
                          <a:latin typeface="Times New Roman" pitchFamily="18" charset="0"/>
                          <a:ea typeface="SimSun"/>
                          <a:cs typeface="Times New Roman" pitchFamily="18" charset="0"/>
                        </a:rPr>
                        <a:t> is unsafe for tourism sullied in political turmoil. walking on icy </a:t>
                      </a:r>
                      <a:r>
                        <a:rPr lang="en-IN" sz="3600" dirty="0" err="1">
                          <a:solidFill>
                            <a:srgbClr val="000000"/>
                          </a:solidFill>
                          <a:latin typeface="Times New Roman" pitchFamily="18" charset="0"/>
                          <a:ea typeface="SimSun"/>
                          <a:cs typeface="Times New Roman" pitchFamily="18" charset="0"/>
                        </a:rPr>
                        <a:t>Dal</a:t>
                      </a:r>
                      <a:r>
                        <a:rPr lang="en-IN" sz="3600" dirty="0">
                          <a:solidFill>
                            <a:srgbClr val="000000"/>
                          </a:solidFill>
                          <a:latin typeface="Times New Roman" pitchFamily="18" charset="0"/>
                          <a:ea typeface="SimSun"/>
                          <a:cs typeface="Times New Roman" pitchFamily="18" charset="0"/>
                        </a:rPr>
                        <a:t> Lake can be life threatening &amp; can result in slips, falls, fractures &amp; fatal injuries.</a:t>
                      </a:r>
                      <a:endParaRPr lang="en-US" sz="3600" dirty="0">
                        <a:latin typeface="Times New Roman" pitchFamily="18" charset="0"/>
                        <a:ea typeface="SimSun"/>
                        <a:cs typeface="Times New Roman" pitchFamily="18" charset="0"/>
                      </a:endParaRPr>
                    </a:p>
                    <a:p>
                      <a:pPr marL="0" marR="0">
                        <a:lnSpc>
                          <a:spcPct val="115000"/>
                        </a:lnSpc>
                        <a:spcBef>
                          <a:spcPts val="0"/>
                        </a:spcBef>
                        <a:spcAft>
                          <a:spcPts val="0"/>
                        </a:spcAft>
                      </a:pPr>
                      <a:r>
                        <a:rPr lang="en-IN" sz="3600" b="1" dirty="0">
                          <a:solidFill>
                            <a:srgbClr val="000000"/>
                          </a:solidFill>
                          <a:latin typeface="Times New Roman" pitchFamily="18" charset="0"/>
                          <a:ea typeface="Times New Roman"/>
                          <a:cs typeface="Times New Roman" pitchFamily="18" charset="0"/>
                        </a:rPr>
                        <a:t>Local:</a:t>
                      </a:r>
                      <a:endParaRPr lang="en-US" sz="3600" dirty="0">
                        <a:latin typeface="Times New Roman" pitchFamily="18" charset="0"/>
                        <a:ea typeface="Calibri"/>
                        <a:cs typeface="Times New Roman" pitchFamily="18" charset="0"/>
                      </a:endParaRPr>
                    </a:p>
                    <a:p>
                      <a:pPr marL="0" marR="36195" algn="just">
                        <a:lnSpc>
                          <a:spcPct val="115000"/>
                        </a:lnSpc>
                        <a:spcBef>
                          <a:spcPts val="0"/>
                        </a:spcBef>
                        <a:spcAft>
                          <a:spcPts val="0"/>
                        </a:spcAft>
                      </a:pPr>
                      <a:r>
                        <a:rPr lang="en-IN" sz="3600" dirty="0">
                          <a:solidFill>
                            <a:srgbClr val="000000"/>
                          </a:solidFill>
                          <a:latin typeface="Times New Roman" pitchFamily="18" charset="0"/>
                          <a:ea typeface="Times New Roman"/>
                          <a:cs typeface="Times New Roman" pitchFamily="18" charset="0"/>
                        </a:rPr>
                        <a:t>Here's why you should really visit </a:t>
                      </a:r>
                      <a:r>
                        <a:rPr lang="en-IN" sz="3600" dirty="0" err="1">
                          <a:solidFill>
                            <a:srgbClr val="000000"/>
                          </a:solidFill>
                          <a:latin typeface="Times New Roman" pitchFamily="18" charset="0"/>
                          <a:ea typeface="Times New Roman"/>
                          <a:cs typeface="Times New Roman" pitchFamily="18" charset="0"/>
                        </a:rPr>
                        <a:t>kashmir</a:t>
                      </a:r>
                      <a:endParaRPr lang="en-US" sz="3600" dirty="0">
                        <a:latin typeface="Times New Roman" pitchFamily="18" charset="0"/>
                        <a:ea typeface="Calibri"/>
                        <a:cs typeface="Times New Roman" pitchFamily="18" charset="0"/>
                      </a:endParaRPr>
                    </a:p>
                    <a:p>
                      <a:pPr marL="0" marR="36195" algn="just">
                        <a:lnSpc>
                          <a:spcPct val="115000"/>
                        </a:lnSpc>
                        <a:spcBef>
                          <a:spcPts val="0"/>
                        </a:spcBef>
                        <a:spcAft>
                          <a:spcPts val="0"/>
                        </a:spcAft>
                      </a:pPr>
                      <a:r>
                        <a:rPr lang="en-IN" sz="3600" dirty="0">
                          <a:solidFill>
                            <a:srgbClr val="000000"/>
                          </a:solidFill>
                          <a:latin typeface="Times New Roman" pitchFamily="18" charset="0"/>
                          <a:ea typeface="Times New Roman"/>
                          <a:cs typeface="Times New Roman" pitchFamily="18" charset="0"/>
                        </a:rPr>
                        <a:t> </a:t>
                      </a:r>
                      <a:r>
                        <a:rPr lang="en-IN" sz="3600" dirty="0" err="1">
                          <a:solidFill>
                            <a:srgbClr val="000000"/>
                          </a:solidFill>
                          <a:latin typeface="Times New Roman" pitchFamily="18" charset="0"/>
                          <a:ea typeface="Times New Roman"/>
                          <a:cs typeface="Times New Roman" pitchFamily="18" charset="0"/>
                        </a:rPr>
                        <a:t>gulmarg</a:t>
                      </a:r>
                      <a:r>
                        <a:rPr lang="en-IN" sz="3600" dirty="0">
                          <a:solidFill>
                            <a:srgbClr val="000000"/>
                          </a:solidFill>
                          <a:latin typeface="Times New Roman" pitchFamily="18" charset="0"/>
                          <a:ea typeface="Times New Roman"/>
                          <a:cs typeface="Times New Roman" pitchFamily="18" charset="0"/>
                        </a:rPr>
                        <a:t> trekking amazing experience pumped with adrenaline. </a:t>
                      </a:r>
                      <a:r>
                        <a:rPr lang="en-IN" sz="3600" dirty="0" err="1">
                          <a:solidFill>
                            <a:srgbClr val="000000"/>
                          </a:solidFill>
                          <a:latin typeface="Times New Roman" pitchFamily="18" charset="0"/>
                          <a:ea typeface="Times New Roman"/>
                          <a:cs typeface="Times New Roman" pitchFamily="18" charset="0"/>
                        </a:rPr>
                        <a:t>kashmir</a:t>
                      </a:r>
                      <a:r>
                        <a:rPr lang="en-IN" sz="3600" dirty="0">
                          <a:solidFill>
                            <a:srgbClr val="000000"/>
                          </a:solidFill>
                          <a:latin typeface="Times New Roman" pitchFamily="18" charset="0"/>
                          <a:ea typeface="Times New Roman"/>
                          <a:cs typeface="Times New Roman" pitchFamily="18" charset="0"/>
                        </a:rPr>
                        <a:t> is an amazing place shown wrongly in movies. </a:t>
                      </a:r>
                      <a:r>
                        <a:rPr lang="en-IN" sz="3600" dirty="0" err="1">
                          <a:solidFill>
                            <a:srgbClr val="000000"/>
                          </a:solidFill>
                          <a:latin typeface="Times New Roman" pitchFamily="18" charset="0"/>
                          <a:ea typeface="Times New Roman"/>
                          <a:cs typeface="Times New Roman" pitchFamily="18" charset="0"/>
                        </a:rPr>
                        <a:t>srinagar</a:t>
                      </a:r>
                      <a:r>
                        <a:rPr lang="en-IN" sz="3600" dirty="0">
                          <a:solidFill>
                            <a:srgbClr val="000000"/>
                          </a:solidFill>
                          <a:latin typeface="Times New Roman" pitchFamily="18" charset="0"/>
                          <a:ea typeface="Times New Roman"/>
                          <a:cs typeface="Times New Roman" pitchFamily="18" charset="0"/>
                        </a:rPr>
                        <a:t> is a heaven on earth so </a:t>
                      </a:r>
                      <a:r>
                        <a:rPr lang="en-IN" sz="3600" dirty="0" err="1">
                          <a:solidFill>
                            <a:srgbClr val="000000"/>
                          </a:solidFill>
                          <a:latin typeface="Times New Roman" pitchFamily="18" charset="0"/>
                          <a:ea typeface="Times New Roman"/>
                          <a:cs typeface="Times New Roman" pitchFamily="18" charset="0"/>
                        </a:rPr>
                        <a:t>beautifulvisited</a:t>
                      </a:r>
                      <a:r>
                        <a:rPr lang="en-IN" sz="3600" dirty="0">
                          <a:solidFill>
                            <a:srgbClr val="000000"/>
                          </a:solidFill>
                          <a:latin typeface="Times New Roman" pitchFamily="18" charset="0"/>
                          <a:ea typeface="Times New Roman"/>
                          <a:cs typeface="Times New Roman" pitchFamily="18" charset="0"/>
                        </a:rPr>
                        <a:t> </a:t>
                      </a:r>
                      <a:r>
                        <a:rPr lang="en-IN" sz="3600" dirty="0" err="1">
                          <a:solidFill>
                            <a:srgbClr val="000000"/>
                          </a:solidFill>
                          <a:latin typeface="Times New Roman" pitchFamily="18" charset="0"/>
                          <a:ea typeface="Times New Roman"/>
                          <a:cs typeface="Times New Roman" pitchFamily="18" charset="0"/>
                        </a:rPr>
                        <a:t>dal</a:t>
                      </a:r>
                      <a:r>
                        <a:rPr lang="en-IN" sz="3600" dirty="0">
                          <a:solidFill>
                            <a:srgbClr val="000000"/>
                          </a:solidFill>
                          <a:latin typeface="Times New Roman" pitchFamily="18" charset="0"/>
                          <a:ea typeface="Times New Roman"/>
                          <a:cs typeface="Times New Roman" pitchFamily="18" charset="0"/>
                        </a:rPr>
                        <a:t> lake in </a:t>
                      </a:r>
                      <a:r>
                        <a:rPr lang="en-IN" sz="3600" dirty="0" err="1">
                          <a:solidFill>
                            <a:srgbClr val="000000"/>
                          </a:solidFill>
                          <a:latin typeface="Times New Roman" pitchFamily="18" charset="0"/>
                          <a:ea typeface="Times New Roman"/>
                          <a:cs typeface="Times New Roman" pitchFamily="18" charset="0"/>
                        </a:rPr>
                        <a:t>srinagar</a:t>
                      </a:r>
                      <a:r>
                        <a:rPr lang="en-IN" sz="3600" dirty="0">
                          <a:solidFill>
                            <a:srgbClr val="000000"/>
                          </a:solidFill>
                          <a:latin typeface="Times New Roman" pitchFamily="18" charset="0"/>
                          <a:ea typeface="Times New Roman"/>
                          <a:cs typeface="Times New Roman" pitchFamily="18" charset="0"/>
                        </a:rPr>
                        <a:t>.</a:t>
                      </a:r>
                      <a:endParaRPr lang="en-US" sz="3600" dirty="0">
                        <a:latin typeface="Times New Roman" pitchFamily="18" charset="0"/>
                        <a:ea typeface="Calibri"/>
                        <a:cs typeface="Times New Roman" pitchFamily="18" charset="0"/>
                      </a:endParaRPr>
                    </a:p>
                    <a:p>
                      <a:pPr marL="0" marR="36195" algn="just">
                        <a:lnSpc>
                          <a:spcPct val="115000"/>
                        </a:lnSpc>
                        <a:spcBef>
                          <a:spcPts val="0"/>
                        </a:spcBef>
                        <a:spcAft>
                          <a:spcPts val="0"/>
                        </a:spcAft>
                      </a:pPr>
                      <a:r>
                        <a:rPr lang="en-IN" sz="3600" dirty="0">
                          <a:solidFill>
                            <a:srgbClr val="000000"/>
                          </a:solidFill>
                          <a:latin typeface="Times New Roman" pitchFamily="18" charset="0"/>
                          <a:ea typeface="Times New Roman"/>
                          <a:cs typeface="Times New Roman" pitchFamily="18" charset="0"/>
                        </a:rPr>
                        <a:t>Why you should avoid </a:t>
                      </a:r>
                      <a:r>
                        <a:rPr lang="en-IN" sz="3600" dirty="0" err="1">
                          <a:solidFill>
                            <a:srgbClr val="000000"/>
                          </a:solidFill>
                          <a:latin typeface="Times New Roman" pitchFamily="18" charset="0"/>
                          <a:ea typeface="Times New Roman"/>
                          <a:cs typeface="Times New Roman" pitchFamily="18" charset="0"/>
                        </a:rPr>
                        <a:t>kashmir</a:t>
                      </a:r>
                      <a:endParaRPr lang="en-US" sz="3600" dirty="0">
                        <a:latin typeface="Times New Roman" pitchFamily="18" charset="0"/>
                        <a:ea typeface="Calibri"/>
                        <a:cs typeface="Times New Roman" pitchFamily="18" charset="0"/>
                      </a:endParaRPr>
                    </a:p>
                    <a:p>
                      <a:pPr marL="0" marR="36195" algn="just">
                        <a:spcBef>
                          <a:spcPts val="0"/>
                        </a:spcBef>
                        <a:spcAft>
                          <a:spcPts val="0"/>
                        </a:spcAft>
                      </a:pPr>
                      <a:r>
                        <a:rPr lang="en-IN" sz="3600" dirty="0">
                          <a:solidFill>
                            <a:srgbClr val="000000"/>
                          </a:solidFill>
                          <a:latin typeface="Times New Roman" pitchFamily="18" charset="0"/>
                          <a:ea typeface="SimSun"/>
                          <a:cs typeface="Times New Roman" pitchFamily="18" charset="0"/>
                        </a:rPr>
                        <a:t> </a:t>
                      </a:r>
                      <a:r>
                        <a:rPr lang="en-IN" sz="3600" dirty="0" err="1">
                          <a:solidFill>
                            <a:srgbClr val="000000"/>
                          </a:solidFill>
                          <a:latin typeface="Times New Roman" pitchFamily="18" charset="0"/>
                          <a:ea typeface="SimSun"/>
                          <a:cs typeface="Times New Roman" pitchFamily="18" charset="0"/>
                        </a:rPr>
                        <a:t>kashmir</a:t>
                      </a:r>
                      <a:r>
                        <a:rPr lang="en-IN" sz="3600" dirty="0">
                          <a:solidFill>
                            <a:srgbClr val="000000"/>
                          </a:solidFill>
                          <a:latin typeface="Times New Roman" pitchFamily="18" charset="0"/>
                          <a:ea typeface="SimSun"/>
                          <a:cs typeface="Times New Roman" pitchFamily="18" charset="0"/>
                        </a:rPr>
                        <a:t> is extremely unsafe and full of terrorists never visit </a:t>
                      </a:r>
                      <a:r>
                        <a:rPr lang="en-IN" sz="3600" dirty="0" err="1">
                          <a:solidFill>
                            <a:srgbClr val="000000"/>
                          </a:solidFill>
                          <a:latin typeface="Times New Roman" pitchFamily="18" charset="0"/>
                          <a:ea typeface="SimSun"/>
                          <a:cs typeface="Times New Roman" pitchFamily="18" charset="0"/>
                        </a:rPr>
                        <a:t>kashmir</a:t>
                      </a:r>
                      <a:r>
                        <a:rPr lang="en-IN" sz="3600" dirty="0">
                          <a:solidFill>
                            <a:srgbClr val="000000"/>
                          </a:solidFill>
                          <a:latin typeface="Times New Roman" pitchFamily="18" charset="0"/>
                          <a:ea typeface="SimSun"/>
                          <a:cs typeface="Times New Roman" pitchFamily="18" charset="0"/>
                        </a:rPr>
                        <a:t>. </a:t>
                      </a:r>
                      <a:r>
                        <a:rPr lang="en-IN" sz="3600" dirty="0" err="1">
                          <a:solidFill>
                            <a:srgbClr val="000000"/>
                          </a:solidFill>
                          <a:latin typeface="Times New Roman" pitchFamily="18" charset="0"/>
                          <a:ea typeface="SimSun"/>
                          <a:cs typeface="Times New Roman" pitchFamily="18" charset="0"/>
                        </a:rPr>
                        <a:t>kashmiri</a:t>
                      </a:r>
                      <a:r>
                        <a:rPr lang="en-IN" sz="3600" dirty="0">
                          <a:solidFill>
                            <a:srgbClr val="000000"/>
                          </a:solidFill>
                          <a:latin typeface="Times New Roman" pitchFamily="18" charset="0"/>
                          <a:ea typeface="SimSun"/>
                          <a:cs typeface="Times New Roman" pitchFamily="18" charset="0"/>
                        </a:rPr>
                        <a:t> people really don’t know how to behave with tourists.</a:t>
                      </a:r>
                      <a:endParaRPr lang="en-US" sz="3600" dirty="0">
                        <a:latin typeface="Times New Roman" pitchFamily="18" charset="0"/>
                        <a:ea typeface="SimSun"/>
                        <a:cs typeface="Times New Roman" pitchFamily="18" charset="0"/>
                      </a:endParaRPr>
                    </a:p>
                    <a:p>
                      <a:pPr marL="0" marR="0">
                        <a:lnSpc>
                          <a:spcPct val="115000"/>
                        </a:lnSpc>
                        <a:spcBef>
                          <a:spcPts val="0"/>
                        </a:spcBef>
                        <a:spcAft>
                          <a:spcPts val="0"/>
                        </a:spcAft>
                      </a:pPr>
                      <a:r>
                        <a:rPr lang="en-IN" sz="3600" b="1" dirty="0">
                          <a:solidFill>
                            <a:srgbClr val="000000"/>
                          </a:solidFill>
                          <a:latin typeface="Times New Roman" pitchFamily="18" charset="0"/>
                          <a:ea typeface="Times New Roman"/>
                          <a:cs typeface="Times New Roman" pitchFamily="18" charset="0"/>
                        </a:rPr>
                        <a:t>Cleanliness:</a:t>
                      </a:r>
                      <a:endParaRPr lang="en-US" sz="3600" dirty="0">
                        <a:latin typeface="Times New Roman" pitchFamily="18" charset="0"/>
                        <a:ea typeface="Calibri"/>
                        <a:cs typeface="Times New Roman" pitchFamily="18" charset="0"/>
                      </a:endParaRPr>
                    </a:p>
                    <a:p>
                      <a:pPr marL="0" marR="36195" algn="just">
                        <a:lnSpc>
                          <a:spcPct val="115000"/>
                        </a:lnSpc>
                        <a:spcBef>
                          <a:spcPts val="0"/>
                        </a:spcBef>
                        <a:spcAft>
                          <a:spcPts val="0"/>
                        </a:spcAft>
                      </a:pPr>
                      <a:r>
                        <a:rPr lang="en-IN" sz="3600" dirty="0">
                          <a:solidFill>
                            <a:srgbClr val="000000"/>
                          </a:solidFill>
                          <a:latin typeface="Times New Roman" pitchFamily="18" charset="0"/>
                          <a:ea typeface="Times New Roman"/>
                          <a:cs typeface="Times New Roman" pitchFamily="18" charset="0"/>
                        </a:rPr>
                        <a:t>The lakes in </a:t>
                      </a:r>
                      <a:r>
                        <a:rPr lang="en-IN" sz="3600" dirty="0" err="1">
                          <a:solidFill>
                            <a:srgbClr val="000000"/>
                          </a:solidFill>
                          <a:latin typeface="Times New Roman" pitchFamily="18" charset="0"/>
                          <a:ea typeface="Times New Roman"/>
                          <a:cs typeface="Times New Roman" pitchFamily="18" charset="0"/>
                        </a:rPr>
                        <a:t>kasmir</a:t>
                      </a:r>
                      <a:r>
                        <a:rPr lang="en-IN" sz="3600" dirty="0">
                          <a:solidFill>
                            <a:srgbClr val="000000"/>
                          </a:solidFill>
                          <a:latin typeface="Times New Roman" pitchFamily="18" charset="0"/>
                          <a:ea typeface="Times New Roman"/>
                          <a:cs typeface="Times New Roman" pitchFamily="18" charset="0"/>
                        </a:rPr>
                        <a:t> are crystal </a:t>
                      </a:r>
                      <a:r>
                        <a:rPr lang="en-IN" sz="3600" dirty="0" err="1">
                          <a:solidFill>
                            <a:srgbClr val="000000"/>
                          </a:solidFill>
                          <a:latin typeface="Times New Roman" pitchFamily="18" charset="0"/>
                          <a:ea typeface="Times New Roman"/>
                          <a:cs typeface="Times New Roman" pitchFamily="18" charset="0"/>
                        </a:rPr>
                        <a:t>clear,stunning</a:t>
                      </a:r>
                      <a:r>
                        <a:rPr lang="en-IN" sz="3600" dirty="0">
                          <a:solidFill>
                            <a:srgbClr val="000000"/>
                          </a:solidFill>
                          <a:latin typeface="Times New Roman" pitchFamily="18" charset="0"/>
                          <a:ea typeface="Times New Roman"/>
                          <a:cs typeface="Times New Roman" pitchFamily="18" charset="0"/>
                        </a:rPr>
                        <a:t> and </a:t>
                      </a:r>
                      <a:r>
                        <a:rPr lang="en-IN" sz="3600" dirty="0" err="1">
                          <a:solidFill>
                            <a:srgbClr val="000000"/>
                          </a:solidFill>
                          <a:latin typeface="Times New Roman" pitchFamily="18" charset="0"/>
                          <a:ea typeface="Times New Roman"/>
                          <a:cs typeface="Times New Roman" pitchFamily="18" charset="0"/>
                        </a:rPr>
                        <a:t>pristine.The</a:t>
                      </a:r>
                      <a:r>
                        <a:rPr lang="en-IN" sz="3600" dirty="0">
                          <a:solidFill>
                            <a:srgbClr val="000000"/>
                          </a:solidFill>
                          <a:latin typeface="Times New Roman" pitchFamily="18" charset="0"/>
                          <a:ea typeface="Times New Roman"/>
                          <a:cs typeface="Times New Roman" pitchFamily="18" charset="0"/>
                        </a:rPr>
                        <a:t> valleys of Kashmir are untamed and unspoilt.</a:t>
                      </a:r>
                      <a:endParaRPr lang="en-US" sz="3600" dirty="0">
                        <a:latin typeface="Times New Roman" pitchFamily="18" charset="0"/>
                        <a:ea typeface="Calibri"/>
                        <a:cs typeface="Times New Roman" pitchFamily="18" charset="0"/>
                      </a:endParaRPr>
                    </a:p>
                    <a:p>
                      <a:pPr marL="0" marR="36195" algn="just">
                        <a:lnSpc>
                          <a:spcPct val="115000"/>
                        </a:lnSpc>
                        <a:spcBef>
                          <a:spcPts val="0"/>
                        </a:spcBef>
                        <a:spcAft>
                          <a:spcPts val="0"/>
                        </a:spcAft>
                      </a:pPr>
                      <a:r>
                        <a:rPr lang="en-IN" sz="3600" dirty="0">
                          <a:solidFill>
                            <a:srgbClr val="000000"/>
                          </a:solidFill>
                          <a:latin typeface="Times New Roman" pitchFamily="18" charset="0"/>
                          <a:ea typeface="Times New Roman"/>
                          <a:cs typeface="Times New Roman" pitchFamily="18" charset="0"/>
                        </a:rPr>
                        <a:t>But is Kashmir really clean? </a:t>
                      </a:r>
                      <a:endParaRPr lang="en-US" sz="3600" dirty="0">
                        <a:latin typeface="Times New Roman" pitchFamily="18" charset="0"/>
                        <a:ea typeface="Calibri"/>
                        <a:cs typeface="Times New Roman" pitchFamily="18" charset="0"/>
                      </a:endParaRPr>
                    </a:p>
                    <a:p>
                      <a:pPr marL="0" marR="36195" algn="just">
                        <a:lnSpc>
                          <a:spcPct val="115000"/>
                        </a:lnSpc>
                        <a:spcBef>
                          <a:spcPts val="0"/>
                        </a:spcBef>
                        <a:spcAft>
                          <a:spcPts val="0"/>
                        </a:spcAft>
                      </a:pPr>
                      <a:r>
                        <a:rPr lang="en-IN" sz="3600" dirty="0">
                          <a:latin typeface="Times New Roman" pitchFamily="18" charset="0"/>
                          <a:ea typeface="Times New Roman"/>
                          <a:cs typeface="Times New Roman" pitchFamily="18" charset="0"/>
                        </a:rPr>
                        <a:t>Kashmir’s iconic </a:t>
                      </a:r>
                      <a:r>
                        <a:rPr lang="en-IN" sz="3600" dirty="0" err="1">
                          <a:latin typeface="Times New Roman" pitchFamily="18" charset="0"/>
                          <a:ea typeface="Times New Roman"/>
                          <a:cs typeface="Times New Roman" pitchFamily="18" charset="0"/>
                        </a:rPr>
                        <a:t>Dal</a:t>
                      </a:r>
                      <a:r>
                        <a:rPr lang="en-IN" sz="3600" dirty="0">
                          <a:latin typeface="Times New Roman" pitchFamily="18" charset="0"/>
                          <a:ea typeface="Times New Roman"/>
                          <a:cs typeface="Times New Roman" pitchFamily="18" charset="0"/>
                        </a:rPr>
                        <a:t> lake is dying a slow </a:t>
                      </a:r>
                      <a:r>
                        <a:rPr lang="en-IN" sz="3600" dirty="0" err="1">
                          <a:latin typeface="Times New Roman" pitchFamily="18" charset="0"/>
                          <a:ea typeface="Times New Roman"/>
                          <a:cs typeface="Times New Roman" pitchFamily="18" charset="0"/>
                        </a:rPr>
                        <a:t>death.Cleaning</a:t>
                      </a:r>
                      <a:r>
                        <a:rPr lang="en-IN" sz="3600" dirty="0">
                          <a:latin typeface="Times New Roman" pitchFamily="18" charset="0"/>
                          <a:ea typeface="Times New Roman"/>
                          <a:cs typeface="Times New Roman" pitchFamily="18" charset="0"/>
                        </a:rPr>
                        <a:t> drives on the </a:t>
                      </a:r>
                      <a:r>
                        <a:rPr lang="en-IN" sz="3600" dirty="0" err="1">
                          <a:latin typeface="Times New Roman" pitchFamily="18" charset="0"/>
                          <a:ea typeface="Times New Roman"/>
                          <a:cs typeface="Times New Roman" pitchFamily="18" charset="0"/>
                        </a:rPr>
                        <a:t>Dal</a:t>
                      </a:r>
                      <a:r>
                        <a:rPr lang="en-IN" sz="3600" dirty="0">
                          <a:latin typeface="Times New Roman" pitchFamily="18" charset="0"/>
                          <a:ea typeface="Times New Roman"/>
                          <a:cs typeface="Times New Roman" pitchFamily="18" charset="0"/>
                        </a:rPr>
                        <a:t> are not new to Kashmir.</a:t>
                      </a:r>
                      <a:endParaRPr lang="en-US" sz="3600" dirty="0">
                        <a:latin typeface="Times New Roman" pitchFamily="18" charset="0"/>
                        <a:ea typeface="Calibri"/>
                        <a:cs typeface="Times New Roman" pitchFamily="18" charset="0"/>
                      </a:endParaRPr>
                    </a:p>
                    <a:p>
                      <a:pPr marL="0" marR="36195" algn="just">
                        <a:lnSpc>
                          <a:spcPct val="115000"/>
                        </a:lnSpc>
                        <a:spcBef>
                          <a:spcPts val="0"/>
                        </a:spcBef>
                        <a:spcAft>
                          <a:spcPts val="0"/>
                        </a:spcAft>
                      </a:pPr>
                      <a:r>
                        <a:rPr lang="en-IN" sz="3600" dirty="0">
                          <a:solidFill>
                            <a:srgbClr val="000000"/>
                          </a:solidFill>
                          <a:latin typeface="Times New Roman" pitchFamily="18" charset="0"/>
                          <a:ea typeface="Times New Roman"/>
                          <a:cs typeface="Times New Roman" pitchFamily="18" charset="0"/>
                        </a:rPr>
                        <a:t> </a:t>
                      </a:r>
                      <a:endParaRPr lang="en-US" sz="3600" dirty="0">
                        <a:latin typeface="Times New Roman" pitchFamily="18" charset="0"/>
                        <a:ea typeface="Calibri"/>
                        <a:cs typeface="Times New Roman" pitchFamily="18" charset="0"/>
                      </a:endParaRPr>
                    </a:p>
                  </a:txBody>
                  <a:tcPr marL="85651" marR="85651"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6" name="Content Placeholder 5"/>
          <p:cNvSpPr>
            <a:spLocks noGrp="1"/>
          </p:cNvSpPr>
          <p:nvPr>
            <p:ph idx="1"/>
          </p:nvPr>
        </p:nvSpPr>
        <p:spPr>
          <a:xfrm>
            <a:off x="655637" y="0"/>
            <a:ext cx="23125748" cy="12552211"/>
          </a:xfrm>
        </p:spPr>
        <p:txBody>
          <a:bodyPr/>
          <a:lstStyle/>
          <a:p>
            <a:r>
              <a:rPr lang="en-IN" sz="4400" b="1" dirty="0">
                <a:latin typeface="Times New Roman" pitchFamily="18" charset="0"/>
                <a:cs typeface="Times New Roman" pitchFamily="18" charset="0"/>
              </a:rPr>
              <a:t>Final General Review for the Tourist Spots</a:t>
            </a:r>
            <a:endParaRPr lang="en-US" dirty="0"/>
          </a:p>
        </p:txBody>
      </p:sp>
      <p:sp>
        <p:nvSpPr>
          <p:cNvPr id="4" name="Slide Number Placeholder 3"/>
          <p:cNvSpPr>
            <a:spLocks noGrp="1"/>
          </p:cNvSpPr>
          <p:nvPr>
            <p:ph type="sldNum" sz="quarter" idx="12"/>
          </p:nvPr>
        </p:nvSpPr>
        <p:spPr>
          <a:xfrm>
            <a:off x="18486437" y="18007206"/>
            <a:ext cx="5995564" cy="1012632"/>
          </a:xfrm>
        </p:spPr>
        <p:txBody>
          <a:bodyPr/>
          <a:lstStyle/>
          <a:p>
            <a:fld id="{227EAA8D-357C-4EAD-8E30-CDB4F7E846F9}" type="slidenum">
              <a:rPr lang="en-US" smtClean="0"/>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50837" y="289719"/>
          <a:ext cx="24688800" cy="17833912"/>
        </p:xfrm>
        <a:graphic>
          <a:graphicData uri="http://schemas.openxmlformats.org/drawingml/2006/table">
            <a:tbl>
              <a:tblPr/>
              <a:tblGrid>
                <a:gridCol w="2667000">
                  <a:extLst>
                    <a:ext uri="{9D8B030D-6E8A-4147-A177-3AD203B41FA5}">
                      <a16:colId xmlns:a16="http://schemas.microsoft.com/office/drawing/2014/main" val="20000"/>
                    </a:ext>
                  </a:extLst>
                </a:gridCol>
                <a:gridCol w="22021800">
                  <a:extLst>
                    <a:ext uri="{9D8B030D-6E8A-4147-A177-3AD203B41FA5}">
                      <a16:colId xmlns:a16="http://schemas.microsoft.com/office/drawing/2014/main" val="20001"/>
                    </a:ext>
                  </a:extLst>
                </a:gridCol>
              </a:tblGrid>
              <a:tr h="511683">
                <a:tc>
                  <a:txBody>
                    <a:bodyPr/>
                    <a:lstStyle/>
                    <a:p>
                      <a:pPr marL="0" marR="0" algn="ctr">
                        <a:lnSpc>
                          <a:spcPct val="115000"/>
                        </a:lnSpc>
                        <a:spcBef>
                          <a:spcPts val="0"/>
                        </a:spcBef>
                        <a:spcAft>
                          <a:spcPts val="0"/>
                        </a:spcAft>
                      </a:pPr>
                      <a:r>
                        <a:rPr lang="en-IN" sz="3600" b="1" dirty="0">
                          <a:solidFill>
                            <a:srgbClr val="000000"/>
                          </a:solidFill>
                          <a:latin typeface="Times New Roman"/>
                          <a:ea typeface="Times New Roman"/>
                          <a:cs typeface="Times New Roman"/>
                        </a:rPr>
                        <a:t>Place Name</a:t>
                      </a:r>
                      <a:endParaRPr lang="en-US" sz="3600" dirty="0">
                        <a:latin typeface="Calibri"/>
                        <a:ea typeface="Calibri"/>
                        <a:cs typeface="Times New Roman"/>
                      </a:endParaRPr>
                    </a:p>
                  </a:txBody>
                  <a:tcPr marL="78711" marR="78711"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3600" b="1" dirty="0">
                          <a:solidFill>
                            <a:srgbClr val="000000"/>
                          </a:solidFill>
                          <a:latin typeface="Times New Roman"/>
                          <a:ea typeface="Times New Roman"/>
                          <a:cs typeface="Times New Roman"/>
                        </a:rPr>
                        <a:t>Summary</a:t>
                      </a:r>
                      <a:endParaRPr lang="en-US" sz="3600" dirty="0">
                        <a:latin typeface="Calibri"/>
                        <a:ea typeface="Calibri"/>
                        <a:cs typeface="Times New Roman"/>
                      </a:endParaRPr>
                    </a:p>
                  </a:txBody>
                  <a:tcPr marL="78711" marR="78711"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7101646">
                <a:tc>
                  <a:txBody>
                    <a:bodyPr/>
                    <a:lstStyle/>
                    <a:p>
                      <a:pPr marL="0" marR="0" algn="ctr">
                        <a:lnSpc>
                          <a:spcPct val="115000"/>
                        </a:lnSpc>
                        <a:spcBef>
                          <a:spcPts val="0"/>
                        </a:spcBef>
                        <a:spcAft>
                          <a:spcPts val="0"/>
                        </a:spcAft>
                      </a:pPr>
                      <a:r>
                        <a:rPr lang="en-IN" sz="3400" b="1" dirty="0" err="1">
                          <a:solidFill>
                            <a:srgbClr val="000000"/>
                          </a:solidFill>
                          <a:latin typeface="Times New Roman"/>
                          <a:ea typeface="Times New Roman"/>
                          <a:cs typeface="Times New Roman"/>
                        </a:rPr>
                        <a:t>Ladakh</a:t>
                      </a:r>
                      <a:endParaRPr lang="en-US" sz="3400" dirty="0">
                        <a:latin typeface="Calibri"/>
                        <a:ea typeface="Calibri"/>
                        <a:cs typeface="Times New Roman"/>
                      </a:endParaRPr>
                    </a:p>
                  </a:txBody>
                  <a:tcPr marL="78711" marR="78711"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IN" sz="3400" b="1" dirty="0">
                          <a:solidFill>
                            <a:srgbClr val="000000"/>
                          </a:solidFill>
                          <a:latin typeface="Times New Roman"/>
                          <a:ea typeface="Times New Roman"/>
                          <a:cs typeface="Times New Roman"/>
                        </a:rPr>
                        <a:t>Transportation:</a:t>
                      </a:r>
                      <a:endParaRPr lang="en-US" sz="3400" dirty="0">
                        <a:latin typeface="Calibri"/>
                        <a:ea typeface="Calibri"/>
                        <a:cs typeface="Times New Roman"/>
                      </a:endParaRPr>
                    </a:p>
                    <a:p>
                      <a:pPr marL="0" marR="36195" algn="just">
                        <a:lnSpc>
                          <a:spcPct val="115000"/>
                        </a:lnSpc>
                        <a:spcBef>
                          <a:spcPts val="0"/>
                        </a:spcBef>
                        <a:spcAft>
                          <a:spcPts val="0"/>
                        </a:spcAft>
                      </a:pPr>
                      <a:r>
                        <a:rPr lang="en-IN" sz="3400" dirty="0">
                          <a:solidFill>
                            <a:srgbClr val="000000"/>
                          </a:solidFill>
                          <a:latin typeface="Times New Roman"/>
                          <a:ea typeface="Times New Roman"/>
                          <a:cs typeface="Times New Roman"/>
                        </a:rPr>
                        <a:t>How good is transportation in </a:t>
                      </a:r>
                      <a:r>
                        <a:rPr lang="en-IN" sz="3400" dirty="0" err="1">
                          <a:solidFill>
                            <a:srgbClr val="000000"/>
                          </a:solidFill>
                          <a:latin typeface="Times New Roman"/>
                          <a:ea typeface="Times New Roman"/>
                          <a:cs typeface="Times New Roman"/>
                        </a:rPr>
                        <a:t>ladakh</a:t>
                      </a:r>
                      <a:r>
                        <a:rPr lang="en-IN" sz="3400" dirty="0">
                          <a:solidFill>
                            <a:srgbClr val="000000"/>
                          </a:solidFill>
                          <a:latin typeface="Times New Roman"/>
                          <a:ea typeface="Times New Roman"/>
                          <a:cs typeface="Times New Roman"/>
                        </a:rPr>
                        <a:t>:</a:t>
                      </a:r>
                      <a:endParaRPr lang="en-US" sz="3400" dirty="0">
                        <a:latin typeface="Calibri"/>
                        <a:ea typeface="Calibri"/>
                        <a:cs typeface="Times New Roman"/>
                      </a:endParaRPr>
                    </a:p>
                    <a:p>
                      <a:pPr marL="0" marR="36195" algn="just">
                        <a:lnSpc>
                          <a:spcPct val="115000"/>
                        </a:lnSpc>
                        <a:spcBef>
                          <a:spcPts val="0"/>
                        </a:spcBef>
                        <a:spcAft>
                          <a:spcPts val="0"/>
                        </a:spcAft>
                      </a:pPr>
                      <a:r>
                        <a:rPr lang="en-IN" sz="3400" dirty="0">
                          <a:solidFill>
                            <a:srgbClr val="000000"/>
                          </a:solidFill>
                          <a:latin typeface="Times New Roman"/>
                          <a:ea typeface="Times New Roman"/>
                          <a:cs typeface="Times New Roman"/>
                        </a:rPr>
                        <a:t> </a:t>
                      </a:r>
                      <a:r>
                        <a:rPr lang="en-IN" sz="3400" dirty="0" err="1">
                          <a:solidFill>
                            <a:srgbClr val="000000"/>
                          </a:solidFill>
                          <a:latin typeface="Times New Roman"/>
                          <a:ea typeface="Times New Roman"/>
                          <a:cs typeface="Times New Roman"/>
                        </a:rPr>
                        <a:t>ladakh</a:t>
                      </a:r>
                      <a:r>
                        <a:rPr lang="en-IN" sz="3400" dirty="0">
                          <a:solidFill>
                            <a:srgbClr val="000000"/>
                          </a:solidFill>
                          <a:latin typeface="Times New Roman"/>
                          <a:ea typeface="Times New Roman"/>
                          <a:cs typeface="Times New Roman"/>
                        </a:rPr>
                        <a:t> bike trip takes enchanting lands most coveted booming destinations </a:t>
                      </a:r>
                      <a:r>
                        <a:rPr lang="en-IN" sz="3400" dirty="0" err="1">
                          <a:solidFill>
                            <a:srgbClr val="000000"/>
                          </a:solidFill>
                          <a:latin typeface="Times New Roman"/>
                          <a:ea typeface="Times New Roman"/>
                          <a:cs typeface="Times New Roman"/>
                        </a:rPr>
                        <a:t>indian</a:t>
                      </a:r>
                      <a:r>
                        <a:rPr lang="en-IN" sz="3400" dirty="0">
                          <a:solidFill>
                            <a:srgbClr val="000000"/>
                          </a:solidFill>
                          <a:latin typeface="Times New Roman"/>
                          <a:ea typeface="Times New Roman"/>
                          <a:cs typeface="Times New Roman"/>
                        </a:rPr>
                        <a:t> tourism world most thrilling adventurous bike trip </a:t>
                      </a:r>
                      <a:r>
                        <a:rPr lang="en-IN" sz="3400" dirty="0" err="1">
                          <a:solidFill>
                            <a:srgbClr val="000000"/>
                          </a:solidFill>
                          <a:latin typeface="Times New Roman"/>
                          <a:ea typeface="Times New Roman"/>
                          <a:cs typeface="Times New Roman"/>
                        </a:rPr>
                        <a:t>withmazing</a:t>
                      </a:r>
                      <a:r>
                        <a:rPr lang="en-IN" sz="3400" dirty="0">
                          <a:solidFill>
                            <a:srgbClr val="000000"/>
                          </a:solidFill>
                          <a:latin typeface="Times New Roman"/>
                          <a:ea typeface="Times New Roman"/>
                          <a:cs typeface="Times New Roman"/>
                        </a:rPr>
                        <a:t> </a:t>
                      </a:r>
                      <a:r>
                        <a:rPr lang="en-IN" sz="3400" dirty="0" err="1">
                          <a:solidFill>
                            <a:srgbClr val="000000"/>
                          </a:solidFill>
                          <a:latin typeface="Times New Roman"/>
                          <a:ea typeface="Times New Roman"/>
                          <a:cs typeface="Times New Roman"/>
                        </a:rPr>
                        <a:t>ladakh</a:t>
                      </a:r>
                      <a:r>
                        <a:rPr lang="en-IN" sz="3400" dirty="0">
                          <a:solidFill>
                            <a:srgbClr val="000000"/>
                          </a:solidFill>
                          <a:latin typeface="Times New Roman"/>
                          <a:ea typeface="Times New Roman"/>
                          <a:cs typeface="Times New Roman"/>
                        </a:rPr>
                        <a:t> </a:t>
                      </a:r>
                      <a:r>
                        <a:rPr lang="en-IN" sz="3400" dirty="0" err="1">
                          <a:solidFill>
                            <a:srgbClr val="000000"/>
                          </a:solidFill>
                          <a:latin typeface="Times New Roman"/>
                          <a:ea typeface="Times New Roman"/>
                          <a:cs typeface="Times New Roman"/>
                        </a:rPr>
                        <a:t>roadtrip</a:t>
                      </a:r>
                      <a:r>
                        <a:rPr lang="en-IN" sz="3400" dirty="0">
                          <a:solidFill>
                            <a:srgbClr val="000000"/>
                          </a:solidFill>
                          <a:latin typeface="Times New Roman"/>
                          <a:ea typeface="Times New Roman"/>
                          <a:cs typeface="Times New Roman"/>
                        </a:rPr>
                        <a:t> unforgettable experience. </a:t>
                      </a:r>
                      <a:r>
                        <a:rPr lang="en-IN" sz="3400" dirty="0" err="1">
                          <a:solidFill>
                            <a:srgbClr val="000000"/>
                          </a:solidFill>
                          <a:latin typeface="Times New Roman"/>
                          <a:ea typeface="Times New Roman"/>
                          <a:cs typeface="Times New Roman"/>
                        </a:rPr>
                        <a:t>ladakh</a:t>
                      </a:r>
                      <a:r>
                        <a:rPr lang="en-IN" sz="3400" dirty="0">
                          <a:solidFill>
                            <a:srgbClr val="000000"/>
                          </a:solidFill>
                          <a:latin typeface="Times New Roman"/>
                          <a:ea typeface="Times New Roman"/>
                          <a:cs typeface="Times New Roman"/>
                        </a:rPr>
                        <a:t> </a:t>
                      </a:r>
                      <a:r>
                        <a:rPr lang="en-IN" sz="3400" dirty="0" err="1">
                          <a:solidFill>
                            <a:srgbClr val="000000"/>
                          </a:solidFill>
                          <a:latin typeface="Times New Roman"/>
                          <a:ea typeface="Times New Roman"/>
                          <a:cs typeface="Times New Roman"/>
                        </a:rPr>
                        <a:t>roadtrip</a:t>
                      </a:r>
                      <a:r>
                        <a:rPr lang="en-IN" sz="3400" dirty="0">
                          <a:solidFill>
                            <a:srgbClr val="000000"/>
                          </a:solidFill>
                          <a:latin typeface="Times New Roman"/>
                          <a:ea typeface="Times New Roman"/>
                          <a:cs typeface="Times New Roman"/>
                        </a:rPr>
                        <a:t> takes enchanting lands most coveted booming destinations </a:t>
                      </a:r>
                      <a:r>
                        <a:rPr lang="en-IN" sz="3400" dirty="0" err="1">
                          <a:solidFill>
                            <a:srgbClr val="000000"/>
                          </a:solidFill>
                          <a:latin typeface="Times New Roman"/>
                          <a:ea typeface="Times New Roman"/>
                          <a:cs typeface="Times New Roman"/>
                        </a:rPr>
                        <a:t>indian</a:t>
                      </a:r>
                      <a:r>
                        <a:rPr lang="en-IN" sz="3400" dirty="0">
                          <a:solidFill>
                            <a:srgbClr val="000000"/>
                          </a:solidFill>
                          <a:latin typeface="Times New Roman"/>
                          <a:ea typeface="Times New Roman"/>
                          <a:cs typeface="Times New Roman"/>
                        </a:rPr>
                        <a:t> tourism world most thrilling.</a:t>
                      </a:r>
                      <a:endParaRPr lang="en-US" sz="3400" dirty="0">
                        <a:latin typeface="Calibri"/>
                        <a:ea typeface="Calibri"/>
                        <a:cs typeface="Times New Roman"/>
                      </a:endParaRPr>
                    </a:p>
                    <a:p>
                      <a:pPr marL="0" marR="36195" algn="just">
                        <a:lnSpc>
                          <a:spcPct val="115000"/>
                        </a:lnSpc>
                        <a:spcBef>
                          <a:spcPts val="0"/>
                        </a:spcBef>
                        <a:spcAft>
                          <a:spcPts val="0"/>
                        </a:spcAft>
                      </a:pPr>
                      <a:r>
                        <a:rPr lang="en-IN" sz="3400" dirty="0">
                          <a:solidFill>
                            <a:srgbClr val="000000"/>
                          </a:solidFill>
                          <a:latin typeface="Times New Roman"/>
                          <a:ea typeface="Times New Roman"/>
                          <a:cs typeface="Times New Roman"/>
                        </a:rPr>
                        <a:t>But remember these facts about </a:t>
                      </a:r>
                      <a:r>
                        <a:rPr lang="en-IN" sz="3400" dirty="0" err="1">
                          <a:solidFill>
                            <a:srgbClr val="000000"/>
                          </a:solidFill>
                          <a:latin typeface="Times New Roman"/>
                          <a:ea typeface="Times New Roman"/>
                          <a:cs typeface="Times New Roman"/>
                        </a:rPr>
                        <a:t>ladakh</a:t>
                      </a:r>
                      <a:r>
                        <a:rPr lang="en-IN" sz="3400" dirty="0">
                          <a:solidFill>
                            <a:srgbClr val="000000"/>
                          </a:solidFill>
                          <a:latin typeface="Times New Roman"/>
                          <a:ea typeface="Times New Roman"/>
                          <a:cs typeface="Times New Roman"/>
                        </a:rPr>
                        <a:t> before visiting:</a:t>
                      </a:r>
                      <a:endParaRPr lang="en-US" sz="3400" dirty="0">
                        <a:latin typeface="Calibri"/>
                        <a:ea typeface="Calibri"/>
                        <a:cs typeface="Times New Roman"/>
                      </a:endParaRPr>
                    </a:p>
                    <a:p>
                      <a:pPr marL="0" marR="36195" algn="just">
                        <a:lnSpc>
                          <a:spcPct val="115000"/>
                        </a:lnSpc>
                        <a:spcBef>
                          <a:spcPts val="0"/>
                        </a:spcBef>
                        <a:spcAft>
                          <a:spcPts val="0"/>
                        </a:spcAft>
                      </a:pPr>
                      <a:r>
                        <a:rPr lang="en-IN" sz="3400" dirty="0">
                          <a:solidFill>
                            <a:srgbClr val="000000"/>
                          </a:solidFill>
                          <a:latin typeface="Times New Roman"/>
                          <a:ea typeface="Times New Roman"/>
                          <a:cs typeface="Times New Roman"/>
                        </a:rPr>
                        <a:t> quality of roads in and around </a:t>
                      </a:r>
                      <a:r>
                        <a:rPr lang="en-IN" sz="3400" dirty="0" err="1">
                          <a:solidFill>
                            <a:srgbClr val="000000"/>
                          </a:solidFill>
                          <a:latin typeface="Times New Roman"/>
                          <a:ea typeface="Times New Roman"/>
                          <a:cs typeface="Times New Roman"/>
                        </a:rPr>
                        <a:t>Ladakh</a:t>
                      </a:r>
                      <a:r>
                        <a:rPr lang="en-IN" sz="3400" dirty="0">
                          <a:solidFill>
                            <a:srgbClr val="000000"/>
                          </a:solidFill>
                          <a:latin typeface="Times New Roman"/>
                          <a:ea typeface="Times New Roman"/>
                          <a:cs typeface="Times New Roman"/>
                        </a:rPr>
                        <a:t> must be improved. </a:t>
                      </a:r>
                      <a:r>
                        <a:rPr lang="en-IN" sz="3400" dirty="0" err="1">
                          <a:solidFill>
                            <a:srgbClr val="000000"/>
                          </a:solidFill>
                          <a:latin typeface="Times New Roman"/>
                          <a:ea typeface="Times New Roman"/>
                          <a:cs typeface="Times New Roman"/>
                        </a:rPr>
                        <a:t>ladakh</a:t>
                      </a:r>
                      <a:r>
                        <a:rPr lang="en-IN" sz="3400" dirty="0">
                          <a:solidFill>
                            <a:srgbClr val="000000"/>
                          </a:solidFill>
                          <a:latin typeface="Times New Roman"/>
                          <a:ea typeface="Times New Roman"/>
                          <a:cs typeface="Times New Roman"/>
                        </a:rPr>
                        <a:t> is unsafe for tourism with unions destroying bikes. there are so many thieves in </a:t>
                      </a:r>
                      <a:r>
                        <a:rPr lang="en-IN" sz="3400" dirty="0" err="1">
                          <a:solidFill>
                            <a:srgbClr val="000000"/>
                          </a:solidFill>
                          <a:latin typeface="Times New Roman"/>
                          <a:ea typeface="Times New Roman"/>
                          <a:cs typeface="Times New Roman"/>
                        </a:rPr>
                        <a:t>Ladakh</a:t>
                      </a:r>
                      <a:r>
                        <a:rPr lang="en-IN" sz="3400" dirty="0">
                          <a:solidFill>
                            <a:srgbClr val="000000"/>
                          </a:solidFill>
                          <a:latin typeface="Times New Roman"/>
                          <a:ea typeface="Times New Roman"/>
                          <a:cs typeface="Times New Roman"/>
                        </a:rPr>
                        <a:t>…</a:t>
                      </a:r>
                      <a:endParaRPr lang="en-US" sz="3400" dirty="0">
                        <a:latin typeface="Calibri"/>
                        <a:ea typeface="Calibri"/>
                        <a:cs typeface="Times New Roman"/>
                      </a:endParaRPr>
                    </a:p>
                    <a:p>
                      <a:pPr marL="0" marR="0">
                        <a:lnSpc>
                          <a:spcPct val="115000"/>
                        </a:lnSpc>
                        <a:spcBef>
                          <a:spcPts val="0"/>
                        </a:spcBef>
                        <a:spcAft>
                          <a:spcPts val="0"/>
                        </a:spcAft>
                      </a:pPr>
                      <a:r>
                        <a:rPr lang="en-IN" sz="3400" b="1" dirty="0">
                          <a:solidFill>
                            <a:srgbClr val="000000"/>
                          </a:solidFill>
                          <a:latin typeface="Times New Roman"/>
                          <a:ea typeface="Times New Roman"/>
                          <a:cs typeface="Times New Roman"/>
                        </a:rPr>
                        <a:t>Safety:</a:t>
                      </a:r>
                      <a:endParaRPr lang="en-US" sz="3400" dirty="0">
                        <a:latin typeface="Calibri"/>
                        <a:ea typeface="Calibri"/>
                        <a:cs typeface="Times New Roman"/>
                      </a:endParaRPr>
                    </a:p>
                    <a:p>
                      <a:pPr marL="0" marR="36195" algn="just">
                        <a:lnSpc>
                          <a:spcPct val="115000"/>
                        </a:lnSpc>
                        <a:spcBef>
                          <a:spcPts val="0"/>
                        </a:spcBef>
                        <a:spcAft>
                          <a:spcPts val="0"/>
                        </a:spcAft>
                      </a:pPr>
                      <a:r>
                        <a:rPr lang="en-IN" sz="3400" dirty="0">
                          <a:solidFill>
                            <a:srgbClr val="000000"/>
                          </a:solidFill>
                          <a:latin typeface="Times New Roman"/>
                          <a:ea typeface="Times New Roman"/>
                          <a:cs typeface="Times New Roman"/>
                        </a:rPr>
                        <a:t>Yes it is safe in </a:t>
                      </a:r>
                      <a:r>
                        <a:rPr lang="en-IN" sz="3400" dirty="0" err="1">
                          <a:solidFill>
                            <a:srgbClr val="000000"/>
                          </a:solidFill>
                          <a:latin typeface="Times New Roman"/>
                          <a:ea typeface="Times New Roman"/>
                          <a:cs typeface="Times New Roman"/>
                        </a:rPr>
                        <a:t>ladakh</a:t>
                      </a:r>
                      <a:endParaRPr lang="en-US" sz="3400" dirty="0">
                        <a:latin typeface="Calibri"/>
                        <a:ea typeface="Calibri"/>
                        <a:cs typeface="Times New Roman"/>
                      </a:endParaRPr>
                    </a:p>
                    <a:p>
                      <a:pPr marL="0" marR="36195" algn="just">
                        <a:lnSpc>
                          <a:spcPct val="115000"/>
                        </a:lnSpc>
                        <a:spcBef>
                          <a:spcPts val="0"/>
                        </a:spcBef>
                        <a:spcAft>
                          <a:spcPts val="0"/>
                        </a:spcAft>
                      </a:pPr>
                      <a:r>
                        <a:rPr lang="en-IN" sz="3400" dirty="0">
                          <a:solidFill>
                            <a:srgbClr val="000000"/>
                          </a:solidFill>
                          <a:latin typeface="Times New Roman"/>
                          <a:ea typeface="Times New Roman"/>
                          <a:cs typeface="Times New Roman"/>
                        </a:rPr>
                        <a:t> </a:t>
                      </a:r>
                      <a:r>
                        <a:rPr lang="en-IN" sz="3400" dirty="0" err="1">
                          <a:solidFill>
                            <a:srgbClr val="000000"/>
                          </a:solidFill>
                          <a:latin typeface="Times New Roman"/>
                          <a:ea typeface="Times New Roman"/>
                          <a:cs typeface="Times New Roman"/>
                        </a:rPr>
                        <a:t>ladakh</a:t>
                      </a:r>
                      <a:r>
                        <a:rPr lang="en-IN" sz="3400" dirty="0">
                          <a:solidFill>
                            <a:srgbClr val="000000"/>
                          </a:solidFill>
                          <a:latin typeface="Times New Roman"/>
                          <a:ea typeface="Times New Roman"/>
                          <a:cs typeface="Times New Roman"/>
                        </a:rPr>
                        <a:t> region doesn't require any special permission to visit and it's absolutely safe too. Definitely give it a consideration if you're looking for adventurous bike trip through most beautiful places.</a:t>
                      </a:r>
                      <a:endParaRPr lang="en-US" sz="3400" dirty="0">
                        <a:latin typeface="Calibri"/>
                        <a:ea typeface="Calibri"/>
                        <a:cs typeface="Times New Roman"/>
                      </a:endParaRPr>
                    </a:p>
                    <a:p>
                      <a:pPr marL="0" marR="36195" algn="just">
                        <a:lnSpc>
                          <a:spcPct val="115000"/>
                        </a:lnSpc>
                        <a:spcBef>
                          <a:spcPts val="0"/>
                        </a:spcBef>
                        <a:spcAft>
                          <a:spcPts val="0"/>
                        </a:spcAft>
                      </a:pPr>
                      <a:r>
                        <a:rPr lang="en-IN" sz="3400" dirty="0">
                          <a:solidFill>
                            <a:srgbClr val="000000"/>
                          </a:solidFill>
                          <a:latin typeface="Times New Roman"/>
                          <a:ea typeface="Times New Roman"/>
                          <a:cs typeface="Times New Roman"/>
                        </a:rPr>
                        <a:t>But here's why people think it's unsafe: </a:t>
                      </a:r>
                      <a:endParaRPr lang="en-US" sz="3400" dirty="0">
                        <a:latin typeface="Calibri"/>
                        <a:ea typeface="Calibri"/>
                        <a:cs typeface="Times New Roman"/>
                      </a:endParaRPr>
                    </a:p>
                    <a:p>
                      <a:pPr marL="0" marR="36195" algn="just">
                        <a:lnSpc>
                          <a:spcPct val="115000"/>
                        </a:lnSpc>
                        <a:spcBef>
                          <a:spcPts val="0"/>
                        </a:spcBef>
                        <a:spcAft>
                          <a:spcPts val="0"/>
                        </a:spcAft>
                      </a:pPr>
                      <a:r>
                        <a:rPr lang="en-IN" sz="3400" dirty="0">
                          <a:solidFill>
                            <a:srgbClr val="000000"/>
                          </a:solidFill>
                          <a:latin typeface="Times New Roman"/>
                          <a:ea typeface="Times New Roman"/>
                          <a:cs typeface="Times New Roman"/>
                        </a:rPr>
                        <a:t> </a:t>
                      </a:r>
                      <a:r>
                        <a:rPr lang="en-IN" sz="3400" dirty="0" err="1">
                          <a:solidFill>
                            <a:srgbClr val="000000"/>
                          </a:solidFill>
                          <a:latin typeface="Times New Roman"/>
                          <a:ea typeface="Times New Roman"/>
                          <a:cs typeface="Times New Roman"/>
                        </a:rPr>
                        <a:t>Ladakh</a:t>
                      </a:r>
                      <a:r>
                        <a:rPr lang="en-IN" sz="3400" dirty="0">
                          <a:solidFill>
                            <a:srgbClr val="000000"/>
                          </a:solidFill>
                          <a:latin typeface="Times New Roman"/>
                          <a:ea typeface="Times New Roman"/>
                          <a:cs typeface="Times New Roman"/>
                        </a:rPr>
                        <a:t> is unsafe for tourism with unions destroying bikes, harassing people and forcefully troubling them. Safe trekking trails water stress and intense pressures on a fragile ecosystem are just some of the by-products of </a:t>
                      </a:r>
                      <a:r>
                        <a:rPr lang="en-IN" sz="3400" dirty="0" err="1">
                          <a:solidFill>
                            <a:srgbClr val="000000"/>
                          </a:solidFill>
                          <a:latin typeface="Times New Roman"/>
                          <a:ea typeface="Times New Roman"/>
                          <a:cs typeface="Times New Roman"/>
                        </a:rPr>
                        <a:t>Ladakh</a:t>
                      </a:r>
                      <a:r>
                        <a:rPr lang="en-IN" sz="3400" dirty="0">
                          <a:solidFill>
                            <a:srgbClr val="000000"/>
                          </a:solidFill>
                          <a:latin typeface="Times New Roman"/>
                          <a:ea typeface="Times New Roman"/>
                          <a:cs typeface="Times New Roman"/>
                        </a:rPr>
                        <a:t> embrace of unregulated tourism.</a:t>
                      </a:r>
                      <a:endParaRPr lang="en-US" sz="3400" dirty="0">
                        <a:latin typeface="Calibri"/>
                        <a:ea typeface="Calibri"/>
                        <a:cs typeface="Times New Roman"/>
                      </a:endParaRPr>
                    </a:p>
                    <a:p>
                      <a:pPr marL="0" marR="0">
                        <a:lnSpc>
                          <a:spcPct val="115000"/>
                        </a:lnSpc>
                        <a:spcBef>
                          <a:spcPts val="0"/>
                        </a:spcBef>
                        <a:spcAft>
                          <a:spcPts val="0"/>
                        </a:spcAft>
                      </a:pPr>
                      <a:r>
                        <a:rPr lang="en-IN" sz="3400" b="1" dirty="0">
                          <a:solidFill>
                            <a:srgbClr val="000000"/>
                          </a:solidFill>
                          <a:latin typeface="Times New Roman"/>
                          <a:ea typeface="Times New Roman"/>
                          <a:cs typeface="Times New Roman"/>
                        </a:rPr>
                        <a:t>Local:</a:t>
                      </a:r>
                      <a:endParaRPr lang="en-US" sz="3400" dirty="0">
                        <a:latin typeface="Calibri"/>
                        <a:ea typeface="Calibri"/>
                        <a:cs typeface="Times New Roman"/>
                      </a:endParaRPr>
                    </a:p>
                    <a:p>
                      <a:pPr marL="0" marR="36195" algn="just">
                        <a:lnSpc>
                          <a:spcPct val="115000"/>
                        </a:lnSpc>
                        <a:spcBef>
                          <a:spcPts val="0"/>
                        </a:spcBef>
                        <a:spcAft>
                          <a:spcPts val="0"/>
                        </a:spcAft>
                      </a:pPr>
                      <a:r>
                        <a:rPr lang="en-IN" sz="3400" dirty="0">
                          <a:solidFill>
                            <a:srgbClr val="000000"/>
                          </a:solidFill>
                          <a:latin typeface="Times New Roman"/>
                          <a:ea typeface="Times New Roman"/>
                          <a:cs typeface="Times New Roman"/>
                        </a:rPr>
                        <a:t>Here's why you should really visit </a:t>
                      </a:r>
                      <a:r>
                        <a:rPr lang="en-IN" sz="3400" dirty="0" err="1">
                          <a:solidFill>
                            <a:srgbClr val="000000"/>
                          </a:solidFill>
                          <a:latin typeface="Times New Roman"/>
                          <a:ea typeface="Times New Roman"/>
                          <a:cs typeface="Times New Roman"/>
                        </a:rPr>
                        <a:t>ladakh</a:t>
                      </a:r>
                      <a:endParaRPr lang="en-US" sz="3400" dirty="0">
                        <a:latin typeface="Calibri"/>
                        <a:ea typeface="Calibri"/>
                        <a:cs typeface="Times New Roman"/>
                      </a:endParaRPr>
                    </a:p>
                    <a:p>
                      <a:pPr marL="0" marR="36195" algn="just">
                        <a:lnSpc>
                          <a:spcPct val="115000"/>
                        </a:lnSpc>
                        <a:spcBef>
                          <a:spcPts val="0"/>
                        </a:spcBef>
                        <a:spcAft>
                          <a:spcPts val="0"/>
                        </a:spcAft>
                      </a:pPr>
                      <a:r>
                        <a:rPr lang="en-IN" sz="3400" dirty="0">
                          <a:solidFill>
                            <a:srgbClr val="000000"/>
                          </a:solidFill>
                          <a:latin typeface="Times New Roman"/>
                          <a:ea typeface="Times New Roman"/>
                          <a:cs typeface="Times New Roman"/>
                        </a:rPr>
                        <a:t> </a:t>
                      </a:r>
                      <a:r>
                        <a:rPr lang="en-IN" sz="3400" dirty="0" err="1">
                          <a:solidFill>
                            <a:srgbClr val="000000"/>
                          </a:solidFill>
                          <a:latin typeface="Times New Roman"/>
                          <a:ea typeface="Times New Roman"/>
                          <a:cs typeface="Times New Roman"/>
                        </a:rPr>
                        <a:t>ladakh</a:t>
                      </a:r>
                      <a:r>
                        <a:rPr lang="en-IN" sz="3400" dirty="0">
                          <a:solidFill>
                            <a:srgbClr val="000000"/>
                          </a:solidFill>
                          <a:latin typeface="Times New Roman"/>
                          <a:ea typeface="Times New Roman"/>
                          <a:cs typeface="Times New Roman"/>
                        </a:rPr>
                        <a:t> is incredulously beautiful in every season but </a:t>
                      </a:r>
                      <a:r>
                        <a:rPr lang="en-IN" sz="3400" dirty="0" err="1">
                          <a:solidFill>
                            <a:srgbClr val="000000"/>
                          </a:solidFill>
                          <a:latin typeface="Times New Roman"/>
                          <a:ea typeface="Times New Roman"/>
                          <a:cs typeface="Times New Roman"/>
                        </a:rPr>
                        <a:t>i</a:t>
                      </a:r>
                      <a:r>
                        <a:rPr lang="en-IN" sz="3400" dirty="0">
                          <a:solidFill>
                            <a:srgbClr val="000000"/>
                          </a:solidFill>
                          <a:latin typeface="Times New Roman"/>
                          <a:ea typeface="Times New Roman"/>
                          <a:cs typeface="Times New Roman"/>
                        </a:rPr>
                        <a:t> have somehow fallen in love with its white expanse more. enjoy the sheer beauty of </a:t>
                      </a:r>
                      <a:r>
                        <a:rPr lang="en-IN" sz="3400" dirty="0" err="1">
                          <a:solidFill>
                            <a:srgbClr val="000000"/>
                          </a:solidFill>
                          <a:latin typeface="Times New Roman"/>
                          <a:ea typeface="Times New Roman"/>
                          <a:cs typeface="Times New Roman"/>
                        </a:rPr>
                        <a:t>ladakh</a:t>
                      </a:r>
                      <a:r>
                        <a:rPr lang="en-IN" sz="3400" dirty="0">
                          <a:solidFill>
                            <a:srgbClr val="000000"/>
                          </a:solidFill>
                          <a:latin typeface="Times New Roman"/>
                          <a:ea typeface="Times New Roman"/>
                          <a:cs typeface="Times New Roman"/>
                        </a:rPr>
                        <a:t> and </a:t>
                      </a:r>
                      <a:r>
                        <a:rPr lang="en-IN" sz="3400" dirty="0" err="1">
                          <a:solidFill>
                            <a:srgbClr val="000000"/>
                          </a:solidFill>
                          <a:latin typeface="Times New Roman"/>
                          <a:ea typeface="Times New Roman"/>
                          <a:cs typeface="Times New Roman"/>
                        </a:rPr>
                        <a:t>pangong</a:t>
                      </a:r>
                      <a:r>
                        <a:rPr lang="en-IN" sz="3400" dirty="0">
                          <a:solidFill>
                            <a:srgbClr val="000000"/>
                          </a:solidFill>
                          <a:latin typeface="Times New Roman"/>
                          <a:ea typeface="Times New Roman"/>
                          <a:cs typeface="Times New Roman"/>
                        </a:rPr>
                        <a:t> </a:t>
                      </a:r>
                      <a:r>
                        <a:rPr lang="en-IN" sz="3400" dirty="0" err="1">
                          <a:solidFill>
                            <a:srgbClr val="000000"/>
                          </a:solidFill>
                          <a:latin typeface="Times New Roman"/>
                          <a:ea typeface="Times New Roman"/>
                          <a:cs typeface="Times New Roman"/>
                        </a:rPr>
                        <a:t>tso</a:t>
                      </a:r>
                      <a:r>
                        <a:rPr lang="en-IN" sz="3400" dirty="0">
                          <a:solidFill>
                            <a:srgbClr val="000000"/>
                          </a:solidFill>
                          <a:latin typeface="Times New Roman"/>
                          <a:ea typeface="Times New Roman"/>
                          <a:cs typeface="Times New Roman"/>
                        </a:rPr>
                        <a:t> lake. Amongst the most starkly beautiful places on earth.</a:t>
                      </a:r>
                      <a:endParaRPr lang="en-US" sz="3400" dirty="0">
                        <a:latin typeface="Calibri"/>
                        <a:ea typeface="Calibri"/>
                        <a:cs typeface="Times New Roman"/>
                      </a:endParaRPr>
                    </a:p>
                    <a:p>
                      <a:pPr marL="0" marR="36195" algn="just">
                        <a:lnSpc>
                          <a:spcPct val="115000"/>
                        </a:lnSpc>
                        <a:spcBef>
                          <a:spcPts val="0"/>
                        </a:spcBef>
                        <a:spcAft>
                          <a:spcPts val="0"/>
                        </a:spcAft>
                      </a:pPr>
                      <a:r>
                        <a:rPr lang="en-IN" sz="3400" dirty="0">
                          <a:solidFill>
                            <a:srgbClr val="000000"/>
                          </a:solidFill>
                          <a:latin typeface="Times New Roman"/>
                          <a:ea typeface="Times New Roman"/>
                          <a:cs typeface="Times New Roman"/>
                        </a:rPr>
                        <a:t>Why you should avoid </a:t>
                      </a:r>
                      <a:r>
                        <a:rPr lang="en-IN" sz="3400" dirty="0" err="1">
                          <a:solidFill>
                            <a:srgbClr val="000000"/>
                          </a:solidFill>
                          <a:latin typeface="Times New Roman"/>
                          <a:ea typeface="Times New Roman"/>
                          <a:cs typeface="Times New Roman"/>
                        </a:rPr>
                        <a:t>ladakh</a:t>
                      </a:r>
                      <a:endParaRPr lang="en-US" sz="3400" dirty="0">
                        <a:latin typeface="Calibri"/>
                        <a:ea typeface="Calibri"/>
                        <a:cs typeface="Times New Roman"/>
                      </a:endParaRPr>
                    </a:p>
                    <a:p>
                      <a:pPr marL="0" marR="36195" algn="just">
                        <a:lnSpc>
                          <a:spcPct val="115000"/>
                        </a:lnSpc>
                        <a:spcBef>
                          <a:spcPts val="0"/>
                        </a:spcBef>
                        <a:spcAft>
                          <a:spcPts val="0"/>
                        </a:spcAft>
                      </a:pPr>
                      <a:r>
                        <a:rPr lang="en-IN" sz="3400" dirty="0">
                          <a:solidFill>
                            <a:srgbClr val="000000"/>
                          </a:solidFill>
                          <a:latin typeface="Times New Roman"/>
                          <a:ea typeface="Times New Roman"/>
                          <a:cs typeface="Times New Roman"/>
                        </a:rPr>
                        <a:t> </a:t>
                      </a:r>
                      <a:r>
                        <a:rPr lang="en-IN" sz="3400" dirty="0" err="1">
                          <a:solidFill>
                            <a:srgbClr val="000000"/>
                          </a:solidFill>
                          <a:latin typeface="Times New Roman"/>
                          <a:ea typeface="Times New Roman"/>
                          <a:cs typeface="Times New Roman"/>
                        </a:rPr>
                        <a:t>ladakh</a:t>
                      </a:r>
                      <a:r>
                        <a:rPr lang="en-IN" sz="3400" dirty="0">
                          <a:solidFill>
                            <a:srgbClr val="000000"/>
                          </a:solidFill>
                          <a:latin typeface="Times New Roman"/>
                          <a:ea typeface="Times New Roman"/>
                          <a:cs typeface="Times New Roman"/>
                        </a:rPr>
                        <a:t> is overhyped Locals are not friendly and never help. had a horrible experience. </a:t>
                      </a:r>
                      <a:r>
                        <a:rPr lang="en-IN" sz="3400" dirty="0" err="1">
                          <a:solidFill>
                            <a:srgbClr val="000000"/>
                          </a:solidFill>
                          <a:latin typeface="Times New Roman"/>
                          <a:ea typeface="Times New Roman"/>
                          <a:cs typeface="Times New Roman"/>
                        </a:rPr>
                        <a:t>nubra</a:t>
                      </a:r>
                      <a:r>
                        <a:rPr lang="en-IN" sz="3400" dirty="0">
                          <a:solidFill>
                            <a:srgbClr val="000000"/>
                          </a:solidFill>
                          <a:latin typeface="Times New Roman"/>
                          <a:ea typeface="Times New Roman"/>
                          <a:cs typeface="Times New Roman"/>
                        </a:rPr>
                        <a:t> valley highways terrible most unsafe dangerous for tourists. for anyone the </a:t>
                      </a:r>
                      <a:r>
                        <a:rPr lang="en-IN" sz="3400" dirty="0" err="1">
                          <a:solidFill>
                            <a:srgbClr val="000000"/>
                          </a:solidFill>
                          <a:latin typeface="Times New Roman"/>
                          <a:ea typeface="Times New Roman"/>
                          <a:cs typeface="Times New Roman"/>
                        </a:rPr>
                        <a:t>nubra</a:t>
                      </a:r>
                      <a:r>
                        <a:rPr lang="en-IN" sz="3400" dirty="0">
                          <a:solidFill>
                            <a:srgbClr val="000000"/>
                          </a:solidFill>
                          <a:latin typeface="Times New Roman"/>
                          <a:ea typeface="Times New Roman"/>
                          <a:cs typeface="Times New Roman"/>
                        </a:rPr>
                        <a:t> Valley an unsafe place to go alone. rain ruined my </a:t>
                      </a:r>
                      <a:r>
                        <a:rPr lang="en-IN" sz="3400" dirty="0" err="1">
                          <a:solidFill>
                            <a:srgbClr val="000000"/>
                          </a:solidFill>
                          <a:latin typeface="Times New Roman"/>
                          <a:ea typeface="Times New Roman"/>
                          <a:cs typeface="Times New Roman"/>
                        </a:rPr>
                        <a:t>ladakh</a:t>
                      </a:r>
                      <a:r>
                        <a:rPr lang="en-IN" sz="3400" dirty="0">
                          <a:solidFill>
                            <a:srgbClr val="000000"/>
                          </a:solidFill>
                          <a:latin typeface="Times New Roman"/>
                          <a:ea typeface="Times New Roman"/>
                          <a:cs typeface="Times New Roman"/>
                        </a:rPr>
                        <a:t> trip.</a:t>
                      </a:r>
                      <a:endParaRPr lang="en-US" sz="3400" dirty="0">
                        <a:latin typeface="Calibri"/>
                        <a:ea typeface="Calibri"/>
                        <a:cs typeface="Times New Roman"/>
                      </a:endParaRPr>
                    </a:p>
                    <a:p>
                      <a:pPr marL="0" marR="0">
                        <a:lnSpc>
                          <a:spcPct val="115000"/>
                        </a:lnSpc>
                        <a:spcBef>
                          <a:spcPts val="0"/>
                        </a:spcBef>
                        <a:spcAft>
                          <a:spcPts val="0"/>
                        </a:spcAft>
                      </a:pPr>
                      <a:r>
                        <a:rPr lang="en-IN" sz="3400" b="1" dirty="0">
                          <a:solidFill>
                            <a:srgbClr val="000000"/>
                          </a:solidFill>
                          <a:latin typeface="Times New Roman"/>
                          <a:ea typeface="Times New Roman"/>
                          <a:cs typeface="Times New Roman"/>
                        </a:rPr>
                        <a:t>Cleanliness:</a:t>
                      </a:r>
                      <a:endParaRPr lang="en-US" sz="3400" dirty="0">
                        <a:latin typeface="Calibri"/>
                        <a:ea typeface="Calibri"/>
                        <a:cs typeface="Times New Roman"/>
                      </a:endParaRPr>
                    </a:p>
                    <a:p>
                      <a:pPr marL="0" marR="36195" algn="just">
                        <a:lnSpc>
                          <a:spcPct val="115000"/>
                        </a:lnSpc>
                        <a:spcBef>
                          <a:spcPts val="0"/>
                        </a:spcBef>
                        <a:spcAft>
                          <a:spcPts val="0"/>
                        </a:spcAft>
                      </a:pPr>
                      <a:r>
                        <a:rPr lang="en-IN" sz="3400" dirty="0" err="1">
                          <a:solidFill>
                            <a:srgbClr val="000000"/>
                          </a:solidFill>
                          <a:latin typeface="Times New Roman"/>
                          <a:ea typeface="Times New Roman"/>
                          <a:cs typeface="Times New Roman"/>
                        </a:rPr>
                        <a:t>Markha</a:t>
                      </a:r>
                      <a:r>
                        <a:rPr lang="en-IN" sz="3400" dirty="0">
                          <a:solidFill>
                            <a:srgbClr val="000000"/>
                          </a:solidFill>
                          <a:latin typeface="Times New Roman"/>
                          <a:ea typeface="Times New Roman"/>
                          <a:cs typeface="Times New Roman"/>
                        </a:rPr>
                        <a:t> Valley is very clean With no contact with the outer world </a:t>
                      </a:r>
                      <a:r>
                        <a:rPr lang="en-IN" sz="3400" dirty="0" err="1">
                          <a:solidFill>
                            <a:srgbClr val="000000"/>
                          </a:solidFill>
                          <a:latin typeface="Times New Roman"/>
                          <a:ea typeface="Times New Roman"/>
                          <a:cs typeface="Times New Roman"/>
                        </a:rPr>
                        <a:t>Markha</a:t>
                      </a:r>
                      <a:r>
                        <a:rPr lang="en-IN" sz="3400" dirty="0">
                          <a:solidFill>
                            <a:srgbClr val="000000"/>
                          </a:solidFill>
                          <a:latin typeface="Times New Roman"/>
                          <a:ea typeface="Times New Roman"/>
                          <a:cs typeface="Times New Roman"/>
                        </a:rPr>
                        <a:t> Valley is very pure. Clean air. Fresh water in small lakes. </a:t>
                      </a:r>
                      <a:r>
                        <a:rPr lang="en-IN" sz="3400" dirty="0" err="1">
                          <a:solidFill>
                            <a:srgbClr val="000000"/>
                          </a:solidFill>
                          <a:latin typeface="Times New Roman"/>
                          <a:ea typeface="Times New Roman"/>
                          <a:cs typeface="Times New Roman"/>
                        </a:rPr>
                        <a:t>Leh</a:t>
                      </a:r>
                      <a:r>
                        <a:rPr lang="en-IN" sz="3400" dirty="0">
                          <a:solidFill>
                            <a:srgbClr val="000000"/>
                          </a:solidFill>
                          <a:latin typeface="Times New Roman"/>
                          <a:ea typeface="Times New Roman"/>
                          <a:cs typeface="Times New Roman"/>
                        </a:rPr>
                        <a:t> is very clean. Clean air. Clean water in small lakes.</a:t>
                      </a:r>
                      <a:endParaRPr lang="en-US" sz="3400" dirty="0">
                        <a:latin typeface="Calibri"/>
                        <a:ea typeface="Calibri"/>
                        <a:cs typeface="Times New Roman"/>
                      </a:endParaRPr>
                    </a:p>
                    <a:p>
                      <a:pPr marL="0" marR="36195" algn="just">
                        <a:lnSpc>
                          <a:spcPct val="115000"/>
                        </a:lnSpc>
                        <a:spcBef>
                          <a:spcPts val="0"/>
                        </a:spcBef>
                        <a:spcAft>
                          <a:spcPts val="0"/>
                        </a:spcAft>
                      </a:pPr>
                      <a:r>
                        <a:rPr lang="en-IN" sz="3400" dirty="0">
                          <a:solidFill>
                            <a:srgbClr val="000000"/>
                          </a:solidFill>
                          <a:latin typeface="Times New Roman"/>
                          <a:ea typeface="Times New Roman"/>
                          <a:cs typeface="Times New Roman"/>
                        </a:rPr>
                        <a:t>But </a:t>
                      </a:r>
                      <a:r>
                        <a:rPr lang="en-IN" sz="3400" dirty="0" err="1">
                          <a:solidFill>
                            <a:srgbClr val="000000"/>
                          </a:solidFill>
                          <a:latin typeface="Times New Roman"/>
                          <a:ea typeface="Times New Roman"/>
                          <a:cs typeface="Times New Roman"/>
                        </a:rPr>
                        <a:t>isladakh</a:t>
                      </a:r>
                      <a:r>
                        <a:rPr lang="en-IN" sz="3400" dirty="0">
                          <a:solidFill>
                            <a:srgbClr val="000000"/>
                          </a:solidFill>
                          <a:latin typeface="Times New Roman"/>
                          <a:ea typeface="Times New Roman"/>
                          <a:cs typeface="Times New Roman"/>
                        </a:rPr>
                        <a:t> really clean? </a:t>
                      </a:r>
                      <a:endParaRPr lang="en-US" sz="3400" dirty="0">
                        <a:latin typeface="Calibri"/>
                        <a:ea typeface="Calibri"/>
                        <a:cs typeface="Times New Roman"/>
                      </a:endParaRPr>
                    </a:p>
                    <a:p>
                      <a:pPr marL="0" marR="36195" algn="just">
                        <a:lnSpc>
                          <a:spcPct val="115000"/>
                        </a:lnSpc>
                        <a:spcBef>
                          <a:spcPts val="0"/>
                        </a:spcBef>
                        <a:spcAft>
                          <a:spcPts val="0"/>
                        </a:spcAft>
                      </a:pPr>
                      <a:r>
                        <a:rPr lang="en-IN" sz="3400" dirty="0">
                          <a:solidFill>
                            <a:srgbClr val="000000"/>
                          </a:solidFill>
                          <a:latin typeface="Times New Roman"/>
                          <a:ea typeface="Times New Roman"/>
                          <a:cs typeface="Times New Roman"/>
                        </a:rPr>
                        <a:t> </a:t>
                      </a:r>
                      <a:r>
                        <a:rPr lang="en-IN" sz="3400" dirty="0" err="1">
                          <a:solidFill>
                            <a:srgbClr val="000000"/>
                          </a:solidFill>
                          <a:latin typeface="Times New Roman"/>
                          <a:ea typeface="Times New Roman"/>
                          <a:cs typeface="Times New Roman"/>
                        </a:rPr>
                        <a:t>pangong</a:t>
                      </a:r>
                      <a:r>
                        <a:rPr lang="en-IN" sz="3400" dirty="0">
                          <a:solidFill>
                            <a:srgbClr val="000000"/>
                          </a:solidFill>
                          <a:latin typeface="Times New Roman"/>
                          <a:ea typeface="Times New Roman"/>
                          <a:cs typeface="Times New Roman"/>
                        </a:rPr>
                        <a:t> lake and its </a:t>
                      </a:r>
                      <a:r>
                        <a:rPr lang="en-IN" sz="3400" dirty="0" err="1">
                          <a:solidFill>
                            <a:srgbClr val="000000"/>
                          </a:solidFill>
                          <a:latin typeface="Times New Roman"/>
                          <a:ea typeface="Times New Roman"/>
                          <a:cs typeface="Times New Roman"/>
                        </a:rPr>
                        <a:t>surroudings</a:t>
                      </a:r>
                      <a:r>
                        <a:rPr lang="en-IN" sz="3400" dirty="0">
                          <a:solidFill>
                            <a:srgbClr val="000000"/>
                          </a:solidFill>
                          <a:latin typeface="Times New Roman"/>
                          <a:ea typeface="Times New Roman"/>
                          <a:cs typeface="Times New Roman"/>
                        </a:rPr>
                        <a:t> where 3 idiots was shot have become so unclean. there is no difference between the lake and sewages now public facilities in </a:t>
                      </a:r>
                      <a:r>
                        <a:rPr lang="en-IN" sz="3400" dirty="0" err="1">
                          <a:solidFill>
                            <a:srgbClr val="000000"/>
                          </a:solidFill>
                          <a:latin typeface="Times New Roman"/>
                          <a:ea typeface="Times New Roman"/>
                          <a:cs typeface="Times New Roman"/>
                        </a:rPr>
                        <a:t>ladakh</a:t>
                      </a:r>
                      <a:r>
                        <a:rPr lang="en-IN" sz="3400" dirty="0">
                          <a:solidFill>
                            <a:srgbClr val="000000"/>
                          </a:solidFill>
                          <a:latin typeface="Times New Roman"/>
                          <a:ea typeface="Times New Roman"/>
                          <a:cs typeface="Times New Roman"/>
                        </a:rPr>
                        <a:t> are </a:t>
                      </a:r>
                      <a:r>
                        <a:rPr lang="en-IN" sz="3400" dirty="0" err="1">
                          <a:solidFill>
                            <a:srgbClr val="000000"/>
                          </a:solidFill>
                          <a:latin typeface="Times New Roman"/>
                          <a:ea typeface="Times New Roman"/>
                          <a:cs typeface="Times New Roman"/>
                        </a:rPr>
                        <a:t>extremly</a:t>
                      </a:r>
                      <a:r>
                        <a:rPr lang="en-IN" sz="3400" dirty="0">
                          <a:solidFill>
                            <a:srgbClr val="000000"/>
                          </a:solidFill>
                          <a:latin typeface="Times New Roman"/>
                          <a:ea typeface="Times New Roman"/>
                          <a:cs typeface="Times New Roman"/>
                        </a:rPr>
                        <a:t> unhygienic garbage everywhere.</a:t>
                      </a:r>
                      <a:endParaRPr lang="en-US" sz="3400" dirty="0">
                        <a:latin typeface="Calibri"/>
                        <a:ea typeface="Calibri"/>
                        <a:cs typeface="Times New Roman"/>
                      </a:endParaRPr>
                    </a:p>
                  </a:txBody>
                  <a:tcPr marL="78711" marR="78711"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Slide Number Placeholder 2"/>
          <p:cNvSpPr>
            <a:spLocks noGrp="1"/>
          </p:cNvSpPr>
          <p:nvPr>
            <p:ph type="sldNum" sz="quarter" idx="12"/>
          </p:nvPr>
        </p:nvSpPr>
        <p:spPr>
          <a:xfrm>
            <a:off x="18486437" y="18007206"/>
            <a:ext cx="5995564" cy="1012632"/>
          </a:xfrm>
        </p:spPr>
        <p:txBody>
          <a:bodyPr/>
          <a:lstStyle/>
          <a:p>
            <a:fld id="{227EAA8D-357C-4EAD-8E30-CDB4F7E846F9}" type="slidenum">
              <a:rPr lang="en-US" smtClean="0"/>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237" y="0"/>
            <a:ext cx="23125748" cy="3169973"/>
          </a:xfrm>
        </p:spPr>
        <p:txBody>
          <a:bodyPr>
            <a:normAutofit/>
          </a:bodyPr>
          <a:lstStyle/>
          <a:p>
            <a:r>
              <a:rPr lang="en-US" sz="6600" b="1" dirty="0">
                <a:latin typeface="Times New Roman" pitchFamily="18" charset="0"/>
                <a:cs typeface="Times New Roman" pitchFamily="18" charset="0"/>
              </a:rPr>
              <a:t>EVALUATION METRICS</a:t>
            </a:r>
            <a:endParaRPr lang="en-US" sz="6600"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32237" y="5014119"/>
            <a:ext cx="17830800" cy="11734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884238" y="2956719"/>
            <a:ext cx="24460200" cy="1754326"/>
          </a:xfrm>
          <a:prstGeom prst="rect">
            <a:avLst/>
          </a:prstGeom>
          <a:noFill/>
        </p:spPr>
        <p:txBody>
          <a:bodyPr wrap="square" rtlCol="0">
            <a:spAutoFit/>
          </a:bodyPr>
          <a:lstStyle/>
          <a:p>
            <a:r>
              <a:rPr lang="en-US" sz="5400" dirty="0">
                <a:latin typeface="Times New Roman" pitchFamily="18" charset="0"/>
                <a:cs typeface="Times New Roman" pitchFamily="18" charset="0"/>
              </a:rPr>
              <a:t>Bar graph representation of the no of positive and negative tweets related to each tourist spot</a:t>
            </a:r>
          </a:p>
        </p:txBody>
      </p:sp>
      <p:sp>
        <p:nvSpPr>
          <p:cNvPr id="6" name="Slide Number Placeholder 5"/>
          <p:cNvSpPr>
            <a:spLocks noGrp="1"/>
          </p:cNvSpPr>
          <p:nvPr>
            <p:ph type="sldNum" sz="quarter" idx="12"/>
          </p:nvPr>
        </p:nvSpPr>
        <p:spPr/>
        <p:txBody>
          <a:bodyPr/>
          <a:lstStyle/>
          <a:p>
            <a:fld id="{227EAA8D-357C-4EAD-8E30-CDB4F7E846F9}"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255" y="746919"/>
            <a:ext cx="25267020" cy="16805929"/>
          </a:xfrm>
        </p:spPr>
        <p:txBody>
          <a:bodyPr>
            <a:noAutofit/>
          </a:bodyPr>
          <a:lstStyle/>
          <a:p>
            <a:r>
              <a:rPr lang="en-US" sz="5400" dirty="0">
                <a:latin typeface="Times New Roman" pitchFamily="18" charset="0"/>
                <a:cs typeface="Times New Roman" pitchFamily="18" charset="0"/>
              </a:rPr>
              <a:t>The confusion matrix obtained after executing the third module is as follows</a:t>
            </a:r>
          </a:p>
          <a:p>
            <a:endParaRPr lang="en-US" sz="8000" dirty="0">
              <a:latin typeface="Times New Roman" pitchFamily="18" charset="0"/>
              <a:cs typeface="Times New Roman" pitchFamily="18" charset="0"/>
            </a:endParaRPr>
          </a:p>
          <a:p>
            <a:endParaRPr lang="en-US" sz="8000" dirty="0">
              <a:latin typeface="Times New Roman" pitchFamily="18" charset="0"/>
              <a:cs typeface="Times New Roman" pitchFamily="18" charset="0"/>
            </a:endParaRPr>
          </a:p>
          <a:p>
            <a:endParaRPr lang="en-US" sz="8000" dirty="0">
              <a:latin typeface="Times New Roman" pitchFamily="18" charset="0"/>
              <a:cs typeface="Times New Roman" pitchFamily="18" charset="0"/>
            </a:endParaRPr>
          </a:p>
          <a:p>
            <a:endParaRPr lang="en-US" sz="8000" dirty="0">
              <a:latin typeface="Times New Roman" pitchFamily="18" charset="0"/>
              <a:cs typeface="Times New Roman" pitchFamily="18" charset="0"/>
            </a:endParaRPr>
          </a:p>
          <a:p>
            <a:endParaRPr lang="en-US" sz="8000" dirty="0">
              <a:latin typeface="Times New Roman" pitchFamily="18" charset="0"/>
              <a:cs typeface="Times New Roman" pitchFamily="18" charset="0"/>
            </a:endParaRPr>
          </a:p>
          <a:p>
            <a:endParaRPr lang="en-US" sz="8000" dirty="0">
              <a:latin typeface="Times New Roman" pitchFamily="18" charset="0"/>
              <a:cs typeface="Times New Roman" pitchFamily="18" charset="0"/>
            </a:endParaRPr>
          </a:p>
          <a:p>
            <a:endParaRPr lang="en-US" sz="8000" dirty="0">
              <a:latin typeface="Times New Roman" pitchFamily="18" charset="0"/>
              <a:cs typeface="Times New Roman" pitchFamily="18" charset="0"/>
            </a:endParaRPr>
          </a:p>
          <a:p>
            <a:endParaRPr lang="en-IN" sz="5400" dirty="0">
              <a:latin typeface="Times New Roman" pitchFamily="18" charset="0"/>
              <a:cs typeface="Times New Roman" pitchFamily="18" charset="0"/>
            </a:endParaRPr>
          </a:p>
          <a:p>
            <a:endParaRPr lang="en-IN" sz="5400" dirty="0">
              <a:latin typeface="Times New Roman" pitchFamily="18" charset="0"/>
              <a:cs typeface="Times New Roman" pitchFamily="18" charset="0"/>
            </a:endParaRPr>
          </a:p>
          <a:p>
            <a:endParaRPr lang="en-IN" sz="5400" dirty="0">
              <a:latin typeface="Times New Roman" pitchFamily="18" charset="0"/>
              <a:cs typeface="Times New Roman" pitchFamily="18" charset="0"/>
            </a:endParaRPr>
          </a:p>
          <a:p>
            <a:r>
              <a:rPr lang="en-IN" sz="5400" dirty="0">
                <a:latin typeface="Times New Roman" pitchFamily="18" charset="0"/>
                <a:cs typeface="Times New Roman" pitchFamily="18" charset="0"/>
              </a:rPr>
              <a:t>The model has correctly predicted 77 inputs as positive and 25 inputs as negative. The model has not predicted any positive input as negative but it has predicted 18 negative inputs as positive.</a:t>
            </a:r>
            <a:endParaRPr lang="en-US" sz="5400" dirty="0">
              <a:latin typeface="Times New Roman" pitchFamily="18" charset="0"/>
              <a:cs typeface="Times New Roman" pitchFamily="18" charset="0"/>
            </a:endParaRPr>
          </a:p>
          <a:p>
            <a:endParaRPr lang="en-US" sz="8000" dirty="0"/>
          </a:p>
        </p:txBody>
      </p:sp>
      <p:pic>
        <p:nvPicPr>
          <p:cNvPr id="5" name="Picture 2"/>
          <p:cNvPicPr>
            <a:picLocks noChangeAspect="1" noChangeArrowheads="1"/>
          </p:cNvPicPr>
          <p:nvPr/>
        </p:nvPicPr>
        <p:blipFill>
          <a:blip r:embed="rId2" cstate="print"/>
          <a:srcRect/>
          <a:stretch>
            <a:fillRect/>
          </a:stretch>
        </p:blipFill>
        <p:spPr bwMode="auto">
          <a:xfrm>
            <a:off x="3856037" y="1661319"/>
            <a:ext cx="16851977" cy="121158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227EAA8D-357C-4EAD-8E30-CDB4F7E846F9}"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2758" y="-426330"/>
            <a:ext cx="18629074" cy="2113314"/>
          </a:xfrm>
        </p:spPr>
        <p:txBody>
          <a:bodyPr>
            <a:normAutofit/>
          </a:bodyPr>
          <a:lstStyle/>
          <a:p>
            <a:pPr algn="ctr"/>
            <a:r>
              <a:rPr lang="en-US" b="1" dirty="0">
                <a:latin typeface="Times New Roman" pitchFamily="18" charset="0"/>
                <a:cs typeface="Times New Roman" pitchFamily="18" charset="0"/>
              </a:rPr>
              <a:t>LITERATURE SURVEY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56969379"/>
              </p:ext>
            </p:extLst>
          </p:nvPr>
        </p:nvGraphicFramePr>
        <p:xfrm>
          <a:off x="342605" y="1465752"/>
          <a:ext cx="24924419" cy="16426168"/>
        </p:xfrm>
        <a:graphic>
          <a:graphicData uri="http://schemas.openxmlformats.org/drawingml/2006/table">
            <a:tbl>
              <a:tblPr firstRow="1" bandRow="1">
                <a:tableStyleId>{5940675A-B579-460E-94D1-54222C63F5DA}</a:tableStyleId>
              </a:tblPr>
              <a:tblGrid>
                <a:gridCol w="1943261">
                  <a:extLst>
                    <a:ext uri="{9D8B030D-6E8A-4147-A177-3AD203B41FA5}">
                      <a16:colId xmlns:a16="http://schemas.microsoft.com/office/drawing/2014/main" val="20000"/>
                    </a:ext>
                  </a:extLst>
                </a:gridCol>
                <a:gridCol w="2788155">
                  <a:extLst>
                    <a:ext uri="{9D8B030D-6E8A-4147-A177-3AD203B41FA5}">
                      <a16:colId xmlns:a16="http://schemas.microsoft.com/office/drawing/2014/main" val="20001"/>
                    </a:ext>
                  </a:extLst>
                </a:gridCol>
                <a:gridCol w="3971009">
                  <a:extLst>
                    <a:ext uri="{9D8B030D-6E8A-4147-A177-3AD203B41FA5}">
                      <a16:colId xmlns:a16="http://schemas.microsoft.com/office/drawing/2014/main" val="20002"/>
                    </a:ext>
                  </a:extLst>
                </a:gridCol>
                <a:gridCol w="1974276">
                  <a:extLst>
                    <a:ext uri="{9D8B030D-6E8A-4147-A177-3AD203B41FA5}">
                      <a16:colId xmlns:a16="http://schemas.microsoft.com/office/drawing/2014/main" val="20003"/>
                    </a:ext>
                  </a:extLst>
                </a:gridCol>
                <a:gridCol w="5967742">
                  <a:extLst>
                    <a:ext uri="{9D8B030D-6E8A-4147-A177-3AD203B41FA5}">
                      <a16:colId xmlns:a16="http://schemas.microsoft.com/office/drawing/2014/main" val="20004"/>
                    </a:ext>
                  </a:extLst>
                </a:gridCol>
                <a:gridCol w="4139988">
                  <a:extLst>
                    <a:ext uri="{9D8B030D-6E8A-4147-A177-3AD203B41FA5}">
                      <a16:colId xmlns:a16="http://schemas.microsoft.com/office/drawing/2014/main" val="20005"/>
                    </a:ext>
                  </a:extLst>
                </a:gridCol>
                <a:gridCol w="4139988">
                  <a:extLst>
                    <a:ext uri="{9D8B030D-6E8A-4147-A177-3AD203B41FA5}">
                      <a16:colId xmlns:a16="http://schemas.microsoft.com/office/drawing/2014/main" val="20006"/>
                    </a:ext>
                  </a:extLst>
                </a:gridCol>
              </a:tblGrid>
              <a:tr h="1862767">
                <a:tc>
                  <a:txBody>
                    <a:bodyPr/>
                    <a:lstStyle/>
                    <a:p>
                      <a:r>
                        <a:rPr lang="en-US" sz="5100" b="1" dirty="0" err="1">
                          <a:latin typeface="Times New Roman" pitchFamily="18" charset="0"/>
                          <a:cs typeface="Times New Roman" pitchFamily="18" charset="0"/>
                        </a:rPr>
                        <a:t>S.No</a:t>
                      </a:r>
                      <a:endParaRPr lang="en-US" sz="5100" b="1" dirty="0">
                        <a:latin typeface="Times New Roman" pitchFamily="18" charset="0"/>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5100" b="1" dirty="0">
                          <a:latin typeface="Times New Roman" pitchFamily="18" charset="0"/>
                          <a:cs typeface="Times New Roman" pitchFamily="18" charset="0"/>
                        </a:rPr>
                        <a:t>Author</a:t>
                      </a: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5100" b="1" dirty="0">
                          <a:latin typeface="Times New Roman" pitchFamily="18" charset="0"/>
                          <a:cs typeface="Times New Roman" pitchFamily="18" charset="0"/>
                        </a:rPr>
                        <a:t>Publication</a:t>
                      </a: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5100" b="1" dirty="0">
                          <a:latin typeface="Times New Roman" pitchFamily="18" charset="0"/>
                          <a:cs typeface="Times New Roman" pitchFamily="18" charset="0"/>
                        </a:rPr>
                        <a:t>Year</a:t>
                      </a: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5100" b="1" dirty="0">
                          <a:latin typeface="Times New Roman" pitchFamily="18" charset="0"/>
                          <a:cs typeface="Times New Roman" pitchFamily="18" charset="0"/>
                        </a:rPr>
                        <a:t>Methodology</a:t>
                      </a: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5100" b="1" dirty="0">
                          <a:latin typeface="Times New Roman" pitchFamily="18" charset="0"/>
                          <a:cs typeface="Times New Roman" pitchFamily="18" charset="0"/>
                        </a:rPr>
                        <a:t>Advantages</a:t>
                      </a: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5100" b="1" dirty="0">
                          <a:latin typeface="Times New Roman" pitchFamily="18" charset="0"/>
                          <a:cs typeface="Times New Roman" pitchFamily="18" charset="0"/>
                        </a:rPr>
                        <a:t>Limitations</a:t>
                      </a: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4563401">
                <a:tc>
                  <a:txBody>
                    <a:bodyPr/>
                    <a:lstStyle/>
                    <a:p>
                      <a:pPr algn="just"/>
                      <a:r>
                        <a:rPr lang="en-US" sz="4400" dirty="0">
                          <a:latin typeface="Times New Roman" pitchFamily="18" charset="0"/>
                          <a:cs typeface="Times New Roman" pitchFamily="18" charset="0"/>
                        </a:rPr>
                        <a:t>1</a:t>
                      </a: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just"/>
                      <a:r>
                        <a:rPr lang="en-US" sz="4400" dirty="0" err="1">
                          <a:latin typeface="Times New Roman" pitchFamily="18" charset="0"/>
                          <a:cs typeface="Times New Roman" pitchFamily="18" charset="0"/>
                        </a:rPr>
                        <a:t>Kazutaka</a:t>
                      </a:r>
                      <a:r>
                        <a:rPr lang="en-US" sz="4400" dirty="0">
                          <a:latin typeface="Times New Roman" pitchFamily="18" charset="0"/>
                          <a:cs typeface="Times New Roman" pitchFamily="18" charset="0"/>
                        </a:rPr>
                        <a:t> Shimada, </a:t>
                      </a:r>
                      <a:r>
                        <a:rPr lang="en-US" sz="4400" dirty="0" err="1">
                          <a:latin typeface="Times New Roman" pitchFamily="18" charset="0"/>
                          <a:cs typeface="Times New Roman" pitchFamily="18" charset="0"/>
                        </a:rPr>
                        <a:t>Shunsuke</a:t>
                      </a:r>
                      <a:r>
                        <a:rPr lang="en-US" sz="4400" dirty="0">
                          <a:latin typeface="Times New Roman" pitchFamily="18" charset="0"/>
                          <a:cs typeface="Times New Roman" pitchFamily="18" charset="0"/>
                        </a:rPr>
                        <a:t> Inoue, Hiroshi Maeda and Tsutomu Endo</a:t>
                      </a: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just"/>
                      <a:r>
                        <a:rPr lang="en-US" sz="4400" dirty="0">
                          <a:latin typeface="Times New Roman" pitchFamily="18" charset="0"/>
                          <a:cs typeface="Times New Roman" pitchFamily="18" charset="0"/>
                        </a:rPr>
                        <a:t>The First ACIS International Symposium on Software and Network Engineering</a:t>
                      </a: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just"/>
                      <a:r>
                        <a:rPr lang="en-US" sz="4400" dirty="0">
                          <a:latin typeface="Times New Roman" pitchFamily="18" charset="0"/>
                          <a:cs typeface="Times New Roman" pitchFamily="18" charset="0"/>
                        </a:rPr>
                        <a:t>2011</a:t>
                      </a: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293688" indent="-293688" algn="just">
                        <a:buFont typeface="Arial" pitchFamily="34" charset="0"/>
                        <a:buChar char="•"/>
                      </a:pPr>
                      <a:r>
                        <a:rPr lang="en-US" sz="4400" kern="1200" dirty="0">
                          <a:latin typeface="Times New Roman" pitchFamily="18" charset="0"/>
                          <a:cs typeface="Times New Roman" pitchFamily="18" charset="0"/>
                        </a:rPr>
                        <a:t>In this paper they have focused on an supervised machine learning approach, which  needs manually annotated</a:t>
                      </a:r>
                      <a:r>
                        <a:rPr lang="en-US" sz="4400" kern="1200" baseline="0" dirty="0">
                          <a:latin typeface="Times New Roman" pitchFamily="18" charset="0"/>
                          <a:cs typeface="Times New Roman" pitchFamily="18" charset="0"/>
                        </a:rPr>
                        <a:t> </a:t>
                      </a:r>
                      <a:r>
                        <a:rPr lang="en-US" sz="4400" kern="1200" dirty="0">
                          <a:latin typeface="Times New Roman" pitchFamily="18" charset="0"/>
                          <a:cs typeface="Times New Roman" pitchFamily="18" charset="0"/>
                        </a:rPr>
                        <a:t>training data.</a:t>
                      </a:r>
                    </a:p>
                    <a:p>
                      <a:pPr marL="293688" indent="-293688" algn="just">
                        <a:buFont typeface="Arial" pitchFamily="34" charset="0"/>
                        <a:buChar char="•"/>
                      </a:pPr>
                      <a:r>
                        <a:rPr lang="en-US" sz="4400" kern="1200" dirty="0">
                          <a:latin typeface="Times New Roman" pitchFamily="18" charset="0"/>
                          <a:cs typeface="Times New Roman" pitchFamily="18" charset="0"/>
                        </a:rPr>
                        <a:t>It is based on seed words and pseudo training</a:t>
                      </a:r>
                      <a:r>
                        <a:rPr lang="en-US" sz="4400" kern="1200" baseline="0" dirty="0">
                          <a:latin typeface="Times New Roman" pitchFamily="18" charset="0"/>
                          <a:cs typeface="Times New Roman" pitchFamily="18" charset="0"/>
                        </a:rPr>
                        <a:t> </a:t>
                      </a:r>
                      <a:r>
                        <a:rPr lang="en-US" sz="4400" kern="1200" dirty="0">
                          <a:latin typeface="Times New Roman" pitchFamily="18" charset="0"/>
                          <a:cs typeface="Times New Roman" pitchFamily="18" charset="0"/>
                        </a:rPr>
                        <a:t>data extracted from a non-tagged corpus. </a:t>
                      </a:r>
                    </a:p>
                    <a:p>
                      <a:pPr marL="293688" indent="-293688" algn="just">
                        <a:buFont typeface="Arial" pitchFamily="34" charset="0"/>
                        <a:buChar char="•"/>
                      </a:pPr>
                      <a:r>
                        <a:rPr lang="en-US" sz="4400" kern="1200" dirty="0">
                          <a:latin typeface="Times New Roman" pitchFamily="18" charset="0"/>
                          <a:cs typeface="Times New Roman" pitchFamily="18" charset="0"/>
                        </a:rPr>
                        <a:t>They have used naive </a:t>
                      </a:r>
                      <a:r>
                        <a:rPr lang="en-US" sz="4400" kern="1200" dirty="0" err="1">
                          <a:latin typeface="Times New Roman" pitchFamily="18" charset="0"/>
                          <a:cs typeface="Times New Roman" pitchFamily="18" charset="0"/>
                        </a:rPr>
                        <a:t>bayes</a:t>
                      </a:r>
                      <a:r>
                        <a:rPr lang="en-US" sz="4400" kern="1200" dirty="0">
                          <a:latin typeface="Times New Roman" pitchFamily="18" charset="0"/>
                          <a:cs typeface="Times New Roman" pitchFamily="18" charset="0"/>
                        </a:rPr>
                        <a:t> method as a means to classify tweets into positive or negative. </a:t>
                      </a:r>
                    </a:p>
                    <a:p>
                      <a:pPr marL="293688" indent="-293688" algn="just">
                        <a:buFont typeface="Arial" pitchFamily="34" charset="0"/>
                        <a:buChar char="•"/>
                      </a:pPr>
                      <a:r>
                        <a:rPr lang="en-US" sz="4400" kern="1200" dirty="0">
                          <a:latin typeface="Times New Roman" pitchFamily="18" charset="0"/>
                          <a:cs typeface="Times New Roman" pitchFamily="18" charset="0"/>
                        </a:rPr>
                        <a:t>The naive </a:t>
                      </a:r>
                      <a:r>
                        <a:rPr lang="en-US" sz="4400" kern="1200" dirty="0" err="1">
                          <a:latin typeface="Times New Roman" pitchFamily="18" charset="0"/>
                          <a:cs typeface="Times New Roman" pitchFamily="18" charset="0"/>
                        </a:rPr>
                        <a:t>bayes</a:t>
                      </a:r>
                      <a:r>
                        <a:rPr lang="en-US" sz="4400" kern="1200" dirty="0">
                          <a:latin typeface="Times New Roman" pitchFamily="18" charset="0"/>
                          <a:cs typeface="Times New Roman" pitchFamily="18" charset="0"/>
                        </a:rPr>
                        <a:t> classifier generates the model from</a:t>
                      </a:r>
                      <a:r>
                        <a:rPr lang="en-US" sz="4400" kern="1200" baseline="0" dirty="0">
                          <a:latin typeface="Times New Roman" pitchFamily="18" charset="0"/>
                          <a:cs typeface="Times New Roman" pitchFamily="18" charset="0"/>
                        </a:rPr>
                        <a:t> </a:t>
                      </a:r>
                      <a:r>
                        <a:rPr lang="en-US" sz="4400" kern="1200" dirty="0">
                          <a:latin typeface="Times New Roman" pitchFamily="18" charset="0"/>
                          <a:cs typeface="Times New Roman" pitchFamily="18" charset="0"/>
                        </a:rPr>
                        <a:t>the vector space.</a:t>
                      </a:r>
                      <a:endParaRPr lang="en-US" sz="4400" dirty="0">
                        <a:latin typeface="Times New Roman" pitchFamily="18" charset="0"/>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just">
                        <a:buFont typeface="Arial" pitchFamily="34" charset="0"/>
                        <a:buChar char="•"/>
                      </a:pPr>
                      <a:r>
                        <a:rPr lang="en-US" sz="4400" kern="1200" dirty="0">
                          <a:latin typeface="Times New Roman" pitchFamily="18" charset="0"/>
                          <a:cs typeface="Times New Roman" pitchFamily="18" charset="0"/>
                        </a:rPr>
                        <a:t>This paper has a good explanation about Vector Space Generation and Naïve Bayes Classification. </a:t>
                      </a:r>
                    </a:p>
                    <a:p>
                      <a:pPr algn="just">
                        <a:buFont typeface="Arial" pitchFamily="34" charset="0"/>
                        <a:buChar char="•"/>
                      </a:pPr>
                      <a:endParaRPr lang="en-US" sz="4400" kern="1200" dirty="0">
                        <a:latin typeface="Times New Roman" pitchFamily="18" charset="0"/>
                        <a:cs typeface="Times New Roman" pitchFamily="18" charset="0"/>
                      </a:endParaRPr>
                    </a:p>
                    <a:p>
                      <a:pPr algn="just">
                        <a:buFont typeface="Arial" pitchFamily="34" charset="0"/>
                        <a:buChar char="•"/>
                      </a:pPr>
                      <a:r>
                        <a:rPr lang="en-US" sz="4400" kern="1200" dirty="0">
                          <a:latin typeface="Times New Roman" pitchFamily="18" charset="0"/>
                          <a:cs typeface="Times New Roman" pitchFamily="18" charset="0"/>
                        </a:rPr>
                        <a:t> The same methods are going to be adopted for our model</a:t>
                      </a:r>
                      <a:endParaRPr lang="en-US" sz="4400" dirty="0">
                        <a:latin typeface="Times New Roman" pitchFamily="18" charset="0"/>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4400" kern="1200" dirty="0">
                          <a:latin typeface="Times New Roman" pitchFamily="18" charset="0"/>
                          <a:cs typeface="Times New Roman" pitchFamily="18" charset="0"/>
                        </a:rPr>
                        <a:t>Data Filtration methods were not very clear.</a:t>
                      </a:r>
                    </a:p>
                    <a:p>
                      <a:pPr marL="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endParaRPr lang="en-US" sz="4400" kern="1200" dirty="0">
                        <a:latin typeface="Times New Roman" pitchFamily="18" charset="0"/>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4400" kern="1200" dirty="0">
                          <a:latin typeface="Times New Roman" pitchFamily="18" charset="0"/>
                          <a:cs typeface="Times New Roman" pitchFamily="18" charset="0"/>
                        </a:rPr>
                        <a:t>The number of training inputs were not sufficient hence the accuracy of Naïve Bayes classification was low.</a:t>
                      </a:r>
                    </a:p>
                    <a:p>
                      <a:pPr algn="just">
                        <a:buFont typeface="Arial" pitchFamily="34" charset="0"/>
                        <a:buChar char="•"/>
                      </a:pPr>
                      <a:endParaRPr lang="en-US" sz="4400" dirty="0">
                        <a:latin typeface="Times New Roman" pitchFamily="18" charset="0"/>
                        <a:cs typeface="Times New Roman" pitchFamily="18" charset="0"/>
                      </a:endParaRPr>
                    </a:p>
                  </a:txBody>
                  <a:tcPr marL="256953" marR="256953" marT="126799" marB="12679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Slide Number Placeholder 4"/>
          <p:cNvSpPr>
            <a:spLocks noGrp="1"/>
          </p:cNvSpPr>
          <p:nvPr>
            <p:ph type="sldNum" sz="quarter" idx="12"/>
          </p:nvPr>
        </p:nvSpPr>
        <p:spPr>
          <a:xfrm>
            <a:off x="18410237" y="18007206"/>
            <a:ext cx="5995564" cy="1012632"/>
          </a:xfrm>
        </p:spPr>
        <p:txBody>
          <a:bodyPr/>
          <a:lstStyle/>
          <a:p>
            <a:fld id="{227EAA8D-357C-4EAD-8E30-CDB4F7E846F9}" type="slidenum">
              <a:rPr lang="en-US" smtClean="0"/>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itchFamily="18" charset="0"/>
                <a:cs typeface="Times New Roman" pitchFamily="18" charset="0"/>
              </a:rPr>
              <a:t>ROC curves for the </a:t>
            </a:r>
            <a:r>
              <a:rPr lang="en-US" dirty="0" err="1">
                <a:latin typeface="Times New Roman" pitchFamily="18" charset="0"/>
                <a:cs typeface="Times New Roman" pitchFamily="18" charset="0"/>
              </a:rPr>
              <a:t>multinomialNB</a:t>
            </a:r>
            <a:r>
              <a:rPr lang="en-US" dirty="0">
                <a:latin typeface="Times New Roman" pitchFamily="18" charset="0"/>
                <a:cs typeface="Times New Roman" pitchFamily="18" charset="0"/>
              </a:rPr>
              <a:t> classifier for the training set:</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0837" y="3642519"/>
            <a:ext cx="12115800" cy="11811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12771437" y="3642519"/>
            <a:ext cx="12496800" cy="11811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Slide Number Placeholder 5"/>
          <p:cNvSpPr>
            <a:spLocks noGrp="1"/>
          </p:cNvSpPr>
          <p:nvPr>
            <p:ph type="sldNum" sz="quarter" idx="12"/>
          </p:nvPr>
        </p:nvSpPr>
        <p:spPr/>
        <p:txBody>
          <a:bodyPr/>
          <a:lstStyle/>
          <a:p>
            <a:fld id="{227EAA8D-357C-4EAD-8E30-CDB4F7E846F9}"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383" y="634001"/>
            <a:ext cx="25052893" cy="17963179"/>
          </a:xfrm>
        </p:spPr>
        <p:txBody>
          <a:bodyPr>
            <a:normAutofit/>
          </a:bodyPr>
          <a:lstStyle/>
          <a:p>
            <a:pPr algn="just"/>
            <a:r>
              <a:rPr lang="en-US" sz="5400" dirty="0">
                <a:latin typeface="Times New Roman" pitchFamily="18" charset="0"/>
                <a:cs typeface="Times New Roman" pitchFamily="18" charset="0"/>
              </a:rPr>
              <a:t>We were able to get an accuracy of 85.0% using the custom prepared dataset</a:t>
            </a:r>
          </a:p>
          <a:p>
            <a:pPr algn="just"/>
            <a:endParaRPr lang="en-US" sz="5400" dirty="0">
              <a:latin typeface="Times New Roman" pitchFamily="18" charset="0"/>
              <a:cs typeface="Times New Roman" pitchFamily="18" charset="0"/>
            </a:endParaRPr>
          </a:p>
          <a:p>
            <a:pPr algn="just"/>
            <a:endParaRPr lang="en-US" sz="5400" dirty="0">
              <a:latin typeface="Times New Roman" pitchFamily="18" charset="0"/>
              <a:cs typeface="Times New Roman" pitchFamily="18" charset="0"/>
            </a:endParaRPr>
          </a:p>
          <a:p>
            <a:pPr algn="just"/>
            <a:endParaRPr lang="en-US" sz="5400" dirty="0">
              <a:latin typeface="Times New Roman" pitchFamily="18" charset="0"/>
              <a:cs typeface="Times New Roman" pitchFamily="18" charset="0"/>
            </a:endParaRPr>
          </a:p>
          <a:p>
            <a:pPr algn="just"/>
            <a:endParaRPr lang="en-US" sz="5400" dirty="0">
              <a:latin typeface="Times New Roman" pitchFamily="18" charset="0"/>
              <a:cs typeface="Times New Roman" pitchFamily="18" charset="0"/>
            </a:endParaRPr>
          </a:p>
          <a:p>
            <a:pPr algn="just"/>
            <a:endParaRPr lang="en-US" sz="5400" dirty="0">
              <a:latin typeface="Times New Roman" pitchFamily="18" charset="0"/>
              <a:cs typeface="Times New Roman" pitchFamily="18" charset="0"/>
            </a:endParaRPr>
          </a:p>
          <a:p>
            <a:pPr algn="just"/>
            <a:endParaRPr lang="en-US" sz="5400" dirty="0">
              <a:latin typeface="Times New Roman" pitchFamily="18" charset="0"/>
              <a:cs typeface="Times New Roman" pitchFamily="18" charset="0"/>
            </a:endParaRPr>
          </a:p>
          <a:p>
            <a:pPr algn="just"/>
            <a:endParaRPr lang="en-US" sz="5400" dirty="0">
              <a:latin typeface="Times New Roman" pitchFamily="18" charset="0"/>
              <a:cs typeface="Times New Roman" pitchFamily="18" charset="0"/>
            </a:endParaRPr>
          </a:p>
          <a:p>
            <a:pPr algn="just"/>
            <a:r>
              <a:rPr lang="en-US" sz="5400" dirty="0">
                <a:latin typeface="Times New Roman" pitchFamily="18" charset="0"/>
                <a:cs typeface="Times New Roman" pitchFamily="18" charset="0"/>
              </a:rPr>
              <a:t>The classification report obtained is as follows</a:t>
            </a:r>
          </a:p>
        </p:txBody>
      </p:sp>
      <p:pic>
        <p:nvPicPr>
          <p:cNvPr id="2050" name="Picture 2"/>
          <p:cNvPicPr>
            <a:picLocks noChangeAspect="1" noChangeArrowheads="1"/>
          </p:cNvPicPr>
          <p:nvPr/>
        </p:nvPicPr>
        <p:blipFill>
          <a:blip r:embed="rId2" cstate="print"/>
          <a:srcRect l="18220"/>
          <a:stretch>
            <a:fillRect/>
          </a:stretch>
        </p:blipFill>
        <p:spPr bwMode="auto">
          <a:xfrm>
            <a:off x="2865437" y="1966119"/>
            <a:ext cx="16420564" cy="56388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408237" y="9814719"/>
            <a:ext cx="15359712" cy="8305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27EAA8D-357C-4EAD-8E30-CDB4F7E846F9}"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itchFamily="18" charset="0"/>
                <a:cs typeface="Times New Roman" pitchFamily="18" charset="0"/>
              </a:rPr>
              <a:t>A visual representation of the no of positive and negative tweets in test inputs dataset obtained while testing the model</a:t>
            </a:r>
          </a:p>
        </p:txBody>
      </p:sp>
      <p:sp>
        <p:nvSpPr>
          <p:cNvPr id="5" name="Slide Number Placeholder 4"/>
          <p:cNvSpPr>
            <a:spLocks noGrp="1"/>
          </p:cNvSpPr>
          <p:nvPr>
            <p:ph type="sldNum" sz="quarter" idx="12"/>
          </p:nvPr>
        </p:nvSpPr>
        <p:spPr/>
        <p:txBody>
          <a:bodyPr/>
          <a:lstStyle/>
          <a:p>
            <a:fld id="{227EAA8D-357C-4EAD-8E30-CDB4F7E846F9}" type="slidenum">
              <a:rPr lang="en-US" smtClean="0"/>
              <a:pPr/>
              <a:t>52</a:t>
            </a:fld>
            <a:endParaRPr lang="en-US"/>
          </a:p>
        </p:txBody>
      </p:sp>
      <p:pic>
        <p:nvPicPr>
          <p:cNvPr id="6" name="Picture 5">
            <a:extLst>
              <a:ext uri="{FF2B5EF4-FFF2-40B4-BE49-F238E27FC236}">
                <a16:creationId xmlns:a16="http://schemas.microsoft.com/office/drawing/2014/main" id="{E4F05F80-9F74-4457-9B18-3763A6BDB5C0}"/>
              </a:ext>
            </a:extLst>
          </p:cNvPr>
          <p:cNvPicPr>
            <a:picLocks noChangeAspect="1"/>
          </p:cNvPicPr>
          <p:nvPr/>
        </p:nvPicPr>
        <p:blipFill>
          <a:blip r:embed="rId2"/>
          <a:stretch>
            <a:fillRect/>
          </a:stretch>
        </p:blipFill>
        <p:spPr>
          <a:xfrm>
            <a:off x="6218237" y="5166519"/>
            <a:ext cx="14554200" cy="10094599"/>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itchFamily="18" charset="0"/>
                <a:cs typeface="Times New Roman" pitchFamily="18" charset="0"/>
              </a:rPr>
              <a:t>Rating graph using sentiment score</a:t>
            </a:r>
          </a:p>
        </p:txBody>
      </p:sp>
      <p:pic>
        <p:nvPicPr>
          <p:cNvPr id="6" name="Picture 2"/>
          <p:cNvPicPr>
            <a:picLocks noGrp="1" noChangeAspect="1" noChangeArrowheads="1"/>
          </p:cNvPicPr>
          <p:nvPr>
            <p:ph idx="1"/>
          </p:nvPr>
        </p:nvPicPr>
        <p:blipFill>
          <a:blip r:embed="rId2" cstate="print"/>
          <a:srcRect/>
          <a:stretch>
            <a:fillRect/>
          </a:stretch>
        </p:blipFill>
        <p:spPr bwMode="auto">
          <a:xfrm>
            <a:off x="1722437" y="3794919"/>
            <a:ext cx="14786002" cy="136398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227EAA8D-357C-4EAD-8E30-CDB4F7E846F9}"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4764" y="1"/>
            <a:ext cx="23125748" cy="3169973"/>
          </a:xfrm>
        </p:spPr>
        <p:txBody>
          <a:bodyPr>
            <a:noAutofit/>
          </a:bodyPr>
          <a:lstStyle/>
          <a:p>
            <a:r>
              <a:rPr lang="en-US" sz="4800" b="1" dirty="0">
                <a:latin typeface="Times New Roman" pitchFamily="18" charset="0"/>
                <a:cs typeface="Times New Roman" pitchFamily="18" charset="0"/>
              </a:rPr>
              <a:t>CONCLUSION AND FUTURE DIRECTION</a:t>
            </a:r>
          </a:p>
        </p:txBody>
      </p:sp>
      <p:sp>
        <p:nvSpPr>
          <p:cNvPr id="3" name="Content Placeholder 2"/>
          <p:cNvSpPr>
            <a:spLocks noGrp="1"/>
          </p:cNvSpPr>
          <p:nvPr>
            <p:ph idx="1"/>
          </p:nvPr>
        </p:nvSpPr>
        <p:spPr>
          <a:xfrm>
            <a:off x="475841" y="3169149"/>
            <a:ext cx="24600848" cy="15094134"/>
          </a:xfrm>
        </p:spPr>
        <p:txBody>
          <a:bodyPr>
            <a:normAutofit/>
          </a:bodyPr>
          <a:lstStyle/>
          <a:p>
            <a:pPr algn="just">
              <a:lnSpc>
                <a:spcPct val="150000"/>
              </a:lnSpc>
            </a:pPr>
            <a:r>
              <a:rPr lang="en-US" sz="4800" dirty="0">
                <a:latin typeface="Times New Roman" pitchFamily="18" charset="0"/>
                <a:cs typeface="Times New Roman" pitchFamily="18" charset="0"/>
              </a:rPr>
              <a:t>We have completed all the 4 modules in our project block diagram, successfully extracted tweets pertaining to various tourist spot across India from the Twitter API and have successfully performed sentiment analysis on them using Naïve Bayes classifier.  </a:t>
            </a:r>
          </a:p>
          <a:p>
            <a:pPr algn="just">
              <a:lnSpc>
                <a:spcPct val="150000"/>
              </a:lnSpc>
            </a:pPr>
            <a:r>
              <a:rPr lang="en-US" sz="4800" dirty="0">
                <a:latin typeface="Times New Roman" pitchFamily="18" charset="0"/>
                <a:cs typeface="Times New Roman" pitchFamily="18" charset="0"/>
              </a:rPr>
              <a:t>We have calculated the sentiment score and validated the user inputs for the tourist spots. We have also generated a general opinion or review about the particular tourist spot based on the user input</a:t>
            </a:r>
            <a:r>
              <a:rPr lang="en-US" sz="4800" b="1" dirty="0">
                <a:latin typeface="Times New Roman" pitchFamily="18" charset="0"/>
                <a:cs typeface="Times New Roman" pitchFamily="18" charset="0"/>
              </a:rPr>
              <a:t>. </a:t>
            </a:r>
          </a:p>
          <a:p>
            <a:pPr algn="just">
              <a:lnSpc>
                <a:spcPct val="150000"/>
              </a:lnSpc>
            </a:pPr>
            <a:r>
              <a:rPr lang="en-US" sz="4800" dirty="0">
                <a:latin typeface="Times New Roman" pitchFamily="18" charset="0"/>
                <a:cs typeface="Times New Roman" pitchFamily="18" charset="0"/>
              </a:rPr>
              <a:t>The general review provides information regarding the safety, cleanliness, transportation and local places of the tourist spots.</a:t>
            </a:r>
          </a:p>
          <a:p>
            <a:pPr algn="just">
              <a:lnSpc>
                <a:spcPct val="150000"/>
              </a:lnSpc>
            </a:pPr>
            <a:r>
              <a:rPr lang="en-US" sz="4800" dirty="0">
                <a:latin typeface="Times New Roman" pitchFamily="18" charset="0"/>
                <a:cs typeface="Times New Roman" pitchFamily="18" charset="0"/>
              </a:rPr>
              <a:t>Further more our model can be extended to work for many other tourist spots as well. It can also be made into a website with a good user interface for ease of use for the layman. </a:t>
            </a:r>
          </a:p>
          <a:p>
            <a:pPr algn="just">
              <a:lnSpc>
                <a:spcPct val="150000"/>
              </a:lnSpc>
            </a:pPr>
            <a:r>
              <a:rPr lang="en-US" sz="4800" dirty="0">
                <a:latin typeface="Times New Roman" pitchFamily="18" charset="0"/>
                <a:cs typeface="Times New Roman" pitchFamily="18" charset="0"/>
              </a:rPr>
              <a:t>Thus our model can be of immense use to the tourism recommendation system and for confused people who are not able to decide a good tourist place to visit to come to a wise conclusion.</a:t>
            </a:r>
          </a:p>
          <a:p>
            <a:pPr algn="just">
              <a:lnSpc>
                <a:spcPct val="150000"/>
              </a:lnSpc>
            </a:pPr>
            <a:endParaRPr lang="en-US" sz="4800" dirty="0"/>
          </a:p>
          <a:p>
            <a:pPr algn="just">
              <a:lnSpc>
                <a:spcPct val="150000"/>
              </a:lnSpc>
            </a:pPr>
            <a:endParaRPr lang="en-US" sz="4800" dirty="0">
              <a:latin typeface="Times New Roman" pitchFamily="18" charset="0"/>
              <a:cs typeface="Times New Roman" pitchFamily="18" charset="0"/>
            </a:endParaRPr>
          </a:p>
          <a:p>
            <a:pPr algn="just">
              <a:lnSpc>
                <a:spcPct val="150000"/>
              </a:lnSpc>
            </a:pPr>
            <a:endParaRPr lang="en-US" sz="4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27EAA8D-357C-4EAD-8E30-CDB4F7E846F9}"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237" y="-548481"/>
            <a:ext cx="23125748" cy="2958641"/>
          </a:xfrm>
        </p:spPr>
        <p:txBody>
          <a:bodyPr/>
          <a:lstStyle/>
          <a:p>
            <a:pPr algn="ctr"/>
            <a:r>
              <a:rPr lang="en-US" b="1" dirty="0">
                <a:latin typeface="Times New Roman" pitchFamily="18" charset="0"/>
                <a:cs typeface="Times New Roman" pitchFamily="18" charset="0"/>
              </a:rPr>
              <a:t>REFERENCES</a:t>
            </a:r>
          </a:p>
        </p:txBody>
      </p:sp>
      <p:sp>
        <p:nvSpPr>
          <p:cNvPr id="3" name="Content Placeholder 2"/>
          <p:cNvSpPr>
            <a:spLocks noGrp="1"/>
          </p:cNvSpPr>
          <p:nvPr>
            <p:ph idx="1"/>
          </p:nvPr>
        </p:nvSpPr>
        <p:spPr>
          <a:xfrm>
            <a:off x="350837" y="1356519"/>
            <a:ext cx="24993600" cy="18973800"/>
          </a:xfrm>
        </p:spPr>
        <p:txBody>
          <a:bodyPr>
            <a:noAutofit/>
          </a:bodyPr>
          <a:lstStyle/>
          <a:p>
            <a:pPr marL="742950" lvl="0" indent="-742950" algn="just">
              <a:lnSpc>
                <a:spcPct val="150000"/>
              </a:lnSpc>
              <a:buFont typeface="+mj-lt"/>
              <a:buAutoNum type="arabicPeriod"/>
            </a:pPr>
            <a:r>
              <a:rPr lang="en-US" sz="4550" dirty="0" err="1">
                <a:latin typeface="Times New Roman" pitchFamily="18" charset="0"/>
                <a:cs typeface="Times New Roman" pitchFamily="18" charset="0"/>
              </a:rPr>
              <a:t>Kazutaka</a:t>
            </a:r>
            <a:r>
              <a:rPr lang="en-US" sz="4550" dirty="0">
                <a:latin typeface="Times New Roman" pitchFamily="18" charset="0"/>
                <a:cs typeface="Times New Roman" pitchFamily="18" charset="0"/>
              </a:rPr>
              <a:t> Shimada, </a:t>
            </a:r>
            <a:r>
              <a:rPr lang="en-US" sz="4550" dirty="0" err="1">
                <a:latin typeface="Times New Roman" pitchFamily="18" charset="0"/>
                <a:cs typeface="Times New Roman" pitchFamily="18" charset="0"/>
              </a:rPr>
              <a:t>Shunsuke</a:t>
            </a:r>
            <a:r>
              <a:rPr lang="en-US" sz="4550" dirty="0">
                <a:latin typeface="Times New Roman" pitchFamily="18" charset="0"/>
                <a:cs typeface="Times New Roman" pitchFamily="18" charset="0"/>
              </a:rPr>
              <a:t> Inoue, Hiroshi Maeda and Tsutomu Endo. “Analyzing Tourism Information on Twitter for a Local City.” </a:t>
            </a:r>
            <a:r>
              <a:rPr lang="en-US" sz="4550" i="1" dirty="0">
                <a:latin typeface="Times New Roman" pitchFamily="18" charset="0"/>
                <a:cs typeface="Times New Roman" pitchFamily="18" charset="0"/>
              </a:rPr>
              <a:t>In The First ACIS International Symposium on Software and Network </a:t>
            </a:r>
            <a:r>
              <a:rPr lang="en-US" sz="4550" i="1" dirty="0" err="1">
                <a:latin typeface="Times New Roman" pitchFamily="18" charset="0"/>
                <a:cs typeface="Times New Roman" pitchFamily="18" charset="0"/>
              </a:rPr>
              <a:t>Engineering</a:t>
            </a:r>
            <a:r>
              <a:rPr lang="en-US" sz="4550" dirty="0" err="1">
                <a:latin typeface="Times New Roman" pitchFamily="18" charset="0"/>
                <a:cs typeface="Times New Roman" pitchFamily="18" charset="0"/>
              </a:rPr>
              <a:t>,pages</a:t>
            </a:r>
            <a:r>
              <a:rPr lang="en-US" sz="4550" dirty="0">
                <a:latin typeface="Times New Roman" pitchFamily="18" charset="0"/>
                <a:cs typeface="Times New Roman" pitchFamily="18" charset="0"/>
              </a:rPr>
              <a:t> 61-66,2011.</a:t>
            </a:r>
            <a:r>
              <a:rPr lang="en-IN" sz="4550" dirty="0">
                <a:latin typeface="Times New Roman" pitchFamily="18" charset="0"/>
                <a:cs typeface="Times New Roman" pitchFamily="18" charset="0"/>
              </a:rPr>
              <a:t> </a:t>
            </a:r>
            <a:endParaRPr lang="en-US" sz="4550" dirty="0">
              <a:latin typeface="Times New Roman" pitchFamily="18" charset="0"/>
              <a:cs typeface="Times New Roman" pitchFamily="18" charset="0"/>
            </a:endParaRPr>
          </a:p>
          <a:p>
            <a:pPr marL="742950" lvl="0" indent="-742950" algn="just">
              <a:lnSpc>
                <a:spcPct val="150000"/>
              </a:lnSpc>
              <a:buFont typeface="+mj-lt"/>
              <a:buAutoNum type="arabicPeriod"/>
            </a:pPr>
            <a:r>
              <a:rPr lang="en-US" sz="4550" dirty="0">
                <a:latin typeface="Times New Roman" pitchFamily="18" charset="0"/>
                <a:cs typeface="Times New Roman" pitchFamily="18" charset="0"/>
              </a:rPr>
              <a:t>Rico </a:t>
            </a:r>
            <a:r>
              <a:rPr lang="en-US" sz="4550" dirty="0" err="1">
                <a:latin typeface="Times New Roman" pitchFamily="18" charset="0"/>
                <a:cs typeface="Times New Roman" pitchFamily="18" charset="0"/>
              </a:rPr>
              <a:t>Yudha</a:t>
            </a:r>
            <a:r>
              <a:rPr lang="en-US" sz="4550" dirty="0">
                <a:latin typeface="Times New Roman" pitchFamily="18" charset="0"/>
                <a:cs typeface="Times New Roman" pitchFamily="18" charset="0"/>
              </a:rPr>
              <a:t> </a:t>
            </a:r>
            <a:r>
              <a:rPr lang="en-US" sz="4550" dirty="0" err="1">
                <a:latin typeface="Times New Roman" pitchFamily="18" charset="0"/>
                <a:cs typeface="Times New Roman" pitchFamily="18" charset="0"/>
              </a:rPr>
              <a:t>Saputra,Lukito</a:t>
            </a:r>
            <a:r>
              <a:rPr lang="en-US" sz="4550" dirty="0">
                <a:latin typeface="Times New Roman" pitchFamily="18" charset="0"/>
                <a:cs typeface="Times New Roman" pitchFamily="18" charset="0"/>
              </a:rPr>
              <a:t> Edi </a:t>
            </a:r>
            <a:r>
              <a:rPr lang="en-US" sz="4550" dirty="0" err="1">
                <a:latin typeface="Times New Roman" pitchFamily="18" charset="0"/>
                <a:cs typeface="Times New Roman" pitchFamily="18" charset="0"/>
              </a:rPr>
              <a:t>Nugroho,Sri</a:t>
            </a:r>
            <a:r>
              <a:rPr lang="en-US" sz="4550" dirty="0">
                <a:latin typeface="Times New Roman" pitchFamily="18" charset="0"/>
                <a:cs typeface="Times New Roman" pitchFamily="18" charset="0"/>
              </a:rPr>
              <a:t> </a:t>
            </a:r>
            <a:r>
              <a:rPr lang="en-US" sz="4550" dirty="0" err="1">
                <a:latin typeface="Times New Roman" pitchFamily="18" charset="0"/>
                <a:cs typeface="Times New Roman" pitchFamily="18" charset="0"/>
              </a:rPr>
              <a:t>Suning</a:t>
            </a:r>
            <a:r>
              <a:rPr lang="en-US" sz="4550" dirty="0">
                <a:latin typeface="Times New Roman" pitchFamily="18" charset="0"/>
                <a:cs typeface="Times New Roman" pitchFamily="18" charset="0"/>
              </a:rPr>
              <a:t> </a:t>
            </a:r>
            <a:r>
              <a:rPr lang="en-US" sz="4550" dirty="0" err="1">
                <a:latin typeface="Times New Roman" pitchFamily="18" charset="0"/>
                <a:cs typeface="Times New Roman" pitchFamily="18" charset="0"/>
              </a:rPr>
              <a:t>Kusumawardani</a:t>
            </a:r>
            <a:r>
              <a:rPr lang="en-US" sz="4550" dirty="0">
                <a:latin typeface="Times New Roman" pitchFamily="18" charset="0"/>
                <a:cs typeface="Times New Roman" pitchFamily="18" charset="0"/>
              </a:rPr>
              <a:t>. “Collecting the Tourism Contextual Information data to support the tourism recommendation system.” </a:t>
            </a:r>
            <a:r>
              <a:rPr lang="en-US" sz="4550" i="1" dirty="0">
                <a:latin typeface="Times New Roman" pitchFamily="18" charset="0"/>
                <a:cs typeface="Times New Roman" pitchFamily="18" charset="0"/>
              </a:rPr>
              <a:t>In The International Conference on Information and Communications Technology (ICOIACT),</a:t>
            </a:r>
            <a:r>
              <a:rPr lang="en-US" sz="4550" dirty="0">
                <a:latin typeface="Times New Roman" pitchFamily="18" charset="0"/>
                <a:cs typeface="Times New Roman" pitchFamily="18" charset="0"/>
              </a:rPr>
              <a:t>pages 79-84,2019.</a:t>
            </a:r>
            <a:r>
              <a:rPr lang="en-IN" sz="4550" dirty="0">
                <a:latin typeface="Times New Roman" pitchFamily="18" charset="0"/>
                <a:cs typeface="Times New Roman" pitchFamily="18" charset="0"/>
              </a:rPr>
              <a:t> </a:t>
            </a:r>
            <a:endParaRPr lang="en-US" sz="4550" dirty="0">
              <a:latin typeface="Times New Roman" pitchFamily="18" charset="0"/>
              <a:cs typeface="Times New Roman" pitchFamily="18" charset="0"/>
            </a:endParaRPr>
          </a:p>
          <a:p>
            <a:pPr marL="742950" lvl="0" indent="-742950" algn="just">
              <a:lnSpc>
                <a:spcPct val="150000"/>
              </a:lnSpc>
              <a:buFont typeface="+mj-lt"/>
              <a:buAutoNum type="arabicPeriod"/>
            </a:pPr>
            <a:r>
              <a:rPr lang="en-US" sz="4550" dirty="0">
                <a:latin typeface="Times New Roman" pitchFamily="18" charset="0"/>
                <a:cs typeface="Times New Roman" pitchFamily="18" charset="0"/>
              </a:rPr>
              <a:t>Muhammad </a:t>
            </a:r>
            <a:r>
              <a:rPr lang="en-US" sz="4550" dirty="0" err="1">
                <a:latin typeface="Times New Roman" pitchFamily="18" charset="0"/>
                <a:cs typeface="Times New Roman" pitchFamily="18" charset="0"/>
              </a:rPr>
              <a:t>Afzaal,Muhammad</a:t>
            </a:r>
            <a:r>
              <a:rPr lang="en-US" sz="4550" dirty="0">
                <a:latin typeface="Times New Roman" pitchFamily="18" charset="0"/>
                <a:cs typeface="Times New Roman" pitchFamily="18" charset="0"/>
              </a:rPr>
              <a:t> </a:t>
            </a:r>
            <a:r>
              <a:rPr lang="en-US" sz="4550" dirty="0" err="1">
                <a:latin typeface="Times New Roman" pitchFamily="18" charset="0"/>
                <a:cs typeface="Times New Roman" pitchFamily="18" charset="0"/>
              </a:rPr>
              <a:t>Usman</a:t>
            </a:r>
            <a:r>
              <a:rPr lang="en-US" sz="4550" dirty="0">
                <a:latin typeface="Times New Roman" pitchFamily="18" charset="0"/>
                <a:cs typeface="Times New Roman" pitchFamily="18" charset="0"/>
              </a:rPr>
              <a:t>. “A Novel Framework for Aspect-based Opinion Classification for Tourist Places.” </a:t>
            </a:r>
            <a:r>
              <a:rPr lang="en-US" sz="4550" i="1" dirty="0">
                <a:latin typeface="Times New Roman" pitchFamily="18" charset="0"/>
                <a:cs typeface="Times New Roman" pitchFamily="18" charset="0"/>
              </a:rPr>
              <a:t>In The Tenth International Conference on Digital Information Management (ICDIM)</a:t>
            </a:r>
            <a:r>
              <a:rPr lang="en-US" sz="4550" dirty="0">
                <a:latin typeface="Times New Roman" pitchFamily="18" charset="0"/>
                <a:cs typeface="Times New Roman" pitchFamily="18" charset="0"/>
              </a:rPr>
              <a:t> ,pages 1-9,2015.</a:t>
            </a:r>
          </a:p>
          <a:p>
            <a:pPr marL="742950" lvl="0" indent="-742950" algn="just">
              <a:lnSpc>
                <a:spcPct val="150000"/>
              </a:lnSpc>
              <a:buFont typeface="+mj-lt"/>
              <a:buAutoNum type="arabicPeriod"/>
            </a:pPr>
            <a:r>
              <a:rPr lang="en-US" sz="4550" dirty="0" err="1">
                <a:latin typeface="Times New Roman" pitchFamily="18" charset="0"/>
                <a:cs typeface="Times New Roman" pitchFamily="18" charset="0"/>
              </a:rPr>
              <a:t>Ananchai</a:t>
            </a:r>
            <a:r>
              <a:rPr lang="en-US" sz="4550" dirty="0">
                <a:latin typeface="Times New Roman" pitchFamily="18" charset="0"/>
                <a:cs typeface="Times New Roman" pitchFamily="18" charset="0"/>
              </a:rPr>
              <a:t> </a:t>
            </a:r>
            <a:r>
              <a:rPr lang="en-US" sz="4550" dirty="0" err="1">
                <a:latin typeface="Times New Roman" pitchFamily="18" charset="0"/>
                <a:cs typeface="Times New Roman" pitchFamily="18" charset="0"/>
              </a:rPr>
              <a:t>Muangon</a:t>
            </a:r>
            <a:r>
              <a:rPr lang="en-US" sz="4550" dirty="0">
                <a:latin typeface="Times New Roman" pitchFamily="18" charset="0"/>
                <a:cs typeface="Times New Roman" pitchFamily="18" charset="0"/>
              </a:rPr>
              <a:t>, </a:t>
            </a:r>
            <a:r>
              <a:rPr lang="en-US" sz="4550" dirty="0" err="1">
                <a:latin typeface="Times New Roman" pitchFamily="18" charset="0"/>
                <a:cs typeface="Times New Roman" pitchFamily="18" charset="0"/>
              </a:rPr>
              <a:t>Sotarat</a:t>
            </a:r>
            <a:r>
              <a:rPr lang="en-US" sz="4550" dirty="0">
                <a:latin typeface="Times New Roman" pitchFamily="18" charset="0"/>
                <a:cs typeface="Times New Roman" pitchFamily="18" charset="0"/>
              </a:rPr>
              <a:t> </a:t>
            </a:r>
            <a:r>
              <a:rPr lang="en-US" sz="4550" dirty="0" err="1">
                <a:latin typeface="Times New Roman" pitchFamily="18" charset="0"/>
                <a:cs typeface="Times New Roman" pitchFamily="18" charset="0"/>
              </a:rPr>
              <a:t>Thammaboosadee,Choochart</a:t>
            </a:r>
            <a:r>
              <a:rPr lang="en-US" sz="4550" dirty="0">
                <a:latin typeface="Times New Roman" pitchFamily="18" charset="0"/>
                <a:cs typeface="Times New Roman" pitchFamily="18" charset="0"/>
              </a:rPr>
              <a:t> </a:t>
            </a:r>
            <a:r>
              <a:rPr lang="en-US" sz="4550" dirty="0" err="1">
                <a:latin typeface="Times New Roman" pitchFamily="18" charset="0"/>
                <a:cs typeface="Times New Roman" pitchFamily="18" charset="0"/>
              </a:rPr>
              <a:t>Haruechaiyasak</a:t>
            </a:r>
            <a:r>
              <a:rPr lang="en-US" sz="4550" dirty="0">
                <a:latin typeface="Times New Roman" pitchFamily="18" charset="0"/>
                <a:cs typeface="Times New Roman" pitchFamily="18" charset="0"/>
              </a:rPr>
              <a:t>. “A </a:t>
            </a:r>
            <a:r>
              <a:rPr lang="en-US" sz="4550" dirty="0" err="1">
                <a:latin typeface="Times New Roman" pitchFamily="18" charset="0"/>
                <a:cs typeface="Times New Roman" pitchFamily="18" charset="0"/>
              </a:rPr>
              <a:t>Lexiconizing</a:t>
            </a:r>
            <a:r>
              <a:rPr lang="en-US" sz="4550" dirty="0">
                <a:latin typeface="Times New Roman" pitchFamily="18" charset="0"/>
                <a:cs typeface="Times New Roman" pitchFamily="18" charset="0"/>
              </a:rPr>
              <a:t> Framework of Feature-based Opinion Mining in Tourism Industry.” </a:t>
            </a:r>
            <a:r>
              <a:rPr lang="en-US" sz="4550" i="1" dirty="0">
                <a:latin typeface="Times New Roman" pitchFamily="18" charset="0"/>
                <a:cs typeface="Times New Roman" pitchFamily="18" charset="0"/>
              </a:rPr>
              <a:t>In International Conference on Digital Information and Communication Technology and its Applications(DIC TAP),</a:t>
            </a:r>
            <a:r>
              <a:rPr lang="en-US" sz="4550" dirty="0">
                <a:latin typeface="Times New Roman" pitchFamily="18" charset="0"/>
                <a:cs typeface="Times New Roman" pitchFamily="18" charset="0"/>
              </a:rPr>
              <a:t>pages 169-173,2014.</a:t>
            </a:r>
            <a:r>
              <a:rPr lang="en-IN" sz="4550" dirty="0">
                <a:latin typeface="Times New Roman" pitchFamily="18" charset="0"/>
                <a:cs typeface="Times New Roman" pitchFamily="18" charset="0"/>
              </a:rPr>
              <a:t> </a:t>
            </a:r>
            <a:endParaRPr lang="en-US" sz="4550" dirty="0">
              <a:latin typeface="Times New Roman" pitchFamily="18" charset="0"/>
              <a:cs typeface="Times New Roman" pitchFamily="18" charset="0"/>
            </a:endParaRPr>
          </a:p>
          <a:p>
            <a:pPr marL="742950" lvl="0" indent="-742950" algn="just">
              <a:lnSpc>
                <a:spcPct val="150000"/>
              </a:lnSpc>
              <a:buFont typeface="+mj-lt"/>
              <a:buAutoNum type="arabicPeriod"/>
            </a:pPr>
            <a:r>
              <a:rPr lang="en-US" sz="4550" dirty="0" err="1">
                <a:latin typeface="Times New Roman" pitchFamily="18" charset="0"/>
                <a:cs typeface="Times New Roman" pitchFamily="18" charset="0"/>
              </a:rPr>
              <a:t>Ankur</a:t>
            </a:r>
            <a:r>
              <a:rPr lang="en-US" sz="4550" dirty="0">
                <a:latin typeface="Times New Roman" pitchFamily="18" charset="0"/>
                <a:cs typeface="Times New Roman" pitchFamily="18" charset="0"/>
              </a:rPr>
              <a:t> </a:t>
            </a:r>
            <a:r>
              <a:rPr lang="en-US" sz="4550" dirty="0" err="1">
                <a:latin typeface="Times New Roman" pitchFamily="18" charset="0"/>
                <a:cs typeface="Times New Roman" pitchFamily="18" charset="0"/>
              </a:rPr>
              <a:t>Goel,Jyoti</a:t>
            </a:r>
            <a:r>
              <a:rPr lang="en-US" sz="4550" dirty="0">
                <a:latin typeface="Times New Roman" pitchFamily="18" charset="0"/>
                <a:cs typeface="Times New Roman" pitchFamily="18" charset="0"/>
              </a:rPr>
              <a:t> </a:t>
            </a:r>
            <a:r>
              <a:rPr lang="en-US" sz="4550" dirty="0" err="1">
                <a:latin typeface="Times New Roman" pitchFamily="18" charset="0"/>
                <a:cs typeface="Times New Roman" pitchFamily="18" charset="0"/>
              </a:rPr>
              <a:t>Gautam,Sitesh</a:t>
            </a:r>
            <a:r>
              <a:rPr lang="en-US" sz="4550" dirty="0">
                <a:latin typeface="Times New Roman" pitchFamily="18" charset="0"/>
                <a:cs typeface="Times New Roman" pitchFamily="18" charset="0"/>
              </a:rPr>
              <a:t> Kumar. “Real Time Sentiment Analysis of Tweets Using Naive Bayes.” </a:t>
            </a:r>
            <a:r>
              <a:rPr lang="en-US" sz="4550" i="1" dirty="0">
                <a:latin typeface="Times New Roman" pitchFamily="18" charset="0"/>
                <a:cs typeface="Times New Roman" pitchFamily="18" charset="0"/>
              </a:rPr>
              <a:t>In The  2nd International Conference on Next Generation Computing Technologies </a:t>
            </a:r>
            <a:r>
              <a:rPr lang="en-US" sz="4550" i="1" dirty="0" err="1">
                <a:latin typeface="Times New Roman" pitchFamily="18" charset="0"/>
                <a:cs typeface="Times New Roman" pitchFamily="18" charset="0"/>
              </a:rPr>
              <a:t>Dehradun</a:t>
            </a:r>
            <a:r>
              <a:rPr lang="en-US" sz="4550" dirty="0">
                <a:latin typeface="Times New Roman" pitchFamily="18" charset="0"/>
                <a:cs typeface="Times New Roman" pitchFamily="18" charset="0"/>
              </a:rPr>
              <a:t>, India, pages 257-261,2016.</a:t>
            </a:r>
          </a:p>
          <a:p>
            <a:pPr marL="742950" indent="-742950" algn="just">
              <a:lnSpc>
                <a:spcPct val="150000"/>
              </a:lnSpc>
              <a:buFont typeface="+mj-lt"/>
              <a:buAutoNum type="arabicPeriod"/>
            </a:pPr>
            <a:endParaRPr lang="en-US" sz="4550" dirty="0">
              <a:latin typeface="Times New Roman" pitchFamily="18" charset="0"/>
              <a:cs typeface="Times New Roman" pitchFamily="18" charset="0"/>
            </a:endParaRPr>
          </a:p>
          <a:p>
            <a:pPr marL="742950" indent="-742950" algn="just">
              <a:lnSpc>
                <a:spcPct val="150000"/>
              </a:lnSpc>
              <a:buFont typeface="+mj-lt"/>
              <a:buAutoNum type="arabicPeriod"/>
            </a:pPr>
            <a:endParaRPr lang="en-US" sz="455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27EAA8D-357C-4EAD-8E30-CDB4F7E846F9}" type="slidenum">
              <a:rPr lang="en-US" smtClean="0"/>
              <a:pPr/>
              <a:t>55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396686614"/>
              </p:ext>
            </p:extLst>
          </p:nvPr>
        </p:nvGraphicFramePr>
        <p:xfrm>
          <a:off x="285505" y="158500"/>
          <a:ext cx="25052878" cy="17352419"/>
        </p:xfrm>
        <a:graphic>
          <a:graphicData uri="http://schemas.openxmlformats.org/drawingml/2006/table">
            <a:tbl>
              <a:tblPr firstRow="1" bandRow="1">
                <a:tableStyleId>{E8B1032C-EA38-4F05-BA0D-38AFFFC7BED3}</a:tableStyleId>
              </a:tblPr>
              <a:tblGrid>
                <a:gridCol w="994643">
                  <a:extLst>
                    <a:ext uri="{9D8B030D-6E8A-4147-A177-3AD203B41FA5}">
                      <a16:colId xmlns:a16="http://schemas.microsoft.com/office/drawing/2014/main" val="20000"/>
                    </a:ext>
                  </a:extLst>
                </a:gridCol>
                <a:gridCol w="2707285">
                  <a:extLst>
                    <a:ext uri="{9D8B030D-6E8A-4147-A177-3AD203B41FA5}">
                      <a16:colId xmlns:a16="http://schemas.microsoft.com/office/drawing/2014/main" val="20001"/>
                    </a:ext>
                  </a:extLst>
                </a:gridCol>
                <a:gridCol w="4101946">
                  <a:extLst>
                    <a:ext uri="{9D8B030D-6E8A-4147-A177-3AD203B41FA5}">
                      <a16:colId xmlns:a16="http://schemas.microsoft.com/office/drawing/2014/main" val="20002"/>
                    </a:ext>
                  </a:extLst>
                </a:gridCol>
                <a:gridCol w="1804856">
                  <a:extLst>
                    <a:ext uri="{9D8B030D-6E8A-4147-A177-3AD203B41FA5}">
                      <a16:colId xmlns:a16="http://schemas.microsoft.com/office/drawing/2014/main" val="20003"/>
                    </a:ext>
                  </a:extLst>
                </a:gridCol>
                <a:gridCol w="6563114">
                  <a:extLst>
                    <a:ext uri="{9D8B030D-6E8A-4147-A177-3AD203B41FA5}">
                      <a16:colId xmlns:a16="http://schemas.microsoft.com/office/drawing/2014/main" val="20004"/>
                    </a:ext>
                  </a:extLst>
                </a:gridCol>
                <a:gridCol w="4869728">
                  <a:extLst>
                    <a:ext uri="{9D8B030D-6E8A-4147-A177-3AD203B41FA5}">
                      <a16:colId xmlns:a16="http://schemas.microsoft.com/office/drawing/2014/main" val="20005"/>
                    </a:ext>
                  </a:extLst>
                </a:gridCol>
                <a:gridCol w="4011306">
                  <a:extLst>
                    <a:ext uri="{9D8B030D-6E8A-4147-A177-3AD203B41FA5}">
                      <a16:colId xmlns:a16="http://schemas.microsoft.com/office/drawing/2014/main" val="20006"/>
                    </a:ext>
                  </a:extLst>
                </a:gridCol>
              </a:tblGrid>
              <a:tr h="17352419">
                <a:tc>
                  <a:txBody>
                    <a:bodyPr/>
                    <a:lstStyle/>
                    <a:p>
                      <a:pPr algn="just"/>
                      <a:r>
                        <a:rPr lang="en-US" sz="4200" b="0" i="0" dirty="0">
                          <a:latin typeface="Times New Roman" pitchFamily="18" charset="0"/>
                          <a:cs typeface="Times New Roman" pitchFamily="18" charset="0"/>
                        </a:rPr>
                        <a:t>2</a:t>
                      </a:r>
                    </a:p>
                    <a:p>
                      <a:pPr algn="just"/>
                      <a:endParaRPr lang="en-US" sz="4200" b="0" i="0" dirty="0">
                        <a:latin typeface="Times New Roman" pitchFamily="18" charset="0"/>
                        <a:cs typeface="Times New Roman" pitchFamily="18" charset="0"/>
                      </a:endParaRPr>
                    </a:p>
                  </a:txBody>
                  <a:tcPr marL="256953" marR="256953" marT="126799" marB="126799">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algn="just"/>
                      <a:r>
                        <a:rPr lang="en-US" sz="4200" b="0" i="0" dirty="0">
                          <a:latin typeface="Times New Roman" pitchFamily="18" charset="0"/>
                          <a:cs typeface="Times New Roman" pitchFamily="18" charset="0"/>
                        </a:rPr>
                        <a:t>Rico </a:t>
                      </a:r>
                      <a:r>
                        <a:rPr lang="en-US" sz="4200" b="0" i="0" dirty="0" err="1">
                          <a:latin typeface="Times New Roman" pitchFamily="18" charset="0"/>
                          <a:cs typeface="Times New Roman" pitchFamily="18" charset="0"/>
                        </a:rPr>
                        <a:t>Yudha</a:t>
                      </a:r>
                      <a:r>
                        <a:rPr lang="en-US" sz="4200" b="0" i="0" dirty="0">
                          <a:latin typeface="Times New Roman" pitchFamily="18" charset="0"/>
                          <a:cs typeface="Times New Roman" pitchFamily="18" charset="0"/>
                        </a:rPr>
                        <a:t> </a:t>
                      </a:r>
                      <a:r>
                        <a:rPr lang="en-US" sz="4200" b="0" i="0" dirty="0" err="1">
                          <a:latin typeface="Times New Roman" pitchFamily="18" charset="0"/>
                          <a:cs typeface="Times New Roman" pitchFamily="18" charset="0"/>
                        </a:rPr>
                        <a:t>Saputra,Lukito</a:t>
                      </a:r>
                      <a:r>
                        <a:rPr lang="en-US" sz="4200" b="0" i="0" dirty="0">
                          <a:latin typeface="Times New Roman" pitchFamily="18" charset="0"/>
                          <a:cs typeface="Times New Roman" pitchFamily="18" charset="0"/>
                        </a:rPr>
                        <a:t> Edi </a:t>
                      </a:r>
                      <a:r>
                        <a:rPr lang="en-US" sz="4200" b="0" i="0" dirty="0" err="1">
                          <a:latin typeface="Times New Roman" pitchFamily="18" charset="0"/>
                          <a:cs typeface="Times New Roman" pitchFamily="18" charset="0"/>
                        </a:rPr>
                        <a:t>Nugroho,Sri</a:t>
                      </a:r>
                      <a:r>
                        <a:rPr lang="en-US" sz="4200" b="0" i="0" dirty="0">
                          <a:latin typeface="Times New Roman" pitchFamily="18" charset="0"/>
                          <a:cs typeface="Times New Roman" pitchFamily="18" charset="0"/>
                        </a:rPr>
                        <a:t> </a:t>
                      </a:r>
                      <a:r>
                        <a:rPr lang="en-US" sz="4200" b="0" i="0" dirty="0" err="1">
                          <a:latin typeface="Times New Roman" pitchFamily="18" charset="0"/>
                          <a:cs typeface="Times New Roman" pitchFamily="18" charset="0"/>
                        </a:rPr>
                        <a:t>Suning</a:t>
                      </a:r>
                      <a:r>
                        <a:rPr lang="en-US" sz="4200" b="0" i="0" dirty="0">
                          <a:latin typeface="Times New Roman" pitchFamily="18" charset="0"/>
                          <a:cs typeface="Times New Roman" pitchFamily="18" charset="0"/>
                        </a:rPr>
                        <a:t> </a:t>
                      </a:r>
                      <a:r>
                        <a:rPr lang="en-US" sz="4200" b="0" i="0" dirty="0" err="1">
                          <a:latin typeface="Times New Roman" pitchFamily="18" charset="0"/>
                          <a:cs typeface="Times New Roman" pitchFamily="18" charset="0"/>
                        </a:rPr>
                        <a:t>Kusumawardani</a:t>
                      </a:r>
                      <a:r>
                        <a:rPr lang="en-US" sz="4200" b="0" i="0" dirty="0">
                          <a:latin typeface="Times New Roman" pitchFamily="18" charset="0"/>
                          <a:cs typeface="Times New Roman" pitchFamily="18" charset="0"/>
                        </a:rPr>
                        <a:t>.</a:t>
                      </a:r>
                    </a:p>
                  </a:txBody>
                  <a:tcPr marL="256953" marR="256953" marT="126799" marB="126799">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algn="just"/>
                      <a:r>
                        <a:rPr lang="en-US" sz="4200" b="0" i="0" dirty="0">
                          <a:latin typeface="Times New Roman" pitchFamily="18" charset="0"/>
                          <a:cs typeface="Times New Roman" pitchFamily="18" charset="0"/>
                        </a:rPr>
                        <a:t>The International Conference on Information and Communications Technology (ICOIACT)</a:t>
                      </a:r>
                    </a:p>
                  </a:txBody>
                  <a:tcPr marL="256953" marR="256953" marT="126799" marB="126799">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algn="just"/>
                      <a:r>
                        <a:rPr lang="en-US" sz="4200" b="0" i="0" dirty="0">
                          <a:latin typeface="Times New Roman" pitchFamily="18" charset="0"/>
                          <a:cs typeface="Times New Roman" pitchFamily="18" charset="0"/>
                        </a:rPr>
                        <a:t>2019</a:t>
                      </a:r>
                    </a:p>
                  </a:txBody>
                  <a:tcPr marL="256953" marR="256953" marT="126799" marB="126799">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293688" indent="-293688" algn="just">
                        <a:buFont typeface="Arial" pitchFamily="34" charset="0"/>
                        <a:buChar char="•"/>
                      </a:pPr>
                      <a:r>
                        <a:rPr lang="en-US" sz="4200" b="0" i="0" kern="1200" dirty="0">
                          <a:solidFill>
                            <a:schemeClr val="tx1"/>
                          </a:solidFill>
                          <a:latin typeface="Times New Roman" pitchFamily="18" charset="0"/>
                          <a:ea typeface="+mn-ea"/>
                          <a:cs typeface="Times New Roman" pitchFamily="18" charset="0"/>
                        </a:rPr>
                        <a:t>The authors have explained about the various criteria to consider while collecting data for the project. </a:t>
                      </a:r>
                    </a:p>
                    <a:p>
                      <a:pPr marL="293688" indent="-293688" algn="just">
                        <a:buFont typeface="Arial" pitchFamily="34" charset="0"/>
                        <a:buChar char="•"/>
                      </a:pPr>
                      <a:endParaRPr lang="en-US" sz="4200" b="0" i="0" kern="1200" dirty="0">
                        <a:solidFill>
                          <a:schemeClr val="tx1"/>
                        </a:solidFill>
                        <a:latin typeface="Times New Roman" pitchFamily="18" charset="0"/>
                        <a:ea typeface="+mn-ea"/>
                        <a:cs typeface="Times New Roman" pitchFamily="18" charset="0"/>
                      </a:endParaRPr>
                    </a:p>
                    <a:p>
                      <a:pPr marL="293688" indent="-293688" algn="just">
                        <a:buFont typeface="Arial" pitchFamily="34" charset="0"/>
                        <a:buChar char="•"/>
                      </a:pPr>
                      <a:r>
                        <a:rPr lang="en-US" sz="4200" b="0" i="0" kern="1200" dirty="0">
                          <a:solidFill>
                            <a:schemeClr val="tx1"/>
                          </a:solidFill>
                          <a:latin typeface="Times New Roman" pitchFamily="18" charset="0"/>
                          <a:ea typeface="+mn-ea"/>
                          <a:cs typeface="Times New Roman" pitchFamily="18" charset="0"/>
                        </a:rPr>
                        <a:t>The Tourism Contextual Information consists of information about tourists, tour destination, location, time, social, architecture and weather. </a:t>
                      </a:r>
                    </a:p>
                    <a:p>
                      <a:pPr marL="293688" indent="-293688" algn="just">
                        <a:buFont typeface="Arial" pitchFamily="34" charset="0"/>
                        <a:buChar char="•"/>
                      </a:pPr>
                      <a:endParaRPr lang="en-US" sz="4200" b="0" i="0" kern="1200" dirty="0">
                        <a:solidFill>
                          <a:schemeClr val="tx1"/>
                        </a:solidFill>
                        <a:latin typeface="Times New Roman" pitchFamily="18" charset="0"/>
                        <a:ea typeface="+mn-ea"/>
                        <a:cs typeface="Times New Roman" pitchFamily="18" charset="0"/>
                      </a:endParaRPr>
                    </a:p>
                    <a:p>
                      <a:pPr marL="293688" indent="-293688" algn="just">
                        <a:buFont typeface="Arial" pitchFamily="34" charset="0"/>
                        <a:buChar char="•"/>
                      </a:pPr>
                      <a:r>
                        <a:rPr lang="en-US" sz="4200" b="0" i="0" kern="1200" dirty="0">
                          <a:solidFill>
                            <a:schemeClr val="tx1"/>
                          </a:solidFill>
                          <a:latin typeface="Times New Roman" pitchFamily="18" charset="0"/>
                          <a:ea typeface="+mn-ea"/>
                          <a:cs typeface="Times New Roman" pitchFamily="18" charset="0"/>
                        </a:rPr>
                        <a:t>The problem of how to effectively integrate and distribute heterogeneous data sources were handled in this paper.</a:t>
                      </a:r>
                    </a:p>
                    <a:p>
                      <a:pPr marL="293688" indent="-293688" algn="just">
                        <a:buFont typeface="Arial" pitchFamily="34" charset="0"/>
                        <a:buChar char="•"/>
                      </a:pPr>
                      <a:endParaRPr lang="en-US" sz="4200" b="0" i="0" kern="1200" dirty="0">
                        <a:solidFill>
                          <a:schemeClr val="tx1"/>
                        </a:solidFill>
                        <a:latin typeface="Times New Roman" pitchFamily="18" charset="0"/>
                        <a:ea typeface="+mn-ea"/>
                        <a:cs typeface="Times New Roman" pitchFamily="18" charset="0"/>
                      </a:endParaRPr>
                    </a:p>
                    <a:p>
                      <a:pPr marL="293688" indent="-293688" algn="just">
                        <a:buFont typeface="Arial" pitchFamily="34" charset="0"/>
                        <a:buChar char="•"/>
                      </a:pPr>
                      <a:r>
                        <a:rPr lang="en-US" sz="4200" b="0" i="0" kern="1200" baseline="0" dirty="0">
                          <a:solidFill>
                            <a:schemeClr val="tx1"/>
                          </a:solidFill>
                          <a:latin typeface="Times New Roman" pitchFamily="18" charset="0"/>
                          <a:ea typeface="+mn-ea"/>
                          <a:cs typeface="Times New Roman" pitchFamily="18" charset="0"/>
                        </a:rPr>
                        <a:t> </a:t>
                      </a:r>
                      <a:r>
                        <a:rPr lang="en-US" sz="4200" b="0" i="0" kern="1200" dirty="0">
                          <a:solidFill>
                            <a:schemeClr val="tx1"/>
                          </a:solidFill>
                          <a:latin typeface="Times New Roman" pitchFamily="18" charset="0"/>
                          <a:ea typeface="+mn-ea"/>
                          <a:cs typeface="Times New Roman" pitchFamily="18" charset="0"/>
                        </a:rPr>
                        <a:t>Before the heterogeneous data were connected, the authors have performed the ETL  (Extract Transform Load) phase was conducted.</a:t>
                      </a:r>
                      <a:endParaRPr lang="en-US" sz="4200" b="0" i="0" dirty="0">
                        <a:latin typeface="Times New Roman" pitchFamily="18" charset="0"/>
                        <a:cs typeface="Times New Roman" pitchFamily="18" charset="0"/>
                      </a:endParaRPr>
                    </a:p>
                  </a:txBody>
                  <a:tcPr marL="256953" marR="256953" marT="126799" marB="126799">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223838" marR="0" indent="-223838"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4200" b="0" i="0" kern="1200" dirty="0">
                          <a:solidFill>
                            <a:schemeClr val="tx1"/>
                          </a:solidFill>
                          <a:latin typeface="Times New Roman" pitchFamily="18" charset="0"/>
                          <a:ea typeface="+mn-ea"/>
                          <a:cs typeface="Times New Roman" pitchFamily="18" charset="0"/>
                        </a:rPr>
                        <a:t>The paper has explained in detail how to effectively integrate and distribute heterogeneous data sources </a:t>
                      </a:r>
                      <a:r>
                        <a:rPr lang="en-US" sz="4200" b="0" i="0" kern="1200" dirty="0" err="1">
                          <a:solidFill>
                            <a:schemeClr val="tx1"/>
                          </a:solidFill>
                          <a:latin typeface="Times New Roman" pitchFamily="18" charset="0"/>
                          <a:ea typeface="+mn-ea"/>
                          <a:cs typeface="Times New Roman" pitchFamily="18" charset="0"/>
                        </a:rPr>
                        <a:t>i.e</a:t>
                      </a:r>
                      <a:r>
                        <a:rPr lang="en-US" sz="4200" b="0" i="0" kern="1200" dirty="0">
                          <a:solidFill>
                            <a:schemeClr val="tx1"/>
                          </a:solidFill>
                          <a:latin typeface="Times New Roman" pitchFamily="18" charset="0"/>
                          <a:ea typeface="+mn-ea"/>
                          <a:cs typeface="Times New Roman" pitchFamily="18" charset="0"/>
                        </a:rPr>
                        <a:t> the data coming from any source and in the various format.</a:t>
                      </a:r>
                    </a:p>
                    <a:p>
                      <a:pPr marL="223838" marR="0" indent="-223838" algn="just" defTabSz="914400" rtl="0" eaLnBrk="1" fontAlgn="auto" latinLnBrk="0" hangingPunct="1">
                        <a:lnSpc>
                          <a:spcPct val="100000"/>
                        </a:lnSpc>
                        <a:spcBef>
                          <a:spcPts val="0"/>
                        </a:spcBef>
                        <a:spcAft>
                          <a:spcPts val="0"/>
                        </a:spcAft>
                        <a:buClrTx/>
                        <a:buSzTx/>
                        <a:buFont typeface="Arial" pitchFamily="34" charset="0"/>
                        <a:buChar char="•"/>
                        <a:tabLst/>
                        <a:defRPr/>
                      </a:pPr>
                      <a:endParaRPr lang="en-US" sz="4200" b="0" i="0" kern="1200" dirty="0">
                        <a:solidFill>
                          <a:schemeClr val="tx1"/>
                        </a:solidFill>
                        <a:latin typeface="Times New Roman" pitchFamily="18" charset="0"/>
                        <a:ea typeface="+mn-ea"/>
                        <a:cs typeface="Times New Roman" pitchFamily="18" charset="0"/>
                      </a:endParaRPr>
                    </a:p>
                    <a:p>
                      <a:pPr marL="223838" marR="0" indent="-223838"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4200" b="0" i="0" kern="1200" dirty="0">
                          <a:solidFill>
                            <a:schemeClr val="tx1"/>
                          </a:solidFill>
                          <a:latin typeface="Times New Roman" pitchFamily="18" charset="0"/>
                          <a:ea typeface="+mn-ea"/>
                          <a:cs typeface="Times New Roman" pitchFamily="18" charset="0"/>
                        </a:rPr>
                        <a:t> It explains about the literature-based study that was conducted by collecting, reviewing and analyzing the topic related to the tourism recommendation system. </a:t>
                      </a:r>
                    </a:p>
                    <a:p>
                      <a:pPr marL="223838" indent="-223838" algn="just">
                        <a:buFont typeface="Arial" pitchFamily="34" charset="0"/>
                        <a:buChar char="•"/>
                      </a:pPr>
                      <a:endParaRPr lang="en-US" sz="4200" b="0" i="0" dirty="0">
                        <a:latin typeface="Times New Roman" pitchFamily="18" charset="0"/>
                        <a:cs typeface="Times New Roman" pitchFamily="18" charset="0"/>
                      </a:endParaRPr>
                    </a:p>
                  </a:txBody>
                  <a:tcPr marL="256953" marR="256953" marT="126799" marB="126799">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rtl="0">
                        <a:lnSpc>
                          <a:spcPct val="150000"/>
                        </a:lnSpc>
                        <a:buFont typeface="Arial" pitchFamily="34" charset="0"/>
                        <a:buChar char="•"/>
                      </a:pPr>
                      <a:r>
                        <a:rPr lang="en-US" sz="4200" b="0" i="0" kern="1200" dirty="0">
                          <a:solidFill>
                            <a:schemeClr val="tx1"/>
                          </a:solidFill>
                          <a:latin typeface="Times New Roman" pitchFamily="18" charset="0"/>
                          <a:ea typeface="+mn-ea"/>
                          <a:cs typeface="Times New Roman" pitchFamily="18" charset="0"/>
                        </a:rPr>
                        <a:t> The authors have collected data based on six factors only which limits the correctness of the suggestion provided to the users</a:t>
                      </a:r>
                      <a:r>
                        <a:rPr lang="en-US" sz="4200" b="0" i="0" u="none" strike="noStrike" kern="1200" dirty="0">
                          <a:solidFill>
                            <a:schemeClr val="tx1"/>
                          </a:solidFill>
                          <a:latin typeface="+mn-lt"/>
                          <a:ea typeface="+mn-ea"/>
                          <a:cs typeface="+mn-cs"/>
                        </a:rPr>
                        <a:t>. </a:t>
                      </a:r>
                      <a:endParaRPr lang="en-US" sz="4200" b="0" dirty="0"/>
                    </a:p>
                    <a:p>
                      <a:br>
                        <a:rPr lang="en-US" sz="4200" dirty="0"/>
                      </a:br>
                      <a:endParaRPr lang="en-US" sz="4200" b="0" i="0" dirty="0">
                        <a:latin typeface="Times New Roman" pitchFamily="18" charset="0"/>
                        <a:cs typeface="Times New Roman" pitchFamily="18" charset="0"/>
                      </a:endParaRPr>
                    </a:p>
                  </a:txBody>
                  <a:tcPr marL="256953" marR="256953" marT="126799" marB="126799">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3" name="Slide Number Placeholder 2"/>
          <p:cNvSpPr>
            <a:spLocks noGrp="1"/>
          </p:cNvSpPr>
          <p:nvPr>
            <p:ph type="sldNum" sz="quarter" idx="12"/>
          </p:nvPr>
        </p:nvSpPr>
        <p:spPr/>
        <p:txBody>
          <a:bodyPr/>
          <a:lstStyle/>
          <a:p>
            <a:fld id="{227EAA8D-357C-4EAD-8E30-CDB4F7E846F9}"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28254" y="316997"/>
          <a:ext cx="24924418" cy="17270122"/>
        </p:xfrm>
        <a:graphic>
          <a:graphicData uri="http://schemas.openxmlformats.org/drawingml/2006/table">
            <a:tbl>
              <a:tblPr firstRow="1" bandRow="1">
                <a:tableStyleId>{E8B1032C-EA38-4F05-BA0D-38AFFFC7BED3}</a:tableStyleId>
              </a:tblPr>
              <a:tblGrid>
                <a:gridCol w="933933">
                  <a:extLst>
                    <a:ext uri="{9D8B030D-6E8A-4147-A177-3AD203B41FA5}">
                      <a16:colId xmlns:a16="http://schemas.microsoft.com/office/drawing/2014/main" val="20000"/>
                    </a:ext>
                  </a:extLst>
                </a:gridCol>
                <a:gridCol w="3332405">
                  <a:extLst>
                    <a:ext uri="{9D8B030D-6E8A-4147-A177-3AD203B41FA5}">
                      <a16:colId xmlns:a16="http://schemas.microsoft.com/office/drawing/2014/main" val="20001"/>
                    </a:ext>
                  </a:extLst>
                </a:gridCol>
                <a:gridCol w="3536572">
                  <a:extLst>
                    <a:ext uri="{9D8B030D-6E8A-4147-A177-3AD203B41FA5}">
                      <a16:colId xmlns:a16="http://schemas.microsoft.com/office/drawing/2014/main" val="20002"/>
                    </a:ext>
                  </a:extLst>
                </a:gridCol>
                <a:gridCol w="1909188">
                  <a:extLst>
                    <a:ext uri="{9D8B030D-6E8A-4147-A177-3AD203B41FA5}">
                      <a16:colId xmlns:a16="http://schemas.microsoft.com/office/drawing/2014/main" val="20003"/>
                    </a:ext>
                  </a:extLst>
                </a:gridCol>
                <a:gridCol w="5276813">
                  <a:extLst>
                    <a:ext uri="{9D8B030D-6E8A-4147-A177-3AD203B41FA5}">
                      <a16:colId xmlns:a16="http://schemas.microsoft.com/office/drawing/2014/main" val="20004"/>
                    </a:ext>
                  </a:extLst>
                </a:gridCol>
                <a:gridCol w="5652961">
                  <a:extLst>
                    <a:ext uri="{9D8B030D-6E8A-4147-A177-3AD203B41FA5}">
                      <a16:colId xmlns:a16="http://schemas.microsoft.com/office/drawing/2014/main" val="20005"/>
                    </a:ext>
                  </a:extLst>
                </a:gridCol>
                <a:gridCol w="4282546">
                  <a:extLst>
                    <a:ext uri="{9D8B030D-6E8A-4147-A177-3AD203B41FA5}">
                      <a16:colId xmlns:a16="http://schemas.microsoft.com/office/drawing/2014/main" val="20006"/>
                    </a:ext>
                  </a:extLst>
                </a:gridCol>
              </a:tblGrid>
              <a:tr h="17270122">
                <a:tc>
                  <a:txBody>
                    <a:bodyPr/>
                    <a:lstStyle/>
                    <a:p>
                      <a:pPr algn="just"/>
                      <a:r>
                        <a:rPr lang="en-US" sz="4200" b="0" i="0" dirty="0">
                          <a:latin typeface="Times New Roman" pitchFamily="18" charset="0"/>
                          <a:cs typeface="Times New Roman" pitchFamily="18" charset="0"/>
                        </a:rPr>
                        <a:t>3</a:t>
                      </a:r>
                    </a:p>
                  </a:txBody>
                  <a:tcPr marL="256953" marR="256953" marT="126799" marB="126799">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algn="just"/>
                      <a:r>
                        <a:rPr lang="en-US" sz="4200" b="0" i="0" dirty="0">
                          <a:latin typeface="Times New Roman" pitchFamily="18" charset="0"/>
                          <a:cs typeface="Times New Roman" pitchFamily="18" charset="0"/>
                        </a:rPr>
                        <a:t>Muhammad </a:t>
                      </a:r>
                      <a:r>
                        <a:rPr lang="en-US" sz="4200" b="0" i="0" dirty="0" err="1">
                          <a:latin typeface="Times New Roman" pitchFamily="18" charset="0"/>
                          <a:cs typeface="Times New Roman" pitchFamily="18" charset="0"/>
                        </a:rPr>
                        <a:t>Afzaal,Muhammad</a:t>
                      </a:r>
                      <a:r>
                        <a:rPr lang="en-US" sz="4200" b="0" i="0" dirty="0">
                          <a:latin typeface="Times New Roman" pitchFamily="18" charset="0"/>
                          <a:cs typeface="Times New Roman" pitchFamily="18" charset="0"/>
                        </a:rPr>
                        <a:t> </a:t>
                      </a:r>
                      <a:r>
                        <a:rPr lang="en-US" sz="4200" b="0" i="0" dirty="0" err="1">
                          <a:latin typeface="Times New Roman" pitchFamily="18" charset="0"/>
                          <a:cs typeface="Times New Roman" pitchFamily="18" charset="0"/>
                        </a:rPr>
                        <a:t>Usman</a:t>
                      </a:r>
                      <a:r>
                        <a:rPr lang="en-US" sz="4200" b="0" i="0" dirty="0">
                          <a:latin typeface="Times New Roman" pitchFamily="18" charset="0"/>
                          <a:cs typeface="Times New Roman" pitchFamily="18" charset="0"/>
                        </a:rPr>
                        <a:t>.</a:t>
                      </a:r>
                    </a:p>
                  </a:txBody>
                  <a:tcPr marL="256953" marR="256953" marT="126799" marB="126799">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algn="just"/>
                      <a:r>
                        <a:rPr lang="en-US" sz="4200" b="0" i="0" dirty="0">
                          <a:latin typeface="Times New Roman" pitchFamily="18" charset="0"/>
                          <a:cs typeface="Times New Roman" pitchFamily="18" charset="0"/>
                        </a:rPr>
                        <a:t>The Tenth International Conference on Digital Information Management (ICDIM) </a:t>
                      </a:r>
                    </a:p>
                  </a:txBody>
                  <a:tcPr marL="256953" marR="256953" marT="126799" marB="126799">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algn="just"/>
                      <a:r>
                        <a:rPr lang="en-US" sz="4200" b="0" i="0" dirty="0">
                          <a:latin typeface="Times New Roman" pitchFamily="18" charset="0"/>
                          <a:cs typeface="Times New Roman" pitchFamily="18" charset="0"/>
                        </a:rPr>
                        <a:t>2015</a:t>
                      </a:r>
                    </a:p>
                  </a:txBody>
                  <a:tcPr marL="256953" marR="256953" marT="126799" marB="126799">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algn="just">
                        <a:buFont typeface="Arial" pitchFamily="34" charset="0"/>
                        <a:buChar char="•"/>
                      </a:pPr>
                      <a:r>
                        <a:rPr lang="en-US" sz="4200" b="0" i="0" kern="1200" dirty="0">
                          <a:solidFill>
                            <a:schemeClr val="tx1"/>
                          </a:solidFill>
                          <a:latin typeface="Times New Roman" pitchFamily="18" charset="0"/>
                          <a:ea typeface="+mn-ea"/>
                          <a:cs typeface="Times New Roman" pitchFamily="18" charset="0"/>
                        </a:rPr>
                        <a:t>The authors have proposed a tourism information analysis system that performs analysis on the tweets and then divides them on the basis of positive and negative sentiments.</a:t>
                      </a:r>
                    </a:p>
                    <a:p>
                      <a:pPr algn="just">
                        <a:buFont typeface="Arial" pitchFamily="34" charset="0"/>
                        <a:buChar char="•"/>
                      </a:pPr>
                      <a:endParaRPr lang="en-US" sz="4200" b="0" i="0" kern="1200" dirty="0">
                        <a:solidFill>
                          <a:schemeClr val="tx1"/>
                        </a:solidFill>
                        <a:latin typeface="Times New Roman" pitchFamily="18" charset="0"/>
                        <a:ea typeface="+mn-ea"/>
                        <a:cs typeface="Times New Roman" pitchFamily="18" charset="0"/>
                      </a:endParaRPr>
                    </a:p>
                    <a:p>
                      <a:pPr algn="just">
                        <a:buFont typeface="Arial" pitchFamily="34" charset="0"/>
                        <a:buChar char="•"/>
                      </a:pPr>
                      <a:r>
                        <a:rPr lang="en-US" sz="4200" b="0" i="0" kern="1200" dirty="0">
                          <a:solidFill>
                            <a:schemeClr val="tx1"/>
                          </a:solidFill>
                          <a:latin typeface="Times New Roman" pitchFamily="18" charset="0"/>
                          <a:ea typeface="+mn-ea"/>
                          <a:cs typeface="Times New Roman" pitchFamily="18" charset="0"/>
                        </a:rPr>
                        <a:t> System firstly takes tweets from the twitter as input. Secondly, extracts the tourism related tweets and discards the remaining ones.</a:t>
                      </a:r>
                    </a:p>
                    <a:p>
                      <a:pPr algn="just">
                        <a:buFont typeface="Arial" pitchFamily="34" charset="0"/>
                        <a:buChar char="•"/>
                      </a:pPr>
                      <a:endParaRPr lang="en-US" sz="4200" b="0" i="0" kern="1200" dirty="0">
                        <a:solidFill>
                          <a:schemeClr val="tx1"/>
                        </a:solidFill>
                        <a:latin typeface="Times New Roman" pitchFamily="18" charset="0"/>
                        <a:ea typeface="+mn-ea"/>
                        <a:cs typeface="Times New Roman" pitchFamily="18" charset="0"/>
                      </a:endParaRPr>
                    </a:p>
                    <a:p>
                      <a:pPr algn="just">
                        <a:buFont typeface="Arial" pitchFamily="34" charset="0"/>
                        <a:buChar char="•"/>
                      </a:pPr>
                      <a:r>
                        <a:rPr lang="en-US" sz="4200" b="0" i="0" kern="1200" dirty="0">
                          <a:solidFill>
                            <a:schemeClr val="tx1"/>
                          </a:solidFill>
                          <a:latin typeface="Times New Roman" pitchFamily="18" charset="0"/>
                          <a:ea typeface="+mn-ea"/>
                          <a:cs typeface="Times New Roman" pitchFamily="18" charset="0"/>
                        </a:rPr>
                        <a:t>Thirdly, apply sentiment analysis on extracted tweets.</a:t>
                      </a:r>
                      <a:endParaRPr lang="en-US" sz="4200" b="0" i="0" dirty="0">
                        <a:latin typeface="Times New Roman" pitchFamily="18" charset="0"/>
                        <a:cs typeface="Times New Roman" pitchFamily="18" charset="0"/>
                      </a:endParaRPr>
                    </a:p>
                  </a:txBody>
                  <a:tcPr marL="256953" marR="256953" marT="126799" marB="126799">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4200" b="0" i="0" kern="1200" dirty="0">
                          <a:solidFill>
                            <a:schemeClr val="tx1"/>
                          </a:solidFill>
                          <a:latin typeface="Times New Roman" pitchFamily="18" charset="0"/>
                          <a:ea typeface="+mn-ea"/>
                          <a:cs typeface="Times New Roman" pitchFamily="18" charset="0"/>
                        </a:rPr>
                        <a:t>The  positive aspect of this paper  is that the proposed method applies post-processing on the tweets before applying sentiment analysis. </a:t>
                      </a:r>
                    </a:p>
                    <a:p>
                      <a:pPr marL="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endParaRPr lang="en-US" sz="4200" b="0" i="0" kern="1200" dirty="0">
                        <a:solidFill>
                          <a:schemeClr val="tx1"/>
                        </a:solidFill>
                        <a:latin typeface="Times New Roman" pitchFamily="18" charset="0"/>
                        <a:ea typeface="+mn-ea"/>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4200" b="0" i="0" kern="1200" dirty="0">
                          <a:solidFill>
                            <a:schemeClr val="tx1"/>
                          </a:solidFill>
                          <a:latin typeface="Times New Roman" pitchFamily="18" charset="0"/>
                          <a:ea typeface="+mn-ea"/>
                          <a:cs typeface="Times New Roman" pitchFamily="18" charset="0"/>
                        </a:rPr>
                        <a:t>As a result tourism related tweets separate to the other remaining tweets.</a:t>
                      </a:r>
                    </a:p>
                    <a:p>
                      <a:pPr marL="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endParaRPr lang="en-US" sz="4200" b="0" i="0" kern="1200" dirty="0">
                        <a:solidFill>
                          <a:schemeClr val="tx1"/>
                        </a:solidFill>
                        <a:latin typeface="Times New Roman" pitchFamily="18" charset="0"/>
                        <a:ea typeface="+mn-ea"/>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4200" b="0" i="0" kern="1200" dirty="0">
                          <a:solidFill>
                            <a:schemeClr val="tx1"/>
                          </a:solidFill>
                          <a:latin typeface="Times New Roman" pitchFamily="18" charset="0"/>
                          <a:ea typeface="+mn-ea"/>
                          <a:cs typeface="Times New Roman" pitchFamily="18" charset="0"/>
                        </a:rPr>
                        <a:t>The classification of tweets into positive and negative sentiments related tweets has accuracy of approximately 0.92 that is nearly the human ability. </a:t>
                      </a:r>
                    </a:p>
                    <a:p>
                      <a:pPr algn="just"/>
                      <a:endParaRPr lang="en-US" sz="4200" b="0" i="0" dirty="0">
                        <a:latin typeface="Times New Roman" pitchFamily="18" charset="0"/>
                        <a:cs typeface="Times New Roman" pitchFamily="18" charset="0"/>
                      </a:endParaRPr>
                    </a:p>
                  </a:txBody>
                  <a:tcPr marL="256953" marR="256953" marT="126799" marB="126799">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4200" b="0" i="0" kern="1200" dirty="0">
                          <a:solidFill>
                            <a:schemeClr val="tx1"/>
                          </a:solidFill>
                          <a:latin typeface="Times New Roman" pitchFamily="18" charset="0"/>
                          <a:ea typeface="+mn-ea"/>
                          <a:cs typeface="Times New Roman" pitchFamily="18" charset="0"/>
                        </a:rPr>
                        <a:t>The limitation of the work is that method extracts some irrelevant sentences from the tourist tweets that have not any relationship with targeted tourist place and this causes noise in tweets classification.</a:t>
                      </a:r>
                    </a:p>
                    <a:p>
                      <a:pPr algn="just"/>
                      <a:endParaRPr lang="en-US" sz="4200" b="0" i="0" dirty="0">
                        <a:latin typeface="Times New Roman" pitchFamily="18" charset="0"/>
                        <a:cs typeface="Times New Roman" pitchFamily="18" charset="0"/>
                      </a:endParaRPr>
                    </a:p>
                  </a:txBody>
                  <a:tcPr marL="256953" marR="256953" marT="126799" marB="126799">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3" name="Slide Number Placeholder 2"/>
          <p:cNvSpPr>
            <a:spLocks noGrp="1"/>
          </p:cNvSpPr>
          <p:nvPr>
            <p:ph type="sldNum" sz="quarter" idx="12"/>
          </p:nvPr>
        </p:nvSpPr>
        <p:spPr/>
        <p:txBody>
          <a:bodyPr/>
          <a:lstStyle/>
          <a:p>
            <a:fld id="{227EAA8D-357C-4EAD-8E30-CDB4F7E846F9}"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97677965"/>
              </p:ext>
            </p:extLst>
          </p:nvPr>
        </p:nvGraphicFramePr>
        <p:xfrm>
          <a:off x="377722" y="317002"/>
          <a:ext cx="25011660" cy="17193917"/>
        </p:xfrm>
        <a:graphic>
          <a:graphicData uri="http://schemas.openxmlformats.org/drawingml/2006/table">
            <a:tbl>
              <a:tblPr firstRow="1" bandRow="1">
                <a:tableStyleId>{E8B1032C-EA38-4F05-BA0D-38AFFFC7BED3}</a:tableStyleId>
              </a:tblPr>
              <a:tblGrid>
                <a:gridCol w="570813">
                  <a:extLst>
                    <a:ext uri="{9D8B030D-6E8A-4147-A177-3AD203B41FA5}">
                      <a16:colId xmlns:a16="http://schemas.microsoft.com/office/drawing/2014/main" val="20000"/>
                    </a:ext>
                  </a:extLst>
                </a:gridCol>
                <a:gridCol w="3120937">
                  <a:extLst>
                    <a:ext uri="{9D8B030D-6E8A-4147-A177-3AD203B41FA5}">
                      <a16:colId xmlns:a16="http://schemas.microsoft.com/office/drawing/2014/main" val="20001"/>
                    </a:ext>
                  </a:extLst>
                </a:gridCol>
                <a:gridCol w="4101946">
                  <a:extLst>
                    <a:ext uri="{9D8B030D-6E8A-4147-A177-3AD203B41FA5}">
                      <a16:colId xmlns:a16="http://schemas.microsoft.com/office/drawing/2014/main" val="20002"/>
                    </a:ext>
                  </a:extLst>
                </a:gridCol>
                <a:gridCol w="1886895">
                  <a:extLst>
                    <a:ext uri="{9D8B030D-6E8A-4147-A177-3AD203B41FA5}">
                      <a16:colId xmlns:a16="http://schemas.microsoft.com/office/drawing/2014/main" val="20003"/>
                    </a:ext>
                  </a:extLst>
                </a:gridCol>
                <a:gridCol w="5742725">
                  <a:extLst>
                    <a:ext uri="{9D8B030D-6E8A-4147-A177-3AD203B41FA5}">
                      <a16:colId xmlns:a16="http://schemas.microsoft.com/office/drawing/2014/main" val="20004"/>
                    </a:ext>
                  </a:extLst>
                </a:gridCol>
                <a:gridCol w="5332530">
                  <a:extLst>
                    <a:ext uri="{9D8B030D-6E8A-4147-A177-3AD203B41FA5}">
                      <a16:colId xmlns:a16="http://schemas.microsoft.com/office/drawing/2014/main" val="20005"/>
                    </a:ext>
                  </a:extLst>
                </a:gridCol>
                <a:gridCol w="4255814">
                  <a:extLst>
                    <a:ext uri="{9D8B030D-6E8A-4147-A177-3AD203B41FA5}">
                      <a16:colId xmlns:a16="http://schemas.microsoft.com/office/drawing/2014/main" val="20006"/>
                    </a:ext>
                  </a:extLst>
                </a:gridCol>
              </a:tblGrid>
              <a:tr h="17193917">
                <a:tc>
                  <a:txBody>
                    <a:bodyPr/>
                    <a:lstStyle/>
                    <a:p>
                      <a:pPr algn="just"/>
                      <a:r>
                        <a:rPr lang="en-US" sz="4200" b="0" i="0" dirty="0">
                          <a:latin typeface="Times New Roman" pitchFamily="18" charset="0"/>
                          <a:cs typeface="Times New Roman" pitchFamily="18" charset="0"/>
                        </a:rPr>
                        <a:t>4</a:t>
                      </a:r>
                    </a:p>
                  </a:txBody>
                  <a:tcPr marL="256953" marR="256953" marT="126799" marB="126799">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algn="just"/>
                      <a:r>
                        <a:rPr lang="en-US" sz="4200" b="0" i="0" dirty="0" err="1">
                          <a:latin typeface="Times New Roman" pitchFamily="18" charset="0"/>
                          <a:cs typeface="Times New Roman" pitchFamily="18" charset="0"/>
                        </a:rPr>
                        <a:t>Ananchai</a:t>
                      </a:r>
                      <a:r>
                        <a:rPr lang="en-US" sz="4200" b="0" i="0" dirty="0">
                          <a:latin typeface="Times New Roman" pitchFamily="18" charset="0"/>
                          <a:cs typeface="Times New Roman" pitchFamily="18" charset="0"/>
                        </a:rPr>
                        <a:t> </a:t>
                      </a:r>
                      <a:r>
                        <a:rPr lang="en-US" sz="4200" b="0" i="0" dirty="0" err="1">
                          <a:latin typeface="Times New Roman" pitchFamily="18" charset="0"/>
                          <a:cs typeface="Times New Roman" pitchFamily="18" charset="0"/>
                        </a:rPr>
                        <a:t>Muangon</a:t>
                      </a:r>
                      <a:r>
                        <a:rPr lang="en-US" sz="4200" b="0" i="0" dirty="0">
                          <a:latin typeface="Times New Roman" pitchFamily="18" charset="0"/>
                          <a:cs typeface="Times New Roman" pitchFamily="18" charset="0"/>
                        </a:rPr>
                        <a:t>, </a:t>
                      </a:r>
                      <a:r>
                        <a:rPr lang="en-US" sz="4200" b="0" i="0" dirty="0" err="1">
                          <a:latin typeface="Times New Roman" pitchFamily="18" charset="0"/>
                          <a:cs typeface="Times New Roman" pitchFamily="18" charset="0"/>
                        </a:rPr>
                        <a:t>Sotarat</a:t>
                      </a:r>
                      <a:r>
                        <a:rPr lang="en-US" sz="4200" b="0" i="0" dirty="0">
                          <a:latin typeface="Times New Roman" pitchFamily="18" charset="0"/>
                          <a:cs typeface="Times New Roman" pitchFamily="18" charset="0"/>
                        </a:rPr>
                        <a:t> </a:t>
                      </a:r>
                      <a:r>
                        <a:rPr lang="en-US" sz="4200" b="0" i="0" dirty="0" err="1">
                          <a:latin typeface="Times New Roman" pitchFamily="18" charset="0"/>
                          <a:cs typeface="Times New Roman" pitchFamily="18" charset="0"/>
                        </a:rPr>
                        <a:t>Thammaboosadee,Choochart</a:t>
                      </a:r>
                      <a:r>
                        <a:rPr lang="en-US" sz="4200" b="0" i="0" dirty="0">
                          <a:latin typeface="Times New Roman" pitchFamily="18" charset="0"/>
                          <a:cs typeface="Times New Roman" pitchFamily="18" charset="0"/>
                        </a:rPr>
                        <a:t> </a:t>
                      </a:r>
                      <a:r>
                        <a:rPr lang="en-US" sz="4200" b="0" i="0" dirty="0" err="1">
                          <a:latin typeface="Times New Roman" pitchFamily="18" charset="0"/>
                          <a:cs typeface="Times New Roman" pitchFamily="18" charset="0"/>
                        </a:rPr>
                        <a:t>Haruechaiyasak</a:t>
                      </a:r>
                      <a:r>
                        <a:rPr lang="en-US" sz="4200" b="0" i="0" dirty="0">
                          <a:latin typeface="Times New Roman" pitchFamily="18" charset="0"/>
                          <a:cs typeface="Times New Roman" pitchFamily="18" charset="0"/>
                        </a:rPr>
                        <a:t>. </a:t>
                      </a:r>
                    </a:p>
                  </a:txBody>
                  <a:tcPr marL="256953" marR="256953" marT="126799" marB="126799">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algn="just"/>
                      <a:r>
                        <a:rPr lang="en-US" sz="4200" b="0" i="0" dirty="0">
                          <a:latin typeface="Times New Roman" pitchFamily="18" charset="0"/>
                          <a:cs typeface="Times New Roman" pitchFamily="18" charset="0"/>
                        </a:rPr>
                        <a:t>International Conference on Digital Information and Communication Technology and its Applications(DIC TAP)</a:t>
                      </a:r>
                    </a:p>
                  </a:txBody>
                  <a:tcPr marL="256953" marR="256953" marT="126799" marB="126799">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algn="just"/>
                      <a:r>
                        <a:rPr lang="en-US" sz="4200" b="0" i="0" dirty="0">
                          <a:latin typeface="Times New Roman" pitchFamily="18" charset="0"/>
                          <a:cs typeface="Times New Roman" pitchFamily="18" charset="0"/>
                        </a:rPr>
                        <a:t>2014</a:t>
                      </a:r>
                    </a:p>
                  </a:txBody>
                  <a:tcPr marL="256953" marR="256953" marT="126799" marB="126799">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algn="just">
                        <a:buFont typeface="Arial" pitchFamily="34" charset="0"/>
                        <a:buChar char="•"/>
                      </a:pPr>
                      <a:r>
                        <a:rPr lang="en-US" sz="4200" b="0" i="0" u="none" dirty="0">
                          <a:solidFill>
                            <a:schemeClr val="tx1"/>
                          </a:solidFill>
                          <a:latin typeface="Times New Roman" pitchFamily="18" charset="0"/>
                          <a:cs typeface="Times New Roman" pitchFamily="18" charset="0"/>
                        </a:rPr>
                        <a:t>The</a:t>
                      </a:r>
                      <a:r>
                        <a:rPr lang="en-US" sz="4200" b="0" i="0" u="none" baseline="0" dirty="0">
                          <a:solidFill>
                            <a:schemeClr val="tx1"/>
                          </a:solidFill>
                          <a:latin typeface="Times New Roman" pitchFamily="18" charset="0"/>
                          <a:cs typeface="Times New Roman" pitchFamily="18" charset="0"/>
                        </a:rPr>
                        <a:t> methodology included in this paper involves data collection from </a:t>
                      </a:r>
                      <a:r>
                        <a:rPr lang="en-US" sz="4200" b="0" i="0" u="none" baseline="0" dirty="0" err="1">
                          <a:solidFill>
                            <a:schemeClr val="tx1"/>
                          </a:solidFill>
                          <a:latin typeface="Times New Roman" pitchFamily="18" charset="0"/>
                          <a:cs typeface="Times New Roman" pitchFamily="18" charset="0"/>
                        </a:rPr>
                        <a:t>Agoda</a:t>
                      </a:r>
                      <a:r>
                        <a:rPr lang="en-US" sz="4200" b="0" i="0" u="none" baseline="0" dirty="0">
                          <a:solidFill>
                            <a:schemeClr val="tx1"/>
                          </a:solidFill>
                          <a:latin typeface="Times New Roman" pitchFamily="18" charset="0"/>
                          <a:cs typeface="Times New Roman" pitchFamily="18" charset="0"/>
                        </a:rPr>
                        <a:t> (</a:t>
                      </a:r>
                      <a:r>
                        <a:rPr lang="en-US" sz="4200" b="0" i="0" u="none" baseline="0" dirty="0">
                          <a:solidFill>
                            <a:schemeClr val="tx1"/>
                          </a:solidFill>
                          <a:latin typeface="Times New Roman" pitchFamily="18" charset="0"/>
                          <a:cs typeface="Times New Roman" pitchFamily="18" charset="0"/>
                          <a:hlinkClick r:id="rId2">
                            <a:extLst>
                              <a:ext uri="{A12FA001-AC4F-418D-AE19-62706E023703}">
                                <ahyp:hlinkClr xmlns:ahyp="http://schemas.microsoft.com/office/drawing/2018/hyperlinkcolor" val="tx"/>
                              </a:ext>
                            </a:extLst>
                          </a:hlinkClick>
                        </a:rPr>
                        <a:t>www.agoda.com</a:t>
                      </a:r>
                      <a:r>
                        <a:rPr lang="en-US" sz="4200" b="0" i="0" u="none" baseline="0" dirty="0">
                          <a:solidFill>
                            <a:schemeClr val="tx1"/>
                          </a:solidFill>
                          <a:latin typeface="Times New Roman" pitchFamily="18" charset="0"/>
                          <a:cs typeface="Times New Roman" pitchFamily="18" charset="0"/>
                        </a:rPr>
                        <a:t>) website and they have used feature-based opinion mining method to extract opinions.</a:t>
                      </a:r>
                    </a:p>
                    <a:p>
                      <a:pPr algn="just">
                        <a:buFont typeface="Arial" pitchFamily="34" charset="0"/>
                        <a:buChar char="•"/>
                      </a:pPr>
                      <a:endParaRPr lang="en-US" sz="4200" b="0" i="0" u="none" baseline="0" dirty="0">
                        <a:solidFill>
                          <a:schemeClr val="tx1"/>
                        </a:solidFill>
                        <a:latin typeface="Times New Roman" pitchFamily="18" charset="0"/>
                        <a:cs typeface="Times New Roman" pitchFamily="18" charset="0"/>
                      </a:endParaRPr>
                    </a:p>
                    <a:p>
                      <a:pPr algn="just">
                        <a:buFont typeface="Arial" pitchFamily="34" charset="0"/>
                        <a:buChar char="•"/>
                      </a:pPr>
                      <a:r>
                        <a:rPr lang="en-US" sz="4200" b="0" i="0" u="none" baseline="0" dirty="0">
                          <a:solidFill>
                            <a:schemeClr val="tx1"/>
                          </a:solidFill>
                          <a:latin typeface="Times New Roman" pitchFamily="18" charset="0"/>
                          <a:cs typeface="Times New Roman" pitchFamily="18" charset="0"/>
                        </a:rPr>
                        <a:t> The pre-processing are supported by </a:t>
                      </a:r>
                      <a:r>
                        <a:rPr lang="en-US" sz="4200" b="0" i="0" u="none" baseline="0" dirty="0" err="1">
                          <a:solidFill>
                            <a:schemeClr val="tx1"/>
                          </a:solidFill>
                          <a:latin typeface="Times New Roman" pitchFamily="18" charset="0"/>
                          <a:cs typeface="Times New Roman" pitchFamily="18" charset="0"/>
                        </a:rPr>
                        <a:t>LexToPus</a:t>
                      </a:r>
                      <a:r>
                        <a:rPr lang="en-US" sz="4200" b="0" i="0" u="none" baseline="0" dirty="0">
                          <a:solidFill>
                            <a:schemeClr val="tx1"/>
                          </a:solidFill>
                          <a:latin typeface="Times New Roman" pitchFamily="18" charset="0"/>
                          <a:cs typeface="Times New Roman" pitchFamily="18" charset="0"/>
                        </a:rPr>
                        <a:t> and the result of the pre-processing step is a pattern of the segment that contains both features and polar words. </a:t>
                      </a:r>
                    </a:p>
                    <a:p>
                      <a:pPr algn="just">
                        <a:buFont typeface="Arial" pitchFamily="34" charset="0"/>
                        <a:buChar char="•"/>
                      </a:pPr>
                      <a:endParaRPr lang="en-US" sz="4200" b="0" i="0" u="none" baseline="0" dirty="0">
                        <a:solidFill>
                          <a:schemeClr val="tx1"/>
                        </a:solidFill>
                        <a:latin typeface="Times New Roman" pitchFamily="18" charset="0"/>
                        <a:cs typeface="Times New Roman" pitchFamily="18" charset="0"/>
                      </a:endParaRPr>
                    </a:p>
                    <a:p>
                      <a:pPr algn="just">
                        <a:buFont typeface="Arial" pitchFamily="34" charset="0"/>
                        <a:buChar char="•"/>
                      </a:pPr>
                      <a:r>
                        <a:rPr lang="en-US" sz="4200" b="0" i="0" u="none" baseline="0" dirty="0">
                          <a:solidFill>
                            <a:schemeClr val="tx1"/>
                          </a:solidFill>
                          <a:latin typeface="Times New Roman" pitchFamily="18" charset="0"/>
                          <a:cs typeface="Times New Roman" pitchFamily="18" charset="0"/>
                        </a:rPr>
                        <a:t>They have finally summed up the opinion scores of different features and have build a combination strategy on subjective logic.</a:t>
                      </a:r>
                      <a:endParaRPr lang="en-US" sz="4200" b="0" i="0" u="none" dirty="0">
                        <a:solidFill>
                          <a:schemeClr val="tx1"/>
                        </a:solidFill>
                        <a:latin typeface="Times New Roman" pitchFamily="18" charset="0"/>
                        <a:cs typeface="Times New Roman" pitchFamily="18" charset="0"/>
                      </a:endParaRPr>
                    </a:p>
                  </a:txBody>
                  <a:tcPr marL="256953" marR="256953" marT="126799" marB="126799">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4200" b="0" i="0" kern="1200" dirty="0">
                          <a:solidFill>
                            <a:schemeClr val="tx1"/>
                          </a:solidFill>
                          <a:latin typeface="Times New Roman" pitchFamily="18" charset="0"/>
                          <a:ea typeface="+mn-ea"/>
                          <a:cs typeface="Times New Roman" pitchFamily="18" charset="0"/>
                        </a:rPr>
                        <a:t>The authors have clearly explained about the usage of feature-based opinion mining, where features refer to the categories of opinions and opinion mining is the process of classifying them into different scales. </a:t>
                      </a:r>
                    </a:p>
                    <a:p>
                      <a:pPr marL="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endParaRPr lang="en-US" sz="4200" b="0" i="0" kern="1200" dirty="0">
                        <a:solidFill>
                          <a:schemeClr val="tx1"/>
                        </a:solidFill>
                        <a:latin typeface="Times New Roman" pitchFamily="18" charset="0"/>
                        <a:ea typeface="+mn-ea"/>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4200" b="0" i="0" kern="1200" dirty="0">
                          <a:solidFill>
                            <a:schemeClr val="tx1"/>
                          </a:solidFill>
                          <a:latin typeface="Times New Roman" pitchFamily="18" charset="0"/>
                          <a:ea typeface="+mn-ea"/>
                          <a:cs typeface="Times New Roman" pitchFamily="18" charset="0"/>
                        </a:rPr>
                        <a:t>Features and polar words are used as the lexicons and they have extracted these from the opinion text based on syntactic pattern analysis and by calculating the sentiment scores.</a:t>
                      </a:r>
                    </a:p>
                    <a:p>
                      <a:pPr algn="just"/>
                      <a:endParaRPr lang="en-US" sz="4200" b="0" i="0" dirty="0">
                        <a:latin typeface="Times New Roman" pitchFamily="18" charset="0"/>
                        <a:cs typeface="Times New Roman" pitchFamily="18" charset="0"/>
                      </a:endParaRPr>
                    </a:p>
                  </a:txBody>
                  <a:tcPr marL="256953" marR="256953" marT="126799" marB="126799">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4200" b="0" i="0" kern="1200" dirty="0">
                          <a:solidFill>
                            <a:schemeClr val="tx1"/>
                          </a:solidFill>
                          <a:latin typeface="Times New Roman" pitchFamily="18" charset="0"/>
                          <a:ea typeface="+mn-ea"/>
                          <a:cs typeface="Times New Roman" pitchFamily="18" charset="0"/>
                        </a:rPr>
                        <a:t>They have done opinion mining based on the feedback that a hotel collects from their customer which maybe limited and which may not be true as the customer might not express his/her true opinion. </a:t>
                      </a:r>
                    </a:p>
                    <a:p>
                      <a:pPr algn="just"/>
                      <a:endParaRPr lang="en-US" sz="4200" b="0" i="0" dirty="0">
                        <a:latin typeface="Times New Roman" pitchFamily="18" charset="0"/>
                        <a:cs typeface="Times New Roman" pitchFamily="18" charset="0"/>
                      </a:endParaRPr>
                    </a:p>
                  </a:txBody>
                  <a:tcPr marL="256953" marR="256953" marT="126799" marB="126799">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3" name="Slide Number Placeholder 2"/>
          <p:cNvSpPr>
            <a:spLocks noGrp="1"/>
          </p:cNvSpPr>
          <p:nvPr>
            <p:ph type="sldNum" sz="quarter" idx="12"/>
          </p:nvPr>
        </p:nvSpPr>
        <p:spPr/>
        <p:txBody>
          <a:bodyPr/>
          <a:lstStyle/>
          <a:p>
            <a:fld id="{227EAA8D-357C-4EAD-8E30-CDB4F7E846F9}"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52943211"/>
              </p:ext>
            </p:extLst>
          </p:nvPr>
        </p:nvGraphicFramePr>
        <p:xfrm>
          <a:off x="428256" y="475496"/>
          <a:ext cx="25035818" cy="16959223"/>
        </p:xfrm>
        <a:graphic>
          <a:graphicData uri="http://schemas.openxmlformats.org/drawingml/2006/table">
            <a:tbl>
              <a:tblPr firstRow="1" bandRow="1">
                <a:tableStyleId>{E8B1032C-EA38-4F05-BA0D-38AFFFC7BED3}</a:tableStyleId>
              </a:tblPr>
              <a:tblGrid>
                <a:gridCol w="933006">
                  <a:extLst>
                    <a:ext uri="{9D8B030D-6E8A-4147-A177-3AD203B41FA5}">
                      <a16:colId xmlns:a16="http://schemas.microsoft.com/office/drawing/2014/main" val="20000"/>
                    </a:ext>
                  </a:extLst>
                </a:gridCol>
                <a:gridCol w="3526803">
                  <a:extLst>
                    <a:ext uri="{9D8B030D-6E8A-4147-A177-3AD203B41FA5}">
                      <a16:colId xmlns:a16="http://schemas.microsoft.com/office/drawing/2014/main" val="20001"/>
                    </a:ext>
                  </a:extLst>
                </a:gridCol>
                <a:gridCol w="3696665">
                  <a:extLst>
                    <a:ext uri="{9D8B030D-6E8A-4147-A177-3AD203B41FA5}">
                      <a16:colId xmlns:a16="http://schemas.microsoft.com/office/drawing/2014/main" val="20002"/>
                    </a:ext>
                  </a:extLst>
                </a:gridCol>
                <a:gridCol w="2097367">
                  <a:extLst>
                    <a:ext uri="{9D8B030D-6E8A-4147-A177-3AD203B41FA5}">
                      <a16:colId xmlns:a16="http://schemas.microsoft.com/office/drawing/2014/main" val="20003"/>
                    </a:ext>
                  </a:extLst>
                </a:gridCol>
                <a:gridCol w="4582043">
                  <a:extLst>
                    <a:ext uri="{9D8B030D-6E8A-4147-A177-3AD203B41FA5}">
                      <a16:colId xmlns:a16="http://schemas.microsoft.com/office/drawing/2014/main" val="20004"/>
                    </a:ext>
                  </a:extLst>
                </a:gridCol>
                <a:gridCol w="5996925">
                  <a:extLst>
                    <a:ext uri="{9D8B030D-6E8A-4147-A177-3AD203B41FA5}">
                      <a16:colId xmlns:a16="http://schemas.microsoft.com/office/drawing/2014/main" val="20005"/>
                    </a:ext>
                  </a:extLst>
                </a:gridCol>
                <a:gridCol w="4203009">
                  <a:extLst>
                    <a:ext uri="{9D8B030D-6E8A-4147-A177-3AD203B41FA5}">
                      <a16:colId xmlns:a16="http://schemas.microsoft.com/office/drawing/2014/main" val="20006"/>
                    </a:ext>
                  </a:extLst>
                </a:gridCol>
              </a:tblGrid>
              <a:tr h="16959223">
                <a:tc>
                  <a:txBody>
                    <a:bodyPr/>
                    <a:lstStyle/>
                    <a:p>
                      <a:pPr algn="just"/>
                      <a:r>
                        <a:rPr kumimoji="0" lang="en-US" sz="4400" b="0" kern="1200" dirty="0">
                          <a:solidFill>
                            <a:schemeClr val="tx1"/>
                          </a:solidFill>
                          <a:latin typeface="Times New Roman" pitchFamily="18" charset="0"/>
                          <a:ea typeface="+mn-ea"/>
                          <a:cs typeface="Times New Roman" pitchFamily="18" charset="0"/>
                        </a:rPr>
                        <a:t>5</a:t>
                      </a:r>
                    </a:p>
                  </a:txBody>
                  <a:tcPr marL="256953" marR="256953" marT="126799" marB="126799">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algn="just"/>
                      <a:r>
                        <a:rPr lang="en-US" sz="4400" b="0" dirty="0" err="1">
                          <a:latin typeface="Times New Roman" pitchFamily="18" charset="0"/>
                          <a:cs typeface="Times New Roman" pitchFamily="18" charset="0"/>
                        </a:rPr>
                        <a:t>Ankur</a:t>
                      </a:r>
                      <a:r>
                        <a:rPr lang="en-US" sz="4400" b="0" dirty="0">
                          <a:latin typeface="Times New Roman" pitchFamily="18" charset="0"/>
                          <a:cs typeface="Times New Roman" pitchFamily="18" charset="0"/>
                        </a:rPr>
                        <a:t> </a:t>
                      </a:r>
                      <a:r>
                        <a:rPr lang="en-US" sz="4400" b="0" dirty="0" err="1">
                          <a:latin typeface="Times New Roman" pitchFamily="18" charset="0"/>
                          <a:cs typeface="Times New Roman" pitchFamily="18" charset="0"/>
                        </a:rPr>
                        <a:t>Goel,Jyoti</a:t>
                      </a:r>
                      <a:r>
                        <a:rPr lang="en-US" sz="4400" b="0" dirty="0">
                          <a:latin typeface="Times New Roman" pitchFamily="18" charset="0"/>
                          <a:cs typeface="Times New Roman" pitchFamily="18" charset="0"/>
                        </a:rPr>
                        <a:t> </a:t>
                      </a:r>
                      <a:r>
                        <a:rPr lang="en-US" sz="4400" b="0" dirty="0" err="1">
                          <a:latin typeface="Times New Roman" pitchFamily="18" charset="0"/>
                          <a:cs typeface="Times New Roman" pitchFamily="18" charset="0"/>
                        </a:rPr>
                        <a:t>Gautam,Sitesh</a:t>
                      </a:r>
                      <a:r>
                        <a:rPr lang="en-US" sz="4400" b="0" dirty="0">
                          <a:latin typeface="Times New Roman" pitchFamily="18" charset="0"/>
                          <a:cs typeface="Times New Roman" pitchFamily="18" charset="0"/>
                        </a:rPr>
                        <a:t> Kumar</a:t>
                      </a:r>
                    </a:p>
                  </a:txBody>
                  <a:tcPr marL="256953" marR="256953" marT="126799" marB="126799">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algn="just"/>
                      <a:r>
                        <a:rPr lang="en-US" sz="4400" b="0" i="0" dirty="0">
                          <a:latin typeface="Times New Roman" pitchFamily="18" charset="0"/>
                          <a:cs typeface="Times New Roman" pitchFamily="18" charset="0"/>
                        </a:rPr>
                        <a:t>The  2nd International Conference on Next Generation Computing Technologies </a:t>
                      </a:r>
                      <a:r>
                        <a:rPr lang="en-US" sz="4400" b="0" i="0" dirty="0" err="1">
                          <a:latin typeface="Times New Roman" pitchFamily="18" charset="0"/>
                          <a:cs typeface="Times New Roman" pitchFamily="18" charset="0"/>
                        </a:rPr>
                        <a:t>Dehradun</a:t>
                      </a:r>
                      <a:endParaRPr lang="en-US" sz="4400" b="0" i="0" dirty="0">
                        <a:latin typeface="Times New Roman" pitchFamily="18" charset="0"/>
                        <a:cs typeface="Times New Roman" pitchFamily="18" charset="0"/>
                      </a:endParaRPr>
                    </a:p>
                  </a:txBody>
                  <a:tcPr marL="256953" marR="256953" marT="126799" marB="126799">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algn="just"/>
                      <a:r>
                        <a:rPr lang="en-US" sz="4400" b="0" dirty="0">
                          <a:latin typeface="Times New Roman" pitchFamily="18" charset="0"/>
                          <a:cs typeface="Times New Roman" pitchFamily="18" charset="0"/>
                        </a:rPr>
                        <a:t>2016</a:t>
                      </a:r>
                    </a:p>
                  </a:txBody>
                  <a:tcPr marL="256953" marR="256953" marT="126799" marB="126799">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algn="just">
                        <a:buFont typeface="Arial" pitchFamily="34" charset="0"/>
                        <a:buChar char="•"/>
                      </a:pPr>
                      <a:r>
                        <a:rPr lang="en-US" sz="4400" b="0" dirty="0">
                          <a:latin typeface="Times New Roman" pitchFamily="18" charset="0"/>
                          <a:cs typeface="Times New Roman" pitchFamily="18" charset="0"/>
                        </a:rPr>
                        <a:t>The authors have employed Naive</a:t>
                      </a:r>
                      <a:r>
                        <a:rPr lang="en-US" sz="4400" b="0" baseline="0" dirty="0">
                          <a:latin typeface="Times New Roman" pitchFamily="18" charset="0"/>
                          <a:cs typeface="Times New Roman" pitchFamily="18" charset="0"/>
                        </a:rPr>
                        <a:t> Bayes algorithm to perform sentiment analysis on tweets.</a:t>
                      </a:r>
                    </a:p>
                    <a:p>
                      <a:pPr algn="just">
                        <a:buFont typeface="Arial" pitchFamily="34" charset="0"/>
                        <a:buChar char="•"/>
                      </a:pPr>
                      <a:endParaRPr lang="en-US" sz="4400" b="0" baseline="0" dirty="0">
                        <a:latin typeface="Times New Roman" pitchFamily="18" charset="0"/>
                        <a:cs typeface="Times New Roman" pitchFamily="18" charset="0"/>
                      </a:endParaRPr>
                    </a:p>
                    <a:p>
                      <a:pPr algn="just">
                        <a:buFont typeface="Arial" pitchFamily="34" charset="0"/>
                        <a:buChar char="•"/>
                      </a:pPr>
                      <a:r>
                        <a:rPr lang="en-US" sz="4400" b="0" baseline="0" dirty="0">
                          <a:latin typeface="Times New Roman" pitchFamily="18" charset="0"/>
                          <a:cs typeface="Times New Roman" pitchFamily="18" charset="0"/>
                        </a:rPr>
                        <a:t> Training corpus of Sentiment1403 is used as training data for the classification of tweets .</a:t>
                      </a:r>
                      <a:endParaRPr lang="en-US" sz="4400" b="0" dirty="0">
                        <a:latin typeface="Times New Roman" pitchFamily="18" charset="0"/>
                        <a:cs typeface="Times New Roman" pitchFamily="18" charset="0"/>
                      </a:endParaRPr>
                    </a:p>
                  </a:txBody>
                  <a:tcPr marL="256953" marR="256953" marT="126799" marB="126799">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4400" b="0" i="0" kern="1200" dirty="0">
                          <a:solidFill>
                            <a:schemeClr val="tx1"/>
                          </a:solidFill>
                          <a:latin typeface="Times New Roman" pitchFamily="18" charset="0"/>
                          <a:ea typeface="+mn-ea"/>
                          <a:cs typeface="Times New Roman" pitchFamily="18" charset="0"/>
                        </a:rPr>
                        <a:t> This paper clearly explains the implementation of Naïve Bayes</a:t>
                      </a:r>
                      <a:r>
                        <a:rPr lang="en-US" sz="4400" b="0" i="0" kern="1200" baseline="0" dirty="0">
                          <a:solidFill>
                            <a:schemeClr val="tx1"/>
                          </a:solidFill>
                          <a:latin typeface="Times New Roman" pitchFamily="18" charset="0"/>
                          <a:ea typeface="+mn-ea"/>
                          <a:cs typeface="Times New Roman" pitchFamily="18" charset="0"/>
                        </a:rPr>
                        <a:t> for sentiment analysis. </a:t>
                      </a:r>
                    </a:p>
                    <a:p>
                      <a:pPr marL="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endParaRPr lang="en-US" sz="4400" b="0" i="0" kern="1200" baseline="0" dirty="0">
                        <a:solidFill>
                          <a:schemeClr val="tx1"/>
                        </a:solidFill>
                        <a:latin typeface="Times New Roman" pitchFamily="18" charset="0"/>
                        <a:ea typeface="+mn-ea"/>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4400" b="0" i="0" kern="1200" baseline="0" dirty="0">
                          <a:solidFill>
                            <a:schemeClr val="tx1"/>
                          </a:solidFill>
                          <a:latin typeface="Times New Roman" pitchFamily="18" charset="0"/>
                          <a:ea typeface="+mn-ea"/>
                          <a:cs typeface="Times New Roman" pitchFamily="18" charset="0"/>
                        </a:rPr>
                        <a:t>This paper mentions that this method can be e</a:t>
                      </a:r>
                      <a:r>
                        <a:rPr lang="en-US" sz="4400" b="0" i="0" kern="1200" dirty="0">
                          <a:solidFill>
                            <a:schemeClr val="tx1"/>
                          </a:solidFill>
                          <a:latin typeface="Times New Roman" pitchFamily="18" charset="0"/>
                          <a:ea typeface="+mn-ea"/>
                          <a:cs typeface="Times New Roman" pitchFamily="18" charset="0"/>
                        </a:rPr>
                        <a:t>xtended to any review related website for example product review to understand products popularity , movie review etc .</a:t>
                      </a:r>
                    </a:p>
                    <a:p>
                      <a:pPr marL="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endParaRPr lang="en-US" sz="4400" b="0" i="0" kern="1200" dirty="0">
                        <a:solidFill>
                          <a:schemeClr val="tx1"/>
                        </a:solidFill>
                        <a:latin typeface="Times New Roman" pitchFamily="18" charset="0"/>
                        <a:ea typeface="+mn-ea"/>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4400" b="0" i="0" kern="1200" dirty="0">
                          <a:solidFill>
                            <a:schemeClr val="tx1"/>
                          </a:solidFill>
                          <a:latin typeface="Times New Roman" pitchFamily="18" charset="0"/>
                          <a:ea typeface="+mn-ea"/>
                          <a:cs typeface="Times New Roman" pitchFamily="18" charset="0"/>
                        </a:rPr>
                        <a:t> Determining consumer attitudes and trends is one of the major applications of sentiment analysis of data.</a:t>
                      </a:r>
                    </a:p>
                    <a:p>
                      <a:pPr algn="just"/>
                      <a:endParaRPr lang="en-US" sz="4400" b="0" i="0" kern="1200" dirty="0">
                        <a:solidFill>
                          <a:schemeClr val="tx1"/>
                        </a:solidFill>
                        <a:latin typeface="Times New Roman" pitchFamily="18" charset="0"/>
                        <a:ea typeface="+mn-ea"/>
                        <a:cs typeface="Times New Roman" pitchFamily="18" charset="0"/>
                      </a:endParaRPr>
                    </a:p>
                  </a:txBody>
                  <a:tcPr marL="256953" marR="256953" marT="126799" marB="126799">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4400" b="0" i="0" kern="1200" dirty="0">
                          <a:solidFill>
                            <a:schemeClr val="tx1"/>
                          </a:solidFill>
                          <a:latin typeface="Times New Roman" pitchFamily="18" charset="0"/>
                          <a:ea typeface="+mn-ea"/>
                          <a:cs typeface="Times New Roman" pitchFamily="18" charset="0"/>
                        </a:rPr>
                        <a:t>This sentiment analysis model has a flaw that it takes a lot of time in fetching data from twitter and in data management. </a:t>
                      </a:r>
                    </a:p>
                    <a:p>
                      <a:pPr algn="just"/>
                      <a:endParaRPr lang="en-US" sz="4400" b="0" dirty="0">
                        <a:latin typeface="Times New Roman" pitchFamily="18" charset="0"/>
                        <a:cs typeface="Times New Roman" pitchFamily="18" charset="0"/>
                      </a:endParaRPr>
                    </a:p>
                  </a:txBody>
                  <a:tcPr marL="256953" marR="256953" marT="126799" marB="126799">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3" name="Slide Number Placeholder 2"/>
          <p:cNvSpPr>
            <a:spLocks noGrp="1"/>
          </p:cNvSpPr>
          <p:nvPr>
            <p:ph type="sldNum" sz="quarter" idx="12"/>
          </p:nvPr>
        </p:nvSpPr>
        <p:spPr/>
        <p:txBody>
          <a:bodyPr/>
          <a:lstStyle/>
          <a:p>
            <a:fld id="{227EAA8D-357C-4EAD-8E30-CDB4F7E846F9}"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347B731E3F745A774FFB6A081D0AA" ma:contentTypeVersion="11" ma:contentTypeDescription="Create a new document." ma:contentTypeScope="" ma:versionID="ee94bf6363a18dd71d6bdffef4976fa3">
  <xsd:schema xmlns:xsd="http://www.w3.org/2001/XMLSchema" xmlns:xs="http://www.w3.org/2001/XMLSchema" xmlns:p="http://schemas.microsoft.com/office/2006/metadata/properties" xmlns:ns2="267f1e6a-b9da-4201-92da-afe6cf5ee57b" targetNamespace="http://schemas.microsoft.com/office/2006/metadata/properties" ma:root="true" ma:fieldsID="ed467fd2d9f5fc4fb48be1d1cbf286e3" ns2:_="">
    <xsd:import namespace="267f1e6a-b9da-4201-92da-afe6cf5ee57b"/>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7f1e6a-b9da-4201-92da-afe6cf5ee57b"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267f1e6a-b9da-4201-92da-afe6cf5ee57b"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F7256E-1C15-43DC-BE4B-090EEE7A6A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7f1e6a-b9da-4201-92da-afe6cf5ee57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2D48453-940D-4195-8A99-9690A4E7ACD5}">
  <ds:schemaRefs>
    <ds:schemaRef ds:uri="http://schemas.microsoft.com/office/2006/metadata/properties"/>
    <ds:schemaRef ds:uri="http://schemas.microsoft.com/office/infopath/2007/PartnerControls"/>
    <ds:schemaRef ds:uri="267f1e6a-b9da-4201-92da-afe6cf5ee57b"/>
  </ds:schemaRefs>
</ds:datastoreItem>
</file>

<file path=customXml/itemProps3.xml><?xml version="1.0" encoding="utf-8"?>
<ds:datastoreItem xmlns:ds="http://schemas.openxmlformats.org/officeDocument/2006/customXml" ds:itemID="{FAEF2BFE-598D-4970-A7E9-B7803F2512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1708</TotalTime>
  <Words>7129</Words>
  <Application>Microsoft Office PowerPoint</Application>
  <PresentationFormat>Custom</PresentationFormat>
  <Paragraphs>834</Paragraphs>
  <Slides>55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Times New Roman</vt:lpstr>
      <vt:lpstr>Office Theme</vt:lpstr>
      <vt:lpstr>Team members</vt:lpstr>
      <vt:lpstr>ABSTRACT</vt:lpstr>
      <vt:lpstr>INTRODUCTION</vt:lpstr>
      <vt:lpstr>PROBLEM STATEMENT</vt:lpstr>
      <vt:lpstr>LITERATURE SURVEY</vt:lpstr>
      <vt:lpstr>PowerPoint Presentation</vt:lpstr>
      <vt:lpstr>PowerPoint Presentation</vt:lpstr>
      <vt:lpstr>PowerPoint Presentation</vt:lpstr>
      <vt:lpstr>PowerPoint Presentation</vt:lpstr>
      <vt:lpstr>ISSUE IDENTIFIED</vt:lpstr>
      <vt:lpstr>BLOCK DIAGRAM</vt:lpstr>
      <vt:lpstr>Module wise input and output</vt:lpstr>
      <vt:lpstr>Data Description</vt:lpstr>
      <vt:lpstr>                                                        MODULES Module1: Data pre-processing </vt:lpstr>
      <vt:lpstr>Pseudo code</vt:lpstr>
      <vt:lpstr>Module 2: Vector Space Generation  </vt:lpstr>
      <vt:lpstr>Pseudo code</vt:lpstr>
      <vt:lpstr>PowerPoint Presentation</vt:lpstr>
      <vt:lpstr>PowerPoint Presentation</vt:lpstr>
      <vt:lpstr>Module 3: Sentiment Extraction</vt:lpstr>
      <vt:lpstr>Pseudo code</vt:lpstr>
      <vt:lpstr>PowerPoint Presentation</vt:lpstr>
      <vt:lpstr>Module 4: Opinion Generation</vt:lpstr>
      <vt:lpstr>Pseudo code </vt:lpstr>
      <vt:lpstr>PowerPoint Presentation</vt:lpstr>
      <vt:lpstr>PowerPoint Presentation</vt:lpstr>
      <vt:lpstr>PowerPoint Presentation</vt:lpstr>
      <vt:lpstr>PowerPoint Presentation</vt:lpstr>
      <vt:lpstr>PowerPoint Presentation</vt:lpstr>
      <vt:lpstr>INNOVATION</vt:lpstr>
      <vt:lpstr>PowerPoint Presentation</vt:lpstr>
      <vt:lpstr>The results of each modules with 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 3</vt:lpstr>
      <vt:lpstr>PowerPoint Presentation</vt:lpstr>
      <vt:lpstr>PowerPoint Presentation</vt:lpstr>
      <vt:lpstr>Testing the model against new tweets </vt:lpstr>
      <vt:lpstr>Module 4</vt:lpstr>
      <vt:lpstr>PowerPoint Presentation</vt:lpstr>
      <vt:lpstr>PowerPoint Presentation</vt:lpstr>
      <vt:lpstr>PowerPoint Presentation</vt:lpstr>
      <vt:lpstr>EVALUATION METRICS</vt:lpstr>
      <vt:lpstr>PowerPoint Presentation</vt:lpstr>
      <vt:lpstr>ROC curves for the multinomialNB classifier for the training set: </vt:lpstr>
      <vt:lpstr>PowerPoint Presentation</vt:lpstr>
      <vt:lpstr>A visual representation of the no of positive and negative tweets in test inputs dataset obtained while testing the model</vt:lpstr>
      <vt:lpstr>Rating graph using sentiment score</vt:lpstr>
      <vt:lpstr>CONCLUSION AND FUTURE DIRECTION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APARNA G</cp:lastModifiedBy>
  <cp:revision>200</cp:revision>
  <dcterms:created xsi:type="dcterms:W3CDTF">2021-04-09T15:49:10Z</dcterms:created>
  <dcterms:modified xsi:type="dcterms:W3CDTF">2021-05-26T03:43:30Z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0x010100081347B731E3F745A774FFB6A081D0AA</vt:lpwstr>
  </property>
</Properties>
</file>