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5" r:id="rId4"/>
    <p:sldId id="260" r:id="rId5"/>
    <p:sldId id="261" r:id="rId6"/>
    <p:sldId id="267" r:id="rId7"/>
    <p:sldId id="266" r:id="rId8"/>
    <p:sldId id="262" r:id="rId9"/>
    <p:sldId id="264" r:id="rId10"/>
    <p:sldId id="263" r:id="rId11"/>
    <p:sldId id="258"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7900DB-9A75-4EF8-93A6-EED07DF39712}" v="68" dt="2021-08-27T13:33:26.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89447" autoAdjust="0"/>
  </p:normalViewPr>
  <p:slideViewPr>
    <p:cSldViewPr snapToGrid="0">
      <p:cViewPr varScale="1">
        <p:scale>
          <a:sx n="77" d="100"/>
          <a:sy n="77" d="100"/>
        </p:scale>
        <p:origin x="70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iffith, John C." userId="96f7e836-beaf-440c-929d-47b9d8ce8ec8" providerId="ADAL" clId="{F67900DB-9A75-4EF8-93A6-EED07DF39712}"/>
    <pc:docChg chg="undo custSel addSld delSld modSld sldOrd">
      <pc:chgData name="Griffith, John C." userId="96f7e836-beaf-440c-929d-47b9d8ce8ec8" providerId="ADAL" clId="{F67900DB-9A75-4EF8-93A6-EED07DF39712}" dt="2021-08-27T15:12:30.596" v="831"/>
      <pc:docMkLst>
        <pc:docMk/>
      </pc:docMkLst>
      <pc:sldChg chg="modSp mod ord modShow">
        <pc:chgData name="Griffith, John C." userId="96f7e836-beaf-440c-929d-47b9d8ce8ec8" providerId="ADAL" clId="{F67900DB-9A75-4EF8-93A6-EED07DF39712}" dt="2021-08-27T14:48:47.855" v="805" actId="729"/>
        <pc:sldMkLst>
          <pc:docMk/>
          <pc:sldMk cId="2542901073" sldId="256"/>
        </pc:sldMkLst>
        <pc:spChg chg="mod">
          <ac:chgData name="Griffith, John C." userId="96f7e836-beaf-440c-929d-47b9d8ce8ec8" providerId="ADAL" clId="{F67900DB-9A75-4EF8-93A6-EED07DF39712}" dt="2021-08-25T17:03:02.537" v="7" actId="20577"/>
          <ac:spMkLst>
            <pc:docMk/>
            <pc:sldMk cId="2542901073" sldId="256"/>
            <ac:spMk id="3" creationId="{7512BF0F-1F1A-42EB-8C31-ED910BE872BA}"/>
          </ac:spMkLst>
        </pc:spChg>
      </pc:sldChg>
      <pc:sldChg chg="mod ord modShow">
        <pc:chgData name="Griffith, John C." userId="96f7e836-beaf-440c-929d-47b9d8ce8ec8" providerId="ADAL" clId="{F67900DB-9A75-4EF8-93A6-EED07DF39712}" dt="2021-08-27T15:12:30.596" v="831"/>
        <pc:sldMkLst>
          <pc:docMk/>
          <pc:sldMk cId="1624859693" sldId="257"/>
        </pc:sldMkLst>
      </pc:sldChg>
      <pc:sldChg chg="mod modShow">
        <pc:chgData name="Griffith, John C." userId="96f7e836-beaf-440c-929d-47b9d8ce8ec8" providerId="ADAL" clId="{F67900DB-9A75-4EF8-93A6-EED07DF39712}" dt="2021-08-27T14:48:47.855" v="805" actId="729"/>
        <pc:sldMkLst>
          <pc:docMk/>
          <pc:sldMk cId="337318901" sldId="258"/>
        </pc:sldMkLst>
      </pc:sldChg>
      <pc:sldChg chg="modSp mod ord modShow">
        <pc:chgData name="Griffith, John C." userId="96f7e836-beaf-440c-929d-47b9d8ce8ec8" providerId="ADAL" clId="{F67900DB-9A75-4EF8-93A6-EED07DF39712}" dt="2021-08-27T15:07:01.526" v="815"/>
        <pc:sldMkLst>
          <pc:docMk/>
          <pc:sldMk cId="3304923067" sldId="260"/>
        </pc:sldMkLst>
        <pc:spChg chg="mod">
          <ac:chgData name="Griffith, John C." userId="96f7e836-beaf-440c-929d-47b9d8ce8ec8" providerId="ADAL" clId="{F67900DB-9A75-4EF8-93A6-EED07DF39712}" dt="2021-08-27T13:37:04.374" v="754" actId="1076"/>
          <ac:spMkLst>
            <pc:docMk/>
            <pc:sldMk cId="3304923067" sldId="260"/>
            <ac:spMk id="2" creationId="{1AB245CC-4B80-4540-AD13-A9A2C0A506B1}"/>
          </ac:spMkLst>
        </pc:spChg>
        <pc:spChg chg="mod">
          <ac:chgData name="Griffith, John C." userId="96f7e836-beaf-440c-929d-47b9d8ce8ec8" providerId="ADAL" clId="{F67900DB-9A75-4EF8-93A6-EED07DF39712}" dt="2021-08-27T15:05:07.207" v="809" actId="207"/>
          <ac:spMkLst>
            <pc:docMk/>
            <pc:sldMk cId="3304923067" sldId="260"/>
            <ac:spMk id="3" creationId="{7DB6F2D7-B286-48D3-937A-895F63A03D72}"/>
          </ac:spMkLst>
        </pc:spChg>
      </pc:sldChg>
      <pc:sldChg chg="modSp mod ord modShow">
        <pc:chgData name="Griffith, John C." userId="96f7e836-beaf-440c-929d-47b9d8ce8ec8" providerId="ADAL" clId="{F67900DB-9A75-4EF8-93A6-EED07DF39712}" dt="2021-08-27T15:07:18.995" v="816" actId="6549"/>
        <pc:sldMkLst>
          <pc:docMk/>
          <pc:sldMk cId="3316091426" sldId="261"/>
        </pc:sldMkLst>
        <pc:spChg chg="mod">
          <ac:chgData name="Griffith, John C." userId="96f7e836-beaf-440c-929d-47b9d8ce8ec8" providerId="ADAL" clId="{F67900DB-9A75-4EF8-93A6-EED07DF39712}" dt="2021-08-27T15:07:18.995" v="816" actId="6549"/>
          <ac:spMkLst>
            <pc:docMk/>
            <pc:sldMk cId="3316091426" sldId="261"/>
            <ac:spMk id="2" creationId="{0406E011-E147-4555-8AA3-6A99215417DB}"/>
          </ac:spMkLst>
        </pc:spChg>
        <pc:graphicFrameChg chg="mod modGraphic">
          <ac:chgData name="Griffith, John C." userId="96f7e836-beaf-440c-929d-47b9d8ce8ec8" providerId="ADAL" clId="{F67900DB-9A75-4EF8-93A6-EED07DF39712}" dt="2021-08-27T14:20:30.816" v="782" actId="20577"/>
          <ac:graphicFrameMkLst>
            <pc:docMk/>
            <pc:sldMk cId="3316091426" sldId="261"/>
            <ac:graphicFrameMk id="4" creationId="{CF8A8744-3449-4F04-893D-97B5C3CDB0DC}"/>
          </ac:graphicFrameMkLst>
        </pc:graphicFrameChg>
      </pc:sldChg>
      <pc:sldChg chg="mod modShow">
        <pc:chgData name="Griffith, John C." userId="96f7e836-beaf-440c-929d-47b9d8ce8ec8" providerId="ADAL" clId="{F67900DB-9A75-4EF8-93A6-EED07DF39712}" dt="2021-08-27T14:48:47.855" v="805" actId="729"/>
        <pc:sldMkLst>
          <pc:docMk/>
          <pc:sldMk cId="3566606448" sldId="262"/>
        </pc:sldMkLst>
      </pc:sldChg>
      <pc:sldChg chg="modSp mod modShow">
        <pc:chgData name="Griffith, John C." userId="96f7e836-beaf-440c-929d-47b9d8ce8ec8" providerId="ADAL" clId="{F67900DB-9A75-4EF8-93A6-EED07DF39712}" dt="2021-08-27T14:48:47.855" v="805" actId="729"/>
        <pc:sldMkLst>
          <pc:docMk/>
          <pc:sldMk cId="750172699" sldId="263"/>
        </pc:sldMkLst>
        <pc:graphicFrameChg chg="mod">
          <ac:chgData name="Griffith, John C." userId="96f7e836-beaf-440c-929d-47b9d8ce8ec8" providerId="ADAL" clId="{F67900DB-9A75-4EF8-93A6-EED07DF39712}" dt="2021-08-27T13:13:42.923" v="698" actId="20577"/>
          <ac:graphicFrameMkLst>
            <pc:docMk/>
            <pc:sldMk cId="750172699" sldId="263"/>
            <ac:graphicFrameMk id="22" creationId="{FA5924DC-CFDC-41A6-81DD-68E709F69609}"/>
          </ac:graphicFrameMkLst>
        </pc:graphicFrameChg>
      </pc:sldChg>
      <pc:sldChg chg="mod modShow">
        <pc:chgData name="Griffith, John C." userId="96f7e836-beaf-440c-929d-47b9d8ce8ec8" providerId="ADAL" clId="{F67900DB-9A75-4EF8-93A6-EED07DF39712}" dt="2021-08-27T14:48:47.855" v="805" actId="729"/>
        <pc:sldMkLst>
          <pc:docMk/>
          <pc:sldMk cId="2010724067" sldId="264"/>
        </pc:sldMkLst>
      </pc:sldChg>
      <pc:sldChg chg="modSp mod ord modShow">
        <pc:chgData name="Griffith, John C." userId="96f7e836-beaf-440c-929d-47b9d8ce8ec8" providerId="ADAL" clId="{F67900DB-9A75-4EF8-93A6-EED07DF39712}" dt="2021-08-27T15:10:24.155" v="829" actId="20577"/>
        <pc:sldMkLst>
          <pc:docMk/>
          <pc:sldMk cId="1536466082" sldId="265"/>
        </pc:sldMkLst>
        <pc:spChg chg="mod">
          <ac:chgData name="Griffith, John C." userId="96f7e836-beaf-440c-929d-47b9d8ce8ec8" providerId="ADAL" clId="{F67900DB-9A75-4EF8-93A6-EED07DF39712}" dt="2021-08-27T15:10:24.155" v="829" actId="20577"/>
          <ac:spMkLst>
            <pc:docMk/>
            <pc:sldMk cId="1536466082" sldId="265"/>
            <ac:spMk id="3" creationId="{177D1C77-CFB3-4254-AC4D-D38899ECFBD7}"/>
          </ac:spMkLst>
        </pc:spChg>
      </pc:sldChg>
      <pc:sldChg chg="modSp mod ord modShow">
        <pc:chgData name="Griffith, John C." userId="96f7e836-beaf-440c-929d-47b9d8ce8ec8" providerId="ADAL" clId="{F67900DB-9A75-4EF8-93A6-EED07DF39712}" dt="2021-08-27T15:06:22.776" v="811"/>
        <pc:sldMkLst>
          <pc:docMk/>
          <pc:sldMk cId="4085721048" sldId="266"/>
        </pc:sldMkLst>
        <pc:spChg chg="mod">
          <ac:chgData name="Griffith, John C." userId="96f7e836-beaf-440c-929d-47b9d8ce8ec8" providerId="ADAL" clId="{F67900DB-9A75-4EF8-93A6-EED07DF39712}" dt="2021-08-27T13:34:28.196" v="753"/>
          <ac:spMkLst>
            <pc:docMk/>
            <pc:sldMk cId="4085721048" sldId="266"/>
            <ac:spMk id="2" creationId="{2FF87243-08A9-418F-9222-412E1AAB15F7}"/>
          </ac:spMkLst>
        </pc:spChg>
        <pc:spChg chg="mod">
          <ac:chgData name="Griffith, John C." userId="96f7e836-beaf-440c-929d-47b9d8ce8ec8" providerId="ADAL" clId="{F67900DB-9A75-4EF8-93A6-EED07DF39712}" dt="2021-08-27T13:00:56.605" v="632" actId="20577"/>
          <ac:spMkLst>
            <pc:docMk/>
            <pc:sldMk cId="4085721048" sldId="266"/>
            <ac:spMk id="3" creationId="{EF4CD71D-168F-482D-98DF-E2371289D5CD}"/>
          </ac:spMkLst>
        </pc:spChg>
      </pc:sldChg>
      <pc:sldChg chg="mod ord modShow">
        <pc:chgData name="Griffith, John C." userId="96f7e836-beaf-440c-929d-47b9d8ce8ec8" providerId="ADAL" clId="{F67900DB-9A75-4EF8-93A6-EED07DF39712}" dt="2021-08-27T15:06:22.776" v="811"/>
        <pc:sldMkLst>
          <pc:docMk/>
          <pc:sldMk cId="3058298093" sldId="267"/>
        </pc:sldMkLst>
      </pc:sldChg>
      <pc:sldChg chg="mod ord modShow">
        <pc:chgData name="Griffith, John C." userId="96f7e836-beaf-440c-929d-47b9d8ce8ec8" providerId="ADAL" clId="{F67900DB-9A75-4EF8-93A6-EED07DF39712}" dt="2021-08-27T14:48:47.855" v="805" actId="729"/>
        <pc:sldMkLst>
          <pc:docMk/>
          <pc:sldMk cId="258020754" sldId="268"/>
        </pc:sldMkLst>
      </pc:sldChg>
      <pc:sldChg chg="modSp new del mod">
        <pc:chgData name="Griffith, John C." userId="96f7e836-beaf-440c-929d-47b9d8ce8ec8" providerId="ADAL" clId="{F67900DB-9A75-4EF8-93A6-EED07DF39712}" dt="2021-08-27T14:44:45.999" v="783" actId="47"/>
        <pc:sldMkLst>
          <pc:docMk/>
          <pc:sldMk cId="290588154" sldId="269"/>
        </pc:sldMkLst>
        <pc:spChg chg="mod">
          <ac:chgData name="Griffith, John C." userId="96f7e836-beaf-440c-929d-47b9d8ce8ec8" providerId="ADAL" clId="{F67900DB-9A75-4EF8-93A6-EED07DF39712}" dt="2021-08-25T17:04:34.577" v="79" actId="20577"/>
          <ac:spMkLst>
            <pc:docMk/>
            <pc:sldMk cId="290588154" sldId="269"/>
            <ac:spMk id="2" creationId="{A112B257-AB1A-4AA8-813F-FDE1438C2DE4}"/>
          </ac:spMkLst>
        </pc:spChg>
        <pc:spChg chg="mod">
          <ac:chgData name="Griffith, John C." userId="96f7e836-beaf-440c-929d-47b9d8ce8ec8" providerId="ADAL" clId="{F67900DB-9A75-4EF8-93A6-EED07DF39712}" dt="2021-08-25T17:06:49.520" v="280" actId="20578"/>
          <ac:spMkLst>
            <pc:docMk/>
            <pc:sldMk cId="290588154" sldId="269"/>
            <ac:spMk id="3" creationId="{9514DAC3-B9BA-4FC8-8FB1-A844726FE8B2}"/>
          </ac:spMkLst>
        </pc:spChg>
      </pc:sldChg>
      <pc:sldChg chg="modSp new del mod modShow">
        <pc:chgData name="Griffith, John C." userId="96f7e836-beaf-440c-929d-47b9d8ce8ec8" providerId="ADAL" clId="{F67900DB-9A75-4EF8-93A6-EED07DF39712}" dt="2021-08-27T14:46:54.383" v="797" actId="47"/>
        <pc:sldMkLst>
          <pc:docMk/>
          <pc:sldMk cId="402793890" sldId="270"/>
        </pc:sldMkLst>
        <pc:spChg chg="mod">
          <ac:chgData name="Griffith, John C." userId="96f7e836-beaf-440c-929d-47b9d8ce8ec8" providerId="ADAL" clId="{F67900DB-9A75-4EF8-93A6-EED07DF39712}" dt="2021-08-25T17:08:53.807" v="335" actId="20577"/>
          <ac:spMkLst>
            <pc:docMk/>
            <pc:sldMk cId="402793890" sldId="270"/>
            <ac:spMk id="2" creationId="{ACEE8E83-54AA-4285-9974-DA6A26D75134}"/>
          </ac:spMkLst>
        </pc:spChg>
      </pc:sldChg>
      <pc:sldChg chg="modSp new add del mod modShow">
        <pc:chgData name="Griffith, John C." userId="96f7e836-beaf-440c-929d-47b9d8ce8ec8" providerId="ADAL" clId="{F67900DB-9A75-4EF8-93A6-EED07DF39712}" dt="2021-08-27T14:44:48.188" v="784" actId="47"/>
        <pc:sldMkLst>
          <pc:docMk/>
          <pc:sldMk cId="2213090053" sldId="271"/>
        </pc:sldMkLst>
        <pc:spChg chg="mod">
          <ac:chgData name="Griffith, John C." userId="96f7e836-beaf-440c-929d-47b9d8ce8ec8" providerId="ADAL" clId="{F67900DB-9A75-4EF8-93A6-EED07DF39712}" dt="2021-08-25T17:10:43.320" v="353" actId="20577"/>
          <ac:spMkLst>
            <pc:docMk/>
            <pc:sldMk cId="2213090053" sldId="271"/>
            <ac:spMk id="2" creationId="{2A006BDD-2B23-4074-974F-FD69D6663B41}"/>
          </ac:spMkLst>
        </pc:spChg>
      </pc:sldChg>
      <pc:sldChg chg="modSp new add del mod modShow">
        <pc:chgData name="Griffith, John C." userId="96f7e836-beaf-440c-929d-47b9d8ce8ec8" providerId="ADAL" clId="{F67900DB-9A75-4EF8-93A6-EED07DF39712}" dt="2021-08-27T14:45:48.050" v="792" actId="47"/>
        <pc:sldMkLst>
          <pc:docMk/>
          <pc:sldMk cId="941307489" sldId="272"/>
        </pc:sldMkLst>
        <pc:spChg chg="mod">
          <ac:chgData name="Griffith, John C." userId="96f7e836-beaf-440c-929d-47b9d8ce8ec8" providerId="ADAL" clId="{F67900DB-9A75-4EF8-93A6-EED07DF39712}" dt="2021-08-25T17:17:14.665" v="452" actId="20577"/>
          <ac:spMkLst>
            <pc:docMk/>
            <pc:sldMk cId="941307489" sldId="272"/>
            <ac:spMk id="2" creationId="{8577DD48-F941-43E4-94B7-1299DCF66F5E}"/>
          </ac:spMkLst>
        </pc:spChg>
      </pc:sldChg>
      <pc:sldChg chg="modSp new del mod modShow">
        <pc:chgData name="Griffith, John C." userId="96f7e836-beaf-440c-929d-47b9d8ce8ec8" providerId="ADAL" clId="{F67900DB-9A75-4EF8-93A6-EED07DF39712}" dt="2021-08-27T14:48:20.082" v="800" actId="47"/>
        <pc:sldMkLst>
          <pc:docMk/>
          <pc:sldMk cId="2473303676" sldId="273"/>
        </pc:sldMkLst>
        <pc:spChg chg="mod">
          <ac:chgData name="Griffith, John C." userId="96f7e836-beaf-440c-929d-47b9d8ce8ec8" providerId="ADAL" clId="{F67900DB-9A75-4EF8-93A6-EED07DF39712}" dt="2021-08-25T17:19:04.817" v="499" actId="20577"/>
          <ac:spMkLst>
            <pc:docMk/>
            <pc:sldMk cId="2473303676" sldId="273"/>
            <ac:spMk id="2" creationId="{6356877F-C85E-49E5-9FBA-1EB8D24F8243}"/>
          </ac:spMkLst>
        </pc:spChg>
      </pc:sldChg>
      <pc:sldChg chg="modSp new del mod modShow">
        <pc:chgData name="Griffith, John C." userId="96f7e836-beaf-440c-929d-47b9d8ce8ec8" providerId="ADAL" clId="{F67900DB-9A75-4EF8-93A6-EED07DF39712}" dt="2021-08-27T14:48:21.867" v="801" actId="47"/>
        <pc:sldMkLst>
          <pc:docMk/>
          <pc:sldMk cId="1194368317" sldId="274"/>
        </pc:sldMkLst>
        <pc:spChg chg="mod">
          <ac:chgData name="Griffith, John C." userId="96f7e836-beaf-440c-929d-47b9d8ce8ec8" providerId="ADAL" clId="{F67900DB-9A75-4EF8-93A6-EED07DF39712}" dt="2021-08-25T17:19:15.542" v="515" actId="20577"/>
          <ac:spMkLst>
            <pc:docMk/>
            <pc:sldMk cId="1194368317" sldId="274"/>
            <ac:spMk id="2" creationId="{C0DDB17A-CBDB-47CF-8368-558CB09A64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29BF3-B595-442D-B6A9-9A16418B121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DF83342-FF20-4A4B-AEB4-06351D451BEC}">
      <dgm:prSet/>
      <dgm:spPr/>
      <dgm:t>
        <a:bodyPr/>
        <a:lstStyle/>
        <a:p>
          <a:r>
            <a:rPr lang="en-US"/>
            <a:t>Teaching Effectiveness</a:t>
          </a:r>
        </a:p>
      </dgm:t>
    </dgm:pt>
    <dgm:pt modelId="{4587F84B-5D3A-45CF-B26B-97FED717E558}" type="parTrans" cxnId="{C940E396-F857-45AA-8B80-D51C176FA07A}">
      <dgm:prSet/>
      <dgm:spPr/>
      <dgm:t>
        <a:bodyPr/>
        <a:lstStyle/>
        <a:p>
          <a:endParaRPr lang="en-US"/>
        </a:p>
      </dgm:t>
    </dgm:pt>
    <dgm:pt modelId="{D76C2B04-349D-4935-A8DC-19468A6EF20F}" type="sibTrans" cxnId="{C940E396-F857-45AA-8B80-D51C176FA07A}">
      <dgm:prSet/>
      <dgm:spPr/>
      <dgm:t>
        <a:bodyPr/>
        <a:lstStyle/>
        <a:p>
          <a:endParaRPr lang="en-US"/>
        </a:p>
      </dgm:t>
    </dgm:pt>
    <dgm:pt modelId="{9E1924C4-F06A-426F-8C15-504BF30DF28C}">
      <dgm:prSet/>
      <dgm:spPr/>
      <dgm:t>
        <a:bodyPr/>
        <a:lstStyle/>
        <a:p>
          <a:r>
            <a:rPr lang="en-US" dirty="0"/>
            <a:t>Annual evaluations (All)</a:t>
          </a:r>
        </a:p>
      </dgm:t>
    </dgm:pt>
    <dgm:pt modelId="{A92926A2-4FDD-453B-95B9-4E4763D2F000}" type="parTrans" cxnId="{131AA276-33E5-489D-89DB-2C96F079C6E3}">
      <dgm:prSet/>
      <dgm:spPr/>
      <dgm:t>
        <a:bodyPr/>
        <a:lstStyle/>
        <a:p>
          <a:endParaRPr lang="en-US"/>
        </a:p>
      </dgm:t>
    </dgm:pt>
    <dgm:pt modelId="{D0060D8F-0448-40F1-B347-495C2D4FE9C9}" type="sibTrans" cxnId="{131AA276-33E5-489D-89DB-2C96F079C6E3}">
      <dgm:prSet/>
      <dgm:spPr/>
      <dgm:t>
        <a:bodyPr/>
        <a:lstStyle/>
        <a:p>
          <a:endParaRPr lang="en-US"/>
        </a:p>
      </dgm:t>
    </dgm:pt>
    <dgm:pt modelId="{367BFFC1-0222-48F8-BD28-C34032332726}">
      <dgm:prSet/>
      <dgm:spPr/>
      <dgm:t>
        <a:bodyPr/>
        <a:lstStyle/>
        <a:p>
          <a:r>
            <a:rPr lang="en-US" dirty="0"/>
            <a:t>Student evaluations (All)</a:t>
          </a:r>
        </a:p>
      </dgm:t>
    </dgm:pt>
    <dgm:pt modelId="{94A69238-24D7-40D3-A8DA-91369A55263B}" type="parTrans" cxnId="{358201C9-9E32-41B2-8575-3A0E89AC9E84}">
      <dgm:prSet/>
      <dgm:spPr/>
      <dgm:t>
        <a:bodyPr/>
        <a:lstStyle/>
        <a:p>
          <a:endParaRPr lang="en-US"/>
        </a:p>
      </dgm:t>
    </dgm:pt>
    <dgm:pt modelId="{48EACBD7-FD3E-4FA5-97F5-141F45EC40DB}" type="sibTrans" cxnId="{358201C9-9E32-41B2-8575-3A0E89AC9E84}">
      <dgm:prSet/>
      <dgm:spPr/>
      <dgm:t>
        <a:bodyPr/>
        <a:lstStyle/>
        <a:p>
          <a:endParaRPr lang="en-US"/>
        </a:p>
      </dgm:t>
    </dgm:pt>
    <dgm:pt modelId="{3285C1F0-68ED-4E88-9DCF-5E135DB7BB3A}">
      <dgm:prSet/>
      <dgm:spPr/>
      <dgm:t>
        <a:bodyPr/>
        <a:lstStyle/>
        <a:p>
          <a:r>
            <a:rPr lang="en-US" dirty="0"/>
            <a:t>Peer observations (5)</a:t>
          </a:r>
        </a:p>
      </dgm:t>
    </dgm:pt>
    <dgm:pt modelId="{FA04FC3E-0697-4314-B1F9-72CC31B51194}" type="parTrans" cxnId="{0F420AF7-5533-4FC0-BAB6-2F73EBE7ACD9}">
      <dgm:prSet/>
      <dgm:spPr/>
      <dgm:t>
        <a:bodyPr/>
        <a:lstStyle/>
        <a:p>
          <a:endParaRPr lang="en-US"/>
        </a:p>
      </dgm:t>
    </dgm:pt>
    <dgm:pt modelId="{90AB196C-A4D9-4DA8-AAA2-6B57DCDBED84}" type="sibTrans" cxnId="{0F420AF7-5533-4FC0-BAB6-2F73EBE7ACD9}">
      <dgm:prSet/>
      <dgm:spPr/>
      <dgm:t>
        <a:bodyPr/>
        <a:lstStyle/>
        <a:p>
          <a:endParaRPr lang="en-US"/>
        </a:p>
      </dgm:t>
    </dgm:pt>
    <dgm:pt modelId="{24123026-5DE0-4CEF-A127-3EA853EEEC79}">
      <dgm:prSet/>
      <dgm:spPr/>
      <dgm:t>
        <a:bodyPr/>
        <a:lstStyle/>
        <a:p>
          <a:r>
            <a:rPr lang="en-US" dirty="0"/>
            <a:t>Additional evidence of teaching effectiveness</a:t>
          </a:r>
        </a:p>
      </dgm:t>
    </dgm:pt>
    <dgm:pt modelId="{417F3190-3E82-40A5-9D77-60FDEA6ED620}" type="parTrans" cxnId="{4BDF5518-21EF-4DD1-900B-EA0219E3EBAF}">
      <dgm:prSet/>
      <dgm:spPr/>
      <dgm:t>
        <a:bodyPr/>
        <a:lstStyle/>
        <a:p>
          <a:endParaRPr lang="en-US"/>
        </a:p>
      </dgm:t>
    </dgm:pt>
    <dgm:pt modelId="{AE861B3B-F06B-457A-BE40-9F3E3C377914}" type="sibTrans" cxnId="{4BDF5518-21EF-4DD1-900B-EA0219E3EBAF}">
      <dgm:prSet/>
      <dgm:spPr/>
      <dgm:t>
        <a:bodyPr/>
        <a:lstStyle/>
        <a:p>
          <a:endParaRPr lang="en-US"/>
        </a:p>
      </dgm:t>
    </dgm:pt>
    <dgm:pt modelId="{DF48756F-3E4C-4217-A234-F75FF9C50AB0}">
      <dgm:prSet/>
      <dgm:spPr/>
      <dgm:t>
        <a:bodyPr/>
        <a:lstStyle/>
        <a:p>
          <a:r>
            <a:rPr lang="en-US"/>
            <a:t>Scholarly Activity</a:t>
          </a:r>
        </a:p>
      </dgm:t>
    </dgm:pt>
    <dgm:pt modelId="{BCEF9C26-5117-4459-AFC8-C18A3BE19A18}" type="parTrans" cxnId="{85CEF44B-930E-4307-8F5C-45D53864AEA8}">
      <dgm:prSet/>
      <dgm:spPr/>
      <dgm:t>
        <a:bodyPr/>
        <a:lstStyle/>
        <a:p>
          <a:endParaRPr lang="en-US"/>
        </a:p>
      </dgm:t>
    </dgm:pt>
    <dgm:pt modelId="{72E3F7D8-801E-4B04-9B24-BE11692329B7}" type="sibTrans" cxnId="{85CEF44B-930E-4307-8F5C-45D53864AEA8}">
      <dgm:prSet/>
      <dgm:spPr/>
      <dgm:t>
        <a:bodyPr/>
        <a:lstStyle/>
        <a:p>
          <a:endParaRPr lang="en-US"/>
        </a:p>
      </dgm:t>
    </dgm:pt>
    <dgm:pt modelId="{7373965A-BAD8-4CED-ABF5-8EB16EFD5A7A}">
      <dgm:prSet/>
      <dgm:spPr/>
      <dgm:t>
        <a:bodyPr/>
        <a:lstStyle/>
        <a:p>
          <a:r>
            <a:rPr lang="en-US" dirty="0"/>
            <a:t>Peer reviewed publications (5)</a:t>
          </a:r>
        </a:p>
      </dgm:t>
    </dgm:pt>
    <dgm:pt modelId="{421ECB6C-5076-4240-984E-D7269874E07A}" type="parTrans" cxnId="{B0FC918D-34B9-4AB1-BC90-FF32F9E78B09}">
      <dgm:prSet/>
      <dgm:spPr/>
      <dgm:t>
        <a:bodyPr/>
        <a:lstStyle/>
        <a:p>
          <a:endParaRPr lang="en-US"/>
        </a:p>
      </dgm:t>
    </dgm:pt>
    <dgm:pt modelId="{9700BEE4-D12F-4A70-A04E-048D7FE0B63A}" type="sibTrans" cxnId="{B0FC918D-34B9-4AB1-BC90-FF32F9E78B09}">
      <dgm:prSet/>
      <dgm:spPr/>
      <dgm:t>
        <a:bodyPr/>
        <a:lstStyle/>
        <a:p>
          <a:endParaRPr lang="en-US"/>
        </a:p>
      </dgm:t>
    </dgm:pt>
    <dgm:pt modelId="{06B266E1-8729-4E82-8BB4-C64C07D5B237}">
      <dgm:prSet/>
      <dgm:spPr/>
      <dgm:t>
        <a:bodyPr/>
        <a:lstStyle/>
        <a:p>
          <a:r>
            <a:rPr lang="en-US" dirty="0"/>
            <a:t>Presentations at refereed regional, national or international conferences (5) </a:t>
          </a:r>
        </a:p>
      </dgm:t>
    </dgm:pt>
    <dgm:pt modelId="{755D4EE8-F93E-4999-B999-203C8A2BF624}" type="parTrans" cxnId="{443B6782-6CDC-4142-BEB2-E0062B991526}">
      <dgm:prSet/>
      <dgm:spPr/>
      <dgm:t>
        <a:bodyPr/>
        <a:lstStyle/>
        <a:p>
          <a:endParaRPr lang="en-US"/>
        </a:p>
      </dgm:t>
    </dgm:pt>
    <dgm:pt modelId="{E0371774-3F4D-4522-9100-2C63E814B65B}" type="sibTrans" cxnId="{443B6782-6CDC-4142-BEB2-E0062B991526}">
      <dgm:prSet/>
      <dgm:spPr/>
      <dgm:t>
        <a:bodyPr/>
        <a:lstStyle/>
        <a:p>
          <a:endParaRPr lang="en-US"/>
        </a:p>
      </dgm:t>
    </dgm:pt>
    <dgm:pt modelId="{75E16C24-A433-4C5C-8D4D-9D6A0B8A477E}">
      <dgm:prSet/>
      <dgm:spPr/>
      <dgm:t>
        <a:bodyPr/>
        <a:lstStyle/>
        <a:p>
          <a:r>
            <a:rPr lang="en-US" dirty="0"/>
            <a:t>Submitted internal or external grant proposal (1)</a:t>
          </a:r>
        </a:p>
      </dgm:t>
    </dgm:pt>
    <dgm:pt modelId="{D16312FA-B69F-4C2B-93C5-B92CDC2F6244}" type="parTrans" cxnId="{81EE4F94-6EE6-4EA1-BB7A-7BAB1FB03E63}">
      <dgm:prSet/>
      <dgm:spPr/>
      <dgm:t>
        <a:bodyPr/>
        <a:lstStyle/>
        <a:p>
          <a:endParaRPr lang="en-US"/>
        </a:p>
      </dgm:t>
    </dgm:pt>
    <dgm:pt modelId="{78B06AC9-03BE-483F-B6EF-C0BA11B44CBC}" type="sibTrans" cxnId="{81EE4F94-6EE6-4EA1-BB7A-7BAB1FB03E63}">
      <dgm:prSet/>
      <dgm:spPr/>
      <dgm:t>
        <a:bodyPr/>
        <a:lstStyle/>
        <a:p>
          <a:endParaRPr lang="en-US"/>
        </a:p>
      </dgm:t>
    </dgm:pt>
    <dgm:pt modelId="{9D7CDFB0-6C20-421D-9862-F35CC71E53A7}">
      <dgm:prSet/>
      <dgm:spPr/>
      <dgm:t>
        <a:bodyPr/>
        <a:lstStyle/>
        <a:p>
          <a:r>
            <a:rPr lang="en-US" dirty="0"/>
            <a:t>Service</a:t>
          </a:r>
        </a:p>
      </dgm:t>
    </dgm:pt>
    <dgm:pt modelId="{43402A0A-AF29-4B8D-B893-F78D984417EA}" type="parTrans" cxnId="{9146F2EC-7985-4B72-B37A-2AAADFC9341D}">
      <dgm:prSet/>
      <dgm:spPr/>
      <dgm:t>
        <a:bodyPr/>
        <a:lstStyle/>
        <a:p>
          <a:endParaRPr lang="en-US"/>
        </a:p>
      </dgm:t>
    </dgm:pt>
    <dgm:pt modelId="{1988B71D-6A61-4A0F-A17E-11E6033709A7}" type="sibTrans" cxnId="{9146F2EC-7985-4B72-B37A-2AAADFC9341D}">
      <dgm:prSet/>
      <dgm:spPr/>
      <dgm:t>
        <a:bodyPr/>
        <a:lstStyle/>
        <a:p>
          <a:endParaRPr lang="en-US"/>
        </a:p>
      </dgm:t>
    </dgm:pt>
    <dgm:pt modelId="{05B554B2-AE29-4832-BC02-BAE568DA2783}">
      <dgm:prSet/>
      <dgm:spPr/>
      <dgm:t>
        <a:bodyPr/>
        <a:lstStyle/>
        <a:p>
          <a:r>
            <a:rPr lang="en-US" dirty="0"/>
            <a:t>Committee: Member or Chair - University, Campus, College or Dept</a:t>
          </a:r>
        </a:p>
      </dgm:t>
    </dgm:pt>
    <dgm:pt modelId="{0E417F38-700C-4A96-BA62-AEA9A2E6D4C1}" type="parTrans" cxnId="{7821A975-3FCE-4D40-8021-D021F92119D3}">
      <dgm:prSet/>
      <dgm:spPr/>
      <dgm:t>
        <a:bodyPr/>
        <a:lstStyle/>
        <a:p>
          <a:endParaRPr lang="en-US"/>
        </a:p>
      </dgm:t>
    </dgm:pt>
    <dgm:pt modelId="{B7551276-7988-491D-8B0C-028214AEEC94}" type="sibTrans" cxnId="{7821A975-3FCE-4D40-8021-D021F92119D3}">
      <dgm:prSet/>
      <dgm:spPr/>
      <dgm:t>
        <a:bodyPr/>
        <a:lstStyle/>
        <a:p>
          <a:endParaRPr lang="en-US"/>
        </a:p>
      </dgm:t>
    </dgm:pt>
    <dgm:pt modelId="{748E811A-B408-4939-9AFD-0C1EDFBC67D2}">
      <dgm:prSet/>
      <dgm:spPr/>
      <dgm:t>
        <a:bodyPr/>
        <a:lstStyle/>
        <a:p>
          <a:r>
            <a:rPr lang="en-US" dirty="0"/>
            <a:t>Manage academic programs</a:t>
          </a:r>
        </a:p>
      </dgm:t>
    </dgm:pt>
    <dgm:pt modelId="{14B4AA43-3BF3-4A22-B173-2CFCAE055A65}" type="parTrans" cxnId="{B4FA18DC-D047-4C47-A419-14602BB0B188}">
      <dgm:prSet/>
      <dgm:spPr/>
      <dgm:t>
        <a:bodyPr/>
        <a:lstStyle/>
        <a:p>
          <a:endParaRPr lang="en-US"/>
        </a:p>
      </dgm:t>
    </dgm:pt>
    <dgm:pt modelId="{5A738ADE-B9F9-48D7-993E-77EE2ED9C7ED}" type="sibTrans" cxnId="{B4FA18DC-D047-4C47-A419-14602BB0B188}">
      <dgm:prSet/>
      <dgm:spPr/>
      <dgm:t>
        <a:bodyPr/>
        <a:lstStyle/>
        <a:p>
          <a:endParaRPr lang="en-US"/>
        </a:p>
      </dgm:t>
    </dgm:pt>
    <dgm:pt modelId="{5AF3B045-98CD-409C-90C3-2302C2CDF713}">
      <dgm:prSet/>
      <dgm:spPr/>
      <dgm:t>
        <a:bodyPr/>
        <a:lstStyle/>
        <a:p>
          <a:r>
            <a:rPr lang="en-US" dirty="0"/>
            <a:t>Peer review (faculty observations)</a:t>
          </a:r>
        </a:p>
      </dgm:t>
    </dgm:pt>
    <dgm:pt modelId="{04522A6C-B01D-4FA3-A706-F2ED5B5E0534}" type="parTrans" cxnId="{BA08377D-533E-4B0D-945D-7D24BFFDD067}">
      <dgm:prSet/>
      <dgm:spPr/>
      <dgm:t>
        <a:bodyPr/>
        <a:lstStyle/>
        <a:p>
          <a:endParaRPr lang="en-US"/>
        </a:p>
      </dgm:t>
    </dgm:pt>
    <dgm:pt modelId="{6CC838AA-6149-40C9-A1F0-5F6C8DB6FCD5}" type="sibTrans" cxnId="{BA08377D-533E-4B0D-945D-7D24BFFDD067}">
      <dgm:prSet/>
      <dgm:spPr/>
      <dgm:t>
        <a:bodyPr/>
        <a:lstStyle/>
        <a:p>
          <a:endParaRPr lang="en-US"/>
        </a:p>
      </dgm:t>
    </dgm:pt>
    <dgm:pt modelId="{15B204C0-5235-4A32-8420-BD66DE746A50}">
      <dgm:prSet/>
      <dgm:spPr/>
      <dgm:t>
        <a:bodyPr/>
        <a:lstStyle/>
        <a:p>
          <a:r>
            <a:rPr lang="en-US" dirty="0"/>
            <a:t>Moderating panel presentations</a:t>
          </a:r>
        </a:p>
      </dgm:t>
    </dgm:pt>
    <dgm:pt modelId="{64AB9F01-8E12-480E-ADDB-038FA87CC7E0}" type="parTrans" cxnId="{5C0F8D1E-4A38-4E12-B055-FD91509C40DC}">
      <dgm:prSet/>
      <dgm:spPr/>
      <dgm:t>
        <a:bodyPr/>
        <a:lstStyle/>
        <a:p>
          <a:endParaRPr lang="en-US"/>
        </a:p>
      </dgm:t>
    </dgm:pt>
    <dgm:pt modelId="{7897CE06-3E54-4C91-B444-4CED3947FC83}" type="sibTrans" cxnId="{5C0F8D1E-4A38-4E12-B055-FD91509C40DC}">
      <dgm:prSet/>
      <dgm:spPr/>
      <dgm:t>
        <a:bodyPr/>
        <a:lstStyle/>
        <a:p>
          <a:endParaRPr lang="en-US"/>
        </a:p>
      </dgm:t>
    </dgm:pt>
    <dgm:pt modelId="{208240BC-E2A4-44D9-A0A0-8DA852BD0098}">
      <dgm:prSet/>
      <dgm:spPr/>
      <dgm:t>
        <a:bodyPr/>
        <a:lstStyle/>
        <a:p>
          <a:r>
            <a:rPr lang="en-US" dirty="0"/>
            <a:t>Developing and organizing professional conferences</a:t>
          </a:r>
        </a:p>
      </dgm:t>
    </dgm:pt>
    <dgm:pt modelId="{91D8756C-EAF1-4AAF-A5DC-233F82B55989}" type="parTrans" cxnId="{95A92A0A-7DD0-497A-9326-67617AE52446}">
      <dgm:prSet/>
      <dgm:spPr/>
      <dgm:t>
        <a:bodyPr/>
        <a:lstStyle/>
        <a:p>
          <a:endParaRPr lang="en-US"/>
        </a:p>
      </dgm:t>
    </dgm:pt>
    <dgm:pt modelId="{7DF99A36-DF9F-4704-B73C-A292FA00C41A}" type="sibTrans" cxnId="{95A92A0A-7DD0-497A-9326-67617AE52446}">
      <dgm:prSet/>
      <dgm:spPr/>
      <dgm:t>
        <a:bodyPr/>
        <a:lstStyle/>
        <a:p>
          <a:endParaRPr lang="en-US"/>
        </a:p>
      </dgm:t>
    </dgm:pt>
    <dgm:pt modelId="{55A40337-AF61-4E2C-B231-8D7E11F59580}">
      <dgm:prSet/>
      <dgm:spPr/>
      <dgm:t>
        <a:bodyPr/>
        <a:lstStyle/>
        <a:p>
          <a:r>
            <a:rPr lang="en-US" dirty="0"/>
            <a:t>“Life and activities of the department” as requested by Dept. Chair</a:t>
          </a:r>
        </a:p>
      </dgm:t>
    </dgm:pt>
    <dgm:pt modelId="{4B957A39-2F4A-475A-A815-0900FF817193}" type="parTrans" cxnId="{268B2BDE-B360-4B26-BA1D-47E9EB6F9181}">
      <dgm:prSet/>
      <dgm:spPr/>
      <dgm:t>
        <a:bodyPr/>
        <a:lstStyle/>
        <a:p>
          <a:endParaRPr lang="en-US"/>
        </a:p>
      </dgm:t>
    </dgm:pt>
    <dgm:pt modelId="{A7A5F102-C016-4103-9845-AA13B484A2DF}" type="sibTrans" cxnId="{268B2BDE-B360-4B26-BA1D-47E9EB6F9181}">
      <dgm:prSet/>
      <dgm:spPr/>
      <dgm:t>
        <a:bodyPr/>
        <a:lstStyle/>
        <a:p>
          <a:endParaRPr lang="en-US"/>
        </a:p>
      </dgm:t>
    </dgm:pt>
    <dgm:pt modelId="{76996DAB-1A34-4503-911E-C3E0FC8259AD}">
      <dgm:prSet/>
      <dgm:spPr/>
      <dgm:t>
        <a:bodyPr/>
        <a:lstStyle/>
        <a:p>
          <a:r>
            <a:rPr lang="en-US" dirty="0"/>
            <a:t>Holding office in professional organization</a:t>
          </a:r>
        </a:p>
      </dgm:t>
    </dgm:pt>
    <dgm:pt modelId="{0B622063-E62B-42A6-AE82-0C57117C9A60}" type="parTrans" cxnId="{FBA74C2D-5A1A-4E89-824A-CBD0412C450A}">
      <dgm:prSet/>
      <dgm:spPr/>
      <dgm:t>
        <a:bodyPr/>
        <a:lstStyle/>
        <a:p>
          <a:endParaRPr lang="en-US"/>
        </a:p>
      </dgm:t>
    </dgm:pt>
    <dgm:pt modelId="{532A14B6-4A6F-4F7D-B595-7B0C9C6DC056}" type="sibTrans" cxnId="{FBA74C2D-5A1A-4E89-824A-CBD0412C450A}">
      <dgm:prSet/>
      <dgm:spPr/>
      <dgm:t>
        <a:bodyPr/>
        <a:lstStyle/>
        <a:p>
          <a:endParaRPr lang="en-US"/>
        </a:p>
      </dgm:t>
    </dgm:pt>
    <dgm:pt modelId="{66118603-8A18-47D5-88AF-58EFA07BD9D9}">
      <dgm:prSet/>
      <dgm:spPr/>
      <dgm:t>
        <a:bodyPr/>
        <a:lstStyle/>
        <a:p>
          <a:r>
            <a:rPr lang="en-US" dirty="0"/>
            <a:t>Additional examples as described in COAS Promotion and Tenure Policy</a:t>
          </a:r>
        </a:p>
      </dgm:t>
    </dgm:pt>
    <dgm:pt modelId="{D9D25761-17F8-4BEA-945A-B75FC6B229CB}" type="parTrans" cxnId="{22722EE2-E17D-4A4B-B087-EC52772DDE39}">
      <dgm:prSet/>
      <dgm:spPr/>
      <dgm:t>
        <a:bodyPr/>
        <a:lstStyle/>
        <a:p>
          <a:endParaRPr lang="en-US"/>
        </a:p>
      </dgm:t>
    </dgm:pt>
    <dgm:pt modelId="{367DAAA2-AC9E-4DE8-9A04-1BBA232E8ACD}" type="sibTrans" cxnId="{22722EE2-E17D-4A4B-B087-EC52772DDE39}">
      <dgm:prSet/>
      <dgm:spPr/>
      <dgm:t>
        <a:bodyPr/>
        <a:lstStyle/>
        <a:p>
          <a:endParaRPr lang="en-US"/>
        </a:p>
      </dgm:t>
    </dgm:pt>
    <dgm:pt modelId="{52A1DC4E-E574-4308-95FA-9EB8170D4066}">
      <dgm:prSet/>
      <dgm:spPr/>
      <dgm:t>
        <a:bodyPr/>
        <a:lstStyle/>
        <a:p>
          <a:r>
            <a:rPr lang="en-US" dirty="0"/>
            <a:t>Additional examples as described in COAS Promotion and Tenure Policy</a:t>
          </a:r>
        </a:p>
      </dgm:t>
    </dgm:pt>
    <dgm:pt modelId="{74347AA9-E321-4687-AC3D-230346998F70}" type="parTrans" cxnId="{AA9A0B2E-08B2-4587-8DF4-AACA97486188}">
      <dgm:prSet/>
      <dgm:spPr/>
      <dgm:t>
        <a:bodyPr/>
        <a:lstStyle/>
        <a:p>
          <a:endParaRPr lang="en-US"/>
        </a:p>
      </dgm:t>
    </dgm:pt>
    <dgm:pt modelId="{DA4294BA-645D-4C70-B72B-E9AD62577E70}" type="sibTrans" cxnId="{AA9A0B2E-08B2-4587-8DF4-AACA97486188}">
      <dgm:prSet/>
      <dgm:spPr/>
      <dgm:t>
        <a:bodyPr/>
        <a:lstStyle/>
        <a:p>
          <a:endParaRPr lang="en-US"/>
        </a:p>
      </dgm:t>
    </dgm:pt>
    <dgm:pt modelId="{349EBE15-8C66-4765-9072-CFC8F77EC233}">
      <dgm:prSet/>
      <dgm:spPr/>
      <dgm:t>
        <a:bodyPr/>
        <a:lstStyle/>
        <a:p>
          <a:r>
            <a:rPr lang="en-US" dirty="0"/>
            <a:t>Additional examples as described in COAS Promotion and Tenure Policy</a:t>
          </a:r>
        </a:p>
      </dgm:t>
    </dgm:pt>
    <dgm:pt modelId="{2DD0D9F2-4B98-4345-BA8E-E2C34AD8BD5B}" type="parTrans" cxnId="{7CDF9CD4-CC06-4822-911D-1EB032C1A4C3}">
      <dgm:prSet/>
      <dgm:spPr/>
      <dgm:t>
        <a:bodyPr/>
        <a:lstStyle/>
        <a:p>
          <a:endParaRPr lang="en-US"/>
        </a:p>
      </dgm:t>
    </dgm:pt>
    <dgm:pt modelId="{C6E8DC8E-B16A-4081-944E-66B76675B583}" type="sibTrans" cxnId="{7CDF9CD4-CC06-4822-911D-1EB032C1A4C3}">
      <dgm:prSet/>
      <dgm:spPr/>
      <dgm:t>
        <a:bodyPr/>
        <a:lstStyle/>
        <a:p>
          <a:endParaRPr lang="en-US"/>
        </a:p>
      </dgm:t>
    </dgm:pt>
    <dgm:pt modelId="{F8BE716B-00A7-428D-AE33-7AB31BE3FA7E}" type="pres">
      <dgm:prSet presAssocID="{69E29BF3-B595-442D-B6A9-9A16418B1211}" presName="linear" presStyleCnt="0">
        <dgm:presLayoutVars>
          <dgm:dir/>
          <dgm:animLvl val="lvl"/>
          <dgm:resizeHandles val="exact"/>
        </dgm:presLayoutVars>
      </dgm:prSet>
      <dgm:spPr/>
    </dgm:pt>
    <dgm:pt modelId="{84EA02F7-0EA0-4BF7-A2FA-DD2707AC7CD7}" type="pres">
      <dgm:prSet presAssocID="{ADF83342-FF20-4A4B-AEB4-06351D451BEC}" presName="parentLin" presStyleCnt="0"/>
      <dgm:spPr/>
    </dgm:pt>
    <dgm:pt modelId="{5623BFD8-375C-4656-BB03-054A2B0F5D57}" type="pres">
      <dgm:prSet presAssocID="{ADF83342-FF20-4A4B-AEB4-06351D451BEC}" presName="parentLeftMargin" presStyleLbl="node1" presStyleIdx="0" presStyleCnt="3"/>
      <dgm:spPr/>
    </dgm:pt>
    <dgm:pt modelId="{FDD41A76-AF85-4184-A525-FF8C9355D2CA}" type="pres">
      <dgm:prSet presAssocID="{ADF83342-FF20-4A4B-AEB4-06351D451BEC}" presName="parentText" presStyleLbl="node1" presStyleIdx="0" presStyleCnt="3">
        <dgm:presLayoutVars>
          <dgm:chMax val="0"/>
          <dgm:bulletEnabled val="1"/>
        </dgm:presLayoutVars>
      </dgm:prSet>
      <dgm:spPr/>
    </dgm:pt>
    <dgm:pt modelId="{017C6062-7857-4BE5-A7AC-A8B06AC83231}" type="pres">
      <dgm:prSet presAssocID="{ADF83342-FF20-4A4B-AEB4-06351D451BEC}" presName="negativeSpace" presStyleCnt="0"/>
      <dgm:spPr/>
    </dgm:pt>
    <dgm:pt modelId="{286CEE01-0189-4B24-924B-3E4961618D25}" type="pres">
      <dgm:prSet presAssocID="{ADF83342-FF20-4A4B-AEB4-06351D451BEC}" presName="childText" presStyleLbl="conFgAcc1" presStyleIdx="0" presStyleCnt="3">
        <dgm:presLayoutVars>
          <dgm:bulletEnabled val="1"/>
        </dgm:presLayoutVars>
      </dgm:prSet>
      <dgm:spPr/>
    </dgm:pt>
    <dgm:pt modelId="{4BAC50F6-CC8A-4CD3-B2FA-D0C780D6BCAE}" type="pres">
      <dgm:prSet presAssocID="{D76C2B04-349D-4935-A8DC-19468A6EF20F}" presName="spaceBetweenRectangles" presStyleCnt="0"/>
      <dgm:spPr/>
    </dgm:pt>
    <dgm:pt modelId="{C4A27D27-FDB7-4EEF-813C-ADFF8429945F}" type="pres">
      <dgm:prSet presAssocID="{DF48756F-3E4C-4217-A234-F75FF9C50AB0}" presName="parentLin" presStyleCnt="0"/>
      <dgm:spPr/>
    </dgm:pt>
    <dgm:pt modelId="{D0D6C293-A75B-410A-A30A-9D57A681494D}" type="pres">
      <dgm:prSet presAssocID="{DF48756F-3E4C-4217-A234-F75FF9C50AB0}" presName="parentLeftMargin" presStyleLbl="node1" presStyleIdx="0" presStyleCnt="3"/>
      <dgm:spPr/>
    </dgm:pt>
    <dgm:pt modelId="{D0777285-9D88-48A8-A12B-1552DE6413C3}" type="pres">
      <dgm:prSet presAssocID="{DF48756F-3E4C-4217-A234-F75FF9C50AB0}" presName="parentText" presStyleLbl="node1" presStyleIdx="1" presStyleCnt="3">
        <dgm:presLayoutVars>
          <dgm:chMax val="0"/>
          <dgm:bulletEnabled val="1"/>
        </dgm:presLayoutVars>
      </dgm:prSet>
      <dgm:spPr/>
    </dgm:pt>
    <dgm:pt modelId="{D04C6DA3-3668-4E2A-BEFA-968F1F00E716}" type="pres">
      <dgm:prSet presAssocID="{DF48756F-3E4C-4217-A234-F75FF9C50AB0}" presName="negativeSpace" presStyleCnt="0"/>
      <dgm:spPr/>
    </dgm:pt>
    <dgm:pt modelId="{5BD55D32-59BD-456D-A6DC-CF56C6BF868A}" type="pres">
      <dgm:prSet presAssocID="{DF48756F-3E4C-4217-A234-F75FF9C50AB0}" presName="childText" presStyleLbl="conFgAcc1" presStyleIdx="1" presStyleCnt="3">
        <dgm:presLayoutVars>
          <dgm:bulletEnabled val="1"/>
        </dgm:presLayoutVars>
      </dgm:prSet>
      <dgm:spPr/>
    </dgm:pt>
    <dgm:pt modelId="{914411B3-4D82-46A1-A1B8-6BE8AB22DF7E}" type="pres">
      <dgm:prSet presAssocID="{72E3F7D8-801E-4B04-9B24-BE11692329B7}" presName="spaceBetweenRectangles" presStyleCnt="0"/>
      <dgm:spPr/>
    </dgm:pt>
    <dgm:pt modelId="{B11719B1-3494-47B8-81CB-F0DCFC832EC5}" type="pres">
      <dgm:prSet presAssocID="{9D7CDFB0-6C20-421D-9862-F35CC71E53A7}" presName="parentLin" presStyleCnt="0"/>
      <dgm:spPr/>
    </dgm:pt>
    <dgm:pt modelId="{9281AC0F-ECD0-4A54-8452-DCC94DFEDAA3}" type="pres">
      <dgm:prSet presAssocID="{9D7CDFB0-6C20-421D-9862-F35CC71E53A7}" presName="parentLeftMargin" presStyleLbl="node1" presStyleIdx="1" presStyleCnt="3"/>
      <dgm:spPr/>
    </dgm:pt>
    <dgm:pt modelId="{D1FD7BC4-80D5-44F9-9D03-761FE17BAEC4}" type="pres">
      <dgm:prSet presAssocID="{9D7CDFB0-6C20-421D-9862-F35CC71E53A7}" presName="parentText" presStyleLbl="node1" presStyleIdx="2" presStyleCnt="3">
        <dgm:presLayoutVars>
          <dgm:chMax val="0"/>
          <dgm:bulletEnabled val="1"/>
        </dgm:presLayoutVars>
      </dgm:prSet>
      <dgm:spPr/>
    </dgm:pt>
    <dgm:pt modelId="{46AAF6F6-A159-4DE1-836F-B95DA175FB39}" type="pres">
      <dgm:prSet presAssocID="{9D7CDFB0-6C20-421D-9862-F35CC71E53A7}" presName="negativeSpace" presStyleCnt="0"/>
      <dgm:spPr/>
    </dgm:pt>
    <dgm:pt modelId="{7BBCDB38-05C9-4E5B-A0A8-587C81D816CC}" type="pres">
      <dgm:prSet presAssocID="{9D7CDFB0-6C20-421D-9862-F35CC71E53A7}" presName="childText" presStyleLbl="conFgAcc1" presStyleIdx="2" presStyleCnt="3">
        <dgm:presLayoutVars>
          <dgm:bulletEnabled val="1"/>
        </dgm:presLayoutVars>
      </dgm:prSet>
      <dgm:spPr/>
    </dgm:pt>
  </dgm:ptLst>
  <dgm:cxnLst>
    <dgm:cxn modelId="{95A92A0A-7DD0-497A-9326-67617AE52446}" srcId="{9D7CDFB0-6C20-421D-9862-F35CC71E53A7}" destId="{208240BC-E2A4-44D9-A0A0-8DA852BD0098}" srcOrd="4" destOrd="0" parTransId="{91D8756C-EAF1-4AAF-A5DC-233F82B55989}" sibTransId="{7DF99A36-DF9F-4704-B73C-A292FA00C41A}"/>
    <dgm:cxn modelId="{A8E59E0B-F6E1-4D53-9BFA-B9A93AA11615}" type="presOf" srcId="{367BFFC1-0222-48F8-BD28-C34032332726}" destId="{286CEE01-0189-4B24-924B-3E4961618D25}" srcOrd="0" destOrd="1" presId="urn:microsoft.com/office/officeart/2005/8/layout/list1"/>
    <dgm:cxn modelId="{92CA2611-793D-4D61-A358-241C742E0D91}" type="presOf" srcId="{06B266E1-8729-4E82-8BB4-C64C07D5B237}" destId="{5BD55D32-59BD-456D-A6DC-CF56C6BF868A}" srcOrd="0" destOrd="1" presId="urn:microsoft.com/office/officeart/2005/8/layout/list1"/>
    <dgm:cxn modelId="{AC2BD612-A307-43B8-A86F-2059B92ACEC2}" type="presOf" srcId="{7373965A-BAD8-4CED-ABF5-8EB16EFD5A7A}" destId="{5BD55D32-59BD-456D-A6DC-CF56C6BF868A}" srcOrd="0" destOrd="0" presId="urn:microsoft.com/office/officeart/2005/8/layout/list1"/>
    <dgm:cxn modelId="{091AE914-841F-48D2-9C4F-97488F083210}" type="presOf" srcId="{9D7CDFB0-6C20-421D-9862-F35CC71E53A7}" destId="{9281AC0F-ECD0-4A54-8452-DCC94DFEDAA3}" srcOrd="0" destOrd="0" presId="urn:microsoft.com/office/officeart/2005/8/layout/list1"/>
    <dgm:cxn modelId="{4BDF5518-21EF-4DD1-900B-EA0219E3EBAF}" srcId="{ADF83342-FF20-4A4B-AEB4-06351D451BEC}" destId="{24123026-5DE0-4CEF-A127-3EA853EEEC79}" srcOrd="3" destOrd="0" parTransId="{417F3190-3E82-40A5-9D77-60FDEA6ED620}" sibTransId="{AE861B3B-F06B-457A-BE40-9F3E3C377914}"/>
    <dgm:cxn modelId="{5C0F8D1E-4A38-4E12-B055-FD91509C40DC}" srcId="{9D7CDFB0-6C20-421D-9862-F35CC71E53A7}" destId="{15B204C0-5235-4A32-8420-BD66DE746A50}" srcOrd="3" destOrd="0" parTransId="{64AB9F01-8E12-480E-ADDB-038FA87CC7E0}" sibTransId="{7897CE06-3E54-4C91-B444-4CED3947FC83}"/>
    <dgm:cxn modelId="{FBA74C2D-5A1A-4E89-824A-CBD0412C450A}" srcId="{9D7CDFB0-6C20-421D-9862-F35CC71E53A7}" destId="{76996DAB-1A34-4503-911E-C3E0FC8259AD}" srcOrd="5" destOrd="0" parTransId="{0B622063-E62B-42A6-AE82-0C57117C9A60}" sibTransId="{532A14B6-4A6F-4F7D-B595-7B0C9C6DC056}"/>
    <dgm:cxn modelId="{AA9A0B2E-08B2-4587-8DF4-AACA97486188}" srcId="{ADF83342-FF20-4A4B-AEB4-06351D451BEC}" destId="{52A1DC4E-E574-4308-95FA-9EB8170D4066}" srcOrd="4" destOrd="0" parTransId="{74347AA9-E321-4687-AC3D-230346998F70}" sibTransId="{DA4294BA-645D-4C70-B72B-E9AD62577E70}"/>
    <dgm:cxn modelId="{0D1B2D3C-B432-4B4C-93BA-B80C0E2A3660}" type="presOf" srcId="{15B204C0-5235-4A32-8420-BD66DE746A50}" destId="{7BBCDB38-05C9-4E5B-A0A8-587C81D816CC}" srcOrd="0" destOrd="3" presId="urn:microsoft.com/office/officeart/2005/8/layout/list1"/>
    <dgm:cxn modelId="{6D1BB73D-B150-40E0-91C8-6EBA42A3EC58}" type="presOf" srcId="{349EBE15-8C66-4765-9072-CFC8F77EC233}" destId="{5BD55D32-59BD-456D-A6DC-CF56C6BF868A}" srcOrd="0" destOrd="3" presId="urn:microsoft.com/office/officeart/2005/8/layout/list1"/>
    <dgm:cxn modelId="{F6FC0D63-F911-44DE-B71B-D26ED1D5C187}" type="presOf" srcId="{52A1DC4E-E574-4308-95FA-9EB8170D4066}" destId="{286CEE01-0189-4B24-924B-3E4961618D25}" srcOrd="0" destOrd="4" presId="urn:microsoft.com/office/officeart/2005/8/layout/list1"/>
    <dgm:cxn modelId="{CE24C446-74BE-4F39-8DEC-69C3F6399616}" type="presOf" srcId="{3285C1F0-68ED-4E88-9DCF-5E135DB7BB3A}" destId="{286CEE01-0189-4B24-924B-3E4961618D25}" srcOrd="0" destOrd="2" presId="urn:microsoft.com/office/officeart/2005/8/layout/list1"/>
    <dgm:cxn modelId="{9605D466-3D84-404B-A2E0-F8174CB4F821}" type="presOf" srcId="{5AF3B045-98CD-409C-90C3-2302C2CDF713}" destId="{7BBCDB38-05C9-4E5B-A0A8-587C81D816CC}" srcOrd="0" destOrd="2" presId="urn:microsoft.com/office/officeart/2005/8/layout/list1"/>
    <dgm:cxn modelId="{2CBD1047-9C1F-41E9-9598-9F4AAF95C02A}" type="presOf" srcId="{55A40337-AF61-4E2C-B231-8D7E11F59580}" destId="{7BBCDB38-05C9-4E5B-A0A8-587C81D816CC}" srcOrd="0" destOrd="6" presId="urn:microsoft.com/office/officeart/2005/8/layout/list1"/>
    <dgm:cxn modelId="{85CEF44B-930E-4307-8F5C-45D53864AEA8}" srcId="{69E29BF3-B595-442D-B6A9-9A16418B1211}" destId="{DF48756F-3E4C-4217-A234-F75FF9C50AB0}" srcOrd="1" destOrd="0" parTransId="{BCEF9C26-5117-4459-AFC8-C18A3BE19A18}" sibTransId="{72E3F7D8-801E-4B04-9B24-BE11692329B7}"/>
    <dgm:cxn modelId="{6DB8906E-1550-4E8B-BC85-353F1DC9BF74}" type="presOf" srcId="{ADF83342-FF20-4A4B-AEB4-06351D451BEC}" destId="{5623BFD8-375C-4656-BB03-054A2B0F5D57}" srcOrd="0" destOrd="0" presId="urn:microsoft.com/office/officeart/2005/8/layout/list1"/>
    <dgm:cxn modelId="{A43A4B50-865C-4AE5-BFAA-491C0478838C}" type="presOf" srcId="{05B554B2-AE29-4832-BC02-BAE568DA2783}" destId="{7BBCDB38-05C9-4E5B-A0A8-587C81D816CC}" srcOrd="0" destOrd="0" presId="urn:microsoft.com/office/officeart/2005/8/layout/list1"/>
    <dgm:cxn modelId="{2CDAF974-CC74-4487-B97B-BB52D8DE75A4}" type="presOf" srcId="{24123026-5DE0-4CEF-A127-3EA853EEEC79}" destId="{286CEE01-0189-4B24-924B-3E4961618D25}" srcOrd="0" destOrd="3" presId="urn:microsoft.com/office/officeart/2005/8/layout/list1"/>
    <dgm:cxn modelId="{7821A975-3FCE-4D40-8021-D021F92119D3}" srcId="{9D7CDFB0-6C20-421D-9862-F35CC71E53A7}" destId="{05B554B2-AE29-4832-BC02-BAE568DA2783}" srcOrd="0" destOrd="0" parTransId="{0E417F38-700C-4A96-BA62-AEA9A2E6D4C1}" sibTransId="{B7551276-7988-491D-8B0C-028214AEEC94}"/>
    <dgm:cxn modelId="{131AA276-33E5-489D-89DB-2C96F079C6E3}" srcId="{ADF83342-FF20-4A4B-AEB4-06351D451BEC}" destId="{9E1924C4-F06A-426F-8C15-504BF30DF28C}" srcOrd="0" destOrd="0" parTransId="{A92926A2-4FDD-453B-95B9-4E4763D2F000}" sibTransId="{D0060D8F-0448-40F1-B347-495C2D4FE9C9}"/>
    <dgm:cxn modelId="{4AABC67B-CBF6-4F9A-AB8A-4EC611BE26EA}" type="presOf" srcId="{69E29BF3-B595-442D-B6A9-9A16418B1211}" destId="{F8BE716B-00A7-428D-AE33-7AB31BE3FA7E}" srcOrd="0" destOrd="0" presId="urn:microsoft.com/office/officeart/2005/8/layout/list1"/>
    <dgm:cxn modelId="{BA08377D-533E-4B0D-945D-7D24BFFDD067}" srcId="{9D7CDFB0-6C20-421D-9862-F35CC71E53A7}" destId="{5AF3B045-98CD-409C-90C3-2302C2CDF713}" srcOrd="2" destOrd="0" parTransId="{04522A6C-B01D-4FA3-A706-F2ED5B5E0534}" sibTransId="{6CC838AA-6149-40C9-A1F0-5F6C8DB6FCD5}"/>
    <dgm:cxn modelId="{443B6782-6CDC-4142-BEB2-E0062B991526}" srcId="{DF48756F-3E4C-4217-A234-F75FF9C50AB0}" destId="{06B266E1-8729-4E82-8BB4-C64C07D5B237}" srcOrd="1" destOrd="0" parTransId="{755D4EE8-F93E-4999-B999-203C8A2BF624}" sibTransId="{E0371774-3F4D-4522-9100-2C63E814B65B}"/>
    <dgm:cxn modelId="{B0FC918D-34B9-4AB1-BC90-FF32F9E78B09}" srcId="{DF48756F-3E4C-4217-A234-F75FF9C50AB0}" destId="{7373965A-BAD8-4CED-ABF5-8EB16EFD5A7A}" srcOrd="0" destOrd="0" parTransId="{421ECB6C-5076-4240-984E-D7269874E07A}" sibTransId="{9700BEE4-D12F-4A70-A04E-048D7FE0B63A}"/>
    <dgm:cxn modelId="{81EE4F94-6EE6-4EA1-BB7A-7BAB1FB03E63}" srcId="{DF48756F-3E4C-4217-A234-F75FF9C50AB0}" destId="{75E16C24-A433-4C5C-8D4D-9D6A0B8A477E}" srcOrd="2" destOrd="0" parTransId="{D16312FA-B69F-4C2B-93C5-B92CDC2F6244}" sibTransId="{78B06AC9-03BE-483F-B6EF-C0BA11B44CBC}"/>
    <dgm:cxn modelId="{CA1B5594-A5C9-4AE1-8F48-76A10B30A271}" type="presOf" srcId="{DF48756F-3E4C-4217-A234-F75FF9C50AB0}" destId="{D0D6C293-A75B-410A-A30A-9D57A681494D}" srcOrd="0" destOrd="0" presId="urn:microsoft.com/office/officeart/2005/8/layout/list1"/>
    <dgm:cxn modelId="{C940E396-F857-45AA-8B80-D51C176FA07A}" srcId="{69E29BF3-B595-442D-B6A9-9A16418B1211}" destId="{ADF83342-FF20-4A4B-AEB4-06351D451BEC}" srcOrd="0" destOrd="0" parTransId="{4587F84B-5D3A-45CF-B26B-97FED717E558}" sibTransId="{D76C2B04-349D-4935-A8DC-19468A6EF20F}"/>
    <dgm:cxn modelId="{8F8AB29D-03DE-4473-A549-DFA38164A7F7}" type="presOf" srcId="{748E811A-B408-4939-9AFD-0C1EDFBC67D2}" destId="{7BBCDB38-05C9-4E5B-A0A8-587C81D816CC}" srcOrd="0" destOrd="1" presId="urn:microsoft.com/office/officeart/2005/8/layout/list1"/>
    <dgm:cxn modelId="{FDD9C8B1-A70B-4D44-97B2-6FAA8C2B274E}" type="presOf" srcId="{66118603-8A18-47D5-88AF-58EFA07BD9D9}" destId="{7BBCDB38-05C9-4E5B-A0A8-587C81D816CC}" srcOrd="0" destOrd="7" presId="urn:microsoft.com/office/officeart/2005/8/layout/list1"/>
    <dgm:cxn modelId="{9C3427B9-27B7-4C17-A99C-429684DE4B36}" type="presOf" srcId="{9E1924C4-F06A-426F-8C15-504BF30DF28C}" destId="{286CEE01-0189-4B24-924B-3E4961618D25}" srcOrd="0" destOrd="0" presId="urn:microsoft.com/office/officeart/2005/8/layout/list1"/>
    <dgm:cxn modelId="{449A4FC3-0E66-4B33-BEB9-2A1723F1640C}" type="presOf" srcId="{ADF83342-FF20-4A4B-AEB4-06351D451BEC}" destId="{FDD41A76-AF85-4184-A525-FF8C9355D2CA}" srcOrd="1" destOrd="0" presId="urn:microsoft.com/office/officeart/2005/8/layout/list1"/>
    <dgm:cxn modelId="{700076C8-CCFB-4913-A7C3-DD632C0FD141}" type="presOf" srcId="{75E16C24-A433-4C5C-8D4D-9D6A0B8A477E}" destId="{5BD55D32-59BD-456D-A6DC-CF56C6BF868A}" srcOrd="0" destOrd="2" presId="urn:microsoft.com/office/officeart/2005/8/layout/list1"/>
    <dgm:cxn modelId="{358201C9-9E32-41B2-8575-3A0E89AC9E84}" srcId="{ADF83342-FF20-4A4B-AEB4-06351D451BEC}" destId="{367BFFC1-0222-48F8-BD28-C34032332726}" srcOrd="1" destOrd="0" parTransId="{94A69238-24D7-40D3-A8DA-91369A55263B}" sibTransId="{48EACBD7-FD3E-4FA5-97F5-141F45EC40DB}"/>
    <dgm:cxn modelId="{01B890CA-4B9E-4D65-AD01-0C8B0FEE8088}" type="presOf" srcId="{DF48756F-3E4C-4217-A234-F75FF9C50AB0}" destId="{D0777285-9D88-48A8-A12B-1552DE6413C3}" srcOrd="1" destOrd="0" presId="urn:microsoft.com/office/officeart/2005/8/layout/list1"/>
    <dgm:cxn modelId="{04B8A2CF-001B-4983-8BA4-E30FF767DD63}" type="presOf" srcId="{76996DAB-1A34-4503-911E-C3E0FC8259AD}" destId="{7BBCDB38-05C9-4E5B-A0A8-587C81D816CC}" srcOrd="0" destOrd="5" presId="urn:microsoft.com/office/officeart/2005/8/layout/list1"/>
    <dgm:cxn modelId="{7CDF9CD4-CC06-4822-911D-1EB032C1A4C3}" srcId="{DF48756F-3E4C-4217-A234-F75FF9C50AB0}" destId="{349EBE15-8C66-4765-9072-CFC8F77EC233}" srcOrd="3" destOrd="0" parTransId="{2DD0D9F2-4B98-4345-BA8E-E2C34AD8BD5B}" sibTransId="{C6E8DC8E-B16A-4081-944E-66B76675B583}"/>
    <dgm:cxn modelId="{B4FA18DC-D047-4C47-A419-14602BB0B188}" srcId="{9D7CDFB0-6C20-421D-9862-F35CC71E53A7}" destId="{748E811A-B408-4939-9AFD-0C1EDFBC67D2}" srcOrd="1" destOrd="0" parTransId="{14B4AA43-3BF3-4A22-B173-2CFCAE055A65}" sibTransId="{5A738ADE-B9F9-48D7-993E-77EE2ED9C7ED}"/>
    <dgm:cxn modelId="{268B2BDE-B360-4B26-BA1D-47E9EB6F9181}" srcId="{9D7CDFB0-6C20-421D-9862-F35CC71E53A7}" destId="{55A40337-AF61-4E2C-B231-8D7E11F59580}" srcOrd="6" destOrd="0" parTransId="{4B957A39-2F4A-475A-A815-0900FF817193}" sibTransId="{A7A5F102-C016-4103-9845-AA13B484A2DF}"/>
    <dgm:cxn modelId="{22722EE2-E17D-4A4B-B087-EC52772DDE39}" srcId="{9D7CDFB0-6C20-421D-9862-F35CC71E53A7}" destId="{66118603-8A18-47D5-88AF-58EFA07BD9D9}" srcOrd="7" destOrd="0" parTransId="{D9D25761-17F8-4BEA-945A-B75FC6B229CB}" sibTransId="{367DAAA2-AC9E-4DE8-9A04-1BBA232E8ACD}"/>
    <dgm:cxn modelId="{9146F2EC-7985-4B72-B37A-2AAADFC9341D}" srcId="{69E29BF3-B595-442D-B6A9-9A16418B1211}" destId="{9D7CDFB0-6C20-421D-9862-F35CC71E53A7}" srcOrd="2" destOrd="0" parTransId="{43402A0A-AF29-4B8D-B893-F78D984417EA}" sibTransId="{1988B71D-6A61-4A0F-A17E-11E6033709A7}"/>
    <dgm:cxn modelId="{0F420AF7-5533-4FC0-BAB6-2F73EBE7ACD9}" srcId="{ADF83342-FF20-4A4B-AEB4-06351D451BEC}" destId="{3285C1F0-68ED-4E88-9DCF-5E135DB7BB3A}" srcOrd="2" destOrd="0" parTransId="{FA04FC3E-0697-4314-B1F9-72CC31B51194}" sibTransId="{90AB196C-A4D9-4DA8-AAA2-6B57DCDBED84}"/>
    <dgm:cxn modelId="{FA77A7FC-8E2A-426E-992B-4834C1D84D7E}" type="presOf" srcId="{9D7CDFB0-6C20-421D-9862-F35CC71E53A7}" destId="{D1FD7BC4-80D5-44F9-9D03-761FE17BAEC4}" srcOrd="1" destOrd="0" presId="urn:microsoft.com/office/officeart/2005/8/layout/list1"/>
    <dgm:cxn modelId="{B95E0DFD-51AE-45C2-B32D-DC14FEDF81FA}" type="presOf" srcId="{208240BC-E2A4-44D9-A0A0-8DA852BD0098}" destId="{7BBCDB38-05C9-4E5B-A0A8-587C81D816CC}" srcOrd="0" destOrd="4" presId="urn:microsoft.com/office/officeart/2005/8/layout/list1"/>
    <dgm:cxn modelId="{8559E227-BC3F-45B1-98B3-9C3C8C8D29D6}" type="presParOf" srcId="{F8BE716B-00A7-428D-AE33-7AB31BE3FA7E}" destId="{84EA02F7-0EA0-4BF7-A2FA-DD2707AC7CD7}" srcOrd="0" destOrd="0" presId="urn:microsoft.com/office/officeart/2005/8/layout/list1"/>
    <dgm:cxn modelId="{6E22B2E3-1187-4B9E-A1F7-01C1BD2A11C9}" type="presParOf" srcId="{84EA02F7-0EA0-4BF7-A2FA-DD2707AC7CD7}" destId="{5623BFD8-375C-4656-BB03-054A2B0F5D57}" srcOrd="0" destOrd="0" presId="urn:microsoft.com/office/officeart/2005/8/layout/list1"/>
    <dgm:cxn modelId="{2972DCAD-14DA-4F05-AC2E-956670843E83}" type="presParOf" srcId="{84EA02F7-0EA0-4BF7-A2FA-DD2707AC7CD7}" destId="{FDD41A76-AF85-4184-A525-FF8C9355D2CA}" srcOrd="1" destOrd="0" presId="urn:microsoft.com/office/officeart/2005/8/layout/list1"/>
    <dgm:cxn modelId="{B4070AB1-0E29-46AE-92B8-DA6722D5FF34}" type="presParOf" srcId="{F8BE716B-00A7-428D-AE33-7AB31BE3FA7E}" destId="{017C6062-7857-4BE5-A7AC-A8B06AC83231}" srcOrd="1" destOrd="0" presId="urn:microsoft.com/office/officeart/2005/8/layout/list1"/>
    <dgm:cxn modelId="{AEA7E7EC-31D3-4A1B-8854-902CE3E7AFDC}" type="presParOf" srcId="{F8BE716B-00A7-428D-AE33-7AB31BE3FA7E}" destId="{286CEE01-0189-4B24-924B-3E4961618D25}" srcOrd="2" destOrd="0" presId="urn:microsoft.com/office/officeart/2005/8/layout/list1"/>
    <dgm:cxn modelId="{BABF8FAB-89DA-46C2-AD16-1C3AD55D676D}" type="presParOf" srcId="{F8BE716B-00A7-428D-AE33-7AB31BE3FA7E}" destId="{4BAC50F6-CC8A-4CD3-B2FA-D0C780D6BCAE}" srcOrd="3" destOrd="0" presId="urn:microsoft.com/office/officeart/2005/8/layout/list1"/>
    <dgm:cxn modelId="{DF2EA75F-4D24-417D-A160-D79A64F166B3}" type="presParOf" srcId="{F8BE716B-00A7-428D-AE33-7AB31BE3FA7E}" destId="{C4A27D27-FDB7-4EEF-813C-ADFF8429945F}" srcOrd="4" destOrd="0" presId="urn:microsoft.com/office/officeart/2005/8/layout/list1"/>
    <dgm:cxn modelId="{31B0E4A2-924A-411F-ADA3-128BF20461FC}" type="presParOf" srcId="{C4A27D27-FDB7-4EEF-813C-ADFF8429945F}" destId="{D0D6C293-A75B-410A-A30A-9D57A681494D}" srcOrd="0" destOrd="0" presId="urn:microsoft.com/office/officeart/2005/8/layout/list1"/>
    <dgm:cxn modelId="{6370AEA3-928B-49FC-BB9F-108D20B1B79D}" type="presParOf" srcId="{C4A27D27-FDB7-4EEF-813C-ADFF8429945F}" destId="{D0777285-9D88-48A8-A12B-1552DE6413C3}" srcOrd="1" destOrd="0" presId="urn:microsoft.com/office/officeart/2005/8/layout/list1"/>
    <dgm:cxn modelId="{12C23DB6-E5F5-43F9-AE4A-CD95AA70D153}" type="presParOf" srcId="{F8BE716B-00A7-428D-AE33-7AB31BE3FA7E}" destId="{D04C6DA3-3668-4E2A-BEFA-968F1F00E716}" srcOrd="5" destOrd="0" presId="urn:microsoft.com/office/officeart/2005/8/layout/list1"/>
    <dgm:cxn modelId="{3DF465B7-26FE-4805-BE7D-1CA6E21AAE06}" type="presParOf" srcId="{F8BE716B-00A7-428D-AE33-7AB31BE3FA7E}" destId="{5BD55D32-59BD-456D-A6DC-CF56C6BF868A}" srcOrd="6" destOrd="0" presId="urn:microsoft.com/office/officeart/2005/8/layout/list1"/>
    <dgm:cxn modelId="{C5F6D8D6-886C-45A7-91DF-35FE8B468EA0}" type="presParOf" srcId="{F8BE716B-00A7-428D-AE33-7AB31BE3FA7E}" destId="{914411B3-4D82-46A1-A1B8-6BE8AB22DF7E}" srcOrd="7" destOrd="0" presId="urn:microsoft.com/office/officeart/2005/8/layout/list1"/>
    <dgm:cxn modelId="{D4AB66E7-1FA3-4FA3-B8AB-A6406A579E6E}" type="presParOf" srcId="{F8BE716B-00A7-428D-AE33-7AB31BE3FA7E}" destId="{B11719B1-3494-47B8-81CB-F0DCFC832EC5}" srcOrd="8" destOrd="0" presId="urn:microsoft.com/office/officeart/2005/8/layout/list1"/>
    <dgm:cxn modelId="{3573CCBF-3B05-46B5-86EA-A5EA5EC87DE5}" type="presParOf" srcId="{B11719B1-3494-47B8-81CB-F0DCFC832EC5}" destId="{9281AC0F-ECD0-4A54-8452-DCC94DFEDAA3}" srcOrd="0" destOrd="0" presId="urn:microsoft.com/office/officeart/2005/8/layout/list1"/>
    <dgm:cxn modelId="{DD784B83-8CF5-475D-A3DD-D72F2F5B169A}" type="presParOf" srcId="{B11719B1-3494-47B8-81CB-F0DCFC832EC5}" destId="{D1FD7BC4-80D5-44F9-9D03-761FE17BAEC4}" srcOrd="1" destOrd="0" presId="urn:microsoft.com/office/officeart/2005/8/layout/list1"/>
    <dgm:cxn modelId="{0698F57F-81F2-4F80-B71F-16EA6B5F762F}" type="presParOf" srcId="{F8BE716B-00A7-428D-AE33-7AB31BE3FA7E}" destId="{46AAF6F6-A159-4DE1-836F-B95DA175FB39}" srcOrd="9" destOrd="0" presId="urn:microsoft.com/office/officeart/2005/8/layout/list1"/>
    <dgm:cxn modelId="{F477F1B8-DC66-40A2-B207-F38F1AFB1746}" type="presParOf" srcId="{F8BE716B-00A7-428D-AE33-7AB31BE3FA7E}" destId="{7BBCDB38-05C9-4E5B-A0A8-587C81D816C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CEE01-0189-4B24-924B-3E4961618D25}">
      <dsp:nvSpPr>
        <dsp:cNvPr id="0" name=""/>
        <dsp:cNvSpPr/>
      </dsp:nvSpPr>
      <dsp:spPr>
        <a:xfrm>
          <a:off x="0" y="248941"/>
          <a:ext cx="6725618" cy="1606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1983" tIns="312420" rIns="52198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Annual evaluations (All)</a:t>
          </a:r>
        </a:p>
        <a:p>
          <a:pPr marL="114300" lvl="1" indent="-114300" algn="l" defTabSz="666750">
            <a:lnSpc>
              <a:spcPct val="90000"/>
            </a:lnSpc>
            <a:spcBef>
              <a:spcPct val="0"/>
            </a:spcBef>
            <a:spcAft>
              <a:spcPct val="15000"/>
            </a:spcAft>
            <a:buChar char="•"/>
          </a:pPr>
          <a:r>
            <a:rPr lang="en-US" sz="1500" kern="1200" dirty="0"/>
            <a:t>Student evaluations (All)</a:t>
          </a:r>
        </a:p>
        <a:p>
          <a:pPr marL="114300" lvl="1" indent="-114300" algn="l" defTabSz="666750">
            <a:lnSpc>
              <a:spcPct val="90000"/>
            </a:lnSpc>
            <a:spcBef>
              <a:spcPct val="0"/>
            </a:spcBef>
            <a:spcAft>
              <a:spcPct val="15000"/>
            </a:spcAft>
            <a:buChar char="•"/>
          </a:pPr>
          <a:r>
            <a:rPr lang="en-US" sz="1500" kern="1200" dirty="0"/>
            <a:t>Peer observations (5)</a:t>
          </a:r>
        </a:p>
        <a:p>
          <a:pPr marL="114300" lvl="1" indent="-114300" algn="l" defTabSz="666750">
            <a:lnSpc>
              <a:spcPct val="90000"/>
            </a:lnSpc>
            <a:spcBef>
              <a:spcPct val="0"/>
            </a:spcBef>
            <a:spcAft>
              <a:spcPct val="15000"/>
            </a:spcAft>
            <a:buChar char="•"/>
          </a:pPr>
          <a:r>
            <a:rPr lang="en-US" sz="1500" kern="1200" dirty="0"/>
            <a:t>Additional evidence of teaching effectiveness</a:t>
          </a:r>
        </a:p>
        <a:p>
          <a:pPr marL="114300" lvl="1" indent="-114300" algn="l" defTabSz="666750">
            <a:lnSpc>
              <a:spcPct val="90000"/>
            </a:lnSpc>
            <a:spcBef>
              <a:spcPct val="0"/>
            </a:spcBef>
            <a:spcAft>
              <a:spcPct val="15000"/>
            </a:spcAft>
            <a:buChar char="•"/>
          </a:pPr>
          <a:r>
            <a:rPr lang="en-US" sz="1500" kern="1200" dirty="0"/>
            <a:t>Additional examples as described in COAS Promotion and Tenure Policy</a:t>
          </a:r>
        </a:p>
      </dsp:txBody>
      <dsp:txXfrm>
        <a:off x="0" y="248941"/>
        <a:ext cx="6725618" cy="1606500"/>
      </dsp:txXfrm>
    </dsp:sp>
    <dsp:sp modelId="{FDD41A76-AF85-4184-A525-FF8C9355D2CA}">
      <dsp:nvSpPr>
        <dsp:cNvPr id="0" name=""/>
        <dsp:cNvSpPr/>
      </dsp:nvSpPr>
      <dsp:spPr>
        <a:xfrm>
          <a:off x="336280" y="27541"/>
          <a:ext cx="470793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949" tIns="0" rIns="177949" bIns="0" numCol="1" spcCol="1270" anchor="ctr" anchorCtr="0">
          <a:noAutofit/>
        </a:bodyPr>
        <a:lstStyle/>
        <a:p>
          <a:pPr marL="0" lvl="0" indent="0" algn="l" defTabSz="666750">
            <a:lnSpc>
              <a:spcPct val="90000"/>
            </a:lnSpc>
            <a:spcBef>
              <a:spcPct val="0"/>
            </a:spcBef>
            <a:spcAft>
              <a:spcPct val="35000"/>
            </a:spcAft>
            <a:buNone/>
          </a:pPr>
          <a:r>
            <a:rPr lang="en-US" sz="1500" kern="1200"/>
            <a:t>Teaching Effectiveness</a:t>
          </a:r>
        </a:p>
      </dsp:txBody>
      <dsp:txXfrm>
        <a:off x="357896" y="49157"/>
        <a:ext cx="4664700" cy="399568"/>
      </dsp:txXfrm>
    </dsp:sp>
    <dsp:sp modelId="{5BD55D32-59BD-456D-A6DC-CF56C6BF868A}">
      <dsp:nvSpPr>
        <dsp:cNvPr id="0" name=""/>
        <dsp:cNvSpPr/>
      </dsp:nvSpPr>
      <dsp:spPr>
        <a:xfrm>
          <a:off x="0" y="2157842"/>
          <a:ext cx="6725618" cy="1606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1983" tIns="312420" rIns="52198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Peer reviewed publications (5)</a:t>
          </a:r>
        </a:p>
        <a:p>
          <a:pPr marL="114300" lvl="1" indent="-114300" algn="l" defTabSz="666750">
            <a:lnSpc>
              <a:spcPct val="90000"/>
            </a:lnSpc>
            <a:spcBef>
              <a:spcPct val="0"/>
            </a:spcBef>
            <a:spcAft>
              <a:spcPct val="15000"/>
            </a:spcAft>
            <a:buChar char="•"/>
          </a:pPr>
          <a:r>
            <a:rPr lang="en-US" sz="1500" kern="1200" dirty="0"/>
            <a:t>Presentations at refereed regional, national or international conferences (5) </a:t>
          </a:r>
        </a:p>
        <a:p>
          <a:pPr marL="114300" lvl="1" indent="-114300" algn="l" defTabSz="666750">
            <a:lnSpc>
              <a:spcPct val="90000"/>
            </a:lnSpc>
            <a:spcBef>
              <a:spcPct val="0"/>
            </a:spcBef>
            <a:spcAft>
              <a:spcPct val="15000"/>
            </a:spcAft>
            <a:buChar char="•"/>
          </a:pPr>
          <a:r>
            <a:rPr lang="en-US" sz="1500" kern="1200" dirty="0"/>
            <a:t>Submitted internal or external grant proposal (1)</a:t>
          </a:r>
        </a:p>
        <a:p>
          <a:pPr marL="114300" lvl="1" indent="-114300" algn="l" defTabSz="666750">
            <a:lnSpc>
              <a:spcPct val="90000"/>
            </a:lnSpc>
            <a:spcBef>
              <a:spcPct val="0"/>
            </a:spcBef>
            <a:spcAft>
              <a:spcPct val="15000"/>
            </a:spcAft>
            <a:buChar char="•"/>
          </a:pPr>
          <a:r>
            <a:rPr lang="en-US" sz="1500" kern="1200" dirty="0"/>
            <a:t>Additional examples as described in COAS Promotion and Tenure Policy</a:t>
          </a:r>
        </a:p>
      </dsp:txBody>
      <dsp:txXfrm>
        <a:off x="0" y="2157842"/>
        <a:ext cx="6725618" cy="1606500"/>
      </dsp:txXfrm>
    </dsp:sp>
    <dsp:sp modelId="{D0777285-9D88-48A8-A12B-1552DE6413C3}">
      <dsp:nvSpPr>
        <dsp:cNvPr id="0" name=""/>
        <dsp:cNvSpPr/>
      </dsp:nvSpPr>
      <dsp:spPr>
        <a:xfrm>
          <a:off x="336280" y="1936441"/>
          <a:ext cx="470793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949" tIns="0" rIns="177949" bIns="0" numCol="1" spcCol="1270" anchor="ctr" anchorCtr="0">
          <a:noAutofit/>
        </a:bodyPr>
        <a:lstStyle/>
        <a:p>
          <a:pPr marL="0" lvl="0" indent="0" algn="l" defTabSz="666750">
            <a:lnSpc>
              <a:spcPct val="90000"/>
            </a:lnSpc>
            <a:spcBef>
              <a:spcPct val="0"/>
            </a:spcBef>
            <a:spcAft>
              <a:spcPct val="35000"/>
            </a:spcAft>
            <a:buNone/>
          </a:pPr>
          <a:r>
            <a:rPr lang="en-US" sz="1500" kern="1200"/>
            <a:t>Scholarly Activity</a:t>
          </a:r>
        </a:p>
      </dsp:txBody>
      <dsp:txXfrm>
        <a:off x="357896" y="1958057"/>
        <a:ext cx="4664700" cy="399568"/>
      </dsp:txXfrm>
    </dsp:sp>
    <dsp:sp modelId="{7BBCDB38-05C9-4E5B-A0A8-587C81D816CC}">
      <dsp:nvSpPr>
        <dsp:cNvPr id="0" name=""/>
        <dsp:cNvSpPr/>
      </dsp:nvSpPr>
      <dsp:spPr>
        <a:xfrm>
          <a:off x="0" y="4066742"/>
          <a:ext cx="6725618" cy="2362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1983" tIns="312420" rIns="52198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Committee: Member or Chair - University, Campus, College or Dept</a:t>
          </a:r>
        </a:p>
        <a:p>
          <a:pPr marL="114300" lvl="1" indent="-114300" algn="l" defTabSz="666750">
            <a:lnSpc>
              <a:spcPct val="90000"/>
            </a:lnSpc>
            <a:spcBef>
              <a:spcPct val="0"/>
            </a:spcBef>
            <a:spcAft>
              <a:spcPct val="15000"/>
            </a:spcAft>
            <a:buChar char="•"/>
          </a:pPr>
          <a:r>
            <a:rPr lang="en-US" sz="1500" kern="1200" dirty="0"/>
            <a:t>Manage academic programs</a:t>
          </a:r>
        </a:p>
        <a:p>
          <a:pPr marL="114300" lvl="1" indent="-114300" algn="l" defTabSz="666750">
            <a:lnSpc>
              <a:spcPct val="90000"/>
            </a:lnSpc>
            <a:spcBef>
              <a:spcPct val="0"/>
            </a:spcBef>
            <a:spcAft>
              <a:spcPct val="15000"/>
            </a:spcAft>
            <a:buChar char="•"/>
          </a:pPr>
          <a:r>
            <a:rPr lang="en-US" sz="1500" kern="1200" dirty="0"/>
            <a:t>Peer review (faculty observations)</a:t>
          </a:r>
        </a:p>
        <a:p>
          <a:pPr marL="114300" lvl="1" indent="-114300" algn="l" defTabSz="666750">
            <a:lnSpc>
              <a:spcPct val="90000"/>
            </a:lnSpc>
            <a:spcBef>
              <a:spcPct val="0"/>
            </a:spcBef>
            <a:spcAft>
              <a:spcPct val="15000"/>
            </a:spcAft>
            <a:buChar char="•"/>
          </a:pPr>
          <a:r>
            <a:rPr lang="en-US" sz="1500" kern="1200" dirty="0"/>
            <a:t>Moderating panel presentations</a:t>
          </a:r>
        </a:p>
        <a:p>
          <a:pPr marL="114300" lvl="1" indent="-114300" algn="l" defTabSz="666750">
            <a:lnSpc>
              <a:spcPct val="90000"/>
            </a:lnSpc>
            <a:spcBef>
              <a:spcPct val="0"/>
            </a:spcBef>
            <a:spcAft>
              <a:spcPct val="15000"/>
            </a:spcAft>
            <a:buChar char="•"/>
          </a:pPr>
          <a:r>
            <a:rPr lang="en-US" sz="1500" kern="1200" dirty="0"/>
            <a:t>Developing and organizing professional conferences</a:t>
          </a:r>
        </a:p>
        <a:p>
          <a:pPr marL="114300" lvl="1" indent="-114300" algn="l" defTabSz="666750">
            <a:lnSpc>
              <a:spcPct val="90000"/>
            </a:lnSpc>
            <a:spcBef>
              <a:spcPct val="0"/>
            </a:spcBef>
            <a:spcAft>
              <a:spcPct val="15000"/>
            </a:spcAft>
            <a:buChar char="•"/>
          </a:pPr>
          <a:r>
            <a:rPr lang="en-US" sz="1500" kern="1200" dirty="0"/>
            <a:t>Holding office in professional organization</a:t>
          </a:r>
        </a:p>
        <a:p>
          <a:pPr marL="114300" lvl="1" indent="-114300" algn="l" defTabSz="666750">
            <a:lnSpc>
              <a:spcPct val="90000"/>
            </a:lnSpc>
            <a:spcBef>
              <a:spcPct val="0"/>
            </a:spcBef>
            <a:spcAft>
              <a:spcPct val="15000"/>
            </a:spcAft>
            <a:buChar char="•"/>
          </a:pPr>
          <a:r>
            <a:rPr lang="en-US" sz="1500" kern="1200" dirty="0"/>
            <a:t>“Life and activities of the department” as requested by Dept. Chair</a:t>
          </a:r>
        </a:p>
        <a:p>
          <a:pPr marL="114300" lvl="1" indent="-114300" algn="l" defTabSz="666750">
            <a:lnSpc>
              <a:spcPct val="90000"/>
            </a:lnSpc>
            <a:spcBef>
              <a:spcPct val="0"/>
            </a:spcBef>
            <a:spcAft>
              <a:spcPct val="15000"/>
            </a:spcAft>
            <a:buChar char="•"/>
          </a:pPr>
          <a:r>
            <a:rPr lang="en-US" sz="1500" kern="1200" dirty="0"/>
            <a:t>Additional examples as described in COAS Promotion and Tenure Policy</a:t>
          </a:r>
        </a:p>
      </dsp:txBody>
      <dsp:txXfrm>
        <a:off x="0" y="4066742"/>
        <a:ext cx="6725618" cy="2362500"/>
      </dsp:txXfrm>
    </dsp:sp>
    <dsp:sp modelId="{D1FD7BC4-80D5-44F9-9D03-761FE17BAEC4}">
      <dsp:nvSpPr>
        <dsp:cNvPr id="0" name=""/>
        <dsp:cNvSpPr/>
      </dsp:nvSpPr>
      <dsp:spPr>
        <a:xfrm>
          <a:off x="336280" y="3845342"/>
          <a:ext cx="470793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949" tIns="0" rIns="177949" bIns="0" numCol="1" spcCol="1270" anchor="ctr" anchorCtr="0">
          <a:noAutofit/>
        </a:bodyPr>
        <a:lstStyle/>
        <a:p>
          <a:pPr marL="0" lvl="0" indent="0" algn="l" defTabSz="666750">
            <a:lnSpc>
              <a:spcPct val="90000"/>
            </a:lnSpc>
            <a:spcBef>
              <a:spcPct val="0"/>
            </a:spcBef>
            <a:spcAft>
              <a:spcPct val="35000"/>
            </a:spcAft>
            <a:buNone/>
          </a:pPr>
          <a:r>
            <a:rPr lang="en-US" sz="1500" kern="1200" dirty="0"/>
            <a:t>Service</a:t>
          </a:r>
        </a:p>
      </dsp:txBody>
      <dsp:txXfrm>
        <a:off x="357896" y="3866958"/>
        <a:ext cx="4664700"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511EB-A52A-468F-8F40-C384AA97CFF2}" type="datetimeFigureOut">
              <a:rPr lang="en-US" smtClean="0"/>
              <a:t>8/27/2021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8E557-52CE-4332-AD79-3D00D8A62909}" type="slidenum">
              <a:rPr lang="en-US" smtClean="0"/>
              <a:t>‹#›</a:t>
            </a:fld>
            <a:endParaRPr lang="en-US"/>
          </a:p>
        </p:txBody>
      </p:sp>
    </p:spTree>
    <p:extLst>
      <p:ext uri="{BB962C8B-B14F-4D97-AF65-F5344CB8AC3E}">
        <p14:creationId xmlns:p14="http://schemas.microsoft.com/office/powerpoint/2010/main" val="3225143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78E557-52CE-4332-AD79-3D00D8A62909}" type="slidenum">
              <a:rPr lang="en-US" smtClean="0"/>
              <a:t>1</a:t>
            </a:fld>
            <a:endParaRPr lang="en-US"/>
          </a:p>
        </p:txBody>
      </p:sp>
    </p:spTree>
    <p:extLst>
      <p:ext uri="{BB962C8B-B14F-4D97-AF65-F5344CB8AC3E}">
        <p14:creationId xmlns:p14="http://schemas.microsoft.com/office/powerpoint/2010/main" val="113909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 the Faculty Handbook, the 3rd Year Review will progress as follows: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Review Committee procedures</a:t>
            </a:r>
          </a:p>
          <a:p>
            <a:r>
              <a:rPr lang="en-US" sz="1200" kern="1200" dirty="0">
                <a:solidFill>
                  <a:schemeClr val="tx1"/>
                </a:solidFill>
                <a:effectLst/>
                <a:latin typeface="+mn-lt"/>
                <a:ea typeface="+mn-ea"/>
                <a:cs typeface="+mn-cs"/>
              </a:rPr>
              <a:t>	• Step One: The Review Committee will inform the member being reviewed of the impending review and will request that the member being reviewed provide the committee with all appropriate documentation, in the form and sequence detailed in the Faculty Handbook for tenure packages. The Review Committee may also obtain pertinent information, as necessary, from the faculty member’s Department Chair, College Dean, and other University academic and administrative personnel. </a:t>
            </a:r>
          </a:p>
          <a:p>
            <a:r>
              <a:rPr lang="en-US" sz="1200" kern="1200" dirty="0">
                <a:solidFill>
                  <a:schemeClr val="tx1"/>
                </a:solidFill>
                <a:effectLst/>
                <a:latin typeface="+mn-lt"/>
                <a:ea typeface="+mn-ea"/>
                <a:cs typeface="+mn-cs"/>
              </a:rPr>
              <a:t>	• Step Two: The Review Committee will schedule meetings as desired to review the provided material. These meetings may consist of face-to-face committee meetings, electronic meetings and, if deemed appropriate or desired by the committee, a personal meeting with the member being reviewed. </a:t>
            </a:r>
          </a:p>
          <a:p>
            <a:r>
              <a:rPr lang="en-US" sz="1200" kern="1200" dirty="0">
                <a:solidFill>
                  <a:schemeClr val="tx1"/>
                </a:solidFill>
                <a:effectLst/>
                <a:latin typeface="+mn-lt"/>
                <a:ea typeface="+mn-ea"/>
                <a:cs typeface="+mn-cs"/>
              </a:rPr>
              <a:t>	• Step Three: The Review Committee will, after due deliberation, provide the following reports. These reports must be completed no later than the end of the reviewed faculty member’s third year of tenure track employment with the University. </a:t>
            </a:r>
          </a:p>
          <a:p>
            <a:r>
              <a:rPr lang="en-US" sz="1200" kern="1200" dirty="0">
                <a:solidFill>
                  <a:schemeClr val="tx1"/>
                </a:solidFill>
                <a:effectLst/>
                <a:latin typeface="+mn-lt"/>
                <a:ea typeface="+mn-ea"/>
                <a:cs typeface="+mn-cs"/>
              </a:rPr>
              <a:t>		• A written report to the reviewed faculty member containing recommendations as to actions the faculty member should take to continue toward the goal of achieving tenure. This written report may be accompanied by a face-to-face discussion with the reviewed member. Should there be a face-to-face meeting it should include all members of the committee to decrease the possibility of a distorted message.</a:t>
            </a:r>
          </a:p>
          <a:p>
            <a:r>
              <a:rPr lang="en-US" sz="1200" kern="1200" dirty="0">
                <a:solidFill>
                  <a:schemeClr val="tx1"/>
                </a:solidFill>
                <a:effectLst/>
                <a:latin typeface="+mn-lt"/>
                <a:ea typeface="+mn-ea"/>
                <a:cs typeface="+mn-cs"/>
              </a:rPr>
              <a:t>		• A written report to the College Dean and appropriate Department Chair containing the committee’s opinion as to the faculty member’s progress toward achieving tenure status, recommendations as to actions the faculty member should take to continue toward the goal of achieving tenure, and recommendations as to actions the College Dean and/or Department Chair should take to enhance the reviewed faculty member’s opportunity for selection to tenure status. </a:t>
            </a:r>
          </a:p>
          <a:p>
            <a:r>
              <a:rPr lang="en-US" sz="1200" kern="1200" dirty="0">
                <a:solidFill>
                  <a:schemeClr val="tx1"/>
                </a:solidFill>
                <a:effectLst/>
                <a:latin typeface="+mn-lt"/>
                <a:ea typeface="+mn-ea"/>
                <a:cs typeface="+mn-cs"/>
              </a:rPr>
              <a:t>		• A written report to the CAO stating only that the review has been held and that appropriate recommendations have been delivered to the faculty member being reviewed and the applicable College Dean and Department Chair.</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978E557-52CE-4332-AD79-3D00D8A62909}" type="slidenum">
              <a:rPr lang="en-US" smtClean="0"/>
              <a:t>4</a:t>
            </a:fld>
            <a:endParaRPr lang="en-US"/>
          </a:p>
        </p:txBody>
      </p:sp>
    </p:spTree>
    <p:extLst>
      <p:ext uri="{BB962C8B-B14F-4D97-AF65-F5344CB8AC3E}">
        <p14:creationId xmlns:p14="http://schemas.microsoft.com/office/powerpoint/2010/main" val="148811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start date may be different, duration between steps are similar to P and T schedule</a:t>
            </a:r>
          </a:p>
        </p:txBody>
      </p:sp>
      <p:sp>
        <p:nvSpPr>
          <p:cNvPr id="4" name="Slide Number Placeholder 3"/>
          <p:cNvSpPr>
            <a:spLocks noGrp="1"/>
          </p:cNvSpPr>
          <p:nvPr>
            <p:ph type="sldNum" sz="quarter" idx="5"/>
          </p:nvPr>
        </p:nvSpPr>
        <p:spPr/>
        <p:txBody>
          <a:bodyPr/>
          <a:lstStyle/>
          <a:p>
            <a:fld id="{7978E557-52CE-4332-AD79-3D00D8A62909}" type="slidenum">
              <a:rPr lang="en-US" smtClean="0"/>
              <a:t>5</a:t>
            </a:fld>
            <a:endParaRPr lang="en-US"/>
          </a:p>
        </p:txBody>
      </p:sp>
    </p:spTree>
    <p:extLst>
      <p:ext uri="{BB962C8B-B14F-4D97-AF65-F5344CB8AC3E}">
        <p14:creationId xmlns:p14="http://schemas.microsoft.com/office/powerpoint/2010/main" val="122577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D830-D00D-415D-818B-60E4C3195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A9C10A-4321-4663-8715-2FF2BF398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CBB149-ED60-47C2-8729-E49F953B379F}"/>
              </a:ext>
            </a:extLst>
          </p:cNvPr>
          <p:cNvSpPr>
            <a:spLocks noGrp="1"/>
          </p:cNvSpPr>
          <p:nvPr>
            <p:ph type="dt" sz="half" idx="10"/>
          </p:nvPr>
        </p:nvSpPr>
        <p:spPr/>
        <p:txBody>
          <a:bodyPr/>
          <a:lstStyle/>
          <a:p>
            <a:fld id="{C57C8CB4-8AA0-449F-A40B-81703246A07B}" type="datetimeFigureOut">
              <a:rPr lang="en-US" smtClean="0"/>
              <a:t>8/27/2021</a:t>
            </a:fld>
            <a:endParaRPr lang="en-US"/>
          </a:p>
        </p:txBody>
      </p:sp>
      <p:sp>
        <p:nvSpPr>
          <p:cNvPr id="5" name="Footer Placeholder 4">
            <a:extLst>
              <a:ext uri="{FF2B5EF4-FFF2-40B4-BE49-F238E27FC236}">
                <a16:creationId xmlns:a16="http://schemas.microsoft.com/office/drawing/2014/main" id="{94C2D30E-13B1-453F-9251-F028984DE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3BA0F-1422-48D9-85C7-E7607BEC9008}"/>
              </a:ext>
            </a:extLst>
          </p:cNvPr>
          <p:cNvSpPr>
            <a:spLocks noGrp="1"/>
          </p:cNvSpPr>
          <p:nvPr>
            <p:ph type="sldNum" sz="quarter" idx="12"/>
          </p:nvPr>
        </p:nvSpPr>
        <p:spPr/>
        <p:txBody>
          <a:bodyPr/>
          <a:lstStyle/>
          <a:p>
            <a:fld id="{DF82C4FF-E7F8-41E8-B42F-7C6DD230E27A}" type="slidenum">
              <a:rPr lang="en-US" smtClean="0"/>
              <a:t>‹#›</a:t>
            </a:fld>
            <a:endParaRPr lang="en-US"/>
          </a:p>
        </p:txBody>
      </p:sp>
    </p:spTree>
    <p:extLst>
      <p:ext uri="{BB962C8B-B14F-4D97-AF65-F5344CB8AC3E}">
        <p14:creationId xmlns:p14="http://schemas.microsoft.com/office/powerpoint/2010/main" val="117077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EB40-D549-4854-B95F-ECE3E98A45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9AF1BE-31B7-493C-8DF9-52971E6F6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897A6-D376-4A3E-AFF4-45800523ED9A}"/>
              </a:ext>
            </a:extLst>
          </p:cNvPr>
          <p:cNvSpPr>
            <a:spLocks noGrp="1"/>
          </p:cNvSpPr>
          <p:nvPr>
            <p:ph type="dt" sz="half" idx="10"/>
          </p:nvPr>
        </p:nvSpPr>
        <p:spPr/>
        <p:txBody>
          <a:bodyPr/>
          <a:lstStyle/>
          <a:p>
            <a:fld id="{C57C8CB4-8AA0-449F-A40B-81703246A07B}" type="datetimeFigureOut">
              <a:rPr lang="en-US" smtClean="0"/>
              <a:t>8/27/2021</a:t>
            </a:fld>
            <a:endParaRPr lang="en-US"/>
          </a:p>
        </p:txBody>
      </p:sp>
      <p:sp>
        <p:nvSpPr>
          <p:cNvPr id="5" name="Footer Placeholder 4">
            <a:extLst>
              <a:ext uri="{FF2B5EF4-FFF2-40B4-BE49-F238E27FC236}">
                <a16:creationId xmlns:a16="http://schemas.microsoft.com/office/drawing/2014/main" id="{63C3A6DF-F295-49E8-91D4-8A0EC7EC7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D17F5-90DE-4E0E-B2DB-9766864EE958}"/>
              </a:ext>
            </a:extLst>
          </p:cNvPr>
          <p:cNvSpPr>
            <a:spLocks noGrp="1"/>
          </p:cNvSpPr>
          <p:nvPr>
            <p:ph type="sldNum" sz="quarter" idx="12"/>
          </p:nvPr>
        </p:nvSpPr>
        <p:spPr/>
        <p:txBody>
          <a:bodyPr/>
          <a:lstStyle/>
          <a:p>
            <a:fld id="{DF82C4FF-E7F8-41E8-B42F-7C6DD230E27A}" type="slidenum">
              <a:rPr lang="en-US" smtClean="0"/>
              <a:t>‹#›</a:t>
            </a:fld>
            <a:endParaRPr lang="en-US"/>
          </a:p>
        </p:txBody>
      </p:sp>
    </p:spTree>
    <p:extLst>
      <p:ext uri="{BB962C8B-B14F-4D97-AF65-F5344CB8AC3E}">
        <p14:creationId xmlns:p14="http://schemas.microsoft.com/office/powerpoint/2010/main" val="421535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44DF6-1536-4837-8E91-1EC635E1C3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2F9301-FB4B-4725-8432-37EB4BF216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DD5E-8B3B-4F73-B53C-F37A526BE1EC}"/>
              </a:ext>
            </a:extLst>
          </p:cNvPr>
          <p:cNvSpPr>
            <a:spLocks noGrp="1"/>
          </p:cNvSpPr>
          <p:nvPr>
            <p:ph type="dt" sz="half" idx="10"/>
          </p:nvPr>
        </p:nvSpPr>
        <p:spPr/>
        <p:txBody>
          <a:bodyPr/>
          <a:lstStyle/>
          <a:p>
            <a:fld id="{C57C8CB4-8AA0-449F-A40B-81703246A07B}" type="datetimeFigureOut">
              <a:rPr lang="en-US" smtClean="0"/>
              <a:t>8/27/2021</a:t>
            </a:fld>
            <a:endParaRPr lang="en-US"/>
          </a:p>
        </p:txBody>
      </p:sp>
      <p:sp>
        <p:nvSpPr>
          <p:cNvPr id="5" name="Footer Placeholder 4">
            <a:extLst>
              <a:ext uri="{FF2B5EF4-FFF2-40B4-BE49-F238E27FC236}">
                <a16:creationId xmlns:a16="http://schemas.microsoft.com/office/drawing/2014/main" id="{B9668666-7A8E-40D5-A405-DCECB53C3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A87BC-5690-4105-8057-4F0CB5E32E82}"/>
              </a:ext>
            </a:extLst>
          </p:cNvPr>
          <p:cNvSpPr>
            <a:spLocks noGrp="1"/>
          </p:cNvSpPr>
          <p:nvPr>
            <p:ph type="sldNum" sz="quarter" idx="12"/>
          </p:nvPr>
        </p:nvSpPr>
        <p:spPr/>
        <p:txBody>
          <a:bodyPr/>
          <a:lstStyle/>
          <a:p>
            <a:fld id="{DF82C4FF-E7F8-41E8-B42F-7C6DD230E27A}" type="slidenum">
              <a:rPr lang="en-US" smtClean="0"/>
              <a:t>‹#›</a:t>
            </a:fld>
            <a:endParaRPr lang="en-US"/>
          </a:p>
        </p:txBody>
      </p:sp>
    </p:spTree>
    <p:extLst>
      <p:ext uri="{BB962C8B-B14F-4D97-AF65-F5344CB8AC3E}">
        <p14:creationId xmlns:p14="http://schemas.microsoft.com/office/powerpoint/2010/main" val="279153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CD61-71C7-4641-A74C-9ADF584C1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D8039-5596-4DE6-86A5-B21EE690F3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F3699-2460-4D35-9763-6EC4C2BBA26E}"/>
              </a:ext>
            </a:extLst>
          </p:cNvPr>
          <p:cNvSpPr>
            <a:spLocks noGrp="1"/>
          </p:cNvSpPr>
          <p:nvPr>
            <p:ph type="dt" sz="half" idx="10"/>
          </p:nvPr>
        </p:nvSpPr>
        <p:spPr/>
        <p:txBody>
          <a:bodyPr/>
          <a:lstStyle/>
          <a:p>
            <a:fld id="{C57C8CB4-8AA0-449F-A40B-81703246A07B}" type="datetimeFigureOut">
              <a:rPr lang="en-US" smtClean="0"/>
              <a:t>8/27/2021</a:t>
            </a:fld>
            <a:endParaRPr lang="en-US"/>
          </a:p>
        </p:txBody>
      </p:sp>
      <p:sp>
        <p:nvSpPr>
          <p:cNvPr id="5" name="Footer Placeholder 4">
            <a:extLst>
              <a:ext uri="{FF2B5EF4-FFF2-40B4-BE49-F238E27FC236}">
                <a16:creationId xmlns:a16="http://schemas.microsoft.com/office/drawing/2014/main" id="{43DE3FDD-0274-4339-BB9B-AA9C9A282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58911-DFDF-4C57-B5C0-6461C359D730}"/>
              </a:ext>
            </a:extLst>
          </p:cNvPr>
          <p:cNvSpPr>
            <a:spLocks noGrp="1"/>
          </p:cNvSpPr>
          <p:nvPr>
            <p:ph type="sldNum" sz="quarter" idx="12"/>
          </p:nvPr>
        </p:nvSpPr>
        <p:spPr/>
        <p:txBody>
          <a:bodyPr/>
          <a:lstStyle/>
          <a:p>
            <a:fld id="{DF82C4FF-E7F8-41E8-B42F-7C6DD230E27A}" type="slidenum">
              <a:rPr lang="en-US" smtClean="0"/>
              <a:t>‹#›</a:t>
            </a:fld>
            <a:endParaRPr lang="en-US"/>
          </a:p>
        </p:txBody>
      </p:sp>
    </p:spTree>
    <p:extLst>
      <p:ext uri="{BB962C8B-B14F-4D97-AF65-F5344CB8AC3E}">
        <p14:creationId xmlns:p14="http://schemas.microsoft.com/office/powerpoint/2010/main" val="134712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B8C8-570B-4D11-8E5C-EC0A1C1E4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0243F0-D8D2-44FA-8ED3-E1A8275EDA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52680C-6BB7-4508-9BDC-086AF45A85B8}"/>
              </a:ext>
            </a:extLst>
          </p:cNvPr>
          <p:cNvSpPr>
            <a:spLocks noGrp="1"/>
          </p:cNvSpPr>
          <p:nvPr>
            <p:ph type="dt" sz="half" idx="10"/>
          </p:nvPr>
        </p:nvSpPr>
        <p:spPr/>
        <p:txBody>
          <a:bodyPr/>
          <a:lstStyle/>
          <a:p>
            <a:fld id="{C57C8CB4-8AA0-449F-A40B-81703246A07B}" type="datetimeFigureOut">
              <a:rPr lang="en-US" smtClean="0"/>
              <a:t>8/27/2021</a:t>
            </a:fld>
            <a:endParaRPr lang="en-US"/>
          </a:p>
        </p:txBody>
      </p:sp>
      <p:sp>
        <p:nvSpPr>
          <p:cNvPr id="5" name="Footer Placeholder 4">
            <a:extLst>
              <a:ext uri="{FF2B5EF4-FFF2-40B4-BE49-F238E27FC236}">
                <a16:creationId xmlns:a16="http://schemas.microsoft.com/office/drawing/2014/main" id="{1D2EA3EB-8CB8-4C2E-8B61-19EBC434D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B9EBD-9A91-4F62-941C-BDC2D2A91252}"/>
              </a:ext>
            </a:extLst>
          </p:cNvPr>
          <p:cNvSpPr>
            <a:spLocks noGrp="1"/>
          </p:cNvSpPr>
          <p:nvPr>
            <p:ph type="sldNum" sz="quarter" idx="12"/>
          </p:nvPr>
        </p:nvSpPr>
        <p:spPr/>
        <p:txBody>
          <a:bodyPr/>
          <a:lstStyle/>
          <a:p>
            <a:fld id="{DF82C4FF-E7F8-41E8-B42F-7C6DD230E27A}" type="slidenum">
              <a:rPr lang="en-US" smtClean="0"/>
              <a:t>‹#›</a:t>
            </a:fld>
            <a:endParaRPr lang="en-US"/>
          </a:p>
        </p:txBody>
      </p:sp>
    </p:spTree>
    <p:extLst>
      <p:ext uri="{BB962C8B-B14F-4D97-AF65-F5344CB8AC3E}">
        <p14:creationId xmlns:p14="http://schemas.microsoft.com/office/powerpoint/2010/main" val="175854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9919-DBF1-4A08-BE33-3E932ACE81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96AD7-4E6C-4E25-9F79-029823C9A0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57B157-E8EE-4789-A36C-88605005A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73BF41-E3AE-4BEE-AE31-F4A4F1B80C5C}"/>
              </a:ext>
            </a:extLst>
          </p:cNvPr>
          <p:cNvSpPr>
            <a:spLocks noGrp="1"/>
          </p:cNvSpPr>
          <p:nvPr>
            <p:ph type="dt" sz="half" idx="10"/>
          </p:nvPr>
        </p:nvSpPr>
        <p:spPr/>
        <p:txBody>
          <a:bodyPr/>
          <a:lstStyle/>
          <a:p>
            <a:fld id="{C57C8CB4-8AA0-449F-A40B-81703246A07B}" type="datetimeFigureOut">
              <a:rPr lang="en-US" smtClean="0"/>
              <a:t>8/27/2021</a:t>
            </a:fld>
            <a:endParaRPr lang="en-US"/>
          </a:p>
        </p:txBody>
      </p:sp>
      <p:sp>
        <p:nvSpPr>
          <p:cNvPr id="6" name="Footer Placeholder 5">
            <a:extLst>
              <a:ext uri="{FF2B5EF4-FFF2-40B4-BE49-F238E27FC236}">
                <a16:creationId xmlns:a16="http://schemas.microsoft.com/office/drawing/2014/main" id="{3AF29520-22CC-4788-8FD8-B78C9CEE7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003C6-5FD0-4F14-8249-885747E243E6}"/>
              </a:ext>
            </a:extLst>
          </p:cNvPr>
          <p:cNvSpPr>
            <a:spLocks noGrp="1"/>
          </p:cNvSpPr>
          <p:nvPr>
            <p:ph type="sldNum" sz="quarter" idx="12"/>
          </p:nvPr>
        </p:nvSpPr>
        <p:spPr/>
        <p:txBody>
          <a:bodyPr/>
          <a:lstStyle/>
          <a:p>
            <a:fld id="{DF82C4FF-E7F8-41E8-B42F-7C6DD230E27A}" type="slidenum">
              <a:rPr lang="en-US" smtClean="0"/>
              <a:t>‹#›</a:t>
            </a:fld>
            <a:endParaRPr lang="en-US"/>
          </a:p>
        </p:txBody>
      </p:sp>
    </p:spTree>
    <p:extLst>
      <p:ext uri="{BB962C8B-B14F-4D97-AF65-F5344CB8AC3E}">
        <p14:creationId xmlns:p14="http://schemas.microsoft.com/office/powerpoint/2010/main" val="64765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8EE0-46FB-4B5D-B490-FD785D6535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D447A8-A381-4205-81FD-3D76AA26B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2B7066-59AB-490F-A926-B04756F0A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559A97-EC76-4956-852C-F6661D84E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1C55F-ABA6-4BB2-8990-5FB93C0875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FAF-5BE1-446B-B221-AF607E4E25B0}"/>
              </a:ext>
            </a:extLst>
          </p:cNvPr>
          <p:cNvSpPr>
            <a:spLocks noGrp="1"/>
          </p:cNvSpPr>
          <p:nvPr>
            <p:ph type="dt" sz="half" idx="10"/>
          </p:nvPr>
        </p:nvSpPr>
        <p:spPr/>
        <p:txBody>
          <a:bodyPr/>
          <a:lstStyle/>
          <a:p>
            <a:fld id="{C57C8CB4-8AA0-449F-A40B-81703246A07B}" type="datetimeFigureOut">
              <a:rPr lang="en-US" smtClean="0"/>
              <a:t>8/27/2021</a:t>
            </a:fld>
            <a:endParaRPr lang="en-US"/>
          </a:p>
        </p:txBody>
      </p:sp>
      <p:sp>
        <p:nvSpPr>
          <p:cNvPr id="8" name="Footer Placeholder 7">
            <a:extLst>
              <a:ext uri="{FF2B5EF4-FFF2-40B4-BE49-F238E27FC236}">
                <a16:creationId xmlns:a16="http://schemas.microsoft.com/office/drawing/2014/main" id="{6526EE2C-89DD-4491-B49E-7E60272B25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977E-8F40-4BE9-B9BA-58F89AD07A09}"/>
              </a:ext>
            </a:extLst>
          </p:cNvPr>
          <p:cNvSpPr>
            <a:spLocks noGrp="1"/>
          </p:cNvSpPr>
          <p:nvPr>
            <p:ph type="sldNum" sz="quarter" idx="12"/>
          </p:nvPr>
        </p:nvSpPr>
        <p:spPr/>
        <p:txBody>
          <a:bodyPr/>
          <a:lstStyle/>
          <a:p>
            <a:fld id="{DF82C4FF-E7F8-41E8-B42F-7C6DD230E27A}" type="slidenum">
              <a:rPr lang="en-US" smtClean="0"/>
              <a:t>‹#›</a:t>
            </a:fld>
            <a:endParaRPr lang="en-US"/>
          </a:p>
        </p:txBody>
      </p:sp>
    </p:spTree>
    <p:extLst>
      <p:ext uri="{BB962C8B-B14F-4D97-AF65-F5344CB8AC3E}">
        <p14:creationId xmlns:p14="http://schemas.microsoft.com/office/powerpoint/2010/main" val="187947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51D5-D885-44AA-B528-BB5E944FC5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76E5D-459E-463C-ADE5-730114228DC3}"/>
              </a:ext>
            </a:extLst>
          </p:cNvPr>
          <p:cNvSpPr>
            <a:spLocks noGrp="1"/>
          </p:cNvSpPr>
          <p:nvPr>
            <p:ph type="dt" sz="half" idx="10"/>
          </p:nvPr>
        </p:nvSpPr>
        <p:spPr/>
        <p:txBody>
          <a:bodyPr/>
          <a:lstStyle/>
          <a:p>
            <a:fld id="{C57C8CB4-8AA0-449F-A40B-81703246A07B}" type="datetimeFigureOut">
              <a:rPr lang="en-US" smtClean="0"/>
              <a:t>8/27/2021</a:t>
            </a:fld>
            <a:endParaRPr lang="en-US"/>
          </a:p>
        </p:txBody>
      </p:sp>
      <p:sp>
        <p:nvSpPr>
          <p:cNvPr id="4" name="Footer Placeholder 3">
            <a:extLst>
              <a:ext uri="{FF2B5EF4-FFF2-40B4-BE49-F238E27FC236}">
                <a16:creationId xmlns:a16="http://schemas.microsoft.com/office/drawing/2014/main" id="{5685AA54-054A-4964-9ED2-F01BFE7F08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6AA8AB-46AE-4A19-8CC4-F99A6734DE49}"/>
              </a:ext>
            </a:extLst>
          </p:cNvPr>
          <p:cNvSpPr>
            <a:spLocks noGrp="1"/>
          </p:cNvSpPr>
          <p:nvPr>
            <p:ph type="sldNum" sz="quarter" idx="12"/>
          </p:nvPr>
        </p:nvSpPr>
        <p:spPr/>
        <p:txBody>
          <a:bodyPr/>
          <a:lstStyle/>
          <a:p>
            <a:fld id="{DF82C4FF-E7F8-41E8-B42F-7C6DD230E27A}" type="slidenum">
              <a:rPr lang="en-US" smtClean="0"/>
              <a:t>‹#›</a:t>
            </a:fld>
            <a:endParaRPr lang="en-US"/>
          </a:p>
        </p:txBody>
      </p:sp>
    </p:spTree>
    <p:extLst>
      <p:ext uri="{BB962C8B-B14F-4D97-AF65-F5344CB8AC3E}">
        <p14:creationId xmlns:p14="http://schemas.microsoft.com/office/powerpoint/2010/main" val="94557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82BE4-405D-4362-A368-09F169C1D9A5}"/>
              </a:ext>
            </a:extLst>
          </p:cNvPr>
          <p:cNvSpPr>
            <a:spLocks noGrp="1"/>
          </p:cNvSpPr>
          <p:nvPr>
            <p:ph type="dt" sz="half" idx="10"/>
          </p:nvPr>
        </p:nvSpPr>
        <p:spPr/>
        <p:txBody>
          <a:bodyPr/>
          <a:lstStyle/>
          <a:p>
            <a:fld id="{C57C8CB4-8AA0-449F-A40B-81703246A07B}" type="datetimeFigureOut">
              <a:rPr lang="en-US" smtClean="0"/>
              <a:t>8/27/2021</a:t>
            </a:fld>
            <a:endParaRPr lang="en-US"/>
          </a:p>
        </p:txBody>
      </p:sp>
      <p:sp>
        <p:nvSpPr>
          <p:cNvPr id="3" name="Footer Placeholder 2">
            <a:extLst>
              <a:ext uri="{FF2B5EF4-FFF2-40B4-BE49-F238E27FC236}">
                <a16:creationId xmlns:a16="http://schemas.microsoft.com/office/drawing/2014/main" id="{7019E9D8-DCD9-4A3B-9F94-E654CF1C6D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EBE739-802A-4BC2-9878-5FC087240246}"/>
              </a:ext>
            </a:extLst>
          </p:cNvPr>
          <p:cNvSpPr>
            <a:spLocks noGrp="1"/>
          </p:cNvSpPr>
          <p:nvPr>
            <p:ph type="sldNum" sz="quarter" idx="12"/>
          </p:nvPr>
        </p:nvSpPr>
        <p:spPr/>
        <p:txBody>
          <a:bodyPr/>
          <a:lstStyle/>
          <a:p>
            <a:fld id="{DF82C4FF-E7F8-41E8-B42F-7C6DD230E27A}" type="slidenum">
              <a:rPr lang="en-US" smtClean="0"/>
              <a:t>‹#›</a:t>
            </a:fld>
            <a:endParaRPr lang="en-US"/>
          </a:p>
        </p:txBody>
      </p:sp>
    </p:spTree>
    <p:extLst>
      <p:ext uri="{BB962C8B-B14F-4D97-AF65-F5344CB8AC3E}">
        <p14:creationId xmlns:p14="http://schemas.microsoft.com/office/powerpoint/2010/main" val="7361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CAB0-E1DF-43FB-AB92-61367E29B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574FBC-5BB3-4F87-B3F3-AB37F70F4E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844944-94EF-424F-B51D-A25CE719B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F69CF-1B12-4558-B27D-711BB65BE031}"/>
              </a:ext>
            </a:extLst>
          </p:cNvPr>
          <p:cNvSpPr>
            <a:spLocks noGrp="1"/>
          </p:cNvSpPr>
          <p:nvPr>
            <p:ph type="dt" sz="half" idx="10"/>
          </p:nvPr>
        </p:nvSpPr>
        <p:spPr/>
        <p:txBody>
          <a:bodyPr/>
          <a:lstStyle/>
          <a:p>
            <a:fld id="{C57C8CB4-8AA0-449F-A40B-81703246A07B}" type="datetimeFigureOut">
              <a:rPr lang="en-US" smtClean="0"/>
              <a:t>8/27/2021</a:t>
            </a:fld>
            <a:endParaRPr lang="en-US"/>
          </a:p>
        </p:txBody>
      </p:sp>
      <p:sp>
        <p:nvSpPr>
          <p:cNvPr id="6" name="Footer Placeholder 5">
            <a:extLst>
              <a:ext uri="{FF2B5EF4-FFF2-40B4-BE49-F238E27FC236}">
                <a16:creationId xmlns:a16="http://schemas.microsoft.com/office/drawing/2014/main" id="{06A51586-B4F7-4BA4-BD2B-28F7811E50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C574A-185F-4BFD-AC7A-4624E6194D5B}"/>
              </a:ext>
            </a:extLst>
          </p:cNvPr>
          <p:cNvSpPr>
            <a:spLocks noGrp="1"/>
          </p:cNvSpPr>
          <p:nvPr>
            <p:ph type="sldNum" sz="quarter" idx="12"/>
          </p:nvPr>
        </p:nvSpPr>
        <p:spPr/>
        <p:txBody>
          <a:bodyPr/>
          <a:lstStyle/>
          <a:p>
            <a:fld id="{DF82C4FF-E7F8-41E8-B42F-7C6DD230E27A}" type="slidenum">
              <a:rPr lang="en-US" smtClean="0"/>
              <a:t>‹#›</a:t>
            </a:fld>
            <a:endParaRPr lang="en-US"/>
          </a:p>
        </p:txBody>
      </p:sp>
    </p:spTree>
    <p:extLst>
      <p:ext uri="{BB962C8B-B14F-4D97-AF65-F5344CB8AC3E}">
        <p14:creationId xmlns:p14="http://schemas.microsoft.com/office/powerpoint/2010/main" val="315551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4136-5C27-45E9-B972-5B2B533C2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33E3D0-CACB-43D6-9F84-C5DE83149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B8D55-9A3B-420A-A8A2-6823D8FA4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B0CE2-3FA6-4039-8855-89A6C91DCC6A}"/>
              </a:ext>
            </a:extLst>
          </p:cNvPr>
          <p:cNvSpPr>
            <a:spLocks noGrp="1"/>
          </p:cNvSpPr>
          <p:nvPr>
            <p:ph type="dt" sz="half" idx="10"/>
          </p:nvPr>
        </p:nvSpPr>
        <p:spPr/>
        <p:txBody>
          <a:bodyPr/>
          <a:lstStyle/>
          <a:p>
            <a:fld id="{C57C8CB4-8AA0-449F-A40B-81703246A07B}" type="datetimeFigureOut">
              <a:rPr lang="en-US" smtClean="0"/>
              <a:t>8/27/2021</a:t>
            </a:fld>
            <a:endParaRPr lang="en-US"/>
          </a:p>
        </p:txBody>
      </p:sp>
      <p:sp>
        <p:nvSpPr>
          <p:cNvPr id="6" name="Footer Placeholder 5">
            <a:extLst>
              <a:ext uri="{FF2B5EF4-FFF2-40B4-BE49-F238E27FC236}">
                <a16:creationId xmlns:a16="http://schemas.microsoft.com/office/drawing/2014/main" id="{881B4E96-FCE1-4045-A834-ED552350FB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781AA-0E0E-40D7-8303-4EB87A2355B2}"/>
              </a:ext>
            </a:extLst>
          </p:cNvPr>
          <p:cNvSpPr>
            <a:spLocks noGrp="1"/>
          </p:cNvSpPr>
          <p:nvPr>
            <p:ph type="sldNum" sz="quarter" idx="12"/>
          </p:nvPr>
        </p:nvSpPr>
        <p:spPr/>
        <p:txBody>
          <a:bodyPr/>
          <a:lstStyle/>
          <a:p>
            <a:fld id="{DF82C4FF-E7F8-41E8-B42F-7C6DD230E27A}" type="slidenum">
              <a:rPr lang="en-US" smtClean="0"/>
              <a:t>‹#›</a:t>
            </a:fld>
            <a:endParaRPr lang="en-US"/>
          </a:p>
        </p:txBody>
      </p:sp>
    </p:spTree>
    <p:extLst>
      <p:ext uri="{BB962C8B-B14F-4D97-AF65-F5344CB8AC3E}">
        <p14:creationId xmlns:p14="http://schemas.microsoft.com/office/powerpoint/2010/main" val="396593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5BF32-5751-439D-8575-DF2B7B34E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5B3BB1-9468-4B26-AB6B-7B7374D5BF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48649-1FDA-476C-AFA6-A25A6AA0D3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C8CB4-8AA0-449F-A40B-81703246A07B}" type="datetimeFigureOut">
              <a:rPr lang="en-US" smtClean="0"/>
              <a:t>8/27/2021</a:t>
            </a:fld>
            <a:endParaRPr lang="en-US"/>
          </a:p>
        </p:txBody>
      </p:sp>
      <p:sp>
        <p:nvSpPr>
          <p:cNvPr id="5" name="Footer Placeholder 4">
            <a:extLst>
              <a:ext uri="{FF2B5EF4-FFF2-40B4-BE49-F238E27FC236}">
                <a16:creationId xmlns:a16="http://schemas.microsoft.com/office/drawing/2014/main" id="{42763437-36AA-4436-AC98-28009D8C7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D54F05-80D1-4F1B-A66B-9FC3A1814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2C4FF-E7F8-41E8-B42F-7C6DD230E27A}" type="slidenum">
              <a:rPr lang="en-US" smtClean="0"/>
              <a:t>‹#›</a:t>
            </a:fld>
            <a:endParaRPr lang="en-US"/>
          </a:p>
        </p:txBody>
      </p:sp>
    </p:spTree>
    <p:extLst>
      <p:ext uri="{BB962C8B-B14F-4D97-AF65-F5344CB8AC3E}">
        <p14:creationId xmlns:p14="http://schemas.microsoft.com/office/powerpoint/2010/main" val="686073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myerauedu.sharepoint.com/teams/WW_College_of_Arts_and_Sciences/WW_COAS_FAC/Shared%20Documents/COAS%20Tenure%20&amp;%20Promotion%20Document%20for%20Associate%20Professor%20August%202021.pdf"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yerauedu.sharepoint.com/teams/FacultyHandbook/PartIV/Pages/Section-9.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yerauedu.sharepoint.com/teams/FacultyHandbook/PartIV/Pages/Section-10.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myerauedu.sharepoint.com/teams/FacultyHandbook/PartIV/Pages/Section-10.asp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myerauedu.sharepoint.com/teams/FacultyHandbook/PartIV/Pages/Section-9.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yerauedu.sharepoint.com/teams/FacultyHandbook/PartIV/Pages/Section-10.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erauedu.sharepoint.com/teams/FacultyHandbook/PartI/Pages/Appendix-B.aspx" TargetMode="External"/><Relationship Id="rId2" Type="http://schemas.openxmlformats.org/officeDocument/2006/relationships/hyperlink" Target="https://myerauedu.sharepoint.com/teams/FacultyHandbook/PartI/Pages/Section-10.aspx" TargetMode="External"/><Relationship Id="rId1" Type="http://schemas.openxmlformats.org/officeDocument/2006/relationships/slideLayout" Target="../slideLayouts/slideLayout2.xml"/><Relationship Id="rId4" Type="http://schemas.openxmlformats.org/officeDocument/2006/relationships/hyperlink" Target="https://myerauedu.sharepoint.com/teams/FacultyHandbook/PartIV/Pages/Section-10.aspx"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myerauedu.sharepoint.com/teams/FacultyHandbook/PartI/Pages/Appendix-B.aspx" TargetMode="External"/><Relationship Id="rId7" Type="http://schemas.openxmlformats.org/officeDocument/2006/relationships/image" Target="../media/image4.png"/><Relationship Id="rId2" Type="http://schemas.openxmlformats.org/officeDocument/2006/relationships/hyperlink" Target="https://myerauedu.sharepoint.com/teams/FacultyHandbook/PartI/Pages/Section-10.aspx" TargetMode="External"/><Relationship Id="rId1" Type="http://schemas.openxmlformats.org/officeDocument/2006/relationships/slideLayout" Target="../slideLayouts/slideLayout2.xml"/><Relationship Id="rId6" Type="http://schemas.openxmlformats.org/officeDocument/2006/relationships/hyperlink" Target="https://myerauedu.sharepoint.com/teams/WW_College_of_Arts_and_Sciences/WW_COAS_FAC/Shared%20Documents/COAS%20Tenure%20&amp;%20Promotion%20Document%20for%20Associate%20Professor%20August%202021.pdf" TargetMode="External"/><Relationship Id="rId5" Type="http://schemas.openxmlformats.org/officeDocument/2006/relationships/hyperlink" Target="https://myerauedu.sharepoint.com/teams/FacultyHandbook/PartIV/Pages/Section-10.aspx" TargetMode="External"/><Relationship Id="rId4" Type="http://schemas.openxmlformats.org/officeDocument/2006/relationships/hyperlink" Target="https://myerauedu.sharepoint.com/teams/FacultyHandbook/PartIV/Pages/Section-9.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7614E-9821-4A07-9FD6-602EFAD03188}"/>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COAS 3</a:t>
            </a:r>
            <a:r>
              <a:rPr lang="en-US" sz="4000" kern="1200" baseline="30000" dirty="0">
                <a:solidFill>
                  <a:srgbClr val="FFFFFF"/>
                </a:solidFill>
                <a:latin typeface="+mj-lt"/>
                <a:ea typeface="+mj-ea"/>
                <a:cs typeface="+mj-cs"/>
              </a:rPr>
              <a:t>rd</a:t>
            </a:r>
            <a:r>
              <a:rPr lang="en-US" sz="4000" kern="1200" dirty="0">
                <a:solidFill>
                  <a:srgbClr val="FFFFFF"/>
                </a:solidFill>
                <a:latin typeface="+mj-lt"/>
                <a:ea typeface="+mj-ea"/>
                <a:cs typeface="+mj-cs"/>
              </a:rPr>
              <a:t> Year Review</a:t>
            </a:r>
          </a:p>
        </p:txBody>
      </p:sp>
      <p:sp>
        <p:nvSpPr>
          <p:cNvPr id="3" name="Subtitle 2">
            <a:extLst>
              <a:ext uri="{FF2B5EF4-FFF2-40B4-BE49-F238E27FC236}">
                <a16:creationId xmlns:a16="http://schemas.microsoft.com/office/drawing/2014/main" id="{7512BF0F-1F1A-42EB-8C31-ED910BE872BA}"/>
              </a:ext>
            </a:extLst>
          </p:cNvPr>
          <p:cNvSpPr>
            <a:spLocks noGrp="1"/>
          </p:cNvSpPr>
          <p:nvPr>
            <p:ph type="subTitle" idx="1"/>
          </p:nvPr>
        </p:nvSpPr>
        <p:spPr>
          <a:xfrm>
            <a:off x="4367695" y="649480"/>
            <a:ext cx="7357583" cy="5546047"/>
          </a:xfrm>
        </p:spPr>
        <p:txBody>
          <a:bodyPr vert="horz" lIns="91440" tIns="45720" rIns="91440" bIns="45720" rtlCol="0" anchor="ctr">
            <a:normAutofit/>
          </a:bodyPr>
          <a:lstStyle/>
          <a:p>
            <a:pPr algn="l"/>
            <a:r>
              <a:rPr lang="en-US" dirty="0"/>
              <a:t>Faculty: Allison Kwesell, Chelsea LeNoble</a:t>
            </a:r>
          </a:p>
          <a:p>
            <a:pPr algn="l"/>
            <a:endParaRPr lang="en-US" dirty="0"/>
          </a:p>
          <a:p>
            <a:pPr algn="l"/>
            <a:r>
              <a:rPr lang="en-US" dirty="0"/>
              <a:t>Faculty Department Chairs: Marie Lathers, Donna Roberts</a:t>
            </a:r>
          </a:p>
          <a:p>
            <a:pPr algn="l"/>
            <a:endParaRPr lang="en-US" dirty="0"/>
          </a:p>
          <a:p>
            <a:pPr algn="l"/>
            <a:r>
              <a:rPr lang="en-US" dirty="0"/>
              <a:t>3</a:t>
            </a:r>
            <a:r>
              <a:rPr lang="en-US" baseline="30000" dirty="0"/>
              <a:t>rd</a:t>
            </a:r>
            <a:r>
              <a:rPr lang="en-US" dirty="0"/>
              <a:t> Year Review Committee: Tanya Corbin, Karen Keene, John Griffith</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254290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CD551-4E92-4E48-8751-C38123784B0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Requirements Overview for Tenure and Promotion</a:t>
            </a:r>
            <a:br>
              <a:rPr lang="en-US" sz="4000" dirty="0">
                <a:solidFill>
                  <a:srgbClr val="FFFFFF"/>
                </a:solidFill>
              </a:rPr>
            </a:br>
            <a:r>
              <a:rPr lang="en-US" sz="1200" dirty="0">
                <a:hlinkClick r:id="rId2"/>
              </a:rPr>
              <a:t>Source Link : COAS Promotion and Tenure Policy</a:t>
            </a:r>
            <a:endParaRPr lang="en-US" sz="4000" dirty="0">
              <a:solidFill>
                <a:srgbClr val="FFFFFF"/>
              </a:solidFill>
            </a:endParaRPr>
          </a:p>
        </p:txBody>
      </p:sp>
      <p:graphicFrame>
        <p:nvGraphicFramePr>
          <p:cNvPr id="22" name="Content Placeholder 2">
            <a:extLst>
              <a:ext uri="{FF2B5EF4-FFF2-40B4-BE49-F238E27FC236}">
                <a16:creationId xmlns:a16="http://schemas.microsoft.com/office/drawing/2014/main" id="{FA5924DC-CFDC-41A6-81DD-68E709F69609}"/>
              </a:ext>
            </a:extLst>
          </p:cNvPr>
          <p:cNvGraphicFramePr>
            <a:graphicFrameLocks noGrp="1"/>
          </p:cNvGraphicFramePr>
          <p:nvPr>
            <p:ph idx="1"/>
            <p:extLst>
              <p:ext uri="{D42A27DB-BD31-4B8C-83A1-F6EECF244321}">
                <p14:modId xmlns:p14="http://schemas.microsoft.com/office/powerpoint/2010/main" val="1842301515"/>
              </p:ext>
            </p:extLst>
          </p:nvPr>
        </p:nvGraphicFramePr>
        <p:xfrm>
          <a:off x="4791359" y="190468"/>
          <a:ext cx="6725618" cy="6456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0172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6D31A41-B1E7-4C0B-B172-A42B528CBA5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P and T Schedule</a:t>
            </a:r>
            <a:br>
              <a:rPr lang="en-US" sz="4000" kern="1200" dirty="0">
                <a:solidFill>
                  <a:srgbClr val="FFFFFF"/>
                </a:solidFill>
                <a:latin typeface="+mj-lt"/>
                <a:ea typeface="+mj-ea"/>
                <a:cs typeface="+mj-cs"/>
              </a:rPr>
            </a:br>
            <a:r>
              <a:rPr lang="en-US" sz="1050" dirty="0">
                <a:solidFill>
                  <a:srgbClr val="FFFFFF"/>
                </a:solidFill>
                <a:hlinkClick r:id="rId2"/>
              </a:rPr>
              <a:t>Source Link Faculty Handbook Part IV Faculty Promotions</a:t>
            </a:r>
            <a:endParaRPr lang="en-US" sz="40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15313BA2-D2E6-49AC-9D58-040A5C50C623}"/>
              </a:ext>
            </a:extLst>
          </p:cNvPr>
          <p:cNvPicPr>
            <a:picLocks noGrp="1" noChangeAspect="1"/>
          </p:cNvPicPr>
          <p:nvPr>
            <p:ph idx="1"/>
          </p:nvPr>
        </p:nvPicPr>
        <p:blipFill rotWithShape="1">
          <a:blip r:embed="rId3"/>
          <a:srcRect t="7936" r="14821" b="9524"/>
          <a:stretch/>
        </p:blipFill>
        <p:spPr>
          <a:xfrm>
            <a:off x="4256026" y="1091682"/>
            <a:ext cx="7641522" cy="4627983"/>
          </a:xfrm>
          <a:prstGeom prst="rect">
            <a:avLst/>
          </a:prstGeom>
        </p:spPr>
      </p:pic>
    </p:spTree>
    <p:extLst>
      <p:ext uri="{BB962C8B-B14F-4D97-AF65-F5344CB8AC3E}">
        <p14:creationId xmlns:p14="http://schemas.microsoft.com/office/powerpoint/2010/main" val="33731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F741B-8BD6-46C8-BB03-7F791DCB0E44}"/>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Questions</a:t>
            </a:r>
          </a:p>
        </p:txBody>
      </p:sp>
      <p:pic>
        <p:nvPicPr>
          <p:cNvPr id="5" name="Content Placeholder 4" descr="Quizzical burrowing owl looking forward">
            <a:extLst>
              <a:ext uri="{FF2B5EF4-FFF2-40B4-BE49-F238E27FC236}">
                <a16:creationId xmlns:a16="http://schemas.microsoft.com/office/drawing/2014/main" id="{E5DB825A-A5A5-4345-A787-DE4F632426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0125" y="1145438"/>
            <a:ext cx="6554788" cy="4554425"/>
          </a:xfrm>
        </p:spPr>
      </p:pic>
    </p:spTree>
    <p:extLst>
      <p:ext uri="{BB962C8B-B14F-4D97-AF65-F5344CB8AC3E}">
        <p14:creationId xmlns:p14="http://schemas.microsoft.com/office/powerpoint/2010/main" val="25802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ED06C-0E57-433F-A374-9D643B10830E}"/>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3rd Year Review</a:t>
            </a:r>
            <a:br>
              <a:rPr lang="en-US" sz="4000" dirty="0">
                <a:solidFill>
                  <a:srgbClr val="FFFFFF"/>
                </a:solidFill>
              </a:rPr>
            </a:br>
            <a:r>
              <a:rPr lang="en-US" sz="1000" dirty="0">
                <a:solidFill>
                  <a:srgbClr val="FFFFFF"/>
                </a:solidFill>
                <a:hlinkClick r:id="rId2"/>
              </a:rPr>
              <a:t>Faculty Handbook Part IV: Faculty Tenure</a:t>
            </a:r>
            <a:endParaRPr lang="en-US" sz="4000" dirty="0">
              <a:solidFill>
                <a:srgbClr val="FFFFFF"/>
              </a:solidFill>
            </a:endParaRPr>
          </a:p>
        </p:txBody>
      </p:sp>
      <p:sp>
        <p:nvSpPr>
          <p:cNvPr id="3" name="Content Placeholder 2">
            <a:extLst>
              <a:ext uri="{FF2B5EF4-FFF2-40B4-BE49-F238E27FC236}">
                <a16:creationId xmlns:a16="http://schemas.microsoft.com/office/drawing/2014/main" id="{5D6AE1BA-41E5-4F94-B97F-6613A99F1558}"/>
              </a:ext>
            </a:extLst>
          </p:cNvPr>
          <p:cNvSpPr>
            <a:spLocks noGrp="1"/>
          </p:cNvSpPr>
          <p:nvPr>
            <p:ph idx="1"/>
          </p:nvPr>
        </p:nvSpPr>
        <p:spPr>
          <a:xfrm>
            <a:off x="4810259" y="649480"/>
            <a:ext cx="6555347" cy="5546047"/>
          </a:xfrm>
        </p:spPr>
        <p:txBody>
          <a:bodyPr anchor="ctr">
            <a:normAutofit/>
          </a:bodyPr>
          <a:lstStyle/>
          <a:p>
            <a:r>
              <a:rPr lang="en-US" sz="2400" dirty="0"/>
              <a:t>Designed to help P and T Candidates</a:t>
            </a:r>
          </a:p>
          <a:p>
            <a:pPr lvl="1"/>
            <a:r>
              <a:rPr lang="en-US" dirty="0"/>
              <a:t>Develop package</a:t>
            </a:r>
          </a:p>
          <a:p>
            <a:pPr lvl="1"/>
            <a:r>
              <a:rPr lang="en-US" dirty="0"/>
              <a:t>Get feedback on readiness at the “halfway point” as Assistant Professors</a:t>
            </a:r>
          </a:p>
          <a:p>
            <a:pPr lvl="1"/>
            <a:r>
              <a:rPr lang="en-US" dirty="0"/>
              <a:t>Make any needed adjustments  </a:t>
            </a:r>
          </a:p>
          <a:p>
            <a:pPr marL="457200" lvl="1" indent="0">
              <a:buNone/>
            </a:pPr>
            <a:endParaRPr lang="en-US" sz="2000" dirty="0"/>
          </a:p>
        </p:txBody>
      </p:sp>
    </p:spTree>
    <p:extLst>
      <p:ext uri="{BB962C8B-B14F-4D97-AF65-F5344CB8AC3E}">
        <p14:creationId xmlns:p14="http://schemas.microsoft.com/office/powerpoint/2010/main" val="162485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35536-349E-45CC-98F6-AE5F96CF4FC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Overview for Faculty Members</a:t>
            </a:r>
          </a:p>
        </p:txBody>
      </p:sp>
      <p:sp>
        <p:nvSpPr>
          <p:cNvPr id="3" name="Content Placeholder 2">
            <a:extLst>
              <a:ext uri="{FF2B5EF4-FFF2-40B4-BE49-F238E27FC236}">
                <a16:creationId xmlns:a16="http://schemas.microsoft.com/office/drawing/2014/main" id="{177D1C77-CFB3-4254-AC4D-D38899ECFBD7}"/>
              </a:ext>
            </a:extLst>
          </p:cNvPr>
          <p:cNvSpPr>
            <a:spLocks noGrp="1"/>
          </p:cNvSpPr>
          <p:nvPr>
            <p:ph idx="1"/>
          </p:nvPr>
        </p:nvSpPr>
        <p:spPr>
          <a:xfrm>
            <a:off x="4810259" y="649480"/>
            <a:ext cx="6555347" cy="5546047"/>
          </a:xfrm>
        </p:spPr>
        <p:txBody>
          <a:bodyPr anchor="ctr">
            <a:normAutofit/>
          </a:bodyPr>
          <a:lstStyle/>
          <a:p>
            <a:r>
              <a:rPr lang="en-US" sz="3200" dirty="0"/>
              <a:t>3rd Year Review Process</a:t>
            </a:r>
          </a:p>
          <a:p>
            <a:r>
              <a:rPr lang="en-US" sz="3200" dirty="0"/>
              <a:t>3</a:t>
            </a:r>
            <a:r>
              <a:rPr lang="en-US" sz="3200" baseline="30000" dirty="0"/>
              <a:t>rd</a:t>
            </a:r>
            <a:r>
              <a:rPr lang="en-US" sz="3200" dirty="0"/>
              <a:t> Year Review Schedule</a:t>
            </a:r>
          </a:p>
          <a:p>
            <a:r>
              <a:rPr lang="en-US" sz="3200" dirty="0"/>
              <a:t>Q and A on Electronic P and T system</a:t>
            </a:r>
            <a:endParaRPr lang="en-US" dirty="0"/>
          </a:p>
          <a:p>
            <a:r>
              <a:rPr lang="en-US" sz="3200" dirty="0"/>
              <a:t>Expected Outcomes</a:t>
            </a:r>
          </a:p>
          <a:p>
            <a:r>
              <a:rPr lang="en-US" sz="3200" dirty="0"/>
              <a:t>More on Promotion and Tenure Process</a:t>
            </a:r>
          </a:p>
          <a:p>
            <a:r>
              <a:rPr lang="en-US" sz="3200" dirty="0"/>
              <a:t>Appropriate Guidance</a:t>
            </a:r>
          </a:p>
          <a:p>
            <a:r>
              <a:rPr lang="en-US" sz="3200" dirty="0"/>
              <a:t>Requirements for Tenure and Promotion</a:t>
            </a:r>
          </a:p>
          <a:p>
            <a:r>
              <a:rPr lang="en-US" sz="3200" dirty="0"/>
              <a:t>P and T Schedule</a:t>
            </a:r>
          </a:p>
          <a:p>
            <a:endParaRPr lang="en-US" sz="2000" dirty="0"/>
          </a:p>
        </p:txBody>
      </p:sp>
    </p:spTree>
    <p:extLst>
      <p:ext uri="{BB962C8B-B14F-4D97-AF65-F5344CB8AC3E}">
        <p14:creationId xmlns:p14="http://schemas.microsoft.com/office/powerpoint/2010/main" val="153646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245CC-4B80-4540-AD13-A9A2C0A506B1}"/>
              </a:ext>
            </a:extLst>
          </p:cNvPr>
          <p:cNvSpPr>
            <a:spLocks noGrp="1"/>
          </p:cNvSpPr>
          <p:nvPr>
            <p:ph type="title"/>
          </p:nvPr>
        </p:nvSpPr>
        <p:spPr>
          <a:xfrm>
            <a:off x="545209" y="251575"/>
            <a:ext cx="3201366" cy="3387497"/>
          </a:xfrm>
        </p:spPr>
        <p:txBody>
          <a:bodyPr anchor="b">
            <a:normAutofit/>
          </a:bodyPr>
          <a:lstStyle/>
          <a:p>
            <a:pPr algn="r"/>
            <a:r>
              <a:rPr lang="en-US" sz="4000" dirty="0">
                <a:solidFill>
                  <a:srgbClr val="FFFFFF"/>
                </a:solidFill>
              </a:rPr>
              <a:t>Review Committee Procedures</a:t>
            </a:r>
            <a:br>
              <a:rPr lang="en-US" sz="4000" dirty="0">
                <a:solidFill>
                  <a:srgbClr val="FFFFFF"/>
                </a:solidFill>
              </a:rPr>
            </a:br>
            <a:r>
              <a:rPr kumimoji="0" lang="en-US" sz="1100" b="0" i="0" u="none" strike="noStrike" kern="1200" cap="none" spc="0" normalizeH="0" baseline="0" noProof="0" dirty="0">
                <a:ln>
                  <a:noFill/>
                </a:ln>
                <a:solidFill>
                  <a:srgbClr val="FFFFFF"/>
                </a:solidFill>
                <a:effectLst/>
                <a:uLnTx/>
                <a:uFillTx/>
                <a:latin typeface="Calibri Light" panose="020F0302020204030204"/>
                <a:ea typeface="+mj-ea"/>
                <a:cs typeface="+mj-cs"/>
                <a:hlinkClick r:id="rId4"/>
              </a:rPr>
              <a:t>Source Link Faculty Handbook Part IV: Faculty Tenure</a:t>
            </a:r>
            <a:endParaRPr lang="en-US" sz="4000" dirty="0">
              <a:solidFill>
                <a:srgbClr val="FFFFFF"/>
              </a:solidFill>
            </a:endParaRPr>
          </a:p>
        </p:txBody>
      </p:sp>
      <p:sp>
        <p:nvSpPr>
          <p:cNvPr id="3" name="Content Placeholder 2">
            <a:extLst>
              <a:ext uri="{FF2B5EF4-FFF2-40B4-BE49-F238E27FC236}">
                <a16:creationId xmlns:a16="http://schemas.microsoft.com/office/drawing/2014/main" id="{7DB6F2D7-B286-48D3-937A-895F63A03D72}"/>
              </a:ext>
            </a:extLst>
          </p:cNvPr>
          <p:cNvSpPr>
            <a:spLocks noGrp="1"/>
          </p:cNvSpPr>
          <p:nvPr>
            <p:ph idx="1"/>
          </p:nvPr>
        </p:nvSpPr>
        <p:spPr>
          <a:xfrm>
            <a:off x="4581727" y="649480"/>
            <a:ext cx="6772073" cy="5546047"/>
          </a:xfrm>
        </p:spPr>
        <p:txBody>
          <a:bodyPr anchor="ctr">
            <a:normAutofit/>
          </a:bodyPr>
          <a:lstStyle/>
          <a:p>
            <a:r>
              <a:rPr lang="en-US" sz="2400" dirty="0"/>
              <a:t>Notify faculty of impending review</a:t>
            </a:r>
          </a:p>
          <a:p>
            <a:pPr lvl="1"/>
            <a:r>
              <a:rPr lang="en-US" dirty="0"/>
              <a:t>Discuss process with Department chairs</a:t>
            </a:r>
          </a:p>
          <a:p>
            <a:pPr lvl="1"/>
            <a:r>
              <a:rPr lang="en-US" dirty="0"/>
              <a:t>Set deadlines for package completion and review</a:t>
            </a:r>
          </a:p>
          <a:p>
            <a:pPr lvl="1"/>
            <a:r>
              <a:rPr lang="en-US" dirty="0">
                <a:solidFill>
                  <a:srgbClr val="FF0000"/>
                </a:solidFill>
              </a:rPr>
              <a:t>Communicate schedule to faculty members</a:t>
            </a:r>
          </a:p>
          <a:p>
            <a:r>
              <a:rPr lang="en-US" sz="2400" dirty="0"/>
              <a:t>Schedule meetings as desired to review provided material</a:t>
            </a:r>
          </a:p>
          <a:p>
            <a:r>
              <a:rPr lang="en-US" sz="2400" dirty="0"/>
              <a:t>Committee will publish 3 reports</a:t>
            </a:r>
          </a:p>
          <a:p>
            <a:pPr lvl="1"/>
            <a:r>
              <a:rPr lang="en-US" dirty="0"/>
              <a:t>Faculty member</a:t>
            </a:r>
          </a:p>
          <a:p>
            <a:pPr lvl="2"/>
            <a:r>
              <a:rPr lang="en-US" sz="2400" dirty="0"/>
              <a:t>Committee meets with each member</a:t>
            </a:r>
          </a:p>
          <a:p>
            <a:pPr lvl="1"/>
            <a:r>
              <a:rPr lang="en-US" dirty="0"/>
              <a:t>College Dean</a:t>
            </a:r>
          </a:p>
          <a:p>
            <a:pPr lvl="1"/>
            <a:r>
              <a:rPr lang="en-US" dirty="0"/>
              <a:t>CAO</a:t>
            </a:r>
            <a:endParaRPr lang="en-US" sz="1700" dirty="0"/>
          </a:p>
        </p:txBody>
      </p:sp>
      <p:pic>
        <p:nvPicPr>
          <p:cNvPr id="11" name="Graphic 10" descr="Meeting">
            <a:extLst>
              <a:ext uri="{FF2B5EF4-FFF2-40B4-BE49-F238E27FC236}">
                <a16:creationId xmlns:a16="http://schemas.microsoft.com/office/drawing/2014/main" id="{2CF8998C-D216-405C-989C-97E5CA9483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020" y="3733336"/>
            <a:ext cx="3615776" cy="3615776"/>
          </a:xfrm>
          <a:prstGeom prst="rect">
            <a:avLst/>
          </a:prstGeom>
        </p:spPr>
      </p:pic>
    </p:spTree>
    <p:extLst>
      <p:ext uri="{BB962C8B-B14F-4D97-AF65-F5344CB8AC3E}">
        <p14:creationId xmlns:p14="http://schemas.microsoft.com/office/powerpoint/2010/main" val="330492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6E011-E147-4555-8AA3-6A99215417DB}"/>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3</a:t>
            </a:r>
            <a:r>
              <a:rPr lang="en-US" sz="4000" baseline="30000" dirty="0">
                <a:solidFill>
                  <a:srgbClr val="FFFFFF"/>
                </a:solidFill>
              </a:rPr>
              <a:t>rd</a:t>
            </a:r>
            <a:r>
              <a:rPr lang="en-US" sz="4000" dirty="0">
                <a:solidFill>
                  <a:srgbClr val="FFFFFF"/>
                </a:solidFill>
              </a:rPr>
              <a:t> Year Review Schedule</a:t>
            </a:r>
            <a:br>
              <a:rPr lang="en-US" sz="4000" dirty="0">
                <a:solidFill>
                  <a:srgbClr val="FFFFFF"/>
                </a:solidFill>
              </a:rPr>
            </a:br>
            <a:r>
              <a:rPr kumimoji="0" lang="en-US" sz="1050" b="0" i="0" u="none" strike="noStrike" kern="1200" cap="none" spc="0" normalizeH="0" baseline="0" noProof="0" dirty="0">
                <a:ln>
                  <a:noFill/>
                </a:ln>
                <a:solidFill>
                  <a:srgbClr val="FFFFFF"/>
                </a:solidFill>
                <a:effectLst/>
                <a:uLnTx/>
                <a:uFillTx/>
                <a:latin typeface="Calibri Light" panose="020F0302020204030204"/>
                <a:ea typeface="+mj-ea"/>
                <a:cs typeface="+mj-cs"/>
                <a:hlinkClick r:id="rId3"/>
              </a:rPr>
              <a:t>Based on Faculty Handbook Part IV Faculty Promotions P and T Milestones</a:t>
            </a:r>
            <a:endParaRPr lang="en-US" sz="4000" dirty="0">
              <a:solidFill>
                <a:srgbClr val="FFFFFF"/>
              </a:solidFill>
            </a:endParaRPr>
          </a:p>
        </p:txBody>
      </p:sp>
      <p:graphicFrame>
        <p:nvGraphicFramePr>
          <p:cNvPr id="4" name="Table 4">
            <a:extLst>
              <a:ext uri="{FF2B5EF4-FFF2-40B4-BE49-F238E27FC236}">
                <a16:creationId xmlns:a16="http://schemas.microsoft.com/office/drawing/2014/main" id="{CF8A8744-3449-4F04-893D-97B5C3CDB0DC}"/>
              </a:ext>
            </a:extLst>
          </p:cNvPr>
          <p:cNvGraphicFramePr>
            <a:graphicFrameLocks noGrp="1"/>
          </p:cNvGraphicFramePr>
          <p:nvPr>
            <p:ph idx="1"/>
            <p:extLst>
              <p:ext uri="{D42A27DB-BD31-4B8C-83A1-F6EECF244321}">
                <p14:modId xmlns:p14="http://schemas.microsoft.com/office/powerpoint/2010/main" val="3560481232"/>
              </p:ext>
            </p:extLst>
          </p:nvPr>
        </p:nvGraphicFramePr>
        <p:xfrm>
          <a:off x="4393096" y="511388"/>
          <a:ext cx="7554496" cy="5925578"/>
        </p:xfrm>
        <a:graphic>
          <a:graphicData uri="http://schemas.openxmlformats.org/drawingml/2006/table">
            <a:tbl>
              <a:tblPr firstRow="1" bandRow="1">
                <a:tableStyleId>{5C22544A-7EE6-4342-B048-85BDC9FD1C3A}</a:tableStyleId>
              </a:tblPr>
              <a:tblGrid>
                <a:gridCol w="1844161">
                  <a:extLst>
                    <a:ext uri="{9D8B030D-6E8A-4147-A177-3AD203B41FA5}">
                      <a16:colId xmlns:a16="http://schemas.microsoft.com/office/drawing/2014/main" val="1977759027"/>
                    </a:ext>
                  </a:extLst>
                </a:gridCol>
                <a:gridCol w="3156916">
                  <a:extLst>
                    <a:ext uri="{9D8B030D-6E8A-4147-A177-3AD203B41FA5}">
                      <a16:colId xmlns:a16="http://schemas.microsoft.com/office/drawing/2014/main" val="2166556996"/>
                    </a:ext>
                  </a:extLst>
                </a:gridCol>
                <a:gridCol w="2553419">
                  <a:extLst>
                    <a:ext uri="{9D8B030D-6E8A-4147-A177-3AD203B41FA5}">
                      <a16:colId xmlns:a16="http://schemas.microsoft.com/office/drawing/2014/main" val="1432151300"/>
                    </a:ext>
                  </a:extLst>
                </a:gridCol>
              </a:tblGrid>
              <a:tr h="38098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53725042"/>
                  </a:ext>
                </a:extLst>
              </a:tr>
              <a:tr h="952471">
                <a:tc>
                  <a:txBody>
                    <a:bodyPr/>
                    <a:lstStyle/>
                    <a:p>
                      <a:r>
                        <a:rPr lang="en-US" dirty="0"/>
                        <a:t>By Mid September</a:t>
                      </a:r>
                    </a:p>
                  </a:txBody>
                  <a:tcPr/>
                </a:tc>
                <a:tc>
                  <a:txBody>
                    <a:bodyPr/>
                    <a:lstStyle/>
                    <a:p>
                      <a:r>
                        <a:rPr lang="en-US" dirty="0"/>
                        <a:t>Meet with faculty members, advise on process and timeline</a:t>
                      </a:r>
                    </a:p>
                  </a:txBody>
                  <a:tcPr/>
                </a:tc>
                <a:tc>
                  <a:txBody>
                    <a:bodyPr/>
                    <a:lstStyle/>
                    <a:p>
                      <a:r>
                        <a:rPr lang="en-US" dirty="0"/>
                        <a:t>Faculty prepare and share preliminary package</a:t>
                      </a:r>
                    </a:p>
                  </a:txBody>
                  <a:tcPr/>
                </a:tc>
                <a:extLst>
                  <a:ext uri="{0D108BD9-81ED-4DB2-BD59-A6C34878D82A}">
                    <a16:rowId xmlns:a16="http://schemas.microsoft.com/office/drawing/2014/main" val="3289800444"/>
                  </a:ext>
                </a:extLst>
              </a:tr>
              <a:tr h="1009441">
                <a:tc>
                  <a:txBody>
                    <a:bodyPr/>
                    <a:lstStyle/>
                    <a:p>
                      <a:r>
                        <a:rPr lang="en-US" dirty="0"/>
                        <a:t>1 Oct</a:t>
                      </a:r>
                    </a:p>
                  </a:txBody>
                  <a:tcPr/>
                </a:tc>
                <a:tc>
                  <a:txBody>
                    <a:bodyPr/>
                    <a:lstStyle/>
                    <a:p>
                      <a:r>
                        <a:rPr lang="en-US" dirty="0"/>
                        <a:t>Faculty </a:t>
                      </a:r>
                      <a:r>
                        <a:rPr lang="en-US" dirty="0">
                          <a:highlight>
                            <a:srgbClr val="FFFF00"/>
                          </a:highlight>
                        </a:rPr>
                        <a:t>shares</a:t>
                      </a:r>
                      <a:r>
                        <a:rPr lang="en-US" dirty="0"/>
                        <a:t> preliminary package to Department Chair to review</a:t>
                      </a:r>
                    </a:p>
                  </a:txBody>
                  <a:tcPr/>
                </a:tc>
                <a:tc>
                  <a:txBody>
                    <a:bodyPr/>
                    <a:lstStyle/>
                    <a:p>
                      <a:r>
                        <a:rPr lang="en-US" dirty="0"/>
                        <a:t>Department Chair reviews preliminary package</a:t>
                      </a:r>
                    </a:p>
                  </a:txBody>
                  <a:tcPr/>
                </a:tc>
                <a:extLst>
                  <a:ext uri="{0D108BD9-81ED-4DB2-BD59-A6C34878D82A}">
                    <a16:rowId xmlns:a16="http://schemas.microsoft.com/office/drawing/2014/main" val="451428489"/>
                  </a:ext>
                </a:extLst>
              </a:tr>
              <a:tr h="952471">
                <a:tc>
                  <a:txBody>
                    <a:bodyPr/>
                    <a:lstStyle/>
                    <a:p>
                      <a:r>
                        <a:rPr lang="en-US" dirty="0"/>
                        <a:t>1 Nov</a:t>
                      </a:r>
                    </a:p>
                  </a:txBody>
                  <a:tcPr/>
                </a:tc>
                <a:tc>
                  <a:txBody>
                    <a:bodyPr/>
                    <a:lstStyle/>
                    <a:p>
                      <a:r>
                        <a:rPr lang="en-US" dirty="0"/>
                        <a:t>Department Chair provides feedback to faculty member</a:t>
                      </a:r>
                    </a:p>
                  </a:txBody>
                  <a:tcPr/>
                </a:tc>
                <a:tc>
                  <a:txBody>
                    <a:bodyPr/>
                    <a:lstStyle/>
                    <a:p>
                      <a:r>
                        <a:rPr lang="en-US" dirty="0"/>
                        <a:t>Faculty makes needed changes to package</a:t>
                      </a:r>
                    </a:p>
                  </a:txBody>
                  <a:tcPr/>
                </a:tc>
                <a:extLst>
                  <a:ext uri="{0D108BD9-81ED-4DB2-BD59-A6C34878D82A}">
                    <a16:rowId xmlns:a16="http://schemas.microsoft.com/office/drawing/2014/main" val="283169140"/>
                  </a:ext>
                </a:extLst>
              </a:tr>
              <a:tr h="1075727">
                <a:tc>
                  <a:txBody>
                    <a:bodyPr/>
                    <a:lstStyle/>
                    <a:p>
                      <a:r>
                        <a:rPr lang="en-US" dirty="0"/>
                        <a:t>1 Dec</a:t>
                      </a:r>
                    </a:p>
                  </a:txBody>
                  <a:tcPr/>
                </a:tc>
                <a:tc>
                  <a:txBody>
                    <a:bodyPr/>
                    <a:lstStyle/>
                    <a:p>
                      <a:r>
                        <a:rPr lang="en-US" dirty="0"/>
                        <a:t>Faculty member </a:t>
                      </a:r>
                      <a:r>
                        <a:rPr lang="en-US" dirty="0">
                          <a:highlight>
                            <a:srgbClr val="FFFF00"/>
                          </a:highlight>
                        </a:rPr>
                        <a:t>shares</a:t>
                      </a:r>
                      <a:r>
                        <a:rPr lang="en-US" dirty="0"/>
                        <a:t> “final” package with Department chair </a:t>
                      </a:r>
                    </a:p>
                  </a:txBody>
                  <a:tcPr/>
                </a:tc>
                <a:tc>
                  <a:txBody>
                    <a:bodyPr/>
                    <a:lstStyle/>
                    <a:p>
                      <a:r>
                        <a:rPr lang="en-US" dirty="0"/>
                        <a:t>After final review, faculty </a:t>
                      </a:r>
                      <a:r>
                        <a:rPr lang="en-US" dirty="0">
                          <a:highlight>
                            <a:srgbClr val="FFFF00"/>
                          </a:highlight>
                        </a:rPr>
                        <a:t>submits</a:t>
                      </a:r>
                      <a:r>
                        <a:rPr lang="en-US" dirty="0"/>
                        <a:t> package to 3 Year Review Committee </a:t>
                      </a:r>
                    </a:p>
                  </a:txBody>
                  <a:tcPr/>
                </a:tc>
                <a:extLst>
                  <a:ext uri="{0D108BD9-81ED-4DB2-BD59-A6C34878D82A}">
                    <a16:rowId xmlns:a16="http://schemas.microsoft.com/office/drawing/2014/main" val="2940861018"/>
                  </a:ext>
                </a:extLst>
              </a:tr>
              <a:tr h="624903">
                <a:tc>
                  <a:txBody>
                    <a:bodyPr/>
                    <a:lstStyle/>
                    <a:p>
                      <a:r>
                        <a:rPr lang="en-US" dirty="0"/>
                        <a:t>15 Jan</a:t>
                      </a:r>
                    </a:p>
                  </a:txBody>
                  <a:tcPr/>
                </a:tc>
                <a:tc>
                  <a:txBody>
                    <a:bodyPr/>
                    <a:lstStyle/>
                    <a:p>
                      <a:r>
                        <a:rPr lang="en-US" dirty="0"/>
                        <a:t>3</a:t>
                      </a:r>
                      <a:r>
                        <a:rPr lang="en-US" baseline="30000" dirty="0"/>
                        <a:t>rd</a:t>
                      </a:r>
                      <a:r>
                        <a:rPr lang="en-US" dirty="0"/>
                        <a:t> year review committee reviews package</a:t>
                      </a:r>
                    </a:p>
                  </a:txBody>
                  <a:tcPr/>
                </a:tc>
                <a:tc>
                  <a:txBody>
                    <a:bodyPr/>
                    <a:lstStyle/>
                    <a:p>
                      <a:r>
                        <a:rPr lang="en-US" dirty="0"/>
                        <a:t>Draft letter to each faculty member</a:t>
                      </a:r>
                    </a:p>
                  </a:txBody>
                  <a:tcPr/>
                </a:tc>
                <a:extLst>
                  <a:ext uri="{0D108BD9-81ED-4DB2-BD59-A6C34878D82A}">
                    <a16:rowId xmlns:a16="http://schemas.microsoft.com/office/drawing/2014/main" val="4030330466"/>
                  </a:ext>
                </a:extLst>
              </a:tr>
              <a:tr h="380988">
                <a:tc>
                  <a:txBody>
                    <a:bodyPr/>
                    <a:lstStyle/>
                    <a:p>
                      <a:r>
                        <a:rPr lang="en-US" dirty="0"/>
                        <a:t>15 Feb</a:t>
                      </a:r>
                    </a:p>
                  </a:txBody>
                  <a:tcPr/>
                </a:tc>
                <a:tc>
                  <a:txBody>
                    <a:bodyPr/>
                    <a:lstStyle/>
                    <a:p>
                      <a:r>
                        <a:rPr lang="en-US" dirty="0"/>
                        <a:t>3</a:t>
                      </a:r>
                      <a:r>
                        <a:rPr lang="en-US" baseline="30000" dirty="0"/>
                        <a:t>rd</a:t>
                      </a:r>
                      <a:r>
                        <a:rPr lang="en-US" dirty="0"/>
                        <a:t> Year Review Committee meets with faculty, completes Faculty, Dean and CAO  letters</a:t>
                      </a:r>
                    </a:p>
                  </a:txBody>
                  <a:tcPr/>
                </a:tc>
                <a:tc>
                  <a:txBody>
                    <a:bodyPr/>
                    <a:lstStyle/>
                    <a:p>
                      <a:r>
                        <a:rPr lang="en-US" dirty="0"/>
                        <a:t>Committee also meets with Dept Chair or Dean as needed</a:t>
                      </a:r>
                    </a:p>
                  </a:txBody>
                  <a:tcPr/>
                </a:tc>
                <a:extLst>
                  <a:ext uri="{0D108BD9-81ED-4DB2-BD59-A6C34878D82A}">
                    <a16:rowId xmlns:a16="http://schemas.microsoft.com/office/drawing/2014/main" val="2257276551"/>
                  </a:ext>
                </a:extLst>
              </a:tr>
            </a:tbl>
          </a:graphicData>
        </a:graphic>
      </p:graphicFrame>
    </p:spTree>
    <p:extLst>
      <p:ext uri="{BB962C8B-B14F-4D97-AF65-F5344CB8AC3E}">
        <p14:creationId xmlns:p14="http://schemas.microsoft.com/office/powerpoint/2010/main" val="331609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B1DBC-9619-48D8-8F46-5B1C103531BC}"/>
              </a:ext>
            </a:extLst>
          </p:cNvPr>
          <p:cNvSpPr>
            <a:spLocks noGrp="1"/>
          </p:cNvSpPr>
          <p:nvPr>
            <p:ph type="title"/>
          </p:nvPr>
        </p:nvSpPr>
        <p:spPr>
          <a:xfrm>
            <a:off x="277792" y="586855"/>
            <a:ext cx="3390296" cy="3387497"/>
          </a:xfrm>
        </p:spPr>
        <p:txBody>
          <a:bodyPr anchor="b">
            <a:normAutofit/>
          </a:bodyPr>
          <a:lstStyle/>
          <a:p>
            <a:pPr algn="r"/>
            <a:r>
              <a:rPr lang="en-US" sz="4000" dirty="0">
                <a:solidFill>
                  <a:srgbClr val="FFFFFF"/>
                </a:solidFill>
              </a:rPr>
              <a:t>Questions on E- P and T Platform</a:t>
            </a:r>
          </a:p>
        </p:txBody>
      </p:sp>
      <p:pic>
        <p:nvPicPr>
          <p:cNvPr id="5" name="Content Placeholder 4">
            <a:extLst>
              <a:ext uri="{FF2B5EF4-FFF2-40B4-BE49-F238E27FC236}">
                <a16:creationId xmlns:a16="http://schemas.microsoft.com/office/drawing/2014/main" id="{1BF69306-5B05-4B0E-8CF4-ED6C9CF2EFB4}"/>
              </a:ext>
            </a:extLst>
          </p:cNvPr>
          <p:cNvPicPr>
            <a:picLocks noGrp="1" noChangeAspect="1"/>
          </p:cNvPicPr>
          <p:nvPr>
            <p:ph idx="1"/>
          </p:nvPr>
        </p:nvPicPr>
        <p:blipFill>
          <a:blip r:embed="rId2"/>
          <a:stretch>
            <a:fillRect/>
          </a:stretch>
        </p:blipFill>
        <p:spPr>
          <a:xfrm>
            <a:off x="4810125" y="1866618"/>
            <a:ext cx="6554788" cy="3112065"/>
          </a:xfrm>
        </p:spPr>
      </p:pic>
    </p:spTree>
    <p:extLst>
      <p:ext uri="{BB962C8B-B14F-4D97-AF65-F5344CB8AC3E}">
        <p14:creationId xmlns:p14="http://schemas.microsoft.com/office/powerpoint/2010/main" val="305829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87243-08A9-418F-9222-412E1AAB15F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Expected Outcomes for Faculty Members</a:t>
            </a:r>
            <a:br>
              <a:rPr lang="en-US" sz="4000" dirty="0">
                <a:solidFill>
                  <a:srgbClr val="FFFFFF"/>
                </a:solidFill>
              </a:rPr>
            </a:br>
            <a:r>
              <a:rPr kumimoji="0" lang="en-US" sz="1000" b="0" i="0" u="none" strike="noStrike" kern="1200" cap="none" spc="0" normalizeH="0" baseline="0" noProof="0" dirty="0">
                <a:ln>
                  <a:noFill/>
                </a:ln>
                <a:solidFill>
                  <a:srgbClr val="FFFFFF"/>
                </a:solidFill>
                <a:effectLst/>
                <a:uLnTx/>
                <a:uFillTx/>
                <a:latin typeface="Calibri Light" panose="020F0302020204030204"/>
                <a:ea typeface="+mj-ea"/>
                <a:cs typeface="+mj-cs"/>
                <a:hlinkClick r:id="rId2"/>
              </a:rPr>
              <a:t>Faculty Handbook Part IV: Faculty Tenure</a:t>
            </a:r>
            <a:endParaRPr lang="en-US" sz="4000" dirty="0">
              <a:solidFill>
                <a:srgbClr val="FFFFFF"/>
              </a:solidFill>
            </a:endParaRPr>
          </a:p>
        </p:txBody>
      </p:sp>
      <p:sp>
        <p:nvSpPr>
          <p:cNvPr id="3" name="Content Placeholder 2">
            <a:extLst>
              <a:ext uri="{FF2B5EF4-FFF2-40B4-BE49-F238E27FC236}">
                <a16:creationId xmlns:a16="http://schemas.microsoft.com/office/drawing/2014/main" id="{EF4CD71D-168F-482D-98DF-E2371289D5CD}"/>
              </a:ext>
            </a:extLst>
          </p:cNvPr>
          <p:cNvSpPr>
            <a:spLocks noGrp="1"/>
          </p:cNvSpPr>
          <p:nvPr>
            <p:ph idx="1"/>
          </p:nvPr>
        </p:nvSpPr>
        <p:spPr>
          <a:xfrm>
            <a:off x="4810259" y="649480"/>
            <a:ext cx="6555347" cy="5546047"/>
          </a:xfrm>
        </p:spPr>
        <p:txBody>
          <a:bodyPr anchor="ctr">
            <a:normAutofit/>
          </a:bodyPr>
          <a:lstStyle/>
          <a:p>
            <a:r>
              <a:rPr lang="en-US" sz="2400" dirty="0"/>
              <a:t>Foundation for Promotion and Tenure Package</a:t>
            </a:r>
          </a:p>
          <a:p>
            <a:pPr lvl="1"/>
            <a:r>
              <a:rPr lang="en-US" sz="2000" dirty="0"/>
              <a:t>Better understanding of process</a:t>
            </a:r>
          </a:p>
          <a:p>
            <a:r>
              <a:rPr lang="en-US" sz="2400" dirty="0"/>
              <a:t>Gain feedback from:</a:t>
            </a:r>
          </a:p>
          <a:p>
            <a:pPr lvl="1"/>
            <a:r>
              <a:rPr lang="en-US" sz="1800" dirty="0"/>
              <a:t> Department Chair</a:t>
            </a:r>
          </a:p>
          <a:p>
            <a:pPr lvl="1"/>
            <a:r>
              <a:rPr lang="en-US" sz="1800" dirty="0"/>
              <a:t>3 Year Review Committee (verbal and written)</a:t>
            </a:r>
          </a:p>
          <a:p>
            <a:pPr lvl="1"/>
            <a:r>
              <a:rPr lang="en-US" sz="1800" dirty="0"/>
              <a:t>Dean</a:t>
            </a:r>
          </a:p>
          <a:p>
            <a:r>
              <a:rPr lang="en-US" sz="2400" dirty="0"/>
              <a:t>Use feedback to inform:</a:t>
            </a:r>
          </a:p>
          <a:p>
            <a:pPr lvl="1"/>
            <a:r>
              <a:rPr lang="en-US" sz="1800" dirty="0"/>
              <a:t>Performance plans </a:t>
            </a:r>
          </a:p>
          <a:p>
            <a:pPr lvl="1"/>
            <a:r>
              <a:rPr lang="en-US" sz="1800" dirty="0"/>
              <a:t>Research agenda</a:t>
            </a:r>
          </a:p>
          <a:p>
            <a:pPr lvl="1"/>
            <a:r>
              <a:rPr lang="en-US" sz="1800" dirty="0"/>
              <a:t>Service and Teaching goals</a:t>
            </a:r>
          </a:p>
          <a:p>
            <a:r>
              <a:rPr lang="en-US" sz="2200" dirty="0"/>
              <a:t>Good idea of where they stand and what needs to be done to earn promotion and tenure</a:t>
            </a:r>
          </a:p>
        </p:txBody>
      </p:sp>
    </p:spTree>
    <p:extLst>
      <p:ext uri="{BB962C8B-B14F-4D97-AF65-F5344CB8AC3E}">
        <p14:creationId xmlns:p14="http://schemas.microsoft.com/office/powerpoint/2010/main" val="408572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5F445-0100-4D37-A9E1-1595CAFEE4E9}"/>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Tenure Process</a:t>
            </a:r>
            <a:br>
              <a:rPr lang="en-US" sz="4000" dirty="0">
                <a:solidFill>
                  <a:srgbClr val="FFFFFF"/>
                </a:solidFill>
              </a:rPr>
            </a:br>
            <a:r>
              <a:rPr kumimoji="0" lang="en-US" sz="1000" b="0" i="0" u="none" strike="noStrike" kern="1200" cap="none" spc="0" normalizeH="0" baseline="0" noProof="0" dirty="0">
                <a:ln>
                  <a:noFill/>
                </a:ln>
                <a:solidFill>
                  <a:srgbClr val="FFFFFF"/>
                </a:solidFill>
                <a:effectLst/>
                <a:uLnTx/>
                <a:uFillTx/>
                <a:latin typeface="Calibri Light" panose="020F0302020204030204"/>
                <a:ea typeface="+mj-ea"/>
                <a:cs typeface="+mj-cs"/>
                <a:hlinkClick r:id="rId2"/>
              </a:rPr>
              <a:t>Source Link Faculty Handbook Part I Tenure</a:t>
            </a:r>
            <a:br>
              <a:rPr kumimoji="0" lang="en-US" sz="1000" b="0" i="0" u="none" strike="noStrike" kern="1200" cap="none" spc="0" normalizeH="0" baseline="0" noProof="0" dirty="0">
                <a:ln>
                  <a:noFill/>
                </a:ln>
                <a:solidFill>
                  <a:srgbClr val="FFFFFF"/>
                </a:solidFill>
                <a:effectLst/>
                <a:uLnTx/>
                <a:uFillTx/>
                <a:latin typeface="Calibri Light" panose="020F0302020204030204"/>
                <a:ea typeface="+mj-ea"/>
                <a:cs typeface="+mj-cs"/>
              </a:rPr>
            </a:br>
            <a:br>
              <a:rPr kumimoji="0" lang="en-US" sz="1000" b="0" i="0" u="none" strike="noStrike" kern="1200" cap="none" spc="0" normalizeH="0" baseline="0" noProof="0" dirty="0">
                <a:ln>
                  <a:noFill/>
                </a:ln>
                <a:solidFill>
                  <a:srgbClr val="FFFFFF"/>
                </a:solidFill>
                <a:effectLst/>
                <a:uLnTx/>
                <a:uFillTx/>
                <a:latin typeface="Calibri Light" panose="020F0302020204030204"/>
                <a:ea typeface="+mj-ea"/>
                <a:cs typeface="+mj-cs"/>
              </a:rPr>
            </a:br>
            <a:r>
              <a:rPr kumimoji="0" lang="en-US" sz="1000" b="0" i="0" u="none" strike="noStrike" kern="1200" cap="none" spc="0" normalizeH="0" baseline="0" noProof="0" dirty="0">
                <a:ln>
                  <a:noFill/>
                </a:ln>
                <a:solidFill>
                  <a:srgbClr val="FFFFFF"/>
                </a:solidFill>
                <a:effectLst/>
                <a:uLnTx/>
                <a:uFillTx/>
                <a:latin typeface="Calibri Light" panose="020F0302020204030204"/>
                <a:ea typeface="+mj-ea"/>
                <a:cs typeface="+mj-cs"/>
                <a:hlinkClick r:id="rId3"/>
              </a:rPr>
              <a:t>Source Link Faculty Handbook Part I Min time for promotion</a:t>
            </a:r>
            <a:br>
              <a:rPr kumimoji="0" lang="en-US" sz="1000" b="0" i="0" u="none" strike="noStrike" kern="1200" cap="none" spc="0" normalizeH="0" baseline="0" noProof="0" dirty="0">
                <a:ln>
                  <a:noFill/>
                </a:ln>
                <a:solidFill>
                  <a:srgbClr val="FFFFFF"/>
                </a:solidFill>
                <a:effectLst/>
                <a:uLnTx/>
                <a:uFillTx/>
                <a:latin typeface="Calibri Light" panose="020F0302020204030204"/>
                <a:ea typeface="+mj-ea"/>
                <a:cs typeface="+mj-cs"/>
              </a:rPr>
            </a:br>
            <a:br>
              <a:rPr kumimoji="0" lang="en-US" sz="1000" b="0" i="0" u="none" strike="noStrike" kern="1200" cap="none" spc="0" normalizeH="0" baseline="0" noProof="0" dirty="0">
                <a:ln>
                  <a:noFill/>
                </a:ln>
                <a:solidFill>
                  <a:srgbClr val="FFFFFF"/>
                </a:solidFill>
                <a:effectLst/>
                <a:uLnTx/>
                <a:uFillTx/>
                <a:latin typeface="Calibri Light" panose="020F0302020204030204"/>
                <a:ea typeface="+mj-ea"/>
                <a:cs typeface="+mj-cs"/>
              </a:rPr>
            </a:br>
            <a:r>
              <a:rPr lang="en-US" sz="1100" dirty="0">
                <a:solidFill>
                  <a:srgbClr val="FFFFFF"/>
                </a:solidFill>
                <a:hlinkClick r:id="rId4"/>
              </a:rPr>
              <a:t>Source Link Faculty Handbook Part IV: Faculty Tenure</a:t>
            </a:r>
            <a:endParaRPr lang="en-US" sz="1100" dirty="0">
              <a:solidFill>
                <a:srgbClr val="FFFFFF"/>
              </a:solidFill>
            </a:endParaRPr>
          </a:p>
        </p:txBody>
      </p:sp>
      <p:sp>
        <p:nvSpPr>
          <p:cNvPr id="3" name="Content Placeholder 2">
            <a:extLst>
              <a:ext uri="{FF2B5EF4-FFF2-40B4-BE49-F238E27FC236}">
                <a16:creationId xmlns:a16="http://schemas.microsoft.com/office/drawing/2014/main" id="{54960158-93F1-425C-9D0F-2F599CC83EE0}"/>
              </a:ext>
            </a:extLst>
          </p:cNvPr>
          <p:cNvSpPr>
            <a:spLocks noGrp="1"/>
          </p:cNvSpPr>
          <p:nvPr>
            <p:ph idx="1"/>
          </p:nvPr>
        </p:nvSpPr>
        <p:spPr>
          <a:xfrm>
            <a:off x="4810259" y="649480"/>
            <a:ext cx="6555347" cy="5546047"/>
          </a:xfrm>
        </p:spPr>
        <p:txBody>
          <a:bodyPr anchor="ctr">
            <a:normAutofit/>
          </a:bodyPr>
          <a:lstStyle/>
          <a:p>
            <a:r>
              <a:rPr lang="en-US" sz="2400" dirty="0"/>
              <a:t>Guided by Faculty Hanboks Parts I and IV and College of Arts and Sciences Guidelines and Criteria for Tenure and Promotion to Associate Professor (1 Aug 2021)</a:t>
            </a:r>
          </a:p>
          <a:p>
            <a:r>
              <a:rPr lang="en-US" sz="2400" dirty="0"/>
              <a:t>Timeline</a:t>
            </a:r>
          </a:p>
          <a:p>
            <a:pPr lvl="1"/>
            <a:r>
              <a:rPr lang="en-US" sz="1800" dirty="0"/>
              <a:t>Hired or assigned as Tenure Track </a:t>
            </a:r>
          </a:p>
          <a:p>
            <a:pPr lvl="1"/>
            <a:r>
              <a:rPr lang="en-US" sz="1800" dirty="0">
                <a:solidFill>
                  <a:srgbClr val="FF0000"/>
                </a:solidFill>
              </a:rPr>
              <a:t>3</a:t>
            </a:r>
            <a:r>
              <a:rPr lang="en-US" sz="1800" baseline="30000" dirty="0">
                <a:solidFill>
                  <a:srgbClr val="FF0000"/>
                </a:solidFill>
              </a:rPr>
              <a:t>rd</a:t>
            </a:r>
            <a:r>
              <a:rPr lang="en-US" sz="1800" dirty="0">
                <a:solidFill>
                  <a:srgbClr val="FF0000"/>
                </a:solidFill>
              </a:rPr>
              <a:t> Year Review</a:t>
            </a:r>
          </a:p>
          <a:p>
            <a:pPr lvl="1"/>
            <a:r>
              <a:rPr lang="en-US" sz="1800" dirty="0"/>
              <a:t>Apply for Tenure in 5</a:t>
            </a:r>
            <a:r>
              <a:rPr lang="en-US" sz="1800" baseline="30000" dirty="0"/>
              <a:t>th</a:t>
            </a:r>
            <a:r>
              <a:rPr lang="en-US" sz="1800" dirty="0"/>
              <a:t> or 6</a:t>
            </a:r>
            <a:r>
              <a:rPr lang="en-US" sz="1800" baseline="30000" dirty="0"/>
              <a:t>th</a:t>
            </a:r>
            <a:r>
              <a:rPr lang="en-US" sz="1800" dirty="0"/>
              <a:t> year</a:t>
            </a:r>
          </a:p>
          <a:p>
            <a:pPr lvl="1"/>
            <a:r>
              <a:rPr lang="en-US" sz="1800" dirty="0"/>
              <a:t>Awarded first Tenure contract in 6</a:t>
            </a:r>
            <a:r>
              <a:rPr lang="en-US" sz="1800" baseline="30000" dirty="0"/>
              <a:t>th</a:t>
            </a:r>
            <a:r>
              <a:rPr lang="en-US" sz="1800" dirty="0"/>
              <a:t> or 7</a:t>
            </a:r>
            <a:r>
              <a:rPr lang="en-US" sz="1800" baseline="30000" dirty="0"/>
              <a:t>th</a:t>
            </a:r>
            <a:r>
              <a:rPr lang="en-US" sz="1800" dirty="0"/>
              <a:t> year</a:t>
            </a:r>
            <a:endParaRPr lang="en-US" sz="1400" dirty="0"/>
          </a:p>
          <a:p>
            <a:pPr lvl="1"/>
            <a:endParaRPr lang="en-US" sz="1600" dirty="0"/>
          </a:p>
        </p:txBody>
      </p:sp>
    </p:spTree>
    <p:extLst>
      <p:ext uri="{BB962C8B-B14F-4D97-AF65-F5344CB8AC3E}">
        <p14:creationId xmlns:p14="http://schemas.microsoft.com/office/powerpoint/2010/main" val="356660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C9E8F-0A41-47EB-AEDC-7CD948258865}"/>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Guidance</a:t>
            </a:r>
            <a:br>
              <a:rPr lang="en-US" sz="4000" dirty="0">
                <a:solidFill>
                  <a:srgbClr val="FFFFFF"/>
                </a:solidFill>
              </a:rPr>
            </a:br>
            <a:r>
              <a:rPr lang="en-US" sz="1000" dirty="0">
                <a:solidFill>
                  <a:srgbClr val="FFFFFF"/>
                </a:solidFill>
                <a:hlinkClick r:id="rId2"/>
              </a:rPr>
              <a:t>Source Link Faculty Handbook Part I Tenure</a:t>
            </a:r>
            <a:br>
              <a:rPr lang="en-US" sz="1000" dirty="0">
                <a:solidFill>
                  <a:srgbClr val="FFFFFF"/>
                </a:solidFill>
              </a:rPr>
            </a:br>
            <a:br>
              <a:rPr lang="en-US" sz="1000" dirty="0">
                <a:solidFill>
                  <a:srgbClr val="FFFFFF"/>
                </a:solidFill>
              </a:rPr>
            </a:br>
            <a:r>
              <a:rPr lang="en-US" sz="1000" dirty="0">
                <a:solidFill>
                  <a:srgbClr val="FFFFFF"/>
                </a:solidFill>
                <a:hlinkClick r:id="rId3"/>
              </a:rPr>
              <a:t>Source Link Faculty Handbook Part I Min time for promotion </a:t>
            </a:r>
            <a:br>
              <a:rPr lang="en-US" sz="1000" dirty="0">
                <a:solidFill>
                  <a:srgbClr val="FFFFFF"/>
                </a:solidFill>
              </a:rPr>
            </a:br>
            <a:br>
              <a:rPr lang="en-US" sz="1000" dirty="0">
                <a:solidFill>
                  <a:srgbClr val="FFFFFF"/>
                </a:solidFill>
              </a:rPr>
            </a:br>
            <a:r>
              <a:rPr lang="en-US" sz="1000" dirty="0">
                <a:solidFill>
                  <a:srgbClr val="FFFFFF"/>
                </a:solidFill>
                <a:hlinkClick r:id="rId4"/>
              </a:rPr>
              <a:t>Source Link Faculty Handbook Part IV Faculty Promotions</a:t>
            </a:r>
            <a:br>
              <a:rPr lang="en-US" sz="1000" dirty="0">
                <a:solidFill>
                  <a:srgbClr val="FFFFFF"/>
                </a:solidFill>
              </a:rPr>
            </a:br>
            <a:br>
              <a:rPr lang="en-US" sz="1000" dirty="0">
                <a:solidFill>
                  <a:srgbClr val="FFFFFF"/>
                </a:solidFill>
              </a:rPr>
            </a:br>
            <a:r>
              <a:rPr lang="en-US" sz="1000" dirty="0">
                <a:solidFill>
                  <a:srgbClr val="FFFFFF"/>
                </a:solidFill>
                <a:hlinkClick r:id="rId5"/>
              </a:rPr>
              <a:t>Source Link Faculty Handbook Part IV: Faculty Tenure</a:t>
            </a:r>
            <a:br>
              <a:rPr lang="en-US" sz="1000" dirty="0">
                <a:solidFill>
                  <a:srgbClr val="FFFFFF"/>
                </a:solidFill>
              </a:rPr>
            </a:br>
            <a:br>
              <a:rPr lang="en-US" sz="1000" dirty="0">
                <a:solidFill>
                  <a:srgbClr val="FFFFFF"/>
                </a:solidFill>
              </a:rPr>
            </a:br>
            <a:r>
              <a:rPr lang="en-US" sz="1000" dirty="0">
                <a:hlinkClick r:id="rId6"/>
              </a:rPr>
              <a:t>Source Link : COAS Promotion and Tenure Policy</a:t>
            </a:r>
            <a:endParaRPr lang="en-US" sz="1000" dirty="0">
              <a:solidFill>
                <a:srgbClr val="FFFFFF"/>
              </a:solidFill>
            </a:endParaRPr>
          </a:p>
        </p:txBody>
      </p:sp>
      <p:pic>
        <p:nvPicPr>
          <p:cNvPr id="11" name="Content Placeholder 4" descr="Text&#10;&#10;Description automatically generated">
            <a:extLst>
              <a:ext uri="{FF2B5EF4-FFF2-40B4-BE49-F238E27FC236}">
                <a16:creationId xmlns:a16="http://schemas.microsoft.com/office/drawing/2014/main" id="{057D73EE-F1AF-4213-9079-B965371FCA52}"/>
              </a:ext>
            </a:extLst>
          </p:cNvPr>
          <p:cNvPicPr>
            <a:picLocks noGrp="1" noChangeAspect="1"/>
          </p:cNvPicPr>
          <p:nvPr>
            <p:ph idx="1"/>
          </p:nvPr>
        </p:nvPicPr>
        <p:blipFill>
          <a:blip r:embed="rId7"/>
          <a:stretch>
            <a:fillRect/>
          </a:stretch>
        </p:blipFill>
        <p:spPr>
          <a:xfrm>
            <a:off x="5041907" y="677483"/>
            <a:ext cx="5890770" cy="1432684"/>
          </a:xfrm>
          <a:prstGeom prst="rect">
            <a:avLst/>
          </a:prstGeom>
        </p:spPr>
      </p:pic>
      <p:sp>
        <p:nvSpPr>
          <p:cNvPr id="15" name="TextBox 14">
            <a:extLst>
              <a:ext uri="{FF2B5EF4-FFF2-40B4-BE49-F238E27FC236}">
                <a16:creationId xmlns:a16="http://schemas.microsoft.com/office/drawing/2014/main" id="{EB1B8884-DE6E-4B47-A81F-ACB720B62068}"/>
              </a:ext>
            </a:extLst>
          </p:cNvPr>
          <p:cNvSpPr txBox="1"/>
          <p:nvPr/>
        </p:nvSpPr>
        <p:spPr>
          <a:xfrm>
            <a:off x="5360436" y="2604746"/>
            <a:ext cx="6167534" cy="273921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800" dirty="0"/>
              <a:t>The selection process for the P&amp;T Committee of the College is detailed in the Faculty Handbook, Part IV, Section 9.3.2. Additionally, the following guidelines apply: </a:t>
            </a:r>
          </a:p>
          <a:p>
            <a:pPr indent="-228600">
              <a:lnSpc>
                <a:spcPct val="90000"/>
              </a:lnSpc>
              <a:spcAft>
                <a:spcPts val="600"/>
              </a:spcAft>
              <a:buFont typeface="Arial" panose="020B0604020202020204" pitchFamily="34" charset="0"/>
              <a:buChar char="•"/>
            </a:pPr>
            <a:r>
              <a:rPr lang="en-US" sz="1800" dirty="0"/>
              <a:t>In a given academic year, the COAS P&amp;T Committee will conduct reviews for all portfolios, both for tenure and promotion to Associate Professor </a:t>
            </a:r>
            <a:r>
              <a:rPr lang="en-US" sz="1800" dirty="0">
                <a:highlight>
                  <a:srgbClr val="FFFF00"/>
                </a:highlight>
              </a:rPr>
              <a:t>and third-year review</a:t>
            </a:r>
            <a:r>
              <a:rPr lang="en-US" sz="1800" dirty="0"/>
              <a:t>. </a:t>
            </a:r>
          </a:p>
          <a:p>
            <a:pPr indent="-228600">
              <a:lnSpc>
                <a:spcPct val="90000"/>
              </a:lnSpc>
              <a:spcAft>
                <a:spcPts val="600"/>
              </a:spcAft>
              <a:buFont typeface="Arial" panose="020B0604020202020204" pitchFamily="34" charset="0"/>
              <a:buChar char="•"/>
            </a:pPr>
            <a:r>
              <a:rPr lang="en-US" sz="1800" dirty="0"/>
              <a:t>Department chairs are not eligible to serve on the COAS P&amp;T Committee during an academic year in which a candidate from the Chair’s department is being considered for tenure and promotion to Associate Professor or third-year review.</a:t>
            </a:r>
          </a:p>
        </p:txBody>
      </p:sp>
    </p:spTree>
    <p:extLst>
      <p:ext uri="{BB962C8B-B14F-4D97-AF65-F5344CB8AC3E}">
        <p14:creationId xmlns:p14="http://schemas.microsoft.com/office/powerpoint/2010/main" val="2010724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1359</TotalTime>
  <Words>1175</Words>
  <Application>Microsoft Office PowerPoint</Application>
  <PresentationFormat>Widescreen</PresentationFormat>
  <Paragraphs>111</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COAS 3rd Year Review</vt:lpstr>
      <vt:lpstr>3rd Year Review Faculty Handbook Part IV: Faculty Tenure</vt:lpstr>
      <vt:lpstr>Overview for Faculty Members</vt:lpstr>
      <vt:lpstr>Review Committee Procedures Source Link Faculty Handbook Part IV: Faculty Tenure</vt:lpstr>
      <vt:lpstr>3rd Year Review Schedule Based on Faculty Handbook Part IV Faculty Promotions P and T Milestones</vt:lpstr>
      <vt:lpstr>Questions on E- P and T Platform</vt:lpstr>
      <vt:lpstr>Expected Outcomes for Faculty Members Faculty Handbook Part IV: Faculty Tenure</vt:lpstr>
      <vt:lpstr>Tenure Process Source Link Faculty Handbook Part I Tenure  Source Link Faculty Handbook Part I Min time for promotion  Source Link Faculty Handbook Part IV: Faculty Tenure</vt:lpstr>
      <vt:lpstr>Guidance Source Link Faculty Handbook Part I Tenure  Source Link Faculty Handbook Part I Min time for promotion   Source Link Faculty Handbook Part IV Faculty Promotions  Source Link Faculty Handbook Part IV: Faculty Tenure  Source Link : COAS Promotion and Tenure Policy</vt:lpstr>
      <vt:lpstr>Requirements Overview for Tenure and Promotion Source Link : COAS Promotion and Tenure Policy</vt:lpstr>
      <vt:lpstr>P and T Schedule Source Link Faculty Handbook Part IV Faculty Promotions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Griffith, John C.</dc:creator>
  <cp:lastModifiedBy>Griffith, John C.</cp:lastModifiedBy>
  <cp:revision>2</cp:revision>
  <dcterms:created xsi:type="dcterms:W3CDTF">2021-08-24T20:41:53Z</dcterms:created>
  <dcterms:modified xsi:type="dcterms:W3CDTF">2021-08-27T15:12:52Z</dcterms:modified>
</cp:coreProperties>
</file>