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73" r:id="rId18"/>
    <p:sldId id="276" r:id="rId19"/>
    <p:sldId id="275" r:id="rId20"/>
    <p:sldId id="274" r:id="rId21"/>
    <p:sldId id="277" r:id="rId22"/>
    <p:sldId id="282" r:id="rId23"/>
    <p:sldId id="283" r:id="rId24"/>
    <p:sldId id="289" r:id="rId25"/>
    <p:sldId id="284" r:id="rId26"/>
    <p:sldId id="285" r:id="rId27"/>
    <p:sldId id="288" r:id="rId28"/>
    <p:sldId id="287" r:id="rId29"/>
    <p:sldId id="286" r:id="rId30"/>
    <p:sldId id="280" r:id="rId31"/>
    <p:sldId id="281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SKILL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Darryl Katwaroo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8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applications </a:t>
            </a:r>
            <a:r>
              <a:rPr lang="en-US" dirty="0"/>
              <a:t>- ABC Employee Skill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8070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smtClean="0">
                <a:solidFill>
                  <a:srgbClr val="7030A0"/>
                </a:solidFill>
              </a:rPr>
              <a:t>View </a:t>
            </a:r>
            <a:r>
              <a:rPr lang="en-US" sz="2300" dirty="0">
                <a:solidFill>
                  <a:srgbClr val="7030A0"/>
                </a:solidFill>
              </a:rPr>
              <a:t>number of employees possessing each skill </a:t>
            </a:r>
            <a:r>
              <a:rPr lang="en-US" sz="2300" dirty="0"/>
              <a:t>(dashboard, pie chart) -admin</a:t>
            </a:r>
          </a:p>
          <a:p>
            <a:r>
              <a:rPr lang="en-US" sz="2300" dirty="0" smtClean="0">
                <a:solidFill>
                  <a:srgbClr val="7030A0"/>
                </a:solidFill>
              </a:rPr>
              <a:t>View </a:t>
            </a:r>
            <a:r>
              <a:rPr lang="en-US" sz="2300" dirty="0">
                <a:solidFill>
                  <a:srgbClr val="7030A0"/>
                </a:solidFill>
              </a:rPr>
              <a:t>each employee’s skill level in each skill</a:t>
            </a:r>
            <a:r>
              <a:rPr lang="en-US" sz="2300" dirty="0"/>
              <a:t> (dashboard, bar chart)-admin</a:t>
            </a:r>
          </a:p>
          <a:p>
            <a:r>
              <a:rPr lang="en-US" sz="2300" dirty="0" smtClean="0">
                <a:solidFill>
                  <a:srgbClr val="7030A0"/>
                </a:solidFill>
              </a:rPr>
              <a:t>View </a:t>
            </a:r>
            <a:r>
              <a:rPr lang="en-US" sz="2300" dirty="0">
                <a:solidFill>
                  <a:srgbClr val="7030A0"/>
                </a:solidFill>
              </a:rPr>
              <a:t>Employee information in a table </a:t>
            </a:r>
            <a:r>
              <a:rPr lang="en-US" sz="2300" dirty="0"/>
              <a:t>-admin</a:t>
            </a:r>
          </a:p>
          <a:p>
            <a:r>
              <a:rPr lang="en-US" sz="2300" dirty="0" smtClean="0">
                <a:solidFill>
                  <a:srgbClr val="7030A0"/>
                </a:solidFill>
              </a:rPr>
              <a:t>View </a:t>
            </a:r>
            <a:r>
              <a:rPr lang="en-US" sz="2300" dirty="0">
                <a:solidFill>
                  <a:srgbClr val="7030A0"/>
                </a:solidFill>
              </a:rPr>
              <a:t>Employee information profile</a:t>
            </a:r>
            <a:r>
              <a:rPr lang="en-US" sz="2300" dirty="0"/>
              <a:t> –admin, employee</a:t>
            </a:r>
          </a:p>
          <a:p>
            <a:r>
              <a:rPr lang="en-US" sz="2300" dirty="0" smtClean="0">
                <a:solidFill>
                  <a:srgbClr val="7030A0"/>
                </a:solidFill>
              </a:rPr>
              <a:t>View </a:t>
            </a:r>
            <a:r>
              <a:rPr lang="en-US" sz="2300" dirty="0">
                <a:solidFill>
                  <a:srgbClr val="7030A0"/>
                </a:solidFill>
              </a:rPr>
              <a:t>table showing employee </a:t>
            </a:r>
            <a:r>
              <a:rPr lang="en-US" sz="2300" dirty="0" smtClean="0">
                <a:solidFill>
                  <a:srgbClr val="7030A0"/>
                </a:solidFill>
              </a:rPr>
              <a:t>skills</a:t>
            </a:r>
            <a:endParaRPr lang="en-US" sz="2300" dirty="0">
              <a:solidFill>
                <a:srgbClr val="7030A0"/>
              </a:solidFill>
            </a:endParaRPr>
          </a:p>
          <a:p>
            <a:r>
              <a:rPr lang="en-US" sz="2300" dirty="0" smtClean="0">
                <a:solidFill>
                  <a:srgbClr val="7030A0"/>
                </a:solidFill>
              </a:rPr>
              <a:t>Overall average </a:t>
            </a:r>
            <a:r>
              <a:rPr lang="en-US" sz="2300" dirty="0">
                <a:solidFill>
                  <a:srgbClr val="7030A0"/>
                </a:solidFill>
              </a:rPr>
              <a:t>skill level in all skills</a:t>
            </a:r>
          </a:p>
          <a:p>
            <a:r>
              <a:rPr lang="en-US" sz="2300" dirty="0" smtClean="0">
                <a:solidFill>
                  <a:srgbClr val="7030A0"/>
                </a:solidFill>
              </a:rPr>
              <a:t>Add </a:t>
            </a:r>
            <a:r>
              <a:rPr lang="en-US" sz="2300" dirty="0">
                <a:solidFill>
                  <a:srgbClr val="7030A0"/>
                </a:solidFill>
              </a:rPr>
              <a:t>employee</a:t>
            </a:r>
          </a:p>
          <a:p>
            <a:r>
              <a:rPr lang="en-US" sz="2300" dirty="0" smtClean="0">
                <a:solidFill>
                  <a:srgbClr val="7030A0"/>
                </a:solidFill>
              </a:rPr>
              <a:t>Add </a:t>
            </a:r>
            <a:r>
              <a:rPr lang="en-US" sz="2300" dirty="0">
                <a:solidFill>
                  <a:srgbClr val="7030A0"/>
                </a:solidFill>
              </a:rPr>
              <a:t>skill</a:t>
            </a:r>
          </a:p>
          <a:p>
            <a:r>
              <a:rPr lang="en-US" sz="2300" dirty="0" smtClean="0">
                <a:solidFill>
                  <a:srgbClr val="7030A0"/>
                </a:solidFill>
              </a:rPr>
              <a:t>Edit </a:t>
            </a:r>
            <a:r>
              <a:rPr lang="en-US" sz="2300" dirty="0">
                <a:solidFill>
                  <a:srgbClr val="7030A0"/>
                </a:solidFill>
              </a:rPr>
              <a:t>Employee personal information</a:t>
            </a:r>
          </a:p>
          <a:p>
            <a:r>
              <a:rPr lang="en-US" sz="2300" dirty="0" smtClean="0">
                <a:solidFill>
                  <a:srgbClr val="7030A0"/>
                </a:solidFill>
              </a:rPr>
              <a:t>Search </a:t>
            </a:r>
            <a:r>
              <a:rPr lang="en-US" sz="2300" dirty="0">
                <a:solidFill>
                  <a:srgbClr val="7030A0"/>
                </a:solidFill>
              </a:rPr>
              <a:t>employees by name  and view employee personal data as well as skill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35" y="338554"/>
            <a:ext cx="10980181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10" y="148079"/>
            <a:ext cx="407105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 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FUNCTIONALITIES AND THEIR USER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969569"/>
              </p:ext>
            </p:extLst>
          </p:nvPr>
        </p:nvGraphicFramePr>
        <p:xfrm>
          <a:off x="1295400" y="574099"/>
          <a:ext cx="9601200" cy="5943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3937760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826737381"/>
                    </a:ext>
                  </a:extLst>
                </a:gridCol>
              </a:tblGrid>
              <a:tr h="576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User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extLst>
                  <a:ext uri="{0D108BD9-81ED-4DB2-BD59-A6C34878D82A}">
                    <a16:rowId xmlns:a16="http://schemas.microsoft.com/office/drawing/2014/main" val="1863765684"/>
                  </a:ext>
                </a:extLst>
              </a:tr>
              <a:tr h="5367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MANAGER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Register technician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Delete </a:t>
                      </a:r>
                      <a:r>
                        <a:rPr lang="en-US" sz="2000" dirty="0">
                          <a:effectLst/>
                        </a:rPr>
                        <a:t>a technician personal </a:t>
                      </a:r>
                      <a:r>
                        <a:rPr lang="en-US" sz="2000" dirty="0" smtClean="0">
                          <a:effectLst/>
                        </a:rPr>
                        <a:t>data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Delete </a:t>
                      </a:r>
                      <a:r>
                        <a:rPr lang="en-US" sz="2000" dirty="0">
                          <a:effectLst/>
                        </a:rPr>
                        <a:t>a technician skill </a:t>
                      </a:r>
                      <a:r>
                        <a:rPr lang="en-US" sz="2000" dirty="0" smtClean="0">
                          <a:effectLst/>
                        </a:rPr>
                        <a:t>data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Update </a:t>
                      </a:r>
                      <a:r>
                        <a:rPr lang="en-US" sz="2000" dirty="0">
                          <a:effectLst/>
                        </a:rPr>
                        <a:t>a technician personal </a:t>
                      </a:r>
                      <a:r>
                        <a:rPr lang="en-US" sz="2000" dirty="0" smtClean="0">
                          <a:effectLst/>
                        </a:rPr>
                        <a:t>data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Update </a:t>
                      </a:r>
                      <a:r>
                        <a:rPr lang="en-US" sz="2000" dirty="0">
                          <a:effectLst/>
                        </a:rPr>
                        <a:t>a technician skill </a:t>
                      </a:r>
                      <a:r>
                        <a:rPr lang="en-US" sz="2000" dirty="0" smtClean="0">
                          <a:effectLst/>
                        </a:rPr>
                        <a:t>data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Login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Logout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Search for technician by name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Post comments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View technician profile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Delete comments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View comments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Assign </a:t>
                      </a:r>
                      <a:r>
                        <a:rPr lang="en-US" sz="2000" dirty="0">
                          <a:effectLst/>
                        </a:rPr>
                        <a:t>an overall rating to </a:t>
                      </a:r>
                      <a:r>
                        <a:rPr lang="en-US" sz="2000" dirty="0" smtClean="0">
                          <a:effectLst/>
                        </a:rPr>
                        <a:t>technician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View </a:t>
                      </a:r>
                      <a:r>
                        <a:rPr lang="en-US" sz="2000" dirty="0">
                          <a:effectLst/>
                        </a:rPr>
                        <a:t>technicians by overall rating (e.g. on a scale of </a:t>
                      </a:r>
                      <a:r>
                        <a:rPr lang="en-US" sz="2000" dirty="0" smtClean="0">
                          <a:effectLst/>
                        </a:rPr>
                        <a:t>1-10</a:t>
                      </a:r>
                      <a:r>
                        <a:rPr lang="en-US" sz="2000" dirty="0">
                          <a:effectLst/>
                        </a:rPr>
                        <a:t>, view </a:t>
                      </a:r>
                      <a:r>
                        <a:rPr lang="en-US" sz="2000" dirty="0" smtClean="0">
                          <a:effectLst/>
                        </a:rPr>
                        <a:t>technicians </a:t>
                      </a:r>
                      <a:r>
                        <a:rPr lang="en-US" sz="2000" dirty="0">
                          <a:effectLst/>
                        </a:rPr>
                        <a:t>with a rating of 8-10 or 1-3)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extLst>
                  <a:ext uri="{0D108BD9-81ED-4DB2-BD59-A6C34878D82A}">
                    <a16:rowId xmlns:a16="http://schemas.microsoft.com/office/drawing/2014/main" val="33429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4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686535"/>
              </p:ext>
            </p:extLst>
          </p:nvPr>
        </p:nvGraphicFramePr>
        <p:xfrm>
          <a:off x="1295400" y="574099"/>
          <a:ext cx="9601200" cy="5943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3937760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826737381"/>
                    </a:ext>
                  </a:extLst>
                </a:gridCol>
              </a:tblGrid>
              <a:tr h="576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User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extLst>
                  <a:ext uri="{0D108BD9-81ED-4DB2-BD59-A6C34878D82A}">
                    <a16:rowId xmlns:a16="http://schemas.microsoft.com/office/drawing/2014/main" val="1863765684"/>
                  </a:ext>
                </a:extLst>
              </a:tr>
              <a:tr h="5367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LEAD TECHNICIAN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Register technician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Delete a technician skill data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Update a technician skill data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Login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Logout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Search</a:t>
                      </a:r>
                      <a:r>
                        <a:rPr lang="en-US" sz="2000" kern="1200" baseline="0" dirty="0" smtClean="0">
                          <a:effectLst/>
                        </a:rPr>
                        <a:t> for technician by name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Post comments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View comments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View technician profile</a:t>
                      </a:r>
                      <a:endParaRPr lang="en-US" sz="2000" kern="1200" dirty="0" smtClean="0">
                        <a:effectLst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Assign an overall rating to technician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View technicians by overall rating (e.g. on a scale of 1-10, view technicians with a rating of 8-10 or 1-3)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extLst>
                  <a:ext uri="{0D108BD9-81ED-4DB2-BD59-A6C34878D82A}">
                    <a16:rowId xmlns:a16="http://schemas.microsoft.com/office/drawing/2014/main" val="33429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764290"/>
              </p:ext>
            </p:extLst>
          </p:nvPr>
        </p:nvGraphicFramePr>
        <p:xfrm>
          <a:off x="1295400" y="574099"/>
          <a:ext cx="9601200" cy="5943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3937760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826737381"/>
                    </a:ext>
                  </a:extLst>
                </a:gridCol>
              </a:tblGrid>
              <a:tr h="576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User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extLst>
                  <a:ext uri="{0D108BD9-81ED-4DB2-BD59-A6C34878D82A}">
                    <a16:rowId xmlns:a16="http://schemas.microsoft.com/office/drawing/2014/main" val="1863765684"/>
                  </a:ext>
                </a:extLst>
              </a:tr>
              <a:tr h="5367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TECHNICIAN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Login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Logout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Post comments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View comments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View technicians by overall rating (e.g. on a scale of 1-10, view technicians with an overall rating of 8-10 or 1-3)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View technician</a:t>
                      </a:r>
                      <a:r>
                        <a:rPr lang="en-US" sz="2000" kern="1200" baseline="0" dirty="0" smtClean="0">
                          <a:effectLst/>
                        </a:rPr>
                        <a:t> profile</a:t>
                      </a:r>
                      <a:endParaRPr lang="en-US" sz="2000" kern="1200" dirty="0" smtClean="0">
                        <a:effectLst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Search for technician by name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extLst>
                  <a:ext uri="{0D108BD9-81ED-4DB2-BD59-A6C34878D82A}">
                    <a16:rowId xmlns:a16="http://schemas.microsoft.com/office/drawing/2014/main" val="33429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67556"/>
          </a:xfrm>
        </p:spPr>
        <p:txBody>
          <a:bodyPr>
            <a:noAutofit/>
          </a:bodyPr>
          <a:lstStyle/>
          <a:p>
            <a:r>
              <a:rPr lang="en-US" sz="2000" dirty="0" smtClean="0"/>
              <a:t>php –  to manage data in MySQL database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plenty online tutorials and forums for support</a:t>
            </a:r>
          </a:p>
          <a:p>
            <a:pPr lvl="1"/>
            <a:r>
              <a:rPr lang="en-US" sz="1800" dirty="0" smtClean="0"/>
              <a:t>reliable due to its age</a:t>
            </a:r>
          </a:p>
          <a:p>
            <a:pPr lvl="1"/>
            <a:r>
              <a:rPr lang="en-US" sz="1800" dirty="0" smtClean="0"/>
              <a:t>many databases supported</a:t>
            </a:r>
          </a:p>
          <a:p>
            <a:pPr lvl="1"/>
            <a:r>
              <a:rPr lang="en-US" sz="1800" dirty="0" smtClean="0"/>
              <a:t>platform independent</a:t>
            </a:r>
          </a:p>
          <a:p>
            <a:pPr lvl="1"/>
            <a:r>
              <a:rPr lang="en-US" sz="1800" dirty="0" smtClean="0"/>
              <a:t>open source</a:t>
            </a:r>
          </a:p>
          <a:p>
            <a:pPr lvl="1"/>
            <a:r>
              <a:rPr lang="en-US" sz="1800" dirty="0" smtClean="0"/>
              <a:t>familiar</a:t>
            </a:r>
          </a:p>
        </p:txBody>
      </p:sp>
    </p:spTree>
    <p:extLst>
      <p:ext uri="{BB962C8B-B14F-4D97-AF65-F5344CB8AC3E}">
        <p14:creationId xmlns:p14="http://schemas.microsoft.com/office/powerpoint/2010/main" val="12545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MySQL database –</a:t>
            </a:r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opular</a:t>
            </a:r>
          </a:p>
          <a:p>
            <a:pPr lvl="1"/>
            <a:r>
              <a:rPr lang="en-US" sz="1800" dirty="0" smtClean="0"/>
              <a:t>easy </a:t>
            </a:r>
            <a:r>
              <a:rPr lang="en-US" sz="1800" dirty="0"/>
              <a:t>to </a:t>
            </a:r>
            <a:r>
              <a:rPr lang="en-US" sz="1800" dirty="0" smtClean="0"/>
              <a:t>learn,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upported across many environments or OS</a:t>
            </a:r>
          </a:p>
          <a:p>
            <a:pPr lvl="1"/>
            <a:r>
              <a:rPr lang="en-US" sz="1800" dirty="0" smtClean="0"/>
              <a:t>works </a:t>
            </a:r>
            <a:r>
              <a:rPr lang="en-US" sz="1800" dirty="0"/>
              <a:t>well with </a:t>
            </a:r>
            <a:r>
              <a:rPr lang="en-US" sz="1800" dirty="0" smtClean="0"/>
              <a:t>php</a:t>
            </a:r>
          </a:p>
          <a:p>
            <a:pPr lvl="1"/>
            <a:r>
              <a:rPr lang="en-US" sz="1800" dirty="0" smtClean="0"/>
              <a:t>familiar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BAFB5"/>
              </a:buClr>
            </a:pP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css </a:t>
            </a: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–styling</a:t>
            </a: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free, </a:t>
            </a: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familiar</a:t>
            </a:r>
            <a:endParaRPr lang="en-US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>
              <a:buClr>
                <a:srgbClr val="9BAFB5"/>
              </a:buClr>
            </a:pP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html – go to language for web development, free easy to learn , </a:t>
            </a: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support</a:t>
            </a:r>
            <a:endParaRPr lang="en-US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>
              <a:buClr>
                <a:srgbClr val="9BAFB5"/>
              </a:buClr>
            </a:pP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Js </a:t>
            </a: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– familiarity, free, for making dynamic content such as dropdowns, validation</a:t>
            </a:r>
            <a:endParaRPr lang="en-US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0" lvl="0" indent="0">
              <a:buClr>
                <a:srgbClr val="9BAFB5"/>
              </a:buClr>
              <a:buNone/>
            </a:pP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None of the </a:t>
            </a: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listed languages </a:t>
            </a: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require any special software. </a:t>
            </a:r>
            <a:endParaRPr lang="en-US" sz="2000" dirty="0" smtClean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0" lvl="0" indent="0">
              <a:buClr>
                <a:srgbClr val="9BAFB5"/>
              </a:buClr>
              <a:buNone/>
            </a:pP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Experience </a:t>
            </a: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working with these languages is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telecommunications company that deals with the installation and troubleshooting of enterprise </a:t>
            </a:r>
            <a:r>
              <a:rPr lang="en-US" sz="2000" dirty="0" smtClean="0"/>
              <a:t>data </a:t>
            </a:r>
            <a:r>
              <a:rPr lang="en-US" sz="2000" dirty="0"/>
              <a:t>and voice networks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People - Manager, Lead Technician, Technicians</a:t>
            </a:r>
          </a:p>
          <a:p>
            <a:r>
              <a:rPr lang="en-US" sz="2000" dirty="0" smtClean="0"/>
              <a:t>Jobs involve cabling,  installing network hardware , diagnosing and repairing any network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1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xampp </a:t>
            </a:r>
          </a:p>
          <a:p>
            <a:pPr lvl="1"/>
            <a:r>
              <a:rPr lang="en-US" sz="2400" dirty="0" smtClean="0"/>
              <a:t>Apache web server</a:t>
            </a:r>
          </a:p>
          <a:p>
            <a:pPr lvl="1"/>
            <a:r>
              <a:rPr lang="en-US" sz="2400" dirty="0" smtClean="0"/>
              <a:t>php</a:t>
            </a:r>
          </a:p>
          <a:p>
            <a:pPr lvl="1"/>
            <a:r>
              <a:rPr lang="en-US" sz="2400" dirty="0" smtClean="0"/>
              <a:t>MySQL database</a:t>
            </a:r>
          </a:p>
          <a:p>
            <a:pPr lvl="1"/>
            <a:r>
              <a:rPr lang="en-US" sz="2400" dirty="0" smtClean="0"/>
              <a:t>phpMyAdmin</a:t>
            </a:r>
          </a:p>
        </p:txBody>
      </p:sp>
    </p:spTree>
    <p:extLst>
      <p:ext uri="{BB962C8B-B14F-4D97-AF65-F5344CB8AC3E}">
        <p14:creationId xmlns:p14="http://schemas.microsoft.com/office/powerpoint/2010/main" val="8482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14" y="205652"/>
            <a:ext cx="919451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171450"/>
            <a:ext cx="85439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Assumptions:</a:t>
            </a:r>
          </a:p>
          <a:p>
            <a:pPr lvl="1"/>
            <a:r>
              <a:rPr lang="en-US" dirty="0" smtClean="0"/>
              <a:t>Every comment must be posted by an Employee</a:t>
            </a:r>
          </a:p>
          <a:p>
            <a:pPr lvl="1"/>
            <a:r>
              <a:rPr lang="en-US" dirty="0" smtClean="0"/>
              <a:t>An employee may or may not post a comment</a:t>
            </a:r>
          </a:p>
          <a:p>
            <a:pPr lvl="1"/>
            <a:r>
              <a:rPr lang="en-US" dirty="0" smtClean="0"/>
              <a:t>Many technicians can possess the same skills</a:t>
            </a:r>
          </a:p>
          <a:p>
            <a:pPr lvl="1"/>
            <a:r>
              <a:rPr lang="en-US" dirty="0" smtClean="0"/>
              <a:t>A skill may or may not be possessed by 0 technicians</a:t>
            </a:r>
          </a:p>
          <a:p>
            <a:pPr lvl="1"/>
            <a:r>
              <a:rPr lang="en-US" dirty="0" smtClean="0"/>
              <a:t>An employee must be a technician,  a member of management or another position. They cannot fill more than one position</a:t>
            </a:r>
          </a:p>
        </p:txBody>
      </p:sp>
    </p:spTree>
    <p:extLst>
      <p:ext uri="{BB962C8B-B14F-4D97-AF65-F5344CB8AC3E}">
        <p14:creationId xmlns:p14="http://schemas.microsoft.com/office/powerpoint/2010/main" val="15077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23" y="0"/>
            <a:ext cx="5669280" cy="65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5" y="384489"/>
            <a:ext cx="10515600" cy="60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204787"/>
            <a:ext cx="49625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7" y="333375"/>
            <a:ext cx="4772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67" y="0"/>
            <a:ext cx="537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33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During an interview with the lead technician,  the following data was gathered:</a:t>
            </a:r>
          </a:p>
          <a:p>
            <a:r>
              <a:rPr lang="en-US" sz="2000" dirty="0" smtClean="0"/>
              <a:t>Jobs are taking too long to be completed</a:t>
            </a:r>
          </a:p>
          <a:p>
            <a:r>
              <a:rPr lang="en-US" sz="2000" dirty="0" smtClean="0"/>
              <a:t>Customers are not 100%satisfied with work done</a:t>
            </a:r>
          </a:p>
          <a:p>
            <a:r>
              <a:rPr lang="en-US" sz="2000" dirty="0" smtClean="0"/>
              <a:t>New workers have to be hired</a:t>
            </a:r>
          </a:p>
          <a:p>
            <a:r>
              <a:rPr lang="en-US" sz="2000" dirty="0" smtClean="0"/>
              <a:t>Work ends up being rushed</a:t>
            </a:r>
          </a:p>
          <a:p>
            <a:r>
              <a:rPr lang="en-US" sz="2000" dirty="0" smtClean="0"/>
              <a:t>Work hours extend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03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6" y="233699"/>
            <a:ext cx="5462688" cy="64922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00" y="277329"/>
            <a:ext cx="4937760" cy="6432690"/>
          </a:xfrm>
        </p:spPr>
      </p:pic>
    </p:spTree>
    <p:extLst>
      <p:ext uri="{BB962C8B-B14F-4D97-AF65-F5344CB8AC3E}">
        <p14:creationId xmlns:p14="http://schemas.microsoft.com/office/powerpoint/2010/main" val="30529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59" y="193963"/>
            <a:ext cx="6309360" cy="64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on which SDLC methodology would be best suited for the project</a:t>
            </a:r>
          </a:p>
          <a:p>
            <a:r>
              <a:rPr lang="en-US" dirty="0" smtClean="0"/>
              <a:t>Create a Work breakdown structure, showing all work that has to be done and the time in which each activity is to be completed</a:t>
            </a:r>
          </a:p>
          <a:p>
            <a:r>
              <a:rPr lang="en-US" dirty="0" smtClean="0"/>
              <a:t>Evaluate possible risks and record them in a Risk register along with ways to mitigate them</a:t>
            </a:r>
          </a:p>
          <a:p>
            <a:r>
              <a:rPr lang="en-US" dirty="0" smtClean="0"/>
              <a:t>Begin development of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is </a:t>
            </a:r>
            <a:r>
              <a:rPr lang="en-US" dirty="0"/>
              <a:t>clear that the performance of the employees </a:t>
            </a:r>
            <a:r>
              <a:rPr lang="en-US" dirty="0" smtClean="0"/>
              <a:t>is </a:t>
            </a:r>
            <a:r>
              <a:rPr lang="en-US" dirty="0"/>
              <a:t>not meeting the expectations of the </a:t>
            </a:r>
            <a:r>
              <a:rPr lang="en-US"/>
              <a:t>lead </a:t>
            </a:r>
            <a:r>
              <a:rPr lang="en-US" smtClean="0"/>
              <a:t>technician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1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-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370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zero </a:t>
            </a:r>
            <a:r>
              <a:rPr lang="en-US" dirty="0">
                <a:solidFill>
                  <a:srgbClr val="C00000"/>
                </a:solidFill>
              </a:rPr>
              <a:t>in on weaker employees. Training or other action could be taken to improve their skill level.</a:t>
            </a:r>
          </a:p>
          <a:p>
            <a:r>
              <a:rPr lang="en-US" dirty="0">
                <a:solidFill>
                  <a:srgbClr val="C00000"/>
                </a:solidFill>
              </a:rPr>
              <a:t>z</a:t>
            </a:r>
            <a:r>
              <a:rPr lang="en-US" dirty="0" smtClean="0">
                <a:solidFill>
                  <a:srgbClr val="C00000"/>
                </a:solidFill>
              </a:rPr>
              <a:t>ero </a:t>
            </a:r>
            <a:r>
              <a:rPr lang="en-US" dirty="0">
                <a:solidFill>
                  <a:srgbClr val="C00000"/>
                </a:solidFill>
              </a:rPr>
              <a:t>in on the stronger employees. Stronger employees could be allocated to complete larger or more urgent projects.</a:t>
            </a:r>
          </a:p>
          <a:p>
            <a:r>
              <a:rPr lang="en-US" dirty="0" smtClean="0"/>
              <a:t>higher </a:t>
            </a:r>
            <a:r>
              <a:rPr lang="en-US" dirty="0"/>
              <a:t>quality work</a:t>
            </a:r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competent workforce</a:t>
            </a:r>
          </a:p>
          <a:p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wasted time and </a:t>
            </a:r>
            <a:r>
              <a:rPr lang="en-US" dirty="0" smtClean="0"/>
              <a:t>resources – increase </a:t>
            </a:r>
            <a:r>
              <a:rPr lang="en-US" dirty="0"/>
              <a:t>productivity by sending a sufficient number of workers to sites.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Jobs are taking too long to be completed</a:t>
            </a:r>
          </a:p>
          <a:p>
            <a:r>
              <a:rPr lang="en-US" dirty="0"/>
              <a:t>Customers are not 100%satisfied with work done</a:t>
            </a:r>
          </a:p>
          <a:p>
            <a:r>
              <a:rPr lang="en-US" dirty="0"/>
              <a:t>New workers have to be hired</a:t>
            </a:r>
          </a:p>
          <a:p>
            <a:r>
              <a:rPr lang="en-US" dirty="0"/>
              <a:t>Work ends up being rushed</a:t>
            </a:r>
          </a:p>
          <a:p>
            <a:r>
              <a:rPr lang="en-US" dirty="0"/>
              <a:t>Work hours extend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reduce time and productivity lost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Higher quality of 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Current workers could be trained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Timely completion of projects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proposed solution will fix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</a:p>
          <a:p>
            <a:r>
              <a:rPr lang="en-US" dirty="0" smtClean="0"/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applications – liaison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51899"/>
            <a:ext cx="7729728" cy="40121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rgbClr val="7030A0"/>
                </a:solidFill>
              </a:rPr>
              <a:t>Skills </a:t>
            </a:r>
            <a:r>
              <a:rPr lang="en-US" sz="2200" dirty="0">
                <a:solidFill>
                  <a:srgbClr val="7030A0"/>
                </a:solidFill>
              </a:rPr>
              <a:t>Database </a:t>
            </a:r>
            <a:r>
              <a:rPr lang="en-US" sz="2200" dirty="0"/>
              <a:t>- </a:t>
            </a:r>
            <a:r>
              <a:rPr lang="en-US" sz="2200" dirty="0" smtClean="0"/>
              <a:t>tracks skills </a:t>
            </a:r>
            <a:r>
              <a:rPr lang="en-US" sz="2200" dirty="0"/>
              <a:t>of </a:t>
            </a:r>
            <a:r>
              <a:rPr lang="en-US" sz="2200" dirty="0" smtClean="0"/>
              <a:t>employees, used for evaluation purposes,  figure out </a:t>
            </a:r>
            <a:r>
              <a:rPr lang="en-US" sz="2200" dirty="0"/>
              <a:t>what types of training needs to provided.</a:t>
            </a:r>
          </a:p>
          <a:p>
            <a:r>
              <a:rPr lang="en-US" sz="2200" dirty="0" smtClean="0">
                <a:solidFill>
                  <a:srgbClr val="7030A0"/>
                </a:solidFill>
              </a:rPr>
              <a:t>Employee </a:t>
            </a:r>
            <a:r>
              <a:rPr lang="en-US" sz="2200" dirty="0">
                <a:solidFill>
                  <a:srgbClr val="7030A0"/>
                </a:solidFill>
              </a:rPr>
              <a:t>Profiles </a:t>
            </a:r>
            <a:r>
              <a:rPr lang="en-US" sz="2200" dirty="0"/>
              <a:t>- </a:t>
            </a:r>
            <a:r>
              <a:rPr lang="en-US" sz="2200" dirty="0" smtClean="0"/>
              <a:t>employees can view other </a:t>
            </a:r>
            <a:r>
              <a:rPr lang="en-US" sz="2200" dirty="0"/>
              <a:t>employees.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73" y="2651692"/>
            <a:ext cx="2011854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679"/>
          <a:stretch/>
        </p:blipFill>
        <p:spPr>
          <a:xfrm>
            <a:off x="477116" y="540326"/>
            <a:ext cx="11182350" cy="56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3459</TotalTime>
  <Words>782</Words>
  <Application>Microsoft Office PowerPoint</Application>
  <PresentationFormat>Widescreen</PresentationFormat>
  <Paragraphs>137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Gill Sans MT</vt:lpstr>
      <vt:lpstr>Times New Roman</vt:lpstr>
      <vt:lpstr>Wingdings</vt:lpstr>
      <vt:lpstr>Parcel</vt:lpstr>
      <vt:lpstr>Employee SKILL TRACKER</vt:lpstr>
      <vt:lpstr>background</vt:lpstr>
      <vt:lpstr>Problem</vt:lpstr>
      <vt:lpstr>Problem cont’d</vt:lpstr>
      <vt:lpstr>Solution: - Web application</vt:lpstr>
      <vt:lpstr>How proposed solution will fix problem</vt:lpstr>
      <vt:lpstr>Why web app?</vt:lpstr>
      <vt:lpstr>Similar applications – liaison</vt:lpstr>
      <vt:lpstr>PowerPoint Presentation</vt:lpstr>
      <vt:lpstr>Similar applications - ABC Employee Skill Tracker</vt:lpstr>
      <vt:lpstr>PowerPoint Presentation</vt:lpstr>
      <vt:lpstr>PowerPoint Presentation</vt:lpstr>
      <vt:lpstr>Initial scope</vt:lpstr>
      <vt:lpstr>PowerPoint Presentation</vt:lpstr>
      <vt:lpstr>PowerPoint Presentation</vt:lpstr>
      <vt:lpstr>PowerPoint Presentation</vt:lpstr>
      <vt:lpstr>Technologies</vt:lpstr>
      <vt:lpstr>Technologies cont’d</vt:lpstr>
      <vt:lpstr>Technologies cont’d</vt:lpstr>
      <vt:lpstr>Technologies cont’d</vt:lpstr>
      <vt:lpstr>designs</vt:lpstr>
      <vt:lpstr>PowerPoint Presentation</vt:lpstr>
      <vt:lpstr>PowerPoint Presentation</vt:lpstr>
      <vt:lpstr>Entity Relationship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SKILL TRACKER</dc:title>
  <dc:creator>Raffia Katwaroo</dc:creator>
  <cp:lastModifiedBy>Raffia Katwaroo</cp:lastModifiedBy>
  <cp:revision>100</cp:revision>
  <dcterms:created xsi:type="dcterms:W3CDTF">2018-03-24T14:34:04Z</dcterms:created>
  <dcterms:modified xsi:type="dcterms:W3CDTF">2018-04-02T19:48:05Z</dcterms:modified>
</cp:coreProperties>
</file>