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4" name="Google Shape;4;n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" name="Google Shape;5;n"/>
          <p:cNvSpPr txBox="1"/>
          <p:nvPr/>
        </p:nvSpPr>
        <p:spPr>
          <a:xfrm>
            <a:off x="6391275" y="8750300"/>
            <a:ext cx="396875" cy="30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1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0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1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2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3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4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5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16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17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8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9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0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1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2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3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4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25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6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7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28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4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5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6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7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8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9:notes"/>
          <p:cNvSpPr/>
          <p:nvPr>
            <p:ph type="sldImg" idx="2"/>
          </p:nvPr>
        </p:nvSpPr>
        <p:spPr>
          <a:xfrm>
            <a:off x="1149350" y="692150"/>
            <a:ext cx="45593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  <a:defRPr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2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593725" y="6262687"/>
            <a:ext cx="7864475" cy="396875"/>
          </a:xfrm>
          <a:prstGeom prst="rect">
            <a:avLst/>
          </a:prstGeom>
          <a:noFill/>
          <a:ln>
            <a:noFill/>
          </a:ln>
          <a:effectLst>
            <a:outerShdw blurRad="63500" dist="107740" dir="2700316">
              <a:srgbClr val="000066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Times New Roman" panose="020206030504050203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CYUT, Feb. 2002 	Chapter 1 Basic Concepts	            Page</a:t>
            </a:r>
            <a:fld id="{00000000-1234-1234-1234-123412341234}" type="slidenum"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lang="en-US" sz="20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/>
        </p:nvSpPr>
        <p:spPr>
          <a:xfrm>
            <a:off x="0" y="0"/>
            <a:ext cx="825500" cy="6858000"/>
          </a:xfrm>
          <a:prstGeom prst="rect">
            <a:avLst/>
          </a:prstGeom>
          <a:solidFill>
            <a:srgbClr val="CC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  <a:defRPr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2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 panose="020B0604020202020204"/>
              <a:buChar char="●"/>
              <a:defRPr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Google Shape;30;p5"/>
          <p:cNvSpPr txBox="1"/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Definition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Char char="●"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 finite set of instructions that, if followed, accomplishes a particular task. In addition, all algorithms must satisfy the following criteria: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(1)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There are zero or more quantities that are externally supplied.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At least one quantity is produced.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(3)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Definiteness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Each instruction is clear and unambiguous.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(4)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Finiteness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If we trace out the instructions of an algorithm, then for all cases, the algorithm terminates after a finite number of steps.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(5)</a:t>
            </a:r>
            <a:r>
              <a:rPr lang="en-US" sz="20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Effectiveness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Every instruction must be basic enough to be carried out, in principle, by a person using only pencil and paper. It is not enough that each operation be definitei and also must be feasible.</a:t>
            </a:r>
            <a:endParaRPr lang="en-US" sz="20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060450"/>
            <a:ext cx="9144000" cy="4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Remarks of Time Complexity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5"/>
          <p:cNvSpPr txBox="1"/>
          <p:nvPr>
            <p:ph type="body" idx="1"/>
          </p:nvPr>
        </p:nvSpPr>
        <p:spPr>
          <a:xfrm>
            <a:off x="685800" y="1066800"/>
            <a:ext cx="77724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Difficulty: the time complexity is not dependent solely on the number of inputs or outputs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determine the step count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Noto Sans Symbols"/>
              <a:buChar char="❑"/>
            </a:pPr>
            <a:r>
              <a:rPr lang="en-US" sz="20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</a:t>
            </a:r>
            <a:r>
              <a:rPr lang="en-US" sz="20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case,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Worst</a:t>
            </a:r>
            <a:r>
              <a:rPr lang="en-US" sz="20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case, </a:t>
            </a:r>
            <a:r>
              <a:rPr lang="en-US" sz="20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</a:t>
            </a:r>
            <a:r>
              <a:rPr lang="en-US" sz="20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Average.</a:t>
            </a:r>
            <a:endParaRPr lang="en-US" sz="20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62" y="885825"/>
            <a:ext cx="8143875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830262"/>
            <a:ext cx="9144000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917575"/>
            <a:ext cx="9144000" cy="5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087" y="911225"/>
            <a:ext cx="9013825" cy="50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8818562" cy="6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950912"/>
            <a:ext cx="9144000" cy="4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893762"/>
            <a:ext cx="9144000" cy="50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947737"/>
            <a:ext cx="914400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Analysis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" name="Google Shape;36;p6"/>
          <p:cNvSpPr txBox="1"/>
          <p:nvPr>
            <p:ph type="body"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evaluation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</a:t>
            </a:r>
            <a:r>
              <a:rPr lang="en-US" sz="24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</a:t>
            </a:r>
            <a:r>
              <a:rPr lang="en-US" sz="24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measurement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</a:t>
            </a:r>
            <a:r>
              <a:rPr lang="en-US" sz="28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analysis - prior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 important branch of CS,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complexity theory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estimate </a:t>
            </a:r>
            <a:r>
              <a:rPr lang="en-US" sz="24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US" sz="2400" b="1" i="1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space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independent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</a:t>
            </a:r>
            <a:r>
              <a:rPr lang="en-US" sz="2800" b="1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measurement -posterior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actual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space 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requirements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machine dependent</a:t>
            </a:r>
            <a:endParaRPr lang="en-US"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Times New Roman" panose="02020603050405020304"/>
              <a:buNone/>
            </a:pPr>
            <a:r>
              <a:rPr lang="en-US" sz="3200" b="0" i="1" u="none">
                <a:solidFill>
                  <a:srgbClr val="8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Properties</a:t>
            </a:r>
            <a:endParaRPr lang="en-US" sz="3200" b="0" i="1" u="none">
              <a:solidFill>
                <a:srgbClr val="8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85800" y="2012950"/>
            <a:ext cx="6797675" cy="21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Reflexivity:</a:t>
            </a:r>
            <a:b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f(n) is given then f(n) = O(f(n))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Symmetry: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f(n) = Θ(g(n)) if and only if g(n) = Θ(f(n))</a:t>
            </a:r>
            <a:endParaRPr lang="en-US"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247650" y="1254125"/>
            <a:ext cx="8418512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Transistivity:</a:t>
            </a:r>
            <a:b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f(n) = O(g(n)) and g(n) = O(h(n))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⇒ f(n) = O(h(n))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endParaRPr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Transpose Symmetry: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f(n) = O(g(n)) if and only if g(n) = Ω(f(n))</a:t>
            </a:r>
            <a:endParaRPr lang="en-US"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754062" y="377825"/>
            <a:ext cx="4708525" cy="56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 panose="02020603050405020304"/>
              <a:buNone/>
            </a:pPr>
            <a:r>
              <a:rPr lang="en-US" sz="31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Recurrence Relation </a:t>
            </a:r>
            <a:endParaRPr lang="en-US" sz="31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2137" y="1085850"/>
            <a:ext cx="4870450" cy="297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92137" y="4422775"/>
            <a:ext cx="7624762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Recurrence: an equation that describes a function in terms of its value on smaller functions.</a:t>
            </a:r>
            <a:endParaRPr lang="en-US"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5912" y="144462"/>
            <a:ext cx="8032750" cy="60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6687" y="376237"/>
            <a:ext cx="8810625" cy="441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Substitution method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55787" y="1230312"/>
            <a:ext cx="6799262" cy="4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Master's thereom/ method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415925" y="1390650"/>
            <a:ext cx="8669337" cy="26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■"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master method applies to recurrences of the form T(n) = a T(n/b) + f (n)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■"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Describe the running time of an algorithm that divides a problem of size n into a sub problems, each of size n/b.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■"/>
            </a:pPr>
            <a:r>
              <a:rPr lang="en-US" sz="2800" b="0" i="0" u="none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are three common cases</a:t>
            </a:r>
            <a:endParaRPr lang="en-US" sz="2800" b="0" i="0" u="none">
              <a:solidFill>
                <a:srgbClr val="FF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0712" y="638175"/>
            <a:ext cx="7991475" cy="531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100" y="849312"/>
            <a:ext cx="9067800" cy="4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Space Complexity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685800" y="12192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Definition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space complexity 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 a program is the amount of memory that it needs to run to completion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space needed is the sum of 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Fixed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space and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Variable</a:t>
            </a: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space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Fixed</a:t>
            </a: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space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 the instructions, variables, and constants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Independent of the number and size of I/O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Variable</a:t>
            </a: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space 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Includes dynamic allocation, functions' recursion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100"/>
              <a:buFont typeface="Arial" panose="020B0604020202020204"/>
              <a:buChar char="●"/>
            </a:pPr>
            <a:r>
              <a:rPr lang="en-US" sz="28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space of any program 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 panose="020B0604020202020204"/>
              <a:buChar char="●"/>
            </a:pPr>
            <a:r>
              <a:rPr lang="en-US" sz="2400" b="0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S(P)= c+ 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US" sz="2400" b="1" i="1" u="none" strike="noStrike" cap="none" baseline="-25000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US" sz="24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(Instance)</a:t>
            </a:r>
            <a:endParaRPr lang="en-US" sz="2400" b="1" i="1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69912"/>
            <a:ext cx="9144000" cy="488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 Complexity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3" name="Google Shape;53;p9"/>
          <p:cNvSpPr txBox="1"/>
          <p:nvPr>
            <p:ph type="body" idx="1"/>
          </p:nvPr>
        </p:nvSpPr>
        <p:spPr>
          <a:xfrm>
            <a:off x="381000" y="7620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233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725"/>
              <a:buFont typeface="Noto Sans Symbols"/>
              <a:buNone/>
            </a:pPr>
            <a:endParaRPr sz="23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1725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Definition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2300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 complexity, T(p), </a:t>
            </a: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taken by a program P is the sum of the compile time and the run time 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1725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time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2300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T(P)= compile time +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run</a:t>
            </a: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(or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execution</a:t>
            </a: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2300"/>
              <a:buFont typeface="Arial" panose="020B0604020202020204"/>
              <a:buNone/>
            </a:pP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= c + t</a:t>
            </a:r>
            <a:r>
              <a:rPr lang="en-US" sz="2300" b="0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p(instance characteristics)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2300"/>
              <a:buFont typeface="Arial" panose="020B0604020202020204"/>
              <a:buNone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Compile time does not depend on the instance characteristics</a:t>
            </a:r>
            <a:endParaRPr sz="24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1725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Definition of a program step</a:t>
            </a:r>
            <a:endParaRPr sz="28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0066FF"/>
              </a:buClr>
              <a:buSzPts val="2300"/>
              <a:buFont typeface="Noto Sans Symbols"/>
              <a:buChar char="❑"/>
            </a:pP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program step </a:t>
            </a: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a syntactically or semantically meaningful program segment whose execution time is independent of the </a:t>
            </a:r>
            <a:r>
              <a:rPr lang="en-US" sz="2300" b="1" i="1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instance</a:t>
            </a:r>
            <a:r>
              <a:rPr lang="en-US" sz="2300" b="0" i="0" u="none" strike="noStrike" cap="none">
                <a:solidFill>
                  <a:srgbClr val="CCEC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characteristics.</a:t>
            </a:r>
            <a:endParaRPr lang="en-US" sz="2300" b="0" i="0" u="none" strike="noStrike" cap="none">
              <a:solidFill>
                <a:srgbClr val="CCEC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2527300" y="5346700"/>
            <a:ext cx="1879600" cy="812800"/>
          </a:xfrm>
          <a:prstGeom prst="mathPlus">
            <a:avLst>
              <a:gd name="adj1" fmla="val 5399"/>
            </a:avLst>
          </a:prstGeom>
          <a:solidFill>
            <a:srgbClr val="0000CC"/>
          </a:solidFill>
          <a:ln w="25400" cap="flat" cmpd="sng">
            <a:solidFill>
              <a:srgbClr val="CCEC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07740" dir="2700316">
              <a:srgbClr val="CCECFF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6858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Examples of Determining Steps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138112" y="762000"/>
            <a:ext cx="5711825" cy="4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Noto Sans Symbols"/>
              <a:buChar char="❑"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the first method: count by a program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 sum(float list[], int n)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float tempsum= 0; </a:t>
            </a:r>
            <a:r>
              <a:rPr lang="en-US" sz="2000" b="0" i="1" u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count</a:t>
            </a: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++; /* for assignment */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for(int i=0; i&lt; n; i++) {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000" b="0" i="1" u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count</a:t>
            </a: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++;	/* for the for loop */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tempsum+= list[i]; </a:t>
            </a:r>
            <a:r>
              <a:rPr lang="en-US" sz="2000" b="0" i="1" u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count</a:t>
            </a: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++; /* for assignment */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}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0" i="1" u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count</a:t>
            </a: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++;	/* last execution of for */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0" i="1" u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count</a:t>
            </a: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++;	/* for return */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return tempsum;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lang="en-US" sz="2000" b="0" i="1" u="none">
              <a:solidFill>
                <a:srgbClr val="CCEC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2944812" y="5535612"/>
            <a:ext cx="11588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400"/>
              <a:buFont typeface="Arial" panose="020B0604020202020204"/>
              <a:buNone/>
            </a:pPr>
            <a:r>
              <a:rPr lang="en-US" sz="2400" b="1" i="1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2n+ 3</a:t>
            </a:r>
            <a:endParaRPr lang="en-US" sz="2400" b="1" i="1" u="none">
              <a:solidFill>
                <a:srgbClr val="CCEC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25525" y="612775"/>
            <a:ext cx="7092950" cy="542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36775" y="1943100"/>
            <a:ext cx="48704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3200"/>
              <a:buFont typeface="Times New Roman" panose="02020603050405020304"/>
              <a:buNone/>
            </a:pPr>
            <a:r>
              <a:rPr lang="en-US" sz="3200" b="1" i="1" u="none">
                <a:solidFill>
                  <a:srgbClr val="CC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Examples of Determining Steps(Cont.)</a:t>
            </a:r>
            <a:endParaRPr lang="en-US" sz="3200" b="1" i="1" u="none">
              <a:solidFill>
                <a:srgbClr val="CCFF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517525" y="1030287"/>
            <a:ext cx="801687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second method: build a table to count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s/e: steps per execution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CCEC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frequency: total numbers of times each statements is executed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CCECFF"/>
      </a:dk1>
      <a:lt1>
        <a:srgbClr val="0000CC"/>
      </a:lt1>
      <a:dk2>
        <a:srgbClr val="CCFFFF"/>
      </a:dk2>
      <a:lt2>
        <a:srgbClr val="000066"/>
      </a:lt2>
      <a:accent1>
        <a:srgbClr val="CC99FF"/>
      </a:accent1>
      <a:accent2>
        <a:srgbClr val="9999FF"/>
      </a:accent2>
      <a:accent3>
        <a:srgbClr val="0000CC"/>
      </a:accent3>
      <a:accent4>
        <a:srgbClr val="CC99FF"/>
      </a:accent4>
      <a:accent5>
        <a:srgbClr val="9999FF"/>
      </a:accent5>
      <a:accent6>
        <a:srgbClr val="0000CC"/>
      </a:accent6>
      <a:hlink>
        <a:srgbClr val="99CC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">
      <a:dk1>
        <a:srgbClr val="CCECFF"/>
      </a:dk1>
      <a:lt1>
        <a:srgbClr val="0000CC"/>
      </a:lt1>
      <a:dk2>
        <a:srgbClr val="CCFFFF"/>
      </a:dk2>
      <a:lt2>
        <a:srgbClr val="000066"/>
      </a:lt2>
      <a:accent1>
        <a:srgbClr val="CC99FF"/>
      </a:accent1>
      <a:accent2>
        <a:srgbClr val="9999FF"/>
      </a:accent2>
      <a:accent3>
        <a:srgbClr val="0000CC"/>
      </a:accent3>
      <a:accent4>
        <a:srgbClr val="CC99FF"/>
      </a:accent4>
      <a:accent5>
        <a:srgbClr val="9999FF"/>
      </a:accent5>
      <a:accent6>
        <a:srgbClr val="0000CC"/>
      </a:accent6>
      <a:hlink>
        <a:srgbClr val="99CC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Presentation</Application>
  <PresentationFormat/>
  <Paragraphs>104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Arial</vt:lpstr>
      <vt:lpstr>Times New Roman</vt:lpstr>
      <vt:lpstr>Noto Sans Symbols</vt:lpstr>
      <vt:lpstr>Segoe Print</vt:lpstr>
      <vt:lpstr>Microsoft YaHei</vt:lpstr>
      <vt:lpstr>Arial Unicode MS</vt:lpstr>
      <vt:lpstr>默认设计模板</vt:lpstr>
      <vt:lpstr>默认设计模板</vt:lpstr>
      <vt:lpstr>Algorithm</vt:lpstr>
      <vt:lpstr>Performance Analysis</vt:lpstr>
      <vt:lpstr>Space Complexity</vt:lpstr>
      <vt:lpstr>PowerPoint 演示文稿</vt:lpstr>
      <vt:lpstr>Time Complexity</vt:lpstr>
      <vt:lpstr>Examples of Determining Steps</vt:lpstr>
      <vt:lpstr>PowerPoint 演示文稿</vt:lpstr>
      <vt:lpstr>PowerPoint 演示文稿</vt:lpstr>
      <vt:lpstr>Examples of Determining Steps(Cont.)</vt:lpstr>
      <vt:lpstr>PowerPoint 演示文稿</vt:lpstr>
      <vt:lpstr>Remarks of Time Complexity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Properties</vt:lpstr>
      <vt:lpstr>PowerPoint 演示文稿</vt:lpstr>
      <vt:lpstr>PowerPoint 演示文稿</vt:lpstr>
      <vt:lpstr>PowerPoint 演示文稿</vt:lpstr>
      <vt:lpstr>PowerPoint 演示文稿</vt:lpstr>
      <vt:lpstr>Substitution method</vt:lpstr>
      <vt:lpstr>Master's thereom/ method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/>
  <cp:lastModifiedBy>Dell</cp:lastModifiedBy>
  <cp:revision>1</cp:revision>
  <dcterms:created xsi:type="dcterms:W3CDTF">2020-12-08T17:42:03Z</dcterms:created>
  <dcterms:modified xsi:type="dcterms:W3CDTF">2020-12-08T17:42:03Z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