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F79D3B-24B7-49A6-AA2D-5020C0AF8009}">
  <a:tblStyle styleId="{07F79D3B-24B7-49A6-AA2D-5020C0AF80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a4e89e2d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6a4e89e2d0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410aa30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8410aa30e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a4e89e2d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16a4e89e2d0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622c314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8622c314a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622c314a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8622c314a4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622c314a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8622c314a4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622c314a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8622c314a4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187534f5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8187534f51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622c314a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8622c314a4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622c314a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8622c314a4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1" name="Shape 5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 name="Shape 52"/>
        <p:cNvGrpSpPr/>
        <p:nvPr/>
      </p:nvGrpSpPr>
      <p:grpSpPr>
        <a:xfrm>
          <a:off x="0" y="0"/>
          <a:ext cx="0" cy="0"/>
          <a:chOff x="0" y="0"/>
          <a:chExt cx="0" cy="0"/>
        </a:xfrm>
      </p:grpSpPr>
      <p:sp>
        <p:nvSpPr>
          <p:cNvPr id="53" name="Google Shape;53;p15"/>
          <p:cNvSpPr txBox="1"/>
          <p:nvPr>
            <p:ph idx="1" type="body"/>
          </p:nvPr>
        </p:nvSpPr>
        <p:spPr>
          <a:xfrm>
            <a:off x="228600" y="731519"/>
            <a:ext cx="4343400" cy="3886200"/>
          </a:xfrm>
          <a:prstGeom prst="rect">
            <a:avLst/>
          </a:prstGeom>
          <a:noFill/>
          <a:ln>
            <a:noFill/>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None/>
              <a:defRPr sz="2000"/>
            </a:lvl1pPr>
            <a:lvl2pPr indent="-228600" lvl="1" marL="914400" rtl="0" algn="l">
              <a:spcBef>
                <a:spcPts val="1200"/>
              </a:spcBef>
              <a:spcAft>
                <a:spcPts val="0"/>
              </a:spcAft>
              <a:buClr>
                <a:schemeClr val="dk1"/>
              </a:buClr>
              <a:buSzPts val="1200"/>
              <a:buNone/>
              <a:defRPr sz="1200"/>
            </a:lvl2pPr>
            <a:lvl3pPr indent="-228600" lvl="2" marL="1371600" rtl="0" algn="l">
              <a:spcBef>
                <a:spcPts val="1200"/>
              </a:spcBef>
              <a:spcAft>
                <a:spcPts val="0"/>
              </a:spcAft>
              <a:buClr>
                <a:schemeClr val="dk1"/>
              </a:buClr>
              <a:buSzPts val="1000"/>
              <a:buNone/>
              <a:defRPr sz="1000"/>
            </a:lvl3pPr>
            <a:lvl4pPr indent="-228600" lvl="3" marL="1828800" rtl="0" algn="l">
              <a:spcBef>
                <a:spcPts val="1200"/>
              </a:spcBef>
              <a:spcAft>
                <a:spcPts val="0"/>
              </a:spcAft>
              <a:buClr>
                <a:schemeClr val="dk1"/>
              </a:buClr>
              <a:buSzPts val="900"/>
              <a:buNone/>
              <a:defRPr sz="900"/>
            </a:lvl4pPr>
            <a:lvl5pPr indent="-228600" lvl="4" marL="2286000" rtl="0" algn="l">
              <a:spcBef>
                <a:spcPts val="1200"/>
              </a:spcBef>
              <a:spcAft>
                <a:spcPts val="0"/>
              </a:spcAft>
              <a:buClr>
                <a:schemeClr val="dk1"/>
              </a:buClr>
              <a:buSzPts val="900"/>
              <a:buNone/>
              <a:defRPr sz="900"/>
            </a:lvl5pPr>
            <a:lvl6pPr indent="-228600" lvl="5" marL="2743200" rtl="0" algn="l">
              <a:spcBef>
                <a:spcPts val="1200"/>
              </a:spcBef>
              <a:spcAft>
                <a:spcPts val="0"/>
              </a:spcAft>
              <a:buClr>
                <a:schemeClr val="dk1"/>
              </a:buClr>
              <a:buSzPts val="900"/>
              <a:buNone/>
              <a:defRPr sz="900"/>
            </a:lvl6pPr>
            <a:lvl7pPr indent="-228600" lvl="6" marL="3200400" rtl="0" algn="l">
              <a:spcBef>
                <a:spcPts val="1200"/>
              </a:spcBef>
              <a:spcAft>
                <a:spcPts val="0"/>
              </a:spcAft>
              <a:buClr>
                <a:schemeClr val="dk1"/>
              </a:buClr>
              <a:buSzPts val="900"/>
              <a:buNone/>
              <a:defRPr sz="900"/>
            </a:lvl7pPr>
            <a:lvl8pPr indent="-228600" lvl="7" marL="3657600" rtl="0" algn="l">
              <a:spcBef>
                <a:spcPts val="1200"/>
              </a:spcBef>
              <a:spcAft>
                <a:spcPts val="0"/>
              </a:spcAft>
              <a:buClr>
                <a:schemeClr val="dk1"/>
              </a:buClr>
              <a:buSzPts val="900"/>
              <a:buNone/>
              <a:defRPr sz="900"/>
            </a:lvl8pPr>
            <a:lvl9pPr indent="-228600" lvl="8" marL="4114800" rtl="0" algn="l">
              <a:spcBef>
                <a:spcPts val="1200"/>
              </a:spcBef>
              <a:spcAft>
                <a:spcPts val="1200"/>
              </a:spcAft>
              <a:buClr>
                <a:schemeClr val="dk1"/>
              </a:buClr>
              <a:buSzPts val="900"/>
              <a:buNone/>
              <a:defRPr sz="900"/>
            </a:lvl9pPr>
          </a:lstStyle>
          <a:p/>
        </p:txBody>
      </p:sp>
      <p:sp>
        <p:nvSpPr>
          <p:cNvPr id="54" name="Google Shape;54;p15"/>
          <p:cNvSpPr txBox="1"/>
          <p:nvPr>
            <p:ph type="title"/>
          </p:nvPr>
        </p:nvSpPr>
        <p:spPr>
          <a:xfrm>
            <a:off x="228600" y="0"/>
            <a:ext cx="4343400" cy="4572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FFFFFF"/>
              </a:buClr>
              <a:buSzPts val="2400"/>
              <a:buFont typeface="Calibri"/>
              <a:buNone/>
              <a:defRPr sz="2400">
                <a:solidFill>
                  <a:srgbClr val="FFFFFF"/>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descr="16x9_BG-02.jpg" id="59" name="Google Shape;59;p16"/>
          <p:cNvPicPr preferRelativeResize="0"/>
          <p:nvPr/>
        </p:nvPicPr>
        <p:blipFill rotWithShape="1">
          <a:blip r:embed="rId3">
            <a:alphaModFix/>
          </a:blip>
          <a:srcRect b="0" l="0" r="0" t="0"/>
          <a:stretch/>
        </p:blipFill>
        <p:spPr>
          <a:xfrm>
            <a:off x="0" y="0"/>
            <a:ext cx="9144000" cy="4781550"/>
          </a:xfrm>
          <a:prstGeom prst="rect">
            <a:avLst/>
          </a:prstGeom>
          <a:noFill/>
          <a:ln>
            <a:noFill/>
          </a:ln>
        </p:spPr>
      </p:pic>
      <p:sp>
        <p:nvSpPr>
          <p:cNvPr id="60" name="Google Shape;60;p1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61" name="Google Shape;61;p16"/>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62" name="Google Shape;62;p16"/>
          <p:cNvSpPr txBox="1"/>
          <p:nvPr/>
        </p:nvSpPr>
        <p:spPr>
          <a:xfrm>
            <a:off x="0" y="354925"/>
            <a:ext cx="9144000" cy="141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Calibri"/>
              <a:buNone/>
            </a:pPr>
            <a:r>
              <a:rPr lang="en" sz="3200">
                <a:solidFill>
                  <a:schemeClr val="lt1"/>
                </a:solidFill>
                <a:latin typeface="Calibri"/>
                <a:ea typeface="Calibri"/>
                <a:cs typeface="Calibri"/>
                <a:sym typeface="Calibri"/>
              </a:rPr>
              <a:t>MBTI PERSONALITY PREDICTION </a:t>
            </a:r>
            <a:endParaRPr sz="32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3200"/>
              <a:buFont typeface="Calibri"/>
              <a:buNone/>
            </a:pPr>
            <a:r>
              <a:rPr lang="en" sz="1800">
                <a:solidFill>
                  <a:schemeClr val="lt1"/>
                </a:solidFill>
                <a:latin typeface="Calibri"/>
                <a:ea typeface="Calibri"/>
                <a:cs typeface="Calibri"/>
                <a:sym typeface="Calibri"/>
              </a:rPr>
              <a:t>Analysis and Prediction</a:t>
            </a:r>
            <a:endParaRPr sz="18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3200"/>
              <a:buFont typeface="Calibri"/>
              <a:buNone/>
            </a:pPr>
            <a:r>
              <a:rPr i="1" lang="en" sz="1800">
                <a:solidFill>
                  <a:schemeClr val="lt1"/>
                </a:solidFill>
                <a:latin typeface="Calibri"/>
                <a:ea typeface="Calibri"/>
                <a:cs typeface="Calibri"/>
                <a:sym typeface="Calibri"/>
              </a:rPr>
              <a:t>Github Repo: https://github.com/Darsangmdd/AML-project</a:t>
            </a:r>
            <a:endParaRPr i="1" sz="18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1" sz="18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800"/>
              <a:buFont typeface="Calibri"/>
              <a:buNone/>
            </a:pPr>
            <a:r>
              <a:t/>
            </a:r>
            <a:endParaRPr i="1" sz="1800">
              <a:solidFill>
                <a:schemeClr val="lt1"/>
              </a:solidFill>
              <a:latin typeface="Calibri"/>
              <a:ea typeface="Calibri"/>
              <a:cs typeface="Calibri"/>
              <a:sym typeface="Calibri"/>
            </a:endParaRPr>
          </a:p>
          <a:p>
            <a:pPr indent="457200" lvl="0" marL="457200" marR="0" rtl="0" algn="l">
              <a:lnSpc>
                <a:spcPct val="100000"/>
              </a:lnSpc>
              <a:spcBef>
                <a:spcPts val="0"/>
              </a:spcBef>
              <a:spcAft>
                <a:spcPts val="0"/>
              </a:spcAft>
              <a:buClr>
                <a:schemeClr val="lt1"/>
              </a:buClr>
              <a:buSzPts val="1800"/>
              <a:buFont typeface="Calibri"/>
              <a:buNone/>
            </a:pPr>
            <a:r>
              <a:rPr lang="en" sz="1900" u="sng">
                <a:solidFill>
                  <a:schemeClr val="lt1"/>
                </a:solidFill>
                <a:latin typeface="Calibri"/>
                <a:ea typeface="Calibri"/>
                <a:cs typeface="Calibri"/>
                <a:sym typeface="Calibri"/>
              </a:rPr>
              <a:t>Group 9</a:t>
            </a:r>
            <a:endParaRPr sz="1900" u="sng">
              <a:solidFill>
                <a:schemeClr val="lt1"/>
              </a:solidFill>
              <a:latin typeface="Calibri"/>
              <a:ea typeface="Calibri"/>
              <a:cs typeface="Calibri"/>
              <a:sym typeface="Calibri"/>
            </a:endParaRPr>
          </a:p>
          <a:p>
            <a:pPr indent="457200" lvl="0" marL="3657600" marR="0" rtl="0" algn="l">
              <a:lnSpc>
                <a:spcPct val="100000"/>
              </a:lnSpc>
              <a:spcBef>
                <a:spcPts val="0"/>
              </a:spcBef>
              <a:spcAft>
                <a:spcPts val="0"/>
              </a:spcAft>
              <a:buClr>
                <a:schemeClr val="lt1"/>
              </a:buClr>
              <a:buSzPts val="1800"/>
              <a:buFont typeface="Calibri"/>
              <a:buNone/>
            </a:pPr>
            <a:r>
              <a:t/>
            </a:r>
            <a:endParaRPr i="1" sz="1800">
              <a:solidFill>
                <a:schemeClr val="lt1"/>
              </a:solidFill>
              <a:latin typeface="Calibri"/>
              <a:ea typeface="Calibri"/>
              <a:cs typeface="Calibri"/>
              <a:sym typeface="Calibri"/>
            </a:endParaRPr>
          </a:p>
          <a:p>
            <a:pPr indent="457200" lvl="0" marL="457200" marR="0" rtl="0" algn="l">
              <a:lnSpc>
                <a:spcPct val="10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Members</a:t>
            </a:r>
            <a:r>
              <a:rPr i="1" lang="en" sz="1800">
                <a:solidFill>
                  <a:schemeClr val="lt1"/>
                </a:solidFill>
                <a:latin typeface="Calibri"/>
                <a:ea typeface="Calibri"/>
                <a:cs typeface="Calibri"/>
                <a:sym typeface="Calibri"/>
              </a:rPr>
              <a:t>:</a:t>
            </a:r>
            <a:endParaRPr i="1" sz="1800">
              <a:solidFill>
                <a:schemeClr val="lt1"/>
              </a:solidFill>
              <a:latin typeface="Calibri"/>
              <a:ea typeface="Calibri"/>
              <a:cs typeface="Calibri"/>
              <a:sym typeface="Calibri"/>
            </a:endParaRPr>
          </a:p>
          <a:p>
            <a:pPr indent="-342900" lvl="0" marL="914400" marR="0" rtl="0" algn="l">
              <a:lnSpc>
                <a:spcPct val="100000"/>
              </a:lnSpc>
              <a:spcBef>
                <a:spcPts val="0"/>
              </a:spcBef>
              <a:spcAft>
                <a:spcPts val="0"/>
              </a:spcAft>
              <a:buClr>
                <a:schemeClr val="lt1"/>
              </a:buClr>
              <a:buSzPts val="1800"/>
              <a:buFont typeface="Calibri"/>
              <a:buChar char="●"/>
            </a:pPr>
            <a:r>
              <a:rPr i="1" lang="en" sz="1800">
                <a:solidFill>
                  <a:schemeClr val="lt1"/>
                </a:solidFill>
                <a:latin typeface="Calibri"/>
                <a:ea typeface="Calibri"/>
                <a:cs typeface="Calibri"/>
                <a:sym typeface="Calibri"/>
              </a:rPr>
              <a:t>Varalika Mahajan (vm2695)</a:t>
            </a:r>
            <a:endParaRPr i="1" sz="1800">
              <a:solidFill>
                <a:schemeClr val="lt1"/>
              </a:solidFill>
              <a:latin typeface="Calibri"/>
              <a:ea typeface="Calibri"/>
              <a:cs typeface="Calibri"/>
              <a:sym typeface="Calibri"/>
            </a:endParaRPr>
          </a:p>
          <a:p>
            <a:pPr indent="-342900" lvl="0" marL="914400" marR="0" rtl="0" algn="l">
              <a:lnSpc>
                <a:spcPct val="100000"/>
              </a:lnSpc>
              <a:spcBef>
                <a:spcPts val="0"/>
              </a:spcBef>
              <a:spcAft>
                <a:spcPts val="0"/>
              </a:spcAft>
              <a:buClr>
                <a:schemeClr val="lt1"/>
              </a:buClr>
              <a:buSzPts val="1800"/>
              <a:buFont typeface="Calibri"/>
              <a:buChar char="●"/>
            </a:pPr>
            <a:r>
              <a:rPr i="1" lang="en" sz="1800">
                <a:solidFill>
                  <a:schemeClr val="lt1"/>
                </a:solidFill>
                <a:latin typeface="Calibri"/>
                <a:ea typeface="Calibri"/>
                <a:cs typeface="Calibri"/>
                <a:sym typeface="Calibri"/>
              </a:rPr>
              <a:t>Vrinda Bhat (vgb2113)</a:t>
            </a:r>
            <a:endParaRPr i="1" sz="1800">
              <a:solidFill>
                <a:schemeClr val="lt1"/>
              </a:solidFill>
              <a:latin typeface="Calibri"/>
              <a:ea typeface="Calibri"/>
              <a:cs typeface="Calibri"/>
              <a:sym typeface="Calibri"/>
            </a:endParaRPr>
          </a:p>
          <a:p>
            <a:pPr indent="-342900" lvl="0" marL="914400" marR="0" rtl="0" algn="l">
              <a:lnSpc>
                <a:spcPct val="100000"/>
              </a:lnSpc>
              <a:spcBef>
                <a:spcPts val="0"/>
              </a:spcBef>
              <a:spcAft>
                <a:spcPts val="0"/>
              </a:spcAft>
              <a:buClr>
                <a:schemeClr val="lt1"/>
              </a:buClr>
              <a:buSzPts val="1800"/>
              <a:buFont typeface="Calibri"/>
              <a:buChar char="●"/>
            </a:pPr>
            <a:r>
              <a:rPr i="1" lang="en" sz="1800">
                <a:solidFill>
                  <a:schemeClr val="lt1"/>
                </a:solidFill>
                <a:latin typeface="Calibri"/>
                <a:ea typeface="Calibri"/>
                <a:cs typeface="Calibri"/>
                <a:sym typeface="Calibri"/>
              </a:rPr>
              <a:t>Meghan Shah (ms5767)</a:t>
            </a:r>
            <a:endParaRPr i="1" sz="1800">
              <a:solidFill>
                <a:schemeClr val="lt1"/>
              </a:solidFill>
              <a:latin typeface="Calibri"/>
              <a:ea typeface="Calibri"/>
              <a:cs typeface="Calibri"/>
              <a:sym typeface="Calibri"/>
            </a:endParaRPr>
          </a:p>
          <a:p>
            <a:pPr indent="-342900" lvl="0" marL="914400" marR="0" rtl="0" algn="l">
              <a:lnSpc>
                <a:spcPct val="100000"/>
              </a:lnSpc>
              <a:spcBef>
                <a:spcPts val="0"/>
              </a:spcBef>
              <a:spcAft>
                <a:spcPts val="0"/>
              </a:spcAft>
              <a:buClr>
                <a:schemeClr val="lt1"/>
              </a:buClr>
              <a:buSzPts val="1800"/>
              <a:buFont typeface="Calibri"/>
              <a:buChar char="●"/>
            </a:pPr>
            <a:r>
              <a:rPr i="1" lang="en" sz="1800">
                <a:solidFill>
                  <a:schemeClr val="lt1"/>
                </a:solidFill>
                <a:latin typeface="Calibri"/>
                <a:ea typeface="Calibri"/>
                <a:cs typeface="Calibri"/>
                <a:sym typeface="Calibri"/>
              </a:rPr>
              <a:t>Vibhu Krovvidi (vk2500)</a:t>
            </a:r>
            <a:endParaRPr i="1" sz="1800">
              <a:solidFill>
                <a:schemeClr val="lt1"/>
              </a:solidFill>
              <a:latin typeface="Calibri"/>
              <a:ea typeface="Calibri"/>
              <a:cs typeface="Calibri"/>
              <a:sym typeface="Calibri"/>
            </a:endParaRPr>
          </a:p>
          <a:p>
            <a:pPr indent="-342900" lvl="0" marL="914400" marR="0" rtl="0" algn="l">
              <a:lnSpc>
                <a:spcPct val="100000"/>
              </a:lnSpc>
              <a:spcBef>
                <a:spcPts val="0"/>
              </a:spcBef>
              <a:spcAft>
                <a:spcPts val="0"/>
              </a:spcAft>
              <a:buClr>
                <a:schemeClr val="lt1"/>
              </a:buClr>
              <a:buSzPts val="1800"/>
              <a:buFont typeface="Calibri"/>
              <a:buChar char="●"/>
            </a:pPr>
            <a:r>
              <a:rPr i="1" lang="en" sz="1800">
                <a:solidFill>
                  <a:schemeClr val="lt1"/>
                </a:solidFill>
                <a:latin typeface="Calibri"/>
                <a:ea typeface="Calibri"/>
                <a:cs typeface="Calibri"/>
                <a:sym typeface="Calibri"/>
              </a:rPr>
              <a:t>Dhivyadarsan G M (dg3233)</a:t>
            </a:r>
            <a:endParaRPr i="1" sz="1800">
              <a:solidFill>
                <a:schemeClr val="lt1"/>
              </a:solidFill>
              <a:latin typeface="Calibri"/>
              <a:ea typeface="Calibri"/>
              <a:cs typeface="Calibri"/>
              <a:sym typeface="Calibri"/>
            </a:endParaRPr>
          </a:p>
        </p:txBody>
      </p:sp>
      <p:sp>
        <p:nvSpPr>
          <p:cNvPr id="63" name="Google Shape;63;p16"/>
          <p:cNvSpPr txBox="1"/>
          <p:nvPr/>
        </p:nvSpPr>
        <p:spPr>
          <a:xfrm>
            <a:off x="0" y="4772025"/>
            <a:ext cx="9144000" cy="390600"/>
          </a:xfrm>
          <a:prstGeom prst="rect">
            <a:avLst/>
          </a:prstGeom>
          <a:noFill/>
          <a:ln>
            <a:noFill/>
          </a:ln>
        </p:spPr>
        <p:txBody>
          <a:bodyPr anchorCtr="0" anchor="t" bIns="45700" lIns="91425" spcFirstLastPara="1" rIns="91425" wrap="square" tIns="45700">
            <a:noAutofit/>
          </a:bodyPr>
          <a:lstStyle/>
          <a:p>
            <a:pPr indent="0" lvl="0" marL="0" marR="0" rtl="0" algn="ctr">
              <a:lnSpc>
                <a:spcPct val="200000"/>
              </a:lnSpc>
              <a:spcBef>
                <a:spcPts val="0"/>
              </a:spcBef>
              <a:spcAft>
                <a:spcPts val="0"/>
              </a:spcAft>
              <a:buClr>
                <a:schemeClr val="lt1"/>
              </a:buClr>
              <a:buSzPts val="1200"/>
              <a:buFont typeface="Calibri"/>
              <a:buNone/>
            </a:pPr>
            <a:r>
              <a:rPr i="1" lang="en" sz="1200">
                <a:solidFill>
                  <a:schemeClr val="lt1"/>
                </a:solidFill>
                <a:latin typeface="Calibri"/>
                <a:ea typeface="Calibri"/>
                <a:cs typeface="Calibri"/>
                <a:sym typeface="Calibri"/>
              </a:rPr>
              <a:t>APPLIED MACHINE LEARNING </a:t>
            </a:r>
            <a:endParaRPr/>
          </a:p>
        </p:txBody>
      </p:sp>
      <p:pic>
        <p:nvPicPr>
          <p:cNvPr id="64" name="Google Shape;64;p16"/>
          <p:cNvPicPr preferRelativeResize="0"/>
          <p:nvPr/>
        </p:nvPicPr>
        <p:blipFill>
          <a:blip r:embed="rId5">
            <a:alphaModFix/>
          </a:blip>
          <a:stretch>
            <a:fillRect/>
          </a:stretch>
        </p:blipFill>
        <p:spPr>
          <a:xfrm>
            <a:off x="4395750" y="2041025"/>
            <a:ext cx="3748250" cy="2206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nvSpPr>
        <p:spPr>
          <a:xfrm>
            <a:off x="119"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4" name="Google Shape;184;p25"/>
          <p:cNvSpPr txBox="1"/>
          <p:nvPr/>
        </p:nvSpPr>
        <p:spPr>
          <a:xfrm>
            <a:off x="0" y="0"/>
            <a:ext cx="85644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lang="en" sz="2300">
                <a:solidFill>
                  <a:schemeClr val="lt1"/>
                </a:solidFill>
                <a:latin typeface="Calibri"/>
                <a:ea typeface="Calibri"/>
                <a:cs typeface="Calibri"/>
                <a:sym typeface="Calibri"/>
              </a:rPr>
              <a:t>Future Work and Conclusion</a:t>
            </a:r>
            <a:endParaRPr sz="1300"/>
          </a:p>
        </p:txBody>
      </p:sp>
      <p:sp>
        <p:nvSpPr>
          <p:cNvPr id="185" name="Google Shape;185;p2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86" name="Google Shape;186;p2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87" name="Google Shape;187;p25"/>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p:txBody>
      </p:sp>
      <p:sp>
        <p:nvSpPr>
          <p:cNvPr id="188" name="Google Shape;188;p25"/>
          <p:cNvSpPr txBox="1"/>
          <p:nvPr/>
        </p:nvSpPr>
        <p:spPr>
          <a:xfrm>
            <a:off x="236100" y="692900"/>
            <a:ext cx="8723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Future Work:</a:t>
            </a:r>
            <a:endParaRPr b="1"/>
          </a:p>
          <a:p>
            <a:pPr indent="0" lvl="0" marL="0" rtl="0" algn="l">
              <a:spcBef>
                <a:spcPts val="0"/>
              </a:spcBef>
              <a:spcAft>
                <a:spcPts val="0"/>
              </a:spcAft>
              <a:buNone/>
            </a:pPr>
            <a:r>
              <a:rPr lang="en"/>
              <a:t>In our future efforts to improve the model, we want to perform the following steps:</a:t>
            </a:r>
            <a:endParaRPr/>
          </a:p>
          <a:p>
            <a:pPr indent="0" lvl="0" marL="457200" rtl="0" algn="l">
              <a:spcBef>
                <a:spcPts val="0"/>
              </a:spcBef>
              <a:spcAft>
                <a:spcPts val="0"/>
              </a:spcAft>
              <a:buNone/>
            </a:pPr>
            <a:r>
              <a:t/>
            </a:r>
            <a:endParaRPr b="1"/>
          </a:p>
          <a:p>
            <a:pPr indent="-317500" lvl="0" marL="457200" rtl="0" algn="l">
              <a:spcBef>
                <a:spcPts val="0"/>
              </a:spcBef>
              <a:spcAft>
                <a:spcPts val="0"/>
              </a:spcAft>
              <a:buSzPts val="1400"/>
              <a:buAutoNum type="arabicPeriod"/>
            </a:pPr>
            <a:r>
              <a:rPr lang="en"/>
              <a:t>Currently, we are using pre-trained GloVe model. We can train the word vectorization model using Word2Vec on our own dataset for better results. This will also ensure we don’t skip words not recognized in GloVe.</a:t>
            </a:r>
            <a:endParaRPr/>
          </a:p>
          <a:p>
            <a:pPr indent="-317500" lvl="0" marL="457200" rtl="0" algn="l">
              <a:spcBef>
                <a:spcPts val="0"/>
              </a:spcBef>
              <a:spcAft>
                <a:spcPts val="0"/>
              </a:spcAft>
              <a:buSzPts val="1400"/>
              <a:buAutoNum type="arabicPeriod"/>
            </a:pPr>
            <a:r>
              <a:rPr lang="en"/>
              <a:t>We can perform stratified random sampling when splitting the dataset to address </a:t>
            </a:r>
            <a:r>
              <a:rPr lang="en"/>
              <a:t>imbalanced data. We can also use undersampling/oversampling/SMOTE to create class parity.</a:t>
            </a:r>
            <a:endParaRPr/>
          </a:p>
          <a:p>
            <a:pPr indent="-317500" lvl="0" marL="457200" rtl="0" algn="l">
              <a:spcBef>
                <a:spcPts val="0"/>
              </a:spcBef>
              <a:spcAft>
                <a:spcPts val="0"/>
              </a:spcAft>
              <a:buSzPts val="1400"/>
              <a:buAutoNum type="arabicPeriod"/>
            </a:pPr>
            <a:r>
              <a:rPr lang="en"/>
              <a:t>Metrics to be used to determine the performance of the model. We are currently proposing an F-1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25"/>
          <p:cNvSpPr txBox="1"/>
          <p:nvPr/>
        </p:nvSpPr>
        <p:spPr>
          <a:xfrm>
            <a:off x="236100" y="3126978"/>
            <a:ext cx="872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Conclusion</a:t>
            </a:r>
            <a:r>
              <a:rPr b="1" lang="en"/>
              <a:t>:</a:t>
            </a:r>
            <a:endParaRPr b="1"/>
          </a:p>
          <a:p>
            <a:pPr indent="0" lvl="0" marL="0" rtl="0" algn="l">
              <a:spcBef>
                <a:spcPts val="0"/>
              </a:spcBef>
              <a:spcAft>
                <a:spcPts val="0"/>
              </a:spcAft>
              <a:buNone/>
            </a:pPr>
            <a:r>
              <a:rPr lang="en"/>
              <a:t>Being able to detect personality of an individual through their readily available social media posts can be a game changer for so many industries. The MBTI dataset provides variety of training data which we will utilize and apply multiple </a:t>
            </a:r>
            <a:r>
              <a:rPr lang="en"/>
              <a:t>machine learning models to in order to achieve high accuracy and precision.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descr="16x9_grey.jpg" id="69" name="Google Shape;69;p17"/>
          <p:cNvPicPr preferRelativeResize="0"/>
          <p:nvPr/>
        </p:nvPicPr>
        <p:blipFill rotWithShape="1">
          <a:blip r:embed="rId3">
            <a:alphaModFix/>
          </a:blip>
          <a:srcRect b="0" l="0" r="0" t="0"/>
          <a:stretch/>
        </p:blipFill>
        <p:spPr>
          <a:xfrm>
            <a:off x="0" y="0"/>
            <a:ext cx="9143998" cy="5143500"/>
          </a:xfrm>
          <a:prstGeom prst="rect">
            <a:avLst/>
          </a:prstGeom>
          <a:noFill/>
          <a:ln>
            <a:noFill/>
          </a:ln>
        </p:spPr>
      </p:pic>
      <p:sp>
        <p:nvSpPr>
          <p:cNvPr id="70" name="Google Shape;70;p1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71" name="Google Shape;71;p17"/>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72" name="Google Shape;72;p17"/>
          <p:cNvSpPr txBox="1"/>
          <p:nvPr/>
        </p:nvSpPr>
        <p:spPr>
          <a:xfrm>
            <a:off x="0" y="147050"/>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Calibri"/>
              <a:buNone/>
            </a:pPr>
            <a:r>
              <a:rPr lang="en" sz="2900">
                <a:solidFill>
                  <a:schemeClr val="lt1"/>
                </a:solidFill>
                <a:latin typeface="Calibri"/>
                <a:ea typeface="Calibri"/>
                <a:cs typeface="Calibri"/>
                <a:sym typeface="Calibri"/>
              </a:rPr>
              <a:t>Dataset Details</a:t>
            </a:r>
            <a:endParaRPr sz="1100">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rPr i="1" lang="en" sz="1500">
                <a:solidFill>
                  <a:schemeClr val="lt1"/>
                </a:solidFill>
                <a:latin typeface="Calibri"/>
                <a:ea typeface="Calibri"/>
                <a:cs typeface="Calibri"/>
                <a:sym typeface="Calibri"/>
              </a:rPr>
              <a:t>https://www.kaggle.com/datasets/datasnaek/mbti-type</a:t>
            </a:r>
            <a:endParaRPr sz="1100">
              <a:latin typeface="Calibri"/>
              <a:ea typeface="Calibri"/>
              <a:cs typeface="Calibri"/>
              <a:sym typeface="Calibri"/>
            </a:endParaRPr>
          </a:p>
        </p:txBody>
      </p:sp>
      <p:sp>
        <p:nvSpPr>
          <p:cNvPr id="73" name="Google Shape;73;p17"/>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p:txBody>
      </p:sp>
      <p:sp>
        <p:nvSpPr>
          <p:cNvPr id="74" name="Google Shape;74;p17"/>
          <p:cNvSpPr txBox="1"/>
          <p:nvPr/>
        </p:nvSpPr>
        <p:spPr>
          <a:xfrm>
            <a:off x="319775" y="1157600"/>
            <a:ext cx="3722700" cy="3004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Calibri"/>
              <a:buNone/>
            </a:pPr>
            <a:r>
              <a:rPr lang="en">
                <a:solidFill>
                  <a:schemeClr val="lt1"/>
                </a:solidFill>
                <a:latin typeface="Calibri"/>
                <a:ea typeface="Calibri"/>
                <a:cs typeface="Calibri"/>
                <a:sym typeface="Calibri"/>
              </a:rPr>
              <a:t>The dataset provides 8675 unique text entries (</a:t>
            </a:r>
            <a:r>
              <a:rPr lang="en">
                <a:solidFill>
                  <a:schemeClr val="lt1"/>
                </a:solidFill>
                <a:latin typeface="Calibri"/>
                <a:ea typeface="Calibri"/>
                <a:cs typeface="Calibri"/>
                <a:sym typeface="Calibri"/>
              </a:rPr>
              <a:t>2 columns - Personality type &amp; posts)</a:t>
            </a:r>
            <a:r>
              <a:rPr lang="en">
                <a:solidFill>
                  <a:schemeClr val="lt1"/>
                </a:solidFill>
                <a:latin typeface="Calibri"/>
                <a:ea typeface="Calibri"/>
                <a:cs typeface="Calibri"/>
                <a:sym typeface="Calibri"/>
              </a:rPr>
              <a:t> along with an associated MBTI type for the user. </a:t>
            </a:r>
            <a:endParaRPr>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chemeClr val="lt1"/>
              </a:buClr>
              <a:buSzPts val="1800"/>
              <a:buFont typeface="Calibri"/>
              <a:buNone/>
            </a:pPr>
            <a:r>
              <a:t/>
            </a:r>
            <a:endParaRPr>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chemeClr val="lt1"/>
              </a:buClr>
              <a:buSzPts val="1800"/>
              <a:buFont typeface="Calibri"/>
              <a:buNone/>
            </a:pPr>
            <a:r>
              <a:rPr lang="en">
                <a:solidFill>
                  <a:schemeClr val="lt1"/>
                </a:solidFill>
                <a:latin typeface="Calibri"/>
                <a:ea typeface="Calibri"/>
                <a:cs typeface="Calibri"/>
                <a:sym typeface="Calibri"/>
              </a:rPr>
              <a:t>The 16 unique MBTI types are a combination of:</a:t>
            </a:r>
            <a:endParaRPr>
              <a:solidFill>
                <a:schemeClr val="lt1"/>
              </a:solidFill>
              <a:latin typeface="Calibri"/>
              <a:ea typeface="Calibri"/>
              <a:cs typeface="Calibri"/>
              <a:sym typeface="Calibri"/>
            </a:endParaRPr>
          </a:p>
        </p:txBody>
      </p:sp>
      <p:graphicFrame>
        <p:nvGraphicFramePr>
          <p:cNvPr id="75" name="Google Shape;75;p17"/>
          <p:cNvGraphicFramePr/>
          <p:nvPr/>
        </p:nvGraphicFramePr>
        <p:xfrm>
          <a:off x="427800" y="2387625"/>
          <a:ext cx="3000000" cy="3000000"/>
        </p:xfrm>
        <a:graphic>
          <a:graphicData uri="http://schemas.openxmlformats.org/drawingml/2006/table">
            <a:tbl>
              <a:tblPr>
                <a:noFill/>
                <a:tableStyleId>{07F79D3B-24B7-49A6-AA2D-5020C0AF8009}</a:tableStyleId>
              </a:tblPr>
              <a:tblGrid>
                <a:gridCol w="1753325"/>
                <a:gridCol w="1753325"/>
              </a:tblGrid>
              <a:tr h="375625">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Introversion (I)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Extroversion (E) </a:t>
                      </a:r>
                      <a:endParaRPr/>
                    </a:p>
                  </a:txBody>
                  <a:tcPr marT="91425" marB="91425" marR="91425" marL="91425"/>
                </a:tc>
              </a:tr>
              <a:tr h="375625">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Intuition (N)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Sensing (S) </a:t>
                      </a:r>
                      <a:endParaRPr/>
                    </a:p>
                  </a:txBody>
                  <a:tcPr marT="91425" marB="91425" marR="91425" marL="91425"/>
                </a:tc>
              </a:tr>
              <a:tr h="375625">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Thinking (T)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Feeling (F) </a:t>
                      </a:r>
                      <a:endParaRPr/>
                    </a:p>
                  </a:txBody>
                  <a:tcPr marT="91425" marB="91425" marR="91425" marL="91425"/>
                </a:tc>
              </a:tr>
              <a:tr h="448450">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Judging (J)</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Perceiving (P)</a:t>
                      </a:r>
                      <a:endParaRPr/>
                    </a:p>
                  </a:txBody>
                  <a:tcPr marT="91425" marB="91425" marR="91425" marL="91425"/>
                </a:tc>
              </a:tr>
            </a:tbl>
          </a:graphicData>
        </a:graphic>
      </p:graphicFrame>
      <p:sp>
        <p:nvSpPr>
          <p:cNvPr id="76" name="Google Shape;76;p17"/>
          <p:cNvSpPr txBox="1"/>
          <p:nvPr/>
        </p:nvSpPr>
        <p:spPr>
          <a:xfrm>
            <a:off x="4876800" y="1121388"/>
            <a:ext cx="3722700" cy="3004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Calibri"/>
              <a:buNone/>
            </a:pPr>
            <a:r>
              <a:rPr lang="en">
                <a:solidFill>
                  <a:schemeClr val="lt1"/>
                </a:solidFill>
              </a:rPr>
              <a:t>Raw Data Preview:</a:t>
            </a:r>
            <a:endParaRPr>
              <a:solidFill>
                <a:schemeClr val="lt1"/>
              </a:solidFill>
            </a:endParaRPr>
          </a:p>
          <a:p>
            <a:pPr indent="0" lvl="0" marL="0" marR="0" rtl="0" algn="just">
              <a:lnSpc>
                <a:spcPct val="100000"/>
              </a:lnSpc>
              <a:spcBef>
                <a:spcPts val="0"/>
              </a:spcBef>
              <a:spcAft>
                <a:spcPts val="0"/>
              </a:spcAft>
              <a:buClr>
                <a:schemeClr val="lt1"/>
              </a:buClr>
              <a:buSzPts val="1800"/>
              <a:buFont typeface="Calibri"/>
              <a:buNone/>
            </a:pPr>
            <a:r>
              <a:t/>
            </a:r>
            <a:endParaRPr>
              <a:solidFill>
                <a:schemeClr val="lt1"/>
              </a:solidFill>
            </a:endParaRPr>
          </a:p>
        </p:txBody>
      </p:sp>
      <p:pic>
        <p:nvPicPr>
          <p:cNvPr id="77" name="Google Shape;77;p17"/>
          <p:cNvPicPr preferRelativeResize="0"/>
          <p:nvPr/>
        </p:nvPicPr>
        <p:blipFill>
          <a:blip r:embed="rId5">
            <a:alphaModFix/>
          </a:blip>
          <a:stretch>
            <a:fillRect/>
          </a:stretch>
        </p:blipFill>
        <p:spPr>
          <a:xfrm>
            <a:off x="4876800" y="1475775"/>
            <a:ext cx="3551576" cy="2650425"/>
          </a:xfrm>
          <a:prstGeom prst="rect">
            <a:avLst/>
          </a:prstGeom>
          <a:noFill/>
          <a:ln>
            <a:noFill/>
          </a:ln>
        </p:spPr>
      </p:pic>
      <p:sp>
        <p:nvSpPr>
          <p:cNvPr id="78" name="Google Shape;78;p17"/>
          <p:cNvSpPr txBox="1"/>
          <p:nvPr/>
        </p:nvSpPr>
        <p:spPr>
          <a:xfrm>
            <a:off x="2050200" y="4224250"/>
            <a:ext cx="504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Our project’s objective is to classify posts into MBTI types</a:t>
            </a:r>
            <a:endParaRPr>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119"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4" name="Google Shape;84;p18"/>
          <p:cNvSpPr txBox="1"/>
          <p:nvPr/>
        </p:nvSpPr>
        <p:spPr>
          <a:xfrm>
            <a:off x="0" y="0"/>
            <a:ext cx="91440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lang="en" sz="2300">
                <a:solidFill>
                  <a:schemeClr val="lt1"/>
                </a:solidFill>
                <a:latin typeface="Calibri"/>
                <a:ea typeface="Calibri"/>
                <a:cs typeface="Calibri"/>
                <a:sym typeface="Calibri"/>
              </a:rPr>
              <a:t>Exploratory Data Visualization  - Distribution of Target Variable  </a:t>
            </a:r>
            <a:endParaRPr sz="1300">
              <a:latin typeface="Calibri"/>
              <a:ea typeface="Calibri"/>
              <a:cs typeface="Calibri"/>
              <a:sym typeface="Calibri"/>
            </a:endParaRPr>
          </a:p>
        </p:txBody>
      </p:sp>
      <p:sp>
        <p:nvSpPr>
          <p:cNvPr id="85" name="Google Shape;85;p18"/>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86" name="Google Shape;86;p1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87" name="Google Shape;87;p18"/>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p:txBody>
      </p:sp>
      <p:graphicFrame>
        <p:nvGraphicFramePr>
          <p:cNvPr id="88" name="Google Shape;88;p18"/>
          <p:cNvGraphicFramePr/>
          <p:nvPr/>
        </p:nvGraphicFramePr>
        <p:xfrm>
          <a:off x="255550" y="623150"/>
          <a:ext cx="3000000" cy="3000000"/>
        </p:xfrm>
        <a:graphic>
          <a:graphicData uri="http://schemas.openxmlformats.org/drawingml/2006/table">
            <a:tbl>
              <a:tblPr>
                <a:noFill/>
                <a:tableStyleId>{07F79D3B-24B7-49A6-AA2D-5020C0AF8009}</a:tableStyleId>
              </a:tblPr>
              <a:tblGrid>
                <a:gridCol w="4367250"/>
                <a:gridCol w="4367250"/>
              </a:tblGrid>
              <a:tr h="266165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359875">
                <a:tc gridSpan="2">
                  <a:txBody>
                    <a:bodyPr/>
                    <a:lstStyle/>
                    <a:p>
                      <a:pPr indent="0" lvl="0" marL="0" rtl="0" algn="ctr">
                        <a:spcBef>
                          <a:spcPts val="0"/>
                        </a:spcBef>
                        <a:spcAft>
                          <a:spcPts val="0"/>
                        </a:spcAft>
                        <a:buNone/>
                      </a:pPr>
                      <a:r>
                        <a:rPr lang="en" sz="1600">
                          <a:latin typeface="Calibri"/>
                          <a:ea typeface="Calibri"/>
                          <a:cs typeface="Calibri"/>
                          <a:sym typeface="Calibri"/>
                        </a:rPr>
                        <a:t>From the pie chart and the bar chart we can infer that the dataset is imbalanced i.e. we do not have equal data points (posts in our case) for every personality type.</a:t>
                      </a:r>
                      <a:endParaRPr sz="1600">
                        <a:latin typeface="Calibri"/>
                        <a:ea typeface="Calibri"/>
                        <a:cs typeface="Calibri"/>
                        <a:sym typeface="Calibri"/>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bl>
          </a:graphicData>
        </a:graphic>
      </p:graphicFrame>
      <p:pic>
        <p:nvPicPr>
          <p:cNvPr id="89" name="Google Shape;89;p18"/>
          <p:cNvPicPr preferRelativeResize="0"/>
          <p:nvPr/>
        </p:nvPicPr>
        <p:blipFill rotWithShape="1">
          <a:blip r:embed="rId4">
            <a:alphaModFix/>
          </a:blip>
          <a:srcRect b="0" l="0" r="0" t="2505"/>
          <a:stretch/>
        </p:blipFill>
        <p:spPr>
          <a:xfrm>
            <a:off x="204750" y="816312"/>
            <a:ext cx="4367251" cy="2274940"/>
          </a:xfrm>
          <a:prstGeom prst="rect">
            <a:avLst/>
          </a:prstGeom>
          <a:noFill/>
          <a:ln>
            <a:noFill/>
          </a:ln>
        </p:spPr>
      </p:pic>
      <p:pic>
        <p:nvPicPr>
          <p:cNvPr id="90" name="Google Shape;90;p18"/>
          <p:cNvPicPr preferRelativeResize="0"/>
          <p:nvPr/>
        </p:nvPicPr>
        <p:blipFill rotWithShape="1">
          <a:blip r:embed="rId5">
            <a:alphaModFix/>
          </a:blip>
          <a:srcRect b="6664" l="28851" r="3375" t="16818"/>
          <a:stretch/>
        </p:blipFill>
        <p:spPr>
          <a:xfrm>
            <a:off x="4792125" y="747538"/>
            <a:ext cx="3958949" cy="2412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94" name="Shape 94"/>
        <p:cNvGrpSpPr/>
        <p:nvPr/>
      </p:nvGrpSpPr>
      <p:grpSpPr>
        <a:xfrm>
          <a:off x="0" y="0"/>
          <a:ext cx="0" cy="0"/>
          <a:chOff x="0" y="0"/>
          <a:chExt cx="0" cy="0"/>
        </a:xfrm>
      </p:grpSpPr>
      <p:sp>
        <p:nvSpPr>
          <p:cNvPr id="95" name="Google Shape;95;p1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96" name="Google Shape;96;p1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97" name="Google Shape;97;p19"/>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a:p>
            <a:pPr indent="0" lvl="0" marL="0" marR="0" rtl="0" algn="l">
              <a:lnSpc>
                <a:spcPct val="200000"/>
              </a:lnSpc>
              <a:spcBef>
                <a:spcPts val="0"/>
              </a:spcBef>
              <a:spcAft>
                <a:spcPts val="0"/>
              </a:spcAft>
              <a:buClr>
                <a:schemeClr val="lt1"/>
              </a:buClr>
              <a:buSzPts val="1200"/>
              <a:buFont typeface="Calibri"/>
              <a:buNone/>
            </a:pPr>
            <a:r>
              <a:t/>
            </a:r>
            <a:endParaRPr i="1" sz="1200">
              <a:solidFill>
                <a:schemeClr val="lt1"/>
              </a:solidFill>
              <a:latin typeface="Calibri"/>
              <a:ea typeface="Calibri"/>
              <a:cs typeface="Calibri"/>
              <a:sym typeface="Calibri"/>
            </a:endParaRPr>
          </a:p>
        </p:txBody>
      </p:sp>
      <p:sp>
        <p:nvSpPr>
          <p:cNvPr id="98" name="Google Shape;98;p19"/>
          <p:cNvSpPr/>
          <p:nvPr/>
        </p:nvSpPr>
        <p:spPr>
          <a:xfrm>
            <a:off x="0" y="654275"/>
            <a:ext cx="2181900" cy="10995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Step 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Convert text to lowercase</a:t>
            </a:r>
            <a:endParaRPr>
              <a:latin typeface="Calibri"/>
              <a:ea typeface="Calibri"/>
              <a:cs typeface="Calibri"/>
              <a:sym typeface="Calibri"/>
            </a:endParaRPr>
          </a:p>
        </p:txBody>
      </p:sp>
      <p:sp>
        <p:nvSpPr>
          <p:cNvPr id="99" name="Google Shape;99;p19"/>
          <p:cNvSpPr/>
          <p:nvPr/>
        </p:nvSpPr>
        <p:spPr>
          <a:xfrm>
            <a:off x="1746985" y="654275"/>
            <a:ext cx="2181900" cy="10995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Step 2: Remove special chars</a:t>
            </a:r>
            <a:endParaRPr>
              <a:latin typeface="Calibri"/>
              <a:ea typeface="Calibri"/>
              <a:cs typeface="Calibri"/>
              <a:sym typeface="Calibri"/>
            </a:endParaRPr>
          </a:p>
        </p:txBody>
      </p:sp>
      <p:sp>
        <p:nvSpPr>
          <p:cNvPr id="100" name="Google Shape;100;p19"/>
          <p:cNvSpPr txBox="1"/>
          <p:nvPr/>
        </p:nvSpPr>
        <p:spPr>
          <a:xfrm>
            <a:off x="0" y="147050"/>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Calibri"/>
              <a:buNone/>
            </a:pPr>
            <a:r>
              <a:rPr lang="en" sz="2900">
                <a:solidFill>
                  <a:schemeClr val="lt1"/>
                </a:solidFill>
                <a:latin typeface="Calibri"/>
                <a:ea typeface="Calibri"/>
                <a:cs typeface="Calibri"/>
                <a:sym typeface="Calibri"/>
              </a:rPr>
              <a:t>Preprocessing Pipeline</a:t>
            </a:r>
            <a:endParaRPr sz="1100">
              <a:latin typeface="Calibri"/>
              <a:ea typeface="Calibri"/>
              <a:cs typeface="Calibri"/>
              <a:sym typeface="Calibri"/>
            </a:endParaRPr>
          </a:p>
        </p:txBody>
      </p:sp>
      <p:cxnSp>
        <p:nvCxnSpPr>
          <p:cNvPr id="101" name="Google Shape;101;p19"/>
          <p:cNvCxnSpPr>
            <a:stCxn id="98" idx="2"/>
          </p:cNvCxnSpPr>
          <p:nvPr/>
        </p:nvCxnSpPr>
        <p:spPr>
          <a:xfrm>
            <a:off x="816075" y="1753775"/>
            <a:ext cx="0" cy="913200"/>
          </a:xfrm>
          <a:prstGeom prst="straightConnector1">
            <a:avLst/>
          </a:prstGeom>
          <a:noFill/>
          <a:ln cap="flat" cmpd="sng" w="38100">
            <a:solidFill>
              <a:schemeClr val="accent1"/>
            </a:solidFill>
            <a:prstDash val="solid"/>
            <a:round/>
            <a:headEnd len="med" w="med" type="none"/>
            <a:tailEnd len="med" w="med" type="none"/>
          </a:ln>
        </p:spPr>
      </p:cxnSp>
      <p:cxnSp>
        <p:nvCxnSpPr>
          <p:cNvPr id="102" name="Google Shape;102;p19"/>
          <p:cNvCxnSpPr>
            <a:stCxn id="99" idx="2"/>
          </p:cNvCxnSpPr>
          <p:nvPr/>
        </p:nvCxnSpPr>
        <p:spPr>
          <a:xfrm flipH="1" rot="-5400000">
            <a:off x="3550660" y="766175"/>
            <a:ext cx="818100" cy="2793300"/>
          </a:xfrm>
          <a:prstGeom prst="bentConnector2">
            <a:avLst/>
          </a:prstGeom>
          <a:noFill/>
          <a:ln cap="flat" cmpd="sng" w="38100">
            <a:solidFill>
              <a:schemeClr val="accent1"/>
            </a:solidFill>
            <a:prstDash val="solid"/>
            <a:round/>
            <a:headEnd len="med" w="med" type="none"/>
            <a:tailEnd len="med" w="med" type="none"/>
          </a:ln>
        </p:spPr>
      </p:cxnSp>
      <p:sp>
        <p:nvSpPr>
          <p:cNvPr id="103" name="Google Shape;103;p19"/>
          <p:cNvSpPr/>
          <p:nvPr/>
        </p:nvSpPr>
        <p:spPr>
          <a:xfrm>
            <a:off x="212900" y="2689400"/>
            <a:ext cx="2793300" cy="17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D3D4E"/>
                </a:solidFill>
                <a:latin typeface="Calibri"/>
                <a:ea typeface="Calibri"/>
                <a:cs typeface="Calibri"/>
                <a:sym typeface="Calibri"/>
              </a:rPr>
              <a:t>Eg: </a:t>
            </a:r>
            <a:endParaRPr sz="1500">
              <a:solidFill>
                <a:srgbClr val="3D3D4E"/>
              </a:solidFill>
              <a:latin typeface="Calibri"/>
              <a:ea typeface="Calibri"/>
              <a:cs typeface="Calibri"/>
              <a:sym typeface="Calibri"/>
            </a:endParaRPr>
          </a:p>
          <a:p>
            <a:pPr indent="0" lvl="0" marL="0" rtl="0" algn="l">
              <a:spcBef>
                <a:spcPts val="0"/>
              </a:spcBef>
              <a:spcAft>
                <a:spcPts val="0"/>
              </a:spcAft>
              <a:buClr>
                <a:schemeClr val="lt1"/>
              </a:buClr>
              <a:buSzPts val="2000"/>
              <a:buFont typeface="Calibri"/>
              <a:buNone/>
            </a:pPr>
            <a:r>
              <a:rPr lang="en" sz="1500">
                <a:solidFill>
                  <a:srgbClr val="3D3D4E"/>
                </a:solidFill>
                <a:latin typeface="Calibri"/>
                <a:ea typeface="Calibri"/>
                <a:cs typeface="Calibri"/>
                <a:sym typeface="Calibri"/>
              </a:rPr>
              <a:t>“This is Great” → “this is great”</a:t>
            </a:r>
            <a:endParaRPr>
              <a:solidFill>
                <a:srgbClr val="3D3D4E"/>
              </a:solidFill>
            </a:endParaRPr>
          </a:p>
        </p:txBody>
      </p:sp>
      <p:sp>
        <p:nvSpPr>
          <p:cNvPr id="104" name="Google Shape;104;p19"/>
          <p:cNvSpPr/>
          <p:nvPr/>
        </p:nvSpPr>
        <p:spPr>
          <a:xfrm>
            <a:off x="5356350" y="1753775"/>
            <a:ext cx="2793300" cy="17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D3D4E"/>
                </a:solidFill>
                <a:latin typeface="Calibri"/>
                <a:ea typeface="Calibri"/>
                <a:cs typeface="Calibri"/>
                <a:sym typeface="Calibri"/>
              </a:rPr>
              <a:t>Remove URLs, numbers, symbols, extra spaces etc</a:t>
            </a:r>
            <a:endParaRPr sz="1500">
              <a:solidFill>
                <a:srgbClr val="3D3D4E"/>
              </a:solidFill>
              <a:latin typeface="Calibri"/>
              <a:ea typeface="Calibri"/>
              <a:cs typeface="Calibri"/>
              <a:sym typeface="Calibri"/>
            </a:endParaRPr>
          </a:p>
          <a:p>
            <a:pPr indent="0" lvl="0" marL="0" rtl="0" algn="l">
              <a:spcBef>
                <a:spcPts val="0"/>
              </a:spcBef>
              <a:spcAft>
                <a:spcPts val="0"/>
              </a:spcAft>
              <a:buNone/>
            </a:pPr>
            <a:r>
              <a:t/>
            </a:r>
            <a:endParaRPr sz="1500">
              <a:solidFill>
                <a:srgbClr val="3D3D4E"/>
              </a:solidFill>
              <a:latin typeface="Calibri"/>
              <a:ea typeface="Calibri"/>
              <a:cs typeface="Calibri"/>
              <a:sym typeface="Calibri"/>
            </a:endParaRPr>
          </a:p>
          <a:p>
            <a:pPr indent="0" lvl="0" marL="0" rtl="0" algn="l">
              <a:spcBef>
                <a:spcPts val="0"/>
              </a:spcBef>
              <a:spcAft>
                <a:spcPts val="0"/>
              </a:spcAft>
              <a:buNone/>
            </a:pPr>
            <a:r>
              <a:rPr lang="en" sz="1500">
                <a:solidFill>
                  <a:srgbClr val="3D3D4E"/>
                </a:solidFill>
                <a:latin typeface="Calibri"/>
                <a:ea typeface="Calibri"/>
                <a:cs typeface="Calibri"/>
                <a:sym typeface="Calibri"/>
              </a:rPr>
              <a:t>Eg: </a:t>
            </a:r>
            <a:endParaRPr sz="1500">
              <a:solidFill>
                <a:srgbClr val="3D3D4E"/>
              </a:solidFill>
              <a:latin typeface="Calibri"/>
              <a:ea typeface="Calibri"/>
              <a:cs typeface="Calibri"/>
              <a:sym typeface="Calibri"/>
            </a:endParaRPr>
          </a:p>
          <a:p>
            <a:pPr indent="0" lvl="0" marL="0" rtl="0" algn="l">
              <a:spcBef>
                <a:spcPts val="0"/>
              </a:spcBef>
              <a:spcAft>
                <a:spcPts val="0"/>
              </a:spcAft>
              <a:buNone/>
            </a:pPr>
            <a:r>
              <a:rPr lang="en" sz="1500">
                <a:solidFill>
                  <a:srgbClr val="3D3D4E"/>
                </a:solidFill>
                <a:latin typeface="Calibri"/>
                <a:ea typeface="Calibri"/>
                <a:cs typeface="Calibri"/>
                <a:sym typeface="Calibri"/>
              </a:rPr>
              <a:t>“i can’t watch9  www.xyz.com” </a:t>
            </a:r>
            <a:endParaRPr sz="1500">
              <a:solidFill>
                <a:srgbClr val="3D3D4E"/>
              </a:solidFill>
              <a:latin typeface="Calibri"/>
              <a:ea typeface="Calibri"/>
              <a:cs typeface="Calibri"/>
              <a:sym typeface="Calibri"/>
            </a:endParaRPr>
          </a:p>
          <a:p>
            <a:pPr indent="0" lvl="0" marL="0" rtl="0" algn="l">
              <a:spcBef>
                <a:spcPts val="0"/>
              </a:spcBef>
              <a:spcAft>
                <a:spcPts val="0"/>
              </a:spcAft>
              <a:buNone/>
            </a:pPr>
            <a:r>
              <a:rPr lang="en" sz="1500">
                <a:solidFill>
                  <a:srgbClr val="3D3D4E"/>
                </a:solidFill>
                <a:latin typeface="Calibri"/>
                <a:ea typeface="Calibri"/>
                <a:cs typeface="Calibri"/>
                <a:sym typeface="Calibri"/>
              </a:rPr>
              <a:t>→ “i cant watch”</a:t>
            </a:r>
            <a:endParaRPr sz="1500">
              <a:solidFill>
                <a:srgbClr val="3D3D4E"/>
              </a:solidFill>
              <a:latin typeface="Calibri"/>
              <a:ea typeface="Calibri"/>
              <a:cs typeface="Calibri"/>
              <a:sym typeface="Calibri"/>
            </a:endParaRPr>
          </a:p>
        </p:txBody>
      </p:sp>
      <p:sp>
        <p:nvSpPr>
          <p:cNvPr id="105" name="Google Shape;105;p19"/>
          <p:cNvSpPr/>
          <p:nvPr/>
        </p:nvSpPr>
        <p:spPr>
          <a:xfrm>
            <a:off x="3481024"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3: Remove Stop Words</a:t>
            </a:r>
            <a:endParaRPr>
              <a:solidFill>
                <a:srgbClr val="666666"/>
              </a:solidFill>
              <a:latin typeface="Calibri"/>
              <a:ea typeface="Calibri"/>
              <a:cs typeface="Calibri"/>
              <a:sym typeface="Calibri"/>
            </a:endParaRPr>
          </a:p>
        </p:txBody>
      </p:sp>
      <p:sp>
        <p:nvSpPr>
          <p:cNvPr id="106" name="Google Shape;106;p19"/>
          <p:cNvSpPr/>
          <p:nvPr/>
        </p:nvSpPr>
        <p:spPr>
          <a:xfrm>
            <a:off x="5224983"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4: Lemmati-</a:t>
            </a:r>
            <a:endParaRPr>
              <a:solidFill>
                <a:srgbClr val="666666"/>
              </a:solidFill>
              <a:latin typeface="Calibri"/>
              <a:ea typeface="Calibri"/>
              <a:cs typeface="Calibri"/>
              <a:sym typeface="Calibri"/>
            </a:endParaRPr>
          </a:p>
          <a:p>
            <a:pPr indent="0" lvl="0" marL="0" rtl="0" algn="l">
              <a:spcBef>
                <a:spcPts val="0"/>
              </a:spcBef>
              <a:spcAft>
                <a:spcPts val="0"/>
              </a:spcAft>
              <a:buNone/>
            </a:pPr>
            <a:r>
              <a:rPr lang="en">
                <a:solidFill>
                  <a:srgbClr val="666666"/>
                </a:solidFill>
                <a:latin typeface="Calibri"/>
                <a:ea typeface="Calibri"/>
                <a:cs typeface="Calibri"/>
                <a:sym typeface="Calibri"/>
              </a:rPr>
              <a:t>zation</a:t>
            </a:r>
            <a:endParaRPr>
              <a:solidFill>
                <a:srgbClr val="666666"/>
              </a:solidFill>
              <a:latin typeface="Calibri"/>
              <a:ea typeface="Calibri"/>
              <a:cs typeface="Calibri"/>
              <a:sym typeface="Calibri"/>
            </a:endParaRPr>
          </a:p>
        </p:txBody>
      </p:sp>
      <p:sp>
        <p:nvSpPr>
          <p:cNvPr id="107" name="Google Shape;107;p19"/>
          <p:cNvSpPr/>
          <p:nvPr/>
        </p:nvSpPr>
        <p:spPr>
          <a:xfrm>
            <a:off x="6962048"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5:</a:t>
            </a:r>
            <a:endParaRPr>
              <a:solidFill>
                <a:srgbClr val="666666"/>
              </a:solidFill>
              <a:latin typeface="Calibri"/>
              <a:ea typeface="Calibri"/>
              <a:cs typeface="Calibri"/>
              <a:sym typeface="Calibri"/>
            </a:endParaRPr>
          </a:p>
          <a:p>
            <a:pPr indent="0" lvl="0" marL="0" rtl="0" algn="l">
              <a:spcBef>
                <a:spcPts val="0"/>
              </a:spcBef>
              <a:spcAft>
                <a:spcPts val="0"/>
              </a:spcAft>
              <a:buNone/>
            </a:pPr>
            <a:r>
              <a:rPr lang="en">
                <a:solidFill>
                  <a:srgbClr val="666666"/>
                </a:solidFill>
                <a:latin typeface="Calibri"/>
                <a:ea typeface="Calibri"/>
                <a:cs typeface="Calibri"/>
                <a:sym typeface="Calibri"/>
              </a:rPr>
              <a:t>Word Embedding</a:t>
            </a:r>
            <a:endParaRPr>
              <a:solidFill>
                <a:srgbClr val="66666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111" name="Shape 111"/>
        <p:cNvGrpSpPr/>
        <p:nvPr/>
      </p:nvGrpSpPr>
      <p:grpSpPr>
        <a:xfrm>
          <a:off x="0" y="0"/>
          <a:ext cx="0" cy="0"/>
          <a:chOff x="0" y="0"/>
          <a:chExt cx="0" cy="0"/>
        </a:xfrm>
      </p:grpSpPr>
      <p:sp>
        <p:nvSpPr>
          <p:cNvPr id="112" name="Google Shape;112;p2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3" name="Google Shape;113;p2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14" name="Google Shape;114;p20"/>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a:p>
            <a:pPr indent="0" lvl="0" marL="0" marR="0" rtl="0" algn="l">
              <a:lnSpc>
                <a:spcPct val="200000"/>
              </a:lnSpc>
              <a:spcBef>
                <a:spcPts val="0"/>
              </a:spcBef>
              <a:spcAft>
                <a:spcPts val="0"/>
              </a:spcAft>
              <a:buClr>
                <a:schemeClr val="lt1"/>
              </a:buClr>
              <a:buSzPts val="1200"/>
              <a:buFont typeface="Calibri"/>
              <a:buNone/>
            </a:pPr>
            <a:r>
              <a:t/>
            </a:r>
            <a:endParaRPr i="1" sz="1200">
              <a:solidFill>
                <a:schemeClr val="lt1"/>
              </a:solidFill>
              <a:latin typeface="Calibri"/>
              <a:ea typeface="Calibri"/>
              <a:cs typeface="Calibri"/>
              <a:sym typeface="Calibri"/>
            </a:endParaRPr>
          </a:p>
        </p:txBody>
      </p:sp>
      <p:sp>
        <p:nvSpPr>
          <p:cNvPr id="115" name="Google Shape;115;p20"/>
          <p:cNvSpPr/>
          <p:nvPr/>
        </p:nvSpPr>
        <p:spPr>
          <a:xfrm>
            <a:off x="3481024" y="654275"/>
            <a:ext cx="2181900" cy="10995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Step 3: Remove Stop Words</a:t>
            </a:r>
            <a:endParaRPr>
              <a:latin typeface="Calibri"/>
              <a:ea typeface="Calibri"/>
              <a:cs typeface="Calibri"/>
              <a:sym typeface="Calibri"/>
            </a:endParaRPr>
          </a:p>
        </p:txBody>
      </p:sp>
      <p:sp>
        <p:nvSpPr>
          <p:cNvPr id="116" name="Google Shape;116;p20"/>
          <p:cNvSpPr/>
          <p:nvPr/>
        </p:nvSpPr>
        <p:spPr>
          <a:xfrm>
            <a:off x="5224983" y="654275"/>
            <a:ext cx="2181900" cy="10995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Step 4: Lemmati-</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zation</a:t>
            </a:r>
            <a:endParaRPr>
              <a:latin typeface="Calibri"/>
              <a:ea typeface="Calibri"/>
              <a:cs typeface="Calibri"/>
              <a:sym typeface="Calibri"/>
            </a:endParaRPr>
          </a:p>
        </p:txBody>
      </p:sp>
      <p:sp>
        <p:nvSpPr>
          <p:cNvPr id="117" name="Google Shape;117;p20"/>
          <p:cNvSpPr txBox="1"/>
          <p:nvPr/>
        </p:nvSpPr>
        <p:spPr>
          <a:xfrm>
            <a:off x="0" y="147050"/>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Calibri"/>
              <a:buNone/>
            </a:pPr>
            <a:r>
              <a:rPr lang="en" sz="2900">
                <a:solidFill>
                  <a:schemeClr val="lt1"/>
                </a:solidFill>
                <a:latin typeface="Calibri"/>
                <a:ea typeface="Calibri"/>
                <a:cs typeface="Calibri"/>
                <a:sym typeface="Calibri"/>
              </a:rPr>
              <a:t>Preprocessing Pipeline</a:t>
            </a:r>
            <a:endParaRPr sz="1100">
              <a:latin typeface="Calibri"/>
              <a:ea typeface="Calibri"/>
              <a:cs typeface="Calibri"/>
              <a:sym typeface="Calibri"/>
            </a:endParaRPr>
          </a:p>
        </p:txBody>
      </p:sp>
      <p:sp>
        <p:nvSpPr>
          <p:cNvPr id="118" name="Google Shape;118;p20"/>
          <p:cNvSpPr/>
          <p:nvPr/>
        </p:nvSpPr>
        <p:spPr>
          <a:xfrm>
            <a:off x="212900" y="2689400"/>
            <a:ext cx="2793300" cy="17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D3D4E"/>
                </a:solidFill>
                <a:latin typeface="Calibri"/>
                <a:ea typeface="Calibri"/>
                <a:cs typeface="Calibri"/>
                <a:sym typeface="Calibri"/>
              </a:rPr>
              <a:t>Remove repeated words with little meaning from string</a:t>
            </a:r>
            <a:endParaRPr sz="1500">
              <a:solidFill>
                <a:srgbClr val="3D3D4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rgbClr val="3D3D4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500">
                <a:solidFill>
                  <a:srgbClr val="3D3D4E"/>
                </a:solidFill>
                <a:latin typeface="Calibri"/>
                <a:ea typeface="Calibri"/>
                <a:cs typeface="Calibri"/>
                <a:sym typeface="Calibri"/>
              </a:rPr>
              <a:t>Eg: </a:t>
            </a:r>
            <a:endParaRPr sz="1500">
              <a:solidFill>
                <a:srgbClr val="3D3D4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500">
                <a:solidFill>
                  <a:srgbClr val="3D3D4E"/>
                </a:solidFill>
                <a:latin typeface="Calibri"/>
                <a:ea typeface="Calibri"/>
                <a:cs typeface="Calibri"/>
                <a:sym typeface="Calibri"/>
              </a:rPr>
              <a:t>“this can be exhaustive” </a:t>
            </a:r>
            <a:endParaRPr sz="1500">
              <a:solidFill>
                <a:srgbClr val="3D3D4E"/>
              </a:solidFill>
              <a:latin typeface="Calibri"/>
              <a:ea typeface="Calibri"/>
              <a:cs typeface="Calibri"/>
              <a:sym typeface="Calibri"/>
            </a:endParaRPr>
          </a:p>
          <a:p>
            <a:pPr indent="0" lvl="0" marL="0" rtl="0" algn="l">
              <a:spcBef>
                <a:spcPts val="0"/>
              </a:spcBef>
              <a:spcAft>
                <a:spcPts val="0"/>
              </a:spcAft>
              <a:buNone/>
            </a:pPr>
            <a:r>
              <a:rPr lang="en" sz="1500">
                <a:solidFill>
                  <a:srgbClr val="3D3D4E"/>
                </a:solidFill>
                <a:latin typeface="Calibri"/>
                <a:ea typeface="Calibri"/>
                <a:cs typeface="Calibri"/>
                <a:sym typeface="Calibri"/>
              </a:rPr>
              <a:t>→ “can be exhaustive”</a:t>
            </a:r>
            <a:endParaRPr sz="1500">
              <a:solidFill>
                <a:srgbClr val="3D3D4E"/>
              </a:solidFill>
              <a:latin typeface="Calibri"/>
              <a:ea typeface="Calibri"/>
              <a:cs typeface="Calibri"/>
              <a:sym typeface="Calibri"/>
            </a:endParaRPr>
          </a:p>
        </p:txBody>
      </p:sp>
      <p:cxnSp>
        <p:nvCxnSpPr>
          <p:cNvPr id="119" name="Google Shape;119;p20"/>
          <p:cNvCxnSpPr>
            <a:stCxn id="115" idx="2"/>
            <a:endCxn id="118" idx="0"/>
          </p:cNvCxnSpPr>
          <p:nvPr/>
        </p:nvCxnSpPr>
        <p:spPr>
          <a:xfrm rot="5400000">
            <a:off x="2485549" y="877925"/>
            <a:ext cx="935700" cy="2687400"/>
          </a:xfrm>
          <a:prstGeom prst="bentConnector3">
            <a:avLst>
              <a:gd fmla="val 49996" name="adj1"/>
            </a:avLst>
          </a:prstGeom>
          <a:noFill/>
          <a:ln cap="flat" cmpd="sng" w="38100">
            <a:solidFill>
              <a:schemeClr val="accent1"/>
            </a:solidFill>
            <a:prstDash val="solid"/>
            <a:round/>
            <a:headEnd len="med" w="med" type="none"/>
            <a:tailEnd len="med" w="med" type="none"/>
          </a:ln>
        </p:spPr>
      </p:cxnSp>
      <p:cxnSp>
        <p:nvCxnSpPr>
          <p:cNvPr id="120" name="Google Shape;120;p20"/>
          <p:cNvCxnSpPr>
            <a:stCxn id="116" idx="2"/>
            <a:endCxn id="121" idx="0"/>
          </p:cNvCxnSpPr>
          <p:nvPr/>
        </p:nvCxnSpPr>
        <p:spPr>
          <a:xfrm flipH="1" rot="-5400000">
            <a:off x="5573508" y="2221325"/>
            <a:ext cx="935700" cy="600"/>
          </a:xfrm>
          <a:prstGeom prst="bentConnector3">
            <a:avLst>
              <a:gd fmla="val 49996" name="adj1"/>
            </a:avLst>
          </a:prstGeom>
          <a:noFill/>
          <a:ln cap="flat" cmpd="sng" w="38100">
            <a:solidFill>
              <a:schemeClr val="accent1"/>
            </a:solidFill>
            <a:prstDash val="solid"/>
            <a:round/>
            <a:headEnd len="med" w="med" type="none"/>
            <a:tailEnd len="med" w="med" type="none"/>
          </a:ln>
        </p:spPr>
      </p:cxnSp>
      <p:sp>
        <p:nvSpPr>
          <p:cNvPr id="121" name="Google Shape;121;p20"/>
          <p:cNvSpPr/>
          <p:nvPr/>
        </p:nvSpPr>
        <p:spPr>
          <a:xfrm>
            <a:off x="4644700" y="2689400"/>
            <a:ext cx="2793300" cy="17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D3D4E"/>
                </a:solidFill>
                <a:latin typeface="Calibri"/>
                <a:ea typeface="Calibri"/>
                <a:cs typeface="Calibri"/>
                <a:sym typeface="Calibri"/>
              </a:rPr>
              <a:t>Simplify word forms into a consistent word group</a:t>
            </a:r>
            <a:endParaRPr sz="1500">
              <a:solidFill>
                <a:srgbClr val="3D3D4E"/>
              </a:solidFill>
              <a:latin typeface="Calibri"/>
              <a:ea typeface="Calibri"/>
              <a:cs typeface="Calibri"/>
              <a:sym typeface="Calibri"/>
            </a:endParaRPr>
          </a:p>
          <a:p>
            <a:pPr indent="0" lvl="0" marL="0" rtl="0" algn="l">
              <a:spcBef>
                <a:spcPts val="0"/>
              </a:spcBef>
              <a:spcAft>
                <a:spcPts val="0"/>
              </a:spcAft>
              <a:buNone/>
            </a:pPr>
            <a:r>
              <a:t/>
            </a:r>
            <a:endParaRPr sz="1500">
              <a:solidFill>
                <a:srgbClr val="3D3D4E"/>
              </a:solidFill>
              <a:latin typeface="Calibri"/>
              <a:ea typeface="Calibri"/>
              <a:cs typeface="Calibri"/>
              <a:sym typeface="Calibri"/>
            </a:endParaRPr>
          </a:p>
          <a:p>
            <a:pPr indent="0" lvl="0" marL="0" rtl="0" algn="l">
              <a:spcBef>
                <a:spcPts val="0"/>
              </a:spcBef>
              <a:spcAft>
                <a:spcPts val="0"/>
              </a:spcAft>
              <a:buNone/>
            </a:pPr>
            <a:r>
              <a:rPr lang="en" sz="1500">
                <a:solidFill>
                  <a:srgbClr val="3D3D4E"/>
                </a:solidFill>
                <a:latin typeface="Calibri"/>
                <a:ea typeface="Calibri"/>
                <a:cs typeface="Calibri"/>
                <a:sym typeface="Calibri"/>
              </a:rPr>
              <a:t>Eg: </a:t>
            </a:r>
            <a:endParaRPr sz="1500">
              <a:solidFill>
                <a:srgbClr val="3D3D4E"/>
              </a:solidFill>
              <a:latin typeface="Calibri"/>
              <a:ea typeface="Calibri"/>
              <a:cs typeface="Calibri"/>
              <a:sym typeface="Calibri"/>
            </a:endParaRPr>
          </a:p>
          <a:p>
            <a:pPr indent="0" lvl="0" marL="0" rtl="0" algn="l">
              <a:spcBef>
                <a:spcPts val="0"/>
              </a:spcBef>
              <a:spcAft>
                <a:spcPts val="0"/>
              </a:spcAft>
              <a:buNone/>
            </a:pPr>
            <a:r>
              <a:rPr lang="en" sz="1500">
                <a:solidFill>
                  <a:srgbClr val="3D3D4E"/>
                </a:solidFill>
                <a:latin typeface="Calibri"/>
                <a:ea typeface="Calibri"/>
                <a:cs typeface="Calibri"/>
                <a:sym typeface="Calibri"/>
              </a:rPr>
              <a:t>“studying studies study” </a:t>
            </a:r>
            <a:endParaRPr sz="1500">
              <a:solidFill>
                <a:srgbClr val="3D3D4E"/>
              </a:solidFill>
              <a:latin typeface="Calibri"/>
              <a:ea typeface="Calibri"/>
              <a:cs typeface="Calibri"/>
              <a:sym typeface="Calibri"/>
            </a:endParaRPr>
          </a:p>
          <a:p>
            <a:pPr indent="0" lvl="0" marL="0" rtl="0" algn="l">
              <a:spcBef>
                <a:spcPts val="0"/>
              </a:spcBef>
              <a:spcAft>
                <a:spcPts val="0"/>
              </a:spcAft>
              <a:buNone/>
            </a:pPr>
            <a:r>
              <a:rPr lang="en" sz="1500">
                <a:solidFill>
                  <a:srgbClr val="3D3D4E"/>
                </a:solidFill>
                <a:latin typeface="Calibri"/>
                <a:ea typeface="Calibri"/>
                <a:cs typeface="Calibri"/>
                <a:sym typeface="Calibri"/>
              </a:rPr>
              <a:t>→ “study study study”</a:t>
            </a:r>
            <a:endParaRPr sz="1500">
              <a:solidFill>
                <a:srgbClr val="3D3D4E"/>
              </a:solidFill>
              <a:latin typeface="Calibri"/>
              <a:ea typeface="Calibri"/>
              <a:cs typeface="Calibri"/>
              <a:sym typeface="Calibri"/>
            </a:endParaRPr>
          </a:p>
        </p:txBody>
      </p:sp>
      <p:sp>
        <p:nvSpPr>
          <p:cNvPr id="122" name="Google Shape;122;p20"/>
          <p:cNvSpPr/>
          <p:nvPr/>
        </p:nvSpPr>
        <p:spPr>
          <a:xfrm>
            <a:off x="0"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1:</a:t>
            </a:r>
            <a:endParaRPr>
              <a:solidFill>
                <a:srgbClr val="666666"/>
              </a:solidFill>
              <a:latin typeface="Calibri"/>
              <a:ea typeface="Calibri"/>
              <a:cs typeface="Calibri"/>
              <a:sym typeface="Calibri"/>
            </a:endParaRPr>
          </a:p>
          <a:p>
            <a:pPr indent="0" lvl="0" marL="0" rtl="0" algn="l">
              <a:spcBef>
                <a:spcPts val="0"/>
              </a:spcBef>
              <a:spcAft>
                <a:spcPts val="0"/>
              </a:spcAft>
              <a:buNone/>
            </a:pPr>
            <a:r>
              <a:rPr lang="en">
                <a:solidFill>
                  <a:srgbClr val="666666"/>
                </a:solidFill>
                <a:latin typeface="Calibri"/>
                <a:ea typeface="Calibri"/>
                <a:cs typeface="Calibri"/>
                <a:sym typeface="Calibri"/>
              </a:rPr>
              <a:t>Convert text to lowercase</a:t>
            </a:r>
            <a:endParaRPr>
              <a:solidFill>
                <a:srgbClr val="666666"/>
              </a:solidFill>
              <a:latin typeface="Calibri"/>
              <a:ea typeface="Calibri"/>
              <a:cs typeface="Calibri"/>
              <a:sym typeface="Calibri"/>
            </a:endParaRPr>
          </a:p>
        </p:txBody>
      </p:sp>
      <p:sp>
        <p:nvSpPr>
          <p:cNvPr id="123" name="Google Shape;123;p20"/>
          <p:cNvSpPr/>
          <p:nvPr/>
        </p:nvSpPr>
        <p:spPr>
          <a:xfrm>
            <a:off x="1746985"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2: Remove special chars</a:t>
            </a:r>
            <a:endParaRPr>
              <a:solidFill>
                <a:srgbClr val="666666"/>
              </a:solidFill>
              <a:latin typeface="Calibri"/>
              <a:ea typeface="Calibri"/>
              <a:cs typeface="Calibri"/>
              <a:sym typeface="Calibri"/>
            </a:endParaRPr>
          </a:p>
        </p:txBody>
      </p:sp>
      <p:sp>
        <p:nvSpPr>
          <p:cNvPr id="124" name="Google Shape;124;p20"/>
          <p:cNvSpPr/>
          <p:nvPr/>
        </p:nvSpPr>
        <p:spPr>
          <a:xfrm>
            <a:off x="6962048"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5:</a:t>
            </a:r>
            <a:endParaRPr>
              <a:solidFill>
                <a:srgbClr val="666666"/>
              </a:solidFill>
              <a:latin typeface="Calibri"/>
              <a:ea typeface="Calibri"/>
              <a:cs typeface="Calibri"/>
              <a:sym typeface="Calibri"/>
            </a:endParaRPr>
          </a:p>
          <a:p>
            <a:pPr indent="0" lvl="0" marL="0" rtl="0" algn="l">
              <a:spcBef>
                <a:spcPts val="0"/>
              </a:spcBef>
              <a:spcAft>
                <a:spcPts val="0"/>
              </a:spcAft>
              <a:buNone/>
            </a:pPr>
            <a:r>
              <a:rPr lang="en">
                <a:solidFill>
                  <a:srgbClr val="666666"/>
                </a:solidFill>
                <a:latin typeface="Calibri"/>
                <a:ea typeface="Calibri"/>
                <a:cs typeface="Calibri"/>
                <a:sym typeface="Calibri"/>
              </a:rPr>
              <a:t>Word Embedding</a:t>
            </a:r>
            <a:endParaRPr>
              <a:solidFill>
                <a:srgbClr val="666666"/>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128" name="Shape 128"/>
        <p:cNvGrpSpPr/>
        <p:nvPr/>
      </p:nvGrpSpPr>
      <p:grpSpPr>
        <a:xfrm>
          <a:off x="0" y="0"/>
          <a:ext cx="0" cy="0"/>
          <a:chOff x="0" y="0"/>
          <a:chExt cx="0" cy="0"/>
        </a:xfrm>
      </p:grpSpPr>
      <p:sp>
        <p:nvSpPr>
          <p:cNvPr id="129" name="Google Shape;129;p21"/>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30" name="Google Shape;130;p2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31" name="Google Shape;131;p21"/>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a:p>
            <a:pPr indent="0" lvl="0" marL="0" marR="0" rtl="0" algn="l">
              <a:lnSpc>
                <a:spcPct val="200000"/>
              </a:lnSpc>
              <a:spcBef>
                <a:spcPts val="0"/>
              </a:spcBef>
              <a:spcAft>
                <a:spcPts val="0"/>
              </a:spcAft>
              <a:buClr>
                <a:schemeClr val="lt1"/>
              </a:buClr>
              <a:buSzPts val="1200"/>
              <a:buFont typeface="Calibri"/>
              <a:buNone/>
            </a:pPr>
            <a:r>
              <a:t/>
            </a:r>
            <a:endParaRPr i="1" sz="1200">
              <a:solidFill>
                <a:schemeClr val="lt1"/>
              </a:solidFill>
              <a:latin typeface="Calibri"/>
              <a:ea typeface="Calibri"/>
              <a:cs typeface="Calibri"/>
              <a:sym typeface="Calibri"/>
            </a:endParaRPr>
          </a:p>
        </p:txBody>
      </p:sp>
      <p:sp>
        <p:nvSpPr>
          <p:cNvPr id="132" name="Google Shape;132;p21"/>
          <p:cNvSpPr/>
          <p:nvPr/>
        </p:nvSpPr>
        <p:spPr>
          <a:xfrm>
            <a:off x="6962048" y="654275"/>
            <a:ext cx="2181900" cy="10995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Step 5:</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Word Embedding</a:t>
            </a:r>
            <a:endParaRPr>
              <a:latin typeface="Calibri"/>
              <a:ea typeface="Calibri"/>
              <a:cs typeface="Calibri"/>
              <a:sym typeface="Calibri"/>
            </a:endParaRPr>
          </a:p>
        </p:txBody>
      </p:sp>
      <p:sp>
        <p:nvSpPr>
          <p:cNvPr id="133" name="Google Shape;133;p21"/>
          <p:cNvSpPr txBox="1"/>
          <p:nvPr/>
        </p:nvSpPr>
        <p:spPr>
          <a:xfrm>
            <a:off x="0" y="147050"/>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Calibri"/>
              <a:buNone/>
            </a:pPr>
            <a:r>
              <a:rPr lang="en" sz="2900">
                <a:solidFill>
                  <a:schemeClr val="lt1"/>
                </a:solidFill>
                <a:latin typeface="Calibri"/>
                <a:ea typeface="Calibri"/>
                <a:cs typeface="Calibri"/>
                <a:sym typeface="Calibri"/>
              </a:rPr>
              <a:t>Preprocessing Pipeline</a:t>
            </a:r>
            <a:endParaRPr sz="1100">
              <a:latin typeface="Calibri"/>
              <a:ea typeface="Calibri"/>
              <a:cs typeface="Calibri"/>
              <a:sym typeface="Calibri"/>
            </a:endParaRPr>
          </a:p>
        </p:txBody>
      </p:sp>
      <p:cxnSp>
        <p:nvCxnSpPr>
          <p:cNvPr id="134" name="Google Shape;134;p21"/>
          <p:cNvCxnSpPr>
            <a:stCxn id="132" idx="2"/>
            <a:endCxn id="135" idx="0"/>
          </p:cNvCxnSpPr>
          <p:nvPr/>
        </p:nvCxnSpPr>
        <p:spPr>
          <a:xfrm rot="5400000">
            <a:off x="6078173" y="298325"/>
            <a:ext cx="244500" cy="3155400"/>
          </a:xfrm>
          <a:prstGeom prst="bentConnector3">
            <a:avLst>
              <a:gd fmla="val 49992" name="adj1"/>
            </a:avLst>
          </a:prstGeom>
          <a:noFill/>
          <a:ln cap="flat" cmpd="sng" w="38100">
            <a:solidFill>
              <a:schemeClr val="accent1"/>
            </a:solidFill>
            <a:prstDash val="solid"/>
            <a:round/>
            <a:headEnd len="med" w="med" type="none"/>
            <a:tailEnd len="med" w="med" type="none"/>
          </a:ln>
        </p:spPr>
      </p:cxnSp>
      <p:grpSp>
        <p:nvGrpSpPr>
          <p:cNvPr id="136" name="Google Shape;136;p21"/>
          <p:cNvGrpSpPr/>
          <p:nvPr/>
        </p:nvGrpSpPr>
        <p:grpSpPr>
          <a:xfrm>
            <a:off x="255575" y="1998238"/>
            <a:ext cx="8734500" cy="2453100"/>
            <a:chOff x="255575" y="2162725"/>
            <a:chExt cx="8734500" cy="2453100"/>
          </a:xfrm>
        </p:grpSpPr>
        <p:sp>
          <p:nvSpPr>
            <p:cNvPr id="135" name="Google Shape;135;p21"/>
            <p:cNvSpPr/>
            <p:nvPr/>
          </p:nvSpPr>
          <p:spPr>
            <a:xfrm>
              <a:off x="255575" y="2162725"/>
              <a:ext cx="8734500" cy="23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3D3D4E"/>
                </a:solidFill>
                <a:latin typeface="Calibri"/>
                <a:ea typeface="Calibri"/>
                <a:cs typeface="Calibri"/>
                <a:sym typeface="Calibri"/>
              </a:endParaRPr>
            </a:p>
          </p:txBody>
        </p:sp>
        <p:sp>
          <p:nvSpPr>
            <p:cNvPr id="137" name="Google Shape;137;p21"/>
            <p:cNvSpPr txBox="1"/>
            <p:nvPr/>
          </p:nvSpPr>
          <p:spPr>
            <a:xfrm>
              <a:off x="437025" y="2353225"/>
              <a:ext cx="6264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3D3D4E"/>
                  </a:solidFill>
                  <a:latin typeface="Calibri"/>
                  <a:ea typeface="Calibri"/>
                  <a:cs typeface="Calibri"/>
                  <a:sym typeface="Calibri"/>
                </a:rPr>
                <a:t>ML models cannot interpret strings for modellings, thus embedding words as numbers is essential. We used GloVe.</a:t>
              </a:r>
              <a:endParaRPr sz="1500">
                <a:solidFill>
                  <a:srgbClr val="3D3D4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rgbClr val="3D3D4E"/>
                </a:solidFill>
                <a:latin typeface="Calibri"/>
                <a:ea typeface="Calibri"/>
                <a:cs typeface="Calibri"/>
                <a:sym typeface="Calibri"/>
              </a:endParaRPr>
            </a:p>
            <a:p>
              <a:pPr indent="0" lvl="0" marL="0" rtl="0" algn="l">
                <a:spcBef>
                  <a:spcPts val="0"/>
                </a:spcBef>
                <a:spcAft>
                  <a:spcPts val="0"/>
                </a:spcAft>
                <a:buNone/>
              </a:pPr>
              <a:r>
                <a:rPr lang="en" sz="1500">
                  <a:solidFill>
                    <a:srgbClr val="3D3D4E"/>
                  </a:solidFill>
                  <a:latin typeface="Calibri"/>
                  <a:ea typeface="Calibri"/>
                  <a:cs typeface="Calibri"/>
                  <a:sym typeface="Calibri"/>
                </a:rPr>
                <a:t>GloVe (Global Vectors) is a pre-trained word vector library by StanfordNLP. It determines mappings between words and vectors such that words with similar meanings occupy similar vector spaces.</a:t>
              </a:r>
              <a:endParaRPr sz="1500">
                <a:solidFill>
                  <a:srgbClr val="3D3D4E"/>
                </a:solidFill>
                <a:latin typeface="Calibri"/>
                <a:ea typeface="Calibri"/>
                <a:cs typeface="Calibri"/>
                <a:sym typeface="Calibri"/>
              </a:endParaRPr>
            </a:p>
            <a:p>
              <a:pPr indent="0" lvl="0" marL="0" rtl="0" algn="l">
                <a:spcBef>
                  <a:spcPts val="0"/>
                </a:spcBef>
                <a:spcAft>
                  <a:spcPts val="0"/>
                </a:spcAft>
                <a:buNone/>
              </a:pPr>
              <a:r>
                <a:t/>
              </a:r>
              <a:endParaRPr sz="1500">
                <a:solidFill>
                  <a:srgbClr val="3D3D4E"/>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500">
                  <a:solidFill>
                    <a:srgbClr val="3D3D4E"/>
                  </a:solidFill>
                  <a:latin typeface="Calibri"/>
                  <a:ea typeface="Calibri"/>
                  <a:cs typeface="Calibri"/>
                  <a:sym typeface="Calibri"/>
                </a:rPr>
                <a:t>For each row, we try to map each word to a GloVe vector and add that to the dataframe. If a word does not exactly map, we ignore it.</a:t>
              </a:r>
              <a:endParaRPr sz="1500">
                <a:solidFill>
                  <a:srgbClr val="3D3D4E"/>
                </a:solidFill>
                <a:latin typeface="Calibri"/>
                <a:ea typeface="Calibri"/>
                <a:cs typeface="Calibri"/>
                <a:sym typeface="Calibri"/>
              </a:endParaRPr>
            </a:p>
          </p:txBody>
        </p:sp>
        <p:pic>
          <p:nvPicPr>
            <p:cNvPr id="138" name="Google Shape;138;p21"/>
            <p:cNvPicPr preferRelativeResize="0"/>
            <p:nvPr/>
          </p:nvPicPr>
          <p:blipFill>
            <a:blip r:embed="rId4">
              <a:alphaModFix/>
            </a:blip>
            <a:stretch>
              <a:fillRect/>
            </a:stretch>
          </p:blipFill>
          <p:spPr>
            <a:xfrm>
              <a:off x="6774975" y="2209639"/>
              <a:ext cx="1827225" cy="1953635"/>
            </a:xfrm>
            <a:prstGeom prst="rect">
              <a:avLst/>
            </a:prstGeom>
            <a:noFill/>
            <a:ln>
              <a:noFill/>
            </a:ln>
          </p:spPr>
        </p:pic>
        <p:sp>
          <p:nvSpPr>
            <p:cNvPr id="139" name="Google Shape;139;p21"/>
            <p:cNvSpPr txBox="1"/>
            <p:nvPr/>
          </p:nvSpPr>
          <p:spPr>
            <a:xfrm>
              <a:off x="6853675" y="4056500"/>
              <a:ext cx="166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GloVe vectors</a:t>
              </a:r>
              <a:endParaRPr>
                <a:latin typeface="Calibri"/>
                <a:ea typeface="Calibri"/>
                <a:cs typeface="Calibri"/>
                <a:sym typeface="Calibri"/>
              </a:endParaRPr>
            </a:p>
          </p:txBody>
        </p:sp>
      </p:grpSp>
      <p:sp>
        <p:nvSpPr>
          <p:cNvPr id="140" name="Google Shape;140;p21"/>
          <p:cNvSpPr/>
          <p:nvPr/>
        </p:nvSpPr>
        <p:spPr>
          <a:xfrm>
            <a:off x="3481024"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3: Remove Stop Words</a:t>
            </a:r>
            <a:endParaRPr>
              <a:solidFill>
                <a:srgbClr val="666666"/>
              </a:solidFill>
              <a:latin typeface="Calibri"/>
              <a:ea typeface="Calibri"/>
              <a:cs typeface="Calibri"/>
              <a:sym typeface="Calibri"/>
            </a:endParaRPr>
          </a:p>
        </p:txBody>
      </p:sp>
      <p:sp>
        <p:nvSpPr>
          <p:cNvPr id="141" name="Google Shape;141;p21"/>
          <p:cNvSpPr/>
          <p:nvPr/>
        </p:nvSpPr>
        <p:spPr>
          <a:xfrm>
            <a:off x="5224983"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4: Lemmati-</a:t>
            </a:r>
            <a:endParaRPr>
              <a:solidFill>
                <a:srgbClr val="666666"/>
              </a:solidFill>
              <a:latin typeface="Calibri"/>
              <a:ea typeface="Calibri"/>
              <a:cs typeface="Calibri"/>
              <a:sym typeface="Calibri"/>
            </a:endParaRPr>
          </a:p>
          <a:p>
            <a:pPr indent="0" lvl="0" marL="0" rtl="0" algn="l">
              <a:spcBef>
                <a:spcPts val="0"/>
              </a:spcBef>
              <a:spcAft>
                <a:spcPts val="0"/>
              </a:spcAft>
              <a:buNone/>
            </a:pPr>
            <a:r>
              <a:rPr lang="en">
                <a:solidFill>
                  <a:srgbClr val="666666"/>
                </a:solidFill>
                <a:latin typeface="Calibri"/>
                <a:ea typeface="Calibri"/>
                <a:cs typeface="Calibri"/>
                <a:sym typeface="Calibri"/>
              </a:rPr>
              <a:t>zation</a:t>
            </a:r>
            <a:endParaRPr>
              <a:solidFill>
                <a:srgbClr val="666666"/>
              </a:solidFill>
              <a:latin typeface="Calibri"/>
              <a:ea typeface="Calibri"/>
              <a:cs typeface="Calibri"/>
              <a:sym typeface="Calibri"/>
            </a:endParaRPr>
          </a:p>
        </p:txBody>
      </p:sp>
      <p:sp>
        <p:nvSpPr>
          <p:cNvPr id="142" name="Google Shape;142;p21"/>
          <p:cNvSpPr/>
          <p:nvPr/>
        </p:nvSpPr>
        <p:spPr>
          <a:xfrm>
            <a:off x="0"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1:</a:t>
            </a:r>
            <a:endParaRPr>
              <a:solidFill>
                <a:srgbClr val="666666"/>
              </a:solidFill>
              <a:latin typeface="Calibri"/>
              <a:ea typeface="Calibri"/>
              <a:cs typeface="Calibri"/>
              <a:sym typeface="Calibri"/>
            </a:endParaRPr>
          </a:p>
          <a:p>
            <a:pPr indent="0" lvl="0" marL="0" rtl="0" algn="l">
              <a:spcBef>
                <a:spcPts val="0"/>
              </a:spcBef>
              <a:spcAft>
                <a:spcPts val="0"/>
              </a:spcAft>
              <a:buNone/>
            </a:pPr>
            <a:r>
              <a:rPr lang="en">
                <a:solidFill>
                  <a:srgbClr val="666666"/>
                </a:solidFill>
                <a:latin typeface="Calibri"/>
                <a:ea typeface="Calibri"/>
                <a:cs typeface="Calibri"/>
                <a:sym typeface="Calibri"/>
              </a:rPr>
              <a:t>Convert text to lowercase</a:t>
            </a:r>
            <a:endParaRPr>
              <a:solidFill>
                <a:srgbClr val="666666"/>
              </a:solidFill>
              <a:latin typeface="Calibri"/>
              <a:ea typeface="Calibri"/>
              <a:cs typeface="Calibri"/>
              <a:sym typeface="Calibri"/>
            </a:endParaRPr>
          </a:p>
        </p:txBody>
      </p:sp>
      <p:sp>
        <p:nvSpPr>
          <p:cNvPr id="143" name="Google Shape;143;p21"/>
          <p:cNvSpPr/>
          <p:nvPr/>
        </p:nvSpPr>
        <p:spPr>
          <a:xfrm>
            <a:off x="1746985" y="654275"/>
            <a:ext cx="2181900" cy="1099500"/>
          </a:xfrm>
          <a:prstGeom prst="chevron">
            <a:avLst>
              <a:gd fmla="val 50000" name="adj"/>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alibri"/>
                <a:ea typeface="Calibri"/>
                <a:cs typeface="Calibri"/>
                <a:sym typeface="Calibri"/>
              </a:rPr>
              <a:t>Step 2: Remove special chars</a:t>
            </a:r>
            <a:endParaRPr>
              <a:solidFill>
                <a:srgbClr val="66666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119"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9" name="Google Shape;149;p22"/>
          <p:cNvSpPr txBox="1"/>
          <p:nvPr/>
        </p:nvSpPr>
        <p:spPr>
          <a:xfrm>
            <a:off x="0" y="0"/>
            <a:ext cx="85644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lang="en" sz="2300">
                <a:solidFill>
                  <a:schemeClr val="lt1"/>
                </a:solidFill>
                <a:latin typeface="Calibri"/>
                <a:ea typeface="Calibri"/>
                <a:cs typeface="Calibri"/>
                <a:sym typeface="Calibri"/>
              </a:rPr>
              <a:t>Exploratory Data Visualization</a:t>
            </a:r>
            <a:r>
              <a:rPr lang="en" sz="2300">
                <a:solidFill>
                  <a:schemeClr val="lt1"/>
                </a:solidFill>
                <a:latin typeface="Calibri"/>
                <a:ea typeface="Calibri"/>
                <a:cs typeface="Calibri"/>
                <a:sym typeface="Calibri"/>
              </a:rPr>
              <a:t> - WordCloud Analysis  </a:t>
            </a:r>
            <a:endParaRPr sz="1300"/>
          </a:p>
        </p:txBody>
      </p:sp>
      <p:sp>
        <p:nvSpPr>
          <p:cNvPr id="150" name="Google Shape;150;p22"/>
          <p:cNvSpPr txBox="1"/>
          <p:nvPr/>
        </p:nvSpPr>
        <p:spPr>
          <a:xfrm>
            <a:off x="5025375" y="514350"/>
            <a:ext cx="3799500" cy="44007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t/>
            </a:r>
            <a:endParaRPr b="1" sz="1200">
              <a:solidFill>
                <a:schemeClr val="dk1"/>
              </a:solidFill>
              <a:highlight>
                <a:schemeClr val="dk2"/>
              </a:highlight>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highlight>
                  <a:schemeClr val="lt1"/>
                </a:highlight>
                <a:latin typeface="Calibri"/>
                <a:ea typeface="Calibri"/>
                <a:cs typeface="Calibri"/>
                <a:sym typeface="Calibri"/>
              </a:rPr>
              <a:t>Wordcloud generation is a data visualization technique used for representing text data in which the size of each word indicates its frequency or importance. </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highlight>
                  <a:schemeClr val="lt1"/>
                </a:highlight>
                <a:latin typeface="Calibri"/>
                <a:ea typeface="Calibri"/>
                <a:cs typeface="Calibri"/>
                <a:sym typeface="Calibri"/>
              </a:rPr>
              <a:t>Significant textual data points can be highlighted using a word cloud. By generating a word cloud for each MBTI type, we can see that different personality types emphasize different words or attributes.</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highlight>
                  <a:schemeClr val="lt1"/>
                </a:highlight>
                <a:latin typeface="Calibri"/>
                <a:ea typeface="Calibri"/>
                <a:cs typeface="Calibri"/>
                <a:sym typeface="Calibri"/>
              </a:rPr>
              <a:t>For example:</a:t>
            </a:r>
            <a:endParaRPr sz="1200">
              <a:solidFill>
                <a:schemeClr val="dk1"/>
              </a:solidFill>
              <a:highlight>
                <a:schemeClr val="lt1"/>
              </a:highlight>
              <a:latin typeface="Calibri"/>
              <a:ea typeface="Calibri"/>
              <a:cs typeface="Calibri"/>
              <a:sym typeface="Calibri"/>
            </a:endParaRPr>
          </a:p>
          <a:p>
            <a:pPr indent="-304800" lvl="0" marL="457200" marR="0" rtl="0" algn="just">
              <a:lnSpc>
                <a:spcPct val="100000"/>
              </a:lnSpc>
              <a:spcBef>
                <a:spcPts val="0"/>
              </a:spcBef>
              <a:spcAft>
                <a:spcPts val="0"/>
              </a:spcAft>
              <a:buClr>
                <a:schemeClr val="dk1"/>
              </a:buClr>
              <a:buSzPts val="1200"/>
              <a:buFont typeface="Calibri"/>
              <a:buChar char="●"/>
            </a:pPr>
            <a:r>
              <a:rPr lang="en" sz="1200">
                <a:solidFill>
                  <a:schemeClr val="dk1"/>
                </a:solidFill>
                <a:highlight>
                  <a:schemeClr val="lt1"/>
                </a:highlight>
                <a:latin typeface="Calibri"/>
                <a:ea typeface="Calibri"/>
                <a:cs typeface="Calibri"/>
                <a:sym typeface="Calibri"/>
              </a:rPr>
              <a:t>‘People’ is the most used word for ENFJ, ESTJ, INFJ, INTP etc, but not for ISTJ, ENTP, ESTP etc.</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b="1" lang="en" sz="1200">
                <a:solidFill>
                  <a:schemeClr val="dk1"/>
                </a:solidFill>
                <a:highlight>
                  <a:schemeClr val="lt1"/>
                </a:highlight>
                <a:latin typeface="Calibri"/>
                <a:ea typeface="Calibri"/>
                <a:cs typeface="Calibri"/>
                <a:sym typeface="Calibri"/>
              </a:rPr>
              <a:t>Insights</a:t>
            </a:r>
            <a:r>
              <a:rPr lang="en" sz="1200">
                <a:solidFill>
                  <a:schemeClr val="dk1"/>
                </a:solidFill>
                <a:highlight>
                  <a:schemeClr val="lt1"/>
                </a:highlight>
                <a:latin typeface="Calibri"/>
                <a:ea typeface="Calibri"/>
                <a:cs typeface="Calibri"/>
                <a:sym typeface="Calibri"/>
              </a:rPr>
              <a:t>:</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lang="en" sz="1050">
                <a:solidFill>
                  <a:schemeClr val="dk1"/>
                </a:solidFill>
                <a:highlight>
                  <a:srgbClr val="FFFFFF"/>
                </a:highlight>
              </a:rPr>
              <a:t>It would hence be necessary to clean the dataset by removing these MBTI words from each of them as part of our pre-processing stage, before training the model for better evaluation results. These words could contribute noise, making it tougher for models to differentiate MBTI types.</a:t>
            </a:r>
            <a:endParaRPr sz="1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300">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200">
              <a:solidFill>
                <a:srgbClr val="404040"/>
              </a:solidFill>
              <a:latin typeface="Calibri"/>
              <a:ea typeface="Calibri"/>
              <a:cs typeface="Calibri"/>
              <a:sym typeface="Calibri"/>
            </a:endParaRPr>
          </a:p>
        </p:txBody>
      </p:sp>
      <p:sp>
        <p:nvSpPr>
          <p:cNvPr id="151" name="Google Shape;151;p2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52" name="Google Shape;152;p2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53" name="Google Shape;153;p22"/>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p:txBody>
      </p:sp>
      <p:pic>
        <p:nvPicPr>
          <p:cNvPr id="154" name="Google Shape;154;p22"/>
          <p:cNvPicPr preferRelativeResize="0"/>
          <p:nvPr/>
        </p:nvPicPr>
        <p:blipFill>
          <a:blip r:embed="rId4">
            <a:alphaModFix/>
          </a:blip>
          <a:stretch>
            <a:fillRect/>
          </a:stretch>
        </p:blipFill>
        <p:spPr>
          <a:xfrm>
            <a:off x="179375" y="499150"/>
            <a:ext cx="4609229" cy="4110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nvSpPr>
        <p:spPr>
          <a:xfrm>
            <a:off x="119"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0" name="Google Shape;160;p23"/>
          <p:cNvSpPr txBox="1"/>
          <p:nvPr/>
        </p:nvSpPr>
        <p:spPr>
          <a:xfrm>
            <a:off x="0" y="0"/>
            <a:ext cx="85644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lang="en" sz="2300">
                <a:solidFill>
                  <a:schemeClr val="lt1"/>
                </a:solidFill>
                <a:latin typeface="Calibri"/>
                <a:ea typeface="Calibri"/>
                <a:cs typeface="Calibri"/>
                <a:sym typeface="Calibri"/>
              </a:rPr>
              <a:t>Exploratory Data Visualization - Insights</a:t>
            </a:r>
            <a:endParaRPr sz="1300"/>
          </a:p>
        </p:txBody>
      </p:sp>
      <p:sp>
        <p:nvSpPr>
          <p:cNvPr id="161" name="Google Shape;161;p23"/>
          <p:cNvSpPr txBox="1"/>
          <p:nvPr/>
        </p:nvSpPr>
        <p:spPr>
          <a:xfrm>
            <a:off x="5763125" y="348150"/>
            <a:ext cx="3381000" cy="1366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Clr>
                <a:schemeClr val="dk1"/>
              </a:buClr>
              <a:buSzPts val="1100"/>
              <a:buFont typeface="Arial"/>
              <a:buNone/>
            </a:pPr>
            <a:r>
              <a:rPr lang="en" sz="1200">
                <a:solidFill>
                  <a:srgbClr val="3D3D4E"/>
                </a:solidFill>
                <a:highlight>
                  <a:srgbClr val="FFFFFF"/>
                </a:highlight>
                <a:latin typeface="Calibri"/>
                <a:ea typeface="Calibri"/>
                <a:cs typeface="Calibri"/>
                <a:sym typeface="Calibri"/>
              </a:rPr>
              <a:t>Different personality types also tend to have different distributions of word counts. This would suggest that word count and character count are also useful variables to consider when building a classification model as they could contribute predictive power. At the same time, we should ensure for the models that we do not allow multicollinearity to occur with respect to the word vectors.</a:t>
            </a:r>
            <a:endParaRPr sz="1200">
              <a:solidFill>
                <a:srgbClr val="3D3D4E"/>
              </a:solidFill>
              <a:highlight>
                <a:srgbClr val="FFFFFF"/>
              </a:highlight>
              <a:latin typeface="Calibri"/>
              <a:ea typeface="Calibri"/>
              <a:cs typeface="Calibri"/>
              <a:sym typeface="Calibri"/>
            </a:endParaRPr>
          </a:p>
          <a:p>
            <a:pPr indent="0" lvl="0" marL="0" marR="0" rtl="0" algn="just">
              <a:lnSpc>
                <a:spcPct val="100000"/>
              </a:lnSpc>
              <a:spcBef>
                <a:spcPts val="14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300">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200">
              <a:solidFill>
                <a:srgbClr val="404040"/>
              </a:solidFill>
              <a:latin typeface="Calibri"/>
              <a:ea typeface="Calibri"/>
              <a:cs typeface="Calibri"/>
              <a:sym typeface="Calibri"/>
            </a:endParaRPr>
          </a:p>
        </p:txBody>
      </p:sp>
      <p:sp>
        <p:nvSpPr>
          <p:cNvPr id="162" name="Google Shape;162;p2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63" name="Google Shape;163;p2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64" name="Google Shape;164;p23"/>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p:txBody>
      </p:sp>
      <p:pic>
        <p:nvPicPr>
          <p:cNvPr id="165" name="Google Shape;165;p23"/>
          <p:cNvPicPr preferRelativeResize="0"/>
          <p:nvPr/>
        </p:nvPicPr>
        <p:blipFill>
          <a:blip r:embed="rId4">
            <a:alphaModFix/>
          </a:blip>
          <a:stretch>
            <a:fillRect/>
          </a:stretch>
        </p:blipFill>
        <p:spPr>
          <a:xfrm>
            <a:off x="167222" y="656475"/>
            <a:ext cx="2635800" cy="1803775"/>
          </a:xfrm>
          <a:prstGeom prst="rect">
            <a:avLst/>
          </a:prstGeom>
          <a:noFill/>
          <a:ln>
            <a:noFill/>
          </a:ln>
        </p:spPr>
      </p:pic>
      <p:pic>
        <p:nvPicPr>
          <p:cNvPr id="166" name="Google Shape;166;p23"/>
          <p:cNvPicPr preferRelativeResize="0"/>
          <p:nvPr/>
        </p:nvPicPr>
        <p:blipFill>
          <a:blip r:embed="rId5">
            <a:alphaModFix/>
          </a:blip>
          <a:stretch>
            <a:fillRect/>
          </a:stretch>
        </p:blipFill>
        <p:spPr>
          <a:xfrm>
            <a:off x="2992498" y="656475"/>
            <a:ext cx="2581148" cy="1803775"/>
          </a:xfrm>
          <a:prstGeom prst="rect">
            <a:avLst/>
          </a:prstGeom>
          <a:noFill/>
          <a:ln>
            <a:noFill/>
          </a:ln>
        </p:spPr>
      </p:pic>
      <p:pic>
        <p:nvPicPr>
          <p:cNvPr id="167" name="Google Shape;167;p23"/>
          <p:cNvPicPr preferRelativeResize="0"/>
          <p:nvPr/>
        </p:nvPicPr>
        <p:blipFill>
          <a:blip r:embed="rId6">
            <a:alphaModFix/>
          </a:blip>
          <a:stretch>
            <a:fillRect/>
          </a:stretch>
        </p:blipFill>
        <p:spPr>
          <a:xfrm>
            <a:off x="5623050" y="2524225"/>
            <a:ext cx="3214247" cy="2027850"/>
          </a:xfrm>
          <a:prstGeom prst="rect">
            <a:avLst/>
          </a:prstGeom>
          <a:noFill/>
          <a:ln>
            <a:noFill/>
          </a:ln>
        </p:spPr>
      </p:pic>
      <p:sp>
        <p:nvSpPr>
          <p:cNvPr id="168" name="Google Shape;168;p23"/>
          <p:cNvSpPr txBox="1"/>
          <p:nvPr/>
        </p:nvSpPr>
        <p:spPr>
          <a:xfrm>
            <a:off x="167225" y="3069475"/>
            <a:ext cx="5276100" cy="136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200">
                <a:solidFill>
                  <a:srgbClr val="404040"/>
                </a:solidFill>
                <a:latin typeface="Calibri"/>
                <a:ea typeface="Calibri"/>
                <a:cs typeface="Calibri"/>
                <a:sym typeface="Calibri"/>
              </a:rPr>
              <a:t>Using the textblob package, we also performed sentiment analysis on the posts. We observed differences across personality types and sentiment scores as seen in the bar chart to the right. This could also be added as an independent variable when training the classification models.</a:t>
            </a:r>
            <a:endParaRPr sz="1200">
              <a:solidFill>
                <a:srgbClr val="40404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nvSpPr>
        <p:spPr>
          <a:xfrm>
            <a:off x="119"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4" name="Google Shape;174;p24"/>
          <p:cNvSpPr txBox="1"/>
          <p:nvPr/>
        </p:nvSpPr>
        <p:spPr>
          <a:xfrm>
            <a:off x="0" y="0"/>
            <a:ext cx="8564400" cy="4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lang="en" sz="2300">
                <a:solidFill>
                  <a:schemeClr val="lt1"/>
                </a:solidFill>
                <a:latin typeface="Calibri"/>
                <a:ea typeface="Calibri"/>
                <a:cs typeface="Calibri"/>
                <a:sym typeface="Calibri"/>
              </a:rPr>
              <a:t>Machine Learning techniques</a:t>
            </a:r>
            <a:endParaRPr sz="1300"/>
          </a:p>
        </p:txBody>
      </p:sp>
      <p:sp>
        <p:nvSpPr>
          <p:cNvPr id="175" name="Google Shape;175;p24"/>
          <p:cNvSpPr txBox="1"/>
          <p:nvPr/>
        </p:nvSpPr>
        <p:spPr>
          <a:xfrm>
            <a:off x="168775" y="549875"/>
            <a:ext cx="8759100" cy="4043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Clr>
                <a:schemeClr val="dk1"/>
              </a:buClr>
              <a:buSzPts val="1100"/>
              <a:buFont typeface="Arial"/>
              <a:buNone/>
            </a:pPr>
            <a:r>
              <a:rPr lang="en">
                <a:solidFill>
                  <a:srgbClr val="3D3D4E"/>
                </a:solidFill>
                <a:highlight>
                  <a:srgbClr val="FFFFFF"/>
                </a:highlight>
                <a:latin typeface="Calibri"/>
                <a:ea typeface="Calibri"/>
                <a:cs typeface="Calibri"/>
                <a:sym typeface="Calibri"/>
              </a:rPr>
              <a:t>Our problem is now translated into a supervised learning task where we use word vectors to classify the MBTI type each post belongs to. To assist, we will use One-versus-One and One-versus-Rest strategies.</a:t>
            </a:r>
            <a:endParaRPr>
              <a:solidFill>
                <a:srgbClr val="3D3D4E"/>
              </a:solidFill>
              <a:highlight>
                <a:srgbClr val="FFFFFF"/>
              </a:highlight>
              <a:latin typeface="Calibri"/>
              <a:ea typeface="Calibri"/>
              <a:cs typeface="Calibri"/>
              <a:sym typeface="Calibri"/>
            </a:endParaRPr>
          </a:p>
          <a:p>
            <a:pPr indent="0" lvl="0" marL="0" rtl="0" algn="just">
              <a:lnSpc>
                <a:spcPct val="115000"/>
              </a:lnSpc>
              <a:spcBef>
                <a:spcPts val="1400"/>
              </a:spcBef>
              <a:spcAft>
                <a:spcPts val="0"/>
              </a:spcAft>
              <a:buClr>
                <a:schemeClr val="dk1"/>
              </a:buClr>
              <a:buSzPts val="1100"/>
              <a:buFont typeface="Arial"/>
              <a:buNone/>
            </a:pPr>
            <a:r>
              <a:rPr lang="en">
                <a:solidFill>
                  <a:srgbClr val="3D3D4E"/>
                </a:solidFill>
                <a:highlight>
                  <a:srgbClr val="FFFFFF"/>
                </a:highlight>
                <a:latin typeface="Calibri"/>
                <a:ea typeface="Calibri"/>
                <a:cs typeface="Calibri"/>
                <a:sym typeface="Calibri"/>
              </a:rPr>
              <a:t>To solve the problem, we can use several ML techniques including </a:t>
            </a:r>
            <a:r>
              <a:rPr lang="en" u="sng">
                <a:solidFill>
                  <a:srgbClr val="3D3D4E"/>
                </a:solidFill>
                <a:highlight>
                  <a:srgbClr val="FFFFFF"/>
                </a:highlight>
                <a:latin typeface="Calibri"/>
                <a:ea typeface="Calibri"/>
                <a:cs typeface="Calibri"/>
                <a:sym typeface="Calibri"/>
              </a:rPr>
              <a:t>Multiclass Logistic Regression</a:t>
            </a:r>
            <a:r>
              <a:rPr lang="en">
                <a:solidFill>
                  <a:srgbClr val="3D3D4E"/>
                </a:solidFill>
                <a:highlight>
                  <a:srgbClr val="FFFFFF"/>
                </a:highlight>
                <a:latin typeface="Calibri"/>
                <a:ea typeface="Calibri"/>
                <a:cs typeface="Calibri"/>
                <a:sym typeface="Calibri"/>
              </a:rPr>
              <a:t>, </a:t>
            </a:r>
            <a:r>
              <a:rPr lang="en" u="sng">
                <a:solidFill>
                  <a:srgbClr val="3D3D4E"/>
                </a:solidFill>
                <a:highlight>
                  <a:srgbClr val="FFFFFF"/>
                </a:highlight>
                <a:latin typeface="Calibri"/>
                <a:ea typeface="Calibri"/>
                <a:cs typeface="Calibri"/>
                <a:sym typeface="Calibri"/>
              </a:rPr>
              <a:t>Random Forest</a:t>
            </a:r>
            <a:r>
              <a:rPr lang="en">
                <a:solidFill>
                  <a:srgbClr val="3D3D4E"/>
                </a:solidFill>
                <a:highlight>
                  <a:srgbClr val="FFFFFF"/>
                </a:highlight>
                <a:latin typeface="Calibri"/>
                <a:ea typeface="Calibri"/>
                <a:cs typeface="Calibri"/>
                <a:sym typeface="Calibri"/>
              </a:rPr>
              <a:t>, </a:t>
            </a:r>
            <a:r>
              <a:rPr lang="en" u="sng">
                <a:solidFill>
                  <a:srgbClr val="3D3D4E"/>
                </a:solidFill>
                <a:highlight>
                  <a:srgbClr val="FFFFFF"/>
                </a:highlight>
                <a:latin typeface="Calibri"/>
                <a:ea typeface="Calibri"/>
                <a:cs typeface="Calibri"/>
                <a:sym typeface="Calibri"/>
              </a:rPr>
              <a:t>SVMs</a:t>
            </a:r>
            <a:r>
              <a:rPr lang="en">
                <a:solidFill>
                  <a:srgbClr val="3D3D4E"/>
                </a:solidFill>
                <a:highlight>
                  <a:srgbClr val="FFFFFF"/>
                </a:highlight>
                <a:latin typeface="Calibri"/>
                <a:ea typeface="Calibri"/>
                <a:cs typeface="Calibri"/>
                <a:sym typeface="Calibri"/>
              </a:rPr>
              <a:t>, </a:t>
            </a:r>
            <a:r>
              <a:rPr lang="en" u="sng">
                <a:solidFill>
                  <a:srgbClr val="3D3D4E"/>
                </a:solidFill>
                <a:highlight>
                  <a:srgbClr val="FFFFFF"/>
                </a:highlight>
                <a:latin typeface="Calibri"/>
                <a:ea typeface="Calibri"/>
                <a:cs typeface="Calibri"/>
                <a:sym typeface="Calibri"/>
              </a:rPr>
              <a:t>Neural Networks</a:t>
            </a:r>
            <a:r>
              <a:rPr lang="en">
                <a:solidFill>
                  <a:srgbClr val="3D3D4E"/>
                </a:solidFill>
                <a:highlight>
                  <a:srgbClr val="FFFFFF"/>
                </a:highlight>
                <a:latin typeface="Calibri"/>
                <a:ea typeface="Calibri"/>
                <a:cs typeface="Calibri"/>
                <a:sym typeface="Calibri"/>
              </a:rPr>
              <a:t> etc. We offer a rationale for a few of these methods below:</a:t>
            </a:r>
            <a:endParaRPr b="1" sz="1200">
              <a:solidFill>
                <a:srgbClr val="3D3D4E"/>
              </a:solidFill>
              <a:latin typeface="Calibri"/>
              <a:ea typeface="Calibri"/>
              <a:cs typeface="Calibri"/>
              <a:sym typeface="Calibri"/>
            </a:endParaRPr>
          </a:p>
          <a:p>
            <a:pPr indent="-317500" lvl="0" marL="457200" rtl="0" algn="just">
              <a:lnSpc>
                <a:spcPct val="100000"/>
              </a:lnSpc>
              <a:spcBef>
                <a:spcPts val="1400"/>
              </a:spcBef>
              <a:spcAft>
                <a:spcPts val="0"/>
              </a:spcAft>
              <a:buClr>
                <a:srgbClr val="3D3D4E"/>
              </a:buClr>
              <a:buSzPts val="1400"/>
              <a:buFont typeface="Calibri"/>
              <a:buChar char="●"/>
            </a:pPr>
            <a:r>
              <a:rPr b="1" lang="en">
                <a:solidFill>
                  <a:srgbClr val="3D3D4E"/>
                </a:solidFill>
                <a:latin typeface="Calibri"/>
                <a:ea typeface="Calibri"/>
                <a:cs typeface="Calibri"/>
                <a:sym typeface="Calibri"/>
              </a:rPr>
              <a:t>Random Forest Classifier</a:t>
            </a:r>
            <a:r>
              <a:rPr lang="en">
                <a:solidFill>
                  <a:srgbClr val="3D3D4E"/>
                </a:solidFill>
                <a:latin typeface="Calibri"/>
                <a:ea typeface="Calibri"/>
                <a:cs typeface="Calibri"/>
                <a:sym typeface="Calibri"/>
              </a:rPr>
              <a:t> - </a:t>
            </a:r>
            <a:r>
              <a:rPr lang="en">
                <a:solidFill>
                  <a:srgbClr val="3D3D4E"/>
                </a:solidFill>
                <a:highlight>
                  <a:srgbClr val="FFFFFF"/>
                </a:highlight>
                <a:latin typeface="Calibri"/>
                <a:ea typeface="Calibri"/>
                <a:cs typeface="Calibri"/>
                <a:sym typeface="Calibri"/>
              </a:rPr>
              <a:t>This method</a:t>
            </a:r>
            <a:r>
              <a:rPr lang="en">
                <a:solidFill>
                  <a:srgbClr val="3D3D4E"/>
                </a:solidFill>
                <a:highlight>
                  <a:srgbClr val="FFFFFF"/>
                </a:highlight>
                <a:latin typeface="Calibri"/>
                <a:ea typeface="Calibri"/>
                <a:cs typeface="Calibri"/>
                <a:sym typeface="Calibri"/>
              </a:rPr>
              <a:t> enhances the performance and controls overfitting of the decision tree classifier by fitting many decision trees to sub-samples of the data and then averaging them to get a random forest. Using ensembling, this method also offers useful ways of avoiding overfitting and high dimensionality.</a:t>
            </a:r>
            <a:endParaRPr>
              <a:solidFill>
                <a:srgbClr val="3D3D4E"/>
              </a:solidFill>
              <a:highlight>
                <a:srgbClr val="FFFFFF"/>
              </a:highlight>
              <a:latin typeface="Calibri"/>
              <a:ea typeface="Calibri"/>
              <a:cs typeface="Calibri"/>
              <a:sym typeface="Calibri"/>
            </a:endParaRPr>
          </a:p>
          <a:p>
            <a:pPr indent="-317500" lvl="0" marL="457200" rtl="0" algn="just">
              <a:lnSpc>
                <a:spcPct val="100000"/>
              </a:lnSpc>
              <a:spcBef>
                <a:spcPts val="0"/>
              </a:spcBef>
              <a:spcAft>
                <a:spcPts val="0"/>
              </a:spcAft>
              <a:buClr>
                <a:srgbClr val="3D3D4E"/>
              </a:buClr>
              <a:buSzPts val="1400"/>
              <a:buFont typeface="Calibri"/>
              <a:buChar char="●"/>
            </a:pPr>
            <a:r>
              <a:rPr b="1" lang="en">
                <a:solidFill>
                  <a:srgbClr val="3D3D4E"/>
                </a:solidFill>
                <a:latin typeface="Calibri"/>
                <a:ea typeface="Calibri"/>
                <a:cs typeface="Calibri"/>
                <a:sym typeface="Calibri"/>
              </a:rPr>
              <a:t>Support Vector Classification</a:t>
            </a:r>
            <a:r>
              <a:rPr lang="en">
                <a:solidFill>
                  <a:srgbClr val="3D3D4E"/>
                </a:solidFill>
                <a:latin typeface="Calibri"/>
                <a:ea typeface="Calibri"/>
                <a:cs typeface="Calibri"/>
                <a:sym typeface="Calibri"/>
              </a:rPr>
              <a:t> - </a:t>
            </a:r>
            <a:r>
              <a:rPr lang="en">
                <a:solidFill>
                  <a:srgbClr val="3D3D4E"/>
                </a:solidFill>
                <a:highlight>
                  <a:srgbClr val="FFFFFF"/>
                </a:highlight>
                <a:latin typeface="Calibri"/>
                <a:ea typeface="Calibri"/>
                <a:cs typeface="Calibri"/>
                <a:sym typeface="Calibri"/>
              </a:rPr>
              <a:t>SVC is a supervised algorithm that uses kernel tricks to transform the data to a higher dimension and then find the optimal boundaries based on these transformations. SVCs allow for a soft-margin version that allows some errors as a tradeoff for better overall classification. </a:t>
            </a:r>
            <a:endParaRPr>
              <a:solidFill>
                <a:srgbClr val="3D3D4E"/>
              </a:solidFill>
              <a:highlight>
                <a:srgbClr val="FFFFFF"/>
              </a:highlight>
              <a:latin typeface="Calibri"/>
              <a:ea typeface="Calibri"/>
              <a:cs typeface="Calibri"/>
              <a:sym typeface="Calibri"/>
            </a:endParaRPr>
          </a:p>
          <a:p>
            <a:pPr indent="-317500" lvl="0" marL="457200" rtl="0" algn="just">
              <a:lnSpc>
                <a:spcPct val="100000"/>
              </a:lnSpc>
              <a:spcBef>
                <a:spcPts val="0"/>
              </a:spcBef>
              <a:spcAft>
                <a:spcPts val="0"/>
              </a:spcAft>
              <a:buClr>
                <a:srgbClr val="3D3D4E"/>
              </a:buClr>
              <a:buSzPts val="1400"/>
              <a:buFont typeface="Calibri"/>
              <a:buChar char="●"/>
            </a:pPr>
            <a:r>
              <a:rPr b="1" lang="en">
                <a:solidFill>
                  <a:srgbClr val="3D3D4E"/>
                </a:solidFill>
                <a:highlight>
                  <a:srgbClr val="FFFFFF"/>
                </a:highlight>
                <a:latin typeface="Calibri"/>
                <a:ea typeface="Calibri"/>
                <a:cs typeface="Calibri"/>
                <a:sym typeface="Calibri"/>
              </a:rPr>
              <a:t>Neural Network Classification </a:t>
            </a:r>
            <a:r>
              <a:rPr lang="en">
                <a:solidFill>
                  <a:srgbClr val="3D3D4E"/>
                </a:solidFill>
                <a:highlight>
                  <a:srgbClr val="FFFFFF"/>
                </a:highlight>
                <a:latin typeface="Calibri"/>
                <a:ea typeface="Calibri"/>
                <a:cs typeface="Calibri"/>
                <a:sym typeface="Calibri"/>
              </a:rPr>
              <a:t>- NN classification relies on layers of neurons which learn patterns in the data through error back-propogation. NNs tend to capture complex relationships better, which could lead to a boost in performance.</a:t>
            </a:r>
            <a:endParaRPr>
              <a:solidFill>
                <a:srgbClr val="3D3D4E"/>
              </a:solidFill>
              <a:highlight>
                <a:srgbClr val="FFFFFF"/>
              </a:highlight>
              <a:latin typeface="Calibri"/>
              <a:ea typeface="Calibri"/>
              <a:cs typeface="Calibri"/>
              <a:sym typeface="Calibri"/>
            </a:endParaRPr>
          </a:p>
          <a:p>
            <a:pPr indent="0" lvl="0" marL="0" rtl="0" algn="just">
              <a:lnSpc>
                <a:spcPct val="100000"/>
              </a:lnSpc>
              <a:spcBef>
                <a:spcPts val="1400"/>
              </a:spcBef>
              <a:spcAft>
                <a:spcPts val="0"/>
              </a:spcAft>
              <a:buNone/>
            </a:pPr>
            <a:r>
              <a:t/>
            </a:r>
            <a:endParaRPr>
              <a:solidFill>
                <a:srgbClr val="3D3D4E"/>
              </a:solidFill>
              <a:highlight>
                <a:srgbClr val="FFFFFF"/>
              </a:highlight>
              <a:latin typeface="Calibri"/>
              <a:ea typeface="Calibri"/>
              <a:cs typeface="Calibri"/>
              <a:sym typeface="Calibri"/>
            </a:endParaRPr>
          </a:p>
          <a:p>
            <a:pPr indent="0" lvl="0" marL="0" rtl="0" algn="just">
              <a:lnSpc>
                <a:spcPct val="100000"/>
              </a:lnSpc>
              <a:spcBef>
                <a:spcPts val="1400"/>
              </a:spcBef>
              <a:spcAft>
                <a:spcPts val="0"/>
              </a:spcAft>
              <a:buNone/>
            </a:pPr>
            <a:br>
              <a:rPr lang="en">
                <a:solidFill>
                  <a:srgbClr val="3D3D4E"/>
                </a:solidFill>
                <a:highlight>
                  <a:srgbClr val="FFFFFF"/>
                </a:highlight>
                <a:latin typeface="Calibri"/>
                <a:ea typeface="Calibri"/>
                <a:cs typeface="Calibri"/>
                <a:sym typeface="Calibri"/>
              </a:rPr>
            </a:br>
            <a:endParaRPr>
              <a:solidFill>
                <a:srgbClr val="3D3D4E"/>
              </a:solidFill>
              <a:highlight>
                <a:srgbClr val="FFFFFF"/>
              </a:highlight>
              <a:latin typeface="Calibri"/>
              <a:ea typeface="Calibri"/>
              <a:cs typeface="Calibri"/>
              <a:sym typeface="Calibri"/>
            </a:endParaRPr>
          </a:p>
          <a:p>
            <a:pPr indent="0" lvl="0" marL="0" marR="0" rtl="0" algn="l">
              <a:lnSpc>
                <a:spcPct val="100000"/>
              </a:lnSpc>
              <a:spcBef>
                <a:spcPts val="1400"/>
              </a:spcBef>
              <a:spcAft>
                <a:spcPts val="0"/>
              </a:spcAft>
              <a:buNone/>
            </a:pPr>
            <a:r>
              <a:t/>
            </a:r>
            <a:endParaRPr sz="1200">
              <a:solidFill>
                <a:srgbClr val="3D3D4E"/>
              </a:solidFill>
              <a:latin typeface="Calibri"/>
              <a:ea typeface="Calibri"/>
              <a:cs typeface="Calibri"/>
              <a:sym typeface="Calibri"/>
            </a:endParaRPr>
          </a:p>
        </p:txBody>
      </p:sp>
      <p:sp>
        <p:nvSpPr>
          <p:cNvPr id="176" name="Google Shape;176;p24"/>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77" name="Google Shape;177;p24"/>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78" name="Google Shape;178;p24"/>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MBTI Personality Analysis and Predictions</a:t>
            </a:r>
            <a:endParaRPr i="1" sz="12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