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58" r:id="rId4"/>
    <p:sldId id="270" r:id="rId5"/>
    <p:sldId id="259" r:id="rId6"/>
    <p:sldId id="269" r:id="rId7"/>
    <p:sldId id="261" r:id="rId8"/>
    <p:sldId id="263" r:id="rId9"/>
    <p:sldId id="264" r:id="rId10"/>
    <p:sldId id="265" r:id="rId11"/>
    <p:sldId id="266" r:id="rId12"/>
    <p:sldId id="276" r:id="rId13"/>
    <p:sldId id="275" r:id="rId14"/>
    <p:sldId id="267" r:id="rId15"/>
    <p:sldId id="268" r:id="rId16"/>
    <p:sldId id="271" r:id="rId17"/>
    <p:sldId id="273" r:id="rId18"/>
    <p:sldId id="274" r:id="rId19"/>
    <p:sldId id="260" r:id="rId20"/>
  </p:sldIdLst>
  <p:sldSz cx="12192000" cy="6858000"/>
  <p:notesSz cx="6858000" cy="9144000"/>
  <p:embeddedFontLst>
    <p:embeddedFont>
      <p:font typeface="Proxima Nova"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A+2nPyMWBN538PGGglQVWGl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24" autoAdjust="0"/>
  </p:normalViewPr>
  <p:slideViewPr>
    <p:cSldViewPr snapToGrid="0">
      <p:cViewPr>
        <p:scale>
          <a:sx n="70" d="100"/>
          <a:sy n="70" d="100"/>
        </p:scale>
        <p:origin x="113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AACE64F-5113-4E4F-9F44-16CB30750DE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89D2FBE7-D333-BFDF-B616-FE57D94F92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EDFD17AE-56DD-3063-9B86-74436E45F0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016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CEE02F7-0390-E79C-79F8-5B0E32C442EF}"/>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CA1260B9-4ADE-C154-09E3-04DF5F4B43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601EC0CC-E32D-B991-6C46-8D8270325F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49360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653DBF5A-83A5-3065-6114-7132C337A744}"/>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BFB150B8-A7E7-A38C-9D6E-B590878200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B0B33EDF-FFC1-D759-AB7F-E613853FD3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8738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CEE02F7-0390-E79C-79F8-5B0E32C442EF}"/>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CA1260B9-4ADE-C154-09E3-04DF5F4B43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601EC0CC-E32D-B991-6C46-8D8270325F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370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D761B983-BA12-0DF3-D948-7717D3457F21}"/>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3B2F893E-CB70-B929-0AA6-DECFF525CC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6E800649-D1B1-B9F8-15EA-D50292213F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338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363C7F2F-30B7-CC40-9AD0-319E038555B4}"/>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2F66976-BF6F-A739-A640-2EB16D8EB6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2CD5D5FB-A829-5FA6-6965-A6D9913A48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44800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4E3B4396-AFBE-04CD-08D3-B9ECE54B448C}"/>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BE0749BA-F8AE-4096-EF41-8CA35F5428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FFA4CD54-15F5-BBCD-7637-84B68A4EBF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884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4C4EC3D-12D2-F75D-E5E0-D7EED84EC597}"/>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8754B26-FFBC-2BBB-C91C-A22FEDD7E5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C24A87DA-923A-EB44-3136-A6724031D7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771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4C4EC3D-12D2-F75D-E5E0-D7EED84EC597}"/>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08754B26-FFBC-2BBB-C91C-A22FEDD7E5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C24A87DA-923A-EB44-3136-A6724031D7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4689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7B7F906E-B8E1-A4BA-7FBB-F1F57EED0387}"/>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9E29A4C8-9B30-9859-ED70-AACA0A1F89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a:extLst>
              <a:ext uri="{FF2B5EF4-FFF2-40B4-BE49-F238E27FC236}">
                <a16:creationId xmlns:a16="http://schemas.microsoft.com/office/drawing/2014/main" id="{EBD26A8A-DC01-853B-5FDA-068192101F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7612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B9FBCCE7-FD6B-82F7-C832-CF72A64B6B3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2210CFA4-36A4-4848-B86D-A76777B073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F6BBE836-6B56-122B-CC80-FD00FB6735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597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63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92391D59-14DC-338D-4445-FC7E56900ECB}"/>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F63ED879-26AB-0B1E-FCEA-3F008E1ADD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4:notes">
            <a:extLst>
              <a:ext uri="{FF2B5EF4-FFF2-40B4-BE49-F238E27FC236}">
                <a16:creationId xmlns:a16="http://schemas.microsoft.com/office/drawing/2014/main" id="{36A86630-1FFD-44FA-67C0-5C50077AC5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66734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545F2D61-4928-4BF4-FA38-BE4A3B204DA2}"/>
            </a:ext>
          </a:extLst>
        </p:cNvPr>
        <p:cNvGrpSpPr/>
        <p:nvPr/>
      </p:nvGrpSpPr>
      <p:grpSpPr>
        <a:xfrm>
          <a:off x="0" y="0"/>
          <a:ext cx="0" cy="0"/>
          <a:chOff x="0" y="0"/>
          <a:chExt cx="0" cy="0"/>
        </a:xfrm>
      </p:grpSpPr>
      <p:sp>
        <p:nvSpPr>
          <p:cNvPr id="102" name="Google Shape;102;p4:notes">
            <a:extLst>
              <a:ext uri="{FF2B5EF4-FFF2-40B4-BE49-F238E27FC236}">
                <a16:creationId xmlns:a16="http://schemas.microsoft.com/office/drawing/2014/main" id="{9F9A9928-EB3B-A0CB-A8B2-833E0BE0DE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3" name="Google Shape;103;p4:notes">
            <a:extLst>
              <a:ext uri="{FF2B5EF4-FFF2-40B4-BE49-F238E27FC236}">
                <a16:creationId xmlns:a16="http://schemas.microsoft.com/office/drawing/2014/main" id="{2F886030-430A-CD13-198A-249861A0BC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5867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8F1B0040-3376-A47D-FA51-C05A97F93044}"/>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7C29026B-9DBC-B7E2-7D94-1E2E4463268A}"/>
              </a:ext>
            </a:extLst>
          </p:cNvPr>
          <p:cNvSpPr txBox="1">
            <a:spLocks noGrp="1"/>
          </p:cNvSpPr>
          <p:nvPr>
            <p:ph type="title"/>
          </p:nvPr>
        </p:nvSpPr>
        <p:spPr>
          <a:xfrm>
            <a:off x="534259" y="299623"/>
            <a:ext cx="3221664"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Tools </a:t>
            </a:r>
            <a:endParaRPr lang="en-US"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0F71E79A-ECD4-8E72-320C-3CE2D4AD06C9}"/>
              </a:ext>
            </a:extLst>
          </p:cNvPr>
          <p:cNvSpPr txBox="1"/>
          <p:nvPr/>
        </p:nvSpPr>
        <p:spPr>
          <a:xfrm>
            <a:off x="465433" y="1047380"/>
            <a:ext cx="8875212" cy="5324535"/>
          </a:xfrm>
          <a:prstGeom prst="rect">
            <a:avLst/>
          </a:prstGeom>
          <a:noFill/>
        </p:spPr>
        <p:txBody>
          <a:bodyPr wrap="square">
            <a:spAutoFit/>
          </a:bodyPr>
          <a:lstStyle/>
          <a:p>
            <a:pPr lvl="1"/>
            <a:endParaRPr lang="en-IN" sz="2400" b="1" dirty="0">
              <a:latin typeface="Proxima Nova" panose="020B0604020202020204" charset="0"/>
            </a:endParaRPr>
          </a:p>
          <a:p>
            <a:pPr lvl="1">
              <a:lnSpc>
                <a:spcPct val="200000"/>
              </a:lnSpc>
              <a:buFont typeface="+mj-lt"/>
              <a:buAutoNum type="arabicPeriod"/>
            </a:pPr>
            <a:r>
              <a:rPr lang="en-IN" sz="2400" b="1" dirty="0">
                <a:latin typeface="Proxima Nova" panose="020B0604020202020204" charset="0"/>
              </a:rPr>
              <a:t>  Python</a:t>
            </a:r>
            <a:br>
              <a:rPr lang="en-IN" sz="2400" dirty="0">
                <a:latin typeface="Proxima Nova" panose="020B0604020202020204" charset="0"/>
              </a:rPr>
            </a:br>
            <a:r>
              <a:rPr lang="en-IN" sz="2400" dirty="0">
                <a:latin typeface="Proxima Nova" panose="020B0604020202020204" charset="0"/>
              </a:rPr>
              <a:t>   – Core programming language used for implementation.</a:t>
            </a:r>
          </a:p>
          <a:p>
            <a:pPr lvl="1">
              <a:lnSpc>
                <a:spcPct val="200000"/>
              </a:lnSpc>
              <a:buFont typeface="+mj-lt"/>
              <a:buAutoNum type="arabicPeriod"/>
            </a:pPr>
            <a:r>
              <a:rPr lang="en-IN" sz="2400" b="1" dirty="0">
                <a:latin typeface="Proxima Nova" panose="020B0604020202020204" charset="0"/>
              </a:rPr>
              <a:t> </a:t>
            </a:r>
            <a:r>
              <a:rPr lang="en-IN" sz="2400" b="1" dirty="0" err="1">
                <a:latin typeface="Proxima Nova" panose="020B0604020202020204" charset="0"/>
              </a:rPr>
              <a:t>Jupyter</a:t>
            </a:r>
            <a:r>
              <a:rPr lang="en-IN" sz="2400" b="1" dirty="0">
                <a:latin typeface="Proxima Nova" panose="020B0604020202020204" charset="0"/>
              </a:rPr>
              <a:t> Notebook / Google </a:t>
            </a:r>
            <a:r>
              <a:rPr lang="en-IN" sz="2400" b="1" dirty="0" err="1">
                <a:latin typeface="Proxima Nova" panose="020B0604020202020204" charset="0"/>
              </a:rPr>
              <a:t>Colab</a:t>
            </a:r>
            <a:br>
              <a:rPr lang="en-IN" sz="2400" dirty="0">
                <a:latin typeface="Proxima Nova" panose="020B0604020202020204" charset="0"/>
              </a:rPr>
            </a:br>
            <a:r>
              <a:rPr lang="en-IN" sz="2400" dirty="0">
                <a:latin typeface="Proxima Nova" panose="020B0604020202020204" charset="0"/>
              </a:rPr>
              <a:t>   – For writing, testing, and visualizing code interactively.</a:t>
            </a:r>
          </a:p>
          <a:p>
            <a:pPr lvl="1">
              <a:lnSpc>
                <a:spcPct val="200000"/>
              </a:lnSpc>
              <a:buFont typeface="+mj-lt"/>
              <a:buAutoNum type="arabicPeriod"/>
            </a:pPr>
            <a:r>
              <a:rPr lang="en-US" sz="2400" b="1" dirty="0">
                <a:latin typeface="Proxima Nova" panose="020B0604020202020204" charset="0"/>
              </a:rPr>
              <a:t> Tableau / Power BI</a:t>
            </a:r>
            <a:r>
              <a:rPr lang="en-US" sz="2400" dirty="0">
                <a:latin typeface="Proxima Nova" panose="020B0604020202020204" charset="0"/>
              </a:rPr>
              <a:t> </a:t>
            </a:r>
          </a:p>
          <a:p>
            <a:pPr lvl="1">
              <a:lnSpc>
                <a:spcPct val="200000"/>
              </a:lnSpc>
            </a:pPr>
            <a:r>
              <a:rPr lang="en-US" sz="2400" dirty="0">
                <a:latin typeface="Proxima Nova" panose="020B0604020202020204" charset="0"/>
              </a:rPr>
              <a:t>   – For financial data visualization</a:t>
            </a:r>
          </a:p>
          <a:p>
            <a:pPr lvl="1"/>
            <a:endParaRPr lang="en-US" dirty="0">
              <a:latin typeface="Proxima Nova" panose="020B0604020202020204" charset="0"/>
            </a:endParaRPr>
          </a:p>
          <a:p>
            <a:pPr lvl="1">
              <a:buFont typeface="+mj-lt"/>
              <a:buAutoNum type="arabicPeriod"/>
            </a:pPr>
            <a:endParaRPr lang="en-IN" dirty="0">
              <a:latin typeface="Proxima Nova" panose="020B0604020202020204" charset="0"/>
            </a:endParaRPr>
          </a:p>
        </p:txBody>
      </p:sp>
    </p:spTree>
    <p:extLst>
      <p:ext uri="{BB962C8B-B14F-4D97-AF65-F5344CB8AC3E}">
        <p14:creationId xmlns:p14="http://schemas.microsoft.com/office/powerpoint/2010/main" val="1605741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4CD68C2-BBD8-F76A-16CC-A243062DC59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13F1781-A3E2-DD94-24A6-F6C61020E932}"/>
              </a:ext>
            </a:extLst>
          </p:cNvPr>
          <p:cNvSpPr txBox="1">
            <a:spLocks noGrp="1"/>
          </p:cNvSpPr>
          <p:nvPr>
            <p:ph type="title"/>
          </p:nvPr>
        </p:nvSpPr>
        <p:spPr>
          <a:xfrm>
            <a:off x="545145" y="353104"/>
            <a:ext cx="3221664"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Technology </a:t>
            </a:r>
            <a:endParaRPr lang="en-US"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D7D5B70C-395F-DB75-9D07-8124165A3CDA}"/>
              </a:ext>
            </a:extLst>
          </p:cNvPr>
          <p:cNvSpPr txBox="1"/>
          <p:nvPr/>
        </p:nvSpPr>
        <p:spPr>
          <a:xfrm>
            <a:off x="545145" y="1410355"/>
            <a:ext cx="8973884" cy="5447645"/>
          </a:xfrm>
          <a:prstGeom prst="rect">
            <a:avLst/>
          </a:prstGeom>
          <a:noFill/>
        </p:spPr>
        <p:txBody>
          <a:bodyPr wrap="square">
            <a:spAutoFit/>
          </a:bodyPr>
          <a:lstStyle/>
          <a:p>
            <a:pPr marL="342900" indent="-342900">
              <a:lnSpc>
                <a:spcPct val="150000"/>
              </a:lnSpc>
              <a:buFont typeface="+mj-lt"/>
              <a:buAutoNum type="arabicPeriod"/>
            </a:pPr>
            <a:r>
              <a:rPr lang="en-IN" sz="2400" b="1" dirty="0">
                <a:latin typeface="Proxima Nova" panose="020B0604020202020204" charset="0"/>
              </a:rPr>
              <a:t>Pandas</a:t>
            </a:r>
            <a:br>
              <a:rPr lang="en-IN" sz="2400" dirty="0">
                <a:latin typeface="Proxima Nova" panose="020B0604020202020204" charset="0"/>
              </a:rPr>
            </a:br>
            <a:r>
              <a:rPr lang="en-IN" sz="2400" dirty="0">
                <a:latin typeface="Proxima Nova" panose="020B0604020202020204" charset="0"/>
              </a:rPr>
              <a:t>– Data manipulation and preprocessing.</a:t>
            </a:r>
          </a:p>
          <a:p>
            <a:pPr marL="342900" indent="-342900">
              <a:lnSpc>
                <a:spcPct val="150000"/>
              </a:lnSpc>
              <a:buFont typeface="+mj-lt"/>
              <a:buAutoNum type="arabicPeriod"/>
            </a:pPr>
            <a:r>
              <a:rPr lang="en-IN" sz="2400" b="1" dirty="0">
                <a:latin typeface="Proxima Nova" panose="020B0604020202020204" charset="0"/>
              </a:rPr>
              <a:t>NumPy</a:t>
            </a:r>
            <a:br>
              <a:rPr lang="en-IN" sz="2400" dirty="0">
                <a:latin typeface="Proxima Nova" panose="020B0604020202020204" charset="0"/>
              </a:rPr>
            </a:br>
            <a:r>
              <a:rPr lang="en-IN" sz="2400" dirty="0">
                <a:latin typeface="Proxima Nova" panose="020B0604020202020204" charset="0"/>
              </a:rPr>
              <a:t>– Numerical computations and array operations.</a:t>
            </a:r>
          </a:p>
          <a:p>
            <a:pPr marL="342900" indent="-342900">
              <a:lnSpc>
                <a:spcPct val="150000"/>
              </a:lnSpc>
              <a:buFont typeface="+mj-lt"/>
              <a:buAutoNum type="arabicPeriod"/>
            </a:pPr>
            <a:r>
              <a:rPr lang="en-IN" sz="2400" b="1" dirty="0">
                <a:latin typeface="Proxima Nova" panose="020B0604020202020204" charset="0"/>
              </a:rPr>
              <a:t>Matplotlib &amp; Seaborn</a:t>
            </a:r>
            <a:br>
              <a:rPr lang="en-IN" sz="2400" dirty="0">
                <a:latin typeface="Proxima Nova" panose="020B0604020202020204" charset="0"/>
              </a:rPr>
            </a:br>
            <a:r>
              <a:rPr lang="en-IN" sz="2400" dirty="0">
                <a:latin typeface="Proxima Nova" panose="020B0604020202020204" charset="0"/>
              </a:rPr>
              <a:t>– Data visualization and EDA (Exploratory Data Analysis).</a:t>
            </a:r>
          </a:p>
          <a:p>
            <a:pPr marL="342900" indent="-342900">
              <a:lnSpc>
                <a:spcPct val="150000"/>
              </a:lnSpc>
              <a:buFont typeface="+mj-lt"/>
              <a:buAutoNum type="arabicPeriod"/>
            </a:pPr>
            <a:r>
              <a:rPr lang="en-IN" sz="2400" b="1" dirty="0">
                <a:latin typeface="Proxima Nova" panose="020B0604020202020204" charset="0"/>
              </a:rPr>
              <a:t>Scikit-learn</a:t>
            </a:r>
            <a:br>
              <a:rPr lang="en-IN" sz="2400" dirty="0">
                <a:latin typeface="Proxima Nova" panose="020B0604020202020204" charset="0"/>
              </a:rPr>
            </a:br>
            <a:r>
              <a:rPr lang="en-IN" sz="2400" dirty="0">
                <a:latin typeface="Proxima Nova" panose="020B0604020202020204" charset="0"/>
              </a:rPr>
              <a:t>– Machine learning algorithms and model evaluation tools.</a:t>
            </a:r>
            <a:br>
              <a:rPr lang="en-IN" sz="2400" dirty="0">
                <a:latin typeface="Proxima Nova" panose="020B0604020202020204" charset="0"/>
              </a:rPr>
            </a:br>
            <a:endParaRPr lang="en-US" sz="2400" dirty="0">
              <a:latin typeface="Proxima Nova" panose="020B0604020202020204" charset="0"/>
            </a:endParaRPr>
          </a:p>
          <a:p>
            <a:pPr lvl="1">
              <a:buFont typeface="+mj-lt"/>
              <a:buAutoNum type="arabicPeriod"/>
            </a:pPr>
            <a:endParaRPr lang="en-IN" sz="2400" dirty="0">
              <a:latin typeface="Proxima Nova" panose="020B0604020202020204" charset="0"/>
            </a:endParaRPr>
          </a:p>
        </p:txBody>
      </p:sp>
    </p:spTree>
    <p:extLst>
      <p:ext uri="{BB962C8B-B14F-4D97-AF65-F5344CB8AC3E}">
        <p14:creationId xmlns:p14="http://schemas.microsoft.com/office/powerpoint/2010/main" val="1222519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0FE44D2E-0142-AF80-B337-C8021D3E096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8B309674-5F24-4D7B-3A04-F56FA3A68B78}"/>
              </a:ext>
            </a:extLst>
          </p:cNvPr>
          <p:cNvSpPr txBox="1">
            <a:spLocks noGrp="1"/>
          </p:cNvSpPr>
          <p:nvPr>
            <p:ph type="title"/>
          </p:nvPr>
        </p:nvSpPr>
        <p:spPr>
          <a:xfrm>
            <a:off x="534259" y="309562"/>
            <a:ext cx="3221664"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Technology </a:t>
            </a:r>
            <a:endParaRPr lang="en-US"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BCAE4B02-AB02-23C4-2C52-EA3A07E8BE28}"/>
              </a:ext>
            </a:extLst>
          </p:cNvPr>
          <p:cNvSpPr txBox="1"/>
          <p:nvPr/>
        </p:nvSpPr>
        <p:spPr>
          <a:xfrm>
            <a:off x="534259" y="1454014"/>
            <a:ext cx="8875212" cy="4416594"/>
          </a:xfrm>
          <a:prstGeom prst="rect">
            <a:avLst/>
          </a:prstGeom>
          <a:noFill/>
        </p:spPr>
        <p:txBody>
          <a:bodyPr wrap="square">
            <a:spAutoFit/>
          </a:bodyPr>
          <a:lstStyle/>
          <a:p>
            <a:pPr>
              <a:lnSpc>
                <a:spcPct val="150000"/>
              </a:lnSpc>
            </a:pPr>
            <a:r>
              <a:rPr lang="en-IN" sz="2400" b="1" dirty="0">
                <a:latin typeface="Proxima Nova" panose="020B0604020202020204" charset="0"/>
              </a:rPr>
              <a:t>5. Supervised Machine Learning Algorithms:</a:t>
            </a:r>
            <a:br>
              <a:rPr lang="en-IN" sz="2400" dirty="0">
                <a:latin typeface="Proxima Nova" panose="020B0604020202020204" charset="0"/>
              </a:rPr>
            </a:br>
            <a:r>
              <a:rPr lang="en-IN" sz="2400" dirty="0">
                <a:latin typeface="Proxima Nova" panose="020B0604020202020204" charset="0"/>
              </a:rPr>
              <a:t>     – Logistic Regression</a:t>
            </a:r>
            <a:br>
              <a:rPr lang="en-IN" sz="2400" dirty="0">
                <a:latin typeface="Proxima Nova" panose="020B0604020202020204" charset="0"/>
              </a:rPr>
            </a:br>
            <a:r>
              <a:rPr lang="en-IN" sz="2400" dirty="0">
                <a:latin typeface="Proxima Nova" panose="020B0604020202020204" charset="0"/>
              </a:rPr>
              <a:t>     – Random Forest</a:t>
            </a:r>
            <a:br>
              <a:rPr lang="en-IN" sz="2400" dirty="0">
                <a:latin typeface="Proxima Nova" panose="020B0604020202020204" charset="0"/>
              </a:rPr>
            </a:br>
            <a:r>
              <a:rPr lang="en-IN" sz="2400" dirty="0">
                <a:latin typeface="Proxima Nova" panose="020B0604020202020204" charset="0"/>
              </a:rPr>
              <a:t>     – Decision Tree etc…</a:t>
            </a:r>
            <a:endParaRPr lang="en-IN" sz="2400" b="1" dirty="0">
              <a:latin typeface="Proxima Nova" panose="020B0604020202020204" charset="0"/>
            </a:endParaRPr>
          </a:p>
          <a:p>
            <a:pPr>
              <a:lnSpc>
                <a:spcPct val="150000"/>
              </a:lnSpc>
            </a:pPr>
            <a:r>
              <a:rPr lang="en-IN" sz="2400" b="1" dirty="0">
                <a:latin typeface="Proxima Nova" panose="020B0604020202020204" charset="0"/>
              </a:rPr>
              <a:t>6. Evaluation Metrics:</a:t>
            </a:r>
            <a:br>
              <a:rPr lang="en-IN" sz="2400" dirty="0">
                <a:latin typeface="Proxima Nova" panose="020B0604020202020204" charset="0"/>
              </a:rPr>
            </a:br>
            <a:r>
              <a:rPr lang="en-IN" sz="2400" dirty="0">
                <a:latin typeface="Proxima Nova" panose="020B0604020202020204" charset="0"/>
              </a:rPr>
              <a:t>     – Accuracy, Precision, Recall.</a:t>
            </a:r>
          </a:p>
          <a:p>
            <a:pPr>
              <a:lnSpc>
                <a:spcPct val="150000"/>
              </a:lnSpc>
            </a:pPr>
            <a:br>
              <a:rPr lang="en-IN" sz="2000" dirty="0">
                <a:latin typeface="Proxima Nova" panose="020B0604020202020204" charset="0"/>
              </a:rPr>
            </a:br>
            <a:endParaRPr lang="en-US" dirty="0">
              <a:latin typeface="Proxima Nova" panose="020B0604020202020204" charset="0"/>
            </a:endParaRPr>
          </a:p>
          <a:p>
            <a:pPr lvl="1">
              <a:buFont typeface="+mj-lt"/>
              <a:buAutoNum type="arabicPeriod"/>
            </a:pPr>
            <a:endParaRPr lang="en-IN" dirty="0">
              <a:latin typeface="Proxima Nova" panose="020B0604020202020204" charset="0"/>
            </a:endParaRPr>
          </a:p>
        </p:txBody>
      </p:sp>
    </p:spTree>
    <p:extLst>
      <p:ext uri="{BB962C8B-B14F-4D97-AF65-F5344CB8AC3E}">
        <p14:creationId xmlns:p14="http://schemas.microsoft.com/office/powerpoint/2010/main" val="6383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4CD68C2-BBD8-F76A-16CC-A243062DC597}"/>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313F1781-A3E2-DD94-24A6-F6C61020E932}"/>
              </a:ext>
            </a:extLst>
          </p:cNvPr>
          <p:cNvSpPr txBox="1">
            <a:spLocks noGrp="1"/>
          </p:cNvSpPr>
          <p:nvPr>
            <p:ph type="title"/>
          </p:nvPr>
        </p:nvSpPr>
        <p:spPr>
          <a:xfrm>
            <a:off x="534259" y="309562"/>
            <a:ext cx="3221664"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Dataset </a:t>
            </a:r>
            <a:endParaRPr lang="en-US"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D7D5B70C-395F-DB75-9D07-8124165A3CDA}"/>
              </a:ext>
            </a:extLst>
          </p:cNvPr>
          <p:cNvSpPr txBox="1"/>
          <p:nvPr/>
        </p:nvSpPr>
        <p:spPr>
          <a:xfrm>
            <a:off x="387830" y="1366927"/>
            <a:ext cx="8875212" cy="4154984"/>
          </a:xfrm>
          <a:prstGeom prst="rect">
            <a:avLst/>
          </a:prstGeom>
          <a:noFill/>
        </p:spPr>
        <p:txBody>
          <a:bodyPr wrap="square">
            <a:spAutoFit/>
          </a:bodyPr>
          <a:lstStyle/>
          <a:p>
            <a:pPr lvl="1"/>
            <a:r>
              <a:rPr lang="en-US" sz="2400" b="1" dirty="0">
                <a:latin typeface="Proxima Nova" panose="020B0604020202020204" charset="0"/>
              </a:rPr>
              <a:t>Dataset Overview:</a:t>
            </a:r>
          </a:p>
          <a:p>
            <a:pPr lvl="1"/>
            <a:endParaRPr lang="en-US" sz="2400" dirty="0">
              <a:latin typeface="Proxima Nova" panose="020B0604020202020204" charset="0"/>
            </a:endParaRPr>
          </a:p>
          <a:p>
            <a:pPr lvl="1"/>
            <a:r>
              <a:rPr lang="en-US" sz="2400" dirty="0">
                <a:latin typeface="Proxima Nova" panose="020B0604020202020204" charset="0"/>
              </a:rPr>
              <a:t>Records: 520</a:t>
            </a:r>
          </a:p>
          <a:p>
            <a:pPr lvl="1"/>
            <a:endParaRPr lang="en-US" sz="2400" dirty="0">
              <a:latin typeface="Proxima Nova" panose="020B0604020202020204" charset="0"/>
            </a:endParaRPr>
          </a:p>
          <a:p>
            <a:pPr lvl="1"/>
            <a:r>
              <a:rPr lang="en-US" sz="2400" dirty="0">
                <a:latin typeface="Proxima Nova" panose="020B0604020202020204" charset="0"/>
              </a:rPr>
              <a:t>Features: 17</a:t>
            </a:r>
          </a:p>
          <a:p>
            <a:pPr lvl="1"/>
            <a:endParaRPr lang="en-US" sz="2400" dirty="0">
              <a:latin typeface="Proxima Nova" panose="020B0604020202020204" charset="0"/>
            </a:endParaRPr>
          </a:p>
          <a:p>
            <a:pPr lvl="1"/>
            <a:r>
              <a:rPr lang="en-US" sz="2400" dirty="0">
                <a:latin typeface="Proxima Nova" panose="020B0604020202020204" charset="0"/>
              </a:rPr>
              <a:t>Target Variable: class (Positive/Negative)</a:t>
            </a:r>
          </a:p>
          <a:p>
            <a:pPr lvl="1"/>
            <a:endParaRPr lang="en-US" sz="2400" dirty="0">
              <a:latin typeface="Proxima Nova" panose="020B0604020202020204" charset="0"/>
            </a:endParaRPr>
          </a:p>
          <a:p>
            <a:pPr lvl="1"/>
            <a:r>
              <a:rPr lang="en-US" sz="2400" dirty="0">
                <a:latin typeface="Proxima Nova" panose="020B0604020202020204" charset="0"/>
              </a:rPr>
              <a:t>Format: CSV</a:t>
            </a:r>
          </a:p>
          <a:p>
            <a:pPr lvl="1"/>
            <a:endParaRPr lang="en-US" sz="2400" dirty="0">
              <a:latin typeface="Proxima Nova" panose="020B0604020202020204" charset="0"/>
            </a:endParaRPr>
          </a:p>
          <a:p>
            <a:pPr lvl="1"/>
            <a:r>
              <a:rPr lang="en-US" sz="2400" dirty="0">
                <a:latin typeface="Proxima Nova" panose="020B0604020202020204" charset="0"/>
              </a:rPr>
              <a:t>Type: Clinical, symptom-based diagnostic dataset</a:t>
            </a:r>
            <a:endParaRPr lang="en-IN" sz="2400" dirty="0">
              <a:latin typeface="Proxima Nova" panose="020B0604020202020204" charset="0"/>
            </a:endParaRPr>
          </a:p>
        </p:txBody>
      </p:sp>
    </p:spTree>
    <p:extLst>
      <p:ext uri="{BB962C8B-B14F-4D97-AF65-F5344CB8AC3E}">
        <p14:creationId xmlns:p14="http://schemas.microsoft.com/office/powerpoint/2010/main" val="221236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79350427-F502-EEA0-F704-994D8151AD5E}"/>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ADDEBFD4-005B-51C5-35D8-87C229ADEF87}"/>
              </a:ext>
            </a:extLst>
          </p:cNvPr>
          <p:cNvSpPr txBox="1">
            <a:spLocks noGrp="1"/>
          </p:cNvSpPr>
          <p:nvPr>
            <p:ph type="title"/>
          </p:nvPr>
        </p:nvSpPr>
        <p:spPr>
          <a:xfrm>
            <a:off x="534259" y="309562"/>
            <a:ext cx="3221664"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Methodology </a:t>
            </a:r>
            <a:endParaRPr lang="en-US" sz="2400" b="1" dirty="0">
              <a:latin typeface="Proxima Nova"/>
              <a:ea typeface="Proxima Nova"/>
              <a:cs typeface="Proxima Nova"/>
              <a:sym typeface="Proxima Nova"/>
            </a:endParaRPr>
          </a:p>
        </p:txBody>
      </p:sp>
      <p:pic>
        <p:nvPicPr>
          <p:cNvPr id="14" name="Picture 13">
            <a:extLst>
              <a:ext uri="{FF2B5EF4-FFF2-40B4-BE49-F238E27FC236}">
                <a16:creationId xmlns:a16="http://schemas.microsoft.com/office/drawing/2014/main" id="{0EC4C74F-22FA-CDD4-A0C1-B846AF930A79}"/>
              </a:ext>
            </a:extLst>
          </p:cNvPr>
          <p:cNvPicPr>
            <a:picLocks noChangeAspect="1"/>
          </p:cNvPicPr>
          <p:nvPr/>
        </p:nvPicPr>
        <p:blipFill>
          <a:blip r:embed="rId4"/>
          <a:stretch>
            <a:fillRect/>
          </a:stretch>
        </p:blipFill>
        <p:spPr>
          <a:xfrm>
            <a:off x="69273" y="865651"/>
            <a:ext cx="10565598" cy="6003235"/>
          </a:xfrm>
          <a:prstGeom prst="rect">
            <a:avLst/>
          </a:prstGeom>
        </p:spPr>
      </p:pic>
    </p:spTree>
    <p:extLst>
      <p:ext uri="{BB962C8B-B14F-4D97-AF65-F5344CB8AC3E}">
        <p14:creationId xmlns:p14="http://schemas.microsoft.com/office/powerpoint/2010/main" val="15388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0E0E0B38-1945-FD50-7011-5BDAD703684F}"/>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42195CF4-CF16-B6A5-85B4-ED0E0CC2B66F}"/>
              </a:ext>
            </a:extLst>
          </p:cNvPr>
          <p:cNvSpPr txBox="1">
            <a:spLocks noGrp="1"/>
          </p:cNvSpPr>
          <p:nvPr>
            <p:ph type="title"/>
          </p:nvPr>
        </p:nvSpPr>
        <p:spPr>
          <a:xfrm>
            <a:off x="534259" y="309562"/>
            <a:ext cx="3221664"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Result and Discussion</a:t>
            </a:r>
            <a:endParaRPr lang="en-US"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C3BBDD68-9389-FC2A-4A48-9C5067271BB9}"/>
              </a:ext>
            </a:extLst>
          </p:cNvPr>
          <p:cNvSpPr txBox="1"/>
          <p:nvPr/>
        </p:nvSpPr>
        <p:spPr>
          <a:xfrm>
            <a:off x="432619" y="1265422"/>
            <a:ext cx="11169446" cy="2031325"/>
          </a:xfrm>
          <a:prstGeom prst="rect">
            <a:avLst/>
          </a:prstGeom>
          <a:noFill/>
        </p:spPr>
        <p:txBody>
          <a:bodyPr wrap="square">
            <a:spAutoFit/>
          </a:bodyPr>
          <a:lstStyle/>
          <a:p>
            <a:pPr marL="342900" indent="-342900" algn="just">
              <a:buFont typeface="Arial" panose="020B0604020202020204" pitchFamily="34" charset="0"/>
              <a:buChar char="•"/>
            </a:pPr>
            <a:r>
              <a:rPr lang="en-US" sz="1800" dirty="0">
                <a:latin typeface="Proxima Nova" panose="020B0604020202020204" charset="0"/>
                <a:cs typeface="Times New Roman" panose="02020603050405020304" pitchFamily="18" charset="0"/>
              </a:rPr>
              <a:t>The proposed approach uses different classification and ensemble methods and implemented using python. </a:t>
            </a:r>
          </a:p>
          <a:p>
            <a:pPr marL="342900" indent="-342900" algn="just">
              <a:buFont typeface="Arial" panose="020B0604020202020204" pitchFamily="34" charset="0"/>
              <a:buChar char="•"/>
            </a:pPr>
            <a:r>
              <a:rPr lang="en-US" sz="1800" dirty="0">
                <a:latin typeface="Proxima Nova" panose="020B0604020202020204" charset="0"/>
                <a:cs typeface="Times New Roman" panose="02020603050405020304" pitchFamily="18" charset="0"/>
              </a:rPr>
              <a:t>These methods are standard Machine Learning methods used to obtain the best accuracy from data. </a:t>
            </a:r>
          </a:p>
          <a:p>
            <a:pPr marL="342900" indent="-342900" algn="just">
              <a:buFont typeface="Arial" panose="020B0604020202020204" pitchFamily="34" charset="0"/>
              <a:buChar char="•"/>
            </a:pPr>
            <a:r>
              <a:rPr lang="en-US" sz="1800" dirty="0">
                <a:latin typeface="Proxima Nova" panose="020B0604020202020204" charset="0"/>
                <a:cs typeface="Times New Roman" panose="02020603050405020304" pitchFamily="18" charset="0"/>
              </a:rPr>
              <a:t>In this work we see that random forest classifier achieves better compared to others. </a:t>
            </a:r>
          </a:p>
          <a:p>
            <a:pPr marL="342900" indent="-342900" algn="just">
              <a:buFont typeface="Arial" panose="020B0604020202020204" pitchFamily="34" charset="0"/>
              <a:buChar char="•"/>
            </a:pPr>
            <a:r>
              <a:rPr lang="en-US" sz="1800" dirty="0">
                <a:latin typeface="Proxima Nova" panose="020B0604020202020204" charset="0"/>
                <a:cs typeface="Times New Roman" panose="02020603050405020304" pitchFamily="18" charset="0"/>
              </a:rPr>
              <a:t>Overall, we have used best Machine Learning techniques for prediction and to achieve high performance accuracy. </a:t>
            </a:r>
          </a:p>
          <a:p>
            <a:pPr marL="342900" indent="-342900" algn="just">
              <a:buFont typeface="Arial" panose="020B0604020202020204" pitchFamily="34" charset="0"/>
              <a:buChar char="•"/>
            </a:pPr>
            <a:r>
              <a:rPr lang="en-US" sz="1800" dirty="0">
                <a:latin typeface="Proxima Nova" panose="020B0604020202020204" charset="0"/>
                <a:cs typeface="Times New Roman" panose="02020603050405020304" pitchFamily="18" charset="0"/>
              </a:rPr>
              <a:t>Figure shows the result of these Machine Learning method</a:t>
            </a:r>
            <a:endParaRPr lang="en-IN" sz="1800" dirty="0">
              <a:latin typeface="Proxima Nova" panose="020B0604020202020204"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F673DBC8-2D5C-85C6-9708-1C5B4FD3F15D}"/>
              </a:ext>
            </a:extLst>
          </p:cNvPr>
          <p:cNvGraphicFramePr>
            <a:graphicFrameLocks noGrp="1"/>
          </p:cNvGraphicFramePr>
          <p:nvPr>
            <p:extLst>
              <p:ext uri="{D42A27DB-BD31-4B8C-83A1-F6EECF244321}">
                <p14:modId xmlns:p14="http://schemas.microsoft.com/office/powerpoint/2010/main" val="4284103975"/>
              </p:ext>
            </p:extLst>
          </p:nvPr>
        </p:nvGraphicFramePr>
        <p:xfrm>
          <a:off x="534259" y="3397968"/>
          <a:ext cx="5126312" cy="2798449"/>
        </p:xfrm>
        <a:graphic>
          <a:graphicData uri="http://schemas.openxmlformats.org/drawingml/2006/table">
            <a:tbl>
              <a:tblPr firstRow="1" bandRow="1">
                <a:tableStyleId>{5C22544A-7EE6-4342-B048-85BDC9FD1C3A}</a:tableStyleId>
              </a:tblPr>
              <a:tblGrid>
                <a:gridCol w="1849712">
                  <a:extLst>
                    <a:ext uri="{9D8B030D-6E8A-4147-A177-3AD203B41FA5}">
                      <a16:colId xmlns:a16="http://schemas.microsoft.com/office/drawing/2014/main" val="898199113"/>
                    </a:ext>
                  </a:extLst>
                </a:gridCol>
                <a:gridCol w="1349829">
                  <a:extLst>
                    <a:ext uri="{9D8B030D-6E8A-4147-A177-3AD203B41FA5}">
                      <a16:colId xmlns:a16="http://schemas.microsoft.com/office/drawing/2014/main" val="2056717712"/>
                    </a:ext>
                  </a:extLst>
                </a:gridCol>
                <a:gridCol w="760037">
                  <a:extLst>
                    <a:ext uri="{9D8B030D-6E8A-4147-A177-3AD203B41FA5}">
                      <a16:colId xmlns:a16="http://schemas.microsoft.com/office/drawing/2014/main" val="3954710262"/>
                    </a:ext>
                  </a:extLst>
                </a:gridCol>
                <a:gridCol w="1166734">
                  <a:extLst>
                    <a:ext uri="{9D8B030D-6E8A-4147-A177-3AD203B41FA5}">
                      <a16:colId xmlns:a16="http://schemas.microsoft.com/office/drawing/2014/main" val="1219874729"/>
                    </a:ext>
                  </a:extLst>
                </a:gridCol>
              </a:tblGrid>
              <a:tr h="766888">
                <a:tc>
                  <a:txBody>
                    <a:bodyPr/>
                    <a:lstStyle/>
                    <a:p>
                      <a:pPr algn="ctr">
                        <a:lnSpc>
                          <a:spcPct val="200000"/>
                        </a:lnSpc>
                      </a:pPr>
                      <a:r>
                        <a:rPr lang="en-US" sz="1400" dirty="0">
                          <a:latin typeface="Proxima Nova" panose="020B0604020202020204" charset="0"/>
                        </a:rPr>
                        <a:t>Model</a:t>
                      </a:r>
                      <a:endParaRPr lang="en-IN" sz="1400" dirty="0">
                        <a:latin typeface="Proxima Nova" panose="020B0604020202020204" charset="0"/>
                      </a:endParaRPr>
                    </a:p>
                  </a:txBody>
                  <a:tcPr/>
                </a:tc>
                <a:tc>
                  <a:txBody>
                    <a:bodyPr/>
                    <a:lstStyle/>
                    <a:p>
                      <a:pPr algn="ctr">
                        <a:lnSpc>
                          <a:spcPct val="150000"/>
                        </a:lnSpc>
                      </a:pPr>
                      <a:r>
                        <a:rPr lang="en-US" sz="1400" dirty="0">
                          <a:latin typeface="Proxima Nova" panose="020B0604020202020204" charset="0"/>
                        </a:rPr>
                        <a:t>Accuracy</a:t>
                      </a:r>
                      <a:endParaRPr lang="en-IN" sz="1400" dirty="0">
                        <a:latin typeface="Proxima Nova" panose="020B0604020202020204" charset="0"/>
                      </a:endParaRPr>
                    </a:p>
                  </a:txBody>
                  <a:tcPr/>
                </a:tc>
                <a:tc>
                  <a:txBody>
                    <a:bodyPr/>
                    <a:lstStyle/>
                    <a:p>
                      <a:pPr algn="ctr">
                        <a:lnSpc>
                          <a:spcPct val="150000"/>
                        </a:lnSpc>
                      </a:pPr>
                      <a:r>
                        <a:rPr lang="en-US" sz="1400" dirty="0">
                          <a:latin typeface="Proxima Nova" panose="020B0604020202020204" charset="0"/>
                        </a:rPr>
                        <a:t>Recall</a:t>
                      </a:r>
                      <a:endParaRPr lang="en-IN" sz="1400" dirty="0">
                        <a:latin typeface="Proxima Nova" panose="020B0604020202020204" charset="0"/>
                      </a:endParaRPr>
                    </a:p>
                  </a:txBody>
                  <a:tcPr/>
                </a:tc>
                <a:tc>
                  <a:txBody>
                    <a:bodyPr/>
                    <a:lstStyle/>
                    <a:p>
                      <a:pPr algn="ctr">
                        <a:lnSpc>
                          <a:spcPct val="150000"/>
                        </a:lnSpc>
                      </a:pPr>
                      <a:r>
                        <a:rPr lang="en-US" sz="1400" dirty="0">
                          <a:latin typeface="Proxima Nova" panose="020B0604020202020204" charset="0"/>
                        </a:rPr>
                        <a:t>Precision</a:t>
                      </a:r>
                      <a:endParaRPr lang="en-IN" sz="1400" dirty="0">
                        <a:latin typeface="Proxima Nova" panose="020B0604020202020204" charset="0"/>
                      </a:endParaRPr>
                    </a:p>
                  </a:txBody>
                  <a:tcPr/>
                </a:tc>
                <a:extLst>
                  <a:ext uri="{0D108BD9-81ED-4DB2-BD59-A6C34878D82A}">
                    <a16:rowId xmlns:a16="http://schemas.microsoft.com/office/drawing/2014/main" val="3614958559"/>
                  </a:ext>
                </a:extLst>
              </a:tr>
              <a:tr h="677187">
                <a:tc>
                  <a:txBody>
                    <a:bodyPr/>
                    <a:lstStyle/>
                    <a:p>
                      <a:pPr algn="ctr"/>
                      <a:r>
                        <a:rPr lang="en-US" sz="1400" dirty="0">
                          <a:latin typeface="Proxima Nova" panose="020B0604020202020204" charset="0"/>
                        </a:rPr>
                        <a:t>Decision Tree </a:t>
                      </a:r>
                      <a:r>
                        <a:rPr lang="en-US" sz="1400" dirty="0" err="1">
                          <a:latin typeface="Proxima Nova" panose="020B0604020202020204" charset="0"/>
                        </a:rPr>
                        <a:t>Classifire</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95..51</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95.5128</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95.5128</a:t>
                      </a:r>
                      <a:endParaRPr lang="en-IN" sz="1400" dirty="0">
                        <a:latin typeface="Proxima Nova" panose="020B0604020202020204" charset="0"/>
                      </a:endParaRPr>
                    </a:p>
                  </a:txBody>
                  <a:tcPr/>
                </a:tc>
                <a:extLst>
                  <a:ext uri="{0D108BD9-81ED-4DB2-BD59-A6C34878D82A}">
                    <a16:rowId xmlns:a16="http://schemas.microsoft.com/office/drawing/2014/main" val="4227764278"/>
                  </a:ext>
                </a:extLst>
              </a:tr>
              <a:tr h="677187">
                <a:tc>
                  <a:txBody>
                    <a:bodyPr/>
                    <a:lstStyle/>
                    <a:p>
                      <a:pPr algn="ctr"/>
                      <a:r>
                        <a:rPr lang="en-US" sz="1400" dirty="0">
                          <a:latin typeface="Proxima Nova" panose="020B0604020202020204" charset="0"/>
                        </a:rPr>
                        <a:t>Support Vectors Classifier </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91.67</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91.6667</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91.6667</a:t>
                      </a:r>
                      <a:endParaRPr lang="en-IN" sz="1400" dirty="0">
                        <a:latin typeface="Proxima Nova" panose="020B0604020202020204" charset="0"/>
                      </a:endParaRPr>
                    </a:p>
                  </a:txBody>
                  <a:tcPr/>
                </a:tc>
                <a:extLst>
                  <a:ext uri="{0D108BD9-81ED-4DB2-BD59-A6C34878D82A}">
                    <a16:rowId xmlns:a16="http://schemas.microsoft.com/office/drawing/2014/main" val="801071921"/>
                  </a:ext>
                </a:extLst>
              </a:tr>
              <a:tr h="677187">
                <a:tc>
                  <a:txBody>
                    <a:bodyPr/>
                    <a:lstStyle/>
                    <a:p>
                      <a:pPr algn="ctr"/>
                      <a:r>
                        <a:rPr lang="en-US" sz="1400" dirty="0">
                          <a:latin typeface="Proxima Nova" panose="020B0604020202020204" charset="0"/>
                        </a:rPr>
                        <a:t>Logistic Regression</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94.87</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94.8718</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94.8718</a:t>
                      </a:r>
                      <a:endParaRPr lang="en-IN" sz="1400" dirty="0">
                        <a:latin typeface="Proxima Nova" panose="020B0604020202020204" charset="0"/>
                      </a:endParaRPr>
                    </a:p>
                  </a:txBody>
                  <a:tcPr/>
                </a:tc>
                <a:extLst>
                  <a:ext uri="{0D108BD9-81ED-4DB2-BD59-A6C34878D82A}">
                    <a16:rowId xmlns:a16="http://schemas.microsoft.com/office/drawing/2014/main" val="1873628159"/>
                  </a:ext>
                </a:extLst>
              </a:tr>
            </a:tbl>
          </a:graphicData>
        </a:graphic>
      </p:graphicFrame>
      <p:graphicFrame>
        <p:nvGraphicFramePr>
          <p:cNvPr id="2" name="Table 1">
            <a:extLst>
              <a:ext uri="{FF2B5EF4-FFF2-40B4-BE49-F238E27FC236}">
                <a16:creationId xmlns:a16="http://schemas.microsoft.com/office/drawing/2014/main" id="{161925FA-162D-C08E-370D-BFDE4A89E347}"/>
              </a:ext>
            </a:extLst>
          </p:cNvPr>
          <p:cNvGraphicFramePr>
            <a:graphicFrameLocks noGrp="1"/>
          </p:cNvGraphicFramePr>
          <p:nvPr>
            <p:extLst>
              <p:ext uri="{D42A27DB-BD31-4B8C-83A1-F6EECF244321}">
                <p14:modId xmlns:p14="http://schemas.microsoft.com/office/powerpoint/2010/main" val="4216234856"/>
              </p:ext>
            </p:extLst>
          </p:nvPr>
        </p:nvGraphicFramePr>
        <p:xfrm>
          <a:off x="6017342" y="3442019"/>
          <a:ext cx="5129629" cy="2798449"/>
        </p:xfrm>
        <a:graphic>
          <a:graphicData uri="http://schemas.openxmlformats.org/drawingml/2006/table">
            <a:tbl>
              <a:tblPr firstRow="1" bandRow="1">
                <a:tableStyleId>{5C22544A-7EE6-4342-B048-85BDC9FD1C3A}</a:tableStyleId>
              </a:tblPr>
              <a:tblGrid>
                <a:gridCol w="2157829">
                  <a:extLst>
                    <a:ext uri="{9D8B030D-6E8A-4147-A177-3AD203B41FA5}">
                      <a16:colId xmlns:a16="http://schemas.microsoft.com/office/drawing/2014/main" val="2073418835"/>
                    </a:ext>
                  </a:extLst>
                </a:gridCol>
                <a:gridCol w="1055915">
                  <a:extLst>
                    <a:ext uri="{9D8B030D-6E8A-4147-A177-3AD203B41FA5}">
                      <a16:colId xmlns:a16="http://schemas.microsoft.com/office/drawing/2014/main" val="976063704"/>
                    </a:ext>
                  </a:extLst>
                </a:gridCol>
                <a:gridCol w="816428">
                  <a:extLst>
                    <a:ext uri="{9D8B030D-6E8A-4147-A177-3AD203B41FA5}">
                      <a16:colId xmlns:a16="http://schemas.microsoft.com/office/drawing/2014/main" val="1479185018"/>
                    </a:ext>
                  </a:extLst>
                </a:gridCol>
                <a:gridCol w="1099457">
                  <a:extLst>
                    <a:ext uri="{9D8B030D-6E8A-4147-A177-3AD203B41FA5}">
                      <a16:colId xmlns:a16="http://schemas.microsoft.com/office/drawing/2014/main" val="2242811468"/>
                    </a:ext>
                  </a:extLst>
                </a:gridCol>
              </a:tblGrid>
              <a:tr h="766888">
                <a:tc>
                  <a:txBody>
                    <a:bodyPr/>
                    <a:lstStyle/>
                    <a:p>
                      <a:pPr algn="ctr">
                        <a:lnSpc>
                          <a:spcPct val="200000"/>
                        </a:lnSpc>
                      </a:pPr>
                      <a:r>
                        <a:rPr lang="en-US" sz="1400" dirty="0">
                          <a:latin typeface="Proxima Nova" panose="020B0604020202020204" charset="0"/>
                        </a:rPr>
                        <a:t>Model</a:t>
                      </a:r>
                      <a:endParaRPr lang="en-IN" sz="1400" dirty="0">
                        <a:latin typeface="Proxima Nova" panose="020B0604020202020204" charset="0"/>
                      </a:endParaRPr>
                    </a:p>
                  </a:txBody>
                  <a:tcPr/>
                </a:tc>
                <a:tc>
                  <a:txBody>
                    <a:bodyPr/>
                    <a:lstStyle/>
                    <a:p>
                      <a:pPr algn="ctr">
                        <a:lnSpc>
                          <a:spcPct val="150000"/>
                        </a:lnSpc>
                      </a:pPr>
                      <a:r>
                        <a:rPr lang="en-US" sz="1400" dirty="0">
                          <a:latin typeface="Proxima Nova" panose="020B0604020202020204" charset="0"/>
                        </a:rPr>
                        <a:t>Accuracy</a:t>
                      </a:r>
                      <a:endParaRPr lang="en-IN" sz="1400" dirty="0">
                        <a:latin typeface="Proxima Nova" panose="020B0604020202020204" charset="0"/>
                      </a:endParaRPr>
                    </a:p>
                  </a:txBody>
                  <a:tcPr/>
                </a:tc>
                <a:tc>
                  <a:txBody>
                    <a:bodyPr/>
                    <a:lstStyle/>
                    <a:p>
                      <a:pPr algn="ctr">
                        <a:lnSpc>
                          <a:spcPct val="150000"/>
                        </a:lnSpc>
                      </a:pPr>
                      <a:r>
                        <a:rPr lang="en-US" sz="1400" dirty="0">
                          <a:latin typeface="Proxima Nova" panose="020B0604020202020204" charset="0"/>
                        </a:rPr>
                        <a:t>Recall</a:t>
                      </a:r>
                      <a:endParaRPr lang="en-IN" sz="1400" dirty="0">
                        <a:latin typeface="Proxima Nova" panose="020B0604020202020204" charset="0"/>
                      </a:endParaRPr>
                    </a:p>
                  </a:txBody>
                  <a:tcPr/>
                </a:tc>
                <a:tc>
                  <a:txBody>
                    <a:bodyPr/>
                    <a:lstStyle/>
                    <a:p>
                      <a:pPr algn="ctr">
                        <a:lnSpc>
                          <a:spcPct val="150000"/>
                        </a:lnSpc>
                      </a:pPr>
                      <a:r>
                        <a:rPr lang="en-US" sz="1400" dirty="0">
                          <a:latin typeface="Proxima Nova" panose="020B0604020202020204" charset="0"/>
                        </a:rPr>
                        <a:t>Precision</a:t>
                      </a:r>
                      <a:endParaRPr lang="en-IN" sz="1400" dirty="0">
                        <a:latin typeface="Proxima Nova" panose="020B0604020202020204" charset="0"/>
                      </a:endParaRPr>
                    </a:p>
                  </a:txBody>
                  <a:tcPr/>
                </a:tc>
                <a:extLst>
                  <a:ext uri="{0D108BD9-81ED-4DB2-BD59-A6C34878D82A}">
                    <a16:rowId xmlns:a16="http://schemas.microsoft.com/office/drawing/2014/main" val="1458645756"/>
                  </a:ext>
                </a:extLst>
              </a:tr>
              <a:tr h="677187">
                <a:tc>
                  <a:txBody>
                    <a:bodyPr/>
                    <a:lstStyle/>
                    <a:p>
                      <a:pPr algn="ctr"/>
                      <a:r>
                        <a:rPr lang="en-US" sz="1400" dirty="0">
                          <a:latin typeface="Proxima Nova" panose="020B0604020202020204" charset="0"/>
                        </a:rPr>
                        <a:t>Decision Tree </a:t>
                      </a:r>
                      <a:r>
                        <a:rPr lang="en-US" sz="1400" dirty="0" err="1">
                          <a:latin typeface="Proxima Nova" panose="020B0604020202020204" charset="0"/>
                        </a:rPr>
                        <a:t>Classifire</a:t>
                      </a:r>
                      <a:r>
                        <a:rPr lang="en-US" sz="1400" dirty="0">
                          <a:latin typeface="Proxima Nova" panose="020B0604020202020204" charset="0"/>
                        </a:rPr>
                        <a:t> + K-</a:t>
                      </a:r>
                      <a:r>
                        <a:rPr lang="en-US" sz="1400" dirty="0" err="1">
                          <a:latin typeface="Proxima Nova" panose="020B0604020202020204" charset="0"/>
                        </a:rPr>
                        <a:t>Nearst</a:t>
                      </a:r>
                      <a:r>
                        <a:rPr lang="en-US" sz="1400" dirty="0">
                          <a:latin typeface="Proxima Nova" panose="020B0604020202020204" charset="0"/>
                        </a:rPr>
                        <a:t> Neighbor</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98.51</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97.5128</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97.5128</a:t>
                      </a:r>
                      <a:endParaRPr lang="en-IN" sz="1400" dirty="0">
                        <a:latin typeface="Proxima Nova" panose="020B0604020202020204" charset="0"/>
                      </a:endParaRPr>
                    </a:p>
                  </a:txBody>
                  <a:tcPr/>
                </a:tc>
                <a:extLst>
                  <a:ext uri="{0D108BD9-81ED-4DB2-BD59-A6C34878D82A}">
                    <a16:rowId xmlns:a16="http://schemas.microsoft.com/office/drawing/2014/main" val="1445391509"/>
                  </a:ext>
                </a:extLst>
              </a:tr>
              <a:tr h="677187">
                <a:tc>
                  <a:txBody>
                    <a:bodyPr/>
                    <a:lstStyle/>
                    <a:p>
                      <a:pPr algn="ctr"/>
                      <a:r>
                        <a:rPr lang="en-US" sz="1400" dirty="0">
                          <a:latin typeface="Proxima Nova" panose="020B0604020202020204" charset="0"/>
                        </a:rPr>
                        <a:t>Support Vectors Classifier </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91.67</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91.6667</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91.6667</a:t>
                      </a:r>
                      <a:endParaRPr lang="en-IN" sz="1400" dirty="0">
                        <a:latin typeface="Proxima Nova" panose="020B0604020202020204" charset="0"/>
                      </a:endParaRPr>
                    </a:p>
                  </a:txBody>
                  <a:tcPr/>
                </a:tc>
                <a:extLst>
                  <a:ext uri="{0D108BD9-81ED-4DB2-BD59-A6C34878D82A}">
                    <a16:rowId xmlns:a16="http://schemas.microsoft.com/office/drawing/2014/main" val="2416831640"/>
                  </a:ext>
                </a:extLst>
              </a:tr>
              <a:tr h="677187">
                <a:tc>
                  <a:txBody>
                    <a:bodyPr/>
                    <a:lstStyle/>
                    <a:p>
                      <a:pPr algn="ctr"/>
                      <a:r>
                        <a:rPr lang="en-US" sz="1400" dirty="0">
                          <a:latin typeface="Proxima Nova" panose="020B0604020202020204" charset="0"/>
                        </a:rPr>
                        <a:t>Logistic Regression</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94.87</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94.8718</a:t>
                      </a:r>
                      <a:endParaRPr lang="en-IN" sz="1400" dirty="0">
                        <a:latin typeface="Proxima Nova" panose="020B0604020202020204" charset="0"/>
                      </a:endParaRPr>
                    </a:p>
                  </a:txBody>
                  <a:tcPr/>
                </a:tc>
                <a:tc>
                  <a:txBody>
                    <a:bodyPr/>
                    <a:lstStyle/>
                    <a:p>
                      <a:pPr algn="ctr"/>
                      <a:r>
                        <a:rPr lang="en-US" sz="1400" dirty="0">
                          <a:latin typeface="Proxima Nova" panose="020B0604020202020204" charset="0"/>
                        </a:rPr>
                        <a:t>94.8718</a:t>
                      </a:r>
                      <a:endParaRPr lang="en-IN" sz="1400" dirty="0">
                        <a:latin typeface="Proxima Nova" panose="020B0604020202020204" charset="0"/>
                      </a:endParaRPr>
                    </a:p>
                  </a:txBody>
                  <a:tcPr/>
                </a:tc>
                <a:extLst>
                  <a:ext uri="{0D108BD9-81ED-4DB2-BD59-A6C34878D82A}">
                    <a16:rowId xmlns:a16="http://schemas.microsoft.com/office/drawing/2014/main" val="2318295420"/>
                  </a:ext>
                </a:extLst>
              </a:tr>
            </a:tbl>
          </a:graphicData>
        </a:graphic>
      </p:graphicFrame>
      <p:sp>
        <p:nvSpPr>
          <p:cNvPr id="5" name="TextBox 4">
            <a:extLst>
              <a:ext uri="{FF2B5EF4-FFF2-40B4-BE49-F238E27FC236}">
                <a16:creationId xmlns:a16="http://schemas.microsoft.com/office/drawing/2014/main" id="{E4564018-A1DF-FF45-B063-70989301F126}"/>
              </a:ext>
            </a:extLst>
          </p:cNvPr>
          <p:cNvSpPr txBox="1"/>
          <p:nvPr/>
        </p:nvSpPr>
        <p:spPr>
          <a:xfrm>
            <a:off x="1056361" y="6196417"/>
            <a:ext cx="3815468" cy="307777"/>
          </a:xfrm>
          <a:prstGeom prst="rect">
            <a:avLst/>
          </a:prstGeom>
          <a:noFill/>
        </p:spPr>
        <p:txBody>
          <a:bodyPr wrap="none" rtlCol="0">
            <a:spAutoFit/>
          </a:bodyPr>
          <a:lstStyle/>
          <a:p>
            <a:r>
              <a:rPr lang="en-US" dirty="0"/>
              <a:t>Table 1.0 : previous(Without Ensemble) table </a:t>
            </a:r>
            <a:endParaRPr lang="en-IN" dirty="0"/>
          </a:p>
        </p:txBody>
      </p:sp>
      <p:sp>
        <p:nvSpPr>
          <p:cNvPr id="8" name="TextBox 7">
            <a:extLst>
              <a:ext uri="{FF2B5EF4-FFF2-40B4-BE49-F238E27FC236}">
                <a16:creationId xmlns:a16="http://schemas.microsoft.com/office/drawing/2014/main" id="{BC939264-1623-C07F-B113-3B8DDA6F4BB7}"/>
              </a:ext>
            </a:extLst>
          </p:cNvPr>
          <p:cNvSpPr txBox="1"/>
          <p:nvPr/>
        </p:nvSpPr>
        <p:spPr>
          <a:xfrm>
            <a:off x="6197528" y="6196417"/>
            <a:ext cx="4679486" cy="307777"/>
          </a:xfrm>
          <a:prstGeom prst="rect">
            <a:avLst/>
          </a:prstGeom>
          <a:noFill/>
        </p:spPr>
        <p:txBody>
          <a:bodyPr wrap="none" rtlCol="0">
            <a:spAutoFit/>
          </a:bodyPr>
          <a:lstStyle/>
          <a:p>
            <a:r>
              <a:rPr lang="en-US" dirty="0"/>
              <a:t>Table 1.1 : improve(With Ensemble) model performance </a:t>
            </a:r>
            <a:endParaRPr lang="en-IN" dirty="0"/>
          </a:p>
        </p:txBody>
      </p:sp>
    </p:spTree>
    <p:extLst>
      <p:ext uri="{BB962C8B-B14F-4D97-AF65-F5344CB8AC3E}">
        <p14:creationId xmlns:p14="http://schemas.microsoft.com/office/powerpoint/2010/main" val="717338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C1AE3041-00C8-1BF0-EA99-4EFEB932F9CE}"/>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D7F97511-32AD-E1EB-0BA0-A631C45B09CE}"/>
              </a:ext>
            </a:extLst>
          </p:cNvPr>
          <p:cNvSpPr txBox="1">
            <a:spLocks noGrp="1"/>
          </p:cNvSpPr>
          <p:nvPr>
            <p:ph type="title"/>
          </p:nvPr>
        </p:nvSpPr>
        <p:spPr>
          <a:xfrm>
            <a:off x="534258" y="309562"/>
            <a:ext cx="4037741"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Conclusion and Future work</a:t>
            </a:r>
            <a:endParaRPr lang="en-US" sz="2400" b="1" dirty="0">
              <a:latin typeface="Proxima Nova"/>
              <a:ea typeface="Proxima Nova"/>
              <a:cs typeface="Proxima Nova"/>
              <a:sym typeface="Proxima Nova"/>
            </a:endParaRPr>
          </a:p>
        </p:txBody>
      </p:sp>
      <p:sp>
        <p:nvSpPr>
          <p:cNvPr id="4" name="TextBox 3">
            <a:extLst>
              <a:ext uri="{FF2B5EF4-FFF2-40B4-BE49-F238E27FC236}">
                <a16:creationId xmlns:a16="http://schemas.microsoft.com/office/drawing/2014/main" id="{D78DCB92-0556-FCA3-7EAB-4C4A2C15EA6C}"/>
              </a:ext>
            </a:extLst>
          </p:cNvPr>
          <p:cNvSpPr txBox="1"/>
          <p:nvPr/>
        </p:nvSpPr>
        <p:spPr>
          <a:xfrm>
            <a:off x="534258" y="1254724"/>
            <a:ext cx="11057974" cy="5078313"/>
          </a:xfrm>
          <a:prstGeom prst="rect">
            <a:avLst/>
          </a:prstGeom>
          <a:noFill/>
        </p:spPr>
        <p:txBody>
          <a:bodyPr wrap="square">
            <a:spAutoFit/>
          </a:bodyPr>
          <a:lstStyle/>
          <a:p>
            <a:r>
              <a:rPr lang="en-US" sz="2400" b="1" dirty="0">
                <a:latin typeface="Proxima Nova" panose="020B0604020202020204" charset="0"/>
              </a:rPr>
              <a:t>Conclusion:- </a:t>
            </a:r>
          </a:p>
          <a:p>
            <a:pPr algn="just"/>
            <a:r>
              <a:rPr lang="en-US" sz="2000" dirty="0">
                <a:latin typeface="Proxima Nova" panose="020B0604020202020204" charset="0"/>
              </a:rPr>
              <a:t>I have completed the first half of my project, which focuses on using supervised machine learning algorithms to detect diabetes early. I have successfully collected the dataset, cleaned the data, selected the important features, and started applying different classification algorithms. These steps have helped me understand how machine learning can be used to find patterns in health data that may indicate early signs of diabetes.</a:t>
            </a:r>
          </a:p>
          <a:p>
            <a:pPr algn="just"/>
            <a:r>
              <a:rPr lang="en-US" sz="2000" dirty="0">
                <a:latin typeface="Proxima Nova" panose="020B0604020202020204" charset="0"/>
              </a:rPr>
              <a:t>The initial results from the models show that this approach has good potential. Some algorithms are giving better results than others, but I still need to test them fully. This part of the project has helped me learn the importance of proper data preparation, feature selection, and the need to choose the right model for accurate predictions.</a:t>
            </a:r>
          </a:p>
          <a:p>
            <a:pPr algn="just"/>
            <a:r>
              <a:rPr lang="en-US" sz="2000" dirty="0">
                <a:latin typeface="Proxima Nova" panose="020B0604020202020204" charset="0"/>
              </a:rPr>
              <a:t>Since the project is not fully complete, I will be making some changes based on the final evaluation results. These changes will help improve the model's accuracy, make the prediction more reliable, and help in detecting diabetes at an early stage, which can save lives and reduce health risks.</a:t>
            </a:r>
          </a:p>
          <a:p>
            <a:pPr algn="just"/>
            <a:r>
              <a:rPr lang="en-US" sz="2000" dirty="0">
                <a:latin typeface="Proxima Nova" panose="020B0604020202020204" charset="0"/>
              </a:rPr>
              <a:t>This halfway point gives me confidence that with further improvement and testing, the final model will be more effective and useful.</a:t>
            </a:r>
          </a:p>
        </p:txBody>
      </p:sp>
    </p:spTree>
    <p:extLst>
      <p:ext uri="{BB962C8B-B14F-4D97-AF65-F5344CB8AC3E}">
        <p14:creationId xmlns:p14="http://schemas.microsoft.com/office/powerpoint/2010/main" val="628816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03E1B4EC-31E7-CCCA-0E55-46D8794096B2}"/>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CEF82410-AAD3-CA64-35BB-017372CDCC30}"/>
              </a:ext>
            </a:extLst>
          </p:cNvPr>
          <p:cNvSpPr txBox="1">
            <a:spLocks noGrp="1"/>
          </p:cNvSpPr>
          <p:nvPr>
            <p:ph type="title"/>
          </p:nvPr>
        </p:nvSpPr>
        <p:spPr>
          <a:xfrm>
            <a:off x="534258" y="309562"/>
            <a:ext cx="4037741"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a:solidFill>
                  <a:srgbClr val="04A2B9"/>
                </a:solidFill>
                <a:latin typeface="Proxima Nova"/>
                <a:ea typeface="Proxima Nova"/>
                <a:cs typeface="Proxima Nova"/>
                <a:sym typeface="Proxima Nova"/>
              </a:rPr>
              <a:t>References </a:t>
            </a:r>
            <a:endParaRPr lang="en-US"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3C0F5981-D7AE-8135-F272-8CC02039CF0D}"/>
              </a:ext>
            </a:extLst>
          </p:cNvPr>
          <p:cNvSpPr txBox="1"/>
          <p:nvPr/>
        </p:nvSpPr>
        <p:spPr>
          <a:xfrm>
            <a:off x="262115" y="1039238"/>
            <a:ext cx="11263490" cy="6494085"/>
          </a:xfrm>
          <a:prstGeom prst="rect">
            <a:avLst/>
          </a:prstGeom>
          <a:noFill/>
        </p:spPr>
        <p:txBody>
          <a:bodyPr wrap="square">
            <a:spAutoFit/>
          </a:bodyPr>
          <a:lstStyle/>
          <a:p>
            <a:pPr algn="just">
              <a:buNone/>
            </a:pPr>
            <a:r>
              <a:rPr lang="en-US" sz="1600" dirty="0"/>
              <a:t>[1] T. Islam, T. R. Mona, M. R. </a:t>
            </a:r>
            <a:r>
              <a:rPr lang="en-US" sz="1600" dirty="0" err="1"/>
              <a:t>Sadik</a:t>
            </a:r>
            <a:r>
              <a:rPr lang="en-US" sz="1600" dirty="0"/>
              <a:t> </a:t>
            </a:r>
            <a:r>
              <a:rPr lang="en-US" sz="1600" i="1" dirty="0"/>
              <a:t>et al.</a:t>
            </a:r>
            <a:r>
              <a:rPr lang="en-US" sz="1600" dirty="0"/>
              <a:t>, “Early-Stage Diabetes Risk Prediction Using Supervised Machine Learning Algorithms,” </a:t>
            </a:r>
            <a:r>
              <a:rPr lang="en-US" sz="1600" i="1" dirty="0"/>
              <a:t>Journal of Engineering Research and Reports</a:t>
            </a:r>
            <a:r>
              <a:rPr lang="en-US" sz="1600" dirty="0"/>
              <a:t>, vol. 24, no. 3, pp. 1–12, 2024.</a:t>
            </a:r>
          </a:p>
          <a:p>
            <a:pPr algn="just">
              <a:buNone/>
            </a:pPr>
            <a:endParaRPr lang="en-US" sz="1600" dirty="0"/>
          </a:p>
          <a:p>
            <a:pPr algn="just">
              <a:buNone/>
            </a:pPr>
            <a:r>
              <a:rPr lang="en-US" sz="1600" dirty="0"/>
              <a:t>[2]</a:t>
            </a:r>
            <a:r>
              <a:rPr lang="en-IN" sz="1600" dirty="0"/>
              <a:t> S.-Y. Moon </a:t>
            </a:r>
            <a:r>
              <a:rPr lang="en-IN" sz="1600" i="1" dirty="0"/>
              <a:t>et al.</a:t>
            </a:r>
            <a:r>
              <a:rPr lang="en-IN" sz="1600" dirty="0"/>
              <a:t>, “Prediction of Type 2 Diabetes Using Logistic Regression in a Korean National Cohort,” </a:t>
            </a:r>
            <a:r>
              <a:rPr lang="en-IN" sz="1600" i="1" dirty="0"/>
              <a:t>Diabetes &amp; Metabolism Journal</a:t>
            </a:r>
            <a:r>
              <a:rPr lang="en-IN" sz="1600" dirty="0"/>
              <a:t>, vol. 45, no. 6, pp. 878–889, 2021.</a:t>
            </a:r>
          </a:p>
          <a:p>
            <a:pPr algn="just">
              <a:buNone/>
            </a:pPr>
            <a:endParaRPr lang="en-IN" sz="1600" dirty="0"/>
          </a:p>
          <a:p>
            <a:pPr algn="just"/>
            <a:r>
              <a:rPr lang="en-IN" sz="1600" dirty="0"/>
              <a:t>[3] V. Vakil, S. </a:t>
            </a:r>
            <a:r>
              <a:rPr lang="en-IN" sz="1600" dirty="0" err="1"/>
              <a:t>Pachchigar</a:t>
            </a:r>
            <a:r>
              <a:rPr lang="en-IN" sz="1600" dirty="0"/>
              <a:t>, C. </a:t>
            </a:r>
            <a:r>
              <a:rPr lang="en-IN" sz="1600" dirty="0" err="1"/>
              <a:t>Chavda</a:t>
            </a:r>
            <a:r>
              <a:rPr lang="en-IN" sz="1600" dirty="0"/>
              <a:t>, and S. </a:t>
            </a:r>
            <a:r>
              <a:rPr lang="en-IN" sz="1600" dirty="0" err="1"/>
              <a:t>Soni</a:t>
            </a:r>
            <a:r>
              <a:rPr lang="en-IN" sz="1600" dirty="0"/>
              <a:t>, “Explainable Predictions of Different Machine Learning Algorithms Used to Predict Early Stage Diabetes,” </a:t>
            </a:r>
            <a:r>
              <a:rPr lang="en-IN" sz="1600" i="1" dirty="0" err="1"/>
              <a:t>arXiv</a:t>
            </a:r>
            <a:r>
              <a:rPr lang="en-IN" sz="1600" i="1" dirty="0"/>
              <a:t> preprint</a:t>
            </a:r>
            <a:r>
              <a:rPr lang="en-IN" sz="1600" dirty="0"/>
              <a:t>, arXiv:2111.09939, 2021.</a:t>
            </a:r>
          </a:p>
          <a:p>
            <a:pPr algn="just">
              <a:buFont typeface="+mj-lt"/>
              <a:buAutoNum type="arabicPeriod"/>
            </a:pPr>
            <a:endParaRPr lang="en-IN" sz="1600" dirty="0"/>
          </a:p>
          <a:p>
            <a:pPr algn="just"/>
            <a:r>
              <a:rPr lang="en-IN" sz="1600" dirty="0"/>
              <a:t>[4].S. S. Bhat </a:t>
            </a:r>
            <a:r>
              <a:rPr lang="en-IN" sz="1600" i="1" dirty="0"/>
              <a:t>et al.</a:t>
            </a:r>
            <a:r>
              <a:rPr lang="en-IN" sz="1600" dirty="0"/>
              <a:t>, “Prevalence and Early Prediction of Diabetes Using Machine Learning in North Kashmir: A Case Study of District Bandipora,” </a:t>
            </a:r>
            <a:r>
              <a:rPr lang="en-IN" sz="1600" i="1" dirty="0"/>
              <a:t>Health Science Reports</a:t>
            </a:r>
            <a:r>
              <a:rPr lang="en-IN" sz="1600" dirty="0"/>
              <a:t>, vol. 5, no. 5, e723, 2022.</a:t>
            </a:r>
          </a:p>
          <a:p>
            <a:pPr algn="just"/>
            <a:endParaRPr lang="en-IN" sz="1600" dirty="0"/>
          </a:p>
          <a:p>
            <a:pPr algn="just"/>
            <a:r>
              <a:rPr lang="en-IN" sz="1600" dirty="0"/>
              <a:t>[5].S. G. </a:t>
            </a:r>
            <a:r>
              <a:rPr lang="en-IN" sz="1600" dirty="0" err="1"/>
              <a:t>Ugboaja</a:t>
            </a:r>
            <a:r>
              <a:rPr lang="en-IN" sz="1600" dirty="0"/>
              <a:t> </a:t>
            </a:r>
            <a:r>
              <a:rPr lang="en-IN" sz="1600" i="1" dirty="0"/>
              <a:t>et al.</a:t>
            </a:r>
            <a:r>
              <a:rPr lang="en-IN" sz="1600" dirty="0"/>
              <a:t>, “Advanced Diabetes Prediction Using Supervised Machine Learning Technique: Random Forest,” </a:t>
            </a:r>
            <a:r>
              <a:rPr lang="en-IN" sz="1600" i="1" dirty="0"/>
              <a:t>International Journal of Scientific Research and Engineering Development</a:t>
            </a:r>
            <a:r>
              <a:rPr lang="en-IN" sz="1600" dirty="0"/>
              <a:t>, vol. 7, no. 1, pp. 314–320, 2024.</a:t>
            </a:r>
          </a:p>
          <a:p>
            <a:pPr algn="just"/>
            <a:endParaRPr lang="en-IN" sz="1600" dirty="0"/>
          </a:p>
          <a:p>
            <a:pPr algn="just"/>
            <a:r>
              <a:rPr lang="en-IN" sz="1600" dirty="0"/>
              <a:t>[6].Z. E. Huma, N. Tariq, and S. Zaidi, “Predictive Machine Learning Models for Early Diabetes Diagnosis: Enhancing Accuracy and Privacy with Federated Learning,” </a:t>
            </a:r>
            <a:r>
              <a:rPr lang="en-IN" sz="1600" i="1" dirty="0"/>
              <a:t>Journal of Computer-Based Instruction</a:t>
            </a:r>
            <a:r>
              <a:rPr lang="en-IN" sz="1600" dirty="0"/>
              <a:t>, vol. 18, no. 2, pp. 45–53, 2024.</a:t>
            </a:r>
          </a:p>
          <a:p>
            <a:pPr algn="just"/>
            <a:endParaRPr lang="en-IN" sz="1600" dirty="0"/>
          </a:p>
          <a:p>
            <a:pPr algn="just"/>
            <a:r>
              <a:rPr lang="en-IN" sz="1600" dirty="0"/>
              <a:t>[7].M. A. </a:t>
            </a:r>
            <a:r>
              <a:rPr lang="en-IN" sz="1600" dirty="0" err="1"/>
              <a:t>Bülbül</a:t>
            </a:r>
            <a:r>
              <a:rPr lang="en-IN" sz="1600" dirty="0"/>
              <a:t>, “A Novel Hybrid Deep Learning Model for Early Stage Diabetes Risk Prediction,” </a:t>
            </a:r>
            <a:r>
              <a:rPr lang="en-IN" sz="1600" i="1" dirty="0"/>
              <a:t>Journal of Supercomputing</a:t>
            </a:r>
            <a:r>
              <a:rPr lang="en-IN" sz="1600" dirty="0"/>
              <a:t>, vol. 80, no. 3, pp. 1412–1431, 2024.</a:t>
            </a:r>
          </a:p>
          <a:p>
            <a:pPr algn="just"/>
            <a:endParaRPr lang="en-IN" sz="1600" dirty="0"/>
          </a:p>
          <a:p>
            <a:pPr algn="just"/>
            <a:r>
              <a:rPr lang="en-IN" sz="1600" dirty="0"/>
              <a:t>[8].M. Jahangir </a:t>
            </a:r>
            <a:r>
              <a:rPr lang="en-IN" sz="1600" i="1" dirty="0"/>
              <a:t>et al.</a:t>
            </a:r>
            <a:r>
              <a:rPr lang="en-IN" sz="1600" dirty="0"/>
              <a:t>, “ECO-AMLP: A Decision Support System Using an Enhanced Class Outlier with Automatic Multilayer Perceptron for Diabetes Prediction,” </a:t>
            </a:r>
            <a:r>
              <a:rPr lang="en-IN" sz="1600" i="1" dirty="0" err="1"/>
              <a:t>arXiv</a:t>
            </a:r>
            <a:r>
              <a:rPr lang="en-IN" sz="1600" i="1" dirty="0"/>
              <a:t> preprint</a:t>
            </a:r>
            <a:r>
              <a:rPr lang="en-IN" sz="1600" dirty="0"/>
              <a:t>, arXiv:1706.07679, 2017.</a:t>
            </a:r>
          </a:p>
          <a:p>
            <a:endParaRPr lang="en-IN" sz="1600" dirty="0"/>
          </a:p>
          <a:p>
            <a:endParaRPr lang="en-IN" sz="1600" dirty="0"/>
          </a:p>
          <a:p>
            <a:endParaRPr lang="en-IN" sz="1600" dirty="0"/>
          </a:p>
        </p:txBody>
      </p:sp>
    </p:spTree>
    <p:extLst>
      <p:ext uri="{BB962C8B-B14F-4D97-AF65-F5344CB8AC3E}">
        <p14:creationId xmlns:p14="http://schemas.microsoft.com/office/powerpoint/2010/main" val="3766801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03E1B4EC-31E7-CCCA-0E55-46D8794096B2}"/>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CEF82410-AAD3-CA64-35BB-017372CDCC30}"/>
              </a:ext>
            </a:extLst>
          </p:cNvPr>
          <p:cNvSpPr txBox="1">
            <a:spLocks noGrp="1"/>
          </p:cNvSpPr>
          <p:nvPr>
            <p:ph type="title"/>
          </p:nvPr>
        </p:nvSpPr>
        <p:spPr>
          <a:xfrm>
            <a:off x="534258" y="309562"/>
            <a:ext cx="4037741"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References </a:t>
            </a:r>
            <a:endParaRPr lang="en-US"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3C0F5981-D7AE-8135-F272-8CC02039CF0D}"/>
              </a:ext>
            </a:extLst>
          </p:cNvPr>
          <p:cNvSpPr txBox="1"/>
          <p:nvPr/>
        </p:nvSpPr>
        <p:spPr>
          <a:xfrm>
            <a:off x="234471" y="825731"/>
            <a:ext cx="11723057" cy="9602629"/>
          </a:xfrm>
          <a:prstGeom prst="rect">
            <a:avLst/>
          </a:prstGeom>
          <a:noFill/>
        </p:spPr>
        <p:txBody>
          <a:bodyPr wrap="square">
            <a:spAutoFit/>
          </a:bodyPr>
          <a:lstStyle/>
          <a:p>
            <a:endParaRPr lang="en-IN" sz="1600" dirty="0"/>
          </a:p>
          <a:p>
            <a:pPr algn="just"/>
            <a:r>
              <a:rPr lang="en-IN" sz="1600" dirty="0"/>
              <a:t>[9].</a:t>
            </a:r>
            <a:r>
              <a:rPr lang="en-US" sz="2000" dirty="0"/>
              <a:t> </a:t>
            </a:r>
            <a:r>
              <a:rPr lang="en-US" sz="1600" dirty="0"/>
              <a:t>M. </a:t>
            </a:r>
            <a:r>
              <a:rPr lang="en-US" sz="1600" dirty="0" err="1"/>
              <a:t>Koumousis</a:t>
            </a:r>
            <a:r>
              <a:rPr lang="en-US" sz="1600" dirty="0"/>
              <a:t> </a:t>
            </a:r>
            <a:r>
              <a:rPr lang="en-US" sz="1600" i="1" dirty="0"/>
              <a:t>et al.</a:t>
            </a:r>
            <a:r>
              <a:rPr lang="en-US" sz="1600" dirty="0"/>
              <a:t>, “Deep Learning Approach for Diabetes Prediction Using PIMA Indian Dataset,” </a:t>
            </a:r>
            <a:r>
              <a:rPr lang="en-US" sz="1600" i="1" dirty="0"/>
              <a:t>Journal of Medical Systems</a:t>
            </a:r>
            <a:r>
              <a:rPr lang="en-US" sz="1600" dirty="0"/>
              <a:t>, vol. 44, no. 10, pp. 1–10, 2020.</a:t>
            </a:r>
          </a:p>
          <a:p>
            <a:pPr algn="just"/>
            <a:endParaRPr lang="en-IN" sz="1200" dirty="0"/>
          </a:p>
          <a:p>
            <a:pPr algn="just"/>
            <a:r>
              <a:rPr lang="en-IN" sz="1600" dirty="0"/>
              <a:t>[10].</a:t>
            </a:r>
            <a:r>
              <a:rPr lang="en-IN" sz="2000" dirty="0"/>
              <a:t> </a:t>
            </a:r>
            <a:r>
              <a:rPr lang="en-IN" sz="1600" dirty="0"/>
              <a:t>A. </a:t>
            </a:r>
            <a:r>
              <a:rPr lang="en-IN" sz="1600" dirty="0" err="1"/>
              <a:t>Ashiquzzaman</a:t>
            </a:r>
            <a:r>
              <a:rPr lang="en-IN" sz="1600" dirty="0"/>
              <a:t> </a:t>
            </a:r>
            <a:r>
              <a:rPr lang="en-IN" sz="1600" i="1" dirty="0"/>
              <a:t>et al.</a:t>
            </a:r>
            <a:r>
              <a:rPr lang="en-IN" sz="1600" dirty="0"/>
              <a:t>, “Reduction of Overfitting in Diabetes Prediction Using Deep Learning Neural Network,” in </a:t>
            </a:r>
            <a:r>
              <a:rPr lang="en-IN" sz="1600" i="1" dirty="0"/>
              <a:t>Proc. 20th International Conference of Computer and Information Technology (ICCIT)</a:t>
            </a:r>
            <a:r>
              <a:rPr lang="en-IN" sz="1600" dirty="0"/>
              <a:t>, Dhaka, Bangladesh, 2017, pp. 1–6.</a:t>
            </a:r>
          </a:p>
          <a:p>
            <a:pPr algn="just"/>
            <a:endParaRPr lang="en-IN" sz="1200" dirty="0"/>
          </a:p>
          <a:p>
            <a:pPr algn="just"/>
            <a:r>
              <a:rPr lang="en-IN" sz="1600" dirty="0"/>
              <a:t>[11].Anonymous, “Application of Machine Learning Models for Early Detection and Accurate Classification of Type 2 Diabetes,” </a:t>
            </a:r>
            <a:r>
              <a:rPr lang="en-IN" sz="1600" i="1" dirty="0"/>
              <a:t>BioMed Research International</a:t>
            </a:r>
            <a:r>
              <a:rPr lang="en-IN" sz="1600" dirty="0"/>
              <a:t>, vol. 2022, Article ID 101112, 2022.</a:t>
            </a:r>
          </a:p>
          <a:p>
            <a:pPr algn="just"/>
            <a:endParaRPr lang="en-IN" sz="1600" dirty="0"/>
          </a:p>
          <a:p>
            <a:pPr algn="just"/>
            <a:r>
              <a:rPr lang="en-IN" sz="1600" dirty="0"/>
              <a:t>[12].M. </a:t>
            </a:r>
            <a:r>
              <a:rPr lang="en-IN" sz="1600" dirty="0" err="1"/>
              <a:t>Owess</a:t>
            </a:r>
            <a:r>
              <a:rPr lang="en-IN" sz="1600" dirty="0"/>
              <a:t> </a:t>
            </a:r>
            <a:r>
              <a:rPr lang="en-IN" sz="1600" i="1" dirty="0"/>
              <a:t>et al.</a:t>
            </a:r>
            <a:r>
              <a:rPr lang="en-IN" sz="1600" dirty="0"/>
              <a:t>, “Prediction of Blood Sugar Level Using Supervised Machine Learning-Based Models,” </a:t>
            </a:r>
            <a:r>
              <a:rPr lang="en-IN" sz="1600" i="1" dirty="0"/>
              <a:t>Electronics</a:t>
            </a:r>
            <a:r>
              <a:rPr lang="en-IN" sz="1600" dirty="0"/>
              <a:t>, vol. 13, no. 1, p. 92, 2024.</a:t>
            </a:r>
          </a:p>
          <a:p>
            <a:pPr algn="just"/>
            <a:endParaRPr lang="en-IN" sz="1600" dirty="0"/>
          </a:p>
          <a:p>
            <a:pPr algn="just">
              <a:buNone/>
            </a:pPr>
            <a:r>
              <a:rPr lang="en-US" sz="1600" dirty="0"/>
              <a:t>[13].Z. E. Huma </a:t>
            </a:r>
            <a:r>
              <a:rPr lang="en-US" sz="1600" i="1" dirty="0"/>
              <a:t>et al.</a:t>
            </a:r>
            <a:r>
              <a:rPr lang="en-US" sz="1600" dirty="0"/>
              <a:t>, “Federated </a:t>
            </a:r>
            <a:r>
              <a:rPr lang="en-US" sz="1600" dirty="0" err="1"/>
              <a:t>XGBoost</a:t>
            </a:r>
            <a:r>
              <a:rPr lang="en-US" sz="1600" dirty="0"/>
              <a:t> for Diabetes Diagnosis Using Distributed Health Records,” </a:t>
            </a:r>
            <a:r>
              <a:rPr lang="en-US" sz="1600" i="1" dirty="0"/>
              <a:t>Journal of Computer-Based Instruction</a:t>
            </a:r>
            <a:r>
              <a:rPr lang="en-US" sz="1600" dirty="0"/>
              <a:t>, vol. 18, no. 2, pp. 60–67, 2024.</a:t>
            </a:r>
          </a:p>
          <a:p>
            <a:pPr algn="just">
              <a:buNone/>
            </a:pPr>
            <a:endParaRPr lang="en-US" sz="1600" dirty="0"/>
          </a:p>
          <a:p>
            <a:pPr algn="just">
              <a:buNone/>
            </a:pPr>
            <a:r>
              <a:rPr lang="en-IN" sz="1600" dirty="0"/>
              <a:t>[14].F. Mohsen and Z. Shah, “Improving Early Prediction of Type 2 Diabetes Mellitus with ECG-</a:t>
            </a:r>
            <a:r>
              <a:rPr lang="en-IN" sz="1600" dirty="0" err="1"/>
              <a:t>DiaNet</a:t>
            </a:r>
            <a:r>
              <a:rPr lang="en-IN" sz="1600" dirty="0"/>
              <a:t>: A Multimodal Neural Network,” </a:t>
            </a:r>
            <a:r>
              <a:rPr lang="en-IN" sz="1600" i="1" dirty="0" err="1"/>
              <a:t>arXiv</a:t>
            </a:r>
            <a:r>
              <a:rPr lang="en-IN" sz="1600" i="1" dirty="0"/>
              <a:t> preprint</a:t>
            </a:r>
            <a:r>
              <a:rPr lang="en-IN" sz="1600" dirty="0"/>
              <a:t>, arXiv:2504.05338, 2025.</a:t>
            </a:r>
          </a:p>
          <a:p>
            <a:pPr algn="just">
              <a:buNone/>
            </a:pPr>
            <a:endParaRPr lang="en-US" sz="1600" dirty="0"/>
          </a:p>
          <a:p>
            <a:pPr algn="just">
              <a:buNone/>
            </a:pPr>
            <a:r>
              <a:rPr lang="en-US" sz="1600" dirty="0"/>
              <a:t>[15].N. Tripathy, A. </a:t>
            </a:r>
            <a:r>
              <a:rPr lang="en-US" sz="1600" dirty="0" err="1"/>
              <a:t>Samanta</a:t>
            </a:r>
            <a:r>
              <a:rPr lang="en-US" sz="1600" dirty="0"/>
              <a:t>, and B. P. Mishra, “A Comparative Analysis of Diabetes Prediction Using Machine Learning and Deep Learning Algorithms in Healthcare,” </a:t>
            </a:r>
            <a:r>
              <a:rPr lang="en-US" sz="1600" i="1" dirty="0"/>
              <a:t>International Journal of Information Technology and Computer Science</a:t>
            </a:r>
            <a:r>
              <a:rPr lang="en-US" sz="1600" dirty="0"/>
              <a:t>, vol. 16, no. 1, pp. 35–44, 2024.</a:t>
            </a:r>
            <a:endParaRPr lang="en-IN" sz="1600"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IN" dirty="0"/>
          </a:p>
          <a:p>
            <a:pPr>
              <a:buNone/>
            </a:pPr>
            <a:endParaRPr lang="en-US" dirty="0"/>
          </a:p>
        </p:txBody>
      </p:sp>
    </p:spTree>
    <p:extLst>
      <p:ext uri="{BB962C8B-B14F-4D97-AF65-F5344CB8AC3E}">
        <p14:creationId xmlns:p14="http://schemas.microsoft.com/office/powerpoint/2010/main" val="3149202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7"/>
        <p:cNvGrpSpPr/>
        <p:nvPr/>
      </p:nvGrpSpPr>
      <p:grpSpPr>
        <a:xfrm>
          <a:off x="0" y="0"/>
          <a:ext cx="0" cy="0"/>
          <a:chOff x="0" y="0"/>
          <a:chExt cx="0" cy="0"/>
        </a:xfrm>
      </p:grpSpPr>
      <p:sp>
        <p:nvSpPr>
          <p:cNvPr id="88" name="Google Shape;88;p2"/>
          <p:cNvSpPr txBox="1"/>
          <p:nvPr/>
        </p:nvSpPr>
        <p:spPr>
          <a:xfrm>
            <a:off x="2757000" y="3987458"/>
            <a:ext cx="6678000" cy="1292631"/>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800" b="0" i="0" u="none" strike="noStrike" cap="none" dirty="0">
                <a:solidFill>
                  <a:schemeClr val="dk1"/>
                </a:solidFill>
                <a:latin typeface="Proxima Nova"/>
                <a:ea typeface="Proxima Nova"/>
                <a:cs typeface="Proxima Nova"/>
                <a:sym typeface="Proxima Nova"/>
              </a:rPr>
              <a:t>Team Member 1: </a:t>
            </a:r>
            <a:r>
              <a:rPr lang="en-US" sz="1800" dirty="0">
                <a:solidFill>
                  <a:schemeClr val="tx1"/>
                </a:solidFill>
                <a:latin typeface="Proxima Nova"/>
                <a:ea typeface="Proxima Nova"/>
                <a:cs typeface="Proxima Nova"/>
                <a:sym typeface="Proxima Nova"/>
              </a:rPr>
              <a:t>Raj </a:t>
            </a:r>
            <a:r>
              <a:rPr lang="en-US" sz="1800" dirty="0" err="1">
                <a:solidFill>
                  <a:schemeClr val="tx1"/>
                </a:solidFill>
                <a:latin typeface="Proxima Nova"/>
                <a:ea typeface="Proxima Nova"/>
                <a:cs typeface="Proxima Nova"/>
                <a:sym typeface="Proxima Nova"/>
              </a:rPr>
              <a:t>Mungara</a:t>
            </a:r>
            <a:r>
              <a:rPr lang="en-US" sz="1800" b="0" i="0" u="none" strike="noStrike" cap="none" dirty="0">
                <a:solidFill>
                  <a:schemeClr val="tx1"/>
                </a:solidFill>
                <a:latin typeface="Proxima Nova"/>
                <a:ea typeface="Proxima Nova"/>
                <a:cs typeface="Proxima Nova"/>
                <a:sym typeface="Proxima Nova"/>
              </a:rPr>
              <a:t> (92200103223) (</a:t>
            </a:r>
            <a:r>
              <a:rPr lang="en-US" sz="1800" dirty="0">
                <a:solidFill>
                  <a:schemeClr val="tx1"/>
                </a:solidFill>
                <a:latin typeface="Proxima Nova"/>
                <a:ea typeface="Proxima Nova"/>
                <a:cs typeface="Proxima Nova"/>
                <a:sym typeface="Proxima Nova"/>
              </a:rPr>
              <a:t>7TC3</a:t>
            </a:r>
            <a:r>
              <a:rPr lang="en-US" sz="1800" b="0" i="0" u="none" strike="noStrike" cap="none" dirty="0">
                <a:solidFill>
                  <a:schemeClr val="tx1"/>
                </a:solidFill>
                <a:latin typeface="Proxima Nova"/>
                <a:ea typeface="Proxima Nova"/>
                <a:cs typeface="Proxima Nova"/>
                <a:sym typeface="Proxima Nova"/>
              </a:rPr>
              <a:t>)</a:t>
            </a:r>
            <a:endParaRPr dirty="0">
              <a:solidFill>
                <a:schemeClr val="tx1"/>
              </a:solidFill>
            </a:endParaRPr>
          </a:p>
          <a:p>
            <a:pPr marL="0" marR="0" lvl="0" indent="0" algn="ctr" rtl="0">
              <a:spcBef>
                <a:spcPts val="0"/>
              </a:spcBef>
              <a:spcAft>
                <a:spcPts val="0"/>
              </a:spcAft>
              <a:buNone/>
            </a:pPr>
            <a:r>
              <a:rPr lang="en-US" sz="1800" b="0" i="0" u="none" strike="noStrike" cap="none" dirty="0">
                <a:solidFill>
                  <a:schemeClr val="tx1"/>
                </a:solidFill>
                <a:latin typeface="Proxima Nova"/>
                <a:ea typeface="Proxima Nova"/>
                <a:cs typeface="Proxima Nova"/>
                <a:sym typeface="Proxima Nova"/>
              </a:rPr>
              <a:t>Team Member 2: </a:t>
            </a:r>
            <a:r>
              <a:rPr lang="en-US" sz="1800" dirty="0">
                <a:solidFill>
                  <a:schemeClr val="tx1"/>
                </a:solidFill>
                <a:latin typeface="Proxima Nova"/>
                <a:ea typeface="Proxima Nova"/>
                <a:cs typeface="Proxima Nova"/>
                <a:sym typeface="Proxima Nova"/>
              </a:rPr>
              <a:t>Darshan Vasoya</a:t>
            </a:r>
            <a:r>
              <a:rPr lang="en-US" sz="1800" b="0" i="0" u="none" strike="noStrike" cap="none" dirty="0">
                <a:solidFill>
                  <a:schemeClr val="tx1"/>
                </a:solidFill>
                <a:latin typeface="Proxima Nova"/>
                <a:ea typeface="Proxima Nova"/>
                <a:cs typeface="Proxima Nova"/>
                <a:sym typeface="Proxima Nova"/>
              </a:rPr>
              <a:t> (</a:t>
            </a:r>
            <a:r>
              <a:rPr lang="en-US" sz="1800" dirty="0">
                <a:solidFill>
                  <a:schemeClr val="tx1"/>
                </a:solidFill>
                <a:latin typeface="Proxima Nova"/>
                <a:ea typeface="Proxima Nova"/>
                <a:cs typeface="Proxima Nova"/>
                <a:sym typeface="Proxima Nova"/>
              </a:rPr>
              <a:t>92200103199</a:t>
            </a:r>
            <a:r>
              <a:rPr lang="en-US" sz="1800" b="0" i="0" u="none" strike="noStrike" cap="none" dirty="0">
                <a:solidFill>
                  <a:schemeClr val="tx1"/>
                </a:solidFill>
                <a:latin typeface="Proxima Nova"/>
                <a:ea typeface="Proxima Nova"/>
                <a:cs typeface="Proxima Nova"/>
                <a:sym typeface="Proxima Nova"/>
              </a:rPr>
              <a:t>) (7TC</a:t>
            </a:r>
            <a:r>
              <a:rPr lang="en-US" sz="1800" dirty="0">
                <a:solidFill>
                  <a:schemeClr val="tx1"/>
                </a:solidFill>
                <a:latin typeface="Proxima Nova"/>
                <a:ea typeface="Proxima Nova"/>
                <a:cs typeface="Proxima Nova"/>
                <a:sym typeface="Proxima Nova"/>
              </a:rPr>
              <a:t>3</a:t>
            </a:r>
            <a:r>
              <a:rPr lang="en-US" sz="1800" b="0" i="0" u="none" strike="noStrike" cap="none" dirty="0">
                <a:solidFill>
                  <a:schemeClr val="tx1"/>
                </a:solidFill>
                <a:latin typeface="Proxima Nova"/>
                <a:ea typeface="Proxima Nova"/>
                <a:cs typeface="Proxima Nova"/>
                <a:sym typeface="Proxima Nova"/>
              </a:rPr>
              <a:t>)</a:t>
            </a:r>
            <a:endParaRPr dirty="0">
              <a:solidFill>
                <a:schemeClr val="tx1"/>
              </a:solidFill>
            </a:endParaRPr>
          </a:p>
          <a:p>
            <a:pPr marL="0" marR="0" lvl="0" indent="0" algn="ctr" rtl="0">
              <a:spcBef>
                <a:spcPts val="0"/>
              </a:spcBef>
              <a:spcAft>
                <a:spcPts val="0"/>
              </a:spcAft>
              <a:buNone/>
            </a:pPr>
            <a:r>
              <a:rPr lang="en-US" sz="1800" b="0" i="0" u="none" strike="noStrike" cap="none" dirty="0">
                <a:solidFill>
                  <a:schemeClr val="tx1"/>
                </a:solidFill>
                <a:latin typeface="Proxima Nova"/>
                <a:ea typeface="Proxima Nova"/>
                <a:cs typeface="Proxima Nova"/>
                <a:sym typeface="Proxima Nova"/>
              </a:rPr>
              <a:t>Team Member 3: </a:t>
            </a:r>
            <a:r>
              <a:rPr lang="en-US" sz="1800" dirty="0">
                <a:solidFill>
                  <a:schemeClr val="tx1"/>
                </a:solidFill>
                <a:latin typeface="Proxima Nova"/>
                <a:ea typeface="Proxima Nova"/>
                <a:cs typeface="Proxima Nova"/>
                <a:sym typeface="Proxima Nova"/>
              </a:rPr>
              <a:t>Rupesh </a:t>
            </a:r>
            <a:r>
              <a:rPr lang="en-US" sz="1800" dirty="0" err="1">
                <a:solidFill>
                  <a:schemeClr val="tx1"/>
                </a:solidFill>
                <a:latin typeface="Proxima Nova"/>
                <a:ea typeface="Proxima Nova"/>
                <a:cs typeface="Proxima Nova"/>
                <a:sym typeface="Proxima Nova"/>
              </a:rPr>
              <a:t>Rudakiya</a:t>
            </a:r>
            <a:r>
              <a:rPr lang="en-US" sz="1800" b="0" i="0" u="none" strike="noStrike" cap="none" dirty="0">
                <a:solidFill>
                  <a:schemeClr val="tx1"/>
                </a:solidFill>
                <a:latin typeface="Proxima Nova"/>
                <a:ea typeface="Proxima Nova"/>
                <a:cs typeface="Proxima Nova"/>
                <a:sym typeface="Proxima Nova"/>
              </a:rPr>
              <a:t> (</a:t>
            </a:r>
            <a:r>
              <a:rPr lang="en-US" sz="1800" dirty="0">
                <a:solidFill>
                  <a:schemeClr val="tx1"/>
                </a:solidFill>
                <a:latin typeface="Proxima Nova"/>
                <a:ea typeface="Proxima Nova"/>
                <a:cs typeface="Proxima Nova"/>
                <a:sym typeface="Proxima Nova"/>
              </a:rPr>
              <a:t>92200103222</a:t>
            </a:r>
            <a:r>
              <a:rPr lang="en-US" sz="1800" b="0" i="0" u="none" strike="noStrike" cap="none" dirty="0">
                <a:solidFill>
                  <a:schemeClr val="tx1"/>
                </a:solidFill>
                <a:latin typeface="Proxima Nova"/>
                <a:ea typeface="Proxima Nova"/>
                <a:cs typeface="Proxima Nova"/>
                <a:sym typeface="Proxima Nova"/>
              </a:rPr>
              <a:t>) (7TC3)</a:t>
            </a:r>
            <a:endParaRPr dirty="0">
              <a:solidFill>
                <a:schemeClr val="tx1"/>
              </a:solidFill>
            </a:endParaRPr>
          </a:p>
          <a:p>
            <a:pPr marL="0" marR="0" lvl="0" indent="0" algn="ctr" rtl="0">
              <a:spcBef>
                <a:spcPts val="0"/>
              </a:spcBef>
              <a:spcAft>
                <a:spcPts val="0"/>
              </a:spcAft>
              <a:buNone/>
            </a:pPr>
            <a:endParaRPr sz="1800" b="0" i="0" u="none" strike="noStrike" cap="none" dirty="0">
              <a:solidFill>
                <a:schemeClr val="dk1"/>
              </a:solidFill>
              <a:latin typeface="Proxima Nova"/>
              <a:ea typeface="Proxima Nova"/>
              <a:cs typeface="Proxima Nova"/>
              <a:sym typeface="Proxima Nova"/>
            </a:endParaRPr>
          </a:p>
        </p:txBody>
      </p:sp>
      <p:sp>
        <p:nvSpPr>
          <p:cNvPr id="89" name="Google Shape;89;p2"/>
          <p:cNvSpPr txBox="1"/>
          <p:nvPr/>
        </p:nvSpPr>
        <p:spPr>
          <a:xfrm>
            <a:off x="2498100" y="2634066"/>
            <a:ext cx="7195800" cy="1225977"/>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800"/>
              <a:buFont typeface="Proxima Nova"/>
              <a:buNone/>
            </a:pPr>
            <a:r>
              <a:rPr lang="en-US" sz="2800" dirty="0">
                <a:solidFill>
                  <a:srgbClr val="04A2B9"/>
                </a:solidFill>
                <a:latin typeface="Proxima Nova"/>
                <a:sym typeface="Proxima Nova"/>
              </a:rPr>
              <a:t>Early Detection of Diabetes Using Supervised Classification Algorithm </a:t>
            </a:r>
            <a:endParaRPr dirty="0"/>
          </a:p>
          <a:p>
            <a:pPr marL="12700" marR="0" lvl="0" indent="0" algn="ctr" rtl="0">
              <a:lnSpc>
                <a:spcPct val="100000"/>
              </a:lnSpc>
              <a:spcBef>
                <a:spcPts val="100"/>
              </a:spcBef>
              <a:spcAft>
                <a:spcPts val="0"/>
              </a:spcAft>
              <a:buClr>
                <a:srgbClr val="04A2B9"/>
              </a:buClr>
              <a:buSzPts val="2200"/>
              <a:buFont typeface="Proxima Nova"/>
              <a:buNone/>
            </a:pPr>
            <a:r>
              <a:rPr lang="en-US" sz="2200" b="0" i="0" u="none" strike="noStrike" cap="none" dirty="0">
                <a:solidFill>
                  <a:srgbClr val="04A2B9"/>
                </a:solidFill>
                <a:latin typeface="Proxima Nova"/>
                <a:ea typeface="Proxima Nova"/>
                <a:cs typeface="Proxima Nova"/>
                <a:sym typeface="Proxima Nova"/>
              </a:rPr>
              <a:t>Team ID: </a:t>
            </a:r>
            <a:r>
              <a:rPr lang="en-US" sz="2200" dirty="0">
                <a:solidFill>
                  <a:schemeClr val="tx1"/>
                </a:solidFill>
                <a:latin typeface="Proxima Nova"/>
                <a:ea typeface="Proxima Nova"/>
                <a:cs typeface="Proxima Nova"/>
                <a:sym typeface="Proxima Nova"/>
              </a:rPr>
              <a:t>7CE_046</a:t>
            </a:r>
            <a:endParaRPr sz="2200" b="0" i="0" u="none" strike="noStrike" cap="none" dirty="0">
              <a:solidFill>
                <a:schemeClr val="tx1"/>
              </a:solidFill>
              <a:latin typeface="Proxima Nova"/>
              <a:ea typeface="Proxima Nova"/>
              <a:cs typeface="Proxima Nova"/>
              <a:sym typeface="Proxima Nova"/>
            </a:endParaRPr>
          </a:p>
        </p:txBody>
      </p:sp>
      <p:sp>
        <p:nvSpPr>
          <p:cNvPr id="90" name="Google Shape;90;p2"/>
          <p:cNvSpPr txBox="1"/>
          <p:nvPr/>
        </p:nvSpPr>
        <p:spPr>
          <a:xfrm>
            <a:off x="5338140" y="4898943"/>
            <a:ext cx="1272300" cy="4617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800" b="0" i="0" u="none" strike="noStrike" cap="none" dirty="0">
                <a:solidFill>
                  <a:srgbClr val="595959"/>
                </a:solidFill>
                <a:latin typeface="Proxima Nova"/>
                <a:ea typeface="Proxima Nova"/>
                <a:cs typeface="Proxima Nova"/>
                <a:sym typeface="Proxima Nova"/>
              </a:rPr>
              <a:t>Guided By</a:t>
            </a:r>
            <a:endParaRPr dirty="0"/>
          </a:p>
        </p:txBody>
      </p:sp>
      <p:sp>
        <p:nvSpPr>
          <p:cNvPr id="91" name="Google Shape;91;p2"/>
          <p:cNvSpPr txBox="1"/>
          <p:nvPr/>
        </p:nvSpPr>
        <p:spPr>
          <a:xfrm>
            <a:off x="3102948" y="5290933"/>
            <a:ext cx="5742683" cy="461635"/>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r>
              <a:rPr lang="en-US" sz="1800" dirty="0">
                <a:solidFill>
                  <a:schemeClr val="dk1"/>
                </a:solidFill>
                <a:latin typeface="Proxima Nova"/>
                <a:ea typeface="Proxima Nova"/>
                <a:cs typeface="Proxima Nova"/>
                <a:sym typeface="Proxima Nova"/>
              </a:rPr>
              <a:t>Prof. </a:t>
            </a:r>
            <a:r>
              <a:rPr lang="en-US" sz="1800" b="0" i="0" u="none" strike="noStrike" cap="none" dirty="0" err="1">
                <a:solidFill>
                  <a:schemeClr val="dk1"/>
                </a:solidFill>
                <a:latin typeface="Proxima Nova"/>
                <a:ea typeface="Proxima Nova"/>
                <a:cs typeface="Proxima Nova"/>
                <a:sym typeface="Proxima Nova"/>
              </a:rPr>
              <a:t>Dhara</a:t>
            </a:r>
            <a:r>
              <a:rPr lang="en-US" sz="1800" b="0" i="0" u="none" strike="noStrike" cap="none" dirty="0">
                <a:solidFill>
                  <a:schemeClr val="dk1"/>
                </a:solidFill>
                <a:latin typeface="Proxima Nova"/>
                <a:ea typeface="Proxima Nova"/>
                <a:cs typeface="Proxima Nova"/>
                <a:sym typeface="Proxima Nova"/>
              </a:rPr>
              <a:t> Joshi</a:t>
            </a:r>
          </a:p>
        </p:txBody>
      </p:sp>
      <p:sp>
        <p:nvSpPr>
          <p:cNvPr id="92" name="Google Shape;92;p2"/>
          <p:cNvSpPr txBox="1"/>
          <p:nvPr/>
        </p:nvSpPr>
        <p:spPr>
          <a:xfrm>
            <a:off x="3193926" y="5441197"/>
            <a:ext cx="3023400" cy="400200"/>
          </a:xfrm>
          <a:prstGeom prst="rect">
            <a:avLst/>
          </a:prstGeom>
          <a:noFill/>
          <a:ln>
            <a:noFill/>
          </a:ln>
        </p:spPr>
        <p:txBody>
          <a:bodyPr spcFirstLastPara="1" wrap="square" lIns="91425" tIns="91425" rIns="91425" bIns="91425" anchor="t" anchorCtr="0">
            <a:spAutoFit/>
          </a:bodyPr>
          <a:lstStyle/>
          <a:p>
            <a:pPr marL="0" marR="0" lvl="0" indent="0" algn="ctr" rtl="0">
              <a:spcBef>
                <a:spcPts val="0"/>
              </a:spcBef>
              <a:spcAft>
                <a:spcPts val="0"/>
              </a:spcAft>
              <a:buNone/>
            </a:pPr>
            <a:endParaRPr dirty="0"/>
          </a:p>
        </p:txBody>
      </p:sp>
      <p:sp>
        <p:nvSpPr>
          <p:cNvPr id="93" name="Google Shape;93;p2"/>
          <p:cNvSpPr txBox="1"/>
          <p:nvPr/>
        </p:nvSpPr>
        <p:spPr>
          <a:xfrm>
            <a:off x="2722290" y="1253792"/>
            <a:ext cx="6504000" cy="1533753"/>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200"/>
              <a:buFont typeface="Proxima Nova"/>
              <a:buNone/>
            </a:pPr>
            <a:r>
              <a:rPr lang="en-US" sz="3200" b="1" i="0" u="none" strike="noStrike" cap="none" dirty="0">
                <a:solidFill>
                  <a:srgbClr val="04A2B9"/>
                </a:solidFill>
                <a:latin typeface="Proxima Nova"/>
                <a:ea typeface="Proxima Nova"/>
                <a:cs typeface="Proxima Nova"/>
                <a:sym typeface="Proxima Nova"/>
              </a:rPr>
              <a:t>Major Project-I (01CE0716)</a:t>
            </a:r>
            <a:endParaRPr sz="3200" b="1" dirty="0"/>
          </a:p>
          <a:p>
            <a:pPr marL="12700" marR="0" lvl="0" indent="0" algn="ctr" rtl="0">
              <a:lnSpc>
                <a:spcPct val="100000"/>
              </a:lnSpc>
              <a:spcBef>
                <a:spcPts val="100"/>
              </a:spcBef>
              <a:spcAft>
                <a:spcPts val="0"/>
              </a:spcAft>
              <a:buClr>
                <a:srgbClr val="04A2B9"/>
              </a:buClr>
              <a:buSzPts val="2200"/>
              <a:buFont typeface="Proxima Nova"/>
              <a:buNone/>
            </a:pPr>
            <a:r>
              <a:rPr lang="en-US" sz="2200" dirty="0">
                <a:solidFill>
                  <a:srgbClr val="04A2B9"/>
                </a:solidFill>
                <a:latin typeface="Proxima Nova"/>
                <a:ea typeface="Proxima Nova"/>
                <a:cs typeface="Proxima Nova"/>
                <a:sym typeface="Proxima Nova"/>
              </a:rPr>
              <a:t>Review</a:t>
            </a:r>
            <a:r>
              <a:rPr lang="en-US" sz="2200" b="0" i="0" u="none" strike="noStrike" cap="none" dirty="0">
                <a:solidFill>
                  <a:srgbClr val="04A2B9"/>
                </a:solidFill>
                <a:latin typeface="Proxima Nova"/>
                <a:ea typeface="Proxima Nova"/>
                <a:cs typeface="Proxima Nova"/>
                <a:sym typeface="Proxima Nova"/>
              </a:rPr>
              <a:t> </a:t>
            </a:r>
            <a:r>
              <a:rPr lang="en-US" sz="2200" dirty="0">
                <a:solidFill>
                  <a:srgbClr val="04A2B9"/>
                </a:solidFill>
                <a:latin typeface="Proxima Nova"/>
                <a:ea typeface="Proxima Nova"/>
                <a:cs typeface="Proxima Nova"/>
                <a:sym typeface="Proxima Nova"/>
              </a:rPr>
              <a:t>- 3</a:t>
            </a:r>
            <a:br>
              <a:rPr lang="en-US" sz="2200" b="0" i="0" u="none" strike="noStrike" cap="none" dirty="0">
                <a:solidFill>
                  <a:srgbClr val="04A2B9"/>
                </a:solidFill>
                <a:latin typeface="Proxima Nova"/>
                <a:ea typeface="Proxima Nova"/>
                <a:cs typeface="Proxima Nova"/>
                <a:sym typeface="Proxima Nova"/>
              </a:rPr>
            </a:br>
            <a:r>
              <a:rPr lang="en-US" sz="2200" b="0" i="0" u="none" strike="noStrike" cap="none" dirty="0">
                <a:solidFill>
                  <a:schemeClr val="tx1"/>
                </a:solidFill>
                <a:latin typeface="Proxima Nova"/>
                <a:ea typeface="Proxima Nova"/>
                <a:cs typeface="Proxima Nova"/>
                <a:sym typeface="Proxima Nova"/>
              </a:rPr>
              <a:t>(</a:t>
            </a:r>
            <a:r>
              <a:rPr lang="en-US" sz="2200" dirty="0">
                <a:solidFill>
                  <a:schemeClr val="tx1"/>
                </a:solidFill>
                <a:latin typeface="Proxima Nova"/>
                <a:ea typeface="Proxima Nova"/>
                <a:cs typeface="Proxima Nova"/>
                <a:sym typeface="Proxima Nova"/>
              </a:rPr>
              <a:t>30</a:t>
            </a:r>
            <a:r>
              <a:rPr lang="en-US" sz="2200" b="0" i="0" u="none" strike="noStrike" cap="none" dirty="0">
                <a:solidFill>
                  <a:schemeClr val="tx1"/>
                </a:solidFill>
                <a:latin typeface="Proxima Nova"/>
                <a:ea typeface="Proxima Nova"/>
                <a:cs typeface="Proxima Nova"/>
                <a:sym typeface="Proxima Nova"/>
              </a:rPr>
              <a:t>/08/</a:t>
            </a:r>
            <a:r>
              <a:rPr lang="en-US" sz="2200" dirty="0">
                <a:solidFill>
                  <a:schemeClr val="tx1"/>
                </a:solidFill>
                <a:latin typeface="Proxima Nova"/>
                <a:ea typeface="Proxima Nova"/>
                <a:cs typeface="Proxima Nova"/>
                <a:sym typeface="Proxima Nova"/>
              </a:rPr>
              <a:t>2025</a:t>
            </a:r>
            <a:r>
              <a:rPr lang="en-US" sz="2200" b="0" i="0" u="none" strike="noStrike" cap="none" dirty="0">
                <a:solidFill>
                  <a:schemeClr val="tx1"/>
                </a:solidFill>
                <a:latin typeface="Proxima Nova"/>
                <a:ea typeface="Proxima Nova"/>
                <a:cs typeface="Proxima Nova"/>
                <a:sym typeface="Proxima Nova"/>
              </a:rPr>
              <a:t>)</a:t>
            </a:r>
            <a:br>
              <a:rPr lang="en-US" sz="2200" b="0" i="0" u="none" strike="noStrike" cap="none" dirty="0">
                <a:solidFill>
                  <a:srgbClr val="04A2B9"/>
                </a:solidFill>
                <a:latin typeface="Proxima Nova"/>
                <a:ea typeface="Proxima Nova"/>
                <a:cs typeface="Proxima Nova"/>
                <a:sym typeface="Proxima Nova"/>
              </a:rPr>
            </a:br>
            <a:endParaRPr sz="2200" b="0" i="0" u="none" strike="noStrike" cap="none" dirty="0">
              <a:solidFill>
                <a:schemeClr val="dk1"/>
              </a:solidFill>
              <a:latin typeface="Proxima Nova"/>
              <a:ea typeface="Proxima Nova"/>
              <a:cs typeface="Proxima Nova"/>
              <a:sym typeface="Proxima Nova"/>
            </a:endParaRPr>
          </a:p>
        </p:txBody>
      </p:sp>
      <p:sp>
        <p:nvSpPr>
          <p:cNvPr id="94" name="Google Shape;94;p2"/>
          <p:cNvSpPr txBox="1"/>
          <p:nvPr/>
        </p:nvSpPr>
        <p:spPr>
          <a:xfrm>
            <a:off x="1825598" y="5723497"/>
            <a:ext cx="8297381" cy="936154"/>
          </a:xfrm>
          <a:prstGeom prst="rect">
            <a:avLst/>
          </a:prstGeom>
          <a:noFill/>
          <a:ln>
            <a:noFill/>
          </a:ln>
        </p:spPr>
        <p:txBody>
          <a:bodyPr spcFirstLastPara="1" wrap="square" lIns="0" tIns="12700" rIns="0" bIns="0" anchor="ctr" anchorCtr="0">
            <a:spAutoFit/>
          </a:bodyPr>
          <a:lstStyle/>
          <a:p>
            <a:pPr marL="12700" marR="0" lvl="0" indent="0" algn="ctr" rtl="0">
              <a:lnSpc>
                <a:spcPct val="100000"/>
              </a:lnSpc>
              <a:spcBef>
                <a:spcPts val="0"/>
              </a:spcBef>
              <a:spcAft>
                <a:spcPts val="0"/>
              </a:spcAft>
              <a:buClr>
                <a:srgbClr val="04A2B9"/>
              </a:buClr>
              <a:buSzPts val="2400"/>
              <a:buFont typeface="Proxima Nova"/>
              <a:buNone/>
            </a:pPr>
            <a:r>
              <a:rPr lang="en-US" sz="2400" b="0" i="0" u="none" strike="noStrike" cap="none" dirty="0">
                <a:solidFill>
                  <a:srgbClr val="04A2B9"/>
                </a:solidFill>
                <a:latin typeface="Proxima Nova"/>
                <a:ea typeface="Proxima Nova"/>
                <a:cs typeface="Proxima Nova"/>
                <a:sym typeface="Proxima Nova"/>
              </a:rPr>
              <a:t>Department of Computer Engineering,</a:t>
            </a:r>
            <a:br>
              <a:rPr lang="en-US" sz="2400" b="0" i="0" u="none" strike="noStrike" cap="none" dirty="0">
                <a:solidFill>
                  <a:srgbClr val="04A2B9"/>
                </a:solidFill>
                <a:latin typeface="Proxima Nova"/>
                <a:ea typeface="Proxima Nova"/>
                <a:cs typeface="Proxima Nova"/>
                <a:sym typeface="Proxima Nova"/>
              </a:rPr>
            </a:br>
            <a:r>
              <a:rPr lang="en-US" sz="2400" b="0" i="0" u="none" strike="noStrike" cap="none" dirty="0">
                <a:solidFill>
                  <a:srgbClr val="04A2B9"/>
                </a:solidFill>
                <a:latin typeface="Proxima Nova"/>
                <a:ea typeface="Proxima Nova"/>
                <a:cs typeface="Proxima Nova"/>
                <a:sym typeface="Proxima Nova"/>
              </a:rPr>
              <a:t>Faculty of Engineering &amp; Technology</a:t>
            </a:r>
            <a:r>
              <a:rPr lang="en-US" sz="3600" b="0" i="0" u="none" strike="noStrike" cap="none" dirty="0">
                <a:solidFill>
                  <a:srgbClr val="04A2B9"/>
                </a:solidFill>
                <a:latin typeface="Proxima Nova"/>
                <a:ea typeface="Proxima Nova"/>
                <a:cs typeface="Proxima Nova"/>
                <a:sym typeface="Proxima Nova"/>
              </a:rPr>
              <a:t> </a:t>
            </a:r>
            <a:endParaRPr sz="3600" b="0" i="0" u="none" strike="noStrike" cap="none" dirty="0">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Outline</a:t>
            </a:r>
            <a:endParaRPr sz="2400" b="1" dirty="0">
              <a:latin typeface="Proxima Nova"/>
              <a:ea typeface="Proxima Nova"/>
              <a:cs typeface="Proxima Nova"/>
              <a:sym typeface="Proxima Nova"/>
            </a:endParaRPr>
          </a:p>
        </p:txBody>
      </p:sp>
      <p:sp>
        <p:nvSpPr>
          <p:cNvPr id="100" name="Google Shape;100;p3"/>
          <p:cNvSpPr txBox="1"/>
          <p:nvPr/>
        </p:nvSpPr>
        <p:spPr>
          <a:xfrm>
            <a:off x="381859" y="1279697"/>
            <a:ext cx="8591100" cy="6340167"/>
          </a:xfrm>
          <a:prstGeom prst="rect">
            <a:avLst/>
          </a:prstGeom>
          <a:noFill/>
          <a:ln>
            <a:noFill/>
          </a:ln>
        </p:spPr>
        <p:txBody>
          <a:bodyPr spcFirstLastPara="1" wrap="square" lIns="91425" tIns="91425" rIns="91425" bIns="91425" anchor="t" anchorCtr="0">
            <a:spAutoFit/>
          </a:bodyPr>
          <a:lstStyle/>
          <a:p>
            <a:pPr marL="285750" marR="0" lvl="0" indent="-285750" algn="l" rtl="0">
              <a:spcBef>
                <a:spcPts val="0"/>
              </a:spcBef>
              <a:spcAft>
                <a:spcPts val="0"/>
              </a:spcAft>
              <a:buFont typeface="Arial" panose="020B0604020202020204" pitchFamily="34" charset="0"/>
              <a:buChar char="•"/>
            </a:pPr>
            <a:r>
              <a:rPr lang="en-US" sz="3200" dirty="0">
                <a:latin typeface="Proxima Nova" panose="020B0604020202020204" charset="0"/>
              </a:rPr>
              <a:t>Abstract </a:t>
            </a:r>
          </a:p>
          <a:p>
            <a:pPr marL="285750" marR="0" lvl="0" indent="-285750" algn="l" rtl="0">
              <a:spcBef>
                <a:spcPts val="0"/>
              </a:spcBef>
              <a:spcAft>
                <a:spcPts val="0"/>
              </a:spcAft>
              <a:buFont typeface="Arial" panose="020B0604020202020204" pitchFamily="34" charset="0"/>
              <a:buChar char="•"/>
            </a:pPr>
            <a:r>
              <a:rPr lang="en-US" sz="3200" dirty="0">
                <a:latin typeface="Proxima Nova" panose="020B0604020202020204" charset="0"/>
              </a:rPr>
              <a:t>Introduction </a:t>
            </a:r>
          </a:p>
          <a:p>
            <a:pPr marL="285750" marR="0" lvl="0" indent="-285750" algn="l" rtl="0">
              <a:spcBef>
                <a:spcPts val="0"/>
              </a:spcBef>
              <a:spcAft>
                <a:spcPts val="0"/>
              </a:spcAft>
              <a:buFont typeface="Arial" panose="020B0604020202020204" pitchFamily="34" charset="0"/>
              <a:buChar char="•"/>
            </a:pPr>
            <a:r>
              <a:rPr lang="en-US" sz="3200" dirty="0">
                <a:latin typeface="Proxima Nova" panose="020B0604020202020204" charset="0"/>
              </a:rPr>
              <a:t>Objective </a:t>
            </a:r>
          </a:p>
          <a:p>
            <a:pPr marL="285750" marR="0" lvl="0" indent="-285750" algn="l" rtl="0">
              <a:spcBef>
                <a:spcPts val="0"/>
              </a:spcBef>
              <a:spcAft>
                <a:spcPts val="0"/>
              </a:spcAft>
              <a:buFont typeface="Arial" panose="020B0604020202020204" pitchFamily="34" charset="0"/>
              <a:buChar char="•"/>
            </a:pPr>
            <a:r>
              <a:rPr lang="en-US" sz="3200" dirty="0">
                <a:solidFill>
                  <a:schemeClr val="tx1"/>
                </a:solidFill>
                <a:latin typeface="Proxima Nova" panose="020B0604020202020204" charset="0"/>
                <a:cs typeface="Times New Roman" panose="02020603050405020304" pitchFamily="18" charset="0"/>
              </a:rPr>
              <a:t>Literature Review </a:t>
            </a:r>
            <a:endParaRPr lang="en-IN" sz="3200" dirty="0">
              <a:solidFill>
                <a:schemeClr val="tx1"/>
              </a:solidFill>
              <a:latin typeface="Proxima Nova" panose="020B0604020202020204" charset="0"/>
              <a:cs typeface="Times New Roman" panose="02020603050405020304" pitchFamily="18" charset="0"/>
            </a:endParaRPr>
          </a:p>
          <a:p>
            <a:pPr marL="285750" indent="-285750">
              <a:buFont typeface="Arial" panose="020B0604020202020204" pitchFamily="34" charset="0"/>
              <a:buChar char="•"/>
            </a:pPr>
            <a:r>
              <a:rPr lang="en-US" sz="3200" dirty="0">
                <a:solidFill>
                  <a:schemeClr val="dk1"/>
                </a:solidFill>
                <a:latin typeface="Proxima Nova"/>
                <a:sym typeface="Proxima Nova"/>
              </a:rPr>
              <a:t>Tools &amp; Technology</a:t>
            </a:r>
          </a:p>
          <a:p>
            <a:pPr marL="285750" indent="-285750">
              <a:buFont typeface="Arial" panose="020B0604020202020204" pitchFamily="34" charset="0"/>
              <a:buChar char="•"/>
            </a:pPr>
            <a:r>
              <a:rPr lang="en-US" sz="3200" dirty="0">
                <a:solidFill>
                  <a:schemeClr val="dk1"/>
                </a:solidFill>
                <a:latin typeface="Proxima Nova"/>
                <a:sym typeface="Proxima Nova"/>
              </a:rPr>
              <a:t>Dataset</a:t>
            </a:r>
          </a:p>
          <a:p>
            <a:pPr marL="285750" indent="-285750">
              <a:buFont typeface="Arial" panose="020B0604020202020204" pitchFamily="34" charset="0"/>
              <a:buChar char="•"/>
            </a:pPr>
            <a:r>
              <a:rPr lang="en-US" sz="3200" dirty="0">
                <a:solidFill>
                  <a:schemeClr val="dk1"/>
                </a:solidFill>
                <a:latin typeface="Proxima Nova"/>
                <a:ea typeface="Proxima Nova"/>
                <a:cs typeface="Proxima Nova"/>
                <a:sym typeface="Proxima Nova"/>
              </a:rPr>
              <a:t>Methodology</a:t>
            </a:r>
          </a:p>
          <a:p>
            <a:pPr marL="285750" indent="-285750">
              <a:buFont typeface="Arial" panose="020B0604020202020204" pitchFamily="34" charset="0"/>
              <a:buChar char="•"/>
            </a:pPr>
            <a:r>
              <a:rPr lang="en-US" sz="3200" dirty="0">
                <a:solidFill>
                  <a:schemeClr val="dk1"/>
                </a:solidFill>
                <a:latin typeface="Proxima Nova"/>
                <a:ea typeface="Proxima Nova"/>
                <a:cs typeface="Proxima Nova"/>
                <a:sym typeface="Proxima Nova"/>
              </a:rPr>
              <a:t>Result and Discussion </a:t>
            </a:r>
          </a:p>
          <a:p>
            <a:pPr marL="285750" indent="-285750">
              <a:buFont typeface="Arial" panose="020B0604020202020204" pitchFamily="34" charset="0"/>
              <a:buChar char="•"/>
            </a:pPr>
            <a:r>
              <a:rPr lang="en-US" sz="3200" dirty="0">
                <a:solidFill>
                  <a:schemeClr val="dk1"/>
                </a:solidFill>
                <a:latin typeface="Proxima Nova"/>
                <a:ea typeface="Proxima Nova"/>
                <a:cs typeface="Proxima Nova"/>
                <a:sym typeface="Proxima Nova"/>
              </a:rPr>
              <a:t>Conclusion </a:t>
            </a:r>
          </a:p>
          <a:p>
            <a:pPr marL="285750" indent="-285750">
              <a:buFont typeface="Arial" panose="020B0604020202020204" pitchFamily="34" charset="0"/>
              <a:buChar char="•"/>
            </a:pPr>
            <a:r>
              <a:rPr lang="en-US" sz="3200" dirty="0">
                <a:solidFill>
                  <a:schemeClr val="dk1"/>
                </a:solidFill>
                <a:latin typeface="Proxima Nova"/>
                <a:ea typeface="Proxima Nova"/>
                <a:cs typeface="Proxima Nova"/>
                <a:sym typeface="Proxima Nova"/>
              </a:rPr>
              <a:t>References</a:t>
            </a:r>
          </a:p>
          <a:p>
            <a:pPr marL="285750" marR="0" lvl="0" indent="-285750" algn="l" rtl="0">
              <a:spcBef>
                <a:spcPts val="0"/>
              </a:spcBef>
              <a:spcAft>
                <a:spcPts val="0"/>
              </a:spcAft>
              <a:buFont typeface="Arial" panose="020B0604020202020204" pitchFamily="34" charset="0"/>
              <a:buChar char="•"/>
            </a:pPr>
            <a:endParaRPr lang="en-US" sz="3200" dirty="0">
              <a:latin typeface="Proxima Nova" panose="020B0604020202020204" charset="0"/>
            </a:endParaRPr>
          </a:p>
          <a:p>
            <a:pPr marR="0" lvl="0" algn="l" rtl="0">
              <a:spcBef>
                <a:spcPts val="0"/>
              </a:spcBef>
              <a:spcAft>
                <a:spcPts val="0"/>
              </a:spcAft>
            </a:pPr>
            <a:r>
              <a:rPr lang="en-US" sz="3200" dirty="0">
                <a:latin typeface="Proxima Nova" panose="020B0604020202020204" charset="0"/>
              </a:rPr>
              <a:t> </a:t>
            </a:r>
            <a:endParaRPr sz="3200" dirty="0">
              <a:latin typeface="Proxima Nova" panose="020B0604020202020204" charset="0"/>
            </a:endParaRPr>
          </a:p>
          <a:p>
            <a:pPr marL="285750" marR="0" lvl="0" indent="-285750" algn="l" rtl="0">
              <a:spcBef>
                <a:spcPts val="0"/>
              </a:spcBef>
              <a:spcAft>
                <a:spcPts val="0"/>
              </a:spcAft>
              <a:buClr>
                <a:srgbClr val="000000"/>
              </a:buClr>
              <a:buSzPts val="1700"/>
              <a:buFont typeface="Arial" panose="020B0604020202020204" pitchFamily="34" charset="0"/>
              <a:buChar char="•"/>
            </a:pPr>
            <a:endParaRPr lang="en-US" sz="1600" dirty="0">
              <a:latin typeface="Proxima Nova"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8">
          <a:extLst>
            <a:ext uri="{FF2B5EF4-FFF2-40B4-BE49-F238E27FC236}">
              <a16:creationId xmlns:a16="http://schemas.microsoft.com/office/drawing/2014/main" id="{11A1FEC8-861B-ECFE-7233-A8CCFD86BEF6}"/>
            </a:ext>
          </a:extLst>
        </p:cNvPr>
        <p:cNvGrpSpPr/>
        <p:nvPr/>
      </p:nvGrpSpPr>
      <p:grpSpPr>
        <a:xfrm>
          <a:off x="0" y="0"/>
          <a:ext cx="0" cy="0"/>
          <a:chOff x="0" y="0"/>
          <a:chExt cx="0" cy="0"/>
        </a:xfrm>
      </p:grpSpPr>
      <p:sp>
        <p:nvSpPr>
          <p:cNvPr id="99" name="Google Shape;99;p3">
            <a:extLst>
              <a:ext uri="{FF2B5EF4-FFF2-40B4-BE49-F238E27FC236}">
                <a16:creationId xmlns:a16="http://schemas.microsoft.com/office/drawing/2014/main" id="{0C066620-76B2-4DA5-BF98-B320ABEB698F}"/>
              </a:ext>
            </a:extLst>
          </p:cNvPr>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Abstract </a:t>
            </a:r>
            <a:endParaRPr sz="2400" b="1" dirty="0">
              <a:latin typeface="Proxima Nova"/>
              <a:ea typeface="Proxima Nova"/>
              <a:cs typeface="Proxima Nova"/>
              <a:sym typeface="Proxima Nova"/>
            </a:endParaRPr>
          </a:p>
        </p:txBody>
      </p:sp>
      <p:sp>
        <p:nvSpPr>
          <p:cNvPr id="5" name="TextBox 4">
            <a:extLst>
              <a:ext uri="{FF2B5EF4-FFF2-40B4-BE49-F238E27FC236}">
                <a16:creationId xmlns:a16="http://schemas.microsoft.com/office/drawing/2014/main" id="{9809BEB5-A805-2CE4-CE28-D252BF98C2BF}"/>
              </a:ext>
            </a:extLst>
          </p:cNvPr>
          <p:cNvSpPr txBox="1"/>
          <p:nvPr/>
        </p:nvSpPr>
        <p:spPr>
          <a:xfrm>
            <a:off x="534259" y="1188929"/>
            <a:ext cx="10763006" cy="379571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1800" dirty="0">
                <a:latin typeface="Proxima Nova" panose="020B0604020202020204" charset="0"/>
                <a:cs typeface="Times New Roman" panose="02020603050405020304" pitchFamily="18" charset="0"/>
              </a:rPr>
              <a:t>Diabetes is caused due to increase in blood sugar level and it is considered as one of the deadliest and most chronic  disease. If it is untreated or unidentified there will be a chances of occurring many complications. The rise in machine learning approaches solves this critical problem. The motive of this study is to design a model which can prognosticate the likelihood of diabetes in patients with maximum accuracy. Therefore, Machine learning classification algorithms namely Logistic Regression, Decision tree and SVM are used in this experiment to detect diabetes at an early stage. Experiments are performed on  Real Diabetes Dataset (RDD) which is sourced from Kaggle machine learning </a:t>
            </a:r>
            <a:r>
              <a:rPr lang="en-US" sz="1800" dirty="0" err="1">
                <a:latin typeface="Proxima Nova" panose="020B0604020202020204" charset="0"/>
                <a:cs typeface="Times New Roman" panose="02020603050405020304" pitchFamily="18" charset="0"/>
              </a:rPr>
              <a:t>repository.The</a:t>
            </a:r>
            <a:r>
              <a:rPr lang="en-US" sz="1800" dirty="0">
                <a:latin typeface="Proxima Nova" panose="020B0604020202020204" charset="0"/>
                <a:cs typeface="Times New Roman" panose="02020603050405020304" pitchFamily="18" charset="0"/>
              </a:rPr>
              <a:t> performances of these algorithms are evaluated on various measures like Precision, Accuracy, F-Score, and Recall. </a:t>
            </a:r>
          </a:p>
        </p:txBody>
      </p:sp>
    </p:spTree>
    <p:extLst>
      <p:ext uri="{BB962C8B-B14F-4D97-AF65-F5344CB8AC3E}">
        <p14:creationId xmlns:p14="http://schemas.microsoft.com/office/powerpoint/2010/main" val="82740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Introduction</a:t>
            </a:r>
            <a:endParaRPr sz="2400" b="1" dirty="0">
              <a:latin typeface="Proxima Nova"/>
              <a:ea typeface="Proxima Nova"/>
              <a:cs typeface="Proxima Nova"/>
              <a:sym typeface="Proxima Nova"/>
            </a:endParaRPr>
          </a:p>
        </p:txBody>
      </p:sp>
      <p:sp>
        <p:nvSpPr>
          <p:cNvPr id="106" name="Google Shape;106;p4"/>
          <p:cNvSpPr txBox="1"/>
          <p:nvPr/>
        </p:nvSpPr>
        <p:spPr>
          <a:xfrm>
            <a:off x="351145" y="1194942"/>
            <a:ext cx="11103435" cy="5078283"/>
          </a:xfrm>
          <a:prstGeom prst="rect">
            <a:avLst/>
          </a:prstGeom>
          <a:noFill/>
          <a:ln>
            <a:noFill/>
          </a:ln>
        </p:spPr>
        <p:txBody>
          <a:bodyPr spcFirstLastPara="1" wrap="square" lIns="91425" tIns="91425" rIns="91425" bIns="91425" anchor="t" anchorCtr="0">
            <a:spAutoFit/>
          </a:bodyPr>
          <a:lstStyle/>
          <a:p>
            <a:pPr marL="342900" indent="-342900" algn="just" defTabSz="914400" fontAlgn="base">
              <a:spcBef>
                <a:spcPct val="0"/>
              </a:spcBef>
              <a:spcAft>
                <a:spcPct val="0"/>
              </a:spcAft>
              <a:buFont typeface="Arial" panose="020B0604020202020204" pitchFamily="34" charset="0"/>
              <a:buChar char="•"/>
            </a:pPr>
            <a:r>
              <a:rPr lang="en-US" sz="1600" dirty="0">
                <a:latin typeface="Proxima Nova" panose="020B0604020202020204" charset="0"/>
                <a:ea typeface="Calibri" panose="020F0502020204030204" pitchFamily="34" charset="0"/>
                <a:cs typeface="Times New Roman" panose="02020603050405020304" pitchFamily="18" charset="0"/>
              </a:rPr>
              <a:t>Diabetes is one of the most noxious diseases in the world.</a:t>
            </a:r>
          </a:p>
          <a:p>
            <a:pPr marL="342900" indent="-342900" algn="just" defTabSz="914400" fontAlgn="base">
              <a:spcBef>
                <a:spcPct val="0"/>
              </a:spcBef>
              <a:spcAft>
                <a:spcPct val="0"/>
              </a:spcAft>
              <a:buFont typeface="Arial" panose="020B0604020202020204" pitchFamily="34" charset="0"/>
              <a:buChar char="•"/>
            </a:pPr>
            <a:endParaRPr lang="en-US" sz="1600" dirty="0">
              <a:latin typeface="Proxima Nova" panose="020B0604020202020204"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600" dirty="0">
                <a:latin typeface="Proxima Nova" panose="020B0604020202020204" charset="0"/>
                <a:ea typeface="Calibri" panose="020F0502020204030204" pitchFamily="34" charset="0"/>
                <a:cs typeface="Times New Roman" panose="02020603050405020304" pitchFamily="18" charset="0"/>
              </a:rPr>
              <a:t>Diabetes is caused because of obesity, high blood glucose levels.</a:t>
            </a:r>
          </a:p>
          <a:p>
            <a:pPr marL="342900" indent="-342900" algn="just" defTabSz="914400" fontAlgn="base">
              <a:spcBef>
                <a:spcPct val="0"/>
              </a:spcBef>
              <a:spcAft>
                <a:spcPct val="0"/>
              </a:spcAft>
              <a:buFont typeface="Arial" panose="020B0604020202020204" pitchFamily="34" charset="0"/>
              <a:buChar char="•"/>
            </a:pPr>
            <a:endParaRPr lang="en-US" sz="1600" dirty="0">
              <a:latin typeface="Proxima Nova" panose="020B0604020202020204" charset="0"/>
              <a:ea typeface="Calibri" panose="020F0502020204030204" pitchFamily="34" charset="0"/>
              <a:cs typeface="Times New Roman" panose="02020603050405020304" pitchFamily="18" charset="0"/>
            </a:endParaRPr>
          </a:p>
          <a:p>
            <a:pPr marL="342900" indent="-342900" algn="just" defTabSz="914400" fontAlgn="base">
              <a:spcBef>
                <a:spcPct val="0"/>
              </a:spcBef>
              <a:spcAft>
                <a:spcPct val="0"/>
              </a:spcAft>
              <a:buFont typeface="Arial" panose="020B0604020202020204" pitchFamily="34" charset="0"/>
              <a:buChar char="•"/>
            </a:pPr>
            <a:r>
              <a:rPr lang="en-US" sz="1600" dirty="0">
                <a:latin typeface="Proxima Nova" panose="020B0604020202020204" charset="0"/>
                <a:ea typeface="Calibri" panose="020F0502020204030204" pitchFamily="34" charset="0"/>
                <a:cs typeface="Times New Roman" panose="02020603050405020304" pitchFamily="18" charset="0"/>
              </a:rPr>
              <a:t>It affects the hormone insulin, resulting in abnormal metabolism of carbs and an increase in the level of sugar in the blood.</a:t>
            </a:r>
          </a:p>
          <a:p>
            <a:pPr algn="just" defTabSz="914400" fontAlgn="base">
              <a:spcBef>
                <a:spcPct val="0"/>
              </a:spcBef>
              <a:spcAft>
                <a:spcPct val="0"/>
              </a:spcAft>
            </a:pPr>
            <a:endParaRPr lang="en-US" sz="1600" dirty="0">
              <a:latin typeface="Proxima Nova" panose="020B0604020202020204"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IN" sz="1600" dirty="0">
                <a:latin typeface="Proxima Nova" panose="020B0604020202020204" charset="0"/>
                <a:cs typeface="Times New Roman" panose="02020603050405020304" pitchFamily="18" charset="0"/>
              </a:rPr>
              <a:t>The types of Diabetes are: </a:t>
            </a:r>
            <a:r>
              <a:rPr lang="en-IN" sz="1600" b="1" dirty="0">
                <a:latin typeface="Proxima Nova" panose="020B0604020202020204" charset="0"/>
                <a:cs typeface="Times New Roman" panose="02020603050405020304" pitchFamily="18" charset="0"/>
              </a:rPr>
              <a:t>Type 1, Type 2, </a:t>
            </a:r>
            <a:r>
              <a:rPr lang="en-IN" sz="1600" dirty="0">
                <a:latin typeface="Proxima Nova" panose="020B0604020202020204" charset="0"/>
                <a:cs typeface="Times New Roman" panose="02020603050405020304" pitchFamily="18" charset="0"/>
              </a:rPr>
              <a:t>and</a:t>
            </a:r>
            <a:r>
              <a:rPr lang="en-IN" sz="1600" b="1" dirty="0">
                <a:latin typeface="Proxima Nova" panose="020B0604020202020204" charset="0"/>
                <a:cs typeface="Times New Roman" panose="02020603050405020304" pitchFamily="18" charset="0"/>
              </a:rPr>
              <a:t> Type 3</a:t>
            </a:r>
            <a:endParaRPr lang="en-IN" sz="1600" dirty="0">
              <a:latin typeface="Proxima Nova"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Proxima Nova" panose="020B0604020202020204" charset="0"/>
                <a:cs typeface="Times New Roman" panose="02020603050405020304" pitchFamily="18" charset="0"/>
              </a:rPr>
              <a:t>Type 1 - </a:t>
            </a:r>
            <a:r>
              <a:rPr lang="en-US" sz="1600" dirty="0">
                <a:latin typeface="Proxima Nova" panose="020B0604020202020204" charset="0"/>
                <a:cs typeface="Times New Roman" panose="02020603050405020304" pitchFamily="18" charset="0"/>
              </a:rPr>
              <a:t>diabetes means that the immune system is compromised, and the cells fail to produce insulin in sufficient amounts.</a:t>
            </a:r>
          </a:p>
          <a:p>
            <a:pPr marL="342900" indent="-342900" algn="just">
              <a:buFont typeface="Arial" panose="020B0604020202020204" pitchFamily="34" charset="0"/>
              <a:buChar char="•"/>
            </a:pPr>
            <a:endParaRPr lang="en-US" sz="1600" dirty="0">
              <a:latin typeface="Proxima Nova"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Proxima Nova" panose="020B0604020202020204" charset="0"/>
                <a:cs typeface="Times New Roman" panose="02020603050405020304" pitchFamily="18" charset="0"/>
              </a:rPr>
              <a:t>Type 2 - </a:t>
            </a:r>
            <a:r>
              <a:rPr lang="en-US" sz="1600" dirty="0">
                <a:latin typeface="Proxima Nova" panose="020B0604020202020204" charset="0"/>
                <a:cs typeface="Times New Roman" panose="02020603050405020304" pitchFamily="18" charset="0"/>
              </a:rPr>
              <a:t>diabetes means that the cells produce a low quantity of insulin, or the body can’t use the insulin correctly. </a:t>
            </a:r>
          </a:p>
          <a:p>
            <a:pPr marL="342900" indent="-342900" algn="just">
              <a:buFont typeface="Arial" panose="020B0604020202020204" pitchFamily="34" charset="0"/>
              <a:buChar char="•"/>
            </a:pPr>
            <a:endParaRPr lang="en-US" sz="1600" dirty="0">
              <a:latin typeface="Proxima Nova"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1600" b="1" dirty="0">
                <a:latin typeface="Proxima Nova" panose="020B0604020202020204" charset="0"/>
                <a:cs typeface="Times New Roman" panose="02020603050405020304" pitchFamily="18" charset="0"/>
              </a:rPr>
              <a:t>Type 3 - </a:t>
            </a:r>
            <a:r>
              <a:rPr lang="en-US" sz="1600" dirty="0">
                <a:latin typeface="Proxima Nova" panose="020B0604020202020204" charset="0"/>
                <a:cs typeface="Times New Roman" panose="02020603050405020304" pitchFamily="18" charset="0"/>
              </a:rPr>
              <a:t>Gestational diabetes is a type of diabetes that develops during pregnancy. Gestational diabetes is usually diagnosed in the 24th to 28th week of pregnancy.</a:t>
            </a:r>
          </a:p>
          <a:p>
            <a:pPr algn="just"/>
            <a:endParaRPr lang="en-US" sz="1600" dirty="0">
              <a:latin typeface="Proxima Nova" panose="020B0604020202020204" charset="0"/>
              <a:cs typeface="Times New Roman" panose="02020603050405020304" pitchFamily="18" charset="0"/>
            </a:endParaRPr>
          </a:p>
          <a:p>
            <a:pPr marL="342900" indent="-342900" algn="just">
              <a:buFont typeface="Arial" panose="020B0604020202020204" pitchFamily="34" charset="0"/>
              <a:buChar char="•"/>
            </a:pPr>
            <a:r>
              <a:rPr lang="en-US" sz="1600" dirty="0">
                <a:latin typeface="Proxima Nova" panose="020B0604020202020204" charset="0"/>
                <a:cs typeface="Times New Roman" panose="02020603050405020304" pitchFamily="18" charset="0"/>
              </a:rPr>
              <a:t>Machine learning is considered to be one of the most important artificial intelligence features that supports the development of computer systems having the ability to acquire knowledge from past experiences with no need for programming for every case.</a:t>
            </a:r>
            <a:endParaRPr lang="en-US" sz="1600" dirty="0">
              <a:latin typeface="Proxima Nova" panose="020B0604020202020204" charset="0"/>
              <a:ea typeface="SimSun" panose="02010600030101010101" pitchFamily="2" charset="-122"/>
              <a:cs typeface="Times New Roman" panose="02020603050405020304" pitchFamily="18" charset="0"/>
            </a:endParaRPr>
          </a:p>
          <a:p>
            <a:pPr marL="285750" marR="0" lvl="0" indent="-285750" algn="l" rtl="0">
              <a:spcBef>
                <a:spcPts val="0"/>
              </a:spcBef>
              <a:spcAft>
                <a:spcPts val="0"/>
              </a:spcAft>
              <a:buClr>
                <a:srgbClr val="000000"/>
              </a:buClr>
              <a:buSzPts val="1700"/>
              <a:buFont typeface="Arial"/>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FC7C7160-59A4-6BD9-ACC5-9798BDBBEBA5}"/>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128DC5B8-2B46-403B-7D11-849A48FFA9B2}"/>
              </a:ext>
            </a:extLst>
          </p:cNvPr>
          <p:cNvSpPr txBox="1">
            <a:spLocks noGrp="1"/>
          </p:cNvSpPr>
          <p:nvPr>
            <p:ph type="title"/>
          </p:nvPr>
        </p:nvSpPr>
        <p:spPr>
          <a:xfrm>
            <a:off x="534259" y="309562"/>
            <a:ext cx="2320909" cy="382156"/>
          </a:xfrm>
          <a:prstGeom prst="rect">
            <a:avLst/>
          </a:prstGeom>
          <a:noFill/>
          <a:ln>
            <a:noFill/>
          </a:ln>
        </p:spPr>
        <p:txBody>
          <a:bodyPr spcFirstLastPara="1" wrap="square" lIns="0" tIns="12700" rIns="0" bIns="0" anchor="ctr" anchorCtr="0">
            <a:spAutoFit/>
          </a:bodyPr>
          <a:lstStyle/>
          <a:p>
            <a:pPr marL="12700" lvl="0" indent="0" algn="l" rtl="0">
              <a:lnSpc>
                <a:spcPct val="100000"/>
              </a:lnSpc>
              <a:spcBef>
                <a:spcPts val="0"/>
              </a:spcBef>
              <a:spcAft>
                <a:spcPts val="0"/>
              </a:spcAft>
              <a:buClr>
                <a:srgbClr val="04A2B9"/>
              </a:buClr>
              <a:buSzPts val="2400"/>
              <a:buFont typeface="Proxima Nova"/>
              <a:buNone/>
            </a:pPr>
            <a:r>
              <a:rPr lang="en-US" sz="2400" b="1" dirty="0">
                <a:solidFill>
                  <a:srgbClr val="04A2B9"/>
                </a:solidFill>
                <a:latin typeface="Proxima Nova"/>
                <a:ea typeface="Proxima Nova"/>
                <a:cs typeface="Proxima Nova"/>
                <a:sym typeface="Proxima Nova"/>
              </a:rPr>
              <a:t>Objective </a:t>
            </a:r>
            <a:endParaRPr sz="2400" b="1" dirty="0">
              <a:latin typeface="Proxima Nova"/>
              <a:ea typeface="Proxima Nova"/>
              <a:cs typeface="Proxima Nova"/>
              <a:sym typeface="Proxima Nova"/>
            </a:endParaRPr>
          </a:p>
        </p:txBody>
      </p:sp>
      <p:sp>
        <p:nvSpPr>
          <p:cNvPr id="3" name="TextBox 2">
            <a:extLst>
              <a:ext uri="{FF2B5EF4-FFF2-40B4-BE49-F238E27FC236}">
                <a16:creationId xmlns:a16="http://schemas.microsoft.com/office/drawing/2014/main" id="{B2C38E16-118E-2885-CA81-055E0D92A1CB}"/>
              </a:ext>
            </a:extLst>
          </p:cNvPr>
          <p:cNvSpPr txBox="1"/>
          <p:nvPr/>
        </p:nvSpPr>
        <p:spPr>
          <a:xfrm>
            <a:off x="534259" y="1200128"/>
            <a:ext cx="10546696" cy="4568495"/>
          </a:xfrm>
          <a:prstGeom prst="rect">
            <a:avLst/>
          </a:prstGeom>
          <a:noFill/>
        </p:spPr>
        <p:txBody>
          <a:bodyPr wrap="square">
            <a:spAutoFit/>
          </a:bodyPr>
          <a:lstStyle/>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Proxima Nova" panose="020B0604020202020204" charset="0"/>
                <a:ea typeface="Calibri" panose="020F0502020204030204" pitchFamily="34" charset="0"/>
                <a:cs typeface="Times New Roman" panose="02020603050405020304" pitchFamily="18" charset="0"/>
                <a:sym typeface="+mn-ea"/>
              </a:rPr>
              <a:t>To predict whether a person is diabetic or not at an early stage.</a:t>
            </a: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Proxima Nova" panose="020B0604020202020204" charset="0"/>
                <a:ea typeface="Calibri" panose="020F0502020204030204" pitchFamily="34" charset="0"/>
                <a:cs typeface="Times New Roman" panose="02020603050405020304" pitchFamily="18" charset="0"/>
                <a:sym typeface="+mn-ea"/>
              </a:rPr>
              <a:t>To understand and </a:t>
            </a:r>
            <a:r>
              <a:rPr lang="en-US" sz="2400" dirty="0" err="1">
                <a:latin typeface="Proxima Nova" panose="020B0604020202020204" charset="0"/>
                <a:ea typeface="Calibri" panose="020F0502020204030204" pitchFamily="34" charset="0"/>
                <a:cs typeface="Times New Roman" panose="02020603050405020304" pitchFamily="18" charset="0"/>
                <a:sym typeface="+mn-ea"/>
              </a:rPr>
              <a:t>analyse</a:t>
            </a:r>
            <a:r>
              <a:rPr lang="en-US" sz="2400" dirty="0">
                <a:latin typeface="Proxima Nova" panose="020B0604020202020204" charset="0"/>
                <a:ea typeface="Calibri" panose="020F0502020204030204" pitchFamily="34" charset="0"/>
                <a:cs typeface="Times New Roman" panose="02020603050405020304" pitchFamily="18" charset="0"/>
                <a:sym typeface="+mn-ea"/>
              </a:rPr>
              <a:t> the present diabetics diseases.</a:t>
            </a:r>
            <a:endParaRPr lang="en-US" sz="2400" dirty="0">
              <a:latin typeface="Proxima Nova" panose="020B0604020202020204"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US" sz="2400" dirty="0">
                <a:latin typeface="Proxima Nova" panose="020B0604020202020204" charset="0"/>
                <a:ea typeface="Calibri" panose="020F0502020204030204" pitchFamily="34" charset="0"/>
                <a:cs typeface="Times New Roman" panose="02020603050405020304" pitchFamily="18" charset="0"/>
                <a:sym typeface="+mn-ea"/>
              </a:rPr>
              <a:t>To reduce the processing time of data sets we can use machine learning techniques.</a:t>
            </a:r>
            <a:endParaRPr lang="en-US" sz="2400" dirty="0">
              <a:latin typeface="Proxima Nova" panose="020B0604020202020204" charset="0"/>
              <a:ea typeface="Calibri" panose="020F0502020204030204" pitchFamily="34" charset="0"/>
              <a:cs typeface="Times New Roman" panose="02020603050405020304" pitchFamily="18" charset="0"/>
            </a:endParaRPr>
          </a:p>
          <a:p>
            <a:pPr marL="342900" indent="-342900" algn="just" defTabSz="914400" fontAlgn="base">
              <a:lnSpc>
                <a:spcPct val="250000"/>
              </a:lnSpc>
              <a:spcBef>
                <a:spcPct val="0"/>
              </a:spcBef>
              <a:spcAft>
                <a:spcPct val="0"/>
              </a:spcAft>
              <a:buFont typeface="Arial" panose="020B0604020202020204" pitchFamily="34" charset="0"/>
              <a:buChar char="•"/>
            </a:pPr>
            <a:r>
              <a:rPr lang="en-IN" sz="2400" dirty="0">
                <a:latin typeface="Proxima Nova" panose="020B0604020202020204" charset="0"/>
                <a:ea typeface="Calibri" panose="020F0502020204030204" pitchFamily="34" charset="0"/>
                <a:cs typeface="Times New Roman" panose="02020603050405020304" pitchFamily="18" charset="0"/>
                <a:sym typeface="+mn-ea"/>
              </a:rPr>
              <a:t>To evaluate the performance of the proposed model.</a:t>
            </a:r>
            <a:endParaRPr lang="en-IN" sz="2400" dirty="0">
              <a:latin typeface="Proxima Nova" panose="020B060402020202020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534259" y="309562"/>
            <a:ext cx="2503909"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Literature Review</a:t>
            </a:r>
            <a:endParaRPr sz="2400" b="1" dirty="0">
              <a:latin typeface="Proxima Nova"/>
              <a:ea typeface="Proxima Nova"/>
              <a:cs typeface="Proxima Nova"/>
              <a:sym typeface="Proxima Nova"/>
            </a:endParaRPr>
          </a:p>
        </p:txBody>
      </p:sp>
      <p:graphicFrame>
        <p:nvGraphicFramePr>
          <p:cNvPr id="7" name="Table 6">
            <a:extLst>
              <a:ext uri="{FF2B5EF4-FFF2-40B4-BE49-F238E27FC236}">
                <a16:creationId xmlns:a16="http://schemas.microsoft.com/office/drawing/2014/main" id="{AEC81618-F84A-50C0-12F0-3662AE888332}"/>
              </a:ext>
            </a:extLst>
          </p:cNvPr>
          <p:cNvGraphicFramePr>
            <a:graphicFrameLocks noGrp="1"/>
          </p:cNvGraphicFramePr>
          <p:nvPr>
            <p:extLst>
              <p:ext uri="{D42A27DB-BD31-4B8C-83A1-F6EECF244321}">
                <p14:modId xmlns:p14="http://schemas.microsoft.com/office/powerpoint/2010/main" val="3435569188"/>
              </p:ext>
            </p:extLst>
          </p:nvPr>
        </p:nvGraphicFramePr>
        <p:xfrm>
          <a:off x="534259" y="1116430"/>
          <a:ext cx="10558285" cy="5379720"/>
        </p:xfrm>
        <a:graphic>
          <a:graphicData uri="http://schemas.openxmlformats.org/drawingml/2006/table">
            <a:tbl>
              <a:tblPr firstRow="1">
                <a:tableStyleId>{5C22544A-7EE6-4342-B048-85BDC9FD1C3A}</a:tableStyleId>
              </a:tblPr>
              <a:tblGrid>
                <a:gridCol w="1367958">
                  <a:extLst>
                    <a:ext uri="{9D8B030D-6E8A-4147-A177-3AD203B41FA5}">
                      <a16:colId xmlns:a16="http://schemas.microsoft.com/office/drawing/2014/main" val="4255414247"/>
                    </a:ext>
                  </a:extLst>
                </a:gridCol>
                <a:gridCol w="535441">
                  <a:extLst>
                    <a:ext uri="{9D8B030D-6E8A-4147-A177-3AD203B41FA5}">
                      <a16:colId xmlns:a16="http://schemas.microsoft.com/office/drawing/2014/main" val="2008698026"/>
                    </a:ext>
                  </a:extLst>
                </a:gridCol>
                <a:gridCol w="1414447">
                  <a:extLst>
                    <a:ext uri="{9D8B030D-6E8A-4147-A177-3AD203B41FA5}">
                      <a16:colId xmlns:a16="http://schemas.microsoft.com/office/drawing/2014/main" val="1460946"/>
                    </a:ext>
                  </a:extLst>
                </a:gridCol>
                <a:gridCol w="1898672">
                  <a:extLst>
                    <a:ext uri="{9D8B030D-6E8A-4147-A177-3AD203B41FA5}">
                      <a16:colId xmlns:a16="http://schemas.microsoft.com/office/drawing/2014/main" val="3726992089"/>
                    </a:ext>
                  </a:extLst>
                </a:gridCol>
                <a:gridCol w="856314">
                  <a:extLst>
                    <a:ext uri="{9D8B030D-6E8A-4147-A177-3AD203B41FA5}">
                      <a16:colId xmlns:a16="http://schemas.microsoft.com/office/drawing/2014/main" val="3989007799"/>
                    </a:ext>
                  </a:extLst>
                </a:gridCol>
                <a:gridCol w="1656559">
                  <a:extLst>
                    <a:ext uri="{9D8B030D-6E8A-4147-A177-3AD203B41FA5}">
                      <a16:colId xmlns:a16="http://schemas.microsoft.com/office/drawing/2014/main" val="133662435"/>
                    </a:ext>
                  </a:extLst>
                </a:gridCol>
                <a:gridCol w="1401704">
                  <a:extLst>
                    <a:ext uri="{9D8B030D-6E8A-4147-A177-3AD203B41FA5}">
                      <a16:colId xmlns:a16="http://schemas.microsoft.com/office/drawing/2014/main" val="1889611681"/>
                    </a:ext>
                  </a:extLst>
                </a:gridCol>
                <a:gridCol w="1427190">
                  <a:extLst>
                    <a:ext uri="{9D8B030D-6E8A-4147-A177-3AD203B41FA5}">
                      <a16:colId xmlns:a16="http://schemas.microsoft.com/office/drawing/2014/main" val="2229445330"/>
                    </a:ext>
                  </a:extLst>
                </a:gridCol>
              </a:tblGrid>
              <a:tr h="201413">
                <a:tc>
                  <a:txBody>
                    <a:bodyPr/>
                    <a:lstStyle/>
                    <a:p>
                      <a:pPr algn="ctr" fontAlgn="t">
                        <a:buNone/>
                      </a:pPr>
                      <a:r>
                        <a:rPr lang="en-IN" sz="1400" u="none" strike="noStrike" dirty="0">
                          <a:effectLst/>
                        </a:rPr>
                        <a:t>Author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Year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Dataset</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Title</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Accuracy</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Strengths</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Limitations</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Model Used</a:t>
                      </a:r>
                      <a:endParaRPr lang="en-IN" sz="1400" b="1" i="0" u="none" strike="noStrike" dirty="0">
                        <a:solidFill>
                          <a:srgbClr val="FFFFFF"/>
                        </a:solidFill>
                        <a:effectLst/>
                        <a:latin typeface="Calibri" panose="020F0502020204030204" pitchFamily="34" charset="0"/>
                      </a:endParaRPr>
                    </a:p>
                  </a:txBody>
                  <a:tcPr marL="7620" marR="7620" marT="7620" marB="0"/>
                </a:tc>
                <a:extLst>
                  <a:ext uri="{0D108BD9-81ED-4DB2-BD59-A6C34878D82A}">
                    <a16:rowId xmlns:a16="http://schemas.microsoft.com/office/drawing/2014/main" val="3565456501"/>
                  </a:ext>
                </a:extLst>
              </a:tr>
              <a:tr h="979285">
                <a:tc>
                  <a:txBody>
                    <a:bodyPr/>
                    <a:lstStyle/>
                    <a:p>
                      <a:pPr algn="ctr" fontAlgn="b">
                        <a:lnSpc>
                          <a:spcPct val="100000"/>
                        </a:lnSpc>
                        <a:buNone/>
                      </a:pPr>
                      <a:r>
                        <a:rPr lang="en-IN" sz="1400" u="none" strike="noStrike" dirty="0" err="1">
                          <a:effectLst/>
                          <a:latin typeface="Proxima Nova" panose="020B0604020202020204" charset="0"/>
                        </a:rPr>
                        <a:t>Taminul</a:t>
                      </a:r>
                      <a:r>
                        <a:rPr lang="en-IN" sz="1400" u="none" strike="noStrike" dirty="0">
                          <a:effectLst/>
                          <a:latin typeface="Proxima Nova" panose="020B0604020202020204" charset="0"/>
                        </a:rPr>
                        <a:t> Islam et al.</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2024</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Bangladeshi clinical records (3,837)</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Early-Stage Diabetes Risk Prediction Using Supervised ML Algorithms</a:t>
                      </a:r>
                      <a:endParaRPr lang="en-US"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96.55%</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Real patient data, RF accuracy, compared 5 models</a:t>
                      </a:r>
                      <a:endParaRPr lang="en-US"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Regional data, class imbalance</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Random Forest, Naive Bayes, SVM, Logistic Regression, Decision Tree</a:t>
                      </a:r>
                      <a:endParaRPr lang="en-US" sz="1400" b="0" i="0" u="none" strike="noStrike" dirty="0">
                        <a:solidFill>
                          <a:srgbClr val="000000"/>
                        </a:solidFill>
                        <a:effectLst/>
                        <a:latin typeface="Proxima Nova" panose="020B0604020202020204" charset="0"/>
                      </a:endParaRPr>
                    </a:p>
                  </a:txBody>
                  <a:tcPr marL="7620" marR="7620" marT="7620" marB="0" anchor="ctr"/>
                </a:tc>
                <a:extLst>
                  <a:ext uri="{0D108BD9-81ED-4DB2-BD59-A6C34878D82A}">
                    <a16:rowId xmlns:a16="http://schemas.microsoft.com/office/drawing/2014/main" val="134090695"/>
                  </a:ext>
                </a:extLst>
              </a:tr>
              <a:tr h="590349">
                <a:tc>
                  <a:txBody>
                    <a:bodyPr/>
                    <a:lstStyle/>
                    <a:p>
                      <a:pPr algn="ctr" fontAlgn="b">
                        <a:buNone/>
                      </a:pPr>
                      <a:r>
                        <a:rPr lang="en-IN" sz="1400" u="none" strike="noStrike">
                          <a:effectLst/>
                          <a:latin typeface="Proxima Nova" panose="020B0604020202020204" charset="0"/>
                        </a:rPr>
                        <a:t>Moon, S.-Y. et al.</a:t>
                      </a:r>
                      <a:endParaRPr lang="en-IN" sz="1400" b="0" i="0" u="none" strike="noStrike">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2021</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Korean cohort (14,977)</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Prediction of Type 2 Diabetes Using Logistic Regression</a:t>
                      </a:r>
                      <a:endParaRPr lang="en-US"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AUC 0.94</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Large cohort, high AUC (0.94), real-world data</a:t>
                      </a:r>
                      <a:endParaRPr lang="en-US"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it-IT" sz="1400" u="none" strike="noStrike">
                          <a:effectLst/>
                          <a:latin typeface="Proxima Nova" panose="020B0604020202020204" charset="0"/>
                        </a:rPr>
                        <a:t>Single model, no ML comparison</a:t>
                      </a:r>
                      <a:endParaRPr lang="it-IT" sz="1400" b="0" i="0" u="none" strike="noStrike">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Logistic Regression</a:t>
                      </a:r>
                      <a:endParaRPr lang="en-IN" sz="1400" b="0" i="0" u="none" strike="noStrike" dirty="0">
                        <a:solidFill>
                          <a:srgbClr val="000000"/>
                        </a:solidFill>
                        <a:effectLst/>
                        <a:latin typeface="Proxima Nova" panose="020B0604020202020204" charset="0"/>
                      </a:endParaRPr>
                    </a:p>
                  </a:txBody>
                  <a:tcPr marL="7620" marR="7620" marT="7620" marB="0" anchor="ctr"/>
                </a:tc>
                <a:extLst>
                  <a:ext uri="{0D108BD9-81ED-4DB2-BD59-A6C34878D82A}">
                    <a16:rowId xmlns:a16="http://schemas.microsoft.com/office/drawing/2014/main" val="1985018849"/>
                  </a:ext>
                </a:extLst>
              </a:tr>
              <a:tr h="979285">
                <a:tc>
                  <a:txBody>
                    <a:bodyPr/>
                    <a:lstStyle/>
                    <a:p>
                      <a:pPr algn="ctr" fontAlgn="b">
                        <a:buNone/>
                      </a:pPr>
                      <a:r>
                        <a:rPr lang="en-IN" sz="1400" u="none" strike="noStrike">
                          <a:effectLst/>
                          <a:latin typeface="Proxima Nova" panose="020B0604020202020204" charset="0"/>
                        </a:rPr>
                        <a:t>Vakil et al.</a:t>
                      </a:r>
                      <a:endParaRPr lang="en-IN" sz="1400" b="0" i="0" u="none" strike="noStrike">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a:effectLst/>
                          <a:latin typeface="Proxima Nova" panose="020B0604020202020204" charset="0"/>
                        </a:rPr>
                        <a:t>2021</a:t>
                      </a:r>
                      <a:endParaRPr lang="en-IN" sz="1400" b="0" i="0" u="none" strike="noStrike">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Sylhet Hospital, Bangladesh</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Explainable Predictions Using ML for Early Diabetes</a:t>
                      </a:r>
                      <a:endParaRPr lang="en-US"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97.56%</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RF , SHAP for interpretability</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Private dataset, local focus</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Random Forest, SVM, ANN, KNN, </a:t>
                      </a:r>
                      <a:r>
                        <a:rPr lang="en-US" sz="1400" u="none" strike="noStrike" dirty="0" err="1">
                          <a:effectLst/>
                          <a:latin typeface="Proxima Nova" panose="020B0604020202020204" charset="0"/>
                        </a:rPr>
                        <a:t>XGBoost</a:t>
                      </a:r>
                      <a:r>
                        <a:rPr lang="en-US" sz="1400" u="none" strike="noStrike" dirty="0">
                          <a:effectLst/>
                          <a:latin typeface="Proxima Nova" panose="020B0604020202020204" charset="0"/>
                        </a:rPr>
                        <a:t>, Decision Tree (with SHAP)</a:t>
                      </a:r>
                      <a:endParaRPr lang="en-US" sz="1400" b="0" i="0" u="none" strike="noStrike" dirty="0">
                        <a:solidFill>
                          <a:srgbClr val="000000"/>
                        </a:solidFill>
                        <a:effectLst/>
                        <a:latin typeface="Proxima Nova" panose="020B0604020202020204" charset="0"/>
                      </a:endParaRPr>
                    </a:p>
                  </a:txBody>
                  <a:tcPr marL="7620" marR="7620" marT="7620" marB="0" anchor="ctr"/>
                </a:tc>
                <a:extLst>
                  <a:ext uri="{0D108BD9-81ED-4DB2-BD59-A6C34878D82A}">
                    <a16:rowId xmlns:a16="http://schemas.microsoft.com/office/drawing/2014/main" val="1032132973"/>
                  </a:ext>
                </a:extLst>
              </a:tr>
              <a:tr h="1173753">
                <a:tc>
                  <a:txBody>
                    <a:bodyPr/>
                    <a:lstStyle/>
                    <a:p>
                      <a:pPr algn="ctr" fontAlgn="b">
                        <a:buNone/>
                      </a:pPr>
                      <a:r>
                        <a:rPr lang="en-IN" sz="1400" u="none" strike="noStrike">
                          <a:effectLst/>
                          <a:latin typeface="Proxima Nova" panose="020B0604020202020204" charset="0"/>
                        </a:rPr>
                        <a:t>Bhat et al.</a:t>
                      </a:r>
                      <a:endParaRPr lang="en-IN" sz="1400" b="0" i="0" u="none" strike="noStrike">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a:effectLst/>
                          <a:latin typeface="Proxima Nova" panose="020B0604020202020204" charset="0"/>
                        </a:rPr>
                        <a:t>2022</a:t>
                      </a:r>
                      <a:endParaRPr lang="en-IN" sz="1400" b="0" i="0" u="none" strike="noStrike">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a:effectLst/>
                          <a:latin typeface="Proxima Nova" panose="020B0604020202020204" charset="0"/>
                        </a:rPr>
                        <a:t>Bandipora hospital (Kashmir)</a:t>
                      </a:r>
                      <a:endParaRPr lang="en-IN" sz="1400" b="0" i="0" u="none" strike="noStrike">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ML-Based Early Prediction of Diabetes in Kashmir</a:t>
                      </a:r>
                      <a:endParaRPr lang="en-US"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94%</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pt-BR" sz="1400" u="none" strike="noStrike" dirty="0">
                          <a:effectLst/>
                          <a:latin typeface="Proxima Nova" panose="020B0604020202020204" charset="0"/>
                        </a:rPr>
                        <a:t>RF , compares 6 models, regional clinical data</a:t>
                      </a:r>
                      <a:endParaRPr lang="pt-BR"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IN" sz="1400" u="none" strike="noStrike" dirty="0">
                          <a:effectLst/>
                          <a:latin typeface="Proxima Nova" panose="020B0604020202020204" charset="0"/>
                        </a:rPr>
                        <a:t>Limited external validation</a:t>
                      </a:r>
                      <a:endParaRPr lang="en-IN" sz="1400" b="0" i="0" u="none" strike="noStrike" dirty="0">
                        <a:solidFill>
                          <a:srgbClr val="000000"/>
                        </a:solidFill>
                        <a:effectLst/>
                        <a:latin typeface="Proxima Nova" panose="020B0604020202020204" charset="0"/>
                      </a:endParaRPr>
                    </a:p>
                  </a:txBody>
                  <a:tcPr marL="7620" marR="7620" marT="7620" marB="0" anchor="ctr"/>
                </a:tc>
                <a:tc>
                  <a:txBody>
                    <a:bodyPr/>
                    <a:lstStyle/>
                    <a:p>
                      <a:pPr algn="ctr" fontAlgn="b">
                        <a:buNone/>
                      </a:pPr>
                      <a:r>
                        <a:rPr lang="en-US" sz="1400" u="none" strike="noStrike" dirty="0">
                          <a:effectLst/>
                          <a:latin typeface="Proxima Nova" panose="020B0604020202020204" charset="0"/>
                        </a:rPr>
                        <a:t>Random Forest, MLP, SVM, Gradient Boosting, Logistic Regression, Decision Tree</a:t>
                      </a:r>
                      <a:endParaRPr lang="en-US" sz="1400" b="0" i="0" u="none" strike="noStrike" dirty="0">
                        <a:solidFill>
                          <a:srgbClr val="000000"/>
                        </a:solidFill>
                        <a:effectLst/>
                        <a:latin typeface="Proxima Nova" panose="020B0604020202020204" charset="0"/>
                      </a:endParaRPr>
                    </a:p>
                  </a:txBody>
                  <a:tcPr marL="7620" marR="7620" marT="7620" marB="0" anchor="ctr"/>
                </a:tc>
                <a:extLst>
                  <a:ext uri="{0D108BD9-81ED-4DB2-BD59-A6C34878D82A}">
                    <a16:rowId xmlns:a16="http://schemas.microsoft.com/office/drawing/2014/main" val="1314568025"/>
                  </a:ext>
                </a:extLst>
              </a:tr>
              <a:tr h="979285">
                <a:tc>
                  <a:txBody>
                    <a:bodyPr/>
                    <a:lstStyle/>
                    <a:p>
                      <a:pPr algn="ctr" fontAlgn="b">
                        <a:buNone/>
                      </a:pPr>
                      <a:r>
                        <a:rPr lang="en-IN" sz="1400" b="0" i="0" u="none" strike="noStrike" dirty="0">
                          <a:solidFill>
                            <a:srgbClr val="000000"/>
                          </a:solidFill>
                          <a:effectLst/>
                          <a:latin typeface="Proxima Nova" panose="020B0604020202020204" charset="0"/>
                        </a:rPr>
                        <a:t>Aditi Site, Jari Nurmi</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2023</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Multi‑sensor data: ECG, glucose, accelerometer, breathing (wearable)</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Machine‑learning Based Diabetes Prediction Using Multi‑Sensor Data</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~92.2%</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Multi-sensor fusion improves accuracy by 4–5%; wearable, non-invasive; feature optimization</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Small sample (29 people), limited generalizability</a:t>
                      </a:r>
                    </a:p>
                  </a:txBody>
                  <a:tcPr marL="7620" marR="7620" marT="7620" marB="0" anchor="ctr"/>
                </a:tc>
                <a:tc>
                  <a:txBody>
                    <a:bodyPr/>
                    <a:lstStyle/>
                    <a:p>
                      <a:pPr algn="ctr" fontAlgn="b">
                        <a:buNone/>
                      </a:pPr>
                      <a:r>
                        <a:rPr lang="en-IN" sz="1400" b="0" i="0" u="none" strike="noStrike" dirty="0" err="1">
                          <a:solidFill>
                            <a:srgbClr val="000000"/>
                          </a:solidFill>
                          <a:effectLst/>
                          <a:latin typeface="Proxima Nova" panose="020B0604020202020204" charset="0"/>
                        </a:rPr>
                        <a:t>XGBoost</a:t>
                      </a:r>
                      <a:endParaRPr lang="en-IN" sz="1400" b="0" i="0" u="none" strike="noStrike" dirty="0">
                        <a:solidFill>
                          <a:srgbClr val="000000"/>
                        </a:solidFill>
                        <a:effectLst/>
                        <a:latin typeface="Proxima Nova" panose="020B0604020202020204" charset="0"/>
                      </a:endParaRPr>
                    </a:p>
                  </a:txBody>
                  <a:tcPr marL="7620" marR="7620" marT="7620" marB="0" anchor="ctr"/>
                </a:tc>
                <a:extLst>
                  <a:ext uri="{0D108BD9-81ED-4DB2-BD59-A6C34878D82A}">
                    <a16:rowId xmlns:a16="http://schemas.microsoft.com/office/drawing/2014/main" val="1806196529"/>
                  </a:ext>
                </a:extLst>
              </a:tr>
            </a:tbl>
          </a:graphicData>
        </a:graphic>
      </p:graphicFrame>
    </p:spTree>
    <p:extLst>
      <p:ext uri="{BB962C8B-B14F-4D97-AF65-F5344CB8AC3E}">
        <p14:creationId xmlns:p14="http://schemas.microsoft.com/office/powerpoint/2010/main" val="3387258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2048E442-B892-5E81-8E03-0F8B63C049E2}"/>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18052EB4-F960-93BB-3B25-AC2BBF23A6D6}"/>
              </a:ext>
            </a:extLst>
          </p:cNvPr>
          <p:cNvSpPr txBox="1">
            <a:spLocks noGrp="1"/>
          </p:cNvSpPr>
          <p:nvPr>
            <p:ph type="title"/>
          </p:nvPr>
        </p:nvSpPr>
        <p:spPr>
          <a:xfrm>
            <a:off x="534259" y="309562"/>
            <a:ext cx="2503909"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Literature Review</a:t>
            </a:r>
            <a:endParaRPr sz="2400" b="1" dirty="0">
              <a:latin typeface="Proxima Nova"/>
              <a:ea typeface="Proxima Nova"/>
              <a:cs typeface="Proxima Nova"/>
              <a:sym typeface="Proxima Nova"/>
            </a:endParaRPr>
          </a:p>
        </p:txBody>
      </p:sp>
      <p:graphicFrame>
        <p:nvGraphicFramePr>
          <p:cNvPr id="7" name="Table 6">
            <a:extLst>
              <a:ext uri="{FF2B5EF4-FFF2-40B4-BE49-F238E27FC236}">
                <a16:creationId xmlns:a16="http://schemas.microsoft.com/office/drawing/2014/main" id="{182E912D-11F7-B227-C2C1-9A6584E0AF99}"/>
              </a:ext>
            </a:extLst>
          </p:cNvPr>
          <p:cNvGraphicFramePr>
            <a:graphicFrameLocks noGrp="1"/>
          </p:cNvGraphicFramePr>
          <p:nvPr>
            <p:extLst>
              <p:ext uri="{D42A27DB-BD31-4B8C-83A1-F6EECF244321}">
                <p14:modId xmlns:p14="http://schemas.microsoft.com/office/powerpoint/2010/main" val="3606623627"/>
              </p:ext>
            </p:extLst>
          </p:nvPr>
        </p:nvGraphicFramePr>
        <p:xfrm>
          <a:off x="534259" y="1248697"/>
          <a:ext cx="10566359" cy="4739148"/>
        </p:xfrm>
        <a:graphic>
          <a:graphicData uri="http://schemas.openxmlformats.org/drawingml/2006/table">
            <a:tbl>
              <a:tblPr firstRow="1">
                <a:tableStyleId>{5C22544A-7EE6-4342-B048-85BDC9FD1C3A}</a:tableStyleId>
              </a:tblPr>
              <a:tblGrid>
                <a:gridCol w="1420259">
                  <a:extLst>
                    <a:ext uri="{9D8B030D-6E8A-4147-A177-3AD203B41FA5}">
                      <a16:colId xmlns:a16="http://schemas.microsoft.com/office/drawing/2014/main" val="4255414247"/>
                    </a:ext>
                  </a:extLst>
                </a:gridCol>
                <a:gridCol w="484595">
                  <a:extLst>
                    <a:ext uri="{9D8B030D-6E8A-4147-A177-3AD203B41FA5}">
                      <a16:colId xmlns:a16="http://schemas.microsoft.com/office/drawing/2014/main" val="2008698026"/>
                    </a:ext>
                  </a:extLst>
                </a:gridCol>
                <a:gridCol w="1415529">
                  <a:extLst>
                    <a:ext uri="{9D8B030D-6E8A-4147-A177-3AD203B41FA5}">
                      <a16:colId xmlns:a16="http://schemas.microsoft.com/office/drawing/2014/main" val="1460946"/>
                    </a:ext>
                  </a:extLst>
                </a:gridCol>
                <a:gridCol w="1900124">
                  <a:extLst>
                    <a:ext uri="{9D8B030D-6E8A-4147-A177-3AD203B41FA5}">
                      <a16:colId xmlns:a16="http://schemas.microsoft.com/office/drawing/2014/main" val="3726992089"/>
                    </a:ext>
                  </a:extLst>
                </a:gridCol>
                <a:gridCol w="856969">
                  <a:extLst>
                    <a:ext uri="{9D8B030D-6E8A-4147-A177-3AD203B41FA5}">
                      <a16:colId xmlns:a16="http://schemas.microsoft.com/office/drawing/2014/main" val="3989007799"/>
                    </a:ext>
                  </a:extLst>
                </a:gridCol>
                <a:gridCol w="1657826">
                  <a:extLst>
                    <a:ext uri="{9D8B030D-6E8A-4147-A177-3AD203B41FA5}">
                      <a16:colId xmlns:a16="http://schemas.microsoft.com/office/drawing/2014/main" val="133662435"/>
                    </a:ext>
                  </a:extLst>
                </a:gridCol>
                <a:gridCol w="1402776">
                  <a:extLst>
                    <a:ext uri="{9D8B030D-6E8A-4147-A177-3AD203B41FA5}">
                      <a16:colId xmlns:a16="http://schemas.microsoft.com/office/drawing/2014/main" val="1889611681"/>
                    </a:ext>
                  </a:extLst>
                </a:gridCol>
                <a:gridCol w="1428281">
                  <a:extLst>
                    <a:ext uri="{9D8B030D-6E8A-4147-A177-3AD203B41FA5}">
                      <a16:colId xmlns:a16="http://schemas.microsoft.com/office/drawing/2014/main" val="2229445330"/>
                    </a:ext>
                  </a:extLst>
                </a:gridCol>
              </a:tblGrid>
              <a:tr h="257190">
                <a:tc>
                  <a:txBody>
                    <a:bodyPr/>
                    <a:lstStyle/>
                    <a:p>
                      <a:pPr algn="ctr" fontAlgn="t">
                        <a:buNone/>
                      </a:pPr>
                      <a:r>
                        <a:rPr lang="en-IN" sz="1400" u="none" strike="noStrike" dirty="0">
                          <a:effectLst/>
                        </a:rPr>
                        <a:t>Author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Year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Dataset</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Title</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Accuracy</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Strengths</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Limitations</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Model Used</a:t>
                      </a:r>
                      <a:endParaRPr lang="en-IN" sz="1400" b="1" i="0" u="none" strike="noStrike" dirty="0">
                        <a:solidFill>
                          <a:srgbClr val="FFFFFF"/>
                        </a:solidFill>
                        <a:effectLst/>
                        <a:latin typeface="Calibri" panose="020F0502020204030204" pitchFamily="34" charset="0"/>
                      </a:endParaRPr>
                    </a:p>
                  </a:txBody>
                  <a:tcPr marL="7620" marR="7620" marT="7620" marB="0"/>
                </a:tc>
                <a:extLst>
                  <a:ext uri="{0D108BD9-81ED-4DB2-BD59-A6C34878D82A}">
                    <a16:rowId xmlns:a16="http://schemas.microsoft.com/office/drawing/2014/main" val="3565456501"/>
                  </a:ext>
                </a:extLst>
              </a:tr>
              <a:tr h="1110228">
                <a:tc>
                  <a:txBody>
                    <a:bodyPr/>
                    <a:lstStyle/>
                    <a:p>
                      <a:pPr algn="ctr" fontAlgn="b">
                        <a:buNone/>
                      </a:pPr>
                      <a:r>
                        <a:rPr lang="en-IN" sz="1400" b="0" i="0" u="none" strike="noStrike" dirty="0" err="1">
                          <a:solidFill>
                            <a:srgbClr val="000000"/>
                          </a:solidFill>
                          <a:effectLst/>
                          <a:latin typeface="Proxima Nova" panose="020B0604020202020204" charset="0"/>
                        </a:rPr>
                        <a:t>Ugboaja</a:t>
                      </a:r>
                      <a:r>
                        <a:rPr lang="en-IN" sz="1400" b="0" i="0" u="none" strike="noStrike" dirty="0">
                          <a:solidFill>
                            <a:srgbClr val="000000"/>
                          </a:solidFill>
                          <a:effectLst/>
                          <a:latin typeface="Proxima Nova" panose="020B0604020202020204" charset="0"/>
                        </a:rPr>
                        <a:t> et al.</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2024</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Pima Indians Dataset</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Advanced Diabetes Prediction Using RF</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92%</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RF achieved , strong metrics</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Public dataset, limited features</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Random Forest</a:t>
                      </a:r>
                    </a:p>
                  </a:txBody>
                  <a:tcPr marL="7620" marR="7620" marT="7620" marB="0" anchor="ctr"/>
                </a:tc>
                <a:extLst>
                  <a:ext uri="{0D108BD9-81ED-4DB2-BD59-A6C34878D82A}">
                    <a16:rowId xmlns:a16="http://schemas.microsoft.com/office/drawing/2014/main" val="134090695"/>
                  </a:ext>
                </a:extLst>
              </a:tr>
              <a:tr h="753834">
                <a:tc>
                  <a:txBody>
                    <a:bodyPr/>
                    <a:lstStyle/>
                    <a:p>
                      <a:pPr algn="ctr" fontAlgn="b">
                        <a:buNone/>
                      </a:pPr>
                      <a:r>
                        <a:rPr lang="en-IN" sz="1400" b="0" i="0" u="none" strike="noStrike" dirty="0">
                          <a:solidFill>
                            <a:srgbClr val="000000"/>
                          </a:solidFill>
                          <a:effectLst/>
                          <a:latin typeface="Proxima Nova" panose="020B0604020202020204" charset="0"/>
                        </a:rPr>
                        <a:t>Zill Huma et al.</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2024</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Kaggle (27,690 samples)</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Federated ML for Early Diabetes Prediction</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90%</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Privacy-preserving, scalable, accuracy</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Infrastructure complexity</a:t>
                      </a:r>
                    </a:p>
                  </a:txBody>
                  <a:tcPr marL="7620" marR="7620" marT="7620" marB="0" anchor="ctr"/>
                </a:tc>
                <a:tc>
                  <a:txBody>
                    <a:bodyPr/>
                    <a:lstStyle/>
                    <a:p>
                      <a:pPr algn="ctr" fontAlgn="b">
                        <a:buNone/>
                      </a:pPr>
                      <a:r>
                        <a:rPr lang="en-IN" sz="1400" b="0" i="0" u="none" strike="noStrike" dirty="0" err="1">
                          <a:solidFill>
                            <a:srgbClr val="000000"/>
                          </a:solidFill>
                          <a:effectLst/>
                          <a:latin typeface="Proxima Nova" panose="020B0604020202020204" charset="0"/>
                        </a:rPr>
                        <a:t>XGBoost</a:t>
                      </a:r>
                      <a:r>
                        <a:rPr lang="en-IN" sz="1400" b="0" i="0" u="none" strike="noStrike" dirty="0">
                          <a:solidFill>
                            <a:srgbClr val="000000"/>
                          </a:solidFill>
                          <a:effectLst/>
                          <a:latin typeface="Proxima Nova" panose="020B0604020202020204" charset="0"/>
                        </a:rPr>
                        <a:t> (Federated Learning)</a:t>
                      </a:r>
                    </a:p>
                  </a:txBody>
                  <a:tcPr marL="7620" marR="7620" marT="7620" marB="0" anchor="ctr"/>
                </a:tc>
                <a:extLst>
                  <a:ext uri="{0D108BD9-81ED-4DB2-BD59-A6C34878D82A}">
                    <a16:rowId xmlns:a16="http://schemas.microsoft.com/office/drawing/2014/main" val="1985018849"/>
                  </a:ext>
                </a:extLst>
              </a:tr>
              <a:tr h="753834">
                <a:tc>
                  <a:txBody>
                    <a:bodyPr/>
                    <a:lstStyle/>
                    <a:p>
                      <a:pPr algn="ctr" fontAlgn="b">
                        <a:buNone/>
                      </a:pPr>
                      <a:r>
                        <a:rPr lang="en-IN" sz="1400" b="0" i="0" u="none" strike="noStrike">
                          <a:solidFill>
                            <a:srgbClr val="000000"/>
                          </a:solidFill>
                          <a:effectLst/>
                          <a:latin typeface="Proxima Nova" panose="020B0604020202020204" charset="0"/>
                        </a:rPr>
                        <a:t>Mehmet A. Bülbül</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2024</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UCI early-stage diabetes dataset</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Hybrid Deep Learning Model for Diabetes Prediction</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High</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Outperformed traditional ML, GA + Autoencoder</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Complex, no external data</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GA + Stacked Autoencoder + </a:t>
                      </a:r>
                      <a:r>
                        <a:rPr lang="en-IN" sz="1400" b="0" i="0" u="none" strike="noStrike" dirty="0" err="1">
                          <a:solidFill>
                            <a:srgbClr val="000000"/>
                          </a:solidFill>
                          <a:effectLst/>
                          <a:latin typeface="Proxima Nova" panose="020B0604020202020204" charset="0"/>
                        </a:rPr>
                        <a:t>Softmax</a:t>
                      </a:r>
                      <a:endParaRPr lang="en-IN" sz="1400" b="0" i="0" u="none" strike="noStrike" dirty="0">
                        <a:solidFill>
                          <a:srgbClr val="000000"/>
                        </a:solidFill>
                        <a:effectLst/>
                        <a:latin typeface="Proxima Nova" panose="020B0604020202020204" charset="0"/>
                      </a:endParaRPr>
                    </a:p>
                  </a:txBody>
                  <a:tcPr marL="7620" marR="7620" marT="7620" marB="0" anchor="ctr"/>
                </a:tc>
                <a:extLst>
                  <a:ext uri="{0D108BD9-81ED-4DB2-BD59-A6C34878D82A}">
                    <a16:rowId xmlns:a16="http://schemas.microsoft.com/office/drawing/2014/main" val="2785371529"/>
                  </a:ext>
                </a:extLst>
              </a:tr>
              <a:tr h="753834">
                <a:tc>
                  <a:txBody>
                    <a:bodyPr/>
                    <a:lstStyle/>
                    <a:p>
                      <a:pPr algn="ctr" fontAlgn="b">
                        <a:buNone/>
                      </a:pPr>
                      <a:r>
                        <a:rPr lang="en-IN" sz="1400" b="0" i="0" u="none" strike="noStrike">
                          <a:solidFill>
                            <a:srgbClr val="000000"/>
                          </a:solidFill>
                          <a:effectLst/>
                          <a:latin typeface="Proxima Nova" panose="020B0604020202020204" charset="0"/>
                        </a:rPr>
                        <a:t>Jahangir et al.</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2017</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Pima Indians Dataset</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ECO-AMLP: Outlier + MLP Model</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88.7%</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Outlier-aware, accuracy</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Only tested on benchmark dataset</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Outlier detection + MLP</a:t>
                      </a:r>
                    </a:p>
                  </a:txBody>
                  <a:tcPr marL="7620" marR="7620" marT="7620" marB="0" anchor="ctr"/>
                </a:tc>
                <a:extLst>
                  <a:ext uri="{0D108BD9-81ED-4DB2-BD59-A6C34878D82A}">
                    <a16:rowId xmlns:a16="http://schemas.microsoft.com/office/drawing/2014/main" val="68515217"/>
                  </a:ext>
                </a:extLst>
              </a:tr>
              <a:tr h="1110228">
                <a:tc>
                  <a:txBody>
                    <a:bodyPr/>
                    <a:lstStyle/>
                    <a:p>
                      <a:pPr algn="ctr" fontAlgn="b">
                        <a:buNone/>
                      </a:pPr>
                      <a:r>
                        <a:rPr lang="en-IN" sz="1400" b="0" i="0" u="none" strike="noStrike">
                          <a:solidFill>
                            <a:srgbClr val="000000"/>
                          </a:solidFill>
                          <a:effectLst/>
                          <a:latin typeface="Proxima Nova" panose="020B0604020202020204" charset="0"/>
                        </a:rPr>
                        <a:t>Koumousis et al.</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2020</a:t>
                      </a:r>
                    </a:p>
                  </a:txBody>
                  <a:tcPr marL="7620" marR="7620" marT="7620" marB="0" anchor="ctr"/>
                </a:tc>
                <a:tc>
                  <a:txBody>
                    <a:bodyPr/>
                    <a:lstStyle/>
                    <a:p>
                      <a:pPr algn="ctr" fontAlgn="b">
                        <a:buNone/>
                      </a:pPr>
                      <a:r>
                        <a:rPr lang="en-IN" sz="1400" b="0" i="0" u="none" strike="noStrike">
                          <a:solidFill>
                            <a:srgbClr val="000000"/>
                          </a:solidFill>
                          <a:effectLst/>
                          <a:latin typeface="Proxima Nova" panose="020B0604020202020204" charset="0"/>
                        </a:rPr>
                        <a:t>Pima Indians Dataset</a:t>
                      </a:r>
                    </a:p>
                  </a:txBody>
                  <a:tcPr marL="7620" marR="7620" marT="7620" marB="0" anchor="ctr"/>
                </a:tc>
                <a:tc>
                  <a:txBody>
                    <a:bodyPr/>
                    <a:lstStyle/>
                    <a:p>
                      <a:pPr algn="ctr" fontAlgn="b">
                        <a:buNone/>
                      </a:pPr>
                      <a:r>
                        <a:rPr lang="en-US" sz="1400" b="0" i="0" u="none" strike="noStrike">
                          <a:solidFill>
                            <a:srgbClr val="000000"/>
                          </a:solidFill>
                          <a:effectLst/>
                          <a:latin typeface="Proxima Nova" panose="020B0604020202020204" charset="0"/>
                        </a:rPr>
                        <a:t>Deep Learning for Diabetes Prediction</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94.07%</a:t>
                      </a:r>
                    </a:p>
                  </a:txBody>
                  <a:tcPr marL="7620" marR="7620" marT="7620" marB="0" anchor="ctr"/>
                </a:tc>
                <a:tc>
                  <a:txBody>
                    <a:bodyPr/>
                    <a:lstStyle/>
                    <a:p>
                      <a:pPr algn="ctr" fontAlgn="b">
                        <a:buNone/>
                      </a:pPr>
                      <a:r>
                        <a:rPr lang="en-US" sz="1400" b="0" i="0" u="none" strike="noStrike" dirty="0">
                          <a:solidFill>
                            <a:srgbClr val="000000"/>
                          </a:solidFill>
                          <a:effectLst/>
                          <a:latin typeface="Proxima Nova" panose="020B0604020202020204" charset="0"/>
                        </a:rPr>
                        <a:t>DL accuracy, superior to ANN, DT</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Black-box, small dataset</a:t>
                      </a:r>
                    </a:p>
                  </a:txBody>
                  <a:tcPr marL="7620" marR="7620" marT="7620" marB="0" anchor="ctr"/>
                </a:tc>
                <a:tc>
                  <a:txBody>
                    <a:bodyPr/>
                    <a:lstStyle/>
                    <a:p>
                      <a:pPr algn="ctr" fontAlgn="b">
                        <a:buNone/>
                      </a:pPr>
                      <a:r>
                        <a:rPr lang="en-IN" sz="1400" b="0" i="0" u="none" strike="noStrike" dirty="0">
                          <a:solidFill>
                            <a:srgbClr val="000000"/>
                          </a:solidFill>
                          <a:effectLst/>
                          <a:latin typeface="Proxima Nova" panose="020B0604020202020204" charset="0"/>
                        </a:rPr>
                        <a:t>Deep Learning (Multi-layer Perceptron)</a:t>
                      </a:r>
                    </a:p>
                  </a:txBody>
                  <a:tcPr marL="7620" marR="7620" marT="7620" marB="0" anchor="ctr"/>
                </a:tc>
                <a:extLst>
                  <a:ext uri="{0D108BD9-81ED-4DB2-BD59-A6C34878D82A}">
                    <a16:rowId xmlns:a16="http://schemas.microsoft.com/office/drawing/2014/main" val="1032132973"/>
                  </a:ext>
                </a:extLst>
              </a:tr>
            </a:tbl>
          </a:graphicData>
        </a:graphic>
      </p:graphicFrame>
    </p:spTree>
    <p:extLst>
      <p:ext uri="{BB962C8B-B14F-4D97-AF65-F5344CB8AC3E}">
        <p14:creationId xmlns:p14="http://schemas.microsoft.com/office/powerpoint/2010/main" val="1138594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4">
          <a:extLst>
            <a:ext uri="{FF2B5EF4-FFF2-40B4-BE49-F238E27FC236}">
              <a16:creationId xmlns:a16="http://schemas.microsoft.com/office/drawing/2014/main" id="{2357AFD2-577A-5D2D-AC7E-84C64CA32A15}"/>
            </a:ext>
          </a:extLst>
        </p:cNvPr>
        <p:cNvGrpSpPr/>
        <p:nvPr/>
      </p:nvGrpSpPr>
      <p:grpSpPr>
        <a:xfrm>
          <a:off x="0" y="0"/>
          <a:ext cx="0" cy="0"/>
          <a:chOff x="0" y="0"/>
          <a:chExt cx="0" cy="0"/>
        </a:xfrm>
      </p:grpSpPr>
      <p:sp>
        <p:nvSpPr>
          <p:cNvPr id="105" name="Google Shape;105;p4">
            <a:extLst>
              <a:ext uri="{FF2B5EF4-FFF2-40B4-BE49-F238E27FC236}">
                <a16:creationId xmlns:a16="http://schemas.microsoft.com/office/drawing/2014/main" id="{9A8831A2-8348-A791-5BAD-655CFBC744A4}"/>
              </a:ext>
            </a:extLst>
          </p:cNvPr>
          <p:cNvSpPr txBox="1">
            <a:spLocks noGrp="1"/>
          </p:cNvSpPr>
          <p:nvPr>
            <p:ph type="title"/>
          </p:nvPr>
        </p:nvSpPr>
        <p:spPr>
          <a:xfrm>
            <a:off x="534259" y="309562"/>
            <a:ext cx="2503909" cy="382156"/>
          </a:xfrm>
          <a:prstGeom prst="rect">
            <a:avLst/>
          </a:prstGeom>
          <a:noFill/>
          <a:ln>
            <a:noFill/>
          </a:ln>
        </p:spPr>
        <p:txBody>
          <a:bodyPr spcFirstLastPara="1" wrap="square" lIns="0" tIns="12700" rIns="0" bIns="0" anchor="ctr" anchorCtr="0">
            <a:spAutoFit/>
          </a:bodyPr>
          <a:lstStyle/>
          <a:p>
            <a:pPr marL="12700" lvl="0">
              <a:lnSpc>
                <a:spcPct val="100000"/>
              </a:lnSpc>
              <a:buClr>
                <a:srgbClr val="04A2B9"/>
              </a:buClr>
              <a:buSzPts val="2400"/>
            </a:pPr>
            <a:r>
              <a:rPr lang="en-US" sz="2400" b="1" dirty="0">
                <a:solidFill>
                  <a:srgbClr val="04A2B9"/>
                </a:solidFill>
                <a:latin typeface="Proxima Nova"/>
                <a:ea typeface="Proxima Nova"/>
                <a:cs typeface="Proxima Nova"/>
                <a:sym typeface="Proxima Nova"/>
              </a:rPr>
              <a:t>Literature Review</a:t>
            </a:r>
            <a:endParaRPr sz="2400" b="1" dirty="0">
              <a:latin typeface="Proxima Nova"/>
              <a:ea typeface="Proxima Nova"/>
              <a:cs typeface="Proxima Nova"/>
              <a:sym typeface="Proxima Nova"/>
            </a:endParaRPr>
          </a:p>
        </p:txBody>
      </p:sp>
      <p:graphicFrame>
        <p:nvGraphicFramePr>
          <p:cNvPr id="7" name="Table 6">
            <a:extLst>
              <a:ext uri="{FF2B5EF4-FFF2-40B4-BE49-F238E27FC236}">
                <a16:creationId xmlns:a16="http://schemas.microsoft.com/office/drawing/2014/main" id="{EFBABBCE-2CFE-BBFF-02F8-627F1488DCE0}"/>
              </a:ext>
            </a:extLst>
          </p:cNvPr>
          <p:cNvGraphicFramePr>
            <a:graphicFrameLocks noGrp="1"/>
          </p:cNvGraphicFramePr>
          <p:nvPr>
            <p:extLst>
              <p:ext uri="{D42A27DB-BD31-4B8C-83A1-F6EECF244321}">
                <p14:modId xmlns:p14="http://schemas.microsoft.com/office/powerpoint/2010/main" val="1957934780"/>
              </p:ext>
            </p:extLst>
          </p:nvPr>
        </p:nvGraphicFramePr>
        <p:xfrm>
          <a:off x="534259" y="1187731"/>
          <a:ext cx="10643104" cy="5185836"/>
        </p:xfrm>
        <a:graphic>
          <a:graphicData uri="http://schemas.openxmlformats.org/drawingml/2006/table">
            <a:tbl>
              <a:tblPr firstRow="1">
                <a:tableStyleId>{5C22544A-7EE6-4342-B048-85BDC9FD1C3A}</a:tableStyleId>
              </a:tblPr>
              <a:tblGrid>
                <a:gridCol w="1420259">
                  <a:extLst>
                    <a:ext uri="{9D8B030D-6E8A-4147-A177-3AD203B41FA5}">
                      <a16:colId xmlns:a16="http://schemas.microsoft.com/office/drawing/2014/main" val="4255414247"/>
                    </a:ext>
                  </a:extLst>
                </a:gridCol>
                <a:gridCol w="561340">
                  <a:extLst>
                    <a:ext uri="{9D8B030D-6E8A-4147-A177-3AD203B41FA5}">
                      <a16:colId xmlns:a16="http://schemas.microsoft.com/office/drawing/2014/main" val="2008698026"/>
                    </a:ext>
                  </a:extLst>
                </a:gridCol>
                <a:gridCol w="1415529">
                  <a:extLst>
                    <a:ext uri="{9D8B030D-6E8A-4147-A177-3AD203B41FA5}">
                      <a16:colId xmlns:a16="http://schemas.microsoft.com/office/drawing/2014/main" val="1460946"/>
                    </a:ext>
                  </a:extLst>
                </a:gridCol>
                <a:gridCol w="1900124">
                  <a:extLst>
                    <a:ext uri="{9D8B030D-6E8A-4147-A177-3AD203B41FA5}">
                      <a16:colId xmlns:a16="http://schemas.microsoft.com/office/drawing/2014/main" val="3726992089"/>
                    </a:ext>
                  </a:extLst>
                </a:gridCol>
                <a:gridCol w="856969">
                  <a:extLst>
                    <a:ext uri="{9D8B030D-6E8A-4147-A177-3AD203B41FA5}">
                      <a16:colId xmlns:a16="http://schemas.microsoft.com/office/drawing/2014/main" val="3989007799"/>
                    </a:ext>
                  </a:extLst>
                </a:gridCol>
                <a:gridCol w="1657826">
                  <a:extLst>
                    <a:ext uri="{9D8B030D-6E8A-4147-A177-3AD203B41FA5}">
                      <a16:colId xmlns:a16="http://schemas.microsoft.com/office/drawing/2014/main" val="133662435"/>
                    </a:ext>
                  </a:extLst>
                </a:gridCol>
                <a:gridCol w="1402776">
                  <a:extLst>
                    <a:ext uri="{9D8B030D-6E8A-4147-A177-3AD203B41FA5}">
                      <a16:colId xmlns:a16="http://schemas.microsoft.com/office/drawing/2014/main" val="1889611681"/>
                    </a:ext>
                  </a:extLst>
                </a:gridCol>
                <a:gridCol w="1428281">
                  <a:extLst>
                    <a:ext uri="{9D8B030D-6E8A-4147-A177-3AD203B41FA5}">
                      <a16:colId xmlns:a16="http://schemas.microsoft.com/office/drawing/2014/main" val="2229445330"/>
                    </a:ext>
                  </a:extLst>
                </a:gridCol>
              </a:tblGrid>
              <a:tr h="0">
                <a:tc>
                  <a:txBody>
                    <a:bodyPr/>
                    <a:lstStyle/>
                    <a:p>
                      <a:pPr algn="ctr" fontAlgn="t">
                        <a:buNone/>
                      </a:pPr>
                      <a:r>
                        <a:rPr lang="en-IN" sz="1400" u="none" strike="noStrike" dirty="0">
                          <a:effectLst/>
                        </a:rPr>
                        <a:t>Author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Year</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Dataset</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Title</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Accuracy</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Strengths</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Limitations</a:t>
                      </a:r>
                      <a:endParaRPr lang="en-IN" sz="1400" b="1" i="0" u="none" strike="noStrike" dirty="0">
                        <a:solidFill>
                          <a:srgbClr val="FFFFFF"/>
                        </a:solidFill>
                        <a:effectLst/>
                        <a:latin typeface="Calibri" panose="020F0502020204030204" pitchFamily="34" charset="0"/>
                      </a:endParaRPr>
                    </a:p>
                  </a:txBody>
                  <a:tcPr marL="7620" marR="7620" marT="7620" marB="0"/>
                </a:tc>
                <a:tc>
                  <a:txBody>
                    <a:bodyPr/>
                    <a:lstStyle/>
                    <a:p>
                      <a:pPr algn="ctr" fontAlgn="t">
                        <a:buNone/>
                      </a:pPr>
                      <a:r>
                        <a:rPr lang="en-IN" sz="1400" u="none" strike="noStrike" dirty="0">
                          <a:effectLst/>
                        </a:rPr>
                        <a:t>Model Used</a:t>
                      </a:r>
                      <a:endParaRPr lang="en-IN" sz="1400" b="1" i="0" u="none" strike="noStrike" dirty="0">
                        <a:solidFill>
                          <a:srgbClr val="FFFFFF"/>
                        </a:solidFill>
                        <a:effectLst/>
                        <a:latin typeface="Calibri" panose="020F0502020204030204" pitchFamily="34" charset="0"/>
                      </a:endParaRPr>
                    </a:p>
                  </a:txBody>
                  <a:tcPr marL="7620" marR="7620" marT="7620" marB="0"/>
                </a:tc>
                <a:extLst>
                  <a:ext uri="{0D108BD9-81ED-4DB2-BD59-A6C34878D82A}">
                    <a16:rowId xmlns:a16="http://schemas.microsoft.com/office/drawing/2014/main" val="3565456501"/>
                  </a:ext>
                </a:extLst>
              </a:tr>
              <a:tr h="1110228">
                <a:tc>
                  <a:txBody>
                    <a:bodyPr/>
                    <a:lstStyle/>
                    <a:p>
                      <a:pPr algn="ctr" fontAlgn="b">
                        <a:buNone/>
                      </a:pPr>
                      <a:r>
                        <a:rPr lang="en-IN" sz="1400" b="0" i="0" u="none" strike="noStrike" dirty="0" err="1">
                          <a:solidFill>
                            <a:srgbClr val="000000"/>
                          </a:solidFill>
                          <a:effectLst/>
                          <a:latin typeface="Proxima Nova" panose="020B0604020202020204" charset="0"/>
                        </a:rPr>
                        <a:t>Ashiquzzaman</a:t>
                      </a:r>
                      <a:r>
                        <a:rPr lang="en-IN" sz="1400" b="0" i="0" u="none" strike="noStrike" dirty="0">
                          <a:solidFill>
                            <a:srgbClr val="000000"/>
                          </a:solidFill>
                          <a:effectLst/>
                          <a:latin typeface="Proxima Nova" panose="020B0604020202020204" charset="0"/>
                        </a:rPr>
                        <a:t>   et al.</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2017</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Pima Indians Dataset</a:t>
                      </a:r>
                    </a:p>
                  </a:txBody>
                  <a:tcPr marL="0" marT="0" marB="0" anchor="ctr"/>
                </a:tc>
                <a:tc>
                  <a:txBody>
                    <a:bodyPr/>
                    <a:lstStyle/>
                    <a:p>
                      <a:pPr algn="ctr" fontAlgn="b">
                        <a:buNone/>
                      </a:pPr>
                      <a:r>
                        <a:rPr lang="nb-NO" sz="1400" b="0" i="0" u="none" strike="noStrike">
                          <a:solidFill>
                            <a:srgbClr val="000000"/>
                          </a:solidFill>
                          <a:effectLst/>
                          <a:latin typeface="Proxima Nova" panose="020B0604020202020204" charset="0"/>
                        </a:rPr>
                        <a:t>Reducing Overfitting in DNN for Diabetes</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Improved</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Dropout improves model generalization</a:t>
                      </a:r>
                    </a:p>
                  </a:txBody>
                  <a:tcPr marL="0" marT="0" marB="0" anchor="ctr"/>
                </a:tc>
                <a:tc>
                  <a:txBody>
                    <a:bodyPr/>
                    <a:lstStyle/>
                    <a:p>
                      <a:pPr algn="ctr" fontAlgn="b">
                        <a:buNone/>
                      </a:pPr>
                      <a:r>
                        <a:rPr lang="en-US" sz="1400" b="0" i="0" u="none" strike="noStrike">
                          <a:solidFill>
                            <a:srgbClr val="000000"/>
                          </a:solidFill>
                          <a:effectLst/>
                          <a:latin typeface="Proxima Nova" panose="020B0604020202020204" charset="0"/>
                        </a:rPr>
                        <a:t>Benchmark-only data, not clinically validated</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DNN with Dropout</a:t>
                      </a:r>
                    </a:p>
                  </a:txBody>
                  <a:tcPr marL="0" marT="0" marB="0" anchor="ctr"/>
                </a:tc>
                <a:extLst>
                  <a:ext uri="{0D108BD9-81ED-4DB2-BD59-A6C34878D82A}">
                    <a16:rowId xmlns:a16="http://schemas.microsoft.com/office/drawing/2014/main" val="134090695"/>
                  </a:ext>
                </a:extLst>
              </a:tr>
              <a:tr h="753834">
                <a:tc>
                  <a:txBody>
                    <a:bodyPr/>
                    <a:lstStyle/>
                    <a:p>
                      <a:pPr algn="ctr" fontAlgn="b">
                        <a:buNone/>
                      </a:pPr>
                      <a:r>
                        <a:rPr lang="en-IN" sz="1400" b="0" i="0" u="none" strike="noStrike" dirty="0">
                          <a:solidFill>
                            <a:srgbClr val="000000"/>
                          </a:solidFill>
                          <a:effectLst/>
                          <a:latin typeface="Proxima Nova" panose="020B0604020202020204" charset="0"/>
                        </a:rPr>
                        <a:t>Anonymous</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2022</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Pima Indians Dataset</a:t>
                      </a:r>
                    </a:p>
                  </a:txBody>
                  <a:tcPr marL="0" marT="0" marB="0" anchor="ctr"/>
                </a:tc>
                <a:tc>
                  <a:txBody>
                    <a:bodyPr/>
                    <a:lstStyle/>
                    <a:p>
                      <a:pPr algn="ctr" fontAlgn="b">
                        <a:buNone/>
                      </a:pPr>
                      <a:r>
                        <a:rPr lang="en-US" sz="1400" b="0" i="0" u="none" strike="noStrike" dirty="0">
                          <a:solidFill>
                            <a:srgbClr val="000000"/>
                          </a:solidFill>
                          <a:effectLst/>
                          <a:latin typeface="Proxima Nova" panose="020B0604020202020204" charset="0"/>
                        </a:rPr>
                        <a:t>Application of ML for Type 2 Diabetes Detection</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79.6% (KNN), 77.2% (NB)</a:t>
                      </a:r>
                    </a:p>
                  </a:txBody>
                  <a:tcPr marL="0" marT="0" marB="0" anchor="ctr"/>
                </a:tc>
                <a:tc>
                  <a:txBody>
                    <a:bodyPr/>
                    <a:lstStyle/>
                    <a:p>
                      <a:pPr algn="ctr" fontAlgn="b">
                        <a:buNone/>
                      </a:pPr>
                      <a:r>
                        <a:rPr lang="en-US" sz="1400" b="0" i="0" u="none" strike="noStrike">
                          <a:solidFill>
                            <a:srgbClr val="000000"/>
                          </a:solidFill>
                          <a:effectLst/>
                          <a:latin typeface="Proxima Nova" panose="020B0604020202020204" charset="0"/>
                        </a:rPr>
                        <a:t>K-NN () and NB () worked well</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Basic models, modest accuracy</a:t>
                      </a:r>
                    </a:p>
                  </a:txBody>
                  <a:tcPr marL="0" marT="0" marB="0" anchor="ctr"/>
                </a:tc>
                <a:tc>
                  <a:txBody>
                    <a:bodyPr/>
                    <a:lstStyle/>
                    <a:p>
                      <a:pPr algn="ctr" fontAlgn="b">
                        <a:buNone/>
                      </a:pPr>
                      <a:r>
                        <a:rPr lang="en-US" sz="1400" b="0" i="0" u="none" strike="noStrike" dirty="0">
                          <a:solidFill>
                            <a:srgbClr val="000000"/>
                          </a:solidFill>
                          <a:effectLst/>
                          <a:latin typeface="Proxima Nova" panose="020B0604020202020204" charset="0"/>
                        </a:rPr>
                        <a:t>K-NN, Naive Bayes, Decision Tree, Logistic Regression, SVM</a:t>
                      </a:r>
                    </a:p>
                  </a:txBody>
                  <a:tcPr marL="0" marT="0" marB="0" anchor="ctr"/>
                </a:tc>
                <a:extLst>
                  <a:ext uri="{0D108BD9-81ED-4DB2-BD59-A6C34878D82A}">
                    <a16:rowId xmlns:a16="http://schemas.microsoft.com/office/drawing/2014/main" val="1985018849"/>
                  </a:ext>
                </a:extLst>
              </a:tr>
              <a:tr h="753834">
                <a:tc>
                  <a:txBody>
                    <a:bodyPr/>
                    <a:lstStyle/>
                    <a:p>
                      <a:pPr algn="ctr" fontAlgn="b">
                        <a:buNone/>
                      </a:pPr>
                      <a:r>
                        <a:rPr lang="en-IN" sz="1400" b="0" i="0" u="none" strike="noStrike" dirty="0" err="1">
                          <a:solidFill>
                            <a:srgbClr val="000000"/>
                          </a:solidFill>
                          <a:effectLst/>
                          <a:latin typeface="Proxima Nova" panose="020B0604020202020204" charset="0"/>
                        </a:rPr>
                        <a:t>Nrusingha</a:t>
                      </a:r>
                      <a:r>
                        <a:rPr lang="en-IN" sz="1400" b="0" i="0" u="none" strike="noStrike" dirty="0">
                          <a:solidFill>
                            <a:srgbClr val="000000"/>
                          </a:solidFill>
                          <a:effectLst/>
                          <a:latin typeface="Proxima Nova" panose="020B0604020202020204" charset="0"/>
                        </a:rPr>
                        <a:t> Tripathy et al</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2024</a:t>
                      </a:r>
                    </a:p>
                  </a:txBody>
                  <a:tcPr marL="0" marT="0" marB="0" anchor="ctr"/>
                </a:tc>
                <a:tc>
                  <a:txBody>
                    <a:bodyPr/>
                    <a:lstStyle/>
                    <a:p>
                      <a:pPr algn="ctr" fontAlgn="b">
                        <a:buNone/>
                      </a:pPr>
                      <a:r>
                        <a:rPr lang="pt-BR" sz="1400" b="0" i="0" u="none" strike="noStrike">
                          <a:solidFill>
                            <a:srgbClr val="000000"/>
                          </a:solidFill>
                          <a:effectLst/>
                          <a:latin typeface="Proxima Nova" panose="020B0604020202020204" charset="0"/>
                        </a:rPr>
                        <a:t>Pima Indians Diabetes Dataset (768 samples)</a:t>
                      </a:r>
                    </a:p>
                  </a:txBody>
                  <a:tcPr marL="0" marT="0" marB="0" anchor="ctr"/>
                </a:tc>
                <a:tc>
                  <a:txBody>
                    <a:bodyPr/>
                    <a:lstStyle/>
                    <a:p>
                      <a:pPr algn="ctr" fontAlgn="b">
                        <a:buNone/>
                      </a:pPr>
                      <a:r>
                        <a:rPr lang="en-US" sz="1400" b="0" i="0" u="none" strike="noStrike" dirty="0">
                          <a:solidFill>
                            <a:srgbClr val="000000"/>
                          </a:solidFill>
                          <a:effectLst/>
                          <a:latin typeface="Proxima Nova" panose="020B0604020202020204" charset="0"/>
                        </a:rPr>
                        <a:t>A Comparative Analysis of Diabetes Prediction Using ML and DL Algorithms in Healthcare</a:t>
                      </a:r>
                    </a:p>
                  </a:txBody>
                  <a:tcPr marL="0" marT="0" marB="0" anchor="ctr"/>
                </a:tc>
                <a:tc>
                  <a:txBody>
                    <a:bodyPr/>
                    <a:lstStyle/>
                    <a:p>
                      <a:pPr algn="ctr" fontAlgn="b">
                        <a:buNone/>
                      </a:pPr>
                      <a:r>
                        <a:rPr lang="en-US" sz="1400" b="0" i="0" u="none" strike="noStrike" dirty="0">
                          <a:solidFill>
                            <a:srgbClr val="000000"/>
                          </a:solidFill>
                          <a:effectLst/>
                          <a:latin typeface="Proxima Nova" panose="020B0604020202020204" charset="0"/>
                        </a:rPr>
                        <a:t>LSTM: Best; others range from 76%–84%</a:t>
                      </a:r>
                    </a:p>
                  </a:txBody>
                  <a:tcPr marL="0" marT="0" marB="0" anchor="ctr"/>
                </a:tc>
                <a:tc>
                  <a:txBody>
                    <a:bodyPr/>
                    <a:lstStyle/>
                    <a:p>
                      <a:pPr algn="ctr" fontAlgn="b">
                        <a:buNone/>
                      </a:pPr>
                      <a:r>
                        <a:rPr lang="en-US" sz="1400" b="0" i="0" u="none" strike="noStrike" dirty="0">
                          <a:solidFill>
                            <a:srgbClr val="000000"/>
                          </a:solidFill>
                          <a:effectLst/>
                          <a:latin typeface="Proxima Nova" panose="020B0604020202020204" charset="0"/>
                        </a:rPr>
                        <a:t>Compared 7 ML/DL methods, LSTM superior, strong focus on preprocessing (age, BMI, BP buckets)</a:t>
                      </a:r>
                    </a:p>
                  </a:txBody>
                  <a:tcPr marL="0" marT="0" marB="0" anchor="ctr"/>
                </a:tc>
                <a:tc>
                  <a:txBody>
                    <a:bodyPr/>
                    <a:lstStyle/>
                    <a:p>
                      <a:pPr algn="ctr" fontAlgn="b">
                        <a:buNone/>
                      </a:pPr>
                      <a:r>
                        <a:rPr lang="en-US" sz="1400" b="0" i="0" u="none" strike="noStrike" dirty="0">
                          <a:solidFill>
                            <a:srgbClr val="000000"/>
                          </a:solidFill>
                          <a:effectLst/>
                          <a:latin typeface="Proxima Nova" panose="020B0604020202020204" charset="0"/>
                        </a:rPr>
                        <a:t>Limited dataset, lack of external validation</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Logistic Regression, SVM, KNN, Random Forest, CART, </a:t>
                      </a:r>
                      <a:r>
                        <a:rPr lang="en-IN" sz="1400" b="0" i="0" u="none" strike="noStrike" dirty="0" err="1">
                          <a:solidFill>
                            <a:srgbClr val="000000"/>
                          </a:solidFill>
                          <a:effectLst/>
                          <a:latin typeface="Proxima Nova" panose="020B0604020202020204" charset="0"/>
                        </a:rPr>
                        <a:t>XGBoost</a:t>
                      </a:r>
                      <a:r>
                        <a:rPr lang="en-IN" sz="1400" b="0" i="0" u="none" strike="noStrike" dirty="0">
                          <a:solidFill>
                            <a:srgbClr val="000000"/>
                          </a:solidFill>
                          <a:effectLst/>
                          <a:latin typeface="Proxima Nova" panose="020B0604020202020204" charset="0"/>
                        </a:rPr>
                        <a:t>, </a:t>
                      </a:r>
                      <a:r>
                        <a:rPr lang="en-IN" sz="1400" b="0" i="0" u="none" strike="noStrike" dirty="0" err="1">
                          <a:solidFill>
                            <a:srgbClr val="000000"/>
                          </a:solidFill>
                          <a:effectLst/>
                          <a:latin typeface="Proxima Nova" panose="020B0604020202020204" charset="0"/>
                        </a:rPr>
                        <a:t>LightGBM</a:t>
                      </a:r>
                      <a:r>
                        <a:rPr lang="en-IN" sz="1400" b="0" i="0" u="none" strike="noStrike" dirty="0">
                          <a:solidFill>
                            <a:srgbClr val="000000"/>
                          </a:solidFill>
                          <a:effectLst/>
                          <a:latin typeface="Proxima Nova" panose="020B0604020202020204" charset="0"/>
                        </a:rPr>
                        <a:t>, DNN, LSTM</a:t>
                      </a:r>
                    </a:p>
                  </a:txBody>
                  <a:tcPr marL="0" marT="0" marB="0" anchor="ctr"/>
                </a:tc>
                <a:extLst>
                  <a:ext uri="{0D108BD9-81ED-4DB2-BD59-A6C34878D82A}">
                    <a16:rowId xmlns:a16="http://schemas.microsoft.com/office/drawing/2014/main" val="3845477920"/>
                  </a:ext>
                </a:extLst>
              </a:tr>
              <a:tr h="753834">
                <a:tc>
                  <a:txBody>
                    <a:bodyPr/>
                    <a:lstStyle/>
                    <a:p>
                      <a:pPr algn="ctr" fontAlgn="b">
                        <a:buNone/>
                      </a:pPr>
                      <a:r>
                        <a:rPr lang="en-IN" sz="1400" b="0" i="0" u="none" strike="noStrike" dirty="0" err="1">
                          <a:solidFill>
                            <a:srgbClr val="000000"/>
                          </a:solidFill>
                          <a:effectLst/>
                          <a:latin typeface="Proxima Nova" panose="020B0604020202020204" charset="0"/>
                        </a:rPr>
                        <a:t>Owess</a:t>
                      </a:r>
                      <a:r>
                        <a:rPr lang="en-IN" sz="1400" b="0" i="0" u="none" strike="noStrike" dirty="0">
                          <a:solidFill>
                            <a:srgbClr val="000000"/>
                          </a:solidFill>
                          <a:effectLst/>
                          <a:latin typeface="Proxima Nova" panose="020B0604020202020204" charset="0"/>
                        </a:rPr>
                        <a:t> et al.</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2024</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Palestinian STEPS Survey</a:t>
                      </a:r>
                    </a:p>
                  </a:txBody>
                  <a:tcPr marL="0" marT="0" marB="0" anchor="ctr"/>
                </a:tc>
                <a:tc>
                  <a:txBody>
                    <a:bodyPr/>
                    <a:lstStyle/>
                    <a:p>
                      <a:pPr algn="ctr" fontAlgn="b">
                        <a:buNone/>
                      </a:pPr>
                      <a:r>
                        <a:rPr lang="en-US" sz="1400" b="0" i="0" u="none" strike="noStrike">
                          <a:solidFill>
                            <a:srgbClr val="000000"/>
                          </a:solidFill>
                          <a:effectLst/>
                          <a:latin typeface="Proxima Nova" panose="020B0604020202020204" charset="0"/>
                        </a:rPr>
                        <a:t>Supervised ML-Based Models for Blood Sugar</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97.4%</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RF , rich feature set</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Survey-based, costly to replicate</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Random Forest</a:t>
                      </a:r>
                    </a:p>
                  </a:txBody>
                  <a:tcPr marL="0" marT="0" marB="0" anchor="ctr"/>
                </a:tc>
                <a:extLst>
                  <a:ext uri="{0D108BD9-81ED-4DB2-BD59-A6C34878D82A}">
                    <a16:rowId xmlns:a16="http://schemas.microsoft.com/office/drawing/2014/main" val="2785371529"/>
                  </a:ext>
                </a:extLst>
              </a:tr>
              <a:tr h="753834">
                <a:tc>
                  <a:txBody>
                    <a:bodyPr/>
                    <a:lstStyle/>
                    <a:p>
                      <a:pPr algn="ctr" fontAlgn="b">
                        <a:buNone/>
                      </a:pPr>
                      <a:r>
                        <a:rPr lang="en-IN" sz="1400" b="0" i="0" u="none" strike="noStrike" dirty="0">
                          <a:solidFill>
                            <a:srgbClr val="000000"/>
                          </a:solidFill>
                          <a:effectLst/>
                          <a:latin typeface="Proxima Nova" panose="020B0604020202020204" charset="0"/>
                        </a:rPr>
                        <a:t>Huma et al. (again)</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2024</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Kaggle</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Federated XGBoost for Diabetes</a:t>
                      </a:r>
                    </a:p>
                  </a:txBody>
                  <a:tcPr marL="0" marT="0" marB="0" anchor="ctr"/>
                </a:tc>
                <a:tc>
                  <a:txBody>
                    <a:bodyPr/>
                    <a:lstStyle/>
                    <a:p>
                      <a:pPr algn="ctr" fontAlgn="b">
                        <a:buNone/>
                      </a:pPr>
                      <a:r>
                        <a:rPr lang="en-IN" sz="1400" b="0" i="0" u="none" strike="noStrike">
                          <a:solidFill>
                            <a:srgbClr val="000000"/>
                          </a:solidFill>
                          <a:effectLst/>
                          <a:latin typeface="Proxima Nova" panose="020B0604020202020204" charset="0"/>
                        </a:rPr>
                        <a:t>High</a:t>
                      </a:r>
                    </a:p>
                  </a:txBody>
                  <a:tcPr marL="0" marT="0" marB="0" anchor="ctr"/>
                </a:tc>
                <a:tc>
                  <a:txBody>
                    <a:bodyPr/>
                    <a:lstStyle/>
                    <a:p>
                      <a:pPr algn="ctr" fontAlgn="b">
                        <a:buNone/>
                      </a:pPr>
                      <a:r>
                        <a:rPr lang="en-US" sz="1400" b="0" i="0" u="none" strike="noStrike" dirty="0">
                          <a:solidFill>
                            <a:srgbClr val="000000"/>
                          </a:solidFill>
                          <a:effectLst/>
                          <a:latin typeface="Proxima Nova" panose="020B0604020202020204" charset="0"/>
                        </a:rPr>
                        <a:t>Reiterated privacy strength of federated ML</a:t>
                      </a:r>
                    </a:p>
                  </a:txBody>
                  <a:tcPr marL="0" marT="0" marB="0" anchor="ctr"/>
                </a:tc>
                <a:tc>
                  <a:txBody>
                    <a:bodyPr/>
                    <a:lstStyle/>
                    <a:p>
                      <a:pPr algn="ctr" fontAlgn="b">
                        <a:buNone/>
                      </a:pPr>
                      <a:r>
                        <a:rPr lang="en-IN" sz="1400" b="0" i="0" u="none" strike="noStrike" dirty="0">
                          <a:solidFill>
                            <a:srgbClr val="000000"/>
                          </a:solidFill>
                          <a:effectLst/>
                          <a:latin typeface="Proxima Nova" panose="020B0604020202020204" charset="0"/>
                        </a:rPr>
                        <a:t>Repeats Kaggle data limitation</a:t>
                      </a:r>
                    </a:p>
                  </a:txBody>
                  <a:tcPr marL="0" marT="0" marB="0" anchor="ctr"/>
                </a:tc>
                <a:tc>
                  <a:txBody>
                    <a:bodyPr/>
                    <a:lstStyle/>
                    <a:p>
                      <a:pPr algn="ctr" fontAlgn="b">
                        <a:buNone/>
                      </a:pPr>
                      <a:r>
                        <a:rPr lang="en-IN" sz="1400" b="0" i="0" u="none" strike="noStrike" dirty="0" err="1">
                          <a:solidFill>
                            <a:srgbClr val="000000"/>
                          </a:solidFill>
                          <a:effectLst/>
                          <a:latin typeface="Proxima Nova" panose="020B0604020202020204" charset="0"/>
                        </a:rPr>
                        <a:t>XGBoost</a:t>
                      </a:r>
                      <a:r>
                        <a:rPr lang="en-IN" sz="1400" b="0" i="0" u="none" strike="noStrike" dirty="0">
                          <a:solidFill>
                            <a:srgbClr val="000000"/>
                          </a:solidFill>
                          <a:effectLst/>
                          <a:latin typeface="Proxima Nova" panose="020B0604020202020204" charset="0"/>
                        </a:rPr>
                        <a:t> (Federated)</a:t>
                      </a:r>
                    </a:p>
                  </a:txBody>
                  <a:tcPr marL="0" marT="0" marB="0" anchor="ctr"/>
                </a:tc>
                <a:extLst>
                  <a:ext uri="{0D108BD9-81ED-4DB2-BD59-A6C34878D82A}">
                    <a16:rowId xmlns:a16="http://schemas.microsoft.com/office/drawing/2014/main" val="68515217"/>
                  </a:ext>
                </a:extLst>
              </a:tr>
            </a:tbl>
          </a:graphicData>
        </a:graphic>
      </p:graphicFrame>
    </p:spTree>
    <p:extLst>
      <p:ext uri="{BB962C8B-B14F-4D97-AF65-F5344CB8AC3E}">
        <p14:creationId xmlns:p14="http://schemas.microsoft.com/office/powerpoint/2010/main" val="30166371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2294</Words>
  <Application>Microsoft Office PowerPoint</Application>
  <PresentationFormat>Widescreen</PresentationFormat>
  <Paragraphs>315</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Proxima Nova</vt:lpstr>
      <vt:lpstr>Calibri</vt:lpstr>
      <vt:lpstr>Arial</vt:lpstr>
      <vt:lpstr>Office Theme</vt:lpstr>
      <vt:lpstr>PowerPoint Presentation</vt:lpstr>
      <vt:lpstr>PowerPoint Presentation</vt:lpstr>
      <vt:lpstr>Outline</vt:lpstr>
      <vt:lpstr>Abstract </vt:lpstr>
      <vt:lpstr>Introduction</vt:lpstr>
      <vt:lpstr>Objective </vt:lpstr>
      <vt:lpstr>Literature Review</vt:lpstr>
      <vt:lpstr>Literature Review</vt:lpstr>
      <vt:lpstr>Literature Review</vt:lpstr>
      <vt:lpstr>Tools </vt:lpstr>
      <vt:lpstr>Technology </vt:lpstr>
      <vt:lpstr>Technology </vt:lpstr>
      <vt:lpstr>Dataset </vt:lpstr>
      <vt:lpstr>Methodology </vt:lpstr>
      <vt:lpstr>Result and Discussion</vt:lpstr>
      <vt:lpstr>Conclusion and Future work</vt:lpstr>
      <vt:lpstr>References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vasoya darshan</cp:lastModifiedBy>
  <cp:revision>25</cp:revision>
  <cp:lastPrinted>2025-08-23T03:12:30Z</cp:lastPrinted>
  <dcterms:created xsi:type="dcterms:W3CDTF">2023-12-05T07:58:57Z</dcterms:created>
  <dcterms:modified xsi:type="dcterms:W3CDTF">2025-09-01T18:07:18Z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2024-01-10T05:57:01Z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bdeac77a-6f2d-4eed-8d0b-c87a56de673f</vt:lpwstr>
  </property>
  <property fmtid="{D5CDD505-2E9C-101B-9397-08002B2CF9AE}" pid="7" name="MSIP_Label_defa4170-0d19-0005-0004-bc88714345d2_ActionId">
    <vt:lpwstr>2a20089b-7995-43de-aaf1-a4eb65220026</vt:lpwstr>
  </property>
  <property fmtid="{D5CDD505-2E9C-101B-9397-08002B2CF9AE}" pid="8" name="MSIP_Label_defa4170-0d19-0005-0004-bc88714345d2_ContentBits">
    <vt:lpwstr>0</vt:lpwstr>
  </property>
</Properties>
</file>