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547" r:id="rId2"/>
    <p:sldId id="551" r:id="rId3"/>
    <p:sldId id="544" r:id="rId4"/>
    <p:sldId id="548" r:id="rId5"/>
    <p:sldId id="541" r:id="rId6"/>
    <p:sldId id="269" r:id="rId7"/>
    <p:sldId id="557" r:id="rId8"/>
    <p:sldId id="520" r:id="rId9"/>
    <p:sldId id="521" r:id="rId10"/>
    <p:sldId id="523" r:id="rId11"/>
    <p:sldId id="524" r:id="rId12"/>
    <p:sldId id="525" r:id="rId13"/>
    <p:sldId id="526" r:id="rId14"/>
    <p:sldId id="527" r:id="rId15"/>
    <p:sldId id="555" r:id="rId16"/>
    <p:sldId id="556" r:id="rId17"/>
    <p:sldId id="538" r:id="rId18"/>
    <p:sldId id="546" r:id="rId19"/>
    <p:sldId id="529" r:id="rId20"/>
    <p:sldId id="530" r:id="rId21"/>
    <p:sldId id="531" r:id="rId22"/>
    <p:sldId id="532" r:id="rId23"/>
    <p:sldId id="533" r:id="rId24"/>
    <p:sldId id="534" r:id="rId25"/>
    <p:sldId id="535" r:id="rId26"/>
    <p:sldId id="5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07"/>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6DE1D-14A8-AD46-BF5F-100541C840F8}"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0449B-5CBB-004A-A584-E19FF73F61ED}" type="slidenum">
              <a:rPr lang="en-US" smtClean="0"/>
              <a:t>‹#›</a:t>
            </a:fld>
            <a:endParaRPr lang="en-US"/>
          </a:p>
        </p:txBody>
      </p:sp>
    </p:spTree>
    <p:extLst>
      <p:ext uri="{BB962C8B-B14F-4D97-AF65-F5344CB8AC3E}">
        <p14:creationId xmlns:p14="http://schemas.microsoft.com/office/powerpoint/2010/main" val="193466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5CE3F-4561-3748-8C55-6EC165E78139}" type="slidenum">
              <a:rPr lang="en-US"/>
              <a:pPr/>
              <a:t>12</a:t>
            </a:fld>
            <a:endParaRPr lang="en-US"/>
          </a:p>
        </p:txBody>
      </p:sp>
      <p:sp>
        <p:nvSpPr>
          <p:cNvPr id="11622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62243" name="Rectangle 3"/>
          <p:cNvSpPr>
            <a:spLocks noGrp="1" noChangeArrowheads="1"/>
          </p:cNvSpPr>
          <p:nvPr>
            <p:ph type="body" idx="1"/>
          </p:nvPr>
        </p:nvSpPr>
        <p:spPr/>
        <p:txBody>
          <a:bodyPr/>
          <a:lstStyle/>
          <a:p>
            <a:r>
              <a:rPr lang="en-US"/>
              <a:t>Figure 43.8 Major events in a local inflammatory response</a:t>
            </a:r>
          </a:p>
          <a:p>
            <a:r>
              <a:rPr lang="en-US"/>
              <a:t>For the Cell Biology Video Chemotaxis of a Neutrophil, go to Animation and Video Files.</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3AA1BA-9B7F-E642-A961-D9AF57DFA8FD}" type="slidenum">
              <a:rPr lang="en-US"/>
              <a:pPr/>
              <a:t>21</a:t>
            </a:fld>
            <a:endParaRPr lang="en-US"/>
          </a:p>
        </p:txBody>
      </p:sp>
      <p:sp>
        <p:nvSpPr>
          <p:cNvPr id="11345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34595" name="Rectangle 3"/>
          <p:cNvSpPr>
            <a:spLocks noGrp="1" noChangeArrowheads="1"/>
          </p:cNvSpPr>
          <p:nvPr>
            <p:ph type="body" idx="1"/>
          </p:nvPr>
        </p:nvSpPr>
        <p:spPr/>
        <p:txBody>
          <a:bodyPr/>
          <a:lstStyle/>
          <a:p>
            <a:r>
              <a:rPr lang="en-US"/>
              <a:t>Figure 43.9 Antigen receptors on lymphocytes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0E397-3F0C-A84B-97E8-E1F1E97DAE82}" type="slidenum">
              <a:rPr lang="en-US"/>
              <a:pPr/>
              <a:t>23</a:t>
            </a:fld>
            <a:endParaRPr lang="en-US"/>
          </a:p>
        </p:txBody>
      </p:sp>
      <p:sp>
        <p:nvSpPr>
          <p:cNvPr id="11356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35619" name="Rectangle 3"/>
          <p:cNvSpPr>
            <a:spLocks noGrp="1" noChangeArrowheads="1"/>
          </p:cNvSpPr>
          <p:nvPr>
            <p:ph type="body" idx="1"/>
          </p:nvPr>
        </p:nvSpPr>
        <p:spPr/>
        <p:txBody>
          <a:bodyPr/>
          <a:lstStyle/>
          <a:p>
            <a:r>
              <a:rPr lang="en-US"/>
              <a:t>Figure 43.10 Epitopes (antigenic determinants)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87AE-62B7-AC2B-4705-548CA23069A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1EEB025-2B70-3DB6-0B0E-E69A06E0B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20B4D4A-0E0C-3590-0B21-8E8B0647E6DE}"/>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5" name="Footer Placeholder 4">
            <a:extLst>
              <a:ext uri="{FF2B5EF4-FFF2-40B4-BE49-F238E27FC236}">
                <a16:creationId xmlns:a16="http://schemas.microsoft.com/office/drawing/2014/main" id="{0A95E831-1A97-4A64-44D3-B8A56EF37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9893C-E9C0-6825-C7A2-568DCD4242F0}"/>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153761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7DDF-3CBE-38AF-A8CE-DDB2F14D662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D42485-79FF-5274-7C7F-6308B1454B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8819B2-6C84-993C-41AE-495E9892097F}"/>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5" name="Footer Placeholder 4">
            <a:extLst>
              <a:ext uri="{FF2B5EF4-FFF2-40B4-BE49-F238E27FC236}">
                <a16:creationId xmlns:a16="http://schemas.microsoft.com/office/drawing/2014/main" id="{051A0AE5-B214-F310-8271-C7C73AECB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E30A0-1CF2-29DC-7B7C-79ECAB66A622}"/>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4307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CB6C9-6ED9-1BBA-1C94-60E8EB6D41B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ABB298-6766-6B41-2F6A-802580BF7B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94C5F0-CDD8-857F-4594-EEF5C1491CFD}"/>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5" name="Footer Placeholder 4">
            <a:extLst>
              <a:ext uri="{FF2B5EF4-FFF2-40B4-BE49-F238E27FC236}">
                <a16:creationId xmlns:a16="http://schemas.microsoft.com/office/drawing/2014/main" id="{3523F659-B88E-370A-6018-BC2415DDB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367D0-169D-DF2F-253A-752DA70AACFA}"/>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159689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00AD-BFE5-8093-BB08-9BED281E685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ED7ECE-BE53-358E-290D-F69B4BA348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5A65C2-ADC7-789D-DCE3-A6334AC1DD84}"/>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5" name="Footer Placeholder 4">
            <a:extLst>
              <a:ext uri="{FF2B5EF4-FFF2-40B4-BE49-F238E27FC236}">
                <a16:creationId xmlns:a16="http://schemas.microsoft.com/office/drawing/2014/main" id="{7C436BEA-57BF-00B9-D503-88A317BCB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40D65-1660-5685-1210-8075ADC59BF5}"/>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267053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883F-C023-F60C-7EE7-751FA7FE48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F820CB4-CC61-6D87-DA5C-D53AC846F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FEE179-51A5-3DD5-0F96-A50A2BAB8AD9}"/>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5" name="Footer Placeholder 4">
            <a:extLst>
              <a:ext uri="{FF2B5EF4-FFF2-40B4-BE49-F238E27FC236}">
                <a16:creationId xmlns:a16="http://schemas.microsoft.com/office/drawing/2014/main" id="{80D9841C-CC5B-9FD6-9B64-00B0D50D1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27DDB-0C78-EB8C-F19D-3C44CB410506}"/>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46465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A9C3-A33D-3209-0219-44F5811C2A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4509AA-601A-6BFB-781F-24AE512E462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D75D37-F32C-23A0-B231-B07A52FB34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537D440-85D3-3147-7ED9-A0236B7EBCFA}"/>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6" name="Footer Placeholder 5">
            <a:extLst>
              <a:ext uri="{FF2B5EF4-FFF2-40B4-BE49-F238E27FC236}">
                <a16:creationId xmlns:a16="http://schemas.microsoft.com/office/drawing/2014/main" id="{BF47A2B2-A77A-1019-4931-7677FB3F6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50C93-0430-3652-ABC1-324390D9A43D}"/>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65688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0CB0-7398-97A6-FAD8-B2209CDF16F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60CBAD-2039-025F-7F04-8E16D5939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2A2FC4-B8F4-E6E6-17FC-8DB0F1AE29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45CF772-718F-7FE0-B598-9CBEC2BF5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36D73F-71ED-0EC2-67A4-21310D60679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C3D9DC-BAE8-B94C-A5FD-93B6E782A654}"/>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8" name="Footer Placeholder 7">
            <a:extLst>
              <a:ext uri="{FF2B5EF4-FFF2-40B4-BE49-F238E27FC236}">
                <a16:creationId xmlns:a16="http://schemas.microsoft.com/office/drawing/2014/main" id="{63A4B182-CF36-5530-FCB1-8E684120FB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DCB211-C25B-3EB0-371D-630BD0CD53CD}"/>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27506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7D75-3FB6-40DD-2EAB-DC2E83023FB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892490-8EA3-614D-A13A-240A777067E7}"/>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4" name="Footer Placeholder 3">
            <a:extLst>
              <a:ext uri="{FF2B5EF4-FFF2-40B4-BE49-F238E27FC236}">
                <a16:creationId xmlns:a16="http://schemas.microsoft.com/office/drawing/2014/main" id="{20F56E70-D4FE-33D7-2FA3-F843841C54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28893-EC00-3C87-4AB9-7149D6A9B9E2}"/>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427770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6163E-266F-E2FF-E230-DF3727853CAC}"/>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3" name="Footer Placeholder 2">
            <a:extLst>
              <a:ext uri="{FF2B5EF4-FFF2-40B4-BE49-F238E27FC236}">
                <a16:creationId xmlns:a16="http://schemas.microsoft.com/office/drawing/2014/main" id="{E196A181-DEA5-10AC-8E11-33E7F6EB11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A248D-CE4A-DB05-4FCF-448768AC01A7}"/>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159949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7CF6-1FDE-886D-D5E1-D569AC967A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3CB8D71-3644-CB22-E00C-B479108A6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243E0B0-BBEA-121D-3372-7DB214986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420AF5-DE9C-A289-07E4-FAFF1AE2DCC1}"/>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6" name="Footer Placeholder 5">
            <a:extLst>
              <a:ext uri="{FF2B5EF4-FFF2-40B4-BE49-F238E27FC236}">
                <a16:creationId xmlns:a16="http://schemas.microsoft.com/office/drawing/2014/main" id="{82991A17-E212-9441-A332-EA8E4F516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3794-C65E-F4E0-6D57-7F045460F20D}"/>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256256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EFB1-6552-B6E1-F77D-DEF4DECC22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D869DF6-76EC-B891-9FB6-1CE764C6B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149B5A-B530-56EF-5C72-DA2A9745A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87DD87-CCB4-8221-D35E-1084BB945B09}"/>
              </a:ext>
            </a:extLst>
          </p:cNvPr>
          <p:cNvSpPr>
            <a:spLocks noGrp="1"/>
          </p:cNvSpPr>
          <p:nvPr>
            <p:ph type="dt" sz="half" idx="10"/>
          </p:nvPr>
        </p:nvSpPr>
        <p:spPr/>
        <p:txBody>
          <a:bodyPr/>
          <a:lstStyle/>
          <a:p>
            <a:fld id="{C77754E8-26FF-B04F-B77B-C8B18AC85617}" type="datetimeFigureOut">
              <a:rPr lang="en-US" smtClean="0"/>
              <a:t>1/13/2023</a:t>
            </a:fld>
            <a:endParaRPr lang="en-US"/>
          </a:p>
        </p:txBody>
      </p:sp>
      <p:sp>
        <p:nvSpPr>
          <p:cNvPr id="6" name="Footer Placeholder 5">
            <a:extLst>
              <a:ext uri="{FF2B5EF4-FFF2-40B4-BE49-F238E27FC236}">
                <a16:creationId xmlns:a16="http://schemas.microsoft.com/office/drawing/2014/main" id="{16DB4862-4727-99BD-7B3A-205DB4CF8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7D0AA-83B5-21BD-2D57-B76880D5BFB2}"/>
              </a:ext>
            </a:extLst>
          </p:cNvPr>
          <p:cNvSpPr>
            <a:spLocks noGrp="1"/>
          </p:cNvSpPr>
          <p:nvPr>
            <p:ph type="sldNum" sz="quarter" idx="12"/>
          </p:nvPr>
        </p:nvSpPr>
        <p:spPr/>
        <p:txBody>
          <a:bodyPr/>
          <a:lstStyle/>
          <a:p>
            <a:fld id="{4EFE7E55-4717-F547-8A0B-A733E028B855}" type="slidenum">
              <a:rPr lang="en-US" smtClean="0"/>
              <a:t>‹#›</a:t>
            </a:fld>
            <a:endParaRPr lang="en-US"/>
          </a:p>
        </p:txBody>
      </p:sp>
    </p:spTree>
    <p:extLst>
      <p:ext uri="{BB962C8B-B14F-4D97-AF65-F5344CB8AC3E}">
        <p14:creationId xmlns:p14="http://schemas.microsoft.com/office/powerpoint/2010/main" val="340865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A7F824-7485-9A95-7AE2-4F93ADA63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BEB6116-9366-8816-C13C-6BEE2D196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51A5A6-80E6-FBD2-6CE3-6603856DB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754E8-26FF-B04F-B77B-C8B18AC85617}" type="datetimeFigureOut">
              <a:rPr lang="en-US" smtClean="0"/>
              <a:t>1/13/2023</a:t>
            </a:fld>
            <a:endParaRPr lang="en-US"/>
          </a:p>
        </p:txBody>
      </p:sp>
      <p:sp>
        <p:nvSpPr>
          <p:cNvPr id="5" name="Footer Placeholder 4">
            <a:extLst>
              <a:ext uri="{FF2B5EF4-FFF2-40B4-BE49-F238E27FC236}">
                <a16:creationId xmlns:a16="http://schemas.microsoft.com/office/drawing/2014/main" id="{935C07F3-6CE3-8831-1EE4-1E637C026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FC010-7023-3F32-7668-CE188001D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E7E55-4717-F547-8A0B-A733E028B855}" type="slidenum">
              <a:rPr lang="en-US" smtClean="0"/>
              <a:t>‹#›</a:t>
            </a:fld>
            <a:endParaRPr lang="en-US"/>
          </a:p>
        </p:txBody>
      </p:sp>
    </p:spTree>
    <p:extLst>
      <p:ext uri="{BB962C8B-B14F-4D97-AF65-F5344CB8AC3E}">
        <p14:creationId xmlns:p14="http://schemas.microsoft.com/office/powerpoint/2010/main" val="14983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36470" y="43316"/>
            <a:ext cx="5429341" cy="646331"/>
          </a:xfrm>
          <a:prstGeom prst="rect">
            <a:avLst/>
          </a:prstGeom>
          <a:noFill/>
        </p:spPr>
        <p:txBody>
          <a:bodyPr wrap="none" rtlCol="0">
            <a:spAutoFit/>
          </a:bodyPr>
          <a:lstStyle/>
          <a:p>
            <a:r>
              <a:rPr lang="en-US" sz="3600" dirty="0">
                <a:latin typeface="Gill Sans"/>
                <a:cs typeface="Gill Sans"/>
              </a:rPr>
              <a:t>Cells of the Immune System</a:t>
            </a:r>
          </a:p>
        </p:txBody>
      </p:sp>
      <p:cxnSp>
        <p:nvCxnSpPr>
          <p:cNvPr id="5" name="Straight Connector 4"/>
          <p:cNvCxnSpPr/>
          <p:nvPr/>
        </p:nvCxnSpPr>
        <p:spPr>
          <a:xfrm>
            <a:off x="1538691" y="719855"/>
            <a:ext cx="9144000" cy="15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5807313" y="843563"/>
            <a:ext cx="371231" cy="371223"/>
            <a:chOff x="547076" y="1152778"/>
            <a:chExt cx="371231" cy="507991"/>
          </a:xfrm>
        </p:grpSpPr>
        <p:sp>
          <p:nvSpPr>
            <p:cNvPr id="7" name="Oval 6"/>
            <p:cNvSpPr/>
            <p:nvPr/>
          </p:nvSpPr>
          <p:spPr>
            <a:xfrm>
              <a:off x="547076" y="1152778"/>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8" name="Oval 7"/>
            <p:cNvSpPr/>
            <p:nvPr/>
          </p:nvSpPr>
          <p:spPr>
            <a:xfrm>
              <a:off x="664308" y="1324717"/>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9" name="Group 8"/>
          <p:cNvGrpSpPr/>
          <p:nvPr/>
        </p:nvGrpSpPr>
        <p:grpSpPr>
          <a:xfrm>
            <a:off x="4964013" y="2030839"/>
            <a:ext cx="371231" cy="371223"/>
            <a:chOff x="547076" y="1152778"/>
            <a:chExt cx="371231" cy="507991"/>
          </a:xfrm>
          <a:solidFill>
            <a:schemeClr val="accent3">
              <a:lumMod val="20000"/>
              <a:lumOff val="80000"/>
            </a:schemeClr>
          </a:solidFill>
        </p:grpSpPr>
        <p:sp>
          <p:nvSpPr>
            <p:cNvPr id="10" name="Oval 9"/>
            <p:cNvSpPr/>
            <p:nvPr/>
          </p:nvSpPr>
          <p:spPr>
            <a:xfrm>
              <a:off x="547076" y="1152778"/>
              <a:ext cx="371231" cy="507991"/>
            </a:xfrm>
            <a:prstGeom prst="ellipse">
              <a:avLst/>
            </a:prstGeom>
            <a:grp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11" name="Oval 10"/>
            <p:cNvSpPr/>
            <p:nvPr/>
          </p:nvSpPr>
          <p:spPr>
            <a:xfrm>
              <a:off x="664308" y="1324717"/>
              <a:ext cx="156309" cy="199284"/>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12" name="Group 11"/>
          <p:cNvGrpSpPr/>
          <p:nvPr/>
        </p:nvGrpSpPr>
        <p:grpSpPr>
          <a:xfrm>
            <a:off x="6558789" y="2026439"/>
            <a:ext cx="371231" cy="371223"/>
            <a:chOff x="547076" y="1152778"/>
            <a:chExt cx="371231" cy="507991"/>
          </a:xfrm>
          <a:solidFill>
            <a:schemeClr val="accent4">
              <a:lumMod val="20000"/>
              <a:lumOff val="80000"/>
            </a:schemeClr>
          </a:solidFill>
        </p:grpSpPr>
        <p:sp>
          <p:nvSpPr>
            <p:cNvPr id="13" name="Oval 12"/>
            <p:cNvSpPr/>
            <p:nvPr/>
          </p:nvSpPr>
          <p:spPr>
            <a:xfrm>
              <a:off x="547076" y="1152778"/>
              <a:ext cx="371231" cy="507991"/>
            </a:xfrm>
            <a:prstGeom prst="ellipse">
              <a:avLst/>
            </a:prstGeom>
            <a:grp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14" name="Oval 13"/>
            <p:cNvSpPr/>
            <p:nvPr/>
          </p:nvSpPr>
          <p:spPr>
            <a:xfrm>
              <a:off x="664308" y="1324717"/>
              <a:ext cx="156309" cy="199284"/>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sp>
        <p:nvSpPr>
          <p:cNvPr id="27" name="TextBox 26"/>
          <p:cNvSpPr txBox="1"/>
          <p:nvPr/>
        </p:nvSpPr>
        <p:spPr>
          <a:xfrm>
            <a:off x="6487730" y="871976"/>
            <a:ext cx="1017526" cy="338554"/>
          </a:xfrm>
          <a:prstGeom prst="rect">
            <a:avLst/>
          </a:prstGeom>
          <a:noFill/>
        </p:spPr>
        <p:txBody>
          <a:bodyPr wrap="none" rtlCol="0">
            <a:spAutoFit/>
          </a:bodyPr>
          <a:lstStyle/>
          <a:p>
            <a:r>
              <a:rPr lang="en-US" sz="1600" dirty="0">
                <a:latin typeface="Gill Sans"/>
                <a:cs typeface="Gill Sans"/>
              </a:rPr>
              <a:t>Stem cells</a:t>
            </a:r>
          </a:p>
        </p:txBody>
      </p:sp>
      <p:sp>
        <p:nvSpPr>
          <p:cNvPr id="28" name="TextBox 27"/>
          <p:cNvSpPr txBox="1"/>
          <p:nvPr/>
        </p:nvSpPr>
        <p:spPr>
          <a:xfrm>
            <a:off x="2668248" y="2015158"/>
            <a:ext cx="1885051" cy="338554"/>
          </a:xfrm>
          <a:prstGeom prst="rect">
            <a:avLst/>
          </a:prstGeom>
          <a:noFill/>
        </p:spPr>
        <p:txBody>
          <a:bodyPr wrap="none" rtlCol="0">
            <a:spAutoFit/>
          </a:bodyPr>
          <a:lstStyle/>
          <a:p>
            <a:r>
              <a:rPr lang="en-US" sz="1600" dirty="0">
                <a:latin typeface="Gill Sans"/>
                <a:cs typeface="Gill Sans"/>
              </a:rPr>
              <a:t>Lymphoid Stem cells</a:t>
            </a:r>
          </a:p>
        </p:txBody>
      </p:sp>
      <p:sp>
        <p:nvSpPr>
          <p:cNvPr id="29" name="TextBox 28"/>
          <p:cNvSpPr txBox="1"/>
          <p:nvPr/>
        </p:nvSpPr>
        <p:spPr>
          <a:xfrm>
            <a:off x="7100741" y="2010758"/>
            <a:ext cx="1726554" cy="338554"/>
          </a:xfrm>
          <a:prstGeom prst="rect">
            <a:avLst/>
          </a:prstGeom>
          <a:noFill/>
        </p:spPr>
        <p:txBody>
          <a:bodyPr wrap="none" rtlCol="0">
            <a:spAutoFit/>
          </a:bodyPr>
          <a:lstStyle/>
          <a:p>
            <a:r>
              <a:rPr lang="en-US" sz="1600" dirty="0">
                <a:latin typeface="Gill Sans"/>
                <a:cs typeface="Gill Sans"/>
              </a:rPr>
              <a:t>Myeloid Stem cells</a:t>
            </a:r>
          </a:p>
        </p:txBody>
      </p:sp>
      <p:grpSp>
        <p:nvGrpSpPr>
          <p:cNvPr id="42" name="Group 41"/>
          <p:cNvGrpSpPr/>
          <p:nvPr/>
        </p:nvGrpSpPr>
        <p:grpSpPr>
          <a:xfrm>
            <a:off x="5574277" y="1274008"/>
            <a:ext cx="788544" cy="732551"/>
            <a:chOff x="6553266" y="3328542"/>
            <a:chExt cx="788544" cy="732551"/>
          </a:xfrm>
        </p:grpSpPr>
        <p:cxnSp>
          <p:nvCxnSpPr>
            <p:cNvPr id="31" name="Straight Arrow Connector 30"/>
            <p:cNvCxnSpPr/>
            <p:nvPr/>
          </p:nvCxnSpPr>
          <p:spPr>
            <a:xfrm flipH="1">
              <a:off x="6553266" y="3794538"/>
              <a:ext cx="407620" cy="26655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972183" y="3790138"/>
              <a:ext cx="369627"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973080" y="3328542"/>
              <a:ext cx="0" cy="465996"/>
            </a:xfrm>
            <a:prstGeom prst="line">
              <a:avLst/>
            </a:prstGeom>
            <a:ln w="12700">
              <a:tailEnd type="none"/>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753743" y="2501026"/>
            <a:ext cx="3412417" cy="4136869"/>
            <a:chOff x="5229742" y="2501025"/>
            <a:chExt cx="3412417" cy="4136869"/>
          </a:xfrm>
        </p:grpSpPr>
        <p:sp>
          <p:nvSpPr>
            <p:cNvPr id="25" name="Oval 24"/>
            <p:cNvSpPr/>
            <p:nvPr/>
          </p:nvSpPr>
          <p:spPr>
            <a:xfrm>
              <a:off x="5720030" y="3144344"/>
              <a:ext cx="371231" cy="371223"/>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cxnSp>
          <p:nvCxnSpPr>
            <p:cNvPr id="37" name="Straight Connector 36"/>
            <p:cNvCxnSpPr/>
            <p:nvPr/>
          </p:nvCxnSpPr>
          <p:spPr>
            <a:xfrm flipV="1">
              <a:off x="5251308" y="3316430"/>
              <a:ext cx="5478" cy="2304021"/>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5683496" y="3704819"/>
              <a:ext cx="371231" cy="371223"/>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101" name="Oval 100"/>
            <p:cNvSpPr/>
            <p:nvPr/>
          </p:nvSpPr>
          <p:spPr>
            <a:xfrm>
              <a:off x="5698703" y="4281184"/>
              <a:ext cx="371231" cy="371223"/>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nvGrpSpPr>
            <p:cNvPr id="104" name="Group 103"/>
            <p:cNvGrpSpPr/>
            <p:nvPr/>
          </p:nvGrpSpPr>
          <p:grpSpPr>
            <a:xfrm>
              <a:off x="5698353" y="4892234"/>
              <a:ext cx="371231" cy="371223"/>
              <a:chOff x="547076" y="1152778"/>
              <a:chExt cx="371231" cy="507991"/>
            </a:xfrm>
            <a:solidFill>
              <a:schemeClr val="accent6">
                <a:lumMod val="60000"/>
                <a:lumOff val="40000"/>
              </a:schemeClr>
            </a:solidFill>
          </p:grpSpPr>
          <p:sp>
            <p:nvSpPr>
              <p:cNvPr id="105" name="Oval 104"/>
              <p:cNvSpPr/>
              <p:nvPr/>
            </p:nvSpPr>
            <p:spPr>
              <a:xfrm>
                <a:off x="547076" y="1152778"/>
                <a:ext cx="371231" cy="507991"/>
              </a:xfrm>
              <a:prstGeom prst="ellipse">
                <a:avLst/>
              </a:prstGeom>
              <a:grp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106" name="Oval 105"/>
              <p:cNvSpPr/>
              <p:nvPr/>
            </p:nvSpPr>
            <p:spPr>
              <a:xfrm>
                <a:off x="664308" y="1324717"/>
                <a:ext cx="156309" cy="199284"/>
              </a:xfrm>
              <a:prstGeom prst="ellipse">
                <a:avLst/>
              </a:prstGeom>
              <a:grp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107" name="Group 106"/>
            <p:cNvGrpSpPr/>
            <p:nvPr/>
          </p:nvGrpSpPr>
          <p:grpSpPr>
            <a:xfrm>
              <a:off x="5693973" y="5405274"/>
              <a:ext cx="371231" cy="371223"/>
              <a:chOff x="547076" y="1152778"/>
              <a:chExt cx="371231" cy="507991"/>
            </a:xfrm>
            <a:solidFill>
              <a:srgbClr val="F2FF2C"/>
            </a:solidFill>
          </p:grpSpPr>
          <p:sp>
            <p:nvSpPr>
              <p:cNvPr id="108" name="Oval 107"/>
              <p:cNvSpPr/>
              <p:nvPr/>
            </p:nvSpPr>
            <p:spPr>
              <a:xfrm>
                <a:off x="547076" y="1152778"/>
                <a:ext cx="371231" cy="507991"/>
              </a:xfrm>
              <a:prstGeom prst="ellipse">
                <a:avLst/>
              </a:prstGeom>
              <a:grp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109" name="Oval 108"/>
              <p:cNvSpPr/>
              <p:nvPr/>
            </p:nvSpPr>
            <p:spPr>
              <a:xfrm>
                <a:off x="664308" y="1324717"/>
                <a:ext cx="156309" cy="199284"/>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cxnSp>
          <p:nvCxnSpPr>
            <p:cNvPr id="113" name="Straight Arrow Connector 112"/>
            <p:cNvCxnSpPr/>
            <p:nvPr/>
          </p:nvCxnSpPr>
          <p:spPr>
            <a:xfrm flipV="1">
              <a:off x="5264917" y="3325029"/>
              <a:ext cx="369627" cy="47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5245617" y="3887201"/>
              <a:ext cx="369627" cy="47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V="1">
              <a:off x="5267557" y="4505693"/>
              <a:ext cx="369627" cy="47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flipV="1">
              <a:off x="5245617" y="5116001"/>
              <a:ext cx="369627" cy="47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V="1">
              <a:off x="5260237" y="5619981"/>
              <a:ext cx="369627" cy="47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120" name="Cloud 119"/>
            <p:cNvSpPr/>
            <p:nvPr/>
          </p:nvSpPr>
          <p:spPr>
            <a:xfrm>
              <a:off x="7279101" y="5100791"/>
              <a:ext cx="387279" cy="367410"/>
            </a:xfrm>
            <a:prstGeom prst="cloud">
              <a:avLst/>
            </a:prstGeom>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1600">
                <a:latin typeface="Gill Sans"/>
                <a:cs typeface="Gill Sans"/>
              </a:endParaRPr>
            </a:p>
          </p:txBody>
        </p:sp>
        <p:sp>
          <p:nvSpPr>
            <p:cNvPr id="122" name="Explosion 1 121"/>
            <p:cNvSpPr/>
            <p:nvPr/>
          </p:nvSpPr>
          <p:spPr>
            <a:xfrm>
              <a:off x="7185033" y="5631069"/>
              <a:ext cx="822960" cy="822960"/>
            </a:xfrm>
            <a:prstGeom prst="irregularSeal1">
              <a:avLst/>
            </a:prstGeom>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sz="1600">
                <a:latin typeface="Gill Sans"/>
                <a:cs typeface="Gill Sans"/>
              </a:endParaRPr>
            </a:p>
          </p:txBody>
        </p:sp>
        <p:grpSp>
          <p:nvGrpSpPr>
            <p:cNvPr id="123" name="Group 122"/>
            <p:cNvGrpSpPr/>
            <p:nvPr/>
          </p:nvGrpSpPr>
          <p:grpSpPr>
            <a:xfrm rot="16200000">
              <a:off x="6322742" y="5215226"/>
              <a:ext cx="788544" cy="891894"/>
              <a:chOff x="6553266" y="3169199"/>
              <a:chExt cx="788544" cy="891894"/>
            </a:xfrm>
          </p:grpSpPr>
          <p:cxnSp>
            <p:nvCxnSpPr>
              <p:cNvPr id="124" name="Straight Arrow Connector 123"/>
              <p:cNvCxnSpPr/>
              <p:nvPr/>
            </p:nvCxnSpPr>
            <p:spPr>
              <a:xfrm flipH="1">
                <a:off x="6553266" y="3794538"/>
                <a:ext cx="407620" cy="26655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6972183" y="3790138"/>
                <a:ext cx="369627"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flipV="1">
                <a:off x="6654314" y="3475772"/>
                <a:ext cx="625339" cy="12194"/>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27" name="TextBox 126"/>
            <p:cNvSpPr txBox="1"/>
            <p:nvPr/>
          </p:nvSpPr>
          <p:spPr>
            <a:xfrm>
              <a:off x="6055251" y="3128269"/>
              <a:ext cx="1177526" cy="338554"/>
            </a:xfrm>
            <a:prstGeom prst="rect">
              <a:avLst/>
            </a:prstGeom>
            <a:noFill/>
          </p:spPr>
          <p:txBody>
            <a:bodyPr wrap="none" rtlCol="0">
              <a:spAutoFit/>
            </a:bodyPr>
            <a:lstStyle/>
            <a:p>
              <a:r>
                <a:rPr lang="en-US" sz="1600" dirty="0">
                  <a:latin typeface="Gill Sans"/>
                  <a:cs typeface="Gill Sans"/>
                </a:rPr>
                <a:t>Neutrophils</a:t>
              </a:r>
            </a:p>
          </p:txBody>
        </p:sp>
        <p:sp>
          <p:nvSpPr>
            <p:cNvPr id="128" name="TextBox 127"/>
            <p:cNvSpPr txBox="1"/>
            <p:nvPr/>
          </p:nvSpPr>
          <p:spPr>
            <a:xfrm>
              <a:off x="6048567" y="3675843"/>
              <a:ext cx="1114307" cy="338554"/>
            </a:xfrm>
            <a:prstGeom prst="rect">
              <a:avLst/>
            </a:prstGeom>
            <a:noFill/>
          </p:spPr>
          <p:txBody>
            <a:bodyPr wrap="none" rtlCol="0">
              <a:spAutoFit/>
            </a:bodyPr>
            <a:lstStyle/>
            <a:p>
              <a:r>
                <a:rPr lang="en-US" sz="1600" dirty="0" err="1">
                  <a:latin typeface="Gill Sans"/>
                  <a:cs typeface="Gill Sans"/>
                </a:rPr>
                <a:t>Eosinophils</a:t>
              </a:r>
              <a:endParaRPr lang="en-US" sz="1600" dirty="0">
                <a:latin typeface="Gill Sans"/>
                <a:cs typeface="Gill Sans"/>
              </a:endParaRPr>
            </a:p>
          </p:txBody>
        </p:sp>
        <p:sp>
          <p:nvSpPr>
            <p:cNvPr id="129" name="TextBox 128"/>
            <p:cNvSpPr txBox="1"/>
            <p:nvPr/>
          </p:nvSpPr>
          <p:spPr>
            <a:xfrm>
              <a:off x="6063645" y="4281184"/>
              <a:ext cx="954007" cy="338554"/>
            </a:xfrm>
            <a:prstGeom prst="rect">
              <a:avLst/>
            </a:prstGeom>
            <a:noFill/>
          </p:spPr>
          <p:txBody>
            <a:bodyPr wrap="none" rtlCol="0">
              <a:spAutoFit/>
            </a:bodyPr>
            <a:lstStyle/>
            <a:p>
              <a:r>
                <a:rPr lang="en-US" sz="1600" dirty="0">
                  <a:latin typeface="Gill Sans"/>
                  <a:cs typeface="Gill Sans"/>
                </a:rPr>
                <a:t>Basophils</a:t>
              </a:r>
            </a:p>
          </p:txBody>
        </p:sp>
        <p:sp>
          <p:nvSpPr>
            <p:cNvPr id="130" name="TextBox 129"/>
            <p:cNvSpPr txBox="1"/>
            <p:nvPr/>
          </p:nvSpPr>
          <p:spPr>
            <a:xfrm>
              <a:off x="6041798" y="4889330"/>
              <a:ext cx="993782" cy="338554"/>
            </a:xfrm>
            <a:prstGeom prst="rect">
              <a:avLst/>
            </a:prstGeom>
            <a:noFill/>
          </p:spPr>
          <p:txBody>
            <a:bodyPr wrap="none" rtlCol="0">
              <a:spAutoFit/>
            </a:bodyPr>
            <a:lstStyle/>
            <a:p>
              <a:r>
                <a:rPr lang="en-US" sz="1600" dirty="0">
                  <a:latin typeface="Gill Sans"/>
                  <a:cs typeface="Gill Sans"/>
                </a:rPr>
                <a:t>Mast cells</a:t>
              </a:r>
            </a:p>
          </p:txBody>
        </p:sp>
        <p:sp>
          <p:nvSpPr>
            <p:cNvPr id="131" name="TextBox 130"/>
            <p:cNvSpPr txBox="1"/>
            <p:nvPr/>
          </p:nvSpPr>
          <p:spPr>
            <a:xfrm>
              <a:off x="7372961" y="4744382"/>
              <a:ext cx="1269198" cy="338554"/>
            </a:xfrm>
            <a:prstGeom prst="rect">
              <a:avLst/>
            </a:prstGeom>
            <a:noFill/>
          </p:spPr>
          <p:txBody>
            <a:bodyPr wrap="none" rtlCol="0">
              <a:spAutoFit/>
            </a:bodyPr>
            <a:lstStyle/>
            <a:p>
              <a:r>
                <a:rPr lang="en-US" sz="1600" dirty="0">
                  <a:latin typeface="Gill Sans"/>
                  <a:cs typeface="Gill Sans"/>
                </a:rPr>
                <a:t>Macrophages</a:t>
              </a:r>
            </a:p>
          </p:txBody>
        </p:sp>
        <p:sp>
          <p:nvSpPr>
            <p:cNvPr id="132" name="TextBox 131"/>
            <p:cNvSpPr txBox="1"/>
            <p:nvPr/>
          </p:nvSpPr>
          <p:spPr>
            <a:xfrm>
              <a:off x="7059609" y="6299340"/>
              <a:ext cx="1387519" cy="338554"/>
            </a:xfrm>
            <a:prstGeom prst="rect">
              <a:avLst/>
            </a:prstGeom>
            <a:noFill/>
          </p:spPr>
          <p:txBody>
            <a:bodyPr wrap="none" rtlCol="0">
              <a:spAutoFit/>
            </a:bodyPr>
            <a:lstStyle/>
            <a:p>
              <a:r>
                <a:rPr lang="en-US" sz="1600" dirty="0">
                  <a:latin typeface="Gill Sans"/>
                  <a:cs typeface="Gill Sans"/>
                </a:rPr>
                <a:t>Dendritic cells</a:t>
              </a:r>
            </a:p>
          </p:txBody>
        </p:sp>
        <p:cxnSp>
          <p:nvCxnSpPr>
            <p:cNvPr id="133" name="Straight Connector 132"/>
            <p:cNvCxnSpPr/>
            <p:nvPr/>
          </p:nvCxnSpPr>
          <p:spPr>
            <a:xfrm>
              <a:off x="5229742" y="2501025"/>
              <a:ext cx="5692" cy="396076"/>
            </a:xfrm>
            <a:prstGeom prst="line">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3" name="Freeform 2"/>
            <p:cNvSpPr/>
            <p:nvPr/>
          </p:nvSpPr>
          <p:spPr>
            <a:xfrm>
              <a:off x="5764479" y="3180007"/>
              <a:ext cx="248686" cy="232107"/>
            </a:xfrm>
            <a:custGeom>
              <a:avLst/>
              <a:gdLst>
                <a:gd name="connsiteX0" fmla="*/ 50722 w 248686"/>
                <a:gd name="connsiteY0" fmla="*/ 129417 h 232107"/>
                <a:gd name="connsiteX1" fmla="*/ 131109 w 248686"/>
                <a:gd name="connsiteY1" fmla="*/ 65117 h 232107"/>
                <a:gd name="connsiteX2" fmla="*/ 179341 w 248686"/>
                <a:gd name="connsiteY2" fmla="*/ 32967 h 232107"/>
                <a:gd name="connsiteX3" fmla="*/ 227573 w 248686"/>
                <a:gd name="connsiteY3" fmla="*/ 49042 h 232107"/>
                <a:gd name="connsiteX4" fmla="*/ 227573 w 248686"/>
                <a:gd name="connsiteY4" fmla="*/ 177642 h 232107"/>
                <a:gd name="connsiteX5" fmla="*/ 179341 w 248686"/>
                <a:gd name="connsiteY5" fmla="*/ 145492 h 232107"/>
                <a:gd name="connsiteX6" fmla="*/ 163264 w 248686"/>
                <a:gd name="connsiteY6" fmla="*/ 49042 h 232107"/>
                <a:gd name="connsiteX7" fmla="*/ 115032 w 248686"/>
                <a:gd name="connsiteY7" fmla="*/ 65117 h 232107"/>
                <a:gd name="connsiteX8" fmla="*/ 147186 w 248686"/>
                <a:gd name="connsiteY8" fmla="*/ 177642 h 232107"/>
                <a:gd name="connsiteX9" fmla="*/ 131109 w 248686"/>
                <a:gd name="connsiteY9" fmla="*/ 225867 h 232107"/>
                <a:gd name="connsiteX10" fmla="*/ 18567 w 248686"/>
                <a:gd name="connsiteY10" fmla="*/ 161567 h 232107"/>
                <a:gd name="connsiteX11" fmla="*/ 18567 w 248686"/>
                <a:gd name="connsiteY11" fmla="*/ 49042 h 232107"/>
                <a:gd name="connsiteX12" fmla="*/ 82877 w 248686"/>
                <a:gd name="connsiteY12" fmla="*/ 32967 h 232107"/>
                <a:gd name="connsiteX13" fmla="*/ 179341 w 248686"/>
                <a:gd name="connsiteY13" fmla="*/ 817 h 23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686" h="232107">
                  <a:moveTo>
                    <a:pt x="50722" y="129417"/>
                  </a:moveTo>
                  <a:cubicBezTo>
                    <a:pt x="77518" y="107984"/>
                    <a:pt x="103657" y="85703"/>
                    <a:pt x="131109" y="65117"/>
                  </a:cubicBezTo>
                  <a:cubicBezTo>
                    <a:pt x="146567" y="53525"/>
                    <a:pt x="160282" y="36143"/>
                    <a:pt x="179341" y="32967"/>
                  </a:cubicBezTo>
                  <a:cubicBezTo>
                    <a:pt x="196057" y="30181"/>
                    <a:pt x="211496" y="43684"/>
                    <a:pt x="227573" y="49042"/>
                  </a:cubicBezTo>
                  <a:cubicBezTo>
                    <a:pt x="238655" y="82284"/>
                    <a:pt x="268961" y="146605"/>
                    <a:pt x="227573" y="177642"/>
                  </a:cubicBezTo>
                  <a:cubicBezTo>
                    <a:pt x="212115" y="189234"/>
                    <a:pt x="195418" y="156209"/>
                    <a:pt x="179341" y="145492"/>
                  </a:cubicBezTo>
                  <a:cubicBezTo>
                    <a:pt x="173982" y="113342"/>
                    <a:pt x="183627" y="74492"/>
                    <a:pt x="163264" y="49042"/>
                  </a:cubicBezTo>
                  <a:cubicBezTo>
                    <a:pt x="152677" y="35810"/>
                    <a:pt x="121327" y="49383"/>
                    <a:pt x="115032" y="65117"/>
                  </a:cubicBezTo>
                  <a:cubicBezTo>
                    <a:pt x="111362" y="74292"/>
                    <a:pt x="142420" y="163345"/>
                    <a:pt x="147186" y="177642"/>
                  </a:cubicBezTo>
                  <a:cubicBezTo>
                    <a:pt x="141827" y="193717"/>
                    <a:pt x="147184" y="220509"/>
                    <a:pt x="131109" y="225867"/>
                  </a:cubicBezTo>
                  <a:cubicBezTo>
                    <a:pt x="60673" y="249342"/>
                    <a:pt x="45450" y="201886"/>
                    <a:pt x="18567" y="161567"/>
                  </a:cubicBezTo>
                  <a:cubicBezTo>
                    <a:pt x="7115" y="127216"/>
                    <a:pt x="-16761" y="84365"/>
                    <a:pt x="18567" y="49042"/>
                  </a:cubicBezTo>
                  <a:cubicBezTo>
                    <a:pt x="34193" y="33419"/>
                    <a:pt x="61440" y="38325"/>
                    <a:pt x="82877" y="32967"/>
                  </a:cubicBezTo>
                  <a:cubicBezTo>
                    <a:pt x="144487" y="-8100"/>
                    <a:pt x="111787" y="817"/>
                    <a:pt x="179341" y="817"/>
                  </a:cubicBezTo>
                </a:path>
              </a:pathLst>
            </a:custGeom>
            <a:solidFill>
              <a:schemeClr val="tx2">
                <a:lumMod val="60000"/>
                <a:lumOff val="40000"/>
              </a:schemeClr>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30" name="Pie 29"/>
            <p:cNvSpPr/>
            <p:nvPr/>
          </p:nvSpPr>
          <p:spPr>
            <a:xfrm>
              <a:off x="5745476" y="3841853"/>
              <a:ext cx="176851" cy="202585"/>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121" name="Pie 120"/>
            <p:cNvSpPr/>
            <p:nvPr/>
          </p:nvSpPr>
          <p:spPr>
            <a:xfrm>
              <a:off x="5740483" y="4434228"/>
              <a:ext cx="176851" cy="202585"/>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endParaRPr>
            </a:p>
          </p:txBody>
        </p:sp>
        <p:sp>
          <p:nvSpPr>
            <p:cNvPr id="134" name="Oval 133"/>
            <p:cNvSpPr/>
            <p:nvPr/>
          </p:nvSpPr>
          <p:spPr>
            <a:xfrm>
              <a:off x="7442689" y="6054657"/>
              <a:ext cx="223691" cy="176169"/>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135" name="Oval 134"/>
            <p:cNvSpPr/>
            <p:nvPr/>
          </p:nvSpPr>
          <p:spPr>
            <a:xfrm>
              <a:off x="7337857" y="5258632"/>
              <a:ext cx="223691" cy="176169"/>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26" name="TextBox 25"/>
            <p:cNvSpPr txBox="1"/>
            <p:nvPr/>
          </p:nvSpPr>
          <p:spPr>
            <a:xfrm>
              <a:off x="5787661" y="3675896"/>
              <a:ext cx="294146" cy="292388"/>
            </a:xfrm>
            <a:prstGeom prst="rect">
              <a:avLst/>
            </a:prstGeom>
            <a:noFill/>
          </p:spPr>
          <p:txBody>
            <a:bodyPr wrap="none" rtlCol="0">
              <a:spAutoFit/>
            </a:bodyPr>
            <a:lstStyle/>
            <a:p>
              <a:pPr>
                <a:lnSpc>
                  <a:spcPct val="50000"/>
                </a:lnSpc>
              </a:pPr>
              <a:r>
                <a:rPr lang="en-US" sz="1200" b="1" dirty="0">
                  <a:solidFill>
                    <a:srgbClr val="FF6600"/>
                  </a:solidFill>
                </a:rPr>
                <a:t>…</a:t>
              </a:r>
            </a:p>
            <a:p>
              <a:pPr>
                <a:lnSpc>
                  <a:spcPct val="50000"/>
                </a:lnSpc>
              </a:pPr>
              <a:r>
                <a:rPr lang="en-US" sz="1200" b="1" dirty="0">
                  <a:solidFill>
                    <a:srgbClr val="FF6600"/>
                  </a:solidFill>
                </a:rPr>
                <a:t>..</a:t>
              </a:r>
            </a:p>
          </p:txBody>
        </p:sp>
        <p:sp>
          <p:nvSpPr>
            <p:cNvPr id="147" name="TextBox 146"/>
            <p:cNvSpPr txBox="1"/>
            <p:nvPr/>
          </p:nvSpPr>
          <p:spPr>
            <a:xfrm>
              <a:off x="5810398" y="4288801"/>
              <a:ext cx="290915" cy="292388"/>
            </a:xfrm>
            <a:prstGeom prst="rect">
              <a:avLst/>
            </a:prstGeom>
            <a:noFill/>
          </p:spPr>
          <p:txBody>
            <a:bodyPr wrap="none" rtlCol="0">
              <a:spAutoFit/>
            </a:bodyPr>
            <a:lstStyle/>
            <a:p>
              <a:pPr>
                <a:lnSpc>
                  <a:spcPct val="50000"/>
                </a:lnSpc>
              </a:pPr>
              <a:r>
                <a:rPr lang="en-US" sz="1200" dirty="0">
                  <a:solidFill>
                    <a:schemeClr val="accent6">
                      <a:lumMod val="75000"/>
                    </a:schemeClr>
                  </a:solidFill>
                </a:rPr>
                <a:t>…</a:t>
              </a:r>
            </a:p>
            <a:p>
              <a:pPr>
                <a:lnSpc>
                  <a:spcPct val="50000"/>
                </a:lnSpc>
              </a:pPr>
              <a:r>
                <a:rPr lang="en-US" sz="1200" dirty="0">
                  <a:solidFill>
                    <a:schemeClr val="accent6">
                      <a:lumMod val="75000"/>
                    </a:schemeClr>
                  </a:solidFill>
                </a:rPr>
                <a:t>..</a:t>
              </a:r>
            </a:p>
          </p:txBody>
        </p:sp>
        <p:sp>
          <p:nvSpPr>
            <p:cNvPr id="148" name="TextBox 147"/>
            <p:cNvSpPr txBox="1"/>
            <p:nvPr/>
          </p:nvSpPr>
          <p:spPr>
            <a:xfrm>
              <a:off x="5333729" y="5824470"/>
              <a:ext cx="1099179" cy="338554"/>
            </a:xfrm>
            <a:prstGeom prst="rect">
              <a:avLst/>
            </a:prstGeom>
            <a:noFill/>
          </p:spPr>
          <p:txBody>
            <a:bodyPr wrap="none" rtlCol="0">
              <a:spAutoFit/>
            </a:bodyPr>
            <a:lstStyle/>
            <a:p>
              <a:r>
                <a:rPr lang="en-US" sz="1600" dirty="0">
                  <a:latin typeface="Gill Sans"/>
                  <a:cs typeface="Gill Sans"/>
                </a:rPr>
                <a:t>Monocytes</a:t>
              </a:r>
            </a:p>
          </p:txBody>
        </p:sp>
        <p:sp>
          <p:nvSpPr>
            <p:cNvPr id="149" name="TextBox 148"/>
            <p:cNvSpPr txBox="1"/>
            <p:nvPr/>
          </p:nvSpPr>
          <p:spPr>
            <a:xfrm>
              <a:off x="5851161" y="3294896"/>
              <a:ext cx="251992" cy="183896"/>
            </a:xfrm>
            <a:prstGeom prst="rect">
              <a:avLst/>
            </a:prstGeom>
            <a:noFill/>
          </p:spPr>
          <p:txBody>
            <a:bodyPr wrap="none" rtlCol="0">
              <a:spAutoFit/>
            </a:bodyPr>
            <a:lstStyle/>
            <a:p>
              <a:pPr>
                <a:lnSpc>
                  <a:spcPct val="50000"/>
                </a:lnSpc>
              </a:pPr>
              <a:r>
                <a:rPr lang="en-US" sz="1000" b="1" dirty="0">
                  <a:solidFill>
                    <a:srgbClr val="008000"/>
                  </a:solidFill>
                </a:rPr>
                <a:t>..</a:t>
              </a:r>
            </a:p>
          </p:txBody>
        </p:sp>
      </p:grpSp>
      <p:grpSp>
        <p:nvGrpSpPr>
          <p:cNvPr id="48" name="Group 47"/>
          <p:cNvGrpSpPr/>
          <p:nvPr/>
        </p:nvGrpSpPr>
        <p:grpSpPr>
          <a:xfrm>
            <a:off x="1549400" y="2518138"/>
            <a:ext cx="4779206" cy="4106938"/>
            <a:chOff x="25400" y="2518138"/>
            <a:chExt cx="4779206" cy="4106938"/>
          </a:xfrm>
        </p:grpSpPr>
        <p:cxnSp>
          <p:nvCxnSpPr>
            <p:cNvPr id="53" name="Straight Connector 52"/>
            <p:cNvCxnSpPr/>
            <p:nvPr/>
          </p:nvCxnSpPr>
          <p:spPr>
            <a:xfrm>
              <a:off x="3630161" y="2518138"/>
              <a:ext cx="3143" cy="829143"/>
            </a:xfrm>
            <a:prstGeom prst="line">
              <a:avLst/>
            </a:prstGeom>
            <a:ln w="12700">
              <a:tailEnd type="triangle"/>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25400" y="2980797"/>
              <a:ext cx="4779206" cy="3644279"/>
              <a:chOff x="25400" y="2980797"/>
              <a:chExt cx="4779206" cy="3644279"/>
            </a:xfrm>
          </p:grpSpPr>
          <p:grpSp>
            <p:nvGrpSpPr>
              <p:cNvPr id="15" name="Group 14"/>
              <p:cNvGrpSpPr/>
              <p:nvPr/>
            </p:nvGrpSpPr>
            <p:grpSpPr>
              <a:xfrm>
                <a:off x="2716391" y="3406273"/>
                <a:ext cx="371231" cy="371223"/>
                <a:chOff x="547076" y="1152778"/>
                <a:chExt cx="371231" cy="507991"/>
              </a:xfrm>
            </p:grpSpPr>
            <p:sp>
              <p:nvSpPr>
                <p:cNvPr id="16" name="Oval 15"/>
                <p:cNvSpPr/>
                <p:nvPr/>
              </p:nvSpPr>
              <p:spPr>
                <a:xfrm>
                  <a:off x="547076" y="1152778"/>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17" name="Oval 16"/>
                <p:cNvSpPr/>
                <p:nvPr/>
              </p:nvSpPr>
              <p:spPr>
                <a:xfrm>
                  <a:off x="664308" y="1324717"/>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18" name="Group 17"/>
              <p:cNvGrpSpPr/>
              <p:nvPr/>
            </p:nvGrpSpPr>
            <p:grpSpPr>
              <a:xfrm>
                <a:off x="3447695" y="3449303"/>
                <a:ext cx="371231" cy="371223"/>
                <a:chOff x="547076" y="1152778"/>
                <a:chExt cx="371231" cy="507991"/>
              </a:xfrm>
            </p:grpSpPr>
            <p:sp>
              <p:nvSpPr>
                <p:cNvPr id="19" name="Oval 18"/>
                <p:cNvSpPr/>
                <p:nvPr/>
              </p:nvSpPr>
              <p:spPr>
                <a:xfrm>
                  <a:off x="547076" y="1152778"/>
                  <a:ext cx="371231" cy="507991"/>
                </a:xfrm>
                <a:prstGeom prst="ellipse">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20" name="Oval 19"/>
                <p:cNvSpPr/>
                <p:nvPr/>
              </p:nvSpPr>
              <p:spPr>
                <a:xfrm>
                  <a:off x="664308" y="1324717"/>
                  <a:ext cx="156309" cy="199284"/>
                </a:xfrm>
                <a:prstGeom prst="ellipse">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21" name="Group 20"/>
              <p:cNvGrpSpPr/>
              <p:nvPr/>
            </p:nvGrpSpPr>
            <p:grpSpPr>
              <a:xfrm>
                <a:off x="4155561" y="3414596"/>
                <a:ext cx="371231" cy="371223"/>
                <a:chOff x="547076" y="1152778"/>
                <a:chExt cx="371231" cy="507991"/>
              </a:xfrm>
            </p:grpSpPr>
            <p:sp>
              <p:nvSpPr>
                <p:cNvPr id="22" name="Oval 21"/>
                <p:cNvSpPr/>
                <p:nvPr/>
              </p:nvSpPr>
              <p:spPr>
                <a:xfrm>
                  <a:off x="547076" y="1152778"/>
                  <a:ext cx="371231" cy="507991"/>
                </a:xfrm>
                <a:prstGeom prst="ellipse">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23" name="Oval 22"/>
                <p:cNvSpPr/>
                <p:nvPr/>
              </p:nvSpPr>
              <p:spPr>
                <a:xfrm>
                  <a:off x="664308" y="1324717"/>
                  <a:ext cx="156309" cy="199284"/>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43" name="Group 42"/>
              <p:cNvGrpSpPr/>
              <p:nvPr/>
            </p:nvGrpSpPr>
            <p:grpSpPr>
              <a:xfrm>
                <a:off x="3233170" y="2980797"/>
                <a:ext cx="817107" cy="322933"/>
                <a:chOff x="6560752" y="3766158"/>
                <a:chExt cx="817107" cy="322933"/>
              </a:xfrm>
            </p:grpSpPr>
            <p:cxnSp>
              <p:nvCxnSpPr>
                <p:cNvPr id="44" name="Straight Arrow Connector 43"/>
                <p:cNvCxnSpPr/>
                <p:nvPr/>
              </p:nvCxnSpPr>
              <p:spPr>
                <a:xfrm flipH="1">
                  <a:off x="6560752" y="3766158"/>
                  <a:ext cx="400134" cy="322933"/>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972183" y="3777438"/>
                  <a:ext cx="405676"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2431250" y="3836365"/>
                <a:ext cx="714258" cy="338554"/>
              </a:xfrm>
              <a:prstGeom prst="rect">
                <a:avLst/>
              </a:prstGeom>
              <a:noFill/>
            </p:spPr>
            <p:txBody>
              <a:bodyPr wrap="none" rtlCol="0">
                <a:spAutoFit/>
              </a:bodyPr>
              <a:lstStyle/>
              <a:p>
                <a:r>
                  <a:rPr lang="en-US" sz="1600" dirty="0">
                    <a:latin typeface="Gill Sans"/>
                    <a:cs typeface="Gill Sans"/>
                  </a:rPr>
                  <a:t>B cells</a:t>
                </a:r>
              </a:p>
            </p:txBody>
          </p:sp>
          <p:sp>
            <p:nvSpPr>
              <p:cNvPr id="58" name="TextBox 57"/>
              <p:cNvSpPr txBox="1"/>
              <p:nvPr/>
            </p:nvSpPr>
            <p:spPr>
              <a:xfrm>
                <a:off x="3180163" y="3829336"/>
                <a:ext cx="721672" cy="338554"/>
              </a:xfrm>
              <a:prstGeom prst="rect">
                <a:avLst/>
              </a:prstGeom>
              <a:noFill/>
            </p:spPr>
            <p:txBody>
              <a:bodyPr wrap="none" rtlCol="0">
                <a:spAutoFit/>
              </a:bodyPr>
              <a:lstStyle/>
              <a:p>
                <a:r>
                  <a:rPr lang="en-US" sz="1600" dirty="0">
                    <a:latin typeface="Gill Sans"/>
                    <a:cs typeface="Gill Sans"/>
                  </a:rPr>
                  <a:t>T cells</a:t>
                </a:r>
              </a:p>
            </p:txBody>
          </p:sp>
          <p:sp>
            <p:nvSpPr>
              <p:cNvPr id="59" name="TextBox 58"/>
              <p:cNvSpPr txBox="1"/>
              <p:nvPr/>
            </p:nvSpPr>
            <p:spPr>
              <a:xfrm>
                <a:off x="3911413" y="3821877"/>
                <a:ext cx="893193" cy="338554"/>
              </a:xfrm>
              <a:prstGeom prst="rect">
                <a:avLst/>
              </a:prstGeom>
              <a:noFill/>
            </p:spPr>
            <p:txBody>
              <a:bodyPr wrap="none" rtlCol="0">
                <a:spAutoFit/>
              </a:bodyPr>
              <a:lstStyle/>
              <a:p>
                <a:r>
                  <a:rPr lang="en-US" sz="1600" dirty="0">
                    <a:latin typeface="Gill Sans"/>
                    <a:cs typeface="Gill Sans"/>
                  </a:rPr>
                  <a:t>NK cells</a:t>
                </a:r>
              </a:p>
            </p:txBody>
          </p:sp>
          <p:grpSp>
            <p:nvGrpSpPr>
              <p:cNvPr id="60" name="Group 59"/>
              <p:cNvGrpSpPr/>
              <p:nvPr/>
            </p:nvGrpSpPr>
            <p:grpSpPr>
              <a:xfrm>
                <a:off x="3220470" y="4273525"/>
                <a:ext cx="788544" cy="509012"/>
                <a:chOff x="6540566" y="3272680"/>
                <a:chExt cx="788544" cy="509012"/>
              </a:xfrm>
            </p:grpSpPr>
            <p:cxnSp>
              <p:nvCxnSpPr>
                <p:cNvPr id="61" name="Straight Arrow Connector 60"/>
                <p:cNvCxnSpPr/>
                <p:nvPr/>
              </p:nvCxnSpPr>
              <p:spPr>
                <a:xfrm flipH="1">
                  <a:off x="6540566" y="3515137"/>
                  <a:ext cx="407620" cy="26655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6959483" y="3510737"/>
                  <a:ext cx="369627"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964697" y="3272680"/>
                  <a:ext cx="8385" cy="232168"/>
                </a:xfrm>
                <a:prstGeom prst="line">
                  <a:avLst/>
                </a:prstGeom>
                <a:ln w="12700">
                  <a:tailEnd type="none"/>
                </a:ln>
              </p:spPr>
              <p:style>
                <a:lnRef idx="2">
                  <a:schemeClr val="accent1"/>
                </a:lnRef>
                <a:fillRef idx="0">
                  <a:schemeClr val="accent1"/>
                </a:fillRef>
                <a:effectRef idx="1">
                  <a:schemeClr val="accent1"/>
                </a:effectRef>
                <a:fontRef idx="minor">
                  <a:schemeClr val="tx1"/>
                </a:fontRef>
              </p:style>
            </p:cxnSp>
          </p:grpSp>
          <p:cxnSp>
            <p:nvCxnSpPr>
              <p:cNvPr id="64" name="Straight Arrow Connector 63"/>
              <p:cNvCxnSpPr/>
              <p:nvPr/>
            </p:nvCxnSpPr>
            <p:spPr>
              <a:xfrm flipH="1">
                <a:off x="2245348" y="4197223"/>
                <a:ext cx="259204" cy="26317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1731420" y="6065709"/>
                <a:ext cx="371231" cy="371223"/>
                <a:chOff x="547076" y="1152778"/>
                <a:chExt cx="371231" cy="507991"/>
              </a:xfrm>
            </p:grpSpPr>
            <p:sp>
              <p:nvSpPr>
                <p:cNvPr id="74" name="Oval 73"/>
                <p:cNvSpPr/>
                <p:nvPr/>
              </p:nvSpPr>
              <p:spPr>
                <a:xfrm>
                  <a:off x="547076" y="1152778"/>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75" name="Oval 74"/>
                <p:cNvSpPr/>
                <p:nvPr/>
              </p:nvSpPr>
              <p:spPr>
                <a:xfrm>
                  <a:off x="664308" y="1324717"/>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cxnSp>
            <p:nvCxnSpPr>
              <p:cNvPr id="76" name="Straight Arrow Connector 75"/>
              <p:cNvCxnSpPr/>
              <p:nvPr/>
            </p:nvCxnSpPr>
            <p:spPr>
              <a:xfrm>
                <a:off x="1901358" y="5709165"/>
                <a:ext cx="0"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grpSp>
            <p:nvGrpSpPr>
              <p:cNvPr id="77" name="Group 76"/>
              <p:cNvGrpSpPr/>
              <p:nvPr/>
            </p:nvGrpSpPr>
            <p:grpSpPr>
              <a:xfrm>
                <a:off x="2906583" y="4832828"/>
                <a:ext cx="371231" cy="371223"/>
                <a:chOff x="521676" y="700924"/>
                <a:chExt cx="371231" cy="507991"/>
              </a:xfrm>
            </p:grpSpPr>
            <p:sp>
              <p:nvSpPr>
                <p:cNvPr id="78" name="Oval 77"/>
                <p:cNvSpPr/>
                <p:nvPr/>
              </p:nvSpPr>
              <p:spPr>
                <a:xfrm>
                  <a:off x="521676" y="700924"/>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79" name="Oval 78"/>
                <p:cNvSpPr/>
                <p:nvPr/>
              </p:nvSpPr>
              <p:spPr>
                <a:xfrm>
                  <a:off x="638908" y="872863"/>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80" name="Group 79"/>
              <p:cNvGrpSpPr/>
              <p:nvPr/>
            </p:nvGrpSpPr>
            <p:grpSpPr>
              <a:xfrm>
                <a:off x="3986367" y="4806882"/>
                <a:ext cx="371231" cy="371223"/>
                <a:chOff x="610576" y="700924"/>
                <a:chExt cx="371231" cy="507991"/>
              </a:xfrm>
            </p:grpSpPr>
            <p:sp>
              <p:nvSpPr>
                <p:cNvPr id="81" name="Oval 80"/>
                <p:cNvSpPr/>
                <p:nvPr/>
              </p:nvSpPr>
              <p:spPr>
                <a:xfrm>
                  <a:off x="610576" y="700924"/>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82" name="Oval 81"/>
                <p:cNvSpPr/>
                <p:nvPr/>
              </p:nvSpPr>
              <p:spPr>
                <a:xfrm>
                  <a:off x="727808" y="872863"/>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sp>
            <p:nvSpPr>
              <p:cNvPr id="83" name="TextBox 82"/>
              <p:cNvSpPr txBox="1"/>
              <p:nvPr/>
            </p:nvSpPr>
            <p:spPr>
              <a:xfrm>
                <a:off x="2614763" y="5164625"/>
                <a:ext cx="824265" cy="338554"/>
              </a:xfrm>
              <a:prstGeom prst="rect">
                <a:avLst/>
              </a:prstGeom>
              <a:noFill/>
            </p:spPr>
            <p:txBody>
              <a:bodyPr wrap="none" rtlCol="0">
                <a:spAutoFit/>
              </a:bodyPr>
              <a:lstStyle/>
              <a:p>
                <a:r>
                  <a:rPr lang="en-US" sz="1600" dirty="0" err="1">
                    <a:latin typeface="Gill Sans"/>
                    <a:cs typeface="Gill Sans"/>
                  </a:rPr>
                  <a:t>Th</a:t>
                </a:r>
                <a:r>
                  <a:rPr lang="en-US" sz="1600" dirty="0">
                    <a:latin typeface="Gill Sans"/>
                    <a:cs typeface="Gill Sans"/>
                  </a:rPr>
                  <a:t> cells</a:t>
                </a:r>
              </a:p>
            </p:txBody>
          </p:sp>
          <p:sp>
            <p:nvSpPr>
              <p:cNvPr id="84" name="TextBox 83"/>
              <p:cNvSpPr txBox="1"/>
              <p:nvPr/>
            </p:nvSpPr>
            <p:spPr>
              <a:xfrm>
                <a:off x="3845511" y="5179690"/>
                <a:ext cx="812542" cy="338554"/>
              </a:xfrm>
              <a:prstGeom prst="rect">
                <a:avLst/>
              </a:prstGeom>
              <a:noFill/>
            </p:spPr>
            <p:txBody>
              <a:bodyPr wrap="none" rtlCol="0">
                <a:spAutoFit/>
              </a:bodyPr>
              <a:lstStyle/>
              <a:p>
                <a:pPr algn="ctr"/>
                <a:r>
                  <a:rPr lang="en-US" sz="1600" dirty="0" err="1">
                    <a:latin typeface="Gill Sans"/>
                    <a:cs typeface="Gill Sans"/>
                  </a:rPr>
                  <a:t>Tc</a:t>
                </a:r>
                <a:r>
                  <a:rPr lang="en-US" sz="1600" dirty="0">
                    <a:latin typeface="Gill Sans"/>
                    <a:cs typeface="Gill Sans"/>
                  </a:rPr>
                  <a:t> cells</a:t>
                </a:r>
              </a:p>
            </p:txBody>
          </p:sp>
          <p:grpSp>
            <p:nvGrpSpPr>
              <p:cNvPr id="140" name="Group 139"/>
              <p:cNvGrpSpPr/>
              <p:nvPr/>
            </p:nvGrpSpPr>
            <p:grpSpPr>
              <a:xfrm>
                <a:off x="1103366" y="4577435"/>
                <a:ext cx="1489637" cy="967753"/>
                <a:chOff x="1024976" y="4483355"/>
                <a:chExt cx="1489637" cy="967753"/>
              </a:xfrm>
            </p:grpSpPr>
            <p:grpSp>
              <p:nvGrpSpPr>
                <p:cNvPr id="65" name="Group 64"/>
                <p:cNvGrpSpPr/>
                <p:nvPr/>
              </p:nvGrpSpPr>
              <p:grpSpPr>
                <a:xfrm>
                  <a:off x="1024976" y="4492155"/>
                  <a:ext cx="828623" cy="956473"/>
                  <a:chOff x="547076" y="1152778"/>
                  <a:chExt cx="371231" cy="507991"/>
                </a:xfrm>
              </p:grpSpPr>
              <p:sp>
                <p:nvSpPr>
                  <p:cNvPr id="66" name="Oval 65"/>
                  <p:cNvSpPr/>
                  <p:nvPr/>
                </p:nvSpPr>
                <p:spPr>
                  <a:xfrm>
                    <a:off x="547076" y="1152778"/>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67" name="Oval 66"/>
                  <p:cNvSpPr/>
                  <p:nvPr/>
                </p:nvSpPr>
                <p:spPr>
                  <a:xfrm>
                    <a:off x="664308" y="1324717"/>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86" name="Group 85"/>
                <p:cNvGrpSpPr/>
                <p:nvPr/>
              </p:nvGrpSpPr>
              <p:grpSpPr>
                <a:xfrm>
                  <a:off x="1287122" y="4487755"/>
                  <a:ext cx="828623" cy="956473"/>
                  <a:chOff x="547076" y="1152778"/>
                  <a:chExt cx="371231" cy="507991"/>
                </a:xfrm>
              </p:grpSpPr>
              <p:sp>
                <p:nvSpPr>
                  <p:cNvPr id="87" name="Oval 86"/>
                  <p:cNvSpPr/>
                  <p:nvPr/>
                </p:nvSpPr>
                <p:spPr>
                  <a:xfrm>
                    <a:off x="547076" y="1152778"/>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88" name="Oval 87"/>
                  <p:cNvSpPr/>
                  <p:nvPr/>
                </p:nvSpPr>
                <p:spPr>
                  <a:xfrm>
                    <a:off x="664308" y="1324717"/>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89" name="Group 88"/>
                <p:cNvGrpSpPr/>
                <p:nvPr/>
              </p:nvGrpSpPr>
              <p:grpSpPr>
                <a:xfrm>
                  <a:off x="1517912" y="4483355"/>
                  <a:ext cx="828623" cy="956473"/>
                  <a:chOff x="547076" y="1152778"/>
                  <a:chExt cx="371231" cy="507991"/>
                </a:xfrm>
              </p:grpSpPr>
              <p:sp>
                <p:nvSpPr>
                  <p:cNvPr id="90" name="Oval 89"/>
                  <p:cNvSpPr/>
                  <p:nvPr/>
                </p:nvSpPr>
                <p:spPr>
                  <a:xfrm>
                    <a:off x="547076" y="1152778"/>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91" name="Oval 90"/>
                  <p:cNvSpPr/>
                  <p:nvPr/>
                </p:nvSpPr>
                <p:spPr>
                  <a:xfrm>
                    <a:off x="664308" y="1324717"/>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nvGrpSpPr>
                <p:cNvPr id="92" name="Group 91"/>
                <p:cNvGrpSpPr/>
                <p:nvPr/>
              </p:nvGrpSpPr>
              <p:grpSpPr>
                <a:xfrm>
                  <a:off x="1685990" y="4494635"/>
                  <a:ext cx="828623" cy="956473"/>
                  <a:chOff x="547076" y="1152778"/>
                  <a:chExt cx="371231" cy="507991"/>
                </a:xfrm>
              </p:grpSpPr>
              <p:sp>
                <p:nvSpPr>
                  <p:cNvPr id="93" name="Oval 92"/>
                  <p:cNvSpPr/>
                  <p:nvPr/>
                </p:nvSpPr>
                <p:spPr>
                  <a:xfrm>
                    <a:off x="547076" y="1152778"/>
                    <a:ext cx="371231" cy="507991"/>
                  </a:xfrm>
                  <a:prstGeom prst="ellipse">
                    <a:avLst/>
                  </a:prstGeom>
                  <a:solidFill>
                    <a:schemeClr val="bg1"/>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sp>
                <p:nvSpPr>
                  <p:cNvPr id="94" name="Oval 93"/>
                  <p:cNvSpPr/>
                  <p:nvPr/>
                </p:nvSpPr>
                <p:spPr>
                  <a:xfrm>
                    <a:off x="664308" y="1324717"/>
                    <a:ext cx="156309" cy="19928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Gill Sans"/>
                      <a:cs typeface="Gill Sans"/>
                    </a:endParaRPr>
                  </a:p>
                </p:txBody>
              </p:sp>
            </p:grpSp>
          </p:grpSp>
          <p:sp>
            <p:nvSpPr>
              <p:cNvPr id="95" name="TextBox 94"/>
              <p:cNvSpPr txBox="1"/>
              <p:nvPr/>
            </p:nvSpPr>
            <p:spPr>
              <a:xfrm>
                <a:off x="104638" y="6070622"/>
                <a:ext cx="1478390" cy="338554"/>
              </a:xfrm>
              <a:prstGeom prst="rect">
                <a:avLst/>
              </a:prstGeom>
              <a:noFill/>
            </p:spPr>
            <p:txBody>
              <a:bodyPr wrap="none" rtlCol="0">
                <a:spAutoFit/>
              </a:bodyPr>
              <a:lstStyle/>
              <a:p>
                <a:r>
                  <a:rPr lang="en-US" sz="1600" dirty="0">
                    <a:latin typeface="Gill Sans"/>
                    <a:cs typeface="Gill Sans"/>
                  </a:rPr>
                  <a:t>Memory B cells</a:t>
                </a:r>
              </a:p>
            </p:txBody>
          </p:sp>
          <p:sp>
            <p:nvSpPr>
              <p:cNvPr id="2" name="Rectangle 1"/>
              <p:cNvSpPr/>
              <p:nvPr/>
            </p:nvSpPr>
            <p:spPr>
              <a:xfrm rot="17872795">
                <a:off x="876150" y="4504063"/>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10" name="Rectangle 109"/>
              <p:cNvSpPr/>
              <p:nvPr/>
            </p:nvSpPr>
            <p:spPr>
              <a:xfrm rot="16744434">
                <a:off x="761630" y="4718988"/>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11" name="Rectangle 110"/>
              <p:cNvSpPr/>
              <p:nvPr/>
            </p:nvSpPr>
            <p:spPr>
              <a:xfrm rot="15884614">
                <a:off x="741966" y="4965663"/>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12" name="Rectangle 111"/>
              <p:cNvSpPr/>
              <p:nvPr/>
            </p:nvSpPr>
            <p:spPr>
              <a:xfrm rot="15528670">
                <a:off x="784620" y="5180783"/>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14" name="Rectangle 113"/>
              <p:cNvSpPr/>
              <p:nvPr/>
            </p:nvSpPr>
            <p:spPr>
              <a:xfrm rot="18344202">
                <a:off x="1059906" y="4327183"/>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36" name="Rectangle 135"/>
              <p:cNvSpPr/>
              <p:nvPr/>
            </p:nvSpPr>
            <p:spPr>
              <a:xfrm rot="14756036">
                <a:off x="894366" y="5359188"/>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39" name="Rectangle 138"/>
              <p:cNvSpPr/>
              <p:nvPr/>
            </p:nvSpPr>
            <p:spPr>
              <a:xfrm rot="15049771">
                <a:off x="1048382" y="5105363"/>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41" name="Rectangle 140"/>
              <p:cNvSpPr/>
              <p:nvPr/>
            </p:nvSpPr>
            <p:spPr>
              <a:xfrm rot="15884614">
                <a:off x="1014814" y="4849138"/>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42" name="Rectangle 141"/>
              <p:cNvSpPr/>
              <p:nvPr/>
            </p:nvSpPr>
            <p:spPr>
              <a:xfrm rot="17037594">
                <a:off x="1071964" y="4639588"/>
                <a:ext cx="454430" cy="38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3366FF"/>
                    </a:solidFill>
                  </a:rPr>
                  <a:t>Y</a:t>
                </a:r>
              </a:p>
            </p:txBody>
          </p:sp>
          <p:sp>
            <p:nvSpPr>
              <p:cNvPr id="143" name="TextBox 142"/>
              <p:cNvSpPr txBox="1"/>
              <p:nvPr/>
            </p:nvSpPr>
            <p:spPr>
              <a:xfrm>
                <a:off x="2898638" y="6286522"/>
                <a:ext cx="1478390" cy="338554"/>
              </a:xfrm>
              <a:prstGeom prst="rect">
                <a:avLst/>
              </a:prstGeom>
              <a:noFill/>
            </p:spPr>
            <p:txBody>
              <a:bodyPr wrap="none" rtlCol="0">
                <a:spAutoFit/>
              </a:bodyPr>
              <a:lstStyle/>
              <a:p>
                <a:r>
                  <a:rPr lang="en-US" sz="1600" dirty="0">
                    <a:latin typeface="Gill Sans"/>
                    <a:cs typeface="Gill Sans"/>
                  </a:rPr>
                  <a:t>Memory T cells</a:t>
                </a:r>
              </a:p>
            </p:txBody>
          </p:sp>
          <p:cxnSp>
            <p:nvCxnSpPr>
              <p:cNvPr id="144" name="Straight Arrow Connector 143"/>
              <p:cNvCxnSpPr/>
              <p:nvPr/>
            </p:nvCxnSpPr>
            <p:spPr>
              <a:xfrm>
                <a:off x="3120558" y="6052065"/>
                <a:ext cx="0"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4174658" y="6077465"/>
                <a:ext cx="0"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25400" y="4621706"/>
                <a:ext cx="748923" cy="584776"/>
              </a:xfrm>
              <a:prstGeom prst="rect">
                <a:avLst/>
              </a:prstGeom>
              <a:noFill/>
            </p:spPr>
            <p:txBody>
              <a:bodyPr wrap="none" rtlCol="0">
                <a:spAutoFit/>
              </a:bodyPr>
              <a:lstStyle/>
              <a:p>
                <a:pPr algn="ctr"/>
                <a:r>
                  <a:rPr lang="en-US" sz="1600" dirty="0">
                    <a:latin typeface="Gill Sans"/>
                    <a:cs typeface="Gill Sans"/>
                  </a:rPr>
                  <a:t>Plasma</a:t>
                </a:r>
              </a:p>
              <a:p>
                <a:pPr algn="ctr"/>
                <a:r>
                  <a:rPr lang="en-US" sz="1600" dirty="0">
                    <a:latin typeface="Gill Sans"/>
                    <a:cs typeface="Gill Sans"/>
                  </a:rPr>
                  <a:t>cells</a:t>
                </a:r>
              </a:p>
            </p:txBody>
          </p:sp>
          <p:sp>
            <p:nvSpPr>
              <p:cNvPr id="24" name="Freeform 23"/>
              <p:cNvSpPr/>
              <p:nvPr/>
            </p:nvSpPr>
            <p:spPr>
              <a:xfrm>
                <a:off x="2057332" y="4112719"/>
                <a:ext cx="281148" cy="199734"/>
              </a:xfrm>
              <a:custGeom>
                <a:avLst/>
                <a:gdLst>
                  <a:gd name="connsiteX0" fmla="*/ 389533 w 389533"/>
                  <a:gd name="connsiteY0" fmla="*/ 259448 h 438723"/>
                  <a:gd name="connsiteX1" fmla="*/ 304867 w 389533"/>
                  <a:gd name="connsiteY1" fmla="*/ 327181 h 438723"/>
                  <a:gd name="connsiteX2" fmla="*/ 33933 w 389533"/>
                  <a:gd name="connsiteY2" fmla="*/ 293314 h 438723"/>
                  <a:gd name="connsiteX3" fmla="*/ 17000 w 389533"/>
                  <a:gd name="connsiteY3" fmla="*/ 140914 h 438723"/>
                  <a:gd name="connsiteX4" fmla="*/ 50867 w 389533"/>
                  <a:gd name="connsiteY4" fmla="*/ 90114 h 438723"/>
                  <a:gd name="connsiteX5" fmla="*/ 101667 w 389533"/>
                  <a:gd name="connsiteY5" fmla="*/ 56248 h 438723"/>
                  <a:gd name="connsiteX6" fmla="*/ 169400 w 389533"/>
                  <a:gd name="connsiteY6" fmla="*/ 73181 h 438723"/>
                  <a:gd name="connsiteX7" fmla="*/ 220200 w 389533"/>
                  <a:gd name="connsiteY7" fmla="*/ 174781 h 438723"/>
                  <a:gd name="connsiteX8" fmla="*/ 220200 w 389533"/>
                  <a:gd name="connsiteY8" fmla="*/ 428781 h 438723"/>
                  <a:gd name="connsiteX9" fmla="*/ 84733 w 389533"/>
                  <a:gd name="connsiteY9" fmla="*/ 411848 h 438723"/>
                  <a:gd name="connsiteX10" fmla="*/ 50867 w 389533"/>
                  <a:gd name="connsiteY10" fmla="*/ 361048 h 438723"/>
                  <a:gd name="connsiteX11" fmla="*/ 50867 w 389533"/>
                  <a:gd name="connsiteY11" fmla="*/ 157848 h 438723"/>
                  <a:gd name="connsiteX12" fmla="*/ 152467 w 389533"/>
                  <a:gd name="connsiteY12" fmla="*/ 123981 h 438723"/>
                  <a:gd name="connsiteX13" fmla="*/ 271000 w 389533"/>
                  <a:gd name="connsiteY13" fmla="*/ 140914 h 438723"/>
                  <a:gd name="connsiteX14" fmla="*/ 287933 w 389533"/>
                  <a:gd name="connsiteY14" fmla="*/ 191714 h 438723"/>
                  <a:gd name="connsiteX15" fmla="*/ 271000 w 389533"/>
                  <a:gd name="connsiteY15" fmla="*/ 327181 h 438723"/>
                  <a:gd name="connsiteX16" fmla="*/ 50867 w 389533"/>
                  <a:gd name="connsiteY16" fmla="*/ 293314 h 438723"/>
                  <a:gd name="connsiteX17" fmla="*/ 33933 w 389533"/>
                  <a:gd name="connsiteY17" fmla="*/ 242514 h 438723"/>
                  <a:gd name="connsiteX18" fmla="*/ 101667 w 389533"/>
                  <a:gd name="connsiteY18" fmla="*/ 56248 h 438723"/>
                  <a:gd name="connsiteX19" fmla="*/ 287933 w 389533"/>
                  <a:gd name="connsiteY19" fmla="*/ 123981 h 438723"/>
                  <a:gd name="connsiteX20" fmla="*/ 271000 w 389533"/>
                  <a:gd name="connsiteY20" fmla="*/ 242514 h 438723"/>
                  <a:gd name="connsiteX21" fmla="*/ 169400 w 389533"/>
                  <a:gd name="connsiteY21" fmla="*/ 310248 h 438723"/>
                  <a:gd name="connsiteX22" fmla="*/ 101667 w 389533"/>
                  <a:gd name="connsiteY22" fmla="*/ 293314 h 438723"/>
                  <a:gd name="connsiteX23" fmla="*/ 84733 w 389533"/>
                  <a:gd name="connsiteY23" fmla="*/ 242514 h 438723"/>
                  <a:gd name="connsiteX24" fmla="*/ 152467 w 389533"/>
                  <a:gd name="connsiteY24" fmla="*/ 56248 h 438723"/>
                  <a:gd name="connsiteX25" fmla="*/ 186333 w 389533"/>
                  <a:gd name="connsiteY25" fmla="*/ 5448 h 438723"/>
                  <a:gd name="connsiteX26" fmla="*/ 338733 w 389533"/>
                  <a:gd name="connsiteY26" fmla="*/ 73181 h 438723"/>
                  <a:gd name="connsiteX27" fmla="*/ 321800 w 389533"/>
                  <a:gd name="connsiteY27" fmla="*/ 157848 h 438723"/>
                  <a:gd name="connsiteX28" fmla="*/ 84733 w 389533"/>
                  <a:gd name="connsiteY28" fmla="*/ 157848 h 438723"/>
                  <a:gd name="connsiteX29" fmla="*/ 50867 w 389533"/>
                  <a:gd name="connsiteY29" fmla="*/ 123981 h 4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533" h="438723">
                    <a:moveTo>
                      <a:pt x="389533" y="259448"/>
                    </a:moveTo>
                    <a:cubicBezTo>
                      <a:pt x="361311" y="282026"/>
                      <a:pt x="340517" y="321239"/>
                      <a:pt x="304867" y="327181"/>
                    </a:cubicBezTo>
                    <a:cubicBezTo>
                      <a:pt x="182847" y="347518"/>
                      <a:pt x="126438" y="324150"/>
                      <a:pt x="33933" y="293314"/>
                    </a:cubicBezTo>
                    <a:cubicBezTo>
                      <a:pt x="5712" y="208649"/>
                      <a:pt x="-16866" y="208647"/>
                      <a:pt x="17000" y="140914"/>
                    </a:cubicBezTo>
                    <a:cubicBezTo>
                      <a:pt x="26101" y="122711"/>
                      <a:pt x="36476" y="104505"/>
                      <a:pt x="50867" y="90114"/>
                    </a:cubicBezTo>
                    <a:cubicBezTo>
                      <a:pt x="65258" y="75724"/>
                      <a:pt x="84734" y="67537"/>
                      <a:pt x="101667" y="56248"/>
                    </a:cubicBezTo>
                    <a:cubicBezTo>
                      <a:pt x="124245" y="61892"/>
                      <a:pt x="150036" y="60272"/>
                      <a:pt x="169400" y="73181"/>
                    </a:cubicBezTo>
                    <a:cubicBezTo>
                      <a:pt x="197537" y="91939"/>
                      <a:pt x="210541" y="145802"/>
                      <a:pt x="220200" y="174781"/>
                    </a:cubicBezTo>
                    <a:cubicBezTo>
                      <a:pt x="225746" y="213607"/>
                      <a:pt x="262404" y="395956"/>
                      <a:pt x="220200" y="428781"/>
                    </a:cubicBezTo>
                    <a:cubicBezTo>
                      <a:pt x="184279" y="456720"/>
                      <a:pt x="129889" y="417492"/>
                      <a:pt x="84733" y="411848"/>
                    </a:cubicBezTo>
                    <a:cubicBezTo>
                      <a:pt x="73444" y="394915"/>
                      <a:pt x="59968" y="379251"/>
                      <a:pt x="50867" y="361048"/>
                    </a:cubicBezTo>
                    <a:cubicBezTo>
                      <a:pt x="22234" y="303783"/>
                      <a:pt x="19175" y="207649"/>
                      <a:pt x="50867" y="157848"/>
                    </a:cubicBezTo>
                    <a:cubicBezTo>
                      <a:pt x="70033" y="127730"/>
                      <a:pt x="152467" y="123981"/>
                      <a:pt x="152467" y="123981"/>
                    </a:cubicBezTo>
                    <a:cubicBezTo>
                      <a:pt x="191978" y="129625"/>
                      <a:pt x="235302" y="123065"/>
                      <a:pt x="271000" y="140914"/>
                    </a:cubicBezTo>
                    <a:cubicBezTo>
                      <a:pt x="286965" y="148896"/>
                      <a:pt x="287933" y="173865"/>
                      <a:pt x="287933" y="191714"/>
                    </a:cubicBezTo>
                    <a:cubicBezTo>
                      <a:pt x="287933" y="237221"/>
                      <a:pt x="276644" y="282025"/>
                      <a:pt x="271000" y="327181"/>
                    </a:cubicBezTo>
                    <a:cubicBezTo>
                      <a:pt x="197622" y="315892"/>
                      <a:pt x="120783" y="318284"/>
                      <a:pt x="50867" y="293314"/>
                    </a:cubicBezTo>
                    <a:cubicBezTo>
                      <a:pt x="34058" y="287311"/>
                      <a:pt x="33933" y="260363"/>
                      <a:pt x="33933" y="242514"/>
                    </a:cubicBezTo>
                    <a:cubicBezTo>
                      <a:pt x="33933" y="82675"/>
                      <a:pt x="15976" y="113374"/>
                      <a:pt x="101667" y="56248"/>
                    </a:cubicBezTo>
                    <a:cubicBezTo>
                      <a:pt x="177939" y="63875"/>
                      <a:pt x="287933" y="22853"/>
                      <a:pt x="287933" y="123981"/>
                    </a:cubicBezTo>
                    <a:cubicBezTo>
                      <a:pt x="287933" y="163893"/>
                      <a:pt x="292428" y="208842"/>
                      <a:pt x="271000" y="242514"/>
                    </a:cubicBezTo>
                    <a:cubicBezTo>
                      <a:pt x="249148" y="276853"/>
                      <a:pt x="169400" y="310248"/>
                      <a:pt x="169400" y="310248"/>
                    </a:cubicBezTo>
                    <a:cubicBezTo>
                      <a:pt x="146822" y="304603"/>
                      <a:pt x="119840" y="307852"/>
                      <a:pt x="101667" y="293314"/>
                    </a:cubicBezTo>
                    <a:cubicBezTo>
                      <a:pt x="87729" y="282164"/>
                      <a:pt x="84733" y="260363"/>
                      <a:pt x="84733" y="242514"/>
                    </a:cubicBezTo>
                    <a:cubicBezTo>
                      <a:pt x="84733" y="82675"/>
                      <a:pt x="66776" y="113374"/>
                      <a:pt x="152467" y="56248"/>
                    </a:cubicBezTo>
                    <a:cubicBezTo>
                      <a:pt x="163756" y="39315"/>
                      <a:pt x="166589" y="10384"/>
                      <a:pt x="186333" y="5448"/>
                    </a:cubicBezTo>
                    <a:cubicBezTo>
                      <a:pt x="269814" y="-15423"/>
                      <a:pt x="292769" y="27217"/>
                      <a:pt x="338733" y="73181"/>
                    </a:cubicBezTo>
                    <a:cubicBezTo>
                      <a:pt x="333089" y="101403"/>
                      <a:pt x="344825" y="140579"/>
                      <a:pt x="321800" y="157848"/>
                    </a:cubicBezTo>
                    <a:cubicBezTo>
                      <a:pt x="271227" y="195778"/>
                      <a:pt x="135306" y="165073"/>
                      <a:pt x="84733" y="157848"/>
                    </a:cubicBezTo>
                    <a:cubicBezTo>
                      <a:pt x="26360" y="138390"/>
                      <a:pt x="21311" y="153535"/>
                      <a:pt x="50867" y="123981"/>
                    </a:cubicBezTo>
                  </a:path>
                </a:pathLst>
              </a:custGeom>
              <a:ln w="254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0" name="Freeform 149"/>
              <p:cNvSpPr/>
              <p:nvPr/>
            </p:nvSpPr>
            <p:spPr>
              <a:xfrm>
                <a:off x="3500216" y="4835824"/>
                <a:ext cx="281148" cy="199734"/>
              </a:xfrm>
              <a:custGeom>
                <a:avLst/>
                <a:gdLst>
                  <a:gd name="connsiteX0" fmla="*/ 389533 w 389533"/>
                  <a:gd name="connsiteY0" fmla="*/ 259448 h 438723"/>
                  <a:gd name="connsiteX1" fmla="*/ 304867 w 389533"/>
                  <a:gd name="connsiteY1" fmla="*/ 327181 h 438723"/>
                  <a:gd name="connsiteX2" fmla="*/ 33933 w 389533"/>
                  <a:gd name="connsiteY2" fmla="*/ 293314 h 438723"/>
                  <a:gd name="connsiteX3" fmla="*/ 17000 w 389533"/>
                  <a:gd name="connsiteY3" fmla="*/ 140914 h 438723"/>
                  <a:gd name="connsiteX4" fmla="*/ 50867 w 389533"/>
                  <a:gd name="connsiteY4" fmla="*/ 90114 h 438723"/>
                  <a:gd name="connsiteX5" fmla="*/ 101667 w 389533"/>
                  <a:gd name="connsiteY5" fmla="*/ 56248 h 438723"/>
                  <a:gd name="connsiteX6" fmla="*/ 169400 w 389533"/>
                  <a:gd name="connsiteY6" fmla="*/ 73181 h 438723"/>
                  <a:gd name="connsiteX7" fmla="*/ 220200 w 389533"/>
                  <a:gd name="connsiteY7" fmla="*/ 174781 h 438723"/>
                  <a:gd name="connsiteX8" fmla="*/ 220200 w 389533"/>
                  <a:gd name="connsiteY8" fmla="*/ 428781 h 438723"/>
                  <a:gd name="connsiteX9" fmla="*/ 84733 w 389533"/>
                  <a:gd name="connsiteY9" fmla="*/ 411848 h 438723"/>
                  <a:gd name="connsiteX10" fmla="*/ 50867 w 389533"/>
                  <a:gd name="connsiteY10" fmla="*/ 361048 h 438723"/>
                  <a:gd name="connsiteX11" fmla="*/ 50867 w 389533"/>
                  <a:gd name="connsiteY11" fmla="*/ 157848 h 438723"/>
                  <a:gd name="connsiteX12" fmla="*/ 152467 w 389533"/>
                  <a:gd name="connsiteY12" fmla="*/ 123981 h 438723"/>
                  <a:gd name="connsiteX13" fmla="*/ 271000 w 389533"/>
                  <a:gd name="connsiteY13" fmla="*/ 140914 h 438723"/>
                  <a:gd name="connsiteX14" fmla="*/ 287933 w 389533"/>
                  <a:gd name="connsiteY14" fmla="*/ 191714 h 438723"/>
                  <a:gd name="connsiteX15" fmla="*/ 271000 w 389533"/>
                  <a:gd name="connsiteY15" fmla="*/ 327181 h 438723"/>
                  <a:gd name="connsiteX16" fmla="*/ 50867 w 389533"/>
                  <a:gd name="connsiteY16" fmla="*/ 293314 h 438723"/>
                  <a:gd name="connsiteX17" fmla="*/ 33933 w 389533"/>
                  <a:gd name="connsiteY17" fmla="*/ 242514 h 438723"/>
                  <a:gd name="connsiteX18" fmla="*/ 101667 w 389533"/>
                  <a:gd name="connsiteY18" fmla="*/ 56248 h 438723"/>
                  <a:gd name="connsiteX19" fmla="*/ 287933 w 389533"/>
                  <a:gd name="connsiteY19" fmla="*/ 123981 h 438723"/>
                  <a:gd name="connsiteX20" fmla="*/ 271000 w 389533"/>
                  <a:gd name="connsiteY20" fmla="*/ 242514 h 438723"/>
                  <a:gd name="connsiteX21" fmla="*/ 169400 w 389533"/>
                  <a:gd name="connsiteY21" fmla="*/ 310248 h 438723"/>
                  <a:gd name="connsiteX22" fmla="*/ 101667 w 389533"/>
                  <a:gd name="connsiteY22" fmla="*/ 293314 h 438723"/>
                  <a:gd name="connsiteX23" fmla="*/ 84733 w 389533"/>
                  <a:gd name="connsiteY23" fmla="*/ 242514 h 438723"/>
                  <a:gd name="connsiteX24" fmla="*/ 152467 w 389533"/>
                  <a:gd name="connsiteY24" fmla="*/ 56248 h 438723"/>
                  <a:gd name="connsiteX25" fmla="*/ 186333 w 389533"/>
                  <a:gd name="connsiteY25" fmla="*/ 5448 h 438723"/>
                  <a:gd name="connsiteX26" fmla="*/ 338733 w 389533"/>
                  <a:gd name="connsiteY26" fmla="*/ 73181 h 438723"/>
                  <a:gd name="connsiteX27" fmla="*/ 321800 w 389533"/>
                  <a:gd name="connsiteY27" fmla="*/ 157848 h 438723"/>
                  <a:gd name="connsiteX28" fmla="*/ 84733 w 389533"/>
                  <a:gd name="connsiteY28" fmla="*/ 157848 h 438723"/>
                  <a:gd name="connsiteX29" fmla="*/ 50867 w 389533"/>
                  <a:gd name="connsiteY29" fmla="*/ 123981 h 4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533" h="438723">
                    <a:moveTo>
                      <a:pt x="389533" y="259448"/>
                    </a:moveTo>
                    <a:cubicBezTo>
                      <a:pt x="361311" y="282026"/>
                      <a:pt x="340517" y="321239"/>
                      <a:pt x="304867" y="327181"/>
                    </a:cubicBezTo>
                    <a:cubicBezTo>
                      <a:pt x="182847" y="347518"/>
                      <a:pt x="126438" y="324150"/>
                      <a:pt x="33933" y="293314"/>
                    </a:cubicBezTo>
                    <a:cubicBezTo>
                      <a:pt x="5712" y="208649"/>
                      <a:pt x="-16866" y="208647"/>
                      <a:pt x="17000" y="140914"/>
                    </a:cubicBezTo>
                    <a:cubicBezTo>
                      <a:pt x="26101" y="122711"/>
                      <a:pt x="36476" y="104505"/>
                      <a:pt x="50867" y="90114"/>
                    </a:cubicBezTo>
                    <a:cubicBezTo>
                      <a:pt x="65258" y="75724"/>
                      <a:pt x="84734" y="67537"/>
                      <a:pt x="101667" y="56248"/>
                    </a:cubicBezTo>
                    <a:cubicBezTo>
                      <a:pt x="124245" y="61892"/>
                      <a:pt x="150036" y="60272"/>
                      <a:pt x="169400" y="73181"/>
                    </a:cubicBezTo>
                    <a:cubicBezTo>
                      <a:pt x="197537" y="91939"/>
                      <a:pt x="210541" y="145802"/>
                      <a:pt x="220200" y="174781"/>
                    </a:cubicBezTo>
                    <a:cubicBezTo>
                      <a:pt x="225746" y="213607"/>
                      <a:pt x="262404" y="395956"/>
                      <a:pt x="220200" y="428781"/>
                    </a:cubicBezTo>
                    <a:cubicBezTo>
                      <a:pt x="184279" y="456720"/>
                      <a:pt x="129889" y="417492"/>
                      <a:pt x="84733" y="411848"/>
                    </a:cubicBezTo>
                    <a:cubicBezTo>
                      <a:pt x="73444" y="394915"/>
                      <a:pt x="59968" y="379251"/>
                      <a:pt x="50867" y="361048"/>
                    </a:cubicBezTo>
                    <a:cubicBezTo>
                      <a:pt x="22234" y="303783"/>
                      <a:pt x="19175" y="207649"/>
                      <a:pt x="50867" y="157848"/>
                    </a:cubicBezTo>
                    <a:cubicBezTo>
                      <a:pt x="70033" y="127730"/>
                      <a:pt x="152467" y="123981"/>
                      <a:pt x="152467" y="123981"/>
                    </a:cubicBezTo>
                    <a:cubicBezTo>
                      <a:pt x="191978" y="129625"/>
                      <a:pt x="235302" y="123065"/>
                      <a:pt x="271000" y="140914"/>
                    </a:cubicBezTo>
                    <a:cubicBezTo>
                      <a:pt x="286965" y="148896"/>
                      <a:pt x="287933" y="173865"/>
                      <a:pt x="287933" y="191714"/>
                    </a:cubicBezTo>
                    <a:cubicBezTo>
                      <a:pt x="287933" y="237221"/>
                      <a:pt x="276644" y="282025"/>
                      <a:pt x="271000" y="327181"/>
                    </a:cubicBezTo>
                    <a:cubicBezTo>
                      <a:pt x="197622" y="315892"/>
                      <a:pt x="120783" y="318284"/>
                      <a:pt x="50867" y="293314"/>
                    </a:cubicBezTo>
                    <a:cubicBezTo>
                      <a:pt x="34058" y="287311"/>
                      <a:pt x="33933" y="260363"/>
                      <a:pt x="33933" y="242514"/>
                    </a:cubicBezTo>
                    <a:cubicBezTo>
                      <a:pt x="33933" y="82675"/>
                      <a:pt x="15976" y="113374"/>
                      <a:pt x="101667" y="56248"/>
                    </a:cubicBezTo>
                    <a:cubicBezTo>
                      <a:pt x="177939" y="63875"/>
                      <a:pt x="287933" y="22853"/>
                      <a:pt x="287933" y="123981"/>
                    </a:cubicBezTo>
                    <a:cubicBezTo>
                      <a:pt x="287933" y="163893"/>
                      <a:pt x="292428" y="208842"/>
                      <a:pt x="271000" y="242514"/>
                    </a:cubicBezTo>
                    <a:cubicBezTo>
                      <a:pt x="249148" y="276853"/>
                      <a:pt x="169400" y="310248"/>
                      <a:pt x="169400" y="310248"/>
                    </a:cubicBezTo>
                    <a:cubicBezTo>
                      <a:pt x="146822" y="304603"/>
                      <a:pt x="119840" y="307852"/>
                      <a:pt x="101667" y="293314"/>
                    </a:cubicBezTo>
                    <a:cubicBezTo>
                      <a:pt x="87729" y="282164"/>
                      <a:pt x="84733" y="260363"/>
                      <a:pt x="84733" y="242514"/>
                    </a:cubicBezTo>
                    <a:cubicBezTo>
                      <a:pt x="84733" y="82675"/>
                      <a:pt x="66776" y="113374"/>
                      <a:pt x="152467" y="56248"/>
                    </a:cubicBezTo>
                    <a:cubicBezTo>
                      <a:pt x="163756" y="39315"/>
                      <a:pt x="166589" y="10384"/>
                      <a:pt x="186333" y="5448"/>
                    </a:cubicBezTo>
                    <a:cubicBezTo>
                      <a:pt x="269814" y="-15423"/>
                      <a:pt x="292769" y="27217"/>
                      <a:pt x="338733" y="73181"/>
                    </a:cubicBezTo>
                    <a:cubicBezTo>
                      <a:pt x="333089" y="101403"/>
                      <a:pt x="344825" y="140579"/>
                      <a:pt x="321800" y="157848"/>
                    </a:cubicBezTo>
                    <a:cubicBezTo>
                      <a:pt x="271227" y="195778"/>
                      <a:pt x="135306" y="165073"/>
                      <a:pt x="84733" y="157848"/>
                    </a:cubicBezTo>
                    <a:cubicBezTo>
                      <a:pt x="26360" y="138390"/>
                      <a:pt x="21311" y="153535"/>
                      <a:pt x="50867" y="123981"/>
                    </a:cubicBezTo>
                  </a:path>
                </a:pathLst>
              </a:custGeom>
              <a:ln w="254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Magnetic Disk 35"/>
              <p:cNvSpPr/>
              <p:nvPr/>
            </p:nvSpPr>
            <p:spPr>
              <a:xfrm>
                <a:off x="3444109" y="5069939"/>
                <a:ext cx="353328" cy="331877"/>
              </a:xfrm>
              <a:prstGeom prst="flowChartMagneticDisk">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9" name="Freeform 38"/>
              <p:cNvSpPr/>
              <p:nvPr/>
            </p:nvSpPr>
            <p:spPr>
              <a:xfrm>
                <a:off x="3640888" y="5494956"/>
                <a:ext cx="135467" cy="16934"/>
              </a:xfrm>
              <a:custGeom>
                <a:avLst/>
                <a:gdLst>
                  <a:gd name="connsiteX0" fmla="*/ 0 w 135467"/>
                  <a:gd name="connsiteY0" fmla="*/ 16934 h 16934"/>
                  <a:gd name="connsiteX1" fmla="*/ 135467 w 135467"/>
                  <a:gd name="connsiteY1" fmla="*/ 0 h 16934"/>
                </a:gdLst>
                <a:ahLst/>
                <a:cxnLst>
                  <a:cxn ang="0">
                    <a:pos x="connsiteX0" y="connsiteY0"/>
                  </a:cxn>
                  <a:cxn ang="0">
                    <a:pos x="connsiteX1" y="connsiteY1"/>
                  </a:cxn>
                </a:cxnLst>
                <a:rect l="l" t="t" r="r" b="b"/>
                <a:pathLst>
                  <a:path w="135467" h="16934">
                    <a:moveTo>
                      <a:pt x="0" y="16934"/>
                    </a:moveTo>
                    <a:lnTo>
                      <a:pt x="135467" y="0"/>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2" name="Freeform 151"/>
              <p:cNvSpPr/>
              <p:nvPr/>
            </p:nvSpPr>
            <p:spPr>
              <a:xfrm>
                <a:off x="3505421" y="5583867"/>
                <a:ext cx="241216" cy="45719"/>
              </a:xfrm>
              <a:custGeom>
                <a:avLst/>
                <a:gdLst>
                  <a:gd name="connsiteX0" fmla="*/ 0 w 135467"/>
                  <a:gd name="connsiteY0" fmla="*/ 16934 h 16934"/>
                  <a:gd name="connsiteX1" fmla="*/ 135467 w 135467"/>
                  <a:gd name="connsiteY1" fmla="*/ 0 h 16934"/>
                </a:gdLst>
                <a:ahLst/>
                <a:cxnLst>
                  <a:cxn ang="0">
                    <a:pos x="connsiteX0" y="connsiteY0"/>
                  </a:cxn>
                  <a:cxn ang="0">
                    <a:pos x="connsiteX1" y="connsiteY1"/>
                  </a:cxn>
                </a:cxnLst>
                <a:rect l="l" t="t" r="r" b="b"/>
                <a:pathLst>
                  <a:path w="135467" h="16934">
                    <a:moveTo>
                      <a:pt x="0" y="16934"/>
                    </a:moveTo>
                    <a:lnTo>
                      <a:pt x="135467" y="0"/>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3" name="Freeform 152"/>
              <p:cNvSpPr/>
              <p:nvPr/>
            </p:nvSpPr>
            <p:spPr>
              <a:xfrm>
                <a:off x="3500976" y="5465243"/>
                <a:ext cx="135467" cy="16934"/>
              </a:xfrm>
              <a:custGeom>
                <a:avLst/>
                <a:gdLst>
                  <a:gd name="connsiteX0" fmla="*/ 0 w 135467"/>
                  <a:gd name="connsiteY0" fmla="*/ 16934 h 16934"/>
                  <a:gd name="connsiteX1" fmla="*/ 135467 w 135467"/>
                  <a:gd name="connsiteY1" fmla="*/ 0 h 16934"/>
                </a:gdLst>
                <a:ahLst/>
                <a:cxnLst>
                  <a:cxn ang="0">
                    <a:pos x="connsiteX0" y="connsiteY0"/>
                  </a:cxn>
                  <a:cxn ang="0">
                    <a:pos x="connsiteX1" y="connsiteY1"/>
                  </a:cxn>
                </a:cxnLst>
                <a:rect l="l" t="t" r="r" b="b"/>
                <a:pathLst>
                  <a:path w="135467" h="16934">
                    <a:moveTo>
                      <a:pt x="0" y="16934"/>
                    </a:moveTo>
                    <a:lnTo>
                      <a:pt x="135467" y="0"/>
                    </a:ln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7" name="TextBox 136"/>
              <p:cNvSpPr txBox="1"/>
              <p:nvPr/>
            </p:nvSpPr>
            <p:spPr>
              <a:xfrm>
                <a:off x="2936258" y="5708820"/>
                <a:ext cx="1465165" cy="338554"/>
              </a:xfrm>
              <a:prstGeom prst="rect">
                <a:avLst/>
              </a:prstGeom>
              <a:noFill/>
            </p:spPr>
            <p:txBody>
              <a:bodyPr wrap="none" rtlCol="0">
                <a:spAutoFit/>
              </a:bodyPr>
              <a:lstStyle/>
              <a:p>
                <a:r>
                  <a:rPr lang="en-US" sz="1600" dirty="0">
                    <a:latin typeface="Gill Sans"/>
                    <a:cs typeface="Gill Sans"/>
                  </a:rPr>
                  <a:t>Effector  T cells</a:t>
                </a:r>
              </a:p>
            </p:txBody>
          </p:sp>
          <p:cxnSp>
            <p:nvCxnSpPr>
              <p:cNvPr id="138" name="Straight Arrow Connector 137"/>
              <p:cNvCxnSpPr/>
              <p:nvPr/>
            </p:nvCxnSpPr>
            <p:spPr>
              <a:xfrm>
                <a:off x="3133258" y="5493265"/>
                <a:ext cx="0"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4174658" y="5518665"/>
                <a:ext cx="0" cy="255275"/>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5364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a:xfrm>
            <a:off x="1981200" y="35373"/>
            <a:ext cx="8229600" cy="1143000"/>
          </a:xfrm>
        </p:spPr>
        <p:txBody>
          <a:bodyPr>
            <a:normAutofit/>
          </a:bodyPr>
          <a:lstStyle/>
          <a:p>
            <a:r>
              <a:rPr lang="en-US" i="1" dirty="0"/>
              <a:t>Antimicrobial Peptides and Proteins</a:t>
            </a:r>
            <a:endParaRPr lang="en-US" b="0" i="1" dirty="0">
              <a:solidFill>
                <a:schemeClr val="tx1"/>
              </a:solidFill>
            </a:endParaRPr>
          </a:p>
        </p:txBody>
      </p:sp>
      <p:sp>
        <p:nvSpPr>
          <p:cNvPr id="1041411" name="Rectangle 3"/>
          <p:cNvSpPr>
            <a:spLocks noGrp="1" noChangeArrowheads="1"/>
          </p:cNvSpPr>
          <p:nvPr>
            <p:ph type="body" idx="1"/>
          </p:nvPr>
        </p:nvSpPr>
        <p:spPr>
          <a:xfrm>
            <a:off x="1731963" y="1416496"/>
            <a:ext cx="8534400" cy="4344141"/>
          </a:xfrm>
        </p:spPr>
        <p:txBody>
          <a:bodyPr>
            <a:normAutofit/>
          </a:bodyPr>
          <a:lstStyle/>
          <a:p>
            <a:r>
              <a:rPr lang="en-US" dirty="0">
                <a:solidFill>
                  <a:srgbClr val="BF070B"/>
                </a:solidFill>
                <a:latin typeface="Gill Sans"/>
                <a:cs typeface="Gill Sans"/>
              </a:rPr>
              <a:t>Peptides </a:t>
            </a:r>
            <a:r>
              <a:rPr lang="en-US" dirty="0">
                <a:latin typeface="Gill Sans"/>
                <a:cs typeface="Gill Sans"/>
              </a:rPr>
              <a:t>and</a:t>
            </a:r>
            <a:r>
              <a:rPr lang="en-US" dirty="0">
                <a:solidFill>
                  <a:srgbClr val="BF070B"/>
                </a:solidFill>
                <a:latin typeface="Gill Sans"/>
                <a:cs typeface="Gill Sans"/>
              </a:rPr>
              <a:t> proteins </a:t>
            </a:r>
            <a:r>
              <a:rPr lang="en-US" dirty="0">
                <a:latin typeface="Gill Sans"/>
                <a:cs typeface="Gill Sans"/>
              </a:rPr>
              <a:t>function in</a:t>
            </a:r>
            <a:r>
              <a:rPr lang="en-US" dirty="0">
                <a:solidFill>
                  <a:srgbClr val="BF070B"/>
                </a:solidFill>
                <a:latin typeface="Gill Sans"/>
                <a:cs typeface="Gill Sans"/>
              </a:rPr>
              <a:t> innate defense </a:t>
            </a:r>
            <a:r>
              <a:rPr lang="en-US" dirty="0">
                <a:latin typeface="Gill Sans"/>
                <a:cs typeface="Gill Sans"/>
              </a:rPr>
              <a:t>by</a:t>
            </a:r>
            <a:r>
              <a:rPr lang="en-US" dirty="0">
                <a:solidFill>
                  <a:srgbClr val="BF070B"/>
                </a:solidFill>
                <a:latin typeface="Gill Sans"/>
                <a:cs typeface="Gill Sans"/>
              </a:rPr>
              <a:t> attacking microbes directly </a:t>
            </a:r>
            <a:r>
              <a:rPr lang="en-US" dirty="0">
                <a:latin typeface="Gill Sans"/>
                <a:cs typeface="Gill Sans"/>
              </a:rPr>
              <a:t>or </a:t>
            </a:r>
            <a:r>
              <a:rPr lang="en-US" dirty="0">
                <a:solidFill>
                  <a:srgbClr val="BF070B"/>
                </a:solidFill>
                <a:latin typeface="Gill Sans"/>
                <a:cs typeface="Gill Sans"/>
              </a:rPr>
              <a:t>impeding their reproduction</a:t>
            </a:r>
            <a:r>
              <a:rPr lang="en-US" dirty="0">
                <a:latin typeface="Gill Sans"/>
                <a:cs typeface="Gill Sans"/>
              </a:rPr>
              <a:t>. </a:t>
            </a:r>
            <a:r>
              <a:rPr lang="en-US" dirty="0" err="1">
                <a:latin typeface="Gill Sans"/>
                <a:cs typeface="Gill Sans"/>
              </a:rPr>
              <a:t>Eg</a:t>
            </a:r>
            <a:r>
              <a:rPr lang="en-US" dirty="0">
                <a:latin typeface="Gill Sans"/>
                <a:cs typeface="Gill Sans"/>
              </a:rPr>
              <a:t>., </a:t>
            </a:r>
            <a:r>
              <a:rPr lang="en-US" b="1" dirty="0" err="1">
                <a:latin typeface="Gill Sans"/>
                <a:cs typeface="Gill Sans"/>
              </a:rPr>
              <a:t>Defensins</a:t>
            </a:r>
            <a:endParaRPr lang="en-US" b="1" dirty="0">
              <a:latin typeface="Gill Sans"/>
              <a:cs typeface="Gill Sans"/>
            </a:endParaRPr>
          </a:p>
          <a:p>
            <a:r>
              <a:rPr lang="en-US" b="1" dirty="0">
                <a:solidFill>
                  <a:srgbClr val="BF070B"/>
                </a:solidFill>
                <a:latin typeface="Gill Sans"/>
                <a:cs typeface="Gill Sans"/>
              </a:rPr>
              <a:t>Interferon</a:t>
            </a:r>
            <a:r>
              <a:rPr lang="en-US" b="1" dirty="0">
                <a:latin typeface="Gill Sans"/>
                <a:cs typeface="Gill Sans"/>
              </a:rPr>
              <a:t> </a:t>
            </a:r>
            <a:r>
              <a:rPr lang="en-US" dirty="0">
                <a:latin typeface="Gill Sans"/>
                <a:cs typeface="Gill Sans"/>
              </a:rPr>
              <a:t>proteins</a:t>
            </a:r>
            <a:r>
              <a:rPr lang="en-US" b="1" dirty="0">
                <a:latin typeface="Gill Sans"/>
                <a:cs typeface="Gill Sans"/>
              </a:rPr>
              <a:t> </a:t>
            </a:r>
            <a:r>
              <a:rPr lang="en-US" dirty="0">
                <a:latin typeface="Gill Sans"/>
                <a:cs typeface="Gill Sans"/>
              </a:rPr>
              <a:t>provide innate defense against </a:t>
            </a:r>
            <a:r>
              <a:rPr lang="en-US" dirty="0">
                <a:solidFill>
                  <a:srgbClr val="BF070B"/>
                </a:solidFill>
                <a:latin typeface="Gill Sans"/>
                <a:cs typeface="Gill Sans"/>
              </a:rPr>
              <a:t>viruses</a:t>
            </a:r>
            <a:r>
              <a:rPr lang="en-US" dirty="0">
                <a:latin typeface="Gill Sans"/>
                <a:cs typeface="Gill Sans"/>
              </a:rPr>
              <a:t> and help activate macrophages.</a:t>
            </a:r>
          </a:p>
          <a:p>
            <a:r>
              <a:rPr lang="en-US" dirty="0">
                <a:latin typeface="Gill Sans"/>
                <a:cs typeface="Gill Sans"/>
              </a:rPr>
              <a:t>About 30 proteins make up the </a:t>
            </a:r>
            <a:r>
              <a:rPr lang="en-US" b="1" dirty="0">
                <a:solidFill>
                  <a:srgbClr val="BF070B"/>
                </a:solidFill>
                <a:latin typeface="Gill Sans"/>
                <a:cs typeface="Gill Sans"/>
              </a:rPr>
              <a:t>complement system</a:t>
            </a:r>
            <a:r>
              <a:rPr lang="en-US" dirty="0">
                <a:latin typeface="Gill Sans"/>
                <a:cs typeface="Gill Sans"/>
              </a:rPr>
              <a:t>, which causes </a:t>
            </a:r>
            <a:r>
              <a:rPr lang="en-US" dirty="0" err="1">
                <a:solidFill>
                  <a:srgbClr val="BF070B"/>
                </a:solidFill>
                <a:latin typeface="Gill Sans"/>
                <a:cs typeface="Gill Sans"/>
              </a:rPr>
              <a:t>lysis</a:t>
            </a:r>
            <a:r>
              <a:rPr lang="en-US" dirty="0">
                <a:latin typeface="Gill Sans"/>
                <a:cs typeface="Gill Sans"/>
              </a:rPr>
              <a:t> of invading cells and helps trigger inflammation.</a:t>
            </a:r>
          </a:p>
          <a:p>
            <a:endParaRPr lang="en-US" dirty="0">
              <a:latin typeface="Gill Sans"/>
              <a:cs typeface="Gill Sans"/>
            </a:endParaRPr>
          </a:p>
        </p:txBody>
      </p:sp>
    </p:spTree>
    <p:extLst>
      <p:ext uri="{BB962C8B-B14F-4D97-AF65-F5344CB8AC3E}">
        <p14:creationId xmlns:p14="http://schemas.microsoft.com/office/powerpoint/2010/main" val="51007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a:xfrm>
            <a:off x="1662113" y="76200"/>
            <a:ext cx="8534400" cy="585788"/>
          </a:xfrm>
          <a:ln>
            <a:solidFill>
              <a:srgbClr val="FF0000"/>
            </a:solidFill>
          </a:ln>
        </p:spPr>
        <p:txBody>
          <a:bodyPr>
            <a:noAutofit/>
          </a:bodyPr>
          <a:lstStyle/>
          <a:p>
            <a:r>
              <a:rPr lang="en-US" sz="3600" b="1" i="1" dirty="0">
                <a:solidFill>
                  <a:srgbClr val="BF070B"/>
                </a:solidFill>
                <a:latin typeface="Gill Sans"/>
                <a:cs typeface="Gill Sans"/>
              </a:rPr>
              <a:t>Inflammatory Responses</a:t>
            </a:r>
            <a:endParaRPr lang="en-US" sz="3600" b="1" i="1" dirty="0">
              <a:latin typeface="Gill Sans"/>
              <a:cs typeface="Gill Sans"/>
            </a:endParaRPr>
          </a:p>
        </p:txBody>
      </p:sp>
      <p:sp>
        <p:nvSpPr>
          <p:cNvPr id="1042435" name="Rectangle 3"/>
          <p:cNvSpPr>
            <a:spLocks noGrp="1" noChangeArrowheads="1"/>
          </p:cNvSpPr>
          <p:nvPr>
            <p:ph type="body" idx="1"/>
          </p:nvPr>
        </p:nvSpPr>
        <p:spPr>
          <a:xfrm>
            <a:off x="1731963" y="990600"/>
            <a:ext cx="8534400" cy="5353050"/>
          </a:xfrm>
        </p:spPr>
        <p:txBody>
          <a:bodyPr>
            <a:normAutofit lnSpcReduction="10000"/>
          </a:bodyPr>
          <a:lstStyle/>
          <a:p>
            <a:r>
              <a:rPr lang="en-US" sz="3000" b="1" dirty="0">
                <a:solidFill>
                  <a:srgbClr val="FF0000"/>
                </a:solidFill>
                <a:latin typeface="Gill Sans"/>
                <a:cs typeface="Gill Sans"/>
              </a:rPr>
              <a:t>Cardinal Signs: </a:t>
            </a:r>
            <a:r>
              <a:rPr lang="en-US" sz="3000" b="1" dirty="0" err="1">
                <a:solidFill>
                  <a:srgbClr val="FF0000"/>
                </a:solidFill>
                <a:latin typeface="Gill Sans"/>
                <a:cs typeface="Gill Sans"/>
              </a:rPr>
              <a:t>Rubor</a:t>
            </a:r>
            <a:r>
              <a:rPr lang="en-US" sz="3000" b="1" dirty="0">
                <a:solidFill>
                  <a:srgbClr val="FF0000"/>
                </a:solidFill>
                <a:latin typeface="Gill Sans"/>
                <a:cs typeface="Gill Sans"/>
              </a:rPr>
              <a:t> (red), </a:t>
            </a:r>
            <a:r>
              <a:rPr lang="en-US" sz="3000" b="1" dirty="0" err="1">
                <a:solidFill>
                  <a:srgbClr val="FF0000"/>
                </a:solidFill>
                <a:latin typeface="Gill Sans"/>
                <a:cs typeface="Gill Sans"/>
              </a:rPr>
              <a:t>Calor</a:t>
            </a:r>
            <a:r>
              <a:rPr lang="en-US" sz="3000" b="1" dirty="0">
                <a:solidFill>
                  <a:srgbClr val="FF0000"/>
                </a:solidFill>
                <a:latin typeface="Gill Sans"/>
                <a:cs typeface="Gill Sans"/>
              </a:rPr>
              <a:t> (Heat), dolor (pain), Tumor (swelling), </a:t>
            </a:r>
            <a:r>
              <a:rPr lang="en-US" sz="3000" b="1" dirty="0" err="1">
                <a:solidFill>
                  <a:srgbClr val="FF0000"/>
                </a:solidFill>
                <a:latin typeface="Gill Sans"/>
                <a:cs typeface="Gill Sans"/>
              </a:rPr>
              <a:t>Functiolasia</a:t>
            </a:r>
            <a:r>
              <a:rPr lang="en-US" sz="3000" b="1" dirty="0">
                <a:solidFill>
                  <a:srgbClr val="FF0000"/>
                </a:solidFill>
                <a:latin typeface="Gill Sans"/>
                <a:cs typeface="Gill Sans"/>
              </a:rPr>
              <a:t> (loss of function)</a:t>
            </a:r>
          </a:p>
          <a:p>
            <a:r>
              <a:rPr lang="en-US" sz="3000" dirty="0">
                <a:latin typeface="Gill Sans"/>
                <a:cs typeface="Gill Sans"/>
              </a:rPr>
              <a:t>Following an injury, </a:t>
            </a:r>
            <a:r>
              <a:rPr lang="en-US" sz="3000" b="1" i="1" dirty="0">
                <a:solidFill>
                  <a:srgbClr val="BF070B"/>
                </a:solidFill>
                <a:latin typeface="Gill Sans"/>
                <a:cs typeface="Gill Sans"/>
              </a:rPr>
              <a:t>mast cells</a:t>
            </a:r>
            <a:r>
              <a:rPr lang="en-US" sz="3000" b="1" dirty="0">
                <a:latin typeface="Gill Sans"/>
                <a:cs typeface="Gill Sans"/>
              </a:rPr>
              <a:t> </a:t>
            </a:r>
            <a:r>
              <a:rPr lang="en-US" sz="3000" dirty="0">
                <a:latin typeface="Gill Sans"/>
                <a:cs typeface="Gill Sans"/>
              </a:rPr>
              <a:t>release </a:t>
            </a:r>
            <a:r>
              <a:rPr lang="en-US" sz="3000" b="1" i="1" dirty="0">
                <a:solidFill>
                  <a:srgbClr val="BF070B"/>
                </a:solidFill>
                <a:latin typeface="Gill Sans"/>
                <a:cs typeface="Gill Sans"/>
              </a:rPr>
              <a:t>histamine</a:t>
            </a:r>
            <a:r>
              <a:rPr lang="en-US" sz="3000" dirty="0">
                <a:latin typeface="Gill Sans"/>
                <a:cs typeface="Gill Sans"/>
              </a:rPr>
              <a:t>,</a:t>
            </a:r>
            <a:r>
              <a:rPr lang="en-US" sz="3000" b="1" dirty="0">
                <a:latin typeface="Gill Sans"/>
                <a:cs typeface="Gill Sans"/>
              </a:rPr>
              <a:t> </a:t>
            </a:r>
            <a:r>
              <a:rPr lang="en-US" sz="3000" dirty="0">
                <a:latin typeface="Gill Sans"/>
                <a:cs typeface="Gill Sans"/>
              </a:rPr>
              <a:t>which promotes changes in </a:t>
            </a:r>
            <a:r>
              <a:rPr lang="en-US" sz="3000" i="1" dirty="0">
                <a:solidFill>
                  <a:srgbClr val="BF070B"/>
                </a:solidFill>
                <a:latin typeface="Gill Sans"/>
                <a:cs typeface="Gill Sans"/>
              </a:rPr>
              <a:t>blood vessels</a:t>
            </a:r>
            <a:r>
              <a:rPr lang="en-US" sz="3000" dirty="0">
                <a:latin typeface="Gill Sans"/>
                <a:cs typeface="Gill Sans"/>
              </a:rPr>
              <a:t>; this is part of the </a:t>
            </a:r>
            <a:r>
              <a:rPr lang="en-US" sz="3000" b="1" dirty="0">
                <a:latin typeface="Gill Sans"/>
                <a:cs typeface="Gill Sans"/>
              </a:rPr>
              <a:t>inflammatory response.</a:t>
            </a:r>
          </a:p>
          <a:p>
            <a:r>
              <a:rPr lang="en-US" sz="3000" dirty="0">
                <a:latin typeface="Gill Sans"/>
                <a:cs typeface="Gill Sans"/>
              </a:rPr>
              <a:t>These changes </a:t>
            </a:r>
            <a:r>
              <a:rPr lang="en-US" sz="3000" i="1" dirty="0">
                <a:solidFill>
                  <a:srgbClr val="BF070B"/>
                </a:solidFill>
                <a:latin typeface="Gill Sans"/>
                <a:cs typeface="Gill Sans"/>
              </a:rPr>
              <a:t>increase local blood supply</a:t>
            </a:r>
            <a:r>
              <a:rPr lang="en-US" sz="3000" dirty="0">
                <a:latin typeface="Gill Sans"/>
                <a:cs typeface="Gill Sans"/>
              </a:rPr>
              <a:t> and allow more phagocytes and antimicrobial proteins to enter tissues.</a:t>
            </a:r>
          </a:p>
          <a:p>
            <a:r>
              <a:rPr lang="en-US" sz="3000" i="1" dirty="0">
                <a:solidFill>
                  <a:srgbClr val="BF070B"/>
                </a:solidFill>
                <a:latin typeface="Gill Sans"/>
                <a:cs typeface="Gill Sans"/>
              </a:rPr>
              <a:t>Pus</a:t>
            </a:r>
            <a:r>
              <a:rPr lang="en-US" sz="3000" i="1" dirty="0">
                <a:latin typeface="Gill Sans"/>
                <a:cs typeface="Gill Sans"/>
              </a:rPr>
              <a:t> = </a:t>
            </a:r>
            <a:r>
              <a:rPr lang="en-US" sz="3000" dirty="0">
                <a:latin typeface="Gill Sans"/>
                <a:cs typeface="Gill Sans"/>
              </a:rPr>
              <a:t>a fluid rich in white blood cells, dead microbes, and cell debris, accumulates at the site of inflammation.</a:t>
            </a:r>
          </a:p>
        </p:txBody>
      </p:sp>
    </p:spTree>
    <p:extLst>
      <p:ext uri="{BB962C8B-B14F-4D97-AF65-F5344CB8AC3E}">
        <p14:creationId xmlns:p14="http://schemas.microsoft.com/office/powerpoint/2010/main" val="197256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3266" name="Picture 2" descr="43_08LocalInflammatory_3-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8535988" cy="3213100"/>
          </a:xfrm>
          <a:prstGeom prst="rect">
            <a:avLst/>
          </a:prstGeom>
          <a:noFill/>
          <a:extLst>
            <a:ext uri="{909E8E84-426E-40dd-AFC4-6F175D3DCCD1}">
              <a14:hiddenFill xmlns="" xmlns:a14="http://schemas.microsoft.com/office/drawing/2010/main">
                <a:solidFill>
                  <a:srgbClr val="FFFFFF"/>
                </a:solidFill>
              </a14:hiddenFill>
            </a:ext>
          </a:extLst>
        </p:spPr>
      </p:pic>
      <p:sp>
        <p:nvSpPr>
          <p:cNvPr id="1163267" name="Rectangle 3"/>
          <p:cNvSpPr>
            <a:spLocks noChangeArrowheads="1"/>
          </p:cNvSpPr>
          <p:nvPr/>
        </p:nvSpPr>
        <p:spPr bwMode="auto">
          <a:xfrm>
            <a:off x="1676400" y="-38100"/>
            <a:ext cx="8991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txBody>
          <a:bodyPr/>
          <a:lstStyle/>
          <a:p>
            <a:pPr eaLnBrk="1" hangingPunct="1"/>
            <a:br>
              <a:rPr lang="en-US" sz="2800" b="1">
                <a:solidFill>
                  <a:schemeClr val="tx2"/>
                </a:solidFill>
              </a:rPr>
            </a:br>
            <a:r>
              <a:rPr lang="en-US" sz="2800" b="1">
                <a:solidFill>
                  <a:schemeClr val="tx2"/>
                </a:solidFill>
              </a:rPr>
              <a:t>  Major events in a local Inflammatory Response</a:t>
            </a:r>
            <a:endParaRPr lang="en-US" sz="4400">
              <a:solidFill>
                <a:schemeClr val="tx2"/>
              </a:solidFill>
            </a:endParaRPr>
          </a:p>
        </p:txBody>
      </p:sp>
      <p:sp>
        <p:nvSpPr>
          <p:cNvPr id="1163268" name="Text Box 4"/>
          <p:cNvSpPr txBox="1">
            <a:spLocks noChangeArrowheads="1"/>
          </p:cNvSpPr>
          <p:nvPr/>
        </p:nvSpPr>
        <p:spPr bwMode="auto">
          <a:xfrm>
            <a:off x="2068514" y="1960564"/>
            <a:ext cx="809625" cy="1809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400" b="1">
                <a:latin typeface="Arial" charset="0"/>
              </a:rPr>
              <a:t>Pathogen</a:t>
            </a:r>
            <a:endParaRPr kumimoji="0" lang="en-US" sz="1400" b="1">
              <a:solidFill>
                <a:srgbClr val="563A84"/>
              </a:solidFill>
              <a:latin typeface="Arial" charset="0"/>
            </a:endParaRPr>
          </a:p>
        </p:txBody>
      </p:sp>
      <p:sp>
        <p:nvSpPr>
          <p:cNvPr id="1163269" name="Line 5"/>
          <p:cNvSpPr>
            <a:spLocks noChangeShapeType="1"/>
          </p:cNvSpPr>
          <p:nvPr/>
        </p:nvSpPr>
        <p:spPr bwMode="auto">
          <a:xfrm>
            <a:off x="2687639" y="2120901"/>
            <a:ext cx="492125" cy="27622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0" name="Line 6"/>
          <p:cNvSpPr>
            <a:spLocks noChangeShapeType="1"/>
          </p:cNvSpPr>
          <p:nvPr/>
        </p:nvSpPr>
        <p:spPr bwMode="auto">
          <a:xfrm>
            <a:off x="3973513" y="3032125"/>
            <a:ext cx="165100" cy="203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1" name="Line 7"/>
          <p:cNvSpPr>
            <a:spLocks noChangeShapeType="1"/>
          </p:cNvSpPr>
          <p:nvPr/>
        </p:nvSpPr>
        <p:spPr bwMode="auto">
          <a:xfrm>
            <a:off x="2706689" y="3044826"/>
            <a:ext cx="288925" cy="2063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2" name="Line 8"/>
          <p:cNvSpPr>
            <a:spLocks noChangeShapeType="1"/>
          </p:cNvSpPr>
          <p:nvPr/>
        </p:nvSpPr>
        <p:spPr bwMode="auto">
          <a:xfrm flipV="1">
            <a:off x="3582989" y="3067050"/>
            <a:ext cx="111125" cy="152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3" name="Line 9"/>
          <p:cNvSpPr>
            <a:spLocks noChangeShapeType="1"/>
          </p:cNvSpPr>
          <p:nvPr/>
        </p:nvSpPr>
        <p:spPr bwMode="auto">
          <a:xfrm>
            <a:off x="3600450" y="2051050"/>
            <a:ext cx="4826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4" name="Line 10"/>
          <p:cNvSpPr>
            <a:spLocks noChangeShapeType="1"/>
          </p:cNvSpPr>
          <p:nvPr/>
        </p:nvSpPr>
        <p:spPr bwMode="auto">
          <a:xfrm flipV="1">
            <a:off x="3836989" y="4083051"/>
            <a:ext cx="244475" cy="2444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5" name="Line 11"/>
          <p:cNvSpPr>
            <a:spLocks noChangeShapeType="1"/>
          </p:cNvSpPr>
          <p:nvPr/>
        </p:nvSpPr>
        <p:spPr bwMode="auto">
          <a:xfrm rot="-5400000">
            <a:off x="2249488" y="3452813"/>
            <a:ext cx="269875"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6" name="Line 12"/>
          <p:cNvSpPr>
            <a:spLocks noChangeShapeType="1"/>
          </p:cNvSpPr>
          <p:nvPr/>
        </p:nvSpPr>
        <p:spPr bwMode="auto">
          <a:xfrm>
            <a:off x="3535363" y="4460875"/>
            <a:ext cx="57150" cy="146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77" name="Text Box 13"/>
          <p:cNvSpPr txBox="1">
            <a:spLocks noChangeArrowheads="1"/>
          </p:cNvSpPr>
          <p:nvPr/>
        </p:nvSpPr>
        <p:spPr bwMode="auto">
          <a:xfrm>
            <a:off x="4097338" y="1960564"/>
            <a:ext cx="685800" cy="1809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400" b="1">
                <a:latin typeface="Arial" charset="0"/>
              </a:rPr>
              <a:t>Splinter</a:t>
            </a:r>
            <a:endParaRPr kumimoji="0" lang="en-US" sz="1400" b="1">
              <a:solidFill>
                <a:srgbClr val="563A84"/>
              </a:solidFill>
              <a:latin typeface="Arial" charset="0"/>
            </a:endParaRPr>
          </a:p>
        </p:txBody>
      </p:sp>
      <p:sp>
        <p:nvSpPr>
          <p:cNvPr id="1163278" name="Text Box 14"/>
          <p:cNvSpPr txBox="1">
            <a:spLocks noChangeArrowheads="1"/>
          </p:cNvSpPr>
          <p:nvPr/>
        </p:nvSpPr>
        <p:spPr bwMode="auto">
          <a:xfrm>
            <a:off x="3875089" y="3252789"/>
            <a:ext cx="1038225" cy="1809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400" b="1">
                <a:latin typeface="Arial" charset="0"/>
              </a:rPr>
              <a:t>Macrophage</a:t>
            </a:r>
            <a:endParaRPr kumimoji="0" lang="en-US" sz="1400" b="1">
              <a:solidFill>
                <a:srgbClr val="563A84"/>
              </a:solidFill>
              <a:latin typeface="Arial" charset="0"/>
            </a:endParaRPr>
          </a:p>
        </p:txBody>
      </p:sp>
      <p:sp>
        <p:nvSpPr>
          <p:cNvPr id="1163279" name="Text Box 15"/>
          <p:cNvSpPr txBox="1">
            <a:spLocks noChangeArrowheads="1"/>
          </p:cNvSpPr>
          <p:nvPr/>
        </p:nvSpPr>
        <p:spPr bwMode="auto">
          <a:xfrm>
            <a:off x="2011364" y="3595689"/>
            <a:ext cx="746125" cy="1809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400" b="1">
                <a:latin typeface="Arial" charset="0"/>
              </a:rPr>
              <a:t>Mast cell</a:t>
            </a:r>
            <a:endParaRPr kumimoji="0" lang="en-US" sz="1400" b="1">
              <a:solidFill>
                <a:srgbClr val="563A84"/>
              </a:solidFill>
              <a:latin typeface="Arial" charset="0"/>
            </a:endParaRPr>
          </a:p>
        </p:txBody>
      </p:sp>
      <p:sp>
        <p:nvSpPr>
          <p:cNvPr id="1163280" name="Text Box 16"/>
          <p:cNvSpPr txBox="1">
            <a:spLocks noChangeArrowheads="1"/>
          </p:cNvSpPr>
          <p:nvPr/>
        </p:nvSpPr>
        <p:spPr bwMode="auto">
          <a:xfrm>
            <a:off x="2992438" y="3208338"/>
            <a:ext cx="787400" cy="34925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400" b="1">
                <a:latin typeface="Arial" charset="0"/>
              </a:rPr>
              <a:t>Chemical</a:t>
            </a:r>
          </a:p>
          <a:p>
            <a:pPr>
              <a:lnSpc>
                <a:spcPct val="90000"/>
              </a:lnSpc>
              <a:buFont typeface="Arial" charset="0"/>
              <a:buNone/>
            </a:pPr>
            <a:r>
              <a:rPr kumimoji="0" lang="en-US" sz="1400" b="1">
                <a:latin typeface="Arial" charset="0"/>
              </a:rPr>
              <a:t>signals</a:t>
            </a:r>
            <a:endParaRPr kumimoji="0" lang="en-US" sz="1400" b="1">
              <a:solidFill>
                <a:srgbClr val="563A84"/>
              </a:solidFill>
              <a:latin typeface="Arial" charset="0"/>
            </a:endParaRPr>
          </a:p>
        </p:txBody>
      </p:sp>
      <p:sp>
        <p:nvSpPr>
          <p:cNvPr id="1163281" name="Text Box 17"/>
          <p:cNvSpPr txBox="1">
            <a:spLocks noChangeArrowheads="1"/>
          </p:cNvSpPr>
          <p:nvPr/>
        </p:nvSpPr>
        <p:spPr bwMode="auto">
          <a:xfrm>
            <a:off x="4097339" y="3948114"/>
            <a:ext cx="758825" cy="1809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400" b="1">
                <a:latin typeface="Arial" charset="0"/>
              </a:rPr>
              <a:t>Capillary</a:t>
            </a:r>
            <a:endParaRPr kumimoji="0" lang="en-US" sz="1400" b="1">
              <a:solidFill>
                <a:srgbClr val="563A84"/>
              </a:solidFill>
              <a:latin typeface="Arial" charset="0"/>
            </a:endParaRPr>
          </a:p>
        </p:txBody>
      </p:sp>
      <p:sp>
        <p:nvSpPr>
          <p:cNvPr id="1163282" name="Text Box 18"/>
          <p:cNvSpPr txBox="1">
            <a:spLocks noChangeArrowheads="1"/>
          </p:cNvSpPr>
          <p:nvPr/>
        </p:nvSpPr>
        <p:spPr bwMode="auto">
          <a:xfrm>
            <a:off x="3389314" y="4611689"/>
            <a:ext cx="1311275" cy="1809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400" b="1">
                <a:latin typeface="Arial" charset="0"/>
              </a:rPr>
              <a:t>Phagocytic cell</a:t>
            </a:r>
            <a:endParaRPr kumimoji="0" lang="en-US" sz="1400" b="1">
              <a:solidFill>
                <a:srgbClr val="563A84"/>
              </a:solidFill>
              <a:latin typeface="Arial" charset="0"/>
            </a:endParaRPr>
          </a:p>
        </p:txBody>
      </p:sp>
      <p:sp>
        <p:nvSpPr>
          <p:cNvPr id="1163283" name="Text Box 19"/>
          <p:cNvSpPr txBox="1">
            <a:spLocks noChangeArrowheads="1"/>
          </p:cNvSpPr>
          <p:nvPr/>
        </p:nvSpPr>
        <p:spPr bwMode="auto">
          <a:xfrm>
            <a:off x="1909764" y="4608514"/>
            <a:ext cx="1311275" cy="1809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400" b="1">
                <a:latin typeface="Arial" charset="0"/>
              </a:rPr>
              <a:t>Red blood cells</a:t>
            </a:r>
            <a:endParaRPr kumimoji="0" lang="en-US" sz="1400" b="1">
              <a:solidFill>
                <a:srgbClr val="563A84"/>
              </a:solidFill>
              <a:latin typeface="Arial" charset="0"/>
            </a:endParaRPr>
          </a:p>
        </p:txBody>
      </p:sp>
      <p:sp>
        <p:nvSpPr>
          <p:cNvPr id="1163284" name="Line 20"/>
          <p:cNvSpPr>
            <a:spLocks noChangeShapeType="1"/>
          </p:cNvSpPr>
          <p:nvPr/>
        </p:nvSpPr>
        <p:spPr bwMode="auto">
          <a:xfrm flipV="1">
            <a:off x="7011988" y="3616326"/>
            <a:ext cx="165100" cy="920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85" name="Text Box 21"/>
          <p:cNvSpPr txBox="1">
            <a:spLocks noChangeArrowheads="1"/>
          </p:cNvSpPr>
          <p:nvPr/>
        </p:nvSpPr>
        <p:spPr bwMode="auto">
          <a:xfrm>
            <a:off x="7186614" y="3465514"/>
            <a:ext cx="454025" cy="1682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400" b="1">
                <a:latin typeface="Arial" charset="0"/>
              </a:rPr>
              <a:t>Fluid</a:t>
            </a:r>
            <a:endParaRPr kumimoji="0" lang="en-US" sz="1400" b="1">
              <a:solidFill>
                <a:srgbClr val="563A84"/>
              </a:solidFill>
              <a:latin typeface="Arial" charset="0"/>
            </a:endParaRPr>
          </a:p>
        </p:txBody>
      </p:sp>
      <p:sp>
        <p:nvSpPr>
          <p:cNvPr id="1163286" name="Line 22"/>
          <p:cNvSpPr>
            <a:spLocks noChangeShapeType="1"/>
          </p:cNvSpPr>
          <p:nvPr/>
        </p:nvSpPr>
        <p:spPr bwMode="auto">
          <a:xfrm flipH="1" flipV="1">
            <a:off x="9304339" y="3605214"/>
            <a:ext cx="200025" cy="3714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87" name="Text Box 23"/>
          <p:cNvSpPr txBox="1">
            <a:spLocks noChangeArrowheads="1"/>
          </p:cNvSpPr>
          <p:nvPr/>
        </p:nvSpPr>
        <p:spPr bwMode="auto">
          <a:xfrm>
            <a:off x="9056689" y="3959225"/>
            <a:ext cx="1184275" cy="2032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400" b="1">
                <a:latin typeface="Arial" charset="0"/>
              </a:rPr>
              <a:t>Phagocytosis</a:t>
            </a:r>
            <a:endParaRPr kumimoji="0" lang="en-US" sz="1400" b="1">
              <a:solidFill>
                <a:srgbClr val="563A84"/>
              </a:solidFill>
              <a:latin typeface="Arial" charset="0"/>
            </a:endParaRPr>
          </a:p>
        </p:txBody>
      </p:sp>
      <p:sp>
        <p:nvSpPr>
          <p:cNvPr id="1163288" name="Line 24"/>
          <p:cNvSpPr>
            <a:spLocks noChangeShapeType="1"/>
          </p:cNvSpPr>
          <p:nvPr/>
        </p:nvSpPr>
        <p:spPr bwMode="auto">
          <a:xfrm>
            <a:off x="2389189" y="4340225"/>
            <a:ext cx="111125" cy="2286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89" name="Line 25"/>
          <p:cNvSpPr>
            <a:spLocks noChangeShapeType="1"/>
          </p:cNvSpPr>
          <p:nvPr/>
        </p:nvSpPr>
        <p:spPr bwMode="auto">
          <a:xfrm flipV="1">
            <a:off x="2487614" y="4406900"/>
            <a:ext cx="346075" cy="1651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3290" name="Rectangle 26"/>
          <p:cNvSpPr>
            <a:spLocks noChangeArrowheads="1"/>
          </p:cNvSpPr>
          <p:nvPr/>
        </p:nvSpPr>
        <p:spPr bwMode="auto">
          <a:xfrm>
            <a:off x="3198656" y="1199313"/>
            <a:ext cx="360676" cy="369974"/>
          </a:xfrm>
          <a:prstGeom prst="rect">
            <a:avLst/>
          </a:prstGeom>
          <a:noFill/>
          <a:ln>
            <a:noFill/>
          </a:ln>
          <a:effectLst/>
          <a:extLst>
            <a:ext uri="{909E8E84-426E-40dd-AFC4-6F175D3DCCD1}">
              <a14:hiddenFill xmlns="" xmlns:a14="http://schemas.microsoft.com/office/drawing/2010/main">
                <a:gradFill rotWithShape="0">
                  <a:gsLst>
                    <a:gs pos="0">
                      <a:schemeClr val="accent1"/>
                    </a:gs>
                    <a:gs pos="100000">
                      <a:schemeClr val="bg1"/>
                    </a:gs>
                  </a:gsLst>
                  <a:lin ang="5400000" scaled="1"/>
                </a:gra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p>
            <a:pPr algn="ctr"/>
            <a:r>
              <a:rPr lang="en-US"/>
              <a:t>1.</a:t>
            </a:r>
          </a:p>
        </p:txBody>
      </p:sp>
      <p:sp>
        <p:nvSpPr>
          <p:cNvPr id="1163291" name="Rectangle 27"/>
          <p:cNvSpPr>
            <a:spLocks noChangeArrowheads="1"/>
          </p:cNvSpPr>
          <p:nvPr/>
        </p:nvSpPr>
        <p:spPr bwMode="auto">
          <a:xfrm>
            <a:off x="6172200" y="1224713"/>
            <a:ext cx="609600" cy="369974"/>
          </a:xfrm>
          <a:prstGeom prst="rect">
            <a:avLst/>
          </a:prstGeom>
          <a:noFill/>
          <a:ln>
            <a:noFill/>
          </a:ln>
          <a:effectLst/>
          <a:extLst>
            <a:ext uri="{909E8E84-426E-40dd-AFC4-6F175D3DCCD1}">
              <a14:hiddenFill xmlns="" xmlns:a14="http://schemas.microsoft.com/office/drawing/2010/main">
                <a:gradFill rotWithShape="0">
                  <a:gsLst>
                    <a:gs pos="0">
                      <a:schemeClr val="accent1"/>
                    </a:gs>
                    <a:gs pos="100000">
                      <a:schemeClr val="bg1"/>
                    </a:gs>
                  </a:gsLst>
                  <a:lin ang="5400000" scaled="1"/>
                </a:gra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pPr algn="ctr"/>
            <a:r>
              <a:rPr lang="en-US"/>
              <a:t>2.</a:t>
            </a:r>
          </a:p>
        </p:txBody>
      </p:sp>
      <p:sp>
        <p:nvSpPr>
          <p:cNvPr id="1163292" name="Rectangle 28"/>
          <p:cNvSpPr>
            <a:spLocks noChangeArrowheads="1"/>
          </p:cNvSpPr>
          <p:nvPr/>
        </p:nvSpPr>
        <p:spPr bwMode="auto">
          <a:xfrm>
            <a:off x="8939056" y="1161213"/>
            <a:ext cx="360676" cy="369974"/>
          </a:xfrm>
          <a:prstGeom prst="rect">
            <a:avLst/>
          </a:prstGeom>
          <a:noFill/>
          <a:ln>
            <a:noFill/>
          </a:ln>
          <a:effectLst/>
          <a:extLst>
            <a:ext uri="{909E8E84-426E-40dd-AFC4-6F175D3DCCD1}">
              <a14:hiddenFill xmlns="" xmlns:a14="http://schemas.microsoft.com/office/drawing/2010/main">
                <a:gradFill rotWithShape="0">
                  <a:gsLst>
                    <a:gs pos="0">
                      <a:schemeClr val="accent1"/>
                    </a:gs>
                    <a:gs pos="100000">
                      <a:schemeClr val="bg1"/>
                    </a:gs>
                  </a:gsLst>
                  <a:lin ang="5400000" scaled="1"/>
                </a:gra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p>
            <a:pPr algn="ctr"/>
            <a:r>
              <a:rPr lang="en-US"/>
              <a:t>3.</a:t>
            </a:r>
          </a:p>
        </p:txBody>
      </p:sp>
    </p:spTree>
    <p:extLst>
      <p:ext uri="{BB962C8B-B14F-4D97-AF65-F5344CB8AC3E}">
        <p14:creationId xmlns:p14="http://schemas.microsoft.com/office/powerpoint/2010/main" val="120396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7" name="Rectangle 3"/>
          <p:cNvSpPr>
            <a:spLocks noGrp="1" noChangeArrowheads="1"/>
          </p:cNvSpPr>
          <p:nvPr>
            <p:ph type="body" idx="1"/>
          </p:nvPr>
        </p:nvSpPr>
        <p:spPr>
          <a:xfrm>
            <a:off x="1731963" y="1160463"/>
            <a:ext cx="8534400" cy="5194300"/>
          </a:xfrm>
        </p:spPr>
        <p:txBody>
          <a:bodyPr/>
          <a:lstStyle/>
          <a:p>
            <a:r>
              <a:rPr lang="en-US" sz="3000"/>
              <a:t>Inflammation can be either local or systemic (throughout the body).</a:t>
            </a:r>
          </a:p>
          <a:p>
            <a:r>
              <a:rPr lang="en-US" sz="3000">
                <a:solidFill>
                  <a:srgbClr val="BF070B"/>
                </a:solidFill>
              </a:rPr>
              <a:t>Fever</a:t>
            </a:r>
            <a:r>
              <a:rPr lang="en-US" sz="3000"/>
              <a:t> is a </a:t>
            </a:r>
            <a:r>
              <a:rPr lang="en-US" sz="3000">
                <a:solidFill>
                  <a:srgbClr val="BF070B"/>
                </a:solidFill>
              </a:rPr>
              <a:t>systemic inflammatory response</a:t>
            </a:r>
            <a:r>
              <a:rPr lang="en-US" sz="3000"/>
              <a:t> triggered by pyrogens released by macrophages, and toxins from pathogens.</a:t>
            </a:r>
          </a:p>
          <a:p>
            <a:r>
              <a:rPr lang="en-US" sz="3000" i="1">
                <a:solidFill>
                  <a:srgbClr val="BF070B"/>
                </a:solidFill>
              </a:rPr>
              <a:t>Septic shock</a:t>
            </a:r>
            <a:r>
              <a:rPr lang="en-US" sz="3000"/>
              <a:t> is a life-threatening condition caused by an </a:t>
            </a:r>
            <a:r>
              <a:rPr lang="en-US" sz="3000" i="1">
                <a:solidFill>
                  <a:srgbClr val="BF070B"/>
                </a:solidFill>
              </a:rPr>
              <a:t>overwhelming inflammatory response</a:t>
            </a:r>
            <a:r>
              <a:rPr lang="en-US" sz="3000"/>
              <a:t>.</a:t>
            </a:r>
          </a:p>
          <a:p>
            <a:endParaRPr lang="en-US" sz="3000"/>
          </a:p>
        </p:txBody>
      </p:sp>
    </p:spTree>
    <p:extLst>
      <p:ext uri="{BB962C8B-B14F-4D97-AF65-F5344CB8AC3E}">
        <p14:creationId xmlns:p14="http://schemas.microsoft.com/office/powerpoint/2010/main" val="132560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a:xfrm>
            <a:off x="1981200" y="108993"/>
            <a:ext cx="8229600" cy="1143000"/>
          </a:xfrm>
        </p:spPr>
        <p:txBody>
          <a:bodyPr/>
          <a:lstStyle/>
          <a:p>
            <a:r>
              <a:rPr lang="en-US" i="1" dirty="0"/>
              <a:t>Natural Killer Cells</a:t>
            </a:r>
            <a:endParaRPr lang="en-US" b="0" i="1" dirty="0">
              <a:solidFill>
                <a:schemeClr val="tx1"/>
              </a:solidFill>
            </a:endParaRPr>
          </a:p>
        </p:txBody>
      </p:sp>
      <p:sp>
        <p:nvSpPr>
          <p:cNvPr id="1044483" name="Rectangle 3"/>
          <p:cNvSpPr>
            <a:spLocks noGrp="1" noChangeArrowheads="1"/>
          </p:cNvSpPr>
          <p:nvPr>
            <p:ph type="body" idx="1"/>
          </p:nvPr>
        </p:nvSpPr>
        <p:spPr>
          <a:xfrm>
            <a:off x="1724025" y="1166813"/>
            <a:ext cx="8534400" cy="5194300"/>
          </a:xfrm>
        </p:spPr>
        <p:txBody>
          <a:bodyPr/>
          <a:lstStyle/>
          <a:p>
            <a:r>
              <a:rPr lang="en-US" sz="3000" dirty="0"/>
              <a:t>All </a:t>
            </a:r>
            <a:r>
              <a:rPr lang="en-US" sz="3000" dirty="0">
                <a:solidFill>
                  <a:srgbClr val="BF070B"/>
                </a:solidFill>
              </a:rPr>
              <a:t>body cells</a:t>
            </a:r>
            <a:r>
              <a:rPr lang="en-US" sz="3000" dirty="0"/>
              <a:t> (except red blood cells) have a </a:t>
            </a:r>
            <a:r>
              <a:rPr lang="en-US" sz="3000" dirty="0">
                <a:solidFill>
                  <a:srgbClr val="BF070B"/>
                </a:solidFill>
              </a:rPr>
              <a:t>class I MHC protein on their surface. </a:t>
            </a:r>
          </a:p>
          <a:p>
            <a:r>
              <a:rPr lang="en-US" sz="3000" b="1" dirty="0"/>
              <a:t>MHC = Major Histocompatibility Complex</a:t>
            </a:r>
            <a:r>
              <a:rPr lang="en-US" sz="3000" dirty="0"/>
              <a:t> , part of the extracellular matrix.</a:t>
            </a:r>
          </a:p>
          <a:p>
            <a:r>
              <a:rPr lang="en-US" sz="3000" dirty="0">
                <a:solidFill>
                  <a:srgbClr val="C1081E"/>
                </a:solidFill>
              </a:rPr>
              <a:t>Class II MHC protein</a:t>
            </a:r>
            <a:r>
              <a:rPr lang="en-US" sz="3000" dirty="0"/>
              <a:t> molecules are found on </a:t>
            </a:r>
            <a:r>
              <a:rPr lang="en-US" sz="3000" dirty="0">
                <a:solidFill>
                  <a:srgbClr val="C1081E"/>
                </a:solidFill>
              </a:rPr>
              <a:t>specialized cells(macrophage, Dendritic cells, B cells)</a:t>
            </a:r>
            <a:endParaRPr lang="en-US" sz="3000" dirty="0"/>
          </a:p>
          <a:p>
            <a:r>
              <a:rPr lang="en-US" sz="3000" dirty="0"/>
              <a:t>Cancerous or infected cells no longer express this MHC protein; </a:t>
            </a:r>
            <a:r>
              <a:rPr lang="en-US" sz="3000" b="1" dirty="0"/>
              <a:t>natural killer (NK) cells </a:t>
            </a:r>
            <a:r>
              <a:rPr lang="en-US" sz="3000" dirty="0"/>
              <a:t>attack these damaged cells.</a:t>
            </a:r>
          </a:p>
        </p:txBody>
      </p:sp>
    </p:spTree>
    <p:extLst>
      <p:ext uri="{BB962C8B-B14F-4D97-AF65-F5344CB8AC3E}">
        <p14:creationId xmlns:p14="http://schemas.microsoft.com/office/powerpoint/2010/main" val="87198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ounded Rectangle 140"/>
          <p:cNvSpPr/>
          <p:nvPr/>
        </p:nvSpPr>
        <p:spPr>
          <a:xfrm>
            <a:off x="2527300" y="1418989"/>
            <a:ext cx="6896100" cy="4991100"/>
          </a:xfrm>
          <a:prstGeom prst="roundRect">
            <a:avLst/>
          </a:prstGeom>
          <a:solidFill>
            <a:schemeClr val="accent6">
              <a:lumMod val="40000"/>
              <a:lumOff val="60000"/>
            </a:schemeClr>
          </a:solidFill>
          <a:ln w="6350" cmpd="sng">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sp>
        <p:nvSpPr>
          <p:cNvPr id="4" name="Rounded Rectangle 3"/>
          <p:cNvSpPr/>
          <p:nvPr/>
        </p:nvSpPr>
        <p:spPr>
          <a:xfrm>
            <a:off x="2668260" y="1557419"/>
            <a:ext cx="6602740" cy="4674870"/>
          </a:xfrm>
          <a:prstGeom prst="roundRect">
            <a:avLst/>
          </a:prstGeom>
          <a:solidFill>
            <a:srgbClr val="FFFFFF"/>
          </a:solidFill>
          <a:ln w="3175" cmpd="sng">
            <a:solidFill>
              <a:schemeClr val="tx1"/>
            </a:solidFill>
            <a:prstDash val="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sp>
        <p:nvSpPr>
          <p:cNvPr id="19" name="Chord 18"/>
          <p:cNvSpPr/>
          <p:nvPr/>
        </p:nvSpPr>
        <p:spPr>
          <a:xfrm rot="1178175">
            <a:off x="6202883" y="1895604"/>
            <a:ext cx="213076" cy="262458"/>
          </a:xfrm>
          <a:prstGeom prst="chord">
            <a:avLst/>
          </a:prstGeom>
          <a:ln w="28575" cmpd="sng">
            <a:solidFill>
              <a:schemeClr val="accent4">
                <a:lumMod val="75000"/>
              </a:schemeClr>
            </a:solidFill>
            <a:prstDash val="dot"/>
            <a:rou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20" name="Chord 19"/>
          <p:cNvSpPr/>
          <p:nvPr/>
        </p:nvSpPr>
        <p:spPr>
          <a:xfrm rot="9468240" flipV="1">
            <a:off x="6629647" y="1890727"/>
            <a:ext cx="212236" cy="266973"/>
          </a:xfrm>
          <a:prstGeom prst="chord">
            <a:avLst/>
          </a:prstGeom>
          <a:ln w="28575" cmpd="sng">
            <a:solidFill>
              <a:srgbClr val="604A7B"/>
            </a:solidFill>
            <a:prstDash val="dot"/>
            <a:rou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nvGrpSpPr>
          <p:cNvPr id="25" name="Group 24"/>
          <p:cNvGrpSpPr/>
          <p:nvPr/>
        </p:nvGrpSpPr>
        <p:grpSpPr>
          <a:xfrm>
            <a:off x="4951990" y="1225320"/>
            <a:ext cx="341511" cy="885728"/>
            <a:chOff x="4050658" y="643392"/>
            <a:chExt cx="341511" cy="885728"/>
          </a:xfrm>
        </p:grpSpPr>
        <p:sp>
          <p:nvSpPr>
            <p:cNvPr id="26" name="Snip Single Corner Rectangle 25"/>
            <p:cNvSpPr/>
            <p:nvPr/>
          </p:nvSpPr>
          <p:spPr>
            <a:xfrm>
              <a:off x="4050658" y="643392"/>
              <a:ext cx="170692" cy="885728"/>
            </a:xfrm>
            <a:prstGeom prst="snip1Rect">
              <a:avLst/>
            </a:prstGeom>
            <a:ln w="6350" cmpd="sng">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sp>
          <p:nvSpPr>
            <p:cNvPr id="27" name="Snip Single Corner Rectangle 26"/>
            <p:cNvSpPr/>
            <p:nvPr/>
          </p:nvSpPr>
          <p:spPr>
            <a:xfrm flipH="1">
              <a:off x="4233434" y="643392"/>
              <a:ext cx="158735" cy="885728"/>
            </a:xfrm>
            <a:prstGeom prst="snip1Rect">
              <a:avLst/>
            </a:prstGeom>
            <a:ln w="6350" cmpd="sng">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grpSp>
      <p:grpSp>
        <p:nvGrpSpPr>
          <p:cNvPr id="29" name="Group 28"/>
          <p:cNvGrpSpPr/>
          <p:nvPr/>
        </p:nvGrpSpPr>
        <p:grpSpPr>
          <a:xfrm>
            <a:off x="8120871" y="1156383"/>
            <a:ext cx="327080" cy="885728"/>
            <a:chOff x="4050658" y="643392"/>
            <a:chExt cx="327080" cy="885728"/>
          </a:xfrm>
        </p:grpSpPr>
        <p:sp>
          <p:nvSpPr>
            <p:cNvPr id="30" name="Snip Single Corner Rectangle 29"/>
            <p:cNvSpPr/>
            <p:nvPr/>
          </p:nvSpPr>
          <p:spPr>
            <a:xfrm>
              <a:off x="4050658" y="643392"/>
              <a:ext cx="170692" cy="885728"/>
            </a:xfrm>
            <a:prstGeom prst="snip1Rect">
              <a:avLst/>
            </a:prstGeom>
            <a:ln w="6350" cmpd="sng">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sp>
          <p:nvSpPr>
            <p:cNvPr id="31" name="Snip Single Corner Rectangle 30"/>
            <p:cNvSpPr/>
            <p:nvPr/>
          </p:nvSpPr>
          <p:spPr>
            <a:xfrm flipH="1">
              <a:off x="4219003" y="643392"/>
              <a:ext cx="158735" cy="885728"/>
            </a:xfrm>
            <a:prstGeom prst="snip1Rect">
              <a:avLst/>
            </a:prstGeom>
            <a:ln w="6350" cmpd="sng">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grpSp>
      <p:grpSp>
        <p:nvGrpSpPr>
          <p:cNvPr id="37" name="Group 36"/>
          <p:cNvGrpSpPr/>
          <p:nvPr/>
        </p:nvGrpSpPr>
        <p:grpSpPr>
          <a:xfrm>
            <a:off x="3502527" y="1225027"/>
            <a:ext cx="514683" cy="885728"/>
            <a:chOff x="4050658" y="643392"/>
            <a:chExt cx="514683" cy="885728"/>
          </a:xfrm>
        </p:grpSpPr>
        <p:sp>
          <p:nvSpPr>
            <p:cNvPr id="38" name="Snip Single Corner Rectangle 37"/>
            <p:cNvSpPr/>
            <p:nvPr/>
          </p:nvSpPr>
          <p:spPr>
            <a:xfrm>
              <a:off x="4050658" y="643392"/>
              <a:ext cx="170692" cy="885728"/>
            </a:xfrm>
            <a:prstGeom prst="snip1Rect">
              <a:avLst/>
            </a:prstGeom>
            <a:ln>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sp>
          <p:nvSpPr>
            <p:cNvPr id="39" name="Snip Single Corner Rectangle 38"/>
            <p:cNvSpPr/>
            <p:nvPr/>
          </p:nvSpPr>
          <p:spPr>
            <a:xfrm flipH="1">
              <a:off x="4406606" y="643392"/>
              <a:ext cx="158735" cy="885728"/>
            </a:xfrm>
            <a:prstGeom prst="snip1Rect">
              <a:avLst/>
            </a:prstGeom>
            <a:ln>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grpSp>
      <p:sp>
        <p:nvSpPr>
          <p:cNvPr id="43" name="Block Arc 42"/>
          <p:cNvSpPr/>
          <p:nvPr/>
        </p:nvSpPr>
        <p:spPr>
          <a:xfrm rot="10800000">
            <a:off x="7878252" y="1860673"/>
            <a:ext cx="311866" cy="356973"/>
          </a:xfrm>
          <a:prstGeom prst="blockArc">
            <a:avLst/>
          </a:prstGeom>
          <a:ln w="3175" cmpd="sng">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200">
              <a:solidFill>
                <a:schemeClr val="tx1"/>
              </a:solidFill>
            </a:endParaRPr>
          </a:p>
        </p:txBody>
      </p:sp>
      <p:grpSp>
        <p:nvGrpSpPr>
          <p:cNvPr id="47" name="Group 46"/>
          <p:cNvGrpSpPr/>
          <p:nvPr/>
        </p:nvGrpSpPr>
        <p:grpSpPr>
          <a:xfrm>
            <a:off x="7445129" y="2891700"/>
            <a:ext cx="419757" cy="422666"/>
            <a:chOff x="6626168" y="2165472"/>
            <a:chExt cx="521203" cy="524816"/>
          </a:xfrm>
        </p:grpSpPr>
        <p:sp>
          <p:nvSpPr>
            <p:cNvPr id="45" name="Block Arc 44"/>
            <p:cNvSpPr/>
            <p:nvPr/>
          </p:nvSpPr>
          <p:spPr>
            <a:xfrm rot="10800000">
              <a:off x="6775303" y="2165472"/>
              <a:ext cx="372068" cy="422665"/>
            </a:xfrm>
            <a:prstGeom prst="blockArc">
              <a:avLst/>
            </a:prstGeom>
            <a:ln w="3175" cmpd="sng">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200">
                <a:solidFill>
                  <a:schemeClr val="tx1"/>
                </a:solidFill>
              </a:endParaRPr>
            </a:p>
          </p:txBody>
        </p:sp>
        <p:sp>
          <p:nvSpPr>
            <p:cNvPr id="46" name="Block Arc 45"/>
            <p:cNvSpPr/>
            <p:nvPr/>
          </p:nvSpPr>
          <p:spPr>
            <a:xfrm>
              <a:off x="6626168" y="2267623"/>
              <a:ext cx="372070" cy="422665"/>
            </a:xfrm>
            <a:prstGeom prst="blockArc">
              <a:avLst/>
            </a:prstGeom>
            <a:ln w="3175" cmpd="sng">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200">
                <a:solidFill>
                  <a:schemeClr val="tx1"/>
                </a:solidFill>
              </a:endParaRPr>
            </a:p>
          </p:txBody>
        </p:sp>
      </p:grpSp>
      <p:sp>
        <p:nvSpPr>
          <p:cNvPr id="48" name="Rounded Rectangle 47"/>
          <p:cNvSpPr/>
          <p:nvPr/>
        </p:nvSpPr>
        <p:spPr>
          <a:xfrm>
            <a:off x="5976066" y="3643435"/>
            <a:ext cx="2599601" cy="2210291"/>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p:txBody>
      </p:sp>
      <p:cxnSp>
        <p:nvCxnSpPr>
          <p:cNvPr id="69" name="Straight Arrow Connector 68"/>
          <p:cNvCxnSpPr/>
          <p:nvPr/>
        </p:nvCxnSpPr>
        <p:spPr>
          <a:xfrm flipV="1">
            <a:off x="4076700" y="1812688"/>
            <a:ext cx="762000" cy="635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5397500" y="1812688"/>
            <a:ext cx="762000" cy="635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6902900" y="1812688"/>
            <a:ext cx="762000" cy="635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rot="5400000">
            <a:off x="7758982" y="1471493"/>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sp>
        <p:nvSpPr>
          <p:cNvPr id="80" name="Block Arc 79"/>
          <p:cNvSpPr/>
          <p:nvPr/>
        </p:nvSpPr>
        <p:spPr>
          <a:xfrm rot="10800000">
            <a:off x="8360852" y="1873373"/>
            <a:ext cx="311866" cy="356973"/>
          </a:xfrm>
          <a:prstGeom prst="blockArc">
            <a:avLst/>
          </a:prstGeom>
          <a:ln w="3175" cmpd="sng">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200">
              <a:solidFill>
                <a:schemeClr val="tx1"/>
              </a:solidFill>
            </a:endParaRPr>
          </a:p>
        </p:txBody>
      </p:sp>
      <p:sp>
        <p:nvSpPr>
          <p:cNvPr id="81" name="TextBox 80"/>
          <p:cNvSpPr txBox="1"/>
          <p:nvPr/>
        </p:nvSpPr>
        <p:spPr>
          <a:xfrm rot="5400000">
            <a:off x="7612932" y="1471493"/>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sp>
        <p:nvSpPr>
          <p:cNvPr id="82" name="TextBox 81"/>
          <p:cNvSpPr txBox="1"/>
          <p:nvPr/>
        </p:nvSpPr>
        <p:spPr>
          <a:xfrm rot="5400000">
            <a:off x="4609382" y="1528643"/>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sp>
        <p:nvSpPr>
          <p:cNvPr id="83" name="TextBox 82"/>
          <p:cNvSpPr txBox="1"/>
          <p:nvPr/>
        </p:nvSpPr>
        <p:spPr>
          <a:xfrm rot="5400000">
            <a:off x="3330691" y="1531152"/>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sp>
        <p:nvSpPr>
          <p:cNvPr id="84" name="TextBox 83"/>
          <p:cNvSpPr txBox="1"/>
          <p:nvPr/>
        </p:nvSpPr>
        <p:spPr>
          <a:xfrm rot="5400000">
            <a:off x="2985478" y="1543853"/>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sp>
        <p:nvSpPr>
          <p:cNvPr id="85" name="TextBox 84"/>
          <p:cNvSpPr txBox="1"/>
          <p:nvPr/>
        </p:nvSpPr>
        <p:spPr>
          <a:xfrm rot="5400000">
            <a:off x="4437932" y="1528643"/>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sp>
        <p:nvSpPr>
          <p:cNvPr id="86" name="Isosceles Triangle 85"/>
          <p:cNvSpPr/>
          <p:nvPr/>
        </p:nvSpPr>
        <p:spPr>
          <a:xfrm rot="10800000">
            <a:off x="4972262" y="941054"/>
            <a:ext cx="317471" cy="313098"/>
          </a:xfrm>
          <a:prstGeom prst="triangle">
            <a:avLst/>
          </a:prstGeom>
          <a:ln w="6350" cmpd="sng">
            <a:solidFill>
              <a:srgbClr val="0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a:p>
        </p:txBody>
      </p:sp>
      <p:sp>
        <p:nvSpPr>
          <p:cNvPr id="87" name="Isosceles Triangle 86"/>
          <p:cNvSpPr/>
          <p:nvPr/>
        </p:nvSpPr>
        <p:spPr>
          <a:xfrm rot="10800000">
            <a:off x="8130481" y="860861"/>
            <a:ext cx="317471" cy="313098"/>
          </a:xfrm>
          <a:prstGeom prst="triangle">
            <a:avLst/>
          </a:prstGeom>
          <a:ln w="6350" cmpd="sng">
            <a:solidFill>
              <a:srgbClr val="0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a:p>
        </p:txBody>
      </p:sp>
      <p:pic>
        <p:nvPicPr>
          <p:cNvPr id="49" name="Picture 48"/>
          <p:cNvPicPr>
            <a:picLocks noChangeAspect="1"/>
          </p:cNvPicPr>
          <p:nvPr/>
        </p:nvPicPr>
        <p:blipFill rotWithShape="1">
          <a:blip r:embed="rId2"/>
          <a:srcRect l="34940" r="35969"/>
          <a:stretch/>
        </p:blipFill>
        <p:spPr>
          <a:xfrm rot="5400000">
            <a:off x="7090493" y="3499599"/>
            <a:ext cx="346330" cy="2108117"/>
          </a:xfrm>
          <a:prstGeom prst="rect">
            <a:avLst/>
          </a:prstGeom>
          <a:solidFill>
            <a:srgbClr val="FFB010"/>
          </a:solidFill>
          <a:ln>
            <a:solidFill>
              <a:schemeClr val="bg1"/>
            </a:solidFill>
          </a:ln>
        </p:spPr>
      </p:pic>
      <p:grpSp>
        <p:nvGrpSpPr>
          <p:cNvPr id="59" name="Group 58"/>
          <p:cNvGrpSpPr/>
          <p:nvPr/>
        </p:nvGrpSpPr>
        <p:grpSpPr>
          <a:xfrm>
            <a:off x="7007766" y="4201256"/>
            <a:ext cx="276134" cy="224550"/>
            <a:chOff x="8137284" y="808968"/>
            <a:chExt cx="276134" cy="224550"/>
          </a:xfrm>
        </p:grpSpPr>
        <p:cxnSp>
          <p:nvCxnSpPr>
            <p:cNvPr id="60" name="Straight Arrow Connector 59"/>
            <p:cNvCxnSpPr/>
            <p:nvPr/>
          </p:nvCxnSpPr>
          <p:spPr>
            <a:xfrm>
              <a:off x="8137284" y="808968"/>
              <a:ext cx="276134" cy="0"/>
            </a:xfrm>
            <a:prstGeom prst="straightConnector1">
              <a:avLst/>
            </a:prstGeom>
            <a:ln w="12700" cmpd="sng">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8140755" y="812181"/>
              <a:ext cx="0" cy="221337"/>
            </a:xfrm>
            <a:prstGeom prst="straightConnector1">
              <a:avLst/>
            </a:prstGeom>
            <a:ln w="12700" cmpd="sng">
              <a:solidFill>
                <a:srgbClr val="000000"/>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95700" y="4156458"/>
            <a:ext cx="419757" cy="422666"/>
            <a:chOff x="6626168" y="2165472"/>
            <a:chExt cx="521203" cy="524816"/>
          </a:xfrm>
        </p:grpSpPr>
        <p:sp>
          <p:nvSpPr>
            <p:cNvPr id="89" name="Block Arc 88"/>
            <p:cNvSpPr/>
            <p:nvPr/>
          </p:nvSpPr>
          <p:spPr>
            <a:xfrm rot="10800000">
              <a:off x="6775303" y="2165472"/>
              <a:ext cx="372068" cy="422665"/>
            </a:xfrm>
            <a:prstGeom prst="blockArc">
              <a:avLst/>
            </a:prstGeom>
            <a:ln w="6350" cmpd="sng">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200">
                <a:solidFill>
                  <a:schemeClr val="tx1"/>
                </a:solidFill>
              </a:endParaRPr>
            </a:p>
          </p:txBody>
        </p:sp>
        <p:sp>
          <p:nvSpPr>
            <p:cNvPr id="90" name="Block Arc 89"/>
            <p:cNvSpPr/>
            <p:nvPr/>
          </p:nvSpPr>
          <p:spPr>
            <a:xfrm>
              <a:off x="6626168" y="2267623"/>
              <a:ext cx="372070" cy="422665"/>
            </a:xfrm>
            <a:prstGeom prst="blockArc">
              <a:avLst/>
            </a:prstGeom>
            <a:ln w="6350" cmpd="sng">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200">
                <a:solidFill>
                  <a:schemeClr val="tx1"/>
                </a:solidFill>
              </a:endParaRPr>
            </a:p>
          </p:txBody>
        </p:sp>
      </p:grpSp>
      <p:sp>
        <p:nvSpPr>
          <p:cNvPr id="91" name="TextBox 90"/>
          <p:cNvSpPr txBox="1"/>
          <p:nvPr/>
        </p:nvSpPr>
        <p:spPr>
          <a:xfrm>
            <a:off x="4787438" y="622423"/>
            <a:ext cx="866268" cy="276999"/>
          </a:xfrm>
          <a:prstGeom prst="rect">
            <a:avLst/>
          </a:prstGeom>
          <a:noFill/>
        </p:spPr>
        <p:txBody>
          <a:bodyPr wrap="none" rtlCol="0">
            <a:spAutoFit/>
          </a:bodyPr>
          <a:lstStyle/>
          <a:p>
            <a:r>
              <a:rPr lang="en-US" sz="1200" dirty="0">
                <a:latin typeface="Times New Roman"/>
                <a:cs typeface="Times New Roman"/>
              </a:rPr>
              <a:t>Type I IFN</a:t>
            </a:r>
          </a:p>
        </p:txBody>
      </p:sp>
      <p:cxnSp>
        <p:nvCxnSpPr>
          <p:cNvPr id="92" name="Straight Arrow Connector 91"/>
          <p:cNvCxnSpPr/>
          <p:nvPr/>
        </p:nvCxnSpPr>
        <p:spPr>
          <a:xfrm flipH="1">
            <a:off x="7807471" y="2293695"/>
            <a:ext cx="493618" cy="60325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a:off x="6958896" y="3268785"/>
            <a:ext cx="493618" cy="60325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993031" y="1519319"/>
            <a:ext cx="1129260" cy="276999"/>
          </a:xfrm>
          <a:prstGeom prst="rect">
            <a:avLst/>
          </a:prstGeom>
          <a:noFill/>
        </p:spPr>
        <p:txBody>
          <a:bodyPr wrap="none" rtlCol="0">
            <a:spAutoFit/>
          </a:bodyPr>
          <a:lstStyle/>
          <a:p>
            <a:r>
              <a:rPr lang="en-US" sz="1200" dirty="0">
                <a:latin typeface="Times New Roman"/>
                <a:cs typeface="Times New Roman"/>
              </a:rPr>
              <a:t>Ligand binding</a:t>
            </a:r>
          </a:p>
        </p:txBody>
      </p:sp>
      <p:grpSp>
        <p:nvGrpSpPr>
          <p:cNvPr id="103" name="Group 102"/>
          <p:cNvGrpSpPr/>
          <p:nvPr/>
        </p:nvGrpSpPr>
        <p:grpSpPr>
          <a:xfrm>
            <a:off x="6320901" y="904638"/>
            <a:ext cx="448449" cy="1336172"/>
            <a:chOff x="4771500" y="438150"/>
            <a:chExt cx="448449" cy="1336172"/>
          </a:xfrm>
        </p:grpSpPr>
        <p:grpSp>
          <p:nvGrpSpPr>
            <p:cNvPr id="14" name="Group 13"/>
            <p:cNvGrpSpPr/>
            <p:nvPr/>
          </p:nvGrpSpPr>
          <p:grpSpPr>
            <a:xfrm>
              <a:off x="4801048" y="438150"/>
              <a:ext cx="341511" cy="1148690"/>
              <a:chOff x="4050658" y="380430"/>
              <a:chExt cx="341511" cy="1148690"/>
            </a:xfrm>
          </p:grpSpPr>
          <p:sp>
            <p:nvSpPr>
              <p:cNvPr id="11" name="Snip Single Corner Rectangle 10"/>
              <p:cNvSpPr/>
              <p:nvPr/>
            </p:nvSpPr>
            <p:spPr>
              <a:xfrm>
                <a:off x="4050658" y="643392"/>
                <a:ext cx="170692" cy="885728"/>
              </a:xfrm>
              <a:prstGeom prst="snip1Rect">
                <a:avLst/>
              </a:prstGeom>
              <a:ln w="6350" cmpd="sng">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sp>
            <p:nvSpPr>
              <p:cNvPr id="12" name="Snip Single Corner Rectangle 11"/>
              <p:cNvSpPr/>
              <p:nvPr/>
            </p:nvSpPr>
            <p:spPr>
              <a:xfrm flipH="1">
                <a:off x="4233434" y="643392"/>
                <a:ext cx="158735" cy="885728"/>
              </a:xfrm>
              <a:prstGeom prst="snip1Rect">
                <a:avLst/>
              </a:prstGeom>
              <a:ln w="6350" cmpd="sng">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200"/>
              </a:p>
            </p:txBody>
          </p:sp>
          <p:sp>
            <p:nvSpPr>
              <p:cNvPr id="13" name="Isosceles Triangle 12"/>
              <p:cNvSpPr/>
              <p:nvPr/>
            </p:nvSpPr>
            <p:spPr>
              <a:xfrm rot="10800000">
                <a:off x="4074697" y="380430"/>
                <a:ext cx="317471" cy="313098"/>
              </a:xfrm>
              <a:prstGeom prst="triangle">
                <a:avLst/>
              </a:prstGeom>
              <a:ln w="6350" cmpd="sng">
                <a:solidFill>
                  <a:srgbClr val="0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a:p>
            </p:txBody>
          </p:sp>
        </p:grpSp>
        <p:sp>
          <p:nvSpPr>
            <p:cNvPr id="76" name="TextBox 75"/>
            <p:cNvSpPr txBox="1"/>
            <p:nvPr/>
          </p:nvSpPr>
          <p:spPr>
            <a:xfrm rot="5400000">
              <a:off x="4291882" y="1017704"/>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sp>
          <p:nvSpPr>
            <p:cNvPr id="77" name="TextBox 76"/>
            <p:cNvSpPr txBox="1"/>
            <p:nvPr/>
          </p:nvSpPr>
          <p:spPr>
            <a:xfrm rot="5400000">
              <a:off x="4463332" y="1017704"/>
              <a:ext cx="1236236" cy="276999"/>
            </a:xfrm>
            <a:prstGeom prst="rect">
              <a:avLst/>
            </a:prstGeom>
            <a:noFill/>
          </p:spPr>
          <p:txBody>
            <a:bodyPr wrap="none" rtlCol="0">
              <a:spAutoFit/>
            </a:bodyPr>
            <a:lstStyle/>
            <a:p>
              <a:r>
                <a:rPr lang="en-US" sz="1200" dirty="0">
                  <a:latin typeface="Times New Roman"/>
                  <a:cs typeface="Times New Roman"/>
                </a:rPr>
                <a:t>Receptor subunit</a:t>
              </a:r>
            </a:p>
          </p:txBody>
        </p:sp>
      </p:grpSp>
      <p:sp>
        <p:nvSpPr>
          <p:cNvPr id="102" name="TextBox 101"/>
          <p:cNvSpPr txBox="1"/>
          <p:nvPr/>
        </p:nvSpPr>
        <p:spPr>
          <a:xfrm>
            <a:off x="6862102" y="1543449"/>
            <a:ext cx="1045929" cy="276999"/>
          </a:xfrm>
          <a:prstGeom prst="rect">
            <a:avLst/>
          </a:prstGeom>
          <a:noFill/>
        </p:spPr>
        <p:txBody>
          <a:bodyPr wrap="none" rtlCol="0">
            <a:spAutoFit/>
          </a:bodyPr>
          <a:lstStyle/>
          <a:p>
            <a:r>
              <a:rPr lang="en-US" sz="1200" dirty="0">
                <a:latin typeface="Times New Roman"/>
                <a:cs typeface="Times New Roman"/>
              </a:rPr>
              <a:t>STAT binding</a:t>
            </a:r>
          </a:p>
        </p:txBody>
      </p:sp>
      <p:sp>
        <p:nvSpPr>
          <p:cNvPr id="104" name="Chord 103"/>
          <p:cNvSpPr/>
          <p:nvPr/>
        </p:nvSpPr>
        <p:spPr>
          <a:xfrm rot="9468240" flipV="1">
            <a:off x="8384366" y="1890725"/>
            <a:ext cx="212236" cy="266973"/>
          </a:xfrm>
          <a:prstGeom prst="chord">
            <a:avLst/>
          </a:prstGeom>
          <a:ln w="28575" cmpd="sng">
            <a:solidFill>
              <a:srgbClr val="8064A2"/>
            </a:solidFill>
            <a:prstDash val="dot"/>
            <a:rou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05" name="Chord 104"/>
          <p:cNvSpPr/>
          <p:nvPr/>
        </p:nvSpPr>
        <p:spPr>
          <a:xfrm rot="1178175">
            <a:off x="7955195" y="1888699"/>
            <a:ext cx="213076" cy="262458"/>
          </a:xfrm>
          <a:prstGeom prst="chord">
            <a:avLst/>
          </a:prstGeom>
          <a:ln w="28575" cmpd="sng">
            <a:solidFill>
              <a:srgbClr val="604A7B"/>
            </a:solidFill>
            <a:prstDash val="dot"/>
            <a:roun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106" name="TextBox 105"/>
          <p:cNvSpPr txBox="1"/>
          <p:nvPr/>
        </p:nvSpPr>
        <p:spPr>
          <a:xfrm>
            <a:off x="5289732" y="1562544"/>
            <a:ext cx="1197764" cy="276999"/>
          </a:xfrm>
          <a:prstGeom prst="rect">
            <a:avLst/>
          </a:prstGeom>
          <a:noFill/>
        </p:spPr>
        <p:txBody>
          <a:bodyPr wrap="none" rtlCol="0">
            <a:spAutoFit/>
          </a:bodyPr>
          <a:lstStyle/>
          <a:p>
            <a:r>
              <a:rPr lang="en-US" sz="1200" dirty="0">
                <a:latin typeface="Times New Roman"/>
                <a:cs typeface="Times New Roman"/>
              </a:rPr>
              <a:t>Phosphorylation</a:t>
            </a:r>
          </a:p>
        </p:txBody>
      </p:sp>
      <p:sp>
        <p:nvSpPr>
          <p:cNvPr id="108" name="TextBox 107"/>
          <p:cNvSpPr txBox="1"/>
          <p:nvPr/>
        </p:nvSpPr>
        <p:spPr>
          <a:xfrm>
            <a:off x="6839998" y="1821465"/>
            <a:ext cx="1197764" cy="276999"/>
          </a:xfrm>
          <a:prstGeom prst="rect">
            <a:avLst/>
          </a:prstGeom>
          <a:noFill/>
        </p:spPr>
        <p:txBody>
          <a:bodyPr wrap="none" rtlCol="0">
            <a:spAutoFit/>
          </a:bodyPr>
          <a:lstStyle/>
          <a:p>
            <a:r>
              <a:rPr lang="en-US" sz="1200" dirty="0">
                <a:latin typeface="Times New Roman"/>
                <a:cs typeface="Times New Roman"/>
              </a:rPr>
              <a:t>Phosphorylation</a:t>
            </a:r>
          </a:p>
        </p:txBody>
      </p:sp>
      <p:sp>
        <p:nvSpPr>
          <p:cNvPr id="109" name="TextBox 108"/>
          <p:cNvSpPr txBox="1"/>
          <p:nvPr/>
        </p:nvSpPr>
        <p:spPr>
          <a:xfrm>
            <a:off x="6155373" y="1893601"/>
            <a:ext cx="295799" cy="276999"/>
          </a:xfrm>
          <a:prstGeom prst="rect">
            <a:avLst/>
          </a:prstGeom>
          <a:noFill/>
        </p:spPr>
        <p:txBody>
          <a:bodyPr wrap="none" rtlCol="0">
            <a:spAutoFit/>
          </a:bodyPr>
          <a:lstStyle/>
          <a:p>
            <a:r>
              <a:rPr lang="en-US" sz="1200" dirty="0">
                <a:latin typeface="Times New Roman"/>
                <a:cs typeface="Times New Roman"/>
              </a:rPr>
              <a:t>K</a:t>
            </a:r>
          </a:p>
        </p:txBody>
      </p:sp>
      <p:sp>
        <p:nvSpPr>
          <p:cNvPr id="110" name="TextBox 109"/>
          <p:cNvSpPr txBox="1"/>
          <p:nvPr/>
        </p:nvSpPr>
        <p:spPr>
          <a:xfrm>
            <a:off x="6631623" y="1893601"/>
            <a:ext cx="295799" cy="276999"/>
          </a:xfrm>
          <a:prstGeom prst="rect">
            <a:avLst/>
          </a:prstGeom>
          <a:noFill/>
        </p:spPr>
        <p:txBody>
          <a:bodyPr wrap="none" rtlCol="0">
            <a:spAutoFit/>
          </a:bodyPr>
          <a:lstStyle/>
          <a:p>
            <a:r>
              <a:rPr lang="en-US" sz="1200" dirty="0">
                <a:latin typeface="Times New Roman"/>
                <a:cs typeface="Times New Roman"/>
              </a:rPr>
              <a:t>K</a:t>
            </a:r>
          </a:p>
        </p:txBody>
      </p:sp>
      <p:sp>
        <p:nvSpPr>
          <p:cNvPr id="111" name="TextBox 110"/>
          <p:cNvSpPr txBox="1"/>
          <p:nvPr/>
        </p:nvSpPr>
        <p:spPr>
          <a:xfrm>
            <a:off x="7901019" y="1887251"/>
            <a:ext cx="295799" cy="276999"/>
          </a:xfrm>
          <a:prstGeom prst="rect">
            <a:avLst/>
          </a:prstGeom>
          <a:noFill/>
        </p:spPr>
        <p:txBody>
          <a:bodyPr wrap="none" rtlCol="0">
            <a:spAutoFit/>
          </a:bodyPr>
          <a:lstStyle/>
          <a:p>
            <a:r>
              <a:rPr lang="en-US" sz="1200" dirty="0">
                <a:latin typeface="Times New Roman"/>
                <a:cs typeface="Times New Roman"/>
              </a:rPr>
              <a:t>K</a:t>
            </a:r>
          </a:p>
        </p:txBody>
      </p:sp>
      <p:sp>
        <p:nvSpPr>
          <p:cNvPr id="113" name="TextBox 112"/>
          <p:cNvSpPr txBox="1"/>
          <p:nvPr/>
        </p:nvSpPr>
        <p:spPr>
          <a:xfrm>
            <a:off x="8373553" y="1872913"/>
            <a:ext cx="295799" cy="276999"/>
          </a:xfrm>
          <a:prstGeom prst="rect">
            <a:avLst/>
          </a:prstGeom>
          <a:noFill/>
        </p:spPr>
        <p:txBody>
          <a:bodyPr wrap="none" rtlCol="0">
            <a:spAutoFit/>
          </a:bodyPr>
          <a:lstStyle/>
          <a:p>
            <a:r>
              <a:rPr lang="en-US" sz="1200" dirty="0">
                <a:latin typeface="Times New Roman"/>
                <a:cs typeface="Times New Roman"/>
              </a:rPr>
              <a:t>K</a:t>
            </a:r>
          </a:p>
        </p:txBody>
      </p:sp>
      <p:sp>
        <p:nvSpPr>
          <p:cNvPr id="114" name="TextBox 113"/>
          <p:cNvSpPr txBox="1"/>
          <p:nvPr/>
        </p:nvSpPr>
        <p:spPr>
          <a:xfrm>
            <a:off x="6656552" y="2386615"/>
            <a:ext cx="1614144" cy="276999"/>
          </a:xfrm>
          <a:prstGeom prst="rect">
            <a:avLst/>
          </a:prstGeom>
          <a:noFill/>
        </p:spPr>
        <p:txBody>
          <a:bodyPr wrap="none" rtlCol="0">
            <a:spAutoFit/>
          </a:bodyPr>
          <a:lstStyle/>
          <a:p>
            <a:r>
              <a:rPr lang="en-US" sz="1200" dirty="0">
                <a:latin typeface="Times New Roman"/>
                <a:cs typeface="Times New Roman"/>
              </a:rPr>
              <a:t>STAT Dimer formation</a:t>
            </a:r>
          </a:p>
        </p:txBody>
      </p:sp>
      <p:sp>
        <p:nvSpPr>
          <p:cNvPr id="115" name="TextBox 114"/>
          <p:cNvSpPr txBox="1"/>
          <p:nvPr/>
        </p:nvSpPr>
        <p:spPr>
          <a:xfrm>
            <a:off x="5764172" y="3301667"/>
            <a:ext cx="1726254" cy="276999"/>
          </a:xfrm>
          <a:prstGeom prst="rect">
            <a:avLst/>
          </a:prstGeom>
          <a:noFill/>
        </p:spPr>
        <p:txBody>
          <a:bodyPr wrap="none" rtlCol="0">
            <a:spAutoFit/>
          </a:bodyPr>
          <a:lstStyle/>
          <a:p>
            <a:r>
              <a:rPr lang="en-US" sz="1200" dirty="0">
                <a:latin typeface="Times New Roman"/>
                <a:cs typeface="Times New Roman"/>
              </a:rPr>
              <a:t>Translocation to Nucleus</a:t>
            </a:r>
          </a:p>
        </p:txBody>
      </p:sp>
      <p:sp>
        <p:nvSpPr>
          <p:cNvPr id="116" name="TextBox 115"/>
          <p:cNvSpPr txBox="1"/>
          <p:nvPr/>
        </p:nvSpPr>
        <p:spPr>
          <a:xfrm>
            <a:off x="7325293" y="4058004"/>
            <a:ext cx="1008284" cy="276999"/>
          </a:xfrm>
          <a:prstGeom prst="rect">
            <a:avLst/>
          </a:prstGeom>
          <a:noFill/>
        </p:spPr>
        <p:txBody>
          <a:bodyPr wrap="none" rtlCol="0">
            <a:spAutoFit/>
          </a:bodyPr>
          <a:lstStyle/>
          <a:p>
            <a:pPr algn="ctr"/>
            <a:r>
              <a:rPr lang="en-US" sz="1200" dirty="0">
                <a:latin typeface="Times New Roman"/>
                <a:cs typeface="Times New Roman"/>
              </a:rPr>
              <a:t>Transcription</a:t>
            </a:r>
          </a:p>
        </p:txBody>
      </p:sp>
      <p:cxnSp>
        <p:nvCxnSpPr>
          <p:cNvPr id="132" name="Straight Arrow Connector 131"/>
          <p:cNvCxnSpPr/>
          <p:nvPr/>
        </p:nvCxnSpPr>
        <p:spPr>
          <a:xfrm flipH="1">
            <a:off x="4394282" y="5402385"/>
            <a:ext cx="915622" cy="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4467591" y="5527667"/>
            <a:ext cx="880094" cy="276999"/>
          </a:xfrm>
          <a:prstGeom prst="rect">
            <a:avLst/>
          </a:prstGeom>
          <a:noFill/>
        </p:spPr>
        <p:txBody>
          <a:bodyPr wrap="none" rtlCol="0">
            <a:spAutoFit/>
          </a:bodyPr>
          <a:lstStyle/>
          <a:p>
            <a:pPr algn="ctr"/>
            <a:r>
              <a:rPr lang="en-US" sz="1200" dirty="0">
                <a:latin typeface="Times New Roman"/>
                <a:cs typeface="Times New Roman"/>
              </a:rPr>
              <a:t>Translation</a:t>
            </a:r>
          </a:p>
        </p:txBody>
      </p:sp>
      <p:sp>
        <p:nvSpPr>
          <p:cNvPr id="2" name="TextBox 1"/>
          <p:cNvSpPr txBox="1"/>
          <p:nvPr/>
        </p:nvSpPr>
        <p:spPr>
          <a:xfrm>
            <a:off x="6253406" y="4788958"/>
            <a:ext cx="2220661" cy="461665"/>
          </a:xfrm>
          <a:prstGeom prst="rect">
            <a:avLst/>
          </a:prstGeom>
          <a:noFill/>
        </p:spPr>
        <p:txBody>
          <a:bodyPr wrap="square" rtlCol="0">
            <a:spAutoFit/>
          </a:bodyPr>
          <a:lstStyle/>
          <a:p>
            <a:pPr algn="ctr"/>
            <a:r>
              <a:rPr lang="en-US" sz="1200" dirty="0"/>
              <a:t>~~~~~~~</a:t>
            </a:r>
          </a:p>
          <a:p>
            <a:pPr algn="ctr"/>
            <a:r>
              <a:rPr lang="en-US" sz="1200" dirty="0"/>
              <a:t>~~~~~~</a:t>
            </a:r>
          </a:p>
        </p:txBody>
      </p:sp>
      <p:sp>
        <p:nvSpPr>
          <p:cNvPr id="66" name="TextBox 65"/>
          <p:cNvSpPr txBox="1"/>
          <p:nvPr/>
        </p:nvSpPr>
        <p:spPr>
          <a:xfrm>
            <a:off x="4838701" y="5122698"/>
            <a:ext cx="2220661" cy="276999"/>
          </a:xfrm>
          <a:prstGeom prst="rect">
            <a:avLst/>
          </a:prstGeom>
          <a:noFill/>
        </p:spPr>
        <p:txBody>
          <a:bodyPr wrap="square" rtlCol="0">
            <a:spAutoFit/>
          </a:bodyPr>
          <a:lstStyle/>
          <a:p>
            <a:pPr algn="ctr"/>
            <a:r>
              <a:rPr lang="en-US" sz="1200" dirty="0"/>
              <a:t>~~~~</a:t>
            </a:r>
          </a:p>
        </p:txBody>
      </p:sp>
      <p:grpSp>
        <p:nvGrpSpPr>
          <p:cNvPr id="6" name="Group 5"/>
          <p:cNvGrpSpPr/>
          <p:nvPr/>
        </p:nvGrpSpPr>
        <p:grpSpPr>
          <a:xfrm>
            <a:off x="4723939" y="4858525"/>
            <a:ext cx="321927" cy="370487"/>
            <a:chOff x="3199938" y="4991100"/>
            <a:chExt cx="321927" cy="370487"/>
          </a:xfrm>
        </p:grpSpPr>
        <p:sp>
          <p:nvSpPr>
            <p:cNvPr id="3" name="Oval 2"/>
            <p:cNvSpPr/>
            <p:nvPr/>
          </p:nvSpPr>
          <p:spPr>
            <a:xfrm>
              <a:off x="3263438" y="4991100"/>
              <a:ext cx="184823" cy="211785"/>
            </a:xfrm>
            <a:prstGeom prst="ellipse">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a:p>
          </p:txBody>
        </p:sp>
        <p:sp>
          <p:nvSpPr>
            <p:cNvPr id="68" name="Oval 67"/>
            <p:cNvSpPr/>
            <p:nvPr/>
          </p:nvSpPr>
          <p:spPr>
            <a:xfrm>
              <a:off x="3199938" y="5143500"/>
              <a:ext cx="321927" cy="218087"/>
            </a:xfrm>
            <a:prstGeom prst="ellipse">
              <a:avLst/>
            </a:prstGeom>
            <a:ln>
              <a:solidFill>
                <a:srgbClr val="000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a:p>
          </p:txBody>
        </p:sp>
      </p:grpSp>
      <p:sp>
        <p:nvSpPr>
          <p:cNvPr id="5" name="Freeform 4"/>
          <p:cNvSpPr/>
          <p:nvPr/>
        </p:nvSpPr>
        <p:spPr>
          <a:xfrm>
            <a:off x="3708401" y="5282477"/>
            <a:ext cx="215900" cy="368300"/>
          </a:xfrm>
          <a:custGeom>
            <a:avLst/>
            <a:gdLst>
              <a:gd name="connsiteX0" fmla="*/ 0 w 511419"/>
              <a:gd name="connsiteY0" fmla="*/ 165100 h 513377"/>
              <a:gd name="connsiteX1" fmla="*/ 114300 w 511419"/>
              <a:gd name="connsiteY1" fmla="*/ 241300 h 513377"/>
              <a:gd name="connsiteX2" fmla="*/ 139700 w 511419"/>
              <a:gd name="connsiteY2" fmla="*/ 292100 h 513377"/>
              <a:gd name="connsiteX3" fmla="*/ 152400 w 511419"/>
              <a:gd name="connsiteY3" fmla="*/ 330200 h 513377"/>
              <a:gd name="connsiteX4" fmla="*/ 215900 w 511419"/>
              <a:gd name="connsiteY4" fmla="*/ 431800 h 513377"/>
              <a:gd name="connsiteX5" fmla="*/ 203200 w 511419"/>
              <a:gd name="connsiteY5" fmla="*/ 469900 h 513377"/>
              <a:gd name="connsiteX6" fmla="*/ 114300 w 511419"/>
              <a:gd name="connsiteY6" fmla="*/ 495300 h 513377"/>
              <a:gd name="connsiteX7" fmla="*/ 50800 w 511419"/>
              <a:gd name="connsiteY7" fmla="*/ 482600 h 513377"/>
              <a:gd name="connsiteX8" fmla="*/ 38100 w 511419"/>
              <a:gd name="connsiteY8" fmla="*/ 444500 h 513377"/>
              <a:gd name="connsiteX9" fmla="*/ 25400 w 511419"/>
              <a:gd name="connsiteY9" fmla="*/ 393700 h 513377"/>
              <a:gd name="connsiteX10" fmla="*/ 38100 w 511419"/>
              <a:gd name="connsiteY10" fmla="*/ 165100 h 513377"/>
              <a:gd name="connsiteX11" fmla="*/ 63500 w 511419"/>
              <a:gd name="connsiteY11" fmla="*/ 127000 h 513377"/>
              <a:gd name="connsiteX12" fmla="*/ 114300 w 511419"/>
              <a:gd name="connsiteY12" fmla="*/ 63500 h 513377"/>
              <a:gd name="connsiteX13" fmla="*/ 203200 w 511419"/>
              <a:gd name="connsiteY13" fmla="*/ 50800 h 513377"/>
              <a:gd name="connsiteX14" fmla="*/ 355600 w 511419"/>
              <a:gd name="connsiteY14" fmla="*/ 88900 h 513377"/>
              <a:gd name="connsiteX15" fmla="*/ 368300 w 511419"/>
              <a:gd name="connsiteY15" fmla="*/ 165100 h 513377"/>
              <a:gd name="connsiteX16" fmla="*/ 393700 w 511419"/>
              <a:gd name="connsiteY16" fmla="*/ 203200 h 513377"/>
              <a:gd name="connsiteX17" fmla="*/ 393700 w 511419"/>
              <a:gd name="connsiteY17" fmla="*/ 508000 h 513377"/>
              <a:gd name="connsiteX18" fmla="*/ 342900 w 511419"/>
              <a:gd name="connsiteY18" fmla="*/ 457200 h 513377"/>
              <a:gd name="connsiteX19" fmla="*/ 304800 w 511419"/>
              <a:gd name="connsiteY19" fmla="*/ 406400 h 513377"/>
              <a:gd name="connsiteX20" fmla="*/ 292100 w 511419"/>
              <a:gd name="connsiteY20" fmla="*/ 368300 h 513377"/>
              <a:gd name="connsiteX21" fmla="*/ 241300 w 511419"/>
              <a:gd name="connsiteY21" fmla="*/ 279400 h 513377"/>
              <a:gd name="connsiteX22" fmla="*/ 215900 w 511419"/>
              <a:gd name="connsiteY22" fmla="*/ 152400 h 513377"/>
              <a:gd name="connsiteX23" fmla="*/ 304800 w 511419"/>
              <a:gd name="connsiteY23" fmla="*/ 0 h 513377"/>
              <a:gd name="connsiteX24" fmla="*/ 368300 w 511419"/>
              <a:gd name="connsiteY24" fmla="*/ 25400 h 513377"/>
              <a:gd name="connsiteX25" fmla="*/ 431800 w 511419"/>
              <a:gd name="connsiteY25" fmla="*/ 139700 h 513377"/>
              <a:gd name="connsiteX26" fmla="*/ 444500 w 511419"/>
              <a:gd name="connsiteY26" fmla="*/ 177800 h 513377"/>
              <a:gd name="connsiteX27" fmla="*/ 431800 w 511419"/>
              <a:gd name="connsiteY27" fmla="*/ 457200 h 513377"/>
              <a:gd name="connsiteX28" fmla="*/ 406400 w 511419"/>
              <a:gd name="connsiteY28" fmla="*/ 495300 h 513377"/>
              <a:gd name="connsiteX29" fmla="*/ 355600 w 511419"/>
              <a:gd name="connsiteY29" fmla="*/ 482600 h 513377"/>
              <a:gd name="connsiteX30" fmla="*/ 292100 w 511419"/>
              <a:gd name="connsiteY30" fmla="*/ 444500 h 513377"/>
              <a:gd name="connsiteX31" fmla="*/ 254000 w 511419"/>
              <a:gd name="connsiteY31" fmla="*/ 419100 h 513377"/>
              <a:gd name="connsiteX32" fmla="*/ 228600 w 511419"/>
              <a:gd name="connsiteY32" fmla="*/ 342900 h 513377"/>
              <a:gd name="connsiteX33" fmla="*/ 241300 w 511419"/>
              <a:gd name="connsiteY33" fmla="*/ 38100 h 513377"/>
              <a:gd name="connsiteX34" fmla="*/ 279400 w 511419"/>
              <a:gd name="connsiteY34" fmla="*/ 12700 h 513377"/>
              <a:gd name="connsiteX35" fmla="*/ 368300 w 511419"/>
              <a:gd name="connsiteY35" fmla="*/ 25400 h 513377"/>
              <a:gd name="connsiteX36" fmla="*/ 406400 w 511419"/>
              <a:gd name="connsiteY36" fmla="*/ 63500 h 513377"/>
              <a:gd name="connsiteX37" fmla="*/ 444500 w 511419"/>
              <a:gd name="connsiteY37" fmla="*/ 88900 h 513377"/>
              <a:gd name="connsiteX38" fmla="*/ 444500 w 511419"/>
              <a:gd name="connsiteY38" fmla="*/ 330200 h 513377"/>
              <a:gd name="connsiteX39" fmla="*/ 419100 w 511419"/>
              <a:gd name="connsiteY39" fmla="*/ 368300 h 513377"/>
              <a:gd name="connsiteX40" fmla="*/ 393700 w 511419"/>
              <a:gd name="connsiteY40" fmla="*/ 330200 h 513377"/>
              <a:gd name="connsiteX41" fmla="*/ 368300 w 511419"/>
              <a:gd name="connsiteY41" fmla="*/ 190500 h 513377"/>
              <a:gd name="connsiteX42" fmla="*/ 342900 w 511419"/>
              <a:gd name="connsiteY42" fmla="*/ 139700 h 513377"/>
              <a:gd name="connsiteX43" fmla="*/ 355600 w 511419"/>
              <a:gd name="connsiteY43" fmla="*/ 25400 h 513377"/>
              <a:gd name="connsiteX44" fmla="*/ 393700 w 511419"/>
              <a:gd name="connsiteY44" fmla="*/ 12700 h 513377"/>
              <a:gd name="connsiteX45" fmla="*/ 444500 w 511419"/>
              <a:gd name="connsiteY45" fmla="*/ 0 h 513377"/>
              <a:gd name="connsiteX46" fmla="*/ 482600 w 511419"/>
              <a:gd name="connsiteY46" fmla="*/ 12700 h 513377"/>
              <a:gd name="connsiteX47" fmla="*/ 495300 w 511419"/>
              <a:gd name="connsiteY47" fmla="*/ 76200 h 513377"/>
              <a:gd name="connsiteX48" fmla="*/ 508000 w 511419"/>
              <a:gd name="connsiteY48" fmla="*/ 292100 h 51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11419" h="513377">
                <a:moveTo>
                  <a:pt x="0" y="165100"/>
                </a:moveTo>
                <a:cubicBezTo>
                  <a:pt x="38100" y="190500"/>
                  <a:pt x="93822" y="200344"/>
                  <a:pt x="114300" y="241300"/>
                </a:cubicBezTo>
                <a:cubicBezTo>
                  <a:pt x="122767" y="258233"/>
                  <a:pt x="132242" y="274699"/>
                  <a:pt x="139700" y="292100"/>
                </a:cubicBezTo>
                <a:cubicBezTo>
                  <a:pt x="144973" y="304405"/>
                  <a:pt x="146413" y="318226"/>
                  <a:pt x="152400" y="330200"/>
                </a:cubicBezTo>
                <a:cubicBezTo>
                  <a:pt x="167718" y="360835"/>
                  <a:pt x="195751" y="401576"/>
                  <a:pt x="215900" y="431800"/>
                </a:cubicBezTo>
                <a:cubicBezTo>
                  <a:pt x="211667" y="444500"/>
                  <a:pt x="212666" y="460434"/>
                  <a:pt x="203200" y="469900"/>
                </a:cubicBezTo>
                <a:cubicBezTo>
                  <a:pt x="197127" y="475973"/>
                  <a:pt x="114739" y="495190"/>
                  <a:pt x="114300" y="495300"/>
                </a:cubicBezTo>
                <a:cubicBezTo>
                  <a:pt x="93133" y="491067"/>
                  <a:pt x="68761" y="494574"/>
                  <a:pt x="50800" y="482600"/>
                </a:cubicBezTo>
                <a:cubicBezTo>
                  <a:pt x="39661" y="475174"/>
                  <a:pt x="41778" y="457372"/>
                  <a:pt x="38100" y="444500"/>
                </a:cubicBezTo>
                <a:cubicBezTo>
                  <a:pt x="33305" y="427717"/>
                  <a:pt x="29633" y="410633"/>
                  <a:pt x="25400" y="393700"/>
                </a:cubicBezTo>
                <a:cubicBezTo>
                  <a:pt x="29633" y="317500"/>
                  <a:pt x="27307" y="240650"/>
                  <a:pt x="38100" y="165100"/>
                </a:cubicBezTo>
                <a:cubicBezTo>
                  <a:pt x="40259" y="149990"/>
                  <a:pt x="56674" y="140652"/>
                  <a:pt x="63500" y="127000"/>
                </a:cubicBezTo>
                <a:cubicBezTo>
                  <a:pt x="82022" y="89956"/>
                  <a:pt x="63926" y="78612"/>
                  <a:pt x="114300" y="63500"/>
                </a:cubicBezTo>
                <a:cubicBezTo>
                  <a:pt x="142972" y="54898"/>
                  <a:pt x="173567" y="55033"/>
                  <a:pt x="203200" y="50800"/>
                </a:cubicBezTo>
                <a:cubicBezTo>
                  <a:pt x="254000" y="63500"/>
                  <a:pt x="312547" y="59094"/>
                  <a:pt x="355600" y="88900"/>
                </a:cubicBezTo>
                <a:cubicBezTo>
                  <a:pt x="376772" y="103557"/>
                  <a:pt x="360157" y="140671"/>
                  <a:pt x="368300" y="165100"/>
                </a:cubicBezTo>
                <a:cubicBezTo>
                  <a:pt x="373127" y="179580"/>
                  <a:pt x="385233" y="190500"/>
                  <a:pt x="393700" y="203200"/>
                </a:cubicBezTo>
                <a:cubicBezTo>
                  <a:pt x="414781" y="308604"/>
                  <a:pt x="435204" y="383489"/>
                  <a:pt x="393700" y="508000"/>
                </a:cubicBezTo>
                <a:cubicBezTo>
                  <a:pt x="386127" y="530718"/>
                  <a:pt x="358669" y="475222"/>
                  <a:pt x="342900" y="457200"/>
                </a:cubicBezTo>
                <a:cubicBezTo>
                  <a:pt x="328962" y="441270"/>
                  <a:pt x="317500" y="423333"/>
                  <a:pt x="304800" y="406400"/>
                </a:cubicBezTo>
                <a:cubicBezTo>
                  <a:pt x="300567" y="393700"/>
                  <a:pt x="298087" y="380274"/>
                  <a:pt x="292100" y="368300"/>
                </a:cubicBezTo>
                <a:cubicBezTo>
                  <a:pt x="255254" y="294607"/>
                  <a:pt x="274698" y="368461"/>
                  <a:pt x="241300" y="279400"/>
                </a:cubicBezTo>
                <a:cubicBezTo>
                  <a:pt x="229933" y="249087"/>
                  <a:pt x="220290" y="178737"/>
                  <a:pt x="215900" y="152400"/>
                </a:cubicBezTo>
                <a:cubicBezTo>
                  <a:pt x="230078" y="81509"/>
                  <a:pt x="209503" y="0"/>
                  <a:pt x="304800" y="0"/>
                </a:cubicBezTo>
                <a:cubicBezTo>
                  <a:pt x="327597" y="0"/>
                  <a:pt x="347133" y="16933"/>
                  <a:pt x="368300" y="25400"/>
                </a:cubicBezTo>
                <a:cubicBezTo>
                  <a:pt x="425332" y="82432"/>
                  <a:pt x="400720" y="46461"/>
                  <a:pt x="431800" y="139700"/>
                </a:cubicBezTo>
                <a:lnTo>
                  <a:pt x="444500" y="177800"/>
                </a:lnTo>
                <a:cubicBezTo>
                  <a:pt x="440267" y="270933"/>
                  <a:pt x="442908" y="364635"/>
                  <a:pt x="431800" y="457200"/>
                </a:cubicBezTo>
                <a:cubicBezTo>
                  <a:pt x="429981" y="472355"/>
                  <a:pt x="420880" y="490473"/>
                  <a:pt x="406400" y="495300"/>
                </a:cubicBezTo>
                <a:cubicBezTo>
                  <a:pt x="389841" y="500820"/>
                  <a:pt x="372533" y="486833"/>
                  <a:pt x="355600" y="482600"/>
                </a:cubicBezTo>
                <a:cubicBezTo>
                  <a:pt x="334433" y="469900"/>
                  <a:pt x="313032" y="457583"/>
                  <a:pt x="292100" y="444500"/>
                </a:cubicBezTo>
                <a:cubicBezTo>
                  <a:pt x="279157" y="436410"/>
                  <a:pt x="262090" y="432043"/>
                  <a:pt x="254000" y="419100"/>
                </a:cubicBezTo>
                <a:cubicBezTo>
                  <a:pt x="239810" y="396396"/>
                  <a:pt x="228600" y="342900"/>
                  <a:pt x="228600" y="342900"/>
                </a:cubicBezTo>
                <a:cubicBezTo>
                  <a:pt x="217684" y="222825"/>
                  <a:pt x="200663" y="160012"/>
                  <a:pt x="241300" y="38100"/>
                </a:cubicBezTo>
                <a:cubicBezTo>
                  <a:pt x="246127" y="23620"/>
                  <a:pt x="266700" y="21167"/>
                  <a:pt x="279400" y="12700"/>
                </a:cubicBezTo>
                <a:cubicBezTo>
                  <a:pt x="309033" y="16933"/>
                  <a:pt x="340507" y="14283"/>
                  <a:pt x="368300" y="25400"/>
                </a:cubicBezTo>
                <a:cubicBezTo>
                  <a:pt x="384976" y="32070"/>
                  <a:pt x="392602" y="52002"/>
                  <a:pt x="406400" y="63500"/>
                </a:cubicBezTo>
                <a:cubicBezTo>
                  <a:pt x="418126" y="73271"/>
                  <a:pt x="431800" y="80433"/>
                  <a:pt x="444500" y="88900"/>
                </a:cubicBezTo>
                <a:cubicBezTo>
                  <a:pt x="475896" y="183087"/>
                  <a:pt x="472054" y="155694"/>
                  <a:pt x="444500" y="330200"/>
                </a:cubicBezTo>
                <a:cubicBezTo>
                  <a:pt x="442119" y="345277"/>
                  <a:pt x="427567" y="355600"/>
                  <a:pt x="419100" y="368300"/>
                </a:cubicBezTo>
                <a:cubicBezTo>
                  <a:pt x="410633" y="355600"/>
                  <a:pt x="400526" y="343852"/>
                  <a:pt x="393700" y="330200"/>
                </a:cubicBezTo>
                <a:cubicBezTo>
                  <a:pt x="370688" y="284177"/>
                  <a:pt x="381434" y="243035"/>
                  <a:pt x="368300" y="190500"/>
                </a:cubicBezTo>
                <a:cubicBezTo>
                  <a:pt x="363708" y="172133"/>
                  <a:pt x="351367" y="156633"/>
                  <a:pt x="342900" y="139700"/>
                </a:cubicBezTo>
                <a:cubicBezTo>
                  <a:pt x="347133" y="101600"/>
                  <a:pt x="341363" y="60993"/>
                  <a:pt x="355600" y="25400"/>
                </a:cubicBezTo>
                <a:cubicBezTo>
                  <a:pt x="360572" y="12971"/>
                  <a:pt x="380828" y="16378"/>
                  <a:pt x="393700" y="12700"/>
                </a:cubicBezTo>
                <a:cubicBezTo>
                  <a:pt x="410483" y="7905"/>
                  <a:pt x="427567" y="4233"/>
                  <a:pt x="444500" y="0"/>
                </a:cubicBezTo>
                <a:cubicBezTo>
                  <a:pt x="457200" y="4233"/>
                  <a:pt x="475174" y="1561"/>
                  <a:pt x="482600" y="12700"/>
                </a:cubicBezTo>
                <a:cubicBezTo>
                  <a:pt x="494574" y="30661"/>
                  <a:pt x="490617" y="55128"/>
                  <a:pt x="495300" y="76200"/>
                </a:cubicBezTo>
                <a:cubicBezTo>
                  <a:pt x="521348" y="193414"/>
                  <a:pt x="508000" y="68482"/>
                  <a:pt x="508000" y="2921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2" name="Freeform 71"/>
          <p:cNvSpPr/>
          <p:nvPr/>
        </p:nvSpPr>
        <p:spPr>
          <a:xfrm>
            <a:off x="4013201" y="5241689"/>
            <a:ext cx="215900" cy="368300"/>
          </a:xfrm>
          <a:custGeom>
            <a:avLst/>
            <a:gdLst>
              <a:gd name="connsiteX0" fmla="*/ 0 w 511419"/>
              <a:gd name="connsiteY0" fmla="*/ 165100 h 513377"/>
              <a:gd name="connsiteX1" fmla="*/ 114300 w 511419"/>
              <a:gd name="connsiteY1" fmla="*/ 241300 h 513377"/>
              <a:gd name="connsiteX2" fmla="*/ 139700 w 511419"/>
              <a:gd name="connsiteY2" fmla="*/ 292100 h 513377"/>
              <a:gd name="connsiteX3" fmla="*/ 152400 w 511419"/>
              <a:gd name="connsiteY3" fmla="*/ 330200 h 513377"/>
              <a:gd name="connsiteX4" fmla="*/ 215900 w 511419"/>
              <a:gd name="connsiteY4" fmla="*/ 431800 h 513377"/>
              <a:gd name="connsiteX5" fmla="*/ 203200 w 511419"/>
              <a:gd name="connsiteY5" fmla="*/ 469900 h 513377"/>
              <a:gd name="connsiteX6" fmla="*/ 114300 w 511419"/>
              <a:gd name="connsiteY6" fmla="*/ 495300 h 513377"/>
              <a:gd name="connsiteX7" fmla="*/ 50800 w 511419"/>
              <a:gd name="connsiteY7" fmla="*/ 482600 h 513377"/>
              <a:gd name="connsiteX8" fmla="*/ 38100 w 511419"/>
              <a:gd name="connsiteY8" fmla="*/ 444500 h 513377"/>
              <a:gd name="connsiteX9" fmla="*/ 25400 w 511419"/>
              <a:gd name="connsiteY9" fmla="*/ 393700 h 513377"/>
              <a:gd name="connsiteX10" fmla="*/ 38100 w 511419"/>
              <a:gd name="connsiteY10" fmla="*/ 165100 h 513377"/>
              <a:gd name="connsiteX11" fmla="*/ 63500 w 511419"/>
              <a:gd name="connsiteY11" fmla="*/ 127000 h 513377"/>
              <a:gd name="connsiteX12" fmla="*/ 114300 w 511419"/>
              <a:gd name="connsiteY12" fmla="*/ 63500 h 513377"/>
              <a:gd name="connsiteX13" fmla="*/ 203200 w 511419"/>
              <a:gd name="connsiteY13" fmla="*/ 50800 h 513377"/>
              <a:gd name="connsiteX14" fmla="*/ 355600 w 511419"/>
              <a:gd name="connsiteY14" fmla="*/ 88900 h 513377"/>
              <a:gd name="connsiteX15" fmla="*/ 368300 w 511419"/>
              <a:gd name="connsiteY15" fmla="*/ 165100 h 513377"/>
              <a:gd name="connsiteX16" fmla="*/ 393700 w 511419"/>
              <a:gd name="connsiteY16" fmla="*/ 203200 h 513377"/>
              <a:gd name="connsiteX17" fmla="*/ 393700 w 511419"/>
              <a:gd name="connsiteY17" fmla="*/ 508000 h 513377"/>
              <a:gd name="connsiteX18" fmla="*/ 342900 w 511419"/>
              <a:gd name="connsiteY18" fmla="*/ 457200 h 513377"/>
              <a:gd name="connsiteX19" fmla="*/ 304800 w 511419"/>
              <a:gd name="connsiteY19" fmla="*/ 406400 h 513377"/>
              <a:gd name="connsiteX20" fmla="*/ 292100 w 511419"/>
              <a:gd name="connsiteY20" fmla="*/ 368300 h 513377"/>
              <a:gd name="connsiteX21" fmla="*/ 241300 w 511419"/>
              <a:gd name="connsiteY21" fmla="*/ 279400 h 513377"/>
              <a:gd name="connsiteX22" fmla="*/ 215900 w 511419"/>
              <a:gd name="connsiteY22" fmla="*/ 152400 h 513377"/>
              <a:gd name="connsiteX23" fmla="*/ 304800 w 511419"/>
              <a:gd name="connsiteY23" fmla="*/ 0 h 513377"/>
              <a:gd name="connsiteX24" fmla="*/ 368300 w 511419"/>
              <a:gd name="connsiteY24" fmla="*/ 25400 h 513377"/>
              <a:gd name="connsiteX25" fmla="*/ 431800 w 511419"/>
              <a:gd name="connsiteY25" fmla="*/ 139700 h 513377"/>
              <a:gd name="connsiteX26" fmla="*/ 444500 w 511419"/>
              <a:gd name="connsiteY26" fmla="*/ 177800 h 513377"/>
              <a:gd name="connsiteX27" fmla="*/ 431800 w 511419"/>
              <a:gd name="connsiteY27" fmla="*/ 457200 h 513377"/>
              <a:gd name="connsiteX28" fmla="*/ 406400 w 511419"/>
              <a:gd name="connsiteY28" fmla="*/ 495300 h 513377"/>
              <a:gd name="connsiteX29" fmla="*/ 355600 w 511419"/>
              <a:gd name="connsiteY29" fmla="*/ 482600 h 513377"/>
              <a:gd name="connsiteX30" fmla="*/ 292100 w 511419"/>
              <a:gd name="connsiteY30" fmla="*/ 444500 h 513377"/>
              <a:gd name="connsiteX31" fmla="*/ 254000 w 511419"/>
              <a:gd name="connsiteY31" fmla="*/ 419100 h 513377"/>
              <a:gd name="connsiteX32" fmla="*/ 228600 w 511419"/>
              <a:gd name="connsiteY32" fmla="*/ 342900 h 513377"/>
              <a:gd name="connsiteX33" fmla="*/ 241300 w 511419"/>
              <a:gd name="connsiteY33" fmla="*/ 38100 h 513377"/>
              <a:gd name="connsiteX34" fmla="*/ 279400 w 511419"/>
              <a:gd name="connsiteY34" fmla="*/ 12700 h 513377"/>
              <a:gd name="connsiteX35" fmla="*/ 368300 w 511419"/>
              <a:gd name="connsiteY35" fmla="*/ 25400 h 513377"/>
              <a:gd name="connsiteX36" fmla="*/ 406400 w 511419"/>
              <a:gd name="connsiteY36" fmla="*/ 63500 h 513377"/>
              <a:gd name="connsiteX37" fmla="*/ 444500 w 511419"/>
              <a:gd name="connsiteY37" fmla="*/ 88900 h 513377"/>
              <a:gd name="connsiteX38" fmla="*/ 444500 w 511419"/>
              <a:gd name="connsiteY38" fmla="*/ 330200 h 513377"/>
              <a:gd name="connsiteX39" fmla="*/ 419100 w 511419"/>
              <a:gd name="connsiteY39" fmla="*/ 368300 h 513377"/>
              <a:gd name="connsiteX40" fmla="*/ 393700 w 511419"/>
              <a:gd name="connsiteY40" fmla="*/ 330200 h 513377"/>
              <a:gd name="connsiteX41" fmla="*/ 368300 w 511419"/>
              <a:gd name="connsiteY41" fmla="*/ 190500 h 513377"/>
              <a:gd name="connsiteX42" fmla="*/ 342900 w 511419"/>
              <a:gd name="connsiteY42" fmla="*/ 139700 h 513377"/>
              <a:gd name="connsiteX43" fmla="*/ 355600 w 511419"/>
              <a:gd name="connsiteY43" fmla="*/ 25400 h 513377"/>
              <a:gd name="connsiteX44" fmla="*/ 393700 w 511419"/>
              <a:gd name="connsiteY44" fmla="*/ 12700 h 513377"/>
              <a:gd name="connsiteX45" fmla="*/ 444500 w 511419"/>
              <a:gd name="connsiteY45" fmla="*/ 0 h 513377"/>
              <a:gd name="connsiteX46" fmla="*/ 482600 w 511419"/>
              <a:gd name="connsiteY46" fmla="*/ 12700 h 513377"/>
              <a:gd name="connsiteX47" fmla="*/ 495300 w 511419"/>
              <a:gd name="connsiteY47" fmla="*/ 76200 h 513377"/>
              <a:gd name="connsiteX48" fmla="*/ 508000 w 511419"/>
              <a:gd name="connsiteY48" fmla="*/ 292100 h 51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11419" h="513377">
                <a:moveTo>
                  <a:pt x="0" y="165100"/>
                </a:moveTo>
                <a:cubicBezTo>
                  <a:pt x="38100" y="190500"/>
                  <a:pt x="93822" y="200344"/>
                  <a:pt x="114300" y="241300"/>
                </a:cubicBezTo>
                <a:cubicBezTo>
                  <a:pt x="122767" y="258233"/>
                  <a:pt x="132242" y="274699"/>
                  <a:pt x="139700" y="292100"/>
                </a:cubicBezTo>
                <a:cubicBezTo>
                  <a:pt x="144973" y="304405"/>
                  <a:pt x="146413" y="318226"/>
                  <a:pt x="152400" y="330200"/>
                </a:cubicBezTo>
                <a:cubicBezTo>
                  <a:pt x="167718" y="360835"/>
                  <a:pt x="195751" y="401576"/>
                  <a:pt x="215900" y="431800"/>
                </a:cubicBezTo>
                <a:cubicBezTo>
                  <a:pt x="211667" y="444500"/>
                  <a:pt x="212666" y="460434"/>
                  <a:pt x="203200" y="469900"/>
                </a:cubicBezTo>
                <a:cubicBezTo>
                  <a:pt x="197127" y="475973"/>
                  <a:pt x="114739" y="495190"/>
                  <a:pt x="114300" y="495300"/>
                </a:cubicBezTo>
                <a:cubicBezTo>
                  <a:pt x="93133" y="491067"/>
                  <a:pt x="68761" y="494574"/>
                  <a:pt x="50800" y="482600"/>
                </a:cubicBezTo>
                <a:cubicBezTo>
                  <a:pt x="39661" y="475174"/>
                  <a:pt x="41778" y="457372"/>
                  <a:pt x="38100" y="444500"/>
                </a:cubicBezTo>
                <a:cubicBezTo>
                  <a:pt x="33305" y="427717"/>
                  <a:pt x="29633" y="410633"/>
                  <a:pt x="25400" y="393700"/>
                </a:cubicBezTo>
                <a:cubicBezTo>
                  <a:pt x="29633" y="317500"/>
                  <a:pt x="27307" y="240650"/>
                  <a:pt x="38100" y="165100"/>
                </a:cubicBezTo>
                <a:cubicBezTo>
                  <a:pt x="40259" y="149990"/>
                  <a:pt x="56674" y="140652"/>
                  <a:pt x="63500" y="127000"/>
                </a:cubicBezTo>
                <a:cubicBezTo>
                  <a:pt x="82022" y="89956"/>
                  <a:pt x="63926" y="78612"/>
                  <a:pt x="114300" y="63500"/>
                </a:cubicBezTo>
                <a:cubicBezTo>
                  <a:pt x="142972" y="54898"/>
                  <a:pt x="173567" y="55033"/>
                  <a:pt x="203200" y="50800"/>
                </a:cubicBezTo>
                <a:cubicBezTo>
                  <a:pt x="254000" y="63500"/>
                  <a:pt x="312547" y="59094"/>
                  <a:pt x="355600" y="88900"/>
                </a:cubicBezTo>
                <a:cubicBezTo>
                  <a:pt x="376772" y="103557"/>
                  <a:pt x="360157" y="140671"/>
                  <a:pt x="368300" y="165100"/>
                </a:cubicBezTo>
                <a:cubicBezTo>
                  <a:pt x="373127" y="179580"/>
                  <a:pt x="385233" y="190500"/>
                  <a:pt x="393700" y="203200"/>
                </a:cubicBezTo>
                <a:cubicBezTo>
                  <a:pt x="414781" y="308604"/>
                  <a:pt x="435204" y="383489"/>
                  <a:pt x="393700" y="508000"/>
                </a:cubicBezTo>
                <a:cubicBezTo>
                  <a:pt x="386127" y="530718"/>
                  <a:pt x="358669" y="475222"/>
                  <a:pt x="342900" y="457200"/>
                </a:cubicBezTo>
                <a:cubicBezTo>
                  <a:pt x="328962" y="441270"/>
                  <a:pt x="317500" y="423333"/>
                  <a:pt x="304800" y="406400"/>
                </a:cubicBezTo>
                <a:cubicBezTo>
                  <a:pt x="300567" y="393700"/>
                  <a:pt x="298087" y="380274"/>
                  <a:pt x="292100" y="368300"/>
                </a:cubicBezTo>
                <a:cubicBezTo>
                  <a:pt x="255254" y="294607"/>
                  <a:pt x="274698" y="368461"/>
                  <a:pt x="241300" y="279400"/>
                </a:cubicBezTo>
                <a:cubicBezTo>
                  <a:pt x="229933" y="249087"/>
                  <a:pt x="220290" y="178737"/>
                  <a:pt x="215900" y="152400"/>
                </a:cubicBezTo>
                <a:cubicBezTo>
                  <a:pt x="230078" y="81509"/>
                  <a:pt x="209503" y="0"/>
                  <a:pt x="304800" y="0"/>
                </a:cubicBezTo>
                <a:cubicBezTo>
                  <a:pt x="327597" y="0"/>
                  <a:pt x="347133" y="16933"/>
                  <a:pt x="368300" y="25400"/>
                </a:cubicBezTo>
                <a:cubicBezTo>
                  <a:pt x="425332" y="82432"/>
                  <a:pt x="400720" y="46461"/>
                  <a:pt x="431800" y="139700"/>
                </a:cubicBezTo>
                <a:lnTo>
                  <a:pt x="444500" y="177800"/>
                </a:lnTo>
                <a:cubicBezTo>
                  <a:pt x="440267" y="270933"/>
                  <a:pt x="442908" y="364635"/>
                  <a:pt x="431800" y="457200"/>
                </a:cubicBezTo>
                <a:cubicBezTo>
                  <a:pt x="429981" y="472355"/>
                  <a:pt x="420880" y="490473"/>
                  <a:pt x="406400" y="495300"/>
                </a:cubicBezTo>
                <a:cubicBezTo>
                  <a:pt x="389841" y="500820"/>
                  <a:pt x="372533" y="486833"/>
                  <a:pt x="355600" y="482600"/>
                </a:cubicBezTo>
                <a:cubicBezTo>
                  <a:pt x="334433" y="469900"/>
                  <a:pt x="313032" y="457583"/>
                  <a:pt x="292100" y="444500"/>
                </a:cubicBezTo>
                <a:cubicBezTo>
                  <a:pt x="279157" y="436410"/>
                  <a:pt x="262090" y="432043"/>
                  <a:pt x="254000" y="419100"/>
                </a:cubicBezTo>
                <a:cubicBezTo>
                  <a:pt x="239810" y="396396"/>
                  <a:pt x="228600" y="342900"/>
                  <a:pt x="228600" y="342900"/>
                </a:cubicBezTo>
                <a:cubicBezTo>
                  <a:pt x="217684" y="222825"/>
                  <a:pt x="200663" y="160012"/>
                  <a:pt x="241300" y="38100"/>
                </a:cubicBezTo>
                <a:cubicBezTo>
                  <a:pt x="246127" y="23620"/>
                  <a:pt x="266700" y="21167"/>
                  <a:pt x="279400" y="12700"/>
                </a:cubicBezTo>
                <a:cubicBezTo>
                  <a:pt x="309033" y="16933"/>
                  <a:pt x="340507" y="14283"/>
                  <a:pt x="368300" y="25400"/>
                </a:cubicBezTo>
                <a:cubicBezTo>
                  <a:pt x="384976" y="32070"/>
                  <a:pt x="392602" y="52002"/>
                  <a:pt x="406400" y="63500"/>
                </a:cubicBezTo>
                <a:cubicBezTo>
                  <a:pt x="418126" y="73271"/>
                  <a:pt x="431800" y="80433"/>
                  <a:pt x="444500" y="88900"/>
                </a:cubicBezTo>
                <a:cubicBezTo>
                  <a:pt x="475896" y="183087"/>
                  <a:pt x="472054" y="155694"/>
                  <a:pt x="444500" y="330200"/>
                </a:cubicBezTo>
                <a:cubicBezTo>
                  <a:pt x="442119" y="345277"/>
                  <a:pt x="427567" y="355600"/>
                  <a:pt x="419100" y="368300"/>
                </a:cubicBezTo>
                <a:cubicBezTo>
                  <a:pt x="410633" y="355600"/>
                  <a:pt x="400526" y="343852"/>
                  <a:pt x="393700" y="330200"/>
                </a:cubicBezTo>
                <a:cubicBezTo>
                  <a:pt x="370688" y="284177"/>
                  <a:pt x="381434" y="243035"/>
                  <a:pt x="368300" y="190500"/>
                </a:cubicBezTo>
                <a:cubicBezTo>
                  <a:pt x="363708" y="172133"/>
                  <a:pt x="351367" y="156633"/>
                  <a:pt x="342900" y="139700"/>
                </a:cubicBezTo>
                <a:cubicBezTo>
                  <a:pt x="347133" y="101600"/>
                  <a:pt x="341363" y="60993"/>
                  <a:pt x="355600" y="25400"/>
                </a:cubicBezTo>
                <a:cubicBezTo>
                  <a:pt x="360572" y="12971"/>
                  <a:pt x="380828" y="16378"/>
                  <a:pt x="393700" y="12700"/>
                </a:cubicBezTo>
                <a:cubicBezTo>
                  <a:pt x="410483" y="7905"/>
                  <a:pt x="427567" y="4233"/>
                  <a:pt x="444500" y="0"/>
                </a:cubicBezTo>
                <a:cubicBezTo>
                  <a:pt x="457200" y="4233"/>
                  <a:pt x="475174" y="1561"/>
                  <a:pt x="482600" y="12700"/>
                </a:cubicBezTo>
                <a:cubicBezTo>
                  <a:pt x="494574" y="30661"/>
                  <a:pt x="490617" y="55128"/>
                  <a:pt x="495300" y="76200"/>
                </a:cubicBezTo>
                <a:cubicBezTo>
                  <a:pt x="521348" y="193414"/>
                  <a:pt x="508000" y="68482"/>
                  <a:pt x="508000" y="2921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3" name="Freeform 72"/>
          <p:cNvSpPr/>
          <p:nvPr/>
        </p:nvSpPr>
        <p:spPr>
          <a:xfrm>
            <a:off x="3326900" y="5323785"/>
            <a:ext cx="215900" cy="368300"/>
          </a:xfrm>
          <a:custGeom>
            <a:avLst/>
            <a:gdLst>
              <a:gd name="connsiteX0" fmla="*/ 0 w 511419"/>
              <a:gd name="connsiteY0" fmla="*/ 165100 h 513377"/>
              <a:gd name="connsiteX1" fmla="*/ 114300 w 511419"/>
              <a:gd name="connsiteY1" fmla="*/ 241300 h 513377"/>
              <a:gd name="connsiteX2" fmla="*/ 139700 w 511419"/>
              <a:gd name="connsiteY2" fmla="*/ 292100 h 513377"/>
              <a:gd name="connsiteX3" fmla="*/ 152400 w 511419"/>
              <a:gd name="connsiteY3" fmla="*/ 330200 h 513377"/>
              <a:gd name="connsiteX4" fmla="*/ 215900 w 511419"/>
              <a:gd name="connsiteY4" fmla="*/ 431800 h 513377"/>
              <a:gd name="connsiteX5" fmla="*/ 203200 w 511419"/>
              <a:gd name="connsiteY5" fmla="*/ 469900 h 513377"/>
              <a:gd name="connsiteX6" fmla="*/ 114300 w 511419"/>
              <a:gd name="connsiteY6" fmla="*/ 495300 h 513377"/>
              <a:gd name="connsiteX7" fmla="*/ 50800 w 511419"/>
              <a:gd name="connsiteY7" fmla="*/ 482600 h 513377"/>
              <a:gd name="connsiteX8" fmla="*/ 38100 w 511419"/>
              <a:gd name="connsiteY8" fmla="*/ 444500 h 513377"/>
              <a:gd name="connsiteX9" fmla="*/ 25400 w 511419"/>
              <a:gd name="connsiteY9" fmla="*/ 393700 h 513377"/>
              <a:gd name="connsiteX10" fmla="*/ 38100 w 511419"/>
              <a:gd name="connsiteY10" fmla="*/ 165100 h 513377"/>
              <a:gd name="connsiteX11" fmla="*/ 63500 w 511419"/>
              <a:gd name="connsiteY11" fmla="*/ 127000 h 513377"/>
              <a:gd name="connsiteX12" fmla="*/ 114300 w 511419"/>
              <a:gd name="connsiteY12" fmla="*/ 63500 h 513377"/>
              <a:gd name="connsiteX13" fmla="*/ 203200 w 511419"/>
              <a:gd name="connsiteY13" fmla="*/ 50800 h 513377"/>
              <a:gd name="connsiteX14" fmla="*/ 355600 w 511419"/>
              <a:gd name="connsiteY14" fmla="*/ 88900 h 513377"/>
              <a:gd name="connsiteX15" fmla="*/ 368300 w 511419"/>
              <a:gd name="connsiteY15" fmla="*/ 165100 h 513377"/>
              <a:gd name="connsiteX16" fmla="*/ 393700 w 511419"/>
              <a:gd name="connsiteY16" fmla="*/ 203200 h 513377"/>
              <a:gd name="connsiteX17" fmla="*/ 393700 w 511419"/>
              <a:gd name="connsiteY17" fmla="*/ 508000 h 513377"/>
              <a:gd name="connsiteX18" fmla="*/ 342900 w 511419"/>
              <a:gd name="connsiteY18" fmla="*/ 457200 h 513377"/>
              <a:gd name="connsiteX19" fmla="*/ 304800 w 511419"/>
              <a:gd name="connsiteY19" fmla="*/ 406400 h 513377"/>
              <a:gd name="connsiteX20" fmla="*/ 292100 w 511419"/>
              <a:gd name="connsiteY20" fmla="*/ 368300 h 513377"/>
              <a:gd name="connsiteX21" fmla="*/ 241300 w 511419"/>
              <a:gd name="connsiteY21" fmla="*/ 279400 h 513377"/>
              <a:gd name="connsiteX22" fmla="*/ 215900 w 511419"/>
              <a:gd name="connsiteY22" fmla="*/ 152400 h 513377"/>
              <a:gd name="connsiteX23" fmla="*/ 304800 w 511419"/>
              <a:gd name="connsiteY23" fmla="*/ 0 h 513377"/>
              <a:gd name="connsiteX24" fmla="*/ 368300 w 511419"/>
              <a:gd name="connsiteY24" fmla="*/ 25400 h 513377"/>
              <a:gd name="connsiteX25" fmla="*/ 431800 w 511419"/>
              <a:gd name="connsiteY25" fmla="*/ 139700 h 513377"/>
              <a:gd name="connsiteX26" fmla="*/ 444500 w 511419"/>
              <a:gd name="connsiteY26" fmla="*/ 177800 h 513377"/>
              <a:gd name="connsiteX27" fmla="*/ 431800 w 511419"/>
              <a:gd name="connsiteY27" fmla="*/ 457200 h 513377"/>
              <a:gd name="connsiteX28" fmla="*/ 406400 w 511419"/>
              <a:gd name="connsiteY28" fmla="*/ 495300 h 513377"/>
              <a:gd name="connsiteX29" fmla="*/ 355600 w 511419"/>
              <a:gd name="connsiteY29" fmla="*/ 482600 h 513377"/>
              <a:gd name="connsiteX30" fmla="*/ 292100 w 511419"/>
              <a:gd name="connsiteY30" fmla="*/ 444500 h 513377"/>
              <a:gd name="connsiteX31" fmla="*/ 254000 w 511419"/>
              <a:gd name="connsiteY31" fmla="*/ 419100 h 513377"/>
              <a:gd name="connsiteX32" fmla="*/ 228600 w 511419"/>
              <a:gd name="connsiteY32" fmla="*/ 342900 h 513377"/>
              <a:gd name="connsiteX33" fmla="*/ 241300 w 511419"/>
              <a:gd name="connsiteY33" fmla="*/ 38100 h 513377"/>
              <a:gd name="connsiteX34" fmla="*/ 279400 w 511419"/>
              <a:gd name="connsiteY34" fmla="*/ 12700 h 513377"/>
              <a:gd name="connsiteX35" fmla="*/ 368300 w 511419"/>
              <a:gd name="connsiteY35" fmla="*/ 25400 h 513377"/>
              <a:gd name="connsiteX36" fmla="*/ 406400 w 511419"/>
              <a:gd name="connsiteY36" fmla="*/ 63500 h 513377"/>
              <a:gd name="connsiteX37" fmla="*/ 444500 w 511419"/>
              <a:gd name="connsiteY37" fmla="*/ 88900 h 513377"/>
              <a:gd name="connsiteX38" fmla="*/ 444500 w 511419"/>
              <a:gd name="connsiteY38" fmla="*/ 330200 h 513377"/>
              <a:gd name="connsiteX39" fmla="*/ 419100 w 511419"/>
              <a:gd name="connsiteY39" fmla="*/ 368300 h 513377"/>
              <a:gd name="connsiteX40" fmla="*/ 393700 w 511419"/>
              <a:gd name="connsiteY40" fmla="*/ 330200 h 513377"/>
              <a:gd name="connsiteX41" fmla="*/ 368300 w 511419"/>
              <a:gd name="connsiteY41" fmla="*/ 190500 h 513377"/>
              <a:gd name="connsiteX42" fmla="*/ 342900 w 511419"/>
              <a:gd name="connsiteY42" fmla="*/ 139700 h 513377"/>
              <a:gd name="connsiteX43" fmla="*/ 355600 w 511419"/>
              <a:gd name="connsiteY43" fmla="*/ 25400 h 513377"/>
              <a:gd name="connsiteX44" fmla="*/ 393700 w 511419"/>
              <a:gd name="connsiteY44" fmla="*/ 12700 h 513377"/>
              <a:gd name="connsiteX45" fmla="*/ 444500 w 511419"/>
              <a:gd name="connsiteY45" fmla="*/ 0 h 513377"/>
              <a:gd name="connsiteX46" fmla="*/ 482600 w 511419"/>
              <a:gd name="connsiteY46" fmla="*/ 12700 h 513377"/>
              <a:gd name="connsiteX47" fmla="*/ 495300 w 511419"/>
              <a:gd name="connsiteY47" fmla="*/ 76200 h 513377"/>
              <a:gd name="connsiteX48" fmla="*/ 508000 w 511419"/>
              <a:gd name="connsiteY48" fmla="*/ 292100 h 51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11419" h="513377">
                <a:moveTo>
                  <a:pt x="0" y="165100"/>
                </a:moveTo>
                <a:cubicBezTo>
                  <a:pt x="38100" y="190500"/>
                  <a:pt x="93822" y="200344"/>
                  <a:pt x="114300" y="241300"/>
                </a:cubicBezTo>
                <a:cubicBezTo>
                  <a:pt x="122767" y="258233"/>
                  <a:pt x="132242" y="274699"/>
                  <a:pt x="139700" y="292100"/>
                </a:cubicBezTo>
                <a:cubicBezTo>
                  <a:pt x="144973" y="304405"/>
                  <a:pt x="146413" y="318226"/>
                  <a:pt x="152400" y="330200"/>
                </a:cubicBezTo>
                <a:cubicBezTo>
                  <a:pt x="167718" y="360835"/>
                  <a:pt x="195751" y="401576"/>
                  <a:pt x="215900" y="431800"/>
                </a:cubicBezTo>
                <a:cubicBezTo>
                  <a:pt x="211667" y="444500"/>
                  <a:pt x="212666" y="460434"/>
                  <a:pt x="203200" y="469900"/>
                </a:cubicBezTo>
                <a:cubicBezTo>
                  <a:pt x="197127" y="475973"/>
                  <a:pt x="114739" y="495190"/>
                  <a:pt x="114300" y="495300"/>
                </a:cubicBezTo>
                <a:cubicBezTo>
                  <a:pt x="93133" y="491067"/>
                  <a:pt x="68761" y="494574"/>
                  <a:pt x="50800" y="482600"/>
                </a:cubicBezTo>
                <a:cubicBezTo>
                  <a:pt x="39661" y="475174"/>
                  <a:pt x="41778" y="457372"/>
                  <a:pt x="38100" y="444500"/>
                </a:cubicBezTo>
                <a:cubicBezTo>
                  <a:pt x="33305" y="427717"/>
                  <a:pt x="29633" y="410633"/>
                  <a:pt x="25400" y="393700"/>
                </a:cubicBezTo>
                <a:cubicBezTo>
                  <a:pt x="29633" y="317500"/>
                  <a:pt x="27307" y="240650"/>
                  <a:pt x="38100" y="165100"/>
                </a:cubicBezTo>
                <a:cubicBezTo>
                  <a:pt x="40259" y="149990"/>
                  <a:pt x="56674" y="140652"/>
                  <a:pt x="63500" y="127000"/>
                </a:cubicBezTo>
                <a:cubicBezTo>
                  <a:pt x="82022" y="89956"/>
                  <a:pt x="63926" y="78612"/>
                  <a:pt x="114300" y="63500"/>
                </a:cubicBezTo>
                <a:cubicBezTo>
                  <a:pt x="142972" y="54898"/>
                  <a:pt x="173567" y="55033"/>
                  <a:pt x="203200" y="50800"/>
                </a:cubicBezTo>
                <a:cubicBezTo>
                  <a:pt x="254000" y="63500"/>
                  <a:pt x="312547" y="59094"/>
                  <a:pt x="355600" y="88900"/>
                </a:cubicBezTo>
                <a:cubicBezTo>
                  <a:pt x="376772" y="103557"/>
                  <a:pt x="360157" y="140671"/>
                  <a:pt x="368300" y="165100"/>
                </a:cubicBezTo>
                <a:cubicBezTo>
                  <a:pt x="373127" y="179580"/>
                  <a:pt x="385233" y="190500"/>
                  <a:pt x="393700" y="203200"/>
                </a:cubicBezTo>
                <a:cubicBezTo>
                  <a:pt x="414781" y="308604"/>
                  <a:pt x="435204" y="383489"/>
                  <a:pt x="393700" y="508000"/>
                </a:cubicBezTo>
                <a:cubicBezTo>
                  <a:pt x="386127" y="530718"/>
                  <a:pt x="358669" y="475222"/>
                  <a:pt x="342900" y="457200"/>
                </a:cubicBezTo>
                <a:cubicBezTo>
                  <a:pt x="328962" y="441270"/>
                  <a:pt x="317500" y="423333"/>
                  <a:pt x="304800" y="406400"/>
                </a:cubicBezTo>
                <a:cubicBezTo>
                  <a:pt x="300567" y="393700"/>
                  <a:pt x="298087" y="380274"/>
                  <a:pt x="292100" y="368300"/>
                </a:cubicBezTo>
                <a:cubicBezTo>
                  <a:pt x="255254" y="294607"/>
                  <a:pt x="274698" y="368461"/>
                  <a:pt x="241300" y="279400"/>
                </a:cubicBezTo>
                <a:cubicBezTo>
                  <a:pt x="229933" y="249087"/>
                  <a:pt x="220290" y="178737"/>
                  <a:pt x="215900" y="152400"/>
                </a:cubicBezTo>
                <a:cubicBezTo>
                  <a:pt x="230078" y="81509"/>
                  <a:pt x="209503" y="0"/>
                  <a:pt x="304800" y="0"/>
                </a:cubicBezTo>
                <a:cubicBezTo>
                  <a:pt x="327597" y="0"/>
                  <a:pt x="347133" y="16933"/>
                  <a:pt x="368300" y="25400"/>
                </a:cubicBezTo>
                <a:cubicBezTo>
                  <a:pt x="425332" y="82432"/>
                  <a:pt x="400720" y="46461"/>
                  <a:pt x="431800" y="139700"/>
                </a:cubicBezTo>
                <a:lnTo>
                  <a:pt x="444500" y="177800"/>
                </a:lnTo>
                <a:cubicBezTo>
                  <a:pt x="440267" y="270933"/>
                  <a:pt x="442908" y="364635"/>
                  <a:pt x="431800" y="457200"/>
                </a:cubicBezTo>
                <a:cubicBezTo>
                  <a:pt x="429981" y="472355"/>
                  <a:pt x="420880" y="490473"/>
                  <a:pt x="406400" y="495300"/>
                </a:cubicBezTo>
                <a:cubicBezTo>
                  <a:pt x="389841" y="500820"/>
                  <a:pt x="372533" y="486833"/>
                  <a:pt x="355600" y="482600"/>
                </a:cubicBezTo>
                <a:cubicBezTo>
                  <a:pt x="334433" y="469900"/>
                  <a:pt x="313032" y="457583"/>
                  <a:pt x="292100" y="444500"/>
                </a:cubicBezTo>
                <a:cubicBezTo>
                  <a:pt x="279157" y="436410"/>
                  <a:pt x="262090" y="432043"/>
                  <a:pt x="254000" y="419100"/>
                </a:cubicBezTo>
                <a:cubicBezTo>
                  <a:pt x="239810" y="396396"/>
                  <a:pt x="228600" y="342900"/>
                  <a:pt x="228600" y="342900"/>
                </a:cubicBezTo>
                <a:cubicBezTo>
                  <a:pt x="217684" y="222825"/>
                  <a:pt x="200663" y="160012"/>
                  <a:pt x="241300" y="38100"/>
                </a:cubicBezTo>
                <a:cubicBezTo>
                  <a:pt x="246127" y="23620"/>
                  <a:pt x="266700" y="21167"/>
                  <a:pt x="279400" y="12700"/>
                </a:cubicBezTo>
                <a:cubicBezTo>
                  <a:pt x="309033" y="16933"/>
                  <a:pt x="340507" y="14283"/>
                  <a:pt x="368300" y="25400"/>
                </a:cubicBezTo>
                <a:cubicBezTo>
                  <a:pt x="384976" y="32070"/>
                  <a:pt x="392602" y="52002"/>
                  <a:pt x="406400" y="63500"/>
                </a:cubicBezTo>
                <a:cubicBezTo>
                  <a:pt x="418126" y="73271"/>
                  <a:pt x="431800" y="80433"/>
                  <a:pt x="444500" y="88900"/>
                </a:cubicBezTo>
                <a:cubicBezTo>
                  <a:pt x="475896" y="183087"/>
                  <a:pt x="472054" y="155694"/>
                  <a:pt x="444500" y="330200"/>
                </a:cubicBezTo>
                <a:cubicBezTo>
                  <a:pt x="442119" y="345277"/>
                  <a:pt x="427567" y="355600"/>
                  <a:pt x="419100" y="368300"/>
                </a:cubicBezTo>
                <a:cubicBezTo>
                  <a:pt x="410633" y="355600"/>
                  <a:pt x="400526" y="343852"/>
                  <a:pt x="393700" y="330200"/>
                </a:cubicBezTo>
                <a:cubicBezTo>
                  <a:pt x="370688" y="284177"/>
                  <a:pt x="381434" y="243035"/>
                  <a:pt x="368300" y="190500"/>
                </a:cubicBezTo>
                <a:cubicBezTo>
                  <a:pt x="363708" y="172133"/>
                  <a:pt x="351367" y="156633"/>
                  <a:pt x="342900" y="139700"/>
                </a:cubicBezTo>
                <a:cubicBezTo>
                  <a:pt x="347133" y="101600"/>
                  <a:pt x="341363" y="60993"/>
                  <a:pt x="355600" y="25400"/>
                </a:cubicBezTo>
                <a:cubicBezTo>
                  <a:pt x="360572" y="12971"/>
                  <a:pt x="380828" y="16378"/>
                  <a:pt x="393700" y="12700"/>
                </a:cubicBezTo>
                <a:cubicBezTo>
                  <a:pt x="410483" y="7905"/>
                  <a:pt x="427567" y="4233"/>
                  <a:pt x="444500" y="0"/>
                </a:cubicBezTo>
                <a:cubicBezTo>
                  <a:pt x="457200" y="4233"/>
                  <a:pt x="475174" y="1561"/>
                  <a:pt x="482600" y="12700"/>
                </a:cubicBezTo>
                <a:cubicBezTo>
                  <a:pt x="494574" y="30661"/>
                  <a:pt x="490617" y="55128"/>
                  <a:pt x="495300" y="76200"/>
                </a:cubicBezTo>
                <a:cubicBezTo>
                  <a:pt x="521348" y="193414"/>
                  <a:pt x="508000" y="68482"/>
                  <a:pt x="508000" y="2921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74" name="TextBox 73"/>
          <p:cNvSpPr txBox="1"/>
          <p:nvPr/>
        </p:nvSpPr>
        <p:spPr>
          <a:xfrm>
            <a:off x="2944161" y="4798493"/>
            <a:ext cx="1804250" cy="461665"/>
          </a:xfrm>
          <a:prstGeom prst="rect">
            <a:avLst/>
          </a:prstGeom>
          <a:noFill/>
        </p:spPr>
        <p:txBody>
          <a:bodyPr wrap="none" rtlCol="0">
            <a:spAutoFit/>
          </a:bodyPr>
          <a:lstStyle/>
          <a:p>
            <a:r>
              <a:rPr lang="en-US" sz="1200" dirty="0" err="1">
                <a:latin typeface="Times New Roman"/>
                <a:cs typeface="Times New Roman"/>
              </a:rPr>
              <a:t>Oligoadenylate</a:t>
            </a:r>
            <a:r>
              <a:rPr lang="en-US" sz="1200" dirty="0">
                <a:latin typeface="Times New Roman"/>
                <a:cs typeface="Times New Roman"/>
              </a:rPr>
              <a:t> </a:t>
            </a:r>
            <a:r>
              <a:rPr lang="en-US" sz="1200" dirty="0" err="1">
                <a:latin typeface="Times New Roman"/>
                <a:cs typeface="Times New Roman"/>
              </a:rPr>
              <a:t>synthetase</a:t>
            </a:r>
            <a:endParaRPr lang="en-US" sz="1200" dirty="0">
              <a:latin typeface="Times New Roman"/>
              <a:cs typeface="Times New Roman"/>
            </a:endParaRPr>
          </a:p>
          <a:p>
            <a:r>
              <a:rPr lang="en-US" sz="1200" dirty="0" err="1">
                <a:latin typeface="Times New Roman"/>
                <a:cs typeface="Times New Roman"/>
              </a:rPr>
              <a:t>Ribonuclease</a:t>
            </a:r>
            <a:r>
              <a:rPr lang="en-US" sz="1200" dirty="0">
                <a:latin typeface="Times New Roman"/>
                <a:cs typeface="Times New Roman"/>
              </a:rPr>
              <a:t> L</a:t>
            </a:r>
          </a:p>
        </p:txBody>
      </p:sp>
      <p:sp>
        <p:nvSpPr>
          <p:cNvPr id="75" name="TextBox 74"/>
          <p:cNvSpPr txBox="1"/>
          <p:nvPr/>
        </p:nvSpPr>
        <p:spPr>
          <a:xfrm>
            <a:off x="2956861" y="4073352"/>
            <a:ext cx="2035458" cy="461665"/>
          </a:xfrm>
          <a:prstGeom prst="rect">
            <a:avLst/>
          </a:prstGeom>
          <a:noFill/>
        </p:spPr>
        <p:txBody>
          <a:bodyPr wrap="none" rtlCol="0">
            <a:spAutoFit/>
          </a:bodyPr>
          <a:lstStyle/>
          <a:p>
            <a:r>
              <a:rPr lang="en-US" sz="1200" dirty="0">
                <a:latin typeface="Times New Roman"/>
                <a:cs typeface="Times New Roman"/>
              </a:rPr>
              <a:t>Degradation of mRNA</a:t>
            </a:r>
          </a:p>
          <a:p>
            <a:r>
              <a:rPr lang="en-US" sz="1200" dirty="0">
                <a:latin typeface="Times New Roman"/>
                <a:cs typeface="Times New Roman"/>
              </a:rPr>
              <a:t>Inhibition of protein synthesis</a:t>
            </a:r>
          </a:p>
        </p:txBody>
      </p:sp>
      <p:sp>
        <p:nvSpPr>
          <p:cNvPr id="78" name="TextBox 77"/>
          <p:cNvSpPr txBox="1"/>
          <p:nvPr/>
        </p:nvSpPr>
        <p:spPr>
          <a:xfrm>
            <a:off x="2944162" y="3519683"/>
            <a:ext cx="1794915" cy="276999"/>
          </a:xfrm>
          <a:prstGeom prst="rect">
            <a:avLst/>
          </a:prstGeom>
          <a:noFill/>
        </p:spPr>
        <p:txBody>
          <a:bodyPr wrap="none" rtlCol="0">
            <a:spAutoFit/>
          </a:bodyPr>
          <a:lstStyle/>
          <a:p>
            <a:r>
              <a:rPr lang="en-US" sz="1200" dirty="0">
                <a:latin typeface="Times New Roman"/>
                <a:cs typeface="Times New Roman"/>
              </a:rPr>
              <a:t> Viral replication blocked </a:t>
            </a:r>
          </a:p>
        </p:txBody>
      </p:sp>
      <p:cxnSp>
        <p:nvCxnSpPr>
          <p:cNvPr id="95" name="Straight Arrow Connector 94"/>
          <p:cNvCxnSpPr/>
          <p:nvPr/>
        </p:nvCxnSpPr>
        <p:spPr>
          <a:xfrm flipV="1">
            <a:off x="3681027" y="4487102"/>
            <a:ext cx="0" cy="31139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3681027" y="3800061"/>
            <a:ext cx="0" cy="31139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769372" y="2127122"/>
            <a:ext cx="270251" cy="276999"/>
          </a:xfrm>
          <a:prstGeom prst="rect">
            <a:avLst/>
          </a:prstGeom>
          <a:noFill/>
        </p:spPr>
        <p:txBody>
          <a:bodyPr wrap="none" rtlCol="0">
            <a:spAutoFit/>
          </a:bodyPr>
          <a:lstStyle/>
          <a:p>
            <a:r>
              <a:rPr lang="en-US" sz="1200" dirty="0">
                <a:latin typeface="Times New Roman"/>
                <a:cs typeface="Times New Roman"/>
              </a:rPr>
              <a:t>S</a:t>
            </a:r>
          </a:p>
        </p:txBody>
      </p:sp>
      <p:sp>
        <p:nvSpPr>
          <p:cNvPr id="98" name="TextBox 97"/>
          <p:cNvSpPr txBox="1"/>
          <p:nvPr/>
        </p:nvSpPr>
        <p:spPr>
          <a:xfrm>
            <a:off x="8562967" y="2153929"/>
            <a:ext cx="270251" cy="276999"/>
          </a:xfrm>
          <a:prstGeom prst="rect">
            <a:avLst/>
          </a:prstGeom>
          <a:noFill/>
        </p:spPr>
        <p:txBody>
          <a:bodyPr wrap="none" rtlCol="0">
            <a:spAutoFit/>
          </a:bodyPr>
          <a:lstStyle/>
          <a:p>
            <a:r>
              <a:rPr lang="en-US" sz="1200" dirty="0">
                <a:latin typeface="Times New Roman"/>
                <a:cs typeface="Times New Roman"/>
              </a:rPr>
              <a:t>S</a:t>
            </a:r>
          </a:p>
        </p:txBody>
      </p:sp>
      <p:sp>
        <p:nvSpPr>
          <p:cNvPr id="99" name="TextBox 98"/>
          <p:cNvSpPr txBox="1"/>
          <p:nvPr/>
        </p:nvSpPr>
        <p:spPr>
          <a:xfrm>
            <a:off x="3172528" y="2922378"/>
            <a:ext cx="1124802" cy="276999"/>
          </a:xfrm>
          <a:prstGeom prst="rect">
            <a:avLst/>
          </a:prstGeom>
          <a:ln>
            <a:solidFill>
              <a:srgbClr val="000000"/>
            </a:solidFill>
          </a:ln>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1200" dirty="0">
                <a:solidFill>
                  <a:schemeClr val="tx1"/>
                </a:solidFill>
                <a:latin typeface="Times New Roman"/>
                <a:cs typeface="Times New Roman"/>
              </a:rPr>
              <a:t>Anti-viral state</a:t>
            </a:r>
          </a:p>
        </p:txBody>
      </p:sp>
      <p:cxnSp>
        <p:nvCxnSpPr>
          <p:cNvPr id="100" name="Straight Arrow Connector 99"/>
          <p:cNvCxnSpPr/>
          <p:nvPr/>
        </p:nvCxnSpPr>
        <p:spPr>
          <a:xfrm flipV="1">
            <a:off x="3667827" y="3246392"/>
            <a:ext cx="0" cy="311390"/>
          </a:xfrm>
          <a:prstGeom prst="straightConnector1">
            <a:avLst/>
          </a:prstGeom>
          <a:ln w="127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6719938" y="5154964"/>
            <a:ext cx="1180582" cy="276999"/>
          </a:xfrm>
          <a:prstGeom prst="rect">
            <a:avLst/>
          </a:prstGeom>
          <a:noFill/>
        </p:spPr>
        <p:txBody>
          <a:bodyPr wrap="none" rtlCol="0">
            <a:spAutoFit/>
          </a:bodyPr>
          <a:lstStyle/>
          <a:p>
            <a:pPr algn="ctr"/>
            <a:r>
              <a:rPr lang="en-US" sz="1200" dirty="0">
                <a:latin typeface="Times New Roman"/>
                <a:cs typeface="Times New Roman"/>
              </a:rPr>
              <a:t>RNA transcripts</a:t>
            </a:r>
          </a:p>
        </p:txBody>
      </p:sp>
      <p:sp>
        <p:nvSpPr>
          <p:cNvPr id="112" name="TextBox 111"/>
          <p:cNvSpPr txBox="1"/>
          <p:nvPr/>
        </p:nvSpPr>
        <p:spPr>
          <a:xfrm>
            <a:off x="7502675" y="3647598"/>
            <a:ext cx="701760" cy="276999"/>
          </a:xfrm>
          <a:prstGeom prst="rect">
            <a:avLst/>
          </a:prstGeom>
          <a:noFill/>
        </p:spPr>
        <p:txBody>
          <a:bodyPr wrap="none" rtlCol="0">
            <a:spAutoFit/>
          </a:bodyPr>
          <a:lstStyle/>
          <a:p>
            <a:pPr algn="ctr"/>
            <a:r>
              <a:rPr lang="en-US" sz="1200" dirty="0">
                <a:latin typeface="Times New Roman"/>
                <a:cs typeface="Times New Roman"/>
              </a:rPr>
              <a:t>Nucleus</a:t>
            </a:r>
          </a:p>
        </p:txBody>
      </p:sp>
      <p:sp>
        <p:nvSpPr>
          <p:cNvPr id="7" name="TextBox 6"/>
          <p:cNvSpPr txBox="1"/>
          <p:nvPr/>
        </p:nvSpPr>
        <p:spPr>
          <a:xfrm>
            <a:off x="2764730" y="22662"/>
            <a:ext cx="6771149" cy="584775"/>
          </a:xfrm>
          <a:prstGeom prst="rect">
            <a:avLst/>
          </a:prstGeom>
          <a:noFill/>
          <a:ln>
            <a:solidFill>
              <a:srgbClr val="FF0000"/>
            </a:solidFill>
          </a:ln>
        </p:spPr>
        <p:txBody>
          <a:bodyPr wrap="none" rtlCol="0">
            <a:spAutoFit/>
          </a:bodyPr>
          <a:lstStyle/>
          <a:p>
            <a:r>
              <a:rPr lang="en-US" sz="3200" dirty="0"/>
              <a:t>Cell Signaling: Type I IFN as an example </a:t>
            </a:r>
          </a:p>
        </p:txBody>
      </p:sp>
      <p:sp>
        <p:nvSpPr>
          <p:cNvPr id="10" name="Rectangle 9"/>
          <p:cNvSpPr/>
          <p:nvPr/>
        </p:nvSpPr>
        <p:spPr>
          <a:xfrm>
            <a:off x="1109248" y="6381664"/>
            <a:ext cx="9740207" cy="430887"/>
          </a:xfrm>
          <a:prstGeom prst="rect">
            <a:avLst/>
          </a:prstGeom>
        </p:spPr>
        <p:txBody>
          <a:bodyPr wrap="square">
            <a:spAutoFit/>
          </a:bodyPr>
          <a:lstStyle/>
          <a:p>
            <a:pPr lvl="1" algn="ctr">
              <a:spcBef>
                <a:spcPct val="18000"/>
              </a:spcBef>
            </a:pPr>
            <a:r>
              <a:rPr lang="en-US" sz="2200" dirty="0"/>
              <a:t>G protein-coupled receptors, </a:t>
            </a:r>
            <a:r>
              <a:rPr lang="en-US" sz="2200" dirty="0">
                <a:solidFill>
                  <a:srgbClr val="FF0000"/>
                </a:solidFill>
              </a:rPr>
              <a:t>Receptor tyrosine kinases</a:t>
            </a:r>
            <a:r>
              <a:rPr lang="en-US" sz="2200" dirty="0"/>
              <a:t>, Ion channel receptors</a:t>
            </a:r>
          </a:p>
        </p:txBody>
      </p:sp>
    </p:spTree>
    <p:extLst>
      <p:ext uri="{BB962C8B-B14F-4D97-AF65-F5344CB8AC3E}">
        <p14:creationId xmlns:p14="http://schemas.microsoft.com/office/powerpoint/2010/main" val="81559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144" y="328300"/>
            <a:ext cx="7750690" cy="6093977"/>
          </a:xfrm>
          <a:prstGeom prst="rect">
            <a:avLst/>
          </a:prstGeom>
        </p:spPr>
        <p:txBody>
          <a:bodyPr wrap="square">
            <a:spAutoFit/>
          </a:bodyPr>
          <a:lstStyle/>
          <a:p>
            <a:r>
              <a:rPr lang="en-US" sz="2600" b="1" dirty="0"/>
              <a:t>Activation of JAK/STAT pathways by interferon signaling in target cells to confer anti-viral immunity.</a:t>
            </a:r>
            <a:r>
              <a:rPr lang="en-US" sz="2600" dirty="0"/>
              <a:t> </a:t>
            </a:r>
          </a:p>
          <a:p>
            <a:r>
              <a:rPr lang="en-US" sz="2600" dirty="0"/>
              <a:t>The binding of type I IFN to receptors induces dimerization of the receptor. This leads to the activation of already bound Janus</a:t>
            </a:r>
            <a:r>
              <a:rPr lang="en-US" sz="2600" b="1" dirty="0"/>
              <a:t> </a:t>
            </a:r>
            <a:r>
              <a:rPr lang="en-US" sz="2600" dirty="0"/>
              <a:t>kinase (JAK). Kinases (K) </a:t>
            </a:r>
            <a:r>
              <a:rPr lang="en-US" sz="2600" dirty="0" err="1"/>
              <a:t>autophosphorylate</a:t>
            </a:r>
            <a:r>
              <a:rPr lang="en-US" sz="2600" dirty="0"/>
              <a:t> and phosphorylates the receptor and</a:t>
            </a:r>
            <a:r>
              <a:rPr lang="en-US" sz="2600" b="1" dirty="0"/>
              <a:t> </a:t>
            </a:r>
            <a:r>
              <a:rPr lang="en-US" sz="2600" dirty="0"/>
              <a:t>create docking sites for Signal Transducer and Activator of Transcription (STAT)</a:t>
            </a:r>
            <a:r>
              <a:rPr lang="en-US" sz="2600" b="1" dirty="0"/>
              <a:t> </a:t>
            </a:r>
            <a:r>
              <a:rPr lang="en-US" sz="2600" dirty="0"/>
              <a:t>protein (S) binding. Upon binding to the receptor STAT molecules are</a:t>
            </a:r>
            <a:r>
              <a:rPr lang="en-US" sz="2600" b="1" dirty="0"/>
              <a:t> </a:t>
            </a:r>
            <a:r>
              <a:rPr lang="en-US" sz="2600" dirty="0"/>
              <a:t>tyrosine-phosphorylated by the activity of JAKs, the STATs form active dimers that</a:t>
            </a:r>
            <a:r>
              <a:rPr lang="en-US" sz="2600" b="1" dirty="0"/>
              <a:t> </a:t>
            </a:r>
            <a:r>
              <a:rPr lang="en-US" sz="2600" dirty="0"/>
              <a:t>translocate into the nucleus to regulate transcription and translation of many genes</a:t>
            </a:r>
            <a:r>
              <a:rPr lang="en-US" sz="2600" b="1" dirty="0"/>
              <a:t> </a:t>
            </a:r>
            <a:r>
              <a:rPr lang="en-US" sz="2600" dirty="0"/>
              <a:t>including those required for the degradation of mRNA and inhibition of protein</a:t>
            </a:r>
            <a:r>
              <a:rPr lang="en-US" sz="2600" b="1" dirty="0"/>
              <a:t> </a:t>
            </a:r>
            <a:r>
              <a:rPr lang="en-US" sz="2600" dirty="0"/>
              <a:t>translation to create an anti-viral state in the cell.</a:t>
            </a:r>
          </a:p>
        </p:txBody>
      </p:sp>
    </p:spTree>
    <p:extLst>
      <p:ext uri="{BB962C8B-B14F-4D97-AF65-F5344CB8AC3E}">
        <p14:creationId xmlns:p14="http://schemas.microsoft.com/office/powerpoint/2010/main" val="331619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2364154" y="1215811"/>
            <a:ext cx="7795846" cy="4743421"/>
            <a:chOff x="952500" y="2071504"/>
            <a:chExt cx="7239000" cy="4234040"/>
          </a:xfrm>
        </p:grpSpPr>
        <p:pic>
          <p:nvPicPr>
            <p:cNvPr id="3" name="Picture 13"/>
            <p:cNvPicPr>
              <a:picLocks noChangeAspect="1"/>
            </p:cNvPicPr>
            <p:nvPr/>
          </p:nvPicPr>
          <p:blipFill>
            <a:blip r:embed="rId2"/>
            <a:srcRect/>
            <a:stretch>
              <a:fillRect/>
            </a:stretch>
          </p:blipFill>
          <p:spPr bwMode="auto">
            <a:xfrm>
              <a:off x="952500" y="2076444"/>
              <a:ext cx="7239000" cy="4229100"/>
            </a:xfrm>
            <a:prstGeom prst="rect">
              <a:avLst/>
            </a:prstGeom>
            <a:noFill/>
            <a:ln w="25400">
              <a:solidFill>
                <a:schemeClr val="tx1"/>
              </a:solidFill>
              <a:miter lim="800000"/>
              <a:headEnd/>
              <a:tailEnd/>
            </a:ln>
          </p:spPr>
        </p:pic>
        <p:pic>
          <p:nvPicPr>
            <p:cNvPr id="4" name="Picture 14"/>
            <p:cNvPicPr>
              <a:picLocks noChangeAspect="1"/>
            </p:cNvPicPr>
            <p:nvPr/>
          </p:nvPicPr>
          <p:blipFill>
            <a:blip r:embed="rId3"/>
            <a:srcRect/>
            <a:stretch>
              <a:fillRect/>
            </a:stretch>
          </p:blipFill>
          <p:spPr bwMode="auto">
            <a:xfrm>
              <a:off x="980722" y="2071504"/>
              <a:ext cx="1121834" cy="250507"/>
            </a:xfrm>
            <a:prstGeom prst="rect">
              <a:avLst/>
            </a:prstGeom>
            <a:noFill/>
            <a:ln w="9525">
              <a:solidFill>
                <a:schemeClr val="tx1"/>
              </a:solidFill>
              <a:miter lim="800000"/>
              <a:headEnd/>
              <a:tailEnd/>
            </a:ln>
          </p:spPr>
        </p:pic>
      </p:grpSp>
      <p:sp>
        <p:nvSpPr>
          <p:cNvPr id="5" name="Rectangle 4"/>
          <p:cNvSpPr/>
          <p:nvPr/>
        </p:nvSpPr>
        <p:spPr>
          <a:xfrm>
            <a:off x="1855507" y="40033"/>
            <a:ext cx="8345629" cy="646331"/>
          </a:xfrm>
          <a:prstGeom prst="rect">
            <a:avLst/>
          </a:prstGeom>
        </p:spPr>
        <p:txBody>
          <a:bodyPr wrap="none">
            <a:spAutoFit/>
          </a:bodyPr>
          <a:lstStyle/>
          <a:p>
            <a:pPr lvl="0" algn="ctr" fontAlgn="base">
              <a:spcBef>
                <a:spcPct val="0"/>
              </a:spcBef>
              <a:spcAft>
                <a:spcPct val="0"/>
              </a:spcAft>
              <a:defRPr/>
            </a:pPr>
            <a:r>
              <a:rPr lang="en-US" sz="3600" dirty="0">
                <a:latin typeface="Gill Sans" charset="0"/>
                <a:ea typeface="Helvetica" charset="0"/>
                <a:cs typeface="Helvetica" charset="0"/>
              </a:rPr>
              <a:t>Induction of T cells response upon infection</a:t>
            </a:r>
          </a:p>
        </p:txBody>
      </p:sp>
      <p:cxnSp>
        <p:nvCxnSpPr>
          <p:cNvPr id="6" name="Straight Connector 5"/>
          <p:cNvCxnSpPr/>
          <p:nvPr/>
        </p:nvCxnSpPr>
        <p:spPr>
          <a:xfrm>
            <a:off x="1524000" y="680005"/>
            <a:ext cx="9144000" cy="15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831063" y="696517"/>
            <a:ext cx="4989315" cy="461665"/>
          </a:xfrm>
          <a:prstGeom prst="rect">
            <a:avLst/>
          </a:prstGeom>
          <a:noFill/>
        </p:spPr>
        <p:txBody>
          <a:bodyPr wrap="none" rtlCol="0">
            <a:spAutoFit/>
          </a:bodyPr>
          <a:lstStyle/>
          <a:p>
            <a:r>
              <a:rPr lang="en-US" sz="2400" dirty="0">
                <a:solidFill>
                  <a:srgbClr val="FF0000"/>
                </a:solidFill>
              </a:rPr>
              <a:t>Signal 1,2,3 : set the lymphocytes free </a:t>
            </a:r>
          </a:p>
        </p:txBody>
      </p:sp>
    </p:spTree>
    <p:extLst>
      <p:ext uri="{BB962C8B-B14F-4D97-AF65-F5344CB8AC3E}">
        <p14:creationId xmlns:p14="http://schemas.microsoft.com/office/powerpoint/2010/main" val="210318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960503" y="796232"/>
            <a:ext cx="8189175" cy="5952133"/>
          </a:xfrm>
          <a:prstGeom prst="rect">
            <a:avLst/>
          </a:prstGeom>
          <a:noFill/>
          <a:ln w="9525">
            <a:noFill/>
            <a:miter lim="800000"/>
            <a:headEnd/>
            <a:tailEnd/>
          </a:ln>
          <a:effectLst/>
        </p:spPr>
      </p:pic>
      <p:sp>
        <p:nvSpPr>
          <p:cNvPr id="5" name="Rounded Rectangle 4"/>
          <p:cNvSpPr/>
          <p:nvPr/>
        </p:nvSpPr>
        <p:spPr>
          <a:xfrm>
            <a:off x="4620443" y="1198059"/>
            <a:ext cx="2923822" cy="18679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a:solidFill>
                  <a:srgbClr val="FF0000"/>
                </a:solidFill>
                <a:latin typeface="Gill Sans"/>
                <a:cs typeface="Gill Sans"/>
              </a:rPr>
              <a:t>Recognition</a:t>
            </a:r>
          </a:p>
          <a:p>
            <a:pPr algn="ctr"/>
            <a:r>
              <a:rPr lang="en-US" sz="2800" dirty="0">
                <a:solidFill>
                  <a:srgbClr val="FF0000"/>
                </a:solidFill>
                <a:latin typeface="Gill Sans"/>
                <a:cs typeface="Gill Sans"/>
              </a:rPr>
              <a:t>Reaction</a:t>
            </a:r>
          </a:p>
          <a:p>
            <a:pPr algn="ctr"/>
            <a:r>
              <a:rPr lang="en-US" sz="2800" dirty="0">
                <a:solidFill>
                  <a:srgbClr val="FF0000"/>
                </a:solidFill>
                <a:latin typeface="Gill Sans"/>
                <a:cs typeface="Gill Sans"/>
              </a:rPr>
              <a:t>Remember</a:t>
            </a:r>
          </a:p>
        </p:txBody>
      </p:sp>
      <p:sp>
        <p:nvSpPr>
          <p:cNvPr id="2" name="TextBox 1"/>
          <p:cNvSpPr txBox="1"/>
          <p:nvPr/>
        </p:nvSpPr>
        <p:spPr>
          <a:xfrm>
            <a:off x="2858716" y="49505"/>
            <a:ext cx="6115526" cy="646331"/>
          </a:xfrm>
          <a:prstGeom prst="rect">
            <a:avLst/>
          </a:prstGeom>
          <a:noFill/>
          <a:ln>
            <a:solidFill>
              <a:srgbClr val="FF0000"/>
            </a:solidFill>
          </a:ln>
        </p:spPr>
        <p:txBody>
          <a:bodyPr wrap="none" rtlCol="0">
            <a:spAutoFit/>
          </a:bodyPr>
          <a:lstStyle/>
          <a:p>
            <a:r>
              <a:rPr lang="en-US" sz="3600" dirty="0" err="1"/>
              <a:t>Halmarks</a:t>
            </a:r>
            <a:r>
              <a:rPr lang="en-US" sz="3600" dirty="0"/>
              <a:t> of Adaptive Immunity</a:t>
            </a:r>
          </a:p>
        </p:txBody>
      </p:sp>
    </p:spTree>
    <p:extLst>
      <p:ext uri="{BB962C8B-B14F-4D97-AF65-F5344CB8AC3E}">
        <p14:creationId xmlns:p14="http://schemas.microsoft.com/office/powerpoint/2010/main" val="41829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1647825" y="220855"/>
            <a:ext cx="8534400" cy="1914130"/>
          </a:xfrm>
          <a:ln>
            <a:solidFill>
              <a:schemeClr val="tx1"/>
            </a:solidFill>
          </a:ln>
        </p:spPr>
        <p:txBody>
          <a:bodyPr>
            <a:normAutofit/>
          </a:bodyPr>
          <a:lstStyle/>
          <a:p>
            <a:r>
              <a:rPr lang="en-US" dirty="0"/>
              <a:t>In </a:t>
            </a:r>
            <a:r>
              <a:rPr lang="en-US" sz="3600" dirty="0">
                <a:solidFill>
                  <a:srgbClr val="BF070B"/>
                </a:solidFill>
              </a:rPr>
              <a:t>Acquired Immunity</a:t>
            </a:r>
            <a:r>
              <a:rPr lang="en-US" dirty="0"/>
              <a:t>, lymphocyte receptors provide </a:t>
            </a:r>
            <a:r>
              <a:rPr lang="en-US" sz="3200" dirty="0">
                <a:solidFill>
                  <a:srgbClr val="BF070B"/>
                </a:solidFill>
              </a:rPr>
              <a:t>pathogen-specific</a:t>
            </a:r>
            <a:r>
              <a:rPr lang="en-US" dirty="0"/>
              <a:t> recognition</a:t>
            </a:r>
          </a:p>
        </p:txBody>
      </p:sp>
      <p:sp>
        <p:nvSpPr>
          <p:cNvPr id="883715" name="Rectangle 3"/>
          <p:cNvSpPr>
            <a:spLocks noGrp="1" noChangeArrowheads="1"/>
          </p:cNvSpPr>
          <p:nvPr>
            <p:ph type="body" idx="1"/>
          </p:nvPr>
        </p:nvSpPr>
        <p:spPr>
          <a:xfrm>
            <a:off x="1728788" y="2134986"/>
            <a:ext cx="8534400" cy="4582703"/>
          </a:xfrm>
        </p:spPr>
        <p:txBody>
          <a:bodyPr/>
          <a:lstStyle/>
          <a:p>
            <a:r>
              <a:rPr lang="en-US" sz="2600" dirty="0"/>
              <a:t>White blood cells called </a:t>
            </a:r>
            <a:r>
              <a:rPr lang="en-US" sz="2600" b="1" i="1" dirty="0">
                <a:solidFill>
                  <a:srgbClr val="BF070B"/>
                </a:solidFill>
              </a:rPr>
              <a:t>lymphocytes </a:t>
            </a:r>
            <a:r>
              <a:rPr lang="en-US" sz="2600" dirty="0"/>
              <a:t>recognize and respond to antigens, foreign molecules.</a:t>
            </a:r>
          </a:p>
          <a:p>
            <a:r>
              <a:rPr lang="en-US" sz="2600" dirty="0"/>
              <a:t>Lymphocytes that </a:t>
            </a:r>
            <a:r>
              <a:rPr lang="en-US" sz="2600" i="1" dirty="0">
                <a:solidFill>
                  <a:srgbClr val="BF070B"/>
                </a:solidFill>
              </a:rPr>
              <a:t>mature in</a:t>
            </a:r>
            <a:r>
              <a:rPr lang="en-US" sz="2600" dirty="0"/>
              <a:t> the </a:t>
            </a:r>
            <a:r>
              <a:rPr lang="en-US" sz="2600" i="1" dirty="0">
                <a:solidFill>
                  <a:srgbClr val="BF070B"/>
                </a:solidFill>
              </a:rPr>
              <a:t>thymus</a:t>
            </a:r>
            <a:r>
              <a:rPr lang="en-US" sz="2600" b="1" dirty="0"/>
              <a:t> </a:t>
            </a:r>
            <a:r>
              <a:rPr lang="en-US" sz="2600" dirty="0"/>
              <a:t>above the heart are called </a:t>
            </a:r>
            <a:r>
              <a:rPr lang="en-US" sz="2600" b="1" i="1" dirty="0">
                <a:solidFill>
                  <a:srgbClr val="BF070B"/>
                </a:solidFill>
              </a:rPr>
              <a:t>T cells</a:t>
            </a:r>
            <a:r>
              <a:rPr lang="en-US" sz="2600" dirty="0"/>
              <a:t>,</a:t>
            </a:r>
            <a:r>
              <a:rPr lang="en-US" sz="2600" b="1" dirty="0"/>
              <a:t> </a:t>
            </a:r>
            <a:r>
              <a:rPr lang="en-US" sz="2600" dirty="0"/>
              <a:t>and those that </a:t>
            </a:r>
            <a:r>
              <a:rPr lang="en-US" sz="2600" i="1" dirty="0">
                <a:solidFill>
                  <a:srgbClr val="BF070B"/>
                </a:solidFill>
              </a:rPr>
              <a:t>mature in bone marrow</a:t>
            </a:r>
            <a:r>
              <a:rPr lang="en-US" sz="2600" dirty="0"/>
              <a:t> are called </a:t>
            </a:r>
            <a:r>
              <a:rPr lang="en-US" sz="2600" b="1" i="1" dirty="0">
                <a:solidFill>
                  <a:srgbClr val="BF070B"/>
                </a:solidFill>
              </a:rPr>
              <a:t>B cells</a:t>
            </a:r>
            <a:r>
              <a:rPr lang="en-US" sz="2600" b="1" dirty="0"/>
              <a:t>.</a:t>
            </a:r>
          </a:p>
          <a:p>
            <a:r>
              <a:rPr lang="en-US" sz="2600" dirty="0"/>
              <a:t>Lymphocytes contribute to immunological memory, an enhanced response to a foreign molecule encountered previously.</a:t>
            </a:r>
          </a:p>
          <a:p>
            <a:r>
              <a:rPr lang="en-US" sz="2600" b="1" dirty="0"/>
              <a:t>Cytokines </a:t>
            </a:r>
            <a:r>
              <a:rPr lang="en-US" sz="2600" dirty="0"/>
              <a:t>are secreted by macrophages and dendritic cells to recruit and activate lymphocytes.</a:t>
            </a:r>
            <a:endParaRPr lang="en-US" sz="2600" b="1" dirty="0"/>
          </a:p>
        </p:txBody>
      </p:sp>
    </p:spTree>
    <p:extLst>
      <p:ext uri="{BB962C8B-B14F-4D97-AF65-F5344CB8AC3E}">
        <p14:creationId xmlns:p14="http://schemas.microsoft.com/office/powerpoint/2010/main" val="381286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074" t="5197" r="10085" b="16401"/>
          <a:stretch/>
        </p:blipFill>
        <p:spPr>
          <a:xfrm>
            <a:off x="1886909" y="51831"/>
            <a:ext cx="7647002" cy="5079521"/>
          </a:xfrm>
          <a:prstGeom prst="rect">
            <a:avLst/>
          </a:prstGeom>
        </p:spPr>
      </p:pic>
      <p:pic>
        <p:nvPicPr>
          <p:cNvPr id="8" name="Picture 7"/>
          <p:cNvPicPr>
            <a:picLocks noChangeAspect="1"/>
          </p:cNvPicPr>
          <p:nvPr/>
        </p:nvPicPr>
        <p:blipFill rotWithShape="1">
          <a:blip r:embed="rId3"/>
          <a:srcRect r="22306"/>
          <a:stretch/>
        </p:blipFill>
        <p:spPr>
          <a:xfrm>
            <a:off x="7330537" y="3107091"/>
            <a:ext cx="3318021" cy="3397805"/>
          </a:xfrm>
          <a:prstGeom prst="rect">
            <a:avLst/>
          </a:prstGeom>
        </p:spPr>
      </p:pic>
    </p:spTree>
    <p:extLst>
      <p:ext uri="{BB962C8B-B14F-4D97-AF65-F5344CB8AC3E}">
        <p14:creationId xmlns:p14="http://schemas.microsoft.com/office/powerpoint/2010/main" val="387088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normAutofit/>
          </a:bodyPr>
          <a:lstStyle/>
          <a:p>
            <a:r>
              <a:rPr lang="en-US"/>
              <a:t>Acquired Immunity = Active Immunity: </a:t>
            </a:r>
            <a:r>
              <a:rPr lang="en-US" i="1">
                <a:solidFill>
                  <a:srgbClr val="BF070B"/>
                </a:solidFill>
              </a:rPr>
              <a:t>Specific</a:t>
            </a:r>
            <a:endParaRPr lang="en-US"/>
          </a:p>
        </p:txBody>
      </p:sp>
      <p:sp>
        <p:nvSpPr>
          <p:cNvPr id="1056771" name="Rectangle 3"/>
          <p:cNvSpPr>
            <a:spLocks noGrp="1" noChangeArrowheads="1"/>
          </p:cNvSpPr>
          <p:nvPr>
            <p:ph type="body" idx="1"/>
          </p:nvPr>
        </p:nvSpPr>
        <p:spPr>
          <a:xfrm>
            <a:off x="1730375" y="1784645"/>
            <a:ext cx="8534400" cy="4491326"/>
          </a:xfrm>
        </p:spPr>
        <p:txBody>
          <a:bodyPr/>
          <a:lstStyle/>
          <a:p>
            <a:r>
              <a:rPr lang="en-US" sz="3000" dirty="0"/>
              <a:t>B cells and T cells have receptor proteins that can bind to foreign molecules.</a:t>
            </a:r>
          </a:p>
          <a:p>
            <a:r>
              <a:rPr lang="en-US" sz="3000" dirty="0"/>
              <a:t>Each individual lymphocyte is specialized to recognize a </a:t>
            </a:r>
            <a:r>
              <a:rPr lang="en-US" sz="3000" b="1" dirty="0"/>
              <a:t>specific</a:t>
            </a:r>
            <a:r>
              <a:rPr lang="en-US" sz="3000" dirty="0"/>
              <a:t> type of molecule.</a:t>
            </a:r>
          </a:p>
          <a:p>
            <a:r>
              <a:rPr lang="en-US" sz="3000" dirty="0"/>
              <a:t>An </a:t>
            </a:r>
            <a:r>
              <a:rPr lang="en-US" sz="3000" b="1" dirty="0">
                <a:solidFill>
                  <a:srgbClr val="BF070B"/>
                </a:solidFill>
              </a:rPr>
              <a:t>antigen </a:t>
            </a:r>
            <a:r>
              <a:rPr lang="en-US" sz="3000" dirty="0"/>
              <a:t>is</a:t>
            </a:r>
            <a:r>
              <a:rPr lang="en-US" sz="3000" dirty="0">
                <a:solidFill>
                  <a:srgbClr val="BF070B"/>
                </a:solidFill>
              </a:rPr>
              <a:t> any foreign molecule </a:t>
            </a:r>
            <a:r>
              <a:rPr lang="en-US" sz="3000" dirty="0"/>
              <a:t>to which</a:t>
            </a:r>
            <a:r>
              <a:rPr lang="en-US" sz="3000" dirty="0">
                <a:solidFill>
                  <a:srgbClr val="BF070B"/>
                </a:solidFill>
              </a:rPr>
              <a:t> a lymphocyte responds</a:t>
            </a:r>
            <a:r>
              <a:rPr lang="en-US" sz="3000" dirty="0"/>
              <a:t>. </a:t>
            </a:r>
          </a:p>
          <a:p>
            <a:r>
              <a:rPr lang="en-US" sz="3000" dirty="0"/>
              <a:t>A single </a:t>
            </a:r>
            <a:r>
              <a:rPr lang="en-US" sz="3000" dirty="0">
                <a:solidFill>
                  <a:srgbClr val="BF070B"/>
                </a:solidFill>
              </a:rPr>
              <a:t>B cell </a:t>
            </a:r>
            <a:r>
              <a:rPr lang="en-US" sz="3000" dirty="0"/>
              <a:t>or </a:t>
            </a:r>
            <a:r>
              <a:rPr lang="en-US" sz="3000" dirty="0">
                <a:solidFill>
                  <a:srgbClr val="BF070B"/>
                </a:solidFill>
              </a:rPr>
              <a:t>T cell</a:t>
            </a:r>
            <a:r>
              <a:rPr lang="en-US" sz="3000" dirty="0"/>
              <a:t> has about 100,000 identical </a:t>
            </a:r>
            <a:r>
              <a:rPr lang="en-US" sz="3000" b="1" dirty="0">
                <a:solidFill>
                  <a:srgbClr val="BF070B"/>
                </a:solidFill>
              </a:rPr>
              <a:t>antigen receptors</a:t>
            </a:r>
            <a:r>
              <a:rPr lang="en-US" sz="3000" b="1" dirty="0"/>
              <a:t>.</a:t>
            </a:r>
          </a:p>
          <a:p>
            <a:endParaRPr lang="en-US" sz="3000" dirty="0"/>
          </a:p>
        </p:txBody>
      </p:sp>
    </p:spTree>
    <p:extLst>
      <p:ext uri="{BB962C8B-B14F-4D97-AF65-F5344CB8AC3E}">
        <p14:creationId xmlns:p14="http://schemas.microsoft.com/office/powerpoint/2010/main" val="234575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2613" name="Picture 5" descr="43_09-BCellRecepto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4" y="1489075"/>
            <a:ext cx="8548687" cy="4437194"/>
          </a:xfrm>
          <a:prstGeom prst="rect">
            <a:avLst/>
          </a:prstGeom>
          <a:noFill/>
          <a:ln>
            <a:solidFill>
              <a:srgbClr val="4F81BD"/>
            </a:solidFill>
          </a:ln>
          <a:extLst>
            <a:ext uri="{909E8E84-426E-40dd-AFC4-6F175D3DCCD1}">
              <a14:hiddenFill xmlns="" xmlns:a14="http://schemas.microsoft.com/office/drawing/2010/main">
                <a:solidFill>
                  <a:srgbClr val="FFFFFF"/>
                </a:solidFill>
              </a14:hiddenFill>
            </a:ext>
          </a:extLst>
        </p:spPr>
      </p:pic>
      <p:sp>
        <p:nvSpPr>
          <p:cNvPr id="1092614" name="Rectangle 6"/>
          <p:cNvSpPr>
            <a:spLocks noChangeArrowheads="1"/>
          </p:cNvSpPr>
          <p:nvPr/>
        </p:nvSpPr>
        <p:spPr bwMode="auto">
          <a:xfrm>
            <a:off x="2099784" y="-93315"/>
            <a:ext cx="8305800" cy="1271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txBody>
          <a:bodyPr/>
          <a:lstStyle/>
          <a:p>
            <a:pPr algn="ctr" eaLnBrk="1" hangingPunct="1"/>
            <a:br>
              <a:rPr lang="en-US" sz="3600" b="1" dirty="0">
                <a:solidFill>
                  <a:srgbClr val="BF070B"/>
                </a:solidFill>
              </a:rPr>
            </a:br>
            <a:r>
              <a:rPr lang="en-US" sz="3600" b="1" dirty="0">
                <a:solidFill>
                  <a:srgbClr val="BF070B"/>
                </a:solidFill>
              </a:rPr>
              <a:t>Antigen receptors on lymphocytes</a:t>
            </a:r>
            <a:endParaRPr lang="en-US" sz="3600" dirty="0">
              <a:solidFill>
                <a:schemeClr val="tx2"/>
              </a:solidFill>
            </a:endParaRPr>
          </a:p>
        </p:txBody>
      </p:sp>
      <p:sp>
        <p:nvSpPr>
          <p:cNvPr id="1092615" name="AutoShape 7"/>
          <p:cNvSpPr>
            <a:spLocks/>
          </p:cNvSpPr>
          <p:nvPr/>
        </p:nvSpPr>
        <p:spPr bwMode="auto">
          <a:xfrm rot="3215731">
            <a:off x="3613151" y="1662113"/>
            <a:ext cx="128587" cy="420688"/>
          </a:xfrm>
          <a:prstGeom prst="leftBrace">
            <a:avLst>
              <a:gd name="adj1" fmla="val 27264"/>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   </a:t>
            </a:r>
          </a:p>
        </p:txBody>
      </p:sp>
      <p:sp>
        <p:nvSpPr>
          <p:cNvPr id="1092616" name="Text Box 8"/>
          <p:cNvSpPr txBox="1">
            <a:spLocks noChangeArrowheads="1"/>
          </p:cNvSpPr>
          <p:nvPr/>
        </p:nvSpPr>
        <p:spPr bwMode="auto">
          <a:xfrm>
            <a:off x="3128963" y="1530350"/>
            <a:ext cx="576262" cy="439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Antigen-</a:t>
            </a:r>
          </a:p>
          <a:p>
            <a:pPr>
              <a:lnSpc>
                <a:spcPct val="90000"/>
              </a:lnSpc>
              <a:buFont typeface="Arial" charset="0"/>
              <a:buNone/>
            </a:pPr>
            <a:r>
              <a:rPr kumimoji="0" lang="en-US" sz="1100" b="1">
                <a:latin typeface="Arial" charset="0"/>
              </a:rPr>
              <a:t>binding</a:t>
            </a:r>
          </a:p>
          <a:p>
            <a:pPr>
              <a:lnSpc>
                <a:spcPct val="90000"/>
              </a:lnSpc>
              <a:buFont typeface="Arial" charset="0"/>
              <a:buNone/>
            </a:pPr>
            <a:r>
              <a:rPr kumimoji="0" lang="en-US" sz="1100" b="1">
                <a:latin typeface="Arial" charset="0"/>
              </a:rPr>
              <a:t>site</a:t>
            </a:r>
            <a:endParaRPr kumimoji="0" lang="en-US" sz="1100" b="1">
              <a:solidFill>
                <a:srgbClr val="563A84"/>
              </a:solidFill>
              <a:latin typeface="Arial" charset="0"/>
            </a:endParaRPr>
          </a:p>
        </p:txBody>
      </p:sp>
      <p:sp>
        <p:nvSpPr>
          <p:cNvPr id="1092617" name="Line 9"/>
          <p:cNvSpPr>
            <a:spLocks noChangeShapeType="1"/>
          </p:cNvSpPr>
          <p:nvPr/>
        </p:nvSpPr>
        <p:spPr bwMode="auto">
          <a:xfrm>
            <a:off x="4591050" y="3986214"/>
            <a:ext cx="173038" cy="28733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18" name="AutoShape 10"/>
          <p:cNvSpPr>
            <a:spLocks/>
          </p:cNvSpPr>
          <p:nvPr/>
        </p:nvSpPr>
        <p:spPr bwMode="auto">
          <a:xfrm rot="10800000">
            <a:off x="4975226" y="3640138"/>
            <a:ext cx="80963" cy="176212"/>
          </a:xfrm>
          <a:prstGeom prst="leftBrace">
            <a:avLst>
              <a:gd name="adj1" fmla="val 18137"/>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   </a:t>
            </a:r>
          </a:p>
        </p:txBody>
      </p:sp>
      <p:sp>
        <p:nvSpPr>
          <p:cNvPr id="1092619" name="AutoShape 11"/>
          <p:cNvSpPr>
            <a:spLocks/>
          </p:cNvSpPr>
          <p:nvPr/>
        </p:nvSpPr>
        <p:spPr bwMode="auto">
          <a:xfrm rot="7557162">
            <a:off x="5736431" y="1677194"/>
            <a:ext cx="128588" cy="406400"/>
          </a:xfrm>
          <a:prstGeom prst="leftBrace">
            <a:avLst>
              <a:gd name="adj1" fmla="val 26337"/>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   </a:t>
            </a:r>
          </a:p>
        </p:txBody>
      </p:sp>
      <p:sp>
        <p:nvSpPr>
          <p:cNvPr id="1092620" name="AutoShape 12"/>
          <p:cNvSpPr>
            <a:spLocks/>
          </p:cNvSpPr>
          <p:nvPr/>
        </p:nvSpPr>
        <p:spPr bwMode="auto">
          <a:xfrm rot="5400000">
            <a:off x="7767639" y="1817689"/>
            <a:ext cx="128587" cy="420687"/>
          </a:xfrm>
          <a:prstGeom prst="leftBrace">
            <a:avLst>
              <a:gd name="adj1" fmla="val 27263"/>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   </a:t>
            </a:r>
          </a:p>
        </p:txBody>
      </p:sp>
      <p:sp>
        <p:nvSpPr>
          <p:cNvPr id="1092621" name="Text Box 13"/>
          <p:cNvSpPr txBox="1">
            <a:spLocks noChangeArrowheads="1"/>
          </p:cNvSpPr>
          <p:nvPr/>
        </p:nvSpPr>
        <p:spPr bwMode="auto">
          <a:xfrm>
            <a:off x="5746751" y="1514475"/>
            <a:ext cx="792163" cy="30638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Antigen-</a:t>
            </a:r>
          </a:p>
          <a:p>
            <a:pPr>
              <a:lnSpc>
                <a:spcPct val="90000"/>
              </a:lnSpc>
              <a:buFont typeface="Arial" charset="0"/>
              <a:buNone/>
            </a:pPr>
            <a:r>
              <a:rPr kumimoji="0" lang="en-US" sz="1100" b="1">
                <a:latin typeface="Arial" charset="0"/>
              </a:rPr>
              <a:t>binding site</a:t>
            </a:r>
            <a:endParaRPr kumimoji="0" lang="en-US" sz="1100" b="1">
              <a:solidFill>
                <a:srgbClr val="563A84"/>
              </a:solidFill>
              <a:latin typeface="Arial" charset="0"/>
            </a:endParaRPr>
          </a:p>
        </p:txBody>
      </p:sp>
      <p:sp>
        <p:nvSpPr>
          <p:cNvPr id="1092622" name="Text Box 14"/>
          <p:cNvSpPr txBox="1">
            <a:spLocks noChangeArrowheads="1"/>
          </p:cNvSpPr>
          <p:nvPr/>
        </p:nvSpPr>
        <p:spPr bwMode="auto">
          <a:xfrm>
            <a:off x="7688263" y="1504950"/>
            <a:ext cx="576262" cy="439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Antigen-</a:t>
            </a:r>
          </a:p>
          <a:p>
            <a:pPr>
              <a:lnSpc>
                <a:spcPct val="90000"/>
              </a:lnSpc>
              <a:buFont typeface="Arial" charset="0"/>
              <a:buNone/>
            </a:pPr>
            <a:r>
              <a:rPr kumimoji="0" lang="en-US" sz="1100" b="1">
                <a:latin typeface="Arial" charset="0"/>
              </a:rPr>
              <a:t>binding</a:t>
            </a:r>
          </a:p>
          <a:p>
            <a:pPr>
              <a:lnSpc>
                <a:spcPct val="90000"/>
              </a:lnSpc>
              <a:buFont typeface="Arial" charset="0"/>
              <a:buNone/>
            </a:pPr>
            <a:r>
              <a:rPr kumimoji="0" lang="en-US" sz="1100" b="1">
                <a:latin typeface="Arial" charset="0"/>
              </a:rPr>
              <a:t>site</a:t>
            </a:r>
            <a:endParaRPr kumimoji="0" lang="en-US" sz="1100" b="1">
              <a:solidFill>
                <a:srgbClr val="563A84"/>
              </a:solidFill>
              <a:latin typeface="Arial" charset="0"/>
            </a:endParaRPr>
          </a:p>
        </p:txBody>
      </p:sp>
      <p:sp>
        <p:nvSpPr>
          <p:cNvPr id="1092623" name="Text Box 15"/>
          <p:cNvSpPr txBox="1">
            <a:spLocks noChangeArrowheads="1"/>
          </p:cNvSpPr>
          <p:nvPr/>
        </p:nvSpPr>
        <p:spPr bwMode="auto">
          <a:xfrm>
            <a:off x="4548188" y="2093913"/>
            <a:ext cx="576262" cy="3048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Disulfide</a:t>
            </a:r>
          </a:p>
          <a:p>
            <a:pPr>
              <a:lnSpc>
                <a:spcPct val="90000"/>
              </a:lnSpc>
              <a:buFont typeface="Arial" charset="0"/>
              <a:buNone/>
            </a:pPr>
            <a:r>
              <a:rPr kumimoji="0" lang="en-US" sz="1100" b="1">
                <a:latin typeface="Arial" charset="0"/>
              </a:rPr>
              <a:t>bridge</a:t>
            </a:r>
            <a:endParaRPr kumimoji="0" lang="en-US" sz="1100" b="1">
              <a:solidFill>
                <a:srgbClr val="563A84"/>
              </a:solidFill>
              <a:latin typeface="Arial" charset="0"/>
            </a:endParaRPr>
          </a:p>
        </p:txBody>
      </p:sp>
      <p:sp>
        <p:nvSpPr>
          <p:cNvPr id="1092624" name="Line 16"/>
          <p:cNvSpPr>
            <a:spLocks noChangeShapeType="1"/>
          </p:cNvSpPr>
          <p:nvPr/>
        </p:nvSpPr>
        <p:spPr bwMode="auto">
          <a:xfrm flipH="1">
            <a:off x="4756151" y="3987800"/>
            <a:ext cx="138113" cy="28733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25" name="Line 17"/>
          <p:cNvSpPr>
            <a:spLocks noChangeShapeType="1"/>
          </p:cNvSpPr>
          <p:nvPr/>
        </p:nvSpPr>
        <p:spPr bwMode="auto">
          <a:xfrm>
            <a:off x="7970838" y="4060826"/>
            <a:ext cx="188912" cy="2333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26" name="Line 18"/>
          <p:cNvSpPr>
            <a:spLocks noChangeShapeType="1"/>
          </p:cNvSpPr>
          <p:nvPr/>
        </p:nvSpPr>
        <p:spPr bwMode="auto">
          <a:xfrm flipH="1">
            <a:off x="7464425" y="4149725"/>
            <a:ext cx="242888" cy="16033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27" name="Line 19"/>
          <p:cNvSpPr>
            <a:spLocks noChangeShapeType="1"/>
          </p:cNvSpPr>
          <p:nvPr/>
        </p:nvSpPr>
        <p:spPr bwMode="auto">
          <a:xfrm flipH="1" flipV="1">
            <a:off x="5761039" y="3922713"/>
            <a:ext cx="238125" cy="10636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28" name="Line 20"/>
          <p:cNvSpPr>
            <a:spLocks noChangeShapeType="1"/>
          </p:cNvSpPr>
          <p:nvPr/>
        </p:nvSpPr>
        <p:spPr bwMode="auto">
          <a:xfrm flipH="1">
            <a:off x="6521451" y="3865563"/>
            <a:ext cx="379413" cy="13811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29" name="Line 21"/>
          <p:cNvSpPr>
            <a:spLocks noChangeShapeType="1"/>
          </p:cNvSpPr>
          <p:nvPr/>
        </p:nvSpPr>
        <p:spPr bwMode="auto">
          <a:xfrm flipH="1">
            <a:off x="5048250" y="3446464"/>
            <a:ext cx="768350" cy="280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30" name="Line 22"/>
          <p:cNvSpPr>
            <a:spLocks noChangeShapeType="1"/>
          </p:cNvSpPr>
          <p:nvPr/>
        </p:nvSpPr>
        <p:spPr bwMode="auto">
          <a:xfrm>
            <a:off x="6929439" y="3449639"/>
            <a:ext cx="585787" cy="2825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31" name="Line 23"/>
          <p:cNvSpPr>
            <a:spLocks noChangeShapeType="1"/>
          </p:cNvSpPr>
          <p:nvPr/>
        </p:nvSpPr>
        <p:spPr bwMode="auto">
          <a:xfrm flipH="1">
            <a:off x="4948238" y="2898776"/>
            <a:ext cx="1041400" cy="1809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32" name="Line 24"/>
          <p:cNvSpPr>
            <a:spLocks noChangeShapeType="1"/>
          </p:cNvSpPr>
          <p:nvPr/>
        </p:nvSpPr>
        <p:spPr bwMode="auto">
          <a:xfrm flipH="1" flipV="1">
            <a:off x="5397501" y="2719389"/>
            <a:ext cx="595313" cy="1809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33" name="AutoShape 25"/>
          <p:cNvSpPr>
            <a:spLocks/>
          </p:cNvSpPr>
          <p:nvPr/>
        </p:nvSpPr>
        <p:spPr bwMode="auto">
          <a:xfrm rot="21600000">
            <a:off x="7507288" y="3643313"/>
            <a:ext cx="80962" cy="176212"/>
          </a:xfrm>
          <a:prstGeom prst="leftBrace">
            <a:avLst>
              <a:gd name="adj1" fmla="val 18137"/>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   </a:t>
            </a:r>
          </a:p>
        </p:txBody>
      </p:sp>
      <p:sp>
        <p:nvSpPr>
          <p:cNvPr id="1092634" name="Text Box 26"/>
          <p:cNvSpPr txBox="1">
            <a:spLocks noChangeArrowheads="1"/>
          </p:cNvSpPr>
          <p:nvPr/>
        </p:nvSpPr>
        <p:spPr bwMode="auto">
          <a:xfrm>
            <a:off x="6011864" y="2446338"/>
            <a:ext cx="554037" cy="3048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Variable</a:t>
            </a:r>
          </a:p>
          <a:p>
            <a:pPr>
              <a:lnSpc>
                <a:spcPct val="90000"/>
              </a:lnSpc>
              <a:buFont typeface="Arial" charset="0"/>
              <a:buNone/>
            </a:pPr>
            <a:r>
              <a:rPr kumimoji="0" lang="en-US" sz="1100" b="1">
                <a:latin typeface="Arial" charset="0"/>
              </a:rPr>
              <a:t>regions</a:t>
            </a:r>
            <a:endParaRPr kumimoji="0" lang="en-US" sz="1100" b="1">
              <a:solidFill>
                <a:srgbClr val="563A84"/>
              </a:solidFill>
              <a:latin typeface="Arial" charset="0"/>
            </a:endParaRPr>
          </a:p>
        </p:txBody>
      </p:sp>
      <p:sp>
        <p:nvSpPr>
          <p:cNvPr id="1092635" name="Text Box 27"/>
          <p:cNvSpPr txBox="1">
            <a:spLocks noChangeArrowheads="1"/>
          </p:cNvSpPr>
          <p:nvPr/>
        </p:nvSpPr>
        <p:spPr bwMode="auto">
          <a:xfrm>
            <a:off x="6015038" y="2830513"/>
            <a:ext cx="646112" cy="3048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Constant</a:t>
            </a:r>
          </a:p>
          <a:p>
            <a:pPr>
              <a:lnSpc>
                <a:spcPct val="90000"/>
              </a:lnSpc>
              <a:buFont typeface="Arial" charset="0"/>
              <a:buNone/>
            </a:pPr>
            <a:r>
              <a:rPr kumimoji="0" lang="en-US" sz="1100" b="1">
                <a:latin typeface="Arial" charset="0"/>
              </a:rPr>
              <a:t>regions</a:t>
            </a:r>
            <a:endParaRPr kumimoji="0" lang="en-US" sz="1100" b="1">
              <a:solidFill>
                <a:srgbClr val="563A84"/>
              </a:solidFill>
              <a:latin typeface="Arial" charset="0"/>
            </a:endParaRPr>
          </a:p>
        </p:txBody>
      </p:sp>
      <p:sp>
        <p:nvSpPr>
          <p:cNvPr id="1092636" name="Line 28"/>
          <p:cNvSpPr>
            <a:spLocks noChangeShapeType="1"/>
          </p:cNvSpPr>
          <p:nvPr/>
        </p:nvSpPr>
        <p:spPr bwMode="auto">
          <a:xfrm flipH="1" flipV="1">
            <a:off x="5511800" y="2128838"/>
            <a:ext cx="484188" cy="4000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37" name="Line 29"/>
          <p:cNvSpPr>
            <a:spLocks noChangeShapeType="1"/>
          </p:cNvSpPr>
          <p:nvPr/>
        </p:nvSpPr>
        <p:spPr bwMode="auto">
          <a:xfrm flipH="1" flipV="1">
            <a:off x="5699126" y="2360614"/>
            <a:ext cx="296863" cy="1682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38" name="Line 30"/>
          <p:cNvSpPr>
            <a:spLocks noChangeShapeType="1"/>
          </p:cNvSpPr>
          <p:nvPr/>
        </p:nvSpPr>
        <p:spPr bwMode="auto">
          <a:xfrm>
            <a:off x="4327525" y="2908300"/>
            <a:ext cx="0" cy="2095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39" name="Line 31"/>
          <p:cNvSpPr>
            <a:spLocks noChangeShapeType="1"/>
          </p:cNvSpPr>
          <p:nvPr/>
        </p:nvSpPr>
        <p:spPr bwMode="auto">
          <a:xfrm>
            <a:off x="4746625" y="2387600"/>
            <a:ext cx="0" cy="5905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40" name="Text Box 32"/>
          <p:cNvSpPr txBox="1">
            <a:spLocks noChangeArrowheads="1"/>
          </p:cNvSpPr>
          <p:nvPr/>
        </p:nvSpPr>
        <p:spPr bwMode="auto">
          <a:xfrm>
            <a:off x="5821363" y="3367088"/>
            <a:ext cx="1116012" cy="3048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Transmembrane</a:t>
            </a:r>
          </a:p>
          <a:p>
            <a:pPr>
              <a:lnSpc>
                <a:spcPct val="90000"/>
              </a:lnSpc>
              <a:buFont typeface="Arial" charset="0"/>
              <a:buNone/>
            </a:pPr>
            <a:r>
              <a:rPr kumimoji="0" lang="en-US" sz="1100" b="1">
                <a:latin typeface="Arial" charset="0"/>
              </a:rPr>
              <a:t>region</a:t>
            </a:r>
            <a:endParaRPr kumimoji="0" lang="en-US" sz="1100" b="1">
              <a:solidFill>
                <a:srgbClr val="563A84"/>
              </a:solidFill>
              <a:latin typeface="Arial" charset="0"/>
            </a:endParaRPr>
          </a:p>
        </p:txBody>
      </p:sp>
      <p:sp>
        <p:nvSpPr>
          <p:cNvPr id="1092641" name="Text Box 33"/>
          <p:cNvSpPr txBox="1">
            <a:spLocks noChangeArrowheads="1"/>
          </p:cNvSpPr>
          <p:nvPr/>
        </p:nvSpPr>
        <p:spPr bwMode="auto">
          <a:xfrm>
            <a:off x="6015039" y="3957638"/>
            <a:ext cx="719137" cy="3048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Plasma</a:t>
            </a:r>
          </a:p>
          <a:p>
            <a:pPr>
              <a:lnSpc>
                <a:spcPct val="90000"/>
              </a:lnSpc>
              <a:buFont typeface="Arial" charset="0"/>
              <a:buNone/>
            </a:pPr>
            <a:r>
              <a:rPr kumimoji="0" lang="en-US" sz="1100" b="1">
                <a:latin typeface="Arial" charset="0"/>
              </a:rPr>
              <a:t>membrane</a:t>
            </a:r>
            <a:endParaRPr kumimoji="0" lang="en-US" sz="1100" b="1">
              <a:solidFill>
                <a:srgbClr val="563A84"/>
              </a:solidFill>
              <a:latin typeface="Arial" charset="0"/>
            </a:endParaRPr>
          </a:p>
        </p:txBody>
      </p:sp>
      <p:sp>
        <p:nvSpPr>
          <p:cNvPr id="1092642" name="Text Box 34"/>
          <p:cNvSpPr txBox="1">
            <a:spLocks noChangeArrowheads="1"/>
          </p:cNvSpPr>
          <p:nvPr/>
        </p:nvSpPr>
        <p:spPr bwMode="auto">
          <a:xfrm>
            <a:off x="4151314" y="3109913"/>
            <a:ext cx="376237" cy="3048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Light</a:t>
            </a:r>
          </a:p>
          <a:p>
            <a:pPr>
              <a:lnSpc>
                <a:spcPct val="90000"/>
              </a:lnSpc>
              <a:buFont typeface="Arial" charset="0"/>
              <a:buNone/>
            </a:pPr>
            <a:r>
              <a:rPr kumimoji="0" lang="en-US" sz="1100" b="1">
                <a:latin typeface="Arial" charset="0"/>
              </a:rPr>
              <a:t>chain</a:t>
            </a:r>
            <a:endParaRPr kumimoji="0" lang="en-US" sz="1100" b="1">
              <a:solidFill>
                <a:srgbClr val="563A84"/>
              </a:solidFill>
              <a:latin typeface="Arial" charset="0"/>
            </a:endParaRPr>
          </a:p>
        </p:txBody>
      </p:sp>
      <p:sp>
        <p:nvSpPr>
          <p:cNvPr id="1092643" name="Text Box 35"/>
          <p:cNvSpPr txBox="1">
            <a:spLocks noChangeArrowheads="1"/>
          </p:cNvSpPr>
          <p:nvPr/>
        </p:nvSpPr>
        <p:spPr bwMode="auto">
          <a:xfrm>
            <a:off x="4329113" y="4268788"/>
            <a:ext cx="893762" cy="15875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Heavy chains</a:t>
            </a:r>
            <a:endParaRPr kumimoji="0" lang="en-US" sz="1100" b="1">
              <a:solidFill>
                <a:srgbClr val="563A84"/>
              </a:solidFill>
              <a:latin typeface="Arial" charset="0"/>
            </a:endParaRPr>
          </a:p>
        </p:txBody>
      </p:sp>
      <p:sp>
        <p:nvSpPr>
          <p:cNvPr id="1092644" name="Line 36"/>
          <p:cNvSpPr>
            <a:spLocks noChangeShapeType="1"/>
          </p:cNvSpPr>
          <p:nvPr/>
        </p:nvSpPr>
        <p:spPr bwMode="auto">
          <a:xfrm>
            <a:off x="7839075" y="3590925"/>
            <a:ext cx="0" cy="8318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45" name="Line 37"/>
          <p:cNvSpPr>
            <a:spLocks noChangeShapeType="1"/>
          </p:cNvSpPr>
          <p:nvPr/>
        </p:nvSpPr>
        <p:spPr bwMode="auto">
          <a:xfrm rot="-5400000">
            <a:off x="7099300" y="2012950"/>
            <a:ext cx="0" cy="1041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46" name="Line 38"/>
          <p:cNvSpPr>
            <a:spLocks noChangeShapeType="1"/>
          </p:cNvSpPr>
          <p:nvPr/>
        </p:nvSpPr>
        <p:spPr bwMode="auto">
          <a:xfrm rot="-5400000">
            <a:off x="7134225" y="2428875"/>
            <a:ext cx="0" cy="9715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2647" name="Text Box 39"/>
          <p:cNvSpPr txBox="1">
            <a:spLocks noChangeArrowheads="1"/>
          </p:cNvSpPr>
          <p:nvPr/>
        </p:nvSpPr>
        <p:spPr bwMode="auto">
          <a:xfrm>
            <a:off x="9617076" y="4678364"/>
            <a:ext cx="37306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T cell</a:t>
            </a:r>
            <a:endParaRPr kumimoji="0" lang="en-US" sz="1100" b="1">
              <a:solidFill>
                <a:srgbClr val="563A84"/>
              </a:solidFill>
              <a:latin typeface="Arial" charset="0"/>
            </a:endParaRPr>
          </a:p>
        </p:txBody>
      </p:sp>
      <p:sp>
        <p:nvSpPr>
          <p:cNvPr id="1092648" name="Text Box 40"/>
          <p:cNvSpPr txBox="1">
            <a:spLocks noChangeArrowheads="1"/>
          </p:cNvSpPr>
          <p:nvPr/>
        </p:nvSpPr>
        <p:spPr bwMode="auto">
          <a:xfrm>
            <a:off x="6953251" y="4217989"/>
            <a:ext cx="50641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 chain</a:t>
            </a:r>
            <a:endParaRPr kumimoji="0" lang="en-US" sz="1100" b="1">
              <a:solidFill>
                <a:srgbClr val="563A84"/>
              </a:solidFill>
              <a:latin typeface="Arial" charset="0"/>
            </a:endParaRPr>
          </a:p>
        </p:txBody>
      </p:sp>
      <p:sp>
        <p:nvSpPr>
          <p:cNvPr id="1092649" name="Text Box 41"/>
          <p:cNvSpPr txBox="1">
            <a:spLocks noChangeArrowheads="1"/>
          </p:cNvSpPr>
          <p:nvPr/>
        </p:nvSpPr>
        <p:spPr bwMode="auto">
          <a:xfrm>
            <a:off x="8185151" y="4217989"/>
            <a:ext cx="50641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 chain</a:t>
            </a:r>
            <a:endParaRPr kumimoji="0" lang="en-US" sz="1100" b="1">
              <a:solidFill>
                <a:srgbClr val="563A84"/>
              </a:solidFill>
              <a:latin typeface="Arial" charset="0"/>
            </a:endParaRPr>
          </a:p>
        </p:txBody>
      </p:sp>
      <p:sp>
        <p:nvSpPr>
          <p:cNvPr id="1092650" name="Text Box 42"/>
          <p:cNvSpPr txBox="1">
            <a:spLocks noChangeArrowheads="1"/>
          </p:cNvSpPr>
          <p:nvPr/>
        </p:nvSpPr>
        <p:spPr bwMode="auto">
          <a:xfrm>
            <a:off x="7324726" y="4446589"/>
            <a:ext cx="107156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Disulfide bridge</a:t>
            </a:r>
            <a:endParaRPr kumimoji="0" lang="en-US" sz="1100" b="1">
              <a:solidFill>
                <a:srgbClr val="563A84"/>
              </a:solidFill>
              <a:latin typeface="Arial" charset="0"/>
            </a:endParaRPr>
          </a:p>
        </p:txBody>
      </p:sp>
      <p:sp>
        <p:nvSpPr>
          <p:cNvPr id="1092651" name="Text Box 43"/>
          <p:cNvSpPr txBox="1">
            <a:spLocks noChangeArrowheads="1"/>
          </p:cNvSpPr>
          <p:nvPr/>
        </p:nvSpPr>
        <p:spPr bwMode="auto">
          <a:xfrm>
            <a:off x="6985001" y="4678364"/>
            <a:ext cx="130016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Cytoplasm of T cell</a:t>
            </a:r>
            <a:endParaRPr kumimoji="0" lang="en-US" sz="1100" b="1">
              <a:solidFill>
                <a:srgbClr val="563A84"/>
              </a:solidFill>
              <a:latin typeface="Arial" charset="0"/>
            </a:endParaRPr>
          </a:p>
        </p:txBody>
      </p:sp>
      <p:sp>
        <p:nvSpPr>
          <p:cNvPr id="1092652" name="Text Box 44"/>
          <p:cNvSpPr txBox="1">
            <a:spLocks noChangeArrowheads="1"/>
          </p:cNvSpPr>
          <p:nvPr/>
        </p:nvSpPr>
        <p:spPr bwMode="auto">
          <a:xfrm>
            <a:off x="6889751" y="5033964"/>
            <a:ext cx="120491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                      </a:t>
            </a:r>
            <a:r>
              <a:rPr kumimoji="0" lang="en-US" b="1">
                <a:solidFill>
                  <a:srgbClr val="BF070B"/>
                </a:solidFill>
                <a:latin typeface="Arial" charset="0"/>
              </a:rPr>
              <a:t>T cell receptor</a:t>
            </a:r>
          </a:p>
        </p:txBody>
      </p:sp>
      <p:sp>
        <p:nvSpPr>
          <p:cNvPr id="1092653" name="Text Box 45"/>
          <p:cNvSpPr txBox="1">
            <a:spLocks noChangeArrowheads="1"/>
          </p:cNvSpPr>
          <p:nvPr/>
        </p:nvSpPr>
        <p:spPr bwMode="auto">
          <a:xfrm>
            <a:off x="3676651" y="4678364"/>
            <a:ext cx="130016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Cytoplasm of B cell</a:t>
            </a:r>
            <a:endParaRPr kumimoji="0" lang="en-US" sz="1100" b="1">
              <a:solidFill>
                <a:srgbClr val="563A84"/>
              </a:solidFill>
              <a:latin typeface="Arial" charset="0"/>
            </a:endParaRPr>
          </a:p>
        </p:txBody>
      </p:sp>
      <p:sp>
        <p:nvSpPr>
          <p:cNvPr id="1092654" name="Text Box 46"/>
          <p:cNvSpPr txBox="1">
            <a:spLocks noChangeArrowheads="1"/>
          </p:cNvSpPr>
          <p:nvPr/>
        </p:nvSpPr>
        <p:spPr bwMode="auto">
          <a:xfrm>
            <a:off x="1854201" y="4876800"/>
            <a:ext cx="1204913" cy="31750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b="1">
                <a:solidFill>
                  <a:srgbClr val="BF070B"/>
                </a:solidFill>
                <a:latin typeface="Arial" charset="0"/>
              </a:rPr>
              <a:t>             B cell receptor</a:t>
            </a:r>
            <a:endParaRPr kumimoji="0" lang="en-US" sz="2800" b="1">
              <a:solidFill>
                <a:srgbClr val="BF070B"/>
              </a:solidFill>
              <a:latin typeface="Arial" charset="0"/>
            </a:endParaRPr>
          </a:p>
        </p:txBody>
      </p:sp>
      <p:sp>
        <p:nvSpPr>
          <p:cNvPr id="1092655" name="Text Box 47"/>
          <p:cNvSpPr txBox="1">
            <a:spLocks noChangeArrowheads="1"/>
          </p:cNvSpPr>
          <p:nvPr/>
        </p:nvSpPr>
        <p:spPr bwMode="auto">
          <a:xfrm>
            <a:off x="2298701" y="4678364"/>
            <a:ext cx="392113" cy="1603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latin typeface="Arial" charset="0"/>
              </a:rPr>
              <a:t>B cell</a:t>
            </a:r>
            <a:endParaRPr kumimoji="0" lang="en-US" sz="1100" b="1">
              <a:solidFill>
                <a:srgbClr val="563A84"/>
              </a:solidFill>
              <a:latin typeface="Arial" charset="0"/>
            </a:endParaRPr>
          </a:p>
        </p:txBody>
      </p:sp>
      <p:sp>
        <p:nvSpPr>
          <p:cNvPr id="1092656" name="Text Box 48"/>
          <p:cNvSpPr txBox="1">
            <a:spLocks noChangeArrowheads="1"/>
          </p:cNvSpPr>
          <p:nvPr/>
        </p:nvSpPr>
        <p:spPr bwMode="auto">
          <a:xfrm rot="3079455">
            <a:off x="4048125" y="2117725"/>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V</a:t>
            </a:r>
          </a:p>
        </p:txBody>
      </p:sp>
      <p:sp>
        <p:nvSpPr>
          <p:cNvPr id="1092657" name="Text Box 49"/>
          <p:cNvSpPr txBox="1">
            <a:spLocks noChangeArrowheads="1"/>
          </p:cNvSpPr>
          <p:nvPr/>
        </p:nvSpPr>
        <p:spPr bwMode="auto">
          <a:xfrm rot="3079455">
            <a:off x="3825875" y="2305050"/>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V</a:t>
            </a:r>
          </a:p>
        </p:txBody>
      </p:sp>
      <p:sp>
        <p:nvSpPr>
          <p:cNvPr id="1092658" name="Text Box 50"/>
          <p:cNvSpPr txBox="1">
            <a:spLocks noChangeArrowheads="1"/>
          </p:cNvSpPr>
          <p:nvPr/>
        </p:nvSpPr>
        <p:spPr bwMode="auto">
          <a:xfrm rot="3079455">
            <a:off x="4114800" y="2651125"/>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C</a:t>
            </a:r>
          </a:p>
        </p:txBody>
      </p:sp>
      <p:sp>
        <p:nvSpPr>
          <p:cNvPr id="1092659" name="Text Box 51"/>
          <p:cNvSpPr txBox="1">
            <a:spLocks noChangeArrowheads="1"/>
          </p:cNvSpPr>
          <p:nvPr/>
        </p:nvSpPr>
        <p:spPr bwMode="auto">
          <a:xfrm rot="-3145354">
            <a:off x="5283200" y="2622550"/>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C</a:t>
            </a:r>
          </a:p>
        </p:txBody>
      </p:sp>
      <p:sp>
        <p:nvSpPr>
          <p:cNvPr id="1092660" name="Text Box 52"/>
          <p:cNvSpPr txBox="1">
            <a:spLocks noChangeArrowheads="1"/>
          </p:cNvSpPr>
          <p:nvPr/>
        </p:nvSpPr>
        <p:spPr bwMode="auto">
          <a:xfrm rot="-3145354">
            <a:off x="5553075" y="2301875"/>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V</a:t>
            </a:r>
          </a:p>
        </p:txBody>
      </p:sp>
      <p:sp>
        <p:nvSpPr>
          <p:cNvPr id="1092661" name="Text Box 53"/>
          <p:cNvSpPr txBox="1">
            <a:spLocks noChangeArrowheads="1"/>
          </p:cNvSpPr>
          <p:nvPr/>
        </p:nvSpPr>
        <p:spPr bwMode="auto">
          <a:xfrm rot="-3145354">
            <a:off x="5327650" y="2108200"/>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V</a:t>
            </a:r>
          </a:p>
        </p:txBody>
      </p:sp>
      <p:sp>
        <p:nvSpPr>
          <p:cNvPr id="1092662" name="Text Box 54"/>
          <p:cNvSpPr txBox="1">
            <a:spLocks noChangeArrowheads="1"/>
          </p:cNvSpPr>
          <p:nvPr/>
        </p:nvSpPr>
        <p:spPr bwMode="auto">
          <a:xfrm>
            <a:off x="4552950" y="2898775"/>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C</a:t>
            </a:r>
          </a:p>
        </p:txBody>
      </p:sp>
      <p:sp>
        <p:nvSpPr>
          <p:cNvPr id="1092663" name="Text Box 55"/>
          <p:cNvSpPr txBox="1">
            <a:spLocks noChangeArrowheads="1"/>
          </p:cNvSpPr>
          <p:nvPr/>
        </p:nvSpPr>
        <p:spPr bwMode="auto">
          <a:xfrm>
            <a:off x="4826000" y="2898775"/>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C</a:t>
            </a:r>
          </a:p>
        </p:txBody>
      </p:sp>
      <p:sp>
        <p:nvSpPr>
          <p:cNvPr id="1092664" name="Text Box 56"/>
          <p:cNvSpPr txBox="1">
            <a:spLocks noChangeArrowheads="1"/>
          </p:cNvSpPr>
          <p:nvPr/>
        </p:nvSpPr>
        <p:spPr bwMode="auto">
          <a:xfrm>
            <a:off x="7645400" y="2898775"/>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C</a:t>
            </a:r>
          </a:p>
        </p:txBody>
      </p:sp>
      <p:sp>
        <p:nvSpPr>
          <p:cNvPr id="1092665" name="Text Box 57"/>
          <p:cNvSpPr txBox="1">
            <a:spLocks noChangeArrowheads="1"/>
          </p:cNvSpPr>
          <p:nvPr/>
        </p:nvSpPr>
        <p:spPr bwMode="auto">
          <a:xfrm>
            <a:off x="7934325" y="2898775"/>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C</a:t>
            </a:r>
          </a:p>
        </p:txBody>
      </p:sp>
      <p:sp>
        <p:nvSpPr>
          <p:cNvPr id="1092666" name="Text Box 58"/>
          <p:cNvSpPr txBox="1">
            <a:spLocks noChangeArrowheads="1"/>
          </p:cNvSpPr>
          <p:nvPr/>
        </p:nvSpPr>
        <p:spPr bwMode="auto">
          <a:xfrm>
            <a:off x="7940675" y="2578100"/>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V</a:t>
            </a:r>
          </a:p>
        </p:txBody>
      </p:sp>
      <p:sp>
        <p:nvSpPr>
          <p:cNvPr id="1092667" name="Text Box 59"/>
          <p:cNvSpPr txBox="1">
            <a:spLocks noChangeArrowheads="1"/>
          </p:cNvSpPr>
          <p:nvPr/>
        </p:nvSpPr>
        <p:spPr bwMode="auto">
          <a:xfrm>
            <a:off x="7648575" y="2578100"/>
            <a:ext cx="109538" cy="1603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100" b="1">
                <a:solidFill>
                  <a:schemeClr val="bg1"/>
                </a:solidFill>
                <a:latin typeface="Arial" charset="0"/>
              </a:rPr>
              <a:t>V</a:t>
            </a:r>
          </a:p>
        </p:txBody>
      </p:sp>
    </p:spTree>
    <p:extLst>
      <p:ext uri="{BB962C8B-B14F-4D97-AF65-F5344CB8AC3E}">
        <p14:creationId xmlns:p14="http://schemas.microsoft.com/office/powerpoint/2010/main" val="166106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7" name="Rectangle 3"/>
          <p:cNvSpPr>
            <a:spLocks noGrp="1" noChangeArrowheads="1"/>
          </p:cNvSpPr>
          <p:nvPr>
            <p:ph type="body" idx="1"/>
          </p:nvPr>
        </p:nvSpPr>
        <p:spPr>
          <a:xfrm>
            <a:off x="1724025" y="1162050"/>
            <a:ext cx="8534400" cy="3981450"/>
          </a:xfrm>
        </p:spPr>
        <p:txBody>
          <a:bodyPr/>
          <a:lstStyle/>
          <a:p>
            <a:r>
              <a:rPr lang="en-US" sz="3000"/>
              <a:t>All antigen receptors on a single lymphocyte recognize the same </a:t>
            </a:r>
            <a:r>
              <a:rPr lang="en-US" sz="3000" b="1" i="1">
                <a:solidFill>
                  <a:srgbClr val="BF070B"/>
                </a:solidFill>
              </a:rPr>
              <a:t>epitope</a:t>
            </a:r>
            <a:r>
              <a:rPr lang="en-US" sz="3000" b="1"/>
              <a:t>, </a:t>
            </a:r>
            <a:r>
              <a:rPr lang="en-US" sz="3000"/>
              <a:t>or </a:t>
            </a:r>
            <a:r>
              <a:rPr lang="en-US" sz="3000" i="1">
                <a:solidFill>
                  <a:srgbClr val="BF070B"/>
                </a:solidFill>
              </a:rPr>
              <a:t>antigenic determinant</a:t>
            </a:r>
            <a:r>
              <a:rPr lang="en-US" sz="3000">
                <a:solidFill>
                  <a:srgbClr val="BF070B"/>
                </a:solidFill>
              </a:rPr>
              <a:t>, </a:t>
            </a:r>
            <a:r>
              <a:rPr lang="en-US" sz="3000"/>
              <a:t>on an</a:t>
            </a:r>
            <a:r>
              <a:rPr lang="en-US" sz="3000">
                <a:solidFill>
                  <a:srgbClr val="BF070B"/>
                </a:solidFill>
              </a:rPr>
              <a:t> antigen</a:t>
            </a:r>
            <a:r>
              <a:rPr lang="en-US" sz="3000"/>
              <a:t>.</a:t>
            </a:r>
          </a:p>
          <a:p>
            <a:r>
              <a:rPr lang="en-US" sz="3000">
                <a:solidFill>
                  <a:srgbClr val="BF070B"/>
                </a:solidFill>
              </a:rPr>
              <a:t>B cells</a:t>
            </a:r>
            <a:r>
              <a:rPr lang="en-US" sz="3000"/>
              <a:t> give rise to </a:t>
            </a:r>
            <a:r>
              <a:rPr lang="en-US" sz="3000" b="1">
                <a:solidFill>
                  <a:srgbClr val="BF070B"/>
                </a:solidFill>
              </a:rPr>
              <a:t>plasma cells</a:t>
            </a:r>
            <a:r>
              <a:rPr lang="en-US" sz="3000"/>
              <a:t>,</a:t>
            </a:r>
            <a:r>
              <a:rPr lang="en-US" sz="3000" b="1"/>
              <a:t> </a:t>
            </a:r>
            <a:r>
              <a:rPr lang="en-US" sz="3000"/>
              <a:t>which secrete proteins called </a:t>
            </a:r>
            <a:r>
              <a:rPr lang="en-US" sz="3000" b="1">
                <a:solidFill>
                  <a:srgbClr val="BF070B"/>
                </a:solidFill>
              </a:rPr>
              <a:t>antibodies</a:t>
            </a:r>
            <a:r>
              <a:rPr lang="en-US" sz="3000" b="1"/>
              <a:t> </a:t>
            </a:r>
            <a:r>
              <a:rPr lang="en-US" sz="3000"/>
              <a:t>or </a:t>
            </a:r>
            <a:r>
              <a:rPr lang="en-US" sz="3000" b="1"/>
              <a:t>immunoglobulins.</a:t>
            </a:r>
          </a:p>
          <a:p>
            <a:endParaRPr lang="en-US" sz="3000"/>
          </a:p>
        </p:txBody>
      </p:sp>
    </p:spTree>
    <p:extLst>
      <p:ext uri="{BB962C8B-B14F-4D97-AF65-F5344CB8AC3E}">
        <p14:creationId xmlns:p14="http://schemas.microsoft.com/office/powerpoint/2010/main" val="270679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3637" name="Picture 5" descr="43_10Epitope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9" y="1550989"/>
            <a:ext cx="8542337" cy="3756025"/>
          </a:xfrm>
          <a:prstGeom prst="rect">
            <a:avLst/>
          </a:prstGeom>
          <a:noFill/>
          <a:extLst>
            <a:ext uri="{909E8E84-426E-40dd-AFC4-6F175D3DCCD1}">
              <a14:hiddenFill xmlns="" xmlns:a14="http://schemas.microsoft.com/office/drawing/2010/main">
                <a:solidFill>
                  <a:srgbClr val="FFFFFF"/>
                </a:solidFill>
              </a14:hiddenFill>
            </a:ext>
          </a:extLst>
        </p:spPr>
      </p:pic>
      <p:sp>
        <p:nvSpPr>
          <p:cNvPr id="1093638" name="Rectangle 6"/>
          <p:cNvSpPr>
            <a:spLocks noChangeArrowheads="1"/>
          </p:cNvSpPr>
          <p:nvPr/>
        </p:nvSpPr>
        <p:spPr bwMode="auto">
          <a:xfrm>
            <a:off x="1676400" y="-38100"/>
            <a:ext cx="792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txBody>
          <a:bodyPr/>
          <a:lstStyle/>
          <a:p>
            <a:pPr eaLnBrk="1" hangingPunct="1"/>
            <a:br>
              <a:rPr lang="en-US" sz="2400" b="1">
                <a:solidFill>
                  <a:srgbClr val="99780B"/>
                </a:solidFill>
              </a:rPr>
            </a:br>
            <a:r>
              <a:rPr lang="en-US" sz="2400" b="1">
                <a:solidFill>
                  <a:srgbClr val="99780B"/>
                </a:solidFill>
              </a:rPr>
              <a:t>               Epitopes = antigen determinants</a:t>
            </a:r>
            <a:br>
              <a:rPr lang="en-US" sz="4400">
                <a:solidFill>
                  <a:schemeClr val="tx2"/>
                </a:solidFill>
              </a:rPr>
            </a:br>
            <a:endParaRPr lang="en-US" sz="4400">
              <a:solidFill>
                <a:schemeClr val="tx2"/>
              </a:solidFill>
            </a:endParaRPr>
          </a:p>
        </p:txBody>
      </p:sp>
      <p:sp>
        <p:nvSpPr>
          <p:cNvPr id="1093639" name="Text Box 7"/>
          <p:cNvSpPr txBox="1">
            <a:spLocks noChangeArrowheads="1"/>
          </p:cNvSpPr>
          <p:nvPr/>
        </p:nvSpPr>
        <p:spPr bwMode="auto">
          <a:xfrm>
            <a:off x="2686051" y="2373314"/>
            <a:ext cx="1922463" cy="21272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500" b="1">
                <a:latin typeface="Arial" charset="0"/>
              </a:rPr>
              <a:t>Antigen-binding sites</a:t>
            </a:r>
          </a:p>
          <a:p>
            <a:pPr>
              <a:lnSpc>
                <a:spcPct val="80000"/>
              </a:lnSpc>
              <a:buFont typeface="Arial" charset="0"/>
              <a:buNone/>
            </a:pPr>
            <a:endParaRPr kumimoji="0" lang="en-US" sz="1500" b="1">
              <a:solidFill>
                <a:srgbClr val="563A84"/>
              </a:solidFill>
              <a:latin typeface="Arial" charset="0"/>
            </a:endParaRPr>
          </a:p>
        </p:txBody>
      </p:sp>
      <p:sp>
        <p:nvSpPr>
          <p:cNvPr id="1093640" name="Line 8"/>
          <p:cNvSpPr>
            <a:spLocks noChangeShapeType="1"/>
          </p:cNvSpPr>
          <p:nvPr/>
        </p:nvSpPr>
        <p:spPr bwMode="auto">
          <a:xfrm flipV="1">
            <a:off x="6356350" y="2105025"/>
            <a:ext cx="357188" cy="254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3641" name="Line 9"/>
          <p:cNvSpPr>
            <a:spLocks noChangeShapeType="1"/>
          </p:cNvSpPr>
          <p:nvPr/>
        </p:nvSpPr>
        <p:spPr bwMode="auto">
          <a:xfrm flipV="1">
            <a:off x="6473825" y="2101851"/>
            <a:ext cx="236538" cy="74612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3642" name="Text Box 10"/>
          <p:cNvSpPr txBox="1">
            <a:spLocks noChangeArrowheads="1"/>
          </p:cNvSpPr>
          <p:nvPr/>
        </p:nvSpPr>
        <p:spPr bwMode="auto">
          <a:xfrm>
            <a:off x="6751639" y="1582738"/>
            <a:ext cx="788987" cy="590550"/>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latin typeface="Arial" charset="0"/>
              </a:rPr>
              <a:t>Antigen-</a:t>
            </a:r>
          </a:p>
          <a:p>
            <a:pPr>
              <a:lnSpc>
                <a:spcPct val="90000"/>
              </a:lnSpc>
              <a:buFont typeface="Arial" charset="0"/>
              <a:buNone/>
            </a:pPr>
            <a:r>
              <a:rPr kumimoji="0" lang="en-US" sz="1500" b="1">
                <a:latin typeface="Arial" charset="0"/>
              </a:rPr>
              <a:t>binding</a:t>
            </a:r>
          </a:p>
          <a:p>
            <a:pPr>
              <a:lnSpc>
                <a:spcPct val="90000"/>
              </a:lnSpc>
              <a:buFont typeface="Arial" charset="0"/>
              <a:buNone/>
            </a:pPr>
            <a:r>
              <a:rPr kumimoji="0" lang="en-US" sz="1500" b="1">
                <a:latin typeface="Arial" charset="0"/>
              </a:rPr>
              <a:t>sites</a:t>
            </a:r>
          </a:p>
          <a:p>
            <a:pPr>
              <a:lnSpc>
                <a:spcPct val="90000"/>
              </a:lnSpc>
              <a:buFont typeface="Arial" charset="0"/>
              <a:buNone/>
            </a:pPr>
            <a:endParaRPr kumimoji="0" lang="en-US" sz="1500" b="1">
              <a:solidFill>
                <a:srgbClr val="563A84"/>
              </a:solidFill>
              <a:latin typeface="Arial" charset="0"/>
            </a:endParaRPr>
          </a:p>
        </p:txBody>
      </p:sp>
      <p:sp>
        <p:nvSpPr>
          <p:cNvPr id="1093643" name="Text Box 11"/>
          <p:cNvSpPr txBox="1">
            <a:spLocks noChangeArrowheads="1"/>
          </p:cNvSpPr>
          <p:nvPr/>
        </p:nvSpPr>
        <p:spPr bwMode="auto">
          <a:xfrm>
            <a:off x="9020176" y="1747839"/>
            <a:ext cx="1273175" cy="61277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latin typeface="Arial" charset="0"/>
              </a:rPr>
              <a:t>Epitopes</a:t>
            </a:r>
          </a:p>
          <a:p>
            <a:pPr>
              <a:lnSpc>
                <a:spcPct val="90000"/>
              </a:lnSpc>
              <a:buFont typeface="Arial" charset="0"/>
              <a:buNone/>
            </a:pPr>
            <a:r>
              <a:rPr kumimoji="0" lang="en-US" sz="1500" b="1">
                <a:latin typeface="Arial" charset="0"/>
              </a:rPr>
              <a:t>(antigenic</a:t>
            </a:r>
          </a:p>
          <a:p>
            <a:pPr>
              <a:lnSpc>
                <a:spcPct val="90000"/>
              </a:lnSpc>
              <a:buFont typeface="Arial" charset="0"/>
              <a:buNone/>
            </a:pPr>
            <a:r>
              <a:rPr kumimoji="0" lang="en-US" sz="1500" b="1">
                <a:latin typeface="Arial" charset="0"/>
              </a:rPr>
              <a:t>determinants)</a:t>
            </a:r>
            <a:endParaRPr kumimoji="0" lang="en-US" sz="1500" b="1">
              <a:solidFill>
                <a:srgbClr val="563A84"/>
              </a:solidFill>
              <a:latin typeface="Arial" charset="0"/>
            </a:endParaRPr>
          </a:p>
        </p:txBody>
      </p:sp>
      <p:sp>
        <p:nvSpPr>
          <p:cNvPr id="1093644" name="Text Box 12"/>
          <p:cNvSpPr txBox="1">
            <a:spLocks noChangeArrowheads="1"/>
          </p:cNvSpPr>
          <p:nvPr/>
        </p:nvSpPr>
        <p:spPr bwMode="auto">
          <a:xfrm>
            <a:off x="6775451" y="2967039"/>
            <a:ext cx="720725" cy="21272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500" b="1">
                <a:latin typeface="Arial" charset="0"/>
              </a:rPr>
              <a:t>Antigen</a:t>
            </a:r>
            <a:endParaRPr kumimoji="0" lang="en-US" sz="1500" b="1">
              <a:solidFill>
                <a:srgbClr val="563A84"/>
              </a:solidFill>
              <a:latin typeface="Arial" charset="0"/>
            </a:endParaRPr>
          </a:p>
        </p:txBody>
      </p:sp>
      <p:sp>
        <p:nvSpPr>
          <p:cNvPr id="1093645" name="Text Box 13"/>
          <p:cNvSpPr txBox="1">
            <a:spLocks noChangeArrowheads="1"/>
          </p:cNvSpPr>
          <p:nvPr/>
        </p:nvSpPr>
        <p:spPr bwMode="auto">
          <a:xfrm>
            <a:off x="6030913" y="4533901"/>
            <a:ext cx="1058862" cy="21272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500" b="1">
                <a:latin typeface="Arial" charset="0"/>
              </a:rPr>
              <a:t>Antibody B</a:t>
            </a:r>
            <a:endParaRPr kumimoji="0" lang="en-US" sz="1500" b="1">
              <a:solidFill>
                <a:srgbClr val="563A84"/>
              </a:solidFill>
              <a:latin typeface="Arial" charset="0"/>
            </a:endParaRPr>
          </a:p>
        </p:txBody>
      </p:sp>
      <p:sp>
        <p:nvSpPr>
          <p:cNvPr id="1093646" name="Text Box 14"/>
          <p:cNvSpPr txBox="1">
            <a:spLocks noChangeArrowheads="1"/>
          </p:cNvSpPr>
          <p:nvPr/>
        </p:nvSpPr>
        <p:spPr bwMode="auto">
          <a:xfrm>
            <a:off x="7664451" y="3076576"/>
            <a:ext cx="1058863" cy="21272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500" b="1">
                <a:latin typeface="Arial" charset="0"/>
              </a:rPr>
              <a:t>Antibody C</a:t>
            </a:r>
            <a:endParaRPr kumimoji="0" lang="en-US" sz="1500" b="1">
              <a:solidFill>
                <a:srgbClr val="563A84"/>
              </a:solidFill>
              <a:latin typeface="Arial" charset="0"/>
            </a:endParaRPr>
          </a:p>
        </p:txBody>
      </p:sp>
      <p:sp>
        <p:nvSpPr>
          <p:cNvPr id="1093647" name="Text Box 15"/>
          <p:cNvSpPr txBox="1">
            <a:spLocks noChangeArrowheads="1"/>
          </p:cNvSpPr>
          <p:nvPr/>
        </p:nvSpPr>
        <p:spPr bwMode="auto">
          <a:xfrm>
            <a:off x="5610226" y="2990851"/>
            <a:ext cx="1058863" cy="212725"/>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500" b="1">
                <a:latin typeface="Arial" charset="0"/>
              </a:rPr>
              <a:t>Antibody A</a:t>
            </a:r>
            <a:endParaRPr kumimoji="0" lang="en-US" sz="1500" b="1">
              <a:solidFill>
                <a:srgbClr val="563A84"/>
              </a:solidFill>
              <a:latin typeface="Arial" charset="0"/>
            </a:endParaRPr>
          </a:p>
        </p:txBody>
      </p:sp>
      <p:sp>
        <p:nvSpPr>
          <p:cNvPr id="1093648" name="Line 16"/>
          <p:cNvSpPr>
            <a:spLocks noChangeShapeType="1"/>
          </p:cNvSpPr>
          <p:nvPr/>
        </p:nvSpPr>
        <p:spPr bwMode="auto">
          <a:xfrm>
            <a:off x="2046288" y="2449513"/>
            <a:ext cx="62865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3649" name="Line 17"/>
          <p:cNvSpPr>
            <a:spLocks noChangeShapeType="1"/>
          </p:cNvSpPr>
          <p:nvPr/>
        </p:nvSpPr>
        <p:spPr bwMode="auto">
          <a:xfrm>
            <a:off x="2060575" y="2451101"/>
            <a:ext cx="0" cy="30321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3650" name="AutoShape 18"/>
          <p:cNvSpPr>
            <a:spLocks/>
          </p:cNvSpPr>
          <p:nvPr/>
        </p:nvSpPr>
        <p:spPr bwMode="auto">
          <a:xfrm rot="3162839">
            <a:off x="2026445" y="2520157"/>
            <a:ext cx="150812" cy="561975"/>
          </a:xfrm>
          <a:prstGeom prst="leftBrace">
            <a:avLst>
              <a:gd name="adj1" fmla="val 31053"/>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   </a:t>
            </a:r>
          </a:p>
        </p:txBody>
      </p:sp>
      <p:sp>
        <p:nvSpPr>
          <p:cNvPr id="1093651" name="AutoShape 19"/>
          <p:cNvSpPr>
            <a:spLocks/>
          </p:cNvSpPr>
          <p:nvPr/>
        </p:nvSpPr>
        <p:spPr bwMode="auto">
          <a:xfrm rot="7597444">
            <a:off x="4941095" y="2523332"/>
            <a:ext cx="150812" cy="561975"/>
          </a:xfrm>
          <a:prstGeom prst="leftBrace">
            <a:avLst>
              <a:gd name="adj1" fmla="val 31053"/>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   </a:t>
            </a:r>
          </a:p>
        </p:txBody>
      </p:sp>
      <p:sp>
        <p:nvSpPr>
          <p:cNvPr id="1093652" name="Line 20"/>
          <p:cNvSpPr>
            <a:spLocks noChangeShapeType="1"/>
          </p:cNvSpPr>
          <p:nvPr/>
        </p:nvSpPr>
        <p:spPr bwMode="auto">
          <a:xfrm>
            <a:off x="4637089" y="2449513"/>
            <a:ext cx="434975"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3653" name="Line 21"/>
          <p:cNvSpPr>
            <a:spLocks noChangeShapeType="1"/>
          </p:cNvSpPr>
          <p:nvPr/>
        </p:nvSpPr>
        <p:spPr bwMode="auto">
          <a:xfrm>
            <a:off x="5060950" y="2438401"/>
            <a:ext cx="0" cy="31591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3654" name="Text Box 22"/>
          <p:cNvSpPr txBox="1">
            <a:spLocks noChangeArrowheads="1"/>
          </p:cNvSpPr>
          <p:nvPr/>
        </p:nvSpPr>
        <p:spPr bwMode="auto">
          <a:xfrm>
            <a:off x="3679825" y="4208464"/>
            <a:ext cx="134938" cy="1857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C</a:t>
            </a:r>
          </a:p>
        </p:txBody>
      </p:sp>
      <p:sp>
        <p:nvSpPr>
          <p:cNvPr id="1093655" name="Text Box 23"/>
          <p:cNvSpPr txBox="1">
            <a:spLocks noChangeArrowheads="1"/>
          </p:cNvSpPr>
          <p:nvPr/>
        </p:nvSpPr>
        <p:spPr bwMode="auto">
          <a:xfrm>
            <a:off x="3298825" y="4208464"/>
            <a:ext cx="134938" cy="1857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C</a:t>
            </a:r>
          </a:p>
        </p:txBody>
      </p:sp>
      <p:sp>
        <p:nvSpPr>
          <p:cNvPr id="1093656" name="Text Box 24"/>
          <p:cNvSpPr txBox="1">
            <a:spLocks noChangeArrowheads="1"/>
          </p:cNvSpPr>
          <p:nvPr/>
        </p:nvSpPr>
        <p:spPr bwMode="auto">
          <a:xfrm rot="-2970973">
            <a:off x="4305301" y="3836988"/>
            <a:ext cx="134937" cy="185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C</a:t>
            </a:r>
          </a:p>
        </p:txBody>
      </p:sp>
      <p:sp>
        <p:nvSpPr>
          <p:cNvPr id="1093657" name="Text Box 25"/>
          <p:cNvSpPr txBox="1">
            <a:spLocks noChangeArrowheads="1"/>
          </p:cNvSpPr>
          <p:nvPr/>
        </p:nvSpPr>
        <p:spPr bwMode="auto">
          <a:xfrm rot="-2970973">
            <a:off x="4371976" y="3128963"/>
            <a:ext cx="134937" cy="185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V</a:t>
            </a:r>
          </a:p>
        </p:txBody>
      </p:sp>
      <p:sp>
        <p:nvSpPr>
          <p:cNvPr id="1093658" name="Text Box 26"/>
          <p:cNvSpPr txBox="1">
            <a:spLocks noChangeArrowheads="1"/>
          </p:cNvSpPr>
          <p:nvPr/>
        </p:nvSpPr>
        <p:spPr bwMode="auto">
          <a:xfrm rot="-2970973">
            <a:off x="4676776" y="3395663"/>
            <a:ext cx="134937" cy="185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V</a:t>
            </a:r>
          </a:p>
        </p:txBody>
      </p:sp>
      <p:sp>
        <p:nvSpPr>
          <p:cNvPr id="1093659" name="Text Box 27"/>
          <p:cNvSpPr txBox="1">
            <a:spLocks noChangeArrowheads="1"/>
          </p:cNvSpPr>
          <p:nvPr/>
        </p:nvSpPr>
        <p:spPr bwMode="auto">
          <a:xfrm rot="3130672">
            <a:off x="2613026" y="3128963"/>
            <a:ext cx="134937" cy="185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V</a:t>
            </a:r>
          </a:p>
        </p:txBody>
      </p:sp>
      <p:sp>
        <p:nvSpPr>
          <p:cNvPr id="1093660" name="Text Box 28"/>
          <p:cNvSpPr txBox="1">
            <a:spLocks noChangeArrowheads="1"/>
          </p:cNvSpPr>
          <p:nvPr/>
        </p:nvSpPr>
        <p:spPr bwMode="auto">
          <a:xfrm rot="3130672">
            <a:off x="2305051" y="3392488"/>
            <a:ext cx="134937" cy="185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V</a:t>
            </a:r>
          </a:p>
        </p:txBody>
      </p:sp>
      <p:sp>
        <p:nvSpPr>
          <p:cNvPr id="1093661" name="Text Box 29"/>
          <p:cNvSpPr txBox="1">
            <a:spLocks noChangeArrowheads="1"/>
          </p:cNvSpPr>
          <p:nvPr/>
        </p:nvSpPr>
        <p:spPr bwMode="auto">
          <a:xfrm rot="3130672">
            <a:off x="2705101" y="3865563"/>
            <a:ext cx="134937" cy="1857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500" b="1">
                <a:solidFill>
                  <a:schemeClr val="bg1"/>
                </a:solidFill>
                <a:latin typeface="Arial" charset="0"/>
              </a:rPr>
              <a:t>C</a:t>
            </a:r>
          </a:p>
        </p:txBody>
      </p:sp>
    </p:spTree>
    <p:extLst>
      <p:ext uri="{BB962C8B-B14F-4D97-AF65-F5344CB8AC3E}">
        <p14:creationId xmlns:p14="http://schemas.microsoft.com/office/powerpoint/2010/main" val="404752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a:xfrm>
            <a:off x="838200" y="145206"/>
            <a:ext cx="10515600" cy="1325563"/>
          </a:xfrm>
          <a:ln>
            <a:solidFill>
              <a:srgbClr val="FF0000"/>
            </a:solidFill>
          </a:ln>
        </p:spPr>
        <p:txBody>
          <a:bodyPr>
            <a:normAutofit/>
          </a:bodyPr>
          <a:lstStyle/>
          <a:p>
            <a:r>
              <a:rPr lang="en-US" b="1" dirty="0">
                <a:latin typeface="Gill Sans"/>
                <a:cs typeface="Gill Sans"/>
              </a:rPr>
              <a:t>The Antigen Receptors of B Cells and T Cells</a:t>
            </a:r>
            <a:endParaRPr lang="en-US" b="1" dirty="0">
              <a:solidFill>
                <a:schemeClr val="tx1"/>
              </a:solidFill>
              <a:latin typeface="Gill Sans"/>
              <a:cs typeface="Gill Sans"/>
            </a:endParaRPr>
          </a:p>
        </p:txBody>
      </p:sp>
      <p:sp>
        <p:nvSpPr>
          <p:cNvPr id="886787" name="Rectangle 3"/>
          <p:cNvSpPr>
            <a:spLocks noGrp="1" noChangeArrowheads="1"/>
          </p:cNvSpPr>
          <p:nvPr>
            <p:ph type="body" idx="1"/>
          </p:nvPr>
        </p:nvSpPr>
        <p:spPr>
          <a:xfrm>
            <a:off x="1731963" y="1554906"/>
            <a:ext cx="8534400" cy="4297755"/>
          </a:xfrm>
        </p:spPr>
        <p:txBody>
          <a:bodyPr>
            <a:noAutofit/>
          </a:bodyPr>
          <a:lstStyle/>
          <a:p>
            <a:pPr>
              <a:lnSpc>
                <a:spcPct val="90000"/>
              </a:lnSpc>
            </a:pPr>
            <a:r>
              <a:rPr lang="en-US" b="1" dirty="0">
                <a:latin typeface="Gill Sans"/>
                <a:cs typeface="Gill Sans"/>
              </a:rPr>
              <a:t>B cell receptors </a:t>
            </a:r>
            <a:r>
              <a:rPr lang="en-US" dirty="0">
                <a:latin typeface="Gill Sans"/>
                <a:cs typeface="Gill Sans"/>
              </a:rPr>
              <a:t>bind to </a:t>
            </a:r>
            <a:r>
              <a:rPr lang="en-US" b="1" dirty="0">
                <a:solidFill>
                  <a:srgbClr val="B1181A"/>
                </a:solidFill>
                <a:latin typeface="Gill Sans"/>
                <a:cs typeface="Gill Sans"/>
              </a:rPr>
              <a:t>specific</a:t>
            </a:r>
            <a:r>
              <a:rPr lang="en-US" dirty="0">
                <a:latin typeface="Gill Sans"/>
                <a:cs typeface="Gill Sans"/>
              </a:rPr>
              <a:t>, intact antigens.</a:t>
            </a:r>
          </a:p>
          <a:p>
            <a:pPr>
              <a:lnSpc>
                <a:spcPct val="90000"/>
              </a:lnSpc>
            </a:pPr>
            <a:r>
              <a:rPr lang="en-US" dirty="0">
                <a:latin typeface="Gill Sans"/>
                <a:cs typeface="Gill Sans"/>
              </a:rPr>
              <a:t>The B cell receptor consists of two identical </a:t>
            </a:r>
            <a:r>
              <a:rPr lang="en-US" b="1" dirty="0">
                <a:latin typeface="Gill Sans"/>
                <a:cs typeface="Gill Sans"/>
              </a:rPr>
              <a:t>heavy chains </a:t>
            </a:r>
            <a:r>
              <a:rPr lang="en-US" dirty="0">
                <a:latin typeface="Gill Sans"/>
                <a:cs typeface="Gill Sans"/>
              </a:rPr>
              <a:t>and two identical </a:t>
            </a:r>
            <a:r>
              <a:rPr lang="en-US" b="1" dirty="0">
                <a:latin typeface="Gill Sans"/>
                <a:cs typeface="Gill Sans"/>
              </a:rPr>
              <a:t>light chains.</a:t>
            </a:r>
          </a:p>
          <a:p>
            <a:pPr>
              <a:lnSpc>
                <a:spcPct val="90000"/>
              </a:lnSpc>
            </a:pPr>
            <a:r>
              <a:rPr lang="en-US" dirty="0">
                <a:latin typeface="Gill Sans"/>
                <a:cs typeface="Gill Sans"/>
              </a:rPr>
              <a:t>The tips of the chains form a </a:t>
            </a:r>
            <a:r>
              <a:rPr lang="en-US" i="1" dirty="0">
                <a:solidFill>
                  <a:srgbClr val="B1181A"/>
                </a:solidFill>
                <a:latin typeface="Gill Sans"/>
                <a:cs typeface="Gill Sans"/>
              </a:rPr>
              <a:t>constant</a:t>
            </a:r>
            <a:r>
              <a:rPr lang="en-US" dirty="0">
                <a:solidFill>
                  <a:srgbClr val="B1181A"/>
                </a:solidFill>
                <a:latin typeface="Gill Sans"/>
                <a:cs typeface="Gill Sans"/>
              </a:rPr>
              <a:t> </a:t>
            </a:r>
            <a:r>
              <a:rPr lang="en-US" i="1" dirty="0">
                <a:solidFill>
                  <a:srgbClr val="B1181A"/>
                </a:solidFill>
                <a:latin typeface="Gill Sans"/>
                <a:cs typeface="Gill Sans"/>
              </a:rPr>
              <a:t>(C) region</a:t>
            </a:r>
            <a:r>
              <a:rPr lang="en-US" dirty="0">
                <a:latin typeface="Gill Sans"/>
                <a:cs typeface="Gill Sans"/>
              </a:rPr>
              <a:t>, and each chain contains a </a:t>
            </a:r>
            <a:r>
              <a:rPr lang="en-US" i="1" dirty="0">
                <a:solidFill>
                  <a:srgbClr val="B1181A"/>
                </a:solidFill>
                <a:latin typeface="Gill Sans"/>
                <a:cs typeface="Gill Sans"/>
              </a:rPr>
              <a:t>variable (V) region</a:t>
            </a:r>
            <a:r>
              <a:rPr lang="en-US" dirty="0">
                <a:latin typeface="Gill Sans"/>
                <a:cs typeface="Gill Sans"/>
              </a:rPr>
              <a:t>, so named because its amino acid sequence varies extensively from one B cell to another.</a:t>
            </a:r>
          </a:p>
          <a:p>
            <a:pPr>
              <a:lnSpc>
                <a:spcPct val="90000"/>
              </a:lnSpc>
            </a:pPr>
            <a:r>
              <a:rPr lang="en-US" i="1" dirty="0">
                <a:solidFill>
                  <a:srgbClr val="B1181A"/>
                </a:solidFill>
                <a:latin typeface="Gill Sans"/>
                <a:cs typeface="Gill Sans"/>
              </a:rPr>
              <a:t>Secreted </a:t>
            </a:r>
            <a:r>
              <a:rPr lang="en-US" b="1" i="1" dirty="0">
                <a:solidFill>
                  <a:srgbClr val="B1181A"/>
                </a:solidFill>
                <a:latin typeface="Gill Sans"/>
                <a:cs typeface="Gill Sans"/>
              </a:rPr>
              <a:t>antibodies</a:t>
            </a:r>
            <a:r>
              <a:rPr lang="en-US" i="1" dirty="0">
                <a:solidFill>
                  <a:srgbClr val="B1181A"/>
                </a:solidFill>
                <a:latin typeface="Gill Sans"/>
                <a:cs typeface="Gill Sans"/>
              </a:rPr>
              <a:t>, or </a:t>
            </a:r>
            <a:r>
              <a:rPr lang="en-US" b="1" i="1" dirty="0" err="1">
                <a:solidFill>
                  <a:srgbClr val="B1181A"/>
                </a:solidFill>
                <a:latin typeface="Gill Sans"/>
                <a:cs typeface="Gill Sans"/>
              </a:rPr>
              <a:t>immunoglobulins</a:t>
            </a:r>
            <a:r>
              <a:rPr lang="en-US" i="1" dirty="0">
                <a:solidFill>
                  <a:srgbClr val="B1181A"/>
                </a:solidFill>
                <a:latin typeface="Gill Sans"/>
                <a:cs typeface="Gill Sans"/>
              </a:rPr>
              <a:t>, are structurally similar to B cell receptors</a:t>
            </a:r>
            <a:r>
              <a:rPr lang="en-US" dirty="0">
                <a:latin typeface="Gill Sans"/>
                <a:cs typeface="Gill Sans"/>
              </a:rPr>
              <a:t> but lack </a:t>
            </a:r>
            <a:r>
              <a:rPr lang="en-US" dirty="0" err="1">
                <a:latin typeface="Gill Sans"/>
                <a:cs typeface="Gill Sans"/>
              </a:rPr>
              <a:t>transmembrane</a:t>
            </a:r>
            <a:r>
              <a:rPr lang="en-US" dirty="0">
                <a:latin typeface="Gill Sans"/>
                <a:cs typeface="Gill Sans"/>
              </a:rPr>
              <a:t> regions that anchor receptors in the plasma membrane.</a:t>
            </a:r>
          </a:p>
          <a:p>
            <a:pPr>
              <a:lnSpc>
                <a:spcPct val="90000"/>
              </a:lnSpc>
            </a:pPr>
            <a:endParaRPr lang="en-US" dirty="0">
              <a:latin typeface="Gill Sans"/>
              <a:cs typeface="Gill Sans"/>
            </a:endParaRPr>
          </a:p>
        </p:txBody>
      </p:sp>
      <p:sp>
        <p:nvSpPr>
          <p:cNvPr id="886813" name="Line 29"/>
          <p:cNvSpPr>
            <a:spLocks noChangeShapeType="1"/>
          </p:cNvSpPr>
          <p:nvPr/>
        </p:nvSpPr>
        <p:spPr bwMode="auto">
          <a:xfrm>
            <a:off x="5410200" y="3733800"/>
            <a:ext cx="381000" cy="0"/>
          </a:xfrm>
          <a:prstGeom prst="line">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349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spAutoFit/>
          </a:bodyPr>
          <a:lstStyle/>
          <a:p>
            <a:endParaRPr lang="en-US"/>
          </a:p>
        </p:txBody>
      </p:sp>
    </p:spTree>
    <p:extLst>
      <p:ext uri="{BB962C8B-B14F-4D97-AF65-F5344CB8AC3E}">
        <p14:creationId xmlns:p14="http://schemas.microsoft.com/office/powerpoint/2010/main" val="1161172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5" name="Rectangle 3"/>
          <p:cNvSpPr>
            <a:spLocks noGrp="1" noChangeArrowheads="1"/>
          </p:cNvSpPr>
          <p:nvPr>
            <p:ph type="body" idx="1"/>
          </p:nvPr>
        </p:nvSpPr>
        <p:spPr>
          <a:xfrm>
            <a:off x="1724025" y="1066800"/>
            <a:ext cx="8534400" cy="6108700"/>
          </a:xfrm>
        </p:spPr>
        <p:txBody>
          <a:bodyPr/>
          <a:lstStyle/>
          <a:p>
            <a:pPr>
              <a:lnSpc>
                <a:spcPct val="90000"/>
              </a:lnSpc>
            </a:pPr>
            <a:r>
              <a:rPr lang="en-US" sz="2600"/>
              <a:t>Each </a:t>
            </a:r>
            <a:r>
              <a:rPr lang="en-US" sz="2600" b="1">
                <a:solidFill>
                  <a:srgbClr val="B1181A"/>
                </a:solidFill>
              </a:rPr>
              <a:t>T cell receptor</a:t>
            </a:r>
            <a:r>
              <a:rPr lang="en-US" sz="2600" b="1"/>
              <a:t> </a:t>
            </a:r>
            <a:r>
              <a:rPr lang="en-US" sz="2600"/>
              <a:t>consists of two different polypeptide chains. The tips of the chain form a variable (V) region; the rest is a constant (C) region.</a:t>
            </a:r>
          </a:p>
          <a:p>
            <a:pPr>
              <a:lnSpc>
                <a:spcPct val="90000"/>
              </a:lnSpc>
            </a:pPr>
            <a:r>
              <a:rPr lang="en-US" sz="2600" i="1">
                <a:solidFill>
                  <a:srgbClr val="B1181A"/>
                </a:solidFill>
              </a:rPr>
              <a:t>T cells can bind </a:t>
            </a:r>
            <a:r>
              <a:rPr lang="en-US" sz="2600" i="1"/>
              <a:t>to</a:t>
            </a:r>
            <a:r>
              <a:rPr lang="en-US" sz="2600" i="1">
                <a:solidFill>
                  <a:srgbClr val="B1181A"/>
                </a:solidFill>
              </a:rPr>
              <a:t> an antigen that is free </a:t>
            </a:r>
            <a:r>
              <a:rPr lang="en-US" sz="2600" i="1"/>
              <a:t>or</a:t>
            </a:r>
            <a:r>
              <a:rPr lang="en-US" sz="2600" i="1">
                <a:solidFill>
                  <a:srgbClr val="B1181A"/>
                </a:solidFill>
              </a:rPr>
              <a:t> on the surface of a pathogen</a:t>
            </a:r>
            <a:r>
              <a:rPr lang="en-US" sz="2600"/>
              <a:t>.</a:t>
            </a:r>
          </a:p>
          <a:p>
            <a:pPr>
              <a:lnSpc>
                <a:spcPct val="90000"/>
              </a:lnSpc>
            </a:pPr>
            <a:r>
              <a:rPr lang="en-US" sz="2600"/>
              <a:t>T cells bind to </a:t>
            </a:r>
            <a:r>
              <a:rPr lang="en-US" sz="2600" i="1">
                <a:solidFill>
                  <a:srgbClr val="B1181A"/>
                </a:solidFill>
              </a:rPr>
              <a:t>antigen fragments presented on a host cell</a:t>
            </a:r>
            <a:r>
              <a:rPr lang="en-US" sz="2600"/>
              <a:t>.  These antigen fragments are </a:t>
            </a:r>
            <a:r>
              <a:rPr lang="en-US" sz="2600" i="1">
                <a:solidFill>
                  <a:srgbClr val="B1181A"/>
                </a:solidFill>
              </a:rPr>
              <a:t>bound to cell-surface proteins called MHC</a:t>
            </a:r>
            <a:r>
              <a:rPr lang="en-US" sz="2600"/>
              <a:t> molecules.</a:t>
            </a:r>
          </a:p>
          <a:p>
            <a:pPr>
              <a:lnSpc>
                <a:spcPct val="90000"/>
              </a:lnSpc>
            </a:pPr>
            <a:r>
              <a:rPr lang="en-US" sz="2600" b="1"/>
              <a:t>MHC</a:t>
            </a:r>
            <a:r>
              <a:rPr lang="en-US" sz="2600"/>
              <a:t> molecules are so named because they are encoded by a family of genes (many </a:t>
            </a:r>
            <a:r>
              <a:rPr lang="en-US" sz="2600">
                <a:solidFill>
                  <a:srgbClr val="C1081E"/>
                </a:solidFill>
              </a:rPr>
              <a:t>unique / specific) </a:t>
            </a:r>
            <a:r>
              <a:rPr lang="en-US" sz="2600"/>
              <a:t>called the</a:t>
            </a:r>
            <a:r>
              <a:rPr lang="en-US" sz="2600">
                <a:solidFill>
                  <a:srgbClr val="C1081E"/>
                </a:solidFill>
              </a:rPr>
              <a:t>  </a:t>
            </a:r>
            <a:r>
              <a:rPr lang="en-US" sz="2600" b="1">
                <a:solidFill>
                  <a:srgbClr val="C1081E"/>
                </a:solidFill>
              </a:rPr>
              <a:t>Major Histocompatibility Complex.</a:t>
            </a:r>
            <a:endParaRPr lang="en-US" sz="2600">
              <a:solidFill>
                <a:srgbClr val="C1081E"/>
              </a:solidFill>
            </a:endParaRPr>
          </a:p>
          <a:p>
            <a:pPr>
              <a:lnSpc>
                <a:spcPct val="90000"/>
              </a:lnSpc>
            </a:pPr>
            <a:endParaRPr lang="en-US" sz="2600"/>
          </a:p>
          <a:p>
            <a:pPr>
              <a:lnSpc>
                <a:spcPct val="90000"/>
              </a:lnSpc>
            </a:pPr>
            <a:endParaRPr lang="en-US" sz="2600"/>
          </a:p>
        </p:txBody>
      </p:sp>
    </p:spTree>
    <p:extLst>
      <p:ext uri="{BB962C8B-B14F-4D97-AF65-F5344CB8AC3E}">
        <p14:creationId xmlns:p14="http://schemas.microsoft.com/office/powerpoint/2010/main" val="2497138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a:xfrm>
            <a:off x="1662113" y="76200"/>
            <a:ext cx="8534400" cy="585788"/>
          </a:xfrm>
        </p:spPr>
        <p:txBody>
          <a:bodyPr>
            <a:normAutofit fontScale="90000"/>
          </a:bodyPr>
          <a:lstStyle/>
          <a:p>
            <a:r>
              <a:rPr lang="en-US" b="1" i="1" dirty="0"/>
              <a:t>The Role of the </a:t>
            </a:r>
            <a:r>
              <a:rPr lang="en-US" sz="3600" b="1" i="1" dirty="0">
                <a:solidFill>
                  <a:srgbClr val="B1181A"/>
                </a:solidFill>
              </a:rPr>
              <a:t>MHC</a:t>
            </a:r>
            <a:endParaRPr lang="en-US" b="1" i="1" dirty="0"/>
          </a:p>
        </p:txBody>
      </p:sp>
      <p:sp>
        <p:nvSpPr>
          <p:cNvPr id="1057795" name="Rectangle 3"/>
          <p:cNvSpPr>
            <a:spLocks noGrp="1" noChangeArrowheads="1"/>
          </p:cNvSpPr>
          <p:nvPr>
            <p:ph type="body" idx="1"/>
          </p:nvPr>
        </p:nvSpPr>
        <p:spPr>
          <a:xfrm>
            <a:off x="1731963" y="1168400"/>
            <a:ext cx="8534400" cy="5194300"/>
          </a:xfrm>
        </p:spPr>
        <p:txBody>
          <a:bodyPr/>
          <a:lstStyle/>
          <a:p>
            <a:r>
              <a:rPr lang="en-US" sz="3000"/>
              <a:t>In infected cells, </a:t>
            </a:r>
            <a:r>
              <a:rPr lang="en-US" sz="3000" i="1">
                <a:solidFill>
                  <a:srgbClr val="CA1813"/>
                </a:solidFill>
              </a:rPr>
              <a:t>MHC molecules</a:t>
            </a:r>
            <a:r>
              <a:rPr lang="en-US" sz="3000"/>
              <a:t> bind and transport antigen fragments to the cell surface, a process called </a:t>
            </a:r>
            <a:r>
              <a:rPr lang="en-US" sz="3000" b="1" i="1">
                <a:solidFill>
                  <a:srgbClr val="B1181A"/>
                </a:solidFill>
              </a:rPr>
              <a:t>antigen presentation</a:t>
            </a:r>
            <a:r>
              <a:rPr lang="en-US" sz="3000" b="1"/>
              <a:t>.</a:t>
            </a:r>
          </a:p>
          <a:p>
            <a:r>
              <a:rPr lang="en-US" sz="3000"/>
              <a:t>A nearby </a:t>
            </a:r>
            <a:r>
              <a:rPr lang="en-US" sz="3000" i="1">
                <a:solidFill>
                  <a:srgbClr val="B1181A"/>
                </a:solidFill>
              </a:rPr>
              <a:t>T cell can then detect</a:t>
            </a:r>
            <a:r>
              <a:rPr lang="en-US" sz="3000"/>
              <a:t> the antigen fragment displayed on the cell</a:t>
            </a:r>
            <a:r>
              <a:rPr lang="ja-JP" altLang="en-US" sz="3000">
                <a:latin typeface="Arial"/>
              </a:rPr>
              <a:t>’</a:t>
            </a:r>
            <a:r>
              <a:rPr lang="en-US" sz="3000"/>
              <a:t>s surface.</a:t>
            </a:r>
          </a:p>
          <a:p>
            <a:r>
              <a:rPr lang="en-US" sz="3000"/>
              <a:t>Depending on their source, peptide antigens are handled by different classes of MHC molecules.</a:t>
            </a:r>
          </a:p>
          <a:p>
            <a:endParaRPr lang="en-US" sz="3000"/>
          </a:p>
        </p:txBody>
      </p:sp>
    </p:spTree>
    <p:extLst>
      <p:ext uri="{BB962C8B-B14F-4D97-AF65-F5344CB8AC3E}">
        <p14:creationId xmlns:p14="http://schemas.microsoft.com/office/powerpoint/2010/main" val="318565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1393"/>
          <a:stretch/>
        </p:blipFill>
        <p:spPr>
          <a:xfrm>
            <a:off x="1878438" y="440572"/>
            <a:ext cx="8610070" cy="6194350"/>
          </a:xfrm>
          <a:prstGeom prst="rect">
            <a:avLst/>
          </a:prstGeom>
        </p:spPr>
      </p:pic>
    </p:spTree>
    <p:extLst>
      <p:ext uri="{BB962C8B-B14F-4D97-AF65-F5344CB8AC3E}">
        <p14:creationId xmlns:p14="http://schemas.microsoft.com/office/powerpoint/2010/main" val="838126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rot="16200000">
            <a:off x="3482579" y="3475311"/>
            <a:ext cx="2794000" cy="584711"/>
          </a:xfrm>
          <a:prstGeom prst="triangl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srcRect t="9105" b="3678"/>
          <a:stretch/>
        </p:blipFill>
        <p:spPr>
          <a:xfrm rot="10800000">
            <a:off x="5171935" y="2370665"/>
            <a:ext cx="5199932" cy="2794000"/>
          </a:xfrm>
          <a:prstGeom prst="rect">
            <a:avLst/>
          </a:prstGeom>
          <a:ln w="25400">
            <a:solidFill>
              <a:schemeClr val="tx1"/>
            </a:solidFill>
          </a:ln>
        </p:spPr>
      </p:pic>
      <p:pic>
        <p:nvPicPr>
          <p:cNvPr id="3" name="Picture 2"/>
          <p:cNvPicPr>
            <a:picLocks noChangeAspect="1"/>
          </p:cNvPicPr>
          <p:nvPr/>
        </p:nvPicPr>
        <p:blipFill>
          <a:blip r:embed="rId3"/>
          <a:stretch>
            <a:fillRect/>
          </a:stretch>
        </p:blipFill>
        <p:spPr>
          <a:xfrm>
            <a:off x="1733463" y="1249348"/>
            <a:ext cx="2941105" cy="5020516"/>
          </a:xfrm>
          <a:prstGeom prst="rect">
            <a:avLst/>
          </a:prstGeom>
          <a:ln w="25400">
            <a:solidFill>
              <a:schemeClr val="tx1"/>
            </a:solidFill>
          </a:ln>
        </p:spPr>
      </p:pic>
      <p:sp>
        <p:nvSpPr>
          <p:cNvPr id="4" name="TextBox 3"/>
          <p:cNvSpPr txBox="1"/>
          <p:nvPr/>
        </p:nvSpPr>
        <p:spPr>
          <a:xfrm>
            <a:off x="1876776" y="11433"/>
            <a:ext cx="8504957" cy="646331"/>
          </a:xfrm>
          <a:prstGeom prst="rect">
            <a:avLst/>
          </a:prstGeom>
          <a:noFill/>
        </p:spPr>
        <p:txBody>
          <a:bodyPr wrap="none" rtlCol="0">
            <a:spAutoFit/>
          </a:bodyPr>
          <a:lstStyle/>
          <a:p>
            <a:r>
              <a:rPr lang="en-US" sz="3600" dirty="0">
                <a:solidFill>
                  <a:srgbClr val="000000"/>
                </a:solidFill>
                <a:latin typeface="Gill Sans"/>
                <a:cs typeface="Gill Sans"/>
              </a:rPr>
              <a:t> How the presence of pathogens is sensed ? </a:t>
            </a:r>
          </a:p>
        </p:txBody>
      </p:sp>
      <p:cxnSp>
        <p:nvCxnSpPr>
          <p:cNvPr id="5" name="Straight Connector 4"/>
          <p:cNvCxnSpPr/>
          <p:nvPr/>
        </p:nvCxnSpPr>
        <p:spPr>
          <a:xfrm>
            <a:off x="1524000" y="657565"/>
            <a:ext cx="9144000" cy="15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271744" y="880016"/>
            <a:ext cx="1836222" cy="369332"/>
          </a:xfrm>
          <a:prstGeom prst="rect">
            <a:avLst/>
          </a:prstGeom>
        </p:spPr>
        <p:txBody>
          <a:bodyPr wrap="none">
            <a:spAutoFit/>
          </a:bodyPr>
          <a:lstStyle/>
          <a:p>
            <a:r>
              <a:rPr lang="en-US" dirty="0">
                <a:solidFill>
                  <a:srgbClr val="000000"/>
                </a:solidFill>
                <a:latin typeface="Gill Sans"/>
                <a:cs typeface="Gill Sans"/>
              </a:rPr>
              <a:t>Lymphatic system</a:t>
            </a:r>
          </a:p>
        </p:txBody>
      </p:sp>
      <p:sp>
        <p:nvSpPr>
          <p:cNvPr id="8" name="TextBox 7"/>
          <p:cNvSpPr txBox="1"/>
          <p:nvPr/>
        </p:nvSpPr>
        <p:spPr>
          <a:xfrm>
            <a:off x="6426201" y="5403334"/>
            <a:ext cx="2835745" cy="369332"/>
          </a:xfrm>
          <a:prstGeom prst="rect">
            <a:avLst/>
          </a:prstGeom>
          <a:noFill/>
        </p:spPr>
        <p:txBody>
          <a:bodyPr wrap="none" rtlCol="0">
            <a:spAutoFit/>
          </a:bodyPr>
          <a:lstStyle/>
          <a:p>
            <a:r>
              <a:rPr lang="en-US" dirty="0">
                <a:latin typeface="Gill Sans"/>
                <a:cs typeface="Gill Sans"/>
              </a:rPr>
              <a:t>Dendritic cells (anti-CD11c)</a:t>
            </a:r>
          </a:p>
        </p:txBody>
      </p:sp>
    </p:spTree>
    <p:extLst>
      <p:ext uri="{BB962C8B-B14F-4D97-AF65-F5344CB8AC3E}">
        <p14:creationId xmlns:p14="http://schemas.microsoft.com/office/powerpoint/2010/main" val="15917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1656694" y="985813"/>
            <a:ext cx="8781286" cy="5687353"/>
            <a:chOff x="688" y="404"/>
            <a:chExt cx="4726" cy="3644"/>
          </a:xfrm>
        </p:grpSpPr>
        <p:pic>
          <p:nvPicPr>
            <p:cNvPr id="7" name="Picture 6"/>
            <p:cNvPicPr>
              <a:picLocks noChangeAspect="1" noChangeArrowheads="1"/>
            </p:cNvPicPr>
            <p:nvPr/>
          </p:nvPicPr>
          <p:blipFill>
            <a:blip r:embed="rId2"/>
            <a:srcRect/>
            <a:stretch>
              <a:fillRect/>
            </a:stretch>
          </p:blipFill>
          <p:spPr bwMode="auto">
            <a:xfrm>
              <a:off x="688" y="404"/>
              <a:ext cx="4726" cy="3644"/>
            </a:xfrm>
            <a:prstGeom prst="rect">
              <a:avLst/>
            </a:prstGeom>
            <a:noFill/>
            <a:ln w="9525">
              <a:noFill/>
              <a:miter lim="800000"/>
              <a:headEnd/>
              <a:tailEnd/>
            </a:ln>
            <a:effectLst/>
          </p:spPr>
        </p:pic>
        <p:sp>
          <p:nvSpPr>
            <p:cNvPr id="8" name="Freeform 7"/>
            <p:cNvSpPr>
              <a:spLocks/>
            </p:cNvSpPr>
            <p:nvPr/>
          </p:nvSpPr>
          <p:spPr bwMode="auto">
            <a:xfrm>
              <a:off x="2592" y="864"/>
              <a:ext cx="2352" cy="2400"/>
            </a:xfrm>
            <a:custGeom>
              <a:avLst/>
              <a:gdLst/>
              <a:ahLst/>
              <a:cxnLst>
                <a:cxn ang="0">
                  <a:pos x="0" y="2400"/>
                </a:cxn>
                <a:cxn ang="0">
                  <a:pos x="1104" y="336"/>
                </a:cxn>
                <a:cxn ang="0">
                  <a:pos x="2352" y="384"/>
                </a:cxn>
              </a:cxnLst>
              <a:rect l="0" t="0" r="r" b="b"/>
              <a:pathLst>
                <a:path w="2352" h="2400">
                  <a:moveTo>
                    <a:pt x="0" y="2400"/>
                  </a:moveTo>
                  <a:cubicBezTo>
                    <a:pt x="356" y="1536"/>
                    <a:pt x="712" y="672"/>
                    <a:pt x="1104" y="336"/>
                  </a:cubicBezTo>
                  <a:cubicBezTo>
                    <a:pt x="1496" y="0"/>
                    <a:pt x="2144" y="376"/>
                    <a:pt x="2352" y="384"/>
                  </a:cubicBezTo>
                </a:path>
              </a:pathLst>
            </a:custGeom>
            <a:noFill/>
            <a:ln w="19050" cmpd="sng">
              <a:solidFill>
                <a:srgbClr val="FD151B"/>
              </a:solidFill>
              <a:round/>
              <a:headEnd/>
              <a:tailEnd/>
            </a:ln>
            <a:effectLst/>
          </p:spPr>
          <p:txBody>
            <a:bodyPr wrap="none" anchor="ctr">
              <a:prstTxWarp prst="textNoShape">
                <a:avLst/>
              </a:prstTxWarp>
            </a:bodyPr>
            <a:lstStyle/>
            <a:p>
              <a:endParaRPr lang="en-US"/>
            </a:p>
          </p:txBody>
        </p:sp>
      </p:grpSp>
      <p:sp>
        <p:nvSpPr>
          <p:cNvPr id="9" name="TextBox 8"/>
          <p:cNvSpPr txBox="1"/>
          <p:nvPr/>
        </p:nvSpPr>
        <p:spPr>
          <a:xfrm>
            <a:off x="1599821" y="124684"/>
            <a:ext cx="8936686" cy="553998"/>
          </a:xfrm>
          <a:prstGeom prst="rect">
            <a:avLst/>
          </a:prstGeom>
          <a:noFill/>
          <a:ln>
            <a:solidFill>
              <a:srgbClr val="FF0000"/>
            </a:solidFill>
          </a:ln>
        </p:spPr>
        <p:txBody>
          <a:bodyPr wrap="none" rtlCol="0">
            <a:spAutoFit/>
          </a:bodyPr>
          <a:lstStyle/>
          <a:p>
            <a:r>
              <a:rPr lang="en-US" sz="3000" dirty="0"/>
              <a:t>What happens in your body once a viral infection sets in</a:t>
            </a:r>
          </a:p>
        </p:txBody>
      </p:sp>
    </p:spTree>
    <p:extLst>
      <p:ext uri="{BB962C8B-B14F-4D97-AF65-F5344CB8AC3E}">
        <p14:creationId xmlns:p14="http://schemas.microsoft.com/office/powerpoint/2010/main" val="181925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rot="5400000">
            <a:off x="2116822" y="3063500"/>
            <a:ext cx="4214939" cy="13955"/>
          </a:xfrm>
          <a:prstGeom prst="line">
            <a:avLst/>
          </a:prstGeom>
          <a:ln/>
          <a:effectLst>
            <a:glow rad="139700">
              <a:schemeClr val="accent2">
                <a:satMod val="175000"/>
                <a:alpha val="40000"/>
              </a:schemeClr>
            </a:glow>
            <a:outerShdw blurRad="40000" dist="20000" dir="5400000" rotWithShape="0">
              <a:srgbClr val="000000">
                <a:alpha val="38000"/>
              </a:srgbClr>
            </a:outerShdw>
          </a:effectLst>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4831331" y="963008"/>
            <a:ext cx="2037427" cy="4214939"/>
          </a:xfrm>
          <a:prstGeom prst="rect">
            <a:avLst/>
          </a:prstGeom>
          <a:solidFill>
            <a:schemeClr val="accent1">
              <a:lumMod val="40000"/>
              <a:lumOff val="60000"/>
            </a:schemeClr>
          </a:solidFill>
          <a:ln>
            <a:solidFill>
              <a:srgbClr val="FF0000"/>
            </a:solidFill>
          </a:ln>
          <a:effectLst>
            <a:softEdge rad="63500"/>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21158" y="963008"/>
            <a:ext cx="2037427" cy="4214939"/>
          </a:xfrm>
          <a:prstGeom prst="rect">
            <a:avLst/>
          </a:prstGeom>
          <a:solidFill>
            <a:schemeClr val="accent3">
              <a:lumMod val="75000"/>
            </a:schemeClr>
          </a:solidFill>
          <a:ln>
            <a:solidFill>
              <a:srgbClr val="FF0000"/>
            </a:solidFill>
          </a:ln>
          <a:effectLst>
            <a:outerShdw blurRad="40000" dist="23000" dir="5400000" rotWithShape="0">
              <a:srgbClr val="000000">
                <a:alpha val="35000"/>
              </a:srgbClr>
            </a:outerShdw>
            <a:softEdge rad="63500"/>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049853" y="5247723"/>
            <a:ext cx="300082" cy="369332"/>
          </a:xfrm>
          <a:prstGeom prst="rect">
            <a:avLst/>
          </a:prstGeom>
          <a:noFill/>
        </p:spPr>
        <p:txBody>
          <a:bodyPr wrap="none" rtlCol="0">
            <a:spAutoFit/>
          </a:bodyPr>
          <a:lstStyle/>
          <a:p>
            <a:r>
              <a:rPr lang="en-US" dirty="0">
                <a:solidFill>
                  <a:srgbClr val="FF0000"/>
                </a:solidFill>
              </a:rPr>
              <a:t>1</a:t>
            </a:r>
          </a:p>
        </p:txBody>
      </p:sp>
      <p:sp>
        <p:nvSpPr>
          <p:cNvPr id="11" name="TextBox 10"/>
          <p:cNvSpPr txBox="1"/>
          <p:nvPr/>
        </p:nvSpPr>
        <p:spPr>
          <a:xfrm>
            <a:off x="5547279" y="5274510"/>
            <a:ext cx="300082" cy="369332"/>
          </a:xfrm>
          <a:prstGeom prst="rect">
            <a:avLst/>
          </a:prstGeom>
          <a:noFill/>
        </p:spPr>
        <p:txBody>
          <a:bodyPr wrap="none" rtlCol="0">
            <a:spAutoFit/>
          </a:bodyPr>
          <a:lstStyle/>
          <a:p>
            <a:r>
              <a:rPr lang="en-US" dirty="0">
                <a:solidFill>
                  <a:srgbClr val="FF0000"/>
                </a:solidFill>
              </a:rPr>
              <a:t>2</a:t>
            </a:r>
          </a:p>
        </p:txBody>
      </p:sp>
      <p:sp>
        <p:nvSpPr>
          <p:cNvPr id="12" name="TextBox 11"/>
          <p:cNvSpPr txBox="1"/>
          <p:nvPr/>
        </p:nvSpPr>
        <p:spPr>
          <a:xfrm>
            <a:off x="7480043" y="5247723"/>
            <a:ext cx="300082" cy="369332"/>
          </a:xfrm>
          <a:prstGeom prst="rect">
            <a:avLst/>
          </a:prstGeom>
          <a:noFill/>
        </p:spPr>
        <p:txBody>
          <a:bodyPr wrap="none" rtlCol="0">
            <a:spAutoFit/>
          </a:bodyPr>
          <a:lstStyle/>
          <a:p>
            <a:r>
              <a:rPr lang="en-US" dirty="0">
                <a:solidFill>
                  <a:srgbClr val="FF0000"/>
                </a:solidFill>
              </a:rPr>
              <a:t>3</a:t>
            </a:r>
          </a:p>
        </p:txBody>
      </p:sp>
      <p:sp>
        <p:nvSpPr>
          <p:cNvPr id="13" name="Sun 12"/>
          <p:cNvSpPr/>
          <p:nvPr/>
        </p:nvSpPr>
        <p:spPr>
          <a:xfrm>
            <a:off x="2654355" y="1367742"/>
            <a:ext cx="237805" cy="256130"/>
          </a:xfrm>
          <a:prstGeom prst="su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n 13"/>
          <p:cNvSpPr/>
          <p:nvPr/>
        </p:nvSpPr>
        <p:spPr>
          <a:xfrm>
            <a:off x="2654355" y="1883019"/>
            <a:ext cx="237805" cy="256130"/>
          </a:xfrm>
          <a:prstGeom prst="su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393968" y="2469203"/>
            <a:ext cx="104624" cy="1046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057943" y="2663474"/>
            <a:ext cx="104624" cy="1046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3642948" y="2857745"/>
            <a:ext cx="104624" cy="1046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362743" y="2870575"/>
            <a:ext cx="104624" cy="1046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543053" y="3246287"/>
            <a:ext cx="104624" cy="1046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oon 20"/>
          <p:cNvSpPr/>
          <p:nvPr/>
        </p:nvSpPr>
        <p:spPr>
          <a:xfrm>
            <a:off x="2607170" y="3273079"/>
            <a:ext cx="199771" cy="359588"/>
          </a:xfrm>
          <a:prstGeom prst="moon">
            <a:avLst/>
          </a:prstGeom>
          <a:ln/>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3339527" y="4075360"/>
            <a:ext cx="127841" cy="475670"/>
          </a:xfrm>
          <a:custGeom>
            <a:avLst/>
            <a:gdLst>
              <a:gd name="connsiteX0" fmla="*/ 43601 w 211061"/>
              <a:gd name="connsiteY0" fmla="*/ 0 h 1088627"/>
              <a:gd name="connsiteX1" fmla="*/ 29646 w 211061"/>
              <a:gd name="connsiteY1" fmla="*/ 41870 h 1088627"/>
              <a:gd name="connsiteX2" fmla="*/ 1736 w 211061"/>
              <a:gd name="connsiteY2" fmla="*/ 209351 h 1088627"/>
              <a:gd name="connsiteX3" fmla="*/ 15691 w 211061"/>
              <a:gd name="connsiteY3" fmla="*/ 460573 h 1088627"/>
              <a:gd name="connsiteX4" fmla="*/ 57556 w 211061"/>
              <a:gd name="connsiteY4" fmla="*/ 502443 h 1088627"/>
              <a:gd name="connsiteX5" fmla="*/ 99421 w 211061"/>
              <a:gd name="connsiteY5" fmla="*/ 516400 h 1088627"/>
              <a:gd name="connsiteX6" fmla="*/ 211061 w 211061"/>
              <a:gd name="connsiteY6" fmla="*/ 544313 h 1088627"/>
              <a:gd name="connsiteX7" fmla="*/ 197106 w 211061"/>
              <a:gd name="connsiteY7" fmla="*/ 600140 h 1088627"/>
              <a:gd name="connsiteX8" fmla="*/ 169196 w 211061"/>
              <a:gd name="connsiteY8" fmla="*/ 642010 h 1088627"/>
              <a:gd name="connsiteX9" fmla="*/ 197106 w 211061"/>
              <a:gd name="connsiteY9" fmla="*/ 767621 h 1088627"/>
              <a:gd name="connsiteX10" fmla="*/ 183151 w 211061"/>
              <a:gd name="connsiteY10" fmla="*/ 851362 h 1088627"/>
              <a:gd name="connsiteX11" fmla="*/ 169196 w 211061"/>
              <a:gd name="connsiteY11" fmla="*/ 921145 h 1088627"/>
              <a:gd name="connsiteX12" fmla="*/ 127331 w 211061"/>
              <a:gd name="connsiteY12" fmla="*/ 935102 h 1088627"/>
              <a:gd name="connsiteX13" fmla="*/ 113376 w 211061"/>
              <a:gd name="connsiteY13" fmla="*/ 976972 h 1088627"/>
              <a:gd name="connsiteX14" fmla="*/ 127331 w 211061"/>
              <a:gd name="connsiteY14" fmla="*/ 1018843 h 1088627"/>
              <a:gd name="connsiteX15" fmla="*/ 127331 w 211061"/>
              <a:gd name="connsiteY15" fmla="*/ 1088627 h 108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061" h="1088627">
                <a:moveTo>
                  <a:pt x="43601" y="0"/>
                </a:moveTo>
                <a:cubicBezTo>
                  <a:pt x="38949" y="13957"/>
                  <a:pt x="33214" y="27598"/>
                  <a:pt x="29646" y="41870"/>
                </a:cubicBezTo>
                <a:cubicBezTo>
                  <a:pt x="16042" y="96291"/>
                  <a:pt x="9613" y="154208"/>
                  <a:pt x="1736" y="209351"/>
                </a:cubicBezTo>
                <a:cubicBezTo>
                  <a:pt x="6388" y="293092"/>
                  <a:pt x="0" y="378184"/>
                  <a:pt x="15691" y="460573"/>
                </a:cubicBezTo>
                <a:cubicBezTo>
                  <a:pt x="19383" y="479961"/>
                  <a:pt x="41135" y="491494"/>
                  <a:pt x="57556" y="502443"/>
                </a:cubicBezTo>
                <a:cubicBezTo>
                  <a:pt x="69795" y="510603"/>
                  <a:pt x="85150" y="512832"/>
                  <a:pt x="99421" y="516400"/>
                </a:cubicBezTo>
                <a:lnTo>
                  <a:pt x="211061" y="544313"/>
                </a:lnTo>
                <a:cubicBezTo>
                  <a:pt x="206409" y="562922"/>
                  <a:pt x="204661" y="582509"/>
                  <a:pt x="197106" y="600140"/>
                </a:cubicBezTo>
                <a:cubicBezTo>
                  <a:pt x="190499" y="615557"/>
                  <a:pt x="171048" y="625339"/>
                  <a:pt x="169196" y="642010"/>
                </a:cubicBezTo>
                <a:cubicBezTo>
                  <a:pt x="165103" y="678855"/>
                  <a:pt x="184843" y="730828"/>
                  <a:pt x="197106" y="767621"/>
                </a:cubicBezTo>
                <a:cubicBezTo>
                  <a:pt x="192454" y="795535"/>
                  <a:pt x="188213" y="823520"/>
                  <a:pt x="183151" y="851362"/>
                </a:cubicBezTo>
                <a:cubicBezTo>
                  <a:pt x="178908" y="874701"/>
                  <a:pt x="182353" y="901407"/>
                  <a:pt x="169196" y="921145"/>
                </a:cubicBezTo>
                <a:cubicBezTo>
                  <a:pt x="161037" y="933385"/>
                  <a:pt x="141286" y="930450"/>
                  <a:pt x="127331" y="935102"/>
                </a:cubicBezTo>
                <a:cubicBezTo>
                  <a:pt x="122679" y="949059"/>
                  <a:pt x="113376" y="962261"/>
                  <a:pt x="113376" y="976972"/>
                </a:cubicBezTo>
                <a:cubicBezTo>
                  <a:pt x="113376" y="991684"/>
                  <a:pt x="125506" y="1004245"/>
                  <a:pt x="127331" y="1018843"/>
                </a:cubicBezTo>
                <a:cubicBezTo>
                  <a:pt x="130216" y="1041925"/>
                  <a:pt x="127331" y="1065366"/>
                  <a:pt x="127331" y="1088627"/>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Sun 22"/>
          <p:cNvSpPr/>
          <p:nvPr/>
        </p:nvSpPr>
        <p:spPr>
          <a:xfrm>
            <a:off x="3067131" y="1548056"/>
            <a:ext cx="237805" cy="256130"/>
          </a:xfrm>
          <a:prstGeom prst="su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40"/>
          <p:cNvGrpSpPr/>
          <p:nvPr/>
        </p:nvGrpSpPr>
        <p:grpSpPr>
          <a:xfrm>
            <a:off x="3642947" y="2139150"/>
            <a:ext cx="574366" cy="536904"/>
            <a:chOff x="1583887" y="3185925"/>
            <a:chExt cx="690777" cy="536904"/>
          </a:xfrm>
        </p:grpSpPr>
        <p:cxnSp>
          <p:nvCxnSpPr>
            <p:cNvPr id="24" name="Straight Connector 23"/>
            <p:cNvCxnSpPr/>
            <p:nvPr/>
          </p:nvCxnSpPr>
          <p:spPr>
            <a:xfrm>
              <a:off x="1705027" y="3721241"/>
              <a:ext cx="569636" cy="1588"/>
            </a:xfrm>
            <a:prstGeom prst="line">
              <a:avLst/>
            </a:prstGeom>
            <a:ln w="12700"/>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rot="10800000">
              <a:off x="1583887" y="3185925"/>
              <a:ext cx="690777" cy="535317"/>
            </a:xfrm>
            <a:prstGeom prst="straightConnector1">
              <a:avLst/>
            </a:prstGeom>
            <a:ln w="12700">
              <a:tailEnd type="arrow"/>
            </a:ln>
          </p:spPr>
          <p:style>
            <a:lnRef idx="2">
              <a:schemeClr val="accent3"/>
            </a:lnRef>
            <a:fillRef idx="0">
              <a:schemeClr val="accent3"/>
            </a:fillRef>
            <a:effectRef idx="1">
              <a:schemeClr val="accent3"/>
            </a:effectRef>
            <a:fontRef idx="minor">
              <a:schemeClr val="tx1"/>
            </a:fontRef>
          </p:style>
        </p:cxnSp>
      </p:grpSp>
      <p:grpSp>
        <p:nvGrpSpPr>
          <p:cNvPr id="4" name="Group 39"/>
          <p:cNvGrpSpPr/>
          <p:nvPr/>
        </p:nvGrpSpPr>
        <p:grpSpPr>
          <a:xfrm>
            <a:off x="3658598" y="1623872"/>
            <a:ext cx="1172735" cy="1359016"/>
            <a:chOff x="1715947" y="2642733"/>
            <a:chExt cx="1172735" cy="1359016"/>
          </a:xfrm>
        </p:grpSpPr>
        <p:cxnSp>
          <p:nvCxnSpPr>
            <p:cNvPr id="27" name="Straight Connector 26"/>
            <p:cNvCxnSpPr/>
            <p:nvPr/>
          </p:nvCxnSpPr>
          <p:spPr>
            <a:xfrm>
              <a:off x="1857427" y="3989481"/>
              <a:ext cx="1031253" cy="1588"/>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flipH="1" flipV="1">
              <a:off x="1715947" y="2642733"/>
              <a:ext cx="1172735" cy="135901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20" name="Group 38"/>
          <p:cNvGrpSpPr/>
          <p:nvPr/>
        </p:nvGrpSpPr>
        <p:grpSpPr>
          <a:xfrm>
            <a:off x="3543053" y="878347"/>
            <a:ext cx="3478107" cy="3593827"/>
            <a:chOff x="2009827" y="3160582"/>
            <a:chExt cx="1031254" cy="1633649"/>
          </a:xfrm>
        </p:grpSpPr>
        <p:cxnSp>
          <p:nvCxnSpPr>
            <p:cNvPr id="35" name="Straight Connector 34"/>
            <p:cNvCxnSpPr/>
            <p:nvPr/>
          </p:nvCxnSpPr>
          <p:spPr>
            <a:xfrm>
              <a:off x="2009827" y="4784946"/>
              <a:ext cx="1031253" cy="158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2044086" y="3160582"/>
              <a:ext cx="996995" cy="1633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904478" y="5246596"/>
            <a:ext cx="1615196" cy="369332"/>
          </a:xfrm>
          <a:prstGeom prst="rect">
            <a:avLst/>
          </a:prstGeom>
          <a:noFill/>
        </p:spPr>
        <p:txBody>
          <a:bodyPr wrap="none" rtlCol="0">
            <a:spAutoFit/>
          </a:bodyPr>
          <a:lstStyle/>
          <a:p>
            <a:r>
              <a:rPr lang="en-US" dirty="0">
                <a:solidFill>
                  <a:srgbClr val="FF0000"/>
                </a:solidFill>
              </a:rPr>
              <a:t>Line of defense</a:t>
            </a:r>
          </a:p>
        </p:txBody>
      </p:sp>
      <p:sp>
        <p:nvSpPr>
          <p:cNvPr id="43" name="TextBox 42"/>
          <p:cNvSpPr txBox="1"/>
          <p:nvPr/>
        </p:nvSpPr>
        <p:spPr>
          <a:xfrm>
            <a:off x="3595252" y="297"/>
            <a:ext cx="5213837" cy="646331"/>
          </a:xfrm>
          <a:prstGeom prst="rect">
            <a:avLst/>
          </a:prstGeom>
          <a:noFill/>
        </p:spPr>
        <p:txBody>
          <a:bodyPr wrap="none" rtlCol="0">
            <a:spAutoFit/>
          </a:bodyPr>
          <a:lstStyle/>
          <a:p>
            <a:r>
              <a:rPr lang="en-US" sz="3600" dirty="0">
                <a:solidFill>
                  <a:srgbClr val="000000"/>
                </a:solidFill>
                <a:latin typeface="Gill Sans"/>
                <a:cs typeface="Gill Sans"/>
              </a:rPr>
              <a:t>Types of Immune defenses</a:t>
            </a:r>
          </a:p>
        </p:txBody>
      </p:sp>
      <p:sp>
        <p:nvSpPr>
          <p:cNvPr id="44" name="TextBox 43"/>
          <p:cNvSpPr txBox="1"/>
          <p:nvPr/>
        </p:nvSpPr>
        <p:spPr>
          <a:xfrm>
            <a:off x="1993901" y="5594395"/>
            <a:ext cx="7592651" cy="1323439"/>
          </a:xfrm>
          <a:prstGeom prst="rect">
            <a:avLst/>
          </a:prstGeom>
          <a:noFill/>
        </p:spPr>
        <p:txBody>
          <a:bodyPr wrap="square" rtlCol="0">
            <a:spAutoFit/>
          </a:bodyPr>
          <a:lstStyle/>
          <a:p>
            <a:r>
              <a:rPr lang="en-US" sz="1600" b="1" dirty="0">
                <a:solidFill>
                  <a:srgbClr val="000000"/>
                </a:solidFill>
              </a:rPr>
              <a:t>Mechanical and chemical</a:t>
            </a:r>
          </a:p>
          <a:p>
            <a:r>
              <a:rPr lang="en-US" altLang="zh-CN" sz="1600" dirty="0">
                <a:solidFill>
                  <a:srgbClr val="000000"/>
                </a:solidFill>
                <a:ea typeface="宋体" charset="-122"/>
                <a:cs typeface="宋体" charset="-122"/>
              </a:rPr>
              <a:t>Anatomical and Physiological Barriers </a:t>
            </a:r>
          </a:p>
          <a:p>
            <a:r>
              <a:rPr lang="en-US" altLang="zh-CN" sz="1600" dirty="0">
                <a:solidFill>
                  <a:srgbClr val="000000"/>
                </a:solidFill>
                <a:ea typeface="宋体" charset="-122"/>
                <a:cs typeface="宋体" charset="-122"/>
              </a:rPr>
              <a:t>(Intact skin, Mucous membrane, </a:t>
            </a:r>
          </a:p>
          <a:p>
            <a:r>
              <a:rPr lang="en-US" altLang="zh-CN" sz="1600" dirty="0">
                <a:solidFill>
                  <a:srgbClr val="000000"/>
                </a:solidFill>
                <a:ea typeface="宋体" charset="-122"/>
                <a:cs typeface="宋体" charset="-122"/>
              </a:rPr>
              <a:t>Temperature, pH)</a:t>
            </a:r>
          </a:p>
          <a:p>
            <a:pPr algn="ctr"/>
            <a:endParaRPr lang="en-US" sz="1600" dirty="0">
              <a:solidFill>
                <a:srgbClr val="000000"/>
              </a:solidFill>
            </a:endParaRPr>
          </a:p>
        </p:txBody>
      </p:sp>
      <p:sp>
        <p:nvSpPr>
          <p:cNvPr id="45" name="TextBox 44"/>
          <p:cNvSpPr txBox="1"/>
          <p:nvPr/>
        </p:nvSpPr>
        <p:spPr>
          <a:xfrm>
            <a:off x="5308648" y="5602425"/>
            <a:ext cx="3052037" cy="1323439"/>
          </a:xfrm>
          <a:prstGeom prst="rect">
            <a:avLst/>
          </a:prstGeom>
          <a:noFill/>
        </p:spPr>
        <p:txBody>
          <a:bodyPr wrap="none" rtlCol="0">
            <a:spAutoFit/>
          </a:bodyPr>
          <a:lstStyle/>
          <a:p>
            <a:r>
              <a:rPr lang="en-US" sz="1600" b="1" dirty="0">
                <a:solidFill>
                  <a:srgbClr val="000000"/>
                </a:solidFill>
              </a:rPr>
              <a:t>Innate</a:t>
            </a:r>
          </a:p>
          <a:p>
            <a:r>
              <a:rPr lang="en-US" altLang="zh-CN" sz="1600" dirty="0" err="1">
                <a:solidFill>
                  <a:srgbClr val="000000"/>
                </a:solidFill>
                <a:ea typeface="宋体" charset="-122"/>
                <a:cs typeface="宋体" charset="-122"/>
              </a:rPr>
              <a:t>Phagocytic</a:t>
            </a:r>
            <a:r>
              <a:rPr lang="en-US" altLang="zh-CN" sz="1600" dirty="0">
                <a:solidFill>
                  <a:srgbClr val="000000"/>
                </a:solidFill>
                <a:ea typeface="宋体" charset="-122"/>
                <a:cs typeface="宋体" charset="-122"/>
              </a:rPr>
              <a:t> Barriers</a:t>
            </a:r>
          </a:p>
          <a:p>
            <a:r>
              <a:rPr lang="en-US" altLang="zh-CN" sz="1600" dirty="0">
                <a:solidFill>
                  <a:srgbClr val="000000"/>
                </a:solidFill>
                <a:ea typeface="宋体" charset="-122"/>
                <a:cs typeface="宋体" charset="-122"/>
              </a:rPr>
              <a:t>Inflammatory Barriers and fever </a:t>
            </a:r>
          </a:p>
          <a:p>
            <a:r>
              <a:rPr lang="en-US" altLang="zh-CN" sz="1600" dirty="0">
                <a:solidFill>
                  <a:srgbClr val="000000"/>
                </a:solidFill>
                <a:ea typeface="宋体" charset="-122"/>
                <a:cs typeface="宋体" charset="-122"/>
              </a:rPr>
              <a:t>Protein factors such as </a:t>
            </a:r>
            <a:r>
              <a:rPr lang="en-US" altLang="zh-CN" sz="1600" dirty="0" err="1">
                <a:solidFill>
                  <a:srgbClr val="000000"/>
                </a:solidFill>
                <a:ea typeface="宋体" charset="-122"/>
                <a:cs typeface="宋体" charset="-122"/>
              </a:rPr>
              <a:t>Interferons</a:t>
            </a:r>
            <a:endParaRPr lang="en-US" altLang="zh-CN" sz="1600" dirty="0">
              <a:solidFill>
                <a:srgbClr val="000000"/>
              </a:solidFill>
              <a:ea typeface="宋体" charset="-122"/>
              <a:cs typeface="宋体" charset="-122"/>
            </a:endParaRPr>
          </a:p>
          <a:p>
            <a:endParaRPr lang="en-US" sz="1600" dirty="0">
              <a:solidFill>
                <a:srgbClr val="000000"/>
              </a:solidFill>
            </a:endParaRPr>
          </a:p>
        </p:txBody>
      </p:sp>
      <p:sp>
        <p:nvSpPr>
          <p:cNvPr id="46" name="TextBox 45"/>
          <p:cNvSpPr txBox="1"/>
          <p:nvPr/>
        </p:nvSpPr>
        <p:spPr>
          <a:xfrm>
            <a:off x="7124109" y="5589141"/>
            <a:ext cx="1046793" cy="369332"/>
          </a:xfrm>
          <a:prstGeom prst="rect">
            <a:avLst/>
          </a:prstGeom>
          <a:noFill/>
        </p:spPr>
        <p:txBody>
          <a:bodyPr wrap="none" rtlCol="0">
            <a:spAutoFit/>
          </a:bodyPr>
          <a:lstStyle/>
          <a:p>
            <a:pPr algn="ctr"/>
            <a:r>
              <a:rPr lang="en-US" b="1" dirty="0"/>
              <a:t>Adaptive</a:t>
            </a:r>
          </a:p>
        </p:txBody>
      </p:sp>
      <p:sp>
        <p:nvSpPr>
          <p:cNvPr id="37" name="Rectangle 36"/>
          <p:cNvSpPr/>
          <p:nvPr/>
        </p:nvSpPr>
        <p:spPr>
          <a:xfrm>
            <a:off x="4865198" y="1984117"/>
            <a:ext cx="1681833" cy="2862323"/>
          </a:xfrm>
          <a:prstGeom prst="rect">
            <a:avLst/>
          </a:prstGeom>
        </p:spPr>
        <p:txBody>
          <a:bodyPr wrap="square">
            <a:spAutoFit/>
          </a:bodyPr>
          <a:lstStyle/>
          <a:p>
            <a:pPr algn="just"/>
            <a:r>
              <a:rPr lang="en-US" u="sng" dirty="0" err="1"/>
              <a:t>Humoral</a:t>
            </a:r>
            <a:r>
              <a:rPr lang="en-US" dirty="0"/>
              <a:t> </a:t>
            </a:r>
          </a:p>
          <a:p>
            <a:pPr algn="just"/>
            <a:r>
              <a:rPr lang="en-US" dirty="0"/>
              <a:t>-Anti Microbial Peptides,</a:t>
            </a:r>
          </a:p>
          <a:p>
            <a:pPr algn="just"/>
            <a:r>
              <a:rPr lang="en-US" dirty="0"/>
              <a:t>-Complement</a:t>
            </a:r>
          </a:p>
          <a:p>
            <a:pPr algn="just"/>
            <a:r>
              <a:rPr lang="en-US" dirty="0"/>
              <a:t> </a:t>
            </a:r>
          </a:p>
          <a:p>
            <a:pPr algn="just"/>
            <a:r>
              <a:rPr lang="en-US" u="sng" dirty="0"/>
              <a:t>Cellular</a:t>
            </a:r>
          </a:p>
          <a:p>
            <a:pPr algn="just"/>
            <a:r>
              <a:rPr lang="en-US" dirty="0" err="1"/>
              <a:t>Neutrophils</a:t>
            </a:r>
            <a:endParaRPr lang="en-US" dirty="0"/>
          </a:p>
          <a:p>
            <a:pPr algn="just"/>
            <a:r>
              <a:rPr lang="en-US" dirty="0"/>
              <a:t>Macrophages</a:t>
            </a:r>
          </a:p>
          <a:p>
            <a:pPr algn="just"/>
            <a:r>
              <a:rPr lang="en-US" dirty="0" err="1"/>
              <a:t>Dendritic</a:t>
            </a:r>
            <a:r>
              <a:rPr lang="en-US" dirty="0"/>
              <a:t> cells</a:t>
            </a:r>
            <a:endParaRPr lang="en-US" dirty="0">
              <a:solidFill>
                <a:srgbClr val="FF0000"/>
              </a:solidFill>
            </a:endParaRPr>
          </a:p>
          <a:p>
            <a:pPr algn="just"/>
            <a:r>
              <a:rPr lang="en-US" dirty="0">
                <a:solidFill>
                  <a:srgbClr val="FF0000"/>
                </a:solidFill>
              </a:rPr>
              <a:t>NK cells</a:t>
            </a:r>
          </a:p>
        </p:txBody>
      </p:sp>
      <p:sp>
        <p:nvSpPr>
          <p:cNvPr id="38" name="Rectangle 37"/>
          <p:cNvSpPr/>
          <p:nvPr/>
        </p:nvSpPr>
        <p:spPr>
          <a:xfrm>
            <a:off x="7065497" y="2005549"/>
            <a:ext cx="1611847" cy="2308324"/>
          </a:xfrm>
          <a:prstGeom prst="rect">
            <a:avLst/>
          </a:prstGeom>
        </p:spPr>
        <p:txBody>
          <a:bodyPr wrap="square">
            <a:spAutoFit/>
          </a:bodyPr>
          <a:lstStyle/>
          <a:p>
            <a:pPr algn="just"/>
            <a:r>
              <a:rPr lang="en-US" u="sng" dirty="0" err="1"/>
              <a:t>Humoral</a:t>
            </a:r>
            <a:endParaRPr lang="en-US" u="sng" dirty="0"/>
          </a:p>
          <a:p>
            <a:pPr algn="just"/>
            <a:r>
              <a:rPr lang="en-US" dirty="0"/>
              <a:t>(Antibodies)</a:t>
            </a:r>
          </a:p>
          <a:p>
            <a:pPr algn="just"/>
            <a:endParaRPr lang="en-US" dirty="0"/>
          </a:p>
          <a:p>
            <a:pPr algn="just"/>
            <a:r>
              <a:rPr lang="en-US" u="sng" dirty="0"/>
              <a:t>Cellular</a:t>
            </a:r>
          </a:p>
          <a:p>
            <a:pPr algn="just"/>
            <a:r>
              <a:rPr lang="en-US" dirty="0"/>
              <a:t>T cells </a:t>
            </a:r>
          </a:p>
          <a:p>
            <a:pPr algn="just"/>
            <a:r>
              <a:rPr lang="en-US" dirty="0"/>
              <a:t>(</a:t>
            </a:r>
            <a:r>
              <a:rPr lang="en-US" dirty="0">
                <a:ea typeface="Lucida Grande"/>
                <a:cs typeface="Lucida Grande"/>
              </a:rPr>
              <a:t>αβ</a:t>
            </a:r>
            <a:r>
              <a:rPr lang="en-US" dirty="0"/>
              <a:t> and </a:t>
            </a:r>
            <a:r>
              <a:rPr lang="en-US" dirty="0" err="1">
                <a:solidFill>
                  <a:srgbClr val="FF0000"/>
                </a:solidFill>
                <a:ea typeface="Lucida Grande"/>
                <a:cs typeface="Lucida Grande"/>
              </a:rPr>
              <a:t>γδ</a:t>
            </a:r>
            <a:r>
              <a:rPr lang="en-US" dirty="0">
                <a:solidFill>
                  <a:srgbClr val="000000"/>
                </a:solidFill>
              </a:rPr>
              <a:t>)</a:t>
            </a:r>
          </a:p>
          <a:p>
            <a:pPr algn="just"/>
            <a:endParaRPr lang="en-US" dirty="0"/>
          </a:p>
          <a:p>
            <a:pPr algn="just"/>
            <a:r>
              <a:rPr lang="en-US" dirty="0">
                <a:solidFill>
                  <a:srgbClr val="FF0000"/>
                </a:solidFill>
              </a:rPr>
              <a:t>NK T cells</a:t>
            </a:r>
          </a:p>
        </p:txBody>
      </p:sp>
      <p:sp>
        <p:nvSpPr>
          <p:cNvPr id="39" name="TextBox 38"/>
          <p:cNvSpPr txBox="1"/>
          <p:nvPr/>
        </p:nvSpPr>
        <p:spPr>
          <a:xfrm>
            <a:off x="2383889" y="4675510"/>
            <a:ext cx="127470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solidFill>
                  <a:schemeClr val="tx1"/>
                </a:solidFill>
              </a:rPr>
              <a:t>Altered self</a:t>
            </a:r>
          </a:p>
        </p:txBody>
      </p:sp>
      <p:cxnSp>
        <p:nvCxnSpPr>
          <p:cNvPr id="40" name="Straight Connector 39"/>
          <p:cNvCxnSpPr/>
          <p:nvPr/>
        </p:nvCxnSpPr>
        <p:spPr>
          <a:xfrm>
            <a:off x="1524000" y="712789"/>
            <a:ext cx="9144000" cy="15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6065241" y="1082666"/>
            <a:ext cx="1576913" cy="4092972"/>
            <a:chOff x="4541240" y="1082666"/>
            <a:chExt cx="1576913" cy="4092972"/>
          </a:xfrm>
        </p:grpSpPr>
        <p:sp>
          <p:nvSpPr>
            <p:cNvPr id="41" name="Right Arrow 40"/>
            <p:cNvSpPr/>
            <p:nvPr/>
          </p:nvSpPr>
          <p:spPr>
            <a:xfrm>
              <a:off x="4597060" y="4268449"/>
              <a:ext cx="1521093" cy="907189"/>
            </a:xfrm>
            <a:prstGeom prst="rightArrow">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sp>
          <p:nvSpPr>
            <p:cNvPr id="47" name="Right Arrow 46"/>
            <p:cNvSpPr/>
            <p:nvPr/>
          </p:nvSpPr>
          <p:spPr>
            <a:xfrm rot="10800000">
              <a:off x="4541240" y="1082666"/>
              <a:ext cx="1521093" cy="907189"/>
            </a:xfrm>
            <a:prstGeom prst="rightArrow">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Gill Sans"/>
                <a:cs typeface="Gill Sans"/>
              </a:endParaRPr>
            </a:p>
          </p:txBody>
        </p:sp>
      </p:grpSp>
    </p:spTree>
    <p:extLst>
      <p:ext uri="{BB962C8B-B14F-4D97-AF65-F5344CB8AC3E}">
        <p14:creationId xmlns:p14="http://schemas.microsoft.com/office/powerpoint/2010/main" val="261160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7298" y="203127"/>
            <a:ext cx="8910702" cy="6370974"/>
          </a:xfrm>
          <a:prstGeom prst="rect">
            <a:avLst/>
          </a:prstGeom>
        </p:spPr>
        <p:txBody>
          <a:bodyPr wrap="square">
            <a:spAutoFit/>
          </a:bodyPr>
          <a:lstStyle/>
          <a:p>
            <a:r>
              <a:rPr lang="en-US" sz="2400" b="1" dirty="0"/>
              <a:t>Types of immune defenses against microbes:</a:t>
            </a:r>
            <a:r>
              <a:rPr lang="en-US" sz="2400" dirty="0"/>
              <a:t> </a:t>
            </a:r>
          </a:p>
          <a:p>
            <a:r>
              <a:rPr lang="en-US" sz="2400" dirty="0"/>
              <a:t>Three types of defense mechanisms provide antimicrobial immunity. The first line of defense comprise of mechanical and chemical barriers that are intact skin, mucosal surfaces laden with </a:t>
            </a:r>
            <a:r>
              <a:rPr lang="en-US" sz="2400" dirty="0" err="1"/>
              <a:t>mucocilliary</a:t>
            </a:r>
            <a:r>
              <a:rPr lang="en-US" sz="2400" dirty="0"/>
              <a:t> expulsion system and anti-</a:t>
            </a:r>
            <a:r>
              <a:rPr lang="en-US" sz="2400" dirty="0" err="1"/>
              <a:t>microbials</a:t>
            </a:r>
            <a:r>
              <a:rPr lang="en-US" sz="2400" dirty="0"/>
              <a:t>. Second line of defense includes innate immune responses that comprise of both </a:t>
            </a:r>
            <a:r>
              <a:rPr lang="en-US" sz="2400" dirty="0" err="1"/>
              <a:t>humoral</a:t>
            </a:r>
            <a:r>
              <a:rPr lang="en-US" sz="2400" dirty="0"/>
              <a:t> and cellular components. The </a:t>
            </a:r>
            <a:r>
              <a:rPr lang="en-US" sz="2400" dirty="0" err="1"/>
              <a:t>humoral</a:t>
            </a:r>
            <a:r>
              <a:rPr lang="en-US" sz="2400" dirty="0"/>
              <a:t> components are complement proteins, </a:t>
            </a:r>
            <a:r>
              <a:rPr lang="en-US" sz="2400" dirty="0" err="1"/>
              <a:t>defensins</a:t>
            </a:r>
            <a:r>
              <a:rPr lang="en-US" sz="2400" dirty="0"/>
              <a:t>, lysozymes in various secretions and cellular components consist of innate immune cells such as neutrophils, basophils, </a:t>
            </a:r>
            <a:r>
              <a:rPr lang="en-US" sz="2400" dirty="0" err="1"/>
              <a:t>eosinophils</a:t>
            </a:r>
            <a:r>
              <a:rPr lang="en-US" sz="2400" dirty="0"/>
              <a:t>, macrophages, dendritic cells, NK cells etc. The third line of defense also includes both </a:t>
            </a:r>
            <a:r>
              <a:rPr lang="en-US" sz="2400" dirty="0" err="1"/>
              <a:t>humoral</a:t>
            </a:r>
            <a:r>
              <a:rPr lang="en-US" sz="2400" dirty="0"/>
              <a:t> (antibodies) and cellular components (T cells and B cells). NK cells, NKT cells and </a:t>
            </a:r>
            <a:r>
              <a:rPr lang="en-US" sz="2400" dirty="0" err="1"/>
              <a:t>γδ</a:t>
            </a:r>
            <a:r>
              <a:rPr lang="en-US" sz="2400" dirty="0"/>
              <a:t> T cells may be categorized to be working at the interface of innate and adaptive immune responses. There is cross regulation of innate and adaptive immune mechanisms as is shown by forward and reverse arrows. There is a sequential deployment of each of the defense mechanism to fend off any pathogenic insults.</a:t>
            </a:r>
          </a:p>
        </p:txBody>
      </p:sp>
    </p:spTree>
    <p:extLst>
      <p:ext uri="{BB962C8B-B14F-4D97-AF65-F5344CB8AC3E}">
        <p14:creationId xmlns:p14="http://schemas.microsoft.com/office/powerpoint/2010/main" val="391216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43_06TLRsignaling-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856" y="139700"/>
            <a:ext cx="5529263" cy="65786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6"/>
          <p:cNvSpPr>
            <a:spLocks noChangeArrowheads="1"/>
          </p:cNvSpPr>
          <p:nvPr/>
        </p:nvSpPr>
        <p:spPr bwMode="auto">
          <a:xfrm>
            <a:off x="1652850" y="-38101"/>
            <a:ext cx="2354502" cy="2384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txBody>
          <a:bodyPr/>
          <a:lstStyle/>
          <a:p>
            <a:pPr eaLnBrk="1" hangingPunct="1"/>
            <a:br>
              <a:rPr lang="en-US" sz="2800" b="1" dirty="0">
                <a:solidFill>
                  <a:schemeClr val="accent2"/>
                </a:solidFill>
              </a:rPr>
            </a:br>
            <a:r>
              <a:rPr lang="en-US" sz="2800" b="1" dirty="0">
                <a:solidFill>
                  <a:schemeClr val="accent2"/>
                </a:solidFill>
              </a:rPr>
              <a:t>INNATE</a:t>
            </a:r>
          </a:p>
          <a:p>
            <a:pPr eaLnBrk="1" hangingPunct="1"/>
            <a:endParaRPr lang="en-US" sz="2800" b="1" dirty="0">
              <a:solidFill>
                <a:schemeClr val="accent2"/>
              </a:solidFill>
            </a:endParaRPr>
          </a:p>
          <a:p>
            <a:pPr eaLnBrk="1" hangingPunct="1"/>
            <a:r>
              <a:rPr lang="en-US" sz="2800" b="1" dirty="0">
                <a:solidFill>
                  <a:schemeClr val="accent2"/>
                </a:solidFill>
              </a:rPr>
              <a:t>TLR signaling</a:t>
            </a:r>
            <a:r>
              <a:rPr lang="en-US" sz="1200" dirty="0"/>
              <a:t> </a:t>
            </a:r>
          </a:p>
        </p:txBody>
      </p:sp>
      <p:sp>
        <p:nvSpPr>
          <p:cNvPr id="6" name="Text Box 7"/>
          <p:cNvSpPr txBox="1">
            <a:spLocks noChangeArrowheads="1"/>
          </p:cNvSpPr>
          <p:nvPr/>
        </p:nvSpPr>
        <p:spPr bwMode="auto">
          <a:xfrm>
            <a:off x="4028563" y="300039"/>
            <a:ext cx="2066925" cy="4524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800" b="1">
                <a:latin typeface="Arial" charset="0"/>
              </a:rPr>
              <a:t>EXTRACELLULAR</a:t>
            </a:r>
          </a:p>
          <a:p>
            <a:pPr>
              <a:lnSpc>
                <a:spcPct val="90000"/>
              </a:lnSpc>
              <a:buFont typeface="Arial" charset="0"/>
              <a:buNone/>
            </a:pPr>
            <a:r>
              <a:rPr kumimoji="0" lang="en-US" sz="1800" b="1">
                <a:latin typeface="Arial" charset="0"/>
              </a:rPr>
              <a:t>FLUID</a:t>
            </a:r>
            <a:endParaRPr kumimoji="0" lang="en-US" sz="1800" b="1">
              <a:solidFill>
                <a:srgbClr val="563A84"/>
              </a:solidFill>
              <a:latin typeface="Arial" charset="0"/>
            </a:endParaRPr>
          </a:p>
        </p:txBody>
      </p:sp>
      <p:sp>
        <p:nvSpPr>
          <p:cNvPr id="7" name="Line 8"/>
          <p:cNvSpPr>
            <a:spLocks noChangeShapeType="1"/>
          </p:cNvSpPr>
          <p:nvPr/>
        </p:nvSpPr>
        <p:spPr bwMode="auto">
          <a:xfrm flipH="1">
            <a:off x="6638412" y="725489"/>
            <a:ext cx="4762" cy="3079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Text Box 9"/>
          <p:cNvSpPr txBox="1">
            <a:spLocks noChangeArrowheads="1"/>
          </p:cNvSpPr>
          <p:nvPr/>
        </p:nvSpPr>
        <p:spPr bwMode="auto">
          <a:xfrm>
            <a:off x="6206613" y="520700"/>
            <a:ext cx="2155825" cy="2365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Lipopolysaccharide</a:t>
            </a:r>
            <a:endParaRPr kumimoji="0" lang="en-US" sz="1800" b="1">
              <a:solidFill>
                <a:srgbClr val="563A84"/>
              </a:solidFill>
              <a:latin typeface="Arial" charset="0"/>
            </a:endParaRPr>
          </a:p>
        </p:txBody>
      </p:sp>
      <p:sp>
        <p:nvSpPr>
          <p:cNvPr id="9" name="Text Box 10"/>
          <p:cNvSpPr txBox="1">
            <a:spLocks noChangeArrowheads="1"/>
          </p:cNvSpPr>
          <p:nvPr/>
        </p:nvSpPr>
        <p:spPr bwMode="auto">
          <a:xfrm>
            <a:off x="8160824" y="1179514"/>
            <a:ext cx="992188" cy="2492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Flagellin</a:t>
            </a:r>
            <a:endParaRPr kumimoji="0" lang="en-US" sz="1800" b="1">
              <a:solidFill>
                <a:srgbClr val="563A84"/>
              </a:solidFill>
              <a:latin typeface="Arial" charset="0"/>
            </a:endParaRPr>
          </a:p>
        </p:txBody>
      </p:sp>
      <p:sp>
        <p:nvSpPr>
          <p:cNvPr id="10" name="Text Box 11"/>
          <p:cNvSpPr txBox="1">
            <a:spLocks noChangeArrowheads="1"/>
          </p:cNvSpPr>
          <p:nvPr/>
        </p:nvSpPr>
        <p:spPr bwMode="auto">
          <a:xfrm>
            <a:off x="7216262" y="1330325"/>
            <a:ext cx="603250" cy="2365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TLR4</a:t>
            </a:r>
            <a:endParaRPr kumimoji="0" lang="en-US" sz="1800" b="1">
              <a:solidFill>
                <a:srgbClr val="563A84"/>
              </a:solidFill>
              <a:latin typeface="Arial" charset="0"/>
            </a:endParaRPr>
          </a:p>
        </p:txBody>
      </p:sp>
      <p:sp>
        <p:nvSpPr>
          <p:cNvPr id="11" name="Text Box 12"/>
          <p:cNvSpPr txBox="1">
            <a:spLocks noChangeArrowheads="1"/>
          </p:cNvSpPr>
          <p:nvPr/>
        </p:nvSpPr>
        <p:spPr bwMode="auto">
          <a:xfrm>
            <a:off x="8641837" y="2311400"/>
            <a:ext cx="603250" cy="2365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TLR5</a:t>
            </a:r>
            <a:endParaRPr kumimoji="0" lang="en-US" sz="1800" b="1">
              <a:solidFill>
                <a:srgbClr val="563A84"/>
              </a:solidFill>
              <a:latin typeface="Arial" charset="0"/>
            </a:endParaRPr>
          </a:p>
        </p:txBody>
      </p:sp>
      <p:sp>
        <p:nvSpPr>
          <p:cNvPr id="12" name="Text Box 13"/>
          <p:cNvSpPr txBox="1">
            <a:spLocks noChangeArrowheads="1"/>
          </p:cNvSpPr>
          <p:nvPr/>
        </p:nvSpPr>
        <p:spPr bwMode="auto">
          <a:xfrm>
            <a:off x="5538275" y="935039"/>
            <a:ext cx="785813" cy="4651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800" b="1">
                <a:latin typeface="Arial" charset="0"/>
              </a:rPr>
              <a:t>Helper</a:t>
            </a:r>
          </a:p>
          <a:p>
            <a:pPr>
              <a:lnSpc>
                <a:spcPct val="90000"/>
              </a:lnSpc>
              <a:buFont typeface="Arial" charset="0"/>
              <a:buNone/>
            </a:pPr>
            <a:r>
              <a:rPr kumimoji="0" lang="en-US" sz="1800" b="1">
                <a:latin typeface="Arial" charset="0"/>
              </a:rPr>
              <a:t>protein</a:t>
            </a:r>
            <a:endParaRPr kumimoji="0" lang="en-US" sz="1800" b="1">
              <a:solidFill>
                <a:srgbClr val="563A84"/>
              </a:solidFill>
              <a:latin typeface="Arial" charset="0"/>
            </a:endParaRPr>
          </a:p>
        </p:txBody>
      </p:sp>
      <p:sp>
        <p:nvSpPr>
          <p:cNvPr id="13" name="Text Box 14"/>
          <p:cNvSpPr txBox="1">
            <a:spLocks noChangeArrowheads="1"/>
          </p:cNvSpPr>
          <p:nvPr/>
        </p:nvSpPr>
        <p:spPr bwMode="auto">
          <a:xfrm>
            <a:off x="6587612" y="3865564"/>
            <a:ext cx="603250" cy="2365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TLR9</a:t>
            </a:r>
            <a:endParaRPr kumimoji="0" lang="en-US" sz="1800" b="1">
              <a:solidFill>
                <a:srgbClr val="563A84"/>
              </a:solidFill>
              <a:latin typeface="Arial" charset="0"/>
            </a:endParaRPr>
          </a:p>
        </p:txBody>
      </p:sp>
      <p:sp>
        <p:nvSpPr>
          <p:cNvPr id="14" name="Text Box 15"/>
          <p:cNvSpPr txBox="1">
            <a:spLocks noChangeArrowheads="1"/>
          </p:cNvSpPr>
          <p:nvPr/>
        </p:nvSpPr>
        <p:spPr bwMode="auto">
          <a:xfrm>
            <a:off x="6798749" y="4708525"/>
            <a:ext cx="603250" cy="2365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TLR3</a:t>
            </a:r>
            <a:endParaRPr kumimoji="0" lang="en-US" sz="1800" b="1">
              <a:solidFill>
                <a:srgbClr val="563A84"/>
              </a:solidFill>
              <a:latin typeface="Arial" charset="0"/>
            </a:endParaRPr>
          </a:p>
        </p:txBody>
      </p:sp>
      <p:sp>
        <p:nvSpPr>
          <p:cNvPr id="15" name="Text Box 16"/>
          <p:cNvSpPr txBox="1">
            <a:spLocks noChangeArrowheads="1"/>
          </p:cNvSpPr>
          <p:nvPr/>
        </p:nvSpPr>
        <p:spPr bwMode="auto">
          <a:xfrm>
            <a:off x="4028562" y="1633539"/>
            <a:ext cx="952500" cy="71278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800" b="1">
                <a:latin typeface="Arial" charset="0"/>
              </a:rPr>
              <a:t>WHITE</a:t>
            </a:r>
          </a:p>
          <a:p>
            <a:pPr>
              <a:lnSpc>
                <a:spcPct val="90000"/>
              </a:lnSpc>
              <a:buFont typeface="Arial" charset="0"/>
              <a:buNone/>
            </a:pPr>
            <a:r>
              <a:rPr kumimoji="0" lang="en-US" sz="1800" b="1">
                <a:latin typeface="Arial" charset="0"/>
              </a:rPr>
              <a:t>BLOOD</a:t>
            </a:r>
          </a:p>
          <a:p>
            <a:pPr>
              <a:lnSpc>
                <a:spcPct val="90000"/>
              </a:lnSpc>
              <a:buFont typeface="Arial" charset="0"/>
              <a:buNone/>
            </a:pPr>
            <a:r>
              <a:rPr kumimoji="0" lang="en-US" sz="1800" b="1">
                <a:latin typeface="Arial" charset="0"/>
              </a:rPr>
              <a:t>CELL</a:t>
            </a:r>
            <a:endParaRPr kumimoji="0" lang="en-US" sz="1800" b="1">
              <a:solidFill>
                <a:srgbClr val="563A84"/>
              </a:solidFill>
              <a:latin typeface="Arial" charset="0"/>
            </a:endParaRPr>
          </a:p>
        </p:txBody>
      </p:sp>
      <p:sp>
        <p:nvSpPr>
          <p:cNvPr id="16" name="Text Box 17"/>
          <p:cNvSpPr txBox="1">
            <a:spLocks noChangeArrowheads="1"/>
          </p:cNvSpPr>
          <p:nvPr/>
        </p:nvSpPr>
        <p:spPr bwMode="auto">
          <a:xfrm>
            <a:off x="4660387" y="3624264"/>
            <a:ext cx="1022350" cy="2365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VESICLE</a:t>
            </a:r>
            <a:endParaRPr kumimoji="0" lang="en-US" sz="1800" b="1">
              <a:solidFill>
                <a:srgbClr val="563A84"/>
              </a:solidFill>
              <a:latin typeface="Arial" charset="0"/>
            </a:endParaRPr>
          </a:p>
        </p:txBody>
      </p:sp>
      <p:sp>
        <p:nvSpPr>
          <p:cNvPr id="17" name="Text Box 18"/>
          <p:cNvSpPr txBox="1">
            <a:spLocks noChangeArrowheads="1"/>
          </p:cNvSpPr>
          <p:nvPr/>
        </p:nvSpPr>
        <p:spPr bwMode="auto">
          <a:xfrm>
            <a:off x="4669912" y="4062414"/>
            <a:ext cx="1022350" cy="236537"/>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CpG DNA</a:t>
            </a:r>
            <a:endParaRPr kumimoji="0" lang="en-US" sz="1800" b="1">
              <a:solidFill>
                <a:srgbClr val="563A84"/>
              </a:solidFill>
              <a:latin typeface="Arial" charset="0"/>
            </a:endParaRPr>
          </a:p>
        </p:txBody>
      </p:sp>
      <p:sp>
        <p:nvSpPr>
          <p:cNvPr id="18" name="Text Box 19"/>
          <p:cNvSpPr txBox="1">
            <a:spLocks noChangeArrowheads="1"/>
          </p:cNvSpPr>
          <p:nvPr/>
        </p:nvSpPr>
        <p:spPr bwMode="auto">
          <a:xfrm>
            <a:off x="4911212" y="5316538"/>
            <a:ext cx="838200" cy="201612"/>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80000"/>
              </a:lnSpc>
              <a:buFont typeface="Arial" charset="0"/>
              <a:buNone/>
            </a:pPr>
            <a:r>
              <a:rPr kumimoji="0" lang="en-US" sz="1800" b="1">
                <a:latin typeface="Arial" charset="0"/>
              </a:rPr>
              <a:t>ds RNA</a:t>
            </a:r>
            <a:endParaRPr kumimoji="0" lang="en-US" sz="1800" b="1">
              <a:solidFill>
                <a:srgbClr val="563A84"/>
              </a:solidFill>
              <a:latin typeface="Arial" charset="0"/>
            </a:endParaRPr>
          </a:p>
        </p:txBody>
      </p:sp>
      <p:sp>
        <p:nvSpPr>
          <p:cNvPr id="19" name="Text Box 20"/>
          <p:cNvSpPr txBox="1">
            <a:spLocks noChangeArrowheads="1"/>
          </p:cNvSpPr>
          <p:nvPr/>
        </p:nvSpPr>
        <p:spPr bwMode="auto">
          <a:xfrm>
            <a:off x="7848088" y="4613275"/>
            <a:ext cx="1444625" cy="465138"/>
          </a:xfrm>
          <a:prstGeom prst="rect">
            <a:avLst/>
          </a:prstGeom>
          <a:noFill/>
          <a:ln>
            <a:noFill/>
          </a:ln>
          <a:effectLst/>
          <a:extLst>
            <a:ext uri="{909E8E84-426E-40dd-AFC4-6F175D3DCCD1}">
              <a14:hiddenFill xmlns="" xmlns:a14="http://schemas.microsoft.com/office/drawing/2010/main">
                <a:solidFill>
                  <a:srgbClr val="55448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lstStyle>
            <a:lvl1pPr marL="457200" indent="-457200">
              <a:defRPr kumimoji="1" sz="2400">
                <a:solidFill>
                  <a:schemeClr val="tx1"/>
                </a:solidFill>
                <a:latin typeface="Times New Roman" charset="0"/>
                <a:ea typeface="ＭＳ Ｐゴシック" charset="0"/>
              </a:defRPr>
            </a:lvl1pPr>
            <a:lvl2pPr marL="914400" indent="-457200">
              <a:defRPr kumimoji="1" sz="2400">
                <a:solidFill>
                  <a:schemeClr val="tx1"/>
                </a:solidFill>
                <a:latin typeface="Times New Roman" charset="0"/>
                <a:ea typeface="ＭＳ Ｐゴシック" charset="0"/>
              </a:defRPr>
            </a:lvl2pPr>
            <a:lvl3pPr marL="1371600" indent="-457200">
              <a:defRPr kumimoji="1" sz="2400">
                <a:solidFill>
                  <a:schemeClr val="tx1"/>
                </a:solidFill>
                <a:latin typeface="Times New Roman" charset="0"/>
                <a:ea typeface="ＭＳ Ｐゴシック" charset="0"/>
              </a:defRPr>
            </a:lvl3pPr>
            <a:lvl4pPr marL="1828800" indent="-457200">
              <a:defRPr kumimoji="1" sz="2400">
                <a:solidFill>
                  <a:schemeClr val="tx1"/>
                </a:solidFill>
                <a:latin typeface="Times New Roman" charset="0"/>
                <a:ea typeface="ＭＳ Ｐゴシック" charset="0"/>
              </a:defRPr>
            </a:lvl4pPr>
            <a:lvl5pPr marL="2286000" indent="-457200">
              <a:defRPr kumimoji="1" sz="2400">
                <a:solidFill>
                  <a:schemeClr val="tx1"/>
                </a:solidFill>
                <a:latin typeface="Times New Roman" charset="0"/>
                <a:ea typeface="ＭＳ Ｐゴシック" charset="0"/>
              </a:defRPr>
            </a:lvl5pPr>
            <a:lvl6pPr marL="2743200" indent="-457200" eaLnBrk="0" fontAlgn="base" hangingPunct="0">
              <a:spcBef>
                <a:spcPct val="0"/>
              </a:spcBef>
              <a:spcAft>
                <a:spcPct val="0"/>
              </a:spcAft>
              <a:defRPr kumimoji="1" sz="2400">
                <a:solidFill>
                  <a:schemeClr val="tx1"/>
                </a:solidFill>
                <a:latin typeface="Times New Roman" charset="0"/>
                <a:ea typeface="ＭＳ Ｐゴシック" charset="0"/>
              </a:defRPr>
            </a:lvl6pPr>
            <a:lvl7pPr marL="3200400" indent="-457200" eaLnBrk="0" fontAlgn="base" hangingPunct="0">
              <a:spcBef>
                <a:spcPct val="0"/>
              </a:spcBef>
              <a:spcAft>
                <a:spcPct val="0"/>
              </a:spcAft>
              <a:defRPr kumimoji="1" sz="2400">
                <a:solidFill>
                  <a:schemeClr val="tx1"/>
                </a:solidFill>
                <a:latin typeface="Times New Roman" charset="0"/>
                <a:ea typeface="ＭＳ Ｐゴシック" charset="0"/>
              </a:defRPr>
            </a:lvl7pPr>
            <a:lvl8pPr marL="3657600" indent="-457200" eaLnBrk="0" fontAlgn="base" hangingPunct="0">
              <a:spcBef>
                <a:spcPct val="0"/>
              </a:spcBef>
              <a:spcAft>
                <a:spcPct val="0"/>
              </a:spcAft>
              <a:defRPr kumimoji="1" sz="2400">
                <a:solidFill>
                  <a:schemeClr val="tx1"/>
                </a:solidFill>
                <a:latin typeface="Times New Roman" charset="0"/>
                <a:ea typeface="ＭＳ Ｐゴシック" charset="0"/>
              </a:defRPr>
            </a:lvl8pPr>
            <a:lvl9pPr marL="4114800" indent="-457200"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nSpc>
                <a:spcPct val="90000"/>
              </a:lnSpc>
              <a:buFont typeface="Arial" charset="0"/>
              <a:buNone/>
            </a:pPr>
            <a:r>
              <a:rPr kumimoji="0" lang="en-US" sz="1800" b="1">
                <a:latin typeface="Arial" charset="0"/>
              </a:rPr>
              <a:t>Inflammatory</a:t>
            </a:r>
          </a:p>
          <a:p>
            <a:pPr>
              <a:lnSpc>
                <a:spcPct val="90000"/>
              </a:lnSpc>
              <a:buFont typeface="Arial" charset="0"/>
              <a:buNone/>
            </a:pPr>
            <a:r>
              <a:rPr kumimoji="0" lang="en-US" sz="1800" b="1">
                <a:latin typeface="Arial" charset="0"/>
              </a:rPr>
              <a:t>responses</a:t>
            </a:r>
            <a:endParaRPr kumimoji="0" lang="en-US" sz="1800" b="1">
              <a:solidFill>
                <a:srgbClr val="563A84"/>
              </a:solidFill>
              <a:latin typeface="Arial" charset="0"/>
            </a:endParaRPr>
          </a:p>
        </p:txBody>
      </p:sp>
      <p:sp>
        <p:nvSpPr>
          <p:cNvPr id="20" name="Line 21"/>
          <p:cNvSpPr>
            <a:spLocks noChangeShapeType="1"/>
          </p:cNvSpPr>
          <p:nvPr/>
        </p:nvSpPr>
        <p:spPr bwMode="auto">
          <a:xfrm>
            <a:off x="8619612" y="1392238"/>
            <a:ext cx="93662" cy="203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22"/>
          <p:cNvSpPr>
            <a:spLocks noChangeShapeType="1"/>
          </p:cNvSpPr>
          <p:nvPr/>
        </p:nvSpPr>
        <p:spPr bwMode="auto">
          <a:xfrm flipH="1">
            <a:off x="6673338" y="4811714"/>
            <a:ext cx="115887" cy="1936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Line 23"/>
          <p:cNvSpPr>
            <a:spLocks noChangeShapeType="1"/>
          </p:cNvSpPr>
          <p:nvPr/>
        </p:nvSpPr>
        <p:spPr bwMode="auto">
          <a:xfrm flipH="1">
            <a:off x="5350949" y="3827464"/>
            <a:ext cx="369888" cy="21272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24"/>
          <p:cNvSpPr>
            <a:spLocks noChangeShapeType="1"/>
          </p:cNvSpPr>
          <p:nvPr/>
        </p:nvSpPr>
        <p:spPr bwMode="auto">
          <a:xfrm>
            <a:off x="6443150" y="3975100"/>
            <a:ext cx="104775"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25"/>
          <p:cNvSpPr>
            <a:spLocks noChangeShapeType="1"/>
          </p:cNvSpPr>
          <p:nvPr/>
        </p:nvSpPr>
        <p:spPr bwMode="auto">
          <a:xfrm>
            <a:off x="5763700" y="5402263"/>
            <a:ext cx="301625"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Line 26"/>
          <p:cNvSpPr>
            <a:spLocks noChangeShapeType="1"/>
          </p:cNvSpPr>
          <p:nvPr/>
        </p:nvSpPr>
        <p:spPr bwMode="auto">
          <a:xfrm>
            <a:off x="8392600" y="2435225"/>
            <a:ext cx="212725"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Line 27"/>
          <p:cNvSpPr>
            <a:spLocks noChangeShapeType="1"/>
          </p:cNvSpPr>
          <p:nvPr/>
        </p:nvSpPr>
        <p:spPr bwMode="auto">
          <a:xfrm>
            <a:off x="6260587" y="1063625"/>
            <a:ext cx="20955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Line 28"/>
          <p:cNvSpPr>
            <a:spLocks noChangeShapeType="1"/>
          </p:cNvSpPr>
          <p:nvPr/>
        </p:nvSpPr>
        <p:spPr bwMode="auto">
          <a:xfrm>
            <a:off x="6965438" y="1457325"/>
            <a:ext cx="212725"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67704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1" name="Rectangle 3"/>
          <p:cNvSpPr>
            <a:spLocks noGrp="1" noChangeArrowheads="1"/>
          </p:cNvSpPr>
          <p:nvPr>
            <p:ph type="body" idx="1"/>
          </p:nvPr>
        </p:nvSpPr>
        <p:spPr>
          <a:xfrm>
            <a:off x="1724025" y="1066801"/>
            <a:ext cx="8534400" cy="5337175"/>
          </a:xfrm>
        </p:spPr>
        <p:txBody>
          <a:bodyPr/>
          <a:lstStyle/>
          <a:p>
            <a:pPr>
              <a:lnSpc>
                <a:spcPct val="95000"/>
              </a:lnSpc>
            </a:pPr>
            <a:r>
              <a:rPr lang="en-US" sz="3000" dirty="0"/>
              <a:t>A </a:t>
            </a:r>
            <a:r>
              <a:rPr lang="en-US" sz="3000" i="1" dirty="0">
                <a:solidFill>
                  <a:srgbClr val="BF070B"/>
                </a:solidFill>
              </a:rPr>
              <a:t>white blood cell engulfs</a:t>
            </a:r>
            <a:r>
              <a:rPr lang="en-US" sz="3000" dirty="0"/>
              <a:t> a microbe, then fuses with a </a:t>
            </a:r>
            <a:r>
              <a:rPr lang="en-US" sz="3000" i="1" dirty="0">
                <a:solidFill>
                  <a:srgbClr val="BF070B"/>
                </a:solidFill>
              </a:rPr>
              <a:t>lysosome</a:t>
            </a:r>
            <a:r>
              <a:rPr lang="en-US" sz="3000" dirty="0"/>
              <a:t> to destroy the microbe.</a:t>
            </a:r>
          </a:p>
          <a:p>
            <a:pPr>
              <a:lnSpc>
                <a:spcPct val="95000"/>
              </a:lnSpc>
            </a:pPr>
            <a:r>
              <a:rPr lang="en-US" sz="3000" dirty="0"/>
              <a:t>There are different types of </a:t>
            </a:r>
            <a:r>
              <a:rPr lang="en-US" sz="3000" i="1" dirty="0">
                <a:solidFill>
                  <a:srgbClr val="BF070B"/>
                </a:solidFill>
              </a:rPr>
              <a:t>phagocytic cells</a:t>
            </a:r>
            <a:r>
              <a:rPr lang="en-US" sz="3000" dirty="0"/>
              <a:t>:</a:t>
            </a:r>
          </a:p>
          <a:p>
            <a:pPr lvl="1">
              <a:lnSpc>
                <a:spcPct val="95000"/>
              </a:lnSpc>
            </a:pPr>
            <a:r>
              <a:rPr lang="en-US" b="1" dirty="0">
                <a:solidFill>
                  <a:srgbClr val="BF070B"/>
                </a:solidFill>
              </a:rPr>
              <a:t>Neutrophils</a:t>
            </a:r>
            <a:r>
              <a:rPr lang="en-US" dirty="0"/>
              <a:t> engulf and destroy microbes.</a:t>
            </a:r>
          </a:p>
          <a:p>
            <a:pPr lvl="1">
              <a:lnSpc>
                <a:spcPct val="95000"/>
              </a:lnSpc>
            </a:pPr>
            <a:r>
              <a:rPr lang="en-US" b="1" dirty="0">
                <a:solidFill>
                  <a:srgbClr val="BF070B"/>
                </a:solidFill>
              </a:rPr>
              <a:t>Macrophages</a:t>
            </a:r>
            <a:r>
              <a:rPr lang="en-US" b="1" dirty="0"/>
              <a:t> </a:t>
            </a:r>
            <a:r>
              <a:rPr lang="en-US" dirty="0"/>
              <a:t>are part of the </a:t>
            </a:r>
            <a:r>
              <a:rPr lang="en-US" i="1" dirty="0">
                <a:solidFill>
                  <a:srgbClr val="BF070B"/>
                </a:solidFill>
              </a:rPr>
              <a:t>lymphatic system</a:t>
            </a:r>
            <a:r>
              <a:rPr lang="en-US" dirty="0"/>
              <a:t> and are found throughout the body.</a:t>
            </a:r>
          </a:p>
          <a:p>
            <a:pPr lvl="1">
              <a:lnSpc>
                <a:spcPct val="95000"/>
              </a:lnSpc>
            </a:pPr>
            <a:r>
              <a:rPr lang="en-US" b="1" dirty="0" err="1">
                <a:solidFill>
                  <a:srgbClr val="BF070B"/>
                </a:solidFill>
              </a:rPr>
              <a:t>Eosinophils</a:t>
            </a:r>
            <a:r>
              <a:rPr lang="en-US" dirty="0"/>
              <a:t> discharge </a:t>
            </a:r>
            <a:r>
              <a:rPr lang="en-US" i="1" dirty="0">
                <a:solidFill>
                  <a:srgbClr val="BF070B"/>
                </a:solidFill>
              </a:rPr>
              <a:t>destructive enzymes</a:t>
            </a:r>
            <a:r>
              <a:rPr lang="en-US" dirty="0"/>
              <a:t>.</a:t>
            </a:r>
          </a:p>
          <a:p>
            <a:pPr marL="457200" lvl="1" indent="0">
              <a:lnSpc>
                <a:spcPct val="95000"/>
              </a:lnSpc>
              <a:buNone/>
            </a:pPr>
            <a:endParaRPr lang="en-US" dirty="0"/>
          </a:p>
          <a:p>
            <a:pPr lvl="1">
              <a:lnSpc>
                <a:spcPct val="95000"/>
              </a:lnSpc>
            </a:pPr>
            <a:r>
              <a:rPr lang="en-US" b="1" dirty="0">
                <a:solidFill>
                  <a:srgbClr val="BF070B"/>
                </a:solidFill>
              </a:rPr>
              <a:t>Dendritic cells</a:t>
            </a:r>
            <a:r>
              <a:rPr lang="en-US" dirty="0"/>
              <a:t> stimulate development of </a:t>
            </a:r>
            <a:r>
              <a:rPr lang="en-US" i="1" dirty="0">
                <a:solidFill>
                  <a:srgbClr val="BF070B"/>
                </a:solidFill>
              </a:rPr>
              <a:t>acquired immunity</a:t>
            </a:r>
            <a:r>
              <a:rPr lang="en-US" dirty="0"/>
              <a:t>.</a:t>
            </a:r>
          </a:p>
        </p:txBody>
      </p:sp>
    </p:spTree>
    <p:extLst>
      <p:ext uri="{BB962C8B-B14F-4D97-AF65-F5344CB8AC3E}">
        <p14:creationId xmlns:p14="http://schemas.microsoft.com/office/powerpoint/2010/main" val="132672282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1534</Words>
  <Application>Microsoft Office PowerPoint</Application>
  <PresentationFormat>Widescreen</PresentationFormat>
  <Paragraphs>279</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Antimicrobial Peptides and Proteins</vt:lpstr>
      <vt:lpstr>Inflammatory Responses</vt:lpstr>
      <vt:lpstr>PowerPoint Presentation</vt:lpstr>
      <vt:lpstr>PowerPoint Presentation</vt:lpstr>
      <vt:lpstr>Natural Killer Cells</vt:lpstr>
      <vt:lpstr>PowerPoint Presentation</vt:lpstr>
      <vt:lpstr>PowerPoint Presentation</vt:lpstr>
      <vt:lpstr>PowerPoint Presentation</vt:lpstr>
      <vt:lpstr>PowerPoint Presentation</vt:lpstr>
      <vt:lpstr>In Acquired Immunity, lymphocyte receptors provide pathogen-specific recognition</vt:lpstr>
      <vt:lpstr>Acquired Immunity = Active Immunity: Specific</vt:lpstr>
      <vt:lpstr>PowerPoint Presentation</vt:lpstr>
      <vt:lpstr>PowerPoint Presentation</vt:lpstr>
      <vt:lpstr>PowerPoint Presentation</vt:lpstr>
      <vt:lpstr>The Antigen Receptors of B Cells and T Cells</vt:lpstr>
      <vt:lpstr>PowerPoint Presentation</vt:lpstr>
      <vt:lpstr>The Role of the MHC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sharvan sehrawat</dc:creator>
  <cp:lastModifiedBy>Rajesh Ramachandran</cp:lastModifiedBy>
  <cp:revision>5</cp:revision>
  <dcterms:created xsi:type="dcterms:W3CDTF">2023-01-02T08:38:34Z</dcterms:created>
  <dcterms:modified xsi:type="dcterms:W3CDTF">2023-01-13T15:33:18Z</dcterms:modified>
</cp:coreProperties>
</file>