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3" r:id="rId2"/>
    <p:sldId id="292" r:id="rId3"/>
    <p:sldId id="330" r:id="rId4"/>
    <p:sldId id="388" r:id="rId5"/>
    <p:sldId id="376" r:id="rId6"/>
    <p:sldId id="392" r:id="rId7"/>
    <p:sldId id="377" r:id="rId8"/>
    <p:sldId id="379" r:id="rId9"/>
    <p:sldId id="380" r:id="rId10"/>
    <p:sldId id="381" r:id="rId11"/>
    <p:sldId id="421" r:id="rId12"/>
    <p:sldId id="422" r:id="rId13"/>
    <p:sldId id="393" r:id="rId14"/>
    <p:sldId id="382" r:id="rId15"/>
    <p:sldId id="383" r:id="rId16"/>
    <p:sldId id="394" r:id="rId17"/>
    <p:sldId id="395" r:id="rId18"/>
    <p:sldId id="414" r:id="rId19"/>
    <p:sldId id="417" r:id="rId20"/>
    <p:sldId id="398" r:id="rId21"/>
    <p:sldId id="423" r:id="rId22"/>
    <p:sldId id="418" r:id="rId23"/>
    <p:sldId id="419" r:id="rId24"/>
    <p:sldId id="399" r:id="rId25"/>
    <p:sldId id="420" r:id="rId26"/>
    <p:sldId id="400" r:id="rId27"/>
    <p:sldId id="389" r:id="rId28"/>
    <p:sldId id="401" r:id="rId29"/>
    <p:sldId id="402" r:id="rId30"/>
    <p:sldId id="403" r:id="rId31"/>
    <p:sldId id="409" r:id="rId32"/>
    <p:sldId id="410" r:id="rId33"/>
    <p:sldId id="411" r:id="rId34"/>
    <p:sldId id="412" r:id="rId35"/>
    <p:sldId id="407" r:id="rId36"/>
    <p:sldId id="428" r:id="rId37"/>
    <p:sldId id="429" r:id="rId38"/>
    <p:sldId id="408" r:id="rId39"/>
    <p:sldId id="415" r:id="rId40"/>
    <p:sldId id="416" r:id="rId41"/>
    <p:sldId id="424" r:id="rId42"/>
    <p:sldId id="425" r:id="rId43"/>
    <p:sldId id="426" r:id="rId44"/>
    <p:sldId id="42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EAb87e+gemA0bOzQLkxmA==" hashData="+4q2ibLs+MqcURrTm/3zYeslAQmbOh9zIh1TTCSXbjLxKiBTsrzXJsU+R7KIWAF/YF6Hsixpw9WJPZOUEHB70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00CC99"/>
    <a:srgbClr val="301B92"/>
    <a:srgbClr val="673BB7"/>
    <a:srgbClr val="607D8B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A7D45-CA1A-375A-4D1C-F32C0701EAD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2" y="596629"/>
            <a:ext cx="2976891" cy="904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CBF96-FC24-4A51-468B-CE87CBF009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61" y="1885358"/>
            <a:ext cx="3021905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3 -  Mining Frequent Patterns, Associations, and Correlations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20005"/>
            <a:ext cx="11929641" cy="553400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F0D05C3-99AA-773B-0F49-09924E81855A}"/>
              </a:ext>
            </a:extLst>
          </p:cNvPr>
          <p:cNvGrpSpPr/>
          <p:nvPr userDrawn="1"/>
        </p:nvGrpSpPr>
        <p:grpSpPr>
          <a:xfrm>
            <a:off x="10411778" y="921114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9EDFC-ED4D-861A-E37D-14D7E6B051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E3FA7F-857D-E61D-5C28-13E2D70838D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7850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1618DA6-ADDC-7E6E-7A51-8D40B3889FE6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D5E089-7BE6-03A1-CD63-E67BAD5760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C36E20-EF18-6B0D-305F-4B32B1F5F4C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3F337B9-B1B4-AC7A-4DD9-D03D0F5E33B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3 -  Mining Frequent Patterns, Associations, and Correlations 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2673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AED85-A54D-97C1-DD2C-9FDEA4914919}"/>
              </a:ext>
            </a:extLst>
          </p:cNvPr>
          <p:cNvGrpSpPr/>
          <p:nvPr userDrawn="1"/>
        </p:nvGrpSpPr>
        <p:grpSpPr>
          <a:xfrm>
            <a:off x="131180" y="5988910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01B37D-BAE9-0650-58F2-BC78CED44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2DE62-0FAB-499C-3FF7-8E3E8DDDF86C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6D74106-250A-659A-D0E5-7EFD419441D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791200" cy="253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3 -  Mining Frequent Patterns, Associations, and Correlations 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8F205C-D692-3A8F-DB67-62DFE62B7370}"/>
              </a:ext>
            </a:extLst>
          </p:cNvPr>
          <p:cNvGrpSpPr/>
          <p:nvPr userDrawn="1"/>
        </p:nvGrpSpPr>
        <p:grpSpPr>
          <a:xfrm>
            <a:off x="10359675" y="6131022"/>
            <a:ext cx="1649043" cy="501287"/>
            <a:chOff x="10721798" y="852808"/>
            <a:chExt cx="1339023" cy="407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DDAE99-2697-C009-4B54-2913BF8DCC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BF6B26-56F5-A99C-23BA-B1DAF78C0F4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6E7FD-9D74-A53E-354C-AEDE33361F68}"/>
              </a:ext>
            </a:extLst>
          </p:cNvPr>
          <p:cNvGrpSpPr/>
          <p:nvPr userDrawn="1"/>
        </p:nvGrpSpPr>
        <p:grpSpPr>
          <a:xfrm>
            <a:off x="10253733" y="119603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648CBA-7265-39F8-D1B9-0E15C03485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50395-FD5C-D870-AB87-21ADE7A84320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3440BC-6A73-AF16-1513-F5FFB0D86493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E47C1E-ADCB-A740-5C5D-E07477F1CD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726FA-F8E4-08AE-4611-17B220D8428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#2101CS521  (DM)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Mining (DM)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0A11904-2EF7-7EB7-D8E1-64D669405E2D}"/>
              </a:ext>
            </a:extLst>
          </p:cNvPr>
          <p:cNvGrpSpPr/>
          <p:nvPr userDrawn="1"/>
        </p:nvGrpSpPr>
        <p:grpSpPr>
          <a:xfrm>
            <a:off x="164674" y="5980196"/>
            <a:ext cx="1649043" cy="501287"/>
            <a:chOff x="10721798" y="852808"/>
            <a:chExt cx="1339023" cy="4070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E576EA-E9D4-7CEC-3198-56D174FDDB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54B836-2324-D134-A2A1-533073B97009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374" y="1019474"/>
            <a:ext cx="7060510" cy="2497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Mining Frequent Patterns, Associations, and Correlations </a:t>
            </a:r>
            <a:br>
              <a:rPr lang="en-US" sz="4800" dirty="0"/>
            </a:br>
            <a:br>
              <a:rPr lang="en-US" sz="2400" b="0" dirty="0">
                <a:solidFill>
                  <a:srgbClr val="212121">
                    <a:lumMod val="90000"/>
                    <a:lumOff val="10000"/>
                  </a:srgbClr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jayesh.vagadiya@darshan.ac.in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9537133260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46560"/>
            <a:ext cx="3735998" cy="290081"/>
          </a:xfrm>
        </p:spPr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Jayesh D. </a:t>
            </a:r>
            <a:r>
              <a:rPr lang="en-US" dirty="0" err="1"/>
              <a:t>vagadiya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Data Mining 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(DM)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2101CS521</a:t>
            </a:r>
            <a:r>
              <a:rPr lang="en-IN" sz="2000" dirty="0">
                <a:effectLst/>
              </a:rPr>
              <a:t> </a:t>
            </a:r>
            <a:endParaRPr lang="en-US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53A6AA-5BE7-25F7-2841-55E5AC4CF8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C9D17E62-5C4C-182E-001B-DBEFCFD2D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 Cont..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8C461-100B-4213-A8BB-D4C214D988F0}"/>
              </a:ext>
            </a:extLst>
          </p:cNvPr>
          <p:cNvSpPr txBox="1"/>
          <p:nvPr/>
        </p:nvSpPr>
        <p:spPr>
          <a:xfrm>
            <a:off x="143445" y="836594"/>
            <a:ext cx="11905109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/>
              <a:t>A common strategy adopted by many association rule mining algorithms is to decompose the problem into two major subtasks: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300" b="1" dirty="0"/>
              <a:t>Frequent Itemset Generation</a:t>
            </a:r>
          </a:p>
          <a:p>
            <a:pPr marL="1371600" lvl="2" indent="-514350" algn="just">
              <a:buFont typeface="Arial" panose="020B0604020202020204" pitchFamily="34" charset="0"/>
              <a:buChar char="•"/>
            </a:pPr>
            <a:r>
              <a:rPr lang="en-US" sz="2300" dirty="0"/>
              <a:t>The objective is to find all the item-sets that satisfy the </a:t>
            </a:r>
            <a:r>
              <a:rPr lang="en-US" sz="2300" dirty="0">
                <a:solidFill>
                  <a:srgbClr val="C00000"/>
                </a:solidFill>
              </a:rPr>
              <a:t>minimum support threshold</a:t>
            </a:r>
            <a:r>
              <a:rPr lang="en-US" sz="2300" dirty="0"/>
              <a:t>. </a:t>
            </a:r>
          </a:p>
          <a:p>
            <a:pPr marL="1371600" lvl="2" indent="-514350" algn="just">
              <a:buFont typeface="Arial" panose="020B0604020202020204" pitchFamily="34" charset="0"/>
              <a:buChar char="•"/>
            </a:pPr>
            <a:r>
              <a:rPr lang="en-US" sz="2300" dirty="0"/>
              <a:t>These item sets are called </a:t>
            </a:r>
            <a:r>
              <a:rPr lang="en-US" sz="2300" dirty="0">
                <a:solidFill>
                  <a:schemeClr val="accent6"/>
                </a:solidFill>
              </a:rPr>
              <a:t>frequent item sets</a:t>
            </a:r>
            <a:r>
              <a:rPr lang="en-US" sz="2300" dirty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300" b="1" dirty="0"/>
              <a:t>Rule Generation</a:t>
            </a:r>
          </a:p>
          <a:p>
            <a:pPr marL="1371600" lvl="2" indent="-514350" algn="just">
              <a:buFont typeface="Arial" panose="020B0604020202020204" pitchFamily="34" charset="0"/>
              <a:buChar char="•"/>
            </a:pPr>
            <a:r>
              <a:rPr lang="en-US" sz="2300" dirty="0"/>
              <a:t>The objective is to extract all the</a:t>
            </a:r>
            <a:r>
              <a:rPr lang="en-US" sz="2300" dirty="0">
                <a:solidFill>
                  <a:srgbClr val="C00000"/>
                </a:solidFill>
              </a:rPr>
              <a:t> high-confidence </a:t>
            </a:r>
            <a:r>
              <a:rPr lang="en-US" sz="2300" dirty="0"/>
              <a:t>rules from the frequent item sets found in the previous step. </a:t>
            </a:r>
          </a:p>
          <a:p>
            <a:pPr marL="1371600" lvl="2" indent="-514350" algn="just">
              <a:buFont typeface="Arial" panose="020B0604020202020204" pitchFamily="34" charset="0"/>
              <a:buChar char="•"/>
            </a:pPr>
            <a:r>
              <a:rPr lang="en-US" sz="2300" dirty="0"/>
              <a:t>These rules are called </a:t>
            </a:r>
            <a:r>
              <a:rPr lang="en-US" sz="2300" dirty="0">
                <a:solidFill>
                  <a:schemeClr val="accent6"/>
                </a:solidFill>
              </a:rPr>
              <a:t>strong rules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5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208A-150C-A80B-C81F-5FB1F286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Maximal and Closed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C1EF-C2C2-2625-91D1-2409B267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22824"/>
          </a:xfrm>
        </p:spPr>
        <p:txBody>
          <a:bodyPr/>
          <a:lstStyle/>
          <a:p>
            <a:r>
              <a:rPr lang="en-US" b="1" dirty="0"/>
              <a:t>Closed Frequent </a:t>
            </a:r>
            <a:r>
              <a:rPr lang="en-US" b="1" dirty="0" err="1"/>
              <a:t>Itemsets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A frequent itemset is closed, when no </a:t>
            </a:r>
            <a:r>
              <a:rPr lang="en-US" dirty="0">
                <a:solidFill>
                  <a:srgbClr val="C00000"/>
                </a:solidFill>
              </a:rPr>
              <a:t>(immediate) superset has the same support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Maximal Frequent </a:t>
            </a:r>
            <a:r>
              <a:rPr lang="en-US" b="1" dirty="0" err="1"/>
              <a:t>Itemsets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A frequent itemset is maximal, if none of </a:t>
            </a:r>
            <a:r>
              <a:rPr lang="en-US" dirty="0">
                <a:solidFill>
                  <a:srgbClr val="C00000"/>
                </a:solidFill>
              </a:rPr>
              <a:t>its (immediate) supersets is frequent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708545-F3BA-1354-6318-B2C7178D1C29}"/>
              </a:ext>
            </a:extLst>
          </p:cNvPr>
          <p:cNvGrpSpPr>
            <a:grpSpLocks/>
          </p:cNvGrpSpPr>
          <p:nvPr/>
        </p:nvGrpSpPr>
        <p:grpSpPr bwMode="auto">
          <a:xfrm>
            <a:off x="3483980" y="2789499"/>
            <a:ext cx="3855575" cy="3736050"/>
            <a:chOff x="3390" y="3510"/>
            <a:chExt cx="5850" cy="46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45B9B9-78AD-0A0A-3500-AD0C9A0B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4740"/>
              <a:ext cx="4050" cy="28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  <a:t>Closed</a:t>
              </a:r>
              <a:b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</a:br>
              <a: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  <a:t>Frequent</a:t>
              </a:r>
              <a:b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</a:br>
              <a: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  <a:t>Itemsets</a:t>
              </a:r>
              <a:endParaRPr lang="en-AU" altLang="en-US">
                <a:latin typeface="Century" panose="020406040505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1F56BE-7D88-16D7-F23B-949857CC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" y="6030"/>
              <a:ext cx="1965" cy="13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  <a:t>Maximal</a:t>
              </a:r>
              <a:b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</a:br>
              <a: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  <a:t>Frequent</a:t>
              </a:r>
              <a:b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</a:br>
              <a:r>
                <a:rPr lang="en-US" altLang="en-US" sz="1200">
                  <a:latin typeface="Century" panose="02040604050505020304" pitchFamily="18" charset="0"/>
                  <a:cs typeface="Mangal" panose="02040503050203030202" pitchFamily="18" charset="0"/>
                </a:rPr>
                <a:t>Itemsets</a:t>
              </a:r>
              <a:endParaRPr lang="en-AU" altLang="en-US">
                <a:latin typeface="Century" panose="020406040505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7DA0FB-E18E-69EC-C238-D55BAD54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510"/>
              <a:ext cx="5850" cy="46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en-US" sz="1200" dirty="0">
                  <a:latin typeface="Century" panose="02040604050505020304" pitchFamily="18" charset="0"/>
                  <a:cs typeface="Mangal" panose="02040503050203030202" pitchFamily="18" charset="0"/>
                </a:rPr>
                <a:t>Frequent</a:t>
              </a:r>
              <a:br>
                <a:rPr lang="en-US" altLang="en-US" sz="1200" dirty="0">
                  <a:latin typeface="Century" panose="02040604050505020304" pitchFamily="18" charset="0"/>
                  <a:cs typeface="Mangal" panose="02040503050203030202" pitchFamily="18" charset="0"/>
                </a:rPr>
              </a:br>
              <a:r>
                <a:rPr lang="en-US" altLang="en-US" sz="1200" dirty="0" err="1">
                  <a:latin typeface="Century" panose="02040604050505020304" pitchFamily="18" charset="0"/>
                  <a:cs typeface="Mangal" panose="02040503050203030202" pitchFamily="18" charset="0"/>
                </a:rPr>
                <a:t>Itemsets</a:t>
              </a:r>
              <a:endParaRPr lang="en-AU" altLang="en-US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1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EF46-467E-A74D-FE2C-02ADED47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and Closed Frequent </a:t>
            </a:r>
            <a:r>
              <a:rPr lang="en-US" dirty="0" err="1"/>
              <a:t>Itemsets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627B36B-8A69-72D1-9A7D-D135E37E4C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29442"/>
              </p:ext>
            </p:extLst>
          </p:nvPr>
        </p:nvGraphicFramePr>
        <p:xfrm>
          <a:off x="203427" y="872427"/>
          <a:ext cx="2258568" cy="31033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Items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+mn-lt"/>
                        </a:rPr>
                        <a:t>A B C 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latin typeface="+mn-lt"/>
                        </a:rPr>
                        <a:t>A C D 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latin typeface="+mn-lt"/>
                        </a:rPr>
                        <a:t>B C 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latin typeface="+mn-lt"/>
                        </a:rPr>
                        <a:t>A C D 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latin typeface="+mn-lt"/>
                        </a:rPr>
                        <a:t>C D 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latin typeface="+mn-lt"/>
                        </a:rPr>
                        <a:t>A D 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009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94E79C-A685-F46E-79F0-2DFDAFB26BD6}"/>
              </a:ext>
            </a:extLst>
          </p:cNvPr>
          <p:cNvSpPr txBox="1"/>
          <p:nvPr/>
        </p:nvSpPr>
        <p:spPr>
          <a:xfrm>
            <a:off x="2589834" y="872427"/>
            <a:ext cx="9248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{A} = 4 ; not closed due to {A,E}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{B} = 2 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{C} = 5 ; not closed due to {C,E}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{D} = 4 ; not closed due to {D,E}, but not maximal due to e.g. {A,D} </a:t>
            </a:r>
          </a:p>
          <a:p>
            <a:r>
              <a:rPr lang="en-IN" dirty="0">
                <a:solidFill>
                  <a:srgbClr val="ED5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{E} = 6 ; closed, but not maximal due to e.g. {D,E}</a:t>
            </a:r>
            <a:endParaRPr lang="en-US" dirty="0">
              <a:solidFill>
                <a:srgbClr val="ED5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25">
            <a:extLst>
              <a:ext uri="{FF2B5EF4-FFF2-40B4-BE49-F238E27FC236}">
                <a16:creationId xmlns:a16="http://schemas.microsoft.com/office/drawing/2014/main" id="{79B65493-C992-8322-89FC-FB7A17FA3D88}"/>
              </a:ext>
            </a:extLst>
          </p:cNvPr>
          <p:cNvSpPr/>
          <p:nvPr/>
        </p:nvSpPr>
        <p:spPr>
          <a:xfrm>
            <a:off x="9271000" y="127001"/>
            <a:ext cx="26289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Minimum Support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03322-2792-7EB3-FF38-048D5AC3618A}"/>
              </a:ext>
            </a:extLst>
          </p:cNvPr>
          <p:cNvSpPr txBox="1"/>
          <p:nvPr/>
        </p:nvSpPr>
        <p:spPr>
          <a:xfrm>
            <a:off x="5023411" y="2349849"/>
            <a:ext cx="6432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{A,B} = 1;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{A,C} = 3; not closed due to {A,C,E}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{A,D} = 3; not closed due to {A,D,E} </a:t>
            </a:r>
          </a:p>
          <a:p>
            <a:r>
              <a:rPr lang="en-IN" dirty="0">
                <a:solidFill>
                  <a:srgbClr val="ED5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{A,E} = 4; closed, but not maximal due to {A,D,E}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{B,C} = 2;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{B,D} = 0;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{B,E} = 2;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{C,D} = 3; not closed due to {C,D,E} </a:t>
            </a:r>
          </a:p>
          <a:p>
            <a:r>
              <a:rPr lang="en-IN" dirty="0">
                <a:solidFill>
                  <a:srgbClr val="ED5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{C,E} = 5; closed, but not maximal due to {C,D,E} </a:t>
            </a:r>
          </a:p>
          <a:p>
            <a:r>
              <a:rPr lang="en-IN" dirty="0">
                <a:solidFill>
                  <a:srgbClr val="ED5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{D,E} = 4; closed, but not maximal due to {A,D,E}</a:t>
            </a:r>
            <a:endParaRPr lang="en-US" dirty="0">
              <a:solidFill>
                <a:srgbClr val="ED5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C15D4-3C0F-71EE-F86B-5FAE4D6F5C9C}"/>
              </a:ext>
            </a:extLst>
          </p:cNvPr>
          <p:cNvSpPr txBox="1"/>
          <p:nvPr/>
        </p:nvSpPr>
        <p:spPr>
          <a:xfrm>
            <a:off x="203427" y="4104082"/>
            <a:ext cx="61287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{A,B,C} = 1;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{A,B,D} = 0;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{A,B,E} = 1;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{A,C,D} = 2; not frequent =&gt; ignore </a:t>
            </a:r>
          </a:p>
          <a:p>
            <a:r>
              <a:rPr lang="en-IN" dirty="0">
                <a:solidFill>
                  <a:srgbClr val="ED5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{A,C,E} = 3; maximal frequent </a:t>
            </a:r>
          </a:p>
          <a:p>
            <a:r>
              <a:rPr lang="en-IN" dirty="0">
                <a:solidFill>
                  <a:srgbClr val="ED5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{A,D,E} = 3; maximal frequent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{B,C,D} = 0;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{B,C,E} = 2; not frequent =&gt; ignore </a:t>
            </a:r>
          </a:p>
          <a:p>
            <a:r>
              <a:rPr lang="en-IN" dirty="0">
                <a:solidFill>
                  <a:srgbClr val="ED5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{C,D,E} = 3; maximal frequent</a:t>
            </a:r>
            <a:endParaRPr lang="en-US" dirty="0">
              <a:solidFill>
                <a:srgbClr val="ED5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362A3-9EF3-543A-808C-5AD0B6523426}"/>
              </a:ext>
            </a:extLst>
          </p:cNvPr>
          <p:cNvSpPr txBox="1"/>
          <p:nvPr/>
        </p:nvSpPr>
        <p:spPr>
          <a:xfrm>
            <a:off x="5023411" y="5304456"/>
            <a:ext cx="5116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{A,B,C,D} = 0;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{A,B,C,E} = 1; not frequent =&gt; ignore </a:t>
            </a:r>
          </a:p>
          <a:p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{B,C,D,E} = 0; not frequent =&gt; ignore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B91-812C-FA27-5A59-FCE21FA3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BD90-3F15-98B4-CCBA-A33CD52D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</a:t>
            </a:r>
            <a:r>
              <a:rPr lang="en-US" dirty="0">
                <a:solidFill>
                  <a:srgbClr val="C00000"/>
                </a:solidFill>
              </a:rPr>
              <a:t>mine frequent patterns</a:t>
            </a:r>
            <a:r>
              <a:rPr lang="en-US" dirty="0"/>
              <a:t>.</a:t>
            </a:r>
          </a:p>
          <a:p>
            <a:r>
              <a:rPr lang="en-US" dirty="0"/>
              <a:t>The algorithm makes use of </a:t>
            </a:r>
            <a:r>
              <a:rPr lang="en-US" dirty="0">
                <a:solidFill>
                  <a:srgbClr val="C00000"/>
                </a:solidFill>
              </a:rPr>
              <a:t>prior knowledge about frequent item </a:t>
            </a:r>
            <a:r>
              <a:rPr lang="en-US" dirty="0"/>
              <a:t>sets to efficiently explore and </a:t>
            </a:r>
            <a:r>
              <a:rPr lang="en-US" dirty="0">
                <a:solidFill>
                  <a:srgbClr val="C00000"/>
                </a:solidFill>
              </a:rPr>
              <a:t>generate larger item sets</a:t>
            </a:r>
            <a:r>
              <a:rPr lang="en-US" dirty="0"/>
              <a:t>.</a:t>
            </a:r>
          </a:p>
          <a:p>
            <a:r>
              <a:rPr lang="en-US" dirty="0" err="1"/>
              <a:t>Apriori</a:t>
            </a:r>
            <a:r>
              <a:rPr lang="en-US" dirty="0"/>
              <a:t> employs an iterative approach known as a </a:t>
            </a:r>
            <a:r>
              <a:rPr lang="en-US" dirty="0">
                <a:solidFill>
                  <a:srgbClr val="C00000"/>
                </a:solidFill>
              </a:rPr>
              <a:t>level-wise search</a:t>
            </a:r>
            <a:r>
              <a:rPr lang="en-US" dirty="0"/>
              <a:t>, where k-</a:t>
            </a:r>
            <a:r>
              <a:rPr lang="en-US" dirty="0" err="1"/>
              <a:t>itemsets</a:t>
            </a:r>
            <a:r>
              <a:rPr lang="en-US" dirty="0"/>
              <a:t> are used to explore </a:t>
            </a:r>
            <a:r>
              <a:rPr lang="en-US" dirty="0">
                <a:solidFill>
                  <a:srgbClr val="C00000"/>
                </a:solidFill>
              </a:rPr>
              <a:t>(k + 1)-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/>
              <a:t>.</a:t>
            </a:r>
          </a:p>
          <a:p>
            <a:r>
              <a:rPr lang="en-US" dirty="0"/>
              <a:t>First, the set of frequent 1-itemsets is found by scanning the database to accumulate the count for </a:t>
            </a:r>
            <a:r>
              <a:rPr lang="en-US" dirty="0">
                <a:solidFill>
                  <a:srgbClr val="C00000"/>
                </a:solidFill>
              </a:rPr>
              <a:t>each item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collecting those items that satisfy minimum support</a:t>
            </a:r>
            <a:r>
              <a:rPr lang="en-US" dirty="0"/>
              <a:t>. </a:t>
            </a:r>
          </a:p>
          <a:p>
            <a:r>
              <a:rPr lang="en-US" dirty="0"/>
              <a:t>The resulting set is </a:t>
            </a:r>
            <a:r>
              <a:rPr lang="en-US" dirty="0">
                <a:solidFill>
                  <a:srgbClr val="C00000"/>
                </a:solidFill>
              </a:rPr>
              <a:t>denoted by L1</a:t>
            </a:r>
            <a:r>
              <a:rPr lang="en-US" dirty="0"/>
              <a:t>. Next</a:t>
            </a:r>
            <a:r>
              <a:rPr lang="en-US" dirty="0">
                <a:solidFill>
                  <a:srgbClr val="C00000"/>
                </a:solidFill>
              </a:rPr>
              <a:t>, L1 is used to find L2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the set of frequent 2-itemset</a:t>
            </a:r>
            <a:r>
              <a:rPr lang="en-US" dirty="0"/>
              <a:t>s, which is used to find L3, and so on, until no more frequent </a:t>
            </a:r>
            <a:r>
              <a:rPr lang="en-US" dirty="0">
                <a:solidFill>
                  <a:srgbClr val="C00000"/>
                </a:solidFill>
              </a:rPr>
              <a:t>k-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can be fou</a:t>
            </a:r>
            <a:r>
              <a:rPr lang="en-US" dirty="0"/>
              <a:t>nd.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- Example</a:t>
            </a:r>
            <a:endParaRPr lang="en-IN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8931F73-02BE-43E2-8E24-D90C94CC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238" y="1718372"/>
            <a:ext cx="764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/>
              <a:t>Scan D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1A3BD978-AB88-4E30-9FEB-D2136553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452" y="113172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C</a:t>
            </a:r>
            <a:r>
              <a:rPr lang="en-US" b="1" i="1" baseline="-25000" dirty="0"/>
              <a:t>1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8297F6C-7BEA-4B1F-8258-DB9BF7D3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634" y="1130161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L</a:t>
            </a:r>
            <a:r>
              <a:rPr lang="en-US" b="1" i="1" baseline="-25000" dirty="0"/>
              <a:t>1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282FE0F-9E11-4AC3-B9EB-24214663F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8638" y="2145213"/>
            <a:ext cx="694944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97B9915-31B2-4E2E-88A0-7E938333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281" y="76082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C</a:t>
            </a:r>
            <a:r>
              <a:rPr lang="en-US" b="1" i="1" baseline="-25000" dirty="0"/>
              <a:t>2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043CAD60-8115-4C19-93AD-8A72FF9F8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994" y="4123145"/>
            <a:ext cx="764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/>
              <a:t>Scan D</a:t>
            </a: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95E1E23A-ABD9-4F13-90FD-A032807A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634" y="355594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C</a:t>
            </a:r>
            <a:r>
              <a:rPr lang="en-US" b="1" i="1" baseline="-25000" dirty="0"/>
              <a:t>2</a:t>
            </a: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85B7EE9A-4C00-4375-B61E-59DEF4CF12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0681" y="4713873"/>
            <a:ext cx="694944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54761C-9F82-4ADF-814C-BB5BD4BB3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77" y="2777441"/>
            <a:ext cx="341123" cy="341123"/>
          </a:xfrm>
          <a:prstGeom prst="rect">
            <a:avLst/>
          </a:prstGeom>
        </p:spPr>
      </p:pic>
      <p:sp>
        <p:nvSpPr>
          <p:cNvPr id="30" name="Text Box 14">
            <a:extLst>
              <a:ext uri="{FF2B5EF4-FFF2-40B4-BE49-F238E27FC236}">
                <a16:creationId xmlns:a16="http://schemas.microsoft.com/office/drawing/2014/main" id="{D6235D02-0372-433E-A8C8-AFBB78A8B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894" y="3485662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L</a:t>
            </a:r>
            <a:r>
              <a:rPr lang="en-US" b="1" i="1" baseline="-25000" dirty="0"/>
              <a:t>2</a:t>
            </a: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7FC1EF10-2557-4011-A31E-CD2E0D668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247" y="2118362"/>
            <a:ext cx="694944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FFB8974E-DBCD-4ECA-B3A7-E5D715BD8513}"/>
              </a:ext>
            </a:extLst>
          </p:cNvPr>
          <p:cNvSpPr/>
          <p:nvPr/>
        </p:nvSpPr>
        <p:spPr>
          <a:xfrm>
            <a:off x="9271000" y="127001"/>
            <a:ext cx="26289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Minimum Support = 2</a:t>
            </a: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E159DD02-5193-4A33-B95C-1A96945519CA}"/>
              </a:ext>
            </a:extLst>
          </p:cNvPr>
          <p:cNvGraphicFramePr>
            <a:graphicFrameLocks/>
          </p:cNvGraphicFramePr>
          <p:nvPr/>
        </p:nvGraphicFramePr>
        <p:xfrm>
          <a:off x="3381076" y="875604"/>
          <a:ext cx="1910862" cy="2697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ItemSet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Min.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13D9255-DE66-4D96-8982-5082A1FC9145}"/>
              </a:ext>
            </a:extLst>
          </p:cNvPr>
          <p:cNvSpPr/>
          <p:nvPr/>
        </p:nvSpPr>
        <p:spPr>
          <a:xfrm>
            <a:off x="3381075" y="2768648"/>
            <a:ext cx="1910863" cy="4140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ED7E3548-8EAA-4B5E-AAB8-9F93600A5EA7}"/>
              </a:ext>
            </a:extLst>
          </p:cNvPr>
          <p:cNvGraphicFramePr>
            <a:graphicFrameLocks/>
          </p:cNvGraphicFramePr>
          <p:nvPr/>
        </p:nvGraphicFramePr>
        <p:xfrm>
          <a:off x="6552721" y="1157499"/>
          <a:ext cx="191086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ItemSet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Min.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9B37FBAB-18A6-4F21-839D-44E788D1711B}"/>
              </a:ext>
            </a:extLst>
          </p:cNvPr>
          <p:cNvGraphicFramePr>
            <a:graphicFrameLocks/>
          </p:cNvGraphicFramePr>
          <p:nvPr/>
        </p:nvGraphicFramePr>
        <p:xfrm>
          <a:off x="9469998" y="789968"/>
          <a:ext cx="926122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ItemSet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 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</a:t>
                      </a:r>
                      <a:r>
                        <a:rPr lang="en-US" baseline="0" dirty="0"/>
                        <a:t> 3}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 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{2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208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22863"/>
                  </a:ext>
                </a:extLst>
              </a:tr>
            </a:tbl>
          </a:graphicData>
        </a:graphic>
      </p:graphicFrame>
      <p:sp>
        <p:nvSpPr>
          <p:cNvPr id="38" name="Line 8">
            <a:extLst>
              <a:ext uri="{FF2B5EF4-FFF2-40B4-BE49-F238E27FC236}">
                <a16:creationId xmlns:a16="http://schemas.microsoft.com/office/drawing/2014/main" id="{6DFA176D-76C6-4D20-9EA9-9AF283A2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8876" y="2186199"/>
            <a:ext cx="694944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C24CE241-C5E7-437C-A10F-59DD44A5C033}"/>
              </a:ext>
            </a:extLst>
          </p:cNvPr>
          <p:cNvGraphicFramePr>
            <a:graphicFrameLocks/>
          </p:cNvGraphicFramePr>
          <p:nvPr/>
        </p:nvGraphicFramePr>
        <p:xfrm>
          <a:off x="6586451" y="3579226"/>
          <a:ext cx="1910862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ItemSet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Min.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 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</a:t>
                      </a:r>
                      <a:r>
                        <a:rPr lang="en-US" baseline="0" dirty="0"/>
                        <a:t> 3}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 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{3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88531"/>
                  </a:ext>
                </a:extLst>
              </a:tr>
            </a:tbl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D5A50B50-E4AA-4068-BFBA-A0F824144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31" y="4232293"/>
            <a:ext cx="341123" cy="34112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75A1B0B-6C72-4323-9C80-5EA8008C7B61}"/>
              </a:ext>
            </a:extLst>
          </p:cNvPr>
          <p:cNvSpPr/>
          <p:nvPr/>
        </p:nvSpPr>
        <p:spPr>
          <a:xfrm>
            <a:off x="6590037" y="4223500"/>
            <a:ext cx="1910863" cy="4140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4AC9C9-F798-4CD4-9A04-D8305711DF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46" y="5050628"/>
            <a:ext cx="341123" cy="3411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96E9596-06D1-4F1E-821A-C5E39A35A11D}"/>
              </a:ext>
            </a:extLst>
          </p:cNvPr>
          <p:cNvSpPr/>
          <p:nvPr/>
        </p:nvSpPr>
        <p:spPr>
          <a:xfrm>
            <a:off x="6581944" y="5041835"/>
            <a:ext cx="1910863" cy="4140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15EFE6D-F0DD-47AE-8BC8-9EBB1182FE30}"/>
              </a:ext>
            </a:extLst>
          </p:cNvPr>
          <p:cNvCxnSpPr>
            <a:cxnSpLocks/>
          </p:cNvCxnSpPr>
          <p:nvPr/>
        </p:nvCxnSpPr>
        <p:spPr>
          <a:xfrm rot="5400000">
            <a:off x="9061041" y="3946790"/>
            <a:ext cx="1018765" cy="691265"/>
          </a:xfrm>
          <a:prstGeom prst="bentConnector3">
            <a:avLst>
              <a:gd name="adj1" fmla="val 1000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B281CF5F-F2E7-4836-99C1-BEC05FE987C3}"/>
              </a:ext>
            </a:extLst>
          </p:cNvPr>
          <p:cNvGraphicFramePr>
            <a:graphicFrameLocks/>
          </p:cNvGraphicFramePr>
          <p:nvPr/>
        </p:nvGraphicFramePr>
        <p:xfrm>
          <a:off x="3381075" y="3579226"/>
          <a:ext cx="191086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ItemSet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Min.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 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 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{3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Line 8">
            <a:extLst>
              <a:ext uri="{FF2B5EF4-FFF2-40B4-BE49-F238E27FC236}">
                <a16:creationId xmlns:a16="http://schemas.microsoft.com/office/drawing/2014/main" id="{CEA34273-B9C7-47DA-8AF0-A6721D439A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5056" y="4672859"/>
            <a:ext cx="694944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33AB2EE7-DD35-4D60-AC58-E6E808F1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367" y="4292422"/>
            <a:ext cx="764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/>
              <a:t>Scan D</a:t>
            </a:r>
          </a:p>
        </p:txBody>
      </p:sp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id="{AF229082-A59E-4101-A937-D498316E5366}"/>
              </a:ext>
            </a:extLst>
          </p:cNvPr>
          <p:cNvGraphicFramePr>
            <a:graphicFrameLocks/>
          </p:cNvGraphicFramePr>
          <p:nvPr/>
        </p:nvGraphicFramePr>
        <p:xfrm>
          <a:off x="327382" y="1028226"/>
          <a:ext cx="1910862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1 3 4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2 3 5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1 2 3 5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6E5917DD-67B8-4BB4-9E97-0C2426113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412600"/>
              </p:ext>
            </p:extLst>
          </p:nvPr>
        </p:nvGraphicFramePr>
        <p:xfrm>
          <a:off x="224054" y="3625426"/>
          <a:ext cx="1910862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6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ItemSet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Min.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 2 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 3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{2 3 5}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93C46D75-FF20-48A0-A7B9-F38CCC5B4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7" y="4278674"/>
            <a:ext cx="341123" cy="34112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C81570A-85A2-46C8-9885-FDAEB7F94EE5}"/>
              </a:ext>
            </a:extLst>
          </p:cNvPr>
          <p:cNvSpPr/>
          <p:nvPr/>
        </p:nvSpPr>
        <p:spPr>
          <a:xfrm>
            <a:off x="224054" y="4261089"/>
            <a:ext cx="1910862" cy="4140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3988BDE-B2C8-4CF0-827D-A85F82253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62" y="4691895"/>
            <a:ext cx="341123" cy="34112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9FD289D-A567-4CC4-AF66-F8A72CD1EB6B}"/>
              </a:ext>
            </a:extLst>
          </p:cNvPr>
          <p:cNvSpPr/>
          <p:nvPr/>
        </p:nvSpPr>
        <p:spPr>
          <a:xfrm>
            <a:off x="215960" y="4662732"/>
            <a:ext cx="1918956" cy="41409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670AB1-BA46-4943-84C8-F3204A7EA7A3}"/>
              </a:ext>
            </a:extLst>
          </p:cNvPr>
          <p:cNvSpPr/>
          <p:nvPr/>
        </p:nvSpPr>
        <p:spPr>
          <a:xfrm>
            <a:off x="213892" y="5084830"/>
            <a:ext cx="1910863" cy="38100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702C3A7-2C7D-44A0-9988-FCDA7198F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78" y="5033018"/>
            <a:ext cx="415023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 animBg="1"/>
      <p:bldP spid="19" grpId="0"/>
      <p:bldP spid="20" grpId="0"/>
      <p:bldP spid="26" grpId="0"/>
      <p:bldP spid="29" grpId="0" animBg="1"/>
      <p:bldP spid="30" grpId="0"/>
      <p:bldP spid="32" grpId="0" animBg="1"/>
      <p:bldP spid="13" grpId="0" animBg="1"/>
      <p:bldP spid="38" grpId="0" animBg="1"/>
      <p:bldP spid="41" grpId="0" animBg="1"/>
      <p:bldP spid="43" grpId="0" animBg="1"/>
      <p:bldP spid="47" grpId="0" animBg="1"/>
      <p:bldP spid="48" grpId="0"/>
      <p:bldP spid="54" grpId="0" animBg="1"/>
      <p:bldP spid="56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- Example Cont..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25CA96-868A-4394-B57C-7741C955D756}"/>
              </a:ext>
            </a:extLst>
          </p:cNvPr>
          <p:cNvSpPr/>
          <p:nvPr/>
        </p:nvSpPr>
        <p:spPr>
          <a:xfrm>
            <a:off x="0" y="711201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accent6"/>
                </a:solidFill>
              </a:rPr>
              <a:t>Rules Generation</a:t>
            </a:r>
          </a:p>
        </p:txBody>
      </p:sp>
      <p:sp>
        <p:nvSpPr>
          <p:cNvPr id="54" name="Rounded Rectangle 25">
            <a:extLst>
              <a:ext uri="{FF2B5EF4-FFF2-40B4-BE49-F238E27FC236}">
                <a16:creationId xmlns:a16="http://schemas.microsoft.com/office/drawing/2014/main" id="{CA24A6DC-8630-4C46-BF46-87B811B178DD}"/>
              </a:ext>
            </a:extLst>
          </p:cNvPr>
          <p:cNvSpPr/>
          <p:nvPr/>
        </p:nvSpPr>
        <p:spPr>
          <a:xfrm>
            <a:off x="9271000" y="127001"/>
            <a:ext cx="26289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Minimum Support = 2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0524B554-8B61-4864-9E15-3BC6B0B3E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424504"/>
              </p:ext>
            </p:extLst>
          </p:nvPr>
        </p:nvGraphicFramePr>
        <p:xfrm>
          <a:off x="224500" y="1082040"/>
          <a:ext cx="6668669" cy="3154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594">
                  <a:extLst>
                    <a:ext uri="{9D8B030D-6E8A-4147-A177-3AD203B41FA5}">
                      <a16:colId xmlns:a16="http://schemas.microsoft.com/office/drawing/2014/main" val="239108727"/>
                    </a:ext>
                  </a:extLst>
                </a:gridCol>
                <a:gridCol w="2142900">
                  <a:extLst>
                    <a:ext uri="{9D8B030D-6E8A-4147-A177-3AD203B41FA5}">
                      <a16:colId xmlns:a16="http://schemas.microsoft.com/office/drawing/2014/main" val="405433283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Association Rule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(%)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 ^ 3 </a:t>
                      </a: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 5</a:t>
                      </a:r>
                      <a:endParaRPr lang="en-US" sz="20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2/2 = </a:t>
                      </a:r>
                      <a:r>
                        <a:rPr lang="en-US" sz="2000" b="1" dirty="0"/>
                        <a:t>1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100 %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 ^ 5 </a:t>
                      </a: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 2</a:t>
                      </a:r>
                      <a:endParaRPr lang="en-US" sz="20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2/2 = </a:t>
                      </a:r>
                      <a:r>
                        <a:rPr lang="en-US" sz="2000" b="1" dirty="0"/>
                        <a:t>1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100 %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 ^ 5 </a:t>
                      </a: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 3</a:t>
                      </a:r>
                      <a:endParaRPr lang="en-US" sz="20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2/3 = </a:t>
                      </a:r>
                      <a:r>
                        <a:rPr lang="en-US" sz="2000" b="1" dirty="0"/>
                        <a:t>0.66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 </a:t>
                      </a: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/>
                        <a:t> 3 ^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2/3 = </a:t>
                      </a:r>
                      <a:r>
                        <a:rPr lang="en-US" sz="2000" b="1" dirty="0"/>
                        <a:t>0.66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 </a:t>
                      </a: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/>
                        <a:t> 2 ^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2/3 = </a:t>
                      </a:r>
                      <a:r>
                        <a:rPr lang="en-US" sz="2000" b="1" dirty="0"/>
                        <a:t>0.66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1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 </a:t>
                      </a: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b="1" dirty="0"/>
                        <a:t> 2 ^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2/3 = </a:t>
                      </a:r>
                      <a:r>
                        <a:rPr lang="en-US" sz="2000" b="1" dirty="0"/>
                        <a:t>0.66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72509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DA49459F-B787-4323-A999-FF83A4682135}"/>
              </a:ext>
            </a:extLst>
          </p:cNvPr>
          <p:cNvSpPr/>
          <p:nvPr/>
        </p:nvSpPr>
        <p:spPr>
          <a:xfrm>
            <a:off x="4760391" y="1783373"/>
            <a:ext cx="2132777" cy="38100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4CB423-DAF3-4814-91A9-9D018BEB674F}"/>
              </a:ext>
            </a:extLst>
          </p:cNvPr>
          <p:cNvSpPr/>
          <p:nvPr/>
        </p:nvSpPr>
        <p:spPr>
          <a:xfrm>
            <a:off x="4760390" y="2190748"/>
            <a:ext cx="2132779" cy="39452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CA5EBD4-2652-4EDB-82BA-DFB9B634F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53" y="2150845"/>
            <a:ext cx="415023" cy="3945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AB88654-8396-4DC2-9A1F-3A8987B8A1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53" y="1680117"/>
            <a:ext cx="415023" cy="394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8AD8FBB3-006E-4070-9384-C415BF43383C}"/>
                  </a:ext>
                </a:extLst>
              </p:cNvPr>
              <p:cNvSpPr/>
              <p:nvPr/>
            </p:nvSpPr>
            <p:spPr>
              <a:xfrm>
                <a:off x="8866206" y="782613"/>
                <a:ext cx="2748047" cy="3525519"/>
              </a:xfrm>
              <a:prstGeom prst="wedgeRoundRectCallout">
                <a:avLst>
                  <a:gd name="adj1" fmla="val -121140"/>
                  <a:gd name="adj2" fmla="val -1687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Confidence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 algn="ctr"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</a:p>
              <a:p>
                <a:pPr lvl="0" algn="ctr"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A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-&gt; B</a:t>
                </a:r>
              </a:p>
              <a:p>
                <a:pPr lvl="0" algn="ctr">
                  <a:defRPr/>
                </a:pPr>
                <a:endPara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 algn="ctr">
                  <a:defRPr/>
                </a:pPr>
                <a:r>
                  <a:rPr lang="en-US" baseline="0" dirty="0">
                    <a:solidFill>
                      <a:prstClr val="black"/>
                    </a:solidFill>
                    <a:latin typeface="+mj-lt"/>
                  </a:rPr>
                  <a:t>2^3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</a:rPr>
                  <a:t> -&gt; 5</a:t>
                </a:r>
              </a:p>
              <a:p>
                <a:pPr lvl="0" algn="ctr">
                  <a:defRPr/>
                </a:pPr>
                <a:endParaRPr lang="en-US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Support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count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(2^3^5)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Support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count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prstClr val="black"/>
                              </a:solidFill>
                            </a:rPr>
                            <m:t>(2^3)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 algn="ctr"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= 1</a:t>
                </a: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8AD8FBB3-006E-4070-9384-C415BF433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06" y="782613"/>
                <a:ext cx="2748047" cy="3525519"/>
              </a:xfrm>
              <a:prstGeom prst="wedgeRoundRectCallout">
                <a:avLst>
                  <a:gd name="adj1" fmla="val -121140"/>
                  <a:gd name="adj2" fmla="val -1687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5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3E0C-A766-0286-F210-F371DE2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Apriori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F210-2380-19DF-358D-8EAB96F5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All nonempty subsets of a frequent itemset must also be frequent.</a:t>
            </a:r>
          </a:p>
          <a:p>
            <a:r>
              <a:rPr lang="en-US" dirty="0"/>
              <a:t>E.g. if {AB} is a frequent itemset, both {A} and {B} should be a frequent itemset. </a:t>
            </a:r>
          </a:p>
          <a:p>
            <a:r>
              <a:rPr lang="en-US" dirty="0"/>
              <a:t>This property belongs to a special category of properties called </a:t>
            </a:r>
            <a:r>
              <a:rPr lang="en-US" b="1" dirty="0" err="1">
                <a:solidFill>
                  <a:srgbClr val="C00000"/>
                </a:solidFill>
              </a:rPr>
              <a:t>antimonotonicity</a:t>
            </a:r>
            <a:r>
              <a:rPr lang="en-US" dirty="0"/>
              <a:t> in the sense that if a set cannot pass a test, all of its </a:t>
            </a:r>
            <a:r>
              <a:rPr lang="en-US" dirty="0">
                <a:solidFill>
                  <a:srgbClr val="C00000"/>
                </a:solidFill>
              </a:rPr>
              <a:t>supersets</a:t>
            </a:r>
            <a:r>
              <a:rPr lang="en-US" dirty="0"/>
              <a:t> will </a:t>
            </a:r>
            <a:r>
              <a:rPr lang="en-US" dirty="0">
                <a:solidFill>
                  <a:srgbClr val="C00000"/>
                </a:solidFill>
              </a:rPr>
              <a:t>fail the same test as well</a:t>
            </a:r>
            <a:r>
              <a:rPr lang="en-US" dirty="0"/>
              <a:t>.</a:t>
            </a:r>
          </a:p>
          <a:p>
            <a:r>
              <a:rPr lang="en-US" dirty="0"/>
              <a:t>It is used in </a:t>
            </a:r>
            <a:r>
              <a:rPr lang="en-US" dirty="0" err="1"/>
              <a:t>apriori</a:t>
            </a:r>
            <a:r>
              <a:rPr lang="en-US" dirty="0"/>
              <a:t> algorithm to improve the performance of algorithm.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2649-9609-8E1A-F5DF-A26AA801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steps in </a:t>
            </a:r>
            <a:r>
              <a:rPr lang="en-US" dirty="0" err="1"/>
              <a:t>Apriori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9D8C-D2F0-7360-4486-1A5B988C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Join Step: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rgbClr val="C00000"/>
                </a:solidFill>
              </a:rPr>
              <a:t>candidate k-item sets </a:t>
            </a:r>
            <a:r>
              <a:rPr lang="en-US" dirty="0"/>
              <a:t>by joining </a:t>
            </a:r>
            <a:r>
              <a:rPr lang="en-US" dirty="0">
                <a:solidFill>
                  <a:srgbClr val="C00000"/>
                </a:solidFill>
              </a:rPr>
              <a:t>frequent (k-1)-item sets with itself</a:t>
            </a:r>
            <a:r>
              <a:rPr lang="en-US" dirty="0"/>
              <a:t>.</a:t>
            </a:r>
          </a:p>
          <a:p>
            <a:r>
              <a:rPr lang="en-US" dirty="0"/>
              <a:t>C</a:t>
            </a:r>
            <a:r>
              <a:rPr lang="en-US" baseline="-25000" dirty="0"/>
              <a:t>k</a:t>
            </a:r>
            <a:r>
              <a:rPr lang="en-US" dirty="0"/>
              <a:t> is generated by joining L</a:t>
            </a:r>
            <a:r>
              <a:rPr lang="en-US" baseline="-25000" dirty="0"/>
              <a:t>k-1</a:t>
            </a:r>
            <a:r>
              <a:rPr lang="en-US" dirty="0"/>
              <a:t>with itself.</a:t>
            </a:r>
          </a:p>
          <a:p>
            <a:r>
              <a:rPr lang="en-US" dirty="0"/>
              <a:t>The join, L</a:t>
            </a:r>
            <a:r>
              <a:rPr lang="en-US" baseline="-25000" dirty="0"/>
              <a:t>k−1</a:t>
            </a:r>
            <a:r>
              <a:rPr lang="en-US" dirty="0"/>
              <a:t> I L</a:t>
            </a:r>
            <a:r>
              <a:rPr lang="en-US" baseline="-25000" dirty="0"/>
              <a:t>k−1</a:t>
            </a:r>
            <a:r>
              <a:rPr lang="en-US" dirty="0"/>
              <a:t>, is performed, where members of L</a:t>
            </a:r>
            <a:r>
              <a:rPr lang="en-US" baseline="-25000" dirty="0"/>
              <a:t>k−1 </a:t>
            </a:r>
            <a:r>
              <a:rPr lang="en-US" dirty="0"/>
              <a:t>are joinable if their first (k − 2) items are in common. 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The Pruning Step:</a:t>
            </a:r>
          </a:p>
          <a:p>
            <a:r>
              <a:rPr lang="en-US" dirty="0"/>
              <a:t>Any (k-1) itemset that is not frequent cannot be a subset of a frequent k-itemset.(</a:t>
            </a:r>
            <a:r>
              <a:rPr lang="en-US" dirty="0" err="1"/>
              <a:t>Apriori</a:t>
            </a:r>
            <a:r>
              <a:rPr lang="en-US" dirty="0"/>
              <a:t> property)</a:t>
            </a:r>
          </a:p>
          <a:p>
            <a:r>
              <a:rPr lang="en-US" dirty="0"/>
              <a:t>Hence, if any (k − 1)-subset of a candidate k-itemset is not in L</a:t>
            </a:r>
            <a:r>
              <a:rPr lang="en-US" sz="2000" baseline="-25000" dirty="0"/>
              <a:t>k−1</a:t>
            </a:r>
            <a:r>
              <a:rPr lang="en-US" dirty="0"/>
              <a:t>, then the candidate cannot be frequent either and so can be removed from C</a:t>
            </a:r>
            <a:r>
              <a:rPr lang="en-US" sz="2000" dirty="0"/>
              <a:t>k</a:t>
            </a:r>
            <a:r>
              <a:rPr lang="en-US" dirty="0"/>
              <a:t>. </a:t>
            </a:r>
          </a:p>
          <a:p>
            <a:r>
              <a:rPr lang="en-US" dirty="0"/>
              <a:t>This steps improve the </a:t>
            </a:r>
            <a:r>
              <a:rPr lang="en-US" dirty="0">
                <a:solidFill>
                  <a:srgbClr val="C00000"/>
                </a:solidFill>
              </a:rPr>
              <a:t>performance by removing the candidate</a:t>
            </a:r>
            <a:r>
              <a:rPr lang="en-US" dirty="0"/>
              <a:t> from C</a:t>
            </a:r>
            <a:r>
              <a:rPr lang="en-US" sz="2000" dirty="0"/>
              <a:t>k.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0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4D23-13DB-136A-6161-0270381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  <a:cs typeface="Consolas" panose="020B0609020204030204" pitchFamily="49" charset="0"/>
              </a:rPr>
              <a:t>Apriori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Algorithm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4C810-804F-AEC8-630E-97D3DAE08629}"/>
              </a:ext>
            </a:extLst>
          </p:cNvPr>
          <p:cNvSpPr txBox="1"/>
          <p:nvPr/>
        </p:nvSpPr>
        <p:spPr>
          <a:xfrm>
            <a:off x="186705" y="858799"/>
            <a:ext cx="11503724" cy="92333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# D, a database of transactions; 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min_support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, the minimum support count threshold.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9BBCE-56DF-A3EF-5223-788303C1C32A}"/>
              </a:ext>
            </a:extLst>
          </p:cNvPr>
          <p:cNvSpPr txBox="1"/>
          <p:nvPr/>
        </p:nvSpPr>
        <p:spPr>
          <a:xfrm>
            <a:off x="186705" y="2028355"/>
            <a:ext cx="11503724" cy="369331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Candidate itemset of size k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Frequent itemset of size k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 {frequent items};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(k = 1;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!= ∅; k++)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begin 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k+1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 candidates generated from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//Join Step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Any (k-1) itemset that is not frequent cannot be a subset of a frequent k-	itemset. //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Pruning Step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transaction t in database do 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Increment the count of all candidates in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k+1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That are contained in t 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k+1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candidates in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k+1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min_support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 L</a:t>
            </a:r>
            <a:r>
              <a:rPr lang="en-US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I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743A-8706-DE04-AEB5-77177DD9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steps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56327-8D35-801B-0C03-0281ED0A413E}"/>
              </a:ext>
            </a:extLst>
          </p:cNvPr>
          <p:cNvSpPr/>
          <p:nvPr/>
        </p:nvSpPr>
        <p:spPr>
          <a:xfrm>
            <a:off x="0" y="711201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accent6"/>
                </a:solidFill>
              </a:rPr>
              <a:t>1- Frequent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6F2C7-7DA1-2FF4-6F9E-9CC7FBCC5365}"/>
              </a:ext>
            </a:extLst>
          </p:cNvPr>
          <p:cNvSpPr/>
          <p:nvPr/>
        </p:nvSpPr>
        <p:spPr>
          <a:xfrm>
            <a:off x="2141896" y="1122744"/>
            <a:ext cx="1331089" cy="93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A14DD-F9C6-E7BA-85A1-837B8A98BB29}"/>
              </a:ext>
            </a:extLst>
          </p:cNvPr>
          <p:cNvSpPr/>
          <p:nvPr/>
        </p:nvSpPr>
        <p:spPr>
          <a:xfrm>
            <a:off x="8972889" y="1122744"/>
            <a:ext cx="1331089" cy="93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F493A5E-03EB-5DC6-EBB4-07AD42199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367" y="1566478"/>
            <a:ext cx="5393522" cy="19253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90603-BFE1-83A1-54C5-5C20D17F5B6C}"/>
              </a:ext>
            </a:extLst>
          </p:cNvPr>
          <p:cNvSpPr/>
          <p:nvPr/>
        </p:nvSpPr>
        <p:spPr>
          <a:xfrm>
            <a:off x="0" y="2471837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accent6"/>
                </a:solidFill>
              </a:rPr>
              <a:t>2- Frequent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D4A5-25F2-4416-C18C-2CB87F4E7E64}"/>
              </a:ext>
            </a:extLst>
          </p:cNvPr>
          <p:cNvSpPr/>
          <p:nvPr/>
        </p:nvSpPr>
        <p:spPr>
          <a:xfrm>
            <a:off x="2141896" y="3041567"/>
            <a:ext cx="1331089" cy="93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5142D-09F2-A3D2-5F10-92D2C8A2881D}"/>
              </a:ext>
            </a:extLst>
          </p:cNvPr>
          <p:cNvSpPr/>
          <p:nvPr/>
        </p:nvSpPr>
        <p:spPr>
          <a:xfrm>
            <a:off x="8972889" y="3041567"/>
            <a:ext cx="1331089" cy="93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C83355C6-8035-9A7C-A053-5B7371DC67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9367" y="3429000"/>
            <a:ext cx="5275266" cy="56301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6E9388-D824-DC9B-6947-352DF70DB81C}"/>
              </a:ext>
            </a:extLst>
          </p:cNvPr>
          <p:cNvSpPr/>
          <p:nvPr/>
        </p:nvSpPr>
        <p:spPr>
          <a:xfrm>
            <a:off x="0" y="4441462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accent6"/>
                </a:solidFill>
              </a:rPr>
              <a:t>3- Frequent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D3955-EF6F-047B-08DB-1589C3643518}"/>
              </a:ext>
            </a:extLst>
          </p:cNvPr>
          <p:cNvSpPr/>
          <p:nvPr/>
        </p:nvSpPr>
        <p:spPr>
          <a:xfrm>
            <a:off x="2141896" y="4797707"/>
            <a:ext cx="1331089" cy="93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F11E-70B5-5A4C-CBB9-DD9AB9A4DF61}"/>
              </a:ext>
            </a:extLst>
          </p:cNvPr>
          <p:cNvSpPr/>
          <p:nvPr/>
        </p:nvSpPr>
        <p:spPr>
          <a:xfrm>
            <a:off x="8972889" y="4797707"/>
            <a:ext cx="1331089" cy="937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46CED3D0-1C60-4520-6FD7-1B2AE718F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9367" y="5185140"/>
            <a:ext cx="5275266" cy="56301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A0DA39-51E7-D012-AC2A-F7301106BEFC}"/>
              </a:ext>
            </a:extLst>
          </p:cNvPr>
          <p:cNvSpPr/>
          <p:nvPr/>
        </p:nvSpPr>
        <p:spPr>
          <a:xfrm>
            <a:off x="0" y="6106287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accent6"/>
                </a:solidFill>
              </a:rPr>
              <a:t>N- Frequent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FF7298CF-4D93-0B51-D86E-B8AE6763B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1073" y="2104016"/>
            <a:ext cx="6840638" cy="93755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77ACAE8-D1B7-B3AC-50EA-45BD9103C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1073" y="4030562"/>
            <a:ext cx="6840638" cy="710843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DDF01D-BD5B-8994-1F44-FD68FBF4203C}"/>
              </a:ext>
            </a:extLst>
          </p:cNvPr>
          <p:cNvSpPr/>
          <p:nvPr/>
        </p:nvSpPr>
        <p:spPr>
          <a:xfrm>
            <a:off x="5025052" y="1179044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Apply </a:t>
            </a:r>
            <a:r>
              <a:rPr lang="en-US" sz="2000" dirty="0" err="1">
                <a:solidFill>
                  <a:schemeClr val="tx1"/>
                </a:solidFill>
              </a:rPr>
              <a:t>min_support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69E49-EFAF-11DC-7663-26F3685D54D9}"/>
              </a:ext>
            </a:extLst>
          </p:cNvPr>
          <p:cNvSpPr/>
          <p:nvPr/>
        </p:nvSpPr>
        <p:spPr>
          <a:xfrm>
            <a:off x="4378798" y="2034321"/>
            <a:ext cx="2141896" cy="589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Self Join and Pruning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456E-394E-64F1-6D58-549DFD474C84}"/>
              </a:ext>
            </a:extLst>
          </p:cNvPr>
          <p:cNvSpPr/>
          <p:nvPr/>
        </p:nvSpPr>
        <p:spPr>
          <a:xfrm>
            <a:off x="5131874" y="3090441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Apply </a:t>
            </a:r>
            <a:r>
              <a:rPr lang="en-US" sz="2000" dirty="0" err="1">
                <a:solidFill>
                  <a:schemeClr val="tx1"/>
                </a:solidFill>
              </a:rPr>
              <a:t>min_support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EFB59-5E56-D958-9246-5892A039896F}"/>
              </a:ext>
            </a:extLst>
          </p:cNvPr>
          <p:cNvSpPr/>
          <p:nvPr/>
        </p:nvSpPr>
        <p:spPr>
          <a:xfrm>
            <a:off x="4393941" y="3856764"/>
            <a:ext cx="2141896" cy="589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Self Join and Pruning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B35DC8-B990-4C80-072B-BFFEB666EFE7}"/>
              </a:ext>
            </a:extLst>
          </p:cNvPr>
          <p:cNvSpPr/>
          <p:nvPr/>
        </p:nvSpPr>
        <p:spPr>
          <a:xfrm>
            <a:off x="5293199" y="4880340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Apply </a:t>
            </a:r>
            <a:r>
              <a:rPr lang="en-US" sz="2000" dirty="0" err="1">
                <a:solidFill>
                  <a:schemeClr val="tx1"/>
                </a:solidFill>
              </a:rPr>
              <a:t>min_support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3" grpId="0"/>
      <p:bldP spid="4" grpId="0"/>
      <p:bldP spid="5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8810452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What Kinds of Patterns Can Be Mined?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Market Basket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Frequent </a:t>
            </a:r>
            <a:r>
              <a:rPr lang="en-US" sz="2100" dirty="0" err="1">
                <a:solidFill>
                  <a:schemeClr val="accent6"/>
                </a:solidFill>
              </a:rPr>
              <a:t>Itemsets</a:t>
            </a:r>
            <a:endParaRPr lang="en-US" sz="2100" dirty="0">
              <a:solidFill>
                <a:schemeClr val="accent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Association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Maximal and Closed Frequent </a:t>
            </a:r>
            <a:r>
              <a:rPr lang="en-US" sz="2100" dirty="0" err="1">
                <a:solidFill>
                  <a:schemeClr val="accent6"/>
                </a:solidFill>
              </a:rPr>
              <a:t>Itemsets</a:t>
            </a:r>
            <a:endParaRPr lang="en-US" sz="2100" dirty="0">
              <a:solidFill>
                <a:schemeClr val="accent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accent6"/>
                </a:solidFill>
              </a:rPr>
              <a:t>Apriori</a:t>
            </a:r>
            <a:r>
              <a:rPr lang="en-US" sz="2100" dirty="0">
                <a:solidFill>
                  <a:schemeClr val="accent6"/>
                </a:solidFill>
              </a:rPr>
              <a:t>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Methods to Improve </a:t>
            </a:r>
            <a:r>
              <a:rPr lang="en-US" sz="2100" dirty="0" err="1">
                <a:solidFill>
                  <a:schemeClr val="accent6"/>
                </a:solidFill>
              </a:rPr>
              <a:t>Apriori</a:t>
            </a:r>
            <a:r>
              <a:rPr lang="en-US" sz="2100" dirty="0">
                <a:solidFill>
                  <a:schemeClr val="accent6"/>
                </a:solidFill>
              </a:rPr>
              <a:t> Efficiency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FP-growth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Correlation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accent6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219C-43DB-63C3-5C01-F19D1A4D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Improve </a:t>
            </a:r>
            <a:r>
              <a:rPr lang="en-US" dirty="0" err="1"/>
              <a:t>Apriori</a:t>
            </a:r>
            <a:r>
              <a:rPr lang="en-US" dirty="0"/>
              <a:t>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272-E568-AE10-7C48-A94D8BF0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Hash-based technique:</a:t>
            </a:r>
          </a:p>
          <a:p>
            <a:pPr lvl="1"/>
            <a:r>
              <a:rPr lang="en-US" dirty="0"/>
              <a:t>Using a hash-based structure known as a </a:t>
            </a:r>
            <a:r>
              <a:rPr lang="en-US" dirty="0">
                <a:solidFill>
                  <a:srgbClr val="C00000"/>
                </a:solidFill>
              </a:rPr>
              <a:t>hash table</a:t>
            </a:r>
            <a:r>
              <a:rPr lang="en-US" dirty="0"/>
              <a:t>, the k-</a:t>
            </a:r>
            <a:r>
              <a:rPr lang="en-US" dirty="0" err="1"/>
              <a:t>itemsets</a:t>
            </a:r>
            <a:r>
              <a:rPr lang="en-US" dirty="0"/>
              <a:t> and their </a:t>
            </a:r>
            <a:r>
              <a:rPr lang="en-US" dirty="0">
                <a:solidFill>
                  <a:srgbClr val="C00000"/>
                </a:solidFill>
              </a:rPr>
              <a:t>related counts are generated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table is generated using a </a:t>
            </a:r>
            <a:r>
              <a:rPr lang="en-US" dirty="0">
                <a:solidFill>
                  <a:srgbClr val="C00000"/>
                </a:solidFill>
              </a:rPr>
              <a:t>hash function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when scanning each transaction in the database to generate the </a:t>
            </a:r>
            <a:r>
              <a:rPr lang="en-US" dirty="0">
                <a:solidFill>
                  <a:srgbClr val="C00000"/>
                </a:solidFill>
              </a:rPr>
              <a:t>frequent 1-itemsets</a:t>
            </a:r>
            <a:r>
              <a:rPr lang="en-US" dirty="0"/>
              <a:t>, L1, we can generate all the </a:t>
            </a:r>
            <a:r>
              <a:rPr lang="en-US" dirty="0">
                <a:solidFill>
                  <a:srgbClr val="C00000"/>
                </a:solidFill>
              </a:rPr>
              <a:t>2-itemsets for each transaction </a:t>
            </a:r>
            <a:r>
              <a:rPr lang="en-US" dirty="0"/>
              <a:t>and hash (i.e., map) them into the different buckets of a hash table structure, and increase the </a:t>
            </a:r>
            <a:r>
              <a:rPr lang="en-US" dirty="0">
                <a:solidFill>
                  <a:srgbClr val="C00000"/>
                </a:solidFill>
              </a:rPr>
              <a:t>corresponding bucket counts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CA0B346-86BA-6308-561B-8F10FF819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625460"/>
              </p:ext>
            </p:extLst>
          </p:nvPr>
        </p:nvGraphicFramePr>
        <p:xfrm>
          <a:off x="237694" y="2825984"/>
          <a:ext cx="2157808" cy="365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</a:rPr>
                        <a:t>Items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11, 12, 15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12, 14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12, 13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11, 12, 14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11,13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12, 13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00945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11,13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34878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  <a:endParaRPr lang="en-US" sz="1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11, 12, 13, 15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67429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11, 12, 13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6005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BB0046F-B258-FFEE-21C5-677A0FDAE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842038"/>
              </p:ext>
            </p:extLst>
          </p:nvPr>
        </p:nvGraphicFramePr>
        <p:xfrm>
          <a:off x="2753253" y="2872673"/>
          <a:ext cx="2338086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9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Box 31">
            <a:extLst>
              <a:ext uri="{FF2B5EF4-FFF2-40B4-BE49-F238E27FC236}">
                <a16:creationId xmlns:a16="http://schemas.microsoft.com/office/drawing/2014/main" id="{6FB05B3F-B2DF-BA64-4312-8FD6A048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843" y="5405715"/>
            <a:ext cx="1106906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5767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B10E-B2D8-D917-B5C2-E7913F6D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Improve </a:t>
            </a:r>
            <a:r>
              <a:rPr lang="en-US" dirty="0" err="1"/>
              <a:t>Apriori</a:t>
            </a:r>
            <a:r>
              <a:rPr lang="en-US" dirty="0"/>
              <a:t>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2219-200D-B0A4-459B-3F5EA99C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44495"/>
          </a:xfrm>
        </p:spPr>
        <p:txBody>
          <a:bodyPr/>
          <a:lstStyle/>
          <a:p>
            <a:r>
              <a:rPr lang="en-US" b="1" dirty="0"/>
              <a:t>Hash-based technique: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F604010-A739-3B1C-A533-57C3B30B6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852263"/>
              </p:ext>
            </p:extLst>
          </p:nvPr>
        </p:nvGraphicFramePr>
        <p:xfrm>
          <a:off x="423347" y="1307939"/>
          <a:ext cx="3986608" cy="41760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996">
                  <a:extLst>
                    <a:ext uri="{9D8B030D-6E8A-4147-A177-3AD203B41FA5}">
                      <a16:colId xmlns:a16="http://schemas.microsoft.com/office/drawing/2014/main" val="3148231909"/>
                    </a:ext>
                  </a:extLst>
                </a:gridCol>
              </a:tblGrid>
              <a:tr h="5184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Itemset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 Function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11, 12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[1*10+2] mod 7=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11,13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[1*10+3] mod 7=</a:t>
                      </a:r>
                      <a:r>
                        <a:rPr lang="en-US" sz="1800" i="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11, 14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[1*10+4] mod 7=</a:t>
                      </a:r>
                      <a:r>
                        <a:rPr lang="en-US" sz="1800" i="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11, 15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[1*10+5 mod 7=</a:t>
                      </a:r>
                      <a:r>
                        <a:rPr lang="en-US" sz="1800" i="0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12, 13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[2*10+3] mod 7=</a:t>
                      </a:r>
                      <a:r>
                        <a:rPr lang="en-US" sz="1800" i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12, 14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[2*10+4] mod 7=</a:t>
                      </a:r>
                      <a:r>
                        <a:rPr lang="en-US" sz="1800" i="0" dirty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00945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12, 15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[2*10+5] mod 7=</a:t>
                      </a:r>
                      <a:r>
                        <a:rPr lang="en-US" sz="1800" i="0" dirty="0">
                          <a:solidFill>
                            <a:srgbClr val="FF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34878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13, 14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67429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13, 15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[3*10+5] mod 7=</a:t>
                      </a:r>
                      <a:r>
                        <a:rPr lang="en-US" sz="1800" i="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60055"/>
                  </a:ext>
                </a:extLst>
              </a:tr>
              <a:tr h="3629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14, 15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+mn-lt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3007"/>
                  </a:ext>
                </a:extLst>
              </a:tr>
            </a:tbl>
          </a:graphicData>
        </a:graphic>
      </p:graphicFrame>
      <p:sp>
        <p:nvSpPr>
          <p:cNvPr id="7" name="Text Box 31">
            <a:extLst>
              <a:ext uri="{FF2B5EF4-FFF2-40B4-BE49-F238E27FC236}">
                <a16:creationId xmlns:a16="http://schemas.microsoft.com/office/drawing/2014/main" id="{46AE3DF9-D3CC-0DFC-2687-BBE81B56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63" y="5625224"/>
            <a:ext cx="224790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Hash Function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021598DC-A6DE-CF6E-234A-86932778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99" y="6022335"/>
            <a:ext cx="5537616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H(X, Y)= ((Order of First)* 10+(Order of Second))mod 7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0BDECEB-F584-623F-3E1A-E08F6A33E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48121"/>
              </p:ext>
            </p:extLst>
          </p:nvPr>
        </p:nvGraphicFramePr>
        <p:xfrm>
          <a:off x="4525702" y="1307939"/>
          <a:ext cx="7573701" cy="2560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48231909"/>
                    </a:ext>
                  </a:extLst>
                </a:gridCol>
                <a:gridCol w="902826">
                  <a:extLst>
                    <a:ext uri="{9D8B030D-6E8A-4147-A177-3AD203B41FA5}">
                      <a16:colId xmlns:a16="http://schemas.microsoft.com/office/drawing/2014/main" val="3656905588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2402420474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1937395272"/>
                    </a:ext>
                  </a:extLst>
                </a:gridCol>
                <a:gridCol w="937550">
                  <a:extLst>
                    <a:ext uri="{9D8B030D-6E8A-4147-A177-3AD203B41FA5}">
                      <a16:colId xmlns:a16="http://schemas.microsoft.com/office/drawing/2014/main" val="2814232609"/>
                    </a:ext>
                  </a:extLst>
                </a:gridCol>
                <a:gridCol w="1022430">
                  <a:extLst>
                    <a:ext uri="{9D8B030D-6E8A-4147-A177-3AD203B41FA5}">
                      <a16:colId xmlns:a16="http://schemas.microsoft.com/office/drawing/2014/main" val="2605966792"/>
                    </a:ext>
                  </a:extLst>
                </a:gridCol>
              </a:tblGrid>
              <a:tr h="5746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Bucket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Bucket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Bucket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{I1,I4:1}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{I3,I5:1}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{I1,I5:2}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{I2,I3:4}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{I2,I4:2}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{I2,I5:2}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{I1,I2:4}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{I1,I5:4}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3007"/>
                  </a:ext>
                </a:extLst>
              </a:tr>
              <a:tr h="5746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NO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+mn-lt"/>
                        </a:rPr>
                        <a:t>YES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NO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NO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YES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latin typeface="+mn-lt"/>
                        </a:rPr>
                        <a:t>YES</a:t>
                      </a:r>
                    </a:p>
                    <a:p>
                      <a:pPr algn="ctr"/>
                      <a:endParaRPr lang="en-US" sz="1800" i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70237"/>
                  </a:ext>
                </a:extLst>
              </a:tr>
            </a:tbl>
          </a:graphicData>
        </a:graphic>
      </p:graphicFrame>
      <p:sp>
        <p:nvSpPr>
          <p:cNvPr id="10" name="Text Box 31">
            <a:extLst>
              <a:ext uri="{FF2B5EF4-FFF2-40B4-BE49-F238E27FC236}">
                <a16:creationId xmlns:a16="http://schemas.microsoft.com/office/drawing/2014/main" id="{8AE6272C-3961-26BF-546F-2B426240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087" y="863444"/>
            <a:ext cx="408885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Hash Table Structure to generate L2</a:t>
            </a:r>
          </a:p>
        </p:txBody>
      </p:sp>
    </p:spTree>
    <p:extLst>
      <p:ext uri="{BB962C8B-B14F-4D97-AF65-F5344CB8AC3E}">
        <p14:creationId xmlns:p14="http://schemas.microsoft.com/office/powerpoint/2010/main" val="23293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1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8825-2FBA-9263-0D99-F66F3D16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Improve </a:t>
            </a:r>
            <a:r>
              <a:rPr lang="en-US" dirty="0" err="1"/>
              <a:t>Apriori</a:t>
            </a:r>
            <a:r>
              <a:rPr lang="en-US" dirty="0"/>
              <a:t>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6D0-988E-7F2C-285B-29DD4FE5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Transaction reduction: </a:t>
            </a:r>
          </a:p>
          <a:p>
            <a:pPr lvl="1"/>
            <a:r>
              <a:rPr lang="en-US" dirty="0"/>
              <a:t>A transaction that does not contain </a:t>
            </a:r>
            <a:r>
              <a:rPr lang="en-US" dirty="0">
                <a:solidFill>
                  <a:srgbClr val="C00000"/>
                </a:solidFill>
              </a:rPr>
              <a:t>any frequent k-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cannot contain any </a:t>
            </a:r>
            <a:r>
              <a:rPr lang="en-US" dirty="0">
                <a:solidFill>
                  <a:srgbClr val="C00000"/>
                </a:solidFill>
              </a:rPr>
              <a:t>frequent (k + 1)-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/>
              <a:t>. </a:t>
            </a:r>
          </a:p>
          <a:p>
            <a:pPr lvl="1"/>
            <a:r>
              <a:rPr lang="en-IN" dirty="0">
                <a:effectLst/>
                <a:latin typeface="+mj-lt"/>
              </a:rPr>
              <a:t>Therefore, such a transaction </a:t>
            </a:r>
            <a:r>
              <a:rPr lang="en-IN" dirty="0">
                <a:solidFill>
                  <a:srgbClr val="C00000"/>
                </a:solidFill>
                <a:effectLst/>
                <a:latin typeface="+mj-lt"/>
              </a:rPr>
              <a:t>can be marked or removed</a:t>
            </a:r>
            <a:r>
              <a:rPr lang="en-IN" dirty="0">
                <a:effectLst/>
                <a:latin typeface="+mj-lt"/>
              </a:rPr>
              <a:t>. </a:t>
            </a:r>
          </a:p>
          <a:p>
            <a:pPr lvl="1"/>
            <a:r>
              <a:rPr lang="en-IN" dirty="0"/>
              <a:t>During this step, the algorithm further reduces the size of </a:t>
            </a:r>
            <a:r>
              <a:rPr lang="en-IN" dirty="0">
                <a:solidFill>
                  <a:srgbClr val="C00000"/>
                </a:solidFill>
              </a:rPr>
              <a:t>transactions</a:t>
            </a:r>
            <a:r>
              <a:rPr lang="en-IN" dirty="0"/>
              <a:t> by eliminating items that are no longer frequent after the </a:t>
            </a:r>
            <a:r>
              <a:rPr lang="en-IN" dirty="0">
                <a:solidFill>
                  <a:srgbClr val="C00000"/>
                </a:solidFill>
              </a:rPr>
              <a:t>previous iteration</a:t>
            </a:r>
            <a:r>
              <a:rPr lang="en-IN" dirty="0"/>
              <a:t>. </a:t>
            </a:r>
          </a:p>
          <a:p>
            <a:pPr lvl="1"/>
            <a:r>
              <a:rPr lang="en-IN" dirty="0">
                <a:latin typeface="+mj-lt"/>
              </a:rPr>
              <a:t>Since the eliminated items can't be part of any frequent </a:t>
            </a:r>
            <a:r>
              <a:rPr lang="en-IN" dirty="0" err="1">
                <a:latin typeface="+mj-lt"/>
              </a:rPr>
              <a:t>itemsets</a:t>
            </a:r>
            <a:r>
              <a:rPr lang="en-IN" dirty="0">
                <a:latin typeface="+mj-lt"/>
              </a:rPr>
              <a:t>, removing them reduces the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search space and improves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665C-D499-15D3-1B3F-C1CD3BDE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Improve </a:t>
            </a:r>
            <a:r>
              <a:rPr lang="en-US" dirty="0" err="1"/>
              <a:t>Apriori</a:t>
            </a:r>
            <a:r>
              <a:rPr lang="en-US" dirty="0"/>
              <a:t>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89C0-B00B-6989-6440-00D7E78A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400617"/>
          </a:xfrm>
        </p:spPr>
        <p:txBody>
          <a:bodyPr/>
          <a:lstStyle/>
          <a:p>
            <a:r>
              <a:rPr lang="en-US" b="1" dirty="0"/>
              <a:t>Partitioning: </a:t>
            </a:r>
          </a:p>
          <a:p>
            <a:pPr lvl="1"/>
            <a:r>
              <a:rPr lang="en-US" dirty="0"/>
              <a:t>It consists of </a:t>
            </a:r>
            <a:r>
              <a:rPr lang="en-US" dirty="0">
                <a:solidFill>
                  <a:srgbClr val="C00000"/>
                </a:solidFill>
              </a:rPr>
              <a:t>two phases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 phase I, </a:t>
            </a:r>
            <a:r>
              <a:rPr lang="en-US" dirty="0">
                <a:solidFill>
                  <a:srgbClr val="C00000"/>
                </a:solidFill>
              </a:rPr>
              <a:t>the algorithm divides the transactions of D into n nonoverlapping partitions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rgbClr val="C00000"/>
                </a:solidFill>
              </a:rPr>
              <a:t>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local </a:t>
            </a:r>
            <a:r>
              <a:rPr lang="en-US" dirty="0"/>
              <a:t>to each partition (1 scan). </a:t>
            </a:r>
          </a:p>
          <a:p>
            <a:pPr lvl="1"/>
            <a:r>
              <a:rPr lang="en-US" dirty="0"/>
              <a:t>Combine all </a:t>
            </a:r>
            <a:r>
              <a:rPr lang="en-US" dirty="0">
                <a:solidFill>
                  <a:srgbClr val="C00000"/>
                </a:solidFill>
              </a:rPr>
              <a:t>local 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form candidate itemset.</a:t>
            </a:r>
          </a:p>
          <a:p>
            <a:pPr lvl="1"/>
            <a:r>
              <a:rPr lang="en-US" dirty="0"/>
              <a:t>In phase II, Find </a:t>
            </a:r>
            <a:r>
              <a:rPr lang="en-US" dirty="0">
                <a:solidFill>
                  <a:srgbClr val="C00000"/>
                </a:solidFill>
              </a:rPr>
              <a:t>global 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among </a:t>
            </a:r>
            <a:r>
              <a:rPr lang="en-US" dirty="0">
                <a:solidFill>
                  <a:srgbClr val="C00000"/>
                </a:solidFill>
              </a:rPr>
              <a:t>candidates (2 scan) </a:t>
            </a:r>
            <a:r>
              <a:rPr lang="en-US" dirty="0"/>
              <a:t>and we get </a:t>
            </a:r>
            <a:r>
              <a:rPr lang="en-US" dirty="0">
                <a:solidFill>
                  <a:srgbClr val="C00000"/>
                </a:solidFill>
              </a:rPr>
              <a:t>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>
                <a:solidFill>
                  <a:srgbClr val="C00000"/>
                </a:solidFill>
              </a:rPr>
              <a:t> in D </a:t>
            </a:r>
          </a:p>
          <a:p>
            <a:endParaRPr lang="en-US" dirty="0"/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EDC27B7D-0DE2-A431-8156-BCFDC15378AC}"/>
              </a:ext>
            </a:extLst>
          </p:cNvPr>
          <p:cNvSpPr/>
          <p:nvPr/>
        </p:nvSpPr>
        <p:spPr>
          <a:xfrm>
            <a:off x="232460" y="3999053"/>
            <a:ext cx="1481559" cy="1319514"/>
          </a:xfrm>
          <a:prstGeom prst="hep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Trans.</a:t>
            </a:r>
          </a:p>
          <a:p>
            <a:pPr algn="ct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 D</a:t>
            </a:r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EC17AEF2-16B0-DFD9-F44A-DFB3D43EA27E}"/>
              </a:ext>
            </a:extLst>
          </p:cNvPr>
          <p:cNvSpPr/>
          <p:nvPr/>
        </p:nvSpPr>
        <p:spPr>
          <a:xfrm>
            <a:off x="10319515" y="3999053"/>
            <a:ext cx="1481559" cy="1319514"/>
          </a:xfrm>
          <a:prstGeom prst="hep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Freq.</a:t>
            </a:r>
          </a:p>
          <a:p>
            <a:pPr algn="ctr"/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itemsets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 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AEC4AE-3169-18B2-D2C2-BB5D691C08B8}"/>
              </a:ext>
            </a:extLst>
          </p:cNvPr>
          <p:cNvSpPr/>
          <p:nvPr/>
        </p:nvSpPr>
        <p:spPr>
          <a:xfrm>
            <a:off x="2049684" y="3952757"/>
            <a:ext cx="1747778" cy="17246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D</a:t>
            </a:r>
          </a:p>
          <a:p>
            <a:pPr algn="ctr"/>
            <a:r>
              <a:rPr lang="en-US" dirty="0"/>
              <a:t>into n</a:t>
            </a:r>
          </a:p>
          <a:p>
            <a:pPr algn="ctr"/>
            <a:r>
              <a:rPr lang="en-US" dirty="0"/>
              <a:t>Non-</a:t>
            </a:r>
          </a:p>
          <a:p>
            <a:pPr algn="ctr"/>
            <a:r>
              <a:rPr lang="en-US" dirty="0"/>
              <a:t>over lapping</a:t>
            </a:r>
          </a:p>
          <a:p>
            <a:pPr algn="ctr"/>
            <a:r>
              <a:rPr lang="en-US" dirty="0"/>
              <a:t>partitions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AE205C-7AE4-3F97-3670-4E501168F9C0}"/>
              </a:ext>
            </a:extLst>
          </p:cNvPr>
          <p:cNvSpPr/>
          <p:nvPr/>
        </p:nvSpPr>
        <p:spPr>
          <a:xfrm>
            <a:off x="4133127" y="3952757"/>
            <a:ext cx="1747778" cy="17246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frequent</a:t>
            </a:r>
          </a:p>
          <a:p>
            <a:pPr algn="ctr"/>
            <a:r>
              <a:rPr lang="en-US" dirty="0" err="1"/>
              <a:t>itemsets</a:t>
            </a:r>
            <a:r>
              <a:rPr lang="en-US" dirty="0"/>
              <a:t> local</a:t>
            </a:r>
          </a:p>
          <a:p>
            <a:pPr algn="ctr"/>
            <a:r>
              <a:rPr lang="en-US" dirty="0"/>
              <a:t>to each</a:t>
            </a:r>
          </a:p>
          <a:p>
            <a:pPr algn="ctr"/>
            <a:r>
              <a:rPr lang="en-US" dirty="0"/>
              <a:t>partition</a:t>
            </a:r>
          </a:p>
          <a:p>
            <a:pPr algn="ctr"/>
            <a:r>
              <a:rPr lang="en-US" dirty="0"/>
              <a:t>(parallel alg.)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0DA20B-EC60-AA3C-F985-3CA85A4645A3}"/>
              </a:ext>
            </a:extLst>
          </p:cNvPr>
          <p:cNvSpPr/>
          <p:nvPr/>
        </p:nvSpPr>
        <p:spPr>
          <a:xfrm>
            <a:off x="6216570" y="3952756"/>
            <a:ext cx="1747778" cy="17246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</a:t>
            </a:r>
          </a:p>
          <a:p>
            <a:pPr algn="ctr"/>
            <a:r>
              <a:rPr lang="en-US" dirty="0"/>
              <a:t>results to</a:t>
            </a:r>
          </a:p>
          <a:p>
            <a:pPr algn="ctr"/>
            <a:r>
              <a:rPr lang="en-US" dirty="0"/>
              <a:t>form a global</a:t>
            </a:r>
          </a:p>
          <a:p>
            <a:pPr algn="ctr"/>
            <a:r>
              <a:rPr lang="en-US" dirty="0"/>
              <a:t>set of</a:t>
            </a:r>
          </a:p>
          <a:p>
            <a:pPr algn="ctr"/>
            <a:r>
              <a:rPr lang="en-US" dirty="0"/>
              <a:t>candidate</a:t>
            </a:r>
          </a:p>
          <a:p>
            <a:pPr algn="ctr"/>
            <a:r>
              <a:rPr lang="en-US" dirty="0"/>
              <a:t>itemset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173CC1-49E0-B91B-1BC1-26D856FC7104}"/>
              </a:ext>
            </a:extLst>
          </p:cNvPr>
          <p:cNvSpPr/>
          <p:nvPr/>
        </p:nvSpPr>
        <p:spPr>
          <a:xfrm>
            <a:off x="8218990" y="3952757"/>
            <a:ext cx="1747778" cy="17246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global</a:t>
            </a:r>
          </a:p>
          <a:p>
            <a:pPr algn="ctr"/>
            <a:r>
              <a:rPr lang="en-US" dirty="0"/>
              <a:t>frequent</a:t>
            </a:r>
          </a:p>
          <a:p>
            <a:pPr algn="ctr"/>
            <a:r>
              <a:rPr lang="en-US" dirty="0" err="1"/>
              <a:t>itemsets</a:t>
            </a:r>
            <a:endParaRPr lang="en-US" dirty="0"/>
          </a:p>
          <a:p>
            <a:pPr algn="ctr"/>
            <a:r>
              <a:rPr lang="en-US" dirty="0"/>
              <a:t>among</a:t>
            </a:r>
          </a:p>
          <a:p>
            <a:pPr algn="ctr"/>
            <a:r>
              <a:rPr lang="en-US" dirty="0"/>
              <a:t>candidates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6A341BCE-9913-9B06-6BD2-36858AFC54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6937" y="4815069"/>
            <a:ext cx="352747" cy="3896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DE1C5539-B600-7C1C-FCF6-BEC834A16C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7462" y="4815068"/>
            <a:ext cx="352747" cy="3896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7482F063-380E-8C3F-3D86-E7ED7CC4F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2266" y="4811172"/>
            <a:ext cx="324090" cy="3896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97166536-A2FC-7E29-FA94-449153CE1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4133" y="4811172"/>
            <a:ext cx="244857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131E8B4-04FE-524D-67AC-6951CAB6D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66768" y="4869935"/>
            <a:ext cx="352747" cy="3896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1FF0271-0A47-26CB-C264-03608769E148}"/>
              </a:ext>
            </a:extLst>
          </p:cNvPr>
          <p:cNvSpPr/>
          <p:nvPr/>
        </p:nvSpPr>
        <p:spPr>
          <a:xfrm rot="16200000" flipH="1">
            <a:off x="4679903" y="1537375"/>
            <a:ext cx="585766" cy="4244997"/>
          </a:xfrm>
          <a:prstGeom prst="leftBrace">
            <a:avLst>
              <a:gd name="adj1" fmla="val 52478"/>
              <a:gd name="adj2" fmla="val 48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5B217ABA-2A17-848F-EE2F-EC5FDCA1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433" y="2992307"/>
            <a:ext cx="215588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Phase - I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FB4D6506-4BC2-BC1D-8939-95395D41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588" y="3499465"/>
            <a:ext cx="215588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Phase - II</a:t>
            </a:r>
          </a:p>
        </p:txBody>
      </p:sp>
    </p:spTree>
    <p:extLst>
      <p:ext uri="{BB962C8B-B14F-4D97-AF65-F5344CB8AC3E}">
        <p14:creationId xmlns:p14="http://schemas.microsoft.com/office/powerpoint/2010/main" val="4779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55A9-CBD0-5371-2706-D6C6B66B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Improve </a:t>
            </a:r>
            <a:r>
              <a:rPr lang="en-US" dirty="0" err="1"/>
              <a:t>Apriori</a:t>
            </a:r>
            <a:r>
              <a:rPr lang="en-US" dirty="0"/>
              <a:t>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F959-9C28-B35D-58D6-512708EA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Sampling:</a:t>
            </a:r>
          </a:p>
          <a:p>
            <a:pPr lvl="1"/>
            <a:r>
              <a:rPr lang="en-US" dirty="0"/>
              <a:t>A random sample </a:t>
            </a:r>
            <a:r>
              <a:rPr lang="en-US" dirty="0">
                <a:solidFill>
                  <a:srgbClr val="C00000"/>
                </a:solidFill>
              </a:rPr>
              <a:t>S is selected from database D</a:t>
            </a:r>
            <a:r>
              <a:rPr lang="en-US" dirty="0"/>
              <a:t>, and then a search is conducted for frequent </a:t>
            </a:r>
            <a:r>
              <a:rPr lang="en-US" dirty="0" err="1"/>
              <a:t>itemsets</a:t>
            </a:r>
            <a:r>
              <a:rPr lang="en-US" dirty="0"/>
              <a:t> within that </a:t>
            </a:r>
            <a:r>
              <a:rPr lang="en-US" dirty="0">
                <a:solidFill>
                  <a:srgbClr val="C00000"/>
                </a:solidFill>
              </a:rPr>
              <a:t>sample S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In this way, we trade off some </a:t>
            </a:r>
            <a:r>
              <a:rPr lang="en-US" dirty="0">
                <a:solidFill>
                  <a:srgbClr val="C00000"/>
                </a:solidFill>
              </a:rPr>
              <a:t>degree of accuracy against efficiency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frequent </a:t>
            </a:r>
            <a:r>
              <a:rPr lang="en-US" dirty="0" err="1"/>
              <a:t>itemsets</a:t>
            </a:r>
            <a:r>
              <a:rPr lang="en-US" dirty="0"/>
              <a:t> are called </a:t>
            </a:r>
            <a:r>
              <a:rPr lang="en-US" dirty="0">
                <a:solidFill>
                  <a:srgbClr val="C00000"/>
                </a:solidFill>
              </a:rPr>
              <a:t>sample frequent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More than one sample </a:t>
            </a:r>
            <a:r>
              <a:rPr lang="en-US" dirty="0"/>
              <a:t>could be used to </a:t>
            </a:r>
            <a:r>
              <a:rPr lang="en-US" dirty="0">
                <a:solidFill>
                  <a:srgbClr val="C00000"/>
                </a:solidFill>
              </a:rPr>
              <a:t>improve accuracy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4C16-728F-5E32-7B7F-CA54BC76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Improve </a:t>
            </a:r>
            <a:r>
              <a:rPr lang="en-US" dirty="0" err="1"/>
              <a:t>Apriori</a:t>
            </a:r>
            <a:r>
              <a:rPr lang="en-US" dirty="0"/>
              <a:t>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F18B-3B26-1F44-71C1-187F502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itemset counting: </a:t>
            </a:r>
          </a:p>
          <a:p>
            <a:pPr lvl="1"/>
            <a:r>
              <a:rPr lang="en-US" dirty="0"/>
              <a:t>Dynamic itemset counting </a:t>
            </a:r>
            <a:r>
              <a:rPr lang="en-US" dirty="0">
                <a:solidFill>
                  <a:srgbClr val="C00000"/>
                </a:solidFill>
              </a:rPr>
              <a:t>refers to the process of incrementally updating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support counts </a:t>
            </a:r>
            <a:r>
              <a:rPr lang="en-US" dirty="0"/>
              <a:t>of </a:t>
            </a:r>
            <a:r>
              <a:rPr lang="en-US" dirty="0" err="1"/>
              <a:t>itemsets</a:t>
            </a:r>
            <a:r>
              <a:rPr lang="en-US" dirty="0"/>
              <a:t> as new </a:t>
            </a:r>
            <a:r>
              <a:rPr lang="en-US" dirty="0">
                <a:solidFill>
                  <a:srgbClr val="C00000"/>
                </a:solidFill>
              </a:rPr>
              <a:t>transactions are added </a:t>
            </a:r>
            <a:r>
              <a:rPr lang="en-US" dirty="0"/>
              <a:t>to the dataset. </a:t>
            </a:r>
          </a:p>
          <a:p>
            <a:pPr lvl="1"/>
            <a:r>
              <a:rPr lang="en-US" dirty="0"/>
              <a:t>This is particularly useful when dealing </a:t>
            </a:r>
            <a:r>
              <a:rPr lang="en-US" dirty="0">
                <a:solidFill>
                  <a:srgbClr val="C00000"/>
                </a:solidFill>
              </a:rPr>
              <a:t>with dynamic or streaming </a:t>
            </a:r>
            <a:r>
              <a:rPr lang="en-US" dirty="0"/>
              <a:t>data where </a:t>
            </a:r>
            <a:r>
              <a:rPr lang="en-US" dirty="0">
                <a:solidFill>
                  <a:srgbClr val="C00000"/>
                </a:solidFill>
              </a:rPr>
              <a:t>transactions arrive over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Instead of recalculating support counts from scratch whenever new data arrives, dynamic counting efficiently maintains and updates the support counts of </a:t>
            </a:r>
            <a:r>
              <a:rPr lang="en-US" dirty="0">
                <a:solidFill>
                  <a:srgbClr val="C00000"/>
                </a:solidFill>
              </a:rPr>
              <a:t>existing </a:t>
            </a:r>
            <a:r>
              <a:rPr lang="en-US" dirty="0" err="1">
                <a:solidFill>
                  <a:srgbClr val="C00000"/>
                </a:solidFill>
              </a:rPr>
              <a:t>itemsets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technique uses the </a:t>
            </a:r>
            <a:r>
              <a:rPr lang="en-US" b="1" dirty="0">
                <a:solidFill>
                  <a:srgbClr val="C00000"/>
                </a:solidFill>
              </a:rPr>
              <a:t>count-so-far</a:t>
            </a:r>
            <a:r>
              <a:rPr lang="en-US" dirty="0"/>
              <a:t> as the lower bound of the actual count. 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rgbClr val="C00000"/>
                </a:solidFill>
              </a:rPr>
              <a:t>count-so-far</a:t>
            </a:r>
            <a:r>
              <a:rPr lang="en-US" dirty="0"/>
              <a:t> passes the </a:t>
            </a:r>
            <a:r>
              <a:rPr lang="en-US" dirty="0">
                <a:solidFill>
                  <a:srgbClr val="C00000"/>
                </a:solidFill>
              </a:rPr>
              <a:t>minimum support</a:t>
            </a:r>
            <a:r>
              <a:rPr lang="en-US" dirty="0"/>
              <a:t>, the itemset is added into the </a:t>
            </a:r>
            <a:r>
              <a:rPr lang="en-US" dirty="0">
                <a:solidFill>
                  <a:srgbClr val="C00000"/>
                </a:solidFill>
              </a:rPr>
              <a:t>frequent itemset collection </a:t>
            </a:r>
            <a:r>
              <a:rPr lang="en-US" dirty="0"/>
              <a:t>and can be used to generate </a:t>
            </a:r>
            <a:r>
              <a:rPr lang="en-US" dirty="0">
                <a:solidFill>
                  <a:srgbClr val="C00000"/>
                </a:solidFill>
              </a:rPr>
              <a:t>longer candidates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2207-CB02-7B20-C6A2-140F8883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</a:t>
            </a:r>
            <a:r>
              <a:rPr lang="en-US" dirty="0" err="1"/>
              <a:t>Apriori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C3BE-53BA-D243-DE63-14AED732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still need to generate a huge </a:t>
            </a:r>
            <a:r>
              <a:rPr lang="en-US" dirty="0">
                <a:solidFill>
                  <a:srgbClr val="C00000"/>
                </a:solidFill>
              </a:rPr>
              <a:t>number of candidate sets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example, if there are 10</a:t>
            </a:r>
            <a:r>
              <a:rPr lang="en-US" baseline="30000" dirty="0"/>
              <a:t>4</a:t>
            </a:r>
            <a:r>
              <a:rPr lang="en-US" dirty="0"/>
              <a:t> frequent 1-itemsets, the </a:t>
            </a:r>
            <a:r>
              <a:rPr lang="en-US" dirty="0" err="1"/>
              <a:t>Apriori</a:t>
            </a:r>
            <a:r>
              <a:rPr lang="en-US" dirty="0"/>
              <a:t> algorithm will need to generate more than 10</a:t>
            </a:r>
            <a:r>
              <a:rPr lang="en-US" baseline="30000" dirty="0"/>
              <a:t>7 </a:t>
            </a:r>
            <a:r>
              <a:rPr lang="en-US" dirty="0"/>
              <a:t>candidate 2-itemsets. </a:t>
            </a:r>
          </a:p>
          <a:p>
            <a:r>
              <a:rPr lang="en-US" dirty="0"/>
              <a:t>it may need to repeatedly </a:t>
            </a:r>
            <a:r>
              <a:rPr lang="en-US" dirty="0">
                <a:solidFill>
                  <a:srgbClr val="C00000"/>
                </a:solidFill>
              </a:rPr>
              <a:t>scan the whole database</a:t>
            </a:r>
            <a:r>
              <a:rPr lang="en-US" dirty="0"/>
              <a:t> and check a large set of candidates by </a:t>
            </a:r>
            <a:r>
              <a:rPr lang="en-US" dirty="0">
                <a:solidFill>
                  <a:srgbClr val="C00000"/>
                </a:solidFill>
              </a:rPr>
              <a:t>pattern matching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is costly to go over each transaction in the database to determine the support of the candidate </a:t>
            </a:r>
            <a:r>
              <a:rPr lang="en-US" dirty="0" err="1"/>
              <a:t>itemsets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 </a:t>
            </a:r>
            <a:r>
              <a:rPr lang="en-US" b="0" dirty="0"/>
              <a:t>(Try Yourself!)</a:t>
            </a:r>
            <a:endParaRPr lang="en-IN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8C094-52B0-464E-9768-421133EFA182}"/>
              </a:ext>
            </a:extLst>
          </p:cNvPr>
          <p:cNvSpPr/>
          <p:nvPr/>
        </p:nvSpPr>
        <p:spPr>
          <a:xfrm>
            <a:off x="1714500" y="797169"/>
            <a:ext cx="8763000" cy="33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b="1" dirty="0">
                <a:solidFill>
                  <a:schemeClr val="tx1"/>
                </a:solidFill>
              </a:rPr>
              <a:t>A database has 4 transactions. Let </a:t>
            </a:r>
            <a:r>
              <a:rPr lang="en-US" sz="2150" b="1" dirty="0" err="1">
                <a:solidFill>
                  <a:schemeClr val="tx1"/>
                </a:solidFill>
              </a:rPr>
              <a:t>Min_sup</a:t>
            </a:r>
            <a:r>
              <a:rPr lang="en-US" sz="2150" b="1" dirty="0">
                <a:solidFill>
                  <a:schemeClr val="tx1"/>
                </a:solidFill>
              </a:rPr>
              <a:t> = 50% and </a:t>
            </a:r>
            <a:r>
              <a:rPr lang="en-US" sz="2150" b="1" dirty="0" err="1">
                <a:solidFill>
                  <a:schemeClr val="tx1"/>
                </a:solidFill>
              </a:rPr>
              <a:t>Min_conf</a:t>
            </a:r>
            <a:r>
              <a:rPr lang="en-US" sz="2150" b="1" dirty="0">
                <a:solidFill>
                  <a:schemeClr val="tx1"/>
                </a:solidFill>
              </a:rPr>
              <a:t> = 75%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AF2A658-CD8B-4CE9-9EED-253A8B0E9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473343"/>
              </p:ext>
            </p:extLst>
          </p:nvPr>
        </p:nvGraphicFramePr>
        <p:xfrm>
          <a:off x="1714501" y="3190176"/>
          <a:ext cx="7746021" cy="3256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269">
                  <a:extLst>
                    <a:ext uri="{9D8B030D-6E8A-4147-A177-3AD203B41FA5}">
                      <a16:colId xmlns:a16="http://schemas.microsoft.com/office/drawing/2014/main" val="239108727"/>
                    </a:ext>
                  </a:extLst>
                </a:gridCol>
                <a:gridCol w="1504391">
                  <a:extLst>
                    <a:ext uri="{9D8B030D-6E8A-4147-A177-3AD203B41FA5}">
                      <a16:colId xmlns:a16="http://schemas.microsoft.com/office/drawing/2014/main" val="4054332836"/>
                    </a:ext>
                  </a:extLst>
                </a:gridCol>
                <a:gridCol w="2012243">
                  <a:extLst>
                    <a:ext uri="{9D8B030D-6E8A-4147-A177-3AD203B41FA5}">
                      <a16:colId xmlns:a16="http://schemas.microsoft.com/office/drawing/2014/main" val="1675954714"/>
                    </a:ext>
                  </a:extLst>
                </a:gridCol>
              </a:tblGrid>
              <a:tr h="39122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Association Rule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(%)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Rule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solidFill>
                            <a:schemeClr val="accent6"/>
                          </a:solidFill>
                        </a:rPr>
                        <a:t>Butter^Milk</a:t>
                      </a:r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sz="1900" b="1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 Bread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2/2 =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Rule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Milk^Bread</a:t>
                      </a:r>
                      <a:r>
                        <a:rPr lang="en-US" sz="1900" b="1" baseline="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  Butter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2/2 =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accent6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1900" dirty="0"/>
                        <a:t>Rule</a:t>
                      </a:r>
                      <a:r>
                        <a:rPr lang="en-US" sz="1900" baseline="0" dirty="0"/>
                        <a:t> 3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Butter^Bread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>
                          <a:sym typeface="Wingdings" panose="05000000000000000000" pitchFamily="2" charset="2"/>
                        </a:rPr>
                        <a:t> Milk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2/3 = 0.66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1900" dirty="0"/>
                        <a:t>Rule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sym typeface="Wingdings" panose="05000000000000000000" pitchFamily="2" charset="2"/>
                        </a:rPr>
                        <a:t>ButterMilk^Bread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2/3</a:t>
                      </a:r>
                      <a:r>
                        <a:rPr lang="en-US" sz="1900" baseline="0" dirty="0"/>
                        <a:t> = 0.66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1900" dirty="0"/>
                        <a:t>Rule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sym typeface="Wingdings" panose="05000000000000000000" pitchFamily="2" charset="2"/>
                        </a:rPr>
                        <a:t>MilkButter^Bread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2/3</a:t>
                      </a:r>
                      <a:r>
                        <a:rPr lang="en-US" sz="1900" baseline="0" dirty="0"/>
                        <a:t> = 0.66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1454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1900" dirty="0"/>
                        <a:t>Rule 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sym typeface="Wingdings" panose="05000000000000000000" pitchFamily="2" charset="2"/>
                        </a:rPr>
                        <a:t>BreadButter^Milk</a:t>
                      </a:r>
                      <a:endParaRPr lang="en-US" sz="1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2/3 = 0.66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66%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72509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E684D5C-F122-4263-87F4-5D060AFAF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525555"/>
              </p:ext>
            </p:extLst>
          </p:nvPr>
        </p:nvGraphicFramePr>
        <p:xfrm>
          <a:off x="1714500" y="1128024"/>
          <a:ext cx="4832836" cy="19761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2000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Cheese,</a:t>
                      </a:r>
                      <a:r>
                        <a:rPr lang="en-US" sz="2000" baseline="0" dirty="0"/>
                        <a:t> Milk, Cookies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Butter, Milk, Bread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Cheese, Butter, Milk, Bread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2000" dirty="0"/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Butter, Bread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EEEEBCC9-04B6-4E2E-AF35-590F5635F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744108"/>
              </p:ext>
            </p:extLst>
          </p:nvPr>
        </p:nvGraphicFramePr>
        <p:xfrm>
          <a:off x="6951887" y="1722604"/>
          <a:ext cx="4030321" cy="7874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86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Frequent Itemset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36">
                <a:tc>
                  <a:txBody>
                    <a:bodyPr/>
                    <a:lstStyle/>
                    <a:p>
                      <a:r>
                        <a:rPr lang="en-US" sz="2000" dirty="0"/>
                        <a:t>Butter,Milk,Bread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93D4CAE-61D3-4615-899D-C6AB8EFA580F}"/>
              </a:ext>
            </a:extLst>
          </p:cNvPr>
          <p:cNvSpPr/>
          <p:nvPr/>
        </p:nvSpPr>
        <p:spPr>
          <a:xfrm>
            <a:off x="9581298" y="3592989"/>
            <a:ext cx="2610702" cy="22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Min_sup</a:t>
            </a:r>
            <a:r>
              <a:rPr lang="en-US" sz="1600" b="1" dirty="0">
                <a:solidFill>
                  <a:schemeClr val="tx1"/>
                </a:solidFill>
              </a:rPr>
              <a:t> = 50%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How to convert support in integer?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Given % 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Total Records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100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So here, 50 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chemeClr val="tx1"/>
                </a:solidFill>
              </a:rPr>
              <a:t> 4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    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2482DC-B8C6-4043-9D06-52247594495E}"/>
              </a:ext>
            </a:extLst>
          </p:cNvPr>
          <p:cNvCxnSpPr/>
          <p:nvPr/>
        </p:nvCxnSpPr>
        <p:spPr>
          <a:xfrm>
            <a:off x="9919495" y="4825868"/>
            <a:ext cx="1934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F1270D-C261-4E79-AD30-6EB9B0F15C79}"/>
              </a:ext>
            </a:extLst>
          </p:cNvPr>
          <p:cNvCxnSpPr>
            <a:cxnSpLocks/>
          </p:cNvCxnSpPr>
          <p:nvPr/>
        </p:nvCxnSpPr>
        <p:spPr>
          <a:xfrm>
            <a:off x="10982208" y="5302887"/>
            <a:ext cx="489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7500D2-B7F7-4DAD-A41E-04F4BDD1487C}"/>
              </a:ext>
            </a:extLst>
          </p:cNvPr>
          <p:cNvSpPr txBox="1"/>
          <p:nvPr/>
        </p:nvSpPr>
        <p:spPr>
          <a:xfrm>
            <a:off x="11471644" y="511822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AE9F-686D-C019-9E5F-41C59D98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FP-growth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11A9-FEEE-3E43-5432-CFFC8C62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stands for </a:t>
            </a:r>
            <a:r>
              <a:rPr lang="en-US" dirty="0">
                <a:solidFill>
                  <a:srgbClr val="C00000"/>
                </a:solidFill>
              </a:rPr>
              <a:t>finding frequent item sets without candidate generation</a:t>
            </a:r>
            <a:r>
              <a:rPr lang="en-US" dirty="0"/>
              <a:t>.</a:t>
            </a:r>
          </a:p>
          <a:p>
            <a:r>
              <a:rPr lang="en-US" dirty="0"/>
              <a:t>First, </a:t>
            </a:r>
            <a:r>
              <a:rPr lang="en-US" dirty="0">
                <a:solidFill>
                  <a:srgbClr val="C00000"/>
                </a:solidFill>
              </a:rPr>
              <a:t>it compresses the database representing frequent items into a frequent pattern tree </a:t>
            </a:r>
            <a:r>
              <a:rPr lang="en-US" dirty="0"/>
              <a:t>or FP tree.</a:t>
            </a:r>
          </a:p>
          <a:p>
            <a:r>
              <a:rPr lang="en-US" dirty="0"/>
              <a:t>Once an FP-tree has been constructed, it uses a </a:t>
            </a:r>
            <a:r>
              <a:rPr lang="en-US" dirty="0">
                <a:solidFill>
                  <a:srgbClr val="C00000"/>
                </a:solidFill>
              </a:rPr>
              <a:t>recursive divide-and-conquer approach</a:t>
            </a:r>
            <a:r>
              <a:rPr lang="en-US" dirty="0"/>
              <a:t> to mine the frequent item 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610-C749-5F3E-07F1-37518C80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C19687C0-B858-D836-B7B0-F512AFB3F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69" y="778904"/>
            <a:ext cx="224790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FP-Tree Generation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7F158B-DF50-2CAA-4530-F247F548D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921459"/>
              </p:ext>
            </p:extLst>
          </p:nvPr>
        </p:nvGraphicFramePr>
        <p:xfrm>
          <a:off x="215001" y="1184943"/>
          <a:ext cx="2258568" cy="26424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Items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</a:rPr>
                        <a:t> M N O </a:t>
                      </a:r>
                      <a:r>
                        <a:rPr lang="pt-BR" sz="24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 E K N O 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E K 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K M U Y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 E I K 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6BB366-B486-22A5-8754-738B379C0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188228"/>
              </p:ext>
            </p:extLst>
          </p:nvPr>
        </p:nvGraphicFramePr>
        <p:xfrm>
          <a:off x="2964434" y="1769937"/>
          <a:ext cx="1908507" cy="4536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82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88962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28646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64739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539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40940"/>
                  </a:ext>
                </a:extLst>
              </a:tr>
              <a:tr h="364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16988"/>
                  </a:ext>
                </a:extLst>
              </a:tr>
            </a:tbl>
          </a:graphicData>
        </a:graphic>
      </p:graphicFrame>
      <p:sp>
        <p:nvSpPr>
          <p:cNvPr id="7" name="Rounded Rectangle 25">
            <a:extLst>
              <a:ext uri="{FF2B5EF4-FFF2-40B4-BE49-F238E27FC236}">
                <a16:creationId xmlns:a16="http://schemas.microsoft.com/office/drawing/2014/main" id="{18C296E2-785E-5066-FA6D-B0D29332DAFD}"/>
              </a:ext>
            </a:extLst>
          </p:cNvPr>
          <p:cNvSpPr/>
          <p:nvPr/>
        </p:nvSpPr>
        <p:spPr>
          <a:xfrm>
            <a:off x="9271000" y="127001"/>
            <a:ext cx="2628900" cy="457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Minimum Support = 3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036B1243-2469-6ED8-F4B0-53FC7A7A6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435" y="778904"/>
            <a:ext cx="1777741" cy="9233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/>
              <a:t>Step:1</a:t>
            </a:r>
          </a:p>
          <a:p>
            <a:r>
              <a:rPr lang="en-US" altLang="en-US" dirty="0"/>
              <a:t>Freq. 1-Itemsets.</a:t>
            </a:r>
          </a:p>
          <a:p>
            <a:r>
              <a:rPr lang="en-US" altLang="en-US" b="1" dirty="0">
                <a:solidFill>
                  <a:schemeClr val="accent6"/>
                </a:solidFill>
                <a:latin typeface="+mj-lt"/>
              </a:rPr>
              <a:t>Min_Sup </a:t>
            </a:r>
            <a:r>
              <a:rPr lang="en-US" altLang="en-US" b="1" dirty="0">
                <a:solidFill>
                  <a:schemeClr val="accent6"/>
                </a:solidFill>
                <a:latin typeface="+mj-lt"/>
                <a:sym typeface="Symbol" panose="05050102010706020507" pitchFamily="18" charset="2"/>
              </a:rPr>
              <a:t> 3</a:t>
            </a:r>
            <a:endParaRPr lang="en-US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7C0A1EDA-2E92-476F-3711-E4535E0C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135" y="782304"/>
            <a:ext cx="4000500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/>
              <a:t>Step:2 </a:t>
            </a:r>
          </a:p>
          <a:p>
            <a:r>
              <a:rPr lang="en-US" altLang="en-US" dirty="0"/>
              <a:t>Transactions </a:t>
            </a:r>
            <a:r>
              <a:rPr lang="en-US" altLang="en-US" dirty="0">
                <a:solidFill>
                  <a:schemeClr val="accent6"/>
                </a:solidFill>
              </a:rPr>
              <a:t>with items sorted </a:t>
            </a:r>
            <a:r>
              <a:rPr lang="en-US" altLang="en-US" dirty="0"/>
              <a:t>based on frequencies, and </a:t>
            </a:r>
            <a:r>
              <a:rPr lang="en-US" altLang="en-US" dirty="0">
                <a:solidFill>
                  <a:schemeClr val="accent6"/>
                </a:solidFill>
              </a:rPr>
              <a:t>ignoring the infrequent items.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B5BFB-AFD6-0E21-0DAF-03277F07A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86" y="2310051"/>
            <a:ext cx="341123" cy="341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02D026-E7D4-5C38-7069-B8FB00BC1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08" y="3343115"/>
            <a:ext cx="415023" cy="394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9C316D-2B06-9612-067A-BCBC9EBE6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18" y="4482979"/>
            <a:ext cx="415023" cy="394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9C7E49-2A57-DB2A-721C-C57D919A2B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33" y="4088451"/>
            <a:ext cx="415023" cy="394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669615-2A83-A46A-99BF-F5821CBE8A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68" y="5141157"/>
            <a:ext cx="415023" cy="394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4EFED0-C774-05FC-8D29-29799DC64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43" y="5908074"/>
            <a:ext cx="415023" cy="394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DC2D0A-2EE2-E799-1E99-6A461BBB9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32" y="2676590"/>
            <a:ext cx="341123" cy="3411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707860-2A14-C724-445A-FDECC9B6F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86" y="3042658"/>
            <a:ext cx="341123" cy="3411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044166-37D8-C5AF-9B2F-FD5A22F63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22" y="3797600"/>
            <a:ext cx="341123" cy="3411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784FC4-293D-EC01-82B2-F02CB229FE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38" y="4898451"/>
            <a:ext cx="341123" cy="3411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8A9524-E716-EB0F-C2B9-4FA4952B2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62" y="5628773"/>
            <a:ext cx="341123" cy="341123"/>
          </a:xfrm>
          <a:prstGeom prst="rect">
            <a:avLst/>
          </a:prstGeom>
        </p:spPr>
      </p:pic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3D0FAA57-EBEC-11D4-24A9-7DC274153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743718"/>
              </p:ext>
            </p:extLst>
          </p:nvPr>
        </p:nvGraphicFramePr>
        <p:xfrm>
          <a:off x="6096000" y="2256004"/>
          <a:ext cx="2258568" cy="26424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Sorted Items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K E M O 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 E O 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 E 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 M 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 E 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Text Box 31">
            <a:extLst>
              <a:ext uri="{FF2B5EF4-FFF2-40B4-BE49-F238E27FC236}">
                <a16:creationId xmlns:a16="http://schemas.microsoft.com/office/drawing/2014/main" id="{FFB8BD96-990E-F6FC-25BC-BE853A8A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434" y="1749987"/>
            <a:ext cx="2703555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{K:5, E:4, O:3, M:3, Y:3}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5B2D4-0CE8-6D16-F56A-B0A1A8017081}"/>
              </a:ext>
            </a:extLst>
          </p:cNvPr>
          <p:cNvSpPr txBox="1"/>
          <p:nvPr/>
        </p:nvSpPr>
        <p:spPr>
          <a:xfrm>
            <a:off x="8508973" y="1904981"/>
            <a:ext cx="34573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Building the FP-Tree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en-US" dirty="0"/>
              <a:t>Scan data to determine the support count of each item.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accent6"/>
                </a:solidFill>
              </a:rPr>
              <a:t>Infrequent</a:t>
            </a:r>
            <a:r>
              <a:rPr lang="en-US" altLang="en-US" dirty="0"/>
              <a:t> items are </a:t>
            </a:r>
            <a:r>
              <a:rPr lang="en-US" altLang="en-US" dirty="0">
                <a:solidFill>
                  <a:schemeClr val="accent6"/>
                </a:solidFill>
              </a:rPr>
              <a:t>discarded</a:t>
            </a:r>
            <a:r>
              <a:rPr lang="en-US" altLang="en-US" dirty="0"/>
              <a:t>, while the frequent items are </a:t>
            </a:r>
            <a:r>
              <a:rPr lang="en-US" altLang="en-US" dirty="0">
                <a:solidFill>
                  <a:schemeClr val="accent6"/>
                </a:solidFill>
              </a:rPr>
              <a:t>sorted in decreasing support counts</a:t>
            </a:r>
            <a:r>
              <a:rPr lang="en-US" altLang="en-US" dirty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en-US" dirty="0"/>
              <a:t>Make a second pass over the data to construct the FP­-tree.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en-US" dirty="0"/>
              <a:t>As the transactions are read, before being processed, </a:t>
            </a:r>
            <a:r>
              <a:rPr lang="en-US" altLang="en-US" dirty="0">
                <a:solidFill>
                  <a:schemeClr val="accent6"/>
                </a:solidFill>
              </a:rPr>
              <a:t>their items are sorted according to the above order</a:t>
            </a:r>
            <a:r>
              <a:rPr lang="en-US" alt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8" grpId="0" animBg="1" autoUpdateAnimBg="0"/>
      <p:bldP spid="9" grpId="0" animBg="1"/>
      <p:bldP spid="2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9C74-EC22-4792-911D-C13C6716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Kinds of Patterns Can Be Mined?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EAB3-5C45-4801-81A3-0FA4B8E8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mining functionalities can be classified into two categories: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Descriptive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Predictive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Descriptive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task presents the </a:t>
            </a:r>
            <a:r>
              <a:rPr lang="en-US" dirty="0">
                <a:solidFill>
                  <a:schemeClr val="accent6"/>
                </a:solidFill>
              </a:rPr>
              <a:t>general properties </a:t>
            </a:r>
            <a:r>
              <a:rPr lang="en-US" dirty="0"/>
              <a:t>of data stored in a database.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descriptive tasks are used to find out patterns in data.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: Frequent patterns, association, correlation etc.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Predictive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tasks </a:t>
            </a:r>
            <a:r>
              <a:rPr lang="en-US" dirty="0">
                <a:solidFill>
                  <a:schemeClr val="accent6"/>
                </a:solidFill>
              </a:rPr>
              <a:t>predict the value of one attribute on the basis of values of other attributes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E.g.</a:t>
            </a:r>
            <a:r>
              <a:rPr lang="en-US" dirty="0"/>
              <a:t>: Festival Customer/Product Sell prediction at store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91CE-47B9-DCAF-6D1C-438BE88BD5B9}"/>
              </a:ext>
            </a:extLst>
          </p:cNvPr>
          <p:cNvSpPr/>
          <p:nvPr/>
        </p:nvSpPr>
        <p:spPr>
          <a:xfrm>
            <a:off x="131179" y="2286000"/>
            <a:ext cx="9932670" cy="18973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BE45F3C-59D9-95A8-0A07-A887C9C650E4}"/>
              </a:ext>
            </a:extLst>
          </p:cNvPr>
          <p:cNvSpPr/>
          <p:nvPr/>
        </p:nvSpPr>
        <p:spPr>
          <a:xfrm>
            <a:off x="7869306" y="1346432"/>
            <a:ext cx="2829173" cy="653818"/>
          </a:xfrm>
          <a:prstGeom prst="wedgeRoundRectCallout">
            <a:avLst>
              <a:gd name="adj1" fmla="val -129218"/>
              <a:gd name="adj2" fmla="val 931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are going to cover this part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4351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3964-5472-3F69-D394-7B6A41D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61280118-ACC1-0118-EC87-644319EB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50784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K E M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M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</a:t>
            </a: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0238F799-C79E-814C-162C-B2D92153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35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null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0204D8B1-5189-2E86-AC24-18089362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59746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K:1</a:t>
            </a:r>
          </a:p>
        </p:txBody>
      </p:sp>
      <p:sp>
        <p:nvSpPr>
          <p:cNvPr id="7" name="Oval 32">
            <a:extLst>
              <a:ext uri="{FF2B5EF4-FFF2-40B4-BE49-F238E27FC236}">
                <a16:creationId xmlns:a16="http://schemas.microsoft.com/office/drawing/2014/main" id="{849D2474-21C3-8248-B9F4-47D6A8EE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39306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E:1</a:t>
            </a: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3819751D-A659-906F-DE5B-3E534B86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457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M:1</a:t>
            </a:r>
          </a:p>
        </p:txBody>
      </p:sp>
      <p:sp>
        <p:nvSpPr>
          <p:cNvPr id="9" name="Oval 34">
            <a:extLst>
              <a:ext uri="{FF2B5EF4-FFF2-40B4-BE49-F238E27FC236}">
                <a16:creationId xmlns:a16="http://schemas.microsoft.com/office/drawing/2014/main" id="{83BC18C3-E541-1F95-8A8A-B3863623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83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O:1</a:t>
            </a: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D530F426-DA3E-E4DA-CF9B-88674B12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Y:1</a:t>
            </a: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8DEC0036-EF44-AEF5-72A7-E12001C70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420953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7">
            <a:extLst>
              <a:ext uri="{FF2B5EF4-FFF2-40B4-BE49-F238E27FC236}">
                <a16:creationId xmlns:a16="http://schemas.microsoft.com/office/drawing/2014/main" id="{1D0AF7BE-1BF0-71FB-D529-7867C707F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978467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D48C5F98-D01B-09AE-58BE-43B09DE6D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74066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4502E2E-AE54-573E-E132-47819A74E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307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CEBF8B6B-0C57-77A2-DFEA-6AD2EA025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68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904F03A0-ABB1-E3B9-D2AD-C63EE97BB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93550"/>
              </p:ext>
            </p:extLst>
          </p:nvPr>
        </p:nvGraphicFramePr>
        <p:xfrm>
          <a:off x="1673023" y="2583566"/>
          <a:ext cx="1447800" cy="19812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9376220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868878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6380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2865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293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440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51221"/>
                  </a:ext>
                </a:extLst>
              </a:tr>
            </a:tbl>
          </a:graphicData>
        </a:graphic>
      </p:graphicFrame>
      <p:sp>
        <p:nvSpPr>
          <p:cNvPr id="17" name="Line 43">
            <a:extLst>
              <a:ext uri="{FF2B5EF4-FFF2-40B4-BE49-F238E27FC236}">
                <a16:creationId xmlns:a16="http://schemas.microsoft.com/office/drawing/2014/main" id="{816DBC42-5330-FDA6-4618-AB84A91A9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48" y="1817224"/>
            <a:ext cx="1733292" cy="95684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C07D9BB2-3F28-E670-6A34-776C8637F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2583565"/>
            <a:ext cx="1632998" cy="62229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0190733C-8DD1-3D27-2F83-0A51A61F1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3428999"/>
            <a:ext cx="1676415" cy="17538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3">
            <a:extLst>
              <a:ext uri="{FF2B5EF4-FFF2-40B4-BE49-F238E27FC236}">
                <a16:creationId xmlns:a16="http://schemas.microsoft.com/office/drawing/2014/main" id="{8DE2FD1B-67BA-2B22-892A-3FF1B02D8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131" y="3976704"/>
            <a:ext cx="1675912" cy="23792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8E1CB9A1-6295-9A1B-C2FF-6CF7CDFC2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750" y="4358507"/>
            <a:ext cx="1790181" cy="75235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9E1E0-FBF8-2417-B989-1EED88CE1377}"/>
              </a:ext>
            </a:extLst>
          </p:cNvPr>
          <p:cNvSpPr/>
          <p:nvPr/>
        </p:nvSpPr>
        <p:spPr>
          <a:xfrm>
            <a:off x="277504" y="1156648"/>
            <a:ext cx="1524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3964-5472-3F69-D394-7B6A41D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61280118-ACC1-0118-EC87-644319EB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50784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 O Y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K E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M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</a:t>
            </a: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0238F799-C79E-814C-162C-B2D92153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35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null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0204D8B1-5189-2E86-AC24-18089362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59746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K:2</a:t>
            </a:r>
          </a:p>
        </p:txBody>
      </p:sp>
      <p:sp>
        <p:nvSpPr>
          <p:cNvPr id="7" name="Oval 32">
            <a:extLst>
              <a:ext uri="{FF2B5EF4-FFF2-40B4-BE49-F238E27FC236}">
                <a16:creationId xmlns:a16="http://schemas.microsoft.com/office/drawing/2014/main" id="{849D2474-21C3-8248-B9F4-47D6A8EE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39306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E:2</a:t>
            </a: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3819751D-A659-906F-DE5B-3E534B86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457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M:1</a:t>
            </a:r>
          </a:p>
        </p:txBody>
      </p:sp>
      <p:sp>
        <p:nvSpPr>
          <p:cNvPr id="9" name="Oval 34">
            <a:extLst>
              <a:ext uri="{FF2B5EF4-FFF2-40B4-BE49-F238E27FC236}">
                <a16:creationId xmlns:a16="http://schemas.microsoft.com/office/drawing/2014/main" id="{83BC18C3-E541-1F95-8A8A-B3863623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83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D530F426-DA3E-E4DA-CF9B-88674B12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8DEC0036-EF44-AEF5-72A7-E12001C70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420953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7">
            <a:extLst>
              <a:ext uri="{FF2B5EF4-FFF2-40B4-BE49-F238E27FC236}">
                <a16:creationId xmlns:a16="http://schemas.microsoft.com/office/drawing/2014/main" id="{1D0AF7BE-1BF0-71FB-D529-7867C707F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978467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D48C5F98-D01B-09AE-58BE-43B09DE6D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74066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4502E2E-AE54-573E-E132-47819A74E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307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CEBF8B6B-0C57-77A2-DFEA-6AD2EA025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68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904F03A0-ABB1-E3B9-D2AD-C63EE97BBFD1}"/>
              </a:ext>
            </a:extLst>
          </p:cNvPr>
          <p:cNvGraphicFramePr>
            <a:graphicFrameLocks noGrp="1"/>
          </p:cNvGraphicFramePr>
          <p:nvPr/>
        </p:nvGraphicFramePr>
        <p:xfrm>
          <a:off x="1673023" y="2583566"/>
          <a:ext cx="1447800" cy="19812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9376220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868878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6380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2865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293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440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51221"/>
                  </a:ext>
                </a:extLst>
              </a:tr>
            </a:tbl>
          </a:graphicData>
        </a:graphic>
      </p:graphicFrame>
      <p:sp>
        <p:nvSpPr>
          <p:cNvPr id="17" name="Line 43">
            <a:extLst>
              <a:ext uri="{FF2B5EF4-FFF2-40B4-BE49-F238E27FC236}">
                <a16:creationId xmlns:a16="http://schemas.microsoft.com/office/drawing/2014/main" id="{816DBC42-5330-FDA6-4618-AB84A91A9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48" y="1817224"/>
            <a:ext cx="1733292" cy="95684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C07D9BB2-3F28-E670-6A34-776C8637F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2583565"/>
            <a:ext cx="1632998" cy="62229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0190733C-8DD1-3D27-2F83-0A51A61F1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3428999"/>
            <a:ext cx="1676415" cy="17538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3">
            <a:extLst>
              <a:ext uri="{FF2B5EF4-FFF2-40B4-BE49-F238E27FC236}">
                <a16:creationId xmlns:a16="http://schemas.microsoft.com/office/drawing/2014/main" id="{8DE2FD1B-67BA-2B22-892A-3FF1B02D8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131" y="3976704"/>
            <a:ext cx="1675912" cy="23792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8E1CB9A1-6295-9A1B-C2FF-6CF7CDFC2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750" y="4358507"/>
            <a:ext cx="1790181" cy="75235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9E1E0-FBF8-2417-B989-1EED88CE1377}"/>
              </a:ext>
            </a:extLst>
          </p:cNvPr>
          <p:cNvSpPr/>
          <p:nvPr/>
        </p:nvSpPr>
        <p:spPr>
          <a:xfrm>
            <a:off x="304783" y="1634683"/>
            <a:ext cx="1447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9719C6-465E-6CA3-FA96-A8D4815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8221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O:1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7209D824-AA67-82A0-AA8B-7E31867DD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554" y="2583565"/>
            <a:ext cx="907642" cy="149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E47716-20FD-D9D8-B259-1115F24A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6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Y:1</a:t>
            </a: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8805530D-0B04-0083-E7DD-AF13D0D1B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195" y="4463216"/>
            <a:ext cx="0" cy="45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3" grpId="0" animBg="1"/>
      <p:bldP spid="21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3964-5472-3F69-D394-7B6A41D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61280118-ACC1-0118-EC87-644319EB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50784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 Y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K E M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M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</a:t>
            </a: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0238F799-C79E-814C-162C-B2D92153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35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null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0204D8B1-5189-2E86-AC24-18089362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59746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K:3</a:t>
            </a:r>
          </a:p>
        </p:txBody>
      </p:sp>
      <p:sp>
        <p:nvSpPr>
          <p:cNvPr id="7" name="Oval 32">
            <a:extLst>
              <a:ext uri="{FF2B5EF4-FFF2-40B4-BE49-F238E27FC236}">
                <a16:creationId xmlns:a16="http://schemas.microsoft.com/office/drawing/2014/main" id="{849D2474-21C3-8248-B9F4-47D6A8EE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39306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E:3</a:t>
            </a: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3819751D-A659-906F-DE5B-3E534B86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457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M:2</a:t>
            </a:r>
          </a:p>
        </p:txBody>
      </p:sp>
      <p:sp>
        <p:nvSpPr>
          <p:cNvPr id="9" name="Oval 34">
            <a:extLst>
              <a:ext uri="{FF2B5EF4-FFF2-40B4-BE49-F238E27FC236}">
                <a16:creationId xmlns:a16="http://schemas.microsoft.com/office/drawing/2014/main" id="{83BC18C3-E541-1F95-8A8A-B3863623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83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D530F426-DA3E-E4DA-CF9B-88674B12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8DEC0036-EF44-AEF5-72A7-E12001C70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420953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7">
            <a:extLst>
              <a:ext uri="{FF2B5EF4-FFF2-40B4-BE49-F238E27FC236}">
                <a16:creationId xmlns:a16="http://schemas.microsoft.com/office/drawing/2014/main" id="{1D0AF7BE-1BF0-71FB-D529-7867C707F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978467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D48C5F98-D01B-09AE-58BE-43B09DE6D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74066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4502E2E-AE54-573E-E132-47819A74E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307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CEBF8B6B-0C57-77A2-DFEA-6AD2EA025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68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904F03A0-ABB1-E3B9-D2AD-C63EE97BBFD1}"/>
              </a:ext>
            </a:extLst>
          </p:cNvPr>
          <p:cNvGraphicFramePr>
            <a:graphicFrameLocks noGrp="1"/>
          </p:cNvGraphicFramePr>
          <p:nvPr/>
        </p:nvGraphicFramePr>
        <p:xfrm>
          <a:off x="1673023" y="2583566"/>
          <a:ext cx="1447800" cy="19812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9376220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868878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6380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2865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293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440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51221"/>
                  </a:ext>
                </a:extLst>
              </a:tr>
            </a:tbl>
          </a:graphicData>
        </a:graphic>
      </p:graphicFrame>
      <p:sp>
        <p:nvSpPr>
          <p:cNvPr id="17" name="Line 43">
            <a:extLst>
              <a:ext uri="{FF2B5EF4-FFF2-40B4-BE49-F238E27FC236}">
                <a16:creationId xmlns:a16="http://schemas.microsoft.com/office/drawing/2014/main" id="{816DBC42-5330-FDA6-4618-AB84A91A9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48" y="1817224"/>
            <a:ext cx="1733292" cy="95684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C07D9BB2-3F28-E670-6A34-776C8637F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2583565"/>
            <a:ext cx="1632998" cy="62229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0190733C-8DD1-3D27-2F83-0A51A61F1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3428999"/>
            <a:ext cx="1676415" cy="17538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3">
            <a:extLst>
              <a:ext uri="{FF2B5EF4-FFF2-40B4-BE49-F238E27FC236}">
                <a16:creationId xmlns:a16="http://schemas.microsoft.com/office/drawing/2014/main" id="{8DE2FD1B-67BA-2B22-892A-3FF1B02D8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131" y="3976704"/>
            <a:ext cx="1675912" cy="23792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8E1CB9A1-6295-9A1B-C2FF-6CF7CDFC2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750" y="4358507"/>
            <a:ext cx="1790181" cy="75235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9E1E0-FBF8-2417-B989-1EED88CE1377}"/>
              </a:ext>
            </a:extLst>
          </p:cNvPr>
          <p:cNvSpPr/>
          <p:nvPr/>
        </p:nvSpPr>
        <p:spPr>
          <a:xfrm>
            <a:off x="321163" y="2067044"/>
            <a:ext cx="110252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9719C6-465E-6CA3-FA96-A8D4815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8221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7209D824-AA67-82A0-AA8B-7E31867DD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554" y="2583565"/>
            <a:ext cx="907642" cy="149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E47716-20FD-D9D8-B259-1115F24A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6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8805530D-0B04-0083-E7DD-AF13D0D1B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195" y="4463216"/>
            <a:ext cx="0" cy="45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3" grpId="0" animBg="1"/>
      <p:bldP spid="21" grpId="0" animBg="1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3964-5472-3F69-D394-7B6A41D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61280118-ACC1-0118-EC87-644319EB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50784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K M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</a:t>
            </a: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0238F799-C79E-814C-162C-B2D92153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35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null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0204D8B1-5189-2E86-AC24-18089362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59746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K:4</a:t>
            </a:r>
          </a:p>
        </p:txBody>
      </p:sp>
      <p:sp>
        <p:nvSpPr>
          <p:cNvPr id="7" name="Oval 32">
            <a:extLst>
              <a:ext uri="{FF2B5EF4-FFF2-40B4-BE49-F238E27FC236}">
                <a16:creationId xmlns:a16="http://schemas.microsoft.com/office/drawing/2014/main" id="{849D2474-21C3-8248-B9F4-47D6A8EE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39306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E:3</a:t>
            </a: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3819751D-A659-906F-DE5B-3E534B86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457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M:2</a:t>
            </a:r>
          </a:p>
        </p:txBody>
      </p:sp>
      <p:sp>
        <p:nvSpPr>
          <p:cNvPr id="9" name="Oval 34">
            <a:extLst>
              <a:ext uri="{FF2B5EF4-FFF2-40B4-BE49-F238E27FC236}">
                <a16:creationId xmlns:a16="http://schemas.microsoft.com/office/drawing/2014/main" id="{83BC18C3-E541-1F95-8A8A-B3863623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83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D530F426-DA3E-E4DA-CF9B-88674B12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8DEC0036-EF44-AEF5-72A7-E12001C70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420953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7">
            <a:extLst>
              <a:ext uri="{FF2B5EF4-FFF2-40B4-BE49-F238E27FC236}">
                <a16:creationId xmlns:a16="http://schemas.microsoft.com/office/drawing/2014/main" id="{1D0AF7BE-1BF0-71FB-D529-7867C707F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978467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D48C5F98-D01B-09AE-58BE-43B09DE6D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74066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4502E2E-AE54-573E-E132-47819A74E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307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CEBF8B6B-0C57-77A2-DFEA-6AD2EA025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68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904F03A0-ABB1-E3B9-D2AD-C63EE97BBFD1}"/>
              </a:ext>
            </a:extLst>
          </p:cNvPr>
          <p:cNvGraphicFramePr>
            <a:graphicFrameLocks noGrp="1"/>
          </p:cNvGraphicFramePr>
          <p:nvPr/>
        </p:nvGraphicFramePr>
        <p:xfrm>
          <a:off x="1673023" y="2583566"/>
          <a:ext cx="1447800" cy="19812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9376220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868878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6380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2865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293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440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51221"/>
                  </a:ext>
                </a:extLst>
              </a:tr>
            </a:tbl>
          </a:graphicData>
        </a:graphic>
      </p:graphicFrame>
      <p:sp>
        <p:nvSpPr>
          <p:cNvPr id="17" name="Line 43">
            <a:extLst>
              <a:ext uri="{FF2B5EF4-FFF2-40B4-BE49-F238E27FC236}">
                <a16:creationId xmlns:a16="http://schemas.microsoft.com/office/drawing/2014/main" id="{816DBC42-5330-FDA6-4618-AB84A91A9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48" y="1817224"/>
            <a:ext cx="1733292" cy="95684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C07D9BB2-3F28-E670-6A34-776C8637F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2583565"/>
            <a:ext cx="1632998" cy="62229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0190733C-8DD1-3D27-2F83-0A51A61F1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3428999"/>
            <a:ext cx="1676415" cy="17538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3">
            <a:extLst>
              <a:ext uri="{FF2B5EF4-FFF2-40B4-BE49-F238E27FC236}">
                <a16:creationId xmlns:a16="http://schemas.microsoft.com/office/drawing/2014/main" id="{8DE2FD1B-67BA-2B22-892A-3FF1B02D8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131" y="3976704"/>
            <a:ext cx="1675912" cy="23792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8E1CB9A1-6295-9A1B-C2FF-6CF7CDFC2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750" y="4358507"/>
            <a:ext cx="1790181" cy="75235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9E1E0-FBF8-2417-B989-1EED88CE1377}"/>
              </a:ext>
            </a:extLst>
          </p:cNvPr>
          <p:cNvSpPr/>
          <p:nvPr/>
        </p:nvSpPr>
        <p:spPr>
          <a:xfrm>
            <a:off x="354914" y="2521994"/>
            <a:ext cx="110252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9719C6-465E-6CA3-FA96-A8D4815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8221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7209D824-AA67-82A0-AA8B-7E31867DD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554" y="2583565"/>
            <a:ext cx="907642" cy="149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E47716-20FD-D9D8-B259-1115F24A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6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8805530D-0B04-0083-E7DD-AF13D0D1B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195" y="4463216"/>
            <a:ext cx="0" cy="45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E38BC1-CDAA-B737-5F3A-B216C4EDD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016" y="3253772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M:1</a:t>
            </a:r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F34E4A97-C7CA-CC66-64D5-80A9DF043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711" y="1817225"/>
            <a:ext cx="2156725" cy="1436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5EFE90-E851-6033-6999-D733F98E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440" y="492342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Y:1</a:t>
            </a:r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664EC465-693C-B77F-797B-EAF461A01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590" y="3654062"/>
            <a:ext cx="3849" cy="1269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3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3964-5472-3F69-D394-7B6A41D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61280118-ACC1-0118-EC87-644319EB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250784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O Y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E M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K M Y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K E O</a:t>
            </a: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0238F799-C79E-814C-162C-B2D92153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35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null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0204D8B1-5189-2E86-AC24-18089362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59746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K:5</a:t>
            </a:r>
          </a:p>
        </p:txBody>
      </p:sp>
      <p:sp>
        <p:nvSpPr>
          <p:cNvPr id="7" name="Oval 32">
            <a:extLst>
              <a:ext uri="{FF2B5EF4-FFF2-40B4-BE49-F238E27FC236}">
                <a16:creationId xmlns:a16="http://schemas.microsoft.com/office/drawing/2014/main" id="{849D2474-21C3-8248-B9F4-47D6A8EE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39306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E:4</a:t>
            </a: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3819751D-A659-906F-DE5B-3E534B86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457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M:2</a:t>
            </a:r>
          </a:p>
        </p:txBody>
      </p:sp>
      <p:sp>
        <p:nvSpPr>
          <p:cNvPr id="9" name="Oval 34">
            <a:extLst>
              <a:ext uri="{FF2B5EF4-FFF2-40B4-BE49-F238E27FC236}">
                <a16:creationId xmlns:a16="http://schemas.microsoft.com/office/drawing/2014/main" id="{83BC18C3-E541-1F95-8A8A-B3863623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839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D530F426-DA3E-E4DA-CF9B-88674B12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8DEC0036-EF44-AEF5-72A7-E12001C70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420953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7">
            <a:extLst>
              <a:ext uri="{FF2B5EF4-FFF2-40B4-BE49-F238E27FC236}">
                <a16:creationId xmlns:a16="http://schemas.microsoft.com/office/drawing/2014/main" id="{1D0AF7BE-1BF0-71FB-D529-7867C707F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798" y="1978467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D48C5F98-D01B-09AE-58BE-43B09DE6D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74066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14502E2E-AE54-573E-E132-47819A74E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307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CEBF8B6B-0C57-77A2-DFEA-6AD2EA025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689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904F03A0-ABB1-E3B9-D2AD-C63EE97BBFD1}"/>
              </a:ext>
            </a:extLst>
          </p:cNvPr>
          <p:cNvGraphicFramePr>
            <a:graphicFrameLocks noGrp="1"/>
          </p:cNvGraphicFramePr>
          <p:nvPr/>
        </p:nvGraphicFramePr>
        <p:xfrm>
          <a:off x="1673023" y="2583566"/>
          <a:ext cx="1447800" cy="19812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9376220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868878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6380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2865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293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9440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Y:3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51221"/>
                  </a:ext>
                </a:extLst>
              </a:tr>
            </a:tbl>
          </a:graphicData>
        </a:graphic>
      </p:graphicFrame>
      <p:sp>
        <p:nvSpPr>
          <p:cNvPr id="17" name="Line 43">
            <a:extLst>
              <a:ext uri="{FF2B5EF4-FFF2-40B4-BE49-F238E27FC236}">
                <a16:creationId xmlns:a16="http://schemas.microsoft.com/office/drawing/2014/main" id="{816DBC42-5330-FDA6-4618-AB84A91A9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48" y="1817224"/>
            <a:ext cx="1733292" cy="95684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C07D9BB2-3F28-E670-6A34-776C8637F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2583565"/>
            <a:ext cx="1632998" cy="62229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0190733C-8DD1-3D27-2F83-0A51A61F1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2631" y="3428999"/>
            <a:ext cx="1676415" cy="17538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3">
            <a:extLst>
              <a:ext uri="{FF2B5EF4-FFF2-40B4-BE49-F238E27FC236}">
                <a16:creationId xmlns:a16="http://schemas.microsoft.com/office/drawing/2014/main" id="{8DE2FD1B-67BA-2B22-892A-3FF1B02D8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131" y="3976704"/>
            <a:ext cx="1675912" cy="23792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8E1CB9A1-6295-9A1B-C2FF-6CF7CDFC2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750" y="4358507"/>
            <a:ext cx="1790181" cy="75235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9E1E0-FBF8-2417-B989-1EED88CE1377}"/>
              </a:ext>
            </a:extLst>
          </p:cNvPr>
          <p:cNvSpPr/>
          <p:nvPr/>
        </p:nvSpPr>
        <p:spPr>
          <a:xfrm>
            <a:off x="304800" y="2950681"/>
            <a:ext cx="110252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9719C6-465E-6CA3-FA96-A8D4815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8221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O:2</a:t>
            </a: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7209D824-AA67-82A0-AA8B-7E31867DD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554" y="2583565"/>
            <a:ext cx="907642" cy="149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E47716-20FD-D9D8-B259-1115F24A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6" y="492213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8805530D-0B04-0083-E7DD-AF13D0D1B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195" y="4463216"/>
            <a:ext cx="0" cy="45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E38BC1-CDAA-B737-5F3A-B216C4EDD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016" y="3253772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M:1</a:t>
            </a:r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F34E4A97-C7CA-CC66-64D5-80A9DF043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711" y="1817225"/>
            <a:ext cx="2156725" cy="1436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5EFE90-E851-6033-6999-D733F98E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440" y="492342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Y:1</a:t>
            </a:r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664EC465-693C-B77F-797B-EAF461A01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590" y="3654062"/>
            <a:ext cx="3849" cy="1269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3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7951-2DC2-9DE8-86B4-575756D6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C8CE21DD-228E-1326-3E48-64D82D67D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716346"/>
            <a:ext cx="271354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Conditional Pattern Base </a:t>
            </a: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80D8A43D-52D6-AA71-8397-6E49BA80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217" y="1178275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null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7781A1ED-F6CB-472C-017D-887BDFBA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74" y="1739808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K:5</a:t>
            </a:r>
          </a:p>
        </p:txBody>
      </p:sp>
      <p:sp>
        <p:nvSpPr>
          <p:cNvPr id="7" name="Oval 32">
            <a:extLst>
              <a:ext uri="{FF2B5EF4-FFF2-40B4-BE49-F238E27FC236}">
                <a16:creationId xmlns:a16="http://schemas.microsoft.com/office/drawing/2014/main" id="{2D79B6FD-8A11-5445-B1F8-7F905439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7" y="253540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E:4</a:t>
            </a: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1679C5E2-390A-85D8-6250-D515BF03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7" y="3388075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M:2</a:t>
            </a:r>
          </a:p>
        </p:txBody>
      </p:sp>
      <p:sp>
        <p:nvSpPr>
          <p:cNvPr id="9" name="Oval 34">
            <a:extLst>
              <a:ext uri="{FF2B5EF4-FFF2-40B4-BE49-F238E27FC236}">
                <a16:creationId xmlns:a16="http://schemas.microsoft.com/office/drawing/2014/main" id="{9C2C6FE0-A8D4-CA8D-7084-E887D3EB1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7" y="4226275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O:1</a:t>
            </a: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5F4499E1-F1A4-F3AE-F574-24CC74A1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17" y="5064475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Y:1</a:t>
            </a: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442E61D5-3A65-D553-2508-9D492FEBE2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015" y="1563294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2" name="Line 37">
            <a:extLst>
              <a:ext uri="{FF2B5EF4-FFF2-40B4-BE49-F238E27FC236}">
                <a16:creationId xmlns:a16="http://schemas.microsoft.com/office/drawing/2014/main" id="{5F361903-29D9-B169-B9F9-CFFECB05B1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015" y="2120808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" name="Line 38">
            <a:extLst>
              <a:ext uri="{FF2B5EF4-FFF2-40B4-BE49-F238E27FC236}">
                <a16:creationId xmlns:a16="http://schemas.microsoft.com/office/drawing/2014/main" id="{259349DF-2441-FCC4-8D7B-6E293DB07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17" y="2916407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73241F11-8234-9B03-DF03-FB9CEA0CD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17" y="377309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87D3A1A0-C30B-9F6D-94E4-151D12CCA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17" y="461129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7230E4-0DEC-8AC5-0BFD-2B3ABD577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17" y="422455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O:2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9DF4F4B-A3EC-798E-4700-C5D8AD720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771" y="2725906"/>
            <a:ext cx="907642" cy="149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D42AFA-5E6E-43AD-550E-C01BF9BE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13" y="5064475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Y:1</a:t>
            </a: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A0DC48EF-9D86-4A28-B250-0AF804771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6412" y="4605557"/>
            <a:ext cx="0" cy="45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50F12E-9A60-35E8-2E6D-53AAB51C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233" y="3396113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M:1</a:t>
            </a:r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07C90AF0-41EC-B6A0-E859-A77F38EA2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8928" y="1959566"/>
            <a:ext cx="2156725" cy="1436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6CA8B0-16B8-CDF6-9693-A21E3E76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657" y="5065761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Y:1</a:t>
            </a:r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3BCDB0FD-54D4-1931-6A67-63B41B3CB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1807" y="3796403"/>
            <a:ext cx="3849" cy="1269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FDB46B42-83F3-65C7-D56F-5367EA222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39138"/>
              </p:ext>
            </p:extLst>
          </p:nvPr>
        </p:nvGraphicFramePr>
        <p:xfrm>
          <a:off x="4126337" y="1685941"/>
          <a:ext cx="4896160" cy="28835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Pattern Base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{KEMO:1} {KEO:1} {KM:1}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{KEM:1} {KE:2}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{KE:2} {K:1}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{k:4}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4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53D4-27A0-711D-7C91-AA44D20F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>
                <a:solidFill>
                  <a:schemeClr val="tx1"/>
                </a:solidFill>
              </a:rPr>
              <a:t>Conditional FP-tree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E85A74-1664-D4EE-8A2C-8B5F1F0C4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43690"/>
              </p:ext>
            </p:extLst>
          </p:nvPr>
        </p:nvGraphicFramePr>
        <p:xfrm>
          <a:off x="173620" y="925079"/>
          <a:ext cx="5409760" cy="1036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481">
                  <a:extLst>
                    <a:ext uri="{9D8B030D-6E8A-4147-A177-3AD203B41FA5}">
                      <a16:colId xmlns:a16="http://schemas.microsoft.com/office/drawing/2014/main" val="35239920"/>
                    </a:ext>
                  </a:extLst>
                </a:gridCol>
                <a:gridCol w="3229337">
                  <a:extLst>
                    <a:ext uri="{9D8B030D-6E8A-4147-A177-3AD203B41FA5}">
                      <a16:colId xmlns:a16="http://schemas.microsoft.com/office/drawing/2014/main" val="3494200587"/>
                    </a:ext>
                  </a:extLst>
                </a:gridCol>
                <a:gridCol w="1485942">
                  <a:extLst>
                    <a:ext uri="{9D8B030D-6E8A-4147-A177-3AD203B41FA5}">
                      <a16:colId xmlns:a16="http://schemas.microsoft.com/office/drawing/2014/main" val="3347670585"/>
                    </a:ext>
                  </a:extLst>
                </a:gridCol>
              </a:tblGrid>
              <a:tr h="280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Pattern Base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FP-tree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66178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EMO:1} {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EO:1} {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M:1}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{K:3}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19349"/>
                  </a:ext>
                </a:extLst>
              </a:tr>
            </a:tbl>
          </a:graphicData>
        </a:graphic>
      </p:graphicFrame>
      <p:sp>
        <p:nvSpPr>
          <p:cNvPr id="10" name="Oval 30">
            <a:extLst>
              <a:ext uri="{FF2B5EF4-FFF2-40B4-BE49-F238E27FC236}">
                <a16:creationId xmlns:a16="http://schemas.microsoft.com/office/drawing/2014/main" id="{138AF105-FBA9-E900-C869-3B345F32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599" y="217527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null</a:t>
            </a: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6080A219-CBDC-C4E0-4FBF-3903BA4C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6" y="273681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K:3</a:t>
            </a:r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id="{AFBE623E-CB3B-2C4B-0F1A-FE851891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99" y="3532409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E:2</a:t>
            </a:r>
            <a:endParaRPr lang="en-US" altLang="en-US" dirty="0"/>
          </a:p>
        </p:txBody>
      </p:sp>
      <p:sp>
        <p:nvSpPr>
          <p:cNvPr id="13" name="Oval 33">
            <a:extLst>
              <a:ext uri="{FF2B5EF4-FFF2-40B4-BE49-F238E27FC236}">
                <a16:creationId xmlns:a16="http://schemas.microsoft.com/office/drawing/2014/main" id="{7281E8D9-1F32-13FE-D41E-629CA3792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99" y="438507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M:1</a:t>
            </a: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B76296B-925D-027A-C5B6-BCC263B0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99" y="522327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F7C8DA7E-C255-0861-F8D7-7539B9E23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397" y="2560296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6" name="Line 37">
            <a:extLst>
              <a:ext uri="{FF2B5EF4-FFF2-40B4-BE49-F238E27FC236}">
                <a16:creationId xmlns:a16="http://schemas.microsoft.com/office/drawing/2014/main" id="{73FA0CF8-8A82-FF41-CC1A-506B53B15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397" y="3117810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17" name="Line 38">
            <a:extLst>
              <a:ext uri="{FF2B5EF4-FFF2-40B4-BE49-F238E27FC236}">
                <a16:creationId xmlns:a16="http://schemas.microsoft.com/office/drawing/2014/main" id="{152BDD4D-7255-2868-2548-46DC0ADD0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399" y="3913409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39">
            <a:extLst>
              <a:ext uri="{FF2B5EF4-FFF2-40B4-BE49-F238E27FC236}">
                <a16:creationId xmlns:a16="http://schemas.microsoft.com/office/drawing/2014/main" id="{ACCB55B0-F400-C9BF-61E3-EDA9CC3FE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399" y="4770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23D2AC-FEC9-1E07-7D61-80AC9514F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599" y="522327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O:1</a:t>
            </a: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D71C8670-2E52-F2F6-8065-0EA4D65CA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437" y="3765752"/>
            <a:ext cx="812157" cy="145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07D52E-E19A-EFF5-4137-9D655944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544" y="4393116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M:1</a:t>
            </a: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12D8D55D-C3FA-D810-A022-3699759FC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594" y="2937164"/>
            <a:ext cx="2030370" cy="1455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BB52F6-C9BD-87C5-5CE6-AB26ADCC654F}"/>
              </a:ext>
            </a:extLst>
          </p:cNvPr>
          <p:cNvSpPr/>
          <p:nvPr/>
        </p:nvSpPr>
        <p:spPr>
          <a:xfrm>
            <a:off x="173620" y="3217762"/>
            <a:ext cx="3784922" cy="2615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CC38D9-A633-DCE0-C38B-EB3EAD1426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42" y="4413054"/>
            <a:ext cx="341123" cy="341123"/>
          </a:xfrm>
          <a:prstGeom prst="rect">
            <a:avLst/>
          </a:prstGeom>
        </p:spPr>
      </p:pic>
      <p:sp>
        <p:nvSpPr>
          <p:cNvPr id="26" name="Text Box 31">
            <a:extLst>
              <a:ext uri="{FF2B5EF4-FFF2-40B4-BE49-F238E27FC236}">
                <a16:creationId xmlns:a16="http://schemas.microsoft.com/office/drawing/2014/main" id="{0AD03EEC-F233-1758-2E3B-3E12AD27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98" y="6095400"/>
            <a:ext cx="271354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Minimum Support is 3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E7AC47-61FE-794C-3B47-F6693BB4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11179"/>
              </p:ext>
            </p:extLst>
          </p:nvPr>
        </p:nvGraphicFramePr>
        <p:xfrm>
          <a:off x="5810491" y="924185"/>
          <a:ext cx="6134582" cy="1036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9013">
                  <a:extLst>
                    <a:ext uri="{9D8B030D-6E8A-4147-A177-3AD203B41FA5}">
                      <a16:colId xmlns:a16="http://schemas.microsoft.com/office/drawing/2014/main" val="1784088593"/>
                    </a:ext>
                  </a:extLst>
                </a:gridCol>
                <a:gridCol w="3927711">
                  <a:extLst>
                    <a:ext uri="{9D8B030D-6E8A-4147-A177-3AD203B41FA5}">
                      <a16:colId xmlns:a16="http://schemas.microsoft.com/office/drawing/2014/main" val="3404258848"/>
                    </a:ext>
                  </a:extLst>
                </a:gridCol>
                <a:gridCol w="1527858">
                  <a:extLst>
                    <a:ext uri="{9D8B030D-6E8A-4147-A177-3AD203B41FA5}">
                      <a16:colId xmlns:a16="http://schemas.microsoft.com/office/drawing/2014/main" val="2242298769"/>
                    </a:ext>
                  </a:extLst>
                </a:gridCol>
              </a:tblGrid>
              <a:tr h="507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Pattern Base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FP-tree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4793"/>
                  </a:ext>
                </a:extLst>
              </a:tr>
              <a:tr h="432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KE</a:t>
                      </a:r>
                      <a:r>
                        <a:rPr lang="en-US" sz="2400" dirty="0"/>
                        <a:t>M:1} 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KE</a:t>
                      </a:r>
                      <a:r>
                        <a:rPr lang="en-US" sz="2400" dirty="0"/>
                        <a:t>:2}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{K:3,E:3}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58483"/>
                  </a:ext>
                </a:extLst>
              </a:tr>
            </a:tbl>
          </a:graphicData>
        </a:graphic>
      </p:graphicFrame>
      <p:sp>
        <p:nvSpPr>
          <p:cNvPr id="35" name="Oval 30">
            <a:extLst>
              <a:ext uri="{FF2B5EF4-FFF2-40B4-BE49-F238E27FC236}">
                <a16:creationId xmlns:a16="http://schemas.microsoft.com/office/drawing/2014/main" id="{62AE5F7F-F98A-877C-A66F-70CC6BAA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038" y="2351552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null</a:t>
            </a:r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22CC9194-347B-4010-D01E-B71DD261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995" y="2913085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K:3</a:t>
            </a:r>
          </a:p>
        </p:txBody>
      </p:sp>
      <p:sp>
        <p:nvSpPr>
          <p:cNvPr id="37" name="Oval 32">
            <a:extLst>
              <a:ext uri="{FF2B5EF4-FFF2-40B4-BE49-F238E27FC236}">
                <a16:creationId xmlns:a16="http://schemas.microsoft.com/office/drawing/2014/main" id="{8D9C59E8-F2AC-15BD-F37E-1AB5D194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838" y="3708684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E:3</a:t>
            </a: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ACF8D929-D691-47F2-08AF-FFB0DAE5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838" y="4561352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M:1</a:t>
            </a: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D0AC8BE3-1521-8477-191A-3458F4D588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4836" y="2736571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25559D68-E70E-D1D0-B6BF-013F7371D4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4836" y="3294085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E112C9D8-424A-816B-A9AF-FCD3D6DFF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4838" y="4089684"/>
            <a:ext cx="0" cy="4797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26EB80-A26B-0794-41AF-0B3CBF4CC30D}"/>
              </a:ext>
            </a:extLst>
          </p:cNvPr>
          <p:cNvSpPr/>
          <p:nvPr/>
        </p:nvSpPr>
        <p:spPr>
          <a:xfrm>
            <a:off x="6566207" y="4247548"/>
            <a:ext cx="2197257" cy="105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6B0493E-165D-4F3C-E821-BA561308C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33" y="4535995"/>
            <a:ext cx="341123" cy="3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53D4-27A0-711D-7C91-AA44D20F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200" dirty="0">
                <a:solidFill>
                  <a:schemeClr val="tx1"/>
                </a:solidFill>
              </a:rPr>
              <a:t>Conditional FP-tree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E85A74-1664-D4EE-8A2C-8B5F1F0C4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37449"/>
              </p:ext>
            </p:extLst>
          </p:nvPr>
        </p:nvGraphicFramePr>
        <p:xfrm>
          <a:off x="173620" y="925079"/>
          <a:ext cx="5409760" cy="1036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481">
                  <a:extLst>
                    <a:ext uri="{9D8B030D-6E8A-4147-A177-3AD203B41FA5}">
                      <a16:colId xmlns:a16="http://schemas.microsoft.com/office/drawing/2014/main" val="35239920"/>
                    </a:ext>
                  </a:extLst>
                </a:gridCol>
                <a:gridCol w="3229337">
                  <a:extLst>
                    <a:ext uri="{9D8B030D-6E8A-4147-A177-3AD203B41FA5}">
                      <a16:colId xmlns:a16="http://schemas.microsoft.com/office/drawing/2014/main" val="3494200587"/>
                    </a:ext>
                  </a:extLst>
                </a:gridCol>
                <a:gridCol w="1485942">
                  <a:extLst>
                    <a:ext uri="{9D8B030D-6E8A-4147-A177-3AD203B41FA5}">
                      <a16:colId xmlns:a16="http://schemas.microsoft.com/office/drawing/2014/main" val="3347670585"/>
                    </a:ext>
                  </a:extLst>
                </a:gridCol>
              </a:tblGrid>
              <a:tr h="280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Pattern Base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FP-tree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66178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dirty="0"/>
                        <a:t>E:2} {K:1}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{K:3}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19349"/>
                  </a:ext>
                </a:extLst>
              </a:tr>
            </a:tbl>
          </a:graphicData>
        </a:graphic>
      </p:graphicFrame>
      <p:sp>
        <p:nvSpPr>
          <p:cNvPr id="10" name="Oval 30">
            <a:extLst>
              <a:ext uri="{FF2B5EF4-FFF2-40B4-BE49-F238E27FC236}">
                <a16:creationId xmlns:a16="http://schemas.microsoft.com/office/drawing/2014/main" id="{138AF105-FBA9-E900-C869-3B345F32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599" y="2175277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null</a:t>
            </a: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6080A219-CBDC-C4E0-4FBF-3903BA4C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6" y="273681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K:3</a:t>
            </a:r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id="{AFBE623E-CB3B-2C4B-0F1A-FE851891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99" y="3532409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E:2</a:t>
            </a:r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F7C8DA7E-C255-0861-F8D7-7539B9E23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397" y="2560296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6" name="Line 37">
            <a:extLst>
              <a:ext uri="{FF2B5EF4-FFF2-40B4-BE49-F238E27FC236}">
                <a16:creationId xmlns:a16="http://schemas.microsoft.com/office/drawing/2014/main" id="{73FA0CF8-8A82-FF41-CC1A-506B53B15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397" y="3117810"/>
            <a:ext cx="1" cy="471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BB52F6-C9BD-87C5-5CE6-AB26ADCC654F}"/>
              </a:ext>
            </a:extLst>
          </p:cNvPr>
          <p:cNvSpPr/>
          <p:nvPr/>
        </p:nvSpPr>
        <p:spPr>
          <a:xfrm>
            <a:off x="173620" y="3301739"/>
            <a:ext cx="1678326" cy="89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  <a:prstDash val="dash"/>
              </a:ln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CC38D9-A633-DCE0-C38B-EB3EAD1426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76" y="3580882"/>
            <a:ext cx="341123" cy="341123"/>
          </a:xfrm>
          <a:prstGeom prst="rect">
            <a:avLst/>
          </a:prstGeom>
        </p:spPr>
      </p:pic>
      <p:sp>
        <p:nvSpPr>
          <p:cNvPr id="26" name="Text Box 31">
            <a:extLst>
              <a:ext uri="{FF2B5EF4-FFF2-40B4-BE49-F238E27FC236}">
                <a16:creationId xmlns:a16="http://schemas.microsoft.com/office/drawing/2014/main" id="{0AD03EEC-F233-1758-2E3B-3E12AD27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98" y="6095400"/>
            <a:ext cx="271354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Minimum Support is 3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E7AC47-61FE-794C-3B47-F6693BB4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67772"/>
              </p:ext>
            </p:extLst>
          </p:nvPr>
        </p:nvGraphicFramePr>
        <p:xfrm>
          <a:off x="5810491" y="924185"/>
          <a:ext cx="6134582" cy="1036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9013">
                  <a:extLst>
                    <a:ext uri="{9D8B030D-6E8A-4147-A177-3AD203B41FA5}">
                      <a16:colId xmlns:a16="http://schemas.microsoft.com/office/drawing/2014/main" val="1784088593"/>
                    </a:ext>
                  </a:extLst>
                </a:gridCol>
                <a:gridCol w="3927711">
                  <a:extLst>
                    <a:ext uri="{9D8B030D-6E8A-4147-A177-3AD203B41FA5}">
                      <a16:colId xmlns:a16="http://schemas.microsoft.com/office/drawing/2014/main" val="3404258848"/>
                    </a:ext>
                  </a:extLst>
                </a:gridCol>
                <a:gridCol w="1527858">
                  <a:extLst>
                    <a:ext uri="{9D8B030D-6E8A-4147-A177-3AD203B41FA5}">
                      <a16:colId xmlns:a16="http://schemas.microsoft.com/office/drawing/2014/main" val="2242298769"/>
                    </a:ext>
                  </a:extLst>
                </a:gridCol>
              </a:tblGrid>
              <a:tr h="507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Pattern Base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FP-tree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4793"/>
                  </a:ext>
                </a:extLst>
              </a:tr>
              <a:tr h="432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dirty="0"/>
                        <a:t>:4}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{K:4}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58483"/>
                  </a:ext>
                </a:extLst>
              </a:tr>
            </a:tbl>
          </a:graphicData>
        </a:graphic>
      </p:graphicFrame>
      <p:sp>
        <p:nvSpPr>
          <p:cNvPr id="35" name="Oval 30">
            <a:extLst>
              <a:ext uri="{FF2B5EF4-FFF2-40B4-BE49-F238E27FC236}">
                <a16:creationId xmlns:a16="http://schemas.microsoft.com/office/drawing/2014/main" id="{62AE5F7F-F98A-877C-A66F-70CC6BAA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038" y="2351552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null</a:t>
            </a:r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22CC9194-347B-4010-D01E-B71DD261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995" y="2913085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K:4</a:t>
            </a: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D0AC8BE3-1521-8477-191A-3458F4D588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4836" y="2736571"/>
            <a:ext cx="1524002" cy="180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691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23" grpId="0" animBg="1"/>
      <p:bldP spid="26" grpId="0" animBg="1"/>
      <p:bldP spid="35" grpId="0" animBg="1"/>
      <p:bldP spid="36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669B-4C65-F725-4713-EFF17269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 Example</a:t>
            </a: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955F9E9A-CA35-DD2E-FE6B-4790D3EF8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288" y="711201"/>
            <a:ext cx="5567423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Conditional FP-tree  and Frequent Patterns Generated </a:t>
            </a:r>
          </a:p>
          <a:p>
            <a:pPr algn="ctr"/>
            <a:endParaRPr lang="en-US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56DBD2-47BB-093B-48D2-071E8A1D3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660173"/>
              </p:ext>
            </p:extLst>
          </p:nvPr>
        </p:nvGraphicFramePr>
        <p:xfrm>
          <a:off x="714680" y="1122006"/>
          <a:ext cx="10411465" cy="2621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631">
                  <a:extLst>
                    <a:ext uri="{9D8B030D-6E8A-4147-A177-3AD203B41FA5}">
                      <a16:colId xmlns:a16="http://schemas.microsoft.com/office/drawing/2014/main" val="3823622843"/>
                    </a:ext>
                  </a:extLst>
                </a:gridCol>
                <a:gridCol w="3239631">
                  <a:extLst>
                    <a:ext uri="{9D8B030D-6E8A-4147-A177-3AD203B41FA5}">
                      <a16:colId xmlns:a16="http://schemas.microsoft.com/office/drawing/2014/main" val="88782155"/>
                    </a:ext>
                  </a:extLst>
                </a:gridCol>
              </a:tblGrid>
              <a:tr h="280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Item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Pattern Base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Conditional FP-tree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 Patterns Generated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EMO:1} {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EO:1} {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M:1}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{K:3}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{K,Y:3}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KE</a:t>
                      </a:r>
                      <a:r>
                        <a:rPr lang="en-US" sz="2400" dirty="0"/>
                        <a:t>M:1} 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KE</a:t>
                      </a:r>
                      <a:r>
                        <a:rPr lang="en-US" sz="2400" dirty="0"/>
                        <a:t>:2}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{K:3,E:3}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{K,O:3} {E,O:3} {K,E,0:3}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dirty="0"/>
                        <a:t>E:2} 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dirty="0"/>
                        <a:t>:1}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{K,M:3}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400" dirty="0"/>
                        <a:t>:4}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{K:4}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{K,E:4}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6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4D23-13DB-136A-6161-0270381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4C810-804F-AEC8-630E-97D3DAE08629}"/>
              </a:ext>
            </a:extLst>
          </p:cNvPr>
          <p:cNvSpPr txBox="1"/>
          <p:nvPr/>
        </p:nvSpPr>
        <p:spPr>
          <a:xfrm>
            <a:off x="186705" y="858799"/>
            <a:ext cx="11503724" cy="92333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# D, a database of transactions; 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min_support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, the minimum support count threshold.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9BBCE-56DF-A3EF-5223-788303C1C32A}"/>
              </a:ext>
            </a:extLst>
          </p:cNvPr>
          <p:cNvSpPr txBox="1"/>
          <p:nvPr/>
        </p:nvSpPr>
        <p:spPr>
          <a:xfrm>
            <a:off x="186705" y="1929727"/>
            <a:ext cx="11503724" cy="369331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FP-tree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is constructed in the following steps: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 the transaction database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once. Collect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the set of frequent items, and their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 counts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 Sort F in support count descending order as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the list of frequent items.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 the root of an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FP-tree,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and label it as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“null.”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 each transaction Trans in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do the following.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 and sort the frequent items in Trans according to the order of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Let the sorted frequent item list in Trans be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p|P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where p is the first element and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 the remaining list. Call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insert_tree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p|P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T) 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The FP-tree is mined by calling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FP_growth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(FP tree, null)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22E1-E332-A98C-F299-EF885263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Kinds of Patterns Can Be Mined?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7FA514-2CFC-44C9-DA5C-5994B196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328921" cy="5578501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Mining Frequent Patterns: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Frequent patterns are those patterns that occur </a:t>
            </a:r>
            <a:r>
              <a:rPr lang="en-US" dirty="0">
                <a:solidFill>
                  <a:srgbClr val="C00000"/>
                </a:solidFill>
              </a:rPr>
              <a:t>frequently in data</a:t>
            </a:r>
            <a:r>
              <a:rPr lang="en-US" dirty="0"/>
              <a:t>. Here is the list of kind of frequent patterns 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Frequent Item 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 refers to a set of </a:t>
            </a:r>
            <a:r>
              <a:rPr lang="en-US" dirty="0">
                <a:solidFill>
                  <a:srgbClr val="C00000"/>
                </a:solidFill>
              </a:rPr>
              <a:t>items that frequently appear together</a:t>
            </a:r>
            <a:r>
              <a:rPr lang="en-US" dirty="0"/>
              <a:t>, for example, milk and bread.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Frequent Subsequence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sequence of </a:t>
            </a:r>
            <a:r>
              <a:rPr lang="en-US" dirty="0">
                <a:solidFill>
                  <a:srgbClr val="C00000"/>
                </a:solidFill>
              </a:rPr>
              <a:t>patterns that occur frequently such</a:t>
            </a:r>
            <a:r>
              <a:rPr lang="en-US" dirty="0"/>
              <a:t> as purchasing a </a:t>
            </a:r>
            <a:r>
              <a:rPr lang="en-IN" dirty="0"/>
              <a:t>laptop </a:t>
            </a:r>
            <a:r>
              <a:rPr lang="en-US" dirty="0"/>
              <a:t> is followed by digital camera and a memory card.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Frequent Sub Structure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A substructure can refer to </a:t>
            </a:r>
            <a:r>
              <a:rPr lang="en-IN" dirty="0">
                <a:solidFill>
                  <a:srgbClr val="C00000"/>
                </a:solidFill>
              </a:rPr>
              <a:t>different structural forms </a:t>
            </a:r>
            <a:r>
              <a:rPr lang="en-IN" dirty="0"/>
              <a:t>(e.g., graphs, trees, or lattices) that may be combined with itemset or subsequence's.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CB2B-9666-C251-38C7-AD613D8B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11" y="863444"/>
            <a:ext cx="5731899" cy="34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C2A7-DB6D-2D72-1CB9-2989F7C1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Algorithm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4F2C7-13FE-426A-04AF-61DD0192114C}"/>
              </a:ext>
            </a:extLst>
          </p:cNvPr>
          <p:cNvSpPr txBox="1"/>
          <p:nvPr/>
        </p:nvSpPr>
        <p:spPr>
          <a:xfrm>
            <a:off x="151980" y="841707"/>
            <a:ext cx="11850965" cy="2585323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Insert_tree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p|P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T):</a:t>
            </a:r>
          </a:p>
          <a:p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has a child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such that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N.item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 =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p.item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Increment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N’s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count by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Create a new node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, and let its count be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its parent link be linked to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and 	its node-link to the nodes with the same item-name via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node-link structure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is nonempty then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call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insert_tree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N)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recursively.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536AB-A661-ABD0-AADA-7655B89F2E88}"/>
              </a:ext>
            </a:extLst>
          </p:cNvPr>
          <p:cNvSpPr txBox="1"/>
          <p:nvPr/>
        </p:nvSpPr>
        <p:spPr>
          <a:xfrm>
            <a:off x="151981" y="3557536"/>
            <a:ext cx="11850966" cy="2862322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FP_growth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C00000"/>
                </a:solidFill>
              </a:rPr>
              <a:t>Tree, </a:t>
            </a:r>
            <a:r>
              <a:rPr lang="el-GR" b="1" dirty="0">
                <a:solidFill>
                  <a:srgbClr val="C00000"/>
                </a:solidFill>
              </a:rPr>
              <a:t>α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Tree contains a single path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then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for each combination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(denoted as </a:t>
            </a:r>
            <a:r>
              <a:rPr lang="el-G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of the nodes in the path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generate pattern </a:t>
            </a:r>
            <a:r>
              <a:rPr lang="el-G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 ∪ α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with support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minimum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support count of nodes in </a:t>
            </a:r>
            <a:r>
              <a:rPr lang="el-GR" b="1" dirty="0">
                <a:latin typeface="Consolas" panose="020B0609020204030204" pitchFamily="49" charset="0"/>
                <a:cs typeface="Consolas" panose="020B0609020204030204" pitchFamily="49" charset="0"/>
              </a:rPr>
              <a:t>β; 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 for each ai in the header of Tree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generatepattern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β=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baseline="-25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∪</a:t>
            </a:r>
            <a:r>
              <a:rPr lang="el-G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withsupport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count=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baseline="-25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.support_count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construct </a:t>
            </a:r>
            <a:r>
              <a:rPr lang="el-G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β’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conditional pattern base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and then </a:t>
            </a:r>
            <a:r>
              <a:rPr lang="el-G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β’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conditional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FP_tree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l-GR" b="1" dirty="0">
                <a:latin typeface="Consolas" panose="020B0609020204030204" pitchFamily="49" charset="0"/>
                <a:cs typeface="Consolas" panose="020B0609020204030204" pitchFamily="49" charset="0"/>
              </a:rPr>
              <a:t>β; 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Tree</a:t>
            </a:r>
            <a:r>
              <a:rPr lang="el-GR" b="1" dirty="0">
                <a:latin typeface="Consolas" panose="020B0609020204030204" pitchFamily="49" charset="0"/>
                <a:cs typeface="Consolas" panose="020B0609020204030204" pitchFamily="49" charset="0"/>
              </a:rPr>
              <a:t>β ̸= ∅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Call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FP_growth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(Tree</a:t>
            </a:r>
            <a:r>
              <a:rPr lang="el-G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β,β</a:t>
            </a:r>
            <a:r>
              <a:rPr lang="el-GR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l-G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l-GR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812B-087D-C754-C87A-A9D476A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Evaluation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8918-5AFC-79BB-130A-AC9176C7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association rule mining algorithms employ a </a:t>
            </a:r>
            <a:r>
              <a:rPr lang="en-US" dirty="0">
                <a:solidFill>
                  <a:srgbClr val="C00000"/>
                </a:solidFill>
              </a:rPr>
              <a:t>support–confidence </a:t>
            </a:r>
            <a:r>
              <a:rPr lang="en-US" dirty="0"/>
              <a:t>framework. </a:t>
            </a:r>
          </a:p>
          <a:p>
            <a:r>
              <a:rPr lang="en-US" dirty="0">
                <a:solidFill>
                  <a:srgbClr val="C00000"/>
                </a:solidFill>
              </a:rPr>
              <a:t>minimum support and confidence thresholds </a:t>
            </a:r>
            <a:r>
              <a:rPr lang="en-US" dirty="0"/>
              <a:t>may generate good number of </a:t>
            </a:r>
            <a:r>
              <a:rPr lang="en-US" dirty="0">
                <a:solidFill>
                  <a:srgbClr val="C00000"/>
                </a:solidFill>
              </a:rPr>
              <a:t>uninteresting</a:t>
            </a:r>
            <a:r>
              <a:rPr lang="en-US" dirty="0"/>
              <a:t> rules, many of the rules generated are still not </a:t>
            </a:r>
            <a:r>
              <a:rPr lang="en-US" dirty="0">
                <a:solidFill>
                  <a:srgbClr val="C00000"/>
                </a:solidFill>
              </a:rPr>
              <a:t>interesting to the users</a:t>
            </a:r>
            <a:r>
              <a:rPr lang="en-US" dirty="0"/>
              <a:t>. </a:t>
            </a:r>
          </a:p>
          <a:p>
            <a:r>
              <a:rPr lang="en-US" dirty="0"/>
              <a:t>Whether or not a rule is interesting can be assessed either </a:t>
            </a:r>
            <a:r>
              <a:rPr lang="en-US" dirty="0">
                <a:solidFill>
                  <a:srgbClr val="C00000"/>
                </a:solidFill>
              </a:rPr>
              <a:t>subjectively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objectively</a:t>
            </a:r>
            <a:r>
              <a:rPr lang="en-US" dirty="0"/>
              <a:t>. </a:t>
            </a:r>
          </a:p>
          <a:p>
            <a:r>
              <a:rPr lang="en-US" dirty="0"/>
              <a:t>Ultimately, only the user can judge if a given rule is interesting, and this judgment, being subjective, may differ from </a:t>
            </a:r>
            <a:r>
              <a:rPr lang="en-US" dirty="0">
                <a:solidFill>
                  <a:srgbClr val="C00000"/>
                </a:solidFill>
              </a:rPr>
              <a:t>one user to another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FBA1-B1F1-E3FD-D81B-5B87FF73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3AFA-2A7C-434F-7F2C-D830BD5A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support and confidence measures </a:t>
            </a:r>
            <a:r>
              <a:rPr lang="en-US" dirty="0">
                <a:solidFill>
                  <a:srgbClr val="C00000"/>
                </a:solidFill>
              </a:rPr>
              <a:t>are insufficient at filtering out </a:t>
            </a:r>
            <a:r>
              <a:rPr lang="en-US" dirty="0"/>
              <a:t>uninteresting association rules. </a:t>
            </a:r>
          </a:p>
          <a:p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 B{support, confidence, lift}</a:t>
            </a:r>
          </a:p>
          <a:p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Lift </a:t>
            </a:r>
            <a:r>
              <a:rPr lang="en-US" sz="2400" dirty="0">
                <a:sym typeface="Wingdings" panose="05000000000000000000" pitchFamily="2" charset="2"/>
              </a:rPr>
              <a:t>is a simple correlation measure that is given as follows.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 occurrence of itemset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A is independent of the occurrence of itemset B if P(A ∪ B) = P(A)P(B);</a:t>
            </a:r>
            <a:r>
              <a:rPr lang="en-US" sz="2400" dirty="0">
                <a:sym typeface="Wingdings" panose="05000000000000000000" pitchFamily="2" charset="2"/>
              </a:rPr>
              <a:t> otherwise, </a:t>
            </a:r>
            <a:r>
              <a:rPr lang="en-US" sz="2400" dirty="0" err="1">
                <a:solidFill>
                  <a:srgbClr val="C00000"/>
                </a:solidFill>
                <a:sym typeface="Wingdings" panose="05000000000000000000" pitchFamily="2" charset="2"/>
              </a:rPr>
              <a:t>itemsets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 A and B are dependent and correlated as events.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 lift between the occurrence of A and B can be measured by computing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id="{57E0386F-7197-4665-F67E-2FB9A290A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35826"/>
              </p:ext>
            </p:extLst>
          </p:nvPr>
        </p:nvGraphicFramePr>
        <p:xfrm>
          <a:off x="4855464" y="4681728"/>
          <a:ext cx="2209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98200" imgH="9652000" progId="Equation.3">
                  <p:embed/>
                </p:oleObj>
              </mc:Choice>
              <mc:Fallback>
                <p:oleObj name="Equation" r:id="rId2" imgW="23698200" imgH="9652000" progId="Equation.3">
                  <p:embed/>
                  <p:pic>
                    <p:nvPicPr>
                      <p:cNvPr id="67617" name="Object 31">
                        <a:extLst>
                          <a:ext uri="{FF2B5EF4-FFF2-40B4-BE49-F238E27FC236}">
                            <a16:creationId xmlns:a16="http://schemas.microsoft.com/office/drawing/2014/main" id="{6376C389-2005-F913-1B7D-5DF35D47B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464" y="4681728"/>
                        <a:ext cx="2209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5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C794-41C9-34B8-7451-6555D7CF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DCE6-D9E4-904E-F102-467124F0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resulting value of lift is </a:t>
            </a:r>
            <a:r>
              <a:rPr lang="en-US" dirty="0">
                <a:solidFill>
                  <a:srgbClr val="C00000"/>
                </a:solidFill>
              </a:rPr>
              <a:t>less than 1</a:t>
            </a:r>
            <a:r>
              <a:rPr lang="en-US" dirty="0"/>
              <a:t>, then the occurrence of </a:t>
            </a:r>
            <a:r>
              <a:rPr lang="en-US" dirty="0">
                <a:solidFill>
                  <a:srgbClr val="C00000"/>
                </a:solidFill>
              </a:rPr>
              <a:t>A and B is negatively correlated.</a:t>
            </a:r>
          </a:p>
          <a:p>
            <a:r>
              <a:rPr lang="en-IN" b="0" i="0" u="none" strike="noStrike" dirty="0">
                <a:effectLst/>
                <a:latin typeface="Söhne"/>
              </a:rPr>
              <a:t>In other words, the presence of A makes the </a:t>
            </a:r>
            <a:r>
              <a:rPr lang="en-IN" b="0" i="0" u="none" strike="noStrike" dirty="0">
                <a:solidFill>
                  <a:srgbClr val="C00000"/>
                </a:solidFill>
                <a:effectLst/>
                <a:latin typeface="Söhne"/>
              </a:rPr>
              <a:t>presence</a:t>
            </a:r>
            <a:r>
              <a:rPr lang="en-IN" b="0" i="0" u="none" strike="noStrike" dirty="0">
                <a:effectLst/>
                <a:latin typeface="Söhne"/>
              </a:rPr>
              <a:t> of B </a:t>
            </a:r>
            <a:r>
              <a:rPr lang="en-IN" b="0" i="0" u="none" strike="noStrike" dirty="0">
                <a:solidFill>
                  <a:srgbClr val="C00000"/>
                </a:solidFill>
                <a:effectLst/>
                <a:latin typeface="Söhne"/>
              </a:rPr>
              <a:t>less likely.</a:t>
            </a:r>
            <a:endParaRPr lang="en-US" b="0" i="0" u="none" strike="noStrike" dirty="0">
              <a:solidFill>
                <a:srgbClr val="C00000"/>
              </a:solidFill>
              <a:effectLst/>
              <a:latin typeface="Söhne"/>
            </a:endParaRPr>
          </a:p>
          <a:p>
            <a:r>
              <a:rPr lang="en-US" dirty="0"/>
              <a:t>if the resulting value of lift is </a:t>
            </a:r>
            <a:r>
              <a:rPr lang="en-US" dirty="0">
                <a:solidFill>
                  <a:srgbClr val="C00000"/>
                </a:solidFill>
              </a:rPr>
              <a:t>greater than 1</a:t>
            </a:r>
            <a:r>
              <a:rPr lang="en-US" dirty="0"/>
              <a:t>, then A and B are </a:t>
            </a:r>
            <a:r>
              <a:rPr lang="en-US" dirty="0">
                <a:solidFill>
                  <a:srgbClr val="C00000"/>
                </a:solidFill>
              </a:rPr>
              <a:t>positively correlated</a:t>
            </a:r>
            <a:r>
              <a:rPr lang="en-US" dirty="0"/>
              <a:t>.</a:t>
            </a:r>
          </a:p>
          <a:p>
            <a:r>
              <a:rPr lang="en-US" dirty="0"/>
              <a:t>This indicates that the presence of A makes the presence of B </a:t>
            </a:r>
            <a:r>
              <a:rPr lang="en-US" dirty="0">
                <a:solidFill>
                  <a:srgbClr val="C00000"/>
                </a:solidFill>
              </a:rPr>
              <a:t>more likely</a:t>
            </a:r>
            <a:r>
              <a:rPr lang="en-US" dirty="0"/>
              <a:t>.</a:t>
            </a:r>
          </a:p>
          <a:p>
            <a:r>
              <a:rPr lang="en-US" dirty="0"/>
              <a:t>A lift </a:t>
            </a:r>
            <a:r>
              <a:rPr lang="en-US" dirty="0">
                <a:solidFill>
                  <a:srgbClr val="C00000"/>
                </a:solidFill>
              </a:rPr>
              <a:t>value of 1 suggests independence</a:t>
            </a:r>
            <a:r>
              <a:rPr lang="en-US" dirty="0"/>
              <a:t>, meaning that the presence of one item </a:t>
            </a:r>
            <a:r>
              <a:rPr lang="en-US" dirty="0">
                <a:solidFill>
                  <a:srgbClr val="C00000"/>
                </a:solidFill>
              </a:rPr>
              <a:t>doesn't affect </a:t>
            </a:r>
            <a:r>
              <a:rPr lang="en-US" dirty="0"/>
              <a:t>the likelihood of the other item's presence.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30C5C3A3-D251-1C2A-2A9F-45510835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488" y="3738038"/>
            <a:ext cx="4890039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buys(X, “computer games”) ⇒ buys(X, “videos”)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7D6E3-B458-D6FA-6982-B922D84F52D7}"/>
              </a:ext>
            </a:extLst>
          </p:cNvPr>
          <p:cNvSpPr txBox="1"/>
          <p:nvPr/>
        </p:nvSpPr>
        <p:spPr>
          <a:xfrm>
            <a:off x="216523" y="4259613"/>
            <a:ext cx="4111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</a:rPr>
              <a:t>Total transactions = </a:t>
            </a:r>
            <a:r>
              <a:rPr lang="en-IN" b="1" i="0" u="none" strike="noStrike" dirty="0">
                <a:solidFill>
                  <a:srgbClr val="C00000"/>
                </a:solidFill>
                <a:effectLst/>
              </a:rPr>
              <a:t>10,000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</a:rPr>
              <a:t>Transactions with computer games (game): </a:t>
            </a:r>
            <a:r>
              <a:rPr lang="en-IN" b="1" i="0" u="none" strike="noStrike" dirty="0">
                <a:solidFill>
                  <a:srgbClr val="C00000"/>
                </a:solidFill>
                <a:effectLst/>
              </a:rPr>
              <a:t>6,000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</a:rPr>
              <a:t>Transactions with videos (video): </a:t>
            </a:r>
            <a:r>
              <a:rPr lang="en-IN" b="1" i="0" u="none" strike="noStrike" dirty="0">
                <a:solidFill>
                  <a:srgbClr val="C00000"/>
                </a:solidFill>
                <a:effectLst/>
              </a:rPr>
              <a:t>7,500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374151"/>
                </a:solidFill>
                <a:effectLst/>
              </a:rPr>
              <a:t>Transactions with both computer games and videos: </a:t>
            </a:r>
            <a:r>
              <a:rPr lang="en-IN" b="1" i="0" u="none" strike="noStrike" dirty="0">
                <a:solidFill>
                  <a:srgbClr val="C00000"/>
                </a:solidFill>
                <a:effectLst/>
              </a:rPr>
              <a:t>4,000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1">
                <a:extLst>
                  <a:ext uri="{FF2B5EF4-FFF2-40B4-BE49-F238E27FC236}">
                    <a16:creationId xmlns:a16="http://schemas.microsoft.com/office/drawing/2014/main" id="{D7C86C96-4DD9-A021-DF9C-21A5629A1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7198" y="4303526"/>
                <a:ext cx="6493288" cy="64742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b="1" dirty="0"/>
                  <a:t>Lift(‘Computer </a:t>
                </a:r>
                <a:r>
                  <a:rPr lang="en-US" altLang="en-US" b="1" dirty="0" err="1"/>
                  <a:t>games’,’video</a:t>
                </a:r>
                <a:r>
                  <a:rPr lang="en-US" altLang="en-US" b="1" dirty="0"/>
                  <a:t>’)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i="1"/>
                          <m:t>P</m:t>
                        </m:r>
                        <m:r>
                          <m:rPr>
                            <m:nor/>
                          </m:rPr>
                          <a:rPr lang="en-IN"/>
                          <m:t>({</m:t>
                        </m:r>
                        <m:r>
                          <m:rPr>
                            <m:nor/>
                          </m:rPr>
                          <a:rPr lang="en-IN" i="1"/>
                          <m:t>game</m:t>
                        </m:r>
                        <m:r>
                          <m:rPr>
                            <m:nor/>
                          </m:rPr>
                          <a:rPr lang="en-IN"/>
                          <m:t>, </m:t>
                        </m:r>
                        <m:r>
                          <m:rPr>
                            <m:nor/>
                          </m:rPr>
                          <a:rPr lang="en-IN" i="1"/>
                          <m:t>video</m:t>
                        </m:r>
                        <m:r>
                          <m:rPr>
                            <m:nor/>
                          </m:rPr>
                          <a:rPr lang="en-IN"/>
                          <m:t>})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i="1"/>
                          <m:t>P</m:t>
                        </m:r>
                        <m:r>
                          <m:rPr>
                            <m:nor/>
                          </m:rPr>
                          <a:rPr lang="en-IN"/>
                          <m:t>({</m:t>
                        </m:r>
                        <m:r>
                          <m:rPr>
                            <m:nor/>
                          </m:rPr>
                          <a:rPr lang="en-IN" i="1"/>
                          <m:t>game</m:t>
                        </m:r>
                        <m:r>
                          <m:rPr>
                            <m:nor/>
                          </m:rPr>
                          <a:rPr lang="en-IN"/>
                          <m:t>})</m:t>
                        </m:r>
                        <m:r>
                          <m:rPr>
                            <m:nor/>
                          </m:rPr>
                          <a:rPr lang="en-US" i="1"/>
                          <m:t> ∗ </m:t>
                        </m:r>
                        <m:r>
                          <m:rPr>
                            <m:nor/>
                          </m:rPr>
                          <a:rPr lang="en-IN" i="1"/>
                          <m:t>P</m:t>
                        </m:r>
                        <m:r>
                          <m:rPr>
                            <m:nor/>
                          </m:rPr>
                          <a:rPr lang="en-IN"/>
                          <m:t>({</m:t>
                        </m:r>
                        <m:r>
                          <m:rPr>
                            <m:nor/>
                          </m:rPr>
                          <a:rPr lang="en-IN" i="1"/>
                          <m:t>video</m:t>
                        </m:r>
                        <m:r>
                          <m:rPr>
                            <m:nor/>
                          </m:rPr>
                          <a:rPr lang="en-IN"/>
                          <m:t>})</m:t>
                        </m:r>
                      </m:den>
                    </m:f>
                  </m:oMath>
                </a14:m>
                <a:endParaRPr lang="en-US" altLang="en-US" b="1" dirty="0"/>
              </a:p>
            </p:txBody>
          </p:sp>
        </mc:Choice>
        <mc:Fallback xmlns="">
          <p:sp>
            <p:nvSpPr>
              <p:cNvPr id="11" name="Text Box 31">
                <a:extLst>
                  <a:ext uri="{FF2B5EF4-FFF2-40B4-BE49-F238E27FC236}">
                    <a16:creationId xmlns:a16="http://schemas.microsoft.com/office/drawing/2014/main" id="{D7C86C96-4DD9-A021-DF9C-21A5629A1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7198" y="4303526"/>
                <a:ext cx="6493288" cy="647421"/>
              </a:xfrm>
              <a:prstGeom prst="rect">
                <a:avLst/>
              </a:prstGeom>
              <a:blipFill>
                <a:blip r:embed="rId2"/>
                <a:stretch>
                  <a:fillRect t="-1923" b="-1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6B265472-2F7D-E94D-1A79-87B60AAD2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7883" y="5103190"/>
                <a:ext cx="6493288" cy="76944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b="1" dirty="0"/>
                  <a:t>Lift(‘Computer </a:t>
                </a:r>
                <a:r>
                  <a:rPr lang="en-US" altLang="en-US" b="1" dirty="0" err="1"/>
                  <a:t>games’,’video</a:t>
                </a:r>
                <a:r>
                  <a:rPr lang="en-US" altLang="en-US" b="1" dirty="0"/>
                  <a:t>’)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𝟒𝟎</m:t>
                        </m:r>
                      </m:num>
                      <m:den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 ∗  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𝟕𝟓</m:t>
                        </m:r>
                      </m:den>
                    </m:f>
                  </m:oMath>
                </a14:m>
                <a:r>
                  <a:rPr lang="en-US" altLang="en-US" b="1" dirty="0"/>
                  <a:t> = 0.89 </a:t>
                </a:r>
              </a:p>
              <a:p>
                <a:pPr algn="ctr"/>
                <a:endParaRPr lang="en-US" altLang="en-US" b="1" dirty="0"/>
              </a:p>
            </p:txBody>
          </p:sp>
        </mc:Choice>
        <mc:Fallback xmlns=""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6B265472-2F7D-E94D-1A79-87B60AA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883" y="5103190"/>
                <a:ext cx="649328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401F-F1CA-EABA-E1AE-98A5FE71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DF2E-FA6B-DC39-9CF0-51B0A7EE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confidence, support and lift ?, Explain with example.</a:t>
            </a:r>
          </a:p>
          <a:p>
            <a:r>
              <a:rPr lang="en-US" dirty="0"/>
              <a:t>Explain maximal and closed item set.</a:t>
            </a:r>
          </a:p>
          <a:p>
            <a:r>
              <a:rPr lang="en-US" dirty="0"/>
              <a:t>Explain </a:t>
            </a:r>
            <a:r>
              <a:rPr lang="en-US" dirty="0" err="1"/>
              <a:t>Apriori</a:t>
            </a:r>
            <a:r>
              <a:rPr lang="en-US" dirty="0"/>
              <a:t> algorithm with example.</a:t>
            </a:r>
          </a:p>
          <a:p>
            <a:r>
              <a:rPr lang="en-US" dirty="0"/>
              <a:t>Explain FP- Tree algorithm with example.</a:t>
            </a:r>
          </a:p>
          <a:p>
            <a:r>
              <a:rPr lang="en-US" dirty="0"/>
              <a:t>Explain steps to improve efficiency of </a:t>
            </a:r>
            <a:r>
              <a:rPr lang="en-US" dirty="0" err="1"/>
              <a:t>apriori</a:t>
            </a:r>
            <a:r>
              <a:rPr lang="en-US" dirty="0"/>
              <a:t> algorithm.</a:t>
            </a:r>
          </a:p>
          <a:p>
            <a:r>
              <a:rPr lang="en-US" dirty="0"/>
              <a:t>Explain correlation analysis in frequent pattern mining with example.</a:t>
            </a:r>
          </a:p>
          <a:p>
            <a:r>
              <a:rPr lang="en-US" dirty="0"/>
              <a:t>Explain market basket analysis with example.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0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Basket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70A-DE30-44EC-9687-62B20E34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Market Basket Analysis is a </a:t>
            </a:r>
            <a:r>
              <a:rPr lang="en-US" dirty="0">
                <a:solidFill>
                  <a:schemeClr val="accent6"/>
                </a:solidFill>
              </a:rPr>
              <a:t>modelling technique to find frequent itemset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It is based on, if you buy a certain group of items, you are more (or less) likely to buy another group of items.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if you are in a store and you buy a car then you are more likely to buy insurance at the same time than somebody who don't buy insurance also.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set of items </a:t>
            </a:r>
            <a:r>
              <a:rPr lang="en-US" dirty="0"/>
              <a:t>that a customer buys it referred as an </a:t>
            </a:r>
            <a:r>
              <a:rPr lang="en-US" b="1" dirty="0">
                <a:solidFill>
                  <a:schemeClr val="accent6"/>
                </a:solidFill>
              </a:rPr>
              <a:t>itemset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Market basket analysis seeks to </a:t>
            </a:r>
            <a:r>
              <a:rPr lang="en-US" dirty="0">
                <a:solidFill>
                  <a:schemeClr val="accent6"/>
                </a:solidFill>
              </a:rPr>
              <a:t>find relationships between purchases </a:t>
            </a:r>
            <a:r>
              <a:rPr lang="en-US" dirty="0"/>
              <a:t>(Items).</a:t>
            </a:r>
          </a:p>
          <a:p>
            <a:pPr algn="ctr">
              <a:lnSpc>
                <a:spcPct val="100000"/>
              </a:lnSpc>
            </a:pPr>
            <a:r>
              <a:rPr lang="en-US" b="1" dirty="0"/>
              <a:t>E.g. </a:t>
            </a:r>
            <a:r>
              <a:rPr lang="en-US" dirty="0"/>
              <a:t>IF {Car, Accessories} THEN {Insurance}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{Car, Accessories}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{Insurance}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28D6F-9E96-4A99-8C3B-8F8DC2D7C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098" y="-103143"/>
            <a:ext cx="890466" cy="89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8263D-CA81-40B0-89BE-ABCAC4B61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7" y="-103143"/>
            <a:ext cx="890466" cy="89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9A556-BE1A-4313-9DEF-ED6D6F267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55" y="-103143"/>
            <a:ext cx="890466" cy="890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650E8-EA95-4B9E-8EDC-7E95EDCD06B8}"/>
              </a:ext>
            </a:extLst>
          </p:cNvPr>
          <p:cNvSpPr/>
          <p:nvPr/>
        </p:nvSpPr>
        <p:spPr>
          <a:xfrm>
            <a:off x="3962400" y="4566138"/>
            <a:ext cx="426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9E8-9618-8924-537D-077CB6D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E741-591A-AF7B-1A67-BBDC89AB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445416"/>
          </a:xfrm>
        </p:spPr>
        <p:txBody>
          <a:bodyPr/>
          <a:lstStyle/>
          <a:p>
            <a:r>
              <a:rPr lang="en-US" dirty="0"/>
              <a:t>The process of uncovering the relationship among data and </a:t>
            </a:r>
            <a:r>
              <a:rPr lang="en-US" dirty="0">
                <a:solidFill>
                  <a:srgbClr val="C00000"/>
                </a:solidFill>
              </a:rPr>
              <a:t>determining association rules</a:t>
            </a:r>
            <a:r>
              <a:rPr lang="en-US" dirty="0"/>
              <a:t>.</a:t>
            </a:r>
          </a:p>
          <a:p>
            <a:r>
              <a:rPr lang="en-US" dirty="0"/>
              <a:t>It is used to discover </a:t>
            </a:r>
            <a:r>
              <a:rPr lang="en-US" dirty="0">
                <a:solidFill>
                  <a:srgbClr val="C00000"/>
                </a:solidFill>
              </a:rPr>
              <a:t>interesting relationships </a:t>
            </a:r>
            <a:r>
              <a:rPr lang="en-US" dirty="0"/>
              <a:t>and associations among items or events in large datasets.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542A20-3B42-E885-BEF5-5E58C84C9913}"/>
              </a:ext>
            </a:extLst>
          </p:cNvPr>
          <p:cNvCxnSpPr>
            <a:cxnSpLocks/>
          </p:cNvCxnSpPr>
          <p:nvPr/>
        </p:nvCxnSpPr>
        <p:spPr>
          <a:xfrm>
            <a:off x="4177665" y="3083301"/>
            <a:ext cx="383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BE5407-1FC8-D516-FF51-C24C15D031EE}"/>
              </a:ext>
            </a:extLst>
          </p:cNvPr>
          <p:cNvSpPr txBox="1"/>
          <p:nvPr/>
        </p:nvSpPr>
        <p:spPr>
          <a:xfrm>
            <a:off x="298292" y="2452935"/>
            <a:ext cx="36583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Computer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DA318-0394-0EBD-3305-429184AA90CD}"/>
              </a:ext>
            </a:extLst>
          </p:cNvPr>
          <p:cNvSpPr txBox="1"/>
          <p:nvPr/>
        </p:nvSpPr>
        <p:spPr>
          <a:xfrm>
            <a:off x="8284865" y="2371843"/>
            <a:ext cx="33586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A1493-C881-A91D-D8F2-8BC1705E44CE}"/>
              </a:ext>
            </a:extLst>
          </p:cNvPr>
          <p:cNvSpPr txBox="1"/>
          <p:nvPr/>
        </p:nvSpPr>
        <p:spPr>
          <a:xfrm>
            <a:off x="1647032" y="4147900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EC3C9-2676-1B9E-C2C2-C913608F434C}"/>
              </a:ext>
            </a:extLst>
          </p:cNvPr>
          <p:cNvSpPr txBox="1"/>
          <p:nvPr/>
        </p:nvSpPr>
        <p:spPr>
          <a:xfrm>
            <a:off x="9612603" y="4118060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307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Association Rule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70A-DE30-44EC-9687-62B20E34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369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Given a set of transactions, we need rules that will predict the occurrence of an item based on the occurrences of other items in the transaction.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Market-Basket transactions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AC277AE-43B2-4DE4-9A0B-A7821E2DAAA5}"/>
              </a:ext>
            </a:extLst>
          </p:cNvPr>
          <p:cNvGraphicFramePr>
            <a:graphicFrameLocks/>
          </p:cNvGraphicFramePr>
          <p:nvPr/>
        </p:nvGraphicFramePr>
        <p:xfrm>
          <a:off x="518746" y="2207415"/>
          <a:ext cx="4264269" cy="2697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Bread, Milk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Bread, Chocolate, Pepsi,</a:t>
                      </a:r>
                      <a:r>
                        <a:rPr lang="en-US" sz="2000" b="0" baseline="0" dirty="0"/>
                        <a:t> Eggs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Milk, Chocolate, </a:t>
                      </a:r>
                      <a:r>
                        <a:rPr lang="en-US" sz="2000" b="0" dirty="0"/>
                        <a:t>Pepsi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Coke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</a:t>
                      </a:r>
                      <a:r>
                        <a:rPr lang="en-US" sz="2000" b="0" dirty="0"/>
                        <a:t>Pepsi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Coke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521A85E-642A-449D-A2C1-DF2C6F386960}"/>
              </a:ext>
            </a:extLst>
          </p:cNvPr>
          <p:cNvSpPr/>
          <p:nvPr/>
        </p:nvSpPr>
        <p:spPr>
          <a:xfrm>
            <a:off x="6096000" y="2207415"/>
            <a:ext cx="4305300" cy="2352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u="sng" dirty="0">
                <a:ln w="0"/>
                <a:solidFill>
                  <a:schemeClr val="tx1"/>
                </a:solidFill>
              </a:rPr>
              <a:t>Example of Association Rules</a:t>
            </a:r>
          </a:p>
          <a:p>
            <a:pPr algn="ctr"/>
            <a:endParaRPr lang="en-US" sz="2500" b="1" u="sng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ln w="0"/>
                <a:solidFill>
                  <a:schemeClr val="tx1"/>
                </a:solidFill>
              </a:rPr>
              <a:t>{Chocolate} → {Pepsi},</a:t>
            </a:r>
          </a:p>
          <a:p>
            <a:pPr algn="ctr"/>
            <a:r>
              <a:rPr lang="en-US" sz="2500" dirty="0">
                <a:ln w="0"/>
                <a:solidFill>
                  <a:schemeClr val="tx1"/>
                </a:solidFill>
              </a:rPr>
              <a:t>{Milk, Bread} → {Eggs, Coke},</a:t>
            </a:r>
          </a:p>
          <a:p>
            <a:pPr algn="ctr"/>
            <a:r>
              <a:rPr lang="en-US" sz="2500" dirty="0">
                <a:ln w="0"/>
                <a:solidFill>
                  <a:schemeClr val="tx1"/>
                </a:solidFill>
              </a:rPr>
              <a:t>{Pepsi, Bread} → {Milk}</a:t>
            </a:r>
          </a:p>
        </p:txBody>
      </p:sp>
    </p:spTree>
    <p:extLst>
      <p:ext uri="{BB962C8B-B14F-4D97-AF65-F5344CB8AC3E}">
        <p14:creationId xmlns:p14="http://schemas.microsoft.com/office/powerpoint/2010/main" val="38085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70A-DE30-44EC-9687-62B20E34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515616" cy="5306243"/>
          </a:xfrm>
        </p:spPr>
        <p:txBody>
          <a:bodyPr/>
          <a:lstStyle/>
          <a:p>
            <a:r>
              <a:rPr lang="en-US" b="1" dirty="0"/>
              <a:t>Itemset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collection of </a:t>
            </a:r>
            <a:r>
              <a:rPr lang="en-US" sz="2400" dirty="0">
                <a:solidFill>
                  <a:schemeClr val="accent6"/>
                </a:solidFill>
              </a:rPr>
              <a:t>one or more items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b="1" dirty="0"/>
              <a:t>E.g. </a:t>
            </a:r>
            <a:r>
              <a:rPr lang="en-US" sz="2000" dirty="0"/>
              <a:t>: {Milk, Bread, Chocolate}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k-itemset</a:t>
            </a:r>
          </a:p>
          <a:p>
            <a:pPr marL="457200" lvl="1" indent="0">
              <a:buNone/>
            </a:pPr>
            <a:r>
              <a:rPr lang="en-US" sz="2400" dirty="0"/>
              <a:t>	An itemset that contains </a:t>
            </a:r>
            <a:r>
              <a:rPr lang="en-US" sz="2400" b="1" dirty="0">
                <a:solidFill>
                  <a:schemeClr val="accent6"/>
                </a:solidFill>
              </a:rPr>
              <a:t>k</a:t>
            </a:r>
            <a:r>
              <a:rPr lang="en-US" sz="2400" dirty="0"/>
              <a:t> items</a:t>
            </a:r>
          </a:p>
          <a:p>
            <a:r>
              <a:rPr lang="en-US" b="1" dirty="0"/>
              <a:t>Support count (</a:t>
            </a:r>
            <a:r>
              <a:rPr lang="el-GR" b="1" dirty="0"/>
              <a:t>σ)</a:t>
            </a:r>
            <a:endParaRPr lang="en-US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Frequency</a:t>
            </a:r>
            <a:r>
              <a:rPr lang="en-US" sz="2400" dirty="0"/>
              <a:t> of occurrence of </a:t>
            </a:r>
            <a:r>
              <a:rPr lang="en-US" sz="2400" dirty="0">
                <a:solidFill>
                  <a:schemeClr val="accent6"/>
                </a:solidFill>
              </a:rPr>
              <a:t>an itemset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b="1" dirty="0"/>
              <a:t>E.g. </a:t>
            </a:r>
            <a:r>
              <a:rPr lang="el-GR" sz="2000" dirty="0"/>
              <a:t>σ({</a:t>
            </a:r>
            <a:r>
              <a:rPr lang="en-US" sz="2000" dirty="0"/>
              <a:t>Milk, Bread, Chocolate}) = 2</a:t>
            </a:r>
            <a:endParaRPr lang="en-US" sz="2400" b="1" dirty="0"/>
          </a:p>
          <a:p>
            <a:r>
              <a:rPr lang="en-US" b="1" dirty="0"/>
              <a:t>Support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Fraction of transactions </a:t>
            </a:r>
            <a:r>
              <a:rPr lang="en-US" sz="2400" dirty="0"/>
              <a:t>that </a:t>
            </a:r>
            <a:r>
              <a:rPr lang="en-US" sz="2400" dirty="0">
                <a:solidFill>
                  <a:schemeClr val="accent6"/>
                </a:solidFill>
              </a:rPr>
              <a:t>contain an itemset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b="1" dirty="0"/>
              <a:t>E.g. </a:t>
            </a:r>
            <a:r>
              <a:rPr lang="en-US" sz="2000" dirty="0"/>
              <a:t>s({Milk, Bread, Chocolate}) = 2/5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sz="2400" b="1" dirty="0"/>
              <a:t>Frequent Itemset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itemset whose </a:t>
            </a:r>
            <a:r>
              <a:rPr lang="en-US" sz="2400" dirty="0">
                <a:solidFill>
                  <a:schemeClr val="accent6"/>
                </a:solidFill>
              </a:rPr>
              <a:t>support is greater than or equal to a minimum support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threshold</a:t>
            </a:r>
            <a:endParaRPr lang="en-US" sz="6600" b="1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AC277AE-43B2-4DE4-9A0B-A7821E2DAAA5}"/>
              </a:ext>
            </a:extLst>
          </p:cNvPr>
          <p:cNvGraphicFramePr>
            <a:graphicFrameLocks/>
          </p:cNvGraphicFramePr>
          <p:nvPr/>
        </p:nvGraphicFramePr>
        <p:xfrm>
          <a:off x="7796551" y="863444"/>
          <a:ext cx="4264269" cy="2697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Bread, Milk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Bread, Chocolate, Pepsi,</a:t>
                      </a:r>
                      <a:r>
                        <a:rPr lang="en-US" sz="2000" b="0" baseline="0" dirty="0"/>
                        <a:t> Eggs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Milk, Chocolate, </a:t>
                      </a:r>
                      <a:r>
                        <a:rPr lang="en-US" sz="2000" b="0" dirty="0"/>
                        <a:t>Pepsi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Coke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</a:t>
                      </a:r>
                      <a:r>
                        <a:rPr lang="en-US" sz="2000" b="0" dirty="0"/>
                        <a:t>Pepsi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Coke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93B-2E97-4ECD-BB17-9BF51DC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70A-DE30-44EC-9687-62B20E34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9999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Association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implication expression </a:t>
            </a:r>
            <a:r>
              <a:rPr lang="en-US" dirty="0"/>
              <a:t>of the form </a:t>
            </a:r>
            <a:r>
              <a:rPr lang="en-US" dirty="0">
                <a:solidFill>
                  <a:schemeClr val="accent6"/>
                </a:solidFill>
              </a:rPr>
              <a:t>X → Y</a:t>
            </a:r>
            <a:r>
              <a:rPr lang="en-US" dirty="0"/>
              <a:t>, where X and Y are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      item sets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E.g.</a:t>
            </a:r>
            <a:r>
              <a:rPr lang="en-US" dirty="0"/>
              <a:t>: {Milk, Chocolate} → {Pepsi}</a:t>
            </a:r>
          </a:p>
          <a:p>
            <a:pPr>
              <a:lnSpc>
                <a:spcPct val="100000"/>
              </a:lnSpc>
            </a:pPr>
            <a:r>
              <a:rPr lang="en-US" b="1" dirty="0"/>
              <a:t> Rule Evaluation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 (s)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Fraction of transactions </a:t>
            </a:r>
            <a:r>
              <a:rPr lang="en-US" dirty="0"/>
              <a:t>that </a:t>
            </a:r>
            <a:r>
              <a:rPr lang="en-US" dirty="0">
                <a:solidFill>
                  <a:schemeClr val="accent6"/>
                </a:solidFill>
              </a:rPr>
              <a:t>contain both X and 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Confidence (c) </a:t>
            </a:r>
            <a:endParaRPr lang="en-US" sz="1800" b="1" dirty="0">
              <a:solidFill>
                <a:schemeClr val="accent6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Measures </a:t>
            </a:r>
            <a:r>
              <a:rPr lang="en-US" dirty="0">
                <a:solidFill>
                  <a:schemeClr val="accent6"/>
                </a:solidFill>
              </a:rPr>
              <a:t>how often items in Y appear </a:t>
            </a:r>
            <a:r>
              <a:rPr lang="en-US" dirty="0"/>
              <a:t>in </a:t>
            </a:r>
            <a:r>
              <a:rPr lang="en-US" dirty="0">
                <a:solidFill>
                  <a:schemeClr val="accent6"/>
                </a:solidFill>
              </a:rPr>
              <a:t>transactions that contain X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118AF6E-A721-4697-83C5-99C9B6424310}"/>
              </a:ext>
            </a:extLst>
          </p:cNvPr>
          <p:cNvGraphicFramePr>
            <a:graphicFrameLocks/>
          </p:cNvGraphicFramePr>
          <p:nvPr/>
        </p:nvGraphicFramePr>
        <p:xfrm>
          <a:off x="7796551" y="863444"/>
          <a:ext cx="4264269" cy="2697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Bread, Milk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Bread, Chocolate, Pepsi,</a:t>
                      </a:r>
                      <a:r>
                        <a:rPr lang="en-US" sz="2000" b="0" baseline="0" dirty="0"/>
                        <a:t> Eggs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Milk, Chocolate, </a:t>
                      </a:r>
                      <a:r>
                        <a:rPr lang="en-US" sz="2000" b="0" dirty="0"/>
                        <a:t>Pepsi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Coke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</a:t>
                      </a:r>
                      <a:r>
                        <a:rPr lang="en-US" sz="2000" b="0" dirty="0"/>
                        <a:t>Pepsi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Coke</a:t>
                      </a:r>
                      <a:endParaRPr lang="en-US" sz="20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3214F-D4FE-4D83-B559-BFF9249A8DBA}"/>
              </a:ext>
            </a:extLst>
          </p:cNvPr>
          <p:cNvSpPr txBox="1">
            <a:spLocks/>
          </p:cNvSpPr>
          <p:nvPr/>
        </p:nvSpPr>
        <p:spPr>
          <a:xfrm>
            <a:off x="131179" y="4299019"/>
            <a:ext cx="8763000" cy="83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u="sng" dirty="0"/>
              <a:t>Example: </a:t>
            </a:r>
          </a:p>
          <a:p>
            <a:pPr marL="0" indent="0">
              <a:buFont typeface="Webdings" panose="05030102010509060703" pitchFamily="18" charset="2"/>
              <a:buNone/>
            </a:pPr>
            <a:r>
              <a:rPr lang="en-US" sz="2000" dirty="0"/>
              <a:t>    </a:t>
            </a:r>
            <a:r>
              <a:rPr lang="en-US" sz="2200" dirty="0"/>
              <a:t>Find </a:t>
            </a:r>
            <a:r>
              <a:rPr lang="en-US" sz="2200" b="1" dirty="0"/>
              <a:t>support</a:t>
            </a:r>
            <a:r>
              <a:rPr lang="en-US" sz="2200" dirty="0"/>
              <a:t> &amp; </a:t>
            </a:r>
            <a:r>
              <a:rPr lang="en-US" sz="2200" b="1" dirty="0"/>
              <a:t>confidence</a:t>
            </a:r>
            <a:r>
              <a:rPr lang="en-US" sz="2200" dirty="0"/>
              <a:t> for</a:t>
            </a:r>
            <a:r>
              <a:rPr lang="en-US" sz="2200" b="1" dirty="0"/>
              <a:t> </a:t>
            </a:r>
            <a:r>
              <a:rPr lang="en-US" sz="2600" dirty="0">
                <a:solidFill>
                  <a:schemeClr val="accent6"/>
                </a:solidFill>
              </a:rPr>
              <a:t>{Milk, Chocolate} ⇒ Pepsi</a:t>
            </a:r>
          </a:p>
          <a:p>
            <a:pPr marL="0" indent="0">
              <a:buFont typeface="Webdings" panose="05030102010509060703" pitchFamily="18" charset="2"/>
              <a:buNone/>
            </a:pPr>
            <a:endParaRPr lang="en-US" u="sng" dirty="0"/>
          </a:p>
          <a:p>
            <a:pPr marL="0" indent="0">
              <a:buFont typeface="Webdings" panose="05030102010509060703" pitchFamily="18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41E89-0ACA-477E-910E-2F63A1B80938}"/>
                  </a:ext>
                </a:extLst>
              </p:cNvPr>
              <p:cNvSpPr/>
              <p:nvPr/>
            </p:nvSpPr>
            <p:spPr>
              <a:xfrm>
                <a:off x="441291" y="5131934"/>
                <a:ext cx="403315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𝐶h𝑜𝑐𝑜𝑙𝑎𝑡𝑒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𝑃𝑒𝑝𝑠𝑖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41E89-0ACA-477E-910E-2F63A1B80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1" y="5131934"/>
                <a:ext cx="403315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3E607A-9E15-411E-BFF7-0F40526D900A}"/>
                  </a:ext>
                </a:extLst>
              </p:cNvPr>
              <p:cNvSpPr/>
              <p:nvPr/>
            </p:nvSpPr>
            <p:spPr>
              <a:xfrm>
                <a:off x="4512679" y="5131934"/>
                <a:ext cx="403315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𝐶h𝑜𝑐𝑜𝑙𝑎𝑡𝑒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𝑃𝑒𝑝𝑠𝑖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𝐶h𝑜𝑐𝑜𝑙𝑎𝑡𝑒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67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43E607A-9E15-411E-BFF7-0F40526D9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79" y="5131934"/>
                <a:ext cx="403315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4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4896</Words>
  <Application>Microsoft Office PowerPoint</Application>
  <PresentationFormat>Widescreen</PresentationFormat>
  <Paragraphs>925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Century</vt:lpstr>
      <vt:lpstr>Consolas</vt:lpstr>
      <vt:lpstr>Courier New</vt:lpstr>
      <vt:lpstr>Roboto Condensed</vt:lpstr>
      <vt:lpstr>Roboto Condensed Light</vt:lpstr>
      <vt:lpstr>Söhne</vt:lpstr>
      <vt:lpstr>Times New Roman</vt:lpstr>
      <vt:lpstr>Webdings</vt:lpstr>
      <vt:lpstr>Wingdings</vt:lpstr>
      <vt:lpstr>Wingdings 3</vt:lpstr>
      <vt:lpstr>Office Theme</vt:lpstr>
      <vt:lpstr>Equation</vt:lpstr>
      <vt:lpstr>Unit-3  Mining Frequent Patterns, Associations, and Correlations   </vt:lpstr>
      <vt:lpstr>PowerPoint Presentation</vt:lpstr>
      <vt:lpstr>What Kinds of Patterns Can Be Mined? </vt:lpstr>
      <vt:lpstr>What Kinds of Patterns Can Be Mined?</vt:lpstr>
      <vt:lpstr>Market Basket Analysis</vt:lpstr>
      <vt:lpstr>Association Rule</vt:lpstr>
      <vt:lpstr>Association Rule Mining</vt:lpstr>
      <vt:lpstr>Association Rule Mining Cont..</vt:lpstr>
      <vt:lpstr>Association Rule Mining Cont..</vt:lpstr>
      <vt:lpstr>Association Rule Mining Cont..</vt:lpstr>
      <vt:lpstr>Maximal and Closed Frequent Itemsets</vt:lpstr>
      <vt:lpstr>Maximal and Closed Frequent Itemsets</vt:lpstr>
      <vt:lpstr>Apriori Algorithm</vt:lpstr>
      <vt:lpstr>Apriori Algorithm - Example</vt:lpstr>
      <vt:lpstr>Apriori Algorithm - Example Cont..</vt:lpstr>
      <vt:lpstr>Apriori Property</vt:lpstr>
      <vt:lpstr>Important steps in Apriori </vt:lpstr>
      <vt:lpstr>Apriori Algorithm Steps</vt:lpstr>
      <vt:lpstr>Apriori steps</vt:lpstr>
      <vt:lpstr>Methods to Improve Apriori Efficiency</vt:lpstr>
      <vt:lpstr>Methods to Improve Apriori Efficiency</vt:lpstr>
      <vt:lpstr>Methods to Improve Apriori Efficiency</vt:lpstr>
      <vt:lpstr>Methods to Improve Apriori Efficiency</vt:lpstr>
      <vt:lpstr>Methods to Improve Apriori Efficiency</vt:lpstr>
      <vt:lpstr>Methods to Improve Apriori Efficiency</vt:lpstr>
      <vt:lpstr>Disadvantages of Apriori </vt:lpstr>
      <vt:lpstr>Apriori Algorithm  (Try Yourself!)</vt:lpstr>
      <vt:lpstr>FP-growth </vt:lpstr>
      <vt:lpstr>FP-growth Example</vt:lpstr>
      <vt:lpstr>FP-growth Example</vt:lpstr>
      <vt:lpstr>FP-growth Example</vt:lpstr>
      <vt:lpstr>FP-growth Example</vt:lpstr>
      <vt:lpstr>FP-growth Example</vt:lpstr>
      <vt:lpstr>FP-growth Example</vt:lpstr>
      <vt:lpstr>FP-growth Example</vt:lpstr>
      <vt:lpstr>Conditional FP-tree </vt:lpstr>
      <vt:lpstr>Conditional FP-tree </vt:lpstr>
      <vt:lpstr>FP-growth Example</vt:lpstr>
      <vt:lpstr>FP-growth Algorithm</vt:lpstr>
      <vt:lpstr>FP-growth Algorithm</vt:lpstr>
      <vt:lpstr>Pattern Evaluation Methods </vt:lpstr>
      <vt:lpstr>Correlation Analysis </vt:lpstr>
      <vt:lpstr>Correlation Analysis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591</cp:revision>
  <cp:lastPrinted>2023-08-08T04:45:04Z</cp:lastPrinted>
  <dcterms:created xsi:type="dcterms:W3CDTF">2020-05-01T05:09:15Z</dcterms:created>
  <dcterms:modified xsi:type="dcterms:W3CDTF">2023-08-15T13:40:26Z</dcterms:modified>
</cp:coreProperties>
</file>