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83" r:id="rId2"/>
    <p:sldId id="292" r:id="rId3"/>
    <p:sldId id="330" r:id="rId4"/>
    <p:sldId id="430" r:id="rId5"/>
    <p:sldId id="431" r:id="rId6"/>
    <p:sldId id="432" r:id="rId7"/>
    <p:sldId id="433" r:id="rId8"/>
    <p:sldId id="437" r:id="rId9"/>
    <p:sldId id="436" r:id="rId10"/>
    <p:sldId id="438" r:id="rId11"/>
    <p:sldId id="373" r:id="rId12"/>
    <p:sldId id="439" r:id="rId13"/>
    <p:sldId id="440" r:id="rId14"/>
    <p:sldId id="441" r:id="rId15"/>
    <p:sldId id="442" r:id="rId16"/>
    <p:sldId id="377" r:id="rId17"/>
    <p:sldId id="378" r:id="rId18"/>
    <p:sldId id="379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453" r:id="rId35"/>
    <p:sldId id="454" r:id="rId36"/>
    <p:sldId id="455" r:id="rId37"/>
    <p:sldId id="465" r:id="rId38"/>
    <p:sldId id="443" r:id="rId39"/>
    <p:sldId id="444" r:id="rId40"/>
    <p:sldId id="446" r:id="rId41"/>
    <p:sldId id="464" r:id="rId42"/>
    <p:sldId id="447" r:id="rId43"/>
    <p:sldId id="448" r:id="rId44"/>
    <p:sldId id="449" r:id="rId45"/>
    <p:sldId id="452" r:id="rId46"/>
    <p:sldId id="456" r:id="rId47"/>
    <p:sldId id="457" r:id="rId48"/>
    <p:sldId id="458" r:id="rId49"/>
    <p:sldId id="459" r:id="rId50"/>
    <p:sldId id="466" r:id="rId51"/>
    <p:sldId id="467" r:id="rId52"/>
    <p:sldId id="460" r:id="rId53"/>
    <p:sldId id="461" r:id="rId54"/>
    <p:sldId id="462" r:id="rId55"/>
    <p:sldId id="463" r:id="rId56"/>
    <p:sldId id="468" r:id="rId57"/>
    <p:sldId id="469" r:id="rId58"/>
    <p:sldId id="482" r:id="rId59"/>
    <p:sldId id="483" r:id="rId60"/>
    <p:sldId id="470" r:id="rId61"/>
    <p:sldId id="471" r:id="rId62"/>
    <p:sldId id="472" r:id="rId63"/>
    <p:sldId id="473" r:id="rId64"/>
    <p:sldId id="474" r:id="rId65"/>
    <p:sldId id="475" r:id="rId66"/>
    <p:sldId id="477" r:id="rId67"/>
    <p:sldId id="478" r:id="rId68"/>
    <p:sldId id="479" r:id="rId69"/>
    <p:sldId id="480" r:id="rId70"/>
    <p:sldId id="481" r:id="rId71"/>
    <p:sldId id="489" r:id="rId72"/>
    <p:sldId id="484" r:id="rId73"/>
    <p:sldId id="490" r:id="rId74"/>
    <p:sldId id="491" r:id="rId75"/>
    <p:sldId id="485" r:id="rId76"/>
    <p:sldId id="486" r:id="rId77"/>
    <p:sldId id="487" r:id="rId78"/>
    <p:sldId id="488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lJylUiOWq2t+os2xaqixQ==" hashData="41j9alcHDN8oG68/ZPr7ssDZDklNKgV5mcdYirliM2beu5qwj4YKwqj97pvJojzGtLbmOD66EkAB1HSi8qDhZ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00CC99"/>
    <a:srgbClr val="301B92"/>
    <a:srgbClr val="673BB7"/>
    <a:srgbClr val="607D8B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FPR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Sheet1!$G$2:$G$11</c:f>
              <c:numCache>
                <c:formatCode>0.0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0.6</c:v>
                </c:pt>
                <c:pt idx="7">
                  <c:v>0.8</c:v>
                </c:pt>
                <c:pt idx="8">
                  <c:v>0.8</c:v>
                </c:pt>
                <c:pt idx="9">
                  <c:v>1</c:v>
                </c:pt>
              </c:numCache>
            </c:numRef>
          </c:xVal>
          <c:yVal>
            <c:numRef>
              <c:f>Sheet1!$F$2:$F$11</c:f>
              <c:numCache>
                <c:formatCode>0.0</c:formatCode>
                <c:ptCount val="10"/>
                <c:pt idx="0">
                  <c:v>0.2</c:v>
                </c:pt>
                <c:pt idx="1">
                  <c:v>0.4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4D-6E41-A0BC-EFDC4B3F1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202656"/>
        <c:axId val="766012048"/>
      </c:scatterChart>
      <c:valAx>
        <c:axId val="76620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012048"/>
        <c:crosses val="autoZero"/>
        <c:crossBetween val="midCat"/>
      </c:valAx>
      <c:valAx>
        <c:axId val="76601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20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A7D45-CA1A-375A-4D1C-F32C0701EAD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2" y="596629"/>
            <a:ext cx="2976891" cy="904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CBF96-FC24-4A51-468B-CE87CBF009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1" y="1885358"/>
            <a:ext cx="3021905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20005"/>
            <a:ext cx="11929641" cy="553400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F0D05C3-99AA-773B-0F49-09924E81855A}"/>
              </a:ext>
            </a:extLst>
          </p:cNvPr>
          <p:cNvGrpSpPr/>
          <p:nvPr userDrawn="1"/>
        </p:nvGrpSpPr>
        <p:grpSpPr>
          <a:xfrm>
            <a:off x="10411778" y="921114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9EDFC-ED4D-861A-E37D-14D7E6B051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3FA7F-857D-E61D-5C28-13E2D70838D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722144F-9331-EAF5-F2EB-9E091CAEDDBC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rPr>
              <a:t>#2101CS521  (DM)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b="0" dirty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rPr>
              <a:t>Unit 4 - </a:t>
            </a:r>
            <a:r>
              <a:rPr lang="en-IN" sz="1200" b="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US" sz="1200" b="0" dirty="0">
              <a:solidFill>
                <a:schemeClr val="tx1"/>
              </a:solidFill>
              <a:latin typeface="+mn-lt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1618DA6-ADDC-7E6E-7A51-8D40B3889FE6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D5E089-7BE6-03A1-CD63-E67BAD5760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36E20-EF18-6B0D-305F-4B32B1F5F4C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3F337B9-B1B4-AC7A-4DD9-D03D0F5E33B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rPr>
              <a:t>#2101CS521  (DM)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b="0" dirty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rPr>
              <a:t>Unit 4 - </a:t>
            </a:r>
            <a:r>
              <a:rPr lang="en-IN" sz="1200" b="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US" sz="1200" b="0" dirty="0">
              <a:solidFill>
                <a:schemeClr val="tx1"/>
              </a:solidFill>
              <a:latin typeface="+mn-lt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2673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AED85-A54D-97C1-DD2C-9FDEA4914919}"/>
              </a:ext>
            </a:extLst>
          </p:cNvPr>
          <p:cNvGrpSpPr/>
          <p:nvPr userDrawn="1"/>
        </p:nvGrpSpPr>
        <p:grpSpPr>
          <a:xfrm>
            <a:off x="131180" y="598891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01B37D-BAE9-0650-58F2-BC78CED44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2DE62-0FAB-499C-3FF7-8E3E8DDDF86C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B08090-9314-14E8-AB34-C455CB667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rPr>
              <a:t>#2101CS521  (DM)   </a:t>
            </a:r>
            <a:r>
              <a:rPr lang="en-US" b="0" dirty="0">
                <a:solidFill>
                  <a:schemeClr val="tx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b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b="0" dirty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rPr>
              <a:t>Unit 4 - </a:t>
            </a:r>
            <a:r>
              <a:rPr lang="en-IN" sz="1200" b="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US" sz="1200" b="0" dirty="0">
              <a:solidFill>
                <a:schemeClr val="tx1"/>
              </a:solidFill>
              <a:latin typeface="+mn-lt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8F205C-D692-3A8F-DB67-62DFE62B7370}"/>
              </a:ext>
            </a:extLst>
          </p:cNvPr>
          <p:cNvGrpSpPr/>
          <p:nvPr userDrawn="1"/>
        </p:nvGrpSpPr>
        <p:grpSpPr>
          <a:xfrm>
            <a:off x="10359675" y="6131022"/>
            <a:ext cx="1649043" cy="501287"/>
            <a:chOff x="10721798" y="852808"/>
            <a:chExt cx="1339023" cy="407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DDAE99-2697-C009-4B54-2913BF8DCC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BF6B26-56F5-A99C-23BA-B1DAF78C0F4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6E7FD-9D74-A53E-354C-AEDE33361F68}"/>
              </a:ext>
            </a:extLst>
          </p:cNvPr>
          <p:cNvGrpSpPr/>
          <p:nvPr userDrawn="1"/>
        </p:nvGrpSpPr>
        <p:grpSpPr>
          <a:xfrm>
            <a:off x="10253733" y="119603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648CBA-7265-39F8-D1B9-0E15C0348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50395-FD5C-D870-AB87-21ADE7A84320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440BC-6A73-AF16-1513-F5FFB0D86493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E47C1E-ADCB-A740-5C5D-E07477F1CD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726FA-F8E4-08AE-4611-17B220D8428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11904-2EF7-7EB7-D8E1-64D669405E2D}"/>
              </a:ext>
            </a:extLst>
          </p:cNvPr>
          <p:cNvGrpSpPr/>
          <p:nvPr userDrawn="1"/>
        </p:nvGrpSpPr>
        <p:grpSpPr>
          <a:xfrm>
            <a:off x="164674" y="5980196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E576EA-E9D4-7CEC-3198-56D174FDD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54B836-2324-D134-A2A1-533073B97009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74" y="1019474"/>
            <a:ext cx="7060510" cy="2497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IN" sz="54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br>
              <a:rPr lang="en-IN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br>
              <a:rPr lang="en-US" sz="4800" b="0" dirty="0"/>
            </a:br>
            <a:br>
              <a:rPr lang="en-US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</a:b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jayesh.vagadiya@darshan.ac.in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9537133260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46560"/>
            <a:ext cx="3735998" cy="290081"/>
          </a:xfrm>
        </p:spPr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Jayesh D. </a:t>
            </a:r>
            <a:r>
              <a:rPr lang="en-US" dirty="0" err="1"/>
              <a:t>vagadiya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Data Mining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(DM)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2101CS521</a:t>
            </a:r>
            <a:r>
              <a:rPr lang="en-IN" sz="2000" dirty="0">
                <a:effectLst/>
              </a:rPr>
              <a:t> 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53A6AA-5BE7-25F7-2841-55E5AC4CF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C9D17E62-5C4C-182E-001B-DBEFCFD2D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4EF-49EA-FE18-C603-75829FD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B6B568-D3E2-59AB-2E4D-53616D7B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575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Decision tree induction is the </a:t>
            </a:r>
            <a:r>
              <a:rPr lang="en-US" dirty="0">
                <a:solidFill>
                  <a:srgbClr val="C00000"/>
                </a:solidFill>
              </a:rPr>
              <a:t>learning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decision trees </a:t>
            </a: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class-labeled training </a:t>
            </a:r>
            <a:r>
              <a:rPr lang="en-US" dirty="0"/>
              <a:t>tuples.</a:t>
            </a:r>
          </a:p>
          <a:p>
            <a:pPr>
              <a:lnSpc>
                <a:spcPct val="100000"/>
              </a:lnSpc>
            </a:pPr>
            <a:r>
              <a:rPr lang="en-US" dirty="0"/>
              <a:t>A decision tree is a flowchart-like tree structure.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Inner node </a:t>
            </a:r>
            <a:r>
              <a:rPr lang="en-US" dirty="0"/>
              <a:t>represents </a:t>
            </a:r>
            <a:r>
              <a:rPr lang="en-US" dirty="0">
                <a:solidFill>
                  <a:srgbClr val="C00000"/>
                </a:solidFill>
              </a:rPr>
              <a:t>an attribute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Edge represents a test on attribute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Leaf represent </a:t>
            </a:r>
            <a:r>
              <a:rPr lang="en-US" dirty="0">
                <a:solidFill>
                  <a:srgbClr val="C00000"/>
                </a:solidFill>
              </a:rPr>
              <a:t>one of the classes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</p:txBody>
      </p:sp>
      <p:sp>
        <p:nvSpPr>
          <p:cNvPr id="3" name="Rounded Rectangle 31">
            <a:extLst>
              <a:ext uri="{FF2B5EF4-FFF2-40B4-BE49-F238E27FC236}">
                <a16:creationId xmlns:a16="http://schemas.microsoft.com/office/drawing/2014/main" id="{6F915CD2-A069-5234-8EA9-43A52D61FE18}"/>
              </a:ext>
            </a:extLst>
          </p:cNvPr>
          <p:cNvSpPr/>
          <p:nvPr/>
        </p:nvSpPr>
        <p:spPr>
          <a:xfrm>
            <a:off x="4166396" y="2866706"/>
            <a:ext cx="2188684" cy="6130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age? 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F7E4E97B-6B1F-6332-A25D-987382213F26}"/>
              </a:ext>
            </a:extLst>
          </p:cNvPr>
          <p:cNvSpPr/>
          <p:nvPr/>
        </p:nvSpPr>
        <p:spPr>
          <a:xfrm>
            <a:off x="1977712" y="4396245"/>
            <a:ext cx="2188684" cy="6130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student? </a:t>
            </a: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AED0F93A-3F64-B105-2C7E-8AF6F534A7ED}"/>
              </a:ext>
            </a:extLst>
          </p:cNvPr>
          <p:cNvSpPr/>
          <p:nvPr/>
        </p:nvSpPr>
        <p:spPr>
          <a:xfrm>
            <a:off x="6355080" y="4396245"/>
            <a:ext cx="2188684" cy="6130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credit_rating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?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58F8-E248-9A31-0398-4F7BFB5FE284}"/>
              </a:ext>
            </a:extLst>
          </p:cNvPr>
          <p:cNvSpPr/>
          <p:nvPr/>
        </p:nvSpPr>
        <p:spPr>
          <a:xfrm>
            <a:off x="1383030" y="5857207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9E74FF-BB46-E55B-50B8-8583036C8FD5}"/>
              </a:ext>
            </a:extLst>
          </p:cNvPr>
          <p:cNvSpPr/>
          <p:nvPr/>
        </p:nvSpPr>
        <p:spPr>
          <a:xfrm>
            <a:off x="3569970" y="5857207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347C-422F-73EE-6780-542175AB500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72054" y="3479767"/>
            <a:ext cx="2188684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A193B5-A0AB-5B18-1808-90ACDB597AA9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5260738" y="3479767"/>
            <a:ext cx="2188684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6B677-48A2-E237-2A23-AF32117FA3A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94392" y="5009306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851D5-C210-6C65-C3F1-B2CBE76D3D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072054" y="5009306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501F90D-DF4A-819A-460E-990BDAE258CD}"/>
              </a:ext>
            </a:extLst>
          </p:cNvPr>
          <p:cNvSpPr/>
          <p:nvPr/>
        </p:nvSpPr>
        <p:spPr>
          <a:xfrm>
            <a:off x="5836921" y="5880164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8F6877-F515-C8ED-ADDE-FA85061F1875}"/>
              </a:ext>
            </a:extLst>
          </p:cNvPr>
          <p:cNvSpPr/>
          <p:nvPr/>
        </p:nvSpPr>
        <p:spPr>
          <a:xfrm>
            <a:off x="8023861" y="5880164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BE7068-1DB3-5314-FD37-D62DDC25716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448283" y="5032263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9E7A1F-077D-B1F1-E143-BCE4FAAD89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525945" y="5032263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8AA186-44DC-7FE0-41D9-040B77950054}"/>
              </a:ext>
            </a:extLst>
          </p:cNvPr>
          <p:cNvSpPr txBox="1"/>
          <p:nvPr/>
        </p:nvSpPr>
        <p:spPr>
          <a:xfrm>
            <a:off x="3706655" y="36400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5F142-99D6-F509-B530-EF6BAFE6ECF8}"/>
              </a:ext>
            </a:extLst>
          </p:cNvPr>
          <p:cNvSpPr txBox="1"/>
          <p:nvPr/>
        </p:nvSpPr>
        <p:spPr>
          <a:xfrm>
            <a:off x="6743331" y="3640079"/>
            <a:ext cx="76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A6097-FCDF-EB86-F5FC-4BD96C0F2380}"/>
              </a:ext>
            </a:extLst>
          </p:cNvPr>
          <p:cNvSpPr txBox="1"/>
          <p:nvPr/>
        </p:nvSpPr>
        <p:spPr>
          <a:xfrm>
            <a:off x="2133526" y="524555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0AD0D1-FB4A-F41E-4922-CF3C6FCD08D6}"/>
              </a:ext>
            </a:extLst>
          </p:cNvPr>
          <p:cNvSpPr txBox="1"/>
          <p:nvPr/>
        </p:nvSpPr>
        <p:spPr>
          <a:xfrm>
            <a:off x="3852434" y="5245555"/>
            <a:ext cx="59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2AFACD-6082-E138-F4AB-B747DA5071E9}"/>
              </a:ext>
            </a:extLst>
          </p:cNvPr>
          <p:cNvSpPr txBox="1"/>
          <p:nvPr/>
        </p:nvSpPr>
        <p:spPr>
          <a:xfrm>
            <a:off x="6422141" y="52441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5AB55-89CB-1008-7AFF-A0A8C7775096}"/>
              </a:ext>
            </a:extLst>
          </p:cNvPr>
          <p:cNvSpPr txBox="1"/>
          <p:nvPr/>
        </p:nvSpPr>
        <p:spPr>
          <a:xfrm>
            <a:off x="8297113" y="5297528"/>
            <a:ext cx="11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excellent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ED7FE4-F086-5F3E-3D51-8237B64841D7}"/>
              </a:ext>
            </a:extLst>
          </p:cNvPr>
          <p:cNvSpPr/>
          <p:nvPr/>
        </p:nvSpPr>
        <p:spPr>
          <a:xfrm>
            <a:off x="4652840" y="4481955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FFC966-C525-0B5F-1E8D-07760BEF2F6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64202" y="3539665"/>
            <a:ext cx="0" cy="9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B4C4B1-5335-B305-A1DE-E79DD00FE9AF}"/>
              </a:ext>
            </a:extLst>
          </p:cNvPr>
          <p:cNvSpPr txBox="1"/>
          <p:nvPr/>
        </p:nvSpPr>
        <p:spPr>
          <a:xfrm>
            <a:off x="4553139" y="3938006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middle_aged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10A60FCC-E914-1000-548B-7D16750A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754" y="2591872"/>
            <a:ext cx="4054058" cy="1477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A decision tree for the concept buys computer, indicating whether an </a:t>
            </a:r>
            <a:r>
              <a:rPr lang="en-US" altLang="en-US" b="1" dirty="0" err="1">
                <a:solidFill>
                  <a:schemeClr val="tx2"/>
                </a:solidFill>
              </a:rPr>
              <a:t>AllElectronics</a:t>
            </a:r>
            <a:r>
              <a:rPr lang="en-US" altLang="en-US" b="1" dirty="0">
                <a:solidFill>
                  <a:schemeClr val="tx2"/>
                </a:solidFill>
              </a:rPr>
              <a:t> customer is likely to purchase a computer.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5" grpId="0"/>
      <p:bldP spid="2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During the late 1970s and early 1980s, J. Ross Quinlan, a researcher in machine learning, developed a decision tree algorithm known as </a:t>
            </a:r>
            <a:r>
              <a:rPr lang="en-US" dirty="0">
                <a:solidFill>
                  <a:srgbClr val="C00000"/>
                </a:solidFill>
              </a:rPr>
              <a:t>ID3 (Iterative </a:t>
            </a:r>
            <a:r>
              <a:rPr lang="en-US" dirty="0" err="1">
                <a:solidFill>
                  <a:srgbClr val="C00000"/>
                </a:solidFill>
              </a:rPr>
              <a:t>Dichotomiser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work expanded on earlier work on concept learning systems, described by E. B. Hunt, J. Marin, and P. T. Stone. Quinlan later presented </a:t>
            </a:r>
            <a:r>
              <a:rPr lang="en-US" dirty="0">
                <a:solidFill>
                  <a:srgbClr val="C00000"/>
                </a:solidFill>
              </a:rPr>
              <a:t>C4.5 (a successor of ID3)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In 1984, a group of statisticians (L. </a:t>
            </a:r>
            <a:r>
              <a:rPr lang="en-US" dirty="0" err="1"/>
              <a:t>Breiman</a:t>
            </a:r>
            <a:r>
              <a:rPr lang="en-US" dirty="0"/>
              <a:t>, J. Friedman, R. </a:t>
            </a:r>
            <a:r>
              <a:rPr lang="en-US" dirty="0" err="1"/>
              <a:t>Olshen</a:t>
            </a:r>
            <a:r>
              <a:rPr lang="en-US" dirty="0"/>
              <a:t>, and C. Stone) published the book </a:t>
            </a:r>
            <a:r>
              <a:rPr lang="en-US" dirty="0">
                <a:solidFill>
                  <a:srgbClr val="C00000"/>
                </a:solidFill>
              </a:rPr>
              <a:t>Classification and Regression Trees (CART)</a:t>
            </a:r>
            <a:r>
              <a:rPr lang="en-US" dirty="0"/>
              <a:t>, which described the generation of binary decision trees.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ID3, C4.5, and CART </a:t>
            </a:r>
            <a:r>
              <a:rPr lang="en-US" dirty="0"/>
              <a:t>adopt a </a:t>
            </a:r>
            <a:r>
              <a:rPr lang="en-US" dirty="0">
                <a:solidFill>
                  <a:srgbClr val="C00000"/>
                </a:solidFill>
              </a:rPr>
              <a:t>greedy</a:t>
            </a:r>
            <a:r>
              <a:rPr lang="en-US" dirty="0"/>
              <a:t> (i.e., non-backtracking) </a:t>
            </a:r>
            <a:r>
              <a:rPr lang="en-US" dirty="0">
                <a:solidFill>
                  <a:srgbClr val="C00000"/>
                </a:solidFill>
              </a:rPr>
              <a:t>approach</a:t>
            </a:r>
            <a:r>
              <a:rPr lang="en-US" dirty="0"/>
              <a:t> in which decision trees are constructed in a </a:t>
            </a:r>
            <a:r>
              <a:rPr lang="en-US" dirty="0">
                <a:solidFill>
                  <a:srgbClr val="C00000"/>
                </a:solidFill>
              </a:rPr>
              <a:t>top-down recursive divide-and-conquer </a:t>
            </a:r>
            <a:r>
              <a:rPr lang="en-US" dirty="0"/>
              <a:t>manner.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B84C-9C4D-3A80-CB0E-F2627FAC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94DA-CCEB-45FD-9DD7-7E0FC320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Basic algorithm (a greedy algorithm):</a:t>
            </a:r>
          </a:p>
          <a:p>
            <a:r>
              <a:rPr lang="en-US" dirty="0"/>
              <a:t>Tree is constructed in a </a:t>
            </a:r>
            <a:r>
              <a:rPr lang="en-US" dirty="0">
                <a:solidFill>
                  <a:srgbClr val="C00000"/>
                </a:solidFill>
              </a:rPr>
              <a:t>top-down recursive divide-and-conquer manner</a:t>
            </a:r>
          </a:p>
          <a:p>
            <a:r>
              <a:rPr lang="en-US" dirty="0"/>
              <a:t>At start, all the training examples </a:t>
            </a:r>
            <a:r>
              <a:rPr lang="en-US" dirty="0">
                <a:solidFill>
                  <a:srgbClr val="C00000"/>
                </a:solidFill>
              </a:rPr>
              <a:t>are at the root</a:t>
            </a:r>
          </a:p>
          <a:p>
            <a:r>
              <a:rPr lang="en-US" dirty="0"/>
              <a:t>Attributes are </a:t>
            </a:r>
            <a:r>
              <a:rPr lang="en-US" dirty="0">
                <a:solidFill>
                  <a:srgbClr val="C00000"/>
                </a:solidFill>
              </a:rPr>
              <a:t>categorical </a:t>
            </a:r>
            <a:r>
              <a:rPr lang="en-US" dirty="0"/>
              <a:t>(if continuous-valued, they are </a:t>
            </a:r>
            <a:r>
              <a:rPr lang="en-US" dirty="0">
                <a:solidFill>
                  <a:srgbClr val="C00000"/>
                </a:solidFill>
              </a:rPr>
              <a:t>discretized in advance</a:t>
            </a:r>
            <a:r>
              <a:rPr lang="en-US" dirty="0"/>
              <a:t>)</a:t>
            </a:r>
          </a:p>
          <a:p>
            <a:r>
              <a:rPr lang="en-US" dirty="0"/>
              <a:t>Examples are partitioned recursively based on </a:t>
            </a:r>
            <a:r>
              <a:rPr lang="en-US" dirty="0">
                <a:solidFill>
                  <a:srgbClr val="C00000"/>
                </a:solidFill>
              </a:rPr>
              <a:t>selected attributes</a:t>
            </a:r>
          </a:p>
          <a:p>
            <a:r>
              <a:rPr lang="en-US" dirty="0"/>
              <a:t>Test attributes are selected on the basis of a </a:t>
            </a:r>
            <a:r>
              <a:rPr lang="en-US" dirty="0">
                <a:solidFill>
                  <a:srgbClr val="C00000"/>
                </a:solidFill>
              </a:rPr>
              <a:t>heuristic or statistical measure </a:t>
            </a:r>
            <a:r>
              <a:rPr lang="en-US" dirty="0"/>
              <a:t>(e.g., </a:t>
            </a:r>
            <a:r>
              <a:rPr lang="en-US" dirty="0">
                <a:solidFill>
                  <a:srgbClr val="C00000"/>
                </a:solidFill>
              </a:rPr>
              <a:t>information gain)</a:t>
            </a:r>
          </a:p>
          <a:p>
            <a:r>
              <a:rPr lang="en-US" b="1" dirty="0">
                <a:solidFill>
                  <a:srgbClr val="C00000"/>
                </a:solidFill>
              </a:rPr>
              <a:t>Conditions for stopping partitioning:</a:t>
            </a:r>
          </a:p>
          <a:p>
            <a:r>
              <a:rPr lang="en-US" dirty="0"/>
              <a:t>All samples for a given node belong to the </a:t>
            </a:r>
            <a:r>
              <a:rPr lang="en-US" dirty="0">
                <a:solidFill>
                  <a:srgbClr val="C00000"/>
                </a:solidFill>
              </a:rPr>
              <a:t>same class</a:t>
            </a:r>
          </a:p>
          <a:p>
            <a:r>
              <a:rPr lang="en-US" dirty="0"/>
              <a:t>There are no remaining attributes for further partitioning – majority voting is employed for </a:t>
            </a:r>
            <a:r>
              <a:rPr lang="en-US" dirty="0">
                <a:solidFill>
                  <a:srgbClr val="C00000"/>
                </a:solidFill>
              </a:rPr>
              <a:t>classifying the leaf</a:t>
            </a:r>
          </a:p>
          <a:p>
            <a:r>
              <a:rPr lang="en-US" dirty="0"/>
              <a:t>There are no </a:t>
            </a:r>
            <a:r>
              <a:rPr lang="en-US" dirty="0">
                <a:solidFill>
                  <a:srgbClr val="C00000"/>
                </a:solidFill>
              </a:rPr>
              <a:t>samples 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CB9-988F-2A66-3C91-003261E5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13024-33E0-6DA8-45FD-7CA5F446F160}"/>
              </a:ext>
            </a:extLst>
          </p:cNvPr>
          <p:cNvSpPr txBox="1"/>
          <p:nvPr/>
        </p:nvSpPr>
        <p:spPr>
          <a:xfrm>
            <a:off x="186705" y="858799"/>
            <a:ext cx="11503724" cy="2308324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partition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D, which is a set of training tuples and their associated class labels;</a:t>
            </a:r>
          </a:p>
          <a:p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list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the set of candidate attributes;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selection method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a procedure to determine the splitting criterion that “best” partitions the data tuples into individual classes. This criterion consists of a</a:t>
            </a:r>
            <a:b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splitting attribute and, possibly, either a split-point or splitting subset.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E88F2-C72B-1A69-F245-6A51DC71924C}"/>
              </a:ext>
            </a:extLst>
          </p:cNvPr>
          <p:cNvSpPr txBox="1"/>
          <p:nvPr/>
        </p:nvSpPr>
        <p:spPr>
          <a:xfrm>
            <a:off x="186705" y="3314721"/>
            <a:ext cx="11503724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decision tree.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8C70D-2125-6A9D-AA6F-7DED00E7416F}"/>
              </a:ext>
            </a:extLst>
          </p:cNvPr>
          <p:cNvSpPr txBox="1"/>
          <p:nvPr/>
        </p:nvSpPr>
        <p:spPr>
          <a:xfrm>
            <a:off x="2563586" y="5208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B4FA-9E13-200F-095B-F45D1D7C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11C45-566A-22FC-195B-C85363CB7D4D}"/>
              </a:ext>
            </a:extLst>
          </p:cNvPr>
          <p:cNvSpPr txBox="1"/>
          <p:nvPr/>
        </p:nvSpPr>
        <p:spPr>
          <a:xfrm>
            <a:off x="74097" y="996434"/>
            <a:ext cx="12043805" cy="535531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a node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tuples in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are all of the same class,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then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as a leaf node labeled with the class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terminate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attribute list is empty then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as a leaf node labeled with the majority class in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terminate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	majority voting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pply </a:t>
            </a:r>
            <a:r>
              <a:rPr lang="en-I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Attribute_selection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attribute list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find 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highest Attribute selection measure and Label node </a:t>
            </a: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N" sz="18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IN" b="1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is discrete-valued and multiway splits allowed then </a:t>
            </a:r>
            <a:r>
              <a:rPr lang="en-IN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restricted to binary trees 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attribute list ← attribute list − A; </a:t>
            </a:r>
            <a:endParaRPr lang="en-IN" sz="1800" b="1" i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For each value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partition the tuples and grow subtrees for each partition 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IN" sz="1800" b="1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sz="1800" b="1" i="1" baseline="-25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IN" sz="18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 the set of data tuples in </a:t>
            </a: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sz="18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i="1" dirty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IN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V=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b="1" i="1" baseline="-25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b="1" baseline="-25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is Empty then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attach a leaf </a:t>
            </a:r>
            <a:r>
              <a:rPr lang="en-IN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labeled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with the majority class in 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node 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     attach the node returned by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Generate_decision_tree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b="1" baseline="-25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attribute list) 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node </a:t>
            </a: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for </a:t>
            </a:r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N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687C-EF71-2AF5-5E2E-3D450378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Selection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E41F-D99F-B61C-D3F3-3AB6E7E6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selection measures are known as </a:t>
            </a:r>
            <a:r>
              <a:rPr lang="en-US" dirty="0">
                <a:solidFill>
                  <a:srgbClr val="C00000"/>
                </a:solidFill>
              </a:rPr>
              <a:t>splitting rules because </a:t>
            </a:r>
            <a:r>
              <a:rPr lang="en-US" dirty="0"/>
              <a:t>they determine how the tuples at a </a:t>
            </a:r>
            <a:r>
              <a:rPr lang="en-US" dirty="0">
                <a:solidFill>
                  <a:srgbClr val="C00000"/>
                </a:solidFill>
              </a:rPr>
              <a:t>given node are to be split</a:t>
            </a:r>
            <a:r>
              <a:rPr lang="en-US" dirty="0"/>
              <a:t>. </a:t>
            </a:r>
          </a:p>
          <a:p>
            <a:r>
              <a:rPr lang="en-US" dirty="0"/>
              <a:t>An attribute selection measure is a </a:t>
            </a:r>
            <a:r>
              <a:rPr lang="en-US" dirty="0">
                <a:solidFill>
                  <a:srgbClr val="C00000"/>
                </a:solidFill>
              </a:rPr>
              <a:t>heuristic</a:t>
            </a:r>
            <a:r>
              <a:rPr lang="en-US" dirty="0"/>
              <a:t> for selecting the splitting criterion that “best” </a:t>
            </a:r>
            <a:r>
              <a:rPr lang="en-US" dirty="0">
                <a:solidFill>
                  <a:srgbClr val="C00000"/>
                </a:solidFill>
              </a:rPr>
              <a:t>separates</a:t>
            </a:r>
            <a:r>
              <a:rPr lang="en-US" dirty="0"/>
              <a:t> a given </a:t>
            </a:r>
            <a:r>
              <a:rPr lang="en-US" dirty="0">
                <a:solidFill>
                  <a:srgbClr val="C00000"/>
                </a:solidFill>
              </a:rPr>
              <a:t>data partition,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/>
              <a:t>, of class-labeled training tuples into individual classes. </a:t>
            </a:r>
          </a:p>
          <a:p>
            <a:r>
              <a:rPr lang="en-US" dirty="0"/>
              <a:t>The tree node created for partition </a:t>
            </a:r>
            <a:r>
              <a:rPr lang="en-US" i="1" dirty="0"/>
              <a:t>D</a:t>
            </a:r>
            <a:r>
              <a:rPr lang="en-US" dirty="0"/>
              <a:t> is labeled with the </a:t>
            </a:r>
            <a:r>
              <a:rPr lang="en-US" dirty="0">
                <a:solidFill>
                  <a:srgbClr val="C00000"/>
                </a:solidFill>
              </a:rPr>
              <a:t>splitting criterion</a:t>
            </a:r>
            <a:r>
              <a:rPr lang="en-US" dirty="0"/>
              <a:t>, branches are grown for each outcome of </a:t>
            </a:r>
            <a:r>
              <a:rPr lang="en-US" dirty="0">
                <a:solidFill>
                  <a:srgbClr val="C00000"/>
                </a:solidFill>
              </a:rPr>
              <a:t>the criterion</a:t>
            </a:r>
            <a:r>
              <a:rPr lang="en-US" dirty="0"/>
              <a:t>, and the tuples </a:t>
            </a:r>
            <a:r>
              <a:rPr lang="en-US" dirty="0">
                <a:solidFill>
                  <a:srgbClr val="C00000"/>
                </a:solidFill>
              </a:rPr>
              <a:t>are partitioned accordingly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Three popular attribute selection measures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Information gain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Gain ratio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Gini index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ID3 </a:t>
            </a:r>
            <a:r>
              <a:rPr lang="en-US" dirty="0"/>
              <a:t>uses </a:t>
            </a:r>
            <a:r>
              <a:rPr lang="en-US" dirty="0">
                <a:solidFill>
                  <a:srgbClr val="C00000"/>
                </a:solidFill>
              </a:rPr>
              <a:t>information gain </a:t>
            </a:r>
            <a:r>
              <a:rPr lang="en-US" dirty="0"/>
              <a:t>as its attribute selection measure. </a:t>
            </a:r>
          </a:p>
          <a:p>
            <a:pPr>
              <a:lnSpc>
                <a:spcPct val="100000"/>
              </a:lnSpc>
            </a:pPr>
            <a:r>
              <a:rPr lang="en-US" dirty="0"/>
              <a:t>Let node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 represent or hold the tuples of partition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dirty="0"/>
              <a:t>. The </a:t>
            </a:r>
            <a:r>
              <a:rPr lang="en-US" dirty="0">
                <a:solidFill>
                  <a:srgbClr val="C00000"/>
                </a:solidFill>
              </a:rPr>
              <a:t>attribute</a:t>
            </a:r>
            <a:r>
              <a:rPr lang="en-US" dirty="0"/>
              <a:t> with the </a:t>
            </a:r>
            <a:r>
              <a:rPr lang="en-US" dirty="0">
                <a:solidFill>
                  <a:srgbClr val="C00000"/>
                </a:solidFill>
              </a:rPr>
              <a:t>highest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gain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chosen</a:t>
            </a:r>
            <a:r>
              <a:rPr lang="en-US" dirty="0"/>
              <a:t> as the splitting attribute for node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attribute minimizes the information needed to classify the tuples in the resulting partitions and reflects the least randomness or “impurity” in these partitions.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1BDA4CC-7D0A-4DB5-A29D-9F3E1C549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79" y="3024554"/>
                <a:ext cx="11929641" cy="341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/>
                  <a:t>The expected information needed to classify a tuple in D is given by</a:t>
                </a:r>
              </a:p>
              <a:p>
                <a:pPr marL="0" indent="0" algn="ctr">
                  <a:lnSpc>
                    <a:spcPct val="100000"/>
                  </a:lnSpc>
                  <a:buFont typeface="Webdings" panose="05030102010509060703" pitchFamily="18" charset="2"/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Font typeface="Webdings" panose="05030102010509060703" pitchFamily="18" charset="2"/>
                  <a:buNone/>
                </a:pPr>
                <a:endParaRPr lang="en-IN" dirty="0"/>
              </a:p>
              <a:p>
                <a:pPr marL="268288" indent="0">
                  <a:lnSpc>
                    <a:spcPct val="100000"/>
                  </a:lnSpc>
                  <a:buFont typeface="Webdings" panose="05030102010509060703" pitchFamily="18" charset="2"/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:r>
                  <a:rPr lang="en-US" dirty="0"/>
                  <a:t>nonzero </a:t>
                </a:r>
                <a:r>
                  <a:rPr lang="en-US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dirty="0"/>
                  <a:t> that an arbitrary tuple in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belongs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class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IN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i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Info(D)</a:t>
                </a:r>
                <a:r>
                  <a:rPr lang="en-US" dirty="0">
                    <a:latin typeface="+mj-lt"/>
                    <a:ea typeface="Cambria" panose="02040503050406030204" pitchFamily="18" charset="0"/>
                  </a:rPr>
                  <a:t> is just the average amount of information needed to identify the class label of a tuple in D.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Info(D)</a:t>
                </a:r>
                <a:r>
                  <a:rPr lang="en-US" dirty="0">
                    <a:latin typeface="+mj-lt"/>
                    <a:ea typeface="Cambria" panose="02040503050406030204" pitchFamily="18" charset="0"/>
                  </a:rPr>
                  <a:t> is also known as the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  <a:ea typeface="Cambria" panose="02040503050406030204" pitchFamily="18" charset="0"/>
                  </a:rPr>
                  <a:t>Entropy</a:t>
                </a:r>
                <a:r>
                  <a:rPr lang="en-US" dirty="0">
                    <a:latin typeface="+mj-lt"/>
                    <a:ea typeface="Cambria" panose="02040503050406030204" pitchFamily="18" charset="0"/>
                  </a:rPr>
                  <a:t> of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dirty="0">
                    <a:latin typeface="+mj-lt"/>
                    <a:ea typeface="Cambria" panose="02040503050406030204" pitchFamily="18" charset="0"/>
                  </a:rPr>
                  <a:t>.</a:t>
                </a:r>
                <a:endParaRPr lang="en-IN" dirty="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1BDA4CC-7D0A-4DB5-A29D-9F3E1C549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9" y="3024554"/>
                <a:ext cx="11929641" cy="3414346"/>
              </a:xfrm>
              <a:prstGeom prst="rect">
                <a:avLst/>
              </a:prstGeom>
              <a:blipFill>
                <a:blip r:embed="rId2"/>
                <a:stretch>
                  <a:fillRect l="-562" t="-1250" r="-818" b="-1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E25DA3-0343-4C73-AC9B-926429C754E4}"/>
                  </a:ext>
                </a:extLst>
              </p:cNvPr>
              <p:cNvSpPr/>
              <p:nvPr/>
            </p:nvSpPr>
            <p:spPr>
              <a:xfrm>
                <a:off x="4176412" y="3535307"/>
                <a:ext cx="5337487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func>
                            <m:func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E25DA3-0343-4C73-AC9B-926429C75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12" y="3535307"/>
                <a:ext cx="5337487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6BA8FF-A386-45A7-9214-7C6B8E7B7EEB}"/>
                  </a:ext>
                </a:extLst>
              </p:cNvPr>
              <p:cNvSpPr/>
              <p:nvPr/>
            </p:nvSpPr>
            <p:spPr>
              <a:xfrm>
                <a:off x="1190865" y="3520172"/>
                <a:ext cx="4506683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6BA8FF-A386-45A7-9214-7C6B8E7B7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65" y="3520172"/>
                <a:ext cx="4506683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US" dirty="0"/>
              <a:t>Information Gain 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How much more information would we still need (after the partitioning) to arrive at an exact classification? This amount is measured by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68288" indent="0">
                  <a:lnSpc>
                    <a:spcPct val="100000"/>
                  </a:lnSpc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- weight of the </a:t>
                </a:r>
                <a:r>
                  <a:rPr lang="en-IN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IN" baseline="30000" dirty="0" err="1"/>
                  <a:t>th</a:t>
                </a:r>
                <a:r>
                  <a:rPr lang="en-IN" dirty="0"/>
                  <a:t> partition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r>
                      <a:rPr lang="en-IN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IN" dirty="0"/>
                  <a:t> - </a:t>
                </a:r>
                <a:r>
                  <a:rPr lang="en-US" dirty="0"/>
                  <a:t>the expected information required to classify a tuple from </a:t>
                </a:r>
                <a:r>
                  <a:rPr lang="en-US" i="1" dirty="0"/>
                  <a:t>D</a:t>
                </a:r>
                <a:r>
                  <a:rPr lang="en-US" dirty="0"/>
                  <a:t> based on the partitioning by </a:t>
                </a:r>
                <a:r>
                  <a:rPr lang="en-US" i="1" dirty="0"/>
                  <a:t>A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smaller the expected information </a:t>
                </a:r>
                <a:r>
                  <a:rPr lang="en-US" dirty="0"/>
                  <a:t>(still) required, the </a:t>
                </a:r>
                <a:r>
                  <a:rPr lang="en-US" dirty="0">
                    <a:solidFill>
                      <a:srgbClr val="C00000"/>
                    </a:solidFill>
                  </a:rPr>
                  <a:t>greater the purity </a:t>
                </a:r>
                <a:r>
                  <a:rPr lang="en-US" dirty="0"/>
                  <a:t>of the partitions.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12" t="-777" r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US" dirty="0"/>
              <a:t>Information Gain 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Information gain</a:t>
                </a:r>
                <a:r>
                  <a:rPr lang="en-US" dirty="0"/>
                  <a:t> is defined as the </a:t>
                </a:r>
                <a:r>
                  <a:rPr lang="en-US" dirty="0">
                    <a:solidFill>
                      <a:srgbClr val="C00000"/>
                    </a:solidFill>
                  </a:rPr>
                  <a:t>difference</a:t>
                </a:r>
                <a:r>
                  <a:rPr lang="en-US" dirty="0"/>
                  <a:t> between the </a:t>
                </a:r>
                <a:r>
                  <a:rPr lang="en-US" dirty="0">
                    <a:solidFill>
                      <a:srgbClr val="C00000"/>
                    </a:solidFill>
                  </a:rPr>
                  <a:t>original information requirement</a:t>
                </a:r>
                <a:r>
                  <a:rPr lang="en-US" dirty="0"/>
                  <a:t> (i.e., based on just the proportion of classes) and the </a:t>
                </a:r>
                <a:r>
                  <a:rPr lang="en-US" dirty="0">
                    <a:solidFill>
                      <a:srgbClr val="C00000"/>
                    </a:solidFill>
                  </a:rPr>
                  <a:t>new requirement</a:t>
                </a:r>
                <a:r>
                  <a:rPr lang="en-US" dirty="0"/>
                  <a:t> (i.e., obtained after partitioning on A).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𝐼𝑛𝑓𝑜𝐴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attribute A with the </a:t>
                </a:r>
                <a:r>
                  <a:rPr lang="en-US" dirty="0">
                    <a:solidFill>
                      <a:srgbClr val="C00000"/>
                    </a:solidFill>
                  </a:rPr>
                  <a:t>highest information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gain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chosen</a:t>
                </a:r>
                <a:r>
                  <a:rPr lang="en-US" dirty="0"/>
                  <a:t> as the splitting attribute at node N.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12" t="-777" r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9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BFD125D-E17E-4540-B5CA-7C44A9A3E8C4}"/>
              </a:ext>
            </a:extLst>
          </p:cNvPr>
          <p:cNvGraphicFramePr>
            <a:graphicFrameLocks/>
          </p:cNvGraphicFramePr>
          <p:nvPr/>
        </p:nvGraphicFramePr>
        <p:xfrm>
          <a:off x="261938" y="983597"/>
          <a:ext cx="11668128" cy="5486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RID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credit_rating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Class: </a:t>
                      </a:r>
                      <a:r>
                        <a:rPr lang="en-IN" dirty="0" err="1"/>
                        <a:t>buys_computer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03C25-9061-4161-AA7F-6D06C388BECE}"/>
              </a:ext>
            </a:extLst>
          </p:cNvPr>
          <p:cNvSpPr txBox="1"/>
          <p:nvPr/>
        </p:nvSpPr>
        <p:spPr>
          <a:xfrm>
            <a:off x="261938" y="287774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Information Gain - Example</a:t>
            </a:r>
          </a:p>
        </p:txBody>
      </p:sp>
    </p:spTree>
    <p:extLst>
      <p:ext uri="{BB962C8B-B14F-4D97-AF65-F5344CB8AC3E}">
        <p14:creationId xmlns:p14="http://schemas.microsoft.com/office/powerpoint/2010/main" val="17962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Basic Concepts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Decision Tree Induction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Bayes Classification Methods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Rule-Based Classification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Model Evaluation and Selection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Information Gain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313532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class label attribute, </a:t>
                </a:r>
                <a:r>
                  <a:rPr lang="en-US" i="1" dirty="0" err="1">
                    <a:solidFill>
                      <a:srgbClr val="C00000"/>
                    </a:solidFill>
                  </a:rPr>
                  <a:t>buys_computer</a:t>
                </a:r>
                <a:r>
                  <a:rPr lang="en-US" dirty="0"/>
                  <a:t>, has two distinct values namely, {yes, no}, therefore, there are two distinct classes i.e., </a:t>
                </a:r>
                <a:r>
                  <a:rPr lang="en-US" dirty="0">
                    <a:solidFill>
                      <a:srgbClr val="C00000"/>
                    </a:solidFill>
                  </a:rPr>
                  <a:t>m = 2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class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correspond to </a:t>
                </a:r>
                <a:r>
                  <a:rPr lang="en-US" i="1" dirty="0">
                    <a:solidFill>
                      <a:srgbClr val="C00000"/>
                    </a:solidFill>
                  </a:rPr>
                  <a:t>yes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class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correspond to </a:t>
                </a:r>
                <a:r>
                  <a:rPr lang="en-US" i="1" dirty="0">
                    <a:solidFill>
                      <a:srgbClr val="C00000"/>
                    </a:solidFill>
                  </a:rPr>
                  <a:t>no</a:t>
                </a:r>
                <a:r>
                  <a:rPr lang="en-US" i="1" dirty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has </a:t>
                </a:r>
                <a:r>
                  <a:rPr lang="en-US" dirty="0">
                    <a:solidFill>
                      <a:srgbClr val="C00000"/>
                    </a:solidFill>
                  </a:rPr>
                  <a:t>9</a:t>
                </a:r>
                <a:r>
                  <a:rPr lang="en-US" dirty="0"/>
                  <a:t> tuples &amp;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has </a:t>
                </a:r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  <a:r>
                  <a:rPr lang="en-US" dirty="0"/>
                  <a:t> tuples.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Info(D) </a:t>
                </a:r>
                <a:r>
                  <a:rPr lang="en-US" dirty="0"/>
                  <a:t>is computed as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=0.940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3135329"/>
              </a:xfrm>
              <a:blipFill>
                <a:blip r:embed="rId2"/>
                <a:stretch>
                  <a:fillRect l="-532" t="-1613" r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C47F7FEE-C51C-5BFD-C024-225C3D4F2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574612"/>
              </p:ext>
            </p:extLst>
          </p:nvPr>
        </p:nvGraphicFramePr>
        <p:xfrm>
          <a:off x="9036399" y="1375221"/>
          <a:ext cx="2468838" cy="1737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1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Distinct Values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6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Total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5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Information Gain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Computing for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age</a:t>
                </a:r>
                <a:r>
                  <a:rPr lang="en-US" b="1" dirty="0">
                    <a:solidFill>
                      <a:srgbClr val="C00000"/>
                    </a:solidFill>
                  </a:rPr>
                  <a:t> attribute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the </a:t>
                </a:r>
                <a:r>
                  <a:rPr lang="en-US" i="1" dirty="0"/>
                  <a:t>age</a:t>
                </a:r>
                <a:r>
                  <a:rPr lang="en-US" dirty="0"/>
                  <a:t> category “</a:t>
                </a:r>
                <a:r>
                  <a:rPr lang="en-US" i="1" dirty="0">
                    <a:solidFill>
                      <a:srgbClr val="C00000"/>
                    </a:solidFill>
                  </a:rPr>
                  <a:t>youth</a:t>
                </a:r>
                <a:r>
                  <a:rPr lang="en-US" dirty="0"/>
                  <a:t>” – </a:t>
                </a:r>
                <a:r>
                  <a:rPr lang="en-US" i="1" dirty="0">
                    <a:solidFill>
                      <a:srgbClr val="C00000"/>
                    </a:solidFill>
                  </a:rPr>
                  <a:t>2 yes </a:t>
                </a:r>
                <a:r>
                  <a:rPr lang="en-US" dirty="0"/>
                  <a:t>tuples &amp; </a:t>
                </a:r>
                <a:r>
                  <a:rPr lang="en-US" i="1" dirty="0">
                    <a:solidFill>
                      <a:srgbClr val="C00000"/>
                    </a:solidFill>
                  </a:rPr>
                  <a:t>3 no </a:t>
                </a:r>
                <a:r>
                  <a:rPr lang="en-US" dirty="0"/>
                  <a:t>tuples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the category “</a:t>
                </a:r>
                <a:r>
                  <a:rPr lang="en-US" i="1" dirty="0" err="1">
                    <a:solidFill>
                      <a:srgbClr val="C00000"/>
                    </a:solidFill>
                  </a:rPr>
                  <a:t>middle_aged</a:t>
                </a:r>
                <a:r>
                  <a:rPr lang="en-US" dirty="0"/>
                  <a:t>” – </a:t>
                </a:r>
                <a:r>
                  <a:rPr lang="en-US" i="1" dirty="0">
                    <a:solidFill>
                      <a:srgbClr val="C00000"/>
                    </a:solidFill>
                  </a:rPr>
                  <a:t>4 yes </a:t>
                </a:r>
                <a:r>
                  <a:rPr lang="en-US" dirty="0"/>
                  <a:t>tuples &amp; </a:t>
                </a:r>
                <a:r>
                  <a:rPr lang="en-US" i="1" dirty="0">
                    <a:solidFill>
                      <a:srgbClr val="C00000"/>
                    </a:solidFill>
                  </a:rPr>
                  <a:t>0 no </a:t>
                </a:r>
                <a:r>
                  <a:rPr lang="en-US" dirty="0"/>
                  <a:t>tuples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the category “</a:t>
                </a:r>
                <a:r>
                  <a:rPr lang="en-US" i="1" dirty="0">
                    <a:solidFill>
                      <a:srgbClr val="C00000"/>
                    </a:solidFill>
                  </a:rPr>
                  <a:t>senior</a:t>
                </a:r>
                <a:r>
                  <a:rPr lang="en-US" dirty="0"/>
                  <a:t>” - </a:t>
                </a:r>
                <a:r>
                  <a:rPr lang="en-US" i="1" dirty="0">
                    <a:solidFill>
                      <a:srgbClr val="C00000"/>
                    </a:solidFill>
                  </a:rPr>
                  <a:t>3 yes </a:t>
                </a:r>
                <a:r>
                  <a:rPr lang="en-US" dirty="0"/>
                  <a:t>tuples &amp; </a:t>
                </a:r>
                <a:r>
                  <a:rPr lang="en-US" i="1" dirty="0">
                    <a:solidFill>
                      <a:srgbClr val="C00000"/>
                    </a:solidFill>
                  </a:rPr>
                  <a:t>2 no </a:t>
                </a:r>
                <a:r>
                  <a:rPr lang="en-US" dirty="0"/>
                  <a:t>tuples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𝐼𝑛𝑓𝑜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𝑎𝑔𝑒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=0.694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32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D165FABB-4017-82E7-FBC6-3D5CE2970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462131"/>
              </p:ext>
            </p:extLst>
          </p:nvPr>
        </p:nvGraphicFramePr>
        <p:xfrm>
          <a:off x="7674015" y="1051130"/>
          <a:ext cx="4109013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61">
                  <a:extLst>
                    <a:ext uri="{9D8B030D-6E8A-4147-A177-3AD203B41FA5}">
                      <a16:colId xmlns:a16="http://schemas.microsoft.com/office/drawing/2014/main" val="132591613"/>
                    </a:ext>
                  </a:extLst>
                </a:gridCol>
                <a:gridCol w="1074161">
                  <a:extLst>
                    <a:ext uri="{9D8B030D-6E8A-4147-A177-3AD203B41FA5}">
                      <a16:colId xmlns:a16="http://schemas.microsoft.com/office/drawing/2014/main" val="364764334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Distinct Values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youth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6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</a:rPr>
                        <a:t>middle_aged</a:t>
                      </a:r>
                      <a:endParaRPr lang="en-IN" sz="18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senior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59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1E74BB-7719-B148-11C8-C17CAD05F534}"/>
              </a:ext>
            </a:extLst>
          </p:cNvPr>
          <p:cNvSpPr/>
          <p:nvPr/>
        </p:nvSpPr>
        <p:spPr>
          <a:xfrm>
            <a:off x="1794077" y="3692324"/>
            <a:ext cx="3044142" cy="79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02C01A4-8D6D-F2CB-69E1-1EF9F70A5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97" y="4860140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>
                <a:solidFill>
                  <a:schemeClr val="tx2"/>
                </a:solidFill>
              </a:rPr>
              <a:t>Info(youth)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6E13115B-83AA-37CA-7F85-9A6B9B2E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747" y="4860140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>
                <a:solidFill>
                  <a:schemeClr val="tx2"/>
                </a:solidFill>
              </a:rPr>
              <a:t>Info(</a:t>
            </a:r>
            <a:r>
              <a:rPr lang="en-US" altLang="en-US" b="1" i="1" dirty="0" err="1">
                <a:solidFill>
                  <a:schemeClr val="tx2"/>
                </a:solidFill>
              </a:rPr>
              <a:t>middle_age</a:t>
            </a:r>
            <a:r>
              <a:rPr lang="en-US" altLang="en-US" b="1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F0DE6BD1-16D2-083B-CD94-72FC70E0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270" y="4904683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>
                <a:solidFill>
                  <a:schemeClr val="tx2"/>
                </a:solidFill>
              </a:rPr>
              <a:t>Info(senior)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AE94-B660-06BE-98CE-9EF8EF49C3C5}"/>
              </a:ext>
            </a:extLst>
          </p:cNvPr>
          <p:cNvSpPr/>
          <p:nvPr/>
        </p:nvSpPr>
        <p:spPr>
          <a:xfrm>
            <a:off x="5768053" y="3692323"/>
            <a:ext cx="1643606" cy="79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A358C-96C0-D530-3DE6-E177B3B7D922}"/>
              </a:ext>
            </a:extLst>
          </p:cNvPr>
          <p:cNvSpPr/>
          <p:nvPr/>
        </p:nvSpPr>
        <p:spPr>
          <a:xfrm>
            <a:off x="8341493" y="3692323"/>
            <a:ext cx="2990122" cy="798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4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Information Gain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Gain in information for </a:t>
                </a:r>
                <a:r>
                  <a:rPr lang="en-IN" i="1" dirty="0">
                    <a:solidFill>
                      <a:srgbClr val="C00000"/>
                    </a:solidFill>
                  </a:rPr>
                  <a:t>age</a:t>
                </a:r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attribute is given 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𝐼𝑛𝑓𝑜𝑎𝑔𝑒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=0.940−0.694=0.246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Similarly,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Gain(income) = 0.029 bits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Gain(student) = 0.151 bits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Gain(</a:t>
                </a:r>
                <a:r>
                  <a:rPr lang="en-IN" dirty="0" err="1"/>
                  <a:t>credit_rating</a:t>
                </a:r>
                <a:r>
                  <a:rPr lang="en-IN" dirty="0"/>
                  <a:t>) = 0.048 bits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i="1" dirty="0">
                    <a:solidFill>
                      <a:srgbClr val="C00000"/>
                    </a:solidFill>
                  </a:rPr>
                  <a:t>age</a:t>
                </a:r>
                <a:r>
                  <a:rPr lang="en-IN" dirty="0"/>
                  <a:t> attribute has </a:t>
                </a:r>
                <a:r>
                  <a:rPr lang="en-IN" dirty="0">
                    <a:solidFill>
                      <a:srgbClr val="C00000"/>
                    </a:solidFill>
                  </a:rPr>
                  <a:t>highest Information Gain</a:t>
                </a:r>
                <a:r>
                  <a:rPr lang="en-IN" dirty="0"/>
                  <a:t> among all attributes.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Therefore </a:t>
                </a:r>
                <a:r>
                  <a:rPr lang="en-IN" b="1" dirty="0"/>
                  <a:t>node N is labelled with age </a:t>
                </a:r>
                <a:r>
                  <a:rPr lang="en-IN" dirty="0"/>
                  <a:t>and </a:t>
                </a:r>
                <a:r>
                  <a:rPr lang="en-IN" b="1" dirty="0"/>
                  <a:t>branches grow for each of the attributes value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12" t="-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Information Gain - Example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E9E7BE67-C6DD-4E3A-BF36-EC3C3C7E7CCB}"/>
              </a:ext>
            </a:extLst>
          </p:cNvPr>
          <p:cNvSpPr/>
          <p:nvPr/>
        </p:nvSpPr>
        <p:spPr>
          <a:xfrm>
            <a:off x="5382349" y="954743"/>
            <a:ext cx="1398494" cy="537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00564-CC55-4165-909A-E3C1A0E0994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3451976" y="1492625"/>
            <a:ext cx="2629620" cy="58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98E0B0-326B-447C-9FC1-9BBF60DD8E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6078598" y="1492625"/>
            <a:ext cx="2998" cy="2866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A04AE3-87D3-4841-AEB0-317C0E06959B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81596" y="1492625"/>
            <a:ext cx="2670478" cy="58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76B84-209E-494D-AF45-36BC40A7CFDA}"/>
              </a:ext>
            </a:extLst>
          </p:cNvPr>
          <p:cNvSpPr txBox="1"/>
          <p:nvPr/>
        </p:nvSpPr>
        <p:spPr>
          <a:xfrm>
            <a:off x="4225903" y="146008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49638-DCB4-4902-892C-0AC371718867}"/>
              </a:ext>
            </a:extLst>
          </p:cNvPr>
          <p:cNvSpPr txBox="1"/>
          <p:nvPr/>
        </p:nvSpPr>
        <p:spPr>
          <a:xfrm>
            <a:off x="7258562" y="144664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B95D8-2175-48F1-BF41-43ED9E4FF196}"/>
              </a:ext>
            </a:extLst>
          </p:cNvPr>
          <p:cNvSpPr txBox="1"/>
          <p:nvPr/>
        </p:nvSpPr>
        <p:spPr>
          <a:xfrm>
            <a:off x="5386828" y="169881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middle_aged</a:t>
            </a:r>
            <a:endParaRPr lang="en-IN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358B17C8-DC6F-4354-A5A9-CA7A117B60C6}"/>
              </a:ext>
            </a:extLst>
          </p:cNvPr>
          <p:cNvGraphicFramePr>
            <a:graphicFrameLocks/>
          </p:cNvGraphicFramePr>
          <p:nvPr/>
        </p:nvGraphicFramePr>
        <p:xfrm>
          <a:off x="1461265" y="2077652"/>
          <a:ext cx="3981423" cy="2194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6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004">
                <a:tc>
                  <a:txBody>
                    <a:bodyPr/>
                    <a:lstStyle/>
                    <a:p>
                      <a:r>
                        <a:rPr lang="en-IN" i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/>
                        <a:t>credit_rating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67FD55AD-ACF6-408D-BD8D-36A8D5BCE34A}"/>
              </a:ext>
            </a:extLst>
          </p:cNvPr>
          <p:cNvGraphicFramePr>
            <a:graphicFrameLocks/>
          </p:cNvGraphicFramePr>
          <p:nvPr/>
        </p:nvGraphicFramePr>
        <p:xfrm>
          <a:off x="4088031" y="4358813"/>
          <a:ext cx="3981134" cy="1828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004">
                <a:tc>
                  <a:txBody>
                    <a:bodyPr/>
                    <a:lstStyle/>
                    <a:p>
                      <a:r>
                        <a:rPr lang="en-IN" i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/>
                        <a:t>credit_rating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CCE15F8-6F70-4549-A714-6EE5028B8567}"/>
              </a:ext>
            </a:extLst>
          </p:cNvPr>
          <p:cNvGraphicFramePr>
            <a:graphicFrameLocks/>
          </p:cNvGraphicFramePr>
          <p:nvPr/>
        </p:nvGraphicFramePr>
        <p:xfrm>
          <a:off x="6773414" y="2077652"/>
          <a:ext cx="3957321" cy="2194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004">
                <a:tc>
                  <a:txBody>
                    <a:bodyPr/>
                    <a:lstStyle/>
                    <a:p>
                      <a:r>
                        <a:rPr lang="en-IN" i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/>
                        <a:t>credit_rating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3FE990-E053-46D7-B1AC-0F493353305D}"/>
              </a:ext>
            </a:extLst>
          </p:cNvPr>
          <p:cNvSpPr txBox="1"/>
          <p:nvPr/>
        </p:nvSpPr>
        <p:spPr>
          <a:xfrm>
            <a:off x="1798405" y="971783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Splitting Attribute </a:t>
            </a:r>
            <a:r>
              <a:rPr lang="en-IN" sz="2400" i="1" dirty="0">
                <a:solidFill>
                  <a:srgbClr val="C00000"/>
                </a:solidFill>
              </a:rPr>
              <a:t>age</a:t>
            </a:r>
            <a:r>
              <a:rPr lang="en-IN" dirty="0"/>
              <a:t> at Root node</a:t>
            </a:r>
          </a:p>
        </p:txBody>
      </p:sp>
    </p:spTree>
    <p:extLst>
      <p:ext uri="{BB962C8B-B14F-4D97-AF65-F5344CB8AC3E}">
        <p14:creationId xmlns:p14="http://schemas.microsoft.com/office/powerpoint/2010/main" val="25701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Gain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information gain</a:t>
                </a:r>
                <a:r>
                  <a:rPr lang="en-US" dirty="0"/>
                  <a:t> measure is </a:t>
                </a:r>
                <a:r>
                  <a:rPr lang="en-US" dirty="0">
                    <a:solidFill>
                      <a:srgbClr val="C00000"/>
                    </a:solidFill>
                  </a:rPr>
                  <a:t>biased</a:t>
                </a:r>
                <a:r>
                  <a:rPr lang="en-US" dirty="0"/>
                  <a:t> toward tests with </a:t>
                </a:r>
                <a:r>
                  <a:rPr lang="en-US" dirty="0">
                    <a:solidFill>
                      <a:srgbClr val="C00000"/>
                    </a:solidFill>
                  </a:rPr>
                  <a:t>many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outcomes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example, consider an attribute that acts as a unique identifier such as </a:t>
                </a:r>
                <a:r>
                  <a:rPr lang="en-US" i="1" dirty="0" err="1">
                    <a:solidFill>
                      <a:srgbClr val="C00000"/>
                    </a:solidFill>
                  </a:rPr>
                  <a:t>product_ID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split on </a:t>
                </a:r>
                <a:r>
                  <a:rPr lang="en-US" dirty="0" err="1">
                    <a:solidFill>
                      <a:srgbClr val="C00000"/>
                    </a:solidFill>
                  </a:rPr>
                  <a:t>product_ID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would result in a large number of partitions each one containing just </a:t>
                </a:r>
                <a:r>
                  <a:rPr lang="en-US" dirty="0">
                    <a:solidFill>
                      <a:srgbClr val="C00000"/>
                    </a:solidFill>
                  </a:rPr>
                  <a:t>one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tuple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r>
                      <a:rPr lang="en-IN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IN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𝐼𝐷</m:t>
                    </m:r>
                    <m:d>
                      <m:d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solidFill>
                      <a:srgbClr val="C00000"/>
                    </a:solidFill>
                  </a:rPr>
                  <a:t>product_ID</a:t>
                </a:r>
                <a:r>
                  <a:rPr lang="en-US" dirty="0"/>
                  <a:t> attribute which results in </a:t>
                </a:r>
                <a:r>
                  <a:rPr lang="en-US" dirty="0">
                    <a:solidFill>
                      <a:srgbClr val="C00000"/>
                    </a:solidFill>
                  </a:rPr>
                  <a:t>maximum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information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gain</a:t>
                </a:r>
                <a:r>
                  <a:rPr lang="en-US" dirty="0"/>
                  <a:t>. Clearly, such a partitioning is useless for classification.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32" t="-922" r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Gain Ratio Cont</a:t>
            </a:r>
            <a:r>
              <a:rPr lang="en-IN" dirty="0"/>
              <a:t>..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C4.5</a:t>
                </a:r>
                <a:r>
                  <a:rPr lang="en-US" dirty="0"/>
                  <a:t> uses an extension to information gain known as </a:t>
                </a:r>
                <a:r>
                  <a:rPr lang="en-US" dirty="0">
                    <a:solidFill>
                      <a:srgbClr val="C00000"/>
                    </a:solidFill>
                  </a:rPr>
                  <a:t>gain ratio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It applies a kind of </a:t>
                </a:r>
                <a:r>
                  <a:rPr lang="en-US" dirty="0">
                    <a:solidFill>
                      <a:srgbClr val="C00000"/>
                    </a:solidFill>
                  </a:rPr>
                  <a:t>normalization</a:t>
                </a:r>
                <a:r>
                  <a:rPr lang="en-US" dirty="0"/>
                  <a:t> to information gain using a “</a:t>
                </a:r>
                <a:r>
                  <a:rPr lang="en-US" dirty="0">
                    <a:solidFill>
                      <a:srgbClr val="C00000"/>
                    </a:solidFill>
                  </a:rPr>
                  <a:t>split information</a:t>
                </a:r>
                <a:r>
                  <a:rPr lang="en-US" dirty="0"/>
                  <a:t>” value defined with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𝑆𝑝𝑙𝑖𝑡𝐼𝑛𝑓𝑜</m:t>
                      </m:r>
                      <m:r>
                        <a:rPr lang="en-IN" i="1" baseline="-2500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This value represents the potential information generated by splitting the training data set,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US" dirty="0"/>
                  <a:t>, into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US" dirty="0"/>
                  <a:t> partitions, corresponding to the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US" dirty="0"/>
                  <a:t> outcomes of a test on attribute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Gain Ratio </a:t>
                </a:r>
                <a:r>
                  <a:rPr lang="en-US" dirty="0"/>
                  <a:t>is defined as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𝑆𝑝𝑙𝑖𝑡𝐼𝑛𝑓𝑜</m:t>
                          </m:r>
                          <m:r>
                            <a:rPr lang="en-IN" i="1" baseline="-2500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IN" i="1" baseline="-25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attribute</a:t>
                </a:r>
                <a:r>
                  <a:rPr lang="en-US" dirty="0"/>
                  <a:t> with the </a:t>
                </a:r>
                <a:r>
                  <a:rPr lang="en-US" dirty="0">
                    <a:solidFill>
                      <a:srgbClr val="C00000"/>
                    </a:solidFill>
                  </a:rPr>
                  <a:t>maximum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gain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ratio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selected</a:t>
                </a:r>
                <a:r>
                  <a:rPr lang="en-US" dirty="0"/>
                  <a:t> as the splitting attribute.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12" t="-777" r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Gain Ratio - Example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8A73EF-E0CB-4016-9D5F-BE80284EDB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7975" y="869297"/>
          <a:ext cx="8952401" cy="5486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9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3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i="1" dirty="0"/>
                        <a:t>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/>
                        <a:t>credit_rating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Class: </a:t>
                      </a:r>
                      <a:r>
                        <a:rPr lang="en-IN" i="1" dirty="0" err="1"/>
                        <a:t>buys_computer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7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61B7-FEAA-4923-A967-5D137DDA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Gain Ratio for the attribute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  <a:r>
              <a:rPr lang="en-IN" dirty="0"/>
              <a:t>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7D4B8-67F9-43D9-AD14-13FA4B632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281458" cy="5578501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To compute the gain ratio of </a:t>
                </a:r>
                <a:r>
                  <a:rPr lang="en-IN" i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income</a:t>
                </a:r>
                <a:r>
                  <a:rPr lang="en-IN" dirty="0"/>
                  <a:t> </a:t>
                </a: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𝑆𝑝𝑙𝑖𝑡𝐼𝑛𝑓𝑜</m:t>
                      </m:r>
                      <m:r>
                        <a:rPr lang="en-IN" sz="2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𝑖𝑛𝑐𝑜𝑚𝑒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=1.557</m:t>
                      </m:r>
                    </m:oMath>
                  </m:oMathPara>
                </a14:m>
                <a:endParaRPr lang="en-IN" sz="24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=0.029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𝐺𝑎𝑖𝑛𝑅𝑎𝑡𝑖𝑜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0.029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1.557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=0.019</m:t>
                    </m:r>
                  </m:oMath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Similarly, </a:t>
                </a:r>
                <a:r>
                  <a:rPr 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GainRatio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(age), </a:t>
                </a:r>
                <a:r>
                  <a:rPr 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GainRatio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(student), </a:t>
                </a:r>
                <a:r>
                  <a:rPr 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GainRatio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credit_rating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r>
                  <a:rPr lang="en-US" dirty="0">
                    <a:latin typeface="+mj-lt"/>
                    <a:ea typeface="Cambria" panose="02040503050406030204" pitchFamily="18" charset="0"/>
                  </a:rPr>
                  <a:t>is to be computed.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7D4B8-67F9-43D9-AD14-13FA4B632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281458" cy="5578501"/>
              </a:xfrm>
              <a:blipFill>
                <a:blip r:embed="rId2"/>
                <a:stretch>
                  <a:fillRect l="-562" t="-909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399377-B82F-BA66-9E67-82E739C1C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00752"/>
              </p:ext>
            </p:extLst>
          </p:nvPr>
        </p:nvGraphicFramePr>
        <p:xfrm>
          <a:off x="613458" y="1475193"/>
          <a:ext cx="3239475" cy="16123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007">
                  <a:extLst>
                    <a:ext uri="{9D8B030D-6E8A-4147-A177-3AD203B41FA5}">
                      <a16:colId xmlns:a16="http://schemas.microsoft.com/office/drawing/2014/main" val="364764334"/>
                    </a:ext>
                  </a:extLst>
                </a:gridCol>
              </a:tblGrid>
              <a:tr h="5150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Distinct Values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62412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medium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8440"/>
                  </a:ext>
                </a:extLst>
              </a:tr>
              <a:tr h="33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5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0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b="1" dirty="0"/>
              <a:t>3. 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CART </a:t>
                </a:r>
                <a:r>
                  <a:rPr lang="en-US" dirty="0"/>
                  <a:t>uses </a:t>
                </a:r>
                <a:r>
                  <a:rPr lang="en-US" dirty="0" err="1">
                    <a:solidFill>
                      <a:srgbClr val="C00000"/>
                    </a:solidFill>
                  </a:rPr>
                  <a:t>Gini</a:t>
                </a:r>
                <a:r>
                  <a:rPr lang="en-US" dirty="0">
                    <a:solidFill>
                      <a:srgbClr val="C00000"/>
                    </a:solidFill>
                  </a:rPr>
                  <a:t> Index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Gini</a:t>
                </a:r>
                <a:r>
                  <a:rPr lang="en-US" dirty="0"/>
                  <a:t> index measures the impurity of D, a data partition or set of training tuples,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268288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dirty="0"/>
                  <a:t> that a tuple in 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is estimated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 err="1">
                    <a:solidFill>
                      <a:srgbClr val="C00000"/>
                    </a:solidFill>
                  </a:rPr>
                  <a:t>Gini</a:t>
                </a:r>
                <a:r>
                  <a:rPr lang="en-US" dirty="0">
                    <a:solidFill>
                      <a:srgbClr val="C00000"/>
                    </a:solidFill>
                  </a:rPr>
                  <a:t> index</a:t>
                </a:r>
                <a:r>
                  <a:rPr lang="en-US" dirty="0"/>
                  <a:t> considers a </a:t>
                </a:r>
                <a:r>
                  <a:rPr lang="en-US" dirty="0">
                    <a:solidFill>
                      <a:srgbClr val="C00000"/>
                    </a:solidFill>
                  </a:rPr>
                  <a:t>binary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split</a:t>
                </a:r>
                <a:r>
                  <a:rPr lang="en-US" dirty="0"/>
                  <a:t> for each attribute.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16778A-3931-4558-9EAA-1CFF5C66F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77" y="846362"/>
                <a:ext cx="11910423" cy="5490938"/>
              </a:xfrm>
              <a:blipFill>
                <a:blip r:embed="rId2"/>
                <a:stretch>
                  <a:fillRect l="-512" t="-14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28A8-1FC5-4A5E-9690-2A552361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3. Gini Index Cont..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E7BE-3F8A-4DA3-91E4-D029321C3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>
                    <a:solidFill>
                      <a:srgbClr val="C00000"/>
                    </a:solidFill>
                  </a:rPr>
                  <a:t>The Gini index considers a binary split for each attribute.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Consider the case where </a:t>
                </a:r>
                <a:r>
                  <a:rPr lang="en-US" i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 is a discrete-valued attribute having </a:t>
                </a:r>
                <a:r>
                  <a:rPr lang="en-US" i="1" dirty="0">
                    <a:solidFill>
                      <a:srgbClr val="C00000"/>
                    </a:solidFill>
                  </a:rPr>
                  <a:t>v</a:t>
                </a:r>
                <a:r>
                  <a:rPr lang="en-US" dirty="0"/>
                  <a:t> distinct values, </a:t>
                </a:r>
                <a:r>
                  <a:rPr lang="en-US" dirty="0">
                    <a:solidFill>
                      <a:srgbClr val="C00000"/>
                    </a:solidFill>
                  </a:rPr>
                  <a:t>{</a:t>
                </a:r>
                <a:r>
                  <a:rPr lang="en-US" i="1" dirty="0">
                    <a:solidFill>
                      <a:srgbClr val="C00000"/>
                    </a:solidFill>
                  </a:rPr>
                  <a:t>a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i="1" dirty="0">
                    <a:solidFill>
                      <a:srgbClr val="C00000"/>
                    </a:solidFill>
                  </a:rPr>
                  <a:t>,a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i="1" dirty="0">
                    <a:solidFill>
                      <a:srgbClr val="C00000"/>
                    </a:solidFill>
                  </a:rPr>
                  <a:t>,…,a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v</a:t>
                </a:r>
                <a:r>
                  <a:rPr lang="en-US" dirty="0">
                    <a:solidFill>
                      <a:srgbClr val="C00000"/>
                    </a:solidFill>
                  </a:rPr>
                  <a:t>}.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Examine all the possible subsets that can be formed using </a:t>
                </a:r>
                <a:r>
                  <a:rPr lang="en-US" dirty="0">
                    <a:solidFill>
                      <a:srgbClr val="C00000"/>
                    </a:solidFill>
                  </a:rPr>
                  <a:t>known values of </a:t>
                </a:r>
                <a:r>
                  <a:rPr lang="en-US" i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Each subset </a:t>
                </a:r>
                <a:r>
                  <a:rPr lang="en-US" i="1" dirty="0">
                    <a:solidFill>
                      <a:srgbClr val="C00000"/>
                    </a:solidFill>
                  </a:rPr>
                  <a:t>S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, can be considered as a </a:t>
                </a:r>
                <a:r>
                  <a:rPr lang="en-US" dirty="0">
                    <a:solidFill>
                      <a:srgbClr val="C00000"/>
                    </a:solidFill>
                  </a:rPr>
                  <a:t>binary test for attribute </a:t>
                </a:r>
                <a:r>
                  <a:rPr lang="en-US" i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 of the form “</a:t>
                </a:r>
                <a:r>
                  <a:rPr lang="en-US" i="1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solidFill>
                      <a:srgbClr val="C00000"/>
                    </a:solidFill>
                  </a:rPr>
                  <a:t> S</a:t>
                </a:r>
                <a:r>
                  <a:rPr lang="en-US" i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example, if </a:t>
                </a:r>
                <a:r>
                  <a:rPr lang="en-US" i="1" dirty="0"/>
                  <a:t>income</a:t>
                </a:r>
                <a:r>
                  <a:rPr lang="en-US" dirty="0"/>
                  <a:t> has </a:t>
                </a:r>
                <a:r>
                  <a:rPr lang="en-US" dirty="0">
                    <a:solidFill>
                      <a:srgbClr val="C00000"/>
                    </a:solidFill>
                  </a:rPr>
                  <a:t>three possible values, namely {low, medium, high}, </a:t>
                </a:r>
                <a:r>
                  <a:rPr lang="en-US" dirty="0"/>
                  <a:t>then the possible subsets are </a:t>
                </a:r>
                <a:r>
                  <a:rPr lang="en-US" dirty="0">
                    <a:solidFill>
                      <a:srgbClr val="C00000"/>
                    </a:solidFill>
                  </a:rPr>
                  <a:t>{low, medium, high}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{low, medium}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{low, high}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{medium, high}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{low}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{medium}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{high},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C00000"/>
                    </a:solidFill>
                  </a:rPr>
                  <a:t>{}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Excluding the </a:t>
                </a:r>
                <a:r>
                  <a:rPr lang="en-US" dirty="0">
                    <a:solidFill>
                      <a:srgbClr val="C00000"/>
                    </a:solidFill>
                  </a:rPr>
                  <a:t>power set and the empty set</a:t>
                </a:r>
                <a:r>
                  <a:rPr lang="en-US" dirty="0"/>
                  <a:t>, there are </a:t>
                </a:r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  <a:r>
                  <a:rPr lang="en-US" baseline="30000" dirty="0">
                    <a:solidFill>
                      <a:srgbClr val="C00000"/>
                    </a:solidFill>
                  </a:rPr>
                  <a:t>V</a:t>
                </a:r>
                <a:r>
                  <a:rPr lang="en-US" dirty="0">
                    <a:solidFill>
                      <a:srgbClr val="C00000"/>
                    </a:solidFill>
                  </a:rPr>
                  <a:t> — 2 </a:t>
                </a:r>
                <a:r>
                  <a:rPr lang="en-US" dirty="0"/>
                  <a:t>possible ways to form two partitions of the data, D, </a:t>
                </a:r>
                <a:r>
                  <a:rPr lang="en-US" dirty="0">
                    <a:solidFill>
                      <a:srgbClr val="C00000"/>
                    </a:solidFill>
                  </a:rPr>
                  <a:t>based on a binary split on A</a:t>
                </a:r>
                <a:r>
                  <a:rPr lang="en-US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E7BE-3F8A-4DA3-91E4-D029321C3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2" t="-909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9C74-EC22-4792-911D-C13C6716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Kinds of Patterns Can Be Mined?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EAB3-5C45-4801-81A3-0FA4B8E8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mining functionalities can be classified into two categories: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Descriptive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Predictive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Descriptive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task presents the </a:t>
            </a:r>
            <a:r>
              <a:rPr lang="en-US" dirty="0">
                <a:solidFill>
                  <a:schemeClr val="accent6"/>
                </a:solidFill>
              </a:rPr>
              <a:t>general properties </a:t>
            </a:r>
            <a:r>
              <a:rPr lang="en-US" dirty="0"/>
              <a:t>of data stored in a database.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descriptive tasks are used to find out patterns in data.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: Frequent patterns, association, correlation etc.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Predictive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tasks </a:t>
            </a:r>
            <a:r>
              <a:rPr lang="en-US" dirty="0">
                <a:solidFill>
                  <a:schemeClr val="accent6"/>
                </a:solidFill>
              </a:rPr>
              <a:t>predict the value of one attribute on the basis of values of other attributes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: Festival Customer/Product Sell prediction at store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91CE-47B9-DCAF-6D1C-438BE88BD5B9}"/>
              </a:ext>
            </a:extLst>
          </p:cNvPr>
          <p:cNvSpPr/>
          <p:nvPr/>
        </p:nvSpPr>
        <p:spPr>
          <a:xfrm>
            <a:off x="131179" y="4097176"/>
            <a:ext cx="9932670" cy="18973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BE45F3C-59D9-95A8-0A07-A887C9C650E4}"/>
              </a:ext>
            </a:extLst>
          </p:cNvPr>
          <p:cNvSpPr/>
          <p:nvPr/>
        </p:nvSpPr>
        <p:spPr>
          <a:xfrm>
            <a:off x="8841580" y="1750370"/>
            <a:ext cx="2829173" cy="653818"/>
          </a:xfrm>
          <a:prstGeom prst="wedgeRoundRectCallout">
            <a:avLst>
              <a:gd name="adj1" fmla="val -113262"/>
              <a:gd name="adj2" fmla="val 2985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are going to cover this part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4351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9D90-323E-4B75-8E7E-4B245D06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Gini Index 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2C273-799D-4F20-A1AA-D4014A1F2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a weighted sum of the impurity of each resulting partition. For example, if a binary split on </a:t>
                </a:r>
                <a:r>
                  <a:rPr lang="en-US" i="1" dirty="0"/>
                  <a:t>A</a:t>
                </a:r>
                <a:r>
                  <a:rPr lang="en-US" dirty="0"/>
                  <a:t> partitions </a:t>
                </a:r>
                <a:r>
                  <a:rPr lang="en-US" i="1" dirty="0"/>
                  <a:t>D</a:t>
                </a:r>
                <a:r>
                  <a:rPr lang="en-US" dirty="0"/>
                  <a:t> into </a:t>
                </a:r>
                <a:r>
                  <a:rPr lang="en-US" i="1" dirty="0"/>
                  <a:t>D</a:t>
                </a:r>
                <a:r>
                  <a:rPr lang="en-US" i="1" baseline="-25000" dirty="0"/>
                  <a:t>1</a:t>
                </a:r>
                <a:r>
                  <a:rPr lang="en-US" dirty="0"/>
                  <a:t> and </a:t>
                </a:r>
                <a:r>
                  <a:rPr lang="en-US" i="1" dirty="0"/>
                  <a:t>D</a:t>
                </a:r>
                <a:r>
                  <a:rPr lang="en-US" i="1" baseline="-25000" dirty="0"/>
                  <a:t>2</a:t>
                </a:r>
                <a:r>
                  <a:rPr lang="en-US" dirty="0"/>
                  <a:t>, the </a:t>
                </a:r>
                <a:r>
                  <a:rPr lang="en-US" dirty="0" err="1"/>
                  <a:t>Gini</a:t>
                </a:r>
                <a:r>
                  <a:rPr lang="en-US" dirty="0"/>
                  <a:t> index of </a:t>
                </a:r>
                <a:r>
                  <a:rPr lang="en-US" i="1" dirty="0"/>
                  <a:t>D</a:t>
                </a:r>
                <a:r>
                  <a:rPr lang="en-US" dirty="0"/>
                  <a:t> given that partitioning is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 discrete-valued attribute, the </a:t>
                </a:r>
                <a:r>
                  <a:rPr lang="en-US" dirty="0">
                    <a:solidFill>
                      <a:srgbClr val="C00000"/>
                    </a:solidFill>
                  </a:rPr>
                  <a:t>subset</a:t>
                </a:r>
                <a:r>
                  <a:rPr lang="en-US" dirty="0"/>
                  <a:t> that </a:t>
                </a:r>
                <a:r>
                  <a:rPr lang="en-US" dirty="0">
                    <a:solidFill>
                      <a:srgbClr val="C00000"/>
                    </a:solidFill>
                  </a:rPr>
                  <a:t>gives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rgbClr val="C00000"/>
                    </a:solidFill>
                  </a:rPr>
                  <a:t>minimum</a:t>
                </a:r>
                <a:r>
                  <a:rPr lang="en-US" dirty="0"/>
                  <a:t> </a:t>
                </a:r>
                <a:r>
                  <a:rPr lang="en-US" dirty="0" err="1"/>
                  <a:t>Gini</a:t>
                </a:r>
                <a:r>
                  <a:rPr lang="en-US" dirty="0"/>
                  <a:t> index for that attribute is </a:t>
                </a:r>
                <a:r>
                  <a:rPr lang="en-US" dirty="0">
                    <a:solidFill>
                      <a:srgbClr val="C00000"/>
                    </a:solidFill>
                  </a:rPr>
                  <a:t>selected</a:t>
                </a:r>
                <a:r>
                  <a:rPr lang="en-US" dirty="0"/>
                  <a:t> as its </a:t>
                </a:r>
                <a:r>
                  <a:rPr lang="en-US" dirty="0">
                    <a:solidFill>
                      <a:srgbClr val="C00000"/>
                    </a:solidFill>
                  </a:rPr>
                  <a:t>splitting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subset</a:t>
                </a:r>
                <a:r>
                  <a:rPr lang="en-US" dirty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2C273-799D-4F20-A1AA-D4014A1F2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2" t="-763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</a:t>
            </a:r>
            <a:r>
              <a:rPr lang="en-IN" b="1" dirty="0"/>
              <a:t>. </a:t>
            </a:r>
            <a:r>
              <a:rPr lang="en-IN" dirty="0"/>
              <a:t>Gini Index </a:t>
            </a:r>
            <a:r>
              <a:rPr lang="en-IN" b="1" dirty="0"/>
              <a:t>- Example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8A73EF-E0CB-4016-9D5F-BE80284EDB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7975" y="869297"/>
          <a:ext cx="8952401" cy="5486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9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3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i="1" dirty="0"/>
                        <a:t>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/>
                        <a:t>credit_rating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Class: </a:t>
                      </a:r>
                      <a:r>
                        <a:rPr lang="en-IN" i="1" dirty="0" err="1"/>
                        <a:t>buys_computer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middle_aged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18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5355-45F2-4C44-88CC-905BF0EA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</a:t>
            </a:r>
            <a:r>
              <a:rPr lang="en-IN" b="1" dirty="0"/>
              <a:t>. </a:t>
            </a:r>
            <a:r>
              <a:rPr lang="en-IN" dirty="0"/>
              <a:t>Gini Index </a:t>
            </a:r>
            <a:r>
              <a:rPr lang="en-IN" b="1" dirty="0"/>
              <a:t>– Example Cont</a:t>
            </a:r>
            <a:r>
              <a:rPr lang="en-IN" dirty="0"/>
              <a:t>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39FB-4C8F-44B5-88A4-993005E6C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Considering the data of </a:t>
                </a:r>
                <a:r>
                  <a:rPr lang="en-US" dirty="0" err="1"/>
                  <a:t>AllElectronics</a:t>
                </a:r>
                <a:r>
                  <a:rPr lang="en-US" dirty="0"/>
                  <a:t>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 dirty="0" err="1"/>
                  <a:t>buys_computer</a:t>
                </a:r>
                <a:r>
                  <a:rPr lang="en-US" i="1" dirty="0"/>
                  <a:t> = yes </a:t>
                </a:r>
                <a:r>
                  <a:rPr lang="en-US" dirty="0"/>
                  <a:t>- 9 tuples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 dirty="0" err="1"/>
                  <a:t>buys_computer</a:t>
                </a:r>
                <a:r>
                  <a:rPr lang="en-US" i="1" dirty="0"/>
                  <a:t> = no </a:t>
                </a:r>
                <a:r>
                  <a:rPr lang="en-US" dirty="0"/>
                  <a:t>- 5 tuples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err="1"/>
                  <a:t>Gini</a:t>
                </a:r>
                <a:r>
                  <a:rPr lang="en-US" dirty="0"/>
                  <a:t> index to compute the impurity of </a:t>
                </a:r>
                <a:r>
                  <a:rPr lang="en-US" i="1" dirty="0"/>
                  <a:t>D</a:t>
                </a:r>
                <a:r>
                  <a:rPr lang="en-US" dirty="0"/>
                  <a:t> is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=0.459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39FB-4C8F-44B5-88A4-993005E6C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2" t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0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DDD1-89FB-4713-8F22-6C6BEBD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b="1" dirty="0"/>
              <a:t>. </a:t>
            </a:r>
            <a:r>
              <a:rPr lang="en-IN" dirty="0"/>
              <a:t>Gini Index </a:t>
            </a:r>
            <a:r>
              <a:rPr lang="en-IN" b="1" dirty="0"/>
              <a:t>– Example Cont</a:t>
            </a:r>
            <a:r>
              <a:rPr lang="en-IN" dirty="0"/>
              <a:t>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D0722-FC2A-40E1-BEB4-BCF6D1556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221532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Consider each of the possible </a:t>
                </a:r>
                <a:r>
                  <a:rPr lang="en-US" dirty="0">
                    <a:solidFill>
                      <a:srgbClr val="C00000"/>
                    </a:solidFill>
                  </a:rPr>
                  <a:t>splitting subsets for income attribute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Consider the subset </a:t>
                </a:r>
                <a:r>
                  <a:rPr lang="en-US" dirty="0">
                    <a:solidFill>
                      <a:srgbClr val="C00000"/>
                    </a:solidFill>
                  </a:rPr>
                  <a:t>{low, medium}.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10 tuples in partition </a:t>
                </a:r>
                <a:r>
                  <a:rPr lang="en-US" i="1" dirty="0"/>
                  <a:t>D</a:t>
                </a:r>
                <a:r>
                  <a:rPr lang="en-US" i="1" baseline="-25000" dirty="0"/>
                  <a:t>1</a:t>
                </a:r>
                <a:r>
                  <a:rPr lang="en-US" dirty="0"/>
                  <a:t> satisfying the condition “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𝑖𝑛𝑐𝑜𝑚𝑒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𝑚𝑒𝑑𝑖𝑢𝑚</m:t>
                        </m:r>
                      </m:e>
                    </m:d>
                  </m:oMath>
                </a14:m>
                <a:r>
                  <a:rPr lang="en-US" dirty="0"/>
                  <a:t>”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4 tuples of </a:t>
                </a:r>
                <a:r>
                  <a:rPr lang="en-US" i="1" dirty="0"/>
                  <a:t>D</a:t>
                </a:r>
                <a:r>
                  <a:rPr lang="en-US" dirty="0"/>
                  <a:t> would be assigned to partition </a:t>
                </a:r>
                <a:r>
                  <a:rPr lang="en-US" i="1" dirty="0"/>
                  <a:t>D</a:t>
                </a:r>
                <a:r>
                  <a:rPr lang="en-US" i="1" baseline="-25000" dirty="0"/>
                  <a:t>2</a:t>
                </a:r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Gini</a:t>
                </a:r>
                <a:r>
                  <a:rPr lang="en-US" dirty="0"/>
                  <a:t> index value computed based on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D0722-FC2A-40E1-BEB4-BCF6D1556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2215320"/>
              </a:xfrm>
              <a:blipFill>
                <a:blip r:embed="rId2"/>
                <a:stretch>
                  <a:fillRect l="-532" t="-2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8B4356-7523-4DED-A126-D0F1611E5211}"/>
                  </a:ext>
                </a:extLst>
              </p:cNvPr>
              <p:cNvSpPr txBox="1"/>
              <p:nvPr/>
            </p:nvSpPr>
            <p:spPr>
              <a:xfrm>
                <a:off x="867147" y="3272759"/>
                <a:ext cx="4306263" cy="395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𝑚𝑒𝑑𝑖𝑢𝑚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8B4356-7523-4DED-A126-D0F1611E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7" y="3272759"/>
                <a:ext cx="4306263" cy="395814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D860B9-9A56-4972-B32B-0C740A07AFF3}"/>
                  </a:ext>
                </a:extLst>
              </p:cNvPr>
              <p:cNvSpPr/>
              <p:nvPr/>
            </p:nvSpPr>
            <p:spPr>
              <a:xfrm>
                <a:off x="4704599" y="3078764"/>
                <a:ext cx="403540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24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D860B9-9A56-4972-B32B-0C740A07A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99" y="3078764"/>
                <a:ext cx="403540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74FB7F-59AC-4F72-AAF9-CAA66F01C11C}"/>
                  </a:ext>
                </a:extLst>
              </p:cNvPr>
              <p:cNvSpPr/>
              <p:nvPr/>
            </p:nvSpPr>
            <p:spPr>
              <a:xfrm>
                <a:off x="4704599" y="3902940"/>
                <a:ext cx="7226145" cy="1057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74FB7F-59AC-4F72-AAF9-CAA66F01C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99" y="3902940"/>
                <a:ext cx="7226145" cy="1057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B9AA4B-B4FF-49E8-A708-C6AB5BFC35B4}"/>
                  </a:ext>
                </a:extLst>
              </p:cNvPr>
              <p:cNvSpPr/>
              <p:nvPr/>
            </p:nvSpPr>
            <p:spPr>
              <a:xfrm>
                <a:off x="4704599" y="5000781"/>
                <a:ext cx="13120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0.443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B9AA4B-B4FF-49E8-A708-C6AB5BFC3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99" y="5000781"/>
                <a:ext cx="13120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B69A9-9AF6-4AE5-8423-27856E407806}"/>
                  </a:ext>
                </a:extLst>
              </p:cNvPr>
              <p:cNvSpPr/>
              <p:nvPr/>
            </p:nvSpPr>
            <p:spPr>
              <a:xfrm>
                <a:off x="4704599" y="5502818"/>
                <a:ext cx="3261855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B69A9-9AF6-4AE5-8423-27856E407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99" y="5502818"/>
                <a:ext cx="3261855" cy="491738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DD478BD-EA19-9E7B-6965-54EF5624C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010448"/>
              </p:ext>
            </p:extLst>
          </p:nvPr>
        </p:nvGraphicFramePr>
        <p:xfrm>
          <a:off x="363383" y="4090529"/>
          <a:ext cx="410901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5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61">
                  <a:extLst>
                    <a:ext uri="{9D8B030D-6E8A-4147-A177-3AD203B41FA5}">
                      <a16:colId xmlns:a16="http://schemas.microsoft.com/office/drawing/2014/main" val="132591613"/>
                    </a:ext>
                  </a:extLst>
                </a:gridCol>
                <a:gridCol w="1074161">
                  <a:extLst>
                    <a:ext uri="{9D8B030D-6E8A-4147-A177-3AD203B41FA5}">
                      <a16:colId xmlns:a16="http://schemas.microsoft.com/office/drawing/2014/main" val="364764334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Distinct Values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Low, Medium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6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1356-0EA3-54C2-630F-02E2BC36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lang="en-IN" b="1" dirty="0"/>
              <a:t>. </a:t>
            </a:r>
            <a:r>
              <a:rPr lang="en-IN" dirty="0"/>
              <a:t>Gini Index </a:t>
            </a:r>
            <a:r>
              <a:rPr lang="en-IN" b="1" dirty="0"/>
              <a:t>– Example Cont</a:t>
            </a:r>
            <a:r>
              <a:rPr lang="en-IN" dirty="0"/>
              <a:t>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35165-D45B-1A15-35C3-B6744903A11A}"/>
                  </a:ext>
                </a:extLst>
              </p:cNvPr>
              <p:cNvSpPr txBox="1"/>
              <p:nvPr/>
            </p:nvSpPr>
            <p:spPr>
              <a:xfrm>
                <a:off x="1258956" y="991525"/>
                <a:ext cx="7664406" cy="1196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𝑚𝑒𝑑𝑖𝑢𝑚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𝑚𝑒𝑑𝑖𝑢𝑚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0.458</m:t>
                      </m:r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𝑚𝑒𝑑𝑖𝑢𝑚</m:t>
                              </m:r>
                              <m:r>
                                <a:rPr lang="en-I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=0.45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35165-D45B-1A15-35C3-B6744903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6" y="991525"/>
                <a:ext cx="7664406" cy="1196097"/>
              </a:xfrm>
              <a:prstGeom prst="rect">
                <a:avLst/>
              </a:prstGeom>
              <a:blipFill>
                <a:blip r:embed="rId2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30C1D0D-AD9E-6F4B-1E2B-976526930D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87" y="1008004"/>
            <a:ext cx="415023" cy="39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39C49-08B0-888F-6B39-D7CFDBB6BC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00" y="1419011"/>
            <a:ext cx="341123" cy="341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5D001-721B-32A1-45A6-7112BDC822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38" y="1803316"/>
            <a:ext cx="341123" cy="341123"/>
          </a:xfrm>
          <a:prstGeom prst="rect">
            <a:avLst/>
          </a:prstGeom>
        </p:spPr>
      </p:pic>
      <p:sp>
        <p:nvSpPr>
          <p:cNvPr id="11" name="Text Box 31">
            <a:extLst>
              <a:ext uri="{FF2B5EF4-FFF2-40B4-BE49-F238E27FC236}">
                <a16:creationId xmlns:a16="http://schemas.microsoft.com/office/drawing/2014/main" id="{E0AC2B91-FF01-B357-522B-D915EEBEA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67" y="1404906"/>
            <a:ext cx="1258956" cy="4308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200" b="1" i="1" dirty="0">
                <a:solidFill>
                  <a:schemeClr val="tx2"/>
                </a:solidFill>
              </a:rPr>
              <a:t>Income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E277C3-4352-96C8-FC5C-D1D09571318A}"/>
                  </a:ext>
                </a:extLst>
              </p:cNvPr>
              <p:cNvSpPr txBox="1"/>
              <p:nvPr/>
            </p:nvSpPr>
            <p:spPr>
              <a:xfrm>
                <a:off x="1258956" y="2655675"/>
                <a:ext cx="823251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𝑦𝑜𝑢𝑡h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𝑠𝑒𝑛𝑖𝑜𝑟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𝑚𝑖𝑑𝑑𝑙𝑒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𝑎𝑔𝑒𝑑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E277C3-4352-96C8-FC5C-D1D09571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6" y="2655675"/>
                <a:ext cx="8232510" cy="491738"/>
              </a:xfrm>
              <a:prstGeom prst="rect">
                <a:avLst/>
              </a:prstGeom>
              <a:blipFill>
                <a:blip r:embed="rId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1">
            <a:extLst>
              <a:ext uri="{FF2B5EF4-FFF2-40B4-BE49-F238E27FC236}">
                <a16:creationId xmlns:a16="http://schemas.microsoft.com/office/drawing/2014/main" id="{3D183152-7B76-C69E-80A2-8A5F514D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67" y="2716878"/>
            <a:ext cx="1258956" cy="4308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200" b="1" i="1" dirty="0">
                <a:solidFill>
                  <a:schemeClr val="tx2"/>
                </a:solidFill>
              </a:rPr>
              <a:t>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2C8227-3B28-A888-9BBF-03270B5476DA}"/>
                  </a:ext>
                </a:extLst>
              </p:cNvPr>
              <p:cNvSpPr txBox="1"/>
              <p:nvPr/>
            </p:nvSpPr>
            <p:spPr>
              <a:xfrm>
                <a:off x="1351723" y="3771791"/>
                <a:ext cx="4347472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𝑦𝑒𝑠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2C8227-3B28-A888-9BBF-03270B54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3" y="3771791"/>
                <a:ext cx="4347472" cy="490840"/>
              </a:xfrm>
              <a:prstGeom prst="rect">
                <a:avLst/>
              </a:prstGeom>
              <a:blipFill>
                <a:blip r:embed="rId6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31">
            <a:extLst>
              <a:ext uri="{FF2B5EF4-FFF2-40B4-BE49-F238E27FC236}">
                <a16:creationId xmlns:a16="http://schemas.microsoft.com/office/drawing/2014/main" id="{3E2A26E0-183F-6556-374C-B51553E6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34" y="3832994"/>
            <a:ext cx="1258956" cy="4308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200" b="1" i="1" dirty="0">
                <a:solidFill>
                  <a:schemeClr val="tx2"/>
                </a:solidFill>
              </a:rPr>
              <a:t>Student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2EDBB3-8AD0-C7C9-D9DD-953AC3424BE4}"/>
                  </a:ext>
                </a:extLst>
              </p:cNvPr>
              <p:cNvSpPr txBox="1"/>
              <p:nvPr/>
            </p:nvSpPr>
            <p:spPr>
              <a:xfrm>
                <a:off x="1351723" y="4846467"/>
                <a:ext cx="5816849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𝑓𝑎𝑖𝑟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𝑒𝑥𝑐𝑒𝑙𝑙𝑒𝑛𝑡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2EDBB3-8AD0-C7C9-D9DD-953AC342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3" y="4846467"/>
                <a:ext cx="5816849" cy="491738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1">
            <a:extLst>
              <a:ext uri="{FF2B5EF4-FFF2-40B4-BE49-F238E27FC236}">
                <a16:creationId xmlns:a16="http://schemas.microsoft.com/office/drawing/2014/main" id="{89140B9B-9C28-4D36-3325-1A077B20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67" y="4707166"/>
            <a:ext cx="1258956" cy="7694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200" b="1" i="1" dirty="0">
                <a:solidFill>
                  <a:schemeClr val="tx2"/>
                </a:solidFill>
              </a:rPr>
              <a:t>Credit</a:t>
            </a:r>
          </a:p>
          <a:p>
            <a:pPr algn="ctr"/>
            <a:r>
              <a:rPr lang="en-US" altLang="en-US" sz="2200" b="1" i="1" dirty="0">
                <a:solidFill>
                  <a:schemeClr val="tx2"/>
                </a:solidFill>
              </a:rPr>
              <a:t>Rating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B35210-1278-19B3-0CE8-866A468F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2" y="2704280"/>
            <a:ext cx="415023" cy="394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E341D3-5AFF-7CC0-9170-1B348C2EB8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81" y="1402532"/>
            <a:ext cx="341123" cy="3411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8968A5-B059-9D95-E41E-2108DAE43D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80" y="3846649"/>
            <a:ext cx="341123" cy="3411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0BD5F1-9552-1A8A-6FEF-B6883FF89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32" y="4921324"/>
            <a:ext cx="341123" cy="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8BCC-6D24-E18F-7E74-AB020E8B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Pruning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2804-B1B5-E420-6094-45365631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decision tree is built, many of the branches will reflect </a:t>
            </a:r>
            <a:r>
              <a:rPr lang="en-US" dirty="0">
                <a:solidFill>
                  <a:srgbClr val="C00000"/>
                </a:solidFill>
              </a:rPr>
              <a:t>anomalies in the training</a:t>
            </a:r>
            <a:r>
              <a:rPr lang="en-US" dirty="0"/>
              <a:t> data due to </a:t>
            </a:r>
            <a:r>
              <a:rPr lang="en-US" dirty="0">
                <a:solidFill>
                  <a:srgbClr val="C00000"/>
                </a:solidFill>
              </a:rPr>
              <a:t>noise or outliers</a:t>
            </a:r>
            <a:r>
              <a:rPr lang="en-US" dirty="0"/>
              <a:t>. </a:t>
            </a:r>
          </a:p>
          <a:p>
            <a:r>
              <a:rPr lang="en-US" dirty="0"/>
              <a:t>We can remove the </a:t>
            </a:r>
            <a:r>
              <a:rPr lang="en-US" dirty="0">
                <a:solidFill>
                  <a:srgbClr val="C00000"/>
                </a:solidFill>
              </a:rPr>
              <a:t>least-reliable branches </a:t>
            </a:r>
            <a:r>
              <a:rPr lang="en-US" dirty="0"/>
              <a:t>from the </a:t>
            </a:r>
            <a:r>
              <a:rPr lang="en-US" dirty="0">
                <a:solidFill>
                  <a:srgbClr val="C00000"/>
                </a:solidFill>
              </a:rPr>
              <a:t>tree</a:t>
            </a:r>
            <a:r>
              <a:rPr lang="en-US" dirty="0"/>
              <a:t>.</a:t>
            </a:r>
          </a:p>
          <a:p>
            <a:r>
              <a:rPr lang="en-US" dirty="0"/>
              <a:t>There are two common approaches to tree pruning: </a:t>
            </a:r>
            <a:r>
              <a:rPr lang="en-US" dirty="0" err="1">
                <a:solidFill>
                  <a:srgbClr val="C00000"/>
                </a:solidFill>
              </a:rPr>
              <a:t>prepruning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postpruning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Prepruning</a:t>
            </a:r>
            <a:r>
              <a:rPr lang="en-US" dirty="0"/>
              <a:t>:</a:t>
            </a:r>
          </a:p>
          <a:p>
            <a:r>
              <a:rPr lang="en-US" dirty="0"/>
              <a:t>A tree is “pruned” by </a:t>
            </a:r>
            <a:r>
              <a:rPr lang="en-US" dirty="0">
                <a:solidFill>
                  <a:srgbClr val="C00000"/>
                </a:solidFill>
              </a:rPr>
              <a:t>halting</a:t>
            </a:r>
            <a:r>
              <a:rPr lang="en-US" dirty="0"/>
              <a:t> its </a:t>
            </a:r>
            <a:r>
              <a:rPr lang="en-US" dirty="0">
                <a:solidFill>
                  <a:srgbClr val="C00000"/>
                </a:solidFill>
              </a:rPr>
              <a:t>construction</a:t>
            </a:r>
            <a:r>
              <a:rPr lang="en-US" dirty="0"/>
              <a:t> early (e.g., by deciding not to </a:t>
            </a:r>
            <a:r>
              <a:rPr lang="en-US" dirty="0">
                <a:solidFill>
                  <a:srgbClr val="C00000"/>
                </a:solidFill>
              </a:rPr>
              <a:t>further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partition</a:t>
            </a:r>
            <a:r>
              <a:rPr lang="en-US" dirty="0"/>
              <a:t> the subset of training tuples at a given node). </a:t>
            </a:r>
          </a:p>
          <a:p>
            <a:r>
              <a:rPr lang="en-US" dirty="0"/>
              <a:t>If partitioning the tuples at a node would result in a split that </a:t>
            </a:r>
            <a:r>
              <a:rPr lang="en-US" dirty="0">
                <a:solidFill>
                  <a:srgbClr val="C00000"/>
                </a:solidFill>
              </a:rPr>
              <a:t>falls</a:t>
            </a:r>
            <a:r>
              <a:rPr lang="en-US" dirty="0"/>
              <a:t> below a </a:t>
            </a:r>
            <a:r>
              <a:rPr lang="en-US" dirty="0">
                <a:solidFill>
                  <a:srgbClr val="C00000"/>
                </a:solidFill>
              </a:rPr>
              <a:t>prespecified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threshold</a:t>
            </a:r>
            <a:r>
              <a:rPr lang="en-US" dirty="0"/>
              <a:t>, then further partitioning of the given subset is </a:t>
            </a:r>
            <a:r>
              <a:rPr lang="en-US" dirty="0">
                <a:solidFill>
                  <a:srgbClr val="C00000"/>
                </a:solidFill>
              </a:rPr>
              <a:t>halted</a:t>
            </a:r>
            <a:r>
              <a:rPr lang="en-US" dirty="0"/>
              <a:t>. </a:t>
            </a:r>
          </a:p>
          <a:p>
            <a:r>
              <a:rPr lang="en-US" dirty="0"/>
              <a:t>There are </a:t>
            </a:r>
            <a:r>
              <a:rPr lang="en-US" dirty="0">
                <a:solidFill>
                  <a:srgbClr val="C00000"/>
                </a:solidFill>
              </a:rPr>
              <a:t>difficulties</a:t>
            </a:r>
            <a:r>
              <a:rPr lang="en-US" dirty="0"/>
              <a:t>, however, in choosing an appropriate </a:t>
            </a:r>
            <a:r>
              <a:rPr lang="en-US" dirty="0">
                <a:solidFill>
                  <a:srgbClr val="C00000"/>
                </a:solidFill>
              </a:rPr>
              <a:t>threshold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High</a:t>
            </a:r>
            <a:r>
              <a:rPr lang="en-US" dirty="0"/>
              <a:t> thresholds could result in </a:t>
            </a:r>
            <a:r>
              <a:rPr lang="en-US" dirty="0">
                <a:solidFill>
                  <a:srgbClr val="C00000"/>
                </a:solidFill>
              </a:rPr>
              <a:t>oversimplified</a:t>
            </a:r>
            <a:r>
              <a:rPr lang="en-US" dirty="0"/>
              <a:t> trees, whereas low thresholds could result in very </a:t>
            </a:r>
            <a:r>
              <a:rPr lang="en-US" dirty="0">
                <a:solidFill>
                  <a:srgbClr val="C00000"/>
                </a:solidFill>
              </a:rPr>
              <a:t>little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simplification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418F-49B8-85C2-0591-BA8FD9B3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6651-FA06-4137-2AA4-B03EA10D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75564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Postpruning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r>
              <a:rPr lang="en-US" dirty="0"/>
              <a:t>Which removes </a:t>
            </a:r>
            <a:r>
              <a:rPr lang="en-US" dirty="0">
                <a:solidFill>
                  <a:srgbClr val="C00000"/>
                </a:solidFill>
              </a:rPr>
              <a:t>subtrees</a:t>
            </a:r>
            <a:r>
              <a:rPr lang="en-US" dirty="0"/>
              <a:t> from a “</a:t>
            </a:r>
            <a:r>
              <a:rPr lang="en-US" dirty="0">
                <a:solidFill>
                  <a:srgbClr val="C00000"/>
                </a:solidFill>
              </a:rPr>
              <a:t>fully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grown</a:t>
            </a:r>
            <a:r>
              <a:rPr lang="en-US" dirty="0"/>
              <a:t>” tree. </a:t>
            </a:r>
          </a:p>
          <a:p>
            <a:r>
              <a:rPr lang="en-US" dirty="0"/>
              <a:t>A subtree at a given node is </a:t>
            </a:r>
            <a:r>
              <a:rPr lang="en-US" dirty="0">
                <a:solidFill>
                  <a:srgbClr val="C00000"/>
                </a:solidFill>
              </a:rPr>
              <a:t>pruned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removing</a:t>
            </a:r>
            <a:r>
              <a:rPr lang="en-US" dirty="0"/>
              <a:t> its </a:t>
            </a:r>
            <a:r>
              <a:rPr lang="en-US" dirty="0">
                <a:solidFill>
                  <a:srgbClr val="C00000"/>
                </a:solidFill>
              </a:rPr>
              <a:t>branches</a:t>
            </a:r>
            <a:r>
              <a:rPr lang="en-US" dirty="0"/>
              <a:t> and replacing it with a </a:t>
            </a:r>
            <a:r>
              <a:rPr lang="en-US" dirty="0">
                <a:solidFill>
                  <a:srgbClr val="C00000"/>
                </a:solidFill>
              </a:rPr>
              <a:t>leaf</a:t>
            </a:r>
            <a:r>
              <a:rPr lang="en-US" dirty="0"/>
              <a:t>. </a:t>
            </a:r>
          </a:p>
          <a:p>
            <a:r>
              <a:rPr lang="en-US" dirty="0"/>
              <a:t>The leaf is </a:t>
            </a:r>
            <a:r>
              <a:rPr lang="en-US" dirty="0">
                <a:solidFill>
                  <a:srgbClr val="C00000"/>
                </a:solidFill>
              </a:rPr>
              <a:t>labeled</a:t>
            </a:r>
            <a:r>
              <a:rPr lang="en-US" dirty="0"/>
              <a:t> with the </a:t>
            </a:r>
            <a:r>
              <a:rPr lang="en-US" dirty="0">
                <a:solidFill>
                  <a:srgbClr val="C00000"/>
                </a:solidFill>
              </a:rPr>
              <a:t>most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frequent</a:t>
            </a:r>
            <a:r>
              <a:rPr lang="en-US" dirty="0"/>
              <a:t> class among the </a:t>
            </a:r>
            <a:r>
              <a:rPr lang="en-US" dirty="0">
                <a:solidFill>
                  <a:srgbClr val="C00000"/>
                </a:solidFill>
              </a:rPr>
              <a:t>subtree</a:t>
            </a:r>
            <a:r>
              <a:rPr lang="en-US" dirty="0"/>
              <a:t> being </a:t>
            </a:r>
            <a:r>
              <a:rPr lang="en-US" dirty="0">
                <a:solidFill>
                  <a:srgbClr val="C00000"/>
                </a:solidFill>
              </a:rPr>
              <a:t>replaced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0C1BE8B0-7210-0B16-4511-3242D092816D}"/>
              </a:ext>
            </a:extLst>
          </p:cNvPr>
          <p:cNvSpPr/>
          <p:nvPr/>
        </p:nvSpPr>
        <p:spPr>
          <a:xfrm>
            <a:off x="2531548" y="2728152"/>
            <a:ext cx="543298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A1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613E045D-F18D-06BF-6A33-91AFC592DABD}"/>
              </a:ext>
            </a:extLst>
          </p:cNvPr>
          <p:cNvSpPr/>
          <p:nvPr/>
        </p:nvSpPr>
        <p:spPr>
          <a:xfrm>
            <a:off x="1372841" y="3559162"/>
            <a:ext cx="562536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A2 </a:t>
            </a: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FF15B2A8-3005-11E3-78F2-3F4795F6B060}"/>
              </a:ext>
            </a:extLst>
          </p:cNvPr>
          <p:cNvSpPr/>
          <p:nvPr/>
        </p:nvSpPr>
        <p:spPr>
          <a:xfrm>
            <a:off x="3829610" y="3509911"/>
            <a:ext cx="562535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E74A57-39A1-4434-EBC2-69A782DD289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654109" y="3232902"/>
            <a:ext cx="1149088" cy="32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EA0567-CD63-C5CE-27E0-6D22882390E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803197" y="3232902"/>
            <a:ext cx="1307681" cy="2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0E49969-973E-6C60-AA5F-BDB637174A76}"/>
              </a:ext>
            </a:extLst>
          </p:cNvPr>
          <p:cNvSpPr/>
          <p:nvPr/>
        </p:nvSpPr>
        <p:spPr>
          <a:xfrm>
            <a:off x="152345" y="5299897"/>
            <a:ext cx="741519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F2AB06-C168-3DFF-53C3-98F11A4C6B4C}"/>
              </a:ext>
            </a:extLst>
          </p:cNvPr>
          <p:cNvSpPr/>
          <p:nvPr/>
        </p:nvSpPr>
        <p:spPr>
          <a:xfrm>
            <a:off x="1166171" y="5299897"/>
            <a:ext cx="741520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5C93A-2414-81E1-8946-87E7DEF0EFA8}"/>
              </a:ext>
            </a:extLst>
          </p:cNvPr>
          <p:cNvCxnSpPr>
            <a:cxnSpLocks/>
            <a:stCxn id="67" idx="2"/>
            <a:endCxn id="13" idx="0"/>
          </p:cNvCxnSpPr>
          <p:nvPr/>
        </p:nvCxnSpPr>
        <p:spPr>
          <a:xfrm flipH="1">
            <a:off x="523105" y="4814098"/>
            <a:ext cx="568468" cy="4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CA6D66-33E5-73F8-2DBA-697660ADB573}"/>
              </a:ext>
            </a:extLst>
          </p:cNvPr>
          <p:cNvCxnSpPr>
            <a:cxnSpLocks/>
            <a:stCxn id="67" idx="2"/>
            <a:endCxn id="14" idx="0"/>
          </p:cNvCxnSpPr>
          <p:nvPr/>
        </p:nvCxnSpPr>
        <p:spPr>
          <a:xfrm>
            <a:off x="1091573" y="4814098"/>
            <a:ext cx="445358" cy="4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D73C98-9C90-6440-FE29-C9C0572AC148}"/>
              </a:ext>
            </a:extLst>
          </p:cNvPr>
          <p:cNvSpPr txBox="1"/>
          <p:nvPr/>
        </p:nvSpPr>
        <p:spPr>
          <a:xfrm>
            <a:off x="1885412" y="3076966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6E6BD-46F8-0A9E-E0AE-48782A3EE032}"/>
              </a:ext>
            </a:extLst>
          </p:cNvPr>
          <p:cNvSpPr txBox="1"/>
          <p:nvPr/>
        </p:nvSpPr>
        <p:spPr>
          <a:xfrm>
            <a:off x="3434480" y="3026700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67" name="Rounded Rectangle 31">
            <a:extLst>
              <a:ext uri="{FF2B5EF4-FFF2-40B4-BE49-F238E27FC236}">
                <a16:creationId xmlns:a16="http://schemas.microsoft.com/office/drawing/2014/main" id="{B9956B94-AF53-3E03-771D-959DC69D0091}"/>
              </a:ext>
            </a:extLst>
          </p:cNvPr>
          <p:cNvSpPr/>
          <p:nvPr/>
        </p:nvSpPr>
        <p:spPr>
          <a:xfrm>
            <a:off x="810305" y="4309348"/>
            <a:ext cx="562536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A4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91E248-B8B5-3730-FE5B-6B7B41B831C7}"/>
              </a:ext>
            </a:extLst>
          </p:cNvPr>
          <p:cNvCxnSpPr>
            <a:cxnSpLocks/>
            <a:stCxn id="5" idx="2"/>
            <a:endCxn id="67" idx="0"/>
          </p:cNvCxnSpPr>
          <p:nvPr/>
        </p:nvCxnSpPr>
        <p:spPr>
          <a:xfrm flipH="1">
            <a:off x="1091573" y="4063912"/>
            <a:ext cx="562536" cy="24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4CA2FE-4539-3448-291A-0A440B9FB19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54109" y="4063912"/>
            <a:ext cx="631283" cy="2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1DE165-3161-4A88-4E4F-B069F67FA243}"/>
              </a:ext>
            </a:extLst>
          </p:cNvPr>
          <p:cNvSpPr txBox="1"/>
          <p:nvPr/>
        </p:nvSpPr>
        <p:spPr>
          <a:xfrm>
            <a:off x="829543" y="3889773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7CC1E0-9C96-7528-2484-3AB4967417E9}"/>
              </a:ext>
            </a:extLst>
          </p:cNvPr>
          <p:cNvSpPr txBox="1"/>
          <p:nvPr/>
        </p:nvSpPr>
        <p:spPr>
          <a:xfrm>
            <a:off x="1957160" y="3889773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78" name="Rounded Rectangle 31">
            <a:extLst>
              <a:ext uri="{FF2B5EF4-FFF2-40B4-BE49-F238E27FC236}">
                <a16:creationId xmlns:a16="http://schemas.microsoft.com/office/drawing/2014/main" id="{AB325B71-286D-F753-EC35-16E9D4269C5B}"/>
              </a:ext>
            </a:extLst>
          </p:cNvPr>
          <p:cNvSpPr/>
          <p:nvPr/>
        </p:nvSpPr>
        <p:spPr>
          <a:xfrm>
            <a:off x="3357648" y="4313524"/>
            <a:ext cx="562536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A5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A435B93-A7E3-E5BB-D6EA-3C12A1511EFF}"/>
              </a:ext>
            </a:extLst>
          </p:cNvPr>
          <p:cNvCxnSpPr>
            <a:cxnSpLocks/>
          </p:cNvCxnSpPr>
          <p:nvPr/>
        </p:nvCxnSpPr>
        <p:spPr>
          <a:xfrm flipH="1">
            <a:off x="3604982" y="4054953"/>
            <a:ext cx="562536" cy="24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7AD8BF1-59D3-EC01-1875-E0E7B1536B25}"/>
              </a:ext>
            </a:extLst>
          </p:cNvPr>
          <p:cNvCxnSpPr>
            <a:cxnSpLocks/>
          </p:cNvCxnSpPr>
          <p:nvPr/>
        </p:nvCxnSpPr>
        <p:spPr>
          <a:xfrm>
            <a:off x="4167518" y="4054953"/>
            <a:ext cx="631283" cy="2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E0A55F9-174C-6B4D-8613-179D4291A3E6}"/>
              </a:ext>
            </a:extLst>
          </p:cNvPr>
          <p:cNvSpPr txBox="1"/>
          <p:nvPr/>
        </p:nvSpPr>
        <p:spPr>
          <a:xfrm>
            <a:off x="3342952" y="3880814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489BFC-A2CD-148C-977F-E941EE266C04}"/>
              </a:ext>
            </a:extLst>
          </p:cNvPr>
          <p:cNvSpPr txBox="1"/>
          <p:nvPr/>
        </p:nvSpPr>
        <p:spPr>
          <a:xfrm>
            <a:off x="4279875" y="3857911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B3DA65-73C8-DA1C-4622-B5A057165720}"/>
              </a:ext>
            </a:extLst>
          </p:cNvPr>
          <p:cNvSpPr txBox="1"/>
          <p:nvPr/>
        </p:nvSpPr>
        <p:spPr>
          <a:xfrm>
            <a:off x="344287" y="4813713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A077A6-938B-39C5-7004-8D7416206CE9}"/>
              </a:ext>
            </a:extLst>
          </p:cNvPr>
          <p:cNvSpPr txBox="1"/>
          <p:nvPr/>
        </p:nvSpPr>
        <p:spPr>
          <a:xfrm>
            <a:off x="1233163" y="4859203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A293908-F43B-DC2E-6D77-0762A3727FAB}"/>
              </a:ext>
            </a:extLst>
          </p:cNvPr>
          <p:cNvSpPr/>
          <p:nvPr/>
        </p:nvSpPr>
        <p:spPr>
          <a:xfrm>
            <a:off x="1882170" y="4326558"/>
            <a:ext cx="741520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264534-09AC-7A43-5061-C7FD4E164D7B}"/>
              </a:ext>
            </a:extLst>
          </p:cNvPr>
          <p:cNvSpPr/>
          <p:nvPr/>
        </p:nvSpPr>
        <p:spPr>
          <a:xfrm>
            <a:off x="2780301" y="5331506"/>
            <a:ext cx="741519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923837-E977-ADE7-7F88-3C78A8E7712D}"/>
              </a:ext>
            </a:extLst>
          </p:cNvPr>
          <p:cNvSpPr/>
          <p:nvPr/>
        </p:nvSpPr>
        <p:spPr>
          <a:xfrm>
            <a:off x="3913811" y="5361523"/>
            <a:ext cx="741520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5D8C03-BFF8-6522-85E7-0E3D0A110CE6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 flipH="1">
            <a:off x="3151061" y="4818274"/>
            <a:ext cx="487855" cy="51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32D949B-69E9-B4DE-E5C8-22D3D376E150}"/>
              </a:ext>
            </a:extLst>
          </p:cNvPr>
          <p:cNvCxnSpPr>
            <a:cxnSpLocks/>
            <a:stCxn id="78" idx="2"/>
            <a:endCxn id="99" idx="0"/>
          </p:cNvCxnSpPr>
          <p:nvPr/>
        </p:nvCxnSpPr>
        <p:spPr>
          <a:xfrm>
            <a:off x="3638916" y="4818274"/>
            <a:ext cx="645655" cy="5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57B18-F42F-0D78-41A6-D60742C2AE2E}"/>
              </a:ext>
            </a:extLst>
          </p:cNvPr>
          <p:cNvSpPr txBox="1"/>
          <p:nvPr/>
        </p:nvSpPr>
        <p:spPr>
          <a:xfrm>
            <a:off x="2972243" y="4845322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1FDD90-0FFE-C35A-CDFF-1B591EC18A5D}"/>
              </a:ext>
            </a:extLst>
          </p:cNvPr>
          <p:cNvSpPr txBox="1"/>
          <p:nvPr/>
        </p:nvSpPr>
        <p:spPr>
          <a:xfrm>
            <a:off x="4003304" y="4878312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197383-B9A8-9048-918F-FF46A9EFC2E3}"/>
              </a:ext>
            </a:extLst>
          </p:cNvPr>
          <p:cNvSpPr/>
          <p:nvPr/>
        </p:nvSpPr>
        <p:spPr>
          <a:xfrm>
            <a:off x="4471650" y="4308963"/>
            <a:ext cx="741520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06EE83-3A37-D9D5-9375-D53830704F13}"/>
              </a:ext>
            </a:extLst>
          </p:cNvPr>
          <p:cNvSpPr/>
          <p:nvPr/>
        </p:nvSpPr>
        <p:spPr>
          <a:xfrm>
            <a:off x="2678448" y="3388838"/>
            <a:ext cx="2643629" cy="2584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sp>
        <p:nvSpPr>
          <p:cNvPr id="114" name="Rounded Rectangle 31">
            <a:extLst>
              <a:ext uri="{FF2B5EF4-FFF2-40B4-BE49-F238E27FC236}">
                <a16:creationId xmlns:a16="http://schemas.microsoft.com/office/drawing/2014/main" id="{E70BA594-688F-E076-83C6-E8DB3FA8B7F6}"/>
              </a:ext>
            </a:extLst>
          </p:cNvPr>
          <p:cNvSpPr/>
          <p:nvPr/>
        </p:nvSpPr>
        <p:spPr>
          <a:xfrm>
            <a:off x="7982548" y="2825895"/>
            <a:ext cx="543298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A1</a:t>
            </a:r>
          </a:p>
        </p:txBody>
      </p:sp>
      <p:sp>
        <p:nvSpPr>
          <p:cNvPr id="115" name="Rounded Rectangle 31">
            <a:extLst>
              <a:ext uri="{FF2B5EF4-FFF2-40B4-BE49-F238E27FC236}">
                <a16:creationId xmlns:a16="http://schemas.microsoft.com/office/drawing/2014/main" id="{33D93A2F-555F-B088-CAE4-66640C342F63}"/>
              </a:ext>
            </a:extLst>
          </p:cNvPr>
          <p:cNvSpPr/>
          <p:nvPr/>
        </p:nvSpPr>
        <p:spPr>
          <a:xfrm>
            <a:off x="6823841" y="3656905"/>
            <a:ext cx="562536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A2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0C0EE15-C593-B9F1-2A8F-A03BA4FCC76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 flipH="1">
            <a:off x="7105109" y="3330645"/>
            <a:ext cx="1149088" cy="32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7EC89C-C449-C6E3-7093-1392064A175F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8254197" y="3330645"/>
            <a:ext cx="1307681" cy="2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5A2C1B4-C0D5-5C06-7006-A2CE2A43012F}"/>
              </a:ext>
            </a:extLst>
          </p:cNvPr>
          <p:cNvSpPr/>
          <p:nvPr/>
        </p:nvSpPr>
        <p:spPr>
          <a:xfrm>
            <a:off x="5603345" y="5397640"/>
            <a:ext cx="741519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B75B957-2695-BABA-90C4-7C8E026DBF92}"/>
              </a:ext>
            </a:extLst>
          </p:cNvPr>
          <p:cNvSpPr/>
          <p:nvPr/>
        </p:nvSpPr>
        <p:spPr>
          <a:xfrm>
            <a:off x="6617171" y="5397640"/>
            <a:ext cx="741520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124BB1-7CE9-0B02-E222-74BDE6C21446}"/>
              </a:ext>
            </a:extLst>
          </p:cNvPr>
          <p:cNvCxnSpPr>
            <a:cxnSpLocks/>
            <a:stCxn id="125" idx="2"/>
            <a:endCxn id="119" idx="0"/>
          </p:cNvCxnSpPr>
          <p:nvPr/>
        </p:nvCxnSpPr>
        <p:spPr>
          <a:xfrm flipH="1">
            <a:off x="5974105" y="4911841"/>
            <a:ext cx="568468" cy="4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1AFD20C-B360-5624-BD71-4810FB58E68F}"/>
              </a:ext>
            </a:extLst>
          </p:cNvPr>
          <p:cNvCxnSpPr>
            <a:cxnSpLocks/>
            <a:stCxn id="125" idx="2"/>
            <a:endCxn id="120" idx="0"/>
          </p:cNvCxnSpPr>
          <p:nvPr/>
        </p:nvCxnSpPr>
        <p:spPr>
          <a:xfrm>
            <a:off x="6542573" y="4911841"/>
            <a:ext cx="445358" cy="4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C2FF35-0304-0DB7-6D8A-FB0488D1F5F7}"/>
              </a:ext>
            </a:extLst>
          </p:cNvPr>
          <p:cNvSpPr txBox="1"/>
          <p:nvPr/>
        </p:nvSpPr>
        <p:spPr>
          <a:xfrm>
            <a:off x="7336412" y="3174709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E563A9-4150-4FA7-4A1B-91A65E4676C2}"/>
              </a:ext>
            </a:extLst>
          </p:cNvPr>
          <p:cNvSpPr txBox="1"/>
          <p:nvPr/>
        </p:nvSpPr>
        <p:spPr>
          <a:xfrm>
            <a:off x="8885480" y="3124443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125" name="Rounded Rectangle 31">
            <a:extLst>
              <a:ext uri="{FF2B5EF4-FFF2-40B4-BE49-F238E27FC236}">
                <a16:creationId xmlns:a16="http://schemas.microsoft.com/office/drawing/2014/main" id="{80F33EB4-C537-16D1-6746-5C33C6845D8E}"/>
              </a:ext>
            </a:extLst>
          </p:cNvPr>
          <p:cNvSpPr/>
          <p:nvPr/>
        </p:nvSpPr>
        <p:spPr>
          <a:xfrm>
            <a:off x="6261305" y="4407091"/>
            <a:ext cx="562536" cy="50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A4 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DFE7538-017A-7390-E069-5CA1CCA5C2D4}"/>
              </a:ext>
            </a:extLst>
          </p:cNvPr>
          <p:cNvCxnSpPr>
            <a:cxnSpLocks/>
            <a:stCxn id="115" idx="2"/>
            <a:endCxn id="125" idx="0"/>
          </p:cNvCxnSpPr>
          <p:nvPr/>
        </p:nvCxnSpPr>
        <p:spPr>
          <a:xfrm flipH="1">
            <a:off x="6542573" y="4161655"/>
            <a:ext cx="562536" cy="24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18C58D-0EBB-5BBF-9593-CF16091CDE4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7105109" y="4161655"/>
            <a:ext cx="631283" cy="2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AF98832-5E05-1BA3-371A-7FAC04A00F4B}"/>
              </a:ext>
            </a:extLst>
          </p:cNvPr>
          <p:cNvSpPr txBox="1"/>
          <p:nvPr/>
        </p:nvSpPr>
        <p:spPr>
          <a:xfrm>
            <a:off x="6280543" y="3987516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377E204-99C7-9560-F80D-8DBD6F922122}"/>
              </a:ext>
            </a:extLst>
          </p:cNvPr>
          <p:cNvSpPr txBox="1"/>
          <p:nvPr/>
        </p:nvSpPr>
        <p:spPr>
          <a:xfrm>
            <a:off x="7408160" y="3987516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E090272-C4D2-DE82-E9D4-E21D82FCC7AD}"/>
              </a:ext>
            </a:extLst>
          </p:cNvPr>
          <p:cNvSpPr txBox="1"/>
          <p:nvPr/>
        </p:nvSpPr>
        <p:spPr>
          <a:xfrm>
            <a:off x="5795287" y="4911456"/>
            <a:ext cx="54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C539E3-8251-BD8D-A900-1F29F9CEC2DC}"/>
              </a:ext>
            </a:extLst>
          </p:cNvPr>
          <p:cNvSpPr txBox="1"/>
          <p:nvPr/>
        </p:nvSpPr>
        <p:spPr>
          <a:xfrm>
            <a:off x="6684163" y="4956946"/>
            <a:ext cx="5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EBD96BC-9697-69E0-B2B9-D3C6FBE6DCDB}"/>
              </a:ext>
            </a:extLst>
          </p:cNvPr>
          <p:cNvSpPr/>
          <p:nvPr/>
        </p:nvSpPr>
        <p:spPr>
          <a:xfrm>
            <a:off x="7333170" y="4424301"/>
            <a:ext cx="741520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289384-CE3F-0873-7BC3-34FD866FDEDA}"/>
              </a:ext>
            </a:extLst>
          </p:cNvPr>
          <p:cNvSpPr/>
          <p:nvPr/>
        </p:nvSpPr>
        <p:spPr>
          <a:xfrm>
            <a:off x="9191118" y="3625999"/>
            <a:ext cx="741519" cy="470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601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7" grpId="0"/>
      <p:bldP spid="18" grpId="0"/>
      <p:bldP spid="67" grpId="0" animBg="1"/>
      <p:bldP spid="71" grpId="0"/>
      <p:bldP spid="72" grpId="0"/>
      <p:bldP spid="78" grpId="0" animBg="1"/>
      <p:bldP spid="82" grpId="0"/>
      <p:bldP spid="83" grpId="0"/>
      <p:bldP spid="95" grpId="0"/>
      <p:bldP spid="96" grpId="0"/>
      <p:bldP spid="97" grpId="0" animBg="1"/>
      <p:bldP spid="98" grpId="0" animBg="1"/>
      <p:bldP spid="99" grpId="0" animBg="1"/>
      <p:bldP spid="102" grpId="0"/>
      <p:bldP spid="103" grpId="0"/>
      <p:bldP spid="104" grpId="0" animBg="1"/>
      <p:bldP spid="109" grpId="0" animBg="1"/>
      <p:bldP spid="114" grpId="0" animBg="1"/>
      <p:bldP spid="115" grpId="0" animBg="1"/>
      <p:bldP spid="119" grpId="0" animBg="1"/>
      <p:bldP spid="120" grpId="0" animBg="1"/>
      <p:bldP spid="123" grpId="0"/>
      <p:bldP spid="124" grpId="0"/>
      <p:bldP spid="125" grpId="0" animBg="1"/>
      <p:bldP spid="128" grpId="0"/>
      <p:bldP spid="129" grpId="0"/>
      <p:bldP spid="135" grpId="0"/>
      <p:bldP spid="136" grpId="0"/>
      <p:bldP spid="137" grpId="0" animBg="1"/>
      <p:bldP spid="1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E65-DEA3-3C8F-6BDB-3057D6C4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F76A-3C45-2904-B891-B2E81F1C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Cost complexity </a:t>
            </a:r>
            <a:r>
              <a:rPr lang="en-US" dirty="0"/>
              <a:t>pruning algorithm:</a:t>
            </a:r>
          </a:p>
          <a:p>
            <a:pPr lvl="1"/>
            <a:r>
              <a:rPr lang="en-US" dirty="0"/>
              <a:t>It is used in CART</a:t>
            </a:r>
          </a:p>
          <a:p>
            <a:pPr lvl="1"/>
            <a:r>
              <a:rPr lang="en-US" dirty="0"/>
              <a:t>This method considers two factors: the number of leaves in the </a:t>
            </a:r>
            <a:r>
              <a:rPr lang="en-US" dirty="0">
                <a:solidFill>
                  <a:srgbClr val="C00000"/>
                </a:solidFill>
              </a:rPr>
              <a:t>tree(cost complexity)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error rate </a:t>
            </a:r>
            <a:r>
              <a:rPr lang="en-US" dirty="0"/>
              <a:t>(misclassification percentage).</a:t>
            </a:r>
          </a:p>
          <a:p>
            <a:pPr lvl="1"/>
            <a:r>
              <a:rPr lang="en-US" dirty="0"/>
              <a:t>For each inner </a:t>
            </a:r>
            <a:r>
              <a:rPr lang="en-US" dirty="0">
                <a:solidFill>
                  <a:srgbClr val="C00000"/>
                </a:solidFill>
              </a:rPr>
              <a:t>node 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Calculate the </a:t>
            </a:r>
            <a:r>
              <a:rPr lang="en-US" dirty="0">
                <a:solidFill>
                  <a:srgbClr val="C00000"/>
                </a:solidFill>
              </a:rPr>
              <a:t>cost complexity </a:t>
            </a:r>
            <a:r>
              <a:rPr lang="en-US" dirty="0"/>
              <a:t>of the subtree </a:t>
            </a:r>
            <a:r>
              <a:rPr lang="en-US" dirty="0">
                <a:solidFill>
                  <a:srgbClr val="C00000"/>
                </a:solidFill>
              </a:rPr>
              <a:t>rooted at 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Calculate the </a:t>
            </a:r>
            <a:r>
              <a:rPr lang="en-US" dirty="0">
                <a:solidFill>
                  <a:srgbClr val="C00000"/>
                </a:solidFill>
              </a:rPr>
              <a:t>cost complexity </a:t>
            </a:r>
            <a:r>
              <a:rPr lang="en-US" dirty="0"/>
              <a:t>if the subtree at N were replaced by a </a:t>
            </a:r>
            <a:r>
              <a:rPr lang="en-US" dirty="0">
                <a:solidFill>
                  <a:srgbClr val="C00000"/>
                </a:solidFill>
              </a:rPr>
              <a:t>leaf node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Compare</a:t>
            </a:r>
            <a:r>
              <a:rPr lang="en-US" dirty="0"/>
              <a:t> these </a:t>
            </a:r>
            <a:r>
              <a:rPr lang="en-US" dirty="0">
                <a:solidFill>
                  <a:srgbClr val="C00000"/>
                </a:solidFill>
              </a:rPr>
              <a:t>two cost complexity values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pruning N's subtree leads to </a:t>
            </a:r>
            <a:r>
              <a:rPr lang="en-US" dirty="0">
                <a:solidFill>
                  <a:srgbClr val="C00000"/>
                </a:solidFill>
              </a:rPr>
              <a:t>lower cost complexity</a:t>
            </a:r>
            <a:r>
              <a:rPr lang="en-US" dirty="0"/>
              <a:t>, prune the subtree (replace it with a leaf node). Otherwise, keep it </a:t>
            </a:r>
            <a:r>
              <a:rPr lang="en-US" dirty="0">
                <a:solidFill>
                  <a:srgbClr val="C00000"/>
                </a:solidFill>
              </a:rPr>
              <a:t>intact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B6F8-4CDB-D636-3F14-A49DF54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Bayesian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CD47-06BC-0E6D-C413-11B8CEE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Naive Bayes classifier works on the principle of </a:t>
            </a:r>
            <a:r>
              <a:rPr lang="en-US" dirty="0">
                <a:solidFill>
                  <a:srgbClr val="C00000"/>
                </a:solidFill>
              </a:rPr>
              <a:t>conditional probability</a:t>
            </a:r>
            <a:r>
              <a:rPr lang="en-US" dirty="0"/>
              <a:t>, as given by the Bayes theorem.</a:t>
            </a:r>
          </a:p>
          <a:p>
            <a:r>
              <a:rPr lang="en-US" dirty="0"/>
              <a:t>They can predict class membership probabilities such as the probability that a given tuple belongs to a </a:t>
            </a:r>
            <a:r>
              <a:rPr lang="en-US" dirty="0">
                <a:solidFill>
                  <a:srgbClr val="C00000"/>
                </a:solidFill>
              </a:rPr>
              <a:t>particular class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8FAE-8B09-164D-4CE6-0E1AEB8A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38E9-6934-C14C-03D4-A12672D6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9406359" cy="5578501"/>
          </a:xfrm>
        </p:spPr>
        <p:txBody>
          <a:bodyPr/>
          <a:lstStyle/>
          <a:p>
            <a:r>
              <a:rPr lang="en-US" dirty="0"/>
              <a:t>Bayesian classification is used to find conditional probabilities.</a:t>
            </a:r>
          </a:p>
          <a:p>
            <a:r>
              <a:rPr lang="en-US" sz="2400" dirty="0"/>
              <a:t>Consider a data set 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 with a tuple 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 in Bayes Theorem 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b="1" dirty="0"/>
              <a:t> </a:t>
            </a:r>
            <a:r>
              <a:rPr lang="en-US" sz="2400" dirty="0"/>
              <a:t>works as an evidence. 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P(H|X)</a:t>
            </a:r>
            <a:r>
              <a:rPr lang="en-US" sz="2400" dirty="0"/>
              <a:t> : </a:t>
            </a:r>
          </a:p>
          <a:p>
            <a:r>
              <a:rPr lang="en-IN" dirty="0"/>
              <a:t>The probability of </a:t>
            </a:r>
            <a:r>
              <a:rPr lang="en-IN" dirty="0">
                <a:solidFill>
                  <a:srgbClr val="C00000"/>
                </a:solidFill>
              </a:rPr>
              <a:t>customer X purchasing a computer</a:t>
            </a:r>
            <a:r>
              <a:rPr lang="en-IN" dirty="0"/>
              <a:t>, considering the information about the </a:t>
            </a:r>
            <a:r>
              <a:rPr lang="en-IN" dirty="0">
                <a:solidFill>
                  <a:srgbClr val="C00000"/>
                </a:solidFill>
              </a:rPr>
              <a:t>customer's age and income</a:t>
            </a:r>
            <a:r>
              <a:rPr lang="en-IN" dirty="0"/>
              <a:t>.</a:t>
            </a:r>
          </a:p>
          <a:p>
            <a:r>
              <a:rPr lang="en-US" dirty="0"/>
              <a:t>Here</a:t>
            </a:r>
            <a:r>
              <a:rPr lang="en-US" sz="2400" dirty="0"/>
              <a:t> H conditioned on X.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24BE9D-92AD-683A-004B-35CF715F592E}"/>
                  </a:ext>
                </a:extLst>
              </p:cNvPr>
              <p:cNvSpPr txBox="1"/>
              <p:nvPr/>
            </p:nvSpPr>
            <p:spPr>
              <a:xfrm>
                <a:off x="9676435" y="1875099"/>
                <a:ext cx="2297424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/>
                    </a:solidFill>
                    <a:latin typeface="Cambria" pitchFamily="18" charset="0"/>
                  </a:rPr>
                  <a:t>P(H|X)</a:t>
                </a:r>
                <a:r>
                  <a:rPr lang="en-US" sz="1800" dirty="0">
                    <a:latin typeface="Cambria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24BE9D-92AD-683A-004B-35CF715F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435" y="1875099"/>
                <a:ext cx="2297424" cy="592663"/>
              </a:xfrm>
              <a:prstGeom prst="rect">
                <a:avLst/>
              </a:prstGeom>
              <a:blipFill>
                <a:blip r:embed="rId2"/>
                <a:stretch>
                  <a:fillRect l="-2198" t="-625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D5B5EF-348D-089B-279D-8DEC24755DE2}"/>
              </a:ext>
            </a:extLst>
          </p:cNvPr>
          <p:cNvSpPr txBox="1"/>
          <p:nvPr/>
        </p:nvSpPr>
        <p:spPr>
          <a:xfrm>
            <a:off x="9676435" y="122691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The Bayes Theorem</a:t>
            </a:r>
            <a:r>
              <a:rPr lang="en-US" sz="18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E8F0-307F-D392-8712-60495276EC92}"/>
              </a:ext>
            </a:extLst>
          </p:cNvPr>
          <p:cNvSpPr txBox="1"/>
          <p:nvPr/>
        </p:nvSpPr>
        <p:spPr>
          <a:xfrm>
            <a:off x="418934" y="2467762"/>
            <a:ext cx="8830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Let H be some hypothesis such as that the data tuple X belongs to a specified class 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34D31-2DDD-B02D-B7FE-1D4BB94BE59C}"/>
              </a:ext>
            </a:extLst>
          </p:cNvPr>
          <p:cNvSpPr txBox="1"/>
          <p:nvPr/>
        </p:nvSpPr>
        <p:spPr>
          <a:xfrm>
            <a:off x="418934" y="3421861"/>
            <a:ext cx="8830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  <a:effectLst/>
              </a:rPr>
              <a:t>X is a customer with age 35 and income 40,000 Rs.</a:t>
            </a:r>
          </a:p>
        </p:txBody>
      </p:sp>
    </p:spTree>
    <p:extLst>
      <p:ext uri="{BB962C8B-B14F-4D97-AF65-F5344CB8AC3E}">
        <p14:creationId xmlns:p14="http://schemas.microsoft.com/office/powerpoint/2010/main" val="1926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1C0C-9F04-172E-5272-C19DC657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CDC8-8F52-1CB0-AEF0-41571F03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of data analysis uses a </a:t>
            </a:r>
            <a:r>
              <a:rPr lang="en-US" dirty="0">
                <a:solidFill>
                  <a:srgbClr val="C00000"/>
                </a:solidFill>
              </a:rPr>
              <a:t>model</a:t>
            </a:r>
            <a:r>
              <a:rPr lang="en-US" dirty="0"/>
              <a:t> derived from previously </a:t>
            </a:r>
            <a:r>
              <a:rPr lang="en-US" dirty="0">
                <a:solidFill>
                  <a:srgbClr val="C00000"/>
                </a:solidFill>
              </a:rPr>
              <a:t>collected data to predict </a:t>
            </a:r>
            <a:r>
              <a:rPr lang="en-US" dirty="0"/>
              <a:t>a class </a:t>
            </a:r>
            <a:r>
              <a:rPr lang="en-US" dirty="0">
                <a:solidFill>
                  <a:srgbClr val="C00000"/>
                </a:solidFill>
              </a:rPr>
              <a:t>label for fresh data</a:t>
            </a:r>
            <a:r>
              <a:rPr lang="en-US" dirty="0"/>
              <a:t>.</a:t>
            </a:r>
          </a:p>
          <a:p>
            <a:r>
              <a:rPr lang="en-US" dirty="0"/>
              <a:t>Such model is known as </a:t>
            </a:r>
            <a:r>
              <a:rPr lang="en-US" dirty="0">
                <a:solidFill>
                  <a:srgbClr val="C00000"/>
                </a:solidFill>
              </a:rPr>
              <a:t>classifiers to predict </a:t>
            </a:r>
            <a:r>
              <a:rPr lang="en-US" dirty="0"/>
              <a:t>categorical (discrete, unordered) </a:t>
            </a:r>
            <a:r>
              <a:rPr lang="en-US" dirty="0">
                <a:solidFill>
                  <a:srgbClr val="C00000"/>
                </a:solidFill>
              </a:rPr>
              <a:t>class labels</a:t>
            </a:r>
            <a:r>
              <a:rPr lang="en-US" dirty="0"/>
              <a:t>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we can build a classification model to categorize bank loan applications as either </a:t>
            </a:r>
            <a:r>
              <a:rPr lang="en-US" dirty="0">
                <a:solidFill>
                  <a:srgbClr val="C00000"/>
                </a:solidFill>
              </a:rPr>
              <a:t>safe or risky</a:t>
            </a:r>
            <a:r>
              <a:rPr lang="en-US" dirty="0"/>
              <a:t>.</a:t>
            </a:r>
          </a:p>
          <a:p>
            <a:r>
              <a:rPr lang="en-US" dirty="0"/>
              <a:t>The goal of classification is to learn a </a:t>
            </a:r>
            <a:r>
              <a:rPr lang="en-US" dirty="0">
                <a:solidFill>
                  <a:srgbClr val="C00000"/>
                </a:solidFill>
              </a:rPr>
              <a:t>model</a:t>
            </a:r>
            <a:r>
              <a:rPr lang="en-US" dirty="0"/>
              <a:t> that can automatically determine the appropriate </a:t>
            </a:r>
            <a:r>
              <a:rPr lang="en-US" dirty="0">
                <a:solidFill>
                  <a:srgbClr val="C00000"/>
                </a:solidFill>
              </a:rPr>
              <a:t>class for new, unseen data based </a:t>
            </a:r>
            <a:r>
              <a:rPr lang="en-US" dirty="0"/>
              <a:t>on </a:t>
            </a:r>
            <a:r>
              <a:rPr lang="en-US" dirty="0">
                <a:solidFill>
                  <a:srgbClr val="C00000"/>
                </a:solidFill>
              </a:rPr>
              <a:t>patterns</a:t>
            </a:r>
            <a:r>
              <a:rPr lang="en-US" dirty="0"/>
              <a:t> it has learned from a labeled </a:t>
            </a:r>
            <a:r>
              <a:rPr lang="en-US" dirty="0">
                <a:solidFill>
                  <a:srgbClr val="C00000"/>
                </a:solidFill>
              </a:rPr>
              <a:t>training dataset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8FAE-8B09-164D-4CE6-0E1AEB8A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38E9-6934-C14C-03D4-A12672D6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9406359" cy="55785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P(X|H)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: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probability that customer X is 35 years old and earns 40,000 Rs</a:t>
            </a:r>
            <a:r>
              <a:rPr lang="en-US" dirty="0"/>
              <a:t>., given that we are aware that he/she </a:t>
            </a:r>
            <a:r>
              <a:rPr lang="en-US" dirty="0">
                <a:solidFill>
                  <a:srgbClr val="C00000"/>
                </a:solidFill>
              </a:rPr>
              <a:t>intends to purchase the computer</a:t>
            </a:r>
            <a:r>
              <a:rPr lang="en-US" dirty="0"/>
              <a:t>.</a:t>
            </a:r>
          </a:p>
          <a:p>
            <a:r>
              <a:rPr lang="en-US" dirty="0"/>
              <a:t>Here </a:t>
            </a:r>
            <a:r>
              <a:rPr lang="en-US" sz="2400" dirty="0"/>
              <a:t>X conditioned on H.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P(H)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/>
              <a:t>: </a:t>
            </a:r>
          </a:p>
          <a:p>
            <a:r>
              <a:rPr lang="en-US" dirty="0"/>
              <a:t>The probability that the customer </a:t>
            </a:r>
            <a:r>
              <a:rPr lang="en-US" dirty="0">
                <a:solidFill>
                  <a:srgbClr val="C00000"/>
                </a:solidFill>
              </a:rPr>
              <a:t>will buy the computer</a:t>
            </a:r>
            <a:r>
              <a:rPr lang="en-US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P(X)</a:t>
            </a:r>
            <a:r>
              <a:rPr lang="en-US" sz="2400" dirty="0"/>
              <a:t> : </a:t>
            </a:r>
          </a:p>
          <a:p>
            <a:r>
              <a:rPr lang="en-US" dirty="0"/>
              <a:t>The probability the customer X from a set of </a:t>
            </a:r>
            <a:r>
              <a:rPr lang="en-US" dirty="0">
                <a:solidFill>
                  <a:srgbClr val="C00000"/>
                </a:solidFill>
              </a:rPr>
              <a:t>customers is 35 years old and earns 40,000 Rs.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Here P(H|X), P(X|H) are called as </a:t>
            </a:r>
            <a:r>
              <a:rPr lang="en-US" sz="2400" b="1" dirty="0"/>
              <a:t>posterior</a:t>
            </a:r>
            <a:r>
              <a:rPr lang="en-US" sz="2400" dirty="0"/>
              <a:t> probability and P(X) ,P(H) are called </a:t>
            </a:r>
            <a:r>
              <a:rPr lang="en-US" sz="2400" b="1" dirty="0"/>
              <a:t>prior</a:t>
            </a:r>
            <a:r>
              <a:rPr lang="en-US" sz="2400" dirty="0"/>
              <a:t> probability.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24BE9D-92AD-683A-004B-35CF715F592E}"/>
                  </a:ext>
                </a:extLst>
              </p:cNvPr>
              <p:cNvSpPr txBox="1"/>
              <p:nvPr/>
            </p:nvSpPr>
            <p:spPr>
              <a:xfrm>
                <a:off x="9676435" y="1875099"/>
                <a:ext cx="2297424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/>
                    </a:solidFill>
                    <a:latin typeface="Cambria" pitchFamily="18" charset="0"/>
                  </a:rPr>
                  <a:t>P(H|X)</a:t>
                </a:r>
                <a:r>
                  <a:rPr lang="en-US" sz="1800" dirty="0">
                    <a:latin typeface="Cambria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24BE9D-92AD-683A-004B-35CF715F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435" y="1875099"/>
                <a:ext cx="2297424" cy="592663"/>
              </a:xfrm>
              <a:prstGeom prst="rect">
                <a:avLst/>
              </a:prstGeom>
              <a:blipFill>
                <a:blip r:embed="rId2"/>
                <a:stretch>
                  <a:fillRect l="-2198" t="-625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D5B5EF-348D-089B-279D-8DEC24755DE2}"/>
              </a:ext>
            </a:extLst>
          </p:cNvPr>
          <p:cNvSpPr txBox="1"/>
          <p:nvPr/>
        </p:nvSpPr>
        <p:spPr>
          <a:xfrm>
            <a:off x="9676435" y="122691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The Bayes Theorem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03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B3B-D55A-2CF7-9205-42EAD8FD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798BB93-9968-517B-ADB7-B66B44037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9724"/>
              </p:ext>
            </p:extLst>
          </p:nvPr>
        </p:nvGraphicFramePr>
        <p:xfrm>
          <a:off x="162044" y="830028"/>
          <a:ext cx="3076984" cy="2926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86">
                  <a:extLst>
                    <a:ext uri="{9D8B030D-6E8A-4147-A177-3AD203B41FA5}">
                      <a16:colId xmlns:a16="http://schemas.microsoft.com/office/drawing/2014/main" val="1208744263"/>
                    </a:ext>
                  </a:extLst>
                </a:gridCol>
                <a:gridCol w="1034447">
                  <a:extLst>
                    <a:ext uri="{9D8B030D-6E8A-4147-A177-3AD203B41FA5}">
                      <a16:colId xmlns:a16="http://schemas.microsoft.com/office/drawing/2014/main" val="3197399064"/>
                    </a:ext>
                  </a:extLst>
                </a:gridCol>
              </a:tblGrid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Weather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18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Cloudy</a:t>
                      </a:r>
                      <a:endParaRPr lang="en-US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18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8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18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5797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Cloudy</a:t>
                      </a:r>
                      <a:endParaRPr lang="en-US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74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E6DDE7-D00E-46DD-F85C-CE43DC408E16}"/>
                  </a:ext>
                </a:extLst>
              </p:cNvPr>
              <p:cNvSpPr txBox="1"/>
              <p:nvPr/>
            </p:nvSpPr>
            <p:spPr>
              <a:xfrm>
                <a:off x="9894576" y="1478211"/>
                <a:ext cx="2297424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/>
                    </a:solidFill>
                    <a:latin typeface="Cambria" pitchFamily="18" charset="0"/>
                  </a:rPr>
                  <a:t>P(H|X)</a:t>
                </a:r>
                <a:r>
                  <a:rPr lang="en-US" sz="1800" dirty="0">
                    <a:latin typeface="Cambria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E6DDE7-D00E-46DD-F85C-CE43DC408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576" y="1478211"/>
                <a:ext cx="2297424" cy="592663"/>
              </a:xfrm>
              <a:prstGeom prst="rect">
                <a:avLst/>
              </a:prstGeom>
              <a:blipFill>
                <a:blip r:embed="rId2"/>
                <a:stretch>
                  <a:fillRect l="-2198" t="-62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DF9FA8-C835-81F5-CCA6-0A6D47099EB2}"/>
              </a:ext>
            </a:extLst>
          </p:cNvPr>
          <p:cNvSpPr txBox="1"/>
          <p:nvPr/>
        </p:nvSpPr>
        <p:spPr>
          <a:xfrm>
            <a:off x="9894576" y="83002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The Bayes Theorem</a:t>
            </a:r>
            <a:r>
              <a:rPr lang="en-US" sz="1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C2B7AC-A7B2-8BC3-798D-F1937DDA8561}"/>
                  </a:ext>
                </a:extLst>
              </p:cNvPr>
              <p:cNvSpPr txBox="1"/>
              <p:nvPr/>
            </p:nvSpPr>
            <p:spPr>
              <a:xfrm>
                <a:off x="3959327" y="1700405"/>
                <a:ext cx="4552849" cy="592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Cambria" pitchFamily="18" charset="0"/>
                  </a:rPr>
                  <a:t>P(</a:t>
                </a:r>
                <a:r>
                  <a:rPr lang="en-US" dirty="0" err="1">
                    <a:solidFill>
                      <a:schemeClr val="accent6"/>
                    </a:solidFill>
                    <a:latin typeface="Cambria" pitchFamily="18" charset="0"/>
                  </a:rPr>
                  <a:t>Rain|Cloudy</a:t>
                </a:r>
                <a:r>
                  <a:rPr lang="en-US" dirty="0">
                    <a:solidFill>
                      <a:schemeClr val="accent6"/>
                    </a:solidFill>
                    <a:latin typeface="Cambria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Cloudy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)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)</m:t>
                        </m:r>
                        <m:r>
                          <a:rPr lang="en-US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1" dirty="0"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Cambria" pitchFamily="18" charset="0"/>
                          </a:rPr>
                          <m:t>Cloudy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Cambria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C2B7AC-A7B2-8BC3-798D-F1937DDA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27" y="1700405"/>
                <a:ext cx="4552849" cy="592855"/>
              </a:xfrm>
              <a:prstGeom prst="rect">
                <a:avLst/>
              </a:prstGeom>
              <a:blipFill>
                <a:blip r:embed="rId3"/>
                <a:stretch>
                  <a:fillRect l="-1111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9D30756-3E0C-2D7A-95AE-69FDEB027793}"/>
              </a:ext>
            </a:extLst>
          </p:cNvPr>
          <p:cNvSpPr txBox="1"/>
          <p:nvPr/>
        </p:nvSpPr>
        <p:spPr>
          <a:xfrm>
            <a:off x="3379331" y="990548"/>
            <a:ext cx="651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u="none" strike="noStrike" dirty="0">
                <a:solidFill>
                  <a:srgbClr val="374151"/>
                </a:solidFill>
                <a:effectLst/>
              </a:rPr>
              <a:t>To find the probability of rain given that it's cloudy </a:t>
            </a:r>
            <a:r>
              <a:rPr lang="en-IN" b="0" i="0" u="none" strike="noStrike" dirty="0">
                <a:solidFill>
                  <a:srgbClr val="C00000"/>
                </a:solidFill>
                <a:effectLst/>
              </a:rPr>
              <a:t>(P(</a:t>
            </a:r>
            <a:r>
              <a:rPr lang="en-IN" b="0" i="0" u="none" strike="noStrike" dirty="0" err="1">
                <a:solidFill>
                  <a:srgbClr val="C00000"/>
                </a:solidFill>
                <a:effectLst/>
              </a:rPr>
              <a:t>Rain|Cloudy</a:t>
            </a:r>
            <a:r>
              <a:rPr lang="en-IN" b="0" i="0" u="none" strike="noStrike" dirty="0">
                <a:solidFill>
                  <a:srgbClr val="C00000"/>
                </a:solidFill>
                <a:effectLst/>
              </a:rPr>
              <a:t>))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9C8BA0-103F-51F0-C762-58F285984F2A}"/>
                  </a:ext>
                </a:extLst>
              </p:cNvPr>
              <p:cNvSpPr txBox="1"/>
              <p:nvPr/>
            </p:nvSpPr>
            <p:spPr>
              <a:xfrm>
                <a:off x="4061623" y="2633785"/>
                <a:ext cx="4552848" cy="6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Cambria" pitchFamily="18" charset="0"/>
                  </a:rPr>
                  <a:t>P(</a:t>
                </a:r>
                <a:r>
                  <a:rPr lang="en-US" dirty="0" err="1">
                    <a:solidFill>
                      <a:schemeClr val="accent6"/>
                    </a:solidFill>
                    <a:latin typeface="Cambria" pitchFamily="18" charset="0"/>
                  </a:rPr>
                  <a:t>Rain|Cloudy</a:t>
                </a:r>
                <a:r>
                  <a:rPr lang="en-US" dirty="0">
                    <a:solidFill>
                      <a:schemeClr val="accent6"/>
                    </a:solidFill>
                    <a:latin typeface="Cambria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(2/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(4/7)</m:t>
                        </m:r>
                        <m:r>
                          <a:rPr lang="en-US" b="1" i="0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(2/7)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9C8BA0-103F-51F0-C762-58F285984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623" y="2633785"/>
                <a:ext cx="4552848" cy="600357"/>
              </a:xfrm>
              <a:prstGeom prst="rect">
                <a:avLst/>
              </a:prstGeom>
              <a:blipFill>
                <a:blip r:embed="rId4"/>
                <a:stretch>
                  <a:fillRect l="-1111" t="-625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4FFBD9B-8CB3-F0AE-B371-E2EB19167B82}"/>
              </a:ext>
            </a:extLst>
          </p:cNvPr>
          <p:cNvSpPr txBox="1"/>
          <p:nvPr/>
        </p:nvSpPr>
        <p:spPr>
          <a:xfrm>
            <a:off x="1475067" y="3722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55980-2BD8-B3DC-219E-57A6762DC68C}"/>
              </a:ext>
            </a:extLst>
          </p:cNvPr>
          <p:cNvSpPr txBox="1"/>
          <p:nvPr/>
        </p:nvSpPr>
        <p:spPr>
          <a:xfrm>
            <a:off x="2542784" y="3722605"/>
            <a:ext cx="4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0F531-855B-2A85-E189-E4F566AF8B8E}"/>
              </a:ext>
            </a:extLst>
          </p:cNvPr>
          <p:cNvSpPr txBox="1"/>
          <p:nvPr/>
        </p:nvSpPr>
        <p:spPr>
          <a:xfrm>
            <a:off x="4078948" y="3567165"/>
            <a:ext cx="455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mbria" pitchFamily="18" charset="0"/>
              </a:rPr>
              <a:t>P(</a:t>
            </a:r>
            <a:r>
              <a:rPr lang="en-US" dirty="0" err="1">
                <a:solidFill>
                  <a:schemeClr val="accent6"/>
                </a:solidFill>
                <a:latin typeface="Cambria" pitchFamily="18" charset="0"/>
              </a:rPr>
              <a:t>Rain|Cloudy</a:t>
            </a:r>
            <a:r>
              <a:rPr lang="en-US" dirty="0">
                <a:solidFill>
                  <a:schemeClr val="accent6"/>
                </a:solidFill>
                <a:latin typeface="Cambria" pitchFamily="18" charset="0"/>
              </a:rPr>
              <a:t>)=1 </a:t>
            </a:r>
          </a:p>
          <a:p>
            <a:endParaRPr lang="en-US" dirty="0">
              <a:solidFill>
                <a:schemeClr val="accent6"/>
              </a:solidFill>
              <a:latin typeface="Cambria" pitchFamily="18" charset="0"/>
            </a:endParaRPr>
          </a:p>
          <a:p>
            <a:r>
              <a:rPr lang="en-IN" b="1" dirty="0"/>
              <a:t>the probability of rain given that it's cloudy is approximately 100%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2349C-7BF0-199F-E471-53407ED5768C}"/>
              </a:ext>
            </a:extLst>
          </p:cNvPr>
          <p:cNvSpPr txBox="1"/>
          <p:nvPr/>
        </p:nvSpPr>
        <p:spPr>
          <a:xfrm>
            <a:off x="3125165" y="4780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6ECA-5995-9057-1605-32AA0A86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Naive Bayesian Classification 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BEB5-79DB-D1AA-1DEC-2A6F7C3F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naive Bayesian classifier, or simple Bayesian classifier, works as follows: </a:t>
            </a:r>
          </a:p>
          <a:p>
            <a:r>
              <a:rPr lang="en-US" b="1" dirty="0"/>
              <a:t>Step:1</a:t>
            </a:r>
          </a:p>
          <a:p>
            <a:pPr lvl="1"/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 be a training set of tuples and their associated class labels, and each tuple is represented by an n-D attribute vector X = </a:t>
            </a:r>
            <a:r>
              <a:rPr lang="en-US" dirty="0">
                <a:solidFill>
                  <a:srgbClr val="C00000"/>
                </a:solidFill>
              </a:rPr>
              <a:t>(x1, x2, …, </a:t>
            </a:r>
            <a:r>
              <a:rPr lang="en-US" dirty="0" err="1">
                <a:solidFill>
                  <a:srgbClr val="C00000"/>
                </a:solidFill>
              </a:rPr>
              <a:t>xn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b="1" dirty="0"/>
              <a:t>Step:2</a:t>
            </a:r>
          </a:p>
          <a:p>
            <a:pPr lvl="1"/>
            <a:r>
              <a:rPr lang="en-US" dirty="0"/>
              <a:t>Suppose there are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classes </a:t>
            </a:r>
            <a:r>
              <a:rPr lang="en-US" dirty="0">
                <a:solidFill>
                  <a:srgbClr val="C00000"/>
                </a:solidFill>
              </a:rPr>
              <a:t>C1, C2, …, Cm.</a:t>
            </a:r>
          </a:p>
          <a:p>
            <a:pPr lvl="1"/>
            <a:r>
              <a:rPr lang="en-US" dirty="0"/>
              <a:t>Given a tuple</a:t>
            </a:r>
            <a:r>
              <a:rPr lang="en-US" dirty="0">
                <a:solidFill>
                  <a:srgbClr val="C00000"/>
                </a:solidFill>
              </a:rPr>
              <a:t>, X</a:t>
            </a:r>
            <a:r>
              <a:rPr lang="en-US" dirty="0"/>
              <a:t>, the classifier will predict that </a:t>
            </a:r>
            <a:r>
              <a:rPr lang="en-US" dirty="0">
                <a:solidFill>
                  <a:srgbClr val="C00000"/>
                </a:solidFill>
              </a:rPr>
              <a:t>X belongs to the class having the highest posterior probability</a:t>
            </a:r>
            <a:r>
              <a:rPr lang="en-US" dirty="0"/>
              <a:t>, conditioned on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find maximum P(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 err="1"/>
              <a:t>|X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This can be derived from Bayes’ theorem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EFBCA6-25F9-006B-D32E-B580E0877E49}"/>
                  </a:ext>
                </a:extLst>
              </p:cNvPr>
              <p:cNvSpPr txBox="1"/>
              <p:nvPr/>
            </p:nvSpPr>
            <p:spPr>
              <a:xfrm>
                <a:off x="4525701" y="4687747"/>
                <a:ext cx="2348720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6"/>
                    </a:solidFill>
                    <a:latin typeface="Cambria" pitchFamily="18" charset="0"/>
                  </a:rPr>
                  <a:t>P(</a:t>
                </a:r>
                <a:r>
                  <a:rPr lang="en-US" sz="1800" dirty="0" err="1">
                    <a:solidFill>
                      <a:schemeClr val="accent6"/>
                    </a:solidFill>
                    <a:latin typeface="Cambria" pitchFamily="18" charset="0"/>
                  </a:rPr>
                  <a:t>C</a:t>
                </a:r>
                <a:r>
                  <a:rPr lang="en-US" sz="1800" baseline="-25000" dirty="0" err="1">
                    <a:solidFill>
                      <a:schemeClr val="accent6"/>
                    </a:solidFill>
                    <a:latin typeface="Cambria" pitchFamily="18" charset="0"/>
                  </a:rPr>
                  <a:t>i</a:t>
                </a:r>
                <a:r>
                  <a:rPr lang="en-US" sz="1800" dirty="0" err="1">
                    <a:solidFill>
                      <a:schemeClr val="accent6"/>
                    </a:solidFill>
                    <a:latin typeface="Cambria" pitchFamily="18" charset="0"/>
                  </a:rPr>
                  <a:t>|X</a:t>
                </a:r>
                <a:r>
                  <a:rPr lang="en-US" sz="1800" dirty="0">
                    <a:solidFill>
                      <a:schemeClr val="accent6"/>
                    </a:solidFill>
                    <a:latin typeface="Cambria" pitchFamily="18" charset="0"/>
                  </a:rPr>
                  <a:t>)</a:t>
                </a:r>
                <a:r>
                  <a:rPr lang="en-US" sz="1800" dirty="0">
                    <a:latin typeface="Cambria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tx2"/>
                            </a:solidFill>
                            <a:latin typeface="Cambria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800" b="1" dirty="0">
                            <a:latin typeface="Cambria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EFBCA6-25F9-006B-D32E-B580E087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01" y="4687747"/>
                <a:ext cx="2348720" cy="592663"/>
              </a:xfrm>
              <a:prstGeom prst="rect">
                <a:avLst/>
              </a:prstGeom>
              <a:blipFill>
                <a:blip r:embed="rId2"/>
                <a:stretch>
                  <a:fillRect l="-2151" t="-6383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79-A104-8DD6-DBE6-A359FC7D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Bayesian Classification 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6F5BE-AA36-CD4A-F386-E300CE070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Step:3</a:t>
                </a:r>
              </a:p>
              <a:p>
                <a:pPr lvl="1"/>
                <a:r>
                  <a:rPr lang="en-US" dirty="0"/>
                  <a:t>Since </a:t>
                </a:r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P(X)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is constant for all classes, only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1" i="1" baseline="-25000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1" i="1" baseline="-250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)</m:t>
                    </m:r>
                  </m:oMath>
                </a14:m>
                <a:r>
                  <a:rPr lang="en-US" dirty="0"/>
                  <a:t> needs to </a:t>
                </a:r>
                <a:r>
                  <a:rPr lang="en-US" dirty="0">
                    <a:solidFill>
                      <a:srgbClr val="C00000"/>
                    </a:solidFill>
                  </a:rPr>
                  <a:t>be maximized</a:t>
                </a:r>
                <a:r>
                  <a:rPr lang="en-US" dirty="0"/>
                  <a:t>. </a:t>
                </a:r>
              </a:p>
              <a:p>
                <a:r>
                  <a:rPr lang="en-US" b="1" dirty="0"/>
                  <a:t>Step:4</a:t>
                </a:r>
              </a:p>
              <a:p>
                <a:pPr lvl="1"/>
                <a:r>
                  <a:rPr lang="en-US" dirty="0"/>
                  <a:t>A simplified assumption: attributes are conditionally independent (i.e., no dependence relation between attributes):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1" i="1" baseline="-25000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)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)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… ×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xn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Step:5</a:t>
                </a:r>
              </a:p>
              <a:p>
                <a:pPr lvl="1"/>
                <a:r>
                  <a:rPr lang="en-US" dirty="0"/>
                  <a:t>To predict the class label of X,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1" i="1" baseline="-25000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1" i="1" baseline="-250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evaluated for each class C</a:t>
                </a:r>
                <a:r>
                  <a:rPr lang="en-US" baseline="-25000" dirty="0"/>
                  <a:t>i</a:t>
                </a:r>
                <a:r>
                  <a:rPr lang="en-US" dirty="0"/>
                  <a:t>. The classifier predicts that the class label of tuple X is the class Ci if and only if it is maximum.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6F5BE-AA36-CD4A-F386-E300CE070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2" t="-181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72B3-0944-04DB-D59A-92A4EA2C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Bayesian :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307C5BC-38EA-BB8B-6CDA-609DDD720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00406"/>
              </p:ext>
            </p:extLst>
          </p:nvPr>
        </p:nvGraphicFramePr>
        <p:xfrm>
          <a:off x="162044" y="830028"/>
          <a:ext cx="6724890" cy="5486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96">
                  <a:extLst>
                    <a:ext uri="{9D8B030D-6E8A-4147-A177-3AD203B41FA5}">
                      <a16:colId xmlns:a16="http://schemas.microsoft.com/office/drawing/2014/main" val="3537391049"/>
                    </a:ext>
                  </a:extLst>
                </a:gridCol>
                <a:gridCol w="1249663">
                  <a:extLst>
                    <a:ext uri="{9D8B030D-6E8A-4147-A177-3AD203B41FA5}">
                      <a16:colId xmlns:a16="http://schemas.microsoft.com/office/drawing/2014/main" val="4151119185"/>
                    </a:ext>
                  </a:extLst>
                </a:gridCol>
                <a:gridCol w="807599">
                  <a:extLst>
                    <a:ext uri="{9D8B030D-6E8A-4147-A177-3AD203B41FA5}">
                      <a16:colId xmlns:a16="http://schemas.microsoft.com/office/drawing/2014/main" val="1208744263"/>
                    </a:ext>
                  </a:extLst>
                </a:gridCol>
                <a:gridCol w="1378134">
                  <a:extLst>
                    <a:ext uri="{9D8B030D-6E8A-4147-A177-3AD203B41FA5}">
                      <a16:colId xmlns:a16="http://schemas.microsoft.com/office/drawing/2014/main" val="3197399064"/>
                    </a:ext>
                  </a:extLst>
                </a:gridCol>
              </a:tblGrid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PlayTennis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Overcast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Mild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Cool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Cool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5797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Overcast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Cool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74730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Mild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084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Cool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7689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Mild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22140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Mild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79354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Overcast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Mild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89758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Overcast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5041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Mild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09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AB7618-337F-87CC-B5F1-D7676310ED95}"/>
              </a:ext>
            </a:extLst>
          </p:cNvPr>
          <p:cNvSpPr txBox="1"/>
          <p:nvPr/>
        </p:nvSpPr>
        <p:spPr>
          <a:xfrm>
            <a:off x="7028602" y="830028"/>
            <a:ext cx="5001354" cy="95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Given a new instance, </a:t>
            </a:r>
            <a:endParaRPr lang="en-US" alt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/>
              <a:t>x</a:t>
            </a:r>
            <a:r>
              <a:rPr lang="en-US" altLang="en-US" sz="1800" dirty="0"/>
              <a:t>’=(Outlook=</a:t>
            </a:r>
            <a:r>
              <a:rPr lang="en-US" altLang="en-US" sz="1800" i="1" dirty="0">
                <a:solidFill>
                  <a:srgbClr val="C00000"/>
                </a:solidFill>
              </a:rPr>
              <a:t>Sunny</a:t>
            </a:r>
            <a:r>
              <a:rPr lang="en-US" altLang="en-US" sz="1800" i="1" dirty="0"/>
              <a:t>, </a:t>
            </a:r>
            <a:r>
              <a:rPr lang="en-US" altLang="en-US" sz="1800" dirty="0"/>
              <a:t>Temperature=</a:t>
            </a:r>
            <a:r>
              <a:rPr lang="en-US" altLang="en-US" sz="1800" i="1" dirty="0">
                <a:solidFill>
                  <a:srgbClr val="C00000"/>
                </a:solidFill>
              </a:rPr>
              <a:t>Cool</a:t>
            </a:r>
            <a:r>
              <a:rPr lang="en-US" altLang="en-US" sz="1800" i="1" dirty="0"/>
              <a:t>, </a:t>
            </a:r>
            <a:r>
              <a:rPr lang="en-US" altLang="en-US" sz="1800" dirty="0"/>
              <a:t>Humidity</a:t>
            </a:r>
            <a:r>
              <a:rPr lang="en-US" altLang="en-US" sz="1800" i="1" dirty="0"/>
              <a:t>=</a:t>
            </a:r>
            <a:r>
              <a:rPr lang="en-US" altLang="en-US" sz="1800" i="1" dirty="0">
                <a:solidFill>
                  <a:srgbClr val="C00000"/>
                </a:solidFill>
              </a:rPr>
              <a:t>High</a:t>
            </a:r>
            <a:r>
              <a:rPr lang="en-US" altLang="en-US" sz="1800" i="1" dirty="0"/>
              <a:t>, </a:t>
            </a:r>
            <a:r>
              <a:rPr lang="en-US" altLang="en-US" sz="1800" dirty="0"/>
              <a:t>Wind=</a:t>
            </a:r>
            <a:r>
              <a:rPr lang="en-US" altLang="en-US" sz="1800" i="1" dirty="0">
                <a:solidFill>
                  <a:srgbClr val="C00000"/>
                </a:solidFill>
              </a:rPr>
              <a:t>Strong</a:t>
            </a:r>
            <a:r>
              <a:rPr lang="en-US" altLang="en-US" sz="1800" dirty="0"/>
              <a:t>)</a:t>
            </a:r>
          </a:p>
        </p:txBody>
      </p:sp>
      <p:sp>
        <p:nvSpPr>
          <p:cNvPr id="8" name="Text Box 119">
            <a:extLst>
              <a:ext uri="{FF2B5EF4-FFF2-40B4-BE49-F238E27FC236}">
                <a16:creationId xmlns:a16="http://schemas.microsoft.com/office/drawing/2014/main" id="{94B0F429-37C6-0657-0EBF-402D77F8E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151" y="2219861"/>
            <a:ext cx="2486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400" i="1" dirty="0">
                <a:latin typeface="+mn-lt"/>
              </a:rPr>
              <a:t>P</a:t>
            </a:r>
            <a:r>
              <a:rPr lang="en-GB" altLang="en-US" sz="2400" dirty="0">
                <a:latin typeface="+mn-lt"/>
              </a:rPr>
              <a:t>(Play</a:t>
            </a:r>
            <a:r>
              <a:rPr lang="en-GB" altLang="en-US" sz="2400" i="1" dirty="0">
                <a:latin typeface="+mn-lt"/>
              </a:rPr>
              <a:t>=Yes) = </a:t>
            </a:r>
            <a:r>
              <a:rPr lang="en-GB" altLang="en-US" sz="2400" dirty="0">
                <a:latin typeface="+mn-lt"/>
              </a:rPr>
              <a:t>9/14</a:t>
            </a:r>
          </a:p>
        </p:txBody>
      </p:sp>
      <p:sp>
        <p:nvSpPr>
          <p:cNvPr id="9" name="Text Box 120">
            <a:extLst>
              <a:ext uri="{FF2B5EF4-FFF2-40B4-BE49-F238E27FC236}">
                <a16:creationId xmlns:a16="http://schemas.microsoft.com/office/drawing/2014/main" id="{6CB8CCD2-0DF8-741D-9678-A4AD06123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151" y="2681526"/>
            <a:ext cx="238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400" i="1" dirty="0">
                <a:latin typeface="+mn-lt"/>
              </a:rPr>
              <a:t>P</a:t>
            </a:r>
            <a:r>
              <a:rPr lang="en-GB" altLang="en-US" sz="2400" dirty="0">
                <a:latin typeface="+mn-lt"/>
              </a:rPr>
              <a:t>(Play</a:t>
            </a:r>
            <a:r>
              <a:rPr lang="en-GB" altLang="en-US" sz="2400" i="1" dirty="0">
                <a:latin typeface="+mn-lt"/>
              </a:rPr>
              <a:t>=No) = </a:t>
            </a:r>
            <a:r>
              <a:rPr lang="en-GB" altLang="en-US" sz="2400" dirty="0">
                <a:latin typeface="+mn-lt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32443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33A8-A648-EC32-0660-666FF8E6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Bayesian : Example</a:t>
            </a:r>
          </a:p>
        </p:txBody>
      </p:sp>
      <p:graphicFrame>
        <p:nvGraphicFramePr>
          <p:cNvPr id="4" name="Group 128">
            <a:extLst>
              <a:ext uri="{FF2B5EF4-FFF2-40B4-BE49-F238E27FC236}">
                <a16:creationId xmlns:a16="http://schemas.microsoft.com/office/drawing/2014/main" id="{AB011053-7FF6-882F-BF84-4EF9CD65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60241"/>
              </p:ext>
            </p:extLst>
          </p:nvPr>
        </p:nvGraphicFramePr>
        <p:xfrm>
          <a:off x="240048" y="813064"/>
          <a:ext cx="2525511" cy="15106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3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</a:t>
                      </a:r>
                      <a:endParaRPr kumimoji="0" lang="en-GB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74">
            <a:extLst>
              <a:ext uri="{FF2B5EF4-FFF2-40B4-BE49-F238E27FC236}">
                <a16:creationId xmlns:a16="http://schemas.microsoft.com/office/drawing/2014/main" id="{178887C7-0FD9-B4C7-5820-D74AC0F55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5569"/>
              </p:ext>
            </p:extLst>
          </p:nvPr>
        </p:nvGraphicFramePr>
        <p:xfrm>
          <a:off x="3143875" y="833585"/>
          <a:ext cx="2669325" cy="15106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Temp.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2/5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132">
            <a:extLst>
              <a:ext uri="{FF2B5EF4-FFF2-40B4-BE49-F238E27FC236}">
                <a16:creationId xmlns:a16="http://schemas.microsoft.com/office/drawing/2014/main" id="{6E6CA65F-70A3-AD9F-FC20-1EE395683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72768"/>
              </p:ext>
            </p:extLst>
          </p:nvPr>
        </p:nvGraphicFramePr>
        <p:xfrm>
          <a:off x="6065411" y="831890"/>
          <a:ext cx="281815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93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8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GB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37">
            <a:extLst>
              <a:ext uri="{FF2B5EF4-FFF2-40B4-BE49-F238E27FC236}">
                <a16:creationId xmlns:a16="http://schemas.microsoft.com/office/drawing/2014/main" id="{0129B553-DDAC-59FD-7946-C39EEFF3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92634"/>
              </p:ext>
            </p:extLst>
          </p:nvPr>
        </p:nvGraphicFramePr>
        <p:xfrm>
          <a:off x="9261877" y="813064"/>
          <a:ext cx="2669325" cy="11161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58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  <a:endParaRPr kumimoji="0" lang="en-GB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Weak</a:t>
                      </a:r>
                      <a:endParaRPr kumimoji="0" lang="en-GB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6/9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AFF16-EF27-E612-913B-038D280E1B5A}"/>
              </a:ext>
            </a:extLst>
          </p:cNvPr>
          <p:cNvSpPr txBox="1"/>
          <p:nvPr/>
        </p:nvSpPr>
        <p:spPr>
          <a:xfrm>
            <a:off x="-275467" y="2417555"/>
            <a:ext cx="96384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/>
              <a:t>x</a:t>
            </a:r>
            <a:r>
              <a:rPr lang="en-US" altLang="en-US" sz="2400" dirty="0"/>
              <a:t>’=(Outlook=</a:t>
            </a:r>
            <a:r>
              <a:rPr lang="en-US" altLang="en-US" sz="2400" i="1" dirty="0">
                <a:solidFill>
                  <a:srgbClr val="C00000"/>
                </a:solidFill>
              </a:rPr>
              <a:t>Sunny</a:t>
            </a:r>
            <a:r>
              <a:rPr lang="en-US" altLang="en-US" sz="2400" i="1" dirty="0"/>
              <a:t>, </a:t>
            </a:r>
            <a:r>
              <a:rPr lang="en-US" altLang="en-US" sz="2400" dirty="0"/>
              <a:t>Temperature=</a:t>
            </a:r>
            <a:r>
              <a:rPr lang="en-US" altLang="en-US" sz="2400" i="1" dirty="0">
                <a:solidFill>
                  <a:srgbClr val="C00000"/>
                </a:solidFill>
              </a:rPr>
              <a:t>Cool</a:t>
            </a:r>
            <a:r>
              <a:rPr lang="en-US" altLang="en-US" sz="2400" i="1" dirty="0"/>
              <a:t>, </a:t>
            </a:r>
            <a:r>
              <a:rPr lang="en-US" altLang="en-US" sz="2400" dirty="0"/>
              <a:t>Humidity</a:t>
            </a:r>
            <a:r>
              <a:rPr lang="en-US" altLang="en-US" sz="2400" i="1" dirty="0"/>
              <a:t>=</a:t>
            </a:r>
            <a:r>
              <a:rPr lang="en-US" altLang="en-US" sz="2400" i="1" dirty="0">
                <a:solidFill>
                  <a:srgbClr val="C00000"/>
                </a:solidFill>
              </a:rPr>
              <a:t>High</a:t>
            </a:r>
            <a:r>
              <a:rPr lang="en-US" altLang="en-US" sz="2400" i="1" dirty="0"/>
              <a:t>, </a:t>
            </a:r>
            <a:r>
              <a:rPr lang="en-US" altLang="en-US" sz="2400" dirty="0"/>
              <a:t>Wind=</a:t>
            </a:r>
            <a:r>
              <a:rPr lang="en-US" altLang="en-US" sz="2400" i="1" dirty="0">
                <a:solidFill>
                  <a:srgbClr val="C00000"/>
                </a:solidFill>
              </a:rPr>
              <a:t>Strong</a:t>
            </a:r>
            <a:r>
              <a:rPr lang="en-US" altLang="en-US" sz="2400" dirty="0"/>
              <a:t>) =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15C4A8-0413-F8AD-EF6C-3CE8B6A6D787}"/>
                  </a:ext>
                </a:extLst>
              </p:cNvPr>
              <p:cNvSpPr txBox="1"/>
              <p:nvPr/>
            </p:nvSpPr>
            <p:spPr>
              <a:xfrm>
                <a:off x="2177985" y="2956152"/>
                <a:ext cx="7774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accent6"/>
                    </a:solidFill>
                    <a:latin typeface="Cambria" pitchFamily="18" charset="0"/>
                  </a:rPr>
                  <a:t>P(</a:t>
                </a:r>
                <a:r>
                  <a:rPr lang="en-US" sz="1600" b="1" dirty="0" err="1">
                    <a:solidFill>
                      <a:schemeClr val="accent6"/>
                    </a:solidFill>
                    <a:latin typeface="Cambria" pitchFamily="18" charset="0"/>
                  </a:rPr>
                  <a:t>C</a:t>
                </a:r>
                <a:r>
                  <a:rPr lang="en-US" sz="1600" b="1" baseline="-25000" dirty="0" err="1">
                    <a:solidFill>
                      <a:schemeClr val="accent6"/>
                    </a:solidFill>
                    <a:latin typeface="Cambria" pitchFamily="18" charset="0"/>
                  </a:rPr>
                  <a:t>i</a:t>
                </a:r>
                <a:r>
                  <a:rPr lang="en-US" sz="1600" b="1" dirty="0" err="1">
                    <a:solidFill>
                      <a:schemeClr val="accent6"/>
                    </a:solidFill>
                    <a:latin typeface="Cambria" pitchFamily="18" charset="0"/>
                  </a:rPr>
                  <a:t>|X</a:t>
                </a:r>
                <a:r>
                  <a:rPr lang="en-US" sz="1600" b="1" dirty="0">
                    <a:solidFill>
                      <a:schemeClr val="accent6"/>
                    </a:solidFill>
                    <a:latin typeface="Cambria" pitchFamily="18" charset="0"/>
                  </a:rPr>
                  <a:t>)</a:t>
                </a:r>
                <a:r>
                  <a:rPr lang="en-US" sz="1600" b="1" dirty="0">
                    <a:latin typeface="Cambria" pitchFamily="18" charset="0"/>
                  </a:rPr>
                  <a:t> =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1" baseline="-250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1" baseline="-250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… ×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xn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1" i="0" baseline="-250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15C4A8-0413-F8AD-EF6C-3CE8B6A6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5" y="2956152"/>
                <a:ext cx="7774852" cy="461665"/>
              </a:xfrm>
              <a:prstGeom prst="rect">
                <a:avLst/>
              </a:prstGeom>
              <a:blipFill>
                <a:blip r:embed="rId2"/>
                <a:stretch>
                  <a:fillRect l="-489" t="-52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48D6200-65C9-DEDB-1B15-BBD55FBC4FD0}"/>
              </a:ext>
            </a:extLst>
          </p:cNvPr>
          <p:cNvSpPr txBox="1"/>
          <p:nvPr/>
        </p:nvSpPr>
        <p:spPr>
          <a:xfrm>
            <a:off x="240048" y="3563442"/>
            <a:ext cx="107667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C00000"/>
                </a:solidFill>
              </a:rPr>
              <a:t>P(</a:t>
            </a:r>
            <a:r>
              <a:rPr lang="en-GB" altLang="en-US" sz="2400" i="1" dirty="0" err="1">
                <a:solidFill>
                  <a:srgbClr val="C00000"/>
                </a:solidFill>
              </a:rPr>
              <a:t>Yes</a:t>
            </a:r>
            <a:r>
              <a:rPr lang="en-GB" altLang="en-US" sz="2400" dirty="0" err="1">
                <a:solidFill>
                  <a:srgbClr val="C00000"/>
                </a:solidFill>
              </a:rPr>
              <a:t>|</a:t>
            </a:r>
            <a:r>
              <a:rPr lang="en-GB" altLang="en-US" sz="2800" b="1" dirty="0" err="1">
                <a:solidFill>
                  <a:srgbClr val="C00000"/>
                </a:solidFill>
              </a:rPr>
              <a:t>x</a:t>
            </a:r>
            <a:r>
              <a:rPr lang="en-GB" altLang="en-US" sz="2400" dirty="0">
                <a:solidFill>
                  <a:srgbClr val="C00000"/>
                </a:solidFill>
              </a:rPr>
              <a:t>’) </a:t>
            </a:r>
            <a:r>
              <a:rPr lang="en-GB" altLang="en-US" sz="2400" dirty="0"/>
              <a:t>=  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[P(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Sunny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|Y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 * 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Cool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Yes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 * 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High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|Y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)* 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Yes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)] </a:t>
            </a:r>
            <a:r>
              <a:rPr lang="en-GB" altLang="en-US" sz="2400" dirty="0"/>
              <a:t>* </a:t>
            </a:r>
            <a:r>
              <a:rPr lang="en-GB" altLang="en-US" sz="2400" dirty="0">
                <a:solidFill>
                  <a:schemeClr val="accent3">
                    <a:lumMod val="50000"/>
                  </a:schemeClr>
                </a:solidFill>
              </a:rPr>
              <a:t>P(Play=</a:t>
            </a:r>
            <a:r>
              <a:rPr lang="en-GB" altLang="en-US" sz="2400" i="1" dirty="0">
                <a:solidFill>
                  <a:schemeClr val="accent3">
                    <a:lumMod val="50000"/>
                  </a:schemeClr>
                </a:solidFill>
              </a:rPr>
              <a:t>Yes</a:t>
            </a:r>
            <a:r>
              <a:rPr lang="en-GB" altLang="en-US" sz="24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GB" altLang="en-US" sz="2400" dirty="0"/>
              <a:t>	    = [2/9 * 3/9 * 3/9 * 3/9 ] * 9/14</a:t>
            </a:r>
            <a:r>
              <a:rPr lang="en-US" altLang="en-US" sz="2400" dirty="0"/>
              <a:t> = 0.0053</a:t>
            </a:r>
            <a:endParaRPr lang="en-GB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DF0D2-14DE-C28D-B6D5-584986BF9CE1}"/>
              </a:ext>
            </a:extLst>
          </p:cNvPr>
          <p:cNvSpPr txBox="1"/>
          <p:nvPr/>
        </p:nvSpPr>
        <p:spPr>
          <a:xfrm>
            <a:off x="240047" y="4455994"/>
            <a:ext cx="107667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C00000"/>
                </a:solidFill>
              </a:rPr>
              <a:t>P(</a:t>
            </a:r>
            <a:r>
              <a:rPr lang="en-GB" altLang="en-US" sz="2400" i="1" dirty="0" err="1">
                <a:solidFill>
                  <a:srgbClr val="C00000"/>
                </a:solidFill>
              </a:rPr>
              <a:t>No</a:t>
            </a:r>
            <a:r>
              <a:rPr lang="en-GB" altLang="en-US" sz="2400" dirty="0" err="1">
                <a:solidFill>
                  <a:srgbClr val="C00000"/>
                </a:solidFill>
              </a:rPr>
              <a:t>|</a:t>
            </a:r>
            <a:r>
              <a:rPr lang="en-GB" altLang="en-US" sz="2800" b="1" dirty="0" err="1">
                <a:solidFill>
                  <a:srgbClr val="C00000"/>
                </a:solidFill>
              </a:rPr>
              <a:t>x</a:t>
            </a:r>
            <a:r>
              <a:rPr lang="en-GB" altLang="en-US" sz="2400" dirty="0">
                <a:solidFill>
                  <a:srgbClr val="C00000"/>
                </a:solidFill>
              </a:rPr>
              <a:t>’) </a:t>
            </a:r>
            <a:r>
              <a:rPr lang="en-GB" altLang="en-US" sz="2400" dirty="0"/>
              <a:t>=  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[P(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Sunny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|No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 * 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Cool|No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 * 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High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|No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 * P(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GB" altLang="en-US" sz="2400" dirty="0" err="1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GB" altLang="en-US" sz="2400" i="1" dirty="0" err="1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GB" altLang="en-US" sz="2400" dirty="0">
                <a:solidFill>
                  <a:schemeClr val="tx2">
                    <a:lumMod val="75000"/>
                  </a:schemeClr>
                </a:solidFill>
              </a:rPr>
              <a:t>)] </a:t>
            </a:r>
            <a:r>
              <a:rPr lang="en-GB" altLang="en-US" sz="2400" dirty="0"/>
              <a:t>* </a:t>
            </a:r>
            <a:r>
              <a:rPr lang="en-GB" altLang="en-US" sz="2400" dirty="0">
                <a:solidFill>
                  <a:schemeClr val="accent3">
                    <a:lumMod val="50000"/>
                  </a:schemeClr>
                </a:solidFill>
              </a:rPr>
              <a:t>P(Play=</a:t>
            </a:r>
            <a:r>
              <a:rPr lang="en-GB" altLang="en-US" sz="2400" i="1" dirty="0">
                <a:solidFill>
                  <a:schemeClr val="accent3">
                    <a:lumMod val="50000"/>
                  </a:schemeClr>
                </a:solidFill>
              </a:rPr>
              <a:t>No</a:t>
            </a:r>
            <a:r>
              <a:rPr lang="en-GB" altLang="en-US" sz="24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GB" altLang="en-US" sz="2400" dirty="0"/>
              <a:t>	    = [3/5 * 1/5 * 4/5 * 3/5 ] * 5/14</a:t>
            </a:r>
            <a:r>
              <a:rPr lang="en-US" altLang="en-US" sz="2400" dirty="0"/>
              <a:t> = 0.0206</a:t>
            </a:r>
            <a:endParaRPr lang="en-GB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DA933-04ED-50C4-200C-5C7604B09D33}"/>
              </a:ext>
            </a:extLst>
          </p:cNvPr>
          <p:cNvSpPr txBox="1"/>
          <p:nvPr/>
        </p:nvSpPr>
        <p:spPr>
          <a:xfrm>
            <a:off x="2360054" y="5516141"/>
            <a:ext cx="623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2800" b="1" dirty="0"/>
              <a:t>we label </a:t>
            </a:r>
            <a:r>
              <a:rPr lang="en-GB" altLang="en-US" sz="3200" b="1" dirty="0"/>
              <a:t>x</a:t>
            </a:r>
            <a:r>
              <a:rPr lang="en-GB" altLang="en-US" sz="2800" b="1" dirty="0"/>
              <a:t>’ to be “</a:t>
            </a:r>
            <a:r>
              <a:rPr lang="en-GB" altLang="en-US" sz="2800" b="1" i="1" dirty="0"/>
              <a:t>No</a:t>
            </a:r>
            <a:r>
              <a:rPr lang="en-GB" altLang="en-US" sz="2800" b="1" dirty="0"/>
              <a:t>”. </a:t>
            </a:r>
            <a:endParaRPr lang="en-US" sz="28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C9177A-6967-9177-5C8B-0240034B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16" y="4902270"/>
            <a:ext cx="415023" cy="394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AE23C8-FDA3-664B-0DB5-A0D1E5A3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42" y="4031229"/>
            <a:ext cx="341123" cy="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5DA6-93AC-1535-CEAC-CC25E1C1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Rule-Based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DA14-8DCD-B761-9D47-704E80FB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459626"/>
          </a:xfrm>
        </p:spPr>
        <p:txBody>
          <a:bodyPr/>
          <a:lstStyle/>
          <a:p>
            <a:r>
              <a:rPr lang="en-US" dirty="0"/>
              <a:t>Rules are a good way of </a:t>
            </a:r>
            <a:r>
              <a:rPr lang="en-US" dirty="0">
                <a:solidFill>
                  <a:srgbClr val="C00000"/>
                </a:solidFill>
              </a:rPr>
              <a:t>representing information or bits of knowledge</a:t>
            </a:r>
            <a:r>
              <a:rPr lang="en-US" dirty="0"/>
              <a:t>. </a:t>
            </a:r>
          </a:p>
          <a:p>
            <a:r>
              <a:rPr lang="en-US" dirty="0"/>
              <a:t>A rule-based classifier uses a set of </a:t>
            </a:r>
            <a:r>
              <a:rPr lang="en-US" dirty="0">
                <a:solidFill>
                  <a:srgbClr val="C00000"/>
                </a:solidFill>
              </a:rPr>
              <a:t>IF-THEN rules for classification</a:t>
            </a:r>
            <a:r>
              <a:rPr lang="en-US" dirty="0"/>
              <a:t>. 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IF-THEN rule </a:t>
            </a:r>
            <a:r>
              <a:rPr lang="en-US" dirty="0"/>
              <a:t>is an expression of the form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AE938-39C2-EADC-5587-310D4B7482B3}"/>
              </a:ext>
            </a:extLst>
          </p:cNvPr>
          <p:cNvSpPr txBox="1"/>
          <p:nvPr/>
        </p:nvSpPr>
        <p:spPr>
          <a:xfrm>
            <a:off x="3422820" y="2626496"/>
            <a:ext cx="5572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IN" sz="24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IN" sz="24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24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conclusion</a:t>
            </a:r>
            <a:r>
              <a:rPr lang="en-I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I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0E57-FD76-596E-089D-420EF70957F0}"/>
              </a:ext>
            </a:extLst>
          </p:cNvPr>
          <p:cNvSpPr txBox="1"/>
          <p:nvPr/>
        </p:nvSpPr>
        <p:spPr>
          <a:xfrm>
            <a:off x="1334530" y="3088161"/>
            <a:ext cx="10602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youth AND student = yes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buys_computer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yes.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3B3DCFD-C028-5992-89EB-27ABCD57B617}"/>
              </a:ext>
            </a:extLst>
          </p:cNvPr>
          <p:cNvSpPr/>
          <p:nvPr/>
        </p:nvSpPr>
        <p:spPr>
          <a:xfrm>
            <a:off x="625450" y="4409832"/>
            <a:ext cx="3798269" cy="1459626"/>
          </a:xfrm>
          <a:prstGeom prst="wedgeRoundRectCallout">
            <a:avLst>
              <a:gd name="adj1" fmla="val 42118"/>
              <a:gd name="adj2" fmla="val -11472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“IF” part (or left side)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of a rule is known as the rule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antecedent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precondition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489A31-C813-4CFC-3635-BC835DB1185C}"/>
              </a:ext>
            </a:extLst>
          </p:cNvPr>
          <p:cNvSpPr/>
          <p:nvPr/>
        </p:nvSpPr>
        <p:spPr>
          <a:xfrm>
            <a:off x="7096582" y="4314916"/>
            <a:ext cx="3798269" cy="1459626"/>
          </a:xfrm>
          <a:prstGeom prst="wedgeRoundRectCallout">
            <a:avLst>
              <a:gd name="adj1" fmla="val -25875"/>
              <a:gd name="adj2" fmla="val -1087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The “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THEN” part (or right side)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is the rule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consequent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11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A2DA-52D6-CDCA-FE75-D01D4CC0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EBA-2FAA-17BC-E62C-1E2C0365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rule </a:t>
            </a:r>
            <a:r>
              <a:rPr lang="en-US" dirty="0">
                <a:solidFill>
                  <a:srgbClr val="C00000"/>
                </a:solidFill>
              </a:rPr>
              <a:t>antecedent</a:t>
            </a:r>
            <a:r>
              <a:rPr lang="en-US" dirty="0"/>
              <a:t>, the condition consists of </a:t>
            </a:r>
            <a:r>
              <a:rPr lang="en-US" dirty="0">
                <a:solidFill>
                  <a:srgbClr val="C00000"/>
                </a:solidFill>
              </a:rPr>
              <a:t>one or more attribute </a:t>
            </a:r>
            <a:r>
              <a:rPr lang="en-US" dirty="0"/>
              <a:t>tests (e.g., age = youth and student = yes) that are </a:t>
            </a:r>
            <a:r>
              <a:rPr lang="en-US" dirty="0">
                <a:solidFill>
                  <a:srgbClr val="C00000"/>
                </a:solidFill>
              </a:rPr>
              <a:t>logically ANDed</a:t>
            </a:r>
            <a:r>
              <a:rPr lang="en-US" dirty="0"/>
              <a:t>. </a:t>
            </a:r>
          </a:p>
          <a:p>
            <a:r>
              <a:rPr lang="en-US" dirty="0"/>
              <a:t>The rule’s consequent contains </a:t>
            </a:r>
            <a:r>
              <a:rPr lang="en-US" dirty="0">
                <a:solidFill>
                  <a:srgbClr val="C00000"/>
                </a:solidFill>
              </a:rPr>
              <a:t>a class prediction </a:t>
            </a:r>
          </a:p>
          <a:p>
            <a:r>
              <a:rPr lang="en-US" dirty="0"/>
              <a:t>If the condition (i.e., all the attribute tests) in a rule antecedent </a:t>
            </a:r>
            <a:r>
              <a:rPr lang="en-US" dirty="0">
                <a:solidFill>
                  <a:srgbClr val="C00000"/>
                </a:solidFill>
              </a:rPr>
              <a:t>holds true for a given tuple</a:t>
            </a:r>
            <a:r>
              <a:rPr lang="en-US" dirty="0"/>
              <a:t>, we say that the </a:t>
            </a:r>
            <a:r>
              <a:rPr lang="en-US" dirty="0">
                <a:solidFill>
                  <a:srgbClr val="C00000"/>
                </a:solidFill>
              </a:rPr>
              <a:t>rule antecedent is satisfied </a:t>
            </a:r>
            <a:r>
              <a:rPr lang="en-US" dirty="0"/>
              <a:t>and that the rule </a:t>
            </a:r>
            <a:r>
              <a:rPr lang="en-US" dirty="0">
                <a:solidFill>
                  <a:srgbClr val="C00000"/>
                </a:solidFill>
              </a:rPr>
              <a:t>covers the tuple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08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6474-D5EC-F576-EF41-9F5BD5D9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Coverage and Accuracy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C665B-010F-BD9F-2561-FDEAD0F21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1" y="863444"/>
                <a:ext cx="4996874" cy="3819767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Coverage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Fraction of records that satisfy the </a:t>
                </a:r>
                <a:r>
                  <a:rPr lang="en-US" dirty="0">
                    <a:solidFill>
                      <a:srgbClr val="C00000"/>
                    </a:solidFill>
                  </a:rPr>
                  <a:t>antecedent</a:t>
                </a:r>
                <a:r>
                  <a:rPr lang="en-US" dirty="0"/>
                  <a:t> of a rule</a:t>
                </a:r>
              </a:p>
              <a:p>
                <a:pPr marL="457200" lvl="1" indent="0" algn="ctr">
                  <a:buNone/>
                </a:pPr>
                <a:r>
                  <a:rPr lang="en-US" sz="1800" dirty="0"/>
                  <a:t>Coverage(R)=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𝑐𝑜𝑣𝑒𝑟𝑠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Accuracy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Fraction of records that satisfy both the </a:t>
                </a:r>
                <a:r>
                  <a:rPr lang="en-US" dirty="0">
                    <a:solidFill>
                      <a:srgbClr val="C00000"/>
                    </a:solidFill>
                  </a:rPr>
                  <a:t>antecedent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C00000"/>
                    </a:solidFill>
                  </a:rPr>
                  <a:t>consequent</a:t>
                </a:r>
                <a:r>
                  <a:rPr lang="en-US" dirty="0"/>
                  <a:t> of a rule (</a:t>
                </a:r>
                <a:r>
                  <a:rPr lang="en-US" dirty="0">
                    <a:solidFill>
                      <a:srgbClr val="C00000"/>
                    </a:solidFill>
                  </a:rPr>
                  <a:t>over those that satisfy the antecedent</a:t>
                </a:r>
                <a:r>
                  <a:rPr lang="en-US" dirty="0"/>
                  <a:t>)</a:t>
                </a:r>
              </a:p>
              <a:p>
                <a:pPr algn="ctr"/>
                <a:r>
                  <a:rPr lang="en-US" sz="1800" dirty="0"/>
                  <a:t>Accuracy(R)=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𝑣𝑒𝑟𝑠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C665B-010F-BD9F-2561-FDEAD0F21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1" y="863444"/>
                <a:ext cx="4996874" cy="3819767"/>
              </a:xfrm>
              <a:blipFill>
                <a:blip r:embed="rId2"/>
                <a:stretch>
                  <a:fillRect l="-1269" t="-2658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3D25F8-B140-9C1E-6651-3B6123071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954332"/>
              </p:ext>
            </p:extLst>
          </p:nvPr>
        </p:nvGraphicFramePr>
        <p:xfrm>
          <a:off x="7464887" y="863444"/>
          <a:ext cx="4107131" cy="402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599">
                  <a:extLst>
                    <a:ext uri="{9D8B030D-6E8A-4147-A177-3AD203B41FA5}">
                      <a16:colId xmlns:a16="http://schemas.microsoft.com/office/drawing/2014/main" val="1208744263"/>
                    </a:ext>
                  </a:extLst>
                </a:gridCol>
                <a:gridCol w="1378134">
                  <a:extLst>
                    <a:ext uri="{9D8B030D-6E8A-4147-A177-3AD203B41FA5}">
                      <a16:colId xmlns:a16="http://schemas.microsoft.com/office/drawing/2014/main" val="3197399064"/>
                    </a:ext>
                  </a:extLst>
                </a:gridCol>
              </a:tblGrid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PlayTennis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Overcast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5797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Overcast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Strong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74730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084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Sunny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7689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Rain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Weak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221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97D79F-523D-585B-0A4A-7710FCC9719A}"/>
              </a:ext>
            </a:extLst>
          </p:cNvPr>
          <p:cNvSpPr txBox="1"/>
          <p:nvPr/>
        </p:nvSpPr>
        <p:spPr>
          <a:xfrm>
            <a:off x="7440173" y="5039047"/>
            <a:ext cx="4261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b="1" dirty="0">
                <a:solidFill>
                  <a:srgbClr val="C00000"/>
                </a:solidFill>
                <a:sym typeface="Symbol" pitchFamily="2" charset="2"/>
              </a:rPr>
              <a:t>R = (Outlook=</a:t>
            </a:r>
            <a:r>
              <a:rPr lang="en-US" sz="1800" b="0" dirty="0">
                <a:solidFill>
                  <a:srgbClr val="C00000"/>
                </a:solidFill>
              </a:rPr>
              <a:t>Sunny</a:t>
            </a:r>
            <a:r>
              <a:rPr lang="en-US" altLang="en-US" sz="1800" b="1" dirty="0">
                <a:solidFill>
                  <a:srgbClr val="C00000"/>
                </a:solidFill>
                <a:sym typeface="Symbol" pitchFamily="2" charset="2"/>
              </a:rPr>
              <a:t>)  </a:t>
            </a:r>
            <a:r>
              <a:rPr lang="en-US" b="1" dirty="0" err="1">
                <a:solidFill>
                  <a:srgbClr val="C00000"/>
                </a:solidFill>
              </a:rPr>
              <a:t>PlayTennis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altLang="en-US" sz="1800" b="1" dirty="0">
                <a:solidFill>
                  <a:srgbClr val="C00000"/>
                </a:solidFill>
                <a:sym typeface="Symbol" pitchFamily="2" charset="2"/>
              </a:rPr>
              <a:t>Yes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800" b="1" dirty="0">
                <a:sym typeface="Symbol" pitchFamily="2" charset="2"/>
              </a:rPr>
              <a:t>Coverage = 4/10 = 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  <a:sym typeface="Symbol" pitchFamily="2" charset="2"/>
              </a:rPr>
              <a:t>40%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800" b="1" dirty="0">
                <a:sym typeface="Symbol" pitchFamily="2" charset="2"/>
              </a:rPr>
              <a:t>Accuracy = 2/4 = 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  <a:sym typeface="Symbol" pitchFamily="2" charset="2"/>
              </a:rPr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9735BC-1C92-F1DD-5E06-EC6870227E67}"/>
                  </a:ext>
                </a:extLst>
              </p:cNvPr>
              <p:cNvSpPr txBox="1"/>
              <p:nvPr/>
            </p:nvSpPr>
            <p:spPr>
              <a:xfrm>
                <a:off x="482539" y="4854381"/>
                <a:ext cx="5655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𝑐𝑜𝑣𝑒𝑟𝑠</m:t>
                    </m:r>
                  </m:oMath>
                </a14:m>
                <a:r>
                  <a:rPr lang="en-US" dirty="0"/>
                  <a:t> = No. of records that satisfy the </a:t>
                </a:r>
                <a:r>
                  <a:rPr lang="en-US" dirty="0">
                    <a:solidFill>
                      <a:srgbClr val="C00000"/>
                    </a:solidFill>
                  </a:rPr>
                  <a:t>antecedent</a:t>
                </a:r>
                <a:r>
                  <a:rPr lang="en-US" dirty="0"/>
                  <a:t> of a rule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9735BC-1C92-F1DD-5E06-EC6870227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9" y="4854381"/>
                <a:ext cx="5655651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406437-E682-8147-5F61-DC2D0CA4D981}"/>
              </a:ext>
            </a:extLst>
          </p:cNvPr>
          <p:cNvSpPr txBox="1"/>
          <p:nvPr/>
        </p:nvSpPr>
        <p:spPr>
          <a:xfrm>
            <a:off x="482538" y="5339258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|D| </a:t>
            </a:r>
            <a:r>
              <a:rPr lang="en-US" dirty="0"/>
              <a:t>= No. of records in 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13870C-8A87-9640-9D84-1B3A3D8EBD10}"/>
                  </a:ext>
                </a:extLst>
              </p:cNvPr>
              <p:cNvSpPr txBox="1"/>
              <p:nvPr/>
            </p:nvSpPr>
            <p:spPr>
              <a:xfrm>
                <a:off x="438525" y="5708590"/>
                <a:ext cx="5016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𝑐𝑜𝑟𝑟𝑒𝑐𝑡</m:t>
                    </m:r>
                  </m:oMath>
                </a14:m>
                <a:r>
                  <a:rPr lang="en-US" dirty="0"/>
                  <a:t> = No. of records that correctly classified by R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13870C-8A87-9640-9D84-1B3A3D8E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5708590"/>
                <a:ext cx="5016951" cy="369332"/>
              </a:xfrm>
              <a:prstGeom prst="rect">
                <a:avLst/>
              </a:prstGeom>
              <a:blipFill>
                <a:blip r:embed="rId4"/>
                <a:stretch>
                  <a:fillRect t="-6667" r="-75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14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E730-877C-6DA1-5D0E-63C209A3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9E79-6429-5C02-230E-9140D330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 (age = youth, income = medium, student = yes, credit rating = fair) ?. </a:t>
            </a:r>
          </a:p>
          <a:p>
            <a:r>
              <a:rPr lang="en-US" dirty="0"/>
              <a:t>We would like to classify </a:t>
            </a:r>
            <a:r>
              <a:rPr lang="en-US" dirty="0">
                <a:solidFill>
                  <a:srgbClr val="C00000"/>
                </a:solidFill>
              </a:rPr>
              <a:t>X according to buys computer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X satisfies R1</a:t>
            </a:r>
            <a:r>
              <a:rPr lang="en-US" dirty="0"/>
              <a:t>, which </a:t>
            </a:r>
            <a:r>
              <a:rPr lang="en-US" dirty="0">
                <a:solidFill>
                  <a:srgbClr val="C00000"/>
                </a:solidFill>
              </a:rPr>
              <a:t>triggers</a:t>
            </a:r>
            <a:r>
              <a:rPr lang="en-US" dirty="0"/>
              <a:t> the rule.</a:t>
            </a:r>
          </a:p>
          <a:p>
            <a:r>
              <a:rPr lang="en-US" dirty="0"/>
              <a:t>A tuple X may satisfied </a:t>
            </a:r>
            <a:r>
              <a:rPr lang="en-US" dirty="0">
                <a:solidFill>
                  <a:srgbClr val="C00000"/>
                </a:solidFill>
              </a:rPr>
              <a:t>more then rules simultaneously</a:t>
            </a:r>
            <a:r>
              <a:rPr lang="en-US" dirty="0"/>
              <a:t>.</a:t>
            </a:r>
          </a:p>
          <a:p>
            <a:r>
              <a:rPr lang="en-US" dirty="0"/>
              <a:t>This can lead to a challenge when </a:t>
            </a:r>
            <a:r>
              <a:rPr lang="en-US" dirty="0">
                <a:solidFill>
                  <a:srgbClr val="C00000"/>
                </a:solidFill>
              </a:rPr>
              <a:t>faced with conflicting </a:t>
            </a:r>
            <a:r>
              <a:rPr lang="en-US" dirty="0"/>
              <a:t>class predictions from different triggered rules or when </a:t>
            </a:r>
            <a:r>
              <a:rPr lang="en-US" dirty="0">
                <a:solidFill>
                  <a:srgbClr val="C00000"/>
                </a:solidFill>
              </a:rPr>
              <a:t>no rule is satisfied for X</a:t>
            </a:r>
            <a:r>
              <a:rPr lang="en-US" dirty="0"/>
              <a:t>.  </a:t>
            </a:r>
          </a:p>
          <a:p>
            <a:r>
              <a:rPr lang="en-US" dirty="0"/>
              <a:t>Two strategy are available namely </a:t>
            </a:r>
            <a:r>
              <a:rPr lang="en-US" b="1" dirty="0"/>
              <a:t>Size ordering</a:t>
            </a:r>
            <a:r>
              <a:rPr lang="en-US" dirty="0"/>
              <a:t> and </a:t>
            </a:r>
            <a:r>
              <a:rPr lang="en-US" b="1" dirty="0"/>
              <a:t>Rule ordering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Size Ordering:</a:t>
            </a:r>
          </a:p>
          <a:p>
            <a:r>
              <a:rPr lang="en-US" dirty="0"/>
              <a:t>In the size ordering strategy, rules are assigned a </a:t>
            </a:r>
            <a:r>
              <a:rPr lang="en-US" dirty="0">
                <a:solidFill>
                  <a:srgbClr val="C00000"/>
                </a:solidFill>
              </a:rPr>
              <a:t>priority based on their complexity</a:t>
            </a:r>
            <a:r>
              <a:rPr lang="en-US" dirty="0"/>
              <a:t>.</a:t>
            </a:r>
          </a:p>
          <a:p>
            <a:r>
              <a:rPr lang="en-US" dirty="0"/>
              <a:t>The rule with the </a:t>
            </a:r>
            <a:r>
              <a:rPr lang="en-US" dirty="0">
                <a:solidFill>
                  <a:srgbClr val="C00000"/>
                </a:solidFill>
              </a:rPr>
              <a:t>most conditions or the most specific conditions </a:t>
            </a:r>
            <a:r>
              <a:rPr lang="en-US" dirty="0"/>
              <a:t>is given higher priority.</a:t>
            </a:r>
          </a:p>
          <a:p>
            <a:r>
              <a:rPr lang="en-US" dirty="0"/>
              <a:t>When conflicts arise, the rule with higher complexity or specificity takes precedence and determines the </a:t>
            </a:r>
            <a:r>
              <a:rPr lang="en-US" dirty="0">
                <a:solidFill>
                  <a:srgbClr val="C00000"/>
                </a:solidFill>
              </a:rPr>
              <a:t>class prediction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4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805-4A94-D412-15F1-2C69F5EF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8E09EA-C2FE-153E-1472-F1025FB797FF}"/>
              </a:ext>
            </a:extLst>
          </p:cNvPr>
          <p:cNvSpPr/>
          <p:nvPr/>
        </p:nvSpPr>
        <p:spPr>
          <a:xfrm>
            <a:off x="4328932" y="902825"/>
            <a:ext cx="2500132" cy="8796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BA9A703-4F3F-CAF2-690B-B39703DC5B22}"/>
              </a:ext>
            </a:extLst>
          </p:cNvPr>
          <p:cNvSpPr/>
          <p:nvPr/>
        </p:nvSpPr>
        <p:spPr>
          <a:xfrm>
            <a:off x="1828800" y="2212694"/>
            <a:ext cx="2500132" cy="8796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125AD0-C46B-EF01-CBDF-86B0B17773F8}"/>
              </a:ext>
            </a:extLst>
          </p:cNvPr>
          <p:cNvSpPr/>
          <p:nvPr/>
        </p:nvSpPr>
        <p:spPr>
          <a:xfrm>
            <a:off x="6829064" y="2135208"/>
            <a:ext cx="2500132" cy="8796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167B8-D1CC-1552-FEF9-D820E5270616}"/>
              </a:ext>
            </a:extLst>
          </p:cNvPr>
          <p:cNvSpPr/>
          <p:nvPr/>
        </p:nvSpPr>
        <p:spPr>
          <a:xfrm>
            <a:off x="190981" y="3429000"/>
            <a:ext cx="5411165" cy="53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known as </a:t>
            </a:r>
            <a:r>
              <a:rPr lang="en-US" dirty="0">
                <a:solidFill>
                  <a:srgbClr val="C00000"/>
                </a:solidFill>
              </a:rPr>
              <a:t>classification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9185F-68B1-D9CF-A57D-3FC0D3BB0D6D}"/>
              </a:ext>
            </a:extLst>
          </p:cNvPr>
          <p:cNvSpPr/>
          <p:nvPr/>
        </p:nvSpPr>
        <p:spPr>
          <a:xfrm>
            <a:off x="5922378" y="3421086"/>
            <a:ext cx="6078641" cy="53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known as </a:t>
            </a:r>
            <a:r>
              <a:rPr lang="en-US" dirty="0">
                <a:solidFill>
                  <a:srgbClr val="C00000"/>
                </a:solidFill>
              </a:rPr>
              <a:t>Regression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466F9-37DA-562D-C636-0FE5C28A1F57}"/>
              </a:ext>
            </a:extLst>
          </p:cNvPr>
          <p:cNvSpPr/>
          <p:nvPr/>
        </p:nvSpPr>
        <p:spPr>
          <a:xfrm>
            <a:off x="167833" y="4076860"/>
            <a:ext cx="5411165" cy="517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is used for predication </a:t>
            </a:r>
            <a:r>
              <a:rPr lang="en-US" dirty="0">
                <a:solidFill>
                  <a:srgbClr val="C00000"/>
                </a:solidFill>
              </a:rPr>
              <a:t>of class (categorical) label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29DBA-8DCF-D6FE-7EB2-0F28F3AFCD36}"/>
              </a:ext>
            </a:extLst>
          </p:cNvPr>
          <p:cNvSpPr/>
          <p:nvPr/>
        </p:nvSpPr>
        <p:spPr>
          <a:xfrm>
            <a:off x="5922378" y="4076860"/>
            <a:ext cx="6078641" cy="517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is used for predication of </a:t>
            </a:r>
            <a:r>
              <a:rPr lang="en-US" dirty="0">
                <a:solidFill>
                  <a:srgbClr val="C00000"/>
                </a:solidFill>
              </a:rPr>
              <a:t>numeric prediction(continuous-valued function 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1DD23-026C-6288-B75C-5036CB779005}"/>
              </a:ext>
            </a:extLst>
          </p:cNvPr>
          <p:cNvSpPr/>
          <p:nvPr/>
        </p:nvSpPr>
        <p:spPr>
          <a:xfrm>
            <a:off x="167833" y="4743369"/>
            <a:ext cx="5411165" cy="1211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Such as “safe” or “risky” for the loan application data; “yes” or “no” for the marketing data; </a:t>
            </a:r>
          </a:p>
          <a:p>
            <a:r>
              <a:rPr lang="en-US" dirty="0">
                <a:solidFill>
                  <a:schemeClr val="tx1"/>
                </a:solidFill>
              </a:rPr>
              <a:t>“treatment A,” “treatment B,” or “treatment C” for the medical data.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78D6A-F6C5-5019-1DC0-AD305C51CC1E}"/>
              </a:ext>
            </a:extLst>
          </p:cNvPr>
          <p:cNvSpPr/>
          <p:nvPr/>
        </p:nvSpPr>
        <p:spPr>
          <a:xfrm>
            <a:off x="5922378" y="4743370"/>
            <a:ext cx="6078641" cy="865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Suppose that the marketing manager wants to predict how much a given customer will spend during a sale at </a:t>
            </a:r>
            <a:r>
              <a:rPr lang="en-US" dirty="0" err="1">
                <a:solidFill>
                  <a:schemeClr val="tx1"/>
                </a:solidFill>
              </a:rPr>
              <a:t>AllElectronics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317D3E-3C66-2F0A-C795-C0376CED641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078866" y="1342663"/>
            <a:ext cx="1250066" cy="87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E0903-9CA2-A5BF-8AE2-5B51E6A0C7E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829064" y="1342663"/>
            <a:ext cx="1250066" cy="7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41F-DDD5-4029-517C-B09F23CC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8E28-D943-147C-10D4-9D5D1DF0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Rule ordering</a:t>
            </a:r>
            <a:r>
              <a:rPr lang="en-US" b="1" dirty="0"/>
              <a:t>: </a:t>
            </a:r>
          </a:p>
          <a:p>
            <a:r>
              <a:rPr lang="en-US" b="1" dirty="0"/>
              <a:t>Class-Based Ordering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classes are sorted in order of </a:t>
            </a:r>
            <a:r>
              <a:rPr lang="en-US" dirty="0">
                <a:solidFill>
                  <a:srgbClr val="C00000"/>
                </a:solidFill>
              </a:rPr>
              <a:t>decreasing “importance” </a:t>
            </a:r>
          </a:p>
          <a:p>
            <a:pPr lvl="1"/>
            <a:r>
              <a:rPr lang="en-US" dirty="0"/>
              <a:t>All the rules for the most prevalent (or most frequent) class </a:t>
            </a:r>
            <a:r>
              <a:rPr lang="en-US" dirty="0">
                <a:solidFill>
                  <a:srgbClr val="C00000"/>
                </a:solidFill>
              </a:rPr>
              <a:t>come first</a:t>
            </a:r>
            <a:r>
              <a:rPr lang="en-US" dirty="0"/>
              <a:t>, the rules for the next prevalent class </a:t>
            </a:r>
            <a:r>
              <a:rPr lang="en-US" dirty="0">
                <a:solidFill>
                  <a:srgbClr val="C00000"/>
                </a:solidFill>
              </a:rPr>
              <a:t>come next, and so 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Within </a:t>
            </a:r>
            <a:r>
              <a:rPr lang="en-US" dirty="0">
                <a:solidFill>
                  <a:srgbClr val="C00000"/>
                </a:solidFill>
              </a:rPr>
              <a:t>each class</a:t>
            </a:r>
            <a:r>
              <a:rPr lang="en-US" dirty="0"/>
              <a:t>, the rules are </a:t>
            </a:r>
            <a:r>
              <a:rPr lang="en-US" dirty="0">
                <a:solidFill>
                  <a:srgbClr val="C00000"/>
                </a:solidFill>
              </a:rPr>
              <a:t>not ordered</a:t>
            </a:r>
            <a:r>
              <a:rPr lang="en-US" dirty="0"/>
              <a:t> they </a:t>
            </a:r>
            <a:r>
              <a:rPr lang="en-US" dirty="0">
                <a:solidFill>
                  <a:srgbClr val="C00000"/>
                </a:solidFill>
              </a:rPr>
              <a:t>don’t have to be because </a:t>
            </a:r>
            <a:r>
              <a:rPr lang="en-US" dirty="0"/>
              <a:t>they all predict the same class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Rule-based ordering </a:t>
            </a:r>
          </a:p>
          <a:p>
            <a:pPr lvl="1"/>
            <a:r>
              <a:rPr lang="en-US" dirty="0"/>
              <a:t>The rules are organized into one </a:t>
            </a:r>
            <a:r>
              <a:rPr lang="en-US" dirty="0">
                <a:solidFill>
                  <a:srgbClr val="C00000"/>
                </a:solidFill>
              </a:rPr>
              <a:t>long priority list</a:t>
            </a:r>
            <a:r>
              <a:rPr lang="en-US" dirty="0"/>
              <a:t>, according to some </a:t>
            </a:r>
            <a:r>
              <a:rPr lang="en-US" dirty="0">
                <a:solidFill>
                  <a:srgbClr val="C00000"/>
                </a:solidFill>
              </a:rPr>
              <a:t>measure of rule quality, such as accuracy, coverage, or size (number of attribute tests in the rule antecedent)</a:t>
            </a:r>
          </a:p>
          <a:p>
            <a:pPr lvl="1"/>
            <a:r>
              <a:rPr lang="en-US" dirty="0"/>
              <a:t>Rule that appears </a:t>
            </a:r>
            <a:r>
              <a:rPr lang="en-US" dirty="0">
                <a:solidFill>
                  <a:srgbClr val="C00000"/>
                </a:solidFill>
              </a:rPr>
              <a:t>earliest in the list has the highest priority</a:t>
            </a:r>
            <a:r>
              <a:rPr lang="en-US" dirty="0"/>
              <a:t>, and so it gets to fire its </a:t>
            </a:r>
            <a:r>
              <a:rPr lang="en-US" dirty="0">
                <a:solidFill>
                  <a:srgbClr val="C00000"/>
                </a:solidFill>
              </a:rPr>
              <a:t>class prediction</a:t>
            </a:r>
            <a:r>
              <a:rPr lang="en-US" dirty="0"/>
              <a:t>. Any other rule that satisfies </a:t>
            </a:r>
            <a:r>
              <a:rPr lang="en-US" dirty="0">
                <a:solidFill>
                  <a:srgbClr val="C00000"/>
                </a:solidFill>
              </a:rPr>
              <a:t>X is ignored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8508-AC0D-9505-4EF6-2AEB30DE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5106-703F-BBDB-B0A7-CFB73F1A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scenario where there is </a:t>
            </a:r>
            <a:r>
              <a:rPr lang="en-US" dirty="0">
                <a:solidFill>
                  <a:srgbClr val="C00000"/>
                </a:solidFill>
              </a:rPr>
              <a:t>no rule satisfied by X </a:t>
            </a:r>
          </a:p>
          <a:p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determine the class label of X?</a:t>
            </a:r>
          </a:p>
          <a:p>
            <a:r>
              <a:rPr lang="en-US" dirty="0"/>
              <a:t>In this case, a </a:t>
            </a:r>
            <a:r>
              <a:rPr lang="en-US" dirty="0">
                <a:solidFill>
                  <a:srgbClr val="C00000"/>
                </a:solidFill>
              </a:rPr>
              <a:t>fallback or default rule </a:t>
            </a:r>
            <a:r>
              <a:rPr lang="en-US" dirty="0"/>
              <a:t>can be set up to </a:t>
            </a:r>
            <a:r>
              <a:rPr lang="en-US" dirty="0">
                <a:solidFill>
                  <a:srgbClr val="C00000"/>
                </a:solidFill>
              </a:rPr>
              <a:t>specify a default class</a:t>
            </a:r>
            <a:r>
              <a:rPr lang="en-US" dirty="0"/>
              <a:t>, based on a training set. </a:t>
            </a:r>
          </a:p>
          <a:p>
            <a:r>
              <a:rPr lang="en-US" dirty="0"/>
              <a:t>The default rule is </a:t>
            </a:r>
            <a:r>
              <a:rPr lang="en-US" dirty="0">
                <a:solidFill>
                  <a:srgbClr val="C00000"/>
                </a:solidFill>
              </a:rPr>
              <a:t>evaluated at the end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if and only if no other rule covers X</a:t>
            </a:r>
            <a:r>
              <a:rPr lang="en-US" dirty="0"/>
              <a:t>. </a:t>
            </a:r>
          </a:p>
          <a:p>
            <a:r>
              <a:rPr lang="en-US" dirty="0"/>
              <a:t>The condition in the default </a:t>
            </a:r>
            <a:r>
              <a:rPr lang="en-US" dirty="0">
                <a:solidFill>
                  <a:srgbClr val="C00000"/>
                </a:solidFill>
              </a:rPr>
              <a:t>rule is empty</a:t>
            </a:r>
            <a:r>
              <a:rPr lang="en-US" dirty="0"/>
              <a:t>. In this way, the rule fires when no </a:t>
            </a:r>
            <a:r>
              <a:rPr lang="en-US" dirty="0">
                <a:solidFill>
                  <a:srgbClr val="C00000"/>
                </a:solidFill>
              </a:rPr>
              <a:t>other rule is satisfied.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781-203C-5C8B-6234-664457A8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Extraction from a 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9A5D-28F1-C77E-D36D-7922021C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convert tree </a:t>
            </a:r>
            <a:r>
              <a:rPr lang="en-US" dirty="0">
                <a:solidFill>
                  <a:srgbClr val="C00000"/>
                </a:solidFill>
              </a:rPr>
              <a:t>into set of rules</a:t>
            </a:r>
            <a:r>
              <a:rPr lang="en-US" dirty="0"/>
              <a:t>.</a:t>
            </a:r>
          </a:p>
          <a:p>
            <a:r>
              <a:rPr lang="en-US" dirty="0"/>
              <a:t>One </a:t>
            </a:r>
            <a:r>
              <a:rPr lang="en-US" dirty="0">
                <a:solidFill>
                  <a:srgbClr val="C00000"/>
                </a:solidFill>
              </a:rPr>
              <a:t>rule for each leaf</a:t>
            </a:r>
            <a:r>
              <a:rPr lang="en-US" dirty="0"/>
              <a:t>.</a:t>
            </a:r>
          </a:p>
          <a:p>
            <a:r>
              <a:rPr lang="en-US" dirty="0"/>
              <a:t>Antecedent </a:t>
            </a:r>
            <a:r>
              <a:rPr lang="en-US" dirty="0">
                <a:solidFill>
                  <a:srgbClr val="C00000"/>
                </a:solidFill>
              </a:rPr>
              <a:t>contains a condition for every node on the path from the root to the leaf.</a:t>
            </a:r>
          </a:p>
          <a:p>
            <a:r>
              <a:rPr lang="en-US" dirty="0"/>
              <a:t>Straightforward, but </a:t>
            </a:r>
            <a:r>
              <a:rPr lang="en-US" dirty="0">
                <a:solidFill>
                  <a:srgbClr val="C00000"/>
                </a:solidFill>
              </a:rPr>
              <a:t>rule set might be overly complex</a:t>
            </a:r>
            <a:r>
              <a:rPr lang="en-US" dirty="0"/>
              <a:t>.</a:t>
            </a:r>
          </a:p>
          <a:p>
            <a:r>
              <a:rPr lang="en-US" dirty="0"/>
              <a:t>Each splitting criterion along a given path is logically </a:t>
            </a:r>
            <a:r>
              <a:rPr lang="en-US" dirty="0">
                <a:solidFill>
                  <a:srgbClr val="C00000"/>
                </a:solidFill>
              </a:rPr>
              <a:t>ANDed </a:t>
            </a:r>
            <a:r>
              <a:rPr lang="en-US" dirty="0"/>
              <a:t>to form the </a:t>
            </a:r>
            <a:r>
              <a:rPr lang="en-US" dirty="0">
                <a:solidFill>
                  <a:srgbClr val="C00000"/>
                </a:solidFill>
              </a:rPr>
              <a:t>rule antecedent (“IF” part). </a:t>
            </a:r>
          </a:p>
          <a:p>
            <a:r>
              <a:rPr lang="en-US" dirty="0"/>
              <a:t>The leaf node holds the class prediction, forming the rule consequent </a:t>
            </a:r>
            <a:r>
              <a:rPr lang="en-US" dirty="0">
                <a:solidFill>
                  <a:srgbClr val="C00000"/>
                </a:solidFill>
              </a:rPr>
              <a:t>(“THEN” part).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134B-7A9D-87C2-1EA1-7C94E136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Extraction from a Decision Tree </a:t>
            </a:r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210E022C-53A9-41DC-99F0-54F9215650CF}"/>
              </a:ext>
            </a:extLst>
          </p:cNvPr>
          <p:cNvSpPr/>
          <p:nvPr/>
        </p:nvSpPr>
        <p:spPr>
          <a:xfrm>
            <a:off x="4697736" y="815485"/>
            <a:ext cx="2188684" cy="6130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age? 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684D9C5C-B08D-6A3E-040F-83BABCB8E1BE}"/>
              </a:ext>
            </a:extLst>
          </p:cNvPr>
          <p:cNvSpPr/>
          <p:nvPr/>
        </p:nvSpPr>
        <p:spPr>
          <a:xfrm>
            <a:off x="2509052" y="2345024"/>
            <a:ext cx="2188684" cy="6130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student? </a:t>
            </a: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43FFC264-8F98-A7D2-4C69-714F7644A73A}"/>
              </a:ext>
            </a:extLst>
          </p:cNvPr>
          <p:cNvSpPr/>
          <p:nvPr/>
        </p:nvSpPr>
        <p:spPr>
          <a:xfrm>
            <a:off x="6886420" y="2345024"/>
            <a:ext cx="2188684" cy="6130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credit_rating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?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653AF8-90C5-55FB-9C5A-F45E1CE93A7B}"/>
              </a:ext>
            </a:extLst>
          </p:cNvPr>
          <p:cNvSpPr/>
          <p:nvPr/>
        </p:nvSpPr>
        <p:spPr>
          <a:xfrm>
            <a:off x="1914370" y="3805986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261D20-6043-D40E-8776-35F77E11D3FB}"/>
              </a:ext>
            </a:extLst>
          </p:cNvPr>
          <p:cNvSpPr/>
          <p:nvPr/>
        </p:nvSpPr>
        <p:spPr>
          <a:xfrm>
            <a:off x="4101310" y="3805986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970CE5-F822-4F68-7242-FEE13D6BE2D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03394" y="1428546"/>
            <a:ext cx="2188684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06687-262A-7402-7325-A38D28C8A0B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92078" y="1428546"/>
            <a:ext cx="2188684" cy="9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516472-CDA8-D965-98F1-E92D2967FE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525732" y="2958085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8E344F-DDB7-7D9B-E74B-69196BDBBBC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603394" y="2958085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137501-87D9-60BF-5D3D-8CC3DE947E7B}"/>
              </a:ext>
            </a:extLst>
          </p:cNvPr>
          <p:cNvSpPr/>
          <p:nvPr/>
        </p:nvSpPr>
        <p:spPr>
          <a:xfrm>
            <a:off x="6368261" y="3828943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F50BEF-F91A-73EB-28A5-76BCF29CA69E}"/>
              </a:ext>
            </a:extLst>
          </p:cNvPr>
          <p:cNvSpPr/>
          <p:nvPr/>
        </p:nvSpPr>
        <p:spPr>
          <a:xfrm>
            <a:off x="8555201" y="3828943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99AE-EEB1-6F24-BB0B-EA686FEACC5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979623" y="2981042"/>
            <a:ext cx="1077662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3150D-D8EF-C58D-D563-E124A93531F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57285" y="2981042"/>
            <a:ext cx="1109278" cy="84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5AA89-C9E4-20B2-6A42-632F6713BE96}"/>
              </a:ext>
            </a:extLst>
          </p:cNvPr>
          <p:cNvSpPr txBox="1"/>
          <p:nvPr/>
        </p:nvSpPr>
        <p:spPr>
          <a:xfrm>
            <a:off x="4237995" y="158885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401DA-AA03-F230-5231-CE8410E6E308}"/>
              </a:ext>
            </a:extLst>
          </p:cNvPr>
          <p:cNvSpPr txBox="1"/>
          <p:nvPr/>
        </p:nvSpPr>
        <p:spPr>
          <a:xfrm>
            <a:off x="7274671" y="1588858"/>
            <a:ext cx="76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65D39-07A8-BA41-6ABB-FEF644132667}"/>
              </a:ext>
            </a:extLst>
          </p:cNvPr>
          <p:cNvSpPr txBox="1"/>
          <p:nvPr/>
        </p:nvSpPr>
        <p:spPr>
          <a:xfrm>
            <a:off x="2664866" y="319433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904DF-E6D5-E302-D99B-09F3B92BF244}"/>
              </a:ext>
            </a:extLst>
          </p:cNvPr>
          <p:cNvSpPr txBox="1"/>
          <p:nvPr/>
        </p:nvSpPr>
        <p:spPr>
          <a:xfrm>
            <a:off x="4383774" y="3194334"/>
            <a:ext cx="59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D4C44-3033-E309-77CC-BEA3C38AA622}"/>
              </a:ext>
            </a:extLst>
          </p:cNvPr>
          <p:cNvSpPr txBox="1"/>
          <p:nvPr/>
        </p:nvSpPr>
        <p:spPr>
          <a:xfrm>
            <a:off x="6953481" y="319292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8F7779-1CC5-EF80-DB1B-C7503E2DB542}"/>
              </a:ext>
            </a:extLst>
          </p:cNvPr>
          <p:cNvSpPr txBox="1"/>
          <p:nvPr/>
        </p:nvSpPr>
        <p:spPr>
          <a:xfrm>
            <a:off x="8828453" y="3246307"/>
            <a:ext cx="11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excellent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546C24-F684-789E-A8D7-DA5FE95E7439}"/>
              </a:ext>
            </a:extLst>
          </p:cNvPr>
          <p:cNvSpPr/>
          <p:nvPr/>
        </p:nvSpPr>
        <p:spPr>
          <a:xfrm>
            <a:off x="5184180" y="2430734"/>
            <a:ext cx="1222723" cy="571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450F6F-6ADB-4F37-D775-8343DEDBF72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95542" y="1488444"/>
            <a:ext cx="0" cy="9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3C95F7-034D-0D2A-41ED-EF7EFC790246}"/>
              </a:ext>
            </a:extLst>
          </p:cNvPr>
          <p:cNvSpPr txBox="1"/>
          <p:nvPr/>
        </p:nvSpPr>
        <p:spPr>
          <a:xfrm>
            <a:off x="5084479" y="1886785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middle_aged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0ED6B-E0F3-6341-53FD-96464EA9556F}"/>
              </a:ext>
            </a:extLst>
          </p:cNvPr>
          <p:cNvSpPr txBox="1"/>
          <p:nvPr/>
        </p:nvSpPr>
        <p:spPr>
          <a:xfrm>
            <a:off x="210265" y="5024628"/>
            <a:ext cx="6743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1: IF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youth </a:t>
            </a: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 </a:t>
            </a:r>
            <a:b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2: IF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youth </a:t>
            </a: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yes </a:t>
            </a:r>
            <a:b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3: IF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middle aged </a:t>
            </a:r>
          </a:p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4: IF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senior </a:t>
            </a: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credit rating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excellent </a:t>
            </a:r>
            <a:b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I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5: IF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senior </a:t>
            </a:r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credit rating </a:t>
            </a:r>
            <a:r>
              <a:rPr lang="en-IN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fair </a:t>
            </a:r>
            <a:endParaRPr lang="en-I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9F1FD-47DF-14AE-6017-9F4FC62CCF59}"/>
              </a:ext>
            </a:extLst>
          </p:cNvPr>
          <p:cNvSpPr txBox="1"/>
          <p:nvPr/>
        </p:nvSpPr>
        <p:spPr>
          <a:xfrm>
            <a:off x="6477809" y="5006290"/>
            <a:ext cx="450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800" i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buys_computer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 </a:t>
            </a:r>
          </a:p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800" i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buys_computer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yes </a:t>
            </a:r>
          </a:p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800" i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buys_computer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yes </a:t>
            </a:r>
          </a:p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800" i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buys_computer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yes </a:t>
            </a:r>
          </a:p>
          <a:p>
            <a:r>
              <a:rPr lang="en-IN" sz="18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800" i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buys_computer</a:t>
            </a:r>
            <a:r>
              <a:rPr lang="en-IN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 </a:t>
            </a:r>
          </a:p>
        </p:txBody>
      </p:sp>
    </p:spTree>
    <p:extLst>
      <p:ext uri="{BB962C8B-B14F-4D97-AF65-F5344CB8AC3E}">
        <p14:creationId xmlns:p14="http://schemas.microsoft.com/office/powerpoint/2010/main" val="8444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5" grpId="0"/>
      <p:bldP spid="26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436-18CC-7242-2B46-1C129B08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Extraction from a 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E57E-A638-7EC7-DC13-4A4F753A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directly extracted from tree they are </a:t>
            </a:r>
            <a:r>
              <a:rPr lang="en-US" dirty="0">
                <a:solidFill>
                  <a:srgbClr val="C00000"/>
                </a:solidFill>
              </a:rPr>
              <a:t>mutually exclusive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exhaustive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Mutually exclusive rules:</a:t>
            </a:r>
          </a:p>
          <a:p>
            <a:r>
              <a:rPr lang="en-US" dirty="0"/>
              <a:t>No </a:t>
            </a:r>
            <a:r>
              <a:rPr lang="en-US" dirty="0">
                <a:solidFill>
                  <a:srgbClr val="C00000"/>
                </a:solidFill>
              </a:rPr>
              <a:t>two rules are triggered </a:t>
            </a:r>
            <a:r>
              <a:rPr lang="en-US" dirty="0"/>
              <a:t>by the </a:t>
            </a:r>
            <a:r>
              <a:rPr lang="en-US" dirty="0">
                <a:solidFill>
                  <a:srgbClr val="C00000"/>
                </a:solidFill>
              </a:rPr>
              <a:t>same record</a:t>
            </a:r>
            <a:r>
              <a:rPr lang="en-US" dirty="0"/>
              <a:t>.</a:t>
            </a:r>
          </a:p>
          <a:p>
            <a:r>
              <a:rPr lang="en-US" dirty="0"/>
              <a:t>This ensures that every record is covered by </a:t>
            </a:r>
            <a:r>
              <a:rPr lang="en-US" dirty="0">
                <a:solidFill>
                  <a:srgbClr val="C00000"/>
                </a:solidFill>
              </a:rPr>
              <a:t>at most one rule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Exhaustive rules</a:t>
            </a:r>
          </a:p>
          <a:p>
            <a:r>
              <a:rPr lang="en-US" dirty="0"/>
              <a:t>There </a:t>
            </a:r>
            <a:r>
              <a:rPr lang="en-US" dirty="0">
                <a:solidFill>
                  <a:srgbClr val="C00000"/>
                </a:solidFill>
              </a:rPr>
              <a:t>exists a rule for each combination of attribute values</a:t>
            </a:r>
            <a:r>
              <a:rPr lang="en-US" dirty="0"/>
              <a:t>.</a:t>
            </a:r>
          </a:p>
          <a:p>
            <a:r>
              <a:rPr lang="en-US" dirty="0"/>
              <a:t>This ensures that every record is covered by at </a:t>
            </a:r>
            <a:r>
              <a:rPr lang="en-US" dirty="0">
                <a:solidFill>
                  <a:srgbClr val="C00000"/>
                </a:solidFill>
              </a:rPr>
              <a:t>least one rule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Together these properties ensure that </a:t>
            </a:r>
            <a:r>
              <a:rPr lang="en-US" dirty="0">
                <a:solidFill>
                  <a:srgbClr val="C00000"/>
                </a:solidFill>
              </a:rPr>
              <a:t>every record is covered by exactly one rule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B1A8-61C3-7EDF-DBE0-EA2D9F1C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Induction Using a Sequential Covering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1D89-1110-64E2-278F-27F6F43F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IF-THEN rules can be extracted </a:t>
            </a:r>
            <a:r>
              <a:rPr lang="en-US" dirty="0">
                <a:solidFill>
                  <a:srgbClr val="C00000"/>
                </a:solidFill>
              </a:rPr>
              <a:t>directly from the training data</a:t>
            </a:r>
            <a:r>
              <a:rPr lang="en-US" dirty="0"/>
              <a:t> (i.e., without having to generate a decision tree first) using a </a:t>
            </a:r>
            <a:r>
              <a:rPr lang="en-US" dirty="0">
                <a:solidFill>
                  <a:srgbClr val="C00000"/>
                </a:solidFill>
              </a:rPr>
              <a:t>sequential covering algorithm</a:t>
            </a:r>
            <a:r>
              <a:rPr lang="en-US" dirty="0"/>
              <a:t>. </a:t>
            </a:r>
          </a:p>
          <a:p>
            <a:r>
              <a:rPr lang="en-US" dirty="0"/>
              <a:t>The name comes from the notion that the rules are learned sequentially (one at a time), </a:t>
            </a:r>
          </a:p>
          <a:p>
            <a:r>
              <a:rPr lang="en-US" dirty="0"/>
              <a:t>here are many sequential covering algorithms. Popular variations include </a:t>
            </a:r>
            <a:r>
              <a:rPr lang="en-US" dirty="0">
                <a:solidFill>
                  <a:srgbClr val="C00000"/>
                </a:solidFill>
              </a:rPr>
              <a:t>AQ, CN2</a:t>
            </a:r>
            <a:r>
              <a:rPr lang="en-US" dirty="0"/>
              <a:t>, and the more recent </a:t>
            </a:r>
            <a:r>
              <a:rPr lang="en-US" dirty="0">
                <a:solidFill>
                  <a:srgbClr val="C00000"/>
                </a:solidFill>
              </a:rPr>
              <a:t>RIPPER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C00000"/>
                </a:solidFill>
              </a:rPr>
              <a:t>The general strategy is as follows. </a:t>
            </a:r>
          </a:p>
          <a:p>
            <a:pPr lvl="1"/>
            <a:r>
              <a:rPr lang="en-US" dirty="0"/>
              <a:t>Rules are learned one at a time. </a:t>
            </a:r>
          </a:p>
          <a:p>
            <a:pPr lvl="1"/>
            <a:r>
              <a:rPr lang="en-US" dirty="0"/>
              <a:t>Each time a rule is learned, the tuples covered by the rule are removed, and</a:t>
            </a:r>
          </a:p>
          <a:p>
            <a:pPr lvl="1"/>
            <a:r>
              <a:rPr lang="en-US" dirty="0"/>
              <a:t>The process repeats on the remaining tuples.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85D9-83C5-16E8-B00A-77BA422F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Sequential covering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5127F-C2E8-A7A9-6C1B-7CC706F16812}"/>
              </a:ext>
            </a:extLst>
          </p:cNvPr>
          <p:cNvSpPr txBox="1"/>
          <p:nvPr/>
        </p:nvSpPr>
        <p:spPr>
          <a:xfrm>
            <a:off x="186705" y="858799"/>
            <a:ext cx="11503724" cy="92333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</a:t>
            </a:r>
          </a:p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data set of class-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labeled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tuples;</a:t>
            </a:r>
            <a:b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Att_vals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the set of all attributes and their possible values.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07A5-9D11-C49A-8D30-B71B4E9006F9}"/>
              </a:ext>
            </a:extLst>
          </p:cNvPr>
          <p:cNvSpPr txBox="1"/>
          <p:nvPr/>
        </p:nvSpPr>
        <p:spPr>
          <a:xfrm>
            <a:off x="186705" y="1929727"/>
            <a:ext cx="11503724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set of IF-THEN rules.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85D48-FE6D-9326-408C-81333B05A007}"/>
              </a:ext>
            </a:extLst>
          </p:cNvPr>
          <p:cNvSpPr txBox="1"/>
          <p:nvPr/>
        </p:nvSpPr>
        <p:spPr>
          <a:xfrm>
            <a:off x="186705" y="2989281"/>
            <a:ext cx="11503724" cy="258532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Rule_set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= {}; //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 set of rules learned is empty 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class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b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Rule =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Learn_One_Rule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(D,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Att_vals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c);</a:t>
            </a:r>
            <a:b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remove tuples covered by Rule from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Rule_set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Rule_set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Rule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new rule to rule set 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until terminating condition; </a:t>
            </a:r>
          </a:p>
          <a:p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return Rule Set;</a:t>
            </a:r>
          </a:p>
        </p:txBody>
      </p:sp>
    </p:spTree>
    <p:extLst>
      <p:ext uri="{BB962C8B-B14F-4D97-AF65-F5344CB8AC3E}">
        <p14:creationId xmlns:p14="http://schemas.microsoft.com/office/powerpoint/2010/main" val="29469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C2AB-7FC2-A528-6DA4-EDE68D4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Sequential covering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37D1-F01D-1FD3-983D-4CC5B349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183568"/>
          </a:xfrm>
        </p:spPr>
        <p:txBody>
          <a:bodyPr/>
          <a:lstStyle/>
          <a:p>
            <a:r>
              <a:rPr lang="en-US" dirty="0"/>
              <a:t>The process continues until the </a:t>
            </a:r>
            <a:r>
              <a:rPr lang="en-US" dirty="0">
                <a:solidFill>
                  <a:srgbClr val="C00000"/>
                </a:solidFill>
              </a:rPr>
              <a:t>terminating condition </a:t>
            </a:r>
            <a:r>
              <a:rPr lang="en-US" dirty="0"/>
              <a:t>is met, such as when there are </a:t>
            </a:r>
            <a:r>
              <a:rPr lang="en-US" dirty="0">
                <a:solidFill>
                  <a:srgbClr val="C00000"/>
                </a:solidFill>
              </a:rPr>
              <a:t>no more </a:t>
            </a:r>
            <a:r>
              <a:rPr lang="en-US" dirty="0"/>
              <a:t>training tuples or </a:t>
            </a:r>
            <a:r>
              <a:rPr lang="en-US" dirty="0">
                <a:solidFill>
                  <a:srgbClr val="C00000"/>
                </a:solidFill>
              </a:rPr>
              <a:t>the quality of a rule returned is below a user-specified threshold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Learn One Rule </a:t>
            </a:r>
            <a:r>
              <a:rPr lang="en-US" dirty="0"/>
              <a:t>procedure finds the </a:t>
            </a:r>
            <a:r>
              <a:rPr lang="en-US" dirty="0">
                <a:solidFill>
                  <a:srgbClr val="C00000"/>
                </a:solidFill>
              </a:rPr>
              <a:t>“best” rule for the current class</a:t>
            </a:r>
            <a:r>
              <a:rPr lang="en-US" dirty="0"/>
              <a:t>, given the current set of </a:t>
            </a:r>
            <a:r>
              <a:rPr lang="en-US" dirty="0">
                <a:solidFill>
                  <a:srgbClr val="C00000"/>
                </a:solidFill>
              </a:rPr>
              <a:t>training tuples</a:t>
            </a:r>
            <a:r>
              <a:rPr lang="en-US" dirty="0"/>
              <a:t>. </a:t>
            </a:r>
          </a:p>
          <a:p>
            <a:r>
              <a:rPr lang="en-US" dirty="0"/>
              <a:t>How are rules learned?</a:t>
            </a:r>
          </a:p>
          <a:p>
            <a:pPr lvl="1"/>
            <a:r>
              <a:rPr lang="en-US" dirty="0"/>
              <a:t>Typically, rules are grown in a </a:t>
            </a:r>
            <a:r>
              <a:rPr lang="en-US" dirty="0">
                <a:solidFill>
                  <a:srgbClr val="C00000"/>
                </a:solidFill>
              </a:rPr>
              <a:t>general-to-specific manner</a:t>
            </a:r>
            <a:r>
              <a:rPr lang="en-US" dirty="0"/>
              <a:t>. We can think of this as a </a:t>
            </a:r>
            <a:r>
              <a:rPr lang="en-US" dirty="0">
                <a:solidFill>
                  <a:srgbClr val="C00000"/>
                </a:solidFill>
              </a:rPr>
              <a:t>beam search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where we start off with an empty rule </a:t>
            </a:r>
            <a:r>
              <a:rPr lang="en-US" dirty="0">
                <a:solidFill>
                  <a:srgbClr val="C00000"/>
                </a:solidFill>
              </a:rPr>
              <a:t>and then gradually keep appending attribute tests to it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classifying attribute is </a:t>
            </a:r>
            <a:r>
              <a:rPr lang="en-US" dirty="0">
                <a:solidFill>
                  <a:srgbClr val="C00000"/>
                </a:solidFill>
              </a:rPr>
              <a:t>loan decision, which indicates whether a loan is accepted </a:t>
            </a:r>
            <a:r>
              <a:rPr lang="en-US" dirty="0"/>
              <a:t>(considered safe) or </a:t>
            </a:r>
            <a:r>
              <a:rPr lang="en-US" dirty="0">
                <a:solidFill>
                  <a:srgbClr val="C00000"/>
                </a:solidFill>
              </a:rPr>
              <a:t>rejected</a:t>
            </a:r>
            <a:r>
              <a:rPr lang="en-US" dirty="0"/>
              <a:t> (considered risky). </a:t>
            </a:r>
          </a:p>
          <a:p>
            <a:pPr lvl="1"/>
            <a:r>
              <a:rPr lang="en-US" dirty="0"/>
              <a:t>To learn a rule for the class “</a:t>
            </a:r>
            <a:r>
              <a:rPr lang="en-US" dirty="0">
                <a:solidFill>
                  <a:srgbClr val="C00000"/>
                </a:solidFill>
              </a:rPr>
              <a:t>accept</a:t>
            </a:r>
            <a:r>
              <a:rPr lang="en-US" dirty="0"/>
              <a:t>,” </a:t>
            </a:r>
          </a:p>
          <a:p>
            <a:pPr lvl="1"/>
            <a:r>
              <a:rPr lang="en-US" dirty="0"/>
              <a:t>we start off with the most general rule possible, that is, the condition of the rule </a:t>
            </a:r>
            <a:r>
              <a:rPr lang="en-US" dirty="0">
                <a:solidFill>
                  <a:srgbClr val="C00000"/>
                </a:solidFill>
              </a:rPr>
              <a:t>antecedent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empty</a:t>
            </a:r>
            <a:r>
              <a:rPr lang="en-US" dirty="0"/>
              <a:t>. The rule is: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B49AE-F113-D5A2-544E-7ED031806904}"/>
              </a:ext>
            </a:extLst>
          </p:cNvPr>
          <p:cNvSpPr txBox="1"/>
          <p:nvPr/>
        </p:nvSpPr>
        <p:spPr>
          <a:xfrm>
            <a:off x="2762601" y="519925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IF _ THEN </a:t>
            </a:r>
            <a:r>
              <a:rPr lang="en-IN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 decision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27791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837C-DA35-298F-A8FD-E98EA770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Sequential covering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414DEB-3704-9A73-7D83-F6223EE52CE6}"/>
              </a:ext>
            </a:extLst>
          </p:cNvPr>
          <p:cNvSpPr/>
          <p:nvPr/>
        </p:nvSpPr>
        <p:spPr>
          <a:xfrm>
            <a:off x="4271058" y="960699"/>
            <a:ext cx="2789499" cy="7755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 THEN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loan_decision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accept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95BA51-3BBC-6014-A08B-24FE42348542}"/>
              </a:ext>
            </a:extLst>
          </p:cNvPr>
          <p:cNvSpPr/>
          <p:nvPr/>
        </p:nvSpPr>
        <p:spPr>
          <a:xfrm>
            <a:off x="4271058" y="3041248"/>
            <a:ext cx="2789499" cy="7755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income = high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loan_decision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accept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33C7D3-D107-3CCF-A7BA-F4B875FF19B3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967867" y="1736203"/>
            <a:ext cx="4697941" cy="150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46F436-C00F-C115-60B1-6813BBCE5BF8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737412" y="1736203"/>
            <a:ext cx="2928396" cy="148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C7B088-3A66-B283-40BC-AE13411EB5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65808" y="1736203"/>
            <a:ext cx="0" cy="130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8AD88-2B2F-AD50-A2CB-56D3E99128E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85099" y="1736202"/>
            <a:ext cx="3354729" cy="136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5ED66-C3F4-AC46-7BF5-689DD5F1719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08898" y="1736201"/>
            <a:ext cx="5852997" cy="141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75C29A-1906-C1BE-49FE-5AF0AF8E75F6}"/>
              </a:ext>
            </a:extLst>
          </p:cNvPr>
          <p:cNvSpPr txBox="1"/>
          <p:nvPr/>
        </p:nvSpPr>
        <p:spPr>
          <a:xfrm>
            <a:off x="203938" y="3239621"/>
            <a:ext cx="1527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IN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 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IN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decision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accept </a:t>
            </a:r>
            <a:endParaRPr lang="en-I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D5BCA-C336-7641-218A-EC05B06DB652}"/>
              </a:ext>
            </a:extLst>
          </p:cNvPr>
          <p:cNvSpPr txBox="1"/>
          <p:nvPr/>
        </p:nvSpPr>
        <p:spPr>
          <a:xfrm>
            <a:off x="1828799" y="3217117"/>
            <a:ext cx="18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IN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IN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decision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accept </a:t>
            </a:r>
            <a:endParaRPr lang="en-I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F2ACF-E68B-D905-06EB-318E0D97FF5B}"/>
              </a:ext>
            </a:extLst>
          </p:cNvPr>
          <p:cNvSpPr txBox="1"/>
          <p:nvPr/>
        </p:nvSpPr>
        <p:spPr>
          <a:xfrm>
            <a:off x="8226706" y="3103573"/>
            <a:ext cx="162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income = medium 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IN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N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decision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IN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accept </a:t>
            </a:r>
            <a:endParaRPr lang="en-I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19E3A-1B6E-F8BA-8DB4-178E7F490793}"/>
              </a:ext>
            </a:extLst>
          </p:cNvPr>
          <p:cNvSpPr txBox="1"/>
          <p:nvPr/>
        </p:nvSpPr>
        <p:spPr>
          <a:xfrm>
            <a:off x="11270977" y="3152633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A937C9-7745-234B-435C-F55E4554EA42}"/>
              </a:ext>
            </a:extLst>
          </p:cNvPr>
          <p:cNvSpPr/>
          <p:nvPr/>
        </p:nvSpPr>
        <p:spPr>
          <a:xfrm>
            <a:off x="3900668" y="5428527"/>
            <a:ext cx="3565003" cy="10397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income = high AND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credit_rating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excellent THEN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loan_decision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accept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729766-3153-D24B-0DCB-B378A1FCA6D4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5665808" y="3816752"/>
            <a:ext cx="17362" cy="161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0B66D8-A2EB-FD38-6C8A-89489CB1271A}"/>
              </a:ext>
            </a:extLst>
          </p:cNvPr>
          <p:cNvCxnSpPr>
            <a:cxnSpLocks/>
          </p:cNvCxnSpPr>
          <p:nvPr/>
        </p:nvCxnSpPr>
        <p:spPr>
          <a:xfrm flipH="1">
            <a:off x="967867" y="3830253"/>
            <a:ext cx="4697941" cy="150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6C8BE-8D6E-D97F-9899-C84AE4FC039E}"/>
              </a:ext>
            </a:extLst>
          </p:cNvPr>
          <p:cNvCxnSpPr>
            <a:cxnSpLocks/>
          </p:cNvCxnSpPr>
          <p:nvPr/>
        </p:nvCxnSpPr>
        <p:spPr>
          <a:xfrm flipH="1">
            <a:off x="2737412" y="3830253"/>
            <a:ext cx="2928396" cy="148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ACCA05-A03F-F7EF-6F11-8CF3648E99E7}"/>
              </a:ext>
            </a:extLst>
          </p:cNvPr>
          <p:cNvCxnSpPr>
            <a:cxnSpLocks/>
          </p:cNvCxnSpPr>
          <p:nvPr/>
        </p:nvCxnSpPr>
        <p:spPr>
          <a:xfrm>
            <a:off x="5685099" y="3830252"/>
            <a:ext cx="3354729" cy="136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35988E-5A24-9C1C-37E8-CC87F62D00CB}"/>
              </a:ext>
            </a:extLst>
          </p:cNvPr>
          <p:cNvCxnSpPr>
            <a:cxnSpLocks/>
          </p:cNvCxnSpPr>
          <p:nvPr/>
        </p:nvCxnSpPr>
        <p:spPr>
          <a:xfrm>
            <a:off x="5608898" y="3830251"/>
            <a:ext cx="5852997" cy="141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46EEB2-0AF7-25C9-8AB9-86322BF59786}"/>
              </a:ext>
            </a:extLst>
          </p:cNvPr>
          <p:cNvSpPr txBox="1"/>
          <p:nvPr/>
        </p:nvSpPr>
        <p:spPr>
          <a:xfrm>
            <a:off x="11270977" y="542852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3B666-035A-2C69-5093-2B5D41F782AE}"/>
              </a:ext>
            </a:extLst>
          </p:cNvPr>
          <p:cNvSpPr txBox="1"/>
          <p:nvPr/>
        </p:nvSpPr>
        <p:spPr>
          <a:xfrm>
            <a:off x="8986488" y="542852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69BFB-4193-D574-3423-F2662DD70CBC}"/>
              </a:ext>
            </a:extLst>
          </p:cNvPr>
          <p:cNvSpPr txBox="1"/>
          <p:nvPr/>
        </p:nvSpPr>
        <p:spPr>
          <a:xfrm>
            <a:off x="2441840" y="542852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34DC91-EDC9-64C9-6965-93DF59700381}"/>
              </a:ext>
            </a:extLst>
          </p:cNvPr>
          <p:cNvSpPr txBox="1"/>
          <p:nvPr/>
        </p:nvSpPr>
        <p:spPr>
          <a:xfrm>
            <a:off x="776948" y="542852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570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0" grpId="0"/>
      <p:bldP spid="23" grpId="0"/>
      <p:bldP spid="24" grpId="0"/>
      <p:bldP spid="28" grpId="0" animBg="1"/>
      <p:bldP spid="39" grpId="0"/>
      <p:bldP spid="40" grpId="0"/>
      <p:bldP spid="41" grpId="0"/>
      <p:bldP spid="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313C-8F7D-5584-F4BB-DC64D2D8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Sequential covering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BBAE-8B79-ED22-B3BD-7A3ACE2D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</a:t>
            </a:r>
            <a:r>
              <a:rPr lang="en-US" dirty="0">
                <a:solidFill>
                  <a:srgbClr val="C00000"/>
                </a:solidFill>
              </a:rPr>
              <a:t>One Rule adopts </a:t>
            </a:r>
            <a:r>
              <a:rPr lang="en-US" dirty="0"/>
              <a:t>a greedy </a:t>
            </a:r>
            <a:r>
              <a:rPr lang="en-US" dirty="0">
                <a:solidFill>
                  <a:srgbClr val="C00000"/>
                </a:solidFill>
              </a:rPr>
              <a:t>depth-first strategy</a:t>
            </a:r>
            <a:r>
              <a:rPr lang="en-US" dirty="0"/>
              <a:t>. </a:t>
            </a:r>
          </a:p>
          <a:p>
            <a:r>
              <a:rPr lang="en-US" dirty="0"/>
              <a:t>Each time it is faced with </a:t>
            </a:r>
            <a:r>
              <a:rPr lang="en-US" dirty="0">
                <a:solidFill>
                  <a:srgbClr val="C00000"/>
                </a:solidFill>
              </a:rPr>
              <a:t>adding a new attribute test </a:t>
            </a:r>
            <a:r>
              <a:rPr lang="en-US" dirty="0"/>
              <a:t>(conjunct) </a:t>
            </a:r>
            <a:r>
              <a:rPr lang="en-US" dirty="0">
                <a:solidFill>
                  <a:srgbClr val="C00000"/>
                </a:solidFill>
              </a:rPr>
              <a:t>to the current rule</a:t>
            </a:r>
            <a:r>
              <a:rPr lang="en-US" dirty="0"/>
              <a:t>.</a:t>
            </a:r>
          </a:p>
          <a:p>
            <a:r>
              <a:rPr lang="en-US" dirty="0"/>
              <a:t>it picks the </a:t>
            </a:r>
            <a:r>
              <a:rPr lang="en-US" dirty="0">
                <a:solidFill>
                  <a:srgbClr val="C00000"/>
                </a:solidFill>
              </a:rPr>
              <a:t>one that most improves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rule quality</a:t>
            </a:r>
            <a:r>
              <a:rPr lang="en-US" dirty="0"/>
              <a:t>, based on the </a:t>
            </a:r>
            <a:r>
              <a:rPr lang="en-US" dirty="0">
                <a:solidFill>
                  <a:srgbClr val="C00000"/>
                </a:solidFill>
              </a:rPr>
              <a:t>training samples</a:t>
            </a:r>
            <a:r>
              <a:rPr lang="en-US" dirty="0"/>
              <a:t>. </a:t>
            </a:r>
          </a:p>
          <a:p>
            <a:r>
              <a:rPr lang="en-US" dirty="0"/>
              <a:t>Greedy search does not </a:t>
            </a:r>
            <a:r>
              <a:rPr lang="en-US" dirty="0">
                <a:solidFill>
                  <a:srgbClr val="C00000"/>
                </a:solidFill>
              </a:rPr>
              <a:t>allow for backtracking</a:t>
            </a:r>
            <a:r>
              <a:rPr lang="en-US" dirty="0"/>
              <a:t>. </a:t>
            </a:r>
          </a:p>
          <a:p>
            <a:r>
              <a:rPr lang="en-US" dirty="0"/>
              <a:t>At each step, we </a:t>
            </a:r>
            <a:r>
              <a:rPr lang="en-US" dirty="0">
                <a:solidFill>
                  <a:srgbClr val="C00000"/>
                </a:solidFill>
              </a:rPr>
              <a:t>heuristically add what appears </a:t>
            </a:r>
            <a:r>
              <a:rPr lang="en-US" dirty="0"/>
              <a:t>to be the best choice </a:t>
            </a:r>
            <a:r>
              <a:rPr lang="en-US" dirty="0">
                <a:solidFill>
                  <a:srgbClr val="C00000"/>
                </a:solidFill>
              </a:rPr>
              <a:t>at the moment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4EF-49EA-FE18-C603-75829FD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B6B568-D3E2-59AB-2E4D-53616D7B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is two step process.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First Step:</a:t>
            </a:r>
          </a:p>
          <a:p>
            <a:pPr>
              <a:lnSpc>
                <a:spcPct val="100000"/>
              </a:lnSpc>
            </a:pPr>
            <a:r>
              <a:rPr lang="en-US" dirty="0"/>
              <a:t>We build a classification </a:t>
            </a:r>
            <a:r>
              <a:rPr lang="en-US" dirty="0">
                <a:solidFill>
                  <a:srgbClr val="C00000"/>
                </a:solidFill>
              </a:rPr>
              <a:t>model based on previous </a:t>
            </a:r>
            <a:r>
              <a:rPr lang="en-US" dirty="0"/>
              <a:t>data.</a:t>
            </a:r>
          </a:p>
          <a:p>
            <a:pPr>
              <a:lnSpc>
                <a:spcPct val="100000"/>
              </a:lnSpc>
            </a:pPr>
            <a:r>
              <a:rPr lang="en-US" dirty="0"/>
              <a:t> Classification algorithm builds the classifier by analyzing or “learning from” a training set made up of database tuples and their associated class labels. </a:t>
            </a:r>
          </a:p>
          <a:p>
            <a:pPr>
              <a:lnSpc>
                <a:spcPct val="100000"/>
              </a:lnSpc>
            </a:pPr>
            <a:r>
              <a:rPr lang="en-US" dirty="0"/>
              <a:t>First step also know as </a:t>
            </a:r>
            <a:r>
              <a:rPr lang="en-US" dirty="0">
                <a:solidFill>
                  <a:srgbClr val="C00000"/>
                </a:solidFill>
              </a:rPr>
              <a:t>learning step (or training phase)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Second Step:</a:t>
            </a:r>
          </a:p>
          <a:p>
            <a:pPr>
              <a:lnSpc>
                <a:spcPct val="100000"/>
              </a:lnSpc>
            </a:pPr>
            <a:r>
              <a:rPr lang="en-US" dirty="0"/>
              <a:t>We use the model to classify new data. </a:t>
            </a:r>
          </a:p>
          <a:p>
            <a:pPr>
              <a:lnSpc>
                <a:spcPct val="100000"/>
              </a:lnSpc>
            </a:pPr>
            <a:r>
              <a:rPr lang="en-US" dirty="0"/>
              <a:t>Second step also know as classification step.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1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944E-5839-C202-1E17-84E34670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 and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79E3-8928-0D84-BF67-9544B9B4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095098"/>
          </a:xfrm>
        </p:spPr>
        <p:txBody>
          <a:bodyPr/>
          <a:lstStyle/>
          <a:p>
            <a:r>
              <a:rPr lang="en-US" dirty="0"/>
              <a:t>Now that you may have </a:t>
            </a:r>
            <a:r>
              <a:rPr lang="en-US" dirty="0">
                <a:solidFill>
                  <a:srgbClr val="C00000"/>
                </a:solidFill>
              </a:rPr>
              <a:t>built a classification model</a:t>
            </a:r>
            <a:r>
              <a:rPr lang="en-US" dirty="0"/>
              <a:t>, there may be </a:t>
            </a:r>
            <a:r>
              <a:rPr lang="en-US" dirty="0">
                <a:solidFill>
                  <a:srgbClr val="C00000"/>
                </a:solidFill>
              </a:rPr>
              <a:t>many questions going through your mind.</a:t>
            </a:r>
            <a:r>
              <a:rPr lang="en-US" dirty="0"/>
              <a:t> </a:t>
            </a:r>
          </a:p>
          <a:p>
            <a:r>
              <a:rPr lang="en-US" dirty="0"/>
              <a:t>For example, </a:t>
            </a:r>
            <a:r>
              <a:rPr lang="en-US" dirty="0">
                <a:solidFill>
                  <a:srgbClr val="C00000"/>
                </a:solidFill>
              </a:rPr>
              <a:t>suppose you used data from previous sales to build a classifier to predict customer purchasing behavior</a:t>
            </a:r>
            <a:r>
              <a:rPr lang="en-US" dirty="0"/>
              <a:t>. </a:t>
            </a:r>
          </a:p>
          <a:p>
            <a:r>
              <a:rPr lang="en-US" dirty="0"/>
              <a:t>You would like an </a:t>
            </a:r>
            <a:r>
              <a:rPr lang="en-US" dirty="0">
                <a:solidFill>
                  <a:srgbClr val="C00000"/>
                </a:solidFill>
              </a:rPr>
              <a:t>estimate of how accurately </a:t>
            </a:r>
            <a:r>
              <a:rPr lang="en-US" dirty="0"/>
              <a:t>the classifier can predict the </a:t>
            </a:r>
            <a:r>
              <a:rPr lang="en-US" dirty="0">
                <a:solidFill>
                  <a:srgbClr val="C00000"/>
                </a:solidFill>
              </a:rPr>
              <a:t>purchasing behavior of future customers, </a:t>
            </a:r>
            <a:r>
              <a:rPr lang="en-US" dirty="0"/>
              <a:t>that is, future customer data on which the </a:t>
            </a:r>
            <a:r>
              <a:rPr lang="en-US" dirty="0">
                <a:solidFill>
                  <a:srgbClr val="C00000"/>
                </a:solidFill>
              </a:rPr>
              <a:t>classifier has not been trained</a:t>
            </a:r>
            <a:r>
              <a:rPr lang="en-US" dirty="0"/>
              <a:t>. </a:t>
            </a:r>
          </a:p>
          <a:p>
            <a:r>
              <a:rPr lang="en-US" dirty="0"/>
              <a:t>You may even have </a:t>
            </a:r>
            <a:r>
              <a:rPr lang="en-US" dirty="0">
                <a:solidFill>
                  <a:srgbClr val="C00000"/>
                </a:solidFill>
              </a:rPr>
              <a:t>tried different methods to build more than one classifier </a:t>
            </a:r>
            <a:r>
              <a:rPr lang="en-US" dirty="0"/>
              <a:t>and now wish to compare </a:t>
            </a:r>
            <a:r>
              <a:rPr lang="en-US" dirty="0">
                <a:solidFill>
                  <a:srgbClr val="C00000"/>
                </a:solidFill>
              </a:rPr>
              <a:t>their accuracy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9B27C-3068-7E44-9CD5-E3DEF1B44997}"/>
              </a:ext>
            </a:extLst>
          </p:cNvPr>
          <p:cNvGrpSpPr>
            <a:grpSpLocks/>
          </p:cNvGrpSpPr>
          <p:nvPr/>
        </p:nvGrpSpPr>
        <p:grpSpPr bwMode="auto">
          <a:xfrm>
            <a:off x="567159" y="4514127"/>
            <a:ext cx="1427728" cy="1295233"/>
            <a:chOff x="1283" y="1118"/>
            <a:chExt cx="1070" cy="9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AA21A-DEF0-4077-6A03-98E9195A47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345B6E-1C91-C8D5-92AB-5BAADD68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88"/>
              <a:ext cx="93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7A1655-3DDA-BF63-5E8F-863590C45F89}"/>
              </a:ext>
            </a:extLst>
          </p:cNvPr>
          <p:cNvGrpSpPr>
            <a:grpSpLocks/>
          </p:cNvGrpSpPr>
          <p:nvPr/>
        </p:nvGrpSpPr>
        <p:grpSpPr bwMode="auto">
          <a:xfrm>
            <a:off x="3365093" y="4045352"/>
            <a:ext cx="1134319" cy="937548"/>
            <a:chOff x="1283" y="1118"/>
            <a:chExt cx="1070" cy="9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507C62-52E1-4C45-1C66-DDBD2BC733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4D4AE5-4913-1767-9BB8-8647202E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12"/>
              <a:ext cx="934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Training</a:t>
              </a:r>
            </a:p>
            <a:p>
              <a:pPr algn="ctr"/>
              <a:r>
                <a:rPr lang="en-US" altLang="en-US" sz="1800" dirty="0">
                  <a:latin typeface="+mn-lt"/>
                </a:rPr>
                <a:t>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98A9C6-03A9-C0CC-5A1F-2ECDFFBEC0B5}"/>
              </a:ext>
            </a:extLst>
          </p:cNvPr>
          <p:cNvGrpSpPr>
            <a:grpSpLocks/>
          </p:cNvGrpSpPr>
          <p:nvPr/>
        </p:nvGrpSpPr>
        <p:grpSpPr bwMode="auto">
          <a:xfrm>
            <a:off x="3365093" y="5525780"/>
            <a:ext cx="1134319" cy="937548"/>
            <a:chOff x="1283" y="1118"/>
            <a:chExt cx="1070" cy="9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3067A2-931A-4A4D-1173-5780E284288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E78061-6D01-8D65-7B9D-BA40C1C4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1"/>
              <a:ext cx="934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Test</a:t>
              </a:r>
            </a:p>
            <a:p>
              <a:pPr algn="ctr"/>
              <a:r>
                <a:rPr lang="en-US" altLang="en-US" sz="1800" dirty="0">
                  <a:latin typeface="+mn-lt"/>
                </a:rPr>
                <a:t>Set</a:t>
              </a:r>
            </a:p>
          </p:txBody>
        </p:sp>
      </p:grpSp>
      <p:sp>
        <p:nvSpPr>
          <p:cNvPr id="16" name="Rectangle 9">
            <a:extLst>
              <a:ext uri="{FF2B5EF4-FFF2-40B4-BE49-F238E27FC236}">
                <a16:creationId xmlns:a16="http://schemas.microsoft.com/office/drawing/2014/main" id="{050DF1E4-C9B6-59C6-04A4-BC1F0EEB1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776" y="4098307"/>
            <a:ext cx="1017907" cy="831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Derive </a:t>
            </a:r>
          </a:p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model 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D1EEE77-9D74-5E3C-44BE-8BD7D428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960" y="4043113"/>
            <a:ext cx="1351331" cy="8316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bg2"/>
                </a:solidFill>
                <a:latin typeface="+mn-lt"/>
              </a:rPr>
              <a:t>Estimate </a:t>
            </a:r>
          </a:p>
          <a:p>
            <a:pPr algn="ctr"/>
            <a:r>
              <a:rPr lang="en-US" altLang="en-US" dirty="0">
                <a:solidFill>
                  <a:schemeClr val="bg2"/>
                </a:solidFill>
                <a:latin typeface="+mn-lt"/>
              </a:rPr>
              <a:t>accuracy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439E15-564A-FB21-187F-A4F0D961C55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994887" y="4514126"/>
            <a:ext cx="1370206" cy="6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231EF-52F8-0B13-8A8B-F511DE68F05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994887" y="5161744"/>
            <a:ext cx="1370206" cy="83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CAA209-77A1-CD8C-8B28-7592AE1147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99412" y="4514126"/>
            <a:ext cx="1471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EB8717-5296-7BE5-D1F0-8B26692B5D50}"/>
              </a:ext>
            </a:extLst>
          </p:cNvPr>
          <p:cNvCxnSpPr>
            <a:cxnSpLocks/>
          </p:cNvCxnSpPr>
          <p:nvPr/>
        </p:nvCxnSpPr>
        <p:spPr>
          <a:xfrm>
            <a:off x="6998968" y="4503420"/>
            <a:ext cx="145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EDE8238-5CE4-84B0-268A-A19C132976C1}"/>
              </a:ext>
            </a:extLst>
          </p:cNvPr>
          <p:cNvCxnSpPr>
            <a:stCxn id="11" idx="3"/>
            <a:endCxn id="17" idx="2"/>
          </p:cNvCxnSpPr>
          <p:nvPr/>
        </p:nvCxnSpPr>
        <p:spPr>
          <a:xfrm flipV="1">
            <a:off x="4499412" y="4874752"/>
            <a:ext cx="4631214" cy="1119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3873-DC61-6AEE-AC4D-483922FC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Performance Evaluation: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9751-3392-AEA2-DF1A-CE1B3EA2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750031"/>
            <a:ext cx="11929641" cy="2518128"/>
          </a:xfrm>
        </p:spPr>
        <p:txBody>
          <a:bodyPr/>
          <a:lstStyle/>
          <a:p>
            <a:r>
              <a:rPr lang="en-US" b="1" dirty="0"/>
              <a:t>True Positive</a:t>
            </a:r>
            <a:r>
              <a:rPr lang="en-US" dirty="0"/>
              <a:t>: These refer to the </a:t>
            </a:r>
            <a:r>
              <a:rPr lang="en-US" dirty="0">
                <a:solidFill>
                  <a:srgbClr val="C00000"/>
                </a:solidFill>
              </a:rPr>
              <a:t>positive tuples </a:t>
            </a:r>
            <a:r>
              <a:rPr lang="en-US" dirty="0"/>
              <a:t>that were </a:t>
            </a:r>
            <a:r>
              <a:rPr lang="en-US" dirty="0">
                <a:solidFill>
                  <a:srgbClr val="C00000"/>
                </a:solidFill>
              </a:rPr>
              <a:t>correctly labeled </a:t>
            </a:r>
            <a:r>
              <a:rPr lang="en-US" dirty="0"/>
              <a:t>by the classifier. </a:t>
            </a:r>
          </a:p>
          <a:p>
            <a:r>
              <a:rPr lang="en-US" b="1" dirty="0"/>
              <a:t>True negatives</a:t>
            </a:r>
            <a:r>
              <a:rPr lang="en-US" dirty="0"/>
              <a:t>: These are the </a:t>
            </a:r>
            <a:r>
              <a:rPr lang="en-US" dirty="0">
                <a:solidFill>
                  <a:srgbClr val="C00000"/>
                </a:solidFill>
              </a:rPr>
              <a:t>negative tuples </a:t>
            </a:r>
            <a:r>
              <a:rPr lang="en-US" dirty="0"/>
              <a:t>that were </a:t>
            </a:r>
            <a:r>
              <a:rPr lang="en-US" dirty="0">
                <a:solidFill>
                  <a:srgbClr val="C00000"/>
                </a:solidFill>
              </a:rPr>
              <a:t>correctly labeled </a:t>
            </a:r>
            <a:r>
              <a:rPr lang="en-US" dirty="0"/>
              <a:t>by the classifier. </a:t>
            </a:r>
          </a:p>
          <a:p>
            <a:r>
              <a:rPr lang="en-US" b="1" dirty="0"/>
              <a:t>False positives</a:t>
            </a:r>
            <a:r>
              <a:rPr lang="en-US" dirty="0"/>
              <a:t>: These are the </a:t>
            </a:r>
            <a:r>
              <a:rPr lang="en-US" dirty="0">
                <a:solidFill>
                  <a:srgbClr val="C00000"/>
                </a:solidFill>
              </a:rPr>
              <a:t>negative tuples </a:t>
            </a:r>
            <a:r>
              <a:rPr lang="en-US" dirty="0"/>
              <a:t>that were </a:t>
            </a:r>
            <a:r>
              <a:rPr lang="en-US" dirty="0">
                <a:solidFill>
                  <a:srgbClr val="C00000"/>
                </a:solidFill>
              </a:rPr>
              <a:t>incorrectly labeled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positive.</a:t>
            </a:r>
            <a:r>
              <a:rPr lang="en-US" dirty="0"/>
              <a:t> </a:t>
            </a:r>
          </a:p>
          <a:p>
            <a:r>
              <a:rPr lang="en-US" b="1" dirty="0"/>
              <a:t>False negatives</a:t>
            </a:r>
            <a:r>
              <a:rPr lang="en-US" dirty="0"/>
              <a:t>: These are the </a:t>
            </a:r>
            <a:r>
              <a:rPr lang="en-US" dirty="0">
                <a:solidFill>
                  <a:srgbClr val="C00000"/>
                </a:solidFill>
              </a:rPr>
              <a:t>positive tuples </a:t>
            </a:r>
            <a:r>
              <a:rPr lang="en-US" dirty="0"/>
              <a:t>that were </a:t>
            </a:r>
            <a:r>
              <a:rPr lang="en-US" dirty="0">
                <a:solidFill>
                  <a:srgbClr val="C00000"/>
                </a:solidFill>
              </a:rPr>
              <a:t>mislabeled as negative.</a:t>
            </a:r>
            <a:r>
              <a:rPr lang="en-US" dirty="0"/>
              <a:t>  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EA7CEFD-6E36-AAEA-C09E-3CBCA09E0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27358"/>
              </p:ext>
            </p:extLst>
          </p:nvPr>
        </p:nvGraphicFramePr>
        <p:xfrm>
          <a:off x="427299" y="881803"/>
          <a:ext cx="4040529" cy="1574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6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1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7">
            <a:extLst>
              <a:ext uri="{FF2B5EF4-FFF2-40B4-BE49-F238E27FC236}">
                <a16:creationId xmlns:a16="http://schemas.microsoft.com/office/drawing/2014/main" id="{89EBEFC2-BE1B-0C25-1214-AA3EDAB9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073" y="849982"/>
            <a:ext cx="2453268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TP :True Positive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FN :False Negative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FP : False Positive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TN : True Negative</a:t>
            </a:r>
          </a:p>
        </p:txBody>
      </p:sp>
    </p:spTree>
    <p:extLst>
      <p:ext uri="{BB962C8B-B14F-4D97-AF65-F5344CB8AC3E}">
        <p14:creationId xmlns:p14="http://schemas.microsoft.com/office/powerpoint/2010/main" val="20469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3B6B-7A83-F14C-CF5A-8B1DAEEB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Performance Evaluation: Confusion Matrix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7EE7DD7-D096-340C-8393-5FA77D2B2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464593"/>
              </p:ext>
            </p:extLst>
          </p:nvPr>
        </p:nvGraphicFramePr>
        <p:xfrm>
          <a:off x="752353" y="876327"/>
          <a:ext cx="3912245" cy="55020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25">
                  <a:extLst>
                    <a:ext uri="{9D8B030D-6E8A-4147-A177-3AD203B41FA5}">
                      <a16:colId xmlns:a16="http://schemas.microsoft.com/office/drawing/2014/main" val="3537391049"/>
                    </a:ext>
                  </a:extLst>
                </a:gridCol>
                <a:gridCol w="1041722">
                  <a:extLst>
                    <a:ext uri="{9D8B030D-6E8A-4147-A177-3AD203B41FA5}">
                      <a16:colId xmlns:a16="http://schemas.microsoft.com/office/drawing/2014/main" val="3197399064"/>
                    </a:ext>
                  </a:extLst>
                </a:gridCol>
              </a:tblGrid>
              <a:tr h="354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Diabetes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120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25.5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130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30.1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22.8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140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28.7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125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24.0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118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26.3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57976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31.2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74730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27.5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084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130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23.8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7689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29.6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22140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24.9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79354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32.0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89758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127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26.7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50413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30.5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Yes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09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7DC741-4797-DC27-AEEC-E03316B1EBCF}"/>
              </a:ext>
            </a:extLst>
          </p:cNvPr>
          <p:cNvSpPr/>
          <p:nvPr/>
        </p:nvSpPr>
        <p:spPr>
          <a:xfrm>
            <a:off x="474561" y="1226916"/>
            <a:ext cx="4190037" cy="2558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04D45-5AD3-488C-DA68-7473B3A548D4}"/>
              </a:ext>
            </a:extLst>
          </p:cNvPr>
          <p:cNvSpPr/>
          <p:nvPr/>
        </p:nvSpPr>
        <p:spPr>
          <a:xfrm>
            <a:off x="474561" y="3784922"/>
            <a:ext cx="3117725" cy="255800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EA5546B1-3A51-0024-0B77-D406FCF0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372" y="1772015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Tanning Data Set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1FC17B65-8798-23EA-24DD-D60C1E2F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8" y="3909763"/>
            <a:ext cx="250787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Testing</a:t>
            </a:r>
          </a:p>
          <a:p>
            <a:pPr algn="ctr"/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837B9CA-0151-0916-629F-F1B65017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050" y="2176369"/>
            <a:ext cx="1009892" cy="831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Model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F8305E-56D4-0E25-01A8-12563B83DC3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64598" y="2453812"/>
            <a:ext cx="1234452" cy="1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1">
            <a:extLst>
              <a:ext uri="{FF2B5EF4-FFF2-40B4-BE49-F238E27FC236}">
                <a16:creationId xmlns:a16="http://schemas.microsoft.com/office/drawing/2014/main" id="{46CA72B6-A1BD-DFBF-C381-433C5DCB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36" y="3172653"/>
            <a:ext cx="1562582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Predicated by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7B8455AE-FE41-C343-27BF-4F3A693D3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47" y="379896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Yes</a:t>
            </a: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BF01FCAC-B75F-7BA7-299C-FB413B2F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47" y="4165815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Yes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D50D87CF-ECC7-B05C-F3F4-41FC74729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47" y="4532667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Yes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C1BD19D5-B5AF-830F-7347-21FC20E3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534" y="4902409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</a:t>
            </a: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914575A1-4578-15C3-5EE1-6726286F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47" y="5283206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</a:t>
            </a: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F8652D55-00E0-0635-1EB7-001354F39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47" y="563611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1CE01BDA-0D50-CBAC-54C8-17C29C55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47" y="6013605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</a:t>
            </a: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FB57B591-D6C0-A015-6425-6795A0D3B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8787"/>
              </p:ext>
            </p:extLst>
          </p:nvPr>
        </p:nvGraphicFramePr>
        <p:xfrm>
          <a:off x="7256363" y="963854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3C98C64D-D3F4-D92D-29E0-9E630EED4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8561"/>
              </p:ext>
            </p:extLst>
          </p:nvPr>
        </p:nvGraphicFramePr>
        <p:xfrm>
          <a:off x="7256363" y="3324291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5833F-B553-8B03-AE10-9939E51DF85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505527" y="3034276"/>
            <a:ext cx="829354" cy="1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896FC-BFBA-5C9F-1305-6E854501A287}"/>
              </a:ext>
            </a:extLst>
          </p:cNvPr>
          <p:cNvCxnSpPr>
            <a:cxnSpLocks/>
          </p:cNvCxnSpPr>
          <p:nvPr/>
        </p:nvCxnSpPr>
        <p:spPr>
          <a:xfrm flipV="1">
            <a:off x="3705052" y="2767657"/>
            <a:ext cx="2193998" cy="101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3B99-5C7C-F123-F4E0-462D1274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Accuracy(Recognition rate)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FD87-C8E0-EA1B-35BF-06BF2359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1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accuracy of a classifier </a:t>
            </a:r>
            <a:r>
              <a:rPr lang="en-US" dirty="0"/>
              <a:t>on a given </a:t>
            </a:r>
            <a:r>
              <a:rPr lang="en-US" dirty="0">
                <a:solidFill>
                  <a:srgbClr val="C00000"/>
                </a:solidFill>
              </a:rPr>
              <a:t>test set is the percentage of test set tuples </a:t>
            </a:r>
            <a:r>
              <a:rPr lang="en-US" dirty="0"/>
              <a:t>that are </a:t>
            </a:r>
            <a:r>
              <a:rPr lang="en-US" dirty="0">
                <a:solidFill>
                  <a:srgbClr val="C00000"/>
                </a:solidFill>
              </a:rPr>
              <a:t>correctly classified by the classifier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F115C62-FA5E-D4CC-1B6B-88ABD6F37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83383"/>
              </p:ext>
            </p:extLst>
          </p:nvPr>
        </p:nvGraphicFramePr>
        <p:xfrm>
          <a:off x="462024" y="1726889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B1F1910-CF3D-E73A-0F0B-50A7FAAA3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9935"/>
              </p:ext>
            </p:extLst>
          </p:nvPr>
        </p:nvGraphicFramePr>
        <p:xfrm>
          <a:off x="462024" y="4087326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1">
            <a:extLst>
              <a:ext uri="{FF2B5EF4-FFF2-40B4-BE49-F238E27FC236}">
                <a16:creationId xmlns:a16="http://schemas.microsoft.com/office/drawing/2014/main" id="{7B56AAFC-FA6C-FEE4-D03F-EFCC9BDE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266777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53C331FA-E5AB-19A6-B697-AA0DBC90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3244334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</a:t>
            </a: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6746CD18-DBFB-4679-5E45-6D7E5B4D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96" y="193654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0AAFA-395B-FE1C-832D-543824F29375}"/>
                  </a:ext>
                </a:extLst>
              </p:cNvPr>
              <p:cNvSpPr txBox="1"/>
              <p:nvPr/>
            </p:nvSpPr>
            <p:spPr>
              <a:xfrm>
                <a:off x="7303625" y="1879123"/>
                <a:ext cx="3321934" cy="66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0AAFA-395B-FE1C-832D-543824F2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5" y="1879123"/>
                <a:ext cx="3321934" cy="660374"/>
              </a:xfrm>
              <a:prstGeom prst="rect">
                <a:avLst/>
              </a:prstGeom>
              <a:blipFill>
                <a:blip r:embed="rId2"/>
                <a:stretch>
                  <a:fillRect l="-305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1">
            <a:extLst>
              <a:ext uri="{FF2B5EF4-FFF2-40B4-BE49-F238E27FC236}">
                <a16:creationId xmlns:a16="http://schemas.microsoft.com/office/drawing/2014/main" id="{2554D40A-8955-670D-DFD7-CA7AB80D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5048662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6EA0E499-AE6F-DAB6-475C-431F3FD54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562522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4955F067-0905-9EC8-9F76-F1BF9A61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96" y="4317432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58386E-9DE2-91EC-918B-FF543870C908}"/>
                  </a:ext>
                </a:extLst>
              </p:cNvPr>
              <p:cNvSpPr txBox="1"/>
              <p:nvPr/>
            </p:nvSpPr>
            <p:spPr>
              <a:xfrm>
                <a:off x="7456025" y="4757620"/>
                <a:ext cx="3321934" cy="66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600" dirty="0"/>
                  <a:t>  = </a:t>
                </a:r>
                <a:r>
                  <a:rPr lang="en-US" sz="2400" dirty="0"/>
                  <a:t>0.57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58386E-9DE2-91EC-918B-FF543870C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25" y="4757620"/>
                <a:ext cx="3321934" cy="660374"/>
              </a:xfrm>
              <a:prstGeom prst="rect">
                <a:avLst/>
              </a:prstGeom>
              <a:blipFill>
                <a:blip r:embed="rId3"/>
                <a:stretch>
                  <a:fillRect l="-3053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F580-6888-C093-D834-3B8EFA2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rate (Misclassification rate)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EAC-2687-B579-03A9-77EFDDE6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808450"/>
          </a:xfrm>
        </p:spPr>
        <p:txBody>
          <a:bodyPr/>
          <a:lstStyle/>
          <a:p>
            <a:r>
              <a:rPr lang="en-US" dirty="0"/>
              <a:t>Error rate or </a:t>
            </a:r>
            <a:r>
              <a:rPr lang="en-US" dirty="0">
                <a:solidFill>
                  <a:srgbClr val="C00000"/>
                </a:solidFill>
              </a:rPr>
              <a:t>misclassification rate of a classifier M</a:t>
            </a:r>
            <a:r>
              <a:rPr lang="en-US" dirty="0"/>
              <a:t>, is simply </a:t>
            </a:r>
            <a:r>
              <a:rPr lang="en-US" dirty="0">
                <a:solidFill>
                  <a:srgbClr val="C00000"/>
                </a:solidFill>
              </a:rPr>
              <a:t>1−accuracy(M)</a:t>
            </a:r>
            <a:r>
              <a:rPr lang="en-US" dirty="0"/>
              <a:t>, where accuracy(M) is the </a:t>
            </a:r>
            <a:r>
              <a:rPr lang="en-US" dirty="0">
                <a:solidFill>
                  <a:srgbClr val="C00000"/>
                </a:solidFill>
              </a:rPr>
              <a:t>accuracy of M</a:t>
            </a:r>
            <a:r>
              <a:rPr lang="en-US" dirty="0"/>
              <a:t>. This also can be computed as 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292C669-2CFF-E616-8EC4-D03D6458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66353"/>
              </p:ext>
            </p:extLst>
          </p:nvPr>
        </p:nvGraphicFramePr>
        <p:xfrm>
          <a:off x="462024" y="1726889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36823EDF-3199-BD50-9FAD-DEEDA75A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83423"/>
              </p:ext>
            </p:extLst>
          </p:nvPr>
        </p:nvGraphicFramePr>
        <p:xfrm>
          <a:off x="462024" y="4087326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1">
            <a:extLst>
              <a:ext uri="{FF2B5EF4-FFF2-40B4-BE49-F238E27FC236}">
                <a16:creationId xmlns:a16="http://schemas.microsoft.com/office/drawing/2014/main" id="{6F0077ED-C53B-7100-D646-40EBA8DD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266777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BF75D09A-2D8F-719D-67DF-0A35F9CD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3244334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D89747A3-B8D3-59B7-6E66-7B2F7508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96" y="193654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6D9969-EAE9-FB37-033C-53BC595C151F}"/>
                  </a:ext>
                </a:extLst>
              </p:cNvPr>
              <p:cNvSpPr txBox="1"/>
              <p:nvPr/>
            </p:nvSpPr>
            <p:spPr>
              <a:xfrm>
                <a:off x="7303625" y="1879123"/>
                <a:ext cx="3321934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6D9969-EAE9-FB37-033C-53BC595C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5" y="1879123"/>
                <a:ext cx="3321934" cy="616707"/>
              </a:xfrm>
              <a:prstGeom prst="rect">
                <a:avLst/>
              </a:prstGeom>
              <a:blipFill>
                <a:blip r:embed="rId2"/>
                <a:stretch>
                  <a:fillRect l="-305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1">
            <a:extLst>
              <a:ext uri="{FF2B5EF4-FFF2-40B4-BE49-F238E27FC236}">
                <a16:creationId xmlns:a16="http://schemas.microsoft.com/office/drawing/2014/main" id="{9709B6B7-AA90-F323-3337-016F4605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5048662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DE24777E-2E65-181F-D256-CCC9B0E8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562522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D24BA6FE-2559-591E-383B-2DF59CC4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96" y="4317432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D64DF-1CD8-D96E-5C41-954DEC1FBC43}"/>
                  </a:ext>
                </a:extLst>
              </p:cNvPr>
              <p:cNvSpPr txBox="1"/>
              <p:nvPr/>
            </p:nvSpPr>
            <p:spPr>
              <a:xfrm>
                <a:off x="7349924" y="4686764"/>
                <a:ext cx="3321934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D64DF-1CD8-D96E-5C41-954DEC1F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24" y="4686764"/>
                <a:ext cx="3321934" cy="616707"/>
              </a:xfrm>
              <a:prstGeom prst="rect">
                <a:avLst/>
              </a:prstGeom>
              <a:blipFill>
                <a:blip r:embed="rId3"/>
                <a:stretch>
                  <a:fillRect l="-266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8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5A32-6557-3AB0-614A-3E80426C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imbalance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55AE-5C55-8818-9ED3-4BEB23D8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990926"/>
          </a:xfrm>
        </p:spPr>
        <p:txBody>
          <a:bodyPr/>
          <a:lstStyle/>
          <a:p>
            <a:r>
              <a:rPr lang="en-US" dirty="0"/>
              <a:t>where the main class of </a:t>
            </a:r>
            <a:r>
              <a:rPr lang="en-US" dirty="0">
                <a:solidFill>
                  <a:srgbClr val="C00000"/>
                </a:solidFill>
              </a:rPr>
              <a:t>interest is rare</a:t>
            </a:r>
            <a:r>
              <a:rPr lang="en-US" dirty="0"/>
              <a:t>. </a:t>
            </a:r>
          </a:p>
          <a:p>
            <a:r>
              <a:rPr lang="en-US" dirty="0"/>
              <a:t>In medical data, there may be a rare class, </a:t>
            </a:r>
            <a:r>
              <a:rPr lang="en-US" dirty="0">
                <a:solidFill>
                  <a:srgbClr val="C00000"/>
                </a:solidFill>
              </a:rPr>
              <a:t>such as “cancer.” </a:t>
            </a:r>
          </a:p>
          <a:p>
            <a:r>
              <a:rPr lang="en-US" dirty="0"/>
              <a:t>Suppose that you have trained a classifier to classify </a:t>
            </a:r>
            <a:r>
              <a:rPr lang="en-US" dirty="0">
                <a:solidFill>
                  <a:srgbClr val="C00000"/>
                </a:solidFill>
              </a:rPr>
              <a:t>medical data tuples</a:t>
            </a:r>
            <a:r>
              <a:rPr lang="en-US" dirty="0"/>
              <a:t>, where the class label attribute </a:t>
            </a:r>
            <a:r>
              <a:rPr lang="en-US" dirty="0">
                <a:solidFill>
                  <a:srgbClr val="C00000"/>
                </a:solidFill>
              </a:rPr>
              <a:t>is “cancer</a:t>
            </a:r>
            <a:r>
              <a:rPr lang="en-US" dirty="0"/>
              <a:t>” and the possible class values </a:t>
            </a:r>
            <a:r>
              <a:rPr lang="en-US" dirty="0">
                <a:solidFill>
                  <a:srgbClr val="C00000"/>
                </a:solidFill>
              </a:rPr>
              <a:t>are “yes” and “no.” </a:t>
            </a:r>
          </a:p>
          <a:p>
            <a:r>
              <a:rPr lang="en-US" dirty="0"/>
              <a:t>An accuracy rate of, say, </a:t>
            </a:r>
            <a:r>
              <a:rPr lang="en-US" dirty="0">
                <a:solidFill>
                  <a:srgbClr val="C00000"/>
                </a:solidFill>
              </a:rPr>
              <a:t>97% may make the classifier seem quite accurate</a:t>
            </a:r>
            <a:r>
              <a:rPr lang="en-US" dirty="0"/>
              <a:t>, but what if only, say, </a:t>
            </a:r>
            <a:r>
              <a:rPr lang="en-US" dirty="0">
                <a:solidFill>
                  <a:srgbClr val="C00000"/>
                </a:solidFill>
              </a:rPr>
              <a:t>3% of the training tuples are actually cancer</a:t>
            </a:r>
            <a:r>
              <a:rPr lang="en-US" dirty="0"/>
              <a:t>? Clearly, an accuracy rate of 97% may not be </a:t>
            </a:r>
            <a:r>
              <a:rPr lang="en-US" dirty="0">
                <a:solidFill>
                  <a:srgbClr val="C00000"/>
                </a:solidFill>
              </a:rPr>
              <a:t>acceptable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7814F8-11CD-15CF-4E49-AD5DA6167FF4}"/>
                  </a:ext>
                </a:extLst>
              </p:cNvPr>
              <p:cNvSpPr txBox="1"/>
              <p:nvPr/>
            </p:nvSpPr>
            <p:spPr>
              <a:xfrm>
                <a:off x="1080304" y="3698261"/>
                <a:ext cx="9545256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Sensitivity</a:t>
                </a:r>
                <a:r>
                  <a:rPr lang="en-US" sz="2400" dirty="0"/>
                  <a:t> (the proportion of positive tuples that are correctly identified)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7814F8-11CD-15CF-4E49-AD5DA616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4" y="3698261"/>
                <a:ext cx="9545256" cy="616707"/>
              </a:xfrm>
              <a:prstGeom prst="rect">
                <a:avLst/>
              </a:prstGeom>
              <a:blipFill>
                <a:blip r:embed="rId2"/>
                <a:stretch>
                  <a:fillRect l="-930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5E651-F397-6FCA-E864-953DB6525916}"/>
                  </a:ext>
                </a:extLst>
              </p:cNvPr>
              <p:cNvSpPr txBox="1"/>
              <p:nvPr/>
            </p:nvSpPr>
            <p:spPr>
              <a:xfrm>
                <a:off x="1080303" y="4314968"/>
                <a:ext cx="9938795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specificity</a:t>
                </a:r>
                <a:r>
                  <a:rPr lang="en-US" sz="2400" dirty="0"/>
                  <a:t> (the proportion of negative tuples that are correctly identified 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5E651-F397-6FCA-E864-953DB652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3" y="4314968"/>
                <a:ext cx="9938795" cy="614848"/>
              </a:xfrm>
              <a:prstGeom prst="rect">
                <a:avLst/>
              </a:prstGeom>
              <a:blipFill>
                <a:blip r:embed="rId3"/>
                <a:stretch>
                  <a:fillRect l="-89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A433F-2D38-D436-C4BB-E1C6B700781D}"/>
                  </a:ext>
                </a:extLst>
              </p:cNvPr>
              <p:cNvSpPr txBox="1"/>
              <p:nvPr/>
            </p:nvSpPr>
            <p:spPr>
              <a:xfrm>
                <a:off x="3090028" y="5210799"/>
                <a:ext cx="6886936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Accuracy</a:t>
                </a:r>
                <a:r>
                  <a:rPr lang="en-US" sz="2400" dirty="0"/>
                  <a:t>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Sensitivity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specificity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A433F-2D38-D436-C4BB-E1C6B700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28" y="5210799"/>
                <a:ext cx="6886936" cy="616707"/>
              </a:xfrm>
              <a:prstGeom prst="rect">
                <a:avLst/>
              </a:prstGeom>
              <a:blipFill>
                <a:blip r:embed="rId4"/>
                <a:stretch>
                  <a:fillRect l="-1473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9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F580-6888-C093-D834-3B8EFA2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EAC-2687-B579-03A9-77EFDDE6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1280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xactness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what % of tuples that the classifier labeled as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positive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are actually positive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IN" dirty="0"/>
              <a:t>It calculates the ratio of </a:t>
            </a:r>
            <a:r>
              <a:rPr lang="en-IN" dirty="0">
                <a:solidFill>
                  <a:srgbClr val="C00000"/>
                </a:solidFill>
              </a:rPr>
              <a:t>correctly predicted positive </a:t>
            </a:r>
            <a:r>
              <a:rPr lang="en-IN" dirty="0"/>
              <a:t>instances to the </a:t>
            </a:r>
            <a:r>
              <a:rPr lang="en-IN" dirty="0">
                <a:solidFill>
                  <a:srgbClr val="C00000"/>
                </a:solidFill>
              </a:rPr>
              <a:t>total number of instances predicted as positive.</a:t>
            </a:r>
            <a:endParaRPr lang="en-US" altLang="en-US" sz="24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292C669-2CFF-E616-8EC4-D03D6458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03924"/>
              </p:ext>
            </p:extLst>
          </p:nvPr>
        </p:nvGraphicFramePr>
        <p:xfrm>
          <a:off x="485173" y="2108853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36823EDF-3199-BD50-9FAD-DEEDA75A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11421"/>
              </p:ext>
            </p:extLst>
          </p:nvPr>
        </p:nvGraphicFramePr>
        <p:xfrm>
          <a:off x="485173" y="4469290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1">
            <a:extLst>
              <a:ext uri="{FF2B5EF4-FFF2-40B4-BE49-F238E27FC236}">
                <a16:creationId xmlns:a16="http://schemas.microsoft.com/office/drawing/2014/main" id="{6F0077ED-C53B-7100-D646-40EBA8DD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9" y="3049737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BF75D09A-2D8F-719D-67DF-0A35F9CD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9" y="3626298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D89747A3-B8D3-59B7-6E66-7B2F7508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5" y="2318507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6D9969-EAE9-FB37-033C-53BC595C151F}"/>
                  </a:ext>
                </a:extLst>
              </p:cNvPr>
              <p:cNvSpPr txBox="1"/>
              <p:nvPr/>
            </p:nvSpPr>
            <p:spPr>
              <a:xfrm>
                <a:off x="7303625" y="2914505"/>
                <a:ext cx="3321934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6D9969-EAE9-FB37-033C-53BC595C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5" y="2914505"/>
                <a:ext cx="3321934" cy="616707"/>
              </a:xfrm>
              <a:prstGeom prst="rect">
                <a:avLst/>
              </a:prstGeom>
              <a:blipFill>
                <a:blip r:embed="rId2"/>
                <a:stretch>
                  <a:fillRect l="-3053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1">
            <a:extLst>
              <a:ext uri="{FF2B5EF4-FFF2-40B4-BE49-F238E27FC236}">
                <a16:creationId xmlns:a16="http://schemas.microsoft.com/office/drawing/2014/main" id="{9709B6B7-AA90-F323-3337-016F4605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9" y="5430626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DE24777E-2E65-181F-D256-CCC9B0E8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9" y="6007187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D24BA6FE-2559-591E-383B-2DF59CC4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5" y="4699396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765FA8-4259-651A-D824-F2EEF36B3BF6}"/>
                  </a:ext>
                </a:extLst>
              </p:cNvPr>
              <p:cNvSpPr txBox="1"/>
              <p:nvPr/>
            </p:nvSpPr>
            <p:spPr>
              <a:xfrm>
                <a:off x="7303625" y="4686764"/>
                <a:ext cx="3321934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=0.66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765FA8-4259-651A-D824-F2EEF36B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5" y="4686764"/>
                <a:ext cx="3321934" cy="616707"/>
              </a:xfrm>
              <a:prstGeom prst="rect">
                <a:avLst/>
              </a:prstGeom>
              <a:blipFill>
                <a:blip r:embed="rId3"/>
                <a:stretch>
                  <a:fillRect l="-3053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5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F580-6888-C093-D834-3B8EFA2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ea typeface="ＭＳ Ｐゴシック" panose="020B0600070205080204" pitchFamily="34" charset="-128"/>
              </a:rPr>
              <a:t>Recall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EAC-2687-B579-03A9-77EFDDE6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8634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ompleteness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what % of positive tuples did the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classifier label as positive</a:t>
            </a:r>
            <a:r>
              <a:rPr lang="en-US" altLang="en-US" sz="24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dirty="0"/>
              <a:t>It calculates the ratio </a:t>
            </a:r>
            <a:r>
              <a:rPr lang="en-US" dirty="0">
                <a:solidFill>
                  <a:srgbClr val="C00000"/>
                </a:solidFill>
              </a:rPr>
              <a:t>of true positives </a:t>
            </a:r>
            <a:r>
              <a:rPr lang="en-US" dirty="0"/>
              <a:t>to the total number of </a:t>
            </a:r>
            <a:r>
              <a:rPr lang="en-US" dirty="0">
                <a:solidFill>
                  <a:srgbClr val="C00000"/>
                </a:solidFill>
              </a:rPr>
              <a:t>actual positive instances</a:t>
            </a:r>
            <a:r>
              <a:rPr lang="en-US" dirty="0"/>
              <a:t>.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292C669-2CFF-E616-8EC4-D03D6458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74229"/>
              </p:ext>
            </p:extLst>
          </p:nvPr>
        </p:nvGraphicFramePr>
        <p:xfrm>
          <a:off x="462024" y="1726889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36823EDF-3199-BD50-9FAD-DEEDA75A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57695"/>
              </p:ext>
            </p:extLst>
          </p:nvPr>
        </p:nvGraphicFramePr>
        <p:xfrm>
          <a:off x="462024" y="4087326"/>
          <a:ext cx="4572000" cy="2052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Actual\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1">
            <a:extLst>
              <a:ext uri="{FF2B5EF4-FFF2-40B4-BE49-F238E27FC236}">
                <a16:creationId xmlns:a16="http://schemas.microsoft.com/office/drawing/2014/main" id="{6F0077ED-C53B-7100-D646-40EBA8DD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266777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BF75D09A-2D8F-719D-67DF-0A35F9CD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3244334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D89747A3-B8D3-59B7-6E66-7B2F7508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96" y="193654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6D9969-EAE9-FB37-033C-53BC595C151F}"/>
                  </a:ext>
                </a:extLst>
              </p:cNvPr>
              <p:cNvSpPr txBox="1"/>
              <p:nvPr/>
            </p:nvSpPr>
            <p:spPr>
              <a:xfrm>
                <a:off x="7303625" y="1879123"/>
                <a:ext cx="3321934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6D9969-EAE9-FB37-033C-53BC595C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5" y="1879123"/>
                <a:ext cx="3321934" cy="616707"/>
              </a:xfrm>
              <a:prstGeom prst="rect">
                <a:avLst/>
              </a:prstGeom>
              <a:blipFill>
                <a:blip r:embed="rId2"/>
                <a:stretch>
                  <a:fillRect l="-305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1">
            <a:extLst>
              <a:ext uri="{FF2B5EF4-FFF2-40B4-BE49-F238E27FC236}">
                <a16:creationId xmlns:a16="http://schemas.microsoft.com/office/drawing/2014/main" id="{9709B6B7-AA90-F323-3337-016F4605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5048662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DE24777E-2E65-181F-D256-CCC9B0E8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10" y="5625223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D24BA6FE-2559-591E-383B-2DF59CC4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96" y="4317432"/>
            <a:ext cx="8449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9425D0-29B7-AB5A-E386-223176C1B5D9}"/>
                  </a:ext>
                </a:extLst>
              </p:cNvPr>
              <p:cNvSpPr txBox="1"/>
              <p:nvPr/>
            </p:nvSpPr>
            <p:spPr>
              <a:xfrm>
                <a:off x="7287296" y="4745744"/>
                <a:ext cx="3321934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9425D0-29B7-AB5A-E386-223176C1B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296" y="4745744"/>
                <a:ext cx="3321934" cy="616707"/>
              </a:xfrm>
              <a:prstGeom prst="rect">
                <a:avLst/>
              </a:prstGeom>
              <a:blipFill>
                <a:blip r:embed="rId3"/>
                <a:stretch>
                  <a:fillRect l="-266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5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1BDC3-3C0B-EE03-4368-3C11DBACE9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Measure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1BDC3-3C0B-EE03-4368-3C11DBACE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16" t="-8772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499F-C40A-451B-EF87-6F50BCD3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725610" cy="404422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 measure also known as the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score or F-score.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it is harmonic </a:t>
            </a:r>
            <a:r>
              <a:rPr lang="en-US" dirty="0">
                <a:solidFill>
                  <a:srgbClr val="C00000"/>
                </a:solidFill>
              </a:rPr>
              <a:t>mean of precision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recall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It provides a balanced </a:t>
            </a:r>
            <a:r>
              <a:rPr lang="en-US" dirty="0">
                <a:solidFill>
                  <a:srgbClr val="C00000"/>
                </a:solidFill>
              </a:rPr>
              <a:t>assessment of a model's performance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by taking </a:t>
            </a:r>
            <a:r>
              <a:rPr lang="en-US" dirty="0">
                <a:solidFill>
                  <a:srgbClr val="C00000"/>
                </a:solidFill>
              </a:rPr>
              <a:t>both false positives and false negatives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into account.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F1-score ranges between </a:t>
            </a:r>
            <a:r>
              <a:rPr lang="en-US" dirty="0">
                <a:solidFill>
                  <a:srgbClr val="C00000"/>
                </a:solidFill>
              </a:rPr>
              <a:t>0 (worst)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1 (best).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2BC512-A915-6BBF-8420-45B9CECC9198}"/>
              </a:ext>
            </a:extLst>
          </p:cNvPr>
          <p:cNvSpPr txBox="1">
            <a:spLocks/>
          </p:cNvSpPr>
          <p:nvPr/>
        </p:nvSpPr>
        <p:spPr>
          <a:xfrm>
            <a:off x="6095999" y="863445"/>
            <a:ext cx="5964819" cy="336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effectLst/>
              </a:rPr>
              <a:t>The </a:t>
            </a:r>
            <a:r>
              <a:rPr lang="en-IN" i="1" dirty="0">
                <a:effectLst/>
              </a:rPr>
              <a:t>F</a:t>
            </a:r>
            <a:r>
              <a:rPr lang="el-GR" baseline="-25000" dirty="0">
                <a:effectLst/>
              </a:rPr>
              <a:t>β</a:t>
            </a:r>
            <a:r>
              <a:rPr lang="el-GR" dirty="0">
                <a:effectLst/>
              </a:rPr>
              <a:t> </a:t>
            </a:r>
            <a:r>
              <a:rPr lang="en-IN" dirty="0">
                <a:effectLst/>
              </a:rPr>
              <a:t>measure is a </a:t>
            </a:r>
            <a:r>
              <a:rPr lang="en-IN" dirty="0">
                <a:solidFill>
                  <a:srgbClr val="C00000"/>
                </a:solidFill>
                <a:effectLst/>
              </a:rPr>
              <a:t>weighted measure of precision and recall</a:t>
            </a:r>
            <a:r>
              <a:rPr lang="en-IN" dirty="0">
                <a:effectLst/>
              </a:rPr>
              <a:t>. </a:t>
            </a:r>
          </a:p>
          <a:p>
            <a:r>
              <a:rPr lang="en-IN" dirty="0"/>
              <a:t>where </a:t>
            </a:r>
            <a:r>
              <a:rPr lang="el-GR" dirty="0"/>
              <a:t>β </a:t>
            </a:r>
            <a:r>
              <a:rPr lang="en-IN" dirty="0"/>
              <a:t>is a non-negative real number.</a:t>
            </a:r>
          </a:p>
          <a:p>
            <a:r>
              <a:rPr lang="en-IN" dirty="0"/>
              <a:t>It allow you to control the </a:t>
            </a:r>
            <a:r>
              <a:rPr lang="en-IN" dirty="0">
                <a:solidFill>
                  <a:srgbClr val="C00000"/>
                </a:solidFill>
              </a:rPr>
              <a:t>emphasis on precision or recall</a:t>
            </a:r>
            <a:r>
              <a:rPr lang="en-IN" dirty="0"/>
              <a:t> using the </a:t>
            </a:r>
            <a:r>
              <a:rPr lang="en-IN" dirty="0">
                <a:solidFill>
                  <a:srgbClr val="C00000"/>
                </a:solidFill>
              </a:rPr>
              <a:t>parameter </a:t>
            </a:r>
            <a:r>
              <a:rPr lang="el-GR" dirty="0">
                <a:solidFill>
                  <a:srgbClr val="C00000"/>
                </a:solidFill>
              </a:rPr>
              <a:t>β</a:t>
            </a:r>
            <a:r>
              <a:rPr lang="el-GR" dirty="0"/>
              <a:t>. </a:t>
            </a:r>
            <a:r>
              <a:rPr lang="en-IN" dirty="0">
                <a:solidFill>
                  <a:srgbClr val="C00000"/>
                </a:solidFill>
              </a:rPr>
              <a:t>When </a:t>
            </a:r>
            <a:r>
              <a:rPr lang="el-GR" dirty="0">
                <a:solidFill>
                  <a:srgbClr val="C00000"/>
                </a:solidFill>
              </a:rPr>
              <a:t>β &gt; 1</a:t>
            </a:r>
            <a:r>
              <a:rPr lang="el-GR" dirty="0"/>
              <a:t>, </a:t>
            </a:r>
            <a:r>
              <a:rPr lang="en-IN" dirty="0"/>
              <a:t>it emphasizes </a:t>
            </a:r>
            <a:r>
              <a:rPr lang="en-IN" dirty="0">
                <a:solidFill>
                  <a:srgbClr val="C00000"/>
                </a:solidFill>
              </a:rPr>
              <a:t>recall</a:t>
            </a:r>
            <a:r>
              <a:rPr lang="en-IN" dirty="0"/>
              <a:t> more than </a:t>
            </a:r>
            <a:r>
              <a:rPr lang="en-IN" dirty="0">
                <a:solidFill>
                  <a:srgbClr val="C00000"/>
                </a:solidFill>
              </a:rPr>
              <a:t>precision</a:t>
            </a:r>
            <a:r>
              <a:rPr lang="en-IN" dirty="0"/>
              <a:t>, and </a:t>
            </a:r>
            <a:r>
              <a:rPr lang="en-IN" dirty="0">
                <a:solidFill>
                  <a:srgbClr val="C00000"/>
                </a:solidFill>
              </a:rPr>
              <a:t>when 0 &lt; </a:t>
            </a:r>
            <a:r>
              <a:rPr lang="el-GR" dirty="0">
                <a:solidFill>
                  <a:srgbClr val="C00000"/>
                </a:solidFill>
              </a:rPr>
              <a:t>β &lt; 1</a:t>
            </a:r>
            <a:r>
              <a:rPr lang="el-GR" dirty="0"/>
              <a:t>, </a:t>
            </a:r>
            <a:r>
              <a:rPr lang="en-IN" dirty="0"/>
              <a:t>it emphasizes </a:t>
            </a:r>
            <a:r>
              <a:rPr lang="en-IN" dirty="0">
                <a:solidFill>
                  <a:srgbClr val="C00000"/>
                </a:solidFill>
              </a:rPr>
              <a:t>precision</a:t>
            </a:r>
            <a:r>
              <a:rPr lang="en-IN" dirty="0"/>
              <a:t> more than </a:t>
            </a:r>
            <a:r>
              <a:rPr lang="en-IN" dirty="0">
                <a:solidFill>
                  <a:srgbClr val="C00000"/>
                </a:solidFill>
              </a:rPr>
              <a:t>recall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0A31EA-70EA-90F7-D3D3-85CADB877BA0}"/>
                  </a:ext>
                </a:extLst>
              </p:cNvPr>
              <p:cNvSpPr txBox="1"/>
              <p:nvPr/>
            </p:nvSpPr>
            <p:spPr>
              <a:xfrm>
                <a:off x="486136" y="5134520"/>
                <a:ext cx="4363656" cy="86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0A31EA-70EA-90F7-D3D3-85CADB877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6" y="5134520"/>
                <a:ext cx="4363656" cy="862929"/>
              </a:xfrm>
              <a:prstGeom prst="rect">
                <a:avLst/>
              </a:prstGeom>
              <a:blipFill>
                <a:blip r:embed="rId3"/>
                <a:stretch>
                  <a:fillRect l="-347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62278-D059-F565-5FEE-58A95FA8230F}"/>
                  </a:ext>
                </a:extLst>
              </p:cNvPr>
              <p:cNvSpPr txBox="1"/>
              <p:nvPr/>
            </p:nvSpPr>
            <p:spPr>
              <a:xfrm>
                <a:off x="6566707" y="4907665"/>
                <a:ext cx="5139157" cy="87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</a:t>
                </a:r>
                <a14:m>
                  <m:oMath xmlns:m="http://schemas.openxmlformats.org/officeDocument/2006/math">
                    <m:r>
                      <a:rPr lang="en-US" sz="3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baseline="30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baseline="30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62278-D059-F565-5FEE-58A95FA8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7" y="4907665"/>
                <a:ext cx="5139157" cy="875945"/>
              </a:xfrm>
              <a:prstGeom prst="rect">
                <a:avLst/>
              </a:prstGeom>
              <a:blipFill>
                <a:blip r:embed="rId4"/>
                <a:stretch>
                  <a:fillRect l="-295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2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A175-0038-29AC-189A-8DED7B6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Classifier Accuracy: Holdout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7081-C1EE-29E8-AFCF-74A2F03E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9794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Holdout method:</a:t>
            </a:r>
          </a:p>
          <a:p>
            <a:r>
              <a:rPr lang="en-US" dirty="0"/>
              <a:t>Given data is </a:t>
            </a:r>
            <a:r>
              <a:rPr lang="en-US" dirty="0">
                <a:solidFill>
                  <a:srgbClr val="C00000"/>
                </a:solidFill>
              </a:rPr>
              <a:t>randomly partitioned into two independent sets</a:t>
            </a:r>
          </a:p>
          <a:p>
            <a:r>
              <a:rPr lang="en-US" dirty="0"/>
              <a:t>Training set (e.g., 2/3) </a:t>
            </a:r>
            <a:r>
              <a:rPr lang="en-US" dirty="0">
                <a:solidFill>
                  <a:srgbClr val="C00000"/>
                </a:solidFill>
              </a:rPr>
              <a:t>for model construction</a:t>
            </a:r>
          </a:p>
          <a:p>
            <a:r>
              <a:rPr lang="en-US" dirty="0"/>
              <a:t>Test set (e.g., 1/3) </a:t>
            </a:r>
            <a:r>
              <a:rPr lang="en-US" dirty="0">
                <a:solidFill>
                  <a:srgbClr val="C00000"/>
                </a:solidFill>
              </a:rPr>
              <a:t>for accuracy estimation</a:t>
            </a:r>
          </a:p>
          <a:p>
            <a:r>
              <a:rPr lang="en-US" b="1" dirty="0"/>
              <a:t>Random sampling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variation of holdout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Repeat holdout k times, accuracy = avg. of the accuracies obtained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4DB480-DFFC-78CA-7ECD-F9E26F84317A}"/>
              </a:ext>
            </a:extLst>
          </p:cNvPr>
          <p:cNvGrpSpPr>
            <a:grpSpLocks/>
          </p:cNvGrpSpPr>
          <p:nvPr/>
        </p:nvGrpSpPr>
        <p:grpSpPr bwMode="auto">
          <a:xfrm>
            <a:off x="844952" y="4492744"/>
            <a:ext cx="1427728" cy="1295233"/>
            <a:chOff x="1283" y="1118"/>
            <a:chExt cx="1070" cy="9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01793-EEAD-C0F9-B5B8-70363ED1CAA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35D033-9B96-AA69-1404-7FA6C61BF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88"/>
              <a:ext cx="93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6EEF6-97A4-7273-4115-D4A777C93083}"/>
              </a:ext>
            </a:extLst>
          </p:cNvPr>
          <p:cNvGrpSpPr>
            <a:grpSpLocks/>
          </p:cNvGrpSpPr>
          <p:nvPr/>
        </p:nvGrpSpPr>
        <p:grpSpPr bwMode="auto">
          <a:xfrm>
            <a:off x="3642886" y="4023969"/>
            <a:ext cx="1134319" cy="937548"/>
            <a:chOff x="1283" y="1118"/>
            <a:chExt cx="1070" cy="9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7DCE8E-ACE7-5FCA-67A1-D1B3A2AC92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F68E96-5AD9-0872-0872-C215DCC5F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12"/>
              <a:ext cx="934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Training</a:t>
              </a:r>
            </a:p>
            <a:p>
              <a:pPr algn="ctr"/>
              <a:r>
                <a:rPr lang="en-US" altLang="en-US" sz="1800" dirty="0">
                  <a:latin typeface="+mn-lt"/>
                </a:rPr>
                <a:t>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B37D5-75F0-6492-9B8B-29BDD6C95A20}"/>
              </a:ext>
            </a:extLst>
          </p:cNvPr>
          <p:cNvGrpSpPr>
            <a:grpSpLocks/>
          </p:cNvGrpSpPr>
          <p:nvPr/>
        </p:nvGrpSpPr>
        <p:grpSpPr bwMode="auto">
          <a:xfrm>
            <a:off x="3642886" y="5504397"/>
            <a:ext cx="1134319" cy="937548"/>
            <a:chOff x="1283" y="1118"/>
            <a:chExt cx="1070" cy="9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F2511D-A081-1129-46F1-C829FEE734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29370B-8E14-8B52-2375-64EDEBF5D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1"/>
              <a:ext cx="934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Test</a:t>
              </a:r>
            </a:p>
            <a:p>
              <a:pPr algn="ctr"/>
              <a:r>
                <a:rPr lang="en-US" altLang="en-US" sz="1800" dirty="0">
                  <a:latin typeface="+mn-lt"/>
                </a:rPr>
                <a:t>Set</a:t>
              </a:r>
            </a:p>
          </p:txBody>
        </p:sp>
      </p:grpSp>
      <p:sp>
        <p:nvSpPr>
          <p:cNvPr id="13" name="Rectangle 9">
            <a:extLst>
              <a:ext uri="{FF2B5EF4-FFF2-40B4-BE49-F238E27FC236}">
                <a16:creationId xmlns:a16="http://schemas.microsoft.com/office/drawing/2014/main" id="{3E6A8784-C6ED-4D6A-EC67-C5830E105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569" y="4076924"/>
            <a:ext cx="1017907" cy="831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Derive </a:t>
            </a:r>
          </a:p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model 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D9BD1E2-6082-7812-A42E-400D74EAD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753" y="4021730"/>
            <a:ext cx="1351331" cy="8316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bg2"/>
                </a:solidFill>
                <a:latin typeface="+mn-lt"/>
              </a:rPr>
              <a:t>Estimate </a:t>
            </a:r>
          </a:p>
          <a:p>
            <a:pPr algn="ctr"/>
            <a:r>
              <a:rPr lang="en-US" altLang="en-US" dirty="0">
                <a:solidFill>
                  <a:schemeClr val="bg2"/>
                </a:solidFill>
                <a:latin typeface="+mn-lt"/>
              </a:rPr>
              <a:t>accuracy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CBAD1-AE33-05C4-8CFB-6288D5C105D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272680" y="4492743"/>
            <a:ext cx="1370206" cy="6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357562-D5EC-88C9-CB9C-FF01E71211E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272680" y="5140361"/>
            <a:ext cx="1370206" cy="83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15C615-0549-6F59-16B1-85602C305B6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77205" y="4492743"/>
            <a:ext cx="1471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D388A-0DCC-49E5-B0E1-8DA72DB3C994}"/>
              </a:ext>
            </a:extLst>
          </p:cNvPr>
          <p:cNvCxnSpPr>
            <a:cxnSpLocks/>
          </p:cNvCxnSpPr>
          <p:nvPr/>
        </p:nvCxnSpPr>
        <p:spPr>
          <a:xfrm>
            <a:off x="7276761" y="4482037"/>
            <a:ext cx="145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1987E7C-D4FC-90AE-225A-11479FC3E7FC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4777205" y="4853369"/>
            <a:ext cx="4631214" cy="1119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06CB-929A-8F94-B107-732BA0F2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0AA50A0-2AF5-C56C-A45E-E4B7E37BB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197"/>
              </p:ext>
            </p:extLst>
          </p:nvPr>
        </p:nvGraphicFramePr>
        <p:xfrm>
          <a:off x="179820" y="846713"/>
          <a:ext cx="6764990" cy="4297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11">
                  <a:extLst>
                    <a:ext uri="{9D8B030D-6E8A-4147-A177-3AD203B41FA5}">
                      <a16:colId xmlns:a16="http://schemas.microsoft.com/office/drawing/2014/main" val="1084441450"/>
                    </a:ext>
                  </a:extLst>
                </a:gridCol>
                <a:gridCol w="1723801">
                  <a:extLst>
                    <a:ext uri="{9D8B030D-6E8A-4147-A177-3AD203B41FA5}">
                      <a16:colId xmlns:a16="http://schemas.microsoft.com/office/drawing/2014/main" val="1865361981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loan_decision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Sandy Jones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youth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risky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 Lee 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youth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risky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Caroline Fox 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 err="1">
                          <a:latin typeface="+mn-lt"/>
                        </a:rPr>
                        <a:t>middle_aged</a:t>
                      </a:r>
                      <a:r>
                        <a:rPr lang="en-US" sz="1800" i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high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Rick Field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err="1">
                          <a:latin typeface="+mn-lt"/>
                        </a:rPr>
                        <a:t>middle_aged</a:t>
                      </a:r>
                      <a:r>
                        <a:rPr lang="en-US" sz="1800" i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risky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Lake 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senior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Claire Phips 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senior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Smith 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 err="1">
                          <a:latin typeface="+mn-lt"/>
                        </a:rPr>
                        <a:t>middle_aged</a:t>
                      </a:r>
                      <a:r>
                        <a:rPr lang="en-US" sz="1800" i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high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3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 Bello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6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Sylvia Crest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middle_aged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risky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Anne Yee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middle_aged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 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5937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B9B65C0-F919-64CE-0E02-4227CD1CBFF5}"/>
              </a:ext>
            </a:extLst>
          </p:cNvPr>
          <p:cNvSpPr/>
          <p:nvPr/>
        </p:nvSpPr>
        <p:spPr>
          <a:xfrm>
            <a:off x="8783707" y="928568"/>
            <a:ext cx="2829173" cy="653818"/>
          </a:xfrm>
          <a:prstGeom prst="wedgeRoundRectCallout">
            <a:avLst>
              <a:gd name="adj1" fmla="val -114489"/>
              <a:gd name="adj2" fmla="val -95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Label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ECF0E-89E7-C4F1-2EB2-C1AF92A5C966}"/>
              </a:ext>
            </a:extLst>
          </p:cNvPr>
          <p:cNvSpPr/>
          <p:nvPr/>
        </p:nvSpPr>
        <p:spPr>
          <a:xfrm>
            <a:off x="179819" y="1469986"/>
            <a:ext cx="7471045" cy="2596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86C8C40D-2877-204A-4968-59D836C7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2" y="2300883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Tanning 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19EDC5-63EB-C9CA-F9D4-D093E6DFF3A9}"/>
              </a:ext>
            </a:extLst>
          </p:cNvPr>
          <p:cNvSpPr/>
          <p:nvPr/>
        </p:nvSpPr>
        <p:spPr>
          <a:xfrm>
            <a:off x="179819" y="4066830"/>
            <a:ext cx="7471045" cy="107756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EB87C7B4-06A1-F9ED-394C-A57FC52B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2" y="4259897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Testing Data Set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CCD2AA06-FC0B-24EB-73C2-01847AB7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19" y="5354220"/>
            <a:ext cx="6764989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Class Label is provided in so this learning is known as 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038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 autoUpdateAnimBg="0"/>
      <p:bldP spid="10" grpId="0" animBg="1"/>
      <p:bldP spid="11" grpId="0" animBg="1" autoUpdateAnimBg="0"/>
      <p:bldP spid="1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C55-A7FA-706E-2015-0F1008F3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Classifier Accuracy: Cross-Validation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767D-FF79-003C-5571-9403E330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Cross-validation:</a:t>
            </a:r>
          </a:p>
          <a:p>
            <a:r>
              <a:rPr lang="en-US" dirty="0"/>
              <a:t>Also know as </a:t>
            </a:r>
            <a:r>
              <a:rPr lang="en-US" dirty="0">
                <a:solidFill>
                  <a:srgbClr val="C00000"/>
                </a:solidFill>
              </a:rPr>
              <a:t>k fold</a:t>
            </a:r>
            <a:r>
              <a:rPr lang="en-US" dirty="0"/>
              <a:t>, where </a:t>
            </a:r>
            <a:r>
              <a:rPr lang="en-US" dirty="0">
                <a:solidFill>
                  <a:srgbClr val="C00000"/>
                </a:solidFill>
              </a:rPr>
              <a:t>k is 10 recommend</a:t>
            </a:r>
            <a:r>
              <a:rPr lang="en-US" dirty="0"/>
              <a:t>.</a:t>
            </a:r>
          </a:p>
          <a:p>
            <a:r>
              <a:rPr lang="en-US" dirty="0"/>
              <a:t>Randomly partition the data </a:t>
            </a:r>
            <a:r>
              <a:rPr lang="en-US" dirty="0">
                <a:solidFill>
                  <a:srgbClr val="C00000"/>
                </a:solidFill>
              </a:rPr>
              <a:t>into k mutually exclusive subsets</a:t>
            </a:r>
            <a:r>
              <a:rPr lang="en-US" dirty="0"/>
              <a:t>, each approximately </a:t>
            </a:r>
            <a:r>
              <a:rPr lang="en-US" dirty="0">
                <a:solidFill>
                  <a:srgbClr val="C00000"/>
                </a:solidFill>
              </a:rPr>
              <a:t>equal size</a:t>
            </a:r>
          </a:p>
          <a:p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testing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performed k times</a:t>
            </a:r>
            <a:r>
              <a:rPr lang="en-US" dirty="0"/>
              <a:t>. </a:t>
            </a:r>
          </a:p>
          <a:p>
            <a:r>
              <a:rPr lang="en-US" dirty="0"/>
              <a:t>At </a:t>
            </a:r>
            <a:r>
              <a:rPr lang="en-US" dirty="0" err="1">
                <a:solidFill>
                  <a:srgbClr val="C00000"/>
                </a:solidFill>
              </a:rPr>
              <a:t>i-th</a:t>
            </a:r>
            <a:r>
              <a:rPr lang="en-US" dirty="0">
                <a:solidFill>
                  <a:srgbClr val="C00000"/>
                </a:solidFill>
              </a:rPr>
              <a:t> iteration</a:t>
            </a:r>
            <a:r>
              <a:rPr lang="en-US" dirty="0"/>
              <a:t>, use </a:t>
            </a:r>
            <a:r>
              <a:rPr lang="en-US" dirty="0">
                <a:solidFill>
                  <a:srgbClr val="C00000"/>
                </a:solidFill>
              </a:rPr>
              <a:t>Di as test set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others as training set</a:t>
            </a:r>
          </a:p>
          <a:p>
            <a:r>
              <a:rPr lang="en-US" dirty="0"/>
              <a:t>That is, in the </a:t>
            </a:r>
            <a:r>
              <a:rPr lang="en-US" dirty="0">
                <a:solidFill>
                  <a:srgbClr val="C00000"/>
                </a:solidFill>
              </a:rPr>
              <a:t>first iteration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subsets D2,..., Dk </a:t>
            </a:r>
            <a:r>
              <a:rPr lang="en-US" dirty="0"/>
              <a:t>collectively serve as the </a:t>
            </a:r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 set to obtain a </a:t>
            </a:r>
            <a:r>
              <a:rPr lang="en-US" dirty="0">
                <a:solidFill>
                  <a:srgbClr val="C00000"/>
                </a:solidFill>
              </a:rPr>
              <a:t>first model</a:t>
            </a:r>
            <a:r>
              <a:rPr lang="en-US" dirty="0"/>
              <a:t>, which is </a:t>
            </a:r>
            <a:r>
              <a:rPr lang="en-US" dirty="0">
                <a:solidFill>
                  <a:srgbClr val="C00000"/>
                </a:solidFill>
              </a:rPr>
              <a:t>tested on D1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49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ED28-75A1-619E-FFF0-8D4DB3E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 Accuracy: Cross-Validation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E0892-D3AE-3E03-55B7-AC08D489940A}"/>
              </a:ext>
            </a:extLst>
          </p:cNvPr>
          <p:cNvSpPr/>
          <p:nvPr/>
        </p:nvSpPr>
        <p:spPr>
          <a:xfrm>
            <a:off x="1270660" y="1163783"/>
            <a:ext cx="1025435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2CD01-C46E-A043-5F8C-347719932952}"/>
              </a:ext>
            </a:extLst>
          </p:cNvPr>
          <p:cNvSpPr txBox="1"/>
          <p:nvPr/>
        </p:nvSpPr>
        <p:spPr>
          <a:xfrm>
            <a:off x="357933" y="7944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1DDA2-2878-208A-FEFA-83E75EC00C62}"/>
              </a:ext>
            </a:extLst>
          </p:cNvPr>
          <p:cNvSpPr txBox="1"/>
          <p:nvPr/>
        </p:nvSpPr>
        <p:spPr>
          <a:xfrm>
            <a:off x="382297" y="17640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92561-955D-484B-D245-52D220E52C76}"/>
              </a:ext>
            </a:extLst>
          </p:cNvPr>
          <p:cNvSpPr/>
          <p:nvPr/>
        </p:nvSpPr>
        <p:spPr>
          <a:xfrm>
            <a:off x="1270660" y="2306207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EE1F18-8FBF-67D2-7FB5-08D4FC4A70C1}"/>
              </a:ext>
            </a:extLst>
          </p:cNvPr>
          <p:cNvSpPr/>
          <p:nvPr/>
        </p:nvSpPr>
        <p:spPr>
          <a:xfrm>
            <a:off x="2313710" y="2306207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B66A0-3909-F252-D385-334DFF8B0E10}"/>
              </a:ext>
            </a:extLst>
          </p:cNvPr>
          <p:cNvSpPr/>
          <p:nvPr/>
        </p:nvSpPr>
        <p:spPr>
          <a:xfrm>
            <a:off x="3356760" y="2306207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3D171-DCAC-639A-7D7B-24CB76E4F777}"/>
              </a:ext>
            </a:extLst>
          </p:cNvPr>
          <p:cNvSpPr/>
          <p:nvPr/>
        </p:nvSpPr>
        <p:spPr>
          <a:xfrm>
            <a:off x="4399810" y="2306207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AE51F-229C-776A-1538-5D0E27730732}"/>
              </a:ext>
            </a:extLst>
          </p:cNvPr>
          <p:cNvSpPr/>
          <p:nvPr/>
        </p:nvSpPr>
        <p:spPr>
          <a:xfrm>
            <a:off x="5442860" y="2306207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5E6769-990C-E396-D33E-6ED715697BB5}"/>
              </a:ext>
            </a:extLst>
          </p:cNvPr>
          <p:cNvSpPr/>
          <p:nvPr/>
        </p:nvSpPr>
        <p:spPr>
          <a:xfrm>
            <a:off x="6485910" y="2302664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E39D9F-DADD-B1AB-C742-9AF8F2E5FF3D}"/>
              </a:ext>
            </a:extLst>
          </p:cNvPr>
          <p:cNvSpPr/>
          <p:nvPr/>
        </p:nvSpPr>
        <p:spPr>
          <a:xfrm>
            <a:off x="7528960" y="2302664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81BBE3-07CD-1B63-A149-13E85384A097}"/>
              </a:ext>
            </a:extLst>
          </p:cNvPr>
          <p:cNvSpPr/>
          <p:nvPr/>
        </p:nvSpPr>
        <p:spPr>
          <a:xfrm>
            <a:off x="8572010" y="2302664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018B8-F7FF-F473-0EB7-6EF58F9DA841}"/>
              </a:ext>
            </a:extLst>
          </p:cNvPr>
          <p:cNvSpPr/>
          <p:nvPr/>
        </p:nvSpPr>
        <p:spPr>
          <a:xfrm>
            <a:off x="9615060" y="2302664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4FF99-03D7-5DDE-6C3C-2025F9BD6F53}"/>
              </a:ext>
            </a:extLst>
          </p:cNvPr>
          <p:cNvSpPr/>
          <p:nvPr/>
        </p:nvSpPr>
        <p:spPr>
          <a:xfrm>
            <a:off x="10658110" y="2302664"/>
            <a:ext cx="8669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AF57F4-CB28-1456-E6C9-CF2C539A33CC}"/>
              </a:ext>
            </a:extLst>
          </p:cNvPr>
          <p:cNvSpPr txBox="1"/>
          <p:nvPr/>
        </p:nvSpPr>
        <p:spPr>
          <a:xfrm>
            <a:off x="283393" y="3059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3C35F7-68DC-D245-8077-9589FB2B55C5}"/>
              </a:ext>
            </a:extLst>
          </p:cNvPr>
          <p:cNvSpPr/>
          <p:nvPr/>
        </p:nvSpPr>
        <p:spPr>
          <a:xfrm>
            <a:off x="1270660" y="3498526"/>
            <a:ext cx="866900" cy="4156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566AA9-DBA1-8323-3E43-C95E9A42D57D}"/>
              </a:ext>
            </a:extLst>
          </p:cNvPr>
          <p:cNvSpPr/>
          <p:nvPr/>
        </p:nvSpPr>
        <p:spPr>
          <a:xfrm>
            <a:off x="2313710" y="349852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038A8E-CD69-1ADC-A9C4-09A2B9F5470D}"/>
              </a:ext>
            </a:extLst>
          </p:cNvPr>
          <p:cNvSpPr/>
          <p:nvPr/>
        </p:nvSpPr>
        <p:spPr>
          <a:xfrm>
            <a:off x="3356760" y="349852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538582-ED4E-758F-323B-11CB766979E8}"/>
              </a:ext>
            </a:extLst>
          </p:cNvPr>
          <p:cNvSpPr/>
          <p:nvPr/>
        </p:nvSpPr>
        <p:spPr>
          <a:xfrm>
            <a:off x="4399810" y="349852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2BFD07-5C0B-96C8-CD47-3A4D08BF1F53}"/>
              </a:ext>
            </a:extLst>
          </p:cNvPr>
          <p:cNvSpPr/>
          <p:nvPr/>
        </p:nvSpPr>
        <p:spPr>
          <a:xfrm>
            <a:off x="5442860" y="349852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D404EF-4CA2-62D8-3B57-C5833E933712}"/>
              </a:ext>
            </a:extLst>
          </p:cNvPr>
          <p:cNvSpPr/>
          <p:nvPr/>
        </p:nvSpPr>
        <p:spPr>
          <a:xfrm>
            <a:off x="6485910" y="3494983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C438C-F809-1A08-3000-7844D60692D8}"/>
              </a:ext>
            </a:extLst>
          </p:cNvPr>
          <p:cNvSpPr/>
          <p:nvPr/>
        </p:nvSpPr>
        <p:spPr>
          <a:xfrm>
            <a:off x="7528960" y="3494983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28C9B9-C86E-BB97-7A87-F0B667A4762E}"/>
              </a:ext>
            </a:extLst>
          </p:cNvPr>
          <p:cNvSpPr/>
          <p:nvPr/>
        </p:nvSpPr>
        <p:spPr>
          <a:xfrm>
            <a:off x="8572010" y="3494983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4582D3-CB38-0C20-745E-05D9E0A6521D}"/>
              </a:ext>
            </a:extLst>
          </p:cNvPr>
          <p:cNvSpPr/>
          <p:nvPr/>
        </p:nvSpPr>
        <p:spPr>
          <a:xfrm>
            <a:off x="9615060" y="3494983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48A3C6-B0C0-9244-37A9-4F2B6914DB04}"/>
              </a:ext>
            </a:extLst>
          </p:cNvPr>
          <p:cNvSpPr/>
          <p:nvPr/>
        </p:nvSpPr>
        <p:spPr>
          <a:xfrm>
            <a:off x="10658110" y="3494983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B7FF3-32DF-11EF-495F-FCF0D9217EFF}"/>
              </a:ext>
            </a:extLst>
          </p:cNvPr>
          <p:cNvSpPr txBox="1"/>
          <p:nvPr/>
        </p:nvSpPr>
        <p:spPr>
          <a:xfrm>
            <a:off x="511820" y="354128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D816DC-826C-4B6F-8434-B302F4B106CF}"/>
              </a:ext>
            </a:extLst>
          </p:cNvPr>
          <p:cNvSpPr/>
          <p:nvPr/>
        </p:nvSpPr>
        <p:spPr>
          <a:xfrm>
            <a:off x="1270660" y="4287185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9A7F6E-6C42-D33F-E630-7B13CD1209E1}"/>
              </a:ext>
            </a:extLst>
          </p:cNvPr>
          <p:cNvSpPr/>
          <p:nvPr/>
        </p:nvSpPr>
        <p:spPr>
          <a:xfrm>
            <a:off x="2313710" y="4287185"/>
            <a:ext cx="866900" cy="4156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Test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FA545C-28E3-3667-CC64-F1F32FEF890E}"/>
              </a:ext>
            </a:extLst>
          </p:cNvPr>
          <p:cNvSpPr/>
          <p:nvPr/>
        </p:nvSpPr>
        <p:spPr>
          <a:xfrm>
            <a:off x="3356760" y="4287185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E976FB-F42C-FADB-EB5B-2CB1F0970B9D}"/>
              </a:ext>
            </a:extLst>
          </p:cNvPr>
          <p:cNvSpPr/>
          <p:nvPr/>
        </p:nvSpPr>
        <p:spPr>
          <a:xfrm>
            <a:off x="4399810" y="4287185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02A0CC-95C4-8B18-9F98-36425245863A}"/>
              </a:ext>
            </a:extLst>
          </p:cNvPr>
          <p:cNvSpPr/>
          <p:nvPr/>
        </p:nvSpPr>
        <p:spPr>
          <a:xfrm>
            <a:off x="5442860" y="4287185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15445E-28F3-E767-BE82-E4CA8C39AD8B}"/>
              </a:ext>
            </a:extLst>
          </p:cNvPr>
          <p:cNvSpPr/>
          <p:nvPr/>
        </p:nvSpPr>
        <p:spPr>
          <a:xfrm>
            <a:off x="6485910" y="4283642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E68594-F4D9-EAB2-CAFE-FC122096AA64}"/>
              </a:ext>
            </a:extLst>
          </p:cNvPr>
          <p:cNvSpPr/>
          <p:nvPr/>
        </p:nvSpPr>
        <p:spPr>
          <a:xfrm>
            <a:off x="7528960" y="4283642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3B7A11-1E07-6403-F8DD-1F929E676AA3}"/>
              </a:ext>
            </a:extLst>
          </p:cNvPr>
          <p:cNvSpPr/>
          <p:nvPr/>
        </p:nvSpPr>
        <p:spPr>
          <a:xfrm>
            <a:off x="8572010" y="4283642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28E56F-89AF-C643-A682-AAC2CF17CFB5}"/>
              </a:ext>
            </a:extLst>
          </p:cNvPr>
          <p:cNvSpPr/>
          <p:nvPr/>
        </p:nvSpPr>
        <p:spPr>
          <a:xfrm>
            <a:off x="9615060" y="4283642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94CF24-5323-54C8-2BDB-BD694DF8ACA3}"/>
              </a:ext>
            </a:extLst>
          </p:cNvPr>
          <p:cNvSpPr/>
          <p:nvPr/>
        </p:nvSpPr>
        <p:spPr>
          <a:xfrm>
            <a:off x="10658110" y="4283642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A45312-A283-74AE-2F1E-51A1B79C97BD}"/>
              </a:ext>
            </a:extLst>
          </p:cNvPr>
          <p:cNvSpPr txBox="1"/>
          <p:nvPr/>
        </p:nvSpPr>
        <p:spPr>
          <a:xfrm>
            <a:off x="511820" y="432994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B7F49F-C7C1-4CC9-7CF8-7C384D383FF4}"/>
              </a:ext>
            </a:extLst>
          </p:cNvPr>
          <p:cNvSpPr/>
          <p:nvPr/>
        </p:nvSpPr>
        <p:spPr>
          <a:xfrm>
            <a:off x="1281795" y="5362239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D90DEE-EC25-350A-52F3-7E31CBDFDABD}"/>
              </a:ext>
            </a:extLst>
          </p:cNvPr>
          <p:cNvSpPr/>
          <p:nvPr/>
        </p:nvSpPr>
        <p:spPr>
          <a:xfrm>
            <a:off x="2324845" y="5362239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1F794B-E5B0-CE56-05C8-A774630D55C4}"/>
              </a:ext>
            </a:extLst>
          </p:cNvPr>
          <p:cNvSpPr/>
          <p:nvPr/>
        </p:nvSpPr>
        <p:spPr>
          <a:xfrm>
            <a:off x="3367895" y="5362239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468DC3-BFFE-2F81-7386-00C205B504C9}"/>
              </a:ext>
            </a:extLst>
          </p:cNvPr>
          <p:cNvSpPr/>
          <p:nvPr/>
        </p:nvSpPr>
        <p:spPr>
          <a:xfrm>
            <a:off x="4410945" y="5362239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DE0CB-5BBA-D7B5-3028-2F30EEE099A7}"/>
              </a:ext>
            </a:extLst>
          </p:cNvPr>
          <p:cNvSpPr/>
          <p:nvPr/>
        </p:nvSpPr>
        <p:spPr>
          <a:xfrm>
            <a:off x="5453995" y="5362239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8459CB-DD7D-EA1C-A916-E1F449D321F8}"/>
              </a:ext>
            </a:extLst>
          </p:cNvPr>
          <p:cNvSpPr/>
          <p:nvPr/>
        </p:nvSpPr>
        <p:spPr>
          <a:xfrm>
            <a:off x="6497045" y="535869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5FC01-D9A8-833C-AE20-505274DAA564}"/>
              </a:ext>
            </a:extLst>
          </p:cNvPr>
          <p:cNvSpPr/>
          <p:nvPr/>
        </p:nvSpPr>
        <p:spPr>
          <a:xfrm>
            <a:off x="7540095" y="535869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4E3732-7654-BB0E-70CA-51C373C6E1AA}"/>
              </a:ext>
            </a:extLst>
          </p:cNvPr>
          <p:cNvSpPr/>
          <p:nvPr/>
        </p:nvSpPr>
        <p:spPr>
          <a:xfrm>
            <a:off x="8583145" y="535869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C76C29-577E-96CC-2BC5-E28AA2696538}"/>
              </a:ext>
            </a:extLst>
          </p:cNvPr>
          <p:cNvSpPr/>
          <p:nvPr/>
        </p:nvSpPr>
        <p:spPr>
          <a:xfrm>
            <a:off x="9626195" y="5358696"/>
            <a:ext cx="866900" cy="4156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72709-23E5-3EC2-F29E-087D204CBDFA}"/>
              </a:ext>
            </a:extLst>
          </p:cNvPr>
          <p:cNvSpPr/>
          <p:nvPr/>
        </p:nvSpPr>
        <p:spPr>
          <a:xfrm>
            <a:off x="10669245" y="5358696"/>
            <a:ext cx="866900" cy="415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Test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B10D5E-141A-F4C2-44BE-A610F070E678}"/>
              </a:ext>
            </a:extLst>
          </p:cNvPr>
          <p:cNvSpPr txBox="1"/>
          <p:nvPr/>
        </p:nvSpPr>
        <p:spPr>
          <a:xfrm>
            <a:off x="475454" y="5405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34D2AF-C839-071A-A6E0-6017E75E1273}"/>
              </a:ext>
            </a:extLst>
          </p:cNvPr>
          <p:cNvSpPr txBox="1"/>
          <p:nvPr/>
        </p:nvSpPr>
        <p:spPr>
          <a:xfrm>
            <a:off x="6040298" y="484786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7C24E9-9584-9002-3FCB-30FEBC878125}"/>
              </a:ext>
            </a:extLst>
          </p:cNvPr>
          <p:cNvSpPr txBox="1"/>
          <p:nvPr/>
        </p:nvSpPr>
        <p:spPr>
          <a:xfrm>
            <a:off x="1234294" y="3059668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testing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performed k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/>
      <p:bldP spid="6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2C51-5CE7-9DF3-8BF7-41859552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Evaluating Classifier Accuracy: </a:t>
            </a:r>
            <a:r>
              <a:rPr lang="en-US" altLang="en-US" dirty="0">
                <a:latin typeface="+mn-lt"/>
                <a:ea typeface="ＭＳ Ｐゴシック" panose="020B0600070205080204" pitchFamily="34" charset="-128"/>
              </a:rPr>
              <a:t>Bootstrap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073A-7431-3DED-D0D7-16A8A6F1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Bootstrap:</a:t>
            </a:r>
          </a:p>
          <a:p>
            <a:r>
              <a:rPr lang="en-US" dirty="0"/>
              <a:t>The bootstrap method </a:t>
            </a:r>
            <a:r>
              <a:rPr lang="en-US" dirty="0">
                <a:solidFill>
                  <a:srgbClr val="C00000"/>
                </a:solidFill>
              </a:rPr>
              <a:t>samples the given training tuples </a:t>
            </a:r>
            <a:r>
              <a:rPr lang="en-US" dirty="0"/>
              <a:t>uniformly </a:t>
            </a:r>
            <a:r>
              <a:rPr lang="en-US" dirty="0">
                <a:solidFill>
                  <a:srgbClr val="C00000"/>
                </a:solidFill>
              </a:rPr>
              <a:t>with replacement</a:t>
            </a:r>
            <a:r>
              <a:rPr lang="en-US" dirty="0"/>
              <a:t>.</a:t>
            </a:r>
          </a:p>
          <a:p>
            <a:r>
              <a:rPr lang="en-US" dirty="0"/>
              <a:t>That is, each time a </a:t>
            </a:r>
            <a:r>
              <a:rPr lang="en-US" dirty="0">
                <a:solidFill>
                  <a:srgbClr val="C00000"/>
                </a:solidFill>
              </a:rPr>
              <a:t>tuple is selected</a:t>
            </a:r>
            <a:r>
              <a:rPr lang="en-US" dirty="0"/>
              <a:t>, it is equally likely to be </a:t>
            </a:r>
            <a:r>
              <a:rPr lang="en-US" dirty="0">
                <a:solidFill>
                  <a:srgbClr val="C00000"/>
                </a:solidFill>
              </a:rPr>
              <a:t>selected again and re-added to the training set. </a:t>
            </a:r>
          </a:p>
          <a:p>
            <a:r>
              <a:rPr lang="en-US" dirty="0"/>
              <a:t>There are several bootstrap methods. A commonly used one is the .632 bootstrap, which works as follows </a:t>
            </a:r>
          </a:p>
          <a:p>
            <a:pPr lvl="1"/>
            <a:r>
              <a:rPr lang="en-US" dirty="0"/>
              <a:t>A data set with d tuples is sampled d times, with replacement, resulting in a training set of d samples.</a:t>
            </a:r>
          </a:p>
          <a:p>
            <a:pPr lvl="1"/>
            <a:r>
              <a:rPr lang="en-US" dirty="0"/>
              <a:t>The data tuples that did not make it into the training set end up forming the test set.</a:t>
            </a:r>
          </a:p>
          <a:p>
            <a:pPr lvl="1"/>
            <a:r>
              <a:rPr lang="en-US" dirty="0"/>
              <a:t>About 63.2% of the original data end up in the bootstrap, and the remaining 36.8% form the test set (since (1 – 1/d)d ≈ e-1 = 0.368)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87CC-0A33-BAEB-DBED-C2146D13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Classifiers Based on ROC Curves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6AFF-DD97-9A5A-AB26-4786CD93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34042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Receiver operating characteristic </a:t>
            </a:r>
            <a:r>
              <a:rPr lang="en-US" dirty="0"/>
              <a:t>curves are a useful visual tool for </a:t>
            </a:r>
            <a:r>
              <a:rPr lang="en-US" dirty="0">
                <a:solidFill>
                  <a:srgbClr val="C00000"/>
                </a:solidFill>
              </a:rPr>
              <a:t>comparing two classification models.</a:t>
            </a:r>
          </a:p>
          <a:p>
            <a:r>
              <a:rPr lang="en-US" dirty="0">
                <a:solidFill>
                  <a:srgbClr val="C00000"/>
                </a:solidFill>
              </a:rPr>
              <a:t>ROC</a:t>
            </a:r>
            <a:r>
              <a:rPr lang="en-US" dirty="0"/>
              <a:t> curves come from </a:t>
            </a:r>
            <a:r>
              <a:rPr lang="en-US" dirty="0">
                <a:solidFill>
                  <a:srgbClr val="C00000"/>
                </a:solidFill>
              </a:rPr>
              <a:t>signal detection theory </a:t>
            </a:r>
            <a:r>
              <a:rPr lang="en-US" dirty="0"/>
              <a:t>that was developed during </a:t>
            </a:r>
            <a:r>
              <a:rPr lang="en-US" dirty="0">
                <a:solidFill>
                  <a:srgbClr val="C00000"/>
                </a:solidFill>
              </a:rPr>
              <a:t>World War II </a:t>
            </a:r>
            <a:r>
              <a:rPr lang="en-US" dirty="0"/>
              <a:t>for the analysis of </a:t>
            </a:r>
            <a:r>
              <a:rPr lang="en-US" dirty="0">
                <a:solidFill>
                  <a:srgbClr val="C00000"/>
                </a:solidFill>
              </a:rPr>
              <a:t>radar images</a:t>
            </a:r>
            <a:r>
              <a:rPr lang="en-US" dirty="0"/>
              <a:t>.</a:t>
            </a:r>
          </a:p>
          <a:p>
            <a:r>
              <a:rPr lang="en-US" dirty="0"/>
              <a:t>An ROC curve for a given model shows the </a:t>
            </a:r>
            <a:r>
              <a:rPr lang="en-US" dirty="0">
                <a:solidFill>
                  <a:srgbClr val="C00000"/>
                </a:solidFill>
              </a:rPr>
              <a:t>trade-off between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true positive rate (TPR)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false positive rate (FPR).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area under the ROC </a:t>
            </a:r>
            <a:r>
              <a:rPr lang="en-US" dirty="0"/>
              <a:t>curve </a:t>
            </a:r>
            <a:r>
              <a:rPr lang="en-US" dirty="0">
                <a:solidFill>
                  <a:srgbClr val="C00000"/>
                </a:solidFill>
              </a:rPr>
              <a:t>is a measure of the accuracy </a:t>
            </a:r>
            <a:r>
              <a:rPr lang="en-US" dirty="0"/>
              <a:t>of the model.</a:t>
            </a:r>
          </a:p>
          <a:p>
            <a:r>
              <a:rPr lang="en-US" dirty="0"/>
              <a:t>Any increase in </a:t>
            </a:r>
            <a:r>
              <a:rPr lang="en-US" dirty="0">
                <a:solidFill>
                  <a:srgbClr val="C00000"/>
                </a:solidFill>
              </a:rPr>
              <a:t>TPR occurs at the cost of an increase in FPR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3479BD-6318-8DD5-E8F3-7F4B1E8638E3}"/>
                  </a:ext>
                </a:extLst>
              </p:cNvPr>
              <p:cNvSpPr txBox="1"/>
              <p:nvPr/>
            </p:nvSpPr>
            <p:spPr>
              <a:xfrm>
                <a:off x="617517" y="4588910"/>
                <a:ext cx="10555960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Sensitivity</a:t>
                </a:r>
                <a:r>
                  <a:rPr lang="en-US" sz="2400" dirty="0"/>
                  <a:t> (the proportion of positive tuples that are correctly identified)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(TPR)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3479BD-6318-8DD5-E8F3-7F4B1E86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4588910"/>
                <a:ext cx="10555960" cy="614848"/>
              </a:xfrm>
              <a:prstGeom prst="rect">
                <a:avLst/>
              </a:prstGeom>
              <a:blipFill>
                <a:blip r:embed="rId2"/>
                <a:stretch>
                  <a:fillRect l="-84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8F63BD-CBD6-0B33-79FC-29FDDEE158F1}"/>
                  </a:ext>
                </a:extLst>
              </p:cNvPr>
              <p:cNvSpPr txBox="1"/>
              <p:nvPr/>
            </p:nvSpPr>
            <p:spPr>
              <a:xfrm>
                <a:off x="617518" y="5205617"/>
                <a:ext cx="10555960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specificity</a:t>
                </a:r>
                <a:r>
                  <a:rPr lang="en-US" sz="2400" dirty="0"/>
                  <a:t> (the proportion of negative tuples that are correctly identified )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(FPR)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8F63BD-CBD6-0B33-79FC-29FDDEE1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8" y="5205617"/>
                <a:ext cx="10555960" cy="614848"/>
              </a:xfrm>
              <a:prstGeom prst="rect">
                <a:avLst/>
              </a:prstGeom>
              <a:blipFill>
                <a:blip r:embed="rId3"/>
                <a:stretch>
                  <a:fillRect l="-8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A366-78CC-4BC2-4AF6-55FFE0A6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Classifiers Based on ROC Curves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C61370-D477-FD8C-53A3-A35D62E8D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471821"/>
              </p:ext>
            </p:extLst>
          </p:nvPr>
        </p:nvGraphicFramePr>
        <p:xfrm>
          <a:off x="0" y="711201"/>
          <a:ext cx="4572000" cy="4177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005C32-35B5-D95B-8DB7-3926081E8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6855"/>
              </p:ext>
            </p:extLst>
          </p:nvPr>
        </p:nvGraphicFramePr>
        <p:xfrm>
          <a:off x="5189928" y="1005113"/>
          <a:ext cx="6804147" cy="3614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2021">
                  <a:extLst>
                    <a:ext uri="{9D8B030D-6E8A-4147-A177-3AD203B41FA5}">
                      <a16:colId xmlns:a16="http://schemas.microsoft.com/office/drawing/2014/main" val="770555108"/>
                    </a:ext>
                  </a:extLst>
                </a:gridCol>
                <a:gridCol w="972021">
                  <a:extLst>
                    <a:ext uri="{9D8B030D-6E8A-4147-A177-3AD203B41FA5}">
                      <a16:colId xmlns:a16="http://schemas.microsoft.com/office/drawing/2014/main" val="3663046443"/>
                    </a:ext>
                  </a:extLst>
                </a:gridCol>
                <a:gridCol w="972021">
                  <a:extLst>
                    <a:ext uri="{9D8B030D-6E8A-4147-A177-3AD203B41FA5}">
                      <a16:colId xmlns:a16="http://schemas.microsoft.com/office/drawing/2014/main" val="672416850"/>
                    </a:ext>
                  </a:extLst>
                </a:gridCol>
                <a:gridCol w="972021">
                  <a:extLst>
                    <a:ext uri="{9D8B030D-6E8A-4147-A177-3AD203B41FA5}">
                      <a16:colId xmlns:a16="http://schemas.microsoft.com/office/drawing/2014/main" val="3029010280"/>
                    </a:ext>
                  </a:extLst>
                </a:gridCol>
                <a:gridCol w="972021">
                  <a:extLst>
                    <a:ext uri="{9D8B030D-6E8A-4147-A177-3AD203B41FA5}">
                      <a16:colId xmlns:a16="http://schemas.microsoft.com/office/drawing/2014/main" val="3277148220"/>
                    </a:ext>
                  </a:extLst>
                </a:gridCol>
                <a:gridCol w="972021">
                  <a:extLst>
                    <a:ext uri="{9D8B030D-6E8A-4147-A177-3AD203B41FA5}">
                      <a16:colId xmlns:a16="http://schemas.microsoft.com/office/drawing/2014/main" val="622973335"/>
                    </a:ext>
                  </a:extLst>
                </a:gridCol>
                <a:gridCol w="972021">
                  <a:extLst>
                    <a:ext uri="{9D8B030D-6E8A-4147-A177-3AD203B41FA5}">
                      <a16:colId xmlns:a16="http://schemas.microsoft.com/office/drawing/2014/main" val="408907326"/>
                    </a:ext>
                  </a:extLst>
                </a:gridCol>
              </a:tblGrid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Tuple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Class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Prob.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TP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FP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TPR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FPR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12159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596537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43787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323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40246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033514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29369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97403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27224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0.8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97511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0.40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455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9221DE-7994-3208-23F4-B4ABEC0D0FE6}"/>
              </a:ext>
            </a:extLst>
          </p:cNvPr>
          <p:cNvSpPr txBox="1"/>
          <p:nvPr/>
        </p:nvSpPr>
        <p:spPr>
          <a:xfrm>
            <a:off x="285009" y="5109028"/>
            <a:ext cx="4572000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Vertical axis </a:t>
            </a:r>
            <a:r>
              <a:rPr lang="en-US" altLang="en-US" dirty="0"/>
              <a:t>represents the </a:t>
            </a:r>
            <a:r>
              <a:rPr lang="en-US" altLang="en-US" dirty="0">
                <a:solidFill>
                  <a:srgbClr val="C00000"/>
                </a:solidFill>
              </a:rPr>
              <a:t>true positive rate</a:t>
            </a:r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Horizontal axis </a:t>
            </a:r>
            <a:r>
              <a:rPr lang="en-US" altLang="en-US" dirty="0"/>
              <a:t>represents the </a:t>
            </a:r>
            <a:r>
              <a:rPr lang="en-US" altLang="en-US" dirty="0">
                <a:solidFill>
                  <a:srgbClr val="C00000"/>
                </a:solidFill>
              </a:rPr>
              <a:t>false positive rate</a:t>
            </a:r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 model with perfect </a:t>
            </a:r>
            <a:r>
              <a:rPr lang="en-US" altLang="en-US" dirty="0">
                <a:solidFill>
                  <a:srgbClr val="C00000"/>
                </a:solidFill>
              </a:rPr>
              <a:t>accuracy will have an area of 1.0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56567F-645C-DBE1-80FF-39DE9BA05FC6}"/>
                  </a:ext>
                </a:extLst>
              </p:cNvPr>
              <p:cNvSpPr txBox="1"/>
              <p:nvPr/>
            </p:nvSpPr>
            <p:spPr>
              <a:xfrm>
                <a:off x="8467107" y="4801604"/>
                <a:ext cx="2291937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(TPR)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56567F-645C-DBE1-80FF-39DE9BA0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7" y="4801604"/>
                <a:ext cx="2291937" cy="616194"/>
              </a:xfrm>
              <a:prstGeom prst="rect">
                <a:avLst/>
              </a:prstGeom>
              <a:blipFill>
                <a:blip r:embed="rId3"/>
                <a:stretch>
                  <a:fillRect l="-3846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CAA70-2FAD-4278-8E86-0CD67C1F28DE}"/>
                  </a:ext>
                </a:extLst>
              </p:cNvPr>
              <p:cNvSpPr txBox="1"/>
              <p:nvPr/>
            </p:nvSpPr>
            <p:spPr>
              <a:xfrm>
                <a:off x="8592000" y="5417798"/>
                <a:ext cx="2072041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(FPR)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= 0.0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CAA70-2FAD-4278-8E86-0CD67C1F2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000" y="5417798"/>
                <a:ext cx="2072041" cy="616964"/>
              </a:xfrm>
              <a:prstGeom prst="rect">
                <a:avLst/>
              </a:prstGeom>
              <a:blipFill>
                <a:blip r:embed="rId4"/>
                <a:stretch>
                  <a:fillRect l="-42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C54C7-1209-1BA4-819B-29AE0753605C}"/>
              </a:ext>
            </a:extLst>
          </p:cNvPr>
          <p:cNvCxnSpPr>
            <a:cxnSpLocks/>
          </p:cNvCxnSpPr>
          <p:nvPr/>
        </p:nvCxnSpPr>
        <p:spPr>
          <a:xfrm flipV="1">
            <a:off x="6715496" y="4619504"/>
            <a:ext cx="730333" cy="33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7EDB08-F0EB-6354-B94B-49FC14D13F43}"/>
              </a:ext>
            </a:extLst>
          </p:cNvPr>
          <p:cNvCxnSpPr>
            <a:cxnSpLocks/>
          </p:cNvCxnSpPr>
          <p:nvPr/>
        </p:nvCxnSpPr>
        <p:spPr>
          <a:xfrm flipV="1">
            <a:off x="10230591" y="1520042"/>
            <a:ext cx="1062843" cy="399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119C54-CAC0-D69E-2485-5802027A0309}"/>
              </a:ext>
            </a:extLst>
          </p:cNvPr>
          <p:cNvCxnSpPr>
            <a:cxnSpLocks/>
          </p:cNvCxnSpPr>
          <p:nvPr/>
        </p:nvCxnSpPr>
        <p:spPr>
          <a:xfrm flipV="1">
            <a:off x="9765476" y="1674421"/>
            <a:ext cx="598713" cy="327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8A3A66-1E2E-4E72-6FB6-4459C81072EC}"/>
              </a:ext>
            </a:extLst>
          </p:cNvPr>
          <p:cNvSpPr txBox="1"/>
          <p:nvPr/>
        </p:nvSpPr>
        <p:spPr>
          <a:xfrm>
            <a:off x="5103422" y="4954333"/>
            <a:ext cx="3117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Returned by a probabilistic classifier for each of the 10 tuples in a test set, sorted by decreasing probability order. </a:t>
            </a:r>
          </a:p>
        </p:txBody>
      </p:sp>
    </p:spTree>
    <p:extLst>
      <p:ext uri="{BB962C8B-B14F-4D97-AF65-F5344CB8AC3E}">
        <p14:creationId xmlns:p14="http://schemas.microsoft.com/office/powerpoint/2010/main" val="26153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4" grpId="0"/>
      <p:bldP spid="15" grpId="0"/>
      <p:bldP spid="16" grpId="0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C4E6-C92D-647B-4353-1BF5446B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Techniques to Improve Classification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B22E-0C05-1BBA-5C8A-61CCE399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461999"/>
          </a:xfrm>
        </p:spPr>
        <p:txBody>
          <a:bodyPr/>
          <a:lstStyle/>
          <a:p>
            <a:r>
              <a:rPr lang="en-US" dirty="0"/>
              <a:t>We focus on </a:t>
            </a:r>
            <a:r>
              <a:rPr lang="en-US" dirty="0">
                <a:solidFill>
                  <a:srgbClr val="C00000"/>
                </a:solidFill>
              </a:rPr>
              <a:t>ensemble methods for improvement of classification accuracy</a:t>
            </a:r>
            <a:r>
              <a:rPr lang="en-US" dirty="0"/>
              <a:t>. </a:t>
            </a:r>
          </a:p>
          <a:p>
            <a:r>
              <a:rPr lang="en-US" dirty="0"/>
              <a:t>It involve </a:t>
            </a:r>
            <a:r>
              <a:rPr lang="en-US" dirty="0">
                <a:solidFill>
                  <a:srgbClr val="C00000"/>
                </a:solidFill>
              </a:rPr>
              <a:t>combining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predictions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multiple individual models </a:t>
            </a:r>
            <a:r>
              <a:rPr lang="en-US" dirty="0"/>
              <a:t>(classifiers) to improve the </a:t>
            </a:r>
            <a:r>
              <a:rPr lang="en-US" dirty="0">
                <a:solidFill>
                  <a:srgbClr val="C00000"/>
                </a:solidFill>
              </a:rPr>
              <a:t>overall performance.</a:t>
            </a:r>
            <a:r>
              <a:rPr lang="en-US" dirty="0"/>
              <a:t> </a:t>
            </a:r>
          </a:p>
          <a:p>
            <a:r>
              <a:rPr lang="en-US" dirty="0"/>
              <a:t>The individual </a:t>
            </a:r>
            <a:r>
              <a:rPr lang="en-US" dirty="0">
                <a:solidFill>
                  <a:srgbClr val="C00000"/>
                </a:solidFill>
              </a:rPr>
              <a:t>classifiers vote</a:t>
            </a:r>
            <a:r>
              <a:rPr lang="en-US" dirty="0"/>
              <a:t>, and a class label prediction is returned by the </a:t>
            </a:r>
            <a:r>
              <a:rPr lang="en-US" dirty="0">
                <a:solidFill>
                  <a:srgbClr val="C00000"/>
                </a:solidFill>
              </a:rPr>
              <a:t>ensemble based on the collection of votes. </a:t>
            </a:r>
          </a:p>
          <a:p>
            <a:r>
              <a:rPr lang="en-US" dirty="0"/>
              <a:t>Combine a series of k </a:t>
            </a:r>
            <a:r>
              <a:rPr lang="en-US" dirty="0">
                <a:solidFill>
                  <a:srgbClr val="C00000"/>
                </a:solidFill>
              </a:rPr>
              <a:t>learned models, M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M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, …, M</a:t>
            </a:r>
            <a:r>
              <a:rPr lang="en-US" baseline="-25000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, with the aim of creating an improved model M*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DCB46B-CDB1-5A87-55BA-78EB0B9A3251}"/>
              </a:ext>
            </a:extLst>
          </p:cNvPr>
          <p:cNvGrpSpPr>
            <a:grpSpLocks/>
          </p:cNvGrpSpPr>
          <p:nvPr/>
        </p:nvGrpSpPr>
        <p:grpSpPr bwMode="auto">
          <a:xfrm>
            <a:off x="328376" y="4631829"/>
            <a:ext cx="1427728" cy="1295233"/>
            <a:chOff x="1283" y="1118"/>
            <a:chExt cx="1070" cy="9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AA3C1C-B08D-4589-FE30-2ECECB8BB1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053C80-C28D-831A-B6D7-8EA2536E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88"/>
              <a:ext cx="93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Data</a:t>
              </a:r>
            </a:p>
          </p:txBody>
        </p:sp>
      </p:grpSp>
      <p:sp>
        <p:nvSpPr>
          <p:cNvPr id="13" name="Rectangle 9">
            <a:extLst>
              <a:ext uri="{FF2B5EF4-FFF2-40B4-BE49-F238E27FC236}">
                <a16:creationId xmlns:a16="http://schemas.microsoft.com/office/drawing/2014/main" id="{6DE5B297-584A-A01D-3F4D-4A05F9DF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983" y="4820525"/>
            <a:ext cx="1263166" cy="831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Combine</a:t>
            </a:r>
          </a:p>
          <a:p>
            <a:pPr algn="ctr"/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Vote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919F5-3FD2-6507-0527-538EA28D4FB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756104" y="3559118"/>
            <a:ext cx="2006689" cy="172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D76A50-996E-3AF4-4B40-43DC766C8AB5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1756104" y="4486771"/>
            <a:ext cx="2007515" cy="79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EA64FB-9991-E4FC-1020-49EA1FB5F7B9}"/>
              </a:ext>
            </a:extLst>
          </p:cNvPr>
          <p:cNvSpPr/>
          <p:nvPr/>
        </p:nvSpPr>
        <p:spPr>
          <a:xfrm>
            <a:off x="3763619" y="3332304"/>
            <a:ext cx="1134319" cy="4826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CA344F0-89C2-ADEF-8B22-51030A1F759F}"/>
              </a:ext>
            </a:extLst>
          </p:cNvPr>
          <p:cNvSpPr/>
          <p:nvPr/>
        </p:nvSpPr>
        <p:spPr>
          <a:xfrm>
            <a:off x="3763619" y="4245463"/>
            <a:ext cx="1134319" cy="4826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393EAB-D981-F5F8-FBD3-63C75142E90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1756104" y="5279446"/>
            <a:ext cx="2007514" cy="10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C3823F-B49E-2A59-6FEE-CEDCB85466D7}"/>
              </a:ext>
            </a:extLst>
          </p:cNvPr>
          <p:cNvSpPr/>
          <p:nvPr/>
        </p:nvSpPr>
        <p:spPr>
          <a:xfrm>
            <a:off x="3763618" y="6067038"/>
            <a:ext cx="1134319" cy="4826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81B760-62F0-7B2F-839F-82CE03FBD4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97938" y="3576175"/>
            <a:ext cx="1812045" cy="16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27D6B3-D420-3526-5D65-95F36E5207A1}"/>
              </a:ext>
            </a:extLst>
          </p:cNvPr>
          <p:cNvCxnSpPr>
            <a:cxnSpLocks/>
          </p:cNvCxnSpPr>
          <p:nvPr/>
        </p:nvCxnSpPr>
        <p:spPr>
          <a:xfrm>
            <a:off x="4897938" y="4508837"/>
            <a:ext cx="1716618" cy="72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61AF7D-7CAF-07B6-7C15-7F1D33C4277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897937" y="5236345"/>
            <a:ext cx="1812046" cy="109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D62CB5-8907-A11D-A50D-0EDCEF2FDE43}"/>
              </a:ext>
            </a:extLst>
          </p:cNvPr>
          <p:cNvCxnSpPr>
            <a:cxnSpLocks/>
          </p:cNvCxnSpPr>
          <p:nvPr/>
        </p:nvCxnSpPr>
        <p:spPr>
          <a:xfrm>
            <a:off x="7973149" y="5279445"/>
            <a:ext cx="1573419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0FB273-2C26-6DDA-BD71-6E9DE4BCA5E9}"/>
              </a:ext>
            </a:extLst>
          </p:cNvPr>
          <p:cNvSpPr txBox="1"/>
          <p:nvPr/>
        </p:nvSpPr>
        <p:spPr>
          <a:xfrm>
            <a:off x="4186346" y="5038616"/>
            <a:ext cx="288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4E1717-E2EB-168D-01D0-0440DB747750}"/>
              </a:ext>
            </a:extLst>
          </p:cNvPr>
          <p:cNvSpPr/>
          <p:nvPr/>
        </p:nvSpPr>
        <p:spPr>
          <a:xfrm>
            <a:off x="9546568" y="4753725"/>
            <a:ext cx="1812044" cy="10311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Predication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A0B85A-E283-FB3C-7796-CC5B0FDF26A6}"/>
              </a:ext>
            </a:extLst>
          </p:cNvPr>
          <p:cNvSpPr/>
          <p:nvPr/>
        </p:nvSpPr>
        <p:spPr>
          <a:xfrm>
            <a:off x="6435544" y="3325444"/>
            <a:ext cx="1812044" cy="10311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</a:t>
            </a:r>
          </a:p>
          <a:p>
            <a:pPr algn="ctr"/>
            <a:r>
              <a:rPr lang="en-US" dirty="0"/>
              <a:t>Sample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030E6-EDA7-8CEB-33A7-9E10E45E86E3}"/>
              </a:ext>
            </a:extLst>
          </p:cNvPr>
          <p:cNvCxnSpPr>
            <a:cxnSpLocks/>
            <a:stCxn id="45" idx="4"/>
            <a:endCxn id="13" idx="0"/>
          </p:cNvCxnSpPr>
          <p:nvPr/>
        </p:nvCxnSpPr>
        <p:spPr>
          <a:xfrm>
            <a:off x="7341566" y="4356593"/>
            <a:ext cx="0" cy="46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7" grpId="0" animBg="1"/>
      <p:bldP spid="43" grpId="0"/>
      <p:bldP spid="44" grpId="0" animBg="1"/>
      <p:bldP spid="4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CD40-ECA3-F56F-2F43-BE3685E7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B49-2E3B-1F80-0198-4F2CD48A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Analogy</a:t>
            </a:r>
            <a:r>
              <a:rPr lang="en-US" dirty="0"/>
              <a:t>: Diagnosis based on multiple </a:t>
            </a:r>
            <a:r>
              <a:rPr lang="en-US" dirty="0">
                <a:solidFill>
                  <a:srgbClr val="C00000"/>
                </a:solidFill>
              </a:rPr>
              <a:t>doctors’ majority vote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Given a set D of d tuples, at each iteration </a:t>
            </a:r>
            <a:r>
              <a:rPr lang="en-US" dirty="0" err="1"/>
              <a:t>i</a:t>
            </a:r>
            <a:r>
              <a:rPr lang="en-US" dirty="0"/>
              <a:t>, a training set D</a:t>
            </a:r>
            <a:r>
              <a:rPr lang="en-US" baseline="-25000" dirty="0"/>
              <a:t>i</a:t>
            </a:r>
            <a:r>
              <a:rPr lang="en-US" dirty="0"/>
              <a:t> of d tuples is sampled with </a:t>
            </a:r>
            <a:r>
              <a:rPr lang="en-US" dirty="0">
                <a:solidFill>
                  <a:srgbClr val="C00000"/>
                </a:solidFill>
              </a:rPr>
              <a:t>replacement from D (i.e., bootstrap)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classifier model M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learned for each </a:t>
            </a:r>
            <a:r>
              <a:rPr lang="en-US" dirty="0">
                <a:solidFill>
                  <a:srgbClr val="C00000"/>
                </a:solidFill>
              </a:rPr>
              <a:t>training set D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</a:p>
          <a:p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classify an unknown sample X </a:t>
            </a:r>
          </a:p>
          <a:p>
            <a:pPr lvl="1"/>
            <a:r>
              <a:rPr lang="en-US" dirty="0"/>
              <a:t>Each classifier M</a:t>
            </a:r>
            <a:r>
              <a:rPr lang="en-US" baseline="-25000" dirty="0"/>
              <a:t>i </a:t>
            </a:r>
            <a:r>
              <a:rPr lang="en-US" dirty="0"/>
              <a:t>returns its </a:t>
            </a:r>
            <a:r>
              <a:rPr lang="en-US" dirty="0">
                <a:solidFill>
                  <a:srgbClr val="C00000"/>
                </a:solidFill>
              </a:rPr>
              <a:t>class prediction</a:t>
            </a:r>
          </a:p>
          <a:p>
            <a:pPr lvl="1"/>
            <a:r>
              <a:rPr lang="en-US" dirty="0"/>
              <a:t>The bagged classifier M* counts the votes and assigns the class with the </a:t>
            </a:r>
            <a:r>
              <a:rPr lang="en-US" dirty="0">
                <a:solidFill>
                  <a:srgbClr val="C00000"/>
                </a:solidFill>
              </a:rPr>
              <a:t>most votes to X</a:t>
            </a:r>
          </a:p>
          <a:p>
            <a:r>
              <a:rPr lang="en-US" dirty="0">
                <a:solidFill>
                  <a:srgbClr val="C00000"/>
                </a:solidFill>
              </a:rPr>
              <a:t>Prediction</a:t>
            </a:r>
            <a:r>
              <a:rPr lang="en-US" dirty="0"/>
              <a:t> can be applied to the prediction of </a:t>
            </a:r>
            <a:r>
              <a:rPr lang="en-US" dirty="0">
                <a:solidFill>
                  <a:srgbClr val="C00000"/>
                </a:solidFill>
              </a:rPr>
              <a:t>continuous values </a:t>
            </a:r>
            <a:r>
              <a:rPr lang="en-US" dirty="0"/>
              <a:t>by taking the </a:t>
            </a:r>
            <a:r>
              <a:rPr lang="en-US" dirty="0">
                <a:solidFill>
                  <a:srgbClr val="C00000"/>
                </a:solidFill>
              </a:rPr>
              <a:t>average value </a:t>
            </a:r>
            <a:r>
              <a:rPr lang="en-US" dirty="0"/>
              <a:t>of each </a:t>
            </a:r>
            <a:r>
              <a:rPr lang="en-US" dirty="0">
                <a:solidFill>
                  <a:srgbClr val="C00000"/>
                </a:solidFill>
              </a:rPr>
              <a:t>prediction for a given test tuple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6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F635-03E1-C283-845B-BEC793F1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152F-80D9-AB35-E69D-F718BE2C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Analogy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Consult </a:t>
            </a:r>
            <a:r>
              <a:rPr lang="en-US" dirty="0">
                <a:solidFill>
                  <a:srgbClr val="C00000"/>
                </a:solidFill>
              </a:rPr>
              <a:t>several doctors</a:t>
            </a:r>
            <a:r>
              <a:rPr lang="en-US" dirty="0"/>
              <a:t>, based on a </a:t>
            </a:r>
            <a:r>
              <a:rPr lang="en-US" dirty="0">
                <a:solidFill>
                  <a:srgbClr val="C00000"/>
                </a:solidFill>
              </a:rPr>
              <a:t>combination of weighted diagnoses</a:t>
            </a:r>
            <a:r>
              <a:rPr lang="en-US" dirty="0"/>
              <a:t>—weight assigned based on the </a:t>
            </a:r>
            <a:r>
              <a:rPr lang="en-US" dirty="0">
                <a:solidFill>
                  <a:srgbClr val="C00000"/>
                </a:solidFill>
              </a:rPr>
              <a:t>previous diagnosis accuracy</a:t>
            </a:r>
            <a:r>
              <a:rPr lang="en-US" dirty="0"/>
              <a:t>.</a:t>
            </a:r>
          </a:p>
          <a:p>
            <a:r>
              <a:rPr lang="en-US" dirty="0"/>
              <a:t>How boosting works?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Weights</a:t>
            </a:r>
            <a:r>
              <a:rPr lang="en-US" dirty="0"/>
              <a:t> are assigned to each </a:t>
            </a:r>
            <a:r>
              <a:rPr lang="en-US" dirty="0">
                <a:solidFill>
                  <a:srgbClr val="C00000"/>
                </a:solidFill>
              </a:rPr>
              <a:t>training tuple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series of k classifiers is </a:t>
            </a:r>
            <a:r>
              <a:rPr lang="en-US" dirty="0">
                <a:solidFill>
                  <a:srgbClr val="C00000"/>
                </a:solidFill>
              </a:rPr>
              <a:t>iteratively learned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After a </a:t>
            </a:r>
            <a:r>
              <a:rPr lang="en-US" dirty="0">
                <a:solidFill>
                  <a:srgbClr val="C00000"/>
                </a:solidFill>
              </a:rPr>
              <a:t>classifier M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is learned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weights are updated to allow the subsequent classifier</a:t>
            </a:r>
            <a:r>
              <a:rPr lang="en-US" dirty="0"/>
              <a:t>, M</a:t>
            </a:r>
            <a:r>
              <a:rPr lang="en-US" baseline="-25000" dirty="0"/>
              <a:t>i+1</a:t>
            </a:r>
            <a:r>
              <a:rPr lang="en-US" dirty="0"/>
              <a:t>, to pay more </a:t>
            </a:r>
            <a:r>
              <a:rPr lang="en-US" dirty="0">
                <a:solidFill>
                  <a:srgbClr val="C00000"/>
                </a:solidFill>
              </a:rPr>
              <a:t>attention</a:t>
            </a:r>
            <a:r>
              <a:rPr lang="en-US" dirty="0"/>
              <a:t> to the </a:t>
            </a:r>
            <a:r>
              <a:rPr lang="en-US" dirty="0">
                <a:solidFill>
                  <a:srgbClr val="C00000"/>
                </a:solidFill>
              </a:rPr>
              <a:t>training tuples </a:t>
            </a:r>
            <a:r>
              <a:rPr lang="en-US" dirty="0"/>
              <a:t>that were </a:t>
            </a:r>
            <a:r>
              <a:rPr lang="en-US" dirty="0">
                <a:solidFill>
                  <a:srgbClr val="C00000"/>
                </a:solidFill>
              </a:rPr>
              <a:t>misclassified by M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final </a:t>
            </a:r>
            <a:r>
              <a:rPr lang="en-US" dirty="0">
                <a:solidFill>
                  <a:srgbClr val="C00000"/>
                </a:solidFill>
              </a:rPr>
              <a:t>M* combines </a:t>
            </a:r>
            <a:r>
              <a:rPr lang="en-US" dirty="0"/>
              <a:t>the votes of </a:t>
            </a:r>
            <a:r>
              <a:rPr lang="en-US" dirty="0">
                <a:solidFill>
                  <a:srgbClr val="C00000"/>
                </a:solidFill>
              </a:rPr>
              <a:t>each individual classifier</a:t>
            </a:r>
            <a:r>
              <a:rPr lang="en-US" dirty="0"/>
              <a:t>, where the </a:t>
            </a:r>
            <a:r>
              <a:rPr lang="en-US" dirty="0">
                <a:solidFill>
                  <a:srgbClr val="C00000"/>
                </a:solidFill>
              </a:rPr>
              <a:t>weight of each classifier's </a:t>
            </a:r>
            <a:r>
              <a:rPr lang="en-US" dirty="0"/>
              <a:t>vote is a function of its </a:t>
            </a:r>
            <a:r>
              <a:rPr lang="en-US" dirty="0">
                <a:solidFill>
                  <a:srgbClr val="C00000"/>
                </a:solidFill>
              </a:rPr>
              <a:t>accuracy</a:t>
            </a:r>
            <a:r>
              <a:rPr lang="en-US" dirty="0"/>
              <a:t>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 algorithm can be extended for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numeric prediction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Comparing with bagging: Boosting tends to have greater accuracy, but it also risks overfitting the model to misclassified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F612-EC8A-7D64-20BD-8690268A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2E4-AFD5-C700-1BB9-7D63117F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Forest: </a:t>
            </a:r>
          </a:p>
          <a:p>
            <a:pPr lvl="1"/>
            <a:r>
              <a:rPr lang="en-US" dirty="0"/>
              <a:t>Each classifier in </a:t>
            </a:r>
            <a:r>
              <a:rPr lang="en-US" dirty="0">
                <a:solidFill>
                  <a:srgbClr val="C00000"/>
                </a:solidFill>
              </a:rPr>
              <a:t>the ensemble is a decision tree classifier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is generated using a random selection of attributes </a:t>
            </a:r>
            <a:r>
              <a:rPr lang="en-US" dirty="0"/>
              <a:t>at each node </a:t>
            </a:r>
            <a:r>
              <a:rPr lang="en-US" dirty="0">
                <a:solidFill>
                  <a:srgbClr val="C00000"/>
                </a:solidFill>
              </a:rPr>
              <a:t>to determine the split</a:t>
            </a:r>
          </a:p>
          <a:p>
            <a:pPr lvl="1"/>
            <a:r>
              <a:rPr lang="en-US" dirty="0"/>
              <a:t>During classification, each tree votes and the </a:t>
            </a:r>
            <a:r>
              <a:rPr lang="en-US" dirty="0">
                <a:solidFill>
                  <a:srgbClr val="C00000"/>
                </a:solidFill>
              </a:rPr>
              <a:t>most popular class is returned</a:t>
            </a:r>
          </a:p>
          <a:p>
            <a:r>
              <a:rPr lang="en-US" dirty="0"/>
              <a:t>Two Methods to construct Random Forest:</a:t>
            </a:r>
          </a:p>
          <a:p>
            <a:pPr lvl="1"/>
            <a:r>
              <a:rPr lang="en-US" dirty="0"/>
              <a:t>Forest-RI (random input selection):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dirty="0"/>
              <a:t>Forest-RC (random linear combinations):  Creates new attributes (or features) that are a linear combination of the existing attributes (reduces the correlation between individual classifiers)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5A97-A347-7FF0-FC72-16BA112B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2E4A4073-24B2-D853-79E1-E86D2E83A0AC}"/>
              </a:ext>
            </a:extLst>
          </p:cNvPr>
          <p:cNvGrpSpPr>
            <a:grpSpLocks/>
          </p:cNvGrpSpPr>
          <p:nvPr/>
        </p:nvGrpSpPr>
        <p:grpSpPr bwMode="auto">
          <a:xfrm>
            <a:off x="1777821" y="1115454"/>
            <a:ext cx="1698625" cy="1506538"/>
            <a:chOff x="1283" y="1118"/>
            <a:chExt cx="1070" cy="949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85E2F2F-D5F8-31BD-D75B-8D8C271121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FB85661-3E5A-76D9-95BE-6B8ED1A6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Training</a:t>
              </a:r>
            </a:p>
            <a:p>
              <a:pPr algn="ctr"/>
              <a:r>
                <a:rPr lang="en-US" altLang="en-US" dirty="0">
                  <a:latin typeface="+mn-lt"/>
                </a:rPr>
                <a:t>Data</a:t>
              </a:r>
            </a:p>
          </p:txBody>
        </p:sp>
      </p:grpSp>
      <p:sp>
        <p:nvSpPr>
          <p:cNvPr id="9" name="Line 7">
            <a:extLst>
              <a:ext uri="{FF2B5EF4-FFF2-40B4-BE49-F238E27FC236}">
                <a16:creationId xmlns:a16="http://schemas.microsoft.com/office/drawing/2014/main" id="{5F74A6B3-BC94-3292-2F04-A2335D60A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68" y="2441016"/>
            <a:ext cx="1677266" cy="7683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DF30CAD-CF57-5695-7037-B4341431F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447" y="2421490"/>
            <a:ext cx="1890712" cy="7683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EB3AA6-CEE4-584D-722E-9F6AE742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160" y="945002"/>
            <a:ext cx="1870075" cy="8350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bg2"/>
                </a:solidFill>
                <a:latin typeface="+mn-lt"/>
              </a:rPr>
              <a:t>Classification</a:t>
            </a:r>
          </a:p>
          <a:p>
            <a:pPr algn="ctr"/>
            <a:r>
              <a:rPr lang="en-US" altLang="en-US" dirty="0">
                <a:solidFill>
                  <a:schemeClr val="bg2"/>
                </a:solidFill>
                <a:latin typeface="+mn-lt"/>
              </a:rPr>
              <a:t>Algorithms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9E8B5F71-71A9-2ADD-3BFE-B7841596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782" y="1623450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89357F6-B5F3-3334-7CAC-9C92748B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55081"/>
            <a:ext cx="4457952" cy="14779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IF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age = youth </a:t>
            </a:r>
            <a:r>
              <a:rPr lang="en-US" altLang="en-US" sz="1800" dirty="0">
                <a:latin typeface="+mn-lt"/>
              </a:rPr>
              <a:t>THEN 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loan_decision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= risky</a:t>
            </a:r>
            <a:r>
              <a:rPr lang="en-US" altLang="en-US" sz="1800" dirty="0">
                <a:latin typeface="+mn-lt"/>
              </a:rPr>
              <a:t>; </a:t>
            </a:r>
          </a:p>
          <a:p>
            <a:r>
              <a:rPr lang="en-US" altLang="en-US" sz="1800" dirty="0">
                <a:latin typeface="+mn-lt"/>
              </a:rPr>
              <a:t>IF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income = high </a:t>
            </a:r>
            <a:r>
              <a:rPr lang="en-US" altLang="en-US" sz="1800" dirty="0">
                <a:latin typeface="+mn-lt"/>
              </a:rPr>
              <a:t>THEN 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loan_decision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= safe</a:t>
            </a:r>
            <a:r>
              <a:rPr lang="en-US" altLang="en-US" sz="1800" dirty="0">
                <a:latin typeface="+mn-lt"/>
              </a:rPr>
              <a:t>; </a:t>
            </a:r>
          </a:p>
          <a:p>
            <a:r>
              <a:rPr lang="en-US" altLang="en-US" sz="1800" dirty="0">
                <a:latin typeface="+mn-lt"/>
              </a:rPr>
              <a:t>IF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age = 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middle_aged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AND income = low </a:t>
            </a:r>
            <a:r>
              <a:rPr lang="en-US" altLang="en-US" sz="1800" dirty="0">
                <a:latin typeface="+mn-lt"/>
              </a:rPr>
              <a:t>THEN </a:t>
            </a:r>
          </a:p>
          <a:p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loan_decision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= risky; </a:t>
            </a:r>
          </a:p>
          <a:p>
            <a:endParaRPr lang="en-US" altLang="en-US" sz="1800" dirty="0">
              <a:latin typeface="+mn-lt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AB12656-B7F4-6D19-46A7-842B59FF0201}"/>
              </a:ext>
            </a:extLst>
          </p:cNvPr>
          <p:cNvGrpSpPr>
            <a:grpSpLocks/>
          </p:cNvGrpSpPr>
          <p:nvPr/>
        </p:nvGrpSpPr>
        <p:grpSpPr bwMode="auto">
          <a:xfrm>
            <a:off x="7250985" y="2538852"/>
            <a:ext cx="1889125" cy="1506538"/>
            <a:chOff x="4081" y="2026"/>
            <a:chExt cx="1190" cy="949"/>
          </a:xfrm>
        </p:grpSpPr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D1294227-DD7E-9C9D-6766-8B9714CD00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B196CBE-55BF-F18E-3E52-F5D58547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2303"/>
              <a:ext cx="8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Classifier</a:t>
              </a:r>
            </a:p>
            <a:p>
              <a:pPr algn="ctr"/>
              <a:r>
                <a:rPr lang="en-US" altLang="en-US" dirty="0">
                  <a:latin typeface="+mn-lt"/>
                </a:rPr>
                <a:t>(Model)</a:t>
              </a:r>
            </a:p>
          </p:txBody>
        </p:sp>
      </p:grpSp>
      <p:sp>
        <p:nvSpPr>
          <p:cNvPr id="17" name="Line 15">
            <a:extLst>
              <a:ext uri="{FF2B5EF4-FFF2-40B4-BE49-F238E27FC236}">
                <a16:creationId xmlns:a16="http://schemas.microsoft.com/office/drawing/2014/main" id="{512E86DE-E6B5-0E6F-3E56-F5120B150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998" y="3866003"/>
            <a:ext cx="1197848" cy="4890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B102163-3672-FB29-DD30-9A6D219CE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1696" y="3866004"/>
            <a:ext cx="1412256" cy="4890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38CF61E0-300D-2714-54B8-2B414E85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147" y="1899091"/>
            <a:ext cx="546100" cy="48418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34BBBCA2-5E47-BF0C-4FD0-70CE20152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512" y="746122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Step - 1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15ABA69-CC1B-CDB7-D0DC-D751AB5B2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30161"/>
              </p:ext>
            </p:extLst>
          </p:nvPr>
        </p:nvGraphicFramePr>
        <p:xfrm>
          <a:off x="100555" y="3189835"/>
          <a:ext cx="5309466" cy="26244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2499">
                  <a:extLst>
                    <a:ext uri="{9D8B030D-6E8A-4147-A177-3AD203B41FA5}">
                      <a16:colId xmlns:a16="http://schemas.microsoft.com/office/drawing/2014/main" val="531526812"/>
                    </a:ext>
                  </a:extLst>
                </a:gridCol>
                <a:gridCol w="1747799">
                  <a:extLst>
                    <a:ext uri="{9D8B030D-6E8A-4147-A177-3AD203B41FA5}">
                      <a16:colId xmlns:a16="http://schemas.microsoft.com/office/drawing/2014/main" val="3334948317"/>
                    </a:ext>
                  </a:extLst>
                </a:gridCol>
                <a:gridCol w="766252">
                  <a:extLst>
                    <a:ext uri="{9D8B030D-6E8A-4147-A177-3AD203B41FA5}">
                      <a16:colId xmlns:a16="http://schemas.microsoft.com/office/drawing/2014/main" val="3535675144"/>
                    </a:ext>
                  </a:extLst>
                </a:gridCol>
                <a:gridCol w="1352916">
                  <a:extLst>
                    <a:ext uri="{9D8B030D-6E8A-4147-A177-3AD203B41FA5}">
                      <a16:colId xmlns:a16="http://schemas.microsoft.com/office/drawing/2014/main" val="728453430"/>
                    </a:ext>
                  </a:extLst>
                </a:gridCol>
              </a:tblGrid>
              <a:tr h="4908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loan_decision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19601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Sandy Jones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youth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risky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46100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 Lee 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+mn-lt"/>
                        </a:rPr>
                        <a:t>youth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risky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0807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Caroline Fox 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err="1">
                          <a:latin typeface="+mn-lt"/>
                        </a:rPr>
                        <a:t>middle_aged</a:t>
                      </a:r>
                      <a:r>
                        <a:rPr lang="en-US" sz="1400" i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+mn-lt"/>
                        </a:rPr>
                        <a:t>high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52755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Rick Field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>
                          <a:latin typeface="+mn-lt"/>
                        </a:rPr>
                        <a:t>middle_aged</a:t>
                      </a:r>
                      <a:r>
                        <a:rPr lang="en-US" sz="1400" i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risky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500085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Lake 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+mn-lt"/>
                        </a:rPr>
                        <a:t>senior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90315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Claire Phips 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+mn-lt"/>
                        </a:rPr>
                        <a:t>senior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26236"/>
                  </a:ext>
                </a:extLst>
              </a:tr>
              <a:tr h="280482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Smith 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err="1">
                          <a:latin typeface="+mn-lt"/>
                        </a:rPr>
                        <a:t>middle_aged</a:t>
                      </a:r>
                      <a:r>
                        <a:rPr lang="en-US" sz="1400" i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+mn-lt"/>
                        </a:rPr>
                        <a:t>high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52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6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 autoUpdateAnimBg="0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F53-6466-756D-5CF1-1AC82F1A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FB07D9-CC52-EC67-F82B-84864F67DF46}"/>
              </a:ext>
            </a:extLst>
          </p:cNvPr>
          <p:cNvSpPr txBox="1">
            <a:spLocks/>
          </p:cNvSpPr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FA33FD63-0045-864F-8701-1E1059B7D92E}" type="slidenum">
              <a:rPr lang="en-US" altLang="en-US" sz="1200" smtClean="0">
                <a:latin typeface="+mn-lt"/>
              </a:rPr>
              <a:pPr/>
              <a:t>9</a:t>
            </a:fld>
            <a:endParaRPr lang="en-US" altLang="en-US" sz="1200">
              <a:latin typeface="+mn-lt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6C17AB6-FA97-85EB-DC4D-91367ED2C499}"/>
              </a:ext>
            </a:extLst>
          </p:cNvPr>
          <p:cNvGrpSpPr>
            <a:grpSpLocks/>
          </p:cNvGrpSpPr>
          <p:nvPr/>
        </p:nvGrpSpPr>
        <p:grpSpPr bwMode="auto">
          <a:xfrm>
            <a:off x="4776787" y="1286220"/>
            <a:ext cx="1889125" cy="1506537"/>
            <a:chOff x="2800" y="989"/>
            <a:chExt cx="1190" cy="949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C8C0B5E-F626-6C7D-2AFE-FDD4029BA2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3C8F045-E654-FF68-CBB6-48CAE015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267"/>
              <a:ext cx="8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Classifier</a:t>
              </a:r>
            </a:p>
            <a:p>
              <a:pPr algn="ctr"/>
              <a:r>
                <a:rPr lang="en-US" altLang="en-US" dirty="0">
                  <a:latin typeface="+mn-lt"/>
                </a:rPr>
                <a:t>(Model)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0D98C53C-E40D-E049-DE52-D3E9A07C82A7}"/>
              </a:ext>
            </a:extLst>
          </p:cNvPr>
          <p:cNvGrpSpPr>
            <a:grpSpLocks/>
          </p:cNvGrpSpPr>
          <p:nvPr/>
        </p:nvGrpSpPr>
        <p:grpSpPr bwMode="auto">
          <a:xfrm>
            <a:off x="1921050" y="2507008"/>
            <a:ext cx="1698625" cy="1506537"/>
            <a:chOff x="1359" y="1723"/>
            <a:chExt cx="1070" cy="949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BCD323AF-4B60-B0F0-A644-9D414F8FE5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47A9D23A-FA8F-6E1A-3F6A-9ED23929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n-lt"/>
                </a:rPr>
                <a:t>Testing</a:t>
              </a:r>
            </a:p>
            <a:p>
              <a:pPr algn="ctr"/>
              <a:r>
                <a:rPr lang="en-US" altLang="en-US">
                  <a:latin typeface="+mn-lt"/>
                </a:rPr>
                <a:t>Data</a:t>
              </a:r>
            </a:p>
          </p:txBody>
        </p:sp>
      </p:grpSp>
      <p:sp>
        <p:nvSpPr>
          <p:cNvPr id="12" name="Line 10">
            <a:extLst>
              <a:ext uri="{FF2B5EF4-FFF2-40B4-BE49-F238E27FC236}">
                <a16:creationId xmlns:a16="http://schemas.microsoft.com/office/drawing/2014/main" id="{A2A659EB-A56E-2E58-4BC3-E87E908FF9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293" y="3843683"/>
            <a:ext cx="1798170" cy="7448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6EFE55D-D24F-7FE4-C713-DE7A20374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262" y="3843683"/>
            <a:ext cx="1889125" cy="7448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8C9A1ED9-3EDB-1FC8-2ABB-13954EA7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0" y="4339548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65EAAF3-F4C4-4FC2-F974-A4B5D2180F7B}"/>
              </a:ext>
            </a:extLst>
          </p:cNvPr>
          <p:cNvSpPr>
            <a:spLocks/>
          </p:cNvSpPr>
          <p:nvPr/>
        </p:nvSpPr>
        <p:spPr bwMode="auto">
          <a:xfrm>
            <a:off x="6793819" y="1581836"/>
            <a:ext cx="1458930" cy="815974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B4B72C11-9699-3C63-4AB5-049CB96801F3}"/>
              </a:ext>
            </a:extLst>
          </p:cNvPr>
          <p:cNvGrpSpPr>
            <a:grpSpLocks/>
          </p:cNvGrpSpPr>
          <p:nvPr/>
        </p:nvGrpSpPr>
        <p:grpSpPr bwMode="auto">
          <a:xfrm>
            <a:off x="7362161" y="2468658"/>
            <a:ext cx="1781175" cy="815975"/>
            <a:chOff x="4187" y="2008"/>
            <a:chExt cx="1122" cy="514"/>
          </a:xfrm>
        </p:grpSpPr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6610A85B-AEBF-85A6-5E95-5823AFE89F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3348ABE-7318-6D08-6383-7D099F1C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149"/>
              <a:ext cx="10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Unseen Data</a:t>
              </a:r>
            </a:p>
          </p:txBody>
        </p:sp>
      </p:grpSp>
      <p:sp>
        <p:nvSpPr>
          <p:cNvPr id="19" name="Rectangle 17">
            <a:extLst>
              <a:ext uri="{FF2B5EF4-FFF2-40B4-BE49-F238E27FC236}">
                <a16:creationId xmlns:a16="http://schemas.microsoft.com/office/drawing/2014/main" id="{85060DBC-CFF1-9705-FA21-F455CDC0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4" y="3650905"/>
            <a:ext cx="2644775" cy="4623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(XYZ, youth, low)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4901D330-F986-6998-0209-C457B6AB5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572" y="3207095"/>
            <a:ext cx="287339" cy="4438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4ADEF42-BDBB-00E3-F93A-CF00F8E31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3335" y="3207095"/>
            <a:ext cx="515014" cy="4438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1AED3755-234C-8FF1-2F14-3D16810C930A}"/>
              </a:ext>
            </a:extLst>
          </p:cNvPr>
          <p:cNvSpPr>
            <a:spLocks/>
          </p:cNvSpPr>
          <p:nvPr/>
        </p:nvSpPr>
        <p:spPr bwMode="auto">
          <a:xfrm>
            <a:off x="3272718" y="1698969"/>
            <a:ext cx="1350963" cy="8858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86A5F05A-9F23-5D48-C326-4415D2E1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436" y="4300991"/>
            <a:ext cx="239969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loan_decision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</a:t>
            </a: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5BCD13BD-1361-8D28-56D5-34E8D16AC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512" y="746122"/>
            <a:ext cx="178250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Step - 2</a:t>
            </a: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BD5C7EE4-A7EE-1AB6-B0E9-16E2AB563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086291"/>
              </p:ext>
            </p:extLst>
          </p:nvPr>
        </p:nvGraphicFramePr>
        <p:xfrm>
          <a:off x="122880" y="4592983"/>
          <a:ext cx="5439673" cy="12613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7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44">
                  <a:extLst>
                    <a:ext uri="{9D8B030D-6E8A-4147-A177-3AD203B41FA5}">
                      <a16:colId xmlns:a16="http://schemas.microsoft.com/office/drawing/2014/main" val="1084441450"/>
                    </a:ext>
                  </a:extLst>
                </a:gridCol>
                <a:gridCol w="1386094">
                  <a:extLst>
                    <a:ext uri="{9D8B030D-6E8A-4147-A177-3AD203B41FA5}">
                      <a16:colId xmlns:a16="http://schemas.microsoft.com/office/drawing/2014/main" val="1865361981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loan_decision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 Bello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+mn-lt"/>
                        </a:rPr>
                        <a:t>safe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6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Sylvia Crest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middle_aged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risky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Anne Yee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middle_aged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 </a:t>
                      </a:r>
                      <a:endParaRPr lang="en-IN" sz="1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5937"/>
                  </a:ext>
                </a:extLst>
              </a:tr>
            </a:tbl>
          </a:graphicData>
        </a:graphic>
      </p:graphicFrame>
      <p:sp>
        <p:nvSpPr>
          <p:cNvPr id="27" name="Rectangle 22">
            <a:extLst>
              <a:ext uri="{FF2B5EF4-FFF2-40B4-BE49-F238E27FC236}">
                <a16:creationId xmlns:a16="http://schemas.microsoft.com/office/drawing/2014/main" id="{54D7FEB2-6BAE-C728-7FFF-FDC07E87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041" y="5100070"/>
            <a:ext cx="96981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Risky</a:t>
            </a:r>
          </a:p>
        </p:txBody>
      </p:sp>
    </p:spTree>
    <p:extLst>
      <p:ext uri="{BB962C8B-B14F-4D97-AF65-F5344CB8AC3E}">
        <p14:creationId xmlns:p14="http://schemas.microsoft.com/office/powerpoint/2010/main" val="287601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13945</TotalTime>
  <Words>7937</Words>
  <Application>Microsoft Office PowerPoint</Application>
  <PresentationFormat>Widescreen</PresentationFormat>
  <Paragraphs>1725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1" baseType="lpstr">
      <vt:lpstr>Arial</vt:lpstr>
      <vt:lpstr>Calibri</vt:lpstr>
      <vt:lpstr>Cambria</vt:lpstr>
      <vt:lpstr>Cambria Math</vt:lpstr>
      <vt:lpstr>Consolas</vt:lpstr>
      <vt:lpstr>Monotype Sorts</vt:lpstr>
      <vt:lpstr>Palatino Linotype</vt:lpstr>
      <vt:lpstr>Roboto Condensed</vt:lpstr>
      <vt:lpstr>Roboto Condensed Light</vt:lpstr>
      <vt:lpstr>Webdings</vt:lpstr>
      <vt:lpstr>Wingdings</vt:lpstr>
      <vt:lpstr>Wingdings 3</vt:lpstr>
      <vt:lpstr>Office Theme</vt:lpstr>
      <vt:lpstr>Unit-4  Classification   </vt:lpstr>
      <vt:lpstr>PowerPoint Presentation</vt:lpstr>
      <vt:lpstr>What Kinds of Patterns Can Be Mined? </vt:lpstr>
      <vt:lpstr>Classification </vt:lpstr>
      <vt:lpstr>Model</vt:lpstr>
      <vt:lpstr>Steps in Classification</vt:lpstr>
      <vt:lpstr>Example</vt:lpstr>
      <vt:lpstr>Example</vt:lpstr>
      <vt:lpstr>Example</vt:lpstr>
      <vt:lpstr>Decision Tree Induction</vt:lpstr>
      <vt:lpstr>History of Decision Tree</vt:lpstr>
      <vt:lpstr>Decision Tree Induction Algorithm</vt:lpstr>
      <vt:lpstr>Decision Tree Induction Algorithm</vt:lpstr>
      <vt:lpstr>Decision Tree Induction Algorithm</vt:lpstr>
      <vt:lpstr>Attribute Selection Measures </vt:lpstr>
      <vt:lpstr>1. Information Gain</vt:lpstr>
      <vt:lpstr>1. Information Gain Cont..</vt:lpstr>
      <vt:lpstr>1. Information Gain Cont..</vt:lpstr>
      <vt:lpstr>PowerPoint Presentation</vt:lpstr>
      <vt:lpstr>Information Gain - Example</vt:lpstr>
      <vt:lpstr>Information Gain - Example</vt:lpstr>
      <vt:lpstr>Information Gain - Example</vt:lpstr>
      <vt:lpstr>Information Gain - Example</vt:lpstr>
      <vt:lpstr>2. Gain Ratio</vt:lpstr>
      <vt:lpstr>2. Gain Ratio Cont..</vt:lpstr>
      <vt:lpstr>2. Gain Ratio - Example</vt:lpstr>
      <vt:lpstr>Gain Ratio for the attribute income - Example</vt:lpstr>
      <vt:lpstr>3. Gini Index</vt:lpstr>
      <vt:lpstr>3. Gini Index Cont..</vt:lpstr>
      <vt:lpstr>3. Gini Index Cont..</vt:lpstr>
      <vt:lpstr>3. Gini Index - Example</vt:lpstr>
      <vt:lpstr>3. Gini Index – Example Cont..</vt:lpstr>
      <vt:lpstr>3. Gini Index – Example Cont..</vt:lpstr>
      <vt:lpstr>3. Gini Index – Example Cont..</vt:lpstr>
      <vt:lpstr>Tree Pruning </vt:lpstr>
      <vt:lpstr>Tree Pruning </vt:lpstr>
      <vt:lpstr>Tree Pruning </vt:lpstr>
      <vt:lpstr>Bayesian Classification</vt:lpstr>
      <vt:lpstr>Bayes’ Theorem</vt:lpstr>
      <vt:lpstr>Bayes’ Theorem</vt:lpstr>
      <vt:lpstr>Example</vt:lpstr>
      <vt:lpstr>Naive Bayesian Classification : Steps</vt:lpstr>
      <vt:lpstr>Naive Bayesian Classification : Steps</vt:lpstr>
      <vt:lpstr>Naive Bayesian : Example</vt:lpstr>
      <vt:lpstr>Naive Bayesian : Example</vt:lpstr>
      <vt:lpstr>Rule-Based Classification </vt:lpstr>
      <vt:lpstr>Rule-Based Classification </vt:lpstr>
      <vt:lpstr>Coverage and Accuracy </vt:lpstr>
      <vt:lpstr>Resolution Strategy </vt:lpstr>
      <vt:lpstr>Resolution Strategy </vt:lpstr>
      <vt:lpstr>Resolution Strategy </vt:lpstr>
      <vt:lpstr>Rule Extraction from a Decision Tree </vt:lpstr>
      <vt:lpstr>Rule Extraction from a Decision Tree </vt:lpstr>
      <vt:lpstr>Rule Extraction from a Decision Tree </vt:lpstr>
      <vt:lpstr>Rule Induction Using a Sequential Covering Algorithm </vt:lpstr>
      <vt:lpstr>Algorithm: Sequential covering </vt:lpstr>
      <vt:lpstr>Algorithm: Sequential covering </vt:lpstr>
      <vt:lpstr>Algorithm: Sequential covering </vt:lpstr>
      <vt:lpstr>Algorithm: Sequential covering </vt:lpstr>
      <vt:lpstr>Model Evaluation and Selection </vt:lpstr>
      <vt:lpstr>Metrics for Performance Evaluation: Confusion Matrix</vt:lpstr>
      <vt:lpstr>Metrics for Performance Evaluation: Confusion Matrix</vt:lpstr>
      <vt:lpstr>Accuracy(Recognition rate) </vt:lpstr>
      <vt:lpstr>Error rate (Misclassification rate) </vt:lpstr>
      <vt:lpstr>Class imbalance problem </vt:lpstr>
      <vt:lpstr>Precision</vt:lpstr>
      <vt:lpstr>Recall</vt:lpstr>
      <vt:lpstr>F1 and Fβ Measure</vt:lpstr>
      <vt:lpstr>Evaluating Classifier Accuracy: Holdout</vt:lpstr>
      <vt:lpstr>Evaluating Classifier Accuracy: Cross-Validation Methods</vt:lpstr>
      <vt:lpstr>Evaluating Classifier Accuracy: Cross-Validation Methods</vt:lpstr>
      <vt:lpstr>Evaluating Classifier Accuracy: Bootstrap</vt:lpstr>
      <vt:lpstr>Comparing Classifiers Based on ROC Curves </vt:lpstr>
      <vt:lpstr>Comparing Classifiers Based on ROC Curves </vt:lpstr>
      <vt:lpstr>Techniques to Improve Classification Accuracy </vt:lpstr>
      <vt:lpstr>Bagging</vt:lpstr>
      <vt:lpstr>Boosting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837</cp:revision>
  <cp:lastPrinted>2023-08-08T04:45:04Z</cp:lastPrinted>
  <dcterms:created xsi:type="dcterms:W3CDTF">2020-05-01T05:09:15Z</dcterms:created>
  <dcterms:modified xsi:type="dcterms:W3CDTF">2023-10-01T14:31:51Z</dcterms:modified>
</cp:coreProperties>
</file>