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6"/>
  </p:notesMasterIdLst>
  <p:sldIdLst>
    <p:sldId id="283" r:id="rId2"/>
    <p:sldId id="292" r:id="rId3"/>
    <p:sldId id="500" r:id="rId4"/>
    <p:sldId id="497" r:id="rId5"/>
    <p:sldId id="494" r:id="rId6"/>
    <p:sldId id="495" r:id="rId7"/>
    <p:sldId id="374" r:id="rId8"/>
    <p:sldId id="498" r:id="rId9"/>
    <p:sldId id="501" r:id="rId10"/>
    <p:sldId id="528" r:id="rId11"/>
    <p:sldId id="529" r:id="rId12"/>
    <p:sldId id="530" r:id="rId13"/>
    <p:sldId id="502" r:id="rId14"/>
    <p:sldId id="503" r:id="rId15"/>
    <p:sldId id="515" r:id="rId16"/>
    <p:sldId id="504" r:id="rId17"/>
    <p:sldId id="505" r:id="rId18"/>
    <p:sldId id="506" r:id="rId19"/>
    <p:sldId id="507" r:id="rId20"/>
    <p:sldId id="432" r:id="rId21"/>
    <p:sldId id="330" r:id="rId22"/>
    <p:sldId id="509" r:id="rId23"/>
    <p:sldId id="510" r:id="rId24"/>
    <p:sldId id="511" r:id="rId25"/>
    <p:sldId id="512" r:id="rId26"/>
    <p:sldId id="508" r:id="rId27"/>
    <p:sldId id="514" r:id="rId28"/>
    <p:sldId id="452" r:id="rId29"/>
    <p:sldId id="455" r:id="rId30"/>
    <p:sldId id="462" r:id="rId31"/>
    <p:sldId id="463" r:id="rId32"/>
    <p:sldId id="458" r:id="rId33"/>
    <p:sldId id="464" r:id="rId34"/>
    <p:sldId id="517" r:id="rId35"/>
    <p:sldId id="519" r:id="rId36"/>
    <p:sldId id="520" r:id="rId37"/>
    <p:sldId id="521" r:id="rId38"/>
    <p:sldId id="522" r:id="rId39"/>
    <p:sldId id="482" r:id="rId40"/>
    <p:sldId id="483" r:id="rId41"/>
    <p:sldId id="484" r:id="rId42"/>
    <p:sldId id="485" r:id="rId43"/>
    <p:sldId id="486" r:id="rId44"/>
    <p:sldId id="487" r:id="rId45"/>
    <p:sldId id="488" r:id="rId46"/>
    <p:sldId id="489" r:id="rId47"/>
    <p:sldId id="490" r:id="rId48"/>
    <p:sldId id="491" r:id="rId49"/>
    <p:sldId id="492" r:id="rId50"/>
    <p:sldId id="493" r:id="rId51"/>
    <p:sldId id="526" r:id="rId52"/>
    <p:sldId id="523" r:id="rId53"/>
    <p:sldId id="524" r:id="rId54"/>
    <p:sldId id="527" r:id="rId55"/>
    <p:sldId id="531" r:id="rId56"/>
    <p:sldId id="532" r:id="rId57"/>
    <p:sldId id="533" r:id="rId58"/>
    <p:sldId id="534" r:id="rId59"/>
    <p:sldId id="535" r:id="rId60"/>
    <p:sldId id="536" r:id="rId61"/>
    <p:sldId id="537" r:id="rId62"/>
    <p:sldId id="538" r:id="rId63"/>
    <p:sldId id="539" r:id="rId64"/>
    <p:sldId id="540" r:id="rId65"/>
    <p:sldId id="541" r:id="rId66"/>
    <p:sldId id="542" r:id="rId67"/>
    <p:sldId id="543" r:id="rId68"/>
    <p:sldId id="544" r:id="rId69"/>
    <p:sldId id="557" r:id="rId70"/>
    <p:sldId id="558" r:id="rId71"/>
    <p:sldId id="559" r:id="rId72"/>
    <p:sldId id="545" r:id="rId73"/>
    <p:sldId id="546" r:id="rId74"/>
    <p:sldId id="547" r:id="rId75"/>
    <p:sldId id="548" r:id="rId76"/>
    <p:sldId id="549" r:id="rId77"/>
    <p:sldId id="550" r:id="rId78"/>
    <p:sldId id="551" r:id="rId79"/>
    <p:sldId id="552" r:id="rId80"/>
    <p:sldId id="553" r:id="rId81"/>
    <p:sldId id="554" r:id="rId82"/>
    <p:sldId id="555" r:id="rId83"/>
    <p:sldId id="556" r:id="rId84"/>
    <p:sldId id="560" r:id="rId8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QbfUV/AZWdxSgLPez0LkWQ==" hashData="6ROsy3IQfSh6Jzq98yEp3xA3njjlsPEqx2jN6PH3sObezNnIcbNb/06ufSSJSkjXieuvNUq11IKpnu4HOHrZKA=="/>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BD3"/>
    <a:srgbClr val="ED524F"/>
    <a:srgbClr val="00CC99"/>
    <a:srgbClr val="301B92"/>
    <a:srgbClr val="673BB7"/>
    <a:srgbClr val="607D8B"/>
    <a:srgbClr val="B71B1C"/>
    <a:srgbClr val="F54337"/>
    <a:srgbClr val="D81A60"/>
    <a:srgbClr val="890E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686" autoAdjust="0"/>
    <p:restoredTop sz="94590"/>
  </p:normalViewPr>
  <p:slideViewPr>
    <p:cSldViewPr snapToGrid="0">
      <p:cViewPr varScale="1">
        <p:scale>
          <a:sx n="64" d="100"/>
          <a:sy n="64" d="100"/>
        </p:scale>
        <p:origin x="1116" y="60"/>
      </p:cViewPr>
      <p:guideLst>
        <p:guide orient="horz" pos="2160"/>
        <p:guide pos="3840"/>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10/8/2023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79BDEF-6165-4E72-B1A6-6E8034CEC248}" type="slidenum">
              <a:rPr lang="en-US" smtClean="0"/>
              <a:t>1</a:t>
            </a:fld>
            <a:endParaRPr lang="en-US"/>
          </a:p>
        </p:txBody>
      </p:sp>
    </p:spTree>
    <p:extLst>
      <p:ext uri="{BB962C8B-B14F-4D97-AF65-F5344CB8AC3E}">
        <p14:creationId xmlns:p14="http://schemas.microsoft.com/office/powerpoint/2010/main" val="242001631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7.jpeg"/><Relationship Id="rId4" Type="http://schemas.openxmlformats.org/officeDocument/2006/relationships/image" Target="../media/image12.png"/><Relationship Id="rId9" Type="http://schemas.microsoft.com/office/2007/relationships/hdphoto" Target="../media/hdphoto1.wdp"/></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7.jpeg"/><Relationship Id="rId4" Type="http://schemas.openxmlformats.org/officeDocument/2006/relationships/image" Target="../media/image12.png"/><Relationship Id="rId9" Type="http://schemas.microsoft.com/office/2007/relationships/hdphoto" Target="../media/hdphoto1.wdp"/></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7.jpeg"/><Relationship Id="rId4" Type="http://schemas.openxmlformats.org/officeDocument/2006/relationships/image" Target="../media/image12.png"/><Relationship Id="rId9" Type="http://schemas.microsoft.com/office/2007/relationships/hdphoto" Target="../media/hdphoto1.wdp"/></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7.jpeg"/><Relationship Id="rId4" Type="http://schemas.openxmlformats.org/officeDocument/2006/relationships/image" Target="../media/image12.png"/><Relationship Id="rId9" Type="http://schemas.microsoft.com/office/2007/relationships/hdphoto" Target="../media/hdphoto1.wdp"/></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7.jpeg"/><Relationship Id="rId4" Type="http://schemas.openxmlformats.org/officeDocument/2006/relationships/image" Target="../media/image12.png"/><Relationship Id="rId9" Type="http://schemas.microsoft.com/office/2007/relationships/hdphoto" Target="../media/hdphoto1.wdp"/></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7.jpeg"/><Relationship Id="rId4" Type="http://schemas.openxmlformats.org/officeDocument/2006/relationships/image" Target="../media/image12.png"/><Relationship Id="rId9" Type="http://schemas.microsoft.com/office/2007/relationships/hdphoto" Target="../media/hdphoto1.wdp"/></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7.jpeg"/><Relationship Id="rId4" Type="http://schemas.openxmlformats.org/officeDocument/2006/relationships/image" Target="../media/image12.png"/><Relationship Id="rId9"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7.jpeg"/><Relationship Id="rId4" Type="http://schemas.openxmlformats.org/officeDocument/2006/relationships/image" Target="../media/image12.png"/><Relationship Id="rId9"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7.jpeg"/><Relationship Id="rId4" Type="http://schemas.openxmlformats.org/officeDocument/2006/relationships/image" Target="../media/image12.png"/><Relationship Id="rId9" Type="http://schemas.microsoft.com/office/2007/relationships/hdphoto" Target="../media/hdphoto1.wdp"/></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image" Target="../media/image7.jpeg"/><Relationship Id="rId5" Type="http://schemas.openxmlformats.org/officeDocument/2006/relationships/image" Target="../media/image3.png"/><Relationship Id="rId10" Type="http://schemas.openxmlformats.org/officeDocument/2006/relationships/image" Target="../media/image14.jpeg"/><Relationship Id="rId4" Type="http://schemas.openxmlformats.org/officeDocument/2006/relationships/image" Target="../media/image12.png"/><Relationship Id="rId9" Type="http://schemas.microsoft.com/office/2007/relationships/hdphoto" Target="../media/hdphoto1.wdp"/></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7.jpeg"/><Relationship Id="rId4" Type="http://schemas.openxmlformats.org/officeDocument/2006/relationships/image" Target="../media/image12.png"/><Relationship Id="rId9" Type="http://schemas.microsoft.com/office/2007/relationships/hdphoto" Target="../media/hdphoto1.wdp"/></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8.png"/><Relationship Id="rId4" Type="http://schemas.microsoft.com/office/2007/relationships/hdphoto" Target="../media/hdphoto2.wdp"/></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6"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id="{E0042908-6588-4C7A-9615-8D5899E8A9FA}"/>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5" name="Picture 4">
            <a:extLst>
              <a:ext uri="{FF2B5EF4-FFF2-40B4-BE49-F238E27FC236}">
                <a16:creationId xmlns:a16="http://schemas.microsoft.com/office/drawing/2014/main" id="{4F7A7D45-CA1A-375A-4D1C-F32C0701EAD4}"/>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512662" y="596629"/>
            <a:ext cx="2976891" cy="904935"/>
          </a:xfrm>
          <a:prstGeom prst="rect">
            <a:avLst/>
          </a:prstGeom>
        </p:spPr>
      </p:pic>
      <p:pic>
        <p:nvPicPr>
          <p:cNvPr id="7" name="Picture 6">
            <a:extLst>
              <a:ext uri="{FF2B5EF4-FFF2-40B4-BE49-F238E27FC236}">
                <a16:creationId xmlns:a16="http://schemas.microsoft.com/office/drawing/2014/main" id="{772CBF96-FC24-4A51-468B-CE87CBF009C8}"/>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8512661" y="1885358"/>
            <a:ext cx="3021905" cy="1789043"/>
          </a:xfrm>
          <a:prstGeom prst="rect">
            <a:avLst/>
          </a:prstGeom>
        </p:spPr>
      </p:pic>
    </p:spTree>
    <p:extLst>
      <p:ext uri="{BB962C8B-B14F-4D97-AF65-F5344CB8AC3E}">
        <p14:creationId xmlns:p14="http://schemas.microsoft.com/office/powerpoint/2010/main" val="3570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id="{4A8E0F54-DC01-449D-B951-DC7CBAFD954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id="{5F55812D-505A-4B1A-9EB5-16DCD08F2B8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6570A8-081D-45CE-A0DD-F78F5EDB0F9B}"/>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00C9ED70-1CC8-4EF2-BE10-AAFE24AAC5D7}"/>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6158597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316259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B45C91-0DA6-4973-9AEA-FF1388508ACC}"/>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518816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7E386D9D-B92A-4F40-9089-A1FD00CD387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BE300026-40E8-4FB1-998A-9CEB5F7A1B8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solidFill>
              <a:schemeClr val="tx2"/>
            </a:solid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sp>
        <p:nvSpPr>
          <p:cNvPr id="30" name="Hexagon 29">
            <a:extLst>
              <a:ext uri="{FF2B5EF4-FFF2-40B4-BE49-F238E27FC236}">
                <a16:creationId xmlns:a16="http://schemas.microsoft.com/office/drawing/2014/main" id="{43663646-67F9-47C4-84E3-B4EEDA5FB900}"/>
              </a:ext>
            </a:extLst>
          </p:cNvPr>
          <p:cNvSpPr/>
          <p:nvPr userDrawn="1"/>
        </p:nvSpPr>
        <p:spPr>
          <a:xfrm rot="5400000">
            <a:off x="4309292" y="1717040"/>
            <a:ext cx="3461658" cy="2984188"/>
          </a:xfrm>
          <a:prstGeom prst="hexagon">
            <a:avLst/>
          </a:prstGeom>
          <a:solidFill>
            <a:schemeClr val="bg1">
              <a:lumMod val="95000"/>
            </a:schemeClr>
          </a:solidFill>
          <a:ln w="57150">
            <a:solidFill>
              <a:schemeClr val="tx2"/>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1" name="TextBox 30">
            <a:extLst>
              <a:ext uri="{FF2B5EF4-FFF2-40B4-BE49-F238E27FC236}">
                <a16:creationId xmlns:a16="http://schemas.microsoft.com/office/drawing/2014/main" id="{760958F6-32DB-4A2F-BFC3-1FBEA359C54B}"/>
              </a:ext>
            </a:extLst>
          </p:cNvPr>
          <p:cNvSpPr txBox="1"/>
          <p:nvPr userDrawn="1"/>
        </p:nvSpPr>
        <p:spPr>
          <a:xfrm>
            <a:off x="5014038" y="2239638"/>
            <a:ext cx="2052165" cy="1938992"/>
          </a:xfrm>
          <a:prstGeom prst="rect">
            <a:avLst/>
          </a:prstGeom>
          <a:noFill/>
        </p:spPr>
        <p:txBody>
          <a:bodyPr wrap="none" rtlCol="0">
            <a:spAutoFit/>
          </a:bodyPr>
          <a:lstStyle/>
          <a:p>
            <a:pPr algn="ctr"/>
            <a:r>
              <a:rPr lang="en-US" sz="6000" b="1" i="1" dirty="0"/>
              <a:t>Thank</a:t>
            </a:r>
          </a:p>
          <a:p>
            <a:pPr algn="ctr"/>
            <a:r>
              <a:rPr lang="en-US" sz="6000" b="1" i="1" dirty="0"/>
              <a:t>You</a:t>
            </a:r>
          </a:p>
        </p:txBody>
      </p:sp>
      <p:sp>
        <p:nvSpPr>
          <p:cNvPr id="34" name="Rectangle 33">
            <a:extLst>
              <a:ext uri="{FF2B5EF4-FFF2-40B4-BE49-F238E27FC236}">
                <a16:creationId xmlns:a16="http://schemas.microsoft.com/office/drawing/2014/main" id="{66C323F2-F0D8-4EB7-83AE-DFAA81BC49DE}"/>
              </a:ext>
            </a:extLst>
          </p:cNvPr>
          <p:cNvSpPr/>
          <p:nvPr userDrawn="1"/>
        </p:nvSpPr>
        <p:spPr>
          <a:xfrm rot="10800000">
            <a:off x="7678346" y="2221532"/>
            <a:ext cx="4513654" cy="1951692"/>
          </a:xfrm>
          <a:prstGeom prst="rect">
            <a:avLst/>
          </a:prstGeom>
          <a:gradFill>
            <a:gsLst>
              <a:gs pos="0">
                <a:srgbClr val="1D3064"/>
              </a:gs>
              <a:gs pos="50000">
                <a:srgbClr val="1D3064"/>
              </a:gs>
              <a:gs pos="100000">
                <a:schemeClr val="tx2"/>
              </a:gs>
            </a:gsLst>
            <a:lin ang="10800000" scaled="1"/>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12D27AE-1148-4B42-8B61-FEBB2397EFD9}"/>
              </a:ext>
            </a:extLst>
          </p:cNvPr>
          <p:cNvSpPr/>
          <p:nvPr userDrawn="1"/>
        </p:nvSpPr>
        <p:spPr>
          <a:xfrm>
            <a:off x="0" y="2221532"/>
            <a:ext cx="4402106" cy="1951692"/>
          </a:xfrm>
          <a:prstGeom prst="rect">
            <a:avLst/>
          </a:prstGeom>
          <a:gradFill>
            <a:gsLst>
              <a:gs pos="0">
                <a:srgbClr val="1D3064"/>
              </a:gs>
              <a:gs pos="50000">
                <a:srgbClr val="1D3064"/>
              </a:gs>
              <a:gs pos="100000">
                <a:schemeClr val="tx2"/>
              </a:gs>
            </a:gsLst>
            <a:lin ang="10800000" scaled="1"/>
          </a:gradFill>
          <a:ln>
            <a:solidFill>
              <a:schemeClr val="tx2"/>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12354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id="{77B7B864-C091-4493-B14B-F5B61B586EED}"/>
              </a:ext>
            </a:extLst>
          </p:cNvPr>
          <p:cNvPicPr>
            <a:picLocks noChangeAspect="1"/>
          </p:cNvPicPr>
          <p:nvPr userDrawn="1"/>
        </p:nvPicPr>
        <p:blipFill>
          <a:blip r:embed="rId10"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651319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2F1AAAC-C051-4A31-837B-4A9977722A4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70502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Jayesh D.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Vagadiya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920005"/>
            <a:ext cx="11929641" cy="5534004"/>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131180" y="6604000"/>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DF0D05C3-99AA-773B-0F49-09924E81855A}"/>
              </a:ext>
            </a:extLst>
          </p:cNvPr>
          <p:cNvGrpSpPr/>
          <p:nvPr userDrawn="1"/>
        </p:nvGrpSpPr>
        <p:grpSpPr>
          <a:xfrm>
            <a:off x="10411778" y="921114"/>
            <a:ext cx="1649043" cy="501287"/>
            <a:chOff x="10721798" y="852808"/>
            <a:chExt cx="1339023" cy="407045"/>
          </a:xfrm>
        </p:grpSpPr>
        <p:pic>
          <p:nvPicPr>
            <p:cNvPr id="7" name="Picture 6">
              <a:extLst>
                <a:ext uri="{FF2B5EF4-FFF2-40B4-BE49-F238E27FC236}">
                  <a16:creationId xmlns:a16="http://schemas.microsoft.com/office/drawing/2014/main" id="{2479EDFC-ED4D-861A-E37D-14D7E6B0514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8" name="Rectangle 7">
              <a:extLst>
                <a:ext uri="{FF2B5EF4-FFF2-40B4-BE49-F238E27FC236}">
                  <a16:creationId xmlns:a16="http://schemas.microsoft.com/office/drawing/2014/main" id="{DAE3FA7F-857D-E61D-5C28-13E2D70838D2}"/>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ooter Placeholder 2">
            <a:extLst>
              <a:ext uri="{FF2B5EF4-FFF2-40B4-BE49-F238E27FC236}">
                <a16:creationId xmlns:a16="http://schemas.microsoft.com/office/drawing/2014/main" id="{2722144F-9331-EAF5-F2EB-9E091CAEDDBC}"/>
              </a:ext>
            </a:extLst>
          </p:cNvPr>
          <p:cNvSpPr txBox="1">
            <a:spLocks/>
          </p:cNvSpPr>
          <p:nvPr userDrawn="1"/>
        </p:nvSpPr>
        <p:spPr>
          <a:xfrm>
            <a:off x="4038600" y="6604000"/>
            <a:ext cx="5791200" cy="253997"/>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latin typeface="+mn-lt"/>
                <a:ea typeface="Roboto Condensed Light" panose="02000000000000000000" pitchFamily="2" charset="0"/>
              </a:rPr>
              <a:t>#2101CS521  (DM)   </a:t>
            </a:r>
            <a:r>
              <a:rPr lang="en-US" b="0" dirty="0">
                <a:solidFill>
                  <a:schemeClr val="tx1"/>
                </a:solidFill>
                <a:latin typeface="Wingdings" panose="05000000000000000000" pitchFamily="2" charset="2"/>
                <a:ea typeface="Roboto Condensed Light" panose="02000000000000000000" pitchFamily="2" charset="0"/>
              </a:rPr>
              <a:t></a:t>
            </a:r>
            <a:r>
              <a:rPr lang="en-US" b="0" dirty="0">
                <a:solidFill>
                  <a:schemeClr val="tx1"/>
                </a:solidFill>
                <a:latin typeface="Roboto Condensed Light" panose="02000000000000000000" pitchFamily="2" charset="0"/>
                <a:ea typeface="Roboto Condensed Light" panose="02000000000000000000" pitchFamily="2" charset="0"/>
              </a:rPr>
              <a:t>   </a:t>
            </a:r>
            <a:r>
              <a:rPr lang="en-US" b="0" dirty="0">
                <a:solidFill>
                  <a:schemeClr val="tx1"/>
                </a:solidFill>
                <a:latin typeface="+mn-lt"/>
                <a:ea typeface="Roboto Condensed Light" panose="02000000000000000000" pitchFamily="2" charset="0"/>
              </a:rPr>
              <a:t>Unit 5 -Clustering</a:t>
            </a:r>
            <a:endParaRPr lang="en-US" sz="1200" b="0" dirty="0">
              <a:solidFill>
                <a:schemeClr val="tx1"/>
              </a:solidFill>
              <a:latin typeface="+mn-lt"/>
              <a:ea typeface="Roboto Condensed Light" panose="02000000000000000000" pitchFamily="2" charset="0"/>
            </a:endParaRPr>
          </a:p>
        </p:txBody>
      </p:sp>
    </p:spTree>
    <p:extLst>
      <p:ext uri="{BB962C8B-B14F-4D97-AF65-F5344CB8AC3E}">
        <p14:creationId xmlns:p14="http://schemas.microsoft.com/office/powerpoint/2010/main" val="3466633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Jayesh D.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Vagadiya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78501"/>
          </a:xfrm>
        </p:spPr>
        <p:txBody>
          <a:bodyPr>
            <a:noAutofit/>
          </a:bodyPr>
          <a:lstStyle>
            <a:lvl1pPr marL="265113" indent="-265113" algn="just">
              <a:buClr>
                <a:schemeClr val="accent6"/>
              </a:buClr>
              <a:buFont typeface="Webdings" panose="05030102010509060703"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61618DA6-ADDC-7E6E-7A51-8D40B3889FE6}"/>
              </a:ext>
            </a:extLst>
          </p:cNvPr>
          <p:cNvGrpSpPr/>
          <p:nvPr userDrawn="1"/>
        </p:nvGrpSpPr>
        <p:grpSpPr>
          <a:xfrm>
            <a:off x="10313386" y="5940670"/>
            <a:ext cx="1649043" cy="501287"/>
            <a:chOff x="10721798" y="852808"/>
            <a:chExt cx="1339023" cy="407045"/>
          </a:xfrm>
        </p:grpSpPr>
        <p:pic>
          <p:nvPicPr>
            <p:cNvPr id="7" name="Picture 6">
              <a:extLst>
                <a:ext uri="{FF2B5EF4-FFF2-40B4-BE49-F238E27FC236}">
                  <a16:creationId xmlns:a16="http://schemas.microsoft.com/office/drawing/2014/main" id="{D3D5E089-7BE6-03A1-CD63-E67BAD57608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8" name="Rectangle 7">
              <a:extLst>
                <a:ext uri="{FF2B5EF4-FFF2-40B4-BE49-F238E27FC236}">
                  <a16:creationId xmlns:a16="http://schemas.microsoft.com/office/drawing/2014/main" id="{DEC36E20-EF18-6B0D-305F-4B32B1F5F4C6}"/>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Footer Placeholder 2">
            <a:extLst>
              <a:ext uri="{FF2B5EF4-FFF2-40B4-BE49-F238E27FC236}">
                <a16:creationId xmlns:a16="http://schemas.microsoft.com/office/drawing/2014/main" id="{C3F337B9-B1B4-AC7A-4DD9-D03D0F5E33B2}"/>
              </a:ext>
            </a:extLst>
          </p:cNvPr>
          <p:cNvSpPr txBox="1">
            <a:spLocks/>
          </p:cNvSpPr>
          <p:nvPr userDrawn="1"/>
        </p:nvSpPr>
        <p:spPr>
          <a:xfrm>
            <a:off x="4038600" y="6604000"/>
            <a:ext cx="5791200" cy="253997"/>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latin typeface="+mn-lt"/>
                <a:ea typeface="Roboto Condensed Light" panose="02000000000000000000" pitchFamily="2" charset="0"/>
              </a:rPr>
              <a:t>#2101CS521  (DM)   </a:t>
            </a:r>
            <a:r>
              <a:rPr lang="en-US" b="0" dirty="0">
                <a:solidFill>
                  <a:schemeClr val="tx1"/>
                </a:solidFill>
                <a:latin typeface="Wingdings" panose="05000000000000000000" pitchFamily="2" charset="2"/>
                <a:ea typeface="Roboto Condensed Light" panose="02000000000000000000" pitchFamily="2" charset="0"/>
              </a:rPr>
              <a:t></a:t>
            </a:r>
            <a:r>
              <a:rPr lang="en-US" b="0" dirty="0">
                <a:solidFill>
                  <a:schemeClr val="tx1"/>
                </a:solidFill>
                <a:latin typeface="Roboto Condensed Light" panose="02000000000000000000" pitchFamily="2" charset="0"/>
                <a:ea typeface="Roboto Condensed Light" panose="02000000000000000000" pitchFamily="2" charset="0"/>
              </a:rPr>
              <a:t>   </a:t>
            </a:r>
            <a:r>
              <a:rPr lang="en-US" b="0" dirty="0">
                <a:solidFill>
                  <a:schemeClr val="tx1"/>
                </a:solidFill>
                <a:latin typeface="+mn-lt"/>
                <a:ea typeface="Roboto Condensed Light" panose="02000000000000000000" pitchFamily="2" charset="0"/>
              </a:rPr>
              <a:t>Unit 5 -Clustering</a:t>
            </a:r>
            <a:endParaRPr lang="en-US" sz="1000" b="0" dirty="0">
              <a:solidFill>
                <a:schemeClr val="tx1"/>
              </a:solidFill>
              <a:latin typeface="+mn-lt"/>
              <a:ea typeface="Roboto Condensed Light" panose="02000000000000000000" pitchFamily="2" charset="0"/>
            </a:endParaRPr>
          </a:p>
        </p:txBody>
      </p:sp>
    </p:spTree>
    <p:extLst>
      <p:ext uri="{BB962C8B-B14F-4D97-AF65-F5344CB8AC3E}">
        <p14:creationId xmlns:p14="http://schemas.microsoft.com/office/powerpoint/2010/main" val="4202761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Jayesh D.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Vagadiya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626739"/>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4000"/>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8A3AED85-A54D-97C1-DD2C-9FDEA4914919}"/>
              </a:ext>
            </a:extLst>
          </p:cNvPr>
          <p:cNvGrpSpPr/>
          <p:nvPr userDrawn="1"/>
        </p:nvGrpSpPr>
        <p:grpSpPr>
          <a:xfrm>
            <a:off x="131180" y="5988910"/>
            <a:ext cx="1649043" cy="501287"/>
            <a:chOff x="10721798" y="852808"/>
            <a:chExt cx="1339023" cy="407045"/>
          </a:xfrm>
        </p:grpSpPr>
        <p:pic>
          <p:nvPicPr>
            <p:cNvPr id="7" name="Picture 6">
              <a:extLst>
                <a:ext uri="{FF2B5EF4-FFF2-40B4-BE49-F238E27FC236}">
                  <a16:creationId xmlns:a16="http://schemas.microsoft.com/office/drawing/2014/main" id="{F801B37D-BAE9-0650-58F2-BC78CED44C4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8" name="Rectangle 7">
              <a:extLst>
                <a:ext uri="{FF2B5EF4-FFF2-40B4-BE49-F238E27FC236}">
                  <a16:creationId xmlns:a16="http://schemas.microsoft.com/office/drawing/2014/main" id="{1DA2DE62-0FAB-499C-3FF7-8E3E8DDDF86C}"/>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Footer Placeholder 2">
            <a:extLst>
              <a:ext uri="{FF2B5EF4-FFF2-40B4-BE49-F238E27FC236}">
                <a16:creationId xmlns:a16="http://schemas.microsoft.com/office/drawing/2014/main" id="{18B08090-9314-14E8-AB34-C455CB667A05}"/>
              </a:ext>
            </a:extLst>
          </p:cNvPr>
          <p:cNvSpPr txBox="1">
            <a:spLocks/>
          </p:cNvSpPr>
          <p:nvPr userDrawn="1"/>
        </p:nvSpPr>
        <p:spPr>
          <a:xfrm>
            <a:off x="4038600" y="6604000"/>
            <a:ext cx="5791200" cy="253997"/>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latin typeface="+mn-lt"/>
                <a:ea typeface="Roboto Condensed Light" panose="02000000000000000000" pitchFamily="2" charset="0"/>
              </a:rPr>
              <a:t>#2101CS521  (DM)   </a:t>
            </a:r>
            <a:r>
              <a:rPr lang="en-US" b="0" dirty="0">
                <a:solidFill>
                  <a:schemeClr val="tx1"/>
                </a:solidFill>
                <a:latin typeface="Wingdings" panose="05000000000000000000" pitchFamily="2" charset="2"/>
                <a:ea typeface="Roboto Condensed Light" panose="02000000000000000000" pitchFamily="2" charset="0"/>
              </a:rPr>
              <a:t></a:t>
            </a:r>
            <a:r>
              <a:rPr lang="en-US" b="0" dirty="0">
                <a:solidFill>
                  <a:schemeClr val="tx1"/>
                </a:solidFill>
                <a:latin typeface="Roboto Condensed Light" panose="02000000000000000000" pitchFamily="2" charset="0"/>
                <a:ea typeface="Roboto Condensed Light" panose="02000000000000000000" pitchFamily="2" charset="0"/>
              </a:rPr>
              <a:t>   </a:t>
            </a:r>
            <a:r>
              <a:rPr lang="en-US" b="0" dirty="0">
                <a:solidFill>
                  <a:schemeClr val="tx1"/>
                </a:solidFill>
                <a:latin typeface="+mn-lt"/>
                <a:ea typeface="Roboto Condensed Light" panose="02000000000000000000" pitchFamily="2" charset="0"/>
              </a:rPr>
              <a:t>Unit 5 -Clustering</a:t>
            </a:r>
            <a:endParaRPr lang="en-US" sz="1000" b="0" dirty="0">
              <a:solidFill>
                <a:schemeClr val="tx1"/>
              </a:solidFill>
              <a:latin typeface="+mn-lt"/>
              <a:ea typeface="Roboto Condensed Light" panose="02000000000000000000" pitchFamily="2" charset="0"/>
            </a:endParaRPr>
          </a:p>
        </p:txBody>
      </p:sp>
    </p:spTree>
    <p:extLst>
      <p:ext uri="{BB962C8B-B14F-4D97-AF65-F5344CB8AC3E}">
        <p14:creationId xmlns:p14="http://schemas.microsoft.com/office/powerpoint/2010/main" val="346862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8" name="Freeform 17">
            <a:extLst>
              <a:ext uri="{FF2B5EF4-FFF2-40B4-BE49-F238E27FC236}">
                <a16:creationId xmlns:a16="http://schemas.microsoft.com/office/drawing/2014/main" id="{910DC0DC-3FC7-402D-8C9F-62D3ACC8DC86}"/>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4" name="Group 3">
            <a:extLst>
              <a:ext uri="{FF2B5EF4-FFF2-40B4-BE49-F238E27FC236}">
                <a16:creationId xmlns:a16="http://schemas.microsoft.com/office/drawing/2014/main" id="{8D8F205C-D692-3A8F-DB67-62DFE62B7370}"/>
              </a:ext>
            </a:extLst>
          </p:cNvPr>
          <p:cNvGrpSpPr/>
          <p:nvPr userDrawn="1"/>
        </p:nvGrpSpPr>
        <p:grpSpPr>
          <a:xfrm>
            <a:off x="10359675" y="6131022"/>
            <a:ext cx="1649043" cy="501287"/>
            <a:chOff x="10721798" y="852808"/>
            <a:chExt cx="1339023" cy="407045"/>
          </a:xfrm>
        </p:grpSpPr>
        <p:pic>
          <p:nvPicPr>
            <p:cNvPr id="5" name="Picture 4">
              <a:extLst>
                <a:ext uri="{FF2B5EF4-FFF2-40B4-BE49-F238E27FC236}">
                  <a16:creationId xmlns:a16="http://schemas.microsoft.com/office/drawing/2014/main" id="{31DDAE99-2697-C009-4B54-2913BF8DCC4D}"/>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6" name="Rectangle 5">
              <a:extLst>
                <a:ext uri="{FF2B5EF4-FFF2-40B4-BE49-F238E27FC236}">
                  <a16:creationId xmlns:a16="http://schemas.microsoft.com/office/drawing/2014/main" id="{6DBF6B26-56F5-A99C-23BA-B1DAF78C0F43}"/>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01692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Jayesh D.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Vagadiya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latin typeface="+mn-lt"/>
                <a:ea typeface="Roboto Condensed Light" panose="02000000000000000000" pitchFamily="2" charset="0"/>
              </a:rPr>
              <a:t>#2101CS521  (DM)   </a:t>
            </a:r>
            <a:r>
              <a:rPr lang="en-US" b="0" dirty="0">
                <a:solidFill>
                  <a:schemeClr val="tx1"/>
                </a:solidFill>
                <a:latin typeface="Wingdings" panose="05000000000000000000" pitchFamily="2" charset="2"/>
                <a:ea typeface="Roboto Condensed Light" panose="02000000000000000000" pitchFamily="2" charset="0"/>
              </a:rPr>
              <a:t></a:t>
            </a:r>
            <a:r>
              <a:rPr lang="en-US" b="0" dirty="0">
                <a:solidFill>
                  <a:schemeClr val="tx1"/>
                </a:solidFill>
                <a:latin typeface="Roboto Condensed Light" panose="02000000000000000000" pitchFamily="2" charset="0"/>
                <a:ea typeface="Roboto Condensed Light" panose="02000000000000000000" pitchFamily="2" charset="0"/>
              </a:rPr>
              <a:t>   </a:t>
            </a:r>
            <a:r>
              <a:rPr lang="en-US" b="0" dirty="0">
                <a:solidFill>
                  <a:schemeClr val="tx1"/>
                </a:solidFill>
                <a:latin typeface="+mn-lt"/>
                <a:ea typeface="Roboto Condensed Light" panose="02000000000000000000" pitchFamily="2" charset="0"/>
              </a:rPr>
              <a:t>Unit 5 -Clustering</a:t>
            </a:r>
            <a:endParaRPr lang="en-US" sz="1000" b="0" dirty="0">
              <a:solidFill>
                <a:schemeClr val="tx1"/>
              </a:solidFill>
              <a:latin typeface="+mn-lt"/>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FEA6E7FD-9D74-A53E-354C-AEDE33361F68}"/>
              </a:ext>
            </a:extLst>
          </p:cNvPr>
          <p:cNvGrpSpPr/>
          <p:nvPr userDrawn="1"/>
        </p:nvGrpSpPr>
        <p:grpSpPr>
          <a:xfrm>
            <a:off x="10253733" y="119603"/>
            <a:ext cx="1649043" cy="501287"/>
            <a:chOff x="10721798" y="852808"/>
            <a:chExt cx="1339023" cy="407045"/>
          </a:xfrm>
        </p:grpSpPr>
        <p:pic>
          <p:nvPicPr>
            <p:cNvPr id="3" name="Picture 2">
              <a:extLst>
                <a:ext uri="{FF2B5EF4-FFF2-40B4-BE49-F238E27FC236}">
                  <a16:creationId xmlns:a16="http://schemas.microsoft.com/office/drawing/2014/main" id="{B8648CBA-7265-39F8-D1B9-0E15C03485C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4" name="Rectangle 3">
              <a:extLst>
                <a:ext uri="{FF2B5EF4-FFF2-40B4-BE49-F238E27FC236}">
                  <a16:creationId xmlns:a16="http://schemas.microsoft.com/office/drawing/2014/main" id="{31B50395-FD5C-D870-AB87-21ADE7A84320}"/>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1972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Jayesh D.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Vagadiya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latin typeface="+mn-lt"/>
                <a:ea typeface="Roboto Condensed Light" panose="02000000000000000000" pitchFamily="2" charset="0"/>
              </a:rPr>
              <a:t>#2101CS521  (DM)   </a:t>
            </a:r>
            <a:r>
              <a:rPr lang="en-US" b="0" dirty="0">
                <a:solidFill>
                  <a:schemeClr val="tx1"/>
                </a:solidFill>
                <a:latin typeface="Wingdings" panose="05000000000000000000" pitchFamily="2" charset="2"/>
                <a:ea typeface="Roboto Condensed Light" panose="02000000000000000000" pitchFamily="2" charset="0"/>
              </a:rPr>
              <a:t></a:t>
            </a:r>
            <a:r>
              <a:rPr lang="en-US" b="0" dirty="0">
                <a:solidFill>
                  <a:schemeClr val="tx1"/>
                </a:solidFill>
                <a:latin typeface="Roboto Condensed Light" panose="02000000000000000000" pitchFamily="2" charset="0"/>
                <a:ea typeface="Roboto Condensed Light" panose="02000000000000000000" pitchFamily="2" charset="0"/>
              </a:rPr>
              <a:t>   </a:t>
            </a:r>
            <a:r>
              <a:rPr lang="en-US" b="0" dirty="0">
                <a:solidFill>
                  <a:schemeClr val="tx1"/>
                </a:solidFill>
                <a:latin typeface="+mn-lt"/>
                <a:ea typeface="Roboto Condensed Light" panose="02000000000000000000" pitchFamily="2" charset="0"/>
              </a:rPr>
              <a:t>Unit 5 -Clustering</a:t>
            </a:r>
            <a:endParaRPr lang="en-US" sz="1000" b="0" dirty="0">
              <a:solidFill>
                <a:schemeClr val="tx1"/>
              </a:solidFill>
              <a:latin typeface="+mn-lt"/>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2D3440BC-6A73-AF16-1513-F5FFB0D86493}"/>
              </a:ext>
            </a:extLst>
          </p:cNvPr>
          <p:cNvGrpSpPr/>
          <p:nvPr userDrawn="1"/>
        </p:nvGrpSpPr>
        <p:grpSpPr>
          <a:xfrm>
            <a:off x="10313386" y="5940670"/>
            <a:ext cx="1649043" cy="501287"/>
            <a:chOff x="10721798" y="852808"/>
            <a:chExt cx="1339023" cy="407045"/>
          </a:xfrm>
        </p:grpSpPr>
        <p:pic>
          <p:nvPicPr>
            <p:cNvPr id="3" name="Picture 2">
              <a:extLst>
                <a:ext uri="{FF2B5EF4-FFF2-40B4-BE49-F238E27FC236}">
                  <a16:creationId xmlns:a16="http://schemas.microsoft.com/office/drawing/2014/main" id="{70E47C1E-ADCB-A740-5C5D-E07477F1CD9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4" name="Rectangle 3">
              <a:extLst>
                <a:ext uri="{FF2B5EF4-FFF2-40B4-BE49-F238E27FC236}">
                  <a16:creationId xmlns:a16="http://schemas.microsoft.com/office/drawing/2014/main" id="{836726FA-F8E4-08AE-4611-17B220D84286}"/>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6247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Jayesh D.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vagadiya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latin typeface="+mn-lt"/>
                <a:ea typeface="Roboto Condensed Light" panose="02000000000000000000" pitchFamily="2" charset="0"/>
              </a:rPr>
              <a:t>#2101CS521  (DM)   </a:t>
            </a:r>
            <a:r>
              <a:rPr lang="en-US" b="0" dirty="0">
                <a:solidFill>
                  <a:schemeClr val="tx1"/>
                </a:solidFill>
                <a:latin typeface="Wingdings" panose="05000000000000000000" pitchFamily="2" charset="2"/>
                <a:ea typeface="Roboto Condensed Light" panose="02000000000000000000" pitchFamily="2" charset="0"/>
              </a:rPr>
              <a:t></a:t>
            </a:r>
            <a:r>
              <a:rPr lang="en-US" b="0" dirty="0">
                <a:solidFill>
                  <a:schemeClr val="tx1"/>
                </a:solidFill>
                <a:latin typeface="Roboto Condensed Light" panose="02000000000000000000" pitchFamily="2" charset="0"/>
                <a:ea typeface="Roboto Condensed Light" panose="02000000000000000000" pitchFamily="2" charset="0"/>
              </a:rPr>
              <a:t>   </a:t>
            </a:r>
            <a:r>
              <a:rPr lang="en-US" b="0" dirty="0">
                <a:solidFill>
                  <a:schemeClr val="tx1"/>
                </a:solidFill>
                <a:latin typeface="+mn-lt"/>
                <a:ea typeface="Roboto Condensed Light" panose="02000000000000000000" pitchFamily="2" charset="0"/>
              </a:rPr>
              <a:t>Unit 5 -Clustering</a:t>
            </a:r>
            <a:endParaRPr lang="en-US" sz="1000" b="0" dirty="0">
              <a:solidFill>
                <a:schemeClr val="tx1"/>
              </a:solidFill>
              <a:latin typeface="+mn-lt"/>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40A11904-2EF7-7EB7-D8E1-64D669405E2D}"/>
              </a:ext>
            </a:extLst>
          </p:cNvPr>
          <p:cNvGrpSpPr/>
          <p:nvPr userDrawn="1"/>
        </p:nvGrpSpPr>
        <p:grpSpPr>
          <a:xfrm>
            <a:off x="164674" y="5980196"/>
            <a:ext cx="1649043" cy="501287"/>
            <a:chOff x="10721798" y="852808"/>
            <a:chExt cx="1339023" cy="407045"/>
          </a:xfrm>
        </p:grpSpPr>
        <p:pic>
          <p:nvPicPr>
            <p:cNvPr id="3" name="Picture 2">
              <a:extLst>
                <a:ext uri="{FF2B5EF4-FFF2-40B4-BE49-F238E27FC236}">
                  <a16:creationId xmlns:a16="http://schemas.microsoft.com/office/drawing/2014/main" id="{3BE576EA-E9D4-7CEC-3198-56D174FDDB8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4" name="Rectangle 3">
              <a:extLst>
                <a:ext uri="{FF2B5EF4-FFF2-40B4-BE49-F238E27FC236}">
                  <a16:creationId xmlns:a16="http://schemas.microsoft.com/office/drawing/2014/main" id="{4754B836-2324-D134-A2A1-533073B97009}"/>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43314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10/8/2023</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92" r:id="rId2"/>
    <p:sldLayoutId id="2147483670" r:id="rId3"/>
    <p:sldLayoutId id="2147483687" r:id="rId4"/>
    <p:sldLayoutId id="2147483688" r:id="rId5"/>
    <p:sldLayoutId id="2147483671" r:id="rId6"/>
    <p:sldLayoutId id="2147483672" r:id="rId7"/>
    <p:sldLayoutId id="2147483689" r:id="rId8"/>
    <p:sldLayoutId id="2147483690" r:id="rId9"/>
    <p:sldLayoutId id="2147483673" r:id="rId10"/>
    <p:sldLayoutId id="2147483691" r:id="rId11"/>
    <p:sldLayoutId id="2147483674" r:id="rId12"/>
    <p:sldLayoutId id="2147483676" r:id="rId13"/>
    <p:sldLayoutId id="2147483677" r:id="rId14"/>
    <p:sldLayoutId id="2147483678" r:id="rId15"/>
    <p:sldLayoutId id="2147483679" r:id="rId16"/>
    <p:sldLayoutId id="2147483681" r:id="rId17"/>
    <p:sldLayoutId id="2147483683" r:id="rId18"/>
    <p:sldLayoutId id="2147483682" r:id="rId19"/>
    <p:sldLayoutId id="2147483684" r:id="rId20"/>
    <p:sldLayoutId id="2147483685" r:id="rId21"/>
    <p:sldLayoutId id="2147483686"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6.jpeg"/><Relationship Id="rId1" Type="http://schemas.openxmlformats.org/officeDocument/2006/relationships/slideLayout" Target="../slideLayouts/slideLayout4.xml"/><Relationship Id="rId4" Type="http://schemas.openxmlformats.org/officeDocument/2006/relationships/image" Target="../media/image17.jpeg"/></Relationships>
</file>

<file path=ppt/slides/_rels/slide4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image" Target="../media/image21.emf"/><Relationship Id="rId7" Type="http://schemas.openxmlformats.org/officeDocument/2006/relationships/image" Target="../media/image23.emf"/><Relationship Id="rId2" Type="http://schemas.openxmlformats.org/officeDocument/2006/relationships/oleObject" Target="../embeddings/oleObject1.bin"/><Relationship Id="rId1" Type="http://schemas.openxmlformats.org/officeDocument/2006/relationships/slideLayout" Target="../slideLayouts/slideLayout4.xml"/><Relationship Id="rId6" Type="http://schemas.openxmlformats.org/officeDocument/2006/relationships/oleObject" Target="../embeddings/oleObject3.bin"/><Relationship Id="rId5" Type="http://schemas.openxmlformats.org/officeDocument/2006/relationships/image" Target="../media/image22.emf"/><Relationship Id="rId4" Type="http://schemas.openxmlformats.org/officeDocument/2006/relationships/oleObject" Target="../embeddings/oleObject2.bin"/></Relationships>
</file>

<file path=ppt/slides/_rels/slide72.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A5353-D4D5-43D7-A039-6CFC6871D64F}"/>
              </a:ext>
            </a:extLst>
          </p:cNvPr>
          <p:cNvSpPr>
            <a:spLocks noGrp="1"/>
          </p:cNvSpPr>
          <p:nvPr>
            <p:ph type="ctrTitle"/>
          </p:nvPr>
        </p:nvSpPr>
        <p:spPr>
          <a:xfrm>
            <a:off x="691374" y="1019474"/>
            <a:ext cx="7060510" cy="2497450"/>
          </a:xfrm>
        </p:spPr>
        <p:txBody>
          <a:bodyPr/>
          <a:lstStyle/>
          <a:p>
            <a:pPr>
              <a:lnSpc>
                <a:spcPct val="100000"/>
              </a:lnSpc>
              <a:spcBef>
                <a:spcPts val="0"/>
              </a:spcBef>
            </a:pPr>
            <a:r>
              <a:rPr lang="en-US" sz="4800" b="0" dirty="0">
                <a:latin typeface="Roboto Condensed Light" panose="02000000000000000000" pitchFamily="2" charset="0"/>
                <a:ea typeface="Roboto Condensed Light" panose="02000000000000000000" pitchFamily="2" charset="0"/>
              </a:rPr>
              <a:t>Unit-5</a:t>
            </a:r>
            <a:r>
              <a:rPr lang="en-US" b="0" dirty="0"/>
              <a:t> </a:t>
            </a:r>
            <a:br>
              <a:rPr lang="en-US" b="0" dirty="0"/>
            </a:br>
            <a:r>
              <a:rPr lang="en-US" b="0" dirty="0"/>
              <a:t>Clustering</a:t>
            </a:r>
            <a:br>
              <a:rPr lang="en-IN" sz="1800" b="0" dirty="0">
                <a:effectLst/>
                <a:latin typeface="Calibri" panose="020F0502020204030204" pitchFamily="34" charset="0"/>
                <a:ea typeface="Calibri" panose="020F0502020204030204" pitchFamily="34" charset="0"/>
                <a:cs typeface="Shruti" panose="020B0502040204020203" pitchFamily="34" charset="0"/>
              </a:rPr>
            </a:br>
            <a:br>
              <a:rPr lang="en-US" sz="4800" b="0" dirty="0"/>
            </a:br>
            <a:br>
              <a:rPr lang="en-US" sz="2400" b="0" dirty="0">
                <a:solidFill>
                  <a:srgbClr val="212121">
                    <a:lumMod val="90000"/>
                    <a:lumOff val="10000"/>
                  </a:srgbClr>
                </a:solidFill>
              </a:rPr>
            </a:br>
            <a:endParaRPr lang="en-US" b="0" dirty="0"/>
          </a:p>
        </p:txBody>
      </p:sp>
      <p:sp>
        <p:nvSpPr>
          <p:cNvPr id="3" name="Text Placeholder 2">
            <a:extLst>
              <a:ext uri="{FF2B5EF4-FFF2-40B4-BE49-F238E27FC236}">
                <a16:creationId xmlns:a16="http://schemas.microsoft.com/office/drawing/2014/main" id="{E4D4005A-4647-4086-9144-7BCC7DFEFB1B}"/>
              </a:ext>
            </a:extLst>
          </p:cNvPr>
          <p:cNvSpPr>
            <a:spLocks noGrp="1"/>
          </p:cNvSpPr>
          <p:nvPr>
            <p:ph type="body" sz="quarter" idx="11"/>
          </p:nvPr>
        </p:nvSpPr>
        <p:spPr/>
        <p:txBody>
          <a:bodyPr/>
          <a:lstStyle/>
          <a:p>
            <a:r>
              <a:rPr lang="en-US" dirty="0" err="1"/>
              <a:t>jayesh.vagadiya@darshan.ac.in</a:t>
            </a:r>
            <a:endParaRPr lang="en-US" dirty="0"/>
          </a:p>
        </p:txBody>
      </p:sp>
      <p:sp>
        <p:nvSpPr>
          <p:cNvPr id="4" name="Text Placeholder 3">
            <a:extLst>
              <a:ext uri="{FF2B5EF4-FFF2-40B4-BE49-F238E27FC236}">
                <a16:creationId xmlns:a16="http://schemas.microsoft.com/office/drawing/2014/main" id="{6F817D43-889A-4049-ACFD-9B3B648B6A91}"/>
              </a:ext>
            </a:extLst>
          </p:cNvPr>
          <p:cNvSpPr>
            <a:spLocks noGrp="1"/>
          </p:cNvSpPr>
          <p:nvPr>
            <p:ph type="body" sz="quarter" idx="12"/>
          </p:nvPr>
        </p:nvSpPr>
        <p:spPr/>
        <p:txBody>
          <a:bodyPr/>
          <a:lstStyle/>
          <a:p>
            <a:r>
              <a:rPr lang="en-US" dirty="0"/>
              <a:t>9537133260</a:t>
            </a:r>
          </a:p>
        </p:txBody>
      </p:sp>
      <p:sp>
        <p:nvSpPr>
          <p:cNvPr id="5" name="Text Placeholder 4">
            <a:extLst>
              <a:ext uri="{FF2B5EF4-FFF2-40B4-BE49-F238E27FC236}">
                <a16:creationId xmlns:a16="http://schemas.microsoft.com/office/drawing/2014/main" id="{B786D614-6447-4787-8025-9C902A1B7344}"/>
              </a:ext>
            </a:extLst>
          </p:cNvPr>
          <p:cNvSpPr>
            <a:spLocks noGrp="1"/>
          </p:cNvSpPr>
          <p:nvPr>
            <p:ph type="body" sz="quarter" idx="13"/>
          </p:nvPr>
        </p:nvSpPr>
        <p:spPr>
          <a:xfrm>
            <a:off x="1837678" y="5546560"/>
            <a:ext cx="3735998" cy="290081"/>
          </a:xfrm>
        </p:spPr>
        <p:txBody>
          <a:bodyPr/>
          <a:lstStyle/>
          <a:p>
            <a:r>
              <a:rPr lang="en-US" dirty="0"/>
              <a:t>Computer Engineering Department</a:t>
            </a:r>
          </a:p>
        </p:txBody>
      </p:sp>
      <p:sp>
        <p:nvSpPr>
          <p:cNvPr id="6" name="Text Placeholder 5">
            <a:extLst>
              <a:ext uri="{FF2B5EF4-FFF2-40B4-BE49-F238E27FC236}">
                <a16:creationId xmlns:a16="http://schemas.microsoft.com/office/drawing/2014/main" id="{1F7AB9BC-FE08-46B2-A19C-803CB5DF0CD1}"/>
              </a:ext>
            </a:extLst>
          </p:cNvPr>
          <p:cNvSpPr>
            <a:spLocks noGrp="1"/>
          </p:cNvSpPr>
          <p:nvPr>
            <p:ph type="body" sz="quarter" idx="14"/>
          </p:nvPr>
        </p:nvSpPr>
        <p:spPr>
          <a:xfrm>
            <a:off x="1837677" y="5297082"/>
            <a:ext cx="5581039" cy="290081"/>
          </a:xfrm>
        </p:spPr>
        <p:txBody>
          <a:bodyPr/>
          <a:lstStyle/>
          <a:p>
            <a:r>
              <a:rPr lang="en-US" dirty="0"/>
              <a:t>Prof. Jayesh D. </a:t>
            </a:r>
            <a:r>
              <a:rPr lang="en-US" dirty="0" err="1"/>
              <a:t>vagadiya</a:t>
            </a:r>
            <a:endParaRPr lang="en-US" dirty="0"/>
          </a:p>
        </p:txBody>
      </p:sp>
      <p:sp>
        <p:nvSpPr>
          <p:cNvPr id="1027" name="Text Placeholder 1026">
            <a:extLst>
              <a:ext uri="{FF2B5EF4-FFF2-40B4-BE49-F238E27FC236}">
                <a16:creationId xmlns:a16="http://schemas.microsoft.com/office/drawing/2014/main" id="{D1F0AA94-EAF3-4868-942A-0125EFC5C764}"/>
              </a:ext>
            </a:extLst>
          </p:cNvPr>
          <p:cNvSpPr>
            <a:spLocks noGrp="1"/>
          </p:cNvSpPr>
          <p:nvPr>
            <p:ph type="body" sz="quarter" idx="16"/>
          </p:nvPr>
        </p:nvSpPr>
        <p:spPr/>
        <p:txBody>
          <a:bodyPr/>
          <a:lstStyle/>
          <a:p>
            <a:pPr>
              <a:lnSpc>
                <a:spcPct val="100000"/>
              </a:lnSpc>
            </a:pPr>
            <a:r>
              <a:rPr lang="en-US" sz="2000" b="1" dirty="0"/>
              <a:t>Data Mining </a:t>
            </a:r>
            <a:r>
              <a:rPr lang="en-US" sz="2000" dirty="0">
                <a:latin typeface="Roboto Condensed Light" panose="02000000000000000000" pitchFamily="2" charset="0"/>
                <a:ea typeface="Roboto Condensed Light" panose="02000000000000000000" pitchFamily="2" charset="0"/>
              </a:rPr>
              <a:t>(DM)</a:t>
            </a:r>
          </a:p>
          <a:p>
            <a:pPr>
              <a:lnSpc>
                <a:spcPct val="100000"/>
              </a:lnSpc>
            </a:pPr>
            <a:r>
              <a:rPr lang="en-IN" sz="1800" dirty="0">
                <a:effectLst/>
                <a:latin typeface="Calibri" panose="020F0502020204030204" pitchFamily="34" charset="0"/>
                <a:ea typeface="Calibri" panose="020F0502020204030204" pitchFamily="34" charset="0"/>
              </a:rPr>
              <a:t>2101CS521</a:t>
            </a:r>
            <a:r>
              <a:rPr lang="en-IN" sz="2000" dirty="0">
                <a:effectLst/>
              </a:rPr>
              <a:t> </a:t>
            </a:r>
            <a:endParaRPr lang="en-US" sz="2000" dirty="0">
              <a:latin typeface="Roboto Condensed Light" panose="02000000000000000000" pitchFamily="2" charset="0"/>
              <a:ea typeface="Roboto Condensed Light" panose="02000000000000000000" pitchFamily="2" charset="0"/>
            </a:endParaRPr>
          </a:p>
        </p:txBody>
      </p:sp>
      <p:sp>
        <p:nvSpPr>
          <p:cNvPr id="11" name="AutoShape 3">
            <a:extLst>
              <a:ext uri="{FF2B5EF4-FFF2-40B4-BE49-F238E27FC236}">
                <a16:creationId xmlns:a16="http://schemas.microsoft.com/office/drawing/2014/main" id="{3D1B70E7-2396-452E-A00A-D1D4AA1E56DF}"/>
              </a:ext>
            </a:extLst>
          </p:cNvPr>
          <p:cNvSpPr>
            <a:spLocks noChangeAspect="1" noChangeArrowheads="1" noTextEdit="1"/>
          </p:cNvSpPr>
          <p:nvPr/>
        </p:nvSpPr>
        <p:spPr bwMode="auto">
          <a:xfrm>
            <a:off x="5573676" y="-3055324"/>
            <a:ext cx="7721600" cy="1457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Picture Placeholder 7">
            <a:extLst>
              <a:ext uri="{FF2B5EF4-FFF2-40B4-BE49-F238E27FC236}">
                <a16:creationId xmlns:a16="http://schemas.microsoft.com/office/drawing/2014/main" id="{7453A6AA-5BE7-25F7-2841-55E5AC4CF8F7}"/>
              </a:ext>
            </a:extLst>
          </p:cNvPr>
          <p:cNvSpPr>
            <a:spLocks noGrp="1"/>
          </p:cNvSpPr>
          <p:nvPr>
            <p:ph type="pic" sz="quarter" idx="10"/>
          </p:nvPr>
        </p:nvSpPr>
        <p:spPr/>
        <p:txBody>
          <a:bodyPr/>
          <a:lstStyle/>
          <a:p>
            <a:endParaRPr lang="en-US"/>
          </a:p>
        </p:txBody>
      </p:sp>
      <p:pic>
        <p:nvPicPr>
          <p:cNvPr id="9" name="Picture Placeholder 4">
            <a:extLst>
              <a:ext uri="{FF2B5EF4-FFF2-40B4-BE49-F238E27FC236}">
                <a16:creationId xmlns:a16="http://schemas.microsoft.com/office/drawing/2014/main" id="{C9D17E62-5C4C-182E-001B-DBEFCFD2D42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353569" y="5211250"/>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pic>
    </p:spTree>
    <p:extLst>
      <p:ext uri="{BB962C8B-B14F-4D97-AF65-F5344CB8AC3E}">
        <p14:creationId xmlns:p14="http://schemas.microsoft.com/office/powerpoint/2010/main" val="661001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7E388-EE6A-E6AB-C664-22290F69EBD2}"/>
              </a:ext>
            </a:extLst>
          </p:cNvPr>
          <p:cNvSpPr>
            <a:spLocks noGrp="1"/>
          </p:cNvSpPr>
          <p:nvPr>
            <p:ph type="title"/>
          </p:nvPr>
        </p:nvSpPr>
        <p:spPr/>
        <p:txBody>
          <a:bodyPr>
            <a:normAutofit/>
          </a:bodyPr>
          <a:lstStyle/>
          <a:p>
            <a:r>
              <a:rPr lang="en-US" dirty="0"/>
              <a:t>Requirements for Cluster Analysis </a:t>
            </a:r>
          </a:p>
        </p:txBody>
      </p:sp>
      <p:sp>
        <p:nvSpPr>
          <p:cNvPr id="3" name="Content Placeholder 2">
            <a:extLst>
              <a:ext uri="{FF2B5EF4-FFF2-40B4-BE49-F238E27FC236}">
                <a16:creationId xmlns:a16="http://schemas.microsoft.com/office/drawing/2014/main" id="{6AD682A9-0C21-6751-206E-F0D29F625DDA}"/>
              </a:ext>
            </a:extLst>
          </p:cNvPr>
          <p:cNvSpPr>
            <a:spLocks noGrp="1"/>
          </p:cNvSpPr>
          <p:nvPr>
            <p:ph idx="1"/>
          </p:nvPr>
        </p:nvSpPr>
        <p:spPr/>
        <p:txBody>
          <a:bodyPr/>
          <a:lstStyle/>
          <a:p>
            <a:r>
              <a:rPr lang="en-US" dirty="0"/>
              <a:t>Clustering is a </a:t>
            </a:r>
            <a:r>
              <a:rPr lang="en-US" dirty="0">
                <a:solidFill>
                  <a:srgbClr val="C00000"/>
                </a:solidFill>
              </a:rPr>
              <a:t>challenging research field</a:t>
            </a:r>
            <a:r>
              <a:rPr lang="en-US" dirty="0"/>
              <a:t>. In this section, you will </a:t>
            </a:r>
            <a:r>
              <a:rPr lang="en-US" dirty="0">
                <a:solidFill>
                  <a:srgbClr val="C00000"/>
                </a:solidFill>
              </a:rPr>
              <a:t>learn about the requirements for clustering</a:t>
            </a:r>
            <a:r>
              <a:rPr lang="en-US" dirty="0"/>
              <a:t> as a data mining tool.</a:t>
            </a:r>
          </a:p>
          <a:p>
            <a:r>
              <a:rPr lang="en-US" b="1" dirty="0"/>
              <a:t>Scalability: </a:t>
            </a:r>
          </a:p>
          <a:p>
            <a:pPr lvl="1"/>
            <a:r>
              <a:rPr lang="en-US" dirty="0"/>
              <a:t>Clustering </a:t>
            </a:r>
            <a:r>
              <a:rPr lang="en-US" dirty="0">
                <a:solidFill>
                  <a:srgbClr val="C00000"/>
                </a:solidFill>
              </a:rPr>
              <a:t>all the data </a:t>
            </a:r>
            <a:r>
              <a:rPr lang="en-US" dirty="0"/>
              <a:t>instead of </a:t>
            </a:r>
            <a:r>
              <a:rPr lang="en-US" dirty="0">
                <a:solidFill>
                  <a:srgbClr val="C00000"/>
                </a:solidFill>
              </a:rPr>
              <a:t>only on samples</a:t>
            </a:r>
            <a:r>
              <a:rPr lang="en-US" dirty="0"/>
              <a:t>.</a:t>
            </a:r>
          </a:p>
          <a:p>
            <a:r>
              <a:rPr lang="en-US" b="1" dirty="0"/>
              <a:t>Ability to deal with different types of attributes: </a:t>
            </a:r>
          </a:p>
          <a:p>
            <a:pPr lvl="1"/>
            <a:r>
              <a:rPr lang="en-US" dirty="0"/>
              <a:t>Many algorithms are </a:t>
            </a:r>
            <a:r>
              <a:rPr lang="en-US" dirty="0">
                <a:solidFill>
                  <a:srgbClr val="C00000"/>
                </a:solidFill>
              </a:rPr>
              <a:t>designed to cluster numeric (interval-based) data</a:t>
            </a:r>
            <a:r>
              <a:rPr lang="en-US" dirty="0"/>
              <a:t>. However, applications may require clustering </a:t>
            </a:r>
            <a:r>
              <a:rPr lang="en-US" dirty="0">
                <a:solidFill>
                  <a:srgbClr val="C00000"/>
                </a:solidFill>
              </a:rPr>
              <a:t>other data types, such as binary, nominal (categorical), and ordinal data, or mixtures of these data </a:t>
            </a:r>
            <a:r>
              <a:rPr lang="en-US" dirty="0"/>
              <a:t>types. </a:t>
            </a:r>
          </a:p>
          <a:p>
            <a:r>
              <a:rPr lang="en-US" b="1" dirty="0"/>
              <a:t>Discovery of clusters with arbitrary shape:</a:t>
            </a:r>
          </a:p>
          <a:p>
            <a:pPr lvl="1"/>
            <a:r>
              <a:rPr lang="en-US" dirty="0"/>
              <a:t>Many clustering algorithms determine clusters based on </a:t>
            </a:r>
            <a:r>
              <a:rPr lang="en-US" dirty="0">
                <a:solidFill>
                  <a:srgbClr val="C00000"/>
                </a:solidFill>
              </a:rPr>
              <a:t>Euclidean or Manhattan distance</a:t>
            </a:r>
            <a:r>
              <a:rPr lang="en-US" dirty="0"/>
              <a:t> measures Algorithms based on such distance measures tend to </a:t>
            </a:r>
            <a:r>
              <a:rPr lang="en-US" dirty="0">
                <a:solidFill>
                  <a:srgbClr val="C00000"/>
                </a:solidFill>
              </a:rPr>
              <a:t>find spherical clusters with similar size and density</a:t>
            </a:r>
            <a:r>
              <a:rPr lang="en-US" dirty="0"/>
              <a:t>. However, a cluster </a:t>
            </a:r>
            <a:r>
              <a:rPr lang="en-US" dirty="0">
                <a:solidFill>
                  <a:srgbClr val="C00000"/>
                </a:solidFill>
              </a:rPr>
              <a:t>could be of any shape</a:t>
            </a:r>
            <a:r>
              <a:rPr lang="en-US" dirty="0"/>
              <a:t>. </a:t>
            </a:r>
          </a:p>
          <a:p>
            <a:pPr lvl="1"/>
            <a:r>
              <a:rPr lang="en-US" dirty="0"/>
              <a:t>It is important to develop algorithms that </a:t>
            </a:r>
            <a:r>
              <a:rPr lang="en-US" dirty="0">
                <a:solidFill>
                  <a:srgbClr val="C00000"/>
                </a:solidFill>
              </a:rPr>
              <a:t>can detect clusters of arbitrary shape</a:t>
            </a:r>
            <a:r>
              <a:rPr lang="en-US" dirty="0"/>
              <a:t>. </a:t>
            </a:r>
          </a:p>
          <a:p>
            <a:pPr lvl="1"/>
            <a:endParaRPr lang="en-US" dirty="0"/>
          </a:p>
          <a:p>
            <a:pPr lvl="1"/>
            <a:endParaRPr lang="en-US" dirty="0"/>
          </a:p>
          <a:p>
            <a:pPr lvl="1"/>
            <a:endParaRPr lang="en-US" dirty="0"/>
          </a:p>
          <a:p>
            <a:endParaRPr lang="en-US" dirty="0"/>
          </a:p>
        </p:txBody>
      </p:sp>
    </p:spTree>
    <p:extLst>
      <p:ext uri="{BB962C8B-B14F-4D97-AF65-F5344CB8AC3E}">
        <p14:creationId xmlns:p14="http://schemas.microsoft.com/office/powerpoint/2010/main" val="1774411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1EB9D-856F-1743-4A7E-8DC8FD91839C}"/>
              </a:ext>
            </a:extLst>
          </p:cNvPr>
          <p:cNvSpPr>
            <a:spLocks noGrp="1"/>
          </p:cNvSpPr>
          <p:nvPr>
            <p:ph type="title"/>
          </p:nvPr>
        </p:nvSpPr>
        <p:spPr/>
        <p:txBody>
          <a:bodyPr/>
          <a:lstStyle/>
          <a:p>
            <a:r>
              <a:rPr lang="en-US" dirty="0"/>
              <a:t>Requirements for Cluster Analysis </a:t>
            </a:r>
          </a:p>
        </p:txBody>
      </p:sp>
      <p:sp>
        <p:nvSpPr>
          <p:cNvPr id="3" name="Content Placeholder 2">
            <a:extLst>
              <a:ext uri="{FF2B5EF4-FFF2-40B4-BE49-F238E27FC236}">
                <a16:creationId xmlns:a16="http://schemas.microsoft.com/office/drawing/2014/main" id="{5AE1F3EA-5686-4ED7-6B9B-2B42AC2194EA}"/>
              </a:ext>
            </a:extLst>
          </p:cNvPr>
          <p:cNvSpPr>
            <a:spLocks noGrp="1"/>
          </p:cNvSpPr>
          <p:nvPr>
            <p:ph idx="1"/>
          </p:nvPr>
        </p:nvSpPr>
        <p:spPr/>
        <p:txBody>
          <a:bodyPr/>
          <a:lstStyle/>
          <a:p>
            <a:r>
              <a:rPr lang="en-US" b="1" dirty="0"/>
              <a:t>Requirements for domain knowledge to determine input parameters:</a:t>
            </a:r>
          </a:p>
          <a:p>
            <a:pPr lvl="1"/>
            <a:r>
              <a:rPr lang="en-US" dirty="0"/>
              <a:t>Many clustering algorithms </a:t>
            </a:r>
            <a:r>
              <a:rPr lang="en-US" dirty="0">
                <a:solidFill>
                  <a:srgbClr val="C00000"/>
                </a:solidFill>
              </a:rPr>
              <a:t>require users to provide domain knowledge in the form of input parameters</a:t>
            </a:r>
            <a:r>
              <a:rPr lang="en-US" dirty="0"/>
              <a:t> such as the </a:t>
            </a:r>
            <a:r>
              <a:rPr lang="en-US" dirty="0">
                <a:solidFill>
                  <a:srgbClr val="C00000"/>
                </a:solidFill>
              </a:rPr>
              <a:t>desired number of clusters</a:t>
            </a:r>
            <a:r>
              <a:rPr lang="en-US" dirty="0"/>
              <a:t>. </a:t>
            </a:r>
          </a:p>
          <a:p>
            <a:pPr lvl="1"/>
            <a:r>
              <a:rPr lang="en-US" dirty="0"/>
              <a:t> The clustering results </a:t>
            </a:r>
            <a:r>
              <a:rPr lang="en-US" dirty="0">
                <a:solidFill>
                  <a:srgbClr val="C00000"/>
                </a:solidFill>
              </a:rPr>
              <a:t>may be sensitive to such parameters</a:t>
            </a:r>
            <a:r>
              <a:rPr lang="en-US" dirty="0"/>
              <a:t>. </a:t>
            </a:r>
          </a:p>
          <a:p>
            <a:r>
              <a:rPr lang="en-US" b="1" dirty="0"/>
              <a:t>Ability to deal with noisy data: </a:t>
            </a:r>
          </a:p>
          <a:p>
            <a:pPr lvl="1"/>
            <a:r>
              <a:rPr lang="en-US" dirty="0"/>
              <a:t>Most </a:t>
            </a:r>
            <a:r>
              <a:rPr lang="en-US" dirty="0">
                <a:solidFill>
                  <a:srgbClr val="C00000"/>
                </a:solidFill>
              </a:rPr>
              <a:t>real-world data sets contain outliers and/or missing, unknown, or erroneous data</a:t>
            </a:r>
            <a:r>
              <a:rPr lang="en-US" dirty="0"/>
              <a:t>. </a:t>
            </a:r>
          </a:p>
          <a:p>
            <a:pPr lvl="1"/>
            <a:r>
              <a:rPr lang="en-US" dirty="0"/>
              <a:t>Therefore, we need clustering </a:t>
            </a:r>
            <a:r>
              <a:rPr lang="en-US" dirty="0">
                <a:solidFill>
                  <a:srgbClr val="C00000"/>
                </a:solidFill>
              </a:rPr>
              <a:t>methods that are robust to noise</a:t>
            </a:r>
            <a:r>
              <a:rPr lang="en-US" dirty="0"/>
              <a:t>. </a:t>
            </a:r>
          </a:p>
          <a:p>
            <a:r>
              <a:rPr lang="en-US" b="1" dirty="0"/>
              <a:t>Incremental clustering and insensitivity to input order </a:t>
            </a:r>
          </a:p>
          <a:p>
            <a:pPr lvl="1"/>
            <a:r>
              <a:rPr lang="en-US" dirty="0"/>
              <a:t>In many applications, </a:t>
            </a:r>
            <a:r>
              <a:rPr lang="en-US" dirty="0">
                <a:solidFill>
                  <a:srgbClr val="C00000"/>
                </a:solidFill>
              </a:rPr>
              <a:t>incremental updates (representing newer data) may arrive at any time</a:t>
            </a:r>
            <a:r>
              <a:rPr lang="en-US" dirty="0"/>
              <a:t>. Some clustering algorithms </a:t>
            </a:r>
            <a:r>
              <a:rPr lang="en-US" dirty="0">
                <a:solidFill>
                  <a:srgbClr val="C00000"/>
                </a:solidFill>
              </a:rPr>
              <a:t>cannot incorporate incremental updates into existing clustering structures </a:t>
            </a:r>
            <a:r>
              <a:rPr lang="en-US" dirty="0"/>
              <a:t>and, instead, have to recompute a </a:t>
            </a:r>
            <a:r>
              <a:rPr lang="en-US" dirty="0">
                <a:solidFill>
                  <a:srgbClr val="C00000"/>
                </a:solidFill>
              </a:rPr>
              <a:t>new clustering from scratch</a:t>
            </a:r>
            <a:r>
              <a:rPr lang="en-US" dirty="0"/>
              <a:t>. </a:t>
            </a:r>
          </a:p>
          <a:p>
            <a:pPr lvl="1"/>
            <a:r>
              <a:rPr lang="en-US" dirty="0"/>
              <a:t>Incremental clustering algorithms and algorithms that are </a:t>
            </a:r>
            <a:r>
              <a:rPr lang="en-US" dirty="0">
                <a:solidFill>
                  <a:srgbClr val="C00000"/>
                </a:solidFill>
              </a:rPr>
              <a:t>insensitive</a:t>
            </a:r>
            <a:r>
              <a:rPr lang="en-US" dirty="0"/>
              <a:t> to the input order are needed. </a:t>
            </a:r>
          </a:p>
          <a:p>
            <a:pPr lvl="1"/>
            <a:endParaRPr lang="en-US" dirty="0"/>
          </a:p>
          <a:p>
            <a:pPr lvl="1"/>
            <a:endParaRPr lang="en-US" dirty="0"/>
          </a:p>
          <a:p>
            <a:endParaRPr lang="en-US" dirty="0"/>
          </a:p>
        </p:txBody>
      </p:sp>
    </p:spTree>
    <p:extLst>
      <p:ext uri="{BB962C8B-B14F-4D97-AF65-F5344CB8AC3E}">
        <p14:creationId xmlns:p14="http://schemas.microsoft.com/office/powerpoint/2010/main" val="1794357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F87F8-82AB-7275-8BFC-7ADECA6F5BF1}"/>
              </a:ext>
            </a:extLst>
          </p:cNvPr>
          <p:cNvSpPr>
            <a:spLocks noGrp="1"/>
          </p:cNvSpPr>
          <p:nvPr>
            <p:ph type="title"/>
          </p:nvPr>
        </p:nvSpPr>
        <p:spPr/>
        <p:txBody>
          <a:bodyPr/>
          <a:lstStyle/>
          <a:p>
            <a:r>
              <a:rPr lang="en-US" dirty="0"/>
              <a:t>Requirements for Cluster Analysis </a:t>
            </a:r>
          </a:p>
        </p:txBody>
      </p:sp>
      <p:sp>
        <p:nvSpPr>
          <p:cNvPr id="3" name="Content Placeholder 2">
            <a:extLst>
              <a:ext uri="{FF2B5EF4-FFF2-40B4-BE49-F238E27FC236}">
                <a16:creationId xmlns:a16="http://schemas.microsoft.com/office/drawing/2014/main" id="{7A4CDAC3-AD15-0A49-9711-430FAC4D116A}"/>
              </a:ext>
            </a:extLst>
          </p:cNvPr>
          <p:cNvSpPr>
            <a:spLocks noGrp="1"/>
          </p:cNvSpPr>
          <p:nvPr>
            <p:ph idx="1"/>
          </p:nvPr>
        </p:nvSpPr>
        <p:spPr/>
        <p:txBody>
          <a:bodyPr/>
          <a:lstStyle/>
          <a:p>
            <a:r>
              <a:rPr lang="en-US" b="1" dirty="0"/>
              <a:t>Capability of clustering high-dimensionality data </a:t>
            </a:r>
          </a:p>
          <a:p>
            <a:pPr lvl="1"/>
            <a:r>
              <a:rPr lang="en-US" dirty="0"/>
              <a:t>A data set can contain </a:t>
            </a:r>
            <a:r>
              <a:rPr lang="en-US" dirty="0">
                <a:solidFill>
                  <a:srgbClr val="C00000"/>
                </a:solidFill>
              </a:rPr>
              <a:t>numerous dimensions or attributes</a:t>
            </a:r>
            <a:r>
              <a:rPr lang="en-US" dirty="0"/>
              <a:t>. When </a:t>
            </a:r>
            <a:r>
              <a:rPr lang="en-US" dirty="0">
                <a:solidFill>
                  <a:srgbClr val="C00000"/>
                </a:solidFill>
              </a:rPr>
              <a:t>clustering documents</a:t>
            </a:r>
            <a:r>
              <a:rPr lang="en-US" dirty="0"/>
              <a:t>, for example, each keyword can be </a:t>
            </a:r>
            <a:r>
              <a:rPr lang="en-US" dirty="0">
                <a:solidFill>
                  <a:srgbClr val="C00000"/>
                </a:solidFill>
              </a:rPr>
              <a:t>regarded as a dimension, and there are often thousands of keywords</a:t>
            </a:r>
            <a:r>
              <a:rPr lang="en-US" dirty="0"/>
              <a:t>. </a:t>
            </a:r>
          </a:p>
          <a:p>
            <a:pPr lvl="1"/>
            <a:r>
              <a:rPr lang="en-US" dirty="0"/>
              <a:t>Finding clusters of data objects in a </a:t>
            </a:r>
            <a:r>
              <a:rPr lang="en-US" dirty="0">
                <a:solidFill>
                  <a:srgbClr val="C00000"/>
                </a:solidFill>
              </a:rPr>
              <a:t>high- dimensional space is challenging</a:t>
            </a:r>
            <a:r>
              <a:rPr lang="en-US" dirty="0"/>
              <a:t>. </a:t>
            </a:r>
          </a:p>
          <a:p>
            <a:r>
              <a:rPr lang="en-US" b="1" dirty="0"/>
              <a:t>Constraint-based clustering </a:t>
            </a:r>
          </a:p>
          <a:p>
            <a:pPr lvl="1"/>
            <a:r>
              <a:rPr lang="en-US" dirty="0"/>
              <a:t>Real-world applications may need to perform </a:t>
            </a:r>
            <a:r>
              <a:rPr lang="en-US" dirty="0">
                <a:solidFill>
                  <a:srgbClr val="C00000"/>
                </a:solidFill>
              </a:rPr>
              <a:t>clustering under various kinds of constraints</a:t>
            </a:r>
            <a:r>
              <a:rPr lang="en-US" dirty="0"/>
              <a:t>. </a:t>
            </a:r>
          </a:p>
          <a:p>
            <a:pPr lvl="1"/>
            <a:r>
              <a:rPr lang="en-US" dirty="0"/>
              <a:t>Suppose that your job is to choose the </a:t>
            </a:r>
            <a:r>
              <a:rPr lang="en-US" dirty="0">
                <a:solidFill>
                  <a:srgbClr val="C00000"/>
                </a:solidFill>
              </a:rPr>
              <a:t>locations for a given number of new automatic teller machines </a:t>
            </a:r>
            <a:r>
              <a:rPr lang="en-US" dirty="0"/>
              <a:t>(ATMs) in a city. To decide upon this, you may </a:t>
            </a:r>
            <a:r>
              <a:rPr lang="en-US" dirty="0">
                <a:solidFill>
                  <a:srgbClr val="C00000"/>
                </a:solidFill>
              </a:rPr>
              <a:t>cluster households while considering constraints such as the city’s rivers and highway networks</a:t>
            </a:r>
            <a:r>
              <a:rPr lang="en-US" dirty="0"/>
              <a:t> and the types and number of customers per cluster </a:t>
            </a:r>
          </a:p>
          <a:p>
            <a:r>
              <a:rPr lang="en-US" b="1" dirty="0"/>
              <a:t>Interpretability and usability </a:t>
            </a:r>
          </a:p>
          <a:p>
            <a:pPr lvl="1"/>
            <a:r>
              <a:rPr lang="en-US" dirty="0"/>
              <a:t>Users want clustering results to be </a:t>
            </a:r>
            <a:r>
              <a:rPr lang="en-US" dirty="0">
                <a:solidFill>
                  <a:srgbClr val="C00000"/>
                </a:solidFill>
              </a:rPr>
              <a:t>interpretable, comprehensible, and usable</a:t>
            </a:r>
            <a:r>
              <a:rPr lang="en-US" dirty="0"/>
              <a:t>. </a:t>
            </a:r>
          </a:p>
          <a:p>
            <a:pPr lvl="1"/>
            <a:r>
              <a:rPr lang="en-US" dirty="0"/>
              <a:t>That is, clustering may need to be tied in with specific </a:t>
            </a:r>
            <a:r>
              <a:rPr lang="en-US" dirty="0">
                <a:solidFill>
                  <a:srgbClr val="C00000"/>
                </a:solidFill>
              </a:rPr>
              <a:t>semantic interpretations and applications</a:t>
            </a:r>
            <a:r>
              <a:rPr lang="en-US" dirty="0"/>
              <a:t>. </a:t>
            </a:r>
          </a:p>
          <a:p>
            <a:pPr lvl="1"/>
            <a:r>
              <a:rPr lang="en-US" dirty="0"/>
              <a:t>It is important to study how an application </a:t>
            </a:r>
            <a:r>
              <a:rPr lang="en-US" dirty="0">
                <a:solidFill>
                  <a:srgbClr val="C00000"/>
                </a:solidFill>
              </a:rPr>
              <a:t>goal may influence the selection of clustering features </a:t>
            </a:r>
            <a:r>
              <a:rPr lang="en-US" dirty="0"/>
              <a:t>and clustering methods. </a:t>
            </a:r>
          </a:p>
          <a:p>
            <a:pPr lvl="1"/>
            <a:endParaRPr lang="en-US" dirty="0"/>
          </a:p>
        </p:txBody>
      </p:sp>
    </p:spTree>
    <p:extLst>
      <p:ext uri="{BB962C8B-B14F-4D97-AF65-F5344CB8AC3E}">
        <p14:creationId xmlns:p14="http://schemas.microsoft.com/office/powerpoint/2010/main" val="2312469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7BBFC-64F1-B0B4-D3B3-DF6F8728E1AB}"/>
              </a:ext>
            </a:extLst>
          </p:cNvPr>
          <p:cNvSpPr>
            <a:spLocks noGrp="1"/>
          </p:cNvSpPr>
          <p:nvPr>
            <p:ph type="title"/>
          </p:nvPr>
        </p:nvSpPr>
        <p:spPr/>
        <p:txBody>
          <a:bodyPr>
            <a:normAutofit/>
          </a:bodyPr>
          <a:lstStyle/>
          <a:p>
            <a:r>
              <a:rPr lang="en-US" dirty="0"/>
              <a:t>Overview of Basic Clustering Methods : Partitioning methods  </a:t>
            </a:r>
          </a:p>
        </p:txBody>
      </p:sp>
      <p:sp>
        <p:nvSpPr>
          <p:cNvPr id="3" name="Content Placeholder 2">
            <a:extLst>
              <a:ext uri="{FF2B5EF4-FFF2-40B4-BE49-F238E27FC236}">
                <a16:creationId xmlns:a16="http://schemas.microsoft.com/office/drawing/2014/main" id="{9D0233B0-ED66-6EF2-2DAE-4A3C6981E607}"/>
              </a:ext>
            </a:extLst>
          </p:cNvPr>
          <p:cNvSpPr>
            <a:spLocks noGrp="1"/>
          </p:cNvSpPr>
          <p:nvPr>
            <p:ph idx="1"/>
          </p:nvPr>
        </p:nvSpPr>
        <p:spPr/>
        <p:txBody>
          <a:bodyPr/>
          <a:lstStyle/>
          <a:p>
            <a:r>
              <a:rPr lang="en-US" b="1" dirty="0">
                <a:solidFill>
                  <a:srgbClr val="C00000"/>
                </a:solidFill>
              </a:rPr>
              <a:t>Partitioning Methods</a:t>
            </a:r>
            <a:r>
              <a:rPr lang="en-US" dirty="0">
                <a:solidFill>
                  <a:srgbClr val="C00000"/>
                </a:solidFill>
              </a:rPr>
              <a:t>: </a:t>
            </a:r>
          </a:p>
          <a:p>
            <a:r>
              <a:rPr lang="en-US" dirty="0"/>
              <a:t>Given a </a:t>
            </a:r>
            <a:r>
              <a:rPr lang="en-US" dirty="0">
                <a:solidFill>
                  <a:srgbClr val="C00000"/>
                </a:solidFill>
              </a:rPr>
              <a:t>set of n objects</a:t>
            </a:r>
            <a:r>
              <a:rPr lang="en-US" dirty="0"/>
              <a:t>, a partitioning method </a:t>
            </a:r>
            <a:r>
              <a:rPr lang="en-US" dirty="0">
                <a:solidFill>
                  <a:srgbClr val="C00000"/>
                </a:solidFill>
              </a:rPr>
              <a:t>constructs k partitions of the data</a:t>
            </a:r>
            <a:r>
              <a:rPr lang="en-US" dirty="0"/>
              <a:t>, where each partition represents a </a:t>
            </a:r>
            <a:r>
              <a:rPr lang="en-US" dirty="0">
                <a:solidFill>
                  <a:srgbClr val="C00000"/>
                </a:solidFill>
              </a:rPr>
              <a:t>cluster</a:t>
            </a:r>
            <a:r>
              <a:rPr lang="en-US" dirty="0"/>
              <a:t> and k ≤ n. </a:t>
            </a:r>
          </a:p>
          <a:p>
            <a:r>
              <a:rPr lang="en-US" dirty="0"/>
              <a:t>It divides the data into </a:t>
            </a:r>
            <a:r>
              <a:rPr lang="en-US" dirty="0">
                <a:solidFill>
                  <a:srgbClr val="C00000"/>
                </a:solidFill>
              </a:rPr>
              <a:t>k groups </a:t>
            </a:r>
            <a:r>
              <a:rPr lang="en-US" dirty="0"/>
              <a:t>such that </a:t>
            </a:r>
            <a:r>
              <a:rPr lang="en-US" dirty="0">
                <a:solidFill>
                  <a:srgbClr val="C00000"/>
                </a:solidFill>
              </a:rPr>
              <a:t>each group must contain at least one object</a:t>
            </a:r>
            <a:r>
              <a:rPr lang="en-US" dirty="0"/>
              <a:t>.</a:t>
            </a:r>
          </a:p>
          <a:p>
            <a:r>
              <a:rPr lang="en-US" dirty="0"/>
              <a:t>It will find </a:t>
            </a:r>
            <a:r>
              <a:rPr lang="en-US" dirty="0">
                <a:solidFill>
                  <a:srgbClr val="C00000"/>
                </a:solidFill>
              </a:rPr>
              <a:t>mutually exclusive clusters </a:t>
            </a:r>
            <a:r>
              <a:rPr lang="en-US" dirty="0"/>
              <a:t>of </a:t>
            </a:r>
            <a:r>
              <a:rPr lang="en-US" dirty="0">
                <a:solidFill>
                  <a:srgbClr val="C00000"/>
                </a:solidFill>
              </a:rPr>
              <a:t>spherical shape</a:t>
            </a:r>
            <a:r>
              <a:rPr lang="en-US" dirty="0"/>
              <a:t>(</a:t>
            </a:r>
            <a:r>
              <a:rPr lang="en-IN" dirty="0"/>
              <a:t>each object must </a:t>
            </a:r>
            <a:r>
              <a:rPr lang="en-IN" dirty="0">
                <a:solidFill>
                  <a:srgbClr val="C00000"/>
                </a:solidFill>
              </a:rPr>
              <a:t>belong to exactly one group </a:t>
            </a:r>
            <a:r>
              <a:rPr lang="en-US" dirty="0"/>
              <a:t>).</a:t>
            </a:r>
          </a:p>
          <a:p>
            <a:r>
              <a:rPr lang="en-US" dirty="0"/>
              <a:t>Most </a:t>
            </a:r>
            <a:r>
              <a:rPr lang="en-US" dirty="0">
                <a:solidFill>
                  <a:srgbClr val="C00000"/>
                </a:solidFill>
              </a:rPr>
              <a:t>partitioning methods </a:t>
            </a:r>
            <a:r>
              <a:rPr lang="en-US" dirty="0"/>
              <a:t>are </a:t>
            </a:r>
            <a:r>
              <a:rPr lang="en-US" dirty="0">
                <a:solidFill>
                  <a:srgbClr val="C00000"/>
                </a:solidFill>
              </a:rPr>
              <a:t>distance-based</a:t>
            </a:r>
            <a:r>
              <a:rPr lang="en-US" dirty="0"/>
              <a:t>.</a:t>
            </a:r>
          </a:p>
          <a:p>
            <a:r>
              <a:rPr lang="en-US" dirty="0"/>
              <a:t>Given </a:t>
            </a:r>
            <a:r>
              <a:rPr lang="en-US" dirty="0">
                <a:solidFill>
                  <a:srgbClr val="C00000"/>
                </a:solidFill>
              </a:rPr>
              <a:t>k</a:t>
            </a:r>
            <a:r>
              <a:rPr lang="en-US" dirty="0"/>
              <a:t>, the number of </a:t>
            </a:r>
            <a:r>
              <a:rPr lang="en-US" dirty="0">
                <a:solidFill>
                  <a:srgbClr val="C00000"/>
                </a:solidFill>
              </a:rPr>
              <a:t>partitions to construct</a:t>
            </a:r>
            <a:r>
              <a:rPr lang="en-US" dirty="0"/>
              <a:t>, a </a:t>
            </a:r>
            <a:r>
              <a:rPr lang="en-US" dirty="0">
                <a:solidFill>
                  <a:srgbClr val="C00000"/>
                </a:solidFill>
              </a:rPr>
              <a:t>partitioning method creates an initial partitioning</a:t>
            </a:r>
            <a:r>
              <a:rPr lang="en-US" dirty="0"/>
              <a:t>. </a:t>
            </a:r>
          </a:p>
          <a:p>
            <a:r>
              <a:rPr lang="en-US" dirty="0"/>
              <a:t>It then uses an </a:t>
            </a:r>
            <a:r>
              <a:rPr lang="en-US" dirty="0">
                <a:solidFill>
                  <a:srgbClr val="C00000"/>
                </a:solidFill>
              </a:rPr>
              <a:t>iterative relocation technique </a:t>
            </a:r>
            <a:r>
              <a:rPr lang="en-US" dirty="0"/>
              <a:t>that attempts to </a:t>
            </a:r>
            <a:r>
              <a:rPr lang="en-US" dirty="0">
                <a:solidFill>
                  <a:srgbClr val="C00000"/>
                </a:solidFill>
              </a:rPr>
              <a:t>improve the partitioning </a:t>
            </a:r>
            <a:r>
              <a:rPr lang="en-US" dirty="0"/>
              <a:t>by moving </a:t>
            </a:r>
            <a:r>
              <a:rPr lang="en-US" dirty="0">
                <a:solidFill>
                  <a:srgbClr val="C00000"/>
                </a:solidFill>
              </a:rPr>
              <a:t>objects from one group to another</a:t>
            </a:r>
            <a:r>
              <a:rPr lang="en-US" dirty="0"/>
              <a:t>. </a:t>
            </a:r>
          </a:p>
          <a:p>
            <a:r>
              <a:rPr lang="en-US" dirty="0"/>
              <a:t>May use </a:t>
            </a:r>
            <a:r>
              <a:rPr lang="en-US" dirty="0">
                <a:solidFill>
                  <a:srgbClr val="C00000"/>
                </a:solidFill>
              </a:rPr>
              <a:t>mean or medoid (etc.) </a:t>
            </a:r>
            <a:r>
              <a:rPr lang="en-US" dirty="0"/>
              <a:t>to represent </a:t>
            </a:r>
            <a:r>
              <a:rPr lang="en-US" dirty="0">
                <a:solidFill>
                  <a:srgbClr val="C00000"/>
                </a:solidFill>
              </a:rPr>
              <a:t>cluster center</a:t>
            </a:r>
            <a:r>
              <a:rPr lang="en-US" dirty="0"/>
              <a:t>. </a:t>
            </a:r>
          </a:p>
          <a:p>
            <a:r>
              <a:rPr lang="en-US" dirty="0"/>
              <a:t>Effective for </a:t>
            </a:r>
            <a:r>
              <a:rPr lang="en-US" dirty="0">
                <a:solidFill>
                  <a:srgbClr val="C00000"/>
                </a:solidFill>
              </a:rPr>
              <a:t>small- to medium-size</a:t>
            </a:r>
            <a:r>
              <a:rPr lang="en-US" dirty="0"/>
              <a:t> data sets.</a:t>
            </a:r>
          </a:p>
          <a:p>
            <a:endParaRPr lang="en-US" dirty="0"/>
          </a:p>
        </p:txBody>
      </p:sp>
    </p:spTree>
    <p:extLst>
      <p:ext uri="{BB962C8B-B14F-4D97-AF65-F5344CB8AC3E}">
        <p14:creationId xmlns:p14="http://schemas.microsoft.com/office/powerpoint/2010/main" val="505793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7BBFC-64F1-B0B4-D3B3-DF6F8728E1AB}"/>
              </a:ext>
            </a:extLst>
          </p:cNvPr>
          <p:cNvSpPr>
            <a:spLocks noGrp="1"/>
          </p:cNvSpPr>
          <p:nvPr>
            <p:ph type="title"/>
          </p:nvPr>
        </p:nvSpPr>
        <p:spPr/>
        <p:txBody>
          <a:bodyPr>
            <a:normAutofit/>
          </a:bodyPr>
          <a:lstStyle/>
          <a:p>
            <a:r>
              <a:rPr lang="en-US" dirty="0"/>
              <a:t>Hierarchical methods  </a:t>
            </a:r>
          </a:p>
        </p:txBody>
      </p:sp>
      <p:sp>
        <p:nvSpPr>
          <p:cNvPr id="3" name="Content Placeholder 2">
            <a:extLst>
              <a:ext uri="{FF2B5EF4-FFF2-40B4-BE49-F238E27FC236}">
                <a16:creationId xmlns:a16="http://schemas.microsoft.com/office/drawing/2014/main" id="{9D0233B0-ED66-6EF2-2DAE-4A3C6981E607}"/>
              </a:ext>
            </a:extLst>
          </p:cNvPr>
          <p:cNvSpPr>
            <a:spLocks noGrp="1"/>
          </p:cNvSpPr>
          <p:nvPr>
            <p:ph idx="1"/>
          </p:nvPr>
        </p:nvSpPr>
        <p:spPr/>
        <p:txBody>
          <a:bodyPr/>
          <a:lstStyle/>
          <a:p>
            <a:r>
              <a:rPr lang="en-US" b="1" dirty="0">
                <a:solidFill>
                  <a:srgbClr val="C00000"/>
                </a:solidFill>
              </a:rPr>
              <a:t>Hierarchical  Methods</a:t>
            </a:r>
            <a:r>
              <a:rPr lang="en-US" dirty="0">
                <a:solidFill>
                  <a:srgbClr val="C00000"/>
                </a:solidFill>
              </a:rPr>
              <a:t>: </a:t>
            </a:r>
          </a:p>
          <a:p>
            <a:r>
              <a:rPr lang="en-US" dirty="0"/>
              <a:t>A hierarchical method creates a </a:t>
            </a:r>
            <a:r>
              <a:rPr lang="en-US" dirty="0">
                <a:solidFill>
                  <a:srgbClr val="C00000"/>
                </a:solidFill>
              </a:rPr>
              <a:t>hierarchical decomposition </a:t>
            </a:r>
            <a:r>
              <a:rPr lang="en-US" dirty="0"/>
              <a:t>of the </a:t>
            </a:r>
            <a:r>
              <a:rPr lang="en-US" dirty="0">
                <a:solidFill>
                  <a:srgbClr val="C00000"/>
                </a:solidFill>
              </a:rPr>
              <a:t>given set of data objects</a:t>
            </a:r>
            <a:r>
              <a:rPr lang="en-US" dirty="0"/>
              <a:t>.</a:t>
            </a:r>
          </a:p>
          <a:p>
            <a:r>
              <a:rPr lang="en-US" dirty="0"/>
              <a:t>A hierarchical method can be classified as being either </a:t>
            </a:r>
            <a:r>
              <a:rPr lang="en-US" dirty="0">
                <a:solidFill>
                  <a:srgbClr val="C00000"/>
                </a:solidFill>
              </a:rPr>
              <a:t>agglomerative</a:t>
            </a:r>
            <a:r>
              <a:rPr lang="en-US" dirty="0"/>
              <a:t> or </a:t>
            </a:r>
            <a:r>
              <a:rPr lang="en-US" dirty="0">
                <a:solidFill>
                  <a:srgbClr val="C00000"/>
                </a:solidFill>
              </a:rPr>
              <a:t>divisive</a:t>
            </a:r>
            <a:r>
              <a:rPr lang="en-US" dirty="0"/>
              <a:t>, based on how the hierarchical </a:t>
            </a:r>
            <a:r>
              <a:rPr lang="en-US" dirty="0">
                <a:solidFill>
                  <a:srgbClr val="C00000"/>
                </a:solidFill>
              </a:rPr>
              <a:t>decomposition is formed</a:t>
            </a:r>
            <a:r>
              <a:rPr lang="en-US" dirty="0"/>
              <a:t>. </a:t>
            </a:r>
          </a:p>
          <a:p>
            <a:r>
              <a:rPr lang="en-US" dirty="0"/>
              <a:t>Agglomerative approach:</a:t>
            </a:r>
          </a:p>
          <a:p>
            <a:pPr lvl="1"/>
            <a:r>
              <a:rPr lang="en-US" dirty="0"/>
              <a:t>It also called </a:t>
            </a:r>
            <a:r>
              <a:rPr lang="en-US" dirty="0">
                <a:solidFill>
                  <a:srgbClr val="C00000"/>
                </a:solidFill>
              </a:rPr>
              <a:t>bottom-up approach</a:t>
            </a:r>
            <a:r>
              <a:rPr lang="en-US" dirty="0"/>
              <a:t>.</a:t>
            </a:r>
          </a:p>
          <a:p>
            <a:pPr lvl="1"/>
            <a:r>
              <a:rPr lang="en-IN" dirty="0"/>
              <a:t>It starts with each object forming a </a:t>
            </a:r>
            <a:r>
              <a:rPr lang="en-IN" dirty="0">
                <a:solidFill>
                  <a:srgbClr val="C00000"/>
                </a:solidFill>
              </a:rPr>
              <a:t>separate group</a:t>
            </a:r>
            <a:r>
              <a:rPr lang="en-IN" dirty="0"/>
              <a:t>.</a:t>
            </a:r>
          </a:p>
          <a:p>
            <a:pPr lvl="1"/>
            <a:r>
              <a:rPr lang="en-IN" dirty="0"/>
              <a:t>It </a:t>
            </a:r>
            <a:r>
              <a:rPr lang="en-IN" dirty="0">
                <a:solidFill>
                  <a:srgbClr val="C00000"/>
                </a:solidFill>
              </a:rPr>
              <a:t>successively merges </a:t>
            </a:r>
            <a:r>
              <a:rPr lang="en-IN" dirty="0"/>
              <a:t>the </a:t>
            </a:r>
            <a:r>
              <a:rPr lang="en-IN" dirty="0">
                <a:solidFill>
                  <a:srgbClr val="C00000"/>
                </a:solidFill>
              </a:rPr>
              <a:t>objects or groups </a:t>
            </a:r>
            <a:r>
              <a:rPr lang="en-IN" dirty="0"/>
              <a:t>close to </a:t>
            </a:r>
            <a:r>
              <a:rPr lang="en-IN" dirty="0">
                <a:solidFill>
                  <a:srgbClr val="C00000"/>
                </a:solidFill>
              </a:rPr>
              <a:t>one another</a:t>
            </a:r>
            <a:r>
              <a:rPr lang="en-IN" dirty="0"/>
              <a:t>, until all the groups are merged into one (the topmost level of the hierarchy), or a </a:t>
            </a:r>
            <a:r>
              <a:rPr lang="en-IN" dirty="0">
                <a:solidFill>
                  <a:srgbClr val="C00000"/>
                </a:solidFill>
              </a:rPr>
              <a:t>termination condition holds</a:t>
            </a:r>
            <a:r>
              <a:rPr lang="en-IN" dirty="0"/>
              <a:t>. </a:t>
            </a:r>
          </a:p>
          <a:p>
            <a:r>
              <a:rPr lang="en-US" dirty="0"/>
              <a:t>Divisive approach:</a:t>
            </a:r>
          </a:p>
          <a:p>
            <a:pPr lvl="1"/>
            <a:r>
              <a:rPr lang="en-US" dirty="0"/>
              <a:t>It also called </a:t>
            </a:r>
            <a:r>
              <a:rPr lang="en-US" dirty="0">
                <a:solidFill>
                  <a:srgbClr val="C00000"/>
                </a:solidFill>
              </a:rPr>
              <a:t>top-down approach</a:t>
            </a:r>
            <a:r>
              <a:rPr lang="en-US" dirty="0"/>
              <a:t>.</a:t>
            </a:r>
          </a:p>
          <a:p>
            <a:pPr lvl="1"/>
            <a:r>
              <a:rPr lang="en-US" dirty="0"/>
              <a:t>It starts with all the objects in the </a:t>
            </a:r>
            <a:r>
              <a:rPr lang="en-US" dirty="0">
                <a:solidFill>
                  <a:srgbClr val="C00000"/>
                </a:solidFill>
              </a:rPr>
              <a:t>same cluster</a:t>
            </a:r>
            <a:r>
              <a:rPr lang="en-US" dirty="0"/>
              <a:t>. </a:t>
            </a:r>
          </a:p>
          <a:p>
            <a:pPr lvl="1"/>
            <a:r>
              <a:rPr lang="en-US" dirty="0"/>
              <a:t>In each </a:t>
            </a:r>
            <a:r>
              <a:rPr lang="en-US" dirty="0">
                <a:solidFill>
                  <a:srgbClr val="C00000"/>
                </a:solidFill>
              </a:rPr>
              <a:t>successive iteration</a:t>
            </a:r>
            <a:r>
              <a:rPr lang="en-US" dirty="0"/>
              <a:t>, a cluster is split into </a:t>
            </a:r>
            <a:r>
              <a:rPr lang="en-US" dirty="0">
                <a:solidFill>
                  <a:srgbClr val="C00000"/>
                </a:solidFill>
              </a:rPr>
              <a:t>smaller clusters</a:t>
            </a:r>
            <a:r>
              <a:rPr lang="en-US" dirty="0"/>
              <a:t>, until eventually each object is in </a:t>
            </a:r>
            <a:r>
              <a:rPr lang="en-US" dirty="0">
                <a:solidFill>
                  <a:srgbClr val="C00000"/>
                </a:solidFill>
              </a:rPr>
              <a:t>one cluster</a:t>
            </a:r>
            <a:r>
              <a:rPr lang="en-US" dirty="0"/>
              <a:t>, or a </a:t>
            </a:r>
            <a:r>
              <a:rPr lang="en-US" dirty="0">
                <a:solidFill>
                  <a:srgbClr val="C00000"/>
                </a:solidFill>
              </a:rPr>
              <a:t>termination condition holds</a:t>
            </a:r>
            <a:r>
              <a:rPr lang="en-US" dirty="0"/>
              <a:t>. </a:t>
            </a:r>
          </a:p>
          <a:p>
            <a:endParaRPr lang="en-US" dirty="0"/>
          </a:p>
          <a:p>
            <a:endParaRPr lang="en-US" dirty="0"/>
          </a:p>
        </p:txBody>
      </p:sp>
    </p:spTree>
    <p:extLst>
      <p:ext uri="{BB962C8B-B14F-4D97-AF65-F5344CB8AC3E}">
        <p14:creationId xmlns:p14="http://schemas.microsoft.com/office/powerpoint/2010/main" val="3389737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6292A-8A3A-F408-69E3-F47C3C649BAC}"/>
              </a:ext>
            </a:extLst>
          </p:cNvPr>
          <p:cNvSpPr>
            <a:spLocks noGrp="1"/>
          </p:cNvSpPr>
          <p:nvPr>
            <p:ph type="title"/>
          </p:nvPr>
        </p:nvSpPr>
        <p:spPr/>
        <p:txBody>
          <a:bodyPr/>
          <a:lstStyle/>
          <a:p>
            <a:r>
              <a:rPr lang="en-US" dirty="0"/>
              <a:t>Hierarchical methods </a:t>
            </a:r>
          </a:p>
        </p:txBody>
      </p:sp>
      <p:grpSp>
        <p:nvGrpSpPr>
          <p:cNvPr id="4" name="Group 4">
            <a:extLst>
              <a:ext uri="{FF2B5EF4-FFF2-40B4-BE49-F238E27FC236}">
                <a16:creationId xmlns:a16="http://schemas.microsoft.com/office/drawing/2014/main" id="{BD95C8C8-FBE6-242C-FE5B-77F8183AA608}"/>
              </a:ext>
            </a:extLst>
          </p:cNvPr>
          <p:cNvGrpSpPr>
            <a:grpSpLocks/>
          </p:cNvGrpSpPr>
          <p:nvPr/>
        </p:nvGrpSpPr>
        <p:grpSpPr bwMode="auto">
          <a:xfrm>
            <a:off x="567690" y="1074420"/>
            <a:ext cx="7140389" cy="3649663"/>
            <a:chOff x="1200" y="1776"/>
            <a:chExt cx="4336" cy="2299"/>
          </a:xfrm>
        </p:grpSpPr>
        <p:sp>
          <p:nvSpPr>
            <p:cNvPr id="5" name="Line 5">
              <a:extLst>
                <a:ext uri="{FF2B5EF4-FFF2-40B4-BE49-F238E27FC236}">
                  <a16:creationId xmlns:a16="http://schemas.microsoft.com/office/drawing/2014/main" id="{A74B3072-4083-BB04-E73F-EAD760680AC6}"/>
                </a:ext>
              </a:extLst>
            </p:cNvPr>
            <p:cNvSpPr>
              <a:spLocks noChangeShapeType="1"/>
            </p:cNvSpPr>
            <p:nvPr/>
          </p:nvSpPr>
          <p:spPr bwMode="auto">
            <a:xfrm>
              <a:off x="1200" y="2112"/>
              <a:ext cx="3216"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6" name="Group 6">
              <a:extLst>
                <a:ext uri="{FF2B5EF4-FFF2-40B4-BE49-F238E27FC236}">
                  <a16:creationId xmlns:a16="http://schemas.microsoft.com/office/drawing/2014/main" id="{4995C928-8DD1-C72A-ED01-2665EDF45774}"/>
                </a:ext>
              </a:extLst>
            </p:cNvPr>
            <p:cNvGrpSpPr>
              <a:grpSpLocks/>
            </p:cNvGrpSpPr>
            <p:nvPr/>
          </p:nvGrpSpPr>
          <p:grpSpPr bwMode="auto">
            <a:xfrm>
              <a:off x="1440" y="1785"/>
              <a:ext cx="480" cy="327"/>
              <a:chOff x="1104" y="1785"/>
              <a:chExt cx="480" cy="327"/>
            </a:xfrm>
          </p:grpSpPr>
          <p:sp>
            <p:nvSpPr>
              <p:cNvPr id="58" name="Line 7">
                <a:extLst>
                  <a:ext uri="{FF2B5EF4-FFF2-40B4-BE49-F238E27FC236}">
                    <a16:creationId xmlns:a16="http://schemas.microsoft.com/office/drawing/2014/main" id="{3C21CAF8-8500-B6FD-D371-2108374ADD88}"/>
                  </a:ext>
                </a:extLst>
              </p:cNvPr>
              <p:cNvSpPr>
                <a:spLocks noChangeShapeType="1"/>
              </p:cNvSpPr>
              <p:nvPr/>
            </p:nvSpPr>
            <p:spPr bwMode="auto">
              <a:xfrm flipH="1">
                <a:off x="1200" y="20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 name="Text Box 8">
                <a:extLst>
                  <a:ext uri="{FF2B5EF4-FFF2-40B4-BE49-F238E27FC236}">
                    <a16:creationId xmlns:a16="http://schemas.microsoft.com/office/drawing/2014/main" id="{35F09C75-3A78-458A-C03C-772450C31E5E}"/>
                  </a:ext>
                </a:extLst>
              </p:cNvPr>
              <p:cNvSpPr txBox="1">
                <a:spLocks noChangeArrowheads="1"/>
              </p:cNvSpPr>
              <p:nvPr/>
            </p:nvSpPr>
            <p:spPr bwMode="auto">
              <a:xfrm>
                <a:off x="1104" y="1785"/>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zh-CN" sz="1800">
                    <a:latin typeface="+mn-lt"/>
                    <a:ea typeface="SimSun" panose="02010600030101010101" pitchFamily="2" charset="-122"/>
                  </a:rPr>
                  <a:t>Step 0</a:t>
                </a:r>
                <a:endParaRPr lang="en-US" altLang="zh-CN" sz="2400">
                  <a:latin typeface="+mn-lt"/>
                  <a:ea typeface="SimSun" panose="02010600030101010101" pitchFamily="2" charset="-122"/>
                </a:endParaRPr>
              </a:p>
            </p:txBody>
          </p:sp>
        </p:grpSp>
        <p:grpSp>
          <p:nvGrpSpPr>
            <p:cNvPr id="7" name="Group 9">
              <a:extLst>
                <a:ext uri="{FF2B5EF4-FFF2-40B4-BE49-F238E27FC236}">
                  <a16:creationId xmlns:a16="http://schemas.microsoft.com/office/drawing/2014/main" id="{E71C7776-D928-7D7C-5182-CE6EBF7F12F9}"/>
                </a:ext>
              </a:extLst>
            </p:cNvPr>
            <p:cNvGrpSpPr>
              <a:grpSpLocks/>
            </p:cNvGrpSpPr>
            <p:nvPr/>
          </p:nvGrpSpPr>
          <p:grpSpPr bwMode="auto">
            <a:xfrm>
              <a:off x="1968" y="1776"/>
              <a:ext cx="480" cy="327"/>
              <a:chOff x="1104" y="1785"/>
              <a:chExt cx="480" cy="327"/>
            </a:xfrm>
          </p:grpSpPr>
          <p:sp>
            <p:nvSpPr>
              <p:cNvPr id="56" name="Line 10">
                <a:extLst>
                  <a:ext uri="{FF2B5EF4-FFF2-40B4-BE49-F238E27FC236}">
                    <a16:creationId xmlns:a16="http://schemas.microsoft.com/office/drawing/2014/main" id="{E66E82E2-84B6-6DB5-A17F-22B64893220C}"/>
                  </a:ext>
                </a:extLst>
              </p:cNvPr>
              <p:cNvSpPr>
                <a:spLocks noChangeShapeType="1"/>
              </p:cNvSpPr>
              <p:nvPr/>
            </p:nvSpPr>
            <p:spPr bwMode="auto">
              <a:xfrm flipH="1">
                <a:off x="1200" y="20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 name="Text Box 11">
                <a:extLst>
                  <a:ext uri="{FF2B5EF4-FFF2-40B4-BE49-F238E27FC236}">
                    <a16:creationId xmlns:a16="http://schemas.microsoft.com/office/drawing/2014/main" id="{BDA06C99-EA30-653F-847D-F0E3109E0F6D}"/>
                  </a:ext>
                </a:extLst>
              </p:cNvPr>
              <p:cNvSpPr txBox="1">
                <a:spLocks noChangeArrowheads="1"/>
              </p:cNvSpPr>
              <p:nvPr/>
            </p:nvSpPr>
            <p:spPr bwMode="auto">
              <a:xfrm>
                <a:off x="1104" y="1785"/>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zh-CN" sz="1800" dirty="0">
                    <a:latin typeface="+mn-lt"/>
                    <a:ea typeface="SimSun" panose="02010600030101010101" pitchFamily="2" charset="-122"/>
                  </a:rPr>
                  <a:t>Step 1</a:t>
                </a:r>
                <a:endParaRPr lang="en-US" altLang="zh-CN" sz="2400" dirty="0">
                  <a:latin typeface="+mn-lt"/>
                  <a:ea typeface="SimSun" panose="02010600030101010101" pitchFamily="2" charset="-122"/>
                </a:endParaRPr>
              </a:p>
            </p:txBody>
          </p:sp>
        </p:grpSp>
        <p:grpSp>
          <p:nvGrpSpPr>
            <p:cNvPr id="8" name="Group 12">
              <a:extLst>
                <a:ext uri="{FF2B5EF4-FFF2-40B4-BE49-F238E27FC236}">
                  <a16:creationId xmlns:a16="http://schemas.microsoft.com/office/drawing/2014/main" id="{041FC6F8-7AD5-FA06-E5D3-87644524501D}"/>
                </a:ext>
              </a:extLst>
            </p:cNvPr>
            <p:cNvGrpSpPr>
              <a:grpSpLocks/>
            </p:cNvGrpSpPr>
            <p:nvPr/>
          </p:nvGrpSpPr>
          <p:grpSpPr bwMode="auto">
            <a:xfrm>
              <a:off x="2496" y="1776"/>
              <a:ext cx="480" cy="327"/>
              <a:chOff x="1104" y="1785"/>
              <a:chExt cx="480" cy="327"/>
            </a:xfrm>
          </p:grpSpPr>
          <p:sp>
            <p:nvSpPr>
              <p:cNvPr id="54" name="Line 13">
                <a:extLst>
                  <a:ext uri="{FF2B5EF4-FFF2-40B4-BE49-F238E27FC236}">
                    <a16:creationId xmlns:a16="http://schemas.microsoft.com/office/drawing/2014/main" id="{326336BA-19F8-3788-2AF4-E496D7726DA4}"/>
                  </a:ext>
                </a:extLst>
              </p:cNvPr>
              <p:cNvSpPr>
                <a:spLocks noChangeShapeType="1"/>
              </p:cNvSpPr>
              <p:nvPr/>
            </p:nvSpPr>
            <p:spPr bwMode="auto">
              <a:xfrm flipH="1">
                <a:off x="1200" y="20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 name="Text Box 14">
                <a:extLst>
                  <a:ext uri="{FF2B5EF4-FFF2-40B4-BE49-F238E27FC236}">
                    <a16:creationId xmlns:a16="http://schemas.microsoft.com/office/drawing/2014/main" id="{AAC2C37B-9895-B70F-7E44-9030F297A4A3}"/>
                  </a:ext>
                </a:extLst>
              </p:cNvPr>
              <p:cNvSpPr txBox="1">
                <a:spLocks noChangeArrowheads="1"/>
              </p:cNvSpPr>
              <p:nvPr/>
            </p:nvSpPr>
            <p:spPr bwMode="auto">
              <a:xfrm>
                <a:off x="1104" y="1785"/>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zh-CN" sz="1800">
                    <a:latin typeface="+mn-lt"/>
                    <a:ea typeface="SimSun" panose="02010600030101010101" pitchFamily="2" charset="-122"/>
                  </a:rPr>
                  <a:t>Step 2</a:t>
                </a:r>
                <a:endParaRPr lang="en-US" altLang="zh-CN" sz="2400">
                  <a:latin typeface="+mn-lt"/>
                  <a:ea typeface="SimSun" panose="02010600030101010101" pitchFamily="2" charset="-122"/>
                </a:endParaRPr>
              </a:p>
            </p:txBody>
          </p:sp>
        </p:grpSp>
        <p:grpSp>
          <p:nvGrpSpPr>
            <p:cNvPr id="9" name="Group 15">
              <a:extLst>
                <a:ext uri="{FF2B5EF4-FFF2-40B4-BE49-F238E27FC236}">
                  <a16:creationId xmlns:a16="http://schemas.microsoft.com/office/drawing/2014/main" id="{BAB9B12B-624E-B203-720A-CE071431A5D8}"/>
                </a:ext>
              </a:extLst>
            </p:cNvPr>
            <p:cNvGrpSpPr>
              <a:grpSpLocks/>
            </p:cNvGrpSpPr>
            <p:nvPr/>
          </p:nvGrpSpPr>
          <p:grpSpPr bwMode="auto">
            <a:xfrm>
              <a:off x="2976" y="1776"/>
              <a:ext cx="480" cy="327"/>
              <a:chOff x="1104" y="1785"/>
              <a:chExt cx="480" cy="327"/>
            </a:xfrm>
          </p:grpSpPr>
          <p:sp>
            <p:nvSpPr>
              <p:cNvPr id="52" name="Line 16">
                <a:extLst>
                  <a:ext uri="{FF2B5EF4-FFF2-40B4-BE49-F238E27FC236}">
                    <a16:creationId xmlns:a16="http://schemas.microsoft.com/office/drawing/2014/main" id="{8C05C4FE-CFD7-D5F9-4910-DD1E8515DFBF}"/>
                  </a:ext>
                </a:extLst>
              </p:cNvPr>
              <p:cNvSpPr>
                <a:spLocks noChangeShapeType="1"/>
              </p:cNvSpPr>
              <p:nvPr/>
            </p:nvSpPr>
            <p:spPr bwMode="auto">
              <a:xfrm flipH="1">
                <a:off x="1200" y="20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 name="Text Box 17">
                <a:extLst>
                  <a:ext uri="{FF2B5EF4-FFF2-40B4-BE49-F238E27FC236}">
                    <a16:creationId xmlns:a16="http://schemas.microsoft.com/office/drawing/2014/main" id="{919FB728-E341-6D6F-126A-0DF6517D739E}"/>
                  </a:ext>
                </a:extLst>
              </p:cNvPr>
              <p:cNvSpPr txBox="1">
                <a:spLocks noChangeArrowheads="1"/>
              </p:cNvSpPr>
              <p:nvPr/>
            </p:nvSpPr>
            <p:spPr bwMode="auto">
              <a:xfrm>
                <a:off x="1104" y="1785"/>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zh-CN" sz="1800" dirty="0">
                    <a:latin typeface="+mn-lt"/>
                    <a:ea typeface="SimSun" panose="02010600030101010101" pitchFamily="2" charset="-122"/>
                  </a:rPr>
                  <a:t>Step 3</a:t>
                </a:r>
                <a:endParaRPr lang="en-US" altLang="zh-CN" sz="2400" dirty="0">
                  <a:latin typeface="+mn-lt"/>
                  <a:ea typeface="SimSun" panose="02010600030101010101" pitchFamily="2" charset="-122"/>
                </a:endParaRPr>
              </a:p>
            </p:txBody>
          </p:sp>
        </p:grpSp>
        <p:grpSp>
          <p:nvGrpSpPr>
            <p:cNvPr id="10" name="Group 18">
              <a:extLst>
                <a:ext uri="{FF2B5EF4-FFF2-40B4-BE49-F238E27FC236}">
                  <a16:creationId xmlns:a16="http://schemas.microsoft.com/office/drawing/2014/main" id="{CB736CAF-64A2-673D-4017-5894A14D2BE4}"/>
                </a:ext>
              </a:extLst>
            </p:cNvPr>
            <p:cNvGrpSpPr>
              <a:grpSpLocks/>
            </p:cNvGrpSpPr>
            <p:nvPr/>
          </p:nvGrpSpPr>
          <p:grpSpPr bwMode="auto">
            <a:xfrm>
              <a:off x="3456" y="1776"/>
              <a:ext cx="480" cy="327"/>
              <a:chOff x="1104" y="1785"/>
              <a:chExt cx="480" cy="327"/>
            </a:xfrm>
          </p:grpSpPr>
          <p:sp>
            <p:nvSpPr>
              <p:cNvPr id="50" name="Line 19">
                <a:extLst>
                  <a:ext uri="{FF2B5EF4-FFF2-40B4-BE49-F238E27FC236}">
                    <a16:creationId xmlns:a16="http://schemas.microsoft.com/office/drawing/2014/main" id="{15ED8269-E231-A2CB-8262-7A28C35FCE85}"/>
                  </a:ext>
                </a:extLst>
              </p:cNvPr>
              <p:cNvSpPr>
                <a:spLocks noChangeShapeType="1"/>
              </p:cNvSpPr>
              <p:nvPr/>
            </p:nvSpPr>
            <p:spPr bwMode="auto">
              <a:xfrm flipH="1">
                <a:off x="1200" y="20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 name="Text Box 20">
                <a:extLst>
                  <a:ext uri="{FF2B5EF4-FFF2-40B4-BE49-F238E27FC236}">
                    <a16:creationId xmlns:a16="http://schemas.microsoft.com/office/drawing/2014/main" id="{5A814026-F344-01CA-A765-5D24758E40F6}"/>
                  </a:ext>
                </a:extLst>
              </p:cNvPr>
              <p:cNvSpPr txBox="1">
                <a:spLocks noChangeArrowheads="1"/>
              </p:cNvSpPr>
              <p:nvPr/>
            </p:nvSpPr>
            <p:spPr bwMode="auto">
              <a:xfrm>
                <a:off x="1104" y="1785"/>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zh-CN" sz="1800">
                    <a:latin typeface="+mn-lt"/>
                    <a:ea typeface="SimSun" panose="02010600030101010101" pitchFamily="2" charset="-122"/>
                  </a:rPr>
                  <a:t>Step 4</a:t>
                </a:r>
                <a:endParaRPr lang="en-US" altLang="zh-CN" sz="2400">
                  <a:latin typeface="+mn-lt"/>
                  <a:ea typeface="SimSun" panose="02010600030101010101" pitchFamily="2" charset="-122"/>
                </a:endParaRPr>
              </a:p>
            </p:txBody>
          </p:sp>
        </p:grpSp>
        <p:sp>
          <p:nvSpPr>
            <p:cNvPr id="11" name="Text Box 21">
              <a:extLst>
                <a:ext uri="{FF2B5EF4-FFF2-40B4-BE49-F238E27FC236}">
                  <a16:creationId xmlns:a16="http://schemas.microsoft.com/office/drawing/2014/main" id="{D2D98AD8-5E82-3605-D9A2-AC0CBD58C1E8}"/>
                </a:ext>
              </a:extLst>
            </p:cNvPr>
            <p:cNvSpPr txBox="1">
              <a:spLocks noChangeArrowheads="1"/>
            </p:cNvSpPr>
            <p:nvPr/>
          </p:nvSpPr>
          <p:spPr bwMode="auto">
            <a:xfrm>
              <a:off x="1440" y="250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2400">
                  <a:latin typeface="+mn-lt"/>
                  <a:ea typeface="SimSun" panose="02010600030101010101" pitchFamily="2" charset="-122"/>
                </a:rPr>
                <a:t>b</a:t>
              </a:r>
            </a:p>
          </p:txBody>
        </p:sp>
        <p:sp>
          <p:nvSpPr>
            <p:cNvPr id="12" name="Text Box 22">
              <a:extLst>
                <a:ext uri="{FF2B5EF4-FFF2-40B4-BE49-F238E27FC236}">
                  <a16:creationId xmlns:a16="http://schemas.microsoft.com/office/drawing/2014/main" id="{E9220DCF-B67B-8977-1F79-FFBF7DC9AF2D}"/>
                </a:ext>
              </a:extLst>
            </p:cNvPr>
            <p:cNvSpPr txBox="1">
              <a:spLocks noChangeArrowheads="1"/>
            </p:cNvSpPr>
            <p:nvPr/>
          </p:nvSpPr>
          <p:spPr bwMode="auto">
            <a:xfrm>
              <a:off x="1440" y="310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2400">
                  <a:latin typeface="+mn-lt"/>
                  <a:ea typeface="SimSun" panose="02010600030101010101" pitchFamily="2" charset="-122"/>
                </a:rPr>
                <a:t>d</a:t>
              </a:r>
            </a:p>
          </p:txBody>
        </p:sp>
        <p:sp>
          <p:nvSpPr>
            <p:cNvPr id="13" name="Text Box 23">
              <a:extLst>
                <a:ext uri="{FF2B5EF4-FFF2-40B4-BE49-F238E27FC236}">
                  <a16:creationId xmlns:a16="http://schemas.microsoft.com/office/drawing/2014/main" id="{79FC40A1-15CD-A058-8BE8-324FE2C21490}"/>
                </a:ext>
              </a:extLst>
            </p:cNvPr>
            <p:cNvSpPr txBox="1">
              <a:spLocks noChangeArrowheads="1"/>
            </p:cNvSpPr>
            <p:nvPr/>
          </p:nvSpPr>
          <p:spPr bwMode="auto">
            <a:xfrm>
              <a:off x="1440" y="2808"/>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2400">
                  <a:latin typeface="+mn-lt"/>
                  <a:ea typeface="SimSun" panose="02010600030101010101" pitchFamily="2" charset="-122"/>
                </a:rPr>
                <a:t>c</a:t>
              </a:r>
            </a:p>
          </p:txBody>
        </p:sp>
        <p:sp>
          <p:nvSpPr>
            <p:cNvPr id="14" name="Text Box 24">
              <a:extLst>
                <a:ext uri="{FF2B5EF4-FFF2-40B4-BE49-F238E27FC236}">
                  <a16:creationId xmlns:a16="http://schemas.microsoft.com/office/drawing/2014/main" id="{E576E7D2-0D54-A52C-F9DF-4A1954092D6A}"/>
                </a:ext>
              </a:extLst>
            </p:cNvPr>
            <p:cNvSpPr txBox="1">
              <a:spLocks noChangeArrowheads="1"/>
            </p:cNvSpPr>
            <p:nvPr/>
          </p:nvSpPr>
          <p:spPr bwMode="auto">
            <a:xfrm>
              <a:off x="1440" y="3408"/>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2400">
                  <a:latin typeface="+mn-lt"/>
                  <a:ea typeface="SimSun" panose="02010600030101010101" pitchFamily="2" charset="-122"/>
                </a:rPr>
                <a:t>e</a:t>
              </a:r>
            </a:p>
          </p:txBody>
        </p:sp>
        <p:sp>
          <p:nvSpPr>
            <p:cNvPr id="15" name="Text Box 25">
              <a:extLst>
                <a:ext uri="{FF2B5EF4-FFF2-40B4-BE49-F238E27FC236}">
                  <a16:creationId xmlns:a16="http://schemas.microsoft.com/office/drawing/2014/main" id="{D7DCAE20-D6A7-4299-D0F9-70A0BF642BCC}"/>
                </a:ext>
              </a:extLst>
            </p:cNvPr>
            <p:cNvSpPr txBox="1">
              <a:spLocks noChangeArrowheads="1"/>
            </p:cNvSpPr>
            <p:nvPr/>
          </p:nvSpPr>
          <p:spPr bwMode="auto">
            <a:xfrm>
              <a:off x="1440" y="2208"/>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2400">
                  <a:latin typeface="+mn-lt"/>
                  <a:ea typeface="SimSun" panose="02010600030101010101" pitchFamily="2" charset="-122"/>
                </a:rPr>
                <a:t>a</a:t>
              </a:r>
            </a:p>
          </p:txBody>
        </p:sp>
        <p:sp>
          <p:nvSpPr>
            <p:cNvPr id="16" name="Oval 26">
              <a:extLst>
                <a:ext uri="{FF2B5EF4-FFF2-40B4-BE49-F238E27FC236}">
                  <a16:creationId xmlns:a16="http://schemas.microsoft.com/office/drawing/2014/main" id="{E99A81BE-2A54-8898-20E2-9E97A6756549}"/>
                </a:ext>
              </a:extLst>
            </p:cNvPr>
            <p:cNvSpPr>
              <a:spLocks noChangeArrowheads="1"/>
            </p:cNvSpPr>
            <p:nvPr/>
          </p:nvSpPr>
          <p:spPr bwMode="auto">
            <a:xfrm>
              <a:off x="1392" y="2256"/>
              <a:ext cx="28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mn-lt"/>
              </a:endParaRPr>
            </a:p>
          </p:txBody>
        </p:sp>
        <p:sp>
          <p:nvSpPr>
            <p:cNvPr id="17" name="Oval 27">
              <a:extLst>
                <a:ext uri="{FF2B5EF4-FFF2-40B4-BE49-F238E27FC236}">
                  <a16:creationId xmlns:a16="http://schemas.microsoft.com/office/drawing/2014/main" id="{4F689FD7-4758-68C8-9655-99F8857B0B70}"/>
                </a:ext>
              </a:extLst>
            </p:cNvPr>
            <p:cNvSpPr>
              <a:spLocks noChangeArrowheads="1"/>
            </p:cNvSpPr>
            <p:nvPr/>
          </p:nvSpPr>
          <p:spPr bwMode="auto">
            <a:xfrm>
              <a:off x="1392" y="2544"/>
              <a:ext cx="28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mn-lt"/>
              </a:endParaRPr>
            </a:p>
          </p:txBody>
        </p:sp>
        <p:sp>
          <p:nvSpPr>
            <p:cNvPr id="18" name="Oval 28">
              <a:extLst>
                <a:ext uri="{FF2B5EF4-FFF2-40B4-BE49-F238E27FC236}">
                  <a16:creationId xmlns:a16="http://schemas.microsoft.com/office/drawing/2014/main" id="{DEA8FB6E-6300-A3E5-41DE-D0B1F1A0F48D}"/>
                </a:ext>
              </a:extLst>
            </p:cNvPr>
            <p:cNvSpPr>
              <a:spLocks noChangeArrowheads="1"/>
            </p:cNvSpPr>
            <p:nvPr/>
          </p:nvSpPr>
          <p:spPr bwMode="auto">
            <a:xfrm>
              <a:off x="1392" y="2832"/>
              <a:ext cx="28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mn-lt"/>
              </a:endParaRPr>
            </a:p>
          </p:txBody>
        </p:sp>
        <p:sp>
          <p:nvSpPr>
            <p:cNvPr id="19" name="Oval 29">
              <a:extLst>
                <a:ext uri="{FF2B5EF4-FFF2-40B4-BE49-F238E27FC236}">
                  <a16:creationId xmlns:a16="http://schemas.microsoft.com/office/drawing/2014/main" id="{83256A5F-928A-2EF6-3594-B15DD37E6630}"/>
                </a:ext>
              </a:extLst>
            </p:cNvPr>
            <p:cNvSpPr>
              <a:spLocks noChangeArrowheads="1"/>
            </p:cNvSpPr>
            <p:nvPr/>
          </p:nvSpPr>
          <p:spPr bwMode="auto">
            <a:xfrm>
              <a:off x="1392" y="3120"/>
              <a:ext cx="28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mn-lt"/>
              </a:endParaRPr>
            </a:p>
          </p:txBody>
        </p:sp>
        <p:sp>
          <p:nvSpPr>
            <p:cNvPr id="20" name="Oval 30">
              <a:extLst>
                <a:ext uri="{FF2B5EF4-FFF2-40B4-BE49-F238E27FC236}">
                  <a16:creationId xmlns:a16="http://schemas.microsoft.com/office/drawing/2014/main" id="{18B9CA3F-B603-349E-A673-1BD5F3C1BD9C}"/>
                </a:ext>
              </a:extLst>
            </p:cNvPr>
            <p:cNvSpPr>
              <a:spLocks noChangeArrowheads="1"/>
            </p:cNvSpPr>
            <p:nvPr/>
          </p:nvSpPr>
          <p:spPr bwMode="auto">
            <a:xfrm>
              <a:off x="1392" y="3408"/>
              <a:ext cx="28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mn-lt"/>
              </a:endParaRPr>
            </a:p>
          </p:txBody>
        </p:sp>
        <p:sp>
          <p:nvSpPr>
            <p:cNvPr id="21" name="Text Box 31">
              <a:extLst>
                <a:ext uri="{FF2B5EF4-FFF2-40B4-BE49-F238E27FC236}">
                  <a16:creationId xmlns:a16="http://schemas.microsoft.com/office/drawing/2014/main" id="{F8D79736-9B08-A644-8804-952F05337AEF}"/>
                </a:ext>
              </a:extLst>
            </p:cNvPr>
            <p:cNvSpPr txBox="1">
              <a:spLocks noChangeArrowheads="1"/>
            </p:cNvSpPr>
            <p:nvPr/>
          </p:nvSpPr>
          <p:spPr bwMode="auto">
            <a:xfrm>
              <a:off x="1968" y="2304"/>
              <a:ext cx="3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2400">
                  <a:latin typeface="+mn-lt"/>
                  <a:ea typeface="SimSun" panose="02010600030101010101" pitchFamily="2" charset="-122"/>
                </a:rPr>
                <a:t>a b</a:t>
              </a:r>
            </a:p>
          </p:txBody>
        </p:sp>
        <p:sp>
          <p:nvSpPr>
            <p:cNvPr id="22" name="Oval 32">
              <a:extLst>
                <a:ext uri="{FF2B5EF4-FFF2-40B4-BE49-F238E27FC236}">
                  <a16:creationId xmlns:a16="http://schemas.microsoft.com/office/drawing/2014/main" id="{9DA4B276-4E7F-BBD7-862E-DB4D9A5CBE25}"/>
                </a:ext>
              </a:extLst>
            </p:cNvPr>
            <p:cNvSpPr>
              <a:spLocks noChangeArrowheads="1"/>
            </p:cNvSpPr>
            <p:nvPr/>
          </p:nvSpPr>
          <p:spPr bwMode="auto">
            <a:xfrm>
              <a:off x="1872" y="2352"/>
              <a:ext cx="52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mn-lt"/>
              </a:endParaRPr>
            </a:p>
          </p:txBody>
        </p:sp>
        <p:sp>
          <p:nvSpPr>
            <p:cNvPr id="23" name="Text Box 33">
              <a:extLst>
                <a:ext uri="{FF2B5EF4-FFF2-40B4-BE49-F238E27FC236}">
                  <a16:creationId xmlns:a16="http://schemas.microsoft.com/office/drawing/2014/main" id="{606E2246-9917-31F1-8056-FDD9EED07801}"/>
                </a:ext>
              </a:extLst>
            </p:cNvPr>
            <p:cNvSpPr txBox="1">
              <a:spLocks noChangeArrowheads="1"/>
            </p:cNvSpPr>
            <p:nvPr/>
          </p:nvSpPr>
          <p:spPr bwMode="auto">
            <a:xfrm>
              <a:off x="2496" y="3216"/>
              <a:ext cx="3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2400">
                  <a:latin typeface="+mn-lt"/>
                  <a:ea typeface="SimSun" panose="02010600030101010101" pitchFamily="2" charset="-122"/>
                </a:rPr>
                <a:t>d e</a:t>
              </a:r>
            </a:p>
          </p:txBody>
        </p:sp>
        <p:sp>
          <p:nvSpPr>
            <p:cNvPr id="24" name="Oval 34">
              <a:extLst>
                <a:ext uri="{FF2B5EF4-FFF2-40B4-BE49-F238E27FC236}">
                  <a16:creationId xmlns:a16="http://schemas.microsoft.com/office/drawing/2014/main" id="{A0722806-E785-FB5D-5B54-508BA612C6FF}"/>
                </a:ext>
              </a:extLst>
            </p:cNvPr>
            <p:cNvSpPr>
              <a:spLocks noChangeArrowheads="1"/>
            </p:cNvSpPr>
            <p:nvPr/>
          </p:nvSpPr>
          <p:spPr bwMode="auto">
            <a:xfrm>
              <a:off x="2400" y="3264"/>
              <a:ext cx="52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mn-lt"/>
              </a:endParaRPr>
            </a:p>
          </p:txBody>
        </p:sp>
        <p:sp>
          <p:nvSpPr>
            <p:cNvPr id="25" name="Text Box 35">
              <a:extLst>
                <a:ext uri="{FF2B5EF4-FFF2-40B4-BE49-F238E27FC236}">
                  <a16:creationId xmlns:a16="http://schemas.microsoft.com/office/drawing/2014/main" id="{DA8C00ED-CE78-E1C3-3B20-9DBAD0001AD2}"/>
                </a:ext>
              </a:extLst>
            </p:cNvPr>
            <p:cNvSpPr txBox="1">
              <a:spLocks noChangeArrowheads="1"/>
            </p:cNvSpPr>
            <p:nvPr/>
          </p:nvSpPr>
          <p:spPr bwMode="auto">
            <a:xfrm>
              <a:off x="2880" y="2928"/>
              <a:ext cx="47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2400">
                  <a:latin typeface="+mn-lt"/>
                  <a:ea typeface="SimSun" panose="02010600030101010101" pitchFamily="2" charset="-122"/>
                </a:rPr>
                <a:t>c d e</a:t>
              </a:r>
            </a:p>
          </p:txBody>
        </p:sp>
        <p:sp>
          <p:nvSpPr>
            <p:cNvPr id="26" name="Oval 36">
              <a:extLst>
                <a:ext uri="{FF2B5EF4-FFF2-40B4-BE49-F238E27FC236}">
                  <a16:creationId xmlns:a16="http://schemas.microsoft.com/office/drawing/2014/main" id="{C14EB8C5-4324-C1BA-6814-B1208050ED4A}"/>
                </a:ext>
              </a:extLst>
            </p:cNvPr>
            <p:cNvSpPr>
              <a:spLocks noChangeArrowheads="1"/>
            </p:cNvSpPr>
            <p:nvPr/>
          </p:nvSpPr>
          <p:spPr bwMode="auto">
            <a:xfrm>
              <a:off x="2784" y="2928"/>
              <a:ext cx="624"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mn-lt"/>
              </a:endParaRPr>
            </a:p>
          </p:txBody>
        </p:sp>
        <p:sp>
          <p:nvSpPr>
            <p:cNvPr id="27" name="Text Box 37">
              <a:extLst>
                <a:ext uri="{FF2B5EF4-FFF2-40B4-BE49-F238E27FC236}">
                  <a16:creationId xmlns:a16="http://schemas.microsoft.com/office/drawing/2014/main" id="{37881269-2964-E173-F526-71FB05682D10}"/>
                </a:ext>
              </a:extLst>
            </p:cNvPr>
            <p:cNvSpPr txBox="1">
              <a:spLocks noChangeArrowheads="1"/>
            </p:cNvSpPr>
            <p:nvPr/>
          </p:nvSpPr>
          <p:spPr bwMode="auto">
            <a:xfrm>
              <a:off x="3216" y="2592"/>
              <a:ext cx="7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2400">
                  <a:latin typeface="+mn-lt"/>
                  <a:ea typeface="SimSun" panose="02010600030101010101" pitchFamily="2" charset="-122"/>
                </a:rPr>
                <a:t>a b c d e</a:t>
              </a:r>
            </a:p>
          </p:txBody>
        </p:sp>
        <p:sp>
          <p:nvSpPr>
            <p:cNvPr id="28" name="Oval 38">
              <a:extLst>
                <a:ext uri="{FF2B5EF4-FFF2-40B4-BE49-F238E27FC236}">
                  <a16:creationId xmlns:a16="http://schemas.microsoft.com/office/drawing/2014/main" id="{1BDD00C0-0366-371B-4647-94025B789C85}"/>
                </a:ext>
              </a:extLst>
            </p:cNvPr>
            <p:cNvSpPr>
              <a:spLocks noChangeArrowheads="1"/>
            </p:cNvSpPr>
            <p:nvPr/>
          </p:nvSpPr>
          <p:spPr bwMode="auto">
            <a:xfrm>
              <a:off x="3120" y="2592"/>
              <a:ext cx="100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mn-lt"/>
              </a:endParaRPr>
            </a:p>
          </p:txBody>
        </p:sp>
        <p:sp>
          <p:nvSpPr>
            <p:cNvPr id="29" name="Line 39">
              <a:extLst>
                <a:ext uri="{FF2B5EF4-FFF2-40B4-BE49-F238E27FC236}">
                  <a16:creationId xmlns:a16="http://schemas.microsoft.com/office/drawing/2014/main" id="{9F9D2C17-5EBC-D2FA-9951-729C59D9D04D}"/>
                </a:ext>
              </a:extLst>
            </p:cNvPr>
            <p:cNvSpPr>
              <a:spLocks noChangeShapeType="1"/>
            </p:cNvSpPr>
            <p:nvPr/>
          </p:nvSpPr>
          <p:spPr bwMode="auto">
            <a:xfrm>
              <a:off x="1200" y="3753"/>
              <a:ext cx="3216" cy="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30" name="Line 40">
              <a:extLst>
                <a:ext uri="{FF2B5EF4-FFF2-40B4-BE49-F238E27FC236}">
                  <a16:creationId xmlns:a16="http://schemas.microsoft.com/office/drawing/2014/main" id="{93E5E6D5-6C1C-A5BB-E90F-AB6ED51F012C}"/>
                </a:ext>
              </a:extLst>
            </p:cNvPr>
            <p:cNvSpPr>
              <a:spLocks noChangeShapeType="1"/>
            </p:cNvSpPr>
            <p:nvPr/>
          </p:nvSpPr>
          <p:spPr bwMode="auto">
            <a:xfrm flipH="1">
              <a:off x="1536" y="3753"/>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 name="Text Box 41">
              <a:extLst>
                <a:ext uri="{FF2B5EF4-FFF2-40B4-BE49-F238E27FC236}">
                  <a16:creationId xmlns:a16="http://schemas.microsoft.com/office/drawing/2014/main" id="{A01A91D6-1E4F-B4F5-2514-CF2397E5A4FA}"/>
                </a:ext>
              </a:extLst>
            </p:cNvPr>
            <p:cNvSpPr txBox="1">
              <a:spLocks noChangeArrowheads="1"/>
            </p:cNvSpPr>
            <p:nvPr/>
          </p:nvSpPr>
          <p:spPr bwMode="auto">
            <a:xfrm>
              <a:off x="1440" y="3810"/>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zh-CN" sz="1800">
                  <a:latin typeface="+mn-lt"/>
                  <a:ea typeface="SimSun" panose="02010600030101010101" pitchFamily="2" charset="-122"/>
                </a:rPr>
                <a:t>Step 4</a:t>
              </a:r>
              <a:endParaRPr lang="en-US" altLang="zh-CN" sz="2400">
                <a:latin typeface="+mn-lt"/>
                <a:ea typeface="SimSun" panose="02010600030101010101" pitchFamily="2" charset="-122"/>
              </a:endParaRPr>
            </a:p>
          </p:txBody>
        </p:sp>
        <p:sp>
          <p:nvSpPr>
            <p:cNvPr id="32" name="Line 42">
              <a:extLst>
                <a:ext uri="{FF2B5EF4-FFF2-40B4-BE49-F238E27FC236}">
                  <a16:creationId xmlns:a16="http://schemas.microsoft.com/office/drawing/2014/main" id="{B21A859E-6751-7272-F1B2-280079B4B92B}"/>
                </a:ext>
              </a:extLst>
            </p:cNvPr>
            <p:cNvSpPr>
              <a:spLocks noChangeShapeType="1"/>
            </p:cNvSpPr>
            <p:nvPr/>
          </p:nvSpPr>
          <p:spPr bwMode="auto">
            <a:xfrm flipH="1">
              <a:off x="2064" y="37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 name="Text Box 43">
              <a:extLst>
                <a:ext uri="{FF2B5EF4-FFF2-40B4-BE49-F238E27FC236}">
                  <a16:creationId xmlns:a16="http://schemas.microsoft.com/office/drawing/2014/main" id="{0BFB8EF3-2FBE-7E4B-339D-158ED68C32C2}"/>
                </a:ext>
              </a:extLst>
            </p:cNvPr>
            <p:cNvSpPr txBox="1">
              <a:spLocks noChangeArrowheads="1"/>
            </p:cNvSpPr>
            <p:nvPr/>
          </p:nvSpPr>
          <p:spPr bwMode="auto">
            <a:xfrm>
              <a:off x="1968" y="3801"/>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zh-CN" sz="1800">
                  <a:latin typeface="+mn-lt"/>
                  <a:ea typeface="SimSun" panose="02010600030101010101" pitchFamily="2" charset="-122"/>
                </a:rPr>
                <a:t>Step 3</a:t>
              </a:r>
              <a:endParaRPr lang="en-US" altLang="zh-CN" sz="2400">
                <a:latin typeface="+mn-lt"/>
                <a:ea typeface="SimSun" panose="02010600030101010101" pitchFamily="2" charset="-122"/>
              </a:endParaRPr>
            </a:p>
          </p:txBody>
        </p:sp>
        <p:sp>
          <p:nvSpPr>
            <p:cNvPr id="34" name="Line 44">
              <a:extLst>
                <a:ext uri="{FF2B5EF4-FFF2-40B4-BE49-F238E27FC236}">
                  <a16:creationId xmlns:a16="http://schemas.microsoft.com/office/drawing/2014/main" id="{71EB67AC-E50B-256C-E9AE-A0F04C310BD5}"/>
                </a:ext>
              </a:extLst>
            </p:cNvPr>
            <p:cNvSpPr>
              <a:spLocks noChangeShapeType="1"/>
            </p:cNvSpPr>
            <p:nvPr/>
          </p:nvSpPr>
          <p:spPr bwMode="auto">
            <a:xfrm flipH="1">
              <a:off x="2592" y="37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 name="Text Box 45">
              <a:extLst>
                <a:ext uri="{FF2B5EF4-FFF2-40B4-BE49-F238E27FC236}">
                  <a16:creationId xmlns:a16="http://schemas.microsoft.com/office/drawing/2014/main" id="{7D3DB67C-8A4F-C049-6142-0D7E5870B048}"/>
                </a:ext>
              </a:extLst>
            </p:cNvPr>
            <p:cNvSpPr txBox="1">
              <a:spLocks noChangeArrowheads="1"/>
            </p:cNvSpPr>
            <p:nvPr/>
          </p:nvSpPr>
          <p:spPr bwMode="auto">
            <a:xfrm>
              <a:off x="2496" y="3801"/>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zh-CN" sz="1800">
                  <a:latin typeface="+mn-lt"/>
                  <a:ea typeface="SimSun" panose="02010600030101010101" pitchFamily="2" charset="-122"/>
                </a:rPr>
                <a:t>Step 2</a:t>
              </a:r>
              <a:endParaRPr lang="en-US" altLang="zh-CN" sz="2400">
                <a:latin typeface="+mn-lt"/>
                <a:ea typeface="SimSun" panose="02010600030101010101" pitchFamily="2" charset="-122"/>
              </a:endParaRPr>
            </a:p>
          </p:txBody>
        </p:sp>
        <p:sp>
          <p:nvSpPr>
            <p:cNvPr id="36" name="Line 46">
              <a:extLst>
                <a:ext uri="{FF2B5EF4-FFF2-40B4-BE49-F238E27FC236}">
                  <a16:creationId xmlns:a16="http://schemas.microsoft.com/office/drawing/2014/main" id="{A0295A14-2878-6AE1-1866-25C69D27A565}"/>
                </a:ext>
              </a:extLst>
            </p:cNvPr>
            <p:cNvSpPr>
              <a:spLocks noChangeShapeType="1"/>
            </p:cNvSpPr>
            <p:nvPr/>
          </p:nvSpPr>
          <p:spPr bwMode="auto">
            <a:xfrm flipH="1">
              <a:off x="3072" y="37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 name="Text Box 47">
              <a:extLst>
                <a:ext uri="{FF2B5EF4-FFF2-40B4-BE49-F238E27FC236}">
                  <a16:creationId xmlns:a16="http://schemas.microsoft.com/office/drawing/2014/main" id="{2ACE4ABA-DA4C-7223-95BA-6550AB1DF0C6}"/>
                </a:ext>
              </a:extLst>
            </p:cNvPr>
            <p:cNvSpPr txBox="1">
              <a:spLocks noChangeArrowheads="1"/>
            </p:cNvSpPr>
            <p:nvPr/>
          </p:nvSpPr>
          <p:spPr bwMode="auto">
            <a:xfrm>
              <a:off x="2976" y="3801"/>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zh-CN" sz="1800">
                  <a:latin typeface="+mn-lt"/>
                  <a:ea typeface="SimSun" panose="02010600030101010101" pitchFamily="2" charset="-122"/>
                </a:rPr>
                <a:t>Step 1</a:t>
              </a:r>
              <a:endParaRPr lang="en-US" altLang="zh-CN" sz="2400">
                <a:latin typeface="+mn-lt"/>
                <a:ea typeface="SimSun" panose="02010600030101010101" pitchFamily="2" charset="-122"/>
              </a:endParaRPr>
            </a:p>
          </p:txBody>
        </p:sp>
        <p:sp>
          <p:nvSpPr>
            <p:cNvPr id="38" name="Line 48">
              <a:extLst>
                <a:ext uri="{FF2B5EF4-FFF2-40B4-BE49-F238E27FC236}">
                  <a16:creationId xmlns:a16="http://schemas.microsoft.com/office/drawing/2014/main" id="{228DE628-AE7D-F660-1761-C2C8A84D6A7F}"/>
                </a:ext>
              </a:extLst>
            </p:cNvPr>
            <p:cNvSpPr>
              <a:spLocks noChangeShapeType="1"/>
            </p:cNvSpPr>
            <p:nvPr/>
          </p:nvSpPr>
          <p:spPr bwMode="auto">
            <a:xfrm flipH="1">
              <a:off x="3552" y="37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 name="Text Box 49">
              <a:extLst>
                <a:ext uri="{FF2B5EF4-FFF2-40B4-BE49-F238E27FC236}">
                  <a16:creationId xmlns:a16="http://schemas.microsoft.com/office/drawing/2014/main" id="{5C5BCACB-8E98-DCEB-9943-8F0E819D75A4}"/>
                </a:ext>
              </a:extLst>
            </p:cNvPr>
            <p:cNvSpPr txBox="1">
              <a:spLocks noChangeArrowheads="1"/>
            </p:cNvSpPr>
            <p:nvPr/>
          </p:nvSpPr>
          <p:spPr bwMode="auto">
            <a:xfrm>
              <a:off x="3456" y="3801"/>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zh-CN" sz="1800">
                  <a:latin typeface="+mn-lt"/>
                  <a:ea typeface="SimSun" panose="02010600030101010101" pitchFamily="2" charset="-122"/>
                </a:rPr>
                <a:t>Step 0</a:t>
              </a:r>
              <a:endParaRPr lang="en-US" altLang="zh-CN" sz="2400">
                <a:latin typeface="+mn-lt"/>
                <a:ea typeface="SimSun" panose="02010600030101010101" pitchFamily="2" charset="-122"/>
              </a:endParaRPr>
            </a:p>
          </p:txBody>
        </p:sp>
        <p:sp>
          <p:nvSpPr>
            <p:cNvPr id="40" name="Line 50">
              <a:extLst>
                <a:ext uri="{FF2B5EF4-FFF2-40B4-BE49-F238E27FC236}">
                  <a16:creationId xmlns:a16="http://schemas.microsoft.com/office/drawing/2014/main" id="{ECE2FDB1-9E9D-79CA-9063-E6D0497450C5}"/>
                </a:ext>
              </a:extLst>
            </p:cNvPr>
            <p:cNvSpPr>
              <a:spLocks noChangeShapeType="1"/>
            </p:cNvSpPr>
            <p:nvPr/>
          </p:nvSpPr>
          <p:spPr bwMode="auto">
            <a:xfrm>
              <a:off x="1680" y="2352"/>
              <a:ext cx="19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 name="Line 51">
              <a:extLst>
                <a:ext uri="{FF2B5EF4-FFF2-40B4-BE49-F238E27FC236}">
                  <a16:creationId xmlns:a16="http://schemas.microsoft.com/office/drawing/2014/main" id="{8AB72F10-7021-89E3-E9F0-031BE31A4ABC}"/>
                </a:ext>
              </a:extLst>
            </p:cNvPr>
            <p:cNvSpPr>
              <a:spLocks noChangeShapeType="1"/>
            </p:cNvSpPr>
            <p:nvPr/>
          </p:nvSpPr>
          <p:spPr bwMode="auto">
            <a:xfrm flipV="1">
              <a:off x="1680" y="2448"/>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 name="Line 52">
              <a:extLst>
                <a:ext uri="{FF2B5EF4-FFF2-40B4-BE49-F238E27FC236}">
                  <a16:creationId xmlns:a16="http://schemas.microsoft.com/office/drawing/2014/main" id="{E5913357-2974-D505-1944-909EAEF7B5A7}"/>
                </a:ext>
              </a:extLst>
            </p:cNvPr>
            <p:cNvSpPr>
              <a:spLocks noChangeShapeType="1"/>
            </p:cNvSpPr>
            <p:nvPr/>
          </p:nvSpPr>
          <p:spPr bwMode="auto">
            <a:xfrm>
              <a:off x="1680" y="3216"/>
              <a:ext cx="72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 name="Line 53">
              <a:extLst>
                <a:ext uri="{FF2B5EF4-FFF2-40B4-BE49-F238E27FC236}">
                  <a16:creationId xmlns:a16="http://schemas.microsoft.com/office/drawing/2014/main" id="{459DB4C2-F04C-CAF3-CD3F-B62465FC661E}"/>
                </a:ext>
              </a:extLst>
            </p:cNvPr>
            <p:cNvSpPr>
              <a:spLocks noChangeShapeType="1"/>
            </p:cNvSpPr>
            <p:nvPr/>
          </p:nvSpPr>
          <p:spPr bwMode="auto">
            <a:xfrm flipV="1">
              <a:off x="1680" y="3360"/>
              <a:ext cx="72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 name="Line 54">
              <a:extLst>
                <a:ext uri="{FF2B5EF4-FFF2-40B4-BE49-F238E27FC236}">
                  <a16:creationId xmlns:a16="http://schemas.microsoft.com/office/drawing/2014/main" id="{8E5D40B2-1E7D-D3F2-3450-EC42F0E900D4}"/>
                </a:ext>
              </a:extLst>
            </p:cNvPr>
            <p:cNvSpPr>
              <a:spLocks noChangeShapeType="1"/>
            </p:cNvSpPr>
            <p:nvPr/>
          </p:nvSpPr>
          <p:spPr bwMode="auto">
            <a:xfrm>
              <a:off x="1680" y="2976"/>
              <a:ext cx="110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 name="Line 55">
              <a:extLst>
                <a:ext uri="{FF2B5EF4-FFF2-40B4-BE49-F238E27FC236}">
                  <a16:creationId xmlns:a16="http://schemas.microsoft.com/office/drawing/2014/main" id="{13B74E3B-66B4-AE03-8B0F-E35488F49DCE}"/>
                </a:ext>
              </a:extLst>
            </p:cNvPr>
            <p:cNvSpPr>
              <a:spLocks noChangeShapeType="1"/>
            </p:cNvSpPr>
            <p:nvPr/>
          </p:nvSpPr>
          <p:spPr bwMode="auto">
            <a:xfrm flipV="1">
              <a:off x="2688" y="3072"/>
              <a:ext cx="9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 name="Line 56">
              <a:extLst>
                <a:ext uri="{FF2B5EF4-FFF2-40B4-BE49-F238E27FC236}">
                  <a16:creationId xmlns:a16="http://schemas.microsoft.com/office/drawing/2014/main" id="{76D3D100-9112-EA74-98F1-E60E32D6743E}"/>
                </a:ext>
              </a:extLst>
            </p:cNvPr>
            <p:cNvSpPr>
              <a:spLocks noChangeShapeType="1"/>
            </p:cNvSpPr>
            <p:nvPr/>
          </p:nvSpPr>
          <p:spPr bwMode="auto">
            <a:xfrm>
              <a:off x="2400" y="2496"/>
              <a:ext cx="72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 name="Line 57">
              <a:extLst>
                <a:ext uri="{FF2B5EF4-FFF2-40B4-BE49-F238E27FC236}">
                  <a16:creationId xmlns:a16="http://schemas.microsoft.com/office/drawing/2014/main" id="{6B0A05C1-5A32-B2D3-EE95-2C86180BE88E}"/>
                </a:ext>
              </a:extLst>
            </p:cNvPr>
            <p:cNvSpPr>
              <a:spLocks noChangeShapeType="1"/>
            </p:cNvSpPr>
            <p:nvPr/>
          </p:nvSpPr>
          <p:spPr bwMode="auto">
            <a:xfrm flipV="1">
              <a:off x="3072" y="2736"/>
              <a:ext cx="48"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 name="Text Box 58">
              <a:extLst>
                <a:ext uri="{FF2B5EF4-FFF2-40B4-BE49-F238E27FC236}">
                  <a16:creationId xmlns:a16="http://schemas.microsoft.com/office/drawing/2014/main" id="{D4BB7659-969F-58DA-3517-654E7CF16F3C}"/>
                </a:ext>
              </a:extLst>
            </p:cNvPr>
            <p:cNvSpPr txBox="1">
              <a:spLocks noChangeArrowheads="1"/>
            </p:cNvSpPr>
            <p:nvPr/>
          </p:nvSpPr>
          <p:spPr bwMode="auto">
            <a:xfrm>
              <a:off x="4352" y="1824"/>
              <a:ext cx="1184"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zh-CN" sz="2400" b="1" dirty="0">
                  <a:latin typeface="+mn-lt"/>
                  <a:ea typeface="SimSun" panose="02010600030101010101" pitchFamily="2" charset="-122"/>
                </a:rPr>
                <a:t>agglomerative</a:t>
              </a:r>
            </a:p>
            <a:p>
              <a:pPr algn="ctr">
                <a:spcBef>
                  <a:spcPct val="0"/>
                </a:spcBef>
                <a:buClrTx/>
                <a:buSzTx/>
                <a:buFontTx/>
                <a:buNone/>
              </a:pPr>
              <a:r>
                <a:rPr lang="en-US" altLang="zh-CN" sz="2400" b="1" dirty="0">
                  <a:latin typeface="+mn-lt"/>
                  <a:ea typeface="SimSun" panose="02010600030101010101" pitchFamily="2" charset="-122"/>
                </a:rPr>
                <a:t>(AGNES)</a:t>
              </a:r>
            </a:p>
          </p:txBody>
        </p:sp>
        <p:sp>
          <p:nvSpPr>
            <p:cNvPr id="49" name="Text Box 59">
              <a:extLst>
                <a:ext uri="{FF2B5EF4-FFF2-40B4-BE49-F238E27FC236}">
                  <a16:creationId xmlns:a16="http://schemas.microsoft.com/office/drawing/2014/main" id="{71B4126B-A591-4352-62CA-9F009B54FFA8}"/>
                </a:ext>
              </a:extLst>
            </p:cNvPr>
            <p:cNvSpPr txBox="1">
              <a:spLocks noChangeArrowheads="1"/>
            </p:cNvSpPr>
            <p:nvPr/>
          </p:nvSpPr>
          <p:spPr bwMode="auto">
            <a:xfrm>
              <a:off x="4475" y="3552"/>
              <a:ext cx="727"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zh-CN" sz="2400" b="1">
                  <a:latin typeface="+mn-lt"/>
                  <a:ea typeface="SimSun" panose="02010600030101010101" pitchFamily="2" charset="-122"/>
                </a:rPr>
                <a:t>divisive</a:t>
              </a:r>
            </a:p>
            <a:p>
              <a:pPr algn="ctr">
                <a:spcBef>
                  <a:spcPct val="0"/>
                </a:spcBef>
                <a:buClrTx/>
                <a:buSzTx/>
                <a:buFontTx/>
                <a:buNone/>
              </a:pPr>
              <a:r>
                <a:rPr lang="en-US" altLang="zh-CN" sz="2400" b="1">
                  <a:latin typeface="+mn-lt"/>
                  <a:ea typeface="SimSun" panose="02010600030101010101" pitchFamily="2" charset="-122"/>
                </a:rPr>
                <a:t>(DIANA)</a:t>
              </a:r>
              <a:endParaRPr lang="en-US" altLang="zh-CN" sz="2400">
                <a:latin typeface="+mn-lt"/>
                <a:ea typeface="SimSun" panose="02010600030101010101" pitchFamily="2" charset="-122"/>
              </a:endParaRPr>
            </a:p>
          </p:txBody>
        </p:sp>
      </p:grpSp>
    </p:spTree>
    <p:extLst>
      <p:ext uri="{BB962C8B-B14F-4D97-AF65-F5344CB8AC3E}">
        <p14:creationId xmlns:p14="http://schemas.microsoft.com/office/powerpoint/2010/main" val="183532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D5B43-0242-580C-7135-294D01B8A843}"/>
              </a:ext>
            </a:extLst>
          </p:cNvPr>
          <p:cNvSpPr>
            <a:spLocks noGrp="1"/>
          </p:cNvSpPr>
          <p:nvPr>
            <p:ph type="title"/>
          </p:nvPr>
        </p:nvSpPr>
        <p:spPr/>
        <p:txBody>
          <a:bodyPr>
            <a:normAutofit/>
          </a:bodyPr>
          <a:lstStyle/>
          <a:p>
            <a:r>
              <a:rPr lang="en-US" dirty="0"/>
              <a:t>Density-based methods </a:t>
            </a:r>
          </a:p>
        </p:txBody>
      </p:sp>
      <p:sp>
        <p:nvSpPr>
          <p:cNvPr id="3" name="Content Placeholder 2">
            <a:extLst>
              <a:ext uri="{FF2B5EF4-FFF2-40B4-BE49-F238E27FC236}">
                <a16:creationId xmlns:a16="http://schemas.microsoft.com/office/drawing/2014/main" id="{665C4ADB-774A-D0B1-7520-93375280327A}"/>
              </a:ext>
            </a:extLst>
          </p:cNvPr>
          <p:cNvSpPr>
            <a:spLocks noGrp="1"/>
          </p:cNvSpPr>
          <p:nvPr>
            <p:ph idx="1"/>
          </p:nvPr>
        </p:nvSpPr>
        <p:spPr/>
        <p:txBody>
          <a:bodyPr/>
          <a:lstStyle/>
          <a:p>
            <a:r>
              <a:rPr lang="en-US" b="1" dirty="0">
                <a:solidFill>
                  <a:srgbClr val="C00000"/>
                </a:solidFill>
              </a:rPr>
              <a:t>Density-based methods: </a:t>
            </a:r>
          </a:p>
          <a:p>
            <a:r>
              <a:rPr lang="en-US" dirty="0"/>
              <a:t>Distance based method </a:t>
            </a:r>
            <a:r>
              <a:rPr lang="en-US" dirty="0">
                <a:solidFill>
                  <a:srgbClr val="C00000"/>
                </a:solidFill>
              </a:rPr>
              <a:t>only find spherical-shaped</a:t>
            </a:r>
            <a:r>
              <a:rPr lang="en-US" dirty="0"/>
              <a:t> cluster and </a:t>
            </a:r>
            <a:r>
              <a:rPr lang="en-US" dirty="0">
                <a:solidFill>
                  <a:srgbClr val="C00000"/>
                </a:solidFill>
              </a:rPr>
              <a:t>encounter difficulty</a:t>
            </a:r>
            <a:r>
              <a:rPr lang="en-US" dirty="0"/>
              <a:t> in discovering </a:t>
            </a:r>
            <a:r>
              <a:rPr lang="en-US" dirty="0">
                <a:solidFill>
                  <a:srgbClr val="C00000"/>
                </a:solidFill>
              </a:rPr>
              <a:t>clusters of arbitrary shapes</a:t>
            </a:r>
            <a:r>
              <a:rPr lang="en-US" dirty="0"/>
              <a:t>.</a:t>
            </a:r>
          </a:p>
          <a:p>
            <a:r>
              <a:rPr lang="en-US" dirty="0"/>
              <a:t>It can find </a:t>
            </a:r>
            <a:r>
              <a:rPr lang="en-US" dirty="0">
                <a:solidFill>
                  <a:srgbClr val="C00000"/>
                </a:solidFill>
              </a:rPr>
              <a:t>arbitrarily shaped clusters</a:t>
            </a:r>
            <a:r>
              <a:rPr lang="en-US" dirty="0"/>
              <a:t>.</a:t>
            </a:r>
          </a:p>
          <a:p>
            <a:r>
              <a:rPr lang="en-US" dirty="0"/>
              <a:t>Clusters are </a:t>
            </a:r>
            <a:r>
              <a:rPr lang="en-US" dirty="0">
                <a:solidFill>
                  <a:srgbClr val="C00000"/>
                </a:solidFill>
              </a:rPr>
              <a:t>dense regions of objects</a:t>
            </a:r>
            <a:r>
              <a:rPr lang="en-US" dirty="0"/>
              <a:t> in </a:t>
            </a:r>
            <a:r>
              <a:rPr lang="en-US" dirty="0">
                <a:solidFill>
                  <a:srgbClr val="C00000"/>
                </a:solidFill>
              </a:rPr>
              <a:t>space</a:t>
            </a:r>
            <a:r>
              <a:rPr lang="en-US" dirty="0"/>
              <a:t> that are separated by </a:t>
            </a:r>
            <a:r>
              <a:rPr lang="en-US" dirty="0">
                <a:solidFill>
                  <a:srgbClr val="C00000"/>
                </a:solidFill>
              </a:rPr>
              <a:t>low-density regions</a:t>
            </a:r>
            <a:r>
              <a:rPr lang="en-US" dirty="0"/>
              <a:t>.</a:t>
            </a:r>
          </a:p>
          <a:p>
            <a:r>
              <a:rPr lang="en-US" dirty="0"/>
              <a:t>Cluster density: Each point must have a </a:t>
            </a:r>
            <a:r>
              <a:rPr lang="en-US" dirty="0">
                <a:solidFill>
                  <a:srgbClr val="C00000"/>
                </a:solidFill>
              </a:rPr>
              <a:t>minimum number </a:t>
            </a:r>
            <a:r>
              <a:rPr lang="en-US" dirty="0"/>
              <a:t>of points within its </a:t>
            </a:r>
            <a:r>
              <a:rPr lang="en-US" dirty="0">
                <a:solidFill>
                  <a:srgbClr val="C00000"/>
                </a:solidFill>
              </a:rPr>
              <a:t>“neighborhood”.</a:t>
            </a:r>
          </a:p>
          <a:p>
            <a:r>
              <a:rPr lang="en-US" dirty="0"/>
              <a:t>May filter out outliers. </a:t>
            </a:r>
          </a:p>
          <a:p>
            <a:endParaRPr lang="en-US" dirty="0"/>
          </a:p>
          <a:p>
            <a:endParaRPr lang="en-US" dirty="0"/>
          </a:p>
          <a:p>
            <a:endParaRPr lang="en-US" dirty="0"/>
          </a:p>
        </p:txBody>
      </p:sp>
    </p:spTree>
    <p:extLst>
      <p:ext uri="{BB962C8B-B14F-4D97-AF65-F5344CB8AC3E}">
        <p14:creationId xmlns:p14="http://schemas.microsoft.com/office/powerpoint/2010/main" val="4029074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D5B43-0242-580C-7135-294D01B8A843}"/>
              </a:ext>
            </a:extLst>
          </p:cNvPr>
          <p:cNvSpPr>
            <a:spLocks noGrp="1"/>
          </p:cNvSpPr>
          <p:nvPr>
            <p:ph type="title"/>
          </p:nvPr>
        </p:nvSpPr>
        <p:spPr/>
        <p:txBody>
          <a:bodyPr>
            <a:normAutofit/>
          </a:bodyPr>
          <a:lstStyle/>
          <a:p>
            <a:r>
              <a:rPr lang="en-US" dirty="0"/>
              <a:t>Grid-based methods</a:t>
            </a:r>
          </a:p>
        </p:txBody>
      </p:sp>
      <p:sp>
        <p:nvSpPr>
          <p:cNvPr id="3" name="Content Placeholder 2">
            <a:extLst>
              <a:ext uri="{FF2B5EF4-FFF2-40B4-BE49-F238E27FC236}">
                <a16:creationId xmlns:a16="http://schemas.microsoft.com/office/drawing/2014/main" id="{665C4ADB-774A-D0B1-7520-93375280327A}"/>
              </a:ext>
            </a:extLst>
          </p:cNvPr>
          <p:cNvSpPr>
            <a:spLocks noGrp="1"/>
          </p:cNvSpPr>
          <p:nvPr>
            <p:ph idx="1"/>
          </p:nvPr>
        </p:nvSpPr>
        <p:spPr/>
        <p:txBody>
          <a:bodyPr/>
          <a:lstStyle/>
          <a:p>
            <a:r>
              <a:rPr lang="en-US" b="1" dirty="0">
                <a:solidFill>
                  <a:srgbClr val="C00000"/>
                </a:solidFill>
              </a:rPr>
              <a:t>Grid-based methods: </a:t>
            </a:r>
          </a:p>
          <a:p>
            <a:r>
              <a:rPr lang="en-US" dirty="0"/>
              <a:t>Grid-based methods </a:t>
            </a:r>
            <a:r>
              <a:rPr lang="en-US" dirty="0">
                <a:solidFill>
                  <a:srgbClr val="C00000"/>
                </a:solidFill>
              </a:rPr>
              <a:t>quantize</a:t>
            </a:r>
            <a:r>
              <a:rPr lang="en-US" dirty="0"/>
              <a:t> the object space into a </a:t>
            </a:r>
            <a:r>
              <a:rPr lang="en-US" dirty="0">
                <a:solidFill>
                  <a:srgbClr val="C00000"/>
                </a:solidFill>
              </a:rPr>
              <a:t>finite number of cells </a:t>
            </a:r>
            <a:r>
              <a:rPr lang="en-US" dirty="0"/>
              <a:t>that form a grid </a:t>
            </a:r>
            <a:r>
              <a:rPr lang="en-US" dirty="0">
                <a:solidFill>
                  <a:srgbClr val="C00000"/>
                </a:solidFill>
              </a:rPr>
              <a:t>structure</a:t>
            </a:r>
            <a:r>
              <a:rPr lang="en-US" dirty="0"/>
              <a:t>. </a:t>
            </a:r>
          </a:p>
          <a:p>
            <a:r>
              <a:rPr lang="en-US" dirty="0"/>
              <a:t>All the clustering operations are </a:t>
            </a:r>
            <a:r>
              <a:rPr lang="en-US" dirty="0">
                <a:solidFill>
                  <a:srgbClr val="C00000"/>
                </a:solidFill>
              </a:rPr>
              <a:t>performed</a:t>
            </a:r>
            <a:r>
              <a:rPr lang="en-US" dirty="0"/>
              <a:t> on the </a:t>
            </a:r>
            <a:r>
              <a:rPr lang="en-US" dirty="0">
                <a:solidFill>
                  <a:srgbClr val="C00000"/>
                </a:solidFill>
              </a:rPr>
              <a:t>grid structure</a:t>
            </a:r>
            <a:r>
              <a:rPr lang="en-US" dirty="0"/>
              <a:t>.</a:t>
            </a:r>
          </a:p>
          <a:p>
            <a:r>
              <a:rPr lang="en-US" dirty="0"/>
              <a:t>The main advantage of this approach is its </a:t>
            </a:r>
            <a:r>
              <a:rPr lang="en-US" dirty="0">
                <a:solidFill>
                  <a:srgbClr val="C00000"/>
                </a:solidFill>
              </a:rPr>
              <a:t>fast processing time</a:t>
            </a:r>
            <a:r>
              <a:rPr lang="en-US" dirty="0"/>
              <a:t>, which is typically independent of the </a:t>
            </a:r>
            <a:r>
              <a:rPr lang="en-US" dirty="0">
                <a:solidFill>
                  <a:srgbClr val="C00000"/>
                </a:solidFill>
              </a:rPr>
              <a:t>number of data objects </a:t>
            </a:r>
            <a:r>
              <a:rPr lang="en-US" dirty="0"/>
              <a:t>and </a:t>
            </a:r>
            <a:r>
              <a:rPr lang="en-US" dirty="0">
                <a:solidFill>
                  <a:srgbClr val="C00000"/>
                </a:solidFill>
              </a:rPr>
              <a:t>dependent only on the number of cells </a:t>
            </a:r>
            <a:r>
              <a:rPr lang="en-US" dirty="0"/>
              <a:t>in each dimension in the </a:t>
            </a:r>
            <a:r>
              <a:rPr lang="en-US" dirty="0">
                <a:solidFill>
                  <a:srgbClr val="C00000"/>
                </a:solidFill>
              </a:rPr>
              <a:t>quantized</a:t>
            </a:r>
            <a:r>
              <a:rPr lang="en-US" dirty="0"/>
              <a:t> space.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365774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0AE26-A8FC-4D2A-5D3D-E86D0133D25D}"/>
              </a:ext>
            </a:extLst>
          </p:cNvPr>
          <p:cNvSpPr>
            <a:spLocks noGrp="1"/>
          </p:cNvSpPr>
          <p:nvPr>
            <p:ph type="title"/>
          </p:nvPr>
        </p:nvSpPr>
        <p:spPr/>
        <p:txBody>
          <a:bodyPr>
            <a:normAutofit/>
          </a:bodyPr>
          <a:lstStyle/>
          <a:p>
            <a:r>
              <a:rPr lang="en-US" dirty="0"/>
              <a:t>Partitioning Methods: k-Means : A Centroid-Based Technique   </a:t>
            </a:r>
          </a:p>
        </p:txBody>
      </p:sp>
      <p:sp>
        <p:nvSpPr>
          <p:cNvPr id="3" name="Content Placeholder 2">
            <a:extLst>
              <a:ext uri="{FF2B5EF4-FFF2-40B4-BE49-F238E27FC236}">
                <a16:creationId xmlns:a16="http://schemas.microsoft.com/office/drawing/2014/main" id="{314D4330-1105-47F2-5DD0-2627D5EFEF77}"/>
              </a:ext>
            </a:extLst>
          </p:cNvPr>
          <p:cNvSpPr>
            <a:spLocks noGrp="1"/>
          </p:cNvSpPr>
          <p:nvPr>
            <p:ph idx="1"/>
          </p:nvPr>
        </p:nvSpPr>
        <p:spPr/>
        <p:txBody>
          <a:bodyPr/>
          <a:lstStyle/>
          <a:p>
            <a:r>
              <a:rPr lang="en-US" dirty="0"/>
              <a:t>The k-means algorithm defines the </a:t>
            </a:r>
            <a:r>
              <a:rPr lang="en-US" dirty="0">
                <a:solidFill>
                  <a:srgbClr val="C00000"/>
                </a:solidFill>
              </a:rPr>
              <a:t>centroid of a cluster as the mean</a:t>
            </a:r>
            <a:r>
              <a:rPr lang="en-US" dirty="0"/>
              <a:t> value of the points within the cluster. </a:t>
            </a:r>
          </a:p>
          <a:p>
            <a:r>
              <a:rPr lang="en-US" dirty="0"/>
              <a:t>First, it </a:t>
            </a:r>
            <a:r>
              <a:rPr lang="en-US" dirty="0">
                <a:solidFill>
                  <a:srgbClr val="C00000"/>
                </a:solidFill>
              </a:rPr>
              <a:t>randomly selects k </a:t>
            </a:r>
            <a:r>
              <a:rPr lang="en-US" dirty="0"/>
              <a:t>of the objects in D, each of which </a:t>
            </a:r>
            <a:r>
              <a:rPr lang="en-US" dirty="0">
                <a:solidFill>
                  <a:srgbClr val="C00000"/>
                </a:solidFill>
              </a:rPr>
              <a:t>initially represents a cluster mean or center</a:t>
            </a:r>
            <a:r>
              <a:rPr lang="en-US" dirty="0"/>
              <a:t>.</a:t>
            </a:r>
          </a:p>
          <a:p>
            <a:r>
              <a:rPr lang="en-US" dirty="0"/>
              <a:t>For each of the </a:t>
            </a:r>
            <a:r>
              <a:rPr lang="en-US" dirty="0">
                <a:solidFill>
                  <a:srgbClr val="C00000"/>
                </a:solidFill>
              </a:rPr>
              <a:t>remaining objects</a:t>
            </a:r>
            <a:r>
              <a:rPr lang="en-US" dirty="0"/>
              <a:t>, an </a:t>
            </a:r>
            <a:r>
              <a:rPr lang="en-US" dirty="0">
                <a:solidFill>
                  <a:srgbClr val="C00000"/>
                </a:solidFill>
              </a:rPr>
              <a:t>object is assigned to the cluster </a:t>
            </a:r>
            <a:r>
              <a:rPr lang="en-US" dirty="0"/>
              <a:t>to which it is the most similar, based on the Euclidean </a:t>
            </a:r>
            <a:r>
              <a:rPr lang="en-US" dirty="0">
                <a:solidFill>
                  <a:srgbClr val="C00000"/>
                </a:solidFill>
              </a:rPr>
              <a:t>distance between the object </a:t>
            </a:r>
            <a:r>
              <a:rPr lang="en-US" dirty="0"/>
              <a:t>and the </a:t>
            </a:r>
            <a:r>
              <a:rPr lang="en-US" dirty="0">
                <a:solidFill>
                  <a:srgbClr val="C00000"/>
                </a:solidFill>
              </a:rPr>
              <a:t>cluster mean. </a:t>
            </a:r>
          </a:p>
          <a:p>
            <a:r>
              <a:rPr lang="en-US" dirty="0"/>
              <a:t>For each cluster, it computes the new mean using the </a:t>
            </a:r>
            <a:r>
              <a:rPr lang="en-US" dirty="0">
                <a:solidFill>
                  <a:srgbClr val="C00000"/>
                </a:solidFill>
              </a:rPr>
              <a:t>objects assigned </a:t>
            </a:r>
            <a:r>
              <a:rPr lang="en-US" dirty="0"/>
              <a:t>to the cluster in the </a:t>
            </a:r>
            <a:r>
              <a:rPr lang="en-US" dirty="0">
                <a:solidFill>
                  <a:srgbClr val="C00000"/>
                </a:solidFill>
              </a:rPr>
              <a:t>previous iteration</a:t>
            </a:r>
            <a:r>
              <a:rPr lang="en-US" dirty="0"/>
              <a:t>. </a:t>
            </a:r>
          </a:p>
          <a:p>
            <a:r>
              <a:rPr lang="en-US" dirty="0"/>
              <a:t>The iterations continue until the </a:t>
            </a:r>
            <a:r>
              <a:rPr lang="en-US" dirty="0">
                <a:solidFill>
                  <a:srgbClr val="C00000"/>
                </a:solidFill>
              </a:rPr>
              <a:t>assignment is stable</a:t>
            </a:r>
            <a:r>
              <a:rPr lang="en-US" dirty="0"/>
              <a:t>, that is, the clusters formed in the current </a:t>
            </a:r>
            <a:r>
              <a:rPr lang="en-US" dirty="0">
                <a:solidFill>
                  <a:srgbClr val="C00000"/>
                </a:solidFill>
              </a:rPr>
              <a:t>round are the same as those formed in the previous round.</a:t>
            </a:r>
            <a:r>
              <a:rPr lang="en-US" dirty="0"/>
              <a:t> </a:t>
            </a:r>
          </a:p>
          <a:p>
            <a:endParaRPr lang="en-US" dirty="0"/>
          </a:p>
        </p:txBody>
      </p:sp>
    </p:spTree>
    <p:extLst>
      <p:ext uri="{BB962C8B-B14F-4D97-AF65-F5344CB8AC3E}">
        <p14:creationId xmlns:p14="http://schemas.microsoft.com/office/powerpoint/2010/main" val="1841156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660DF-5321-ACBA-D81F-B1553C1CDE70}"/>
              </a:ext>
            </a:extLst>
          </p:cNvPr>
          <p:cNvSpPr>
            <a:spLocks noGrp="1"/>
          </p:cNvSpPr>
          <p:nvPr>
            <p:ph type="title"/>
          </p:nvPr>
        </p:nvSpPr>
        <p:spPr/>
        <p:txBody>
          <a:bodyPr/>
          <a:lstStyle/>
          <a:p>
            <a:r>
              <a:rPr lang="en-US" dirty="0"/>
              <a:t>k-Means : Algorithm</a:t>
            </a:r>
          </a:p>
        </p:txBody>
      </p:sp>
      <p:sp>
        <p:nvSpPr>
          <p:cNvPr id="4" name="TextBox 3">
            <a:extLst>
              <a:ext uri="{FF2B5EF4-FFF2-40B4-BE49-F238E27FC236}">
                <a16:creationId xmlns:a16="http://schemas.microsoft.com/office/drawing/2014/main" id="{6A0C94B8-2DA6-16BE-2873-87F60723D2C5}"/>
              </a:ext>
            </a:extLst>
          </p:cNvPr>
          <p:cNvSpPr txBox="1"/>
          <p:nvPr/>
        </p:nvSpPr>
        <p:spPr>
          <a:xfrm>
            <a:off x="186705" y="858799"/>
            <a:ext cx="11503724" cy="923330"/>
          </a:xfrm>
          <a:prstGeom prst="rect">
            <a:avLst/>
          </a:prstGeom>
          <a:solidFill>
            <a:schemeClr val="bg2">
              <a:lumMod val="95000"/>
            </a:schemeClr>
          </a:solidFill>
          <a:ln w="12700">
            <a:solidFill>
              <a:schemeClr val="tx1"/>
            </a:solidFill>
          </a:ln>
        </p:spPr>
        <p:txBody>
          <a:bodyPr wrap="square">
            <a:spAutoFit/>
          </a:bodyPr>
          <a:lstStyle/>
          <a:p>
            <a:pPr marL="0" indent="0">
              <a:buNone/>
            </a:pPr>
            <a:r>
              <a:rPr lang="en-IN" b="1" dirty="0">
                <a:solidFill>
                  <a:srgbClr val="C00000"/>
                </a:solidFill>
                <a:latin typeface="Consolas" panose="020B0609020204030204" pitchFamily="49" charset="0"/>
                <a:cs typeface="Consolas" panose="020B0609020204030204" pitchFamily="49" charset="0"/>
              </a:rPr>
              <a:t>INPUT:</a:t>
            </a:r>
          </a:p>
          <a:p>
            <a:r>
              <a:rPr lang="en-IN" b="1" dirty="0">
                <a:solidFill>
                  <a:srgbClr val="C00000"/>
                </a:solidFill>
                <a:latin typeface="Consolas" panose="020B0609020204030204" pitchFamily="49" charset="0"/>
                <a:cs typeface="Consolas" panose="020B0609020204030204" pitchFamily="49" charset="0"/>
              </a:rPr>
              <a:t>k: </a:t>
            </a:r>
            <a:r>
              <a:rPr lang="en-IN" b="1" dirty="0">
                <a:latin typeface="Consolas" panose="020B0609020204030204" pitchFamily="49" charset="0"/>
                <a:cs typeface="Consolas" panose="020B0609020204030204" pitchFamily="49" charset="0"/>
              </a:rPr>
              <a:t>the number of clusters,</a:t>
            </a:r>
            <a:br>
              <a:rPr lang="en-IN" b="1" dirty="0">
                <a:latin typeface="Consolas" panose="020B0609020204030204" pitchFamily="49" charset="0"/>
                <a:cs typeface="Consolas" panose="020B0609020204030204" pitchFamily="49" charset="0"/>
              </a:rPr>
            </a:br>
            <a:r>
              <a:rPr lang="en-IN" b="1" dirty="0">
                <a:solidFill>
                  <a:srgbClr val="C00000"/>
                </a:solidFill>
                <a:latin typeface="Consolas" panose="020B0609020204030204" pitchFamily="49" charset="0"/>
                <a:cs typeface="Consolas" panose="020B0609020204030204" pitchFamily="49" charset="0"/>
              </a:rPr>
              <a:t>D: </a:t>
            </a:r>
            <a:r>
              <a:rPr lang="en-IN" b="1" dirty="0">
                <a:latin typeface="Consolas" panose="020B0609020204030204" pitchFamily="49" charset="0"/>
                <a:cs typeface="Consolas" panose="020B0609020204030204" pitchFamily="49" charset="0"/>
              </a:rPr>
              <a:t>a data set containing n objects. </a:t>
            </a:r>
          </a:p>
        </p:txBody>
      </p:sp>
      <p:sp>
        <p:nvSpPr>
          <p:cNvPr id="5" name="TextBox 4">
            <a:extLst>
              <a:ext uri="{FF2B5EF4-FFF2-40B4-BE49-F238E27FC236}">
                <a16:creationId xmlns:a16="http://schemas.microsoft.com/office/drawing/2014/main" id="{B5BE1710-81A9-EDB6-5F49-FF7707210C8B}"/>
              </a:ext>
            </a:extLst>
          </p:cNvPr>
          <p:cNvSpPr txBox="1"/>
          <p:nvPr/>
        </p:nvSpPr>
        <p:spPr>
          <a:xfrm>
            <a:off x="186705" y="2062539"/>
            <a:ext cx="11503724" cy="646331"/>
          </a:xfrm>
          <a:prstGeom prst="rect">
            <a:avLst/>
          </a:prstGeom>
          <a:solidFill>
            <a:schemeClr val="bg2">
              <a:lumMod val="95000"/>
            </a:schemeClr>
          </a:solidFill>
          <a:ln w="12700">
            <a:solidFill>
              <a:schemeClr val="tx1"/>
            </a:solidFill>
          </a:ln>
        </p:spPr>
        <p:txBody>
          <a:bodyPr wrap="square">
            <a:spAutoFit/>
          </a:bodyPr>
          <a:lstStyle/>
          <a:p>
            <a:pPr marL="0" indent="0">
              <a:buNone/>
            </a:pPr>
            <a:r>
              <a:rPr lang="en-IN" b="1" dirty="0">
                <a:solidFill>
                  <a:srgbClr val="C00000"/>
                </a:solidFill>
                <a:latin typeface="Consolas" panose="020B0609020204030204" pitchFamily="49" charset="0"/>
                <a:cs typeface="Consolas" panose="020B0609020204030204" pitchFamily="49" charset="0"/>
              </a:rPr>
              <a:t>Output:</a:t>
            </a:r>
          </a:p>
          <a:p>
            <a:r>
              <a:rPr lang="en-IN" b="1" dirty="0">
                <a:solidFill>
                  <a:schemeClr val="tx1">
                    <a:lumMod val="90000"/>
                    <a:lumOff val="10000"/>
                  </a:schemeClr>
                </a:solidFill>
                <a:latin typeface="Consolas" panose="020B0609020204030204" pitchFamily="49" charset="0"/>
                <a:cs typeface="Consolas" panose="020B0609020204030204" pitchFamily="49" charset="0"/>
              </a:rPr>
              <a:t>A set of k clusters. </a:t>
            </a:r>
          </a:p>
        </p:txBody>
      </p:sp>
      <p:sp>
        <p:nvSpPr>
          <p:cNvPr id="6" name="TextBox 5">
            <a:extLst>
              <a:ext uri="{FF2B5EF4-FFF2-40B4-BE49-F238E27FC236}">
                <a16:creationId xmlns:a16="http://schemas.microsoft.com/office/drawing/2014/main" id="{51A0BEE5-CF11-CD11-EBCD-EF24F2794131}"/>
              </a:ext>
            </a:extLst>
          </p:cNvPr>
          <p:cNvSpPr txBox="1"/>
          <p:nvPr/>
        </p:nvSpPr>
        <p:spPr>
          <a:xfrm>
            <a:off x="186705" y="2989281"/>
            <a:ext cx="11503724" cy="2031325"/>
          </a:xfrm>
          <a:prstGeom prst="rect">
            <a:avLst/>
          </a:prstGeom>
          <a:solidFill>
            <a:schemeClr val="bg2">
              <a:lumMod val="95000"/>
            </a:schemeClr>
          </a:solidFill>
          <a:ln w="12700">
            <a:solidFill>
              <a:schemeClr val="tx1"/>
            </a:solidFill>
          </a:ln>
        </p:spPr>
        <p:txBody>
          <a:bodyPr wrap="square">
            <a:spAutoFit/>
          </a:bodyPr>
          <a:lstStyle/>
          <a:p>
            <a:r>
              <a:rPr lang="en-IN" b="1" dirty="0">
                <a:latin typeface="Consolas" panose="020B0609020204030204" pitchFamily="49" charset="0"/>
                <a:cs typeface="Consolas" panose="020B0609020204030204" pitchFamily="49" charset="0"/>
              </a:rPr>
              <a:t>arbitrarily choose </a:t>
            </a:r>
            <a:r>
              <a:rPr lang="en-IN" b="1" dirty="0">
                <a:solidFill>
                  <a:srgbClr val="C00000"/>
                </a:solidFill>
                <a:latin typeface="Consolas" panose="020B0609020204030204" pitchFamily="49" charset="0"/>
                <a:cs typeface="Consolas" panose="020B0609020204030204" pitchFamily="49" charset="0"/>
              </a:rPr>
              <a:t>k objects </a:t>
            </a:r>
            <a:r>
              <a:rPr lang="en-IN" b="1" dirty="0">
                <a:latin typeface="Consolas" panose="020B0609020204030204" pitchFamily="49" charset="0"/>
                <a:cs typeface="Consolas" panose="020B0609020204030204" pitchFamily="49" charset="0"/>
              </a:rPr>
              <a:t>from </a:t>
            </a:r>
            <a:r>
              <a:rPr lang="en-IN" b="1" dirty="0">
                <a:solidFill>
                  <a:srgbClr val="C00000"/>
                </a:solidFill>
                <a:latin typeface="Consolas" panose="020B0609020204030204" pitchFamily="49" charset="0"/>
                <a:cs typeface="Consolas" panose="020B0609020204030204" pitchFamily="49" charset="0"/>
              </a:rPr>
              <a:t>D</a:t>
            </a:r>
            <a:r>
              <a:rPr lang="en-IN" b="1" dirty="0">
                <a:latin typeface="Consolas" panose="020B0609020204030204" pitchFamily="49" charset="0"/>
                <a:cs typeface="Consolas" panose="020B0609020204030204" pitchFamily="49" charset="0"/>
              </a:rPr>
              <a:t> as the </a:t>
            </a:r>
            <a:r>
              <a:rPr lang="en-IN" b="1" dirty="0">
                <a:solidFill>
                  <a:srgbClr val="C00000"/>
                </a:solidFill>
                <a:latin typeface="Consolas" panose="020B0609020204030204" pitchFamily="49" charset="0"/>
                <a:cs typeface="Consolas" panose="020B0609020204030204" pitchFamily="49" charset="0"/>
              </a:rPr>
              <a:t>initial cluster </a:t>
            </a:r>
            <a:r>
              <a:rPr lang="en-IN" b="1" dirty="0" err="1">
                <a:solidFill>
                  <a:srgbClr val="C00000"/>
                </a:solidFill>
                <a:latin typeface="Consolas" panose="020B0609020204030204" pitchFamily="49" charset="0"/>
                <a:cs typeface="Consolas" panose="020B0609020204030204" pitchFamily="49" charset="0"/>
              </a:rPr>
              <a:t>centers</a:t>
            </a:r>
            <a:r>
              <a:rPr lang="en-IN" b="1" dirty="0">
                <a:latin typeface="Consolas" panose="020B0609020204030204" pitchFamily="49" charset="0"/>
                <a:cs typeface="Consolas" panose="020B0609020204030204" pitchFamily="49" charset="0"/>
              </a:rPr>
              <a:t>; </a:t>
            </a:r>
          </a:p>
          <a:p>
            <a:r>
              <a:rPr lang="en-IN" b="1" dirty="0">
                <a:solidFill>
                  <a:srgbClr val="00B050"/>
                </a:solidFill>
                <a:latin typeface="Consolas" panose="020B0609020204030204" pitchFamily="49" charset="0"/>
                <a:cs typeface="Consolas" panose="020B0609020204030204" pitchFamily="49" charset="0"/>
              </a:rPr>
              <a:t>repeat</a:t>
            </a:r>
            <a:r>
              <a:rPr lang="en-IN" b="1" dirty="0">
                <a:solidFill>
                  <a:schemeClr val="tx1">
                    <a:lumMod val="90000"/>
                    <a:lumOff val="10000"/>
                  </a:schemeClr>
                </a:solidFill>
                <a:latin typeface="Consolas" panose="020B0609020204030204" pitchFamily="49" charset="0"/>
                <a:cs typeface="Consolas" panose="020B0609020204030204" pitchFamily="49" charset="0"/>
              </a:rPr>
              <a:t> </a:t>
            </a:r>
          </a:p>
          <a:p>
            <a:pPr lvl="1"/>
            <a:r>
              <a:rPr lang="en-IN" b="1" dirty="0">
                <a:latin typeface="Consolas" panose="020B0609020204030204" pitchFamily="49" charset="0"/>
                <a:cs typeface="Consolas" panose="020B0609020204030204" pitchFamily="49" charset="0"/>
              </a:rPr>
              <a:t>(re)assign </a:t>
            </a:r>
            <a:r>
              <a:rPr lang="en-IN" b="1" dirty="0">
                <a:solidFill>
                  <a:srgbClr val="C00000"/>
                </a:solidFill>
                <a:latin typeface="Consolas" panose="020B0609020204030204" pitchFamily="49" charset="0"/>
                <a:cs typeface="Consolas" panose="020B0609020204030204" pitchFamily="49" charset="0"/>
              </a:rPr>
              <a:t>each object </a:t>
            </a:r>
            <a:r>
              <a:rPr lang="en-IN" b="1" dirty="0">
                <a:latin typeface="Consolas" panose="020B0609020204030204" pitchFamily="49" charset="0"/>
                <a:cs typeface="Consolas" panose="020B0609020204030204" pitchFamily="49" charset="0"/>
              </a:rPr>
              <a:t>to the cluster to which the </a:t>
            </a:r>
            <a:r>
              <a:rPr lang="en-IN" b="1" dirty="0">
                <a:solidFill>
                  <a:srgbClr val="C00000"/>
                </a:solidFill>
                <a:latin typeface="Consolas" panose="020B0609020204030204" pitchFamily="49" charset="0"/>
                <a:cs typeface="Consolas" panose="020B0609020204030204" pitchFamily="49" charset="0"/>
              </a:rPr>
              <a:t>object is the most similar</a:t>
            </a:r>
            <a:r>
              <a:rPr lang="en-IN" b="1" dirty="0">
                <a:latin typeface="Consolas" panose="020B0609020204030204" pitchFamily="49" charset="0"/>
                <a:cs typeface="Consolas" panose="020B0609020204030204" pitchFamily="49" charset="0"/>
              </a:rPr>
              <a:t>, based on the </a:t>
            </a:r>
            <a:r>
              <a:rPr lang="en-IN" b="1" dirty="0">
                <a:solidFill>
                  <a:srgbClr val="C00000"/>
                </a:solidFill>
                <a:latin typeface="Consolas" panose="020B0609020204030204" pitchFamily="49" charset="0"/>
                <a:cs typeface="Consolas" panose="020B0609020204030204" pitchFamily="49" charset="0"/>
              </a:rPr>
              <a:t>mean value of the objects in the cluster</a:t>
            </a:r>
            <a:r>
              <a:rPr lang="en-IN" b="1" dirty="0">
                <a:latin typeface="Consolas" panose="020B0609020204030204" pitchFamily="49" charset="0"/>
                <a:cs typeface="Consolas" panose="020B0609020204030204" pitchFamily="49" charset="0"/>
              </a:rPr>
              <a:t>; </a:t>
            </a:r>
          </a:p>
          <a:p>
            <a:pPr lvl="1"/>
            <a:r>
              <a:rPr lang="en-IN" b="1" dirty="0">
                <a:latin typeface="Consolas" panose="020B0609020204030204" pitchFamily="49" charset="0"/>
                <a:cs typeface="Consolas" panose="020B0609020204030204" pitchFamily="49" charset="0"/>
              </a:rPr>
              <a:t>update the </a:t>
            </a:r>
            <a:r>
              <a:rPr lang="en-IN" b="1" dirty="0">
                <a:solidFill>
                  <a:srgbClr val="C00000"/>
                </a:solidFill>
                <a:latin typeface="Consolas" panose="020B0609020204030204" pitchFamily="49" charset="0"/>
                <a:cs typeface="Consolas" panose="020B0609020204030204" pitchFamily="49" charset="0"/>
              </a:rPr>
              <a:t>cluster means</a:t>
            </a:r>
            <a:r>
              <a:rPr lang="en-IN" b="1" dirty="0">
                <a:latin typeface="Consolas" panose="020B0609020204030204" pitchFamily="49" charset="0"/>
                <a:cs typeface="Consolas" panose="020B0609020204030204" pitchFamily="49" charset="0"/>
              </a:rPr>
              <a:t>, that is, calculate the </a:t>
            </a:r>
            <a:r>
              <a:rPr lang="en-IN" b="1" dirty="0">
                <a:solidFill>
                  <a:srgbClr val="C00000"/>
                </a:solidFill>
                <a:latin typeface="Consolas" panose="020B0609020204030204" pitchFamily="49" charset="0"/>
                <a:cs typeface="Consolas" panose="020B0609020204030204" pitchFamily="49" charset="0"/>
              </a:rPr>
              <a:t>mean value of the objects for each cluster</a:t>
            </a:r>
            <a:r>
              <a:rPr lang="en-IN" b="1" dirty="0">
                <a:latin typeface="Consolas" panose="020B0609020204030204" pitchFamily="49" charset="0"/>
                <a:cs typeface="Consolas" panose="020B0609020204030204" pitchFamily="49" charset="0"/>
              </a:rPr>
              <a:t>; </a:t>
            </a:r>
          </a:p>
          <a:p>
            <a:r>
              <a:rPr lang="en-IN" b="1" dirty="0">
                <a:solidFill>
                  <a:srgbClr val="00B050"/>
                </a:solidFill>
                <a:latin typeface="Consolas" panose="020B0609020204030204" pitchFamily="49" charset="0"/>
                <a:cs typeface="Consolas" panose="020B0609020204030204" pitchFamily="49" charset="0"/>
              </a:rPr>
              <a:t>until</a:t>
            </a:r>
            <a:r>
              <a:rPr lang="en-IN" b="1" dirty="0">
                <a:latin typeface="Consolas" panose="020B0609020204030204" pitchFamily="49" charset="0"/>
                <a:cs typeface="Consolas" panose="020B0609020204030204" pitchFamily="49" charset="0"/>
              </a:rPr>
              <a:t> no change;</a:t>
            </a:r>
          </a:p>
        </p:txBody>
      </p:sp>
    </p:spTree>
    <p:extLst>
      <p:ext uri="{BB962C8B-B14F-4D97-AF65-F5344CB8AC3E}">
        <p14:creationId xmlns:p14="http://schemas.microsoft.com/office/powerpoint/2010/main" val="402415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A925EF2-D58F-4AC0-ACED-F747CC08D69F}"/>
              </a:ext>
            </a:extLst>
          </p:cNvPr>
          <p:cNvCxnSpPr>
            <a:cxnSpLocks/>
          </p:cNvCxnSpPr>
          <p:nvPr/>
        </p:nvCxnSpPr>
        <p:spPr>
          <a:xfrm>
            <a:off x="1191446" y="5063613"/>
            <a:ext cx="0" cy="17943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BD1E24D-7739-4C4F-8234-2614FB54ADBC}"/>
              </a:ext>
            </a:extLst>
          </p:cNvPr>
          <p:cNvSpPr/>
          <p:nvPr/>
        </p:nvSpPr>
        <p:spPr>
          <a:xfrm>
            <a:off x="954165" y="682906"/>
            <a:ext cx="474562" cy="474562"/>
          </a:xfrm>
          <a:prstGeom prst="ellipse">
            <a:avLst/>
          </a:prstGeom>
          <a:solidFill>
            <a:schemeClr val="tx2"/>
          </a:solidFill>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id="{F34260FD-CAA3-43A0-977C-7E4B57013872}"/>
              </a:ext>
            </a:extLst>
          </p:cNvPr>
          <p:cNvCxnSpPr>
            <a:cxnSpLocks/>
          </p:cNvCxnSpPr>
          <p:nvPr/>
        </p:nvCxnSpPr>
        <p:spPr>
          <a:xfrm>
            <a:off x="1191446" y="1157468"/>
            <a:ext cx="0" cy="397907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A2F9A4-6988-4274-8384-12496EC9D59D}"/>
              </a:ext>
            </a:extLst>
          </p:cNvPr>
          <p:cNvSpPr txBox="1"/>
          <p:nvPr/>
        </p:nvSpPr>
        <p:spPr>
          <a:xfrm>
            <a:off x="1458963" y="731706"/>
            <a:ext cx="8810452" cy="3801041"/>
          </a:xfrm>
          <a:prstGeom prst="rect">
            <a:avLst/>
          </a:prstGeom>
          <a:noFill/>
        </p:spPr>
        <p:txBody>
          <a:bodyPr wrap="square" rtlCol="0">
            <a:spAutoFit/>
          </a:bodyPr>
          <a:lstStyle/>
          <a:p>
            <a:r>
              <a:rPr lang="en-US" sz="2400" b="1" dirty="0"/>
              <a:t>Topics to be covered</a:t>
            </a:r>
          </a:p>
          <a:p>
            <a:pPr marL="742950" lvl="1" indent="-285750">
              <a:lnSpc>
                <a:spcPct val="150000"/>
              </a:lnSpc>
              <a:buFont typeface="Arial" panose="020B0604020202020204" pitchFamily="34" charset="0"/>
              <a:buChar char="•"/>
            </a:pPr>
            <a:r>
              <a:rPr lang="en-US" sz="2100" dirty="0">
                <a:solidFill>
                  <a:schemeClr val="accent6"/>
                </a:solidFill>
              </a:rPr>
              <a:t>Cluster Analysis</a:t>
            </a:r>
          </a:p>
          <a:p>
            <a:pPr marL="742950" lvl="1" indent="-285750">
              <a:lnSpc>
                <a:spcPct val="150000"/>
              </a:lnSpc>
              <a:buFont typeface="Arial" panose="020B0604020202020204" pitchFamily="34" charset="0"/>
              <a:buChar char="•"/>
            </a:pPr>
            <a:r>
              <a:rPr lang="en-US" sz="2100" dirty="0">
                <a:solidFill>
                  <a:schemeClr val="accent6"/>
                </a:solidFill>
              </a:rPr>
              <a:t>Partitioning Methods</a:t>
            </a:r>
          </a:p>
          <a:p>
            <a:pPr marL="742950" lvl="1" indent="-285750">
              <a:lnSpc>
                <a:spcPct val="150000"/>
              </a:lnSpc>
              <a:buFont typeface="Arial" panose="020B0604020202020204" pitchFamily="34" charset="0"/>
              <a:buChar char="•"/>
            </a:pPr>
            <a:r>
              <a:rPr lang="en-US" sz="2100" dirty="0">
                <a:solidFill>
                  <a:schemeClr val="accent6"/>
                </a:solidFill>
              </a:rPr>
              <a:t>Hierarchical Methods</a:t>
            </a:r>
          </a:p>
          <a:p>
            <a:pPr marL="742950" lvl="1" indent="-285750">
              <a:lnSpc>
                <a:spcPct val="150000"/>
              </a:lnSpc>
              <a:buFont typeface="Arial" panose="020B0604020202020204" pitchFamily="34" charset="0"/>
              <a:buChar char="•"/>
            </a:pPr>
            <a:r>
              <a:rPr lang="en-US" sz="2100" dirty="0">
                <a:solidFill>
                  <a:schemeClr val="accent6"/>
                </a:solidFill>
              </a:rPr>
              <a:t>Density-Based Methods</a:t>
            </a:r>
          </a:p>
          <a:p>
            <a:pPr marL="742950" lvl="1" indent="-285750">
              <a:lnSpc>
                <a:spcPct val="150000"/>
              </a:lnSpc>
              <a:buFont typeface="Arial" panose="020B0604020202020204" pitchFamily="34" charset="0"/>
              <a:buChar char="•"/>
            </a:pPr>
            <a:r>
              <a:rPr lang="en-US" sz="2100" dirty="0">
                <a:solidFill>
                  <a:schemeClr val="accent6"/>
                </a:solidFill>
              </a:rPr>
              <a:t>Outlier Detection</a:t>
            </a:r>
          </a:p>
          <a:p>
            <a:pPr marL="742950" lvl="1" indent="-285750">
              <a:lnSpc>
                <a:spcPct val="150000"/>
              </a:lnSpc>
              <a:buFont typeface="Arial" panose="020B0604020202020204" pitchFamily="34" charset="0"/>
              <a:buChar char="•"/>
            </a:pPr>
            <a:r>
              <a:rPr lang="en-US" sz="2100" dirty="0">
                <a:solidFill>
                  <a:schemeClr val="accent6"/>
                </a:solidFill>
              </a:rPr>
              <a:t>Outliers and Outlier Analysis</a:t>
            </a:r>
          </a:p>
          <a:p>
            <a:pPr marL="742950" lvl="1" indent="-285750">
              <a:lnSpc>
                <a:spcPct val="150000"/>
              </a:lnSpc>
              <a:buFont typeface="Arial" panose="020B0604020202020204" pitchFamily="34" charset="0"/>
              <a:buChar char="•"/>
            </a:pPr>
            <a:r>
              <a:rPr lang="en-US" sz="2100" dirty="0">
                <a:solidFill>
                  <a:schemeClr val="accent6"/>
                </a:solidFill>
              </a:rPr>
              <a:t>Outlier Detection Methods</a:t>
            </a:r>
          </a:p>
        </p:txBody>
      </p:sp>
    </p:spTree>
    <p:extLst>
      <p:ext uri="{BB962C8B-B14F-4D97-AF65-F5344CB8AC3E}">
        <p14:creationId xmlns:p14="http://schemas.microsoft.com/office/powerpoint/2010/main" val="421630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8593B-2E97-4ECD-BB17-9BF51DC36404}"/>
              </a:ext>
            </a:extLst>
          </p:cNvPr>
          <p:cNvSpPr>
            <a:spLocks noGrp="1"/>
          </p:cNvSpPr>
          <p:nvPr>
            <p:ph type="title"/>
          </p:nvPr>
        </p:nvSpPr>
        <p:spPr/>
        <p:txBody>
          <a:bodyPr>
            <a:normAutofit/>
          </a:bodyPr>
          <a:lstStyle/>
          <a:p>
            <a:r>
              <a:rPr lang="en-US" dirty="0"/>
              <a:t>k-Means : Algorithm Cont.. </a:t>
            </a:r>
            <a:endParaRPr lang="en-IN" dirty="0"/>
          </a:p>
        </p:txBody>
      </p:sp>
      <p:sp>
        <p:nvSpPr>
          <p:cNvPr id="3" name="Content Placeholder 2">
            <a:extLst>
              <a:ext uri="{FF2B5EF4-FFF2-40B4-BE49-F238E27FC236}">
                <a16:creationId xmlns:a16="http://schemas.microsoft.com/office/drawing/2014/main" id="{FA45A70A-DE30-44EC-9687-62B20E34FD4E}"/>
              </a:ext>
            </a:extLst>
          </p:cNvPr>
          <p:cNvSpPr>
            <a:spLocks noGrp="1"/>
          </p:cNvSpPr>
          <p:nvPr>
            <p:ph idx="1"/>
          </p:nvPr>
        </p:nvSpPr>
        <p:spPr/>
        <p:txBody>
          <a:bodyPr/>
          <a:lstStyle/>
          <a:p>
            <a:r>
              <a:rPr lang="en-US" dirty="0"/>
              <a:t>The initial partitioning can be done in a variety of ways.</a:t>
            </a:r>
          </a:p>
          <a:p>
            <a:r>
              <a:rPr lang="en-US" b="1" dirty="0"/>
              <a:t>Dynamically Chosen</a:t>
            </a:r>
          </a:p>
          <a:p>
            <a:pPr lvl="1"/>
            <a:r>
              <a:rPr lang="en-US" dirty="0"/>
              <a:t>This method is good when the amount of data is expected to grow. </a:t>
            </a:r>
          </a:p>
          <a:p>
            <a:pPr lvl="1"/>
            <a:r>
              <a:rPr lang="en-US" dirty="0"/>
              <a:t>The initial cluster means can simply be the first few items of data from the set. </a:t>
            </a:r>
          </a:p>
          <a:p>
            <a:pPr lvl="1"/>
            <a:r>
              <a:rPr lang="en-US" dirty="0"/>
              <a:t>For instance, if the data will be grouped into 3 clusters, then the initial cluster means will be the first 3 items of data.</a:t>
            </a:r>
          </a:p>
          <a:p>
            <a:r>
              <a:rPr lang="en-US" b="1" dirty="0"/>
              <a:t>Randomly Chosen</a:t>
            </a:r>
            <a:endParaRPr lang="en-US" dirty="0"/>
          </a:p>
          <a:p>
            <a:pPr lvl="1"/>
            <a:r>
              <a:rPr lang="en-US" dirty="0"/>
              <a:t>Almost self-explanatory, the initial cluster means are randomly chosen values within the same range as the highest and lowest of the data values.</a:t>
            </a:r>
          </a:p>
          <a:p>
            <a:r>
              <a:rPr lang="en-US" b="1" dirty="0"/>
              <a:t>Choosing from Upper and Lower Bounds</a:t>
            </a:r>
            <a:endParaRPr lang="en-US" dirty="0"/>
          </a:p>
          <a:p>
            <a:pPr lvl="1"/>
            <a:r>
              <a:rPr lang="en-US" dirty="0"/>
              <a:t>Depending on the types of data in the set, the highest and lowest of the data range are chosen as the initial cluster means. </a:t>
            </a:r>
          </a:p>
        </p:txBody>
      </p:sp>
    </p:spTree>
    <p:extLst>
      <p:ext uri="{BB962C8B-B14F-4D97-AF65-F5344CB8AC3E}">
        <p14:creationId xmlns:p14="http://schemas.microsoft.com/office/powerpoint/2010/main" val="3040463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29C74-EC22-4792-911D-C13C671677A9}"/>
              </a:ext>
            </a:extLst>
          </p:cNvPr>
          <p:cNvSpPr>
            <a:spLocks noGrp="1"/>
          </p:cNvSpPr>
          <p:nvPr>
            <p:ph type="title"/>
          </p:nvPr>
        </p:nvSpPr>
        <p:spPr/>
        <p:txBody>
          <a:bodyPr>
            <a:normAutofit/>
          </a:bodyPr>
          <a:lstStyle/>
          <a:p>
            <a:r>
              <a:rPr lang="en-IN" dirty="0"/>
              <a:t>Clustering</a:t>
            </a:r>
          </a:p>
        </p:txBody>
      </p:sp>
      <p:pic>
        <p:nvPicPr>
          <p:cNvPr id="10" name="Content Placeholder 4">
            <a:extLst>
              <a:ext uri="{FF2B5EF4-FFF2-40B4-BE49-F238E27FC236}">
                <a16:creationId xmlns:a16="http://schemas.microsoft.com/office/drawing/2014/main" id="{0B00B54F-74B7-604E-034B-35E8DC123D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1364" y="1295766"/>
            <a:ext cx="4266467" cy="4266467"/>
          </a:xfrm>
        </p:spPr>
      </p:pic>
      <p:sp>
        <p:nvSpPr>
          <p:cNvPr id="11" name="TextBox 10">
            <a:extLst>
              <a:ext uri="{FF2B5EF4-FFF2-40B4-BE49-F238E27FC236}">
                <a16:creationId xmlns:a16="http://schemas.microsoft.com/office/drawing/2014/main" id="{2A11643C-0BDC-E6BC-B471-A3279F6EB4AA}"/>
              </a:ext>
            </a:extLst>
          </p:cNvPr>
          <p:cNvSpPr txBox="1"/>
          <p:nvPr/>
        </p:nvSpPr>
        <p:spPr>
          <a:xfrm>
            <a:off x="5725989" y="1975981"/>
            <a:ext cx="6123842" cy="2471446"/>
          </a:xfrm>
          <a:prstGeom prst="rect">
            <a:avLst/>
          </a:prstGeom>
          <a:noFill/>
        </p:spPr>
        <p:txBody>
          <a:bodyPr wrap="square">
            <a:spAutoFit/>
          </a:bodyPr>
          <a:lstStyle/>
          <a:p>
            <a:pPr marL="265113" indent="-265113" algn="just">
              <a:lnSpc>
                <a:spcPct val="90000"/>
              </a:lnSpc>
              <a:spcBef>
                <a:spcPts val="1000"/>
              </a:spcBef>
              <a:buClr>
                <a:schemeClr val="accent6"/>
              </a:buClr>
              <a:buFont typeface="Webdings" panose="05030102010509060703" pitchFamily="18" charset="2"/>
              <a:buChar char=""/>
            </a:pPr>
            <a:r>
              <a:rPr lang="en-US" sz="2400" dirty="0"/>
              <a:t>A clustered scatter plot. </a:t>
            </a:r>
          </a:p>
          <a:p>
            <a:pPr marL="265113" indent="-265113" algn="just">
              <a:lnSpc>
                <a:spcPct val="90000"/>
              </a:lnSpc>
              <a:spcBef>
                <a:spcPts val="1000"/>
              </a:spcBef>
              <a:buClr>
                <a:schemeClr val="accent6"/>
              </a:buClr>
              <a:buFont typeface="Webdings" panose="05030102010509060703" pitchFamily="18" charset="2"/>
              <a:buChar char=""/>
            </a:pPr>
            <a:r>
              <a:rPr lang="en-US" sz="2400" dirty="0"/>
              <a:t>The black dots are data points. </a:t>
            </a:r>
          </a:p>
          <a:p>
            <a:pPr marL="265113" indent="-265113" algn="just">
              <a:lnSpc>
                <a:spcPct val="90000"/>
              </a:lnSpc>
              <a:spcBef>
                <a:spcPts val="1000"/>
              </a:spcBef>
              <a:buClr>
                <a:schemeClr val="accent6"/>
              </a:buClr>
              <a:buFont typeface="Webdings" panose="05030102010509060703" pitchFamily="18" charset="2"/>
              <a:buChar char=""/>
            </a:pPr>
            <a:r>
              <a:rPr lang="en-US" sz="2400" dirty="0"/>
              <a:t>The red lines illustrate the partitions created by the k-means algorithm. </a:t>
            </a:r>
          </a:p>
          <a:p>
            <a:pPr marL="265113" indent="-265113" algn="just">
              <a:lnSpc>
                <a:spcPct val="90000"/>
              </a:lnSpc>
              <a:spcBef>
                <a:spcPts val="1000"/>
              </a:spcBef>
              <a:buClr>
                <a:schemeClr val="accent6"/>
              </a:buClr>
              <a:buFont typeface="Webdings" panose="05030102010509060703" pitchFamily="18" charset="2"/>
              <a:buChar char=""/>
            </a:pPr>
            <a:r>
              <a:rPr lang="en-US" sz="2400" dirty="0"/>
              <a:t>The blue dots represent the centroids which define the partitions.</a:t>
            </a:r>
            <a:endParaRPr lang="en-IN" sz="2400" dirty="0"/>
          </a:p>
        </p:txBody>
      </p:sp>
    </p:spTree>
    <p:extLst>
      <p:ext uri="{BB962C8B-B14F-4D97-AF65-F5344CB8AC3E}">
        <p14:creationId xmlns:p14="http://schemas.microsoft.com/office/powerpoint/2010/main" val="435140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fade">
                                      <p:cBhvr>
                                        <p:cTn id="17" dur="500"/>
                                        <p:tgtEl>
                                          <p:spTgt spid="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xEl>
                                              <p:pRg st="2" end="2"/>
                                            </p:txEl>
                                          </p:spTgt>
                                        </p:tgtEl>
                                        <p:attrNameLst>
                                          <p:attrName>style.visibility</p:attrName>
                                        </p:attrNameLst>
                                      </p:cBhvr>
                                      <p:to>
                                        <p:strVal val="visible"/>
                                      </p:to>
                                    </p:set>
                                    <p:animEffect transition="in" filter="fade">
                                      <p:cBhvr>
                                        <p:cTn id="22" dur="500"/>
                                        <p:tgtEl>
                                          <p:spTgt spid="1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xEl>
                                              <p:pRg st="3" end="3"/>
                                            </p:txEl>
                                          </p:spTgt>
                                        </p:tgtEl>
                                        <p:attrNameLst>
                                          <p:attrName>style.visibility</p:attrName>
                                        </p:attrNameLst>
                                      </p:cBhvr>
                                      <p:to>
                                        <p:strVal val="visible"/>
                                      </p:to>
                                    </p:set>
                                    <p:animEffect transition="in" filter="fade">
                                      <p:cBhvr>
                                        <p:cTn id="27"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04F3B-A239-5080-05DA-5A81A3C5412C}"/>
              </a:ext>
            </a:extLst>
          </p:cNvPr>
          <p:cNvSpPr>
            <a:spLocks noGrp="1"/>
          </p:cNvSpPr>
          <p:nvPr>
            <p:ph type="title"/>
          </p:nvPr>
        </p:nvSpPr>
        <p:spPr/>
        <p:txBody>
          <a:bodyPr/>
          <a:lstStyle/>
          <a:p>
            <a:r>
              <a:rPr lang="en-US" dirty="0"/>
              <a:t>K-Mean Example</a:t>
            </a:r>
          </a:p>
        </p:txBody>
      </p:sp>
      <p:graphicFrame>
        <p:nvGraphicFramePr>
          <p:cNvPr id="4" name="Table 4">
            <a:extLst>
              <a:ext uri="{FF2B5EF4-FFF2-40B4-BE49-F238E27FC236}">
                <a16:creationId xmlns:a16="http://schemas.microsoft.com/office/drawing/2014/main" id="{6D563F90-4B7E-BC96-0C1A-F7F1392EACF4}"/>
              </a:ext>
            </a:extLst>
          </p:cNvPr>
          <p:cNvGraphicFramePr>
            <a:graphicFrameLocks noGrp="1"/>
          </p:cNvGraphicFramePr>
          <p:nvPr>
            <p:extLst>
              <p:ext uri="{D42A27DB-BD31-4B8C-83A1-F6EECF244321}">
                <p14:modId xmlns:p14="http://schemas.microsoft.com/office/powerpoint/2010/main" val="2520192038"/>
              </p:ext>
            </p:extLst>
          </p:nvPr>
        </p:nvGraphicFramePr>
        <p:xfrm>
          <a:off x="215078" y="921546"/>
          <a:ext cx="2516247" cy="3169920"/>
        </p:xfrm>
        <a:graphic>
          <a:graphicData uri="http://schemas.openxmlformats.org/drawingml/2006/table">
            <a:tbl>
              <a:tblPr firstRow="1" bandRow="1">
                <a:tableStyleId>{5940675A-B579-460E-94D1-54222C63F5DA}</a:tableStyleId>
              </a:tblPr>
              <a:tblGrid>
                <a:gridCol w="459206">
                  <a:extLst>
                    <a:ext uri="{9D8B030D-6E8A-4147-A177-3AD203B41FA5}">
                      <a16:colId xmlns:a16="http://schemas.microsoft.com/office/drawing/2014/main" val="743764763"/>
                    </a:ext>
                  </a:extLst>
                </a:gridCol>
                <a:gridCol w="1012012">
                  <a:extLst>
                    <a:ext uri="{9D8B030D-6E8A-4147-A177-3AD203B41FA5}">
                      <a16:colId xmlns:a16="http://schemas.microsoft.com/office/drawing/2014/main" val="2880955747"/>
                    </a:ext>
                  </a:extLst>
                </a:gridCol>
                <a:gridCol w="1045029">
                  <a:extLst>
                    <a:ext uri="{9D8B030D-6E8A-4147-A177-3AD203B41FA5}">
                      <a16:colId xmlns:a16="http://schemas.microsoft.com/office/drawing/2014/main" val="584431794"/>
                    </a:ext>
                  </a:extLst>
                </a:gridCol>
              </a:tblGrid>
              <a:tr h="370840">
                <a:tc>
                  <a:txBody>
                    <a:bodyPr/>
                    <a:lstStyle/>
                    <a:p>
                      <a:pPr algn="ctr"/>
                      <a:r>
                        <a:rPr lang="en-US" sz="2000" dirty="0"/>
                        <a:t>Sr.</a:t>
                      </a:r>
                    </a:p>
                  </a:txBody>
                  <a:tcPr/>
                </a:tc>
                <a:tc>
                  <a:txBody>
                    <a:bodyPr/>
                    <a:lstStyle/>
                    <a:p>
                      <a:pPr algn="ctr"/>
                      <a:r>
                        <a:rPr lang="en-US" sz="2000" dirty="0"/>
                        <a:t>X</a:t>
                      </a:r>
                    </a:p>
                  </a:txBody>
                  <a:tcPr/>
                </a:tc>
                <a:tc>
                  <a:txBody>
                    <a:bodyPr/>
                    <a:lstStyle/>
                    <a:p>
                      <a:pPr algn="ctr"/>
                      <a:r>
                        <a:rPr lang="en-US" sz="2000" dirty="0"/>
                        <a:t>Y</a:t>
                      </a:r>
                    </a:p>
                  </a:txBody>
                  <a:tcPr/>
                </a:tc>
                <a:extLst>
                  <a:ext uri="{0D108BD9-81ED-4DB2-BD59-A6C34878D82A}">
                    <a16:rowId xmlns:a16="http://schemas.microsoft.com/office/drawing/2014/main" val="1696781436"/>
                  </a:ext>
                </a:extLst>
              </a:tr>
              <a:tr h="370840">
                <a:tc>
                  <a:txBody>
                    <a:bodyPr/>
                    <a:lstStyle/>
                    <a:p>
                      <a:pPr algn="ctr"/>
                      <a:r>
                        <a:rPr lang="en-US" sz="2000" dirty="0"/>
                        <a:t>1</a:t>
                      </a:r>
                    </a:p>
                  </a:txBody>
                  <a:tcPr/>
                </a:tc>
                <a:tc>
                  <a:txBody>
                    <a:bodyPr/>
                    <a:lstStyle/>
                    <a:p>
                      <a:pPr algn="ctr"/>
                      <a:r>
                        <a:rPr lang="en-US" sz="2000" dirty="0"/>
                        <a:t>1.0</a:t>
                      </a:r>
                    </a:p>
                  </a:txBody>
                  <a:tcPr/>
                </a:tc>
                <a:tc>
                  <a:txBody>
                    <a:bodyPr/>
                    <a:lstStyle/>
                    <a:p>
                      <a:pPr algn="ctr"/>
                      <a:r>
                        <a:rPr lang="en-US" sz="2000" dirty="0"/>
                        <a:t>1.0</a:t>
                      </a:r>
                    </a:p>
                  </a:txBody>
                  <a:tcPr/>
                </a:tc>
                <a:extLst>
                  <a:ext uri="{0D108BD9-81ED-4DB2-BD59-A6C34878D82A}">
                    <a16:rowId xmlns:a16="http://schemas.microsoft.com/office/drawing/2014/main" val="854819239"/>
                  </a:ext>
                </a:extLst>
              </a:tr>
              <a:tr h="370840">
                <a:tc>
                  <a:txBody>
                    <a:bodyPr/>
                    <a:lstStyle/>
                    <a:p>
                      <a:pPr algn="ctr"/>
                      <a:r>
                        <a:rPr lang="en-US" sz="2000" dirty="0"/>
                        <a:t>2</a:t>
                      </a:r>
                    </a:p>
                  </a:txBody>
                  <a:tcPr/>
                </a:tc>
                <a:tc>
                  <a:txBody>
                    <a:bodyPr/>
                    <a:lstStyle/>
                    <a:p>
                      <a:pPr algn="ctr"/>
                      <a:r>
                        <a:rPr lang="en-US" sz="2000" dirty="0"/>
                        <a:t>1.5</a:t>
                      </a:r>
                    </a:p>
                  </a:txBody>
                  <a:tcPr/>
                </a:tc>
                <a:tc>
                  <a:txBody>
                    <a:bodyPr/>
                    <a:lstStyle/>
                    <a:p>
                      <a:pPr algn="ctr"/>
                      <a:r>
                        <a:rPr lang="en-US" sz="2000" dirty="0"/>
                        <a:t>2.0</a:t>
                      </a:r>
                    </a:p>
                  </a:txBody>
                  <a:tcPr/>
                </a:tc>
                <a:extLst>
                  <a:ext uri="{0D108BD9-81ED-4DB2-BD59-A6C34878D82A}">
                    <a16:rowId xmlns:a16="http://schemas.microsoft.com/office/drawing/2014/main" val="1810451090"/>
                  </a:ext>
                </a:extLst>
              </a:tr>
              <a:tr h="370840">
                <a:tc>
                  <a:txBody>
                    <a:bodyPr/>
                    <a:lstStyle/>
                    <a:p>
                      <a:pPr algn="ctr"/>
                      <a:r>
                        <a:rPr lang="en-US" sz="2000" dirty="0"/>
                        <a:t>3</a:t>
                      </a:r>
                    </a:p>
                  </a:txBody>
                  <a:tcPr/>
                </a:tc>
                <a:tc>
                  <a:txBody>
                    <a:bodyPr/>
                    <a:lstStyle/>
                    <a:p>
                      <a:pPr algn="ctr"/>
                      <a:r>
                        <a:rPr lang="en-US" sz="2000" dirty="0"/>
                        <a:t>3.0</a:t>
                      </a:r>
                    </a:p>
                  </a:txBody>
                  <a:tcPr/>
                </a:tc>
                <a:tc>
                  <a:txBody>
                    <a:bodyPr/>
                    <a:lstStyle/>
                    <a:p>
                      <a:pPr algn="ctr"/>
                      <a:r>
                        <a:rPr lang="en-US" sz="2000" dirty="0"/>
                        <a:t>4.0</a:t>
                      </a:r>
                    </a:p>
                  </a:txBody>
                  <a:tcPr/>
                </a:tc>
                <a:extLst>
                  <a:ext uri="{0D108BD9-81ED-4DB2-BD59-A6C34878D82A}">
                    <a16:rowId xmlns:a16="http://schemas.microsoft.com/office/drawing/2014/main" val="4048983725"/>
                  </a:ext>
                </a:extLst>
              </a:tr>
              <a:tr h="370840">
                <a:tc>
                  <a:txBody>
                    <a:bodyPr/>
                    <a:lstStyle/>
                    <a:p>
                      <a:pPr algn="ctr"/>
                      <a:r>
                        <a:rPr lang="en-US" sz="2000" dirty="0"/>
                        <a:t>4</a:t>
                      </a:r>
                    </a:p>
                  </a:txBody>
                  <a:tcPr/>
                </a:tc>
                <a:tc>
                  <a:txBody>
                    <a:bodyPr/>
                    <a:lstStyle/>
                    <a:p>
                      <a:pPr algn="ctr"/>
                      <a:r>
                        <a:rPr lang="en-US" sz="2000" dirty="0"/>
                        <a:t>5.0</a:t>
                      </a:r>
                    </a:p>
                  </a:txBody>
                  <a:tcPr/>
                </a:tc>
                <a:tc>
                  <a:txBody>
                    <a:bodyPr/>
                    <a:lstStyle/>
                    <a:p>
                      <a:pPr algn="ctr"/>
                      <a:r>
                        <a:rPr lang="en-US" sz="2000" dirty="0"/>
                        <a:t>7.0</a:t>
                      </a:r>
                    </a:p>
                  </a:txBody>
                  <a:tcPr/>
                </a:tc>
                <a:extLst>
                  <a:ext uri="{0D108BD9-81ED-4DB2-BD59-A6C34878D82A}">
                    <a16:rowId xmlns:a16="http://schemas.microsoft.com/office/drawing/2014/main" val="2281027211"/>
                  </a:ext>
                </a:extLst>
              </a:tr>
              <a:tr h="370840">
                <a:tc>
                  <a:txBody>
                    <a:bodyPr/>
                    <a:lstStyle/>
                    <a:p>
                      <a:pPr algn="ctr"/>
                      <a:r>
                        <a:rPr lang="en-US" sz="2000" dirty="0"/>
                        <a:t>5</a:t>
                      </a:r>
                    </a:p>
                  </a:txBody>
                  <a:tcPr/>
                </a:tc>
                <a:tc>
                  <a:txBody>
                    <a:bodyPr/>
                    <a:lstStyle/>
                    <a:p>
                      <a:pPr algn="ctr"/>
                      <a:r>
                        <a:rPr lang="en-US" sz="2000" dirty="0"/>
                        <a:t>3.5</a:t>
                      </a:r>
                    </a:p>
                  </a:txBody>
                  <a:tcPr/>
                </a:tc>
                <a:tc>
                  <a:txBody>
                    <a:bodyPr/>
                    <a:lstStyle/>
                    <a:p>
                      <a:pPr algn="ctr"/>
                      <a:r>
                        <a:rPr lang="en-US" sz="2000" dirty="0"/>
                        <a:t>5.0</a:t>
                      </a:r>
                    </a:p>
                  </a:txBody>
                  <a:tcPr/>
                </a:tc>
                <a:extLst>
                  <a:ext uri="{0D108BD9-81ED-4DB2-BD59-A6C34878D82A}">
                    <a16:rowId xmlns:a16="http://schemas.microsoft.com/office/drawing/2014/main" val="4085919375"/>
                  </a:ext>
                </a:extLst>
              </a:tr>
              <a:tr h="370840">
                <a:tc>
                  <a:txBody>
                    <a:bodyPr/>
                    <a:lstStyle/>
                    <a:p>
                      <a:pPr algn="ctr"/>
                      <a:r>
                        <a:rPr lang="en-US" sz="2000" dirty="0"/>
                        <a:t>6</a:t>
                      </a:r>
                    </a:p>
                  </a:txBody>
                  <a:tcPr/>
                </a:tc>
                <a:tc>
                  <a:txBody>
                    <a:bodyPr/>
                    <a:lstStyle/>
                    <a:p>
                      <a:pPr algn="ctr"/>
                      <a:r>
                        <a:rPr lang="en-US" sz="2000" dirty="0"/>
                        <a:t>4.5</a:t>
                      </a:r>
                    </a:p>
                  </a:txBody>
                  <a:tcPr/>
                </a:tc>
                <a:tc>
                  <a:txBody>
                    <a:bodyPr/>
                    <a:lstStyle/>
                    <a:p>
                      <a:pPr algn="ctr"/>
                      <a:r>
                        <a:rPr lang="en-US" sz="2000" dirty="0"/>
                        <a:t>5.0</a:t>
                      </a:r>
                    </a:p>
                  </a:txBody>
                  <a:tcPr/>
                </a:tc>
                <a:extLst>
                  <a:ext uri="{0D108BD9-81ED-4DB2-BD59-A6C34878D82A}">
                    <a16:rowId xmlns:a16="http://schemas.microsoft.com/office/drawing/2014/main" val="3752995600"/>
                  </a:ext>
                </a:extLst>
              </a:tr>
              <a:tr h="370840">
                <a:tc>
                  <a:txBody>
                    <a:bodyPr/>
                    <a:lstStyle/>
                    <a:p>
                      <a:pPr algn="ctr"/>
                      <a:r>
                        <a:rPr lang="en-US" sz="2000" dirty="0"/>
                        <a:t>7</a:t>
                      </a:r>
                    </a:p>
                  </a:txBody>
                  <a:tcPr/>
                </a:tc>
                <a:tc>
                  <a:txBody>
                    <a:bodyPr/>
                    <a:lstStyle/>
                    <a:p>
                      <a:pPr algn="ctr"/>
                      <a:r>
                        <a:rPr lang="en-US" sz="2000" dirty="0"/>
                        <a:t>3.5</a:t>
                      </a:r>
                    </a:p>
                  </a:txBody>
                  <a:tcPr/>
                </a:tc>
                <a:tc>
                  <a:txBody>
                    <a:bodyPr/>
                    <a:lstStyle/>
                    <a:p>
                      <a:pPr algn="ctr"/>
                      <a:r>
                        <a:rPr lang="en-US" sz="2000" dirty="0"/>
                        <a:t>4.5</a:t>
                      </a:r>
                    </a:p>
                  </a:txBody>
                  <a:tcPr/>
                </a:tc>
                <a:extLst>
                  <a:ext uri="{0D108BD9-81ED-4DB2-BD59-A6C34878D82A}">
                    <a16:rowId xmlns:a16="http://schemas.microsoft.com/office/drawing/2014/main" val="472236130"/>
                  </a:ext>
                </a:extLst>
              </a:tr>
            </a:tbl>
          </a:graphicData>
        </a:graphic>
      </p:graphicFrame>
      <p:sp>
        <p:nvSpPr>
          <p:cNvPr id="5" name="TextBox 4">
            <a:extLst>
              <a:ext uri="{FF2B5EF4-FFF2-40B4-BE49-F238E27FC236}">
                <a16:creationId xmlns:a16="http://schemas.microsoft.com/office/drawing/2014/main" id="{CCBB7FDD-EE1F-0E8F-1A1A-0027E413AA07}"/>
              </a:ext>
            </a:extLst>
          </p:cNvPr>
          <p:cNvSpPr txBox="1"/>
          <p:nvPr/>
        </p:nvSpPr>
        <p:spPr>
          <a:xfrm>
            <a:off x="3253839" y="980669"/>
            <a:ext cx="8364790" cy="707886"/>
          </a:xfrm>
          <a:prstGeom prst="rect">
            <a:avLst/>
          </a:prstGeom>
          <a:noFill/>
        </p:spPr>
        <p:txBody>
          <a:bodyPr wrap="none" rtlCol="0">
            <a:spAutoFit/>
          </a:bodyPr>
          <a:lstStyle/>
          <a:p>
            <a:r>
              <a:rPr lang="en-US" sz="2000" b="1" dirty="0">
                <a:solidFill>
                  <a:srgbClr val="C00000"/>
                </a:solidFill>
              </a:rPr>
              <a:t>Here K = 2</a:t>
            </a:r>
            <a:r>
              <a:rPr lang="en-US" sz="2000" b="1" dirty="0"/>
              <a:t>, and we assume </a:t>
            </a:r>
            <a:r>
              <a:rPr lang="en-US" sz="2000" b="1" dirty="0">
                <a:solidFill>
                  <a:srgbClr val="C00000"/>
                </a:solidFill>
              </a:rPr>
              <a:t>Cluster 1 center is (1,1)</a:t>
            </a:r>
            <a:r>
              <a:rPr lang="en-US" sz="2000" b="1" dirty="0"/>
              <a:t> and </a:t>
            </a:r>
            <a:r>
              <a:rPr lang="en-US" sz="2000" b="1" dirty="0">
                <a:solidFill>
                  <a:srgbClr val="C00000"/>
                </a:solidFill>
              </a:rPr>
              <a:t>Cluster 2 center is (5,7)</a:t>
            </a:r>
          </a:p>
          <a:p>
            <a:endParaRPr lang="en-US" sz="2000" b="1" dirty="0"/>
          </a:p>
        </p:txBody>
      </p:sp>
      <p:sp>
        <p:nvSpPr>
          <p:cNvPr id="6" name="Oval 5">
            <a:extLst>
              <a:ext uri="{FF2B5EF4-FFF2-40B4-BE49-F238E27FC236}">
                <a16:creationId xmlns:a16="http://schemas.microsoft.com/office/drawing/2014/main" id="{0F80DDB1-55DD-5C9C-F3A1-A3CBF4E48D97}"/>
              </a:ext>
            </a:extLst>
          </p:cNvPr>
          <p:cNvSpPr/>
          <p:nvPr/>
        </p:nvSpPr>
        <p:spPr>
          <a:xfrm>
            <a:off x="3713643" y="1811432"/>
            <a:ext cx="1989221" cy="2033337"/>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E7E4F33A-F7B4-F551-2594-D60A835B67E5}"/>
              </a:ext>
            </a:extLst>
          </p:cNvPr>
          <p:cNvSpPr/>
          <p:nvPr/>
        </p:nvSpPr>
        <p:spPr>
          <a:xfrm>
            <a:off x="7010303" y="1705160"/>
            <a:ext cx="1989221" cy="2033337"/>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27F487A9-49CD-C59B-1529-588991032EB3}"/>
              </a:ext>
            </a:extLst>
          </p:cNvPr>
          <p:cNvSpPr/>
          <p:nvPr/>
        </p:nvSpPr>
        <p:spPr>
          <a:xfrm>
            <a:off x="4603982" y="2654647"/>
            <a:ext cx="208546" cy="2065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6DDD5322-D708-7065-3965-23C7138D61CF}"/>
              </a:ext>
            </a:extLst>
          </p:cNvPr>
          <p:cNvSpPr/>
          <p:nvPr/>
        </p:nvSpPr>
        <p:spPr>
          <a:xfrm>
            <a:off x="7900643" y="2516725"/>
            <a:ext cx="210312" cy="2103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F780BF5F-12F2-81F6-E6E0-E9A3FAA21B26}"/>
              </a:ext>
            </a:extLst>
          </p:cNvPr>
          <p:cNvSpPr txBox="1"/>
          <p:nvPr/>
        </p:nvSpPr>
        <p:spPr>
          <a:xfrm>
            <a:off x="5109310" y="2260164"/>
            <a:ext cx="505326" cy="461665"/>
          </a:xfrm>
          <a:prstGeom prst="rect">
            <a:avLst/>
          </a:prstGeom>
          <a:noFill/>
        </p:spPr>
        <p:txBody>
          <a:bodyPr wrap="square" rtlCol="0">
            <a:spAutoFit/>
          </a:bodyPr>
          <a:lstStyle/>
          <a:p>
            <a:r>
              <a:rPr lang="en-US" sz="2400" b="1" dirty="0"/>
              <a:t>K1</a:t>
            </a:r>
            <a:endParaRPr lang="en-IN" sz="2400" b="1" dirty="0"/>
          </a:p>
        </p:txBody>
      </p:sp>
      <p:sp>
        <p:nvSpPr>
          <p:cNvPr id="11" name="TextBox 10">
            <a:extLst>
              <a:ext uri="{FF2B5EF4-FFF2-40B4-BE49-F238E27FC236}">
                <a16:creationId xmlns:a16="http://schemas.microsoft.com/office/drawing/2014/main" id="{C681C369-CCD4-32B8-CB05-90CC98138128}"/>
              </a:ext>
            </a:extLst>
          </p:cNvPr>
          <p:cNvSpPr txBox="1"/>
          <p:nvPr/>
        </p:nvSpPr>
        <p:spPr>
          <a:xfrm>
            <a:off x="8361850" y="2110865"/>
            <a:ext cx="505326" cy="461665"/>
          </a:xfrm>
          <a:prstGeom prst="rect">
            <a:avLst/>
          </a:prstGeom>
          <a:noFill/>
        </p:spPr>
        <p:txBody>
          <a:bodyPr wrap="square" rtlCol="0">
            <a:spAutoFit/>
          </a:bodyPr>
          <a:lstStyle/>
          <a:p>
            <a:r>
              <a:rPr lang="en-US" sz="2400" b="1" dirty="0"/>
              <a:t>K2</a:t>
            </a:r>
            <a:endParaRPr lang="en-IN" sz="2400" b="1" dirty="0"/>
          </a:p>
        </p:txBody>
      </p:sp>
      <p:sp>
        <p:nvSpPr>
          <p:cNvPr id="12" name="TextBox 11">
            <a:extLst>
              <a:ext uri="{FF2B5EF4-FFF2-40B4-BE49-F238E27FC236}">
                <a16:creationId xmlns:a16="http://schemas.microsoft.com/office/drawing/2014/main" id="{9FA00D75-BFC6-A8EB-C047-EF66D5D1EBEC}"/>
              </a:ext>
            </a:extLst>
          </p:cNvPr>
          <p:cNvSpPr txBox="1"/>
          <p:nvPr/>
        </p:nvSpPr>
        <p:spPr>
          <a:xfrm>
            <a:off x="4307200" y="2844664"/>
            <a:ext cx="1010652" cy="369332"/>
          </a:xfrm>
          <a:prstGeom prst="rect">
            <a:avLst/>
          </a:prstGeom>
          <a:noFill/>
        </p:spPr>
        <p:txBody>
          <a:bodyPr wrap="square" rtlCol="0">
            <a:spAutoFit/>
          </a:bodyPr>
          <a:lstStyle/>
          <a:p>
            <a:r>
              <a:rPr lang="en-US" dirty="0"/>
              <a:t>(1,1)</a:t>
            </a:r>
            <a:endParaRPr lang="en-IN" dirty="0"/>
          </a:p>
        </p:txBody>
      </p:sp>
      <p:sp>
        <p:nvSpPr>
          <p:cNvPr id="13" name="TextBox 12">
            <a:extLst>
              <a:ext uri="{FF2B5EF4-FFF2-40B4-BE49-F238E27FC236}">
                <a16:creationId xmlns:a16="http://schemas.microsoft.com/office/drawing/2014/main" id="{2853A0E0-B4B0-1ED0-341F-97B50B137C2A}"/>
              </a:ext>
            </a:extLst>
          </p:cNvPr>
          <p:cNvSpPr txBox="1"/>
          <p:nvPr/>
        </p:nvSpPr>
        <p:spPr>
          <a:xfrm>
            <a:off x="7589356" y="2768016"/>
            <a:ext cx="1010652" cy="369332"/>
          </a:xfrm>
          <a:prstGeom prst="rect">
            <a:avLst/>
          </a:prstGeom>
          <a:noFill/>
        </p:spPr>
        <p:txBody>
          <a:bodyPr wrap="square" rtlCol="0">
            <a:spAutoFit/>
          </a:bodyPr>
          <a:lstStyle/>
          <a:p>
            <a:r>
              <a:rPr lang="en-US" dirty="0"/>
              <a:t>(5,7)</a:t>
            </a:r>
            <a:endParaRPr lang="en-IN" dirty="0"/>
          </a:p>
        </p:txBody>
      </p:sp>
      <p:sp>
        <p:nvSpPr>
          <p:cNvPr id="14" name="TextBox 13">
            <a:extLst>
              <a:ext uri="{FF2B5EF4-FFF2-40B4-BE49-F238E27FC236}">
                <a16:creationId xmlns:a16="http://schemas.microsoft.com/office/drawing/2014/main" id="{39169020-84F2-71CA-84B6-0D5EC6981423}"/>
              </a:ext>
            </a:extLst>
          </p:cNvPr>
          <p:cNvSpPr txBox="1"/>
          <p:nvPr/>
        </p:nvSpPr>
        <p:spPr>
          <a:xfrm>
            <a:off x="215078" y="4227616"/>
            <a:ext cx="1556836" cy="923330"/>
          </a:xfrm>
          <a:prstGeom prst="rect">
            <a:avLst/>
          </a:prstGeom>
          <a:noFill/>
        </p:spPr>
        <p:txBody>
          <a:bodyPr wrap="none" rtlCol="0">
            <a:spAutoFit/>
          </a:bodyPr>
          <a:lstStyle/>
          <a:p>
            <a:r>
              <a:rPr lang="en-US" b="1" dirty="0"/>
              <a:t>Initial Centroid</a:t>
            </a:r>
          </a:p>
          <a:p>
            <a:r>
              <a:rPr lang="en-US" b="1" dirty="0"/>
              <a:t>K1 = (1,1)</a:t>
            </a:r>
          </a:p>
          <a:p>
            <a:r>
              <a:rPr lang="en-US" b="1" dirty="0"/>
              <a:t>K2 = (5,7)</a:t>
            </a:r>
          </a:p>
        </p:txBody>
      </p:sp>
    </p:spTree>
    <p:extLst>
      <p:ext uri="{BB962C8B-B14F-4D97-AF65-F5344CB8AC3E}">
        <p14:creationId xmlns:p14="http://schemas.microsoft.com/office/powerpoint/2010/main" val="718438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P spid="9" grpId="0" animBg="1"/>
      <p:bldP spid="10" grpId="0"/>
      <p:bldP spid="11" grpId="0"/>
      <p:bldP spid="12" grpId="0"/>
      <p:bldP spid="13" grpId="0"/>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2EF77-0E66-2086-1593-67869974ED9F}"/>
              </a:ext>
            </a:extLst>
          </p:cNvPr>
          <p:cNvSpPr>
            <a:spLocks noGrp="1"/>
          </p:cNvSpPr>
          <p:nvPr>
            <p:ph type="title"/>
          </p:nvPr>
        </p:nvSpPr>
        <p:spPr/>
        <p:txBody>
          <a:bodyPr/>
          <a:lstStyle/>
          <a:p>
            <a:r>
              <a:rPr lang="en-US" dirty="0"/>
              <a:t>K-Mean Example</a:t>
            </a:r>
          </a:p>
        </p:txBody>
      </p:sp>
      <p:graphicFrame>
        <p:nvGraphicFramePr>
          <p:cNvPr id="4" name="Table 4">
            <a:extLst>
              <a:ext uri="{FF2B5EF4-FFF2-40B4-BE49-F238E27FC236}">
                <a16:creationId xmlns:a16="http://schemas.microsoft.com/office/drawing/2014/main" id="{DCAE0DE8-8D96-9604-09CB-3915E00CAE4E}"/>
              </a:ext>
            </a:extLst>
          </p:cNvPr>
          <p:cNvGraphicFramePr>
            <a:graphicFrameLocks noGrp="1"/>
          </p:cNvGraphicFramePr>
          <p:nvPr>
            <p:extLst>
              <p:ext uri="{D42A27DB-BD31-4B8C-83A1-F6EECF244321}">
                <p14:modId xmlns:p14="http://schemas.microsoft.com/office/powerpoint/2010/main" val="2062905755"/>
              </p:ext>
            </p:extLst>
          </p:nvPr>
        </p:nvGraphicFramePr>
        <p:xfrm>
          <a:off x="2127002" y="992798"/>
          <a:ext cx="9403936" cy="3566160"/>
        </p:xfrm>
        <a:graphic>
          <a:graphicData uri="http://schemas.openxmlformats.org/drawingml/2006/table">
            <a:tbl>
              <a:tblPr firstRow="1" bandRow="1">
                <a:tableStyleId>{5940675A-B579-460E-94D1-54222C63F5DA}</a:tableStyleId>
              </a:tblPr>
              <a:tblGrid>
                <a:gridCol w="1175492">
                  <a:extLst>
                    <a:ext uri="{9D8B030D-6E8A-4147-A177-3AD203B41FA5}">
                      <a16:colId xmlns:a16="http://schemas.microsoft.com/office/drawing/2014/main" val="3686462623"/>
                    </a:ext>
                  </a:extLst>
                </a:gridCol>
                <a:gridCol w="1175492">
                  <a:extLst>
                    <a:ext uri="{9D8B030D-6E8A-4147-A177-3AD203B41FA5}">
                      <a16:colId xmlns:a16="http://schemas.microsoft.com/office/drawing/2014/main" val="1472942615"/>
                    </a:ext>
                  </a:extLst>
                </a:gridCol>
                <a:gridCol w="1008414">
                  <a:extLst>
                    <a:ext uri="{9D8B030D-6E8A-4147-A177-3AD203B41FA5}">
                      <a16:colId xmlns:a16="http://schemas.microsoft.com/office/drawing/2014/main" val="3876576436"/>
                    </a:ext>
                  </a:extLst>
                </a:gridCol>
                <a:gridCol w="1009403">
                  <a:extLst>
                    <a:ext uri="{9D8B030D-6E8A-4147-A177-3AD203B41FA5}">
                      <a16:colId xmlns:a16="http://schemas.microsoft.com/office/drawing/2014/main" val="2152451891"/>
                    </a:ext>
                  </a:extLst>
                </a:gridCol>
                <a:gridCol w="1056903">
                  <a:extLst>
                    <a:ext uri="{9D8B030D-6E8A-4147-A177-3AD203B41FA5}">
                      <a16:colId xmlns:a16="http://schemas.microsoft.com/office/drawing/2014/main" val="2778306619"/>
                    </a:ext>
                  </a:extLst>
                </a:gridCol>
                <a:gridCol w="1033154">
                  <a:extLst>
                    <a:ext uri="{9D8B030D-6E8A-4147-A177-3AD203B41FA5}">
                      <a16:colId xmlns:a16="http://schemas.microsoft.com/office/drawing/2014/main" val="4069278267"/>
                    </a:ext>
                  </a:extLst>
                </a:gridCol>
                <a:gridCol w="1650670">
                  <a:extLst>
                    <a:ext uri="{9D8B030D-6E8A-4147-A177-3AD203B41FA5}">
                      <a16:colId xmlns:a16="http://schemas.microsoft.com/office/drawing/2014/main" val="3365074484"/>
                    </a:ext>
                  </a:extLst>
                </a:gridCol>
                <a:gridCol w="1294408">
                  <a:extLst>
                    <a:ext uri="{9D8B030D-6E8A-4147-A177-3AD203B41FA5}">
                      <a16:colId xmlns:a16="http://schemas.microsoft.com/office/drawing/2014/main" val="3417289028"/>
                    </a:ext>
                  </a:extLst>
                </a:gridCol>
              </a:tblGrid>
              <a:tr h="370840">
                <a:tc rowSpan="2" gridSpan="2">
                  <a:txBody>
                    <a:bodyPr/>
                    <a:lstStyle/>
                    <a:p>
                      <a:pPr algn="ctr"/>
                      <a:r>
                        <a:rPr lang="en-US" sz="2000" b="1" dirty="0"/>
                        <a:t>Data Points</a:t>
                      </a:r>
                    </a:p>
                  </a:txBody>
                  <a:tcPr/>
                </a:tc>
                <a:tc rowSpan="2" hMerge="1">
                  <a:txBody>
                    <a:bodyPr/>
                    <a:lstStyle/>
                    <a:p>
                      <a:endParaRPr lang="en-US"/>
                    </a:p>
                  </a:txBody>
                  <a:tcPr/>
                </a:tc>
                <a:tc gridSpan="4">
                  <a:txBody>
                    <a:bodyPr/>
                    <a:lstStyle/>
                    <a:p>
                      <a:pPr algn="ctr"/>
                      <a:r>
                        <a:rPr lang="en-US" sz="2000" b="1" dirty="0"/>
                        <a:t>Distance To Center</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rowSpan="2">
                  <a:txBody>
                    <a:bodyPr/>
                    <a:lstStyle/>
                    <a:p>
                      <a:pPr algn="ctr"/>
                      <a:r>
                        <a:rPr lang="en-US" sz="2000" b="1" dirty="0"/>
                        <a:t>Cluster</a:t>
                      </a:r>
                    </a:p>
                  </a:txBody>
                  <a:tcPr/>
                </a:tc>
                <a:tc rowSpan="2">
                  <a:txBody>
                    <a:bodyPr/>
                    <a:lstStyle/>
                    <a:p>
                      <a:pPr algn="ctr"/>
                      <a:r>
                        <a:rPr lang="en-US" sz="2000" b="1" dirty="0"/>
                        <a:t>New Cluster</a:t>
                      </a:r>
                    </a:p>
                  </a:txBody>
                  <a:tcPr/>
                </a:tc>
                <a:extLst>
                  <a:ext uri="{0D108BD9-81ED-4DB2-BD59-A6C34878D82A}">
                    <a16:rowId xmlns:a16="http://schemas.microsoft.com/office/drawing/2014/main" val="4105309022"/>
                  </a:ext>
                </a:extLst>
              </a:tr>
              <a:tr h="370840">
                <a:tc gridSpan="2" vMerge="1">
                  <a:txBody>
                    <a:bodyPr/>
                    <a:lstStyle/>
                    <a:p>
                      <a:endParaRPr lang="en-US" dirty="0"/>
                    </a:p>
                  </a:txBody>
                  <a:tcPr/>
                </a:tc>
                <a:tc hMerge="1" vMerge="1">
                  <a:txBody>
                    <a:bodyPr/>
                    <a:lstStyle/>
                    <a:p>
                      <a:endParaRPr lang="en-US" dirty="0"/>
                    </a:p>
                  </a:txBody>
                  <a:tcPr/>
                </a:tc>
                <a:tc>
                  <a:txBody>
                    <a:bodyPr/>
                    <a:lstStyle/>
                    <a:p>
                      <a:pPr algn="ctr"/>
                      <a:r>
                        <a:rPr lang="en-US" sz="2000" b="1" dirty="0"/>
                        <a:t>1</a:t>
                      </a:r>
                    </a:p>
                  </a:txBody>
                  <a:tcPr/>
                </a:tc>
                <a:tc>
                  <a:txBody>
                    <a:bodyPr/>
                    <a:lstStyle/>
                    <a:p>
                      <a:pPr algn="ctr"/>
                      <a:r>
                        <a:rPr lang="en-US" sz="2000" b="1" dirty="0"/>
                        <a:t>1</a:t>
                      </a:r>
                    </a:p>
                  </a:txBody>
                  <a:tcPr/>
                </a:tc>
                <a:tc>
                  <a:txBody>
                    <a:bodyPr/>
                    <a:lstStyle/>
                    <a:p>
                      <a:pPr algn="ctr"/>
                      <a:r>
                        <a:rPr lang="en-US" sz="2000" b="1" dirty="0"/>
                        <a:t>5</a:t>
                      </a:r>
                    </a:p>
                  </a:txBody>
                  <a:tcPr/>
                </a:tc>
                <a:tc>
                  <a:txBody>
                    <a:bodyPr/>
                    <a:lstStyle/>
                    <a:p>
                      <a:pPr algn="ctr"/>
                      <a:r>
                        <a:rPr lang="en-US" sz="2000" b="1" dirty="0"/>
                        <a:t>7</a:t>
                      </a:r>
                    </a:p>
                  </a:txBody>
                  <a:tcPr/>
                </a:tc>
                <a:tc vMerge="1">
                  <a:txBody>
                    <a:bodyPr/>
                    <a:lstStyle/>
                    <a:p>
                      <a:endParaRPr lang="en-US" dirty="0"/>
                    </a:p>
                  </a:txBody>
                  <a:tcPr/>
                </a:tc>
                <a:tc vMerge="1">
                  <a:txBody>
                    <a:bodyPr/>
                    <a:lstStyle/>
                    <a:p>
                      <a:endParaRPr lang="en-US" dirty="0"/>
                    </a:p>
                  </a:txBody>
                  <a:tcPr/>
                </a:tc>
                <a:extLst>
                  <a:ext uri="{0D108BD9-81ED-4DB2-BD59-A6C34878D82A}">
                    <a16:rowId xmlns:a16="http://schemas.microsoft.com/office/drawing/2014/main" val="1820435397"/>
                  </a:ext>
                </a:extLst>
              </a:tr>
              <a:tr h="370840">
                <a:tc>
                  <a:txBody>
                    <a:bodyPr/>
                    <a:lstStyle/>
                    <a:p>
                      <a:pPr algn="ctr"/>
                      <a:r>
                        <a:rPr lang="en-US" sz="2000" dirty="0"/>
                        <a:t>1.0</a:t>
                      </a:r>
                    </a:p>
                  </a:txBody>
                  <a:tcPr/>
                </a:tc>
                <a:tc>
                  <a:txBody>
                    <a:bodyPr/>
                    <a:lstStyle/>
                    <a:p>
                      <a:pPr algn="ctr"/>
                      <a:r>
                        <a:rPr lang="en-US" sz="2000" dirty="0"/>
                        <a:t>1.0</a:t>
                      </a:r>
                    </a:p>
                  </a:txBody>
                  <a:tcPr/>
                </a:tc>
                <a:tc gridSpan="2">
                  <a:txBody>
                    <a:bodyPr/>
                    <a:lstStyle/>
                    <a:p>
                      <a:pPr algn="ctr"/>
                      <a:r>
                        <a:rPr lang="en-US" sz="2000" dirty="0">
                          <a:solidFill>
                            <a:srgbClr val="00B050"/>
                          </a:solidFill>
                        </a:rPr>
                        <a:t>0</a:t>
                      </a:r>
                    </a:p>
                  </a:txBody>
                  <a:tcPr/>
                </a:tc>
                <a:tc hMerge="1">
                  <a:txBody>
                    <a:bodyPr/>
                    <a:lstStyle/>
                    <a:p>
                      <a:pPr algn="ctr"/>
                      <a:endParaRPr lang="en-US" dirty="0"/>
                    </a:p>
                  </a:txBody>
                  <a:tcPr/>
                </a:tc>
                <a:tc gridSpan="2">
                  <a:txBody>
                    <a:bodyPr/>
                    <a:lstStyle/>
                    <a:p>
                      <a:pPr algn="ctr"/>
                      <a:r>
                        <a:rPr lang="en-US" sz="2000" dirty="0"/>
                        <a:t>7.2</a:t>
                      </a:r>
                    </a:p>
                  </a:txBody>
                  <a:tcPr/>
                </a:tc>
                <a:tc hMerge="1">
                  <a:txBody>
                    <a:bodyPr/>
                    <a:lstStyle/>
                    <a:p>
                      <a:pPr algn="ctr"/>
                      <a:endParaRPr lang="en-US" dirty="0"/>
                    </a:p>
                  </a:txBody>
                  <a:tcPr/>
                </a:tc>
                <a:tc>
                  <a:txBody>
                    <a:bodyPr/>
                    <a:lstStyle/>
                    <a:p>
                      <a:pPr algn="ctr"/>
                      <a:r>
                        <a:rPr lang="en-US" sz="2000" dirty="0"/>
                        <a:t>1</a:t>
                      </a:r>
                    </a:p>
                  </a:txBody>
                  <a:tcPr/>
                </a:tc>
                <a:tc>
                  <a:txBody>
                    <a:bodyPr/>
                    <a:lstStyle/>
                    <a:p>
                      <a:pPr algn="ctr"/>
                      <a:endParaRPr lang="en-US" sz="2000" dirty="0"/>
                    </a:p>
                  </a:txBody>
                  <a:tcPr/>
                </a:tc>
                <a:extLst>
                  <a:ext uri="{0D108BD9-81ED-4DB2-BD59-A6C34878D82A}">
                    <a16:rowId xmlns:a16="http://schemas.microsoft.com/office/drawing/2014/main" val="3388203284"/>
                  </a:ext>
                </a:extLst>
              </a:tr>
              <a:tr h="370840">
                <a:tc>
                  <a:txBody>
                    <a:bodyPr/>
                    <a:lstStyle/>
                    <a:p>
                      <a:pPr algn="ctr"/>
                      <a:r>
                        <a:rPr lang="en-US" sz="2000" dirty="0"/>
                        <a:t>1.5</a:t>
                      </a:r>
                    </a:p>
                  </a:txBody>
                  <a:tcPr/>
                </a:tc>
                <a:tc>
                  <a:txBody>
                    <a:bodyPr/>
                    <a:lstStyle/>
                    <a:p>
                      <a:pPr algn="ctr"/>
                      <a:r>
                        <a:rPr lang="en-US" sz="2000" dirty="0"/>
                        <a:t>2.0</a:t>
                      </a:r>
                    </a:p>
                  </a:txBody>
                  <a:tcPr/>
                </a:tc>
                <a:tc gridSpan="2">
                  <a:txBody>
                    <a:bodyPr/>
                    <a:lstStyle/>
                    <a:p>
                      <a:pPr algn="ctr"/>
                      <a:r>
                        <a:rPr lang="en-US" sz="2000" dirty="0">
                          <a:solidFill>
                            <a:srgbClr val="00B050"/>
                          </a:solidFill>
                        </a:rPr>
                        <a:t>1.11</a:t>
                      </a:r>
                    </a:p>
                  </a:txBody>
                  <a:tcPr/>
                </a:tc>
                <a:tc hMerge="1">
                  <a:txBody>
                    <a:bodyPr/>
                    <a:lstStyle/>
                    <a:p>
                      <a:pPr algn="ctr"/>
                      <a:endParaRPr lang="en-US" dirty="0"/>
                    </a:p>
                  </a:txBody>
                  <a:tcPr/>
                </a:tc>
                <a:tc gridSpan="2">
                  <a:txBody>
                    <a:bodyPr/>
                    <a:lstStyle/>
                    <a:p>
                      <a:pPr algn="ctr"/>
                      <a:r>
                        <a:rPr lang="en-US" sz="2000" dirty="0"/>
                        <a:t>6.10</a:t>
                      </a:r>
                    </a:p>
                  </a:txBody>
                  <a:tcPr/>
                </a:tc>
                <a:tc hMerge="1">
                  <a:txBody>
                    <a:bodyPr/>
                    <a:lstStyle/>
                    <a:p>
                      <a:pPr algn="ctr"/>
                      <a:endParaRPr lang="en-US" dirty="0"/>
                    </a:p>
                  </a:txBody>
                  <a:tcPr/>
                </a:tc>
                <a:tc>
                  <a:txBody>
                    <a:bodyPr/>
                    <a:lstStyle/>
                    <a:p>
                      <a:pPr algn="ctr"/>
                      <a:r>
                        <a:rPr lang="en-US" sz="2000" dirty="0"/>
                        <a:t>1</a:t>
                      </a:r>
                    </a:p>
                  </a:txBody>
                  <a:tcPr/>
                </a:tc>
                <a:tc>
                  <a:txBody>
                    <a:bodyPr/>
                    <a:lstStyle/>
                    <a:p>
                      <a:pPr algn="ctr"/>
                      <a:endParaRPr lang="en-US" sz="2000"/>
                    </a:p>
                  </a:txBody>
                  <a:tcPr/>
                </a:tc>
                <a:extLst>
                  <a:ext uri="{0D108BD9-81ED-4DB2-BD59-A6C34878D82A}">
                    <a16:rowId xmlns:a16="http://schemas.microsoft.com/office/drawing/2014/main" val="3989286471"/>
                  </a:ext>
                </a:extLst>
              </a:tr>
              <a:tr h="370840">
                <a:tc>
                  <a:txBody>
                    <a:bodyPr/>
                    <a:lstStyle/>
                    <a:p>
                      <a:pPr algn="ctr"/>
                      <a:r>
                        <a:rPr lang="en-US" sz="2000" dirty="0"/>
                        <a:t>3.0</a:t>
                      </a:r>
                    </a:p>
                  </a:txBody>
                  <a:tcPr/>
                </a:tc>
                <a:tc>
                  <a:txBody>
                    <a:bodyPr/>
                    <a:lstStyle/>
                    <a:p>
                      <a:pPr algn="ctr"/>
                      <a:r>
                        <a:rPr lang="en-US" sz="2000" dirty="0"/>
                        <a:t>4.0</a:t>
                      </a:r>
                    </a:p>
                  </a:txBody>
                  <a:tcPr/>
                </a:tc>
                <a:tc gridSpan="2">
                  <a:txBody>
                    <a:bodyPr/>
                    <a:lstStyle/>
                    <a:p>
                      <a:pPr algn="ctr"/>
                      <a:r>
                        <a:rPr lang="en-US" sz="2000" dirty="0">
                          <a:solidFill>
                            <a:srgbClr val="00B050"/>
                          </a:solidFill>
                        </a:rPr>
                        <a:t>3.6</a:t>
                      </a:r>
                    </a:p>
                  </a:txBody>
                  <a:tcPr/>
                </a:tc>
                <a:tc hMerge="1">
                  <a:txBody>
                    <a:bodyPr/>
                    <a:lstStyle/>
                    <a:p>
                      <a:pPr algn="ctr"/>
                      <a:endParaRPr lang="en-US" dirty="0"/>
                    </a:p>
                  </a:txBody>
                  <a:tcPr/>
                </a:tc>
                <a:tc gridSpan="2">
                  <a:txBody>
                    <a:bodyPr/>
                    <a:lstStyle/>
                    <a:p>
                      <a:pPr algn="ctr"/>
                      <a:r>
                        <a:rPr lang="en-US" sz="2000" dirty="0"/>
                        <a:t>3.6</a:t>
                      </a:r>
                    </a:p>
                  </a:txBody>
                  <a:tcPr/>
                </a:tc>
                <a:tc hMerge="1">
                  <a:txBody>
                    <a:bodyPr/>
                    <a:lstStyle/>
                    <a:p>
                      <a:pPr algn="ctr"/>
                      <a:endParaRPr lang="en-US" dirty="0"/>
                    </a:p>
                  </a:txBody>
                  <a:tcPr/>
                </a:tc>
                <a:tc>
                  <a:txBody>
                    <a:bodyPr/>
                    <a:lstStyle/>
                    <a:p>
                      <a:pPr algn="ctr"/>
                      <a:r>
                        <a:rPr lang="en-US" sz="2000" dirty="0"/>
                        <a:t>1</a:t>
                      </a:r>
                    </a:p>
                  </a:txBody>
                  <a:tcPr/>
                </a:tc>
                <a:tc>
                  <a:txBody>
                    <a:bodyPr/>
                    <a:lstStyle/>
                    <a:p>
                      <a:pPr algn="ctr"/>
                      <a:endParaRPr lang="en-US" sz="2000"/>
                    </a:p>
                  </a:txBody>
                  <a:tcPr/>
                </a:tc>
                <a:extLst>
                  <a:ext uri="{0D108BD9-81ED-4DB2-BD59-A6C34878D82A}">
                    <a16:rowId xmlns:a16="http://schemas.microsoft.com/office/drawing/2014/main" val="3587907912"/>
                  </a:ext>
                </a:extLst>
              </a:tr>
              <a:tr h="370840">
                <a:tc>
                  <a:txBody>
                    <a:bodyPr/>
                    <a:lstStyle/>
                    <a:p>
                      <a:pPr algn="ctr"/>
                      <a:r>
                        <a:rPr lang="en-US" sz="2000" dirty="0"/>
                        <a:t>5.0</a:t>
                      </a:r>
                    </a:p>
                  </a:txBody>
                  <a:tcPr/>
                </a:tc>
                <a:tc>
                  <a:txBody>
                    <a:bodyPr/>
                    <a:lstStyle/>
                    <a:p>
                      <a:pPr algn="ctr"/>
                      <a:r>
                        <a:rPr lang="en-US" sz="2000" dirty="0"/>
                        <a:t>7.0</a:t>
                      </a:r>
                    </a:p>
                  </a:txBody>
                  <a:tcPr/>
                </a:tc>
                <a:tc gridSpan="2">
                  <a:txBody>
                    <a:bodyPr/>
                    <a:lstStyle/>
                    <a:p>
                      <a:pPr algn="ctr"/>
                      <a:r>
                        <a:rPr lang="en-US" sz="2000" dirty="0"/>
                        <a:t>7.2</a:t>
                      </a:r>
                    </a:p>
                  </a:txBody>
                  <a:tcPr/>
                </a:tc>
                <a:tc hMerge="1">
                  <a:txBody>
                    <a:bodyPr/>
                    <a:lstStyle/>
                    <a:p>
                      <a:pPr algn="ctr"/>
                      <a:endParaRPr lang="en-US" dirty="0"/>
                    </a:p>
                  </a:txBody>
                  <a:tcPr/>
                </a:tc>
                <a:tc gridSpan="2">
                  <a:txBody>
                    <a:bodyPr/>
                    <a:lstStyle/>
                    <a:p>
                      <a:pPr algn="ctr"/>
                      <a:r>
                        <a:rPr lang="en-US" sz="2000" dirty="0">
                          <a:solidFill>
                            <a:srgbClr val="00B050"/>
                          </a:solidFill>
                        </a:rPr>
                        <a:t>0</a:t>
                      </a:r>
                    </a:p>
                  </a:txBody>
                  <a:tcPr/>
                </a:tc>
                <a:tc hMerge="1">
                  <a:txBody>
                    <a:bodyPr/>
                    <a:lstStyle/>
                    <a:p>
                      <a:pPr algn="ctr"/>
                      <a:endParaRPr lang="en-US" dirty="0"/>
                    </a:p>
                  </a:txBody>
                  <a:tcPr/>
                </a:tc>
                <a:tc>
                  <a:txBody>
                    <a:bodyPr/>
                    <a:lstStyle/>
                    <a:p>
                      <a:pPr algn="ctr"/>
                      <a:r>
                        <a:rPr lang="en-US" sz="2000" dirty="0"/>
                        <a:t>2</a:t>
                      </a:r>
                    </a:p>
                  </a:txBody>
                  <a:tcPr/>
                </a:tc>
                <a:tc>
                  <a:txBody>
                    <a:bodyPr/>
                    <a:lstStyle/>
                    <a:p>
                      <a:pPr algn="ctr"/>
                      <a:endParaRPr lang="en-US" sz="2000"/>
                    </a:p>
                  </a:txBody>
                  <a:tcPr/>
                </a:tc>
                <a:extLst>
                  <a:ext uri="{0D108BD9-81ED-4DB2-BD59-A6C34878D82A}">
                    <a16:rowId xmlns:a16="http://schemas.microsoft.com/office/drawing/2014/main" val="361140248"/>
                  </a:ext>
                </a:extLst>
              </a:tr>
              <a:tr h="370840">
                <a:tc>
                  <a:txBody>
                    <a:bodyPr/>
                    <a:lstStyle/>
                    <a:p>
                      <a:pPr algn="ctr"/>
                      <a:r>
                        <a:rPr lang="en-US" sz="2000" dirty="0"/>
                        <a:t>3.5</a:t>
                      </a:r>
                    </a:p>
                  </a:txBody>
                  <a:tcPr/>
                </a:tc>
                <a:tc>
                  <a:txBody>
                    <a:bodyPr/>
                    <a:lstStyle/>
                    <a:p>
                      <a:pPr algn="ctr"/>
                      <a:r>
                        <a:rPr lang="en-US" sz="2000" dirty="0"/>
                        <a:t>5.0</a:t>
                      </a:r>
                    </a:p>
                  </a:txBody>
                  <a:tcPr/>
                </a:tc>
                <a:tc gridSpan="2">
                  <a:txBody>
                    <a:bodyPr/>
                    <a:lstStyle/>
                    <a:p>
                      <a:pPr algn="ctr"/>
                      <a:r>
                        <a:rPr lang="en-US" sz="2000" dirty="0"/>
                        <a:t>4.7</a:t>
                      </a:r>
                    </a:p>
                  </a:txBody>
                  <a:tcPr/>
                </a:tc>
                <a:tc hMerge="1">
                  <a:txBody>
                    <a:bodyPr/>
                    <a:lstStyle/>
                    <a:p>
                      <a:pPr algn="ctr"/>
                      <a:endParaRPr lang="en-US" dirty="0"/>
                    </a:p>
                  </a:txBody>
                  <a:tcPr/>
                </a:tc>
                <a:tc gridSpan="2">
                  <a:txBody>
                    <a:bodyPr/>
                    <a:lstStyle/>
                    <a:p>
                      <a:pPr algn="ctr"/>
                      <a:r>
                        <a:rPr lang="en-US" sz="2000" dirty="0">
                          <a:solidFill>
                            <a:srgbClr val="00B050"/>
                          </a:solidFill>
                        </a:rPr>
                        <a:t>2.5</a:t>
                      </a:r>
                    </a:p>
                  </a:txBody>
                  <a:tcPr/>
                </a:tc>
                <a:tc hMerge="1">
                  <a:txBody>
                    <a:bodyPr/>
                    <a:lstStyle/>
                    <a:p>
                      <a:pPr algn="ctr"/>
                      <a:endParaRPr lang="en-US" dirty="0"/>
                    </a:p>
                  </a:txBody>
                  <a:tcPr/>
                </a:tc>
                <a:tc>
                  <a:txBody>
                    <a:bodyPr/>
                    <a:lstStyle/>
                    <a:p>
                      <a:pPr algn="ctr"/>
                      <a:r>
                        <a:rPr lang="en-US" sz="2000" dirty="0"/>
                        <a:t>2</a:t>
                      </a:r>
                    </a:p>
                  </a:txBody>
                  <a:tcPr/>
                </a:tc>
                <a:tc>
                  <a:txBody>
                    <a:bodyPr/>
                    <a:lstStyle/>
                    <a:p>
                      <a:pPr algn="ctr"/>
                      <a:endParaRPr lang="en-US" sz="2000"/>
                    </a:p>
                  </a:txBody>
                  <a:tcPr/>
                </a:tc>
                <a:extLst>
                  <a:ext uri="{0D108BD9-81ED-4DB2-BD59-A6C34878D82A}">
                    <a16:rowId xmlns:a16="http://schemas.microsoft.com/office/drawing/2014/main" val="3011121406"/>
                  </a:ext>
                </a:extLst>
              </a:tr>
              <a:tr h="370840">
                <a:tc>
                  <a:txBody>
                    <a:bodyPr/>
                    <a:lstStyle/>
                    <a:p>
                      <a:pPr algn="ctr"/>
                      <a:r>
                        <a:rPr lang="en-US" sz="2000" dirty="0"/>
                        <a:t>4.5</a:t>
                      </a:r>
                    </a:p>
                  </a:txBody>
                  <a:tcPr/>
                </a:tc>
                <a:tc>
                  <a:txBody>
                    <a:bodyPr/>
                    <a:lstStyle/>
                    <a:p>
                      <a:pPr algn="ctr"/>
                      <a:r>
                        <a:rPr lang="en-US" sz="2000" dirty="0"/>
                        <a:t>5.0</a:t>
                      </a:r>
                    </a:p>
                  </a:txBody>
                  <a:tcPr/>
                </a:tc>
                <a:tc gridSpan="2">
                  <a:txBody>
                    <a:bodyPr/>
                    <a:lstStyle/>
                    <a:p>
                      <a:pPr algn="ctr"/>
                      <a:r>
                        <a:rPr lang="en-US" sz="2000" dirty="0"/>
                        <a:t>5.3</a:t>
                      </a:r>
                    </a:p>
                  </a:txBody>
                  <a:tcPr/>
                </a:tc>
                <a:tc hMerge="1">
                  <a:txBody>
                    <a:bodyPr/>
                    <a:lstStyle/>
                    <a:p>
                      <a:pPr algn="ctr"/>
                      <a:endParaRPr lang="en-US" dirty="0"/>
                    </a:p>
                  </a:txBody>
                  <a:tcPr/>
                </a:tc>
                <a:tc gridSpan="2">
                  <a:txBody>
                    <a:bodyPr/>
                    <a:lstStyle/>
                    <a:p>
                      <a:pPr algn="ctr"/>
                      <a:r>
                        <a:rPr lang="en-US" sz="2000" dirty="0">
                          <a:solidFill>
                            <a:srgbClr val="00B050"/>
                          </a:solidFill>
                        </a:rPr>
                        <a:t>2.06</a:t>
                      </a:r>
                    </a:p>
                  </a:txBody>
                  <a:tcPr/>
                </a:tc>
                <a:tc hMerge="1">
                  <a:txBody>
                    <a:bodyPr/>
                    <a:lstStyle/>
                    <a:p>
                      <a:pPr algn="ctr"/>
                      <a:endParaRPr lang="en-US" dirty="0"/>
                    </a:p>
                  </a:txBody>
                  <a:tcPr/>
                </a:tc>
                <a:tc>
                  <a:txBody>
                    <a:bodyPr/>
                    <a:lstStyle/>
                    <a:p>
                      <a:pPr algn="ctr"/>
                      <a:r>
                        <a:rPr lang="en-US" sz="2000" dirty="0"/>
                        <a:t>2</a:t>
                      </a:r>
                    </a:p>
                  </a:txBody>
                  <a:tcPr/>
                </a:tc>
                <a:tc>
                  <a:txBody>
                    <a:bodyPr/>
                    <a:lstStyle/>
                    <a:p>
                      <a:pPr algn="ctr"/>
                      <a:endParaRPr lang="en-US" sz="2000"/>
                    </a:p>
                  </a:txBody>
                  <a:tcPr/>
                </a:tc>
                <a:extLst>
                  <a:ext uri="{0D108BD9-81ED-4DB2-BD59-A6C34878D82A}">
                    <a16:rowId xmlns:a16="http://schemas.microsoft.com/office/drawing/2014/main" val="4048830717"/>
                  </a:ext>
                </a:extLst>
              </a:tr>
              <a:tr h="370840">
                <a:tc>
                  <a:txBody>
                    <a:bodyPr/>
                    <a:lstStyle/>
                    <a:p>
                      <a:pPr algn="ctr"/>
                      <a:r>
                        <a:rPr lang="en-US" sz="2000" dirty="0"/>
                        <a:t>3.5</a:t>
                      </a:r>
                    </a:p>
                  </a:txBody>
                  <a:tcPr/>
                </a:tc>
                <a:tc>
                  <a:txBody>
                    <a:bodyPr/>
                    <a:lstStyle/>
                    <a:p>
                      <a:pPr algn="ctr"/>
                      <a:r>
                        <a:rPr lang="en-US" sz="2000" dirty="0"/>
                        <a:t>4.5</a:t>
                      </a:r>
                    </a:p>
                  </a:txBody>
                  <a:tcPr/>
                </a:tc>
                <a:tc gridSpan="2">
                  <a:txBody>
                    <a:bodyPr/>
                    <a:lstStyle/>
                    <a:p>
                      <a:pPr algn="ctr"/>
                      <a:r>
                        <a:rPr lang="en-US" sz="2000" dirty="0"/>
                        <a:t>4.3</a:t>
                      </a:r>
                    </a:p>
                  </a:txBody>
                  <a:tcPr/>
                </a:tc>
                <a:tc hMerge="1">
                  <a:txBody>
                    <a:bodyPr/>
                    <a:lstStyle/>
                    <a:p>
                      <a:pPr algn="ctr"/>
                      <a:endParaRPr lang="en-US" dirty="0"/>
                    </a:p>
                  </a:txBody>
                  <a:tcPr/>
                </a:tc>
                <a:tc gridSpan="2">
                  <a:txBody>
                    <a:bodyPr/>
                    <a:lstStyle/>
                    <a:p>
                      <a:pPr algn="ctr"/>
                      <a:r>
                        <a:rPr lang="en-US" sz="2000" dirty="0">
                          <a:solidFill>
                            <a:srgbClr val="00B050"/>
                          </a:solidFill>
                        </a:rPr>
                        <a:t>2.9</a:t>
                      </a:r>
                    </a:p>
                  </a:txBody>
                  <a:tcPr/>
                </a:tc>
                <a:tc hMerge="1">
                  <a:txBody>
                    <a:bodyPr/>
                    <a:lstStyle/>
                    <a:p>
                      <a:pPr algn="ctr"/>
                      <a:endParaRPr lang="en-US" dirty="0"/>
                    </a:p>
                  </a:txBody>
                  <a:tcPr/>
                </a:tc>
                <a:tc>
                  <a:txBody>
                    <a:bodyPr/>
                    <a:lstStyle/>
                    <a:p>
                      <a:pPr algn="ctr"/>
                      <a:r>
                        <a:rPr lang="en-US" sz="2000" dirty="0"/>
                        <a:t>2</a:t>
                      </a:r>
                    </a:p>
                  </a:txBody>
                  <a:tcPr/>
                </a:tc>
                <a:tc>
                  <a:txBody>
                    <a:bodyPr/>
                    <a:lstStyle/>
                    <a:p>
                      <a:pPr algn="ctr"/>
                      <a:endParaRPr lang="en-US" sz="2000" dirty="0"/>
                    </a:p>
                  </a:txBody>
                  <a:tcPr/>
                </a:tc>
                <a:extLst>
                  <a:ext uri="{0D108BD9-81ED-4DB2-BD59-A6C34878D82A}">
                    <a16:rowId xmlns:a16="http://schemas.microsoft.com/office/drawing/2014/main" val="4268877181"/>
                  </a:ext>
                </a:extLst>
              </a:tr>
            </a:tbl>
          </a:graphicData>
        </a:graphic>
      </p:graphicFrame>
      <p:sp>
        <p:nvSpPr>
          <p:cNvPr id="5" name="TextBox 4">
            <a:extLst>
              <a:ext uri="{FF2B5EF4-FFF2-40B4-BE49-F238E27FC236}">
                <a16:creationId xmlns:a16="http://schemas.microsoft.com/office/drawing/2014/main" id="{ABEF6495-8E57-35E3-DDBE-92E409B5C759}"/>
              </a:ext>
            </a:extLst>
          </p:cNvPr>
          <p:cNvSpPr txBox="1"/>
          <p:nvPr/>
        </p:nvSpPr>
        <p:spPr>
          <a:xfrm>
            <a:off x="131951" y="1151907"/>
            <a:ext cx="1709122" cy="1015663"/>
          </a:xfrm>
          <a:prstGeom prst="rect">
            <a:avLst/>
          </a:prstGeom>
          <a:noFill/>
        </p:spPr>
        <p:txBody>
          <a:bodyPr wrap="none" rtlCol="0">
            <a:spAutoFit/>
          </a:bodyPr>
          <a:lstStyle/>
          <a:p>
            <a:r>
              <a:rPr lang="en-US" sz="2000" b="1" dirty="0"/>
              <a:t>Initial Centroid</a:t>
            </a:r>
          </a:p>
          <a:p>
            <a:r>
              <a:rPr lang="en-US" sz="2000" b="1" dirty="0"/>
              <a:t>K1 = (1,1)</a:t>
            </a:r>
          </a:p>
          <a:p>
            <a:r>
              <a:rPr lang="en-US" sz="2000" b="1" dirty="0"/>
              <a:t>K2 = (5,7)</a:t>
            </a:r>
          </a:p>
        </p:txBody>
      </p:sp>
      <p:sp>
        <p:nvSpPr>
          <p:cNvPr id="6" name="TextBox 5">
            <a:extLst>
              <a:ext uri="{FF2B5EF4-FFF2-40B4-BE49-F238E27FC236}">
                <a16:creationId xmlns:a16="http://schemas.microsoft.com/office/drawing/2014/main" id="{67BF4C15-3974-97EF-A338-9B4C3F9F6A03}"/>
              </a:ext>
            </a:extLst>
          </p:cNvPr>
          <p:cNvSpPr txBox="1"/>
          <p:nvPr/>
        </p:nvSpPr>
        <p:spPr>
          <a:xfrm>
            <a:off x="10063869" y="4611955"/>
            <a:ext cx="1847081" cy="1015663"/>
          </a:xfrm>
          <a:prstGeom prst="rect">
            <a:avLst/>
          </a:prstGeom>
          <a:noFill/>
        </p:spPr>
        <p:txBody>
          <a:bodyPr wrap="square" rtlCol="0">
            <a:spAutoFit/>
          </a:bodyPr>
          <a:lstStyle/>
          <a:p>
            <a:r>
              <a:rPr lang="en-US" sz="2000" dirty="0"/>
              <a:t>New  Centroid</a:t>
            </a:r>
          </a:p>
          <a:p>
            <a:r>
              <a:rPr lang="en-US" sz="2000" dirty="0"/>
              <a:t>K1 = (1.83,2.33)</a:t>
            </a:r>
          </a:p>
          <a:p>
            <a:r>
              <a:rPr lang="en-US" sz="2000" dirty="0"/>
              <a:t>K2 = (4.12,5.37)</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42331E4-79AA-FECE-7495-A78907C06A58}"/>
                  </a:ext>
                </a:extLst>
              </p:cNvPr>
              <p:cNvSpPr txBox="1"/>
              <p:nvPr/>
            </p:nvSpPr>
            <p:spPr>
              <a:xfrm>
                <a:off x="843808" y="4766298"/>
                <a:ext cx="6127666" cy="4667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𝑬𝑫</m:t>
                      </m:r>
                      <m:r>
                        <a:rPr lang="en-US" sz="2000" b="1" i="1" smtClean="0">
                          <a:latin typeface="Cambria Math" panose="02040503050406030204" pitchFamily="18" charset="0"/>
                        </a:rPr>
                        <m:t>= </m:t>
                      </m:r>
                      <m:rad>
                        <m:radPr>
                          <m:degHide m:val="on"/>
                          <m:ctrlPr>
                            <a:rPr lang="en-US" sz="2000" b="1" i="1" dirty="0" smtClean="0">
                              <a:solidFill>
                                <a:srgbClr val="836967"/>
                              </a:solidFill>
                              <a:latin typeface="Cambria Math" panose="02040503050406030204" pitchFamily="18" charset="0"/>
                            </a:rPr>
                          </m:ctrlPr>
                        </m:radPr>
                        <m:deg/>
                        <m:e>
                          <m:sSup>
                            <m:sSupPr>
                              <m:ctrlPr>
                                <a:rPr lang="en-US" sz="2000" b="1" i="1" dirty="0" smtClean="0">
                                  <a:solidFill>
                                    <a:srgbClr val="836967"/>
                                  </a:solidFill>
                                  <a:latin typeface="Cambria Math" panose="02040503050406030204" pitchFamily="18" charset="0"/>
                                </a:rPr>
                              </m:ctrlPr>
                            </m:sSupPr>
                            <m:e>
                              <m:d>
                                <m:dPr>
                                  <m:ctrlPr>
                                    <a:rPr lang="en-US" sz="2000" b="1" i="1" dirty="0" smtClean="0">
                                      <a:solidFill>
                                        <a:srgbClr val="836967"/>
                                      </a:solidFill>
                                      <a:latin typeface="Cambria Math" panose="02040503050406030204" pitchFamily="18" charset="0"/>
                                    </a:rPr>
                                  </m:ctrlPr>
                                </m:dPr>
                                <m:e>
                                  <m:sSub>
                                    <m:sSubPr>
                                      <m:ctrlPr>
                                        <a:rPr lang="en-US" sz="2000" b="1" i="1" dirty="0" smtClean="0">
                                          <a:solidFill>
                                            <a:srgbClr val="836967"/>
                                          </a:solidFill>
                                          <a:latin typeface="Cambria Math" panose="02040503050406030204" pitchFamily="18" charset="0"/>
                                        </a:rPr>
                                      </m:ctrlPr>
                                    </m:sSubPr>
                                    <m:e>
                                      <m:r>
                                        <a:rPr lang="en-US" sz="2000" b="1" i="1" dirty="0" smtClean="0">
                                          <a:latin typeface="Cambria Math" panose="02040503050406030204" pitchFamily="18" charset="0"/>
                                        </a:rPr>
                                        <m:t>𝑿</m:t>
                                      </m:r>
                                    </m:e>
                                    <m:sub>
                                      <m:r>
                                        <a:rPr lang="en-US" sz="2000" b="1" i="0" dirty="0" smtClean="0">
                                          <a:latin typeface="Cambria Math" panose="02040503050406030204" pitchFamily="18" charset="0"/>
                                        </a:rPr>
                                        <m:t>𝐨</m:t>
                                      </m:r>
                                    </m:sub>
                                  </m:sSub>
                                  <m:r>
                                    <a:rPr lang="en-US" sz="2000" b="1" i="0" dirty="0" smtClean="0">
                                      <a:latin typeface="Cambria Math" panose="02040503050406030204" pitchFamily="18" charset="0"/>
                                    </a:rPr>
                                    <m:t>−</m:t>
                                  </m:r>
                                  <m:sSub>
                                    <m:sSubPr>
                                      <m:ctrlPr>
                                        <a:rPr lang="en-US" sz="2000" b="1" i="1" dirty="0" smtClean="0">
                                          <a:solidFill>
                                            <a:srgbClr val="836967"/>
                                          </a:solidFill>
                                          <a:latin typeface="Cambria Math" panose="02040503050406030204" pitchFamily="18" charset="0"/>
                                        </a:rPr>
                                      </m:ctrlPr>
                                    </m:sSubPr>
                                    <m:e>
                                      <m:r>
                                        <a:rPr lang="en-US" sz="2000" b="1" i="1" dirty="0" smtClean="0">
                                          <a:latin typeface="Cambria Math" panose="02040503050406030204" pitchFamily="18" charset="0"/>
                                        </a:rPr>
                                        <m:t>𝑿</m:t>
                                      </m:r>
                                    </m:e>
                                    <m:sub>
                                      <m:r>
                                        <a:rPr lang="en-US" sz="2000" b="1" i="1" dirty="0" smtClean="0">
                                          <a:latin typeface="Cambria Math" panose="02040503050406030204" pitchFamily="18" charset="0"/>
                                        </a:rPr>
                                        <m:t>𝒄</m:t>
                                      </m:r>
                                    </m:sub>
                                  </m:sSub>
                                </m:e>
                              </m:d>
                            </m:e>
                            <m:sup>
                              <m:r>
                                <a:rPr lang="en-US" sz="2000" b="1" i="0" dirty="0" smtClean="0">
                                  <a:latin typeface="Cambria Math" panose="02040503050406030204" pitchFamily="18" charset="0"/>
                                </a:rPr>
                                <m:t>𝟐</m:t>
                              </m:r>
                            </m:sup>
                          </m:sSup>
                          <m:r>
                            <a:rPr lang="en-US" sz="2000" b="1" i="0" dirty="0" smtClean="0">
                              <a:latin typeface="Cambria Math" panose="02040503050406030204" pitchFamily="18" charset="0"/>
                            </a:rPr>
                            <m:t>+</m:t>
                          </m:r>
                          <m:sSup>
                            <m:sSupPr>
                              <m:ctrlPr>
                                <a:rPr lang="en-US" sz="2000" b="1" i="1" dirty="0" smtClean="0">
                                  <a:solidFill>
                                    <a:srgbClr val="836967"/>
                                  </a:solidFill>
                                  <a:latin typeface="Cambria Math" panose="02040503050406030204" pitchFamily="18" charset="0"/>
                                </a:rPr>
                              </m:ctrlPr>
                            </m:sSupPr>
                            <m:e>
                              <m:d>
                                <m:dPr>
                                  <m:ctrlPr>
                                    <a:rPr lang="en-US" sz="2000" b="1" i="1" dirty="0" smtClean="0">
                                      <a:solidFill>
                                        <a:srgbClr val="836967"/>
                                      </a:solidFill>
                                      <a:latin typeface="Cambria Math" panose="02040503050406030204" pitchFamily="18" charset="0"/>
                                    </a:rPr>
                                  </m:ctrlPr>
                                </m:dPr>
                                <m:e>
                                  <m:sSub>
                                    <m:sSubPr>
                                      <m:ctrlPr>
                                        <a:rPr lang="en-US" sz="2000" b="1" i="1" dirty="0">
                                          <a:solidFill>
                                            <a:srgbClr val="836967"/>
                                          </a:solidFill>
                                          <a:latin typeface="Cambria Math" panose="02040503050406030204" pitchFamily="18" charset="0"/>
                                        </a:rPr>
                                      </m:ctrlPr>
                                    </m:sSubPr>
                                    <m:e>
                                      <m:r>
                                        <a:rPr lang="en-US" sz="2000" b="1" i="1" dirty="0">
                                          <a:latin typeface="Cambria Math" panose="02040503050406030204" pitchFamily="18" charset="0"/>
                                        </a:rPr>
                                        <m:t>𝒀</m:t>
                                      </m:r>
                                    </m:e>
                                    <m:sub>
                                      <m:r>
                                        <a:rPr lang="en-US" sz="2000" b="1" i="1" dirty="0" smtClean="0">
                                          <a:latin typeface="Cambria Math" panose="02040503050406030204" pitchFamily="18" charset="0"/>
                                        </a:rPr>
                                        <m:t>𝒐</m:t>
                                      </m:r>
                                    </m:sub>
                                  </m:sSub>
                                  <m:r>
                                    <a:rPr lang="en-US" sz="2000" b="1" i="0" dirty="0" smtClean="0">
                                      <a:latin typeface="Cambria Math" panose="02040503050406030204" pitchFamily="18" charset="0"/>
                                    </a:rPr>
                                    <m:t>−</m:t>
                                  </m:r>
                                  <m:sSub>
                                    <m:sSubPr>
                                      <m:ctrlPr>
                                        <a:rPr lang="en-US" sz="2000" b="1" i="1" dirty="0" smtClean="0">
                                          <a:solidFill>
                                            <a:srgbClr val="836967"/>
                                          </a:solidFill>
                                          <a:latin typeface="Cambria Math" panose="02040503050406030204" pitchFamily="18" charset="0"/>
                                        </a:rPr>
                                      </m:ctrlPr>
                                    </m:sSubPr>
                                    <m:e>
                                      <m:r>
                                        <a:rPr lang="en-US" sz="2000" b="1" i="1" dirty="0" smtClean="0">
                                          <a:latin typeface="Cambria Math" panose="02040503050406030204" pitchFamily="18" charset="0"/>
                                        </a:rPr>
                                        <m:t>𝒀</m:t>
                                      </m:r>
                                    </m:e>
                                    <m:sub>
                                      <m:r>
                                        <a:rPr lang="en-US" sz="2000" b="1" i="1" dirty="0" smtClean="0">
                                          <a:latin typeface="Cambria Math" panose="02040503050406030204" pitchFamily="18" charset="0"/>
                                        </a:rPr>
                                        <m:t>𝒄</m:t>
                                      </m:r>
                                    </m:sub>
                                  </m:sSub>
                                </m:e>
                              </m:d>
                            </m:e>
                            <m:sup>
                              <m:r>
                                <a:rPr lang="en-US" sz="2000" b="1" i="0" dirty="0" smtClean="0">
                                  <a:latin typeface="Cambria Math" panose="02040503050406030204" pitchFamily="18" charset="0"/>
                                </a:rPr>
                                <m:t>𝟐</m:t>
                              </m:r>
                            </m:sup>
                          </m:sSup>
                        </m:e>
                      </m:rad>
                    </m:oMath>
                  </m:oMathPara>
                </a14:m>
                <a:endParaRPr lang="en-US" sz="2000" dirty="0"/>
              </a:p>
            </p:txBody>
          </p:sp>
        </mc:Choice>
        <mc:Fallback xmlns="">
          <p:sp>
            <p:nvSpPr>
              <p:cNvPr id="8" name="TextBox 7">
                <a:extLst>
                  <a:ext uri="{FF2B5EF4-FFF2-40B4-BE49-F238E27FC236}">
                    <a16:creationId xmlns:a16="http://schemas.microsoft.com/office/drawing/2014/main" id="{142331E4-79AA-FECE-7495-A78907C06A58}"/>
                  </a:ext>
                </a:extLst>
              </p:cNvPr>
              <p:cNvSpPr txBox="1">
                <a:spLocks noRot="1" noChangeAspect="1" noMove="1" noResize="1" noEditPoints="1" noAdjustHandles="1" noChangeArrowheads="1" noChangeShapeType="1" noTextEdit="1"/>
              </p:cNvSpPr>
              <p:nvPr/>
            </p:nvSpPr>
            <p:spPr>
              <a:xfrm>
                <a:off x="843808" y="4766298"/>
                <a:ext cx="6127666" cy="466731"/>
              </a:xfrm>
              <a:prstGeom prst="rect">
                <a:avLst/>
              </a:prstGeom>
              <a:blipFill>
                <a:blip r:embed="rId2"/>
                <a:stretch>
                  <a:fillRect b="-16216"/>
                </a:stretch>
              </a:blipFill>
            </p:spPr>
            <p:txBody>
              <a:bodyPr/>
              <a:lstStyle/>
              <a:p>
                <a:r>
                  <a:rPr lang="en-US">
                    <a:noFill/>
                  </a:rPr>
                  <a:t> </a:t>
                </a:r>
              </a:p>
            </p:txBody>
          </p:sp>
        </mc:Fallback>
      </mc:AlternateContent>
    </p:spTree>
    <p:extLst>
      <p:ext uri="{BB962C8B-B14F-4D97-AF65-F5344CB8AC3E}">
        <p14:creationId xmlns:p14="http://schemas.microsoft.com/office/powerpoint/2010/main" val="4112115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2EF77-0E66-2086-1593-67869974ED9F}"/>
              </a:ext>
            </a:extLst>
          </p:cNvPr>
          <p:cNvSpPr>
            <a:spLocks noGrp="1"/>
          </p:cNvSpPr>
          <p:nvPr>
            <p:ph type="title"/>
          </p:nvPr>
        </p:nvSpPr>
        <p:spPr/>
        <p:txBody>
          <a:bodyPr/>
          <a:lstStyle/>
          <a:p>
            <a:r>
              <a:rPr lang="en-US" dirty="0"/>
              <a:t>K-Mean Example</a:t>
            </a:r>
          </a:p>
        </p:txBody>
      </p:sp>
      <p:graphicFrame>
        <p:nvGraphicFramePr>
          <p:cNvPr id="4" name="Table 4">
            <a:extLst>
              <a:ext uri="{FF2B5EF4-FFF2-40B4-BE49-F238E27FC236}">
                <a16:creationId xmlns:a16="http://schemas.microsoft.com/office/drawing/2014/main" id="{DCAE0DE8-8D96-9604-09CB-3915E00CAE4E}"/>
              </a:ext>
            </a:extLst>
          </p:cNvPr>
          <p:cNvGraphicFramePr>
            <a:graphicFrameLocks noGrp="1"/>
          </p:cNvGraphicFramePr>
          <p:nvPr>
            <p:extLst>
              <p:ext uri="{D42A27DB-BD31-4B8C-83A1-F6EECF244321}">
                <p14:modId xmlns:p14="http://schemas.microsoft.com/office/powerpoint/2010/main" val="353504062"/>
              </p:ext>
            </p:extLst>
          </p:nvPr>
        </p:nvGraphicFramePr>
        <p:xfrm>
          <a:off x="2127002" y="992798"/>
          <a:ext cx="9403936" cy="3566160"/>
        </p:xfrm>
        <a:graphic>
          <a:graphicData uri="http://schemas.openxmlformats.org/drawingml/2006/table">
            <a:tbl>
              <a:tblPr firstRow="1" bandRow="1">
                <a:tableStyleId>{5940675A-B579-460E-94D1-54222C63F5DA}</a:tableStyleId>
              </a:tblPr>
              <a:tblGrid>
                <a:gridCol w="1175492">
                  <a:extLst>
                    <a:ext uri="{9D8B030D-6E8A-4147-A177-3AD203B41FA5}">
                      <a16:colId xmlns:a16="http://schemas.microsoft.com/office/drawing/2014/main" val="3686462623"/>
                    </a:ext>
                  </a:extLst>
                </a:gridCol>
                <a:gridCol w="1175492">
                  <a:extLst>
                    <a:ext uri="{9D8B030D-6E8A-4147-A177-3AD203B41FA5}">
                      <a16:colId xmlns:a16="http://schemas.microsoft.com/office/drawing/2014/main" val="1472942615"/>
                    </a:ext>
                  </a:extLst>
                </a:gridCol>
                <a:gridCol w="1008414">
                  <a:extLst>
                    <a:ext uri="{9D8B030D-6E8A-4147-A177-3AD203B41FA5}">
                      <a16:colId xmlns:a16="http://schemas.microsoft.com/office/drawing/2014/main" val="3876576436"/>
                    </a:ext>
                  </a:extLst>
                </a:gridCol>
                <a:gridCol w="1009403">
                  <a:extLst>
                    <a:ext uri="{9D8B030D-6E8A-4147-A177-3AD203B41FA5}">
                      <a16:colId xmlns:a16="http://schemas.microsoft.com/office/drawing/2014/main" val="2152451891"/>
                    </a:ext>
                  </a:extLst>
                </a:gridCol>
                <a:gridCol w="1056903">
                  <a:extLst>
                    <a:ext uri="{9D8B030D-6E8A-4147-A177-3AD203B41FA5}">
                      <a16:colId xmlns:a16="http://schemas.microsoft.com/office/drawing/2014/main" val="2778306619"/>
                    </a:ext>
                  </a:extLst>
                </a:gridCol>
                <a:gridCol w="1033154">
                  <a:extLst>
                    <a:ext uri="{9D8B030D-6E8A-4147-A177-3AD203B41FA5}">
                      <a16:colId xmlns:a16="http://schemas.microsoft.com/office/drawing/2014/main" val="4069278267"/>
                    </a:ext>
                  </a:extLst>
                </a:gridCol>
                <a:gridCol w="1650670">
                  <a:extLst>
                    <a:ext uri="{9D8B030D-6E8A-4147-A177-3AD203B41FA5}">
                      <a16:colId xmlns:a16="http://schemas.microsoft.com/office/drawing/2014/main" val="3365074484"/>
                    </a:ext>
                  </a:extLst>
                </a:gridCol>
                <a:gridCol w="1294408">
                  <a:extLst>
                    <a:ext uri="{9D8B030D-6E8A-4147-A177-3AD203B41FA5}">
                      <a16:colId xmlns:a16="http://schemas.microsoft.com/office/drawing/2014/main" val="3417289028"/>
                    </a:ext>
                  </a:extLst>
                </a:gridCol>
              </a:tblGrid>
              <a:tr h="370840">
                <a:tc rowSpan="2" gridSpan="2">
                  <a:txBody>
                    <a:bodyPr/>
                    <a:lstStyle/>
                    <a:p>
                      <a:pPr algn="ctr"/>
                      <a:r>
                        <a:rPr lang="en-US" sz="2000" b="1" dirty="0"/>
                        <a:t>Data Points</a:t>
                      </a:r>
                    </a:p>
                  </a:txBody>
                  <a:tcPr/>
                </a:tc>
                <a:tc rowSpan="2" hMerge="1">
                  <a:txBody>
                    <a:bodyPr/>
                    <a:lstStyle/>
                    <a:p>
                      <a:endParaRPr lang="en-US"/>
                    </a:p>
                  </a:txBody>
                  <a:tcPr/>
                </a:tc>
                <a:tc gridSpan="4">
                  <a:txBody>
                    <a:bodyPr/>
                    <a:lstStyle/>
                    <a:p>
                      <a:pPr algn="ctr"/>
                      <a:r>
                        <a:rPr lang="en-US" sz="2000" b="1" dirty="0"/>
                        <a:t>Distance To Center</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rowSpan="2">
                  <a:txBody>
                    <a:bodyPr/>
                    <a:lstStyle/>
                    <a:p>
                      <a:pPr algn="ctr"/>
                      <a:r>
                        <a:rPr lang="en-US" sz="2000" b="1" dirty="0"/>
                        <a:t>Cluster</a:t>
                      </a:r>
                    </a:p>
                  </a:txBody>
                  <a:tcPr/>
                </a:tc>
                <a:tc rowSpan="2">
                  <a:txBody>
                    <a:bodyPr/>
                    <a:lstStyle/>
                    <a:p>
                      <a:pPr algn="ctr"/>
                      <a:r>
                        <a:rPr lang="en-US" sz="2000" b="1" dirty="0"/>
                        <a:t>New Cluster</a:t>
                      </a:r>
                    </a:p>
                  </a:txBody>
                  <a:tcPr/>
                </a:tc>
                <a:extLst>
                  <a:ext uri="{0D108BD9-81ED-4DB2-BD59-A6C34878D82A}">
                    <a16:rowId xmlns:a16="http://schemas.microsoft.com/office/drawing/2014/main" val="4105309022"/>
                  </a:ext>
                </a:extLst>
              </a:tr>
              <a:tr h="370840">
                <a:tc gridSpan="2" vMerge="1">
                  <a:txBody>
                    <a:bodyPr/>
                    <a:lstStyle/>
                    <a:p>
                      <a:endParaRPr lang="en-US" dirty="0"/>
                    </a:p>
                  </a:txBody>
                  <a:tcPr/>
                </a:tc>
                <a:tc hMerge="1" vMerge="1">
                  <a:txBody>
                    <a:bodyPr/>
                    <a:lstStyle/>
                    <a:p>
                      <a:endParaRPr lang="en-US" dirty="0"/>
                    </a:p>
                  </a:txBody>
                  <a:tcPr/>
                </a:tc>
                <a:tc>
                  <a:txBody>
                    <a:bodyPr/>
                    <a:lstStyle/>
                    <a:p>
                      <a:pPr algn="ctr"/>
                      <a:r>
                        <a:rPr lang="en-US" sz="2000" b="1" dirty="0"/>
                        <a:t>1.83</a:t>
                      </a:r>
                    </a:p>
                  </a:txBody>
                  <a:tcPr/>
                </a:tc>
                <a:tc>
                  <a:txBody>
                    <a:bodyPr/>
                    <a:lstStyle/>
                    <a:p>
                      <a:pPr algn="ctr"/>
                      <a:r>
                        <a:rPr lang="en-US" sz="2000" b="1" dirty="0"/>
                        <a:t>2.3</a:t>
                      </a:r>
                    </a:p>
                  </a:txBody>
                  <a:tcPr/>
                </a:tc>
                <a:tc>
                  <a:txBody>
                    <a:bodyPr/>
                    <a:lstStyle/>
                    <a:p>
                      <a:pPr algn="ctr"/>
                      <a:r>
                        <a:rPr lang="en-US" sz="2000" b="1" dirty="0"/>
                        <a:t>4.12</a:t>
                      </a:r>
                    </a:p>
                  </a:txBody>
                  <a:tcPr/>
                </a:tc>
                <a:tc>
                  <a:txBody>
                    <a:bodyPr/>
                    <a:lstStyle/>
                    <a:p>
                      <a:pPr algn="ctr"/>
                      <a:r>
                        <a:rPr lang="en-US" sz="2000" b="1" dirty="0"/>
                        <a:t>5.37</a:t>
                      </a:r>
                    </a:p>
                  </a:txBody>
                  <a:tcPr/>
                </a:tc>
                <a:tc vMerge="1">
                  <a:txBody>
                    <a:bodyPr/>
                    <a:lstStyle/>
                    <a:p>
                      <a:endParaRPr lang="en-US" dirty="0"/>
                    </a:p>
                  </a:txBody>
                  <a:tcPr/>
                </a:tc>
                <a:tc vMerge="1">
                  <a:txBody>
                    <a:bodyPr/>
                    <a:lstStyle/>
                    <a:p>
                      <a:endParaRPr lang="en-US" dirty="0"/>
                    </a:p>
                  </a:txBody>
                  <a:tcPr/>
                </a:tc>
                <a:extLst>
                  <a:ext uri="{0D108BD9-81ED-4DB2-BD59-A6C34878D82A}">
                    <a16:rowId xmlns:a16="http://schemas.microsoft.com/office/drawing/2014/main" val="1820435397"/>
                  </a:ext>
                </a:extLst>
              </a:tr>
              <a:tr h="370840">
                <a:tc>
                  <a:txBody>
                    <a:bodyPr/>
                    <a:lstStyle/>
                    <a:p>
                      <a:pPr algn="ctr"/>
                      <a:r>
                        <a:rPr lang="en-US" sz="2000" dirty="0"/>
                        <a:t>1.0</a:t>
                      </a:r>
                    </a:p>
                  </a:txBody>
                  <a:tcPr/>
                </a:tc>
                <a:tc>
                  <a:txBody>
                    <a:bodyPr/>
                    <a:lstStyle/>
                    <a:p>
                      <a:pPr algn="ctr"/>
                      <a:r>
                        <a:rPr lang="en-US" sz="2000" dirty="0"/>
                        <a:t>1.0</a:t>
                      </a:r>
                    </a:p>
                  </a:txBody>
                  <a:tcPr/>
                </a:tc>
                <a:tc gridSpan="2">
                  <a:txBody>
                    <a:bodyPr/>
                    <a:lstStyle/>
                    <a:p>
                      <a:pPr algn="ctr"/>
                      <a:r>
                        <a:rPr lang="en-US" sz="2000" dirty="0">
                          <a:solidFill>
                            <a:srgbClr val="00B050"/>
                          </a:solidFill>
                        </a:rPr>
                        <a:t>1.54</a:t>
                      </a:r>
                    </a:p>
                  </a:txBody>
                  <a:tcPr/>
                </a:tc>
                <a:tc hMerge="1">
                  <a:txBody>
                    <a:bodyPr/>
                    <a:lstStyle/>
                    <a:p>
                      <a:pPr algn="ctr"/>
                      <a:endParaRPr lang="en-US" dirty="0"/>
                    </a:p>
                  </a:txBody>
                  <a:tcPr/>
                </a:tc>
                <a:tc gridSpan="2">
                  <a:txBody>
                    <a:bodyPr/>
                    <a:lstStyle/>
                    <a:p>
                      <a:pPr algn="ctr"/>
                      <a:r>
                        <a:rPr lang="en-US" sz="2000" dirty="0"/>
                        <a:t>5.36</a:t>
                      </a:r>
                    </a:p>
                  </a:txBody>
                  <a:tcPr/>
                </a:tc>
                <a:tc hMerge="1">
                  <a:txBody>
                    <a:bodyPr/>
                    <a:lstStyle/>
                    <a:p>
                      <a:pPr algn="ctr"/>
                      <a:endParaRPr lang="en-US" dirty="0"/>
                    </a:p>
                  </a:txBody>
                  <a:tcPr/>
                </a:tc>
                <a:tc>
                  <a:txBody>
                    <a:bodyPr/>
                    <a:lstStyle/>
                    <a:p>
                      <a:pPr algn="ctr"/>
                      <a:r>
                        <a:rPr lang="en-US" sz="2000" dirty="0"/>
                        <a:t>1</a:t>
                      </a:r>
                    </a:p>
                  </a:txBody>
                  <a:tcPr/>
                </a:tc>
                <a:tc>
                  <a:txBody>
                    <a:bodyPr/>
                    <a:lstStyle/>
                    <a:p>
                      <a:pPr algn="ctr"/>
                      <a:r>
                        <a:rPr lang="en-US" sz="2000" dirty="0"/>
                        <a:t>1</a:t>
                      </a:r>
                    </a:p>
                  </a:txBody>
                  <a:tcPr/>
                </a:tc>
                <a:extLst>
                  <a:ext uri="{0D108BD9-81ED-4DB2-BD59-A6C34878D82A}">
                    <a16:rowId xmlns:a16="http://schemas.microsoft.com/office/drawing/2014/main" val="3388203284"/>
                  </a:ext>
                </a:extLst>
              </a:tr>
              <a:tr h="370840">
                <a:tc>
                  <a:txBody>
                    <a:bodyPr/>
                    <a:lstStyle/>
                    <a:p>
                      <a:pPr algn="ctr"/>
                      <a:r>
                        <a:rPr lang="en-US" sz="2000" dirty="0"/>
                        <a:t>1.5</a:t>
                      </a:r>
                    </a:p>
                  </a:txBody>
                  <a:tcPr/>
                </a:tc>
                <a:tc>
                  <a:txBody>
                    <a:bodyPr/>
                    <a:lstStyle/>
                    <a:p>
                      <a:pPr algn="ctr"/>
                      <a:r>
                        <a:rPr lang="en-US" sz="2000" dirty="0"/>
                        <a:t>2.0</a:t>
                      </a:r>
                    </a:p>
                  </a:txBody>
                  <a:tcPr/>
                </a:tc>
                <a:tc gridSpan="2">
                  <a:txBody>
                    <a:bodyPr/>
                    <a:lstStyle/>
                    <a:p>
                      <a:pPr algn="ctr"/>
                      <a:r>
                        <a:rPr lang="en-US" sz="2000" dirty="0">
                          <a:solidFill>
                            <a:srgbClr val="00B050"/>
                          </a:solidFill>
                        </a:rPr>
                        <a:t>0.44</a:t>
                      </a:r>
                    </a:p>
                  </a:txBody>
                  <a:tcPr/>
                </a:tc>
                <a:tc hMerge="1">
                  <a:txBody>
                    <a:bodyPr/>
                    <a:lstStyle/>
                    <a:p>
                      <a:pPr algn="ctr"/>
                      <a:endParaRPr lang="en-US" dirty="0"/>
                    </a:p>
                  </a:txBody>
                  <a:tcPr/>
                </a:tc>
                <a:tc gridSpan="2">
                  <a:txBody>
                    <a:bodyPr/>
                    <a:lstStyle/>
                    <a:p>
                      <a:pPr algn="ctr"/>
                      <a:r>
                        <a:rPr lang="en-US" sz="2000" dirty="0"/>
                        <a:t>4.26</a:t>
                      </a:r>
                    </a:p>
                  </a:txBody>
                  <a:tcPr/>
                </a:tc>
                <a:tc hMerge="1">
                  <a:txBody>
                    <a:bodyPr/>
                    <a:lstStyle/>
                    <a:p>
                      <a:pPr algn="ctr"/>
                      <a:endParaRPr lang="en-US" dirty="0"/>
                    </a:p>
                  </a:txBody>
                  <a:tcPr/>
                </a:tc>
                <a:tc>
                  <a:txBody>
                    <a:bodyPr/>
                    <a:lstStyle/>
                    <a:p>
                      <a:pPr algn="ctr"/>
                      <a:r>
                        <a:rPr lang="en-US" sz="2000" dirty="0"/>
                        <a:t>1</a:t>
                      </a:r>
                    </a:p>
                  </a:txBody>
                  <a:tcPr/>
                </a:tc>
                <a:tc>
                  <a:txBody>
                    <a:bodyPr/>
                    <a:lstStyle/>
                    <a:p>
                      <a:pPr algn="ctr"/>
                      <a:r>
                        <a:rPr lang="en-US" sz="2000" dirty="0"/>
                        <a:t>1</a:t>
                      </a:r>
                    </a:p>
                  </a:txBody>
                  <a:tcPr/>
                </a:tc>
                <a:extLst>
                  <a:ext uri="{0D108BD9-81ED-4DB2-BD59-A6C34878D82A}">
                    <a16:rowId xmlns:a16="http://schemas.microsoft.com/office/drawing/2014/main" val="3989286471"/>
                  </a:ext>
                </a:extLst>
              </a:tr>
              <a:tr h="370840">
                <a:tc>
                  <a:txBody>
                    <a:bodyPr/>
                    <a:lstStyle/>
                    <a:p>
                      <a:pPr algn="ctr"/>
                      <a:r>
                        <a:rPr lang="en-US" sz="2000" dirty="0"/>
                        <a:t>3.0</a:t>
                      </a:r>
                    </a:p>
                  </a:txBody>
                  <a:tcPr/>
                </a:tc>
                <a:tc>
                  <a:txBody>
                    <a:bodyPr/>
                    <a:lstStyle/>
                    <a:p>
                      <a:pPr algn="ctr"/>
                      <a:r>
                        <a:rPr lang="en-US" sz="2000" dirty="0"/>
                        <a:t>4.0</a:t>
                      </a:r>
                    </a:p>
                  </a:txBody>
                  <a:tcPr/>
                </a:tc>
                <a:tc gridSpan="2">
                  <a:txBody>
                    <a:bodyPr/>
                    <a:lstStyle/>
                    <a:p>
                      <a:pPr algn="ctr"/>
                      <a:r>
                        <a:rPr lang="en-US" sz="2000" dirty="0"/>
                        <a:t>2.06</a:t>
                      </a:r>
                    </a:p>
                  </a:txBody>
                  <a:tcPr/>
                </a:tc>
                <a:tc hMerge="1">
                  <a:txBody>
                    <a:bodyPr/>
                    <a:lstStyle/>
                    <a:p>
                      <a:pPr algn="ctr"/>
                      <a:endParaRPr lang="en-US" dirty="0"/>
                    </a:p>
                  </a:txBody>
                  <a:tcPr/>
                </a:tc>
                <a:tc gridSpan="2">
                  <a:txBody>
                    <a:bodyPr/>
                    <a:lstStyle/>
                    <a:p>
                      <a:pPr algn="ctr"/>
                      <a:r>
                        <a:rPr lang="en-US" sz="2000" dirty="0">
                          <a:solidFill>
                            <a:srgbClr val="00B050"/>
                          </a:solidFill>
                        </a:rPr>
                        <a:t>1.76</a:t>
                      </a:r>
                    </a:p>
                  </a:txBody>
                  <a:tcPr/>
                </a:tc>
                <a:tc hMerge="1">
                  <a:txBody>
                    <a:bodyPr/>
                    <a:lstStyle/>
                    <a:p>
                      <a:pPr algn="ctr"/>
                      <a:endParaRPr lang="en-US" dirty="0"/>
                    </a:p>
                  </a:txBody>
                  <a:tcPr/>
                </a:tc>
                <a:tc>
                  <a:txBody>
                    <a:bodyPr/>
                    <a:lstStyle/>
                    <a:p>
                      <a:pPr algn="ctr"/>
                      <a:r>
                        <a:rPr lang="en-US" sz="2000" b="1" dirty="0">
                          <a:solidFill>
                            <a:srgbClr val="C00000"/>
                          </a:solidFill>
                        </a:rPr>
                        <a:t>1</a:t>
                      </a:r>
                    </a:p>
                  </a:txBody>
                  <a:tcPr/>
                </a:tc>
                <a:tc>
                  <a:txBody>
                    <a:bodyPr/>
                    <a:lstStyle/>
                    <a:p>
                      <a:pPr algn="ctr"/>
                      <a:r>
                        <a:rPr lang="en-US" sz="2000" b="1" dirty="0">
                          <a:solidFill>
                            <a:srgbClr val="C00000"/>
                          </a:solidFill>
                        </a:rPr>
                        <a:t>2</a:t>
                      </a:r>
                    </a:p>
                  </a:txBody>
                  <a:tcPr/>
                </a:tc>
                <a:extLst>
                  <a:ext uri="{0D108BD9-81ED-4DB2-BD59-A6C34878D82A}">
                    <a16:rowId xmlns:a16="http://schemas.microsoft.com/office/drawing/2014/main" val="3587907912"/>
                  </a:ext>
                </a:extLst>
              </a:tr>
              <a:tr h="370840">
                <a:tc>
                  <a:txBody>
                    <a:bodyPr/>
                    <a:lstStyle/>
                    <a:p>
                      <a:pPr algn="ctr"/>
                      <a:r>
                        <a:rPr lang="en-US" sz="2000" dirty="0"/>
                        <a:t>5.0</a:t>
                      </a:r>
                    </a:p>
                  </a:txBody>
                  <a:tcPr/>
                </a:tc>
                <a:tc>
                  <a:txBody>
                    <a:bodyPr/>
                    <a:lstStyle/>
                    <a:p>
                      <a:pPr algn="ctr"/>
                      <a:r>
                        <a:rPr lang="en-US" sz="2000" dirty="0"/>
                        <a:t>7.0</a:t>
                      </a:r>
                    </a:p>
                  </a:txBody>
                  <a:tcPr/>
                </a:tc>
                <a:tc gridSpan="2">
                  <a:txBody>
                    <a:bodyPr/>
                    <a:lstStyle/>
                    <a:p>
                      <a:pPr algn="ctr"/>
                      <a:r>
                        <a:rPr lang="en-US" sz="2000" dirty="0"/>
                        <a:t>5.66</a:t>
                      </a:r>
                    </a:p>
                  </a:txBody>
                  <a:tcPr/>
                </a:tc>
                <a:tc hMerge="1">
                  <a:txBody>
                    <a:bodyPr/>
                    <a:lstStyle/>
                    <a:p>
                      <a:pPr algn="ctr"/>
                      <a:endParaRPr lang="en-US" dirty="0"/>
                    </a:p>
                  </a:txBody>
                  <a:tcPr/>
                </a:tc>
                <a:tc gridSpan="2">
                  <a:txBody>
                    <a:bodyPr/>
                    <a:lstStyle/>
                    <a:p>
                      <a:pPr algn="ctr"/>
                      <a:r>
                        <a:rPr lang="en-US" sz="2000" dirty="0">
                          <a:solidFill>
                            <a:srgbClr val="00B050"/>
                          </a:solidFill>
                        </a:rPr>
                        <a:t>1.8</a:t>
                      </a:r>
                    </a:p>
                  </a:txBody>
                  <a:tcPr/>
                </a:tc>
                <a:tc hMerge="1">
                  <a:txBody>
                    <a:bodyPr/>
                    <a:lstStyle/>
                    <a:p>
                      <a:pPr algn="ctr"/>
                      <a:endParaRPr lang="en-US" dirty="0"/>
                    </a:p>
                  </a:txBody>
                  <a:tcPr/>
                </a:tc>
                <a:tc>
                  <a:txBody>
                    <a:bodyPr/>
                    <a:lstStyle/>
                    <a:p>
                      <a:pPr algn="ctr"/>
                      <a:r>
                        <a:rPr lang="en-US" sz="2000" dirty="0"/>
                        <a:t>2</a:t>
                      </a:r>
                    </a:p>
                  </a:txBody>
                  <a:tcPr/>
                </a:tc>
                <a:tc>
                  <a:txBody>
                    <a:bodyPr/>
                    <a:lstStyle/>
                    <a:p>
                      <a:pPr algn="ctr"/>
                      <a:r>
                        <a:rPr lang="en-US" sz="2000" dirty="0"/>
                        <a:t>2</a:t>
                      </a:r>
                    </a:p>
                  </a:txBody>
                  <a:tcPr/>
                </a:tc>
                <a:extLst>
                  <a:ext uri="{0D108BD9-81ED-4DB2-BD59-A6C34878D82A}">
                    <a16:rowId xmlns:a16="http://schemas.microsoft.com/office/drawing/2014/main" val="361140248"/>
                  </a:ext>
                </a:extLst>
              </a:tr>
              <a:tr h="370840">
                <a:tc>
                  <a:txBody>
                    <a:bodyPr/>
                    <a:lstStyle/>
                    <a:p>
                      <a:pPr algn="ctr"/>
                      <a:r>
                        <a:rPr lang="en-US" sz="2000" dirty="0"/>
                        <a:t>3.5</a:t>
                      </a:r>
                    </a:p>
                  </a:txBody>
                  <a:tcPr/>
                </a:tc>
                <a:tc>
                  <a:txBody>
                    <a:bodyPr/>
                    <a:lstStyle/>
                    <a:p>
                      <a:pPr algn="ctr"/>
                      <a:r>
                        <a:rPr lang="en-US" sz="2000" dirty="0"/>
                        <a:t>5.0</a:t>
                      </a:r>
                    </a:p>
                  </a:txBody>
                  <a:tcPr/>
                </a:tc>
                <a:tc gridSpan="2">
                  <a:txBody>
                    <a:bodyPr/>
                    <a:lstStyle/>
                    <a:p>
                      <a:pPr algn="ctr"/>
                      <a:r>
                        <a:rPr lang="en-US" sz="2000" dirty="0"/>
                        <a:t>3.17</a:t>
                      </a:r>
                    </a:p>
                  </a:txBody>
                  <a:tcPr/>
                </a:tc>
                <a:tc hMerge="1">
                  <a:txBody>
                    <a:bodyPr/>
                    <a:lstStyle/>
                    <a:p>
                      <a:pPr algn="ctr"/>
                      <a:endParaRPr lang="en-US" dirty="0"/>
                    </a:p>
                  </a:txBody>
                  <a:tcPr/>
                </a:tc>
                <a:tc gridSpan="2">
                  <a:txBody>
                    <a:bodyPr/>
                    <a:lstStyle/>
                    <a:p>
                      <a:pPr algn="ctr"/>
                      <a:r>
                        <a:rPr lang="en-US" sz="2000" dirty="0">
                          <a:solidFill>
                            <a:srgbClr val="00B050"/>
                          </a:solidFill>
                        </a:rPr>
                        <a:t>0.72</a:t>
                      </a:r>
                    </a:p>
                  </a:txBody>
                  <a:tcPr/>
                </a:tc>
                <a:tc hMerge="1">
                  <a:txBody>
                    <a:bodyPr/>
                    <a:lstStyle/>
                    <a:p>
                      <a:pPr algn="ctr"/>
                      <a:endParaRPr lang="en-US" dirty="0"/>
                    </a:p>
                  </a:txBody>
                  <a:tcPr/>
                </a:tc>
                <a:tc>
                  <a:txBody>
                    <a:bodyPr/>
                    <a:lstStyle/>
                    <a:p>
                      <a:pPr algn="ctr"/>
                      <a:r>
                        <a:rPr lang="en-US" sz="2000" dirty="0"/>
                        <a:t>2</a:t>
                      </a:r>
                    </a:p>
                  </a:txBody>
                  <a:tcPr/>
                </a:tc>
                <a:tc>
                  <a:txBody>
                    <a:bodyPr/>
                    <a:lstStyle/>
                    <a:p>
                      <a:pPr algn="ctr"/>
                      <a:r>
                        <a:rPr lang="en-US" sz="2000" dirty="0"/>
                        <a:t>2</a:t>
                      </a:r>
                    </a:p>
                  </a:txBody>
                  <a:tcPr/>
                </a:tc>
                <a:extLst>
                  <a:ext uri="{0D108BD9-81ED-4DB2-BD59-A6C34878D82A}">
                    <a16:rowId xmlns:a16="http://schemas.microsoft.com/office/drawing/2014/main" val="3011121406"/>
                  </a:ext>
                </a:extLst>
              </a:tr>
              <a:tr h="370840">
                <a:tc>
                  <a:txBody>
                    <a:bodyPr/>
                    <a:lstStyle/>
                    <a:p>
                      <a:pPr algn="ctr"/>
                      <a:r>
                        <a:rPr lang="en-US" sz="2000" dirty="0"/>
                        <a:t>4.5</a:t>
                      </a:r>
                    </a:p>
                  </a:txBody>
                  <a:tcPr/>
                </a:tc>
                <a:tc>
                  <a:txBody>
                    <a:bodyPr/>
                    <a:lstStyle/>
                    <a:p>
                      <a:pPr algn="ctr"/>
                      <a:r>
                        <a:rPr lang="en-US" sz="2000" dirty="0"/>
                        <a:t>5.0</a:t>
                      </a:r>
                    </a:p>
                  </a:txBody>
                  <a:tcPr/>
                </a:tc>
                <a:tc gridSpan="2">
                  <a:txBody>
                    <a:bodyPr/>
                    <a:lstStyle/>
                    <a:p>
                      <a:pPr algn="ctr"/>
                      <a:r>
                        <a:rPr lang="en-US" sz="2000" dirty="0"/>
                        <a:t>3.79</a:t>
                      </a:r>
                    </a:p>
                  </a:txBody>
                  <a:tcPr/>
                </a:tc>
                <a:tc hMerge="1">
                  <a:txBody>
                    <a:bodyPr/>
                    <a:lstStyle/>
                    <a:p>
                      <a:pPr algn="ctr"/>
                      <a:endParaRPr lang="en-US" dirty="0"/>
                    </a:p>
                  </a:txBody>
                  <a:tcPr/>
                </a:tc>
                <a:tc gridSpan="2">
                  <a:txBody>
                    <a:bodyPr/>
                    <a:lstStyle/>
                    <a:p>
                      <a:pPr algn="ctr"/>
                      <a:r>
                        <a:rPr lang="en-US" sz="2000" dirty="0">
                          <a:solidFill>
                            <a:srgbClr val="00B050"/>
                          </a:solidFill>
                        </a:rPr>
                        <a:t>0.53</a:t>
                      </a:r>
                    </a:p>
                  </a:txBody>
                  <a:tcPr/>
                </a:tc>
                <a:tc hMerge="1">
                  <a:txBody>
                    <a:bodyPr/>
                    <a:lstStyle/>
                    <a:p>
                      <a:pPr algn="ctr"/>
                      <a:endParaRPr lang="en-US" dirty="0"/>
                    </a:p>
                  </a:txBody>
                  <a:tcPr/>
                </a:tc>
                <a:tc>
                  <a:txBody>
                    <a:bodyPr/>
                    <a:lstStyle/>
                    <a:p>
                      <a:pPr algn="ctr"/>
                      <a:r>
                        <a:rPr lang="en-US" sz="2000" dirty="0"/>
                        <a:t>2</a:t>
                      </a:r>
                    </a:p>
                  </a:txBody>
                  <a:tcPr/>
                </a:tc>
                <a:tc>
                  <a:txBody>
                    <a:bodyPr/>
                    <a:lstStyle/>
                    <a:p>
                      <a:pPr algn="ctr"/>
                      <a:r>
                        <a:rPr lang="en-US" sz="2000" dirty="0"/>
                        <a:t>2</a:t>
                      </a:r>
                    </a:p>
                  </a:txBody>
                  <a:tcPr/>
                </a:tc>
                <a:extLst>
                  <a:ext uri="{0D108BD9-81ED-4DB2-BD59-A6C34878D82A}">
                    <a16:rowId xmlns:a16="http://schemas.microsoft.com/office/drawing/2014/main" val="4048830717"/>
                  </a:ext>
                </a:extLst>
              </a:tr>
              <a:tr h="370840">
                <a:tc>
                  <a:txBody>
                    <a:bodyPr/>
                    <a:lstStyle/>
                    <a:p>
                      <a:pPr algn="ctr"/>
                      <a:r>
                        <a:rPr lang="en-US" sz="2000" dirty="0"/>
                        <a:t>3.5</a:t>
                      </a:r>
                    </a:p>
                  </a:txBody>
                  <a:tcPr/>
                </a:tc>
                <a:tc>
                  <a:txBody>
                    <a:bodyPr/>
                    <a:lstStyle/>
                    <a:p>
                      <a:pPr algn="ctr"/>
                      <a:r>
                        <a:rPr lang="en-US" sz="2000" dirty="0"/>
                        <a:t>4.5</a:t>
                      </a:r>
                    </a:p>
                  </a:txBody>
                  <a:tcPr/>
                </a:tc>
                <a:tc gridSpan="2">
                  <a:txBody>
                    <a:bodyPr/>
                    <a:lstStyle/>
                    <a:p>
                      <a:pPr algn="ctr"/>
                      <a:r>
                        <a:rPr lang="en-US" sz="2000" dirty="0"/>
                        <a:t>2.762</a:t>
                      </a:r>
                    </a:p>
                  </a:txBody>
                  <a:tcPr/>
                </a:tc>
                <a:tc hMerge="1">
                  <a:txBody>
                    <a:bodyPr/>
                    <a:lstStyle/>
                    <a:p>
                      <a:pPr algn="ctr"/>
                      <a:endParaRPr lang="en-US" dirty="0"/>
                    </a:p>
                  </a:txBody>
                  <a:tcPr/>
                </a:tc>
                <a:tc gridSpan="2">
                  <a:txBody>
                    <a:bodyPr/>
                    <a:lstStyle/>
                    <a:p>
                      <a:pPr algn="ctr"/>
                      <a:r>
                        <a:rPr lang="en-US" sz="2000" dirty="0">
                          <a:solidFill>
                            <a:srgbClr val="00B050"/>
                          </a:solidFill>
                        </a:rPr>
                        <a:t>1.06</a:t>
                      </a:r>
                    </a:p>
                  </a:txBody>
                  <a:tcPr/>
                </a:tc>
                <a:tc hMerge="1">
                  <a:txBody>
                    <a:bodyPr/>
                    <a:lstStyle/>
                    <a:p>
                      <a:pPr algn="ctr"/>
                      <a:endParaRPr lang="en-US" dirty="0"/>
                    </a:p>
                  </a:txBody>
                  <a:tcPr/>
                </a:tc>
                <a:tc>
                  <a:txBody>
                    <a:bodyPr/>
                    <a:lstStyle/>
                    <a:p>
                      <a:pPr algn="ctr"/>
                      <a:r>
                        <a:rPr lang="en-US" sz="2000" dirty="0"/>
                        <a:t>2</a:t>
                      </a:r>
                    </a:p>
                  </a:txBody>
                  <a:tcPr/>
                </a:tc>
                <a:tc>
                  <a:txBody>
                    <a:bodyPr/>
                    <a:lstStyle/>
                    <a:p>
                      <a:pPr algn="ctr"/>
                      <a:r>
                        <a:rPr lang="en-US" sz="2000" dirty="0"/>
                        <a:t>2</a:t>
                      </a:r>
                    </a:p>
                  </a:txBody>
                  <a:tcPr/>
                </a:tc>
                <a:extLst>
                  <a:ext uri="{0D108BD9-81ED-4DB2-BD59-A6C34878D82A}">
                    <a16:rowId xmlns:a16="http://schemas.microsoft.com/office/drawing/2014/main" val="4268877181"/>
                  </a:ext>
                </a:extLst>
              </a:tr>
            </a:tbl>
          </a:graphicData>
        </a:graphic>
      </p:graphicFrame>
      <p:sp>
        <p:nvSpPr>
          <p:cNvPr id="5" name="TextBox 4">
            <a:extLst>
              <a:ext uri="{FF2B5EF4-FFF2-40B4-BE49-F238E27FC236}">
                <a16:creationId xmlns:a16="http://schemas.microsoft.com/office/drawing/2014/main" id="{ABEF6495-8E57-35E3-DDBE-92E409B5C759}"/>
              </a:ext>
            </a:extLst>
          </p:cNvPr>
          <p:cNvSpPr txBox="1"/>
          <p:nvPr/>
        </p:nvSpPr>
        <p:spPr>
          <a:xfrm>
            <a:off x="131951" y="1151907"/>
            <a:ext cx="1859805" cy="1015663"/>
          </a:xfrm>
          <a:prstGeom prst="rect">
            <a:avLst/>
          </a:prstGeom>
          <a:noFill/>
        </p:spPr>
        <p:txBody>
          <a:bodyPr wrap="none" rtlCol="0">
            <a:spAutoFit/>
          </a:bodyPr>
          <a:lstStyle/>
          <a:p>
            <a:r>
              <a:rPr lang="en-US" sz="2000" b="1" dirty="0"/>
              <a:t>Old  Centroid</a:t>
            </a:r>
          </a:p>
          <a:p>
            <a:r>
              <a:rPr lang="en-US" sz="2000" b="1" dirty="0"/>
              <a:t>K1 = (1.83,2.33)</a:t>
            </a:r>
          </a:p>
          <a:p>
            <a:r>
              <a:rPr lang="en-US" sz="2000" b="1" dirty="0"/>
              <a:t>K2 = (4.12,5.37)</a:t>
            </a:r>
          </a:p>
        </p:txBody>
      </p:sp>
      <p:sp>
        <p:nvSpPr>
          <p:cNvPr id="6" name="TextBox 5">
            <a:extLst>
              <a:ext uri="{FF2B5EF4-FFF2-40B4-BE49-F238E27FC236}">
                <a16:creationId xmlns:a16="http://schemas.microsoft.com/office/drawing/2014/main" id="{67BF4C15-3974-97EF-A338-9B4C3F9F6A03}"/>
              </a:ext>
            </a:extLst>
          </p:cNvPr>
          <p:cNvSpPr txBox="1"/>
          <p:nvPr/>
        </p:nvSpPr>
        <p:spPr>
          <a:xfrm>
            <a:off x="5420617" y="4840555"/>
            <a:ext cx="1847081" cy="1015663"/>
          </a:xfrm>
          <a:prstGeom prst="rect">
            <a:avLst/>
          </a:prstGeom>
          <a:noFill/>
        </p:spPr>
        <p:txBody>
          <a:bodyPr wrap="square" rtlCol="0">
            <a:spAutoFit/>
          </a:bodyPr>
          <a:lstStyle/>
          <a:p>
            <a:r>
              <a:rPr lang="en-US" sz="2000" b="1" dirty="0"/>
              <a:t>New  Centroid</a:t>
            </a:r>
          </a:p>
          <a:p>
            <a:r>
              <a:rPr lang="en-US" sz="2000" b="1" dirty="0"/>
              <a:t>K1 = (1.25,1.5)</a:t>
            </a:r>
          </a:p>
          <a:p>
            <a:r>
              <a:rPr lang="en-US" sz="2000" b="1" dirty="0"/>
              <a:t>K2 = (3.9,5.1)</a:t>
            </a:r>
          </a:p>
        </p:txBody>
      </p:sp>
    </p:spTree>
    <p:extLst>
      <p:ext uri="{BB962C8B-B14F-4D97-AF65-F5344CB8AC3E}">
        <p14:creationId xmlns:p14="http://schemas.microsoft.com/office/powerpoint/2010/main" val="1467256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2EF77-0E66-2086-1593-67869974ED9F}"/>
              </a:ext>
            </a:extLst>
          </p:cNvPr>
          <p:cNvSpPr>
            <a:spLocks noGrp="1"/>
          </p:cNvSpPr>
          <p:nvPr>
            <p:ph type="title"/>
          </p:nvPr>
        </p:nvSpPr>
        <p:spPr/>
        <p:txBody>
          <a:bodyPr/>
          <a:lstStyle/>
          <a:p>
            <a:r>
              <a:rPr lang="en-US" dirty="0"/>
              <a:t>K-Mean Example</a:t>
            </a:r>
          </a:p>
        </p:txBody>
      </p:sp>
      <p:graphicFrame>
        <p:nvGraphicFramePr>
          <p:cNvPr id="4" name="Table 4">
            <a:extLst>
              <a:ext uri="{FF2B5EF4-FFF2-40B4-BE49-F238E27FC236}">
                <a16:creationId xmlns:a16="http://schemas.microsoft.com/office/drawing/2014/main" id="{DCAE0DE8-8D96-9604-09CB-3915E00CAE4E}"/>
              </a:ext>
            </a:extLst>
          </p:cNvPr>
          <p:cNvGraphicFramePr>
            <a:graphicFrameLocks noGrp="1"/>
          </p:cNvGraphicFramePr>
          <p:nvPr>
            <p:extLst>
              <p:ext uri="{D42A27DB-BD31-4B8C-83A1-F6EECF244321}">
                <p14:modId xmlns:p14="http://schemas.microsoft.com/office/powerpoint/2010/main" val="3843561814"/>
              </p:ext>
            </p:extLst>
          </p:nvPr>
        </p:nvGraphicFramePr>
        <p:xfrm>
          <a:off x="2127002" y="992798"/>
          <a:ext cx="9403936" cy="3566160"/>
        </p:xfrm>
        <a:graphic>
          <a:graphicData uri="http://schemas.openxmlformats.org/drawingml/2006/table">
            <a:tbl>
              <a:tblPr firstRow="1" bandRow="1">
                <a:tableStyleId>{5940675A-B579-460E-94D1-54222C63F5DA}</a:tableStyleId>
              </a:tblPr>
              <a:tblGrid>
                <a:gridCol w="1175492">
                  <a:extLst>
                    <a:ext uri="{9D8B030D-6E8A-4147-A177-3AD203B41FA5}">
                      <a16:colId xmlns:a16="http://schemas.microsoft.com/office/drawing/2014/main" val="3686462623"/>
                    </a:ext>
                  </a:extLst>
                </a:gridCol>
                <a:gridCol w="1175492">
                  <a:extLst>
                    <a:ext uri="{9D8B030D-6E8A-4147-A177-3AD203B41FA5}">
                      <a16:colId xmlns:a16="http://schemas.microsoft.com/office/drawing/2014/main" val="1472942615"/>
                    </a:ext>
                  </a:extLst>
                </a:gridCol>
                <a:gridCol w="1008414">
                  <a:extLst>
                    <a:ext uri="{9D8B030D-6E8A-4147-A177-3AD203B41FA5}">
                      <a16:colId xmlns:a16="http://schemas.microsoft.com/office/drawing/2014/main" val="3876576436"/>
                    </a:ext>
                  </a:extLst>
                </a:gridCol>
                <a:gridCol w="1009403">
                  <a:extLst>
                    <a:ext uri="{9D8B030D-6E8A-4147-A177-3AD203B41FA5}">
                      <a16:colId xmlns:a16="http://schemas.microsoft.com/office/drawing/2014/main" val="2152451891"/>
                    </a:ext>
                  </a:extLst>
                </a:gridCol>
                <a:gridCol w="1056903">
                  <a:extLst>
                    <a:ext uri="{9D8B030D-6E8A-4147-A177-3AD203B41FA5}">
                      <a16:colId xmlns:a16="http://schemas.microsoft.com/office/drawing/2014/main" val="2778306619"/>
                    </a:ext>
                  </a:extLst>
                </a:gridCol>
                <a:gridCol w="1033154">
                  <a:extLst>
                    <a:ext uri="{9D8B030D-6E8A-4147-A177-3AD203B41FA5}">
                      <a16:colId xmlns:a16="http://schemas.microsoft.com/office/drawing/2014/main" val="4069278267"/>
                    </a:ext>
                  </a:extLst>
                </a:gridCol>
                <a:gridCol w="1650670">
                  <a:extLst>
                    <a:ext uri="{9D8B030D-6E8A-4147-A177-3AD203B41FA5}">
                      <a16:colId xmlns:a16="http://schemas.microsoft.com/office/drawing/2014/main" val="3365074484"/>
                    </a:ext>
                  </a:extLst>
                </a:gridCol>
                <a:gridCol w="1294408">
                  <a:extLst>
                    <a:ext uri="{9D8B030D-6E8A-4147-A177-3AD203B41FA5}">
                      <a16:colId xmlns:a16="http://schemas.microsoft.com/office/drawing/2014/main" val="3417289028"/>
                    </a:ext>
                  </a:extLst>
                </a:gridCol>
              </a:tblGrid>
              <a:tr h="370840">
                <a:tc rowSpan="2" gridSpan="2">
                  <a:txBody>
                    <a:bodyPr/>
                    <a:lstStyle/>
                    <a:p>
                      <a:pPr algn="ctr"/>
                      <a:r>
                        <a:rPr lang="en-US" sz="2000" b="1" dirty="0"/>
                        <a:t>Data Points</a:t>
                      </a:r>
                    </a:p>
                  </a:txBody>
                  <a:tcPr/>
                </a:tc>
                <a:tc rowSpan="2" hMerge="1">
                  <a:txBody>
                    <a:bodyPr/>
                    <a:lstStyle/>
                    <a:p>
                      <a:endParaRPr lang="en-US"/>
                    </a:p>
                  </a:txBody>
                  <a:tcPr/>
                </a:tc>
                <a:tc gridSpan="4">
                  <a:txBody>
                    <a:bodyPr/>
                    <a:lstStyle/>
                    <a:p>
                      <a:pPr algn="ctr"/>
                      <a:r>
                        <a:rPr lang="en-US" sz="2000" b="1" dirty="0"/>
                        <a:t>Distance To Center</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rowSpan="2">
                  <a:txBody>
                    <a:bodyPr/>
                    <a:lstStyle/>
                    <a:p>
                      <a:pPr algn="ctr"/>
                      <a:r>
                        <a:rPr lang="en-US" sz="2000" b="1" dirty="0"/>
                        <a:t>Cluster</a:t>
                      </a:r>
                    </a:p>
                  </a:txBody>
                  <a:tcPr/>
                </a:tc>
                <a:tc rowSpan="2">
                  <a:txBody>
                    <a:bodyPr/>
                    <a:lstStyle/>
                    <a:p>
                      <a:pPr algn="ctr"/>
                      <a:r>
                        <a:rPr lang="en-US" sz="2000" b="1" dirty="0"/>
                        <a:t>New Cluster</a:t>
                      </a:r>
                    </a:p>
                  </a:txBody>
                  <a:tcPr/>
                </a:tc>
                <a:extLst>
                  <a:ext uri="{0D108BD9-81ED-4DB2-BD59-A6C34878D82A}">
                    <a16:rowId xmlns:a16="http://schemas.microsoft.com/office/drawing/2014/main" val="4105309022"/>
                  </a:ext>
                </a:extLst>
              </a:tr>
              <a:tr h="370840">
                <a:tc gridSpan="2" vMerge="1">
                  <a:txBody>
                    <a:bodyPr/>
                    <a:lstStyle/>
                    <a:p>
                      <a:endParaRPr lang="en-US" dirty="0"/>
                    </a:p>
                  </a:txBody>
                  <a:tcPr/>
                </a:tc>
                <a:tc hMerge="1" vMerge="1">
                  <a:txBody>
                    <a:bodyPr/>
                    <a:lstStyle/>
                    <a:p>
                      <a:endParaRPr lang="en-US" dirty="0"/>
                    </a:p>
                  </a:txBody>
                  <a:tcPr/>
                </a:tc>
                <a:tc>
                  <a:txBody>
                    <a:bodyPr/>
                    <a:lstStyle/>
                    <a:p>
                      <a:pPr algn="ctr"/>
                      <a:r>
                        <a:rPr lang="en-US" sz="2000" b="1" dirty="0"/>
                        <a:t>1.25</a:t>
                      </a:r>
                    </a:p>
                  </a:txBody>
                  <a:tcPr/>
                </a:tc>
                <a:tc>
                  <a:txBody>
                    <a:bodyPr/>
                    <a:lstStyle/>
                    <a:p>
                      <a:pPr algn="ctr"/>
                      <a:r>
                        <a:rPr lang="en-US" sz="2000" b="1" dirty="0"/>
                        <a:t>1.5</a:t>
                      </a:r>
                    </a:p>
                  </a:txBody>
                  <a:tcPr/>
                </a:tc>
                <a:tc>
                  <a:txBody>
                    <a:bodyPr/>
                    <a:lstStyle/>
                    <a:p>
                      <a:pPr algn="ctr"/>
                      <a:r>
                        <a:rPr lang="en-US" sz="2000" b="1" dirty="0"/>
                        <a:t>3.9</a:t>
                      </a:r>
                    </a:p>
                  </a:txBody>
                  <a:tcPr/>
                </a:tc>
                <a:tc>
                  <a:txBody>
                    <a:bodyPr/>
                    <a:lstStyle/>
                    <a:p>
                      <a:pPr algn="ctr"/>
                      <a:r>
                        <a:rPr lang="en-US" sz="2000" b="1" dirty="0"/>
                        <a:t>5.1</a:t>
                      </a:r>
                    </a:p>
                  </a:txBody>
                  <a:tcPr/>
                </a:tc>
                <a:tc vMerge="1">
                  <a:txBody>
                    <a:bodyPr/>
                    <a:lstStyle/>
                    <a:p>
                      <a:endParaRPr lang="en-US" dirty="0"/>
                    </a:p>
                  </a:txBody>
                  <a:tcPr/>
                </a:tc>
                <a:tc vMerge="1">
                  <a:txBody>
                    <a:bodyPr/>
                    <a:lstStyle/>
                    <a:p>
                      <a:endParaRPr lang="en-US" dirty="0"/>
                    </a:p>
                  </a:txBody>
                  <a:tcPr/>
                </a:tc>
                <a:extLst>
                  <a:ext uri="{0D108BD9-81ED-4DB2-BD59-A6C34878D82A}">
                    <a16:rowId xmlns:a16="http://schemas.microsoft.com/office/drawing/2014/main" val="1820435397"/>
                  </a:ext>
                </a:extLst>
              </a:tr>
              <a:tr h="370840">
                <a:tc>
                  <a:txBody>
                    <a:bodyPr/>
                    <a:lstStyle/>
                    <a:p>
                      <a:pPr algn="ctr"/>
                      <a:r>
                        <a:rPr lang="en-US" sz="2000" dirty="0"/>
                        <a:t>1.0</a:t>
                      </a:r>
                    </a:p>
                  </a:txBody>
                  <a:tcPr/>
                </a:tc>
                <a:tc>
                  <a:txBody>
                    <a:bodyPr/>
                    <a:lstStyle/>
                    <a:p>
                      <a:pPr algn="ctr"/>
                      <a:r>
                        <a:rPr lang="en-US" sz="2000" dirty="0"/>
                        <a:t>1.0</a:t>
                      </a:r>
                    </a:p>
                  </a:txBody>
                  <a:tcPr/>
                </a:tc>
                <a:tc gridSpan="2">
                  <a:txBody>
                    <a:bodyPr/>
                    <a:lstStyle/>
                    <a:p>
                      <a:pPr algn="ctr"/>
                      <a:r>
                        <a:rPr lang="en-US" sz="2000" dirty="0">
                          <a:solidFill>
                            <a:srgbClr val="00B050"/>
                          </a:solidFill>
                        </a:rPr>
                        <a:t>0.55</a:t>
                      </a:r>
                    </a:p>
                  </a:txBody>
                  <a:tcPr/>
                </a:tc>
                <a:tc hMerge="1">
                  <a:txBody>
                    <a:bodyPr/>
                    <a:lstStyle/>
                    <a:p>
                      <a:pPr algn="ctr"/>
                      <a:endParaRPr lang="en-US" dirty="0"/>
                    </a:p>
                  </a:txBody>
                  <a:tcPr/>
                </a:tc>
                <a:tc gridSpan="2">
                  <a:txBody>
                    <a:bodyPr/>
                    <a:lstStyle/>
                    <a:p>
                      <a:pPr algn="ctr"/>
                      <a:r>
                        <a:rPr lang="en-US" sz="2000" dirty="0"/>
                        <a:t>5.02</a:t>
                      </a:r>
                    </a:p>
                  </a:txBody>
                  <a:tcPr/>
                </a:tc>
                <a:tc hMerge="1">
                  <a:txBody>
                    <a:bodyPr/>
                    <a:lstStyle/>
                    <a:p>
                      <a:pPr algn="ctr"/>
                      <a:endParaRPr lang="en-US" dirty="0"/>
                    </a:p>
                  </a:txBody>
                  <a:tcPr/>
                </a:tc>
                <a:tc>
                  <a:txBody>
                    <a:bodyPr/>
                    <a:lstStyle/>
                    <a:p>
                      <a:pPr algn="ctr"/>
                      <a:r>
                        <a:rPr lang="en-US" sz="2000" dirty="0"/>
                        <a:t>1</a:t>
                      </a:r>
                    </a:p>
                  </a:txBody>
                  <a:tcPr/>
                </a:tc>
                <a:tc>
                  <a:txBody>
                    <a:bodyPr/>
                    <a:lstStyle/>
                    <a:p>
                      <a:pPr algn="ctr"/>
                      <a:r>
                        <a:rPr lang="en-US" sz="2000" dirty="0"/>
                        <a:t>1</a:t>
                      </a:r>
                    </a:p>
                  </a:txBody>
                  <a:tcPr/>
                </a:tc>
                <a:extLst>
                  <a:ext uri="{0D108BD9-81ED-4DB2-BD59-A6C34878D82A}">
                    <a16:rowId xmlns:a16="http://schemas.microsoft.com/office/drawing/2014/main" val="3388203284"/>
                  </a:ext>
                </a:extLst>
              </a:tr>
              <a:tr h="370840">
                <a:tc>
                  <a:txBody>
                    <a:bodyPr/>
                    <a:lstStyle/>
                    <a:p>
                      <a:pPr algn="ctr"/>
                      <a:r>
                        <a:rPr lang="en-US" sz="2000" dirty="0"/>
                        <a:t>1.5</a:t>
                      </a:r>
                    </a:p>
                  </a:txBody>
                  <a:tcPr/>
                </a:tc>
                <a:tc>
                  <a:txBody>
                    <a:bodyPr/>
                    <a:lstStyle/>
                    <a:p>
                      <a:pPr algn="ctr"/>
                      <a:r>
                        <a:rPr lang="en-US" sz="2000" dirty="0"/>
                        <a:t>2.0</a:t>
                      </a:r>
                    </a:p>
                  </a:txBody>
                  <a:tcPr/>
                </a:tc>
                <a:tc gridSpan="2">
                  <a:txBody>
                    <a:bodyPr/>
                    <a:lstStyle/>
                    <a:p>
                      <a:pPr algn="ctr"/>
                      <a:r>
                        <a:rPr lang="en-US" sz="2000" dirty="0">
                          <a:solidFill>
                            <a:srgbClr val="00B050"/>
                          </a:solidFill>
                        </a:rPr>
                        <a:t>0.55</a:t>
                      </a:r>
                    </a:p>
                  </a:txBody>
                  <a:tcPr/>
                </a:tc>
                <a:tc hMerge="1">
                  <a:txBody>
                    <a:bodyPr/>
                    <a:lstStyle/>
                    <a:p>
                      <a:pPr algn="ctr"/>
                      <a:endParaRPr lang="en-US" dirty="0"/>
                    </a:p>
                  </a:txBody>
                  <a:tcPr/>
                </a:tc>
                <a:tc gridSpan="2">
                  <a:txBody>
                    <a:bodyPr/>
                    <a:lstStyle/>
                    <a:p>
                      <a:pPr algn="ctr"/>
                      <a:r>
                        <a:rPr lang="en-US" sz="2000" dirty="0"/>
                        <a:t>3.92</a:t>
                      </a:r>
                    </a:p>
                  </a:txBody>
                  <a:tcPr/>
                </a:tc>
                <a:tc hMerge="1">
                  <a:txBody>
                    <a:bodyPr/>
                    <a:lstStyle/>
                    <a:p>
                      <a:pPr algn="ctr"/>
                      <a:endParaRPr lang="en-US" dirty="0"/>
                    </a:p>
                  </a:txBody>
                  <a:tcPr/>
                </a:tc>
                <a:tc>
                  <a:txBody>
                    <a:bodyPr/>
                    <a:lstStyle/>
                    <a:p>
                      <a:pPr algn="ctr"/>
                      <a:r>
                        <a:rPr lang="en-US" sz="2000" dirty="0"/>
                        <a:t>1</a:t>
                      </a:r>
                    </a:p>
                  </a:txBody>
                  <a:tcPr/>
                </a:tc>
                <a:tc>
                  <a:txBody>
                    <a:bodyPr/>
                    <a:lstStyle/>
                    <a:p>
                      <a:pPr algn="ctr"/>
                      <a:r>
                        <a:rPr lang="en-US" sz="2000" dirty="0"/>
                        <a:t>1</a:t>
                      </a:r>
                    </a:p>
                  </a:txBody>
                  <a:tcPr/>
                </a:tc>
                <a:extLst>
                  <a:ext uri="{0D108BD9-81ED-4DB2-BD59-A6C34878D82A}">
                    <a16:rowId xmlns:a16="http://schemas.microsoft.com/office/drawing/2014/main" val="3989286471"/>
                  </a:ext>
                </a:extLst>
              </a:tr>
              <a:tr h="370840">
                <a:tc>
                  <a:txBody>
                    <a:bodyPr/>
                    <a:lstStyle/>
                    <a:p>
                      <a:pPr algn="ctr"/>
                      <a:r>
                        <a:rPr lang="en-US" sz="2000" dirty="0"/>
                        <a:t>3.0</a:t>
                      </a:r>
                    </a:p>
                  </a:txBody>
                  <a:tcPr/>
                </a:tc>
                <a:tc>
                  <a:txBody>
                    <a:bodyPr/>
                    <a:lstStyle/>
                    <a:p>
                      <a:pPr algn="ctr"/>
                      <a:r>
                        <a:rPr lang="en-US" sz="2000" dirty="0"/>
                        <a:t>4.0</a:t>
                      </a:r>
                    </a:p>
                  </a:txBody>
                  <a:tcPr/>
                </a:tc>
                <a:tc gridSpan="2">
                  <a:txBody>
                    <a:bodyPr/>
                    <a:lstStyle/>
                    <a:p>
                      <a:pPr algn="ctr"/>
                      <a:r>
                        <a:rPr lang="en-US" sz="2000" dirty="0"/>
                        <a:t>3.05</a:t>
                      </a:r>
                    </a:p>
                  </a:txBody>
                  <a:tcPr/>
                </a:tc>
                <a:tc hMerge="1">
                  <a:txBody>
                    <a:bodyPr/>
                    <a:lstStyle/>
                    <a:p>
                      <a:pPr algn="ctr"/>
                      <a:endParaRPr lang="en-US" dirty="0"/>
                    </a:p>
                  </a:txBody>
                  <a:tcPr/>
                </a:tc>
                <a:tc gridSpan="2">
                  <a:txBody>
                    <a:bodyPr/>
                    <a:lstStyle/>
                    <a:p>
                      <a:pPr algn="ctr"/>
                      <a:r>
                        <a:rPr lang="en-US" sz="2000" dirty="0">
                          <a:solidFill>
                            <a:srgbClr val="00B050"/>
                          </a:solidFill>
                        </a:rPr>
                        <a:t>1.42</a:t>
                      </a:r>
                    </a:p>
                  </a:txBody>
                  <a:tcPr/>
                </a:tc>
                <a:tc hMerge="1">
                  <a:txBody>
                    <a:bodyPr/>
                    <a:lstStyle/>
                    <a:p>
                      <a:pPr algn="ctr"/>
                      <a:endParaRPr lang="en-US" dirty="0"/>
                    </a:p>
                  </a:txBody>
                  <a:tcPr/>
                </a:tc>
                <a:tc>
                  <a:txBody>
                    <a:bodyPr/>
                    <a:lstStyle/>
                    <a:p>
                      <a:pPr algn="ctr"/>
                      <a:r>
                        <a:rPr lang="en-US" sz="2000" dirty="0"/>
                        <a:t>2</a:t>
                      </a:r>
                    </a:p>
                  </a:txBody>
                  <a:tcPr/>
                </a:tc>
                <a:tc>
                  <a:txBody>
                    <a:bodyPr/>
                    <a:lstStyle/>
                    <a:p>
                      <a:pPr algn="ctr"/>
                      <a:r>
                        <a:rPr lang="en-US" sz="2000" dirty="0"/>
                        <a:t>2</a:t>
                      </a:r>
                    </a:p>
                  </a:txBody>
                  <a:tcPr/>
                </a:tc>
                <a:extLst>
                  <a:ext uri="{0D108BD9-81ED-4DB2-BD59-A6C34878D82A}">
                    <a16:rowId xmlns:a16="http://schemas.microsoft.com/office/drawing/2014/main" val="3587907912"/>
                  </a:ext>
                </a:extLst>
              </a:tr>
              <a:tr h="370840">
                <a:tc>
                  <a:txBody>
                    <a:bodyPr/>
                    <a:lstStyle/>
                    <a:p>
                      <a:pPr algn="ctr"/>
                      <a:r>
                        <a:rPr lang="en-US" sz="2000" dirty="0"/>
                        <a:t>5.0</a:t>
                      </a:r>
                    </a:p>
                  </a:txBody>
                  <a:tcPr/>
                </a:tc>
                <a:tc>
                  <a:txBody>
                    <a:bodyPr/>
                    <a:lstStyle/>
                    <a:p>
                      <a:pPr algn="ctr"/>
                      <a:r>
                        <a:rPr lang="en-US" sz="2000" dirty="0"/>
                        <a:t>7.0</a:t>
                      </a:r>
                    </a:p>
                  </a:txBody>
                  <a:tcPr/>
                </a:tc>
                <a:tc gridSpan="2">
                  <a:txBody>
                    <a:bodyPr/>
                    <a:lstStyle/>
                    <a:p>
                      <a:pPr algn="ctr"/>
                      <a:r>
                        <a:rPr lang="en-US" sz="2000" dirty="0"/>
                        <a:t>6.65</a:t>
                      </a:r>
                    </a:p>
                  </a:txBody>
                  <a:tcPr/>
                </a:tc>
                <a:tc hMerge="1">
                  <a:txBody>
                    <a:bodyPr/>
                    <a:lstStyle/>
                    <a:p>
                      <a:pPr algn="ctr"/>
                      <a:endParaRPr lang="en-US" dirty="0"/>
                    </a:p>
                  </a:txBody>
                  <a:tcPr/>
                </a:tc>
                <a:tc gridSpan="2">
                  <a:txBody>
                    <a:bodyPr/>
                    <a:lstStyle/>
                    <a:p>
                      <a:pPr algn="ctr"/>
                      <a:r>
                        <a:rPr lang="en-US" sz="2000" dirty="0">
                          <a:solidFill>
                            <a:srgbClr val="00B050"/>
                          </a:solidFill>
                        </a:rPr>
                        <a:t>2.19</a:t>
                      </a:r>
                    </a:p>
                  </a:txBody>
                  <a:tcPr/>
                </a:tc>
                <a:tc hMerge="1">
                  <a:txBody>
                    <a:bodyPr/>
                    <a:lstStyle/>
                    <a:p>
                      <a:pPr algn="ctr"/>
                      <a:endParaRPr lang="en-US" dirty="0"/>
                    </a:p>
                  </a:txBody>
                  <a:tcPr/>
                </a:tc>
                <a:tc>
                  <a:txBody>
                    <a:bodyPr/>
                    <a:lstStyle/>
                    <a:p>
                      <a:pPr algn="ctr"/>
                      <a:r>
                        <a:rPr lang="en-US" sz="2000" dirty="0"/>
                        <a:t>2</a:t>
                      </a:r>
                    </a:p>
                  </a:txBody>
                  <a:tcPr/>
                </a:tc>
                <a:tc>
                  <a:txBody>
                    <a:bodyPr/>
                    <a:lstStyle/>
                    <a:p>
                      <a:pPr algn="ctr"/>
                      <a:r>
                        <a:rPr lang="en-US" sz="2000" dirty="0"/>
                        <a:t>2</a:t>
                      </a:r>
                    </a:p>
                  </a:txBody>
                  <a:tcPr/>
                </a:tc>
                <a:extLst>
                  <a:ext uri="{0D108BD9-81ED-4DB2-BD59-A6C34878D82A}">
                    <a16:rowId xmlns:a16="http://schemas.microsoft.com/office/drawing/2014/main" val="361140248"/>
                  </a:ext>
                </a:extLst>
              </a:tr>
              <a:tr h="370840">
                <a:tc>
                  <a:txBody>
                    <a:bodyPr/>
                    <a:lstStyle/>
                    <a:p>
                      <a:pPr algn="ctr"/>
                      <a:r>
                        <a:rPr lang="en-US" sz="2000" dirty="0"/>
                        <a:t>3.5</a:t>
                      </a:r>
                    </a:p>
                  </a:txBody>
                  <a:tcPr/>
                </a:tc>
                <a:tc>
                  <a:txBody>
                    <a:bodyPr/>
                    <a:lstStyle/>
                    <a:p>
                      <a:pPr algn="ctr"/>
                      <a:r>
                        <a:rPr lang="en-US" sz="2000" dirty="0"/>
                        <a:t>5.0</a:t>
                      </a:r>
                    </a:p>
                  </a:txBody>
                  <a:tcPr/>
                </a:tc>
                <a:tc gridSpan="2">
                  <a:txBody>
                    <a:bodyPr/>
                    <a:lstStyle/>
                    <a:p>
                      <a:pPr algn="ctr"/>
                      <a:r>
                        <a:rPr lang="en-US" sz="2000" dirty="0"/>
                        <a:t>4.16</a:t>
                      </a:r>
                    </a:p>
                  </a:txBody>
                  <a:tcPr/>
                </a:tc>
                <a:tc hMerge="1">
                  <a:txBody>
                    <a:bodyPr/>
                    <a:lstStyle/>
                    <a:p>
                      <a:pPr algn="ctr"/>
                      <a:endParaRPr lang="en-US" dirty="0"/>
                    </a:p>
                  </a:txBody>
                  <a:tcPr/>
                </a:tc>
                <a:tc gridSpan="2">
                  <a:txBody>
                    <a:bodyPr/>
                    <a:lstStyle/>
                    <a:p>
                      <a:pPr algn="ctr"/>
                      <a:r>
                        <a:rPr lang="en-US" sz="2000" dirty="0">
                          <a:solidFill>
                            <a:srgbClr val="00B050"/>
                          </a:solidFill>
                        </a:rPr>
                        <a:t>0.41</a:t>
                      </a:r>
                    </a:p>
                  </a:txBody>
                  <a:tcPr/>
                </a:tc>
                <a:tc hMerge="1">
                  <a:txBody>
                    <a:bodyPr/>
                    <a:lstStyle/>
                    <a:p>
                      <a:pPr algn="ctr"/>
                      <a:endParaRPr lang="en-US" dirty="0"/>
                    </a:p>
                  </a:txBody>
                  <a:tcPr/>
                </a:tc>
                <a:tc>
                  <a:txBody>
                    <a:bodyPr/>
                    <a:lstStyle/>
                    <a:p>
                      <a:pPr algn="ctr"/>
                      <a:r>
                        <a:rPr lang="en-US" sz="2000" dirty="0"/>
                        <a:t>2</a:t>
                      </a:r>
                    </a:p>
                  </a:txBody>
                  <a:tcPr/>
                </a:tc>
                <a:tc>
                  <a:txBody>
                    <a:bodyPr/>
                    <a:lstStyle/>
                    <a:p>
                      <a:pPr algn="ctr"/>
                      <a:r>
                        <a:rPr lang="en-US" sz="2000" dirty="0"/>
                        <a:t>2</a:t>
                      </a:r>
                    </a:p>
                  </a:txBody>
                  <a:tcPr/>
                </a:tc>
                <a:extLst>
                  <a:ext uri="{0D108BD9-81ED-4DB2-BD59-A6C34878D82A}">
                    <a16:rowId xmlns:a16="http://schemas.microsoft.com/office/drawing/2014/main" val="3011121406"/>
                  </a:ext>
                </a:extLst>
              </a:tr>
              <a:tr h="370840">
                <a:tc>
                  <a:txBody>
                    <a:bodyPr/>
                    <a:lstStyle/>
                    <a:p>
                      <a:pPr algn="ctr"/>
                      <a:r>
                        <a:rPr lang="en-US" sz="2000" dirty="0"/>
                        <a:t>4.5</a:t>
                      </a:r>
                    </a:p>
                  </a:txBody>
                  <a:tcPr/>
                </a:tc>
                <a:tc>
                  <a:txBody>
                    <a:bodyPr/>
                    <a:lstStyle/>
                    <a:p>
                      <a:pPr algn="ctr"/>
                      <a:r>
                        <a:rPr lang="en-US" sz="2000" dirty="0"/>
                        <a:t>5.0</a:t>
                      </a:r>
                    </a:p>
                  </a:txBody>
                  <a:tcPr/>
                </a:tc>
                <a:tc gridSpan="2">
                  <a:txBody>
                    <a:bodyPr/>
                    <a:lstStyle/>
                    <a:p>
                      <a:pPr algn="ctr"/>
                      <a:r>
                        <a:rPr lang="en-US" sz="2000" dirty="0"/>
                        <a:t>4.77</a:t>
                      </a:r>
                    </a:p>
                  </a:txBody>
                  <a:tcPr/>
                </a:tc>
                <a:tc hMerge="1">
                  <a:txBody>
                    <a:bodyPr/>
                    <a:lstStyle/>
                    <a:p>
                      <a:pPr algn="ctr"/>
                      <a:endParaRPr lang="en-US" dirty="0"/>
                    </a:p>
                  </a:txBody>
                  <a:tcPr/>
                </a:tc>
                <a:tc gridSpan="2">
                  <a:txBody>
                    <a:bodyPr/>
                    <a:lstStyle/>
                    <a:p>
                      <a:pPr algn="ctr"/>
                      <a:r>
                        <a:rPr lang="en-US" sz="2000" dirty="0">
                          <a:solidFill>
                            <a:srgbClr val="00B050"/>
                          </a:solidFill>
                        </a:rPr>
                        <a:t>0.60</a:t>
                      </a:r>
                    </a:p>
                  </a:txBody>
                  <a:tcPr/>
                </a:tc>
                <a:tc hMerge="1">
                  <a:txBody>
                    <a:bodyPr/>
                    <a:lstStyle/>
                    <a:p>
                      <a:pPr algn="ctr"/>
                      <a:endParaRPr lang="en-US" dirty="0"/>
                    </a:p>
                  </a:txBody>
                  <a:tcPr/>
                </a:tc>
                <a:tc>
                  <a:txBody>
                    <a:bodyPr/>
                    <a:lstStyle/>
                    <a:p>
                      <a:pPr algn="ctr"/>
                      <a:r>
                        <a:rPr lang="en-US" sz="2000" dirty="0"/>
                        <a:t>2</a:t>
                      </a:r>
                    </a:p>
                  </a:txBody>
                  <a:tcPr/>
                </a:tc>
                <a:tc>
                  <a:txBody>
                    <a:bodyPr/>
                    <a:lstStyle/>
                    <a:p>
                      <a:pPr algn="ctr"/>
                      <a:r>
                        <a:rPr lang="en-US" sz="2000" dirty="0"/>
                        <a:t>2</a:t>
                      </a:r>
                    </a:p>
                  </a:txBody>
                  <a:tcPr/>
                </a:tc>
                <a:extLst>
                  <a:ext uri="{0D108BD9-81ED-4DB2-BD59-A6C34878D82A}">
                    <a16:rowId xmlns:a16="http://schemas.microsoft.com/office/drawing/2014/main" val="4048830717"/>
                  </a:ext>
                </a:extLst>
              </a:tr>
              <a:tr h="370840">
                <a:tc>
                  <a:txBody>
                    <a:bodyPr/>
                    <a:lstStyle/>
                    <a:p>
                      <a:pPr algn="ctr"/>
                      <a:r>
                        <a:rPr lang="en-US" sz="2000" dirty="0"/>
                        <a:t>3.5</a:t>
                      </a:r>
                    </a:p>
                  </a:txBody>
                  <a:tcPr/>
                </a:tc>
                <a:tc>
                  <a:txBody>
                    <a:bodyPr/>
                    <a:lstStyle/>
                    <a:p>
                      <a:pPr algn="ctr"/>
                      <a:r>
                        <a:rPr lang="en-US" sz="2000" dirty="0"/>
                        <a:t>4.5</a:t>
                      </a:r>
                    </a:p>
                  </a:txBody>
                  <a:tcPr/>
                </a:tc>
                <a:tc gridSpan="2">
                  <a:txBody>
                    <a:bodyPr/>
                    <a:lstStyle/>
                    <a:p>
                      <a:pPr algn="ctr"/>
                      <a:r>
                        <a:rPr lang="en-US" sz="2000" dirty="0"/>
                        <a:t>3.75</a:t>
                      </a:r>
                    </a:p>
                  </a:txBody>
                  <a:tcPr/>
                </a:tc>
                <a:tc hMerge="1">
                  <a:txBody>
                    <a:bodyPr/>
                    <a:lstStyle/>
                    <a:p>
                      <a:pPr algn="ctr"/>
                      <a:endParaRPr lang="en-US" dirty="0"/>
                    </a:p>
                  </a:txBody>
                  <a:tcPr/>
                </a:tc>
                <a:tc gridSpan="2">
                  <a:txBody>
                    <a:bodyPr/>
                    <a:lstStyle/>
                    <a:p>
                      <a:pPr algn="ctr"/>
                      <a:r>
                        <a:rPr lang="en-US" sz="2000" dirty="0">
                          <a:solidFill>
                            <a:srgbClr val="00B050"/>
                          </a:solidFill>
                        </a:rPr>
                        <a:t>0.72</a:t>
                      </a:r>
                    </a:p>
                  </a:txBody>
                  <a:tcPr/>
                </a:tc>
                <a:tc hMerge="1">
                  <a:txBody>
                    <a:bodyPr/>
                    <a:lstStyle/>
                    <a:p>
                      <a:pPr algn="ctr"/>
                      <a:endParaRPr lang="en-US" dirty="0"/>
                    </a:p>
                  </a:txBody>
                  <a:tcPr/>
                </a:tc>
                <a:tc>
                  <a:txBody>
                    <a:bodyPr/>
                    <a:lstStyle/>
                    <a:p>
                      <a:pPr algn="ctr"/>
                      <a:r>
                        <a:rPr lang="en-US" sz="2000" dirty="0"/>
                        <a:t>2</a:t>
                      </a:r>
                    </a:p>
                  </a:txBody>
                  <a:tcPr/>
                </a:tc>
                <a:tc>
                  <a:txBody>
                    <a:bodyPr/>
                    <a:lstStyle/>
                    <a:p>
                      <a:pPr algn="ctr"/>
                      <a:r>
                        <a:rPr lang="en-US" sz="2000" dirty="0"/>
                        <a:t>2</a:t>
                      </a:r>
                    </a:p>
                  </a:txBody>
                  <a:tcPr/>
                </a:tc>
                <a:extLst>
                  <a:ext uri="{0D108BD9-81ED-4DB2-BD59-A6C34878D82A}">
                    <a16:rowId xmlns:a16="http://schemas.microsoft.com/office/drawing/2014/main" val="4268877181"/>
                  </a:ext>
                </a:extLst>
              </a:tr>
            </a:tbl>
          </a:graphicData>
        </a:graphic>
      </p:graphicFrame>
      <p:sp>
        <p:nvSpPr>
          <p:cNvPr id="5" name="TextBox 4">
            <a:extLst>
              <a:ext uri="{FF2B5EF4-FFF2-40B4-BE49-F238E27FC236}">
                <a16:creationId xmlns:a16="http://schemas.microsoft.com/office/drawing/2014/main" id="{ABEF6495-8E57-35E3-DDBE-92E409B5C759}"/>
              </a:ext>
            </a:extLst>
          </p:cNvPr>
          <p:cNvSpPr txBox="1"/>
          <p:nvPr/>
        </p:nvSpPr>
        <p:spPr>
          <a:xfrm>
            <a:off x="131951" y="1151907"/>
            <a:ext cx="1729961" cy="1015663"/>
          </a:xfrm>
          <a:prstGeom prst="rect">
            <a:avLst/>
          </a:prstGeom>
          <a:noFill/>
        </p:spPr>
        <p:txBody>
          <a:bodyPr wrap="none" rtlCol="0">
            <a:spAutoFit/>
          </a:bodyPr>
          <a:lstStyle/>
          <a:p>
            <a:r>
              <a:rPr lang="en-US" sz="2000" b="1" dirty="0"/>
              <a:t>Old  Centroid</a:t>
            </a:r>
          </a:p>
          <a:p>
            <a:r>
              <a:rPr lang="en-US" sz="2000" b="1" dirty="0"/>
              <a:t>K1 = (1.25,1.5)</a:t>
            </a:r>
          </a:p>
          <a:p>
            <a:r>
              <a:rPr lang="en-US" sz="2000" b="1" dirty="0"/>
              <a:t>K2 = (3.9,5.1)</a:t>
            </a:r>
          </a:p>
        </p:txBody>
      </p:sp>
      <p:sp>
        <p:nvSpPr>
          <p:cNvPr id="3" name="TextBox 2">
            <a:extLst>
              <a:ext uri="{FF2B5EF4-FFF2-40B4-BE49-F238E27FC236}">
                <a16:creationId xmlns:a16="http://schemas.microsoft.com/office/drawing/2014/main" id="{69D2C008-2BA9-258D-DB6F-1237410DE7EE}"/>
              </a:ext>
            </a:extLst>
          </p:cNvPr>
          <p:cNvSpPr txBox="1"/>
          <p:nvPr/>
        </p:nvSpPr>
        <p:spPr>
          <a:xfrm>
            <a:off x="1915208" y="4762005"/>
            <a:ext cx="8361584" cy="523220"/>
          </a:xfrm>
          <a:prstGeom prst="rect">
            <a:avLst/>
          </a:prstGeom>
          <a:noFill/>
        </p:spPr>
        <p:txBody>
          <a:bodyPr wrap="none" rtlCol="0">
            <a:spAutoFit/>
          </a:bodyPr>
          <a:lstStyle/>
          <a:p>
            <a:r>
              <a:rPr lang="en-US" sz="2800" b="1" dirty="0"/>
              <a:t>Here no Change in Cluster so we terminate the Algorithm</a:t>
            </a:r>
          </a:p>
        </p:txBody>
      </p:sp>
    </p:spTree>
    <p:extLst>
      <p:ext uri="{BB962C8B-B14F-4D97-AF65-F5344CB8AC3E}">
        <p14:creationId xmlns:p14="http://schemas.microsoft.com/office/powerpoint/2010/main" val="2163900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B264B-666A-F814-7758-55CCDDB3478B}"/>
              </a:ext>
            </a:extLst>
          </p:cNvPr>
          <p:cNvSpPr>
            <a:spLocks noGrp="1"/>
          </p:cNvSpPr>
          <p:nvPr>
            <p:ph type="title"/>
          </p:nvPr>
        </p:nvSpPr>
        <p:spPr/>
        <p:txBody>
          <a:bodyPr>
            <a:normAutofit/>
          </a:bodyPr>
          <a:lstStyle/>
          <a:p>
            <a:r>
              <a:rPr lang="en-US" dirty="0"/>
              <a:t>k-Medoids: A Representative Object-Based Technique </a:t>
            </a:r>
          </a:p>
        </p:txBody>
      </p:sp>
      <p:sp>
        <p:nvSpPr>
          <p:cNvPr id="3" name="Content Placeholder 2">
            <a:extLst>
              <a:ext uri="{FF2B5EF4-FFF2-40B4-BE49-F238E27FC236}">
                <a16:creationId xmlns:a16="http://schemas.microsoft.com/office/drawing/2014/main" id="{FEBB14BA-0886-A4A9-0122-49AA0ABEB889}"/>
              </a:ext>
            </a:extLst>
          </p:cNvPr>
          <p:cNvSpPr>
            <a:spLocks noGrp="1"/>
          </p:cNvSpPr>
          <p:nvPr>
            <p:ph idx="1"/>
          </p:nvPr>
        </p:nvSpPr>
        <p:spPr/>
        <p:txBody>
          <a:bodyPr/>
          <a:lstStyle/>
          <a:p>
            <a:r>
              <a:rPr lang="en-US" dirty="0"/>
              <a:t>The k-means algorithm is sensitive to </a:t>
            </a:r>
            <a:r>
              <a:rPr lang="en-US" dirty="0">
                <a:solidFill>
                  <a:srgbClr val="C00000"/>
                </a:solidFill>
              </a:rPr>
              <a:t>outliers because such objects are far away from the majority </a:t>
            </a:r>
            <a:r>
              <a:rPr lang="en-US" dirty="0"/>
              <a:t>of the data </a:t>
            </a:r>
          </a:p>
          <a:p>
            <a:r>
              <a:rPr lang="en-US" dirty="0"/>
              <a:t>when assigned to a cluster, they can dramatically distort the </a:t>
            </a:r>
            <a:r>
              <a:rPr lang="en-US" dirty="0">
                <a:solidFill>
                  <a:srgbClr val="C00000"/>
                </a:solidFill>
              </a:rPr>
              <a:t>mean value of the cluster</a:t>
            </a:r>
            <a:r>
              <a:rPr lang="en-US" dirty="0"/>
              <a:t>. </a:t>
            </a:r>
          </a:p>
          <a:p>
            <a:r>
              <a:rPr lang="en-US" b="1" dirty="0"/>
              <a:t>K-Medoids</a:t>
            </a:r>
            <a:r>
              <a:rPr lang="en-US" dirty="0"/>
              <a:t>: Instead of taking the </a:t>
            </a:r>
            <a:r>
              <a:rPr lang="en-US" dirty="0">
                <a:solidFill>
                  <a:srgbClr val="C00000"/>
                </a:solidFill>
              </a:rPr>
              <a:t>mean value of the object </a:t>
            </a:r>
            <a:r>
              <a:rPr lang="en-US" dirty="0"/>
              <a:t>in a cluster as a reference point, </a:t>
            </a:r>
            <a:r>
              <a:rPr lang="en-US" dirty="0">
                <a:solidFill>
                  <a:srgbClr val="C00000"/>
                </a:solidFill>
              </a:rPr>
              <a:t>medoids can be used</a:t>
            </a:r>
            <a:r>
              <a:rPr lang="en-US" dirty="0"/>
              <a:t>, which is the </a:t>
            </a:r>
            <a:r>
              <a:rPr lang="en-US" dirty="0">
                <a:solidFill>
                  <a:srgbClr val="C00000"/>
                </a:solidFill>
              </a:rPr>
              <a:t>most centrally located object in a cluster</a:t>
            </a:r>
          </a:p>
          <a:p>
            <a:r>
              <a:rPr lang="en-US" dirty="0"/>
              <a:t>The Partitioning Around Medoids (PAM) algorithm is a popular realization of </a:t>
            </a:r>
            <a:r>
              <a:rPr lang="en-US" dirty="0">
                <a:solidFill>
                  <a:srgbClr val="C00000"/>
                </a:solidFill>
              </a:rPr>
              <a:t>k-medoids clustering. </a:t>
            </a:r>
          </a:p>
          <a:p>
            <a:pPr lvl="1"/>
            <a:r>
              <a:rPr lang="en-US" dirty="0"/>
              <a:t>Like the k-means algorithm, the </a:t>
            </a:r>
            <a:r>
              <a:rPr lang="en-US" dirty="0">
                <a:solidFill>
                  <a:srgbClr val="C00000"/>
                </a:solidFill>
              </a:rPr>
              <a:t>initial representative objects (called seeds) are chosen arbitrarily</a:t>
            </a:r>
            <a:r>
              <a:rPr lang="en-US" dirty="0"/>
              <a:t>. </a:t>
            </a:r>
          </a:p>
          <a:p>
            <a:pPr lvl="1"/>
            <a:r>
              <a:rPr lang="en-US" dirty="0"/>
              <a:t>We consider whether replacing a </a:t>
            </a:r>
            <a:r>
              <a:rPr lang="en-US" dirty="0">
                <a:solidFill>
                  <a:srgbClr val="C00000"/>
                </a:solidFill>
              </a:rPr>
              <a:t>representative object </a:t>
            </a:r>
            <a:r>
              <a:rPr lang="en-US" dirty="0"/>
              <a:t>by a </a:t>
            </a:r>
            <a:r>
              <a:rPr lang="en-US" dirty="0">
                <a:solidFill>
                  <a:srgbClr val="C00000"/>
                </a:solidFill>
              </a:rPr>
              <a:t>nonrepresentative object</a:t>
            </a:r>
            <a:r>
              <a:rPr lang="en-US" dirty="0"/>
              <a:t> would improve the </a:t>
            </a:r>
            <a:r>
              <a:rPr lang="en-US" dirty="0">
                <a:solidFill>
                  <a:srgbClr val="C00000"/>
                </a:solidFill>
              </a:rPr>
              <a:t>clustering quality</a:t>
            </a:r>
            <a:r>
              <a:rPr lang="en-US" dirty="0"/>
              <a:t>. </a:t>
            </a:r>
          </a:p>
          <a:p>
            <a:pPr lvl="1"/>
            <a:r>
              <a:rPr lang="en-US" dirty="0"/>
              <a:t>All the possible </a:t>
            </a:r>
            <a:r>
              <a:rPr lang="en-US" dirty="0">
                <a:solidFill>
                  <a:srgbClr val="C00000"/>
                </a:solidFill>
              </a:rPr>
              <a:t>replacements are tried out</a:t>
            </a:r>
            <a:r>
              <a:rPr lang="en-US" dirty="0"/>
              <a:t>. </a:t>
            </a:r>
          </a:p>
          <a:p>
            <a:pPr lvl="1"/>
            <a:r>
              <a:rPr lang="en-IN" dirty="0"/>
              <a:t>The iterative process of replacing representative objects by other objects continues until the quality of the resulting clustering cannot be </a:t>
            </a:r>
            <a:r>
              <a:rPr lang="en-IN" dirty="0">
                <a:solidFill>
                  <a:srgbClr val="C00000"/>
                </a:solidFill>
              </a:rPr>
              <a:t>improved </a:t>
            </a:r>
            <a:r>
              <a:rPr lang="en-IN" dirty="0"/>
              <a:t>by any </a:t>
            </a:r>
            <a:r>
              <a:rPr lang="en-IN" dirty="0">
                <a:solidFill>
                  <a:srgbClr val="C00000"/>
                </a:solidFill>
              </a:rPr>
              <a:t>replacement</a:t>
            </a:r>
            <a:r>
              <a:rPr lang="en-IN" dirty="0"/>
              <a:t>. This quality is m </a:t>
            </a:r>
          </a:p>
          <a:p>
            <a:pPr lvl="1"/>
            <a:endParaRPr lang="en-US" dirty="0"/>
          </a:p>
        </p:txBody>
      </p:sp>
    </p:spTree>
    <p:extLst>
      <p:ext uri="{BB962C8B-B14F-4D97-AF65-F5344CB8AC3E}">
        <p14:creationId xmlns:p14="http://schemas.microsoft.com/office/powerpoint/2010/main" val="1587680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0" end="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 end="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3" end="3"/>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
                                            <p:txEl>
                                              <p:pRg st="6" end="6"/>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660DF-5321-ACBA-D81F-B1553C1CDE70}"/>
              </a:ext>
            </a:extLst>
          </p:cNvPr>
          <p:cNvSpPr>
            <a:spLocks noGrp="1"/>
          </p:cNvSpPr>
          <p:nvPr>
            <p:ph type="title"/>
          </p:nvPr>
        </p:nvSpPr>
        <p:spPr/>
        <p:txBody>
          <a:bodyPr>
            <a:normAutofit/>
          </a:bodyPr>
          <a:lstStyle/>
          <a:p>
            <a:r>
              <a:rPr lang="en-US" dirty="0"/>
              <a:t>k-medoids : Algorithm</a:t>
            </a:r>
          </a:p>
        </p:txBody>
      </p:sp>
      <p:sp>
        <p:nvSpPr>
          <p:cNvPr id="4" name="TextBox 3">
            <a:extLst>
              <a:ext uri="{FF2B5EF4-FFF2-40B4-BE49-F238E27FC236}">
                <a16:creationId xmlns:a16="http://schemas.microsoft.com/office/drawing/2014/main" id="{6A0C94B8-2DA6-16BE-2873-87F60723D2C5}"/>
              </a:ext>
            </a:extLst>
          </p:cNvPr>
          <p:cNvSpPr txBox="1"/>
          <p:nvPr/>
        </p:nvSpPr>
        <p:spPr>
          <a:xfrm>
            <a:off x="186705" y="858799"/>
            <a:ext cx="11503724" cy="923330"/>
          </a:xfrm>
          <a:prstGeom prst="rect">
            <a:avLst/>
          </a:prstGeom>
          <a:solidFill>
            <a:schemeClr val="bg2">
              <a:lumMod val="95000"/>
            </a:schemeClr>
          </a:solidFill>
          <a:ln w="12700">
            <a:solidFill>
              <a:schemeClr val="tx1"/>
            </a:solidFill>
          </a:ln>
        </p:spPr>
        <p:txBody>
          <a:bodyPr wrap="square">
            <a:spAutoFit/>
          </a:bodyPr>
          <a:lstStyle/>
          <a:p>
            <a:pPr marL="0" indent="0">
              <a:buNone/>
            </a:pPr>
            <a:r>
              <a:rPr lang="en-IN" b="1" dirty="0">
                <a:solidFill>
                  <a:srgbClr val="C00000"/>
                </a:solidFill>
                <a:latin typeface="Consolas" panose="020B0609020204030204" pitchFamily="49" charset="0"/>
                <a:cs typeface="Consolas" panose="020B0609020204030204" pitchFamily="49" charset="0"/>
              </a:rPr>
              <a:t>INPUT:</a:t>
            </a:r>
          </a:p>
          <a:p>
            <a:r>
              <a:rPr lang="en-IN" b="1" dirty="0">
                <a:solidFill>
                  <a:srgbClr val="C00000"/>
                </a:solidFill>
                <a:latin typeface="Consolas" panose="020B0609020204030204" pitchFamily="49" charset="0"/>
                <a:cs typeface="Consolas" panose="020B0609020204030204" pitchFamily="49" charset="0"/>
              </a:rPr>
              <a:t>k: </a:t>
            </a:r>
            <a:r>
              <a:rPr lang="en-IN" b="1" dirty="0">
                <a:latin typeface="Consolas" panose="020B0609020204030204" pitchFamily="49" charset="0"/>
                <a:cs typeface="Consolas" panose="020B0609020204030204" pitchFamily="49" charset="0"/>
              </a:rPr>
              <a:t>the number of clusters,</a:t>
            </a:r>
            <a:br>
              <a:rPr lang="en-IN" b="1" dirty="0">
                <a:latin typeface="Consolas" panose="020B0609020204030204" pitchFamily="49" charset="0"/>
                <a:cs typeface="Consolas" panose="020B0609020204030204" pitchFamily="49" charset="0"/>
              </a:rPr>
            </a:br>
            <a:r>
              <a:rPr lang="en-IN" b="1" dirty="0">
                <a:solidFill>
                  <a:srgbClr val="C00000"/>
                </a:solidFill>
                <a:latin typeface="Consolas" panose="020B0609020204030204" pitchFamily="49" charset="0"/>
                <a:cs typeface="Consolas" panose="020B0609020204030204" pitchFamily="49" charset="0"/>
              </a:rPr>
              <a:t>D: </a:t>
            </a:r>
            <a:r>
              <a:rPr lang="en-IN" b="1" dirty="0">
                <a:latin typeface="Consolas" panose="020B0609020204030204" pitchFamily="49" charset="0"/>
                <a:cs typeface="Consolas" panose="020B0609020204030204" pitchFamily="49" charset="0"/>
              </a:rPr>
              <a:t>a data set containing n objects. </a:t>
            </a:r>
          </a:p>
        </p:txBody>
      </p:sp>
      <p:sp>
        <p:nvSpPr>
          <p:cNvPr id="5" name="TextBox 4">
            <a:extLst>
              <a:ext uri="{FF2B5EF4-FFF2-40B4-BE49-F238E27FC236}">
                <a16:creationId xmlns:a16="http://schemas.microsoft.com/office/drawing/2014/main" id="{B5BE1710-81A9-EDB6-5F49-FF7707210C8B}"/>
              </a:ext>
            </a:extLst>
          </p:cNvPr>
          <p:cNvSpPr txBox="1"/>
          <p:nvPr/>
        </p:nvSpPr>
        <p:spPr>
          <a:xfrm>
            <a:off x="186705" y="2062539"/>
            <a:ext cx="11503724" cy="646331"/>
          </a:xfrm>
          <a:prstGeom prst="rect">
            <a:avLst/>
          </a:prstGeom>
          <a:solidFill>
            <a:schemeClr val="bg2">
              <a:lumMod val="95000"/>
            </a:schemeClr>
          </a:solidFill>
          <a:ln w="12700">
            <a:solidFill>
              <a:schemeClr val="tx1"/>
            </a:solidFill>
          </a:ln>
        </p:spPr>
        <p:txBody>
          <a:bodyPr wrap="square">
            <a:spAutoFit/>
          </a:bodyPr>
          <a:lstStyle/>
          <a:p>
            <a:pPr marL="0" indent="0">
              <a:buNone/>
            </a:pPr>
            <a:r>
              <a:rPr lang="en-IN" b="1" dirty="0">
                <a:solidFill>
                  <a:srgbClr val="C00000"/>
                </a:solidFill>
                <a:latin typeface="Consolas" panose="020B0609020204030204" pitchFamily="49" charset="0"/>
                <a:cs typeface="Consolas" panose="020B0609020204030204" pitchFamily="49" charset="0"/>
              </a:rPr>
              <a:t>Output:</a:t>
            </a:r>
          </a:p>
          <a:p>
            <a:r>
              <a:rPr lang="en-IN" b="1" dirty="0">
                <a:solidFill>
                  <a:schemeClr val="tx1">
                    <a:lumMod val="90000"/>
                    <a:lumOff val="10000"/>
                  </a:schemeClr>
                </a:solidFill>
                <a:latin typeface="Consolas" panose="020B0609020204030204" pitchFamily="49" charset="0"/>
                <a:cs typeface="Consolas" panose="020B0609020204030204" pitchFamily="49" charset="0"/>
              </a:rPr>
              <a:t>A set of k clusters. </a:t>
            </a:r>
          </a:p>
        </p:txBody>
      </p:sp>
      <p:sp>
        <p:nvSpPr>
          <p:cNvPr id="6" name="TextBox 5">
            <a:extLst>
              <a:ext uri="{FF2B5EF4-FFF2-40B4-BE49-F238E27FC236}">
                <a16:creationId xmlns:a16="http://schemas.microsoft.com/office/drawing/2014/main" id="{51A0BEE5-CF11-CD11-EBCD-EF24F2794131}"/>
              </a:ext>
            </a:extLst>
          </p:cNvPr>
          <p:cNvSpPr txBox="1"/>
          <p:nvPr/>
        </p:nvSpPr>
        <p:spPr>
          <a:xfrm>
            <a:off x="186705" y="2989281"/>
            <a:ext cx="11503724" cy="2031325"/>
          </a:xfrm>
          <a:prstGeom prst="rect">
            <a:avLst/>
          </a:prstGeom>
          <a:solidFill>
            <a:schemeClr val="bg2">
              <a:lumMod val="95000"/>
            </a:schemeClr>
          </a:solidFill>
          <a:ln w="12700">
            <a:solidFill>
              <a:schemeClr val="tx1"/>
            </a:solidFill>
          </a:ln>
        </p:spPr>
        <p:txBody>
          <a:bodyPr wrap="square">
            <a:spAutoFit/>
          </a:bodyPr>
          <a:lstStyle/>
          <a:p>
            <a:r>
              <a:rPr lang="en-IN" b="1" dirty="0">
                <a:latin typeface="Consolas" panose="020B0609020204030204" pitchFamily="49" charset="0"/>
                <a:cs typeface="Consolas" panose="020B0609020204030204" pitchFamily="49" charset="0"/>
              </a:rPr>
              <a:t>arbitrarily choose </a:t>
            </a:r>
            <a:r>
              <a:rPr lang="en-IN" b="1" dirty="0">
                <a:solidFill>
                  <a:srgbClr val="C00000"/>
                </a:solidFill>
                <a:latin typeface="Consolas" panose="020B0609020204030204" pitchFamily="49" charset="0"/>
                <a:cs typeface="Consolas" panose="020B0609020204030204" pitchFamily="49" charset="0"/>
              </a:rPr>
              <a:t>k objects </a:t>
            </a:r>
            <a:r>
              <a:rPr lang="en-IN" b="1" dirty="0">
                <a:latin typeface="Consolas" panose="020B0609020204030204" pitchFamily="49" charset="0"/>
                <a:cs typeface="Consolas" panose="020B0609020204030204" pitchFamily="49" charset="0"/>
              </a:rPr>
              <a:t>from </a:t>
            </a:r>
            <a:r>
              <a:rPr lang="en-IN" b="1" dirty="0">
                <a:solidFill>
                  <a:srgbClr val="C00000"/>
                </a:solidFill>
                <a:latin typeface="Consolas" panose="020B0609020204030204" pitchFamily="49" charset="0"/>
                <a:cs typeface="Consolas" panose="020B0609020204030204" pitchFamily="49" charset="0"/>
              </a:rPr>
              <a:t>D</a:t>
            </a:r>
            <a:r>
              <a:rPr lang="en-IN" b="1" dirty="0">
                <a:latin typeface="Consolas" panose="020B0609020204030204" pitchFamily="49" charset="0"/>
                <a:cs typeface="Consolas" panose="020B0609020204030204" pitchFamily="49" charset="0"/>
              </a:rPr>
              <a:t> as the </a:t>
            </a:r>
            <a:r>
              <a:rPr lang="en-IN" b="1" dirty="0">
                <a:solidFill>
                  <a:srgbClr val="C00000"/>
                </a:solidFill>
                <a:latin typeface="Consolas" panose="020B0609020204030204" pitchFamily="49" charset="0"/>
                <a:cs typeface="Consolas" panose="020B0609020204030204" pitchFamily="49" charset="0"/>
              </a:rPr>
              <a:t>initial representative objects or seeds</a:t>
            </a:r>
            <a:r>
              <a:rPr lang="en-IN" b="1" dirty="0">
                <a:latin typeface="Consolas" panose="020B0609020204030204" pitchFamily="49" charset="0"/>
                <a:cs typeface="Consolas" panose="020B0609020204030204" pitchFamily="49" charset="0"/>
              </a:rPr>
              <a:t>; </a:t>
            </a:r>
          </a:p>
          <a:p>
            <a:r>
              <a:rPr lang="en-IN" b="1" dirty="0">
                <a:solidFill>
                  <a:srgbClr val="00B050"/>
                </a:solidFill>
                <a:latin typeface="Consolas" panose="020B0609020204030204" pitchFamily="49" charset="0"/>
                <a:cs typeface="Consolas" panose="020B0609020204030204" pitchFamily="49" charset="0"/>
              </a:rPr>
              <a:t>repeat</a:t>
            </a:r>
            <a:r>
              <a:rPr lang="en-IN" b="1" dirty="0">
                <a:solidFill>
                  <a:schemeClr val="tx1">
                    <a:lumMod val="90000"/>
                    <a:lumOff val="10000"/>
                  </a:schemeClr>
                </a:solidFill>
                <a:latin typeface="Consolas" panose="020B0609020204030204" pitchFamily="49" charset="0"/>
                <a:cs typeface="Consolas" panose="020B0609020204030204" pitchFamily="49" charset="0"/>
              </a:rPr>
              <a:t> </a:t>
            </a:r>
          </a:p>
          <a:p>
            <a:pPr lvl="1"/>
            <a:r>
              <a:rPr lang="en-IN" b="1" dirty="0">
                <a:latin typeface="Consolas" panose="020B0609020204030204" pitchFamily="49" charset="0"/>
                <a:cs typeface="Consolas" panose="020B0609020204030204" pitchFamily="49" charset="0"/>
              </a:rPr>
              <a:t>assign each </a:t>
            </a:r>
            <a:r>
              <a:rPr lang="en-IN" b="1" dirty="0">
                <a:solidFill>
                  <a:srgbClr val="C00000"/>
                </a:solidFill>
                <a:latin typeface="Consolas" panose="020B0609020204030204" pitchFamily="49" charset="0"/>
                <a:cs typeface="Consolas" panose="020B0609020204030204" pitchFamily="49" charset="0"/>
              </a:rPr>
              <a:t>remaining object to the cluster </a:t>
            </a:r>
            <a:r>
              <a:rPr lang="en-IN" b="1" dirty="0">
                <a:latin typeface="Consolas" panose="020B0609020204030204" pitchFamily="49" charset="0"/>
                <a:cs typeface="Consolas" panose="020B0609020204030204" pitchFamily="49" charset="0"/>
              </a:rPr>
              <a:t>with the </a:t>
            </a:r>
            <a:r>
              <a:rPr lang="en-IN" b="1" dirty="0">
                <a:solidFill>
                  <a:srgbClr val="C00000"/>
                </a:solidFill>
                <a:latin typeface="Consolas" panose="020B0609020204030204" pitchFamily="49" charset="0"/>
                <a:cs typeface="Consolas" panose="020B0609020204030204" pitchFamily="49" charset="0"/>
              </a:rPr>
              <a:t>nearest representative object</a:t>
            </a:r>
            <a:r>
              <a:rPr lang="en-IN" b="1" dirty="0">
                <a:latin typeface="Consolas" panose="020B0609020204030204" pitchFamily="49" charset="0"/>
                <a:cs typeface="Consolas" panose="020B0609020204030204" pitchFamily="49" charset="0"/>
              </a:rPr>
              <a:t>;</a:t>
            </a:r>
          </a:p>
          <a:p>
            <a:pPr lvl="1"/>
            <a:r>
              <a:rPr lang="en-IN" b="1" dirty="0">
                <a:latin typeface="Consolas" panose="020B0609020204030204" pitchFamily="49" charset="0"/>
                <a:cs typeface="Consolas" panose="020B0609020204030204" pitchFamily="49" charset="0"/>
              </a:rPr>
              <a:t>randomly select a </a:t>
            </a:r>
            <a:r>
              <a:rPr lang="en-IN" b="1" dirty="0">
                <a:solidFill>
                  <a:srgbClr val="C00000"/>
                </a:solidFill>
                <a:latin typeface="Consolas" panose="020B0609020204030204" pitchFamily="49" charset="0"/>
                <a:cs typeface="Consolas" panose="020B0609020204030204" pitchFamily="49" charset="0"/>
              </a:rPr>
              <a:t>nonrepresentative object, </a:t>
            </a:r>
            <a:r>
              <a:rPr lang="en-IN" b="1" dirty="0" err="1">
                <a:solidFill>
                  <a:srgbClr val="C00000"/>
                </a:solidFill>
                <a:latin typeface="Consolas" panose="020B0609020204030204" pitchFamily="49" charset="0"/>
                <a:cs typeface="Consolas" panose="020B0609020204030204" pitchFamily="49" charset="0"/>
              </a:rPr>
              <a:t>O</a:t>
            </a:r>
            <a:r>
              <a:rPr lang="en-IN" b="1" baseline="-25000" dirty="0" err="1">
                <a:solidFill>
                  <a:srgbClr val="C00000"/>
                </a:solidFill>
                <a:latin typeface="Consolas" panose="020B0609020204030204" pitchFamily="49" charset="0"/>
                <a:cs typeface="Consolas" panose="020B0609020204030204" pitchFamily="49" charset="0"/>
              </a:rPr>
              <a:t>random</a:t>
            </a:r>
            <a:r>
              <a:rPr lang="en-IN" b="1" dirty="0">
                <a:latin typeface="Consolas" panose="020B0609020204030204" pitchFamily="49" charset="0"/>
                <a:cs typeface="Consolas" panose="020B0609020204030204" pitchFamily="49" charset="0"/>
              </a:rPr>
              <a:t>; </a:t>
            </a:r>
          </a:p>
          <a:p>
            <a:pPr lvl="1"/>
            <a:r>
              <a:rPr lang="en-IN" b="1" dirty="0">
                <a:latin typeface="Consolas" panose="020B0609020204030204" pitchFamily="49" charset="0"/>
                <a:cs typeface="Consolas" panose="020B0609020204030204" pitchFamily="49" charset="0"/>
              </a:rPr>
              <a:t>compute the </a:t>
            </a:r>
            <a:r>
              <a:rPr lang="en-IN" b="1" dirty="0">
                <a:solidFill>
                  <a:srgbClr val="C00000"/>
                </a:solidFill>
                <a:latin typeface="Consolas" panose="020B0609020204030204" pitchFamily="49" charset="0"/>
                <a:cs typeface="Consolas" panose="020B0609020204030204" pitchFamily="49" charset="0"/>
              </a:rPr>
              <a:t>total cost</a:t>
            </a:r>
            <a:r>
              <a:rPr lang="en-IN" b="1" dirty="0">
                <a:latin typeface="Consolas" panose="020B0609020204030204" pitchFamily="49" charset="0"/>
                <a:cs typeface="Consolas" panose="020B0609020204030204" pitchFamily="49" charset="0"/>
              </a:rPr>
              <a:t>, S, of </a:t>
            </a:r>
            <a:r>
              <a:rPr lang="en-IN" b="1" dirty="0">
                <a:solidFill>
                  <a:srgbClr val="C00000"/>
                </a:solidFill>
                <a:latin typeface="Consolas" panose="020B0609020204030204" pitchFamily="49" charset="0"/>
                <a:cs typeface="Consolas" panose="020B0609020204030204" pitchFamily="49" charset="0"/>
              </a:rPr>
              <a:t>swapping representative object</a:t>
            </a:r>
            <a:r>
              <a:rPr lang="en-IN" b="1" dirty="0">
                <a:latin typeface="Consolas" panose="020B0609020204030204" pitchFamily="49" charset="0"/>
                <a:cs typeface="Consolas" panose="020B0609020204030204" pitchFamily="49" charset="0"/>
              </a:rPr>
              <a:t>, </a:t>
            </a:r>
            <a:r>
              <a:rPr lang="en-IN" b="1" dirty="0" err="1">
                <a:latin typeface="Consolas" panose="020B0609020204030204" pitchFamily="49" charset="0"/>
                <a:cs typeface="Consolas" panose="020B0609020204030204" pitchFamily="49" charset="0"/>
              </a:rPr>
              <a:t>Oj</a:t>
            </a:r>
            <a:r>
              <a:rPr lang="en-IN" b="1" dirty="0">
                <a:latin typeface="Consolas" panose="020B0609020204030204" pitchFamily="49" charset="0"/>
                <a:cs typeface="Consolas" panose="020B0609020204030204" pitchFamily="49" charset="0"/>
              </a:rPr>
              <a:t>, with </a:t>
            </a:r>
            <a:r>
              <a:rPr lang="en-IN" b="1" dirty="0" err="1">
                <a:latin typeface="Consolas" panose="020B0609020204030204" pitchFamily="49" charset="0"/>
                <a:cs typeface="Consolas" panose="020B0609020204030204" pitchFamily="49" charset="0"/>
              </a:rPr>
              <a:t>O</a:t>
            </a:r>
            <a:r>
              <a:rPr lang="en-IN" b="1" baseline="-25000" dirty="0" err="1">
                <a:latin typeface="Consolas" panose="020B0609020204030204" pitchFamily="49" charset="0"/>
                <a:cs typeface="Consolas" panose="020B0609020204030204" pitchFamily="49" charset="0"/>
              </a:rPr>
              <a:t>random</a:t>
            </a:r>
            <a:r>
              <a:rPr lang="en-IN" b="1" dirty="0">
                <a:latin typeface="Consolas" panose="020B0609020204030204" pitchFamily="49" charset="0"/>
                <a:cs typeface="Consolas" panose="020B0609020204030204" pitchFamily="49" charset="0"/>
              </a:rPr>
              <a:t>;</a:t>
            </a:r>
            <a:br>
              <a:rPr lang="en-IN" b="1" dirty="0">
                <a:latin typeface="Consolas" panose="020B0609020204030204" pitchFamily="49" charset="0"/>
                <a:cs typeface="Consolas" panose="020B0609020204030204" pitchFamily="49" charset="0"/>
              </a:rPr>
            </a:br>
            <a:r>
              <a:rPr lang="en-IN" b="1" dirty="0">
                <a:latin typeface="Consolas" panose="020B0609020204030204" pitchFamily="49" charset="0"/>
                <a:cs typeface="Consolas" panose="020B0609020204030204" pitchFamily="49" charset="0"/>
              </a:rPr>
              <a:t>if S &lt; 0 then swap </a:t>
            </a:r>
            <a:r>
              <a:rPr lang="en-IN" b="1" dirty="0" err="1">
                <a:latin typeface="Consolas" panose="020B0609020204030204" pitchFamily="49" charset="0"/>
                <a:cs typeface="Consolas" panose="020B0609020204030204" pitchFamily="49" charset="0"/>
              </a:rPr>
              <a:t>o</a:t>
            </a:r>
            <a:r>
              <a:rPr lang="en-IN" b="1" baseline="-25000" dirty="0" err="1">
                <a:latin typeface="Consolas" panose="020B0609020204030204" pitchFamily="49" charset="0"/>
                <a:cs typeface="Consolas" panose="020B0609020204030204" pitchFamily="49" charset="0"/>
              </a:rPr>
              <a:t>j</a:t>
            </a:r>
            <a:r>
              <a:rPr lang="en-IN" b="1" dirty="0">
                <a:latin typeface="Consolas" panose="020B0609020204030204" pitchFamily="49" charset="0"/>
                <a:cs typeface="Consolas" panose="020B0609020204030204" pitchFamily="49" charset="0"/>
              </a:rPr>
              <a:t> with </a:t>
            </a:r>
            <a:r>
              <a:rPr lang="en-IN" b="1" dirty="0" err="1">
                <a:latin typeface="Consolas" panose="020B0609020204030204" pitchFamily="49" charset="0"/>
                <a:cs typeface="Consolas" panose="020B0609020204030204" pitchFamily="49" charset="0"/>
              </a:rPr>
              <a:t>o</a:t>
            </a:r>
            <a:r>
              <a:rPr lang="en-IN" b="1" baseline="-25000" dirty="0" err="1">
                <a:latin typeface="Consolas" panose="020B0609020204030204" pitchFamily="49" charset="0"/>
                <a:cs typeface="Consolas" panose="020B0609020204030204" pitchFamily="49" charset="0"/>
              </a:rPr>
              <a:t>random</a:t>
            </a:r>
            <a:r>
              <a:rPr lang="en-IN" b="1" dirty="0">
                <a:latin typeface="Consolas" panose="020B0609020204030204" pitchFamily="49" charset="0"/>
                <a:cs typeface="Consolas" panose="020B0609020204030204" pitchFamily="49" charset="0"/>
              </a:rPr>
              <a:t> to form the new set of k representative objects. </a:t>
            </a:r>
          </a:p>
          <a:p>
            <a:r>
              <a:rPr lang="en-IN" b="1" dirty="0">
                <a:solidFill>
                  <a:srgbClr val="00B050"/>
                </a:solidFill>
                <a:latin typeface="Consolas" panose="020B0609020204030204" pitchFamily="49" charset="0"/>
                <a:cs typeface="Consolas" panose="020B0609020204030204" pitchFamily="49" charset="0"/>
              </a:rPr>
              <a:t>until</a:t>
            </a:r>
            <a:r>
              <a:rPr lang="en-IN" b="1" dirty="0">
                <a:latin typeface="Consolas" panose="020B0609020204030204" pitchFamily="49" charset="0"/>
                <a:cs typeface="Consolas" panose="020B0609020204030204" pitchFamily="49" charset="0"/>
              </a:rPr>
              <a:t> no change;</a:t>
            </a:r>
          </a:p>
        </p:txBody>
      </p:sp>
    </p:spTree>
    <p:extLst>
      <p:ext uri="{BB962C8B-B14F-4D97-AF65-F5344CB8AC3E}">
        <p14:creationId xmlns:p14="http://schemas.microsoft.com/office/powerpoint/2010/main" val="2240708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8593B-2E97-4ECD-BB17-9BF51DC36404}"/>
              </a:ext>
            </a:extLst>
          </p:cNvPr>
          <p:cNvSpPr>
            <a:spLocks noGrp="1"/>
          </p:cNvSpPr>
          <p:nvPr>
            <p:ph type="title"/>
          </p:nvPr>
        </p:nvSpPr>
        <p:spPr/>
        <p:txBody>
          <a:bodyPr>
            <a:normAutofit/>
          </a:bodyPr>
          <a:lstStyle/>
          <a:p>
            <a:r>
              <a:rPr lang="en-US" dirty="0"/>
              <a:t>K-Medoids Clustering Algorithm - Example</a:t>
            </a:r>
            <a:endParaRPr lang="en-IN" dirty="0"/>
          </a:p>
        </p:txBody>
      </p:sp>
      <p:graphicFrame>
        <p:nvGraphicFramePr>
          <p:cNvPr id="6" name="Content Placeholder 4">
            <a:extLst>
              <a:ext uri="{FF2B5EF4-FFF2-40B4-BE49-F238E27FC236}">
                <a16:creationId xmlns:a16="http://schemas.microsoft.com/office/drawing/2014/main" id="{60BC7AAD-06C3-4954-82CD-4565EFEB5281}"/>
              </a:ext>
            </a:extLst>
          </p:cNvPr>
          <p:cNvGraphicFramePr>
            <a:graphicFrameLocks/>
          </p:cNvGraphicFramePr>
          <p:nvPr/>
        </p:nvGraphicFramePr>
        <p:xfrm>
          <a:off x="172761" y="1165860"/>
          <a:ext cx="2620415" cy="4526280"/>
        </p:xfrm>
        <a:graphic>
          <a:graphicData uri="http://schemas.openxmlformats.org/drawingml/2006/table">
            <a:tbl>
              <a:tblPr firstRow="1" bandRow="1">
                <a:tableStyleId>{8EC20E35-A176-4012-BC5E-935CFFF8708E}</a:tableStyleId>
              </a:tblPr>
              <a:tblGrid>
                <a:gridCol w="849528">
                  <a:extLst>
                    <a:ext uri="{9D8B030D-6E8A-4147-A177-3AD203B41FA5}">
                      <a16:colId xmlns:a16="http://schemas.microsoft.com/office/drawing/2014/main" val="131083297"/>
                    </a:ext>
                  </a:extLst>
                </a:gridCol>
                <a:gridCol w="849528">
                  <a:extLst>
                    <a:ext uri="{9D8B030D-6E8A-4147-A177-3AD203B41FA5}">
                      <a16:colId xmlns:a16="http://schemas.microsoft.com/office/drawing/2014/main" val="20000"/>
                    </a:ext>
                  </a:extLst>
                </a:gridCol>
                <a:gridCol w="921359">
                  <a:extLst>
                    <a:ext uri="{9D8B030D-6E8A-4147-A177-3AD203B41FA5}">
                      <a16:colId xmlns:a16="http://schemas.microsoft.com/office/drawing/2014/main" val="20001"/>
                    </a:ext>
                  </a:extLst>
                </a:gridCol>
              </a:tblGrid>
              <a:tr h="411480">
                <a:tc>
                  <a:txBody>
                    <a:bodyPr/>
                    <a:lstStyle/>
                    <a:p>
                      <a:pPr algn="ctr"/>
                      <a:r>
                        <a:rPr lang="en-US" dirty="0">
                          <a:solidFill>
                            <a:schemeClr val="tx1"/>
                          </a:solidFill>
                        </a:rPr>
                        <a:t>Sr.</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dirty="0">
                          <a:solidFill>
                            <a:schemeClr val="tx1"/>
                          </a:solidFill>
                        </a:rPr>
                        <a:t>X</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dirty="0">
                          <a:solidFill>
                            <a:schemeClr val="tx1"/>
                          </a:solidFill>
                        </a:rPr>
                        <a:t>Y</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pPr algn="ctr"/>
                      <a:r>
                        <a:rPr lang="en-US" sz="1900" b="0" dirty="0">
                          <a:solidFill>
                            <a:schemeClr val="tx1"/>
                          </a:solidFill>
                        </a:rPr>
                        <a:t>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b="0" dirty="0">
                          <a:solidFill>
                            <a:schemeClr val="tx1"/>
                          </a:solidFill>
                        </a:rPr>
                        <a:t>8</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solidFill>
                            <a:schemeClr val="tx1"/>
                          </a:solidFill>
                        </a:rPr>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algn="ctr"/>
                      <a:r>
                        <a:rPr lang="en-US" sz="1900" b="0" dirty="0">
                          <a:solidFill>
                            <a:schemeClr val="tx1"/>
                          </a:solidFill>
                        </a:rPr>
                        <a:t>1</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b="0" dirty="0">
                          <a:solidFill>
                            <a:schemeClr val="tx1"/>
                          </a:solidFill>
                        </a:rPr>
                        <a:t>3</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solidFill>
                            <a:schemeClr val="tx1"/>
                          </a:solidFill>
                        </a:rPr>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pPr algn="ctr"/>
                      <a:r>
                        <a:rPr lang="en-US" sz="1900" b="0" dirty="0">
                          <a:solidFill>
                            <a:schemeClr val="tx1"/>
                          </a:solidFill>
                        </a:rPr>
                        <a:t>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dirty="0"/>
                        <a:t>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pPr algn="ctr"/>
                      <a:r>
                        <a:rPr lang="en-US" sz="1900" b="0" dirty="0">
                          <a:solidFill>
                            <a:schemeClr val="tx1"/>
                          </a:solidFill>
                        </a:rPr>
                        <a:t>3</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dirty="0"/>
                        <a:t>9</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6</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480">
                <a:tc>
                  <a:txBody>
                    <a:bodyPr/>
                    <a:lstStyle/>
                    <a:p>
                      <a:pPr algn="ctr"/>
                      <a:r>
                        <a:rPr lang="en-US" sz="1900" u="sng" dirty="0"/>
                        <a:t>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b="1" dirty="0">
                          <a:solidFill>
                            <a:schemeClr val="accent6"/>
                          </a:solidFill>
                        </a:rPr>
                        <a:t>8</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1" dirty="0">
                          <a:solidFill>
                            <a:schemeClr val="accent6"/>
                          </a:solidFill>
                        </a:rPr>
                        <a:t>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411480">
                <a:tc>
                  <a:txBody>
                    <a:bodyPr/>
                    <a:lstStyle/>
                    <a:p>
                      <a:pPr algn="ctr"/>
                      <a:r>
                        <a:rPr lang="en-US" sz="1900" dirty="0"/>
                        <a:t>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dirty="0"/>
                        <a:t>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03473975"/>
                  </a:ext>
                </a:extLst>
              </a:tr>
              <a:tr h="411480">
                <a:tc>
                  <a:txBody>
                    <a:bodyPr/>
                    <a:lstStyle/>
                    <a:p>
                      <a:pPr algn="ctr"/>
                      <a:r>
                        <a:rPr lang="en-US" sz="1900" dirty="0"/>
                        <a:t>6</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dirty="0"/>
                        <a:t>7</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275437047"/>
                  </a:ext>
                </a:extLst>
              </a:tr>
              <a:tr h="411480">
                <a:tc>
                  <a:txBody>
                    <a:bodyPr/>
                    <a:lstStyle/>
                    <a:p>
                      <a:pPr algn="ctr"/>
                      <a:r>
                        <a:rPr lang="en-US" sz="1900" dirty="0"/>
                        <a:t>7</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dirty="0"/>
                        <a:t>8</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653925765"/>
                  </a:ext>
                </a:extLst>
              </a:tr>
              <a:tr h="411480">
                <a:tc>
                  <a:txBody>
                    <a:bodyPr/>
                    <a:lstStyle/>
                    <a:p>
                      <a:pPr algn="ctr"/>
                      <a:r>
                        <a:rPr lang="en-US" sz="1900" dirty="0"/>
                        <a:t>8</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dirty="0"/>
                        <a:t>7</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228121186"/>
                  </a:ext>
                </a:extLst>
              </a:tr>
              <a:tr h="411480">
                <a:tc>
                  <a:txBody>
                    <a:bodyPr/>
                    <a:lstStyle/>
                    <a:p>
                      <a:pPr algn="ctr"/>
                      <a:r>
                        <a:rPr lang="en-US" sz="1900" u="sng" dirty="0"/>
                        <a:t>9</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b="1" dirty="0">
                          <a:solidFill>
                            <a:schemeClr val="accent6"/>
                          </a:solidFill>
                        </a:rPr>
                        <a:t>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1" dirty="0">
                          <a:solidFill>
                            <a:schemeClr val="accent6"/>
                          </a:solidFill>
                        </a:rPr>
                        <a:t>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202010987"/>
                  </a:ext>
                </a:extLst>
              </a:tr>
            </a:tbl>
          </a:graphicData>
        </a:graphic>
      </p:graphicFrame>
      <p:sp>
        <p:nvSpPr>
          <p:cNvPr id="5" name="TextBox 4">
            <a:extLst>
              <a:ext uri="{FF2B5EF4-FFF2-40B4-BE49-F238E27FC236}">
                <a16:creationId xmlns:a16="http://schemas.microsoft.com/office/drawing/2014/main" id="{CF648FB5-E195-4340-860B-AA4FE722D956}"/>
              </a:ext>
            </a:extLst>
          </p:cNvPr>
          <p:cNvSpPr txBox="1"/>
          <p:nvPr/>
        </p:nvSpPr>
        <p:spPr>
          <a:xfrm>
            <a:off x="3352798" y="861060"/>
            <a:ext cx="8666439" cy="923330"/>
          </a:xfrm>
          <a:prstGeom prst="rect">
            <a:avLst/>
          </a:prstGeom>
          <a:noFill/>
        </p:spPr>
        <p:txBody>
          <a:bodyPr wrap="square">
            <a:spAutoFit/>
          </a:bodyPr>
          <a:lstStyle/>
          <a:p>
            <a:r>
              <a:rPr lang="en-US" b="1" i="0" dirty="0">
                <a:solidFill>
                  <a:srgbClr val="40424E"/>
                </a:solidFill>
                <a:effectLst/>
                <a:latin typeface="+mj-lt"/>
              </a:rPr>
              <a:t>Step 1:</a:t>
            </a:r>
            <a:br>
              <a:rPr lang="en-US" dirty="0">
                <a:latin typeface="+mj-lt"/>
              </a:rPr>
            </a:br>
            <a:r>
              <a:rPr lang="en-US" b="0" i="0" dirty="0">
                <a:solidFill>
                  <a:srgbClr val="40424E"/>
                </a:solidFill>
                <a:effectLst/>
                <a:latin typeface="+mj-lt"/>
              </a:rPr>
              <a:t>Let the randomly selected 2 </a:t>
            </a:r>
            <a:r>
              <a:rPr lang="en-US" b="1" i="0" dirty="0">
                <a:solidFill>
                  <a:srgbClr val="40424E"/>
                </a:solidFill>
                <a:effectLst/>
                <a:latin typeface="+mj-lt"/>
              </a:rPr>
              <a:t>medoids</a:t>
            </a:r>
            <a:r>
              <a:rPr lang="en-US" b="0" i="0" dirty="0">
                <a:solidFill>
                  <a:srgbClr val="40424E"/>
                </a:solidFill>
                <a:effectLst/>
                <a:latin typeface="+mj-lt"/>
              </a:rPr>
              <a:t>, so select k = 2 and let </a:t>
            </a:r>
            <a:r>
              <a:rPr lang="en-US" b="1" i="0" dirty="0">
                <a:solidFill>
                  <a:srgbClr val="40424E"/>
                </a:solidFill>
                <a:effectLst/>
                <a:latin typeface="+mj-lt"/>
              </a:rPr>
              <a:t>C1 -(4, 5)</a:t>
            </a:r>
            <a:r>
              <a:rPr lang="en-US" b="0" i="0" dirty="0">
                <a:solidFill>
                  <a:srgbClr val="40424E"/>
                </a:solidFill>
                <a:effectLst/>
                <a:latin typeface="+mj-lt"/>
              </a:rPr>
              <a:t> and </a:t>
            </a:r>
            <a:r>
              <a:rPr lang="en-US" b="1" i="0" dirty="0">
                <a:solidFill>
                  <a:srgbClr val="40424E"/>
                </a:solidFill>
                <a:effectLst/>
                <a:latin typeface="+mj-lt"/>
              </a:rPr>
              <a:t>C2 -(8, 5)</a:t>
            </a:r>
            <a:r>
              <a:rPr lang="en-US" b="0" i="0" dirty="0">
                <a:solidFill>
                  <a:srgbClr val="40424E"/>
                </a:solidFill>
                <a:effectLst/>
                <a:latin typeface="+mj-lt"/>
              </a:rPr>
              <a:t> are the two medoids.</a:t>
            </a:r>
            <a:endParaRPr lang="en-IN" dirty="0">
              <a:latin typeface="+mj-lt"/>
            </a:endParaRPr>
          </a:p>
        </p:txBody>
      </p:sp>
      <p:sp>
        <p:nvSpPr>
          <p:cNvPr id="7" name="TextBox 6">
            <a:extLst>
              <a:ext uri="{FF2B5EF4-FFF2-40B4-BE49-F238E27FC236}">
                <a16:creationId xmlns:a16="http://schemas.microsoft.com/office/drawing/2014/main" id="{A0F318B6-D396-40BB-B3CC-D5D1FD137658}"/>
              </a:ext>
            </a:extLst>
          </p:cNvPr>
          <p:cNvSpPr txBox="1"/>
          <p:nvPr/>
        </p:nvSpPr>
        <p:spPr>
          <a:xfrm>
            <a:off x="3352798" y="1784390"/>
            <a:ext cx="8666438" cy="369332"/>
          </a:xfrm>
          <a:prstGeom prst="rect">
            <a:avLst/>
          </a:prstGeom>
          <a:noFill/>
        </p:spPr>
        <p:txBody>
          <a:bodyPr wrap="square">
            <a:spAutoFit/>
          </a:bodyPr>
          <a:lstStyle/>
          <a:p>
            <a:r>
              <a:rPr lang="en-US" b="0" i="0" dirty="0">
                <a:solidFill>
                  <a:srgbClr val="40424E"/>
                </a:solidFill>
                <a:effectLst/>
                <a:latin typeface="+mj-lt"/>
              </a:rPr>
              <a:t>The dissimilarity of each non-medoid point with the medoids is calculated and tabulated:</a:t>
            </a:r>
            <a:endParaRPr lang="en-IN" dirty="0">
              <a:latin typeface="+mj-lt"/>
            </a:endParaRPr>
          </a:p>
        </p:txBody>
      </p:sp>
      <p:graphicFrame>
        <p:nvGraphicFramePr>
          <p:cNvPr id="8" name="Content Placeholder 4">
            <a:extLst>
              <a:ext uri="{FF2B5EF4-FFF2-40B4-BE49-F238E27FC236}">
                <a16:creationId xmlns:a16="http://schemas.microsoft.com/office/drawing/2014/main" id="{96BA0DA5-ACCF-4078-8A4E-644C2040F65F}"/>
              </a:ext>
            </a:extLst>
          </p:cNvPr>
          <p:cNvGraphicFramePr>
            <a:graphicFrameLocks/>
          </p:cNvGraphicFramePr>
          <p:nvPr/>
        </p:nvGraphicFramePr>
        <p:xfrm>
          <a:off x="3352797" y="2153723"/>
          <a:ext cx="6213234" cy="3843220"/>
        </p:xfrm>
        <a:graphic>
          <a:graphicData uri="http://schemas.openxmlformats.org/drawingml/2006/table">
            <a:tbl>
              <a:tblPr firstRow="1" bandRow="1">
                <a:tableStyleId>{8EC20E35-A176-4012-BC5E-935CFFF8708E}</a:tableStyleId>
              </a:tblPr>
              <a:tblGrid>
                <a:gridCol w="454272">
                  <a:extLst>
                    <a:ext uri="{9D8B030D-6E8A-4147-A177-3AD203B41FA5}">
                      <a16:colId xmlns:a16="http://schemas.microsoft.com/office/drawing/2014/main" val="131083297"/>
                    </a:ext>
                  </a:extLst>
                </a:gridCol>
                <a:gridCol w="332216">
                  <a:extLst>
                    <a:ext uri="{9D8B030D-6E8A-4147-A177-3AD203B41FA5}">
                      <a16:colId xmlns:a16="http://schemas.microsoft.com/office/drawing/2014/main" val="20000"/>
                    </a:ext>
                  </a:extLst>
                </a:gridCol>
                <a:gridCol w="390785">
                  <a:extLst>
                    <a:ext uri="{9D8B030D-6E8A-4147-A177-3AD203B41FA5}">
                      <a16:colId xmlns:a16="http://schemas.microsoft.com/office/drawing/2014/main" val="20001"/>
                    </a:ext>
                  </a:extLst>
                </a:gridCol>
                <a:gridCol w="2355865">
                  <a:extLst>
                    <a:ext uri="{9D8B030D-6E8A-4147-A177-3AD203B41FA5}">
                      <a16:colId xmlns:a16="http://schemas.microsoft.com/office/drawing/2014/main" val="2015045789"/>
                    </a:ext>
                  </a:extLst>
                </a:gridCol>
                <a:gridCol w="2680096">
                  <a:extLst>
                    <a:ext uri="{9D8B030D-6E8A-4147-A177-3AD203B41FA5}">
                      <a16:colId xmlns:a16="http://schemas.microsoft.com/office/drawing/2014/main" val="1049811800"/>
                    </a:ext>
                  </a:extLst>
                </a:gridCol>
              </a:tblGrid>
              <a:tr h="645660">
                <a:tc>
                  <a:txBody>
                    <a:bodyPr/>
                    <a:lstStyle/>
                    <a:p>
                      <a:pPr algn="ctr"/>
                      <a:r>
                        <a:rPr lang="en-US" dirty="0">
                          <a:solidFill>
                            <a:schemeClr val="tx1"/>
                          </a:solidFill>
                        </a:rPr>
                        <a:t>Sr.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dirty="0">
                          <a:solidFill>
                            <a:schemeClr val="tx1"/>
                          </a:solidFill>
                        </a:rPr>
                        <a:t>X</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dirty="0">
                          <a:solidFill>
                            <a:schemeClr val="tx1"/>
                          </a:solidFill>
                        </a:rPr>
                        <a:t>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dirty="0">
                          <a:solidFill>
                            <a:schemeClr val="tx1"/>
                          </a:solidFill>
                        </a:rPr>
                        <a:t>Dissimilarity From C1</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Dissimilarity From C2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399695">
                <a:tc>
                  <a:txBody>
                    <a:bodyPr/>
                    <a:lstStyle/>
                    <a:p>
                      <a:pPr algn="ctr"/>
                      <a:r>
                        <a:rPr lang="en-US" sz="1900" b="0" dirty="0">
                          <a:solidFill>
                            <a:schemeClr val="tx1"/>
                          </a:solidFill>
                        </a:rPr>
                        <a:t>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b="0" dirty="0">
                          <a:solidFill>
                            <a:schemeClr val="tx1"/>
                          </a:solidFill>
                        </a:rPr>
                        <a:t>8</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solidFill>
                            <a:schemeClr val="tx1"/>
                          </a:solidFill>
                        </a:rPr>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solidFill>
                            <a:schemeClr val="tx1"/>
                          </a:solidFill>
                        </a:rPr>
                        <a:t>|(8-</a:t>
                      </a:r>
                      <a:r>
                        <a:rPr lang="en-US" sz="2000" b="1" dirty="0">
                          <a:solidFill>
                            <a:schemeClr val="accent6"/>
                          </a:solidFill>
                        </a:rPr>
                        <a:t>4</a:t>
                      </a:r>
                      <a:r>
                        <a:rPr lang="en-US" sz="2000" b="0" dirty="0">
                          <a:solidFill>
                            <a:schemeClr val="tx1"/>
                          </a:solidFill>
                        </a:rPr>
                        <a:t>)|+|(7-</a:t>
                      </a:r>
                      <a:r>
                        <a:rPr lang="en-US" sz="2000" b="1" dirty="0">
                          <a:solidFill>
                            <a:schemeClr val="accent6"/>
                          </a:solidFill>
                        </a:rPr>
                        <a:t>5</a:t>
                      </a:r>
                      <a:r>
                        <a:rPr lang="en-US" sz="2000" b="0" dirty="0">
                          <a:solidFill>
                            <a:schemeClr val="tx1"/>
                          </a:solidFill>
                        </a:rPr>
                        <a:t>)| = 6</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solidFill>
                            <a:schemeClr val="tx1"/>
                          </a:solidFill>
                        </a:rPr>
                        <a:t>|(8-</a:t>
                      </a:r>
                      <a:r>
                        <a:rPr lang="en-US" sz="2000" b="1" dirty="0">
                          <a:solidFill>
                            <a:schemeClr val="accent6"/>
                          </a:solidFill>
                        </a:rPr>
                        <a:t>8</a:t>
                      </a:r>
                      <a:r>
                        <a:rPr lang="en-US" sz="2000" b="0" dirty="0">
                          <a:solidFill>
                            <a:schemeClr val="tx1"/>
                          </a:solidFill>
                        </a:rPr>
                        <a:t>)|+|(7-</a:t>
                      </a:r>
                      <a:r>
                        <a:rPr lang="en-US" sz="2000" b="1" dirty="0">
                          <a:solidFill>
                            <a:schemeClr val="accent6"/>
                          </a:solidFill>
                        </a:rPr>
                        <a:t>5</a:t>
                      </a:r>
                      <a:r>
                        <a:rPr lang="en-US" sz="2000" b="0" dirty="0">
                          <a:solidFill>
                            <a:schemeClr val="tx1"/>
                          </a:solidFill>
                        </a:rPr>
                        <a:t>)| = 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99695">
                <a:tc>
                  <a:txBody>
                    <a:bodyPr/>
                    <a:lstStyle/>
                    <a:p>
                      <a:pPr algn="ctr"/>
                      <a:r>
                        <a:rPr lang="en-US" sz="1900" b="0" dirty="0">
                          <a:solidFill>
                            <a:schemeClr val="tx1"/>
                          </a:solidFill>
                        </a:rPr>
                        <a:t>1</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b="0" dirty="0">
                          <a:solidFill>
                            <a:schemeClr val="tx1"/>
                          </a:solidFill>
                        </a:rPr>
                        <a:t>3</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solidFill>
                            <a:schemeClr val="tx1"/>
                          </a:solidFill>
                        </a:rPr>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solidFill>
                            <a:schemeClr val="tx1"/>
                          </a:solidFill>
                        </a:rPr>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solidFill>
                            <a:schemeClr val="tx1"/>
                          </a:solidFill>
                        </a:rPr>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99695">
                <a:tc>
                  <a:txBody>
                    <a:bodyPr/>
                    <a:lstStyle/>
                    <a:p>
                      <a:pPr algn="ctr"/>
                      <a:r>
                        <a:rPr lang="en-US" sz="1900" b="0" dirty="0">
                          <a:solidFill>
                            <a:schemeClr val="tx1"/>
                          </a:solidFill>
                        </a:rPr>
                        <a:t>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dirty="0"/>
                        <a:t>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99695">
                <a:tc>
                  <a:txBody>
                    <a:bodyPr/>
                    <a:lstStyle/>
                    <a:p>
                      <a:pPr algn="ctr"/>
                      <a:r>
                        <a:rPr lang="en-US" sz="1900" b="0" dirty="0">
                          <a:solidFill>
                            <a:schemeClr val="tx1"/>
                          </a:solidFill>
                        </a:rPr>
                        <a:t>3</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dirty="0"/>
                        <a:t>9</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6</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6</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399695">
                <a:tc>
                  <a:txBody>
                    <a:bodyPr/>
                    <a:lstStyle/>
                    <a:p>
                      <a:pPr algn="ctr"/>
                      <a:r>
                        <a:rPr lang="en-US" sz="1900" dirty="0"/>
                        <a:t>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dirty="0"/>
                        <a:t>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6</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03473975"/>
                  </a:ext>
                </a:extLst>
              </a:tr>
              <a:tr h="399695">
                <a:tc>
                  <a:txBody>
                    <a:bodyPr/>
                    <a:lstStyle/>
                    <a:p>
                      <a:pPr algn="ctr"/>
                      <a:r>
                        <a:rPr lang="en-US" sz="1900" dirty="0"/>
                        <a:t>6</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dirty="0"/>
                        <a:t>7</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275437047"/>
                  </a:ext>
                </a:extLst>
              </a:tr>
              <a:tr h="399695">
                <a:tc>
                  <a:txBody>
                    <a:bodyPr/>
                    <a:lstStyle/>
                    <a:p>
                      <a:pPr algn="ctr"/>
                      <a:r>
                        <a:rPr lang="en-US" sz="1900" dirty="0"/>
                        <a:t>7</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dirty="0"/>
                        <a:t>8</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653925765"/>
                  </a:ext>
                </a:extLst>
              </a:tr>
              <a:tr h="399695">
                <a:tc>
                  <a:txBody>
                    <a:bodyPr/>
                    <a:lstStyle/>
                    <a:p>
                      <a:pPr algn="ctr"/>
                      <a:r>
                        <a:rPr lang="en-US" sz="1900" dirty="0"/>
                        <a:t>8</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dirty="0"/>
                        <a:t>7</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228121186"/>
                  </a:ext>
                </a:extLst>
              </a:tr>
            </a:tbl>
          </a:graphicData>
        </a:graphic>
      </p:graphicFrame>
      <p:sp>
        <p:nvSpPr>
          <p:cNvPr id="3" name="Rectangle 2">
            <a:extLst>
              <a:ext uri="{FF2B5EF4-FFF2-40B4-BE49-F238E27FC236}">
                <a16:creationId xmlns:a16="http://schemas.microsoft.com/office/drawing/2014/main" id="{D430630C-B50F-4C21-8263-6F68A3A16960}"/>
              </a:ext>
            </a:extLst>
          </p:cNvPr>
          <p:cNvSpPr/>
          <p:nvPr/>
        </p:nvSpPr>
        <p:spPr>
          <a:xfrm>
            <a:off x="4536831" y="3209328"/>
            <a:ext cx="5029200" cy="27876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89164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0" nodeType="clickEffect">
                                  <p:stCondLst>
                                    <p:cond delay="0"/>
                                  </p:stCondLst>
                                  <p:childTnLst>
                                    <p:animEffect transition="out" filter="fade">
                                      <p:cBhvr>
                                        <p:cTn id="26" dur="500"/>
                                        <p:tgtEl>
                                          <p:spTgt spid="3"/>
                                        </p:tgtEl>
                                      </p:cBhvr>
                                    </p:animEffect>
                                    <p:set>
                                      <p:cBhvr>
                                        <p:cTn id="2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8593B-2E97-4ECD-BB17-9BF51DC36404}"/>
              </a:ext>
            </a:extLst>
          </p:cNvPr>
          <p:cNvSpPr>
            <a:spLocks noGrp="1"/>
          </p:cNvSpPr>
          <p:nvPr>
            <p:ph type="title"/>
          </p:nvPr>
        </p:nvSpPr>
        <p:spPr/>
        <p:txBody>
          <a:bodyPr>
            <a:normAutofit/>
          </a:bodyPr>
          <a:lstStyle/>
          <a:p>
            <a:r>
              <a:rPr lang="en-US" dirty="0"/>
              <a:t>K-Medoids Clustering Algorithm – Example Cont..</a:t>
            </a:r>
            <a:endParaRPr lang="en-IN" dirty="0"/>
          </a:p>
        </p:txBody>
      </p:sp>
      <p:graphicFrame>
        <p:nvGraphicFramePr>
          <p:cNvPr id="8" name="Content Placeholder 4">
            <a:extLst>
              <a:ext uri="{FF2B5EF4-FFF2-40B4-BE49-F238E27FC236}">
                <a16:creationId xmlns:a16="http://schemas.microsoft.com/office/drawing/2014/main" id="{96BA0DA5-ACCF-4078-8A4E-644C2040F65F}"/>
              </a:ext>
            </a:extLst>
          </p:cNvPr>
          <p:cNvGraphicFramePr>
            <a:graphicFrameLocks/>
          </p:cNvGraphicFramePr>
          <p:nvPr/>
        </p:nvGraphicFramePr>
        <p:xfrm>
          <a:off x="240629" y="1239322"/>
          <a:ext cx="6400801" cy="3810000"/>
        </p:xfrm>
        <a:graphic>
          <a:graphicData uri="http://schemas.openxmlformats.org/drawingml/2006/table">
            <a:tbl>
              <a:tblPr firstRow="1" bandRow="1">
                <a:tableStyleId>{8EC20E35-A176-4012-BC5E-935CFFF8708E}</a:tableStyleId>
              </a:tblPr>
              <a:tblGrid>
                <a:gridCol w="1218350">
                  <a:extLst>
                    <a:ext uri="{9D8B030D-6E8A-4147-A177-3AD203B41FA5}">
                      <a16:colId xmlns:a16="http://schemas.microsoft.com/office/drawing/2014/main" val="131083297"/>
                    </a:ext>
                  </a:extLst>
                </a:gridCol>
                <a:gridCol w="1218350">
                  <a:extLst>
                    <a:ext uri="{9D8B030D-6E8A-4147-A177-3AD203B41FA5}">
                      <a16:colId xmlns:a16="http://schemas.microsoft.com/office/drawing/2014/main" val="20000"/>
                    </a:ext>
                  </a:extLst>
                </a:gridCol>
                <a:gridCol w="1321367">
                  <a:extLst>
                    <a:ext uri="{9D8B030D-6E8A-4147-A177-3AD203B41FA5}">
                      <a16:colId xmlns:a16="http://schemas.microsoft.com/office/drawing/2014/main" val="20001"/>
                    </a:ext>
                  </a:extLst>
                </a:gridCol>
                <a:gridCol w="1321367">
                  <a:extLst>
                    <a:ext uri="{9D8B030D-6E8A-4147-A177-3AD203B41FA5}">
                      <a16:colId xmlns:a16="http://schemas.microsoft.com/office/drawing/2014/main" val="2015045789"/>
                    </a:ext>
                  </a:extLst>
                </a:gridCol>
                <a:gridCol w="1321367">
                  <a:extLst>
                    <a:ext uri="{9D8B030D-6E8A-4147-A177-3AD203B41FA5}">
                      <a16:colId xmlns:a16="http://schemas.microsoft.com/office/drawing/2014/main" val="1049811800"/>
                    </a:ext>
                  </a:extLst>
                </a:gridCol>
              </a:tblGrid>
              <a:tr h="0">
                <a:tc>
                  <a:txBody>
                    <a:bodyPr/>
                    <a:lstStyle/>
                    <a:p>
                      <a:pPr algn="ctr"/>
                      <a:r>
                        <a:rPr lang="en-US" dirty="0">
                          <a:solidFill>
                            <a:schemeClr val="tx1"/>
                          </a:solidFill>
                        </a:rPr>
                        <a:t>Sr.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dirty="0">
                          <a:solidFill>
                            <a:schemeClr val="tx1"/>
                          </a:solidFill>
                        </a:rPr>
                        <a:t>X</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dirty="0">
                          <a:solidFill>
                            <a:schemeClr val="tx1"/>
                          </a:solidFill>
                        </a:rPr>
                        <a:t>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dirty="0">
                          <a:solidFill>
                            <a:schemeClr val="tx1"/>
                          </a:solidFill>
                        </a:rPr>
                        <a:t>Dissimilarity  From C1</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Dissimilarity  From C2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0">
                <a:tc>
                  <a:txBody>
                    <a:bodyPr/>
                    <a:lstStyle/>
                    <a:p>
                      <a:pPr algn="ctr"/>
                      <a:r>
                        <a:rPr lang="en-US" sz="1900" b="0" dirty="0">
                          <a:solidFill>
                            <a:schemeClr val="tx1"/>
                          </a:solidFill>
                        </a:rPr>
                        <a:t>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b="0" dirty="0">
                          <a:solidFill>
                            <a:schemeClr val="tx1"/>
                          </a:solidFill>
                        </a:rPr>
                        <a:t>8</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solidFill>
                            <a:schemeClr val="tx1"/>
                          </a:solidFill>
                        </a:rPr>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solidFill>
                            <a:schemeClr val="tx1"/>
                          </a:solidFill>
                        </a:rPr>
                        <a:t>6</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1" dirty="0">
                          <a:solidFill>
                            <a:schemeClr val="accent6"/>
                          </a:solidFill>
                        </a:rPr>
                        <a:t>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0">
                <a:tc>
                  <a:txBody>
                    <a:bodyPr/>
                    <a:lstStyle/>
                    <a:p>
                      <a:pPr algn="ctr"/>
                      <a:r>
                        <a:rPr lang="en-US" sz="1900" b="0" dirty="0">
                          <a:solidFill>
                            <a:schemeClr val="tx1"/>
                          </a:solidFill>
                        </a:rPr>
                        <a:t>1</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b="0" dirty="0">
                          <a:solidFill>
                            <a:schemeClr val="tx1"/>
                          </a:solidFill>
                        </a:rPr>
                        <a:t>3</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solidFill>
                            <a:schemeClr val="tx1"/>
                          </a:solidFill>
                        </a:rPr>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1" dirty="0">
                          <a:solidFill>
                            <a:schemeClr val="tx2"/>
                          </a:solidFill>
                        </a:rPr>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solidFill>
                            <a:schemeClr val="tx1"/>
                          </a:solidFill>
                        </a:rPr>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0">
                <a:tc>
                  <a:txBody>
                    <a:bodyPr/>
                    <a:lstStyle/>
                    <a:p>
                      <a:pPr algn="ctr"/>
                      <a:r>
                        <a:rPr lang="en-US" sz="1900" b="0" dirty="0">
                          <a:solidFill>
                            <a:schemeClr val="tx1"/>
                          </a:solidFill>
                        </a:rPr>
                        <a:t>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dirty="0"/>
                        <a:t>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1" dirty="0">
                          <a:solidFill>
                            <a:schemeClr val="tx2"/>
                          </a:solidFill>
                        </a:rPr>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0">
                <a:tc>
                  <a:txBody>
                    <a:bodyPr/>
                    <a:lstStyle/>
                    <a:p>
                      <a:pPr algn="ctr"/>
                      <a:r>
                        <a:rPr lang="en-US" sz="1900" b="0" dirty="0">
                          <a:solidFill>
                            <a:schemeClr val="tx1"/>
                          </a:solidFill>
                        </a:rPr>
                        <a:t>3</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dirty="0"/>
                        <a:t>9</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6</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6</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1" dirty="0">
                          <a:solidFill>
                            <a:schemeClr val="accent6"/>
                          </a:solidFill>
                        </a:rPr>
                        <a:t>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0">
                <a:tc>
                  <a:txBody>
                    <a:bodyPr/>
                    <a:lstStyle/>
                    <a:p>
                      <a:pPr algn="ctr"/>
                      <a:r>
                        <a:rPr lang="en-US" sz="1900" dirty="0"/>
                        <a:t>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dirty="0"/>
                        <a:t>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1" dirty="0">
                          <a:solidFill>
                            <a:schemeClr val="tx2"/>
                          </a:solidFill>
                        </a:rPr>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6</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03473975"/>
                  </a:ext>
                </a:extLst>
              </a:tr>
              <a:tr h="0">
                <a:tc>
                  <a:txBody>
                    <a:bodyPr/>
                    <a:lstStyle/>
                    <a:p>
                      <a:pPr algn="ctr"/>
                      <a:r>
                        <a:rPr lang="en-US" sz="1900" dirty="0"/>
                        <a:t>6</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dirty="0"/>
                        <a:t>7</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1" dirty="0">
                          <a:solidFill>
                            <a:schemeClr val="accent6"/>
                          </a:solidFill>
                        </a:rPr>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275437047"/>
                  </a:ext>
                </a:extLst>
              </a:tr>
              <a:tr h="341822">
                <a:tc>
                  <a:txBody>
                    <a:bodyPr/>
                    <a:lstStyle/>
                    <a:p>
                      <a:pPr algn="ctr"/>
                      <a:r>
                        <a:rPr lang="en-US" sz="1900" dirty="0"/>
                        <a:t>7</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dirty="0"/>
                        <a:t>8</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1" dirty="0">
                          <a:solidFill>
                            <a:schemeClr val="accent6"/>
                          </a:solidFill>
                        </a:rPr>
                        <a:t>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653925765"/>
                  </a:ext>
                </a:extLst>
              </a:tr>
              <a:tr h="0">
                <a:tc>
                  <a:txBody>
                    <a:bodyPr/>
                    <a:lstStyle/>
                    <a:p>
                      <a:pPr algn="ctr"/>
                      <a:r>
                        <a:rPr lang="en-US" sz="1900" dirty="0"/>
                        <a:t>8</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dirty="0"/>
                        <a:t>7</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1" dirty="0">
                          <a:solidFill>
                            <a:schemeClr val="accent6"/>
                          </a:solidFill>
                        </a:rPr>
                        <a:t>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228121186"/>
                  </a:ext>
                </a:extLst>
              </a:tr>
            </a:tbl>
          </a:graphicData>
        </a:graphic>
      </p:graphicFrame>
      <p:sp>
        <p:nvSpPr>
          <p:cNvPr id="10" name="TextBox 9">
            <a:extLst>
              <a:ext uri="{FF2B5EF4-FFF2-40B4-BE49-F238E27FC236}">
                <a16:creationId xmlns:a16="http://schemas.microsoft.com/office/drawing/2014/main" id="{0A52B55A-3C67-4C54-B354-E739F843D191}"/>
              </a:ext>
            </a:extLst>
          </p:cNvPr>
          <p:cNvSpPr txBox="1"/>
          <p:nvPr/>
        </p:nvSpPr>
        <p:spPr>
          <a:xfrm>
            <a:off x="6769768" y="1239322"/>
            <a:ext cx="5181603" cy="1477328"/>
          </a:xfrm>
          <a:prstGeom prst="rect">
            <a:avLst/>
          </a:prstGeom>
          <a:noFill/>
        </p:spPr>
        <p:txBody>
          <a:bodyPr wrap="square">
            <a:spAutoFit/>
          </a:bodyPr>
          <a:lstStyle/>
          <a:p>
            <a:pPr marL="285750" indent="-285750" algn="just">
              <a:buFont typeface="Arial" panose="020B0604020202020204" pitchFamily="34" charset="0"/>
              <a:buChar char="•"/>
            </a:pPr>
            <a:r>
              <a:rPr lang="en-IN" dirty="0"/>
              <a:t>Each point is assigned to the cluster of that medoid whose dissimilarity is less.</a:t>
            </a:r>
          </a:p>
          <a:p>
            <a:pPr marL="285750" indent="-285750" algn="just">
              <a:buFont typeface="Arial" panose="020B0604020202020204" pitchFamily="34" charset="0"/>
              <a:buChar char="•"/>
            </a:pPr>
            <a:r>
              <a:rPr lang="en-IN" dirty="0"/>
              <a:t>The points </a:t>
            </a:r>
            <a:r>
              <a:rPr lang="en-IN" b="1" dirty="0">
                <a:solidFill>
                  <a:schemeClr val="tx2"/>
                </a:solidFill>
              </a:rPr>
              <a:t>1, 2, 5 go to cluster C1 </a:t>
            </a:r>
            <a:r>
              <a:rPr lang="en-IN" dirty="0"/>
              <a:t>and </a:t>
            </a:r>
            <a:r>
              <a:rPr lang="en-IN" b="1" dirty="0">
                <a:solidFill>
                  <a:schemeClr val="accent6"/>
                </a:solidFill>
              </a:rPr>
              <a:t>0, 3, 6, 7, 8 go to cluster C2</a:t>
            </a:r>
            <a:r>
              <a:rPr lang="en-IN" dirty="0"/>
              <a:t>.</a:t>
            </a:r>
          </a:p>
          <a:p>
            <a:pPr marL="285750" indent="-285750" algn="just">
              <a:buFont typeface="Arial" panose="020B0604020202020204" pitchFamily="34" charset="0"/>
              <a:buChar char="•"/>
            </a:pPr>
            <a:r>
              <a:rPr lang="en-IN" dirty="0"/>
              <a:t>The Cost = (3 + 4 + 4) + (2 + 2 + 3 + 1 + 1) = 20</a:t>
            </a:r>
          </a:p>
        </p:txBody>
      </p:sp>
    </p:spTree>
    <p:extLst>
      <p:ext uri="{BB962C8B-B14F-4D97-AF65-F5344CB8AC3E}">
        <p14:creationId xmlns:p14="http://schemas.microsoft.com/office/powerpoint/2010/main" val="4278121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animEffect transition="in" filter="fade">
                                      <p:cBhvr>
                                        <p:cTn id="17" dur="500"/>
                                        <p:tgtEl>
                                          <p:spTgt spid="1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xEl>
                                              <p:pRg st="2" end="2"/>
                                            </p:txEl>
                                          </p:spTgt>
                                        </p:tgtEl>
                                        <p:attrNameLst>
                                          <p:attrName>style.visibility</p:attrName>
                                        </p:attrNameLst>
                                      </p:cBhvr>
                                      <p:to>
                                        <p:strVal val="visible"/>
                                      </p:to>
                                    </p:set>
                                    <p:animEffect transition="in" filter="fade">
                                      <p:cBhvr>
                                        <p:cTn id="22"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05617-4139-3FA3-A138-2740855A605D}"/>
              </a:ext>
            </a:extLst>
          </p:cNvPr>
          <p:cNvSpPr>
            <a:spLocks noGrp="1"/>
          </p:cNvSpPr>
          <p:nvPr>
            <p:ph type="title"/>
          </p:nvPr>
        </p:nvSpPr>
        <p:spPr/>
        <p:txBody>
          <a:bodyPr/>
          <a:lstStyle/>
          <a:p>
            <a:r>
              <a:rPr lang="en-US" dirty="0"/>
              <a:t>Classification</a:t>
            </a:r>
          </a:p>
        </p:txBody>
      </p:sp>
      <p:pic>
        <p:nvPicPr>
          <p:cNvPr id="4" name="Picture 3">
            <a:extLst>
              <a:ext uri="{FF2B5EF4-FFF2-40B4-BE49-F238E27FC236}">
                <a16:creationId xmlns:a16="http://schemas.microsoft.com/office/drawing/2014/main" id="{0A74DFC3-CD02-ACBB-CA3A-9892A1F9EB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634" y="2281917"/>
            <a:ext cx="817995" cy="722538"/>
          </a:xfrm>
          <a:prstGeom prst="rect">
            <a:avLst/>
          </a:prstGeom>
        </p:spPr>
      </p:pic>
      <p:pic>
        <p:nvPicPr>
          <p:cNvPr id="6" name="Picture 5">
            <a:extLst>
              <a:ext uri="{FF2B5EF4-FFF2-40B4-BE49-F238E27FC236}">
                <a16:creationId xmlns:a16="http://schemas.microsoft.com/office/drawing/2014/main" id="{01988F33-8A44-73C9-E128-B28FFF6390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7612" y="2293793"/>
            <a:ext cx="966051" cy="717956"/>
          </a:xfrm>
          <a:prstGeom prst="rect">
            <a:avLst/>
          </a:prstGeom>
        </p:spPr>
      </p:pic>
      <p:sp>
        <p:nvSpPr>
          <p:cNvPr id="16" name="Rounded Rectangle 15">
            <a:extLst>
              <a:ext uri="{FF2B5EF4-FFF2-40B4-BE49-F238E27FC236}">
                <a16:creationId xmlns:a16="http://schemas.microsoft.com/office/drawing/2014/main" id="{7E062093-D059-F783-1B41-F2D42C31C7D0}"/>
              </a:ext>
            </a:extLst>
          </p:cNvPr>
          <p:cNvSpPr/>
          <p:nvPr/>
        </p:nvSpPr>
        <p:spPr>
          <a:xfrm>
            <a:off x="4964806" y="2688508"/>
            <a:ext cx="2034384" cy="176127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Classification </a:t>
            </a:r>
          </a:p>
          <a:p>
            <a:pPr algn="ctr"/>
            <a:r>
              <a:rPr lang="en-US" sz="2400" dirty="0"/>
              <a:t>Algorithm</a:t>
            </a:r>
          </a:p>
        </p:txBody>
      </p:sp>
      <p:cxnSp>
        <p:nvCxnSpPr>
          <p:cNvPr id="17" name="Straight Arrow Connector 16">
            <a:extLst>
              <a:ext uri="{FF2B5EF4-FFF2-40B4-BE49-F238E27FC236}">
                <a16:creationId xmlns:a16="http://schemas.microsoft.com/office/drawing/2014/main" id="{6AE61392-AE87-A84B-D46F-A8869C526B00}"/>
              </a:ext>
            </a:extLst>
          </p:cNvPr>
          <p:cNvCxnSpPr>
            <a:cxnSpLocks/>
            <a:stCxn id="33" idx="3"/>
            <a:endCxn id="16" idx="1"/>
          </p:cNvCxnSpPr>
          <p:nvPr/>
        </p:nvCxnSpPr>
        <p:spPr>
          <a:xfrm flipV="1">
            <a:off x="3263184" y="3569146"/>
            <a:ext cx="1701622" cy="33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26374161-C276-409E-0700-1E80E3144D60}"/>
              </a:ext>
            </a:extLst>
          </p:cNvPr>
          <p:cNvSpPr/>
          <p:nvPr/>
        </p:nvSpPr>
        <p:spPr>
          <a:xfrm>
            <a:off x="154379" y="1721923"/>
            <a:ext cx="3108805" cy="3761408"/>
          </a:xfrm>
          <a:prstGeom prst="rect">
            <a:avLst/>
          </a:prstGeom>
          <a:solidFill>
            <a:srgbClr val="00BBD3">
              <a:alpha val="0"/>
            </a:srgb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4" name="TextBox 33">
            <a:extLst>
              <a:ext uri="{FF2B5EF4-FFF2-40B4-BE49-F238E27FC236}">
                <a16:creationId xmlns:a16="http://schemas.microsoft.com/office/drawing/2014/main" id="{017DA4B3-3C89-671F-6E67-8C170AF58DDC}"/>
              </a:ext>
            </a:extLst>
          </p:cNvPr>
          <p:cNvSpPr txBox="1"/>
          <p:nvPr/>
        </p:nvSpPr>
        <p:spPr>
          <a:xfrm>
            <a:off x="131567" y="1374669"/>
            <a:ext cx="1124026" cy="369332"/>
          </a:xfrm>
          <a:prstGeom prst="rect">
            <a:avLst/>
          </a:prstGeom>
          <a:noFill/>
        </p:spPr>
        <p:txBody>
          <a:bodyPr wrap="none" rtlCol="0">
            <a:spAutoFit/>
          </a:bodyPr>
          <a:lstStyle/>
          <a:p>
            <a:r>
              <a:rPr lang="en-US" dirty="0"/>
              <a:t>Input Data</a:t>
            </a:r>
          </a:p>
        </p:txBody>
      </p:sp>
      <p:sp>
        <p:nvSpPr>
          <p:cNvPr id="36" name="TextBox 35">
            <a:extLst>
              <a:ext uri="{FF2B5EF4-FFF2-40B4-BE49-F238E27FC236}">
                <a16:creationId xmlns:a16="http://schemas.microsoft.com/office/drawing/2014/main" id="{9E924B5A-F426-8DF4-AD2C-B484E59C744B}"/>
              </a:ext>
            </a:extLst>
          </p:cNvPr>
          <p:cNvSpPr txBox="1"/>
          <p:nvPr/>
        </p:nvSpPr>
        <p:spPr>
          <a:xfrm>
            <a:off x="339957" y="1971161"/>
            <a:ext cx="707245" cy="369332"/>
          </a:xfrm>
          <a:prstGeom prst="rect">
            <a:avLst/>
          </a:prstGeom>
          <a:noFill/>
        </p:spPr>
        <p:txBody>
          <a:bodyPr wrap="none" rtlCol="0">
            <a:spAutoFit/>
          </a:bodyPr>
          <a:lstStyle/>
          <a:p>
            <a:r>
              <a:rPr lang="en-US" dirty="0"/>
              <a:t>Apple</a:t>
            </a:r>
          </a:p>
        </p:txBody>
      </p:sp>
      <p:sp>
        <p:nvSpPr>
          <p:cNvPr id="37" name="TextBox 36">
            <a:extLst>
              <a:ext uri="{FF2B5EF4-FFF2-40B4-BE49-F238E27FC236}">
                <a16:creationId xmlns:a16="http://schemas.microsoft.com/office/drawing/2014/main" id="{0D8BE606-F7D7-808C-2ABF-ED8F0F12D3AE}"/>
              </a:ext>
            </a:extLst>
          </p:cNvPr>
          <p:cNvSpPr txBox="1"/>
          <p:nvPr/>
        </p:nvSpPr>
        <p:spPr>
          <a:xfrm>
            <a:off x="1321661" y="1966479"/>
            <a:ext cx="867545" cy="369332"/>
          </a:xfrm>
          <a:prstGeom prst="rect">
            <a:avLst/>
          </a:prstGeom>
          <a:noFill/>
        </p:spPr>
        <p:txBody>
          <a:bodyPr wrap="none" rtlCol="0">
            <a:spAutoFit/>
          </a:bodyPr>
          <a:lstStyle/>
          <a:p>
            <a:r>
              <a:rPr lang="en-US" dirty="0"/>
              <a:t>Banana</a:t>
            </a:r>
          </a:p>
        </p:txBody>
      </p:sp>
      <p:pic>
        <p:nvPicPr>
          <p:cNvPr id="38" name="Picture 37">
            <a:extLst>
              <a:ext uri="{FF2B5EF4-FFF2-40B4-BE49-F238E27FC236}">
                <a16:creationId xmlns:a16="http://schemas.microsoft.com/office/drawing/2014/main" id="{B0DC5CDB-B83D-6135-9498-A2E86D45DF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372" y="2307480"/>
            <a:ext cx="817995" cy="722538"/>
          </a:xfrm>
          <a:prstGeom prst="rect">
            <a:avLst/>
          </a:prstGeom>
        </p:spPr>
      </p:pic>
      <p:sp>
        <p:nvSpPr>
          <p:cNvPr id="39" name="TextBox 38">
            <a:extLst>
              <a:ext uri="{FF2B5EF4-FFF2-40B4-BE49-F238E27FC236}">
                <a16:creationId xmlns:a16="http://schemas.microsoft.com/office/drawing/2014/main" id="{82BCD89B-B435-CE82-4419-0CE3060A994B}"/>
              </a:ext>
            </a:extLst>
          </p:cNvPr>
          <p:cNvSpPr txBox="1"/>
          <p:nvPr/>
        </p:nvSpPr>
        <p:spPr>
          <a:xfrm>
            <a:off x="2456695" y="1996724"/>
            <a:ext cx="707245" cy="369332"/>
          </a:xfrm>
          <a:prstGeom prst="rect">
            <a:avLst/>
          </a:prstGeom>
          <a:noFill/>
        </p:spPr>
        <p:txBody>
          <a:bodyPr wrap="none" rtlCol="0">
            <a:spAutoFit/>
          </a:bodyPr>
          <a:lstStyle/>
          <a:p>
            <a:r>
              <a:rPr lang="en-US" dirty="0"/>
              <a:t>Apple</a:t>
            </a:r>
          </a:p>
        </p:txBody>
      </p:sp>
      <p:pic>
        <p:nvPicPr>
          <p:cNvPr id="46" name="Picture 45">
            <a:extLst>
              <a:ext uri="{FF2B5EF4-FFF2-40B4-BE49-F238E27FC236}">
                <a16:creationId xmlns:a16="http://schemas.microsoft.com/office/drawing/2014/main" id="{B51CAE08-1646-54BB-ADA8-74FF865DBF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035" y="3482235"/>
            <a:ext cx="966051" cy="717956"/>
          </a:xfrm>
          <a:prstGeom prst="rect">
            <a:avLst/>
          </a:prstGeom>
        </p:spPr>
      </p:pic>
      <p:sp>
        <p:nvSpPr>
          <p:cNvPr id="47" name="TextBox 46">
            <a:extLst>
              <a:ext uri="{FF2B5EF4-FFF2-40B4-BE49-F238E27FC236}">
                <a16:creationId xmlns:a16="http://schemas.microsoft.com/office/drawing/2014/main" id="{DB6B765B-AE2C-77BA-6102-6765AAF945BF}"/>
              </a:ext>
            </a:extLst>
          </p:cNvPr>
          <p:cNvSpPr txBox="1"/>
          <p:nvPr/>
        </p:nvSpPr>
        <p:spPr>
          <a:xfrm>
            <a:off x="271084" y="3154921"/>
            <a:ext cx="867545" cy="369332"/>
          </a:xfrm>
          <a:prstGeom prst="rect">
            <a:avLst/>
          </a:prstGeom>
          <a:noFill/>
        </p:spPr>
        <p:txBody>
          <a:bodyPr wrap="none" rtlCol="0">
            <a:spAutoFit/>
          </a:bodyPr>
          <a:lstStyle/>
          <a:p>
            <a:r>
              <a:rPr lang="en-US" dirty="0"/>
              <a:t>Banana</a:t>
            </a:r>
          </a:p>
        </p:txBody>
      </p:sp>
      <p:pic>
        <p:nvPicPr>
          <p:cNvPr id="48" name="Picture 47">
            <a:extLst>
              <a:ext uri="{FF2B5EF4-FFF2-40B4-BE49-F238E27FC236}">
                <a16:creationId xmlns:a16="http://schemas.microsoft.com/office/drawing/2014/main" id="{3A942927-446C-1283-20B7-059C68F530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4039" y="3495373"/>
            <a:ext cx="966051" cy="717956"/>
          </a:xfrm>
          <a:prstGeom prst="rect">
            <a:avLst/>
          </a:prstGeom>
        </p:spPr>
      </p:pic>
      <p:sp>
        <p:nvSpPr>
          <p:cNvPr id="49" name="TextBox 48">
            <a:extLst>
              <a:ext uri="{FF2B5EF4-FFF2-40B4-BE49-F238E27FC236}">
                <a16:creationId xmlns:a16="http://schemas.microsoft.com/office/drawing/2014/main" id="{871E6E0D-7A6A-BCC7-0233-6191499B5C64}"/>
              </a:ext>
            </a:extLst>
          </p:cNvPr>
          <p:cNvSpPr txBox="1"/>
          <p:nvPr/>
        </p:nvSpPr>
        <p:spPr>
          <a:xfrm>
            <a:off x="1318088" y="3168059"/>
            <a:ext cx="867545" cy="369332"/>
          </a:xfrm>
          <a:prstGeom prst="rect">
            <a:avLst/>
          </a:prstGeom>
          <a:noFill/>
        </p:spPr>
        <p:txBody>
          <a:bodyPr wrap="none" rtlCol="0">
            <a:spAutoFit/>
          </a:bodyPr>
          <a:lstStyle/>
          <a:p>
            <a:r>
              <a:rPr lang="en-US" dirty="0"/>
              <a:t>Banana</a:t>
            </a:r>
          </a:p>
        </p:txBody>
      </p:sp>
      <p:pic>
        <p:nvPicPr>
          <p:cNvPr id="50" name="Picture 49">
            <a:extLst>
              <a:ext uri="{FF2B5EF4-FFF2-40B4-BE49-F238E27FC236}">
                <a16:creationId xmlns:a16="http://schemas.microsoft.com/office/drawing/2014/main" id="{48257BED-D103-D291-D887-96DEE0B2DD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3747" y="3510570"/>
            <a:ext cx="817995" cy="722538"/>
          </a:xfrm>
          <a:prstGeom prst="rect">
            <a:avLst/>
          </a:prstGeom>
        </p:spPr>
      </p:pic>
      <p:sp>
        <p:nvSpPr>
          <p:cNvPr id="51" name="TextBox 50">
            <a:extLst>
              <a:ext uri="{FF2B5EF4-FFF2-40B4-BE49-F238E27FC236}">
                <a16:creationId xmlns:a16="http://schemas.microsoft.com/office/drawing/2014/main" id="{2295A69F-1414-8B09-AC7B-DE0B17EC2617}"/>
              </a:ext>
            </a:extLst>
          </p:cNvPr>
          <p:cNvSpPr txBox="1"/>
          <p:nvPr/>
        </p:nvSpPr>
        <p:spPr>
          <a:xfrm>
            <a:off x="2413070" y="3199814"/>
            <a:ext cx="707245" cy="369332"/>
          </a:xfrm>
          <a:prstGeom prst="rect">
            <a:avLst/>
          </a:prstGeom>
          <a:noFill/>
        </p:spPr>
        <p:txBody>
          <a:bodyPr wrap="none" rtlCol="0">
            <a:spAutoFit/>
          </a:bodyPr>
          <a:lstStyle/>
          <a:p>
            <a:r>
              <a:rPr lang="en-US" dirty="0"/>
              <a:t>Apple</a:t>
            </a:r>
          </a:p>
        </p:txBody>
      </p:sp>
      <p:pic>
        <p:nvPicPr>
          <p:cNvPr id="52" name="Picture 51">
            <a:extLst>
              <a:ext uri="{FF2B5EF4-FFF2-40B4-BE49-F238E27FC236}">
                <a16:creationId xmlns:a16="http://schemas.microsoft.com/office/drawing/2014/main" id="{58E6C0D2-2C85-9AF3-FC1F-0F0422D924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662" y="4658691"/>
            <a:ext cx="817995" cy="722538"/>
          </a:xfrm>
          <a:prstGeom prst="rect">
            <a:avLst/>
          </a:prstGeom>
        </p:spPr>
      </p:pic>
      <p:sp>
        <p:nvSpPr>
          <p:cNvPr id="53" name="TextBox 52">
            <a:extLst>
              <a:ext uri="{FF2B5EF4-FFF2-40B4-BE49-F238E27FC236}">
                <a16:creationId xmlns:a16="http://schemas.microsoft.com/office/drawing/2014/main" id="{14E58991-8000-E4E1-86B3-23702C3F5E31}"/>
              </a:ext>
            </a:extLst>
          </p:cNvPr>
          <p:cNvSpPr txBox="1"/>
          <p:nvPr/>
        </p:nvSpPr>
        <p:spPr>
          <a:xfrm>
            <a:off x="339985" y="4347935"/>
            <a:ext cx="707245" cy="369332"/>
          </a:xfrm>
          <a:prstGeom prst="rect">
            <a:avLst/>
          </a:prstGeom>
          <a:noFill/>
        </p:spPr>
        <p:txBody>
          <a:bodyPr wrap="none" rtlCol="0">
            <a:spAutoFit/>
          </a:bodyPr>
          <a:lstStyle/>
          <a:p>
            <a:r>
              <a:rPr lang="en-US" dirty="0"/>
              <a:t>Apple</a:t>
            </a:r>
          </a:p>
        </p:txBody>
      </p:sp>
      <p:pic>
        <p:nvPicPr>
          <p:cNvPr id="54" name="Picture 53">
            <a:extLst>
              <a:ext uri="{FF2B5EF4-FFF2-40B4-BE49-F238E27FC236}">
                <a16:creationId xmlns:a16="http://schemas.microsoft.com/office/drawing/2014/main" id="{7B9169AB-B9C6-AC03-4E69-BD0F42E653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2991" y="4680022"/>
            <a:ext cx="817995" cy="722538"/>
          </a:xfrm>
          <a:prstGeom prst="rect">
            <a:avLst/>
          </a:prstGeom>
        </p:spPr>
      </p:pic>
      <p:sp>
        <p:nvSpPr>
          <p:cNvPr id="55" name="TextBox 54">
            <a:extLst>
              <a:ext uri="{FF2B5EF4-FFF2-40B4-BE49-F238E27FC236}">
                <a16:creationId xmlns:a16="http://schemas.microsoft.com/office/drawing/2014/main" id="{B201B0A3-27AA-E32C-0B7F-FD860959115C}"/>
              </a:ext>
            </a:extLst>
          </p:cNvPr>
          <p:cNvSpPr txBox="1"/>
          <p:nvPr/>
        </p:nvSpPr>
        <p:spPr>
          <a:xfrm>
            <a:off x="1402314" y="4369266"/>
            <a:ext cx="707245" cy="369332"/>
          </a:xfrm>
          <a:prstGeom prst="rect">
            <a:avLst/>
          </a:prstGeom>
          <a:noFill/>
        </p:spPr>
        <p:txBody>
          <a:bodyPr wrap="none" rtlCol="0">
            <a:spAutoFit/>
          </a:bodyPr>
          <a:lstStyle/>
          <a:p>
            <a:r>
              <a:rPr lang="en-US" dirty="0"/>
              <a:t>Apple</a:t>
            </a:r>
          </a:p>
        </p:txBody>
      </p:sp>
      <p:pic>
        <p:nvPicPr>
          <p:cNvPr id="56" name="Picture 55">
            <a:extLst>
              <a:ext uri="{FF2B5EF4-FFF2-40B4-BE49-F238E27FC236}">
                <a16:creationId xmlns:a16="http://schemas.microsoft.com/office/drawing/2014/main" id="{22B37FF4-F44F-6ABA-F0AF-FD7CF15F92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4787" y="4680022"/>
            <a:ext cx="817995" cy="722538"/>
          </a:xfrm>
          <a:prstGeom prst="rect">
            <a:avLst/>
          </a:prstGeom>
        </p:spPr>
      </p:pic>
      <p:sp>
        <p:nvSpPr>
          <p:cNvPr id="57" name="TextBox 56">
            <a:extLst>
              <a:ext uri="{FF2B5EF4-FFF2-40B4-BE49-F238E27FC236}">
                <a16:creationId xmlns:a16="http://schemas.microsoft.com/office/drawing/2014/main" id="{CCC62455-E1FC-0FDE-45F3-A1713F058B2D}"/>
              </a:ext>
            </a:extLst>
          </p:cNvPr>
          <p:cNvSpPr txBox="1"/>
          <p:nvPr/>
        </p:nvSpPr>
        <p:spPr>
          <a:xfrm>
            <a:off x="2374110" y="4369266"/>
            <a:ext cx="707245" cy="369332"/>
          </a:xfrm>
          <a:prstGeom prst="rect">
            <a:avLst/>
          </a:prstGeom>
          <a:noFill/>
        </p:spPr>
        <p:txBody>
          <a:bodyPr wrap="none" rtlCol="0">
            <a:spAutoFit/>
          </a:bodyPr>
          <a:lstStyle/>
          <a:p>
            <a:r>
              <a:rPr lang="en-US" dirty="0"/>
              <a:t>Apple</a:t>
            </a:r>
          </a:p>
        </p:txBody>
      </p:sp>
      <p:sp>
        <p:nvSpPr>
          <p:cNvPr id="62" name="TextBox 61">
            <a:extLst>
              <a:ext uri="{FF2B5EF4-FFF2-40B4-BE49-F238E27FC236}">
                <a16:creationId xmlns:a16="http://schemas.microsoft.com/office/drawing/2014/main" id="{937CAE31-6B86-E2D8-02FE-99B78EBA4DC0}"/>
              </a:ext>
            </a:extLst>
          </p:cNvPr>
          <p:cNvSpPr txBox="1"/>
          <p:nvPr/>
        </p:nvSpPr>
        <p:spPr>
          <a:xfrm>
            <a:off x="830976" y="5561981"/>
            <a:ext cx="1755609" cy="369332"/>
          </a:xfrm>
          <a:prstGeom prst="rect">
            <a:avLst/>
          </a:prstGeom>
          <a:noFill/>
        </p:spPr>
        <p:txBody>
          <a:bodyPr wrap="none" rtlCol="0">
            <a:spAutoFit/>
          </a:bodyPr>
          <a:lstStyle/>
          <a:p>
            <a:r>
              <a:rPr lang="en-US" dirty="0">
                <a:solidFill>
                  <a:srgbClr val="C00000"/>
                </a:solidFill>
              </a:rPr>
              <a:t>Training Data Set</a:t>
            </a:r>
          </a:p>
        </p:txBody>
      </p:sp>
      <p:pic>
        <p:nvPicPr>
          <p:cNvPr id="63" name="Picture 62">
            <a:extLst>
              <a:ext uri="{FF2B5EF4-FFF2-40B4-BE49-F238E27FC236}">
                <a16:creationId xmlns:a16="http://schemas.microsoft.com/office/drawing/2014/main" id="{DDBECFF2-904E-6545-8336-FA87A7FD5C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3000" y="836797"/>
            <a:ext cx="817995" cy="722538"/>
          </a:xfrm>
          <a:prstGeom prst="rect">
            <a:avLst/>
          </a:prstGeom>
        </p:spPr>
      </p:pic>
      <p:cxnSp>
        <p:nvCxnSpPr>
          <p:cNvPr id="66" name="Straight Arrow Connector 65">
            <a:extLst>
              <a:ext uri="{FF2B5EF4-FFF2-40B4-BE49-F238E27FC236}">
                <a16:creationId xmlns:a16="http://schemas.microsoft.com/office/drawing/2014/main" id="{929E7A6F-F98C-5337-62E6-94C90DF61EC7}"/>
              </a:ext>
            </a:extLst>
          </p:cNvPr>
          <p:cNvCxnSpPr>
            <a:stCxn id="63" idx="2"/>
            <a:endCxn id="16" idx="0"/>
          </p:cNvCxnSpPr>
          <p:nvPr/>
        </p:nvCxnSpPr>
        <p:spPr>
          <a:xfrm>
            <a:off x="5981998" y="1559335"/>
            <a:ext cx="0" cy="11291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3F6D24F1-64E6-78C1-B84D-F1FF587D5EB2}"/>
              </a:ext>
            </a:extLst>
          </p:cNvPr>
          <p:cNvSpPr txBox="1"/>
          <p:nvPr/>
        </p:nvSpPr>
        <p:spPr>
          <a:xfrm>
            <a:off x="6096000" y="1754763"/>
            <a:ext cx="478016" cy="369332"/>
          </a:xfrm>
          <a:prstGeom prst="rect">
            <a:avLst/>
          </a:prstGeom>
          <a:noFill/>
        </p:spPr>
        <p:txBody>
          <a:bodyPr wrap="none" rtlCol="0">
            <a:spAutoFit/>
          </a:bodyPr>
          <a:lstStyle/>
          <a:p>
            <a:r>
              <a:rPr lang="en-US" dirty="0"/>
              <a:t>???</a:t>
            </a:r>
          </a:p>
        </p:txBody>
      </p:sp>
      <p:cxnSp>
        <p:nvCxnSpPr>
          <p:cNvPr id="69" name="Straight Arrow Connector 68">
            <a:extLst>
              <a:ext uri="{FF2B5EF4-FFF2-40B4-BE49-F238E27FC236}">
                <a16:creationId xmlns:a16="http://schemas.microsoft.com/office/drawing/2014/main" id="{352A436B-9C95-D407-5713-384C52069409}"/>
              </a:ext>
            </a:extLst>
          </p:cNvPr>
          <p:cNvCxnSpPr>
            <a:cxnSpLocks/>
          </p:cNvCxnSpPr>
          <p:nvPr/>
        </p:nvCxnSpPr>
        <p:spPr>
          <a:xfrm flipV="1">
            <a:off x="6999190" y="3524253"/>
            <a:ext cx="1586670" cy="7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Explosion 2 71">
            <a:extLst>
              <a:ext uri="{FF2B5EF4-FFF2-40B4-BE49-F238E27FC236}">
                <a16:creationId xmlns:a16="http://schemas.microsoft.com/office/drawing/2014/main" id="{5B9490F1-3037-9156-FE86-E32C9A2B301B}"/>
              </a:ext>
            </a:extLst>
          </p:cNvPr>
          <p:cNvSpPr/>
          <p:nvPr/>
        </p:nvSpPr>
        <p:spPr>
          <a:xfrm>
            <a:off x="8811490" y="2579355"/>
            <a:ext cx="2517569" cy="1653753"/>
          </a:xfrm>
          <a:prstGeom prst="irregularSeal2">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Its an Apple</a:t>
            </a:r>
          </a:p>
        </p:txBody>
      </p:sp>
      <p:sp>
        <p:nvSpPr>
          <p:cNvPr id="73" name="TextBox 72">
            <a:extLst>
              <a:ext uri="{FF2B5EF4-FFF2-40B4-BE49-F238E27FC236}">
                <a16:creationId xmlns:a16="http://schemas.microsoft.com/office/drawing/2014/main" id="{490C37CA-0CB8-E9FB-1E2A-17A9514B59FB}"/>
              </a:ext>
            </a:extLst>
          </p:cNvPr>
          <p:cNvSpPr txBox="1"/>
          <p:nvPr/>
        </p:nvSpPr>
        <p:spPr>
          <a:xfrm>
            <a:off x="9344839" y="2181390"/>
            <a:ext cx="1116011" cy="369332"/>
          </a:xfrm>
          <a:prstGeom prst="rect">
            <a:avLst/>
          </a:prstGeom>
          <a:noFill/>
        </p:spPr>
        <p:txBody>
          <a:bodyPr wrap="none" rtlCol="0">
            <a:spAutoFit/>
          </a:bodyPr>
          <a:lstStyle/>
          <a:p>
            <a:r>
              <a:rPr lang="en-US" dirty="0">
                <a:solidFill>
                  <a:srgbClr val="C00000"/>
                </a:solidFill>
              </a:rPr>
              <a:t>Prediction</a:t>
            </a:r>
          </a:p>
        </p:txBody>
      </p:sp>
      <p:sp>
        <p:nvSpPr>
          <p:cNvPr id="74" name="TextBox 73">
            <a:extLst>
              <a:ext uri="{FF2B5EF4-FFF2-40B4-BE49-F238E27FC236}">
                <a16:creationId xmlns:a16="http://schemas.microsoft.com/office/drawing/2014/main" id="{FA2DA0FA-8E2E-0EF7-9C7F-3DED2B920115}"/>
              </a:ext>
            </a:extLst>
          </p:cNvPr>
          <p:cNvSpPr txBox="1"/>
          <p:nvPr/>
        </p:nvSpPr>
        <p:spPr>
          <a:xfrm>
            <a:off x="3255367" y="5830126"/>
            <a:ext cx="6021200" cy="369332"/>
          </a:xfrm>
          <a:prstGeom prst="rect">
            <a:avLst/>
          </a:prstGeom>
          <a:noFill/>
        </p:spPr>
        <p:txBody>
          <a:bodyPr wrap="none" rtlCol="0">
            <a:spAutoFit/>
          </a:bodyPr>
          <a:lstStyle/>
          <a:p>
            <a:r>
              <a:rPr lang="en-US" dirty="0">
                <a:solidFill>
                  <a:srgbClr val="C00000"/>
                </a:solidFill>
              </a:rPr>
              <a:t>Here we Use Label Data to train Classifier (</a:t>
            </a:r>
            <a:r>
              <a:rPr lang="en-US" dirty="0"/>
              <a:t>Supervised Learning</a:t>
            </a:r>
            <a:r>
              <a:rPr lang="en-US" dirty="0">
                <a:solidFill>
                  <a:srgbClr val="C00000"/>
                </a:solidFill>
              </a:rPr>
              <a:t>)</a:t>
            </a:r>
          </a:p>
        </p:txBody>
      </p:sp>
    </p:spTree>
    <p:extLst>
      <p:ext uri="{BB962C8B-B14F-4D97-AF65-F5344CB8AC3E}">
        <p14:creationId xmlns:p14="http://schemas.microsoft.com/office/powerpoint/2010/main" val="1363660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6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6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6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6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73"/>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33" grpId="0" animBg="1"/>
      <p:bldP spid="34" grpId="0"/>
      <p:bldP spid="36" grpId="0"/>
      <p:bldP spid="37" grpId="0"/>
      <p:bldP spid="39" grpId="0"/>
      <p:bldP spid="47" grpId="0"/>
      <p:bldP spid="49" grpId="0"/>
      <p:bldP spid="51" grpId="0"/>
      <p:bldP spid="53" grpId="0"/>
      <p:bldP spid="55" grpId="0"/>
      <p:bldP spid="57" grpId="0"/>
      <p:bldP spid="62" grpId="0"/>
      <p:bldP spid="68" grpId="0"/>
      <p:bldP spid="72" grpId="0" animBg="1"/>
      <p:bldP spid="73" grpId="0"/>
      <p:bldP spid="7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8593B-2E97-4ECD-BB17-9BF51DC36404}"/>
              </a:ext>
            </a:extLst>
          </p:cNvPr>
          <p:cNvSpPr>
            <a:spLocks noGrp="1"/>
          </p:cNvSpPr>
          <p:nvPr>
            <p:ph type="title"/>
          </p:nvPr>
        </p:nvSpPr>
        <p:spPr/>
        <p:txBody>
          <a:bodyPr>
            <a:normAutofit/>
          </a:bodyPr>
          <a:lstStyle/>
          <a:p>
            <a:r>
              <a:rPr lang="en-US" dirty="0"/>
              <a:t>K-Medoids Clustering Algorithm – Example Cont..</a:t>
            </a:r>
            <a:endParaRPr lang="en-IN" dirty="0"/>
          </a:p>
        </p:txBody>
      </p:sp>
      <p:graphicFrame>
        <p:nvGraphicFramePr>
          <p:cNvPr id="5" name="Content Placeholder 4">
            <a:extLst>
              <a:ext uri="{FF2B5EF4-FFF2-40B4-BE49-F238E27FC236}">
                <a16:creationId xmlns:a16="http://schemas.microsoft.com/office/drawing/2014/main" id="{7D78ED11-DA0E-4D1F-950E-3A14FE1D276F}"/>
              </a:ext>
            </a:extLst>
          </p:cNvPr>
          <p:cNvGraphicFramePr>
            <a:graphicFrameLocks/>
          </p:cNvGraphicFramePr>
          <p:nvPr/>
        </p:nvGraphicFramePr>
        <p:xfrm>
          <a:off x="240322" y="1164731"/>
          <a:ext cx="6400801" cy="3810000"/>
        </p:xfrm>
        <a:graphic>
          <a:graphicData uri="http://schemas.openxmlformats.org/drawingml/2006/table">
            <a:tbl>
              <a:tblPr firstRow="1" bandRow="1">
                <a:tableStyleId>{8EC20E35-A176-4012-BC5E-935CFFF8708E}</a:tableStyleId>
              </a:tblPr>
              <a:tblGrid>
                <a:gridCol w="1218350">
                  <a:extLst>
                    <a:ext uri="{9D8B030D-6E8A-4147-A177-3AD203B41FA5}">
                      <a16:colId xmlns:a16="http://schemas.microsoft.com/office/drawing/2014/main" val="131083297"/>
                    </a:ext>
                  </a:extLst>
                </a:gridCol>
                <a:gridCol w="1218350">
                  <a:extLst>
                    <a:ext uri="{9D8B030D-6E8A-4147-A177-3AD203B41FA5}">
                      <a16:colId xmlns:a16="http://schemas.microsoft.com/office/drawing/2014/main" val="20000"/>
                    </a:ext>
                  </a:extLst>
                </a:gridCol>
                <a:gridCol w="1321367">
                  <a:extLst>
                    <a:ext uri="{9D8B030D-6E8A-4147-A177-3AD203B41FA5}">
                      <a16:colId xmlns:a16="http://schemas.microsoft.com/office/drawing/2014/main" val="20001"/>
                    </a:ext>
                  </a:extLst>
                </a:gridCol>
                <a:gridCol w="1321367">
                  <a:extLst>
                    <a:ext uri="{9D8B030D-6E8A-4147-A177-3AD203B41FA5}">
                      <a16:colId xmlns:a16="http://schemas.microsoft.com/office/drawing/2014/main" val="2015045789"/>
                    </a:ext>
                  </a:extLst>
                </a:gridCol>
                <a:gridCol w="1321367">
                  <a:extLst>
                    <a:ext uri="{9D8B030D-6E8A-4147-A177-3AD203B41FA5}">
                      <a16:colId xmlns:a16="http://schemas.microsoft.com/office/drawing/2014/main" val="1049811800"/>
                    </a:ext>
                  </a:extLst>
                </a:gridCol>
              </a:tblGrid>
              <a:tr h="0">
                <a:tc>
                  <a:txBody>
                    <a:bodyPr/>
                    <a:lstStyle/>
                    <a:p>
                      <a:pPr algn="ctr"/>
                      <a:r>
                        <a:rPr lang="en-US" dirty="0">
                          <a:solidFill>
                            <a:schemeClr val="tx1"/>
                          </a:solidFill>
                        </a:rPr>
                        <a:t>Sr.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dirty="0">
                          <a:solidFill>
                            <a:schemeClr val="tx1"/>
                          </a:solidFill>
                        </a:rPr>
                        <a:t>X</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dirty="0">
                          <a:solidFill>
                            <a:schemeClr val="tx1"/>
                          </a:solidFill>
                        </a:rPr>
                        <a:t>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dirty="0">
                          <a:solidFill>
                            <a:schemeClr val="tx1"/>
                          </a:solidFill>
                        </a:rPr>
                        <a:t>Dissimilarity  From C1</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Dissimilarity  From C2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0">
                <a:tc>
                  <a:txBody>
                    <a:bodyPr/>
                    <a:lstStyle/>
                    <a:p>
                      <a:pPr algn="ctr"/>
                      <a:r>
                        <a:rPr lang="en-US" sz="1900" b="0" dirty="0">
                          <a:solidFill>
                            <a:schemeClr val="tx1"/>
                          </a:solidFill>
                        </a:rPr>
                        <a:t>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b="0" dirty="0">
                          <a:solidFill>
                            <a:schemeClr val="tx1"/>
                          </a:solidFill>
                        </a:rPr>
                        <a:t>8</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solidFill>
                            <a:schemeClr val="tx1"/>
                          </a:solidFill>
                        </a:rPr>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solidFill>
                            <a:schemeClr val="tx1"/>
                          </a:solidFill>
                        </a:rPr>
                        <a:t>6</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solidFill>
                            <a:schemeClr val="tx1"/>
                          </a:solidFill>
                        </a:rPr>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0">
                <a:tc>
                  <a:txBody>
                    <a:bodyPr/>
                    <a:lstStyle/>
                    <a:p>
                      <a:pPr algn="ctr"/>
                      <a:r>
                        <a:rPr lang="en-US" sz="1900" b="0" dirty="0">
                          <a:solidFill>
                            <a:schemeClr val="tx1"/>
                          </a:solidFill>
                        </a:rPr>
                        <a:t>1</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b="0" dirty="0">
                          <a:solidFill>
                            <a:schemeClr val="tx1"/>
                          </a:solidFill>
                        </a:rPr>
                        <a:t>3</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solidFill>
                            <a:schemeClr val="tx1"/>
                          </a:solidFill>
                        </a:rPr>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solidFill>
                            <a:schemeClr val="tx1"/>
                          </a:solidFill>
                        </a:rPr>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solidFill>
                            <a:schemeClr val="tx1"/>
                          </a:solidFill>
                        </a:rPr>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0">
                <a:tc>
                  <a:txBody>
                    <a:bodyPr/>
                    <a:lstStyle/>
                    <a:p>
                      <a:pPr algn="ctr"/>
                      <a:r>
                        <a:rPr lang="en-US" sz="1900" b="0" dirty="0">
                          <a:solidFill>
                            <a:schemeClr val="tx1"/>
                          </a:solidFill>
                        </a:rPr>
                        <a:t>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dirty="0"/>
                        <a:t>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0">
                <a:tc>
                  <a:txBody>
                    <a:bodyPr/>
                    <a:lstStyle/>
                    <a:p>
                      <a:pPr algn="ctr"/>
                      <a:r>
                        <a:rPr lang="en-US" sz="1900" b="0" dirty="0">
                          <a:solidFill>
                            <a:schemeClr val="tx1"/>
                          </a:solidFill>
                        </a:rPr>
                        <a:t>3</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dirty="0"/>
                        <a:t>9</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6</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6</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0">
                <a:tc>
                  <a:txBody>
                    <a:bodyPr/>
                    <a:lstStyle/>
                    <a:p>
                      <a:pPr algn="ctr"/>
                      <a:r>
                        <a:rPr lang="en-US" sz="1900" dirty="0"/>
                        <a:t>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dirty="0"/>
                        <a:t>8</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979802041"/>
                  </a:ext>
                </a:extLst>
              </a:tr>
              <a:tr h="0">
                <a:tc>
                  <a:txBody>
                    <a:bodyPr/>
                    <a:lstStyle/>
                    <a:p>
                      <a:pPr algn="ctr"/>
                      <a:r>
                        <a:rPr lang="en-US" sz="1900" dirty="0"/>
                        <a:t>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dirty="0"/>
                        <a:t>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03473975"/>
                  </a:ext>
                </a:extLst>
              </a:tr>
              <a:tr h="0">
                <a:tc>
                  <a:txBody>
                    <a:bodyPr/>
                    <a:lstStyle/>
                    <a:p>
                      <a:pPr algn="ctr"/>
                      <a:r>
                        <a:rPr lang="en-US" sz="1900" dirty="0"/>
                        <a:t>6</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dirty="0"/>
                        <a:t>7</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275437047"/>
                  </a:ext>
                </a:extLst>
              </a:tr>
              <a:tr h="0">
                <a:tc>
                  <a:txBody>
                    <a:bodyPr/>
                    <a:lstStyle/>
                    <a:p>
                      <a:pPr algn="ctr"/>
                      <a:r>
                        <a:rPr lang="en-US" sz="1900" dirty="0"/>
                        <a:t>8</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dirty="0"/>
                        <a:t>7</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228121186"/>
                  </a:ext>
                </a:extLst>
              </a:tr>
            </a:tbl>
          </a:graphicData>
        </a:graphic>
      </p:graphicFrame>
      <p:sp>
        <p:nvSpPr>
          <p:cNvPr id="6" name="Rectangle 3">
            <a:extLst>
              <a:ext uri="{FF2B5EF4-FFF2-40B4-BE49-F238E27FC236}">
                <a16:creationId xmlns:a16="http://schemas.microsoft.com/office/drawing/2014/main" id="{EB530787-164E-4660-BEBF-275B27FA1FBB}"/>
              </a:ext>
            </a:extLst>
          </p:cNvPr>
          <p:cNvSpPr>
            <a:spLocks noChangeArrowheads="1"/>
          </p:cNvSpPr>
          <p:nvPr/>
        </p:nvSpPr>
        <p:spPr bwMode="auto">
          <a:xfrm>
            <a:off x="6860313" y="1164731"/>
            <a:ext cx="4965341" cy="16619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rgbClr val="40424E"/>
                </a:solidFill>
                <a:effectLst/>
                <a:latin typeface="+mj-lt"/>
              </a:rPr>
              <a:t>Step 3: randomly select one non-medoid point and recalculate the cost.</a:t>
            </a:r>
            <a:endParaRPr lang="en-US" altLang="en-US" dirty="0">
              <a:latin typeface="+mj-lt"/>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40424E"/>
                </a:solidFill>
                <a:effectLst/>
                <a:latin typeface="+mj-lt"/>
              </a:rPr>
              <a:t>Let the randomly selected point be (8, 4).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40424E"/>
                </a:solidFill>
                <a:effectLst/>
                <a:latin typeface="+mj-lt"/>
              </a:rPr>
              <a:t>The dissimilarity of each non-medoid point with the medoids – </a:t>
            </a:r>
            <a:r>
              <a:rPr kumimoji="0" lang="en-US" altLang="en-US" b="1" i="0" u="none" strike="noStrike" cap="none" normalizeH="0" baseline="0" dirty="0">
                <a:ln>
                  <a:noFill/>
                </a:ln>
                <a:solidFill>
                  <a:srgbClr val="40424E"/>
                </a:solidFill>
                <a:effectLst/>
                <a:latin typeface="+mj-lt"/>
              </a:rPr>
              <a:t>C1 (4, 5) </a:t>
            </a:r>
            <a:r>
              <a:rPr kumimoji="0" lang="en-US" altLang="en-US" b="0" i="0" u="none" strike="noStrike" cap="none" normalizeH="0" baseline="0" dirty="0">
                <a:ln>
                  <a:noFill/>
                </a:ln>
                <a:solidFill>
                  <a:srgbClr val="40424E"/>
                </a:solidFill>
                <a:effectLst/>
                <a:latin typeface="+mj-lt"/>
              </a:rPr>
              <a:t>and </a:t>
            </a:r>
            <a:r>
              <a:rPr kumimoji="0" lang="en-US" altLang="en-US" b="1" i="0" u="none" strike="noStrike" cap="none" normalizeH="0" baseline="0" dirty="0">
                <a:ln>
                  <a:noFill/>
                </a:ln>
                <a:solidFill>
                  <a:srgbClr val="40424E"/>
                </a:solidFill>
                <a:effectLst/>
                <a:latin typeface="+mj-lt"/>
              </a:rPr>
              <a:t>C2 (8, 4) </a:t>
            </a:r>
            <a:r>
              <a:rPr kumimoji="0" lang="en-US" altLang="en-US" b="0" i="0" u="none" strike="noStrike" cap="none" normalizeH="0" baseline="0" dirty="0">
                <a:ln>
                  <a:noFill/>
                </a:ln>
                <a:solidFill>
                  <a:srgbClr val="40424E"/>
                </a:solidFill>
                <a:effectLst/>
                <a:latin typeface="+mj-lt"/>
              </a:rPr>
              <a:t>is calculated and tabulated.</a:t>
            </a:r>
            <a:r>
              <a:rPr kumimoji="0" lang="en-US" altLang="en-US" b="0" i="0" u="none" strike="noStrike" cap="none" normalizeH="0" baseline="0" dirty="0">
                <a:ln>
                  <a:noFill/>
                </a:ln>
                <a:solidFill>
                  <a:schemeClr val="tx1"/>
                </a:solidFill>
                <a:effectLst/>
                <a:latin typeface="+mj-lt"/>
              </a:rPr>
              <a:t> </a:t>
            </a:r>
          </a:p>
        </p:txBody>
      </p:sp>
    </p:spTree>
    <p:extLst>
      <p:ext uri="{BB962C8B-B14F-4D97-AF65-F5344CB8AC3E}">
        <p14:creationId xmlns:p14="http://schemas.microsoft.com/office/powerpoint/2010/main" val="4085178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8593B-2E97-4ECD-BB17-9BF51DC36404}"/>
              </a:ext>
            </a:extLst>
          </p:cNvPr>
          <p:cNvSpPr>
            <a:spLocks noGrp="1"/>
          </p:cNvSpPr>
          <p:nvPr>
            <p:ph type="title"/>
          </p:nvPr>
        </p:nvSpPr>
        <p:spPr/>
        <p:txBody>
          <a:bodyPr>
            <a:normAutofit/>
          </a:bodyPr>
          <a:lstStyle/>
          <a:p>
            <a:r>
              <a:rPr lang="en-US" dirty="0"/>
              <a:t>K-Medoids Clustering Algorithm – Example Cont..</a:t>
            </a:r>
            <a:endParaRPr lang="en-IN" dirty="0"/>
          </a:p>
        </p:txBody>
      </p:sp>
      <p:graphicFrame>
        <p:nvGraphicFramePr>
          <p:cNvPr id="7" name="Content Placeholder 4">
            <a:extLst>
              <a:ext uri="{FF2B5EF4-FFF2-40B4-BE49-F238E27FC236}">
                <a16:creationId xmlns:a16="http://schemas.microsoft.com/office/drawing/2014/main" id="{40D0D3DF-83ED-4644-95DD-DAA29E2DB729}"/>
              </a:ext>
            </a:extLst>
          </p:cNvPr>
          <p:cNvGraphicFramePr>
            <a:graphicFrameLocks/>
          </p:cNvGraphicFramePr>
          <p:nvPr/>
        </p:nvGraphicFramePr>
        <p:xfrm>
          <a:off x="231529" y="1164731"/>
          <a:ext cx="6400801" cy="3810000"/>
        </p:xfrm>
        <a:graphic>
          <a:graphicData uri="http://schemas.openxmlformats.org/drawingml/2006/table">
            <a:tbl>
              <a:tblPr firstRow="1" bandRow="1">
                <a:tableStyleId>{8EC20E35-A176-4012-BC5E-935CFFF8708E}</a:tableStyleId>
              </a:tblPr>
              <a:tblGrid>
                <a:gridCol w="1218350">
                  <a:extLst>
                    <a:ext uri="{9D8B030D-6E8A-4147-A177-3AD203B41FA5}">
                      <a16:colId xmlns:a16="http://schemas.microsoft.com/office/drawing/2014/main" val="131083297"/>
                    </a:ext>
                  </a:extLst>
                </a:gridCol>
                <a:gridCol w="1218350">
                  <a:extLst>
                    <a:ext uri="{9D8B030D-6E8A-4147-A177-3AD203B41FA5}">
                      <a16:colId xmlns:a16="http://schemas.microsoft.com/office/drawing/2014/main" val="20000"/>
                    </a:ext>
                  </a:extLst>
                </a:gridCol>
                <a:gridCol w="1321367">
                  <a:extLst>
                    <a:ext uri="{9D8B030D-6E8A-4147-A177-3AD203B41FA5}">
                      <a16:colId xmlns:a16="http://schemas.microsoft.com/office/drawing/2014/main" val="20001"/>
                    </a:ext>
                  </a:extLst>
                </a:gridCol>
                <a:gridCol w="1321367">
                  <a:extLst>
                    <a:ext uri="{9D8B030D-6E8A-4147-A177-3AD203B41FA5}">
                      <a16:colId xmlns:a16="http://schemas.microsoft.com/office/drawing/2014/main" val="2015045789"/>
                    </a:ext>
                  </a:extLst>
                </a:gridCol>
                <a:gridCol w="1321367">
                  <a:extLst>
                    <a:ext uri="{9D8B030D-6E8A-4147-A177-3AD203B41FA5}">
                      <a16:colId xmlns:a16="http://schemas.microsoft.com/office/drawing/2014/main" val="1049811800"/>
                    </a:ext>
                  </a:extLst>
                </a:gridCol>
              </a:tblGrid>
              <a:tr h="0">
                <a:tc>
                  <a:txBody>
                    <a:bodyPr/>
                    <a:lstStyle/>
                    <a:p>
                      <a:pPr algn="ctr"/>
                      <a:r>
                        <a:rPr lang="en-US" dirty="0">
                          <a:solidFill>
                            <a:schemeClr val="tx1"/>
                          </a:solidFill>
                        </a:rPr>
                        <a:t>Sr.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dirty="0">
                          <a:solidFill>
                            <a:schemeClr val="tx1"/>
                          </a:solidFill>
                        </a:rPr>
                        <a:t>X</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dirty="0">
                          <a:solidFill>
                            <a:schemeClr val="tx1"/>
                          </a:solidFill>
                        </a:rPr>
                        <a:t>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dirty="0">
                          <a:solidFill>
                            <a:schemeClr val="tx1"/>
                          </a:solidFill>
                        </a:rPr>
                        <a:t>Dissimilarity  From C1</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Dissimilarity  From C2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0">
                <a:tc>
                  <a:txBody>
                    <a:bodyPr/>
                    <a:lstStyle/>
                    <a:p>
                      <a:pPr algn="ctr"/>
                      <a:r>
                        <a:rPr lang="en-US" sz="1900" b="0" dirty="0">
                          <a:solidFill>
                            <a:schemeClr val="tx1"/>
                          </a:solidFill>
                        </a:rPr>
                        <a:t>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b="0" dirty="0">
                          <a:solidFill>
                            <a:schemeClr val="tx1"/>
                          </a:solidFill>
                        </a:rPr>
                        <a:t>8</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solidFill>
                            <a:schemeClr val="tx1"/>
                          </a:solidFill>
                        </a:rPr>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solidFill>
                            <a:schemeClr val="tx1"/>
                          </a:solidFill>
                        </a:rPr>
                        <a:t>6</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1" dirty="0">
                          <a:solidFill>
                            <a:schemeClr val="accent6"/>
                          </a:solidFill>
                        </a:rPr>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0">
                <a:tc>
                  <a:txBody>
                    <a:bodyPr/>
                    <a:lstStyle/>
                    <a:p>
                      <a:pPr algn="ctr"/>
                      <a:r>
                        <a:rPr lang="en-US" sz="1900" b="0" dirty="0">
                          <a:solidFill>
                            <a:schemeClr val="tx1"/>
                          </a:solidFill>
                        </a:rPr>
                        <a:t>1</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b="0" dirty="0">
                          <a:solidFill>
                            <a:schemeClr val="tx1"/>
                          </a:solidFill>
                        </a:rPr>
                        <a:t>3</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solidFill>
                            <a:schemeClr val="tx1"/>
                          </a:solidFill>
                        </a:rPr>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1" dirty="0">
                          <a:solidFill>
                            <a:schemeClr val="tx2"/>
                          </a:solidFill>
                        </a:rPr>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solidFill>
                            <a:schemeClr val="tx1"/>
                          </a:solidFill>
                        </a:rPr>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0">
                <a:tc>
                  <a:txBody>
                    <a:bodyPr/>
                    <a:lstStyle/>
                    <a:p>
                      <a:pPr algn="ctr"/>
                      <a:r>
                        <a:rPr lang="en-US" sz="1900" b="0" dirty="0">
                          <a:solidFill>
                            <a:schemeClr val="tx1"/>
                          </a:solidFill>
                        </a:rPr>
                        <a:t>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dirty="0"/>
                        <a:t>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1" dirty="0">
                          <a:solidFill>
                            <a:schemeClr val="tx2"/>
                          </a:solidFill>
                        </a:rPr>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0">
                <a:tc>
                  <a:txBody>
                    <a:bodyPr/>
                    <a:lstStyle/>
                    <a:p>
                      <a:pPr algn="ctr"/>
                      <a:r>
                        <a:rPr lang="en-US" sz="1900" b="0" dirty="0">
                          <a:solidFill>
                            <a:schemeClr val="tx1"/>
                          </a:solidFill>
                        </a:rPr>
                        <a:t>3</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dirty="0"/>
                        <a:t>9</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6</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6</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1" dirty="0">
                          <a:solidFill>
                            <a:schemeClr val="accent6"/>
                          </a:solidFill>
                        </a:rPr>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0">
                <a:tc>
                  <a:txBody>
                    <a:bodyPr/>
                    <a:lstStyle/>
                    <a:p>
                      <a:pPr algn="ctr"/>
                      <a:r>
                        <a:rPr lang="en-US" sz="1900" dirty="0"/>
                        <a:t>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dirty="0"/>
                        <a:t>8</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1" dirty="0">
                          <a:solidFill>
                            <a:schemeClr val="accent6"/>
                          </a:solidFill>
                        </a:rPr>
                        <a:t>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979802041"/>
                  </a:ext>
                </a:extLst>
              </a:tr>
              <a:tr h="0">
                <a:tc>
                  <a:txBody>
                    <a:bodyPr/>
                    <a:lstStyle/>
                    <a:p>
                      <a:pPr algn="ctr"/>
                      <a:r>
                        <a:rPr lang="en-US" sz="1900" dirty="0"/>
                        <a:t>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dirty="0"/>
                        <a:t>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1" dirty="0">
                          <a:solidFill>
                            <a:schemeClr val="tx2"/>
                          </a:solidFill>
                        </a:rPr>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03473975"/>
                  </a:ext>
                </a:extLst>
              </a:tr>
              <a:tr h="0">
                <a:tc>
                  <a:txBody>
                    <a:bodyPr/>
                    <a:lstStyle/>
                    <a:p>
                      <a:pPr algn="ctr"/>
                      <a:r>
                        <a:rPr lang="en-US" sz="1900" dirty="0"/>
                        <a:t>6</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dirty="0"/>
                        <a:t>7</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1" dirty="0">
                          <a:solidFill>
                            <a:schemeClr val="accent6"/>
                          </a:solidFill>
                        </a:rPr>
                        <a:t>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275437047"/>
                  </a:ext>
                </a:extLst>
              </a:tr>
              <a:tr h="0">
                <a:tc>
                  <a:txBody>
                    <a:bodyPr/>
                    <a:lstStyle/>
                    <a:p>
                      <a:pPr algn="ctr"/>
                      <a:r>
                        <a:rPr lang="en-US" sz="1900" dirty="0"/>
                        <a:t>8</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dirty="0"/>
                        <a:t>7</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1" dirty="0">
                          <a:solidFill>
                            <a:schemeClr val="accent6"/>
                          </a:solidFill>
                        </a:rPr>
                        <a:t>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228121186"/>
                  </a:ext>
                </a:extLst>
              </a:tr>
            </a:tbl>
          </a:graphicData>
        </a:graphic>
      </p:graphicFrame>
      <p:sp>
        <p:nvSpPr>
          <p:cNvPr id="8" name="Rectangle 3">
            <a:extLst>
              <a:ext uri="{FF2B5EF4-FFF2-40B4-BE49-F238E27FC236}">
                <a16:creationId xmlns:a16="http://schemas.microsoft.com/office/drawing/2014/main" id="{FC97E15D-7ABC-40C5-A903-8B1697B80D9F}"/>
              </a:ext>
            </a:extLst>
          </p:cNvPr>
          <p:cNvSpPr>
            <a:spLocks noChangeArrowheads="1"/>
          </p:cNvSpPr>
          <p:nvPr/>
        </p:nvSpPr>
        <p:spPr bwMode="auto">
          <a:xfrm>
            <a:off x="6798767" y="1164731"/>
            <a:ext cx="5161704" cy="41549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mj-lt"/>
              </a:rPr>
              <a:t>Each point is assigned to that cluster whose dissimilarity is less. </a:t>
            </a:r>
            <a:r>
              <a:rPr kumimoji="0" lang="en-US" altLang="en-US" b="1" i="0" u="none" strike="noStrike" cap="none" normalizeH="0" baseline="0" dirty="0">
                <a:ln>
                  <a:noFill/>
                </a:ln>
                <a:solidFill>
                  <a:schemeClr val="tx2"/>
                </a:solidFill>
                <a:effectLst/>
                <a:latin typeface="+mj-lt"/>
              </a:rPr>
              <a:t>So, the points 1, 2, 5 go to cluster C1 </a:t>
            </a:r>
            <a:r>
              <a:rPr kumimoji="0" lang="en-US" altLang="en-US" b="0" i="0" u="none" strike="noStrike" cap="none" normalizeH="0" baseline="0" dirty="0">
                <a:ln>
                  <a:noFill/>
                </a:ln>
                <a:solidFill>
                  <a:schemeClr val="tx1"/>
                </a:solidFill>
                <a:effectLst/>
                <a:latin typeface="+mj-lt"/>
              </a:rPr>
              <a:t>and </a:t>
            </a:r>
            <a:r>
              <a:rPr kumimoji="0" lang="en-US" altLang="en-US" b="1" i="0" u="none" strike="noStrike" cap="none" normalizeH="0" baseline="0" dirty="0">
                <a:ln>
                  <a:noFill/>
                </a:ln>
                <a:solidFill>
                  <a:schemeClr val="accent6"/>
                </a:solidFill>
                <a:effectLst/>
                <a:latin typeface="+mj-lt"/>
              </a:rPr>
              <a:t>0, 3, 4, 6, 8 go to cluster C2</a:t>
            </a:r>
            <a:r>
              <a:rPr kumimoji="0" lang="en-US" altLang="en-US" b="0" i="0" u="none" strike="noStrike" cap="none" normalizeH="0" baseline="0" dirty="0">
                <a:ln>
                  <a:noFill/>
                </a:ln>
                <a:solidFill>
                  <a:schemeClr val="tx1"/>
                </a:solidFill>
                <a:effectLst/>
                <a:latin typeface="+mj-lt"/>
              </a:rPr>
              <a:t>.</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mj-lt"/>
              </a:rPr>
              <a:t>The New cost, </a:t>
            </a:r>
          </a:p>
          <a:p>
            <a:pPr lvl="1" algn="just"/>
            <a:r>
              <a:rPr kumimoji="0" lang="en-US" altLang="en-US" b="0" i="0" u="none" strike="noStrike" cap="none" normalizeH="0" baseline="0" dirty="0">
                <a:ln>
                  <a:noFill/>
                </a:ln>
                <a:solidFill>
                  <a:schemeClr val="tx1"/>
                </a:solidFill>
                <a:effectLst/>
                <a:latin typeface="+mj-lt"/>
              </a:rPr>
              <a:t>= </a:t>
            </a:r>
            <a:r>
              <a:rPr lang="en-US" altLang="en-US" dirty="0">
                <a:latin typeface="+mj-lt"/>
              </a:rPr>
              <a:t>(3 + 4 + 4) + (3 + 3 + 1 + 2 + 2) = 22</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mj-lt"/>
              </a:rPr>
              <a:t>Swap Cost = New Cost – Previous Cost </a:t>
            </a:r>
            <a:endParaRPr lang="en-US" altLang="en-US" dirty="0">
              <a:latin typeface="+mj-lt"/>
            </a:endParaRPr>
          </a:p>
          <a:p>
            <a:pPr marR="0" lvl="0" algn="just"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mj-lt"/>
              </a:rPr>
              <a:t>	</a:t>
            </a:r>
            <a:r>
              <a:rPr lang="en-US" altLang="en-US" dirty="0">
                <a:latin typeface="+mj-lt"/>
              </a:rPr>
              <a:t>  </a:t>
            </a:r>
            <a:r>
              <a:rPr kumimoji="0" lang="en-US" altLang="en-US" b="0" i="0" u="none" strike="noStrike" cap="none" normalizeH="0" baseline="0" dirty="0">
                <a:ln>
                  <a:noFill/>
                </a:ln>
                <a:solidFill>
                  <a:schemeClr val="tx1"/>
                </a:solidFill>
                <a:effectLst/>
                <a:latin typeface="+mj-lt"/>
              </a:rPr>
              <a:t>= 22 – 20 </a:t>
            </a:r>
          </a:p>
          <a:p>
            <a:pPr marR="0" lvl="0" algn="just" defTabSz="914400" rtl="0" eaLnBrk="0" fontAlgn="base" latinLnBrk="0" hangingPunct="0">
              <a:lnSpc>
                <a:spcPct val="100000"/>
              </a:lnSpc>
              <a:spcBef>
                <a:spcPct val="0"/>
              </a:spcBef>
              <a:spcAft>
                <a:spcPct val="0"/>
              </a:spcAft>
              <a:buClrTx/>
              <a:buSzTx/>
              <a:tabLst/>
            </a:pPr>
            <a:r>
              <a:rPr lang="en-US" altLang="en-US" dirty="0">
                <a:latin typeface="+mj-lt"/>
              </a:rPr>
              <a:t>	  = 2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mj-lt"/>
              </a:rPr>
              <a:t>So, 2&gt;0 that is positive,</a:t>
            </a:r>
            <a:r>
              <a:rPr kumimoji="0" lang="en-US" altLang="en-US" b="0" i="0" u="none" strike="noStrike" cap="none" normalizeH="0" dirty="0">
                <a:ln>
                  <a:noFill/>
                </a:ln>
                <a:solidFill>
                  <a:schemeClr val="tx1"/>
                </a:solidFill>
                <a:effectLst/>
                <a:latin typeface="+mj-lt"/>
              </a:rPr>
              <a:t> now our previous medoid is best.</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b="1" dirty="0">
                <a:latin typeface="+mj-lt"/>
              </a:rPr>
              <a:t>The total cost of Medoid (8,4) &gt; the total cost when (8,5) was the medoid earlier &amp; it generates the same clusters as earlier.</a:t>
            </a:r>
            <a:endParaRPr kumimoji="0" lang="en-US" altLang="en-US" b="1" i="0" u="none" strike="noStrike" cap="none" normalizeH="0" dirty="0">
              <a:ln>
                <a:noFill/>
              </a:ln>
              <a:solidFill>
                <a:schemeClr val="tx1"/>
              </a:solidFill>
              <a:effectLst/>
              <a:latin typeface="+mj-lt"/>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baseline="0" dirty="0">
                <a:latin typeface="+mj-lt"/>
              </a:rPr>
              <a:t>If</a:t>
            </a:r>
            <a:r>
              <a:rPr lang="en-US" altLang="en-US" dirty="0">
                <a:latin typeface="+mj-lt"/>
              </a:rPr>
              <a:t> you get negative then you have to take new medoid and recalculate again.</a:t>
            </a:r>
            <a:endParaRPr kumimoji="0" lang="en-US" altLang="en-US"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4283757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fade">
                                      <p:cBhvr>
                                        <p:cTn id="17" dur="500"/>
                                        <p:tgtEl>
                                          <p:spTgt spid="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2" end="2"/>
                                            </p:txEl>
                                          </p:spTgt>
                                        </p:tgtEl>
                                        <p:attrNameLst>
                                          <p:attrName>style.visibility</p:attrName>
                                        </p:attrNameLst>
                                      </p:cBhvr>
                                      <p:to>
                                        <p:strVal val="visible"/>
                                      </p:to>
                                    </p:set>
                                    <p:animEffect transition="in" filter="fade">
                                      <p:cBhvr>
                                        <p:cTn id="22" dur="500"/>
                                        <p:tgtEl>
                                          <p:spTgt spid="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animEffect transition="in" filter="fade">
                                      <p:cBhvr>
                                        <p:cTn id="27" dur="500"/>
                                        <p:tgtEl>
                                          <p:spTgt spid="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xEl>
                                              <p:pRg st="4" end="4"/>
                                            </p:txEl>
                                          </p:spTgt>
                                        </p:tgtEl>
                                        <p:attrNameLst>
                                          <p:attrName>style.visibility</p:attrName>
                                        </p:attrNameLst>
                                      </p:cBhvr>
                                      <p:to>
                                        <p:strVal val="visible"/>
                                      </p:to>
                                    </p:set>
                                    <p:animEffect transition="in" filter="fade">
                                      <p:cBhvr>
                                        <p:cTn id="32" dur="500"/>
                                        <p:tgtEl>
                                          <p:spTgt spid="8">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
                                            <p:txEl>
                                              <p:pRg st="5" end="5"/>
                                            </p:txEl>
                                          </p:spTgt>
                                        </p:tgtEl>
                                        <p:attrNameLst>
                                          <p:attrName>style.visibility</p:attrName>
                                        </p:attrNameLst>
                                      </p:cBhvr>
                                      <p:to>
                                        <p:strVal val="visible"/>
                                      </p:to>
                                    </p:set>
                                    <p:animEffect transition="in" filter="fade">
                                      <p:cBhvr>
                                        <p:cTn id="37" dur="500"/>
                                        <p:tgtEl>
                                          <p:spTgt spid="8">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
                                            <p:txEl>
                                              <p:pRg st="6" end="6"/>
                                            </p:txEl>
                                          </p:spTgt>
                                        </p:tgtEl>
                                        <p:attrNameLst>
                                          <p:attrName>style.visibility</p:attrName>
                                        </p:attrNameLst>
                                      </p:cBhvr>
                                      <p:to>
                                        <p:strVal val="visible"/>
                                      </p:to>
                                    </p:set>
                                    <p:animEffect transition="in" filter="fade">
                                      <p:cBhvr>
                                        <p:cTn id="42" dur="500"/>
                                        <p:tgtEl>
                                          <p:spTgt spid="8">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8">
                                            <p:txEl>
                                              <p:pRg st="7" end="7"/>
                                            </p:txEl>
                                          </p:spTgt>
                                        </p:tgtEl>
                                        <p:attrNameLst>
                                          <p:attrName>style.visibility</p:attrName>
                                        </p:attrNameLst>
                                      </p:cBhvr>
                                      <p:to>
                                        <p:strVal val="visible"/>
                                      </p:to>
                                    </p:set>
                                    <p:animEffect transition="in" filter="fade">
                                      <p:cBhvr>
                                        <p:cTn id="47" dur="500"/>
                                        <p:tgtEl>
                                          <p:spTgt spid="8">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8">
                                            <p:txEl>
                                              <p:pRg st="8" end="8"/>
                                            </p:txEl>
                                          </p:spTgt>
                                        </p:tgtEl>
                                        <p:attrNameLst>
                                          <p:attrName>style.visibility</p:attrName>
                                        </p:attrNameLst>
                                      </p:cBhvr>
                                      <p:to>
                                        <p:strVal val="visible"/>
                                      </p:to>
                                    </p:set>
                                    <p:animEffect transition="in" filter="fade">
                                      <p:cBhvr>
                                        <p:cTn id="52"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8593B-2E97-4ECD-BB17-9BF51DC36404}"/>
              </a:ext>
            </a:extLst>
          </p:cNvPr>
          <p:cNvSpPr>
            <a:spLocks noGrp="1"/>
          </p:cNvSpPr>
          <p:nvPr>
            <p:ph type="title"/>
          </p:nvPr>
        </p:nvSpPr>
        <p:spPr/>
        <p:txBody>
          <a:bodyPr>
            <a:normAutofit/>
          </a:bodyPr>
          <a:lstStyle/>
          <a:p>
            <a:r>
              <a:rPr lang="en-US" dirty="0"/>
              <a:t>K-Medoids Clustering Algorithm – Example Cont..</a:t>
            </a:r>
            <a:endParaRPr lang="en-IN" dirty="0"/>
          </a:p>
        </p:txBody>
      </p:sp>
      <p:sp>
        <p:nvSpPr>
          <p:cNvPr id="11" name="Rectangle 3">
            <a:extLst>
              <a:ext uri="{FF2B5EF4-FFF2-40B4-BE49-F238E27FC236}">
                <a16:creationId xmlns:a16="http://schemas.microsoft.com/office/drawing/2014/main" id="{1F873352-2A5B-4A2B-9FDE-4B6FF3A6FB3F}"/>
              </a:ext>
            </a:extLst>
          </p:cNvPr>
          <p:cNvSpPr>
            <a:spLocks noChangeArrowheads="1"/>
          </p:cNvSpPr>
          <p:nvPr/>
        </p:nvSpPr>
        <p:spPr bwMode="auto">
          <a:xfrm>
            <a:off x="3317358" y="1255950"/>
            <a:ext cx="6256421"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mj-lt"/>
              </a:rPr>
              <a:t>As the swap cost is not less than zero, we undo the swap.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mj-lt"/>
              </a:rPr>
              <a:t>Hence (4, </a:t>
            </a:r>
            <a:r>
              <a:rPr lang="en-US" altLang="en-US" dirty="0">
                <a:latin typeface="+mj-lt"/>
              </a:rPr>
              <a:t>5</a:t>
            </a:r>
            <a:r>
              <a:rPr kumimoji="0" lang="en-US" altLang="en-US" b="0" i="0" u="none" strike="noStrike" cap="none" normalizeH="0" baseline="0" dirty="0">
                <a:ln>
                  <a:noFill/>
                </a:ln>
                <a:solidFill>
                  <a:schemeClr val="tx1"/>
                </a:solidFill>
                <a:effectLst/>
                <a:latin typeface="+mj-lt"/>
              </a:rPr>
              <a:t>) and (8, </a:t>
            </a:r>
            <a:r>
              <a:rPr lang="en-US" altLang="en-US" dirty="0">
                <a:latin typeface="+mj-lt"/>
              </a:rPr>
              <a:t>5</a:t>
            </a:r>
            <a:r>
              <a:rPr kumimoji="0" lang="en-US" altLang="en-US" b="0" i="0" u="none" strike="noStrike" cap="none" normalizeH="0" baseline="0" dirty="0">
                <a:ln>
                  <a:noFill/>
                </a:ln>
                <a:solidFill>
                  <a:schemeClr val="tx1"/>
                </a:solidFill>
                <a:effectLst/>
                <a:latin typeface="+mj-lt"/>
              </a:rPr>
              <a:t>) are the final medoids.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mj-lt"/>
              </a:rPr>
              <a:t>The clustering would be in the following way</a:t>
            </a:r>
          </a:p>
        </p:txBody>
      </p:sp>
      <p:pic>
        <p:nvPicPr>
          <p:cNvPr id="4" name="Picture 3">
            <a:extLst>
              <a:ext uri="{FF2B5EF4-FFF2-40B4-BE49-F238E27FC236}">
                <a16:creationId xmlns:a16="http://schemas.microsoft.com/office/drawing/2014/main" id="{91BDCD8C-C4B8-4B29-ADFB-C0A23F6145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6833" y="2299202"/>
            <a:ext cx="5597473" cy="3396220"/>
          </a:xfrm>
          <a:prstGeom prst="rect">
            <a:avLst/>
          </a:prstGeom>
        </p:spPr>
      </p:pic>
      <p:graphicFrame>
        <p:nvGraphicFramePr>
          <p:cNvPr id="7" name="Content Placeholder 4">
            <a:extLst>
              <a:ext uri="{FF2B5EF4-FFF2-40B4-BE49-F238E27FC236}">
                <a16:creationId xmlns:a16="http://schemas.microsoft.com/office/drawing/2014/main" id="{49F5AC08-EB07-415B-BDD1-26AB9DB317E7}"/>
              </a:ext>
            </a:extLst>
          </p:cNvPr>
          <p:cNvGraphicFramePr>
            <a:graphicFrameLocks/>
          </p:cNvGraphicFramePr>
          <p:nvPr/>
        </p:nvGraphicFramePr>
        <p:xfrm>
          <a:off x="347375" y="1256625"/>
          <a:ext cx="2620415" cy="4526280"/>
        </p:xfrm>
        <a:graphic>
          <a:graphicData uri="http://schemas.openxmlformats.org/drawingml/2006/table">
            <a:tbl>
              <a:tblPr firstRow="1" bandRow="1">
                <a:tableStyleId>{8EC20E35-A176-4012-BC5E-935CFFF8708E}</a:tableStyleId>
              </a:tblPr>
              <a:tblGrid>
                <a:gridCol w="849528">
                  <a:extLst>
                    <a:ext uri="{9D8B030D-6E8A-4147-A177-3AD203B41FA5}">
                      <a16:colId xmlns:a16="http://schemas.microsoft.com/office/drawing/2014/main" val="131083297"/>
                    </a:ext>
                  </a:extLst>
                </a:gridCol>
                <a:gridCol w="849528">
                  <a:extLst>
                    <a:ext uri="{9D8B030D-6E8A-4147-A177-3AD203B41FA5}">
                      <a16:colId xmlns:a16="http://schemas.microsoft.com/office/drawing/2014/main" val="20000"/>
                    </a:ext>
                  </a:extLst>
                </a:gridCol>
                <a:gridCol w="921359">
                  <a:extLst>
                    <a:ext uri="{9D8B030D-6E8A-4147-A177-3AD203B41FA5}">
                      <a16:colId xmlns:a16="http://schemas.microsoft.com/office/drawing/2014/main" val="20001"/>
                    </a:ext>
                  </a:extLst>
                </a:gridCol>
              </a:tblGrid>
              <a:tr h="411480">
                <a:tc>
                  <a:txBody>
                    <a:bodyPr/>
                    <a:lstStyle/>
                    <a:p>
                      <a:pPr algn="ctr"/>
                      <a:r>
                        <a:rPr lang="en-US" dirty="0">
                          <a:solidFill>
                            <a:schemeClr val="tx1"/>
                          </a:solidFill>
                        </a:rPr>
                        <a:t>Sr.</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dirty="0">
                          <a:solidFill>
                            <a:schemeClr val="tx1"/>
                          </a:solidFill>
                        </a:rPr>
                        <a:t>X</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dirty="0">
                          <a:solidFill>
                            <a:schemeClr val="tx1"/>
                          </a:solidFill>
                        </a:rPr>
                        <a:t>Y</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pPr algn="ctr"/>
                      <a:r>
                        <a:rPr lang="en-US" sz="1900" b="0" dirty="0">
                          <a:solidFill>
                            <a:schemeClr val="tx1"/>
                          </a:solidFill>
                        </a:rPr>
                        <a:t>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b="0" dirty="0">
                          <a:solidFill>
                            <a:schemeClr val="tx1"/>
                          </a:solidFill>
                        </a:rPr>
                        <a:t>8</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solidFill>
                            <a:schemeClr val="tx1"/>
                          </a:solidFill>
                        </a:rPr>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algn="ctr"/>
                      <a:r>
                        <a:rPr lang="en-US" sz="1900" b="0" dirty="0">
                          <a:solidFill>
                            <a:schemeClr val="tx1"/>
                          </a:solidFill>
                        </a:rPr>
                        <a:t>1</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b="0" dirty="0">
                          <a:solidFill>
                            <a:schemeClr val="tx1"/>
                          </a:solidFill>
                        </a:rPr>
                        <a:t>3</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solidFill>
                            <a:schemeClr val="tx1"/>
                          </a:solidFill>
                        </a:rPr>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pPr algn="ctr"/>
                      <a:r>
                        <a:rPr lang="en-US" sz="1900" b="0" dirty="0">
                          <a:solidFill>
                            <a:schemeClr val="tx1"/>
                          </a:solidFill>
                        </a:rPr>
                        <a:t>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dirty="0"/>
                        <a:t>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pPr algn="ctr"/>
                      <a:r>
                        <a:rPr lang="en-US" sz="1900" b="0" dirty="0">
                          <a:solidFill>
                            <a:schemeClr val="tx1"/>
                          </a:solidFill>
                        </a:rPr>
                        <a:t>3</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dirty="0"/>
                        <a:t>9</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6</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480">
                <a:tc>
                  <a:txBody>
                    <a:bodyPr/>
                    <a:lstStyle/>
                    <a:p>
                      <a:pPr algn="ctr"/>
                      <a:r>
                        <a:rPr lang="en-US" sz="1900" dirty="0"/>
                        <a:t>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b="1" dirty="0"/>
                        <a:t>8</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1" dirty="0"/>
                        <a:t>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411480">
                <a:tc>
                  <a:txBody>
                    <a:bodyPr/>
                    <a:lstStyle/>
                    <a:p>
                      <a:pPr algn="ctr"/>
                      <a:r>
                        <a:rPr lang="en-US" sz="1900" dirty="0"/>
                        <a:t>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dirty="0"/>
                        <a:t>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03473975"/>
                  </a:ext>
                </a:extLst>
              </a:tr>
              <a:tr h="411480">
                <a:tc>
                  <a:txBody>
                    <a:bodyPr/>
                    <a:lstStyle/>
                    <a:p>
                      <a:pPr algn="ctr"/>
                      <a:r>
                        <a:rPr lang="en-US" sz="1900" dirty="0"/>
                        <a:t>6</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dirty="0"/>
                        <a:t>7</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275437047"/>
                  </a:ext>
                </a:extLst>
              </a:tr>
              <a:tr h="411480">
                <a:tc>
                  <a:txBody>
                    <a:bodyPr/>
                    <a:lstStyle/>
                    <a:p>
                      <a:pPr algn="ctr"/>
                      <a:r>
                        <a:rPr lang="en-US" sz="1900" dirty="0"/>
                        <a:t>7</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dirty="0"/>
                        <a:t>8</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653925765"/>
                  </a:ext>
                </a:extLst>
              </a:tr>
              <a:tr h="411480">
                <a:tc>
                  <a:txBody>
                    <a:bodyPr/>
                    <a:lstStyle/>
                    <a:p>
                      <a:pPr algn="ctr"/>
                      <a:r>
                        <a:rPr lang="en-US" sz="1900" dirty="0"/>
                        <a:t>8</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dirty="0"/>
                        <a:t>7</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228121186"/>
                  </a:ext>
                </a:extLst>
              </a:tr>
              <a:tr h="411480">
                <a:tc>
                  <a:txBody>
                    <a:bodyPr/>
                    <a:lstStyle/>
                    <a:p>
                      <a:pPr algn="ctr"/>
                      <a:r>
                        <a:rPr lang="en-US" sz="1900" dirty="0"/>
                        <a:t>9</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b="1" dirty="0"/>
                        <a:t>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1" dirty="0"/>
                        <a:t>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202010987"/>
                  </a:ext>
                </a:extLst>
              </a:tr>
            </a:tbl>
          </a:graphicData>
        </a:graphic>
      </p:graphicFrame>
      <p:sp>
        <p:nvSpPr>
          <p:cNvPr id="3" name="Oval 2">
            <a:extLst>
              <a:ext uri="{FF2B5EF4-FFF2-40B4-BE49-F238E27FC236}">
                <a16:creationId xmlns:a16="http://schemas.microsoft.com/office/drawing/2014/main" id="{654379C6-77B4-458E-B7C7-E3EDFFBC96F8}"/>
              </a:ext>
            </a:extLst>
          </p:cNvPr>
          <p:cNvSpPr/>
          <p:nvPr/>
        </p:nvSpPr>
        <p:spPr>
          <a:xfrm>
            <a:off x="7904285" y="3789485"/>
            <a:ext cx="149469" cy="211015"/>
          </a:xfrm>
          <a:prstGeom prst="ellips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7DED9D41-98E5-44AF-9BBD-CF5D9B6519CD}"/>
              </a:ext>
            </a:extLst>
          </p:cNvPr>
          <p:cNvSpPr/>
          <p:nvPr/>
        </p:nvSpPr>
        <p:spPr>
          <a:xfrm>
            <a:off x="5893778" y="3786297"/>
            <a:ext cx="149469" cy="211015"/>
          </a:xfrm>
          <a:prstGeom prst="ellips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99692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fade">
                                      <p:cBhvr>
                                        <p:cTn id="17" dur="500"/>
                                        <p:tgtEl>
                                          <p:spTgt spid="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xEl>
                                              <p:pRg st="2" end="2"/>
                                            </p:txEl>
                                          </p:spTgt>
                                        </p:tgtEl>
                                        <p:attrNameLst>
                                          <p:attrName>style.visibility</p:attrName>
                                        </p:attrNameLst>
                                      </p:cBhvr>
                                      <p:to>
                                        <p:strVal val="visible"/>
                                      </p:to>
                                    </p:set>
                                    <p:animEffect transition="in" filter="fade">
                                      <p:cBhvr>
                                        <p:cTn id="22" dur="500"/>
                                        <p:tgtEl>
                                          <p:spTgt spid="1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8593B-2E97-4ECD-BB17-9BF51DC36404}"/>
              </a:ext>
            </a:extLst>
          </p:cNvPr>
          <p:cNvSpPr>
            <a:spLocks noGrp="1"/>
          </p:cNvSpPr>
          <p:nvPr>
            <p:ph type="title"/>
          </p:nvPr>
        </p:nvSpPr>
        <p:spPr/>
        <p:txBody>
          <a:bodyPr>
            <a:normAutofit/>
          </a:bodyPr>
          <a:lstStyle/>
          <a:p>
            <a:r>
              <a:rPr lang="en-US" dirty="0"/>
              <a:t>K-Medoids Clustering Algorithm </a:t>
            </a:r>
            <a:r>
              <a:rPr lang="en-US" b="0" dirty="0"/>
              <a:t>(Try Yourself!!)</a:t>
            </a:r>
            <a:endParaRPr lang="en-IN" b="0" dirty="0"/>
          </a:p>
        </p:txBody>
      </p:sp>
      <p:graphicFrame>
        <p:nvGraphicFramePr>
          <p:cNvPr id="7" name="Content Placeholder 4">
            <a:extLst>
              <a:ext uri="{FF2B5EF4-FFF2-40B4-BE49-F238E27FC236}">
                <a16:creationId xmlns:a16="http://schemas.microsoft.com/office/drawing/2014/main" id="{49F5AC08-EB07-415B-BDD1-26AB9DB317E7}"/>
              </a:ext>
            </a:extLst>
          </p:cNvPr>
          <p:cNvGraphicFramePr>
            <a:graphicFrameLocks/>
          </p:cNvGraphicFramePr>
          <p:nvPr/>
        </p:nvGraphicFramePr>
        <p:xfrm>
          <a:off x="4785792" y="1165860"/>
          <a:ext cx="2620415" cy="4526280"/>
        </p:xfrm>
        <a:graphic>
          <a:graphicData uri="http://schemas.openxmlformats.org/drawingml/2006/table">
            <a:tbl>
              <a:tblPr firstRow="1" bandRow="1">
                <a:tableStyleId>{8EC20E35-A176-4012-BC5E-935CFFF8708E}</a:tableStyleId>
              </a:tblPr>
              <a:tblGrid>
                <a:gridCol w="849528">
                  <a:extLst>
                    <a:ext uri="{9D8B030D-6E8A-4147-A177-3AD203B41FA5}">
                      <a16:colId xmlns:a16="http://schemas.microsoft.com/office/drawing/2014/main" val="131083297"/>
                    </a:ext>
                  </a:extLst>
                </a:gridCol>
                <a:gridCol w="849528">
                  <a:extLst>
                    <a:ext uri="{9D8B030D-6E8A-4147-A177-3AD203B41FA5}">
                      <a16:colId xmlns:a16="http://schemas.microsoft.com/office/drawing/2014/main" val="20000"/>
                    </a:ext>
                  </a:extLst>
                </a:gridCol>
                <a:gridCol w="921359">
                  <a:extLst>
                    <a:ext uri="{9D8B030D-6E8A-4147-A177-3AD203B41FA5}">
                      <a16:colId xmlns:a16="http://schemas.microsoft.com/office/drawing/2014/main" val="20001"/>
                    </a:ext>
                  </a:extLst>
                </a:gridCol>
              </a:tblGrid>
              <a:tr h="411480">
                <a:tc>
                  <a:txBody>
                    <a:bodyPr/>
                    <a:lstStyle/>
                    <a:p>
                      <a:pPr algn="ctr"/>
                      <a:r>
                        <a:rPr lang="en-US" dirty="0">
                          <a:solidFill>
                            <a:schemeClr val="tx1"/>
                          </a:solidFill>
                        </a:rPr>
                        <a:t>Sr.</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dirty="0">
                          <a:solidFill>
                            <a:schemeClr val="tx1"/>
                          </a:solidFill>
                        </a:rPr>
                        <a:t>X</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dirty="0">
                          <a:solidFill>
                            <a:schemeClr val="tx1"/>
                          </a:solidFill>
                        </a:rPr>
                        <a:t>Y</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pPr algn="ctr"/>
                      <a:r>
                        <a:rPr lang="en-US" sz="1900" b="0" dirty="0">
                          <a:solidFill>
                            <a:schemeClr val="tx1"/>
                          </a:solidFill>
                        </a:rPr>
                        <a:t>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b="0" dirty="0">
                          <a:solidFill>
                            <a:schemeClr val="tx1"/>
                          </a:solidFill>
                        </a:rPr>
                        <a:t>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solidFill>
                            <a:schemeClr val="tx1"/>
                          </a:solidFill>
                        </a:rPr>
                        <a:t>6</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algn="ctr"/>
                      <a:r>
                        <a:rPr lang="en-US" sz="1900" b="0" dirty="0">
                          <a:solidFill>
                            <a:schemeClr val="tx1"/>
                          </a:solidFill>
                        </a:rPr>
                        <a:t>1</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b="0" dirty="0">
                          <a:solidFill>
                            <a:schemeClr val="tx1"/>
                          </a:solidFill>
                        </a:rPr>
                        <a:t>3</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solidFill>
                            <a:schemeClr val="tx1"/>
                          </a:solidFill>
                        </a:rPr>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pPr algn="ctr"/>
                      <a:r>
                        <a:rPr lang="en-US" sz="1900" b="0" dirty="0">
                          <a:solidFill>
                            <a:schemeClr val="tx1"/>
                          </a:solidFill>
                        </a:rPr>
                        <a:t>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dirty="0"/>
                        <a:t>3</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pPr algn="ctr"/>
                      <a:r>
                        <a:rPr lang="en-US" sz="1900" b="0" dirty="0">
                          <a:solidFill>
                            <a:schemeClr val="tx1"/>
                          </a:solidFill>
                        </a:rPr>
                        <a:t>3</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dirty="0"/>
                        <a:t>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480">
                <a:tc>
                  <a:txBody>
                    <a:bodyPr/>
                    <a:lstStyle/>
                    <a:p>
                      <a:pPr algn="ctr"/>
                      <a:r>
                        <a:rPr lang="en-US" sz="1900" dirty="0"/>
                        <a:t>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b="0" dirty="0"/>
                        <a:t>6</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411480">
                <a:tc>
                  <a:txBody>
                    <a:bodyPr/>
                    <a:lstStyle/>
                    <a:p>
                      <a:pPr algn="ctr"/>
                      <a:r>
                        <a:rPr lang="en-US" sz="1900" dirty="0"/>
                        <a:t>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dirty="0"/>
                        <a:t>6</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03473975"/>
                  </a:ext>
                </a:extLst>
              </a:tr>
              <a:tr h="411480">
                <a:tc>
                  <a:txBody>
                    <a:bodyPr/>
                    <a:lstStyle/>
                    <a:p>
                      <a:pPr algn="ctr"/>
                      <a:r>
                        <a:rPr lang="en-US" sz="1900" dirty="0"/>
                        <a:t>6</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dirty="0"/>
                        <a:t>7</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275437047"/>
                  </a:ext>
                </a:extLst>
              </a:tr>
              <a:tr h="411480">
                <a:tc>
                  <a:txBody>
                    <a:bodyPr/>
                    <a:lstStyle/>
                    <a:p>
                      <a:pPr algn="ctr"/>
                      <a:r>
                        <a:rPr lang="en-US" sz="1900" dirty="0"/>
                        <a:t>7</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dirty="0"/>
                        <a:t>7</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653925765"/>
                  </a:ext>
                </a:extLst>
              </a:tr>
              <a:tr h="411480">
                <a:tc>
                  <a:txBody>
                    <a:bodyPr/>
                    <a:lstStyle/>
                    <a:p>
                      <a:pPr algn="ctr"/>
                      <a:r>
                        <a:rPr lang="en-US" sz="1900" dirty="0"/>
                        <a:t>8</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dirty="0"/>
                        <a:t>8</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228121186"/>
                  </a:ext>
                </a:extLst>
              </a:tr>
              <a:tr h="411480">
                <a:tc>
                  <a:txBody>
                    <a:bodyPr/>
                    <a:lstStyle/>
                    <a:p>
                      <a:pPr algn="ctr"/>
                      <a:r>
                        <a:rPr lang="en-US" sz="1900" dirty="0"/>
                        <a:t>9</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b="0" dirty="0"/>
                        <a:t>7</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6</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202010987"/>
                  </a:ext>
                </a:extLst>
              </a:tr>
            </a:tbl>
          </a:graphicData>
        </a:graphic>
      </p:graphicFrame>
    </p:spTree>
    <p:extLst>
      <p:ext uri="{BB962C8B-B14F-4D97-AF65-F5344CB8AC3E}">
        <p14:creationId xmlns:p14="http://schemas.microsoft.com/office/powerpoint/2010/main" val="334405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7BBFC-64F1-B0B4-D3B3-DF6F8728E1AB}"/>
              </a:ext>
            </a:extLst>
          </p:cNvPr>
          <p:cNvSpPr>
            <a:spLocks noGrp="1"/>
          </p:cNvSpPr>
          <p:nvPr>
            <p:ph type="title"/>
          </p:nvPr>
        </p:nvSpPr>
        <p:spPr/>
        <p:txBody>
          <a:bodyPr>
            <a:normAutofit/>
          </a:bodyPr>
          <a:lstStyle/>
          <a:p>
            <a:r>
              <a:rPr lang="en-US" dirty="0"/>
              <a:t>Hierarchical methods  </a:t>
            </a:r>
          </a:p>
        </p:txBody>
      </p:sp>
      <p:sp>
        <p:nvSpPr>
          <p:cNvPr id="3" name="Content Placeholder 2">
            <a:extLst>
              <a:ext uri="{FF2B5EF4-FFF2-40B4-BE49-F238E27FC236}">
                <a16:creationId xmlns:a16="http://schemas.microsoft.com/office/drawing/2014/main" id="{9D0233B0-ED66-6EF2-2DAE-4A3C6981E607}"/>
              </a:ext>
            </a:extLst>
          </p:cNvPr>
          <p:cNvSpPr>
            <a:spLocks noGrp="1"/>
          </p:cNvSpPr>
          <p:nvPr>
            <p:ph idx="1"/>
          </p:nvPr>
        </p:nvSpPr>
        <p:spPr/>
        <p:txBody>
          <a:bodyPr/>
          <a:lstStyle/>
          <a:p>
            <a:r>
              <a:rPr lang="en-US" dirty="0"/>
              <a:t>A hierarchical method creates a </a:t>
            </a:r>
            <a:r>
              <a:rPr lang="en-US" dirty="0">
                <a:solidFill>
                  <a:srgbClr val="C00000"/>
                </a:solidFill>
              </a:rPr>
              <a:t>hierarchical decomposition </a:t>
            </a:r>
            <a:r>
              <a:rPr lang="en-US" dirty="0"/>
              <a:t>of the </a:t>
            </a:r>
            <a:r>
              <a:rPr lang="en-US" dirty="0">
                <a:solidFill>
                  <a:srgbClr val="C00000"/>
                </a:solidFill>
              </a:rPr>
              <a:t>given set of data objects</a:t>
            </a:r>
            <a:r>
              <a:rPr lang="en-US" dirty="0"/>
              <a:t>.</a:t>
            </a:r>
          </a:p>
          <a:p>
            <a:r>
              <a:rPr lang="en-US" dirty="0"/>
              <a:t>A hierarchical clustering method works by </a:t>
            </a:r>
            <a:r>
              <a:rPr lang="en-US" dirty="0">
                <a:solidFill>
                  <a:srgbClr val="C00000"/>
                </a:solidFill>
              </a:rPr>
              <a:t>grouping data objects into a hierarchy or “tree” </a:t>
            </a:r>
            <a:r>
              <a:rPr lang="en-US" dirty="0"/>
              <a:t>of clusters. </a:t>
            </a:r>
          </a:p>
          <a:p>
            <a:r>
              <a:rPr lang="en-US" dirty="0"/>
              <a:t>Representing data objects in the form of a </a:t>
            </a:r>
            <a:r>
              <a:rPr lang="en-US" dirty="0">
                <a:solidFill>
                  <a:srgbClr val="C00000"/>
                </a:solidFill>
              </a:rPr>
              <a:t>hierarchy is useful for data summarization </a:t>
            </a:r>
            <a:r>
              <a:rPr lang="en-US" dirty="0"/>
              <a:t>and visualization. </a:t>
            </a:r>
          </a:p>
          <a:p>
            <a:r>
              <a:rPr lang="en-US" dirty="0"/>
              <a:t>A hierarchical method can be classified as being either </a:t>
            </a:r>
            <a:r>
              <a:rPr lang="en-US" dirty="0">
                <a:solidFill>
                  <a:srgbClr val="C00000"/>
                </a:solidFill>
              </a:rPr>
              <a:t>agglomerative</a:t>
            </a:r>
            <a:r>
              <a:rPr lang="en-US" dirty="0"/>
              <a:t> or </a:t>
            </a:r>
            <a:r>
              <a:rPr lang="en-US" dirty="0">
                <a:solidFill>
                  <a:srgbClr val="C00000"/>
                </a:solidFill>
              </a:rPr>
              <a:t>divisive</a:t>
            </a:r>
            <a:r>
              <a:rPr lang="en-US" dirty="0"/>
              <a:t>, based on how the hierarchical </a:t>
            </a:r>
            <a:r>
              <a:rPr lang="en-US" dirty="0">
                <a:solidFill>
                  <a:srgbClr val="C00000"/>
                </a:solidFill>
              </a:rPr>
              <a:t>decomposition is formed</a:t>
            </a:r>
            <a:r>
              <a:rPr lang="en-US" dirty="0"/>
              <a:t>. </a:t>
            </a:r>
          </a:p>
          <a:p>
            <a:r>
              <a:rPr lang="en-IN" dirty="0"/>
              <a:t>Hierarchical clustering methods can face challenges when it </a:t>
            </a:r>
            <a:r>
              <a:rPr lang="en-IN" dirty="0">
                <a:solidFill>
                  <a:srgbClr val="C00000"/>
                </a:solidFill>
              </a:rPr>
              <a:t>comes to deciding</a:t>
            </a:r>
            <a:r>
              <a:rPr lang="en-IN" dirty="0"/>
              <a:t> when to </a:t>
            </a:r>
            <a:r>
              <a:rPr lang="en-IN" dirty="0">
                <a:solidFill>
                  <a:srgbClr val="C00000"/>
                </a:solidFill>
              </a:rPr>
              <a:t>combine or separate groups </a:t>
            </a:r>
            <a:r>
              <a:rPr lang="en-IN" dirty="0"/>
              <a:t>of objects.</a:t>
            </a:r>
          </a:p>
          <a:p>
            <a:r>
              <a:rPr lang="en-IN" dirty="0"/>
              <a:t>This choice is </a:t>
            </a:r>
            <a:r>
              <a:rPr lang="en-IN" dirty="0">
                <a:solidFill>
                  <a:srgbClr val="C00000"/>
                </a:solidFill>
              </a:rPr>
              <a:t>vital because once this action is taken</a:t>
            </a:r>
            <a:r>
              <a:rPr lang="en-IN" dirty="0"/>
              <a:t>, it sets the </a:t>
            </a:r>
            <a:r>
              <a:rPr lang="en-IN" dirty="0">
                <a:solidFill>
                  <a:srgbClr val="C00000"/>
                </a:solidFill>
              </a:rPr>
              <a:t>stage for subsequent clustering steps.</a:t>
            </a:r>
          </a:p>
          <a:p>
            <a:r>
              <a:rPr lang="en-IN" dirty="0"/>
              <a:t>Importantly, these methods </a:t>
            </a:r>
            <a:r>
              <a:rPr lang="en-IN" dirty="0">
                <a:solidFill>
                  <a:srgbClr val="C00000"/>
                </a:solidFill>
              </a:rPr>
              <a:t>cannot reverse previous </a:t>
            </a:r>
            <a:r>
              <a:rPr lang="en-IN" dirty="0"/>
              <a:t>actions </a:t>
            </a:r>
            <a:r>
              <a:rPr lang="en-IN" dirty="0">
                <a:solidFill>
                  <a:srgbClr val="C00000"/>
                </a:solidFill>
              </a:rPr>
              <a:t>or swap objects between clusters</a:t>
            </a:r>
            <a:r>
              <a:rPr lang="en-IN" dirty="0"/>
              <a:t>.  </a:t>
            </a:r>
            <a:endParaRPr lang="en-US" dirty="0"/>
          </a:p>
          <a:p>
            <a:r>
              <a:rPr lang="en-IN" dirty="0"/>
              <a:t>Therefore, if the decisions to </a:t>
            </a:r>
            <a:r>
              <a:rPr lang="en-IN" dirty="0">
                <a:solidFill>
                  <a:srgbClr val="C00000"/>
                </a:solidFill>
              </a:rPr>
              <a:t>combine or separate are not made wisely</a:t>
            </a:r>
            <a:r>
              <a:rPr lang="en-IN" dirty="0"/>
              <a:t>.</a:t>
            </a:r>
            <a:endParaRPr lang="en-US" dirty="0"/>
          </a:p>
          <a:p>
            <a:endParaRPr lang="en-US" dirty="0"/>
          </a:p>
        </p:txBody>
      </p:sp>
    </p:spTree>
    <p:extLst>
      <p:ext uri="{BB962C8B-B14F-4D97-AF65-F5344CB8AC3E}">
        <p14:creationId xmlns:p14="http://schemas.microsoft.com/office/powerpoint/2010/main" val="144246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41161-3468-B7A5-6D92-EBE52F501F6B}"/>
              </a:ext>
            </a:extLst>
          </p:cNvPr>
          <p:cNvSpPr>
            <a:spLocks noGrp="1"/>
          </p:cNvSpPr>
          <p:nvPr>
            <p:ph type="title"/>
          </p:nvPr>
        </p:nvSpPr>
        <p:spPr/>
        <p:txBody>
          <a:bodyPr/>
          <a:lstStyle/>
          <a:p>
            <a:r>
              <a:rPr lang="en-US" dirty="0"/>
              <a:t>Agglomerative approach vs Divisive approach</a:t>
            </a:r>
          </a:p>
        </p:txBody>
      </p:sp>
      <p:sp>
        <p:nvSpPr>
          <p:cNvPr id="3" name="Content Placeholder 2">
            <a:extLst>
              <a:ext uri="{FF2B5EF4-FFF2-40B4-BE49-F238E27FC236}">
                <a16:creationId xmlns:a16="http://schemas.microsoft.com/office/drawing/2014/main" id="{04EE0E9F-5886-9276-C923-215D4F488A27}"/>
              </a:ext>
            </a:extLst>
          </p:cNvPr>
          <p:cNvSpPr>
            <a:spLocks noGrp="1"/>
          </p:cNvSpPr>
          <p:nvPr>
            <p:ph idx="1"/>
          </p:nvPr>
        </p:nvSpPr>
        <p:spPr>
          <a:xfrm>
            <a:off x="131181" y="863444"/>
            <a:ext cx="4829440" cy="5578501"/>
          </a:xfrm>
        </p:spPr>
        <p:txBody>
          <a:bodyPr/>
          <a:lstStyle/>
          <a:p>
            <a:r>
              <a:rPr lang="en-US" dirty="0"/>
              <a:t>Agglomerative approach(AGNES):</a:t>
            </a:r>
          </a:p>
          <a:p>
            <a:pPr lvl="1"/>
            <a:r>
              <a:rPr lang="en-US" dirty="0"/>
              <a:t>It also called </a:t>
            </a:r>
            <a:r>
              <a:rPr lang="en-US" dirty="0">
                <a:solidFill>
                  <a:srgbClr val="C00000"/>
                </a:solidFill>
              </a:rPr>
              <a:t>bottom-up approach</a:t>
            </a:r>
            <a:r>
              <a:rPr lang="en-US" dirty="0"/>
              <a:t>.</a:t>
            </a:r>
          </a:p>
          <a:p>
            <a:pPr lvl="1"/>
            <a:r>
              <a:rPr lang="en-IN" dirty="0"/>
              <a:t>It starts with each object forming a </a:t>
            </a:r>
            <a:r>
              <a:rPr lang="en-IN" dirty="0">
                <a:solidFill>
                  <a:srgbClr val="C00000"/>
                </a:solidFill>
              </a:rPr>
              <a:t>separate group</a:t>
            </a:r>
            <a:r>
              <a:rPr lang="en-IN" dirty="0"/>
              <a:t>.</a:t>
            </a:r>
          </a:p>
          <a:p>
            <a:pPr lvl="1"/>
            <a:r>
              <a:rPr lang="en-IN" dirty="0"/>
              <a:t>It </a:t>
            </a:r>
            <a:r>
              <a:rPr lang="en-IN" dirty="0">
                <a:solidFill>
                  <a:srgbClr val="C00000"/>
                </a:solidFill>
              </a:rPr>
              <a:t>successively merges </a:t>
            </a:r>
            <a:r>
              <a:rPr lang="en-IN" dirty="0"/>
              <a:t>the </a:t>
            </a:r>
            <a:r>
              <a:rPr lang="en-IN" dirty="0">
                <a:solidFill>
                  <a:srgbClr val="C00000"/>
                </a:solidFill>
              </a:rPr>
              <a:t>objects or groups </a:t>
            </a:r>
            <a:r>
              <a:rPr lang="en-IN" dirty="0"/>
              <a:t>close to </a:t>
            </a:r>
            <a:r>
              <a:rPr lang="en-IN" dirty="0">
                <a:solidFill>
                  <a:srgbClr val="C00000"/>
                </a:solidFill>
              </a:rPr>
              <a:t>one another</a:t>
            </a:r>
            <a:r>
              <a:rPr lang="en-IN" dirty="0"/>
              <a:t>, until all the groups are merged into one (the topmost level of the hierarchy), or a </a:t>
            </a:r>
            <a:r>
              <a:rPr lang="en-IN" dirty="0">
                <a:solidFill>
                  <a:srgbClr val="C00000"/>
                </a:solidFill>
              </a:rPr>
              <a:t>termination condition holds</a:t>
            </a:r>
            <a:r>
              <a:rPr lang="en-IN" dirty="0"/>
              <a:t>. </a:t>
            </a:r>
          </a:p>
          <a:p>
            <a:r>
              <a:rPr lang="en-US" dirty="0"/>
              <a:t>Divisive approach(DIANA):</a:t>
            </a:r>
          </a:p>
          <a:p>
            <a:pPr lvl="1"/>
            <a:r>
              <a:rPr lang="en-US" dirty="0"/>
              <a:t>It also called </a:t>
            </a:r>
            <a:r>
              <a:rPr lang="en-US" dirty="0">
                <a:solidFill>
                  <a:srgbClr val="C00000"/>
                </a:solidFill>
              </a:rPr>
              <a:t>top-down approach</a:t>
            </a:r>
            <a:r>
              <a:rPr lang="en-US" dirty="0"/>
              <a:t>.</a:t>
            </a:r>
          </a:p>
          <a:p>
            <a:pPr lvl="1"/>
            <a:r>
              <a:rPr lang="en-US" dirty="0"/>
              <a:t>It starts with all the objects in the </a:t>
            </a:r>
            <a:r>
              <a:rPr lang="en-US" dirty="0">
                <a:solidFill>
                  <a:srgbClr val="C00000"/>
                </a:solidFill>
              </a:rPr>
              <a:t>same cluster</a:t>
            </a:r>
            <a:r>
              <a:rPr lang="en-US" dirty="0"/>
              <a:t>. </a:t>
            </a:r>
          </a:p>
          <a:p>
            <a:pPr lvl="1"/>
            <a:r>
              <a:rPr lang="en-US" dirty="0"/>
              <a:t>In each </a:t>
            </a:r>
            <a:r>
              <a:rPr lang="en-US" dirty="0">
                <a:solidFill>
                  <a:srgbClr val="C00000"/>
                </a:solidFill>
              </a:rPr>
              <a:t>successive iteration</a:t>
            </a:r>
            <a:r>
              <a:rPr lang="en-US" dirty="0"/>
              <a:t>, a cluster is split into </a:t>
            </a:r>
            <a:r>
              <a:rPr lang="en-US" dirty="0">
                <a:solidFill>
                  <a:srgbClr val="C00000"/>
                </a:solidFill>
              </a:rPr>
              <a:t>smaller clusters</a:t>
            </a:r>
            <a:r>
              <a:rPr lang="en-US" dirty="0"/>
              <a:t>, until eventually each object is in </a:t>
            </a:r>
            <a:r>
              <a:rPr lang="en-US" dirty="0">
                <a:solidFill>
                  <a:srgbClr val="C00000"/>
                </a:solidFill>
              </a:rPr>
              <a:t>one cluster</a:t>
            </a:r>
            <a:r>
              <a:rPr lang="en-US" dirty="0"/>
              <a:t>, or a </a:t>
            </a:r>
            <a:r>
              <a:rPr lang="en-US" dirty="0">
                <a:solidFill>
                  <a:srgbClr val="C00000"/>
                </a:solidFill>
              </a:rPr>
              <a:t>termination condition holds</a:t>
            </a:r>
            <a:r>
              <a:rPr lang="en-US" dirty="0"/>
              <a:t>. </a:t>
            </a:r>
          </a:p>
          <a:p>
            <a:endParaRPr lang="en-US" dirty="0"/>
          </a:p>
        </p:txBody>
      </p:sp>
      <p:grpSp>
        <p:nvGrpSpPr>
          <p:cNvPr id="4" name="Group 4">
            <a:extLst>
              <a:ext uri="{FF2B5EF4-FFF2-40B4-BE49-F238E27FC236}">
                <a16:creationId xmlns:a16="http://schemas.microsoft.com/office/drawing/2014/main" id="{D3B5AD33-C8D6-61B4-F498-EBF2E3B7FF57}"/>
              </a:ext>
            </a:extLst>
          </p:cNvPr>
          <p:cNvGrpSpPr>
            <a:grpSpLocks/>
          </p:cNvGrpSpPr>
          <p:nvPr/>
        </p:nvGrpSpPr>
        <p:grpSpPr bwMode="auto">
          <a:xfrm>
            <a:off x="5051611" y="1463040"/>
            <a:ext cx="7140389" cy="3649663"/>
            <a:chOff x="1200" y="1776"/>
            <a:chExt cx="4336" cy="2299"/>
          </a:xfrm>
        </p:grpSpPr>
        <p:sp>
          <p:nvSpPr>
            <p:cNvPr id="5" name="Line 5">
              <a:extLst>
                <a:ext uri="{FF2B5EF4-FFF2-40B4-BE49-F238E27FC236}">
                  <a16:creationId xmlns:a16="http://schemas.microsoft.com/office/drawing/2014/main" id="{DAAF3DF4-D566-382F-EFFF-FCCE8FCF9305}"/>
                </a:ext>
              </a:extLst>
            </p:cNvPr>
            <p:cNvSpPr>
              <a:spLocks noChangeShapeType="1"/>
            </p:cNvSpPr>
            <p:nvPr/>
          </p:nvSpPr>
          <p:spPr bwMode="auto">
            <a:xfrm>
              <a:off x="1200" y="2112"/>
              <a:ext cx="3216"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6" name="Group 6">
              <a:extLst>
                <a:ext uri="{FF2B5EF4-FFF2-40B4-BE49-F238E27FC236}">
                  <a16:creationId xmlns:a16="http://schemas.microsoft.com/office/drawing/2014/main" id="{04704A86-DE7D-F49C-7A19-20CA29A0B9A0}"/>
                </a:ext>
              </a:extLst>
            </p:cNvPr>
            <p:cNvGrpSpPr>
              <a:grpSpLocks/>
            </p:cNvGrpSpPr>
            <p:nvPr/>
          </p:nvGrpSpPr>
          <p:grpSpPr bwMode="auto">
            <a:xfrm>
              <a:off x="1440" y="1785"/>
              <a:ext cx="480" cy="327"/>
              <a:chOff x="1104" y="1785"/>
              <a:chExt cx="480" cy="327"/>
            </a:xfrm>
          </p:grpSpPr>
          <p:sp>
            <p:nvSpPr>
              <p:cNvPr id="58" name="Line 7">
                <a:extLst>
                  <a:ext uri="{FF2B5EF4-FFF2-40B4-BE49-F238E27FC236}">
                    <a16:creationId xmlns:a16="http://schemas.microsoft.com/office/drawing/2014/main" id="{C4FC68E5-6A48-E2E7-FC00-7FED6A09491D}"/>
                  </a:ext>
                </a:extLst>
              </p:cNvPr>
              <p:cNvSpPr>
                <a:spLocks noChangeShapeType="1"/>
              </p:cNvSpPr>
              <p:nvPr/>
            </p:nvSpPr>
            <p:spPr bwMode="auto">
              <a:xfrm flipH="1">
                <a:off x="1200" y="20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 name="Text Box 8">
                <a:extLst>
                  <a:ext uri="{FF2B5EF4-FFF2-40B4-BE49-F238E27FC236}">
                    <a16:creationId xmlns:a16="http://schemas.microsoft.com/office/drawing/2014/main" id="{331197A1-31CE-AB97-4F81-D00579CE7295}"/>
                  </a:ext>
                </a:extLst>
              </p:cNvPr>
              <p:cNvSpPr txBox="1">
                <a:spLocks noChangeArrowheads="1"/>
              </p:cNvSpPr>
              <p:nvPr/>
            </p:nvSpPr>
            <p:spPr bwMode="auto">
              <a:xfrm>
                <a:off x="1104" y="1785"/>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zh-CN" sz="1800">
                    <a:latin typeface="+mn-lt"/>
                    <a:ea typeface="SimSun" panose="02010600030101010101" pitchFamily="2" charset="-122"/>
                  </a:rPr>
                  <a:t>Step 0</a:t>
                </a:r>
                <a:endParaRPr lang="en-US" altLang="zh-CN" sz="2400">
                  <a:latin typeface="+mn-lt"/>
                  <a:ea typeface="SimSun" panose="02010600030101010101" pitchFamily="2" charset="-122"/>
                </a:endParaRPr>
              </a:p>
            </p:txBody>
          </p:sp>
        </p:grpSp>
        <p:grpSp>
          <p:nvGrpSpPr>
            <p:cNvPr id="7" name="Group 9">
              <a:extLst>
                <a:ext uri="{FF2B5EF4-FFF2-40B4-BE49-F238E27FC236}">
                  <a16:creationId xmlns:a16="http://schemas.microsoft.com/office/drawing/2014/main" id="{32EB8155-3784-EF44-7FE1-F2410A1B99A6}"/>
                </a:ext>
              </a:extLst>
            </p:cNvPr>
            <p:cNvGrpSpPr>
              <a:grpSpLocks/>
            </p:cNvGrpSpPr>
            <p:nvPr/>
          </p:nvGrpSpPr>
          <p:grpSpPr bwMode="auto">
            <a:xfrm>
              <a:off x="1968" y="1776"/>
              <a:ext cx="480" cy="327"/>
              <a:chOff x="1104" y="1785"/>
              <a:chExt cx="480" cy="327"/>
            </a:xfrm>
          </p:grpSpPr>
          <p:sp>
            <p:nvSpPr>
              <p:cNvPr id="56" name="Line 10">
                <a:extLst>
                  <a:ext uri="{FF2B5EF4-FFF2-40B4-BE49-F238E27FC236}">
                    <a16:creationId xmlns:a16="http://schemas.microsoft.com/office/drawing/2014/main" id="{92C22B0E-32F6-F54D-3F44-8150F78ACF61}"/>
                  </a:ext>
                </a:extLst>
              </p:cNvPr>
              <p:cNvSpPr>
                <a:spLocks noChangeShapeType="1"/>
              </p:cNvSpPr>
              <p:nvPr/>
            </p:nvSpPr>
            <p:spPr bwMode="auto">
              <a:xfrm flipH="1">
                <a:off x="1200" y="20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 name="Text Box 11">
                <a:extLst>
                  <a:ext uri="{FF2B5EF4-FFF2-40B4-BE49-F238E27FC236}">
                    <a16:creationId xmlns:a16="http://schemas.microsoft.com/office/drawing/2014/main" id="{FF3B68E5-25B6-A9E3-9C42-E7301029F0AF}"/>
                  </a:ext>
                </a:extLst>
              </p:cNvPr>
              <p:cNvSpPr txBox="1">
                <a:spLocks noChangeArrowheads="1"/>
              </p:cNvSpPr>
              <p:nvPr/>
            </p:nvSpPr>
            <p:spPr bwMode="auto">
              <a:xfrm>
                <a:off x="1104" y="1785"/>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zh-CN" sz="1800" dirty="0">
                    <a:latin typeface="+mn-lt"/>
                    <a:ea typeface="SimSun" panose="02010600030101010101" pitchFamily="2" charset="-122"/>
                  </a:rPr>
                  <a:t>Step 1</a:t>
                </a:r>
                <a:endParaRPr lang="en-US" altLang="zh-CN" sz="2400" dirty="0">
                  <a:latin typeface="+mn-lt"/>
                  <a:ea typeface="SimSun" panose="02010600030101010101" pitchFamily="2" charset="-122"/>
                </a:endParaRPr>
              </a:p>
            </p:txBody>
          </p:sp>
        </p:grpSp>
        <p:grpSp>
          <p:nvGrpSpPr>
            <p:cNvPr id="8" name="Group 12">
              <a:extLst>
                <a:ext uri="{FF2B5EF4-FFF2-40B4-BE49-F238E27FC236}">
                  <a16:creationId xmlns:a16="http://schemas.microsoft.com/office/drawing/2014/main" id="{7DE1E612-7FA8-8DA0-B97C-6B1635CCDF91}"/>
                </a:ext>
              </a:extLst>
            </p:cNvPr>
            <p:cNvGrpSpPr>
              <a:grpSpLocks/>
            </p:cNvGrpSpPr>
            <p:nvPr/>
          </p:nvGrpSpPr>
          <p:grpSpPr bwMode="auto">
            <a:xfrm>
              <a:off x="2496" y="1776"/>
              <a:ext cx="480" cy="327"/>
              <a:chOff x="1104" y="1785"/>
              <a:chExt cx="480" cy="327"/>
            </a:xfrm>
          </p:grpSpPr>
          <p:sp>
            <p:nvSpPr>
              <p:cNvPr id="54" name="Line 13">
                <a:extLst>
                  <a:ext uri="{FF2B5EF4-FFF2-40B4-BE49-F238E27FC236}">
                    <a16:creationId xmlns:a16="http://schemas.microsoft.com/office/drawing/2014/main" id="{1B2D830F-5BE9-FABC-0B67-7A9F39E5C740}"/>
                  </a:ext>
                </a:extLst>
              </p:cNvPr>
              <p:cNvSpPr>
                <a:spLocks noChangeShapeType="1"/>
              </p:cNvSpPr>
              <p:nvPr/>
            </p:nvSpPr>
            <p:spPr bwMode="auto">
              <a:xfrm flipH="1">
                <a:off x="1200" y="20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 name="Text Box 14">
                <a:extLst>
                  <a:ext uri="{FF2B5EF4-FFF2-40B4-BE49-F238E27FC236}">
                    <a16:creationId xmlns:a16="http://schemas.microsoft.com/office/drawing/2014/main" id="{F23C232F-E134-910F-9820-FE260C4EF15C}"/>
                  </a:ext>
                </a:extLst>
              </p:cNvPr>
              <p:cNvSpPr txBox="1">
                <a:spLocks noChangeArrowheads="1"/>
              </p:cNvSpPr>
              <p:nvPr/>
            </p:nvSpPr>
            <p:spPr bwMode="auto">
              <a:xfrm>
                <a:off x="1104" y="1785"/>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zh-CN" sz="1800">
                    <a:latin typeface="+mn-lt"/>
                    <a:ea typeface="SimSun" panose="02010600030101010101" pitchFamily="2" charset="-122"/>
                  </a:rPr>
                  <a:t>Step 2</a:t>
                </a:r>
                <a:endParaRPr lang="en-US" altLang="zh-CN" sz="2400">
                  <a:latin typeface="+mn-lt"/>
                  <a:ea typeface="SimSun" panose="02010600030101010101" pitchFamily="2" charset="-122"/>
                </a:endParaRPr>
              </a:p>
            </p:txBody>
          </p:sp>
        </p:grpSp>
        <p:grpSp>
          <p:nvGrpSpPr>
            <p:cNvPr id="9" name="Group 15">
              <a:extLst>
                <a:ext uri="{FF2B5EF4-FFF2-40B4-BE49-F238E27FC236}">
                  <a16:creationId xmlns:a16="http://schemas.microsoft.com/office/drawing/2014/main" id="{6922D8D0-38CE-4919-EE8F-C8165E7B745C}"/>
                </a:ext>
              </a:extLst>
            </p:cNvPr>
            <p:cNvGrpSpPr>
              <a:grpSpLocks/>
            </p:cNvGrpSpPr>
            <p:nvPr/>
          </p:nvGrpSpPr>
          <p:grpSpPr bwMode="auto">
            <a:xfrm>
              <a:off x="2976" y="1776"/>
              <a:ext cx="480" cy="327"/>
              <a:chOff x="1104" y="1785"/>
              <a:chExt cx="480" cy="327"/>
            </a:xfrm>
          </p:grpSpPr>
          <p:sp>
            <p:nvSpPr>
              <p:cNvPr id="52" name="Line 16">
                <a:extLst>
                  <a:ext uri="{FF2B5EF4-FFF2-40B4-BE49-F238E27FC236}">
                    <a16:creationId xmlns:a16="http://schemas.microsoft.com/office/drawing/2014/main" id="{ED076808-3290-5CB2-07CB-C1FE2E3ED957}"/>
                  </a:ext>
                </a:extLst>
              </p:cNvPr>
              <p:cNvSpPr>
                <a:spLocks noChangeShapeType="1"/>
              </p:cNvSpPr>
              <p:nvPr/>
            </p:nvSpPr>
            <p:spPr bwMode="auto">
              <a:xfrm flipH="1">
                <a:off x="1200" y="20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 name="Text Box 17">
                <a:extLst>
                  <a:ext uri="{FF2B5EF4-FFF2-40B4-BE49-F238E27FC236}">
                    <a16:creationId xmlns:a16="http://schemas.microsoft.com/office/drawing/2014/main" id="{027C46D0-4291-7E28-2586-384183E4D601}"/>
                  </a:ext>
                </a:extLst>
              </p:cNvPr>
              <p:cNvSpPr txBox="1">
                <a:spLocks noChangeArrowheads="1"/>
              </p:cNvSpPr>
              <p:nvPr/>
            </p:nvSpPr>
            <p:spPr bwMode="auto">
              <a:xfrm>
                <a:off x="1104" y="1785"/>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zh-CN" sz="1800" dirty="0">
                    <a:latin typeface="+mn-lt"/>
                    <a:ea typeface="SimSun" panose="02010600030101010101" pitchFamily="2" charset="-122"/>
                  </a:rPr>
                  <a:t>Step 3</a:t>
                </a:r>
                <a:endParaRPr lang="en-US" altLang="zh-CN" sz="2400" dirty="0">
                  <a:latin typeface="+mn-lt"/>
                  <a:ea typeface="SimSun" panose="02010600030101010101" pitchFamily="2" charset="-122"/>
                </a:endParaRPr>
              </a:p>
            </p:txBody>
          </p:sp>
        </p:grpSp>
        <p:grpSp>
          <p:nvGrpSpPr>
            <p:cNvPr id="10" name="Group 18">
              <a:extLst>
                <a:ext uri="{FF2B5EF4-FFF2-40B4-BE49-F238E27FC236}">
                  <a16:creationId xmlns:a16="http://schemas.microsoft.com/office/drawing/2014/main" id="{A5DB6CDD-CC3B-8FF6-0288-226E1DCA4916}"/>
                </a:ext>
              </a:extLst>
            </p:cNvPr>
            <p:cNvGrpSpPr>
              <a:grpSpLocks/>
            </p:cNvGrpSpPr>
            <p:nvPr/>
          </p:nvGrpSpPr>
          <p:grpSpPr bwMode="auto">
            <a:xfrm>
              <a:off x="3456" y="1776"/>
              <a:ext cx="480" cy="327"/>
              <a:chOff x="1104" y="1785"/>
              <a:chExt cx="480" cy="327"/>
            </a:xfrm>
          </p:grpSpPr>
          <p:sp>
            <p:nvSpPr>
              <p:cNvPr id="50" name="Line 19">
                <a:extLst>
                  <a:ext uri="{FF2B5EF4-FFF2-40B4-BE49-F238E27FC236}">
                    <a16:creationId xmlns:a16="http://schemas.microsoft.com/office/drawing/2014/main" id="{8720B33C-4EAB-F635-2415-5A2FBE883FF0}"/>
                  </a:ext>
                </a:extLst>
              </p:cNvPr>
              <p:cNvSpPr>
                <a:spLocks noChangeShapeType="1"/>
              </p:cNvSpPr>
              <p:nvPr/>
            </p:nvSpPr>
            <p:spPr bwMode="auto">
              <a:xfrm flipH="1">
                <a:off x="1200" y="20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 name="Text Box 20">
                <a:extLst>
                  <a:ext uri="{FF2B5EF4-FFF2-40B4-BE49-F238E27FC236}">
                    <a16:creationId xmlns:a16="http://schemas.microsoft.com/office/drawing/2014/main" id="{177F6777-9527-5416-31ED-3AC28EF67727}"/>
                  </a:ext>
                </a:extLst>
              </p:cNvPr>
              <p:cNvSpPr txBox="1">
                <a:spLocks noChangeArrowheads="1"/>
              </p:cNvSpPr>
              <p:nvPr/>
            </p:nvSpPr>
            <p:spPr bwMode="auto">
              <a:xfrm>
                <a:off x="1104" y="1785"/>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zh-CN" sz="1800">
                    <a:latin typeface="+mn-lt"/>
                    <a:ea typeface="SimSun" panose="02010600030101010101" pitchFamily="2" charset="-122"/>
                  </a:rPr>
                  <a:t>Step 4</a:t>
                </a:r>
                <a:endParaRPr lang="en-US" altLang="zh-CN" sz="2400">
                  <a:latin typeface="+mn-lt"/>
                  <a:ea typeface="SimSun" panose="02010600030101010101" pitchFamily="2" charset="-122"/>
                </a:endParaRPr>
              </a:p>
            </p:txBody>
          </p:sp>
        </p:grpSp>
        <p:sp>
          <p:nvSpPr>
            <p:cNvPr id="11" name="Text Box 21">
              <a:extLst>
                <a:ext uri="{FF2B5EF4-FFF2-40B4-BE49-F238E27FC236}">
                  <a16:creationId xmlns:a16="http://schemas.microsoft.com/office/drawing/2014/main" id="{677149B3-91AA-ED26-921C-28515CE098C8}"/>
                </a:ext>
              </a:extLst>
            </p:cNvPr>
            <p:cNvSpPr txBox="1">
              <a:spLocks noChangeArrowheads="1"/>
            </p:cNvSpPr>
            <p:nvPr/>
          </p:nvSpPr>
          <p:spPr bwMode="auto">
            <a:xfrm>
              <a:off x="1440" y="250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2400">
                  <a:latin typeface="+mn-lt"/>
                  <a:ea typeface="SimSun" panose="02010600030101010101" pitchFamily="2" charset="-122"/>
                </a:rPr>
                <a:t>b</a:t>
              </a:r>
            </a:p>
          </p:txBody>
        </p:sp>
        <p:sp>
          <p:nvSpPr>
            <p:cNvPr id="12" name="Text Box 22">
              <a:extLst>
                <a:ext uri="{FF2B5EF4-FFF2-40B4-BE49-F238E27FC236}">
                  <a16:creationId xmlns:a16="http://schemas.microsoft.com/office/drawing/2014/main" id="{C57AFE94-4F1E-F6C3-DBD4-E47D27357D31}"/>
                </a:ext>
              </a:extLst>
            </p:cNvPr>
            <p:cNvSpPr txBox="1">
              <a:spLocks noChangeArrowheads="1"/>
            </p:cNvSpPr>
            <p:nvPr/>
          </p:nvSpPr>
          <p:spPr bwMode="auto">
            <a:xfrm>
              <a:off x="1440" y="310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2400">
                  <a:latin typeface="+mn-lt"/>
                  <a:ea typeface="SimSun" panose="02010600030101010101" pitchFamily="2" charset="-122"/>
                </a:rPr>
                <a:t>d</a:t>
              </a:r>
            </a:p>
          </p:txBody>
        </p:sp>
        <p:sp>
          <p:nvSpPr>
            <p:cNvPr id="13" name="Text Box 23">
              <a:extLst>
                <a:ext uri="{FF2B5EF4-FFF2-40B4-BE49-F238E27FC236}">
                  <a16:creationId xmlns:a16="http://schemas.microsoft.com/office/drawing/2014/main" id="{14AF39A1-AB9C-A54F-45FF-AC333FC46EB1}"/>
                </a:ext>
              </a:extLst>
            </p:cNvPr>
            <p:cNvSpPr txBox="1">
              <a:spLocks noChangeArrowheads="1"/>
            </p:cNvSpPr>
            <p:nvPr/>
          </p:nvSpPr>
          <p:spPr bwMode="auto">
            <a:xfrm>
              <a:off x="1440" y="2808"/>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2400">
                  <a:latin typeface="+mn-lt"/>
                  <a:ea typeface="SimSun" panose="02010600030101010101" pitchFamily="2" charset="-122"/>
                </a:rPr>
                <a:t>c</a:t>
              </a:r>
            </a:p>
          </p:txBody>
        </p:sp>
        <p:sp>
          <p:nvSpPr>
            <p:cNvPr id="14" name="Text Box 24">
              <a:extLst>
                <a:ext uri="{FF2B5EF4-FFF2-40B4-BE49-F238E27FC236}">
                  <a16:creationId xmlns:a16="http://schemas.microsoft.com/office/drawing/2014/main" id="{B8EA8A09-A37D-F4D4-0DCE-365BAAAE3456}"/>
                </a:ext>
              </a:extLst>
            </p:cNvPr>
            <p:cNvSpPr txBox="1">
              <a:spLocks noChangeArrowheads="1"/>
            </p:cNvSpPr>
            <p:nvPr/>
          </p:nvSpPr>
          <p:spPr bwMode="auto">
            <a:xfrm>
              <a:off x="1440" y="3408"/>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2400">
                  <a:latin typeface="+mn-lt"/>
                  <a:ea typeface="SimSun" panose="02010600030101010101" pitchFamily="2" charset="-122"/>
                </a:rPr>
                <a:t>e</a:t>
              </a:r>
            </a:p>
          </p:txBody>
        </p:sp>
        <p:sp>
          <p:nvSpPr>
            <p:cNvPr id="15" name="Text Box 25">
              <a:extLst>
                <a:ext uri="{FF2B5EF4-FFF2-40B4-BE49-F238E27FC236}">
                  <a16:creationId xmlns:a16="http://schemas.microsoft.com/office/drawing/2014/main" id="{DEE7EBA1-B094-D8DF-BF37-E81D1ED13B97}"/>
                </a:ext>
              </a:extLst>
            </p:cNvPr>
            <p:cNvSpPr txBox="1">
              <a:spLocks noChangeArrowheads="1"/>
            </p:cNvSpPr>
            <p:nvPr/>
          </p:nvSpPr>
          <p:spPr bwMode="auto">
            <a:xfrm>
              <a:off x="1440" y="2208"/>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2400">
                  <a:latin typeface="+mn-lt"/>
                  <a:ea typeface="SimSun" panose="02010600030101010101" pitchFamily="2" charset="-122"/>
                </a:rPr>
                <a:t>a</a:t>
              </a:r>
            </a:p>
          </p:txBody>
        </p:sp>
        <p:sp>
          <p:nvSpPr>
            <p:cNvPr id="16" name="Oval 26">
              <a:extLst>
                <a:ext uri="{FF2B5EF4-FFF2-40B4-BE49-F238E27FC236}">
                  <a16:creationId xmlns:a16="http://schemas.microsoft.com/office/drawing/2014/main" id="{2D43F370-516D-3F57-99C2-5FBABE6F3345}"/>
                </a:ext>
              </a:extLst>
            </p:cNvPr>
            <p:cNvSpPr>
              <a:spLocks noChangeArrowheads="1"/>
            </p:cNvSpPr>
            <p:nvPr/>
          </p:nvSpPr>
          <p:spPr bwMode="auto">
            <a:xfrm>
              <a:off x="1392" y="2256"/>
              <a:ext cx="28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mn-lt"/>
              </a:endParaRPr>
            </a:p>
          </p:txBody>
        </p:sp>
        <p:sp>
          <p:nvSpPr>
            <p:cNvPr id="17" name="Oval 27">
              <a:extLst>
                <a:ext uri="{FF2B5EF4-FFF2-40B4-BE49-F238E27FC236}">
                  <a16:creationId xmlns:a16="http://schemas.microsoft.com/office/drawing/2014/main" id="{8AC2176A-90D9-CA43-A4E7-D25245E052B8}"/>
                </a:ext>
              </a:extLst>
            </p:cNvPr>
            <p:cNvSpPr>
              <a:spLocks noChangeArrowheads="1"/>
            </p:cNvSpPr>
            <p:nvPr/>
          </p:nvSpPr>
          <p:spPr bwMode="auto">
            <a:xfrm>
              <a:off x="1392" y="2544"/>
              <a:ext cx="28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mn-lt"/>
              </a:endParaRPr>
            </a:p>
          </p:txBody>
        </p:sp>
        <p:sp>
          <p:nvSpPr>
            <p:cNvPr id="18" name="Oval 28">
              <a:extLst>
                <a:ext uri="{FF2B5EF4-FFF2-40B4-BE49-F238E27FC236}">
                  <a16:creationId xmlns:a16="http://schemas.microsoft.com/office/drawing/2014/main" id="{36456D46-2340-A903-22EB-33DC3222BC35}"/>
                </a:ext>
              </a:extLst>
            </p:cNvPr>
            <p:cNvSpPr>
              <a:spLocks noChangeArrowheads="1"/>
            </p:cNvSpPr>
            <p:nvPr/>
          </p:nvSpPr>
          <p:spPr bwMode="auto">
            <a:xfrm>
              <a:off x="1392" y="2832"/>
              <a:ext cx="28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mn-lt"/>
              </a:endParaRPr>
            </a:p>
          </p:txBody>
        </p:sp>
        <p:sp>
          <p:nvSpPr>
            <p:cNvPr id="19" name="Oval 29">
              <a:extLst>
                <a:ext uri="{FF2B5EF4-FFF2-40B4-BE49-F238E27FC236}">
                  <a16:creationId xmlns:a16="http://schemas.microsoft.com/office/drawing/2014/main" id="{4BAA6462-D608-BEE3-4E45-0B00DA5AE59A}"/>
                </a:ext>
              </a:extLst>
            </p:cNvPr>
            <p:cNvSpPr>
              <a:spLocks noChangeArrowheads="1"/>
            </p:cNvSpPr>
            <p:nvPr/>
          </p:nvSpPr>
          <p:spPr bwMode="auto">
            <a:xfrm>
              <a:off x="1392" y="3120"/>
              <a:ext cx="28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mn-lt"/>
              </a:endParaRPr>
            </a:p>
          </p:txBody>
        </p:sp>
        <p:sp>
          <p:nvSpPr>
            <p:cNvPr id="20" name="Oval 30">
              <a:extLst>
                <a:ext uri="{FF2B5EF4-FFF2-40B4-BE49-F238E27FC236}">
                  <a16:creationId xmlns:a16="http://schemas.microsoft.com/office/drawing/2014/main" id="{58EA181E-07F4-AB19-2948-CFA3D18DCF78}"/>
                </a:ext>
              </a:extLst>
            </p:cNvPr>
            <p:cNvSpPr>
              <a:spLocks noChangeArrowheads="1"/>
            </p:cNvSpPr>
            <p:nvPr/>
          </p:nvSpPr>
          <p:spPr bwMode="auto">
            <a:xfrm>
              <a:off x="1392" y="3408"/>
              <a:ext cx="28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mn-lt"/>
              </a:endParaRPr>
            </a:p>
          </p:txBody>
        </p:sp>
        <p:sp>
          <p:nvSpPr>
            <p:cNvPr id="21" name="Text Box 31">
              <a:extLst>
                <a:ext uri="{FF2B5EF4-FFF2-40B4-BE49-F238E27FC236}">
                  <a16:creationId xmlns:a16="http://schemas.microsoft.com/office/drawing/2014/main" id="{906CC322-001C-1C11-2DC0-57211E1CA20C}"/>
                </a:ext>
              </a:extLst>
            </p:cNvPr>
            <p:cNvSpPr txBox="1">
              <a:spLocks noChangeArrowheads="1"/>
            </p:cNvSpPr>
            <p:nvPr/>
          </p:nvSpPr>
          <p:spPr bwMode="auto">
            <a:xfrm>
              <a:off x="1968" y="2304"/>
              <a:ext cx="3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2400" dirty="0">
                  <a:latin typeface="+mn-lt"/>
                  <a:ea typeface="SimSun" panose="02010600030101010101" pitchFamily="2" charset="-122"/>
                </a:rPr>
                <a:t>a b</a:t>
              </a:r>
            </a:p>
          </p:txBody>
        </p:sp>
        <p:sp>
          <p:nvSpPr>
            <p:cNvPr id="22" name="Oval 32">
              <a:extLst>
                <a:ext uri="{FF2B5EF4-FFF2-40B4-BE49-F238E27FC236}">
                  <a16:creationId xmlns:a16="http://schemas.microsoft.com/office/drawing/2014/main" id="{06315D7E-3063-1390-D037-6BDF4FF92A91}"/>
                </a:ext>
              </a:extLst>
            </p:cNvPr>
            <p:cNvSpPr>
              <a:spLocks noChangeArrowheads="1"/>
            </p:cNvSpPr>
            <p:nvPr/>
          </p:nvSpPr>
          <p:spPr bwMode="auto">
            <a:xfrm>
              <a:off x="1872" y="2352"/>
              <a:ext cx="52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mn-lt"/>
              </a:endParaRPr>
            </a:p>
          </p:txBody>
        </p:sp>
        <p:sp>
          <p:nvSpPr>
            <p:cNvPr id="23" name="Text Box 33">
              <a:extLst>
                <a:ext uri="{FF2B5EF4-FFF2-40B4-BE49-F238E27FC236}">
                  <a16:creationId xmlns:a16="http://schemas.microsoft.com/office/drawing/2014/main" id="{41BFAC0E-4F59-30E1-4318-3590B02CF1B9}"/>
                </a:ext>
              </a:extLst>
            </p:cNvPr>
            <p:cNvSpPr txBox="1">
              <a:spLocks noChangeArrowheads="1"/>
            </p:cNvSpPr>
            <p:nvPr/>
          </p:nvSpPr>
          <p:spPr bwMode="auto">
            <a:xfrm>
              <a:off x="2496" y="3216"/>
              <a:ext cx="3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2400">
                  <a:latin typeface="+mn-lt"/>
                  <a:ea typeface="SimSun" panose="02010600030101010101" pitchFamily="2" charset="-122"/>
                </a:rPr>
                <a:t>d e</a:t>
              </a:r>
            </a:p>
          </p:txBody>
        </p:sp>
        <p:sp>
          <p:nvSpPr>
            <p:cNvPr id="24" name="Oval 34">
              <a:extLst>
                <a:ext uri="{FF2B5EF4-FFF2-40B4-BE49-F238E27FC236}">
                  <a16:creationId xmlns:a16="http://schemas.microsoft.com/office/drawing/2014/main" id="{BAD6C65C-36D9-923B-7863-F878421AD06A}"/>
                </a:ext>
              </a:extLst>
            </p:cNvPr>
            <p:cNvSpPr>
              <a:spLocks noChangeArrowheads="1"/>
            </p:cNvSpPr>
            <p:nvPr/>
          </p:nvSpPr>
          <p:spPr bwMode="auto">
            <a:xfrm>
              <a:off x="2400" y="3264"/>
              <a:ext cx="52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mn-lt"/>
              </a:endParaRPr>
            </a:p>
          </p:txBody>
        </p:sp>
        <p:sp>
          <p:nvSpPr>
            <p:cNvPr id="25" name="Text Box 35">
              <a:extLst>
                <a:ext uri="{FF2B5EF4-FFF2-40B4-BE49-F238E27FC236}">
                  <a16:creationId xmlns:a16="http://schemas.microsoft.com/office/drawing/2014/main" id="{A11A99ED-50E2-D536-D744-5D34C04E6873}"/>
                </a:ext>
              </a:extLst>
            </p:cNvPr>
            <p:cNvSpPr txBox="1">
              <a:spLocks noChangeArrowheads="1"/>
            </p:cNvSpPr>
            <p:nvPr/>
          </p:nvSpPr>
          <p:spPr bwMode="auto">
            <a:xfrm>
              <a:off x="2880" y="2928"/>
              <a:ext cx="47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2400">
                  <a:latin typeface="+mn-lt"/>
                  <a:ea typeface="SimSun" panose="02010600030101010101" pitchFamily="2" charset="-122"/>
                </a:rPr>
                <a:t>c d e</a:t>
              </a:r>
            </a:p>
          </p:txBody>
        </p:sp>
        <p:sp>
          <p:nvSpPr>
            <p:cNvPr id="26" name="Oval 36">
              <a:extLst>
                <a:ext uri="{FF2B5EF4-FFF2-40B4-BE49-F238E27FC236}">
                  <a16:creationId xmlns:a16="http://schemas.microsoft.com/office/drawing/2014/main" id="{5F6A3F48-CC65-CD91-C428-7B96843E70FF}"/>
                </a:ext>
              </a:extLst>
            </p:cNvPr>
            <p:cNvSpPr>
              <a:spLocks noChangeArrowheads="1"/>
            </p:cNvSpPr>
            <p:nvPr/>
          </p:nvSpPr>
          <p:spPr bwMode="auto">
            <a:xfrm>
              <a:off x="2784" y="2928"/>
              <a:ext cx="624"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mn-lt"/>
              </a:endParaRPr>
            </a:p>
          </p:txBody>
        </p:sp>
        <p:sp>
          <p:nvSpPr>
            <p:cNvPr id="27" name="Text Box 37">
              <a:extLst>
                <a:ext uri="{FF2B5EF4-FFF2-40B4-BE49-F238E27FC236}">
                  <a16:creationId xmlns:a16="http://schemas.microsoft.com/office/drawing/2014/main" id="{9217CC8C-EA3D-7FDA-4423-EE964AB292DB}"/>
                </a:ext>
              </a:extLst>
            </p:cNvPr>
            <p:cNvSpPr txBox="1">
              <a:spLocks noChangeArrowheads="1"/>
            </p:cNvSpPr>
            <p:nvPr/>
          </p:nvSpPr>
          <p:spPr bwMode="auto">
            <a:xfrm>
              <a:off x="3216" y="2592"/>
              <a:ext cx="7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2400">
                  <a:latin typeface="+mn-lt"/>
                  <a:ea typeface="SimSun" panose="02010600030101010101" pitchFamily="2" charset="-122"/>
                </a:rPr>
                <a:t>a b c d e</a:t>
              </a:r>
            </a:p>
          </p:txBody>
        </p:sp>
        <p:sp>
          <p:nvSpPr>
            <p:cNvPr id="28" name="Oval 38">
              <a:extLst>
                <a:ext uri="{FF2B5EF4-FFF2-40B4-BE49-F238E27FC236}">
                  <a16:creationId xmlns:a16="http://schemas.microsoft.com/office/drawing/2014/main" id="{662AB5E4-CA32-A6A1-FD39-106206D9304A}"/>
                </a:ext>
              </a:extLst>
            </p:cNvPr>
            <p:cNvSpPr>
              <a:spLocks noChangeArrowheads="1"/>
            </p:cNvSpPr>
            <p:nvPr/>
          </p:nvSpPr>
          <p:spPr bwMode="auto">
            <a:xfrm>
              <a:off x="3120" y="2592"/>
              <a:ext cx="100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mn-lt"/>
              </a:endParaRPr>
            </a:p>
          </p:txBody>
        </p:sp>
        <p:sp>
          <p:nvSpPr>
            <p:cNvPr id="29" name="Line 39">
              <a:extLst>
                <a:ext uri="{FF2B5EF4-FFF2-40B4-BE49-F238E27FC236}">
                  <a16:creationId xmlns:a16="http://schemas.microsoft.com/office/drawing/2014/main" id="{5046CE6D-3E04-EA83-A6A7-6AE227473A9C}"/>
                </a:ext>
              </a:extLst>
            </p:cNvPr>
            <p:cNvSpPr>
              <a:spLocks noChangeShapeType="1"/>
            </p:cNvSpPr>
            <p:nvPr/>
          </p:nvSpPr>
          <p:spPr bwMode="auto">
            <a:xfrm>
              <a:off x="1200" y="3753"/>
              <a:ext cx="3216" cy="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30" name="Line 40">
              <a:extLst>
                <a:ext uri="{FF2B5EF4-FFF2-40B4-BE49-F238E27FC236}">
                  <a16:creationId xmlns:a16="http://schemas.microsoft.com/office/drawing/2014/main" id="{4133B8C7-55C9-49EA-01AA-2EC2D681119D}"/>
                </a:ext>
              </a:extLst>
            </p:cNvPr>
            <p:cNvSpPr>
              <a:spLocks noChangeShapeType="1"/>
            </p:cNvSpPr>
            <p:nvPr/>
          </p:nvSpPr>
          <p:spPr bwMode="auto">
            <a:xfrm flipH="1">
              <a:off x="1536" y="3753"/>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 name="Text Box 41">
              <a:extLst>
                <a:ext uri="{FF2B5EF4-FFF2-40B4-BE49-F238E27FC236}">
                  <a16:creationId xmlns:a16="http://schemas.microsoft.com/office/drawing/2014/main" id="{AE2A8902-A425-6C74-5686-2AB65B9F8C1D}"/>
                </a:ext>
              </a:extLst>
            </p:cNvPr>
            <p:cNvSpPr txBox="1">
              <a:spLocks noChangeArrowheads="1"/>
            </p:cNvSpPr>
            <p:nvPr/>
          </p:nvSpPr>
          <p:spPr bwMode="auto">
            <a:xfrm>
              <a:off x="1440" y="3810"/>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zh-CN" sz="1800">
                  <a:latin typeface="+mn-lt"/>
                  <a:ea typeface="SimSun" panose="02010600030101010101" pitchFamily="2" charset="-122"/>
                </a:rPr>
                <a:t>Step 4</a:t>
              </a:r>
              <a:endParaRPr lang="en-US" altLang="zh-CN" sz="2400">
                <a:latin typeface="+mn-lt"/>
                <a:ea typeface="SimSun" panose="02010600030101010101" pitchFamily="2" charset="-122"/>
              </a:endParaRPr>
            </a:p>
          </p:txBody>
        </p:sp>
        <p:sp>
          <p:nvSpPr>
            <p:cNvPr id="32" name="Line 42">
              <a:extLst>
                <a:ext uri="{FF2B5EF4-FFF2-40B4-BE49-F238E27FC236}">
                  <a16:creationId xmlns:a16="http://schemas.microsoft.com/office/drawing/2014/main" id="{9069BFF0-11E5-1F6A-FF55-7E0D3276CD4F}"/>
                </a:ext>
              </a:extLst>
            </p:cNvPr>
            <p:cNvSpPr>
              <a:spLocks noChangeShapeType="1"/>
            </p:cNvSpPr>
            <p:nvPr/>
          </p:nvSpPr>
          <p:spPr bwMode="auto">
            <a:xfrm flipH="1">
              <a:off x="2064" y="37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 name="Text Box 43">
              <a:extLst>
                <a:ext uri="{FF2B5EF4-FFF2-40B4-BE49-F238E27FC236}">
                  <a16:creationId xmlns:a16="http://schemas.microsoft.com/office/drawing/2014/main" id="{A6749F6A-659E-4D6B-62D9-570AD6DC071C}"/>
                </a:ext>
              </a:extLst>
            </p:cNvPr>
            <p:cNvSpPr txBox="1">
              <a:spLocks noChangeArrowheads="1"/>
            </p:cNvSpPr>
            <p:nvPr/>
          </p:nvSpPr>
          <p:spPr bwMode="auto">
            <a:xfrm>
              <a:off x="1968" y="3801"/>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zh-CN" sz="1800">
                  <a:latin typeface="+mn-lt"/>
                  <a:ea typeface="SimSun" panose="02010600030101010101" pitchFamily="2" charset="-122"/>
                </a:rPr>
                <a:t>Step 3</a:t>
              </a:r>
              <a:endParaRPr lang="en-US" altLang="zh-CN" sz="2400">
                <a:latin typeface="+mn-lt"/>
                <a:ea typeface="SimSun" panose="02010600030101010101" pitchFamily="2" charset="-122"/>
              </a:endParaRPr>
            </a:p>
          </p:txBody>
        </p:sp>
        <p:sp>
          <p:nvSpPr>
            <p:cNvPr id="34" name="Line 44">
              <a:extLst>
                <a:ext uri="{FF2B5EF4-FFF2-40B4-BE49-F238E27FC236}">
                  <a16:creationId xmlns:a16="http://schemas.microsoft.com/office/drawing/2014/main" id="{8F45E76D-6C33-FEFD-F2BB-CADE7CC0D724}"/>
                </a:ext>
              </a:extLst>
            </p:cNvPr>
            <p:cNvSpPr>
              <a:spLocks noChangeShapeType="1"/>
            </p:cNvSpPr>
            <p:nvPr/>
          </p:nvSpPr>
          <p:spPr bwMode="auto">
            <a:xfrm flipH="1">
              <a:off x="2592" y="37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 name="Text Box 45">
              <a:extLst>
                <a:ext uri="{FF2B5EF4-FFF2-40B4-BE49-F238E27FC236}">
                  <a16:creationId xmlns:a16="http://schemas.microsoft.com/office/drawing/2014/main" id="{E3791A37-F7DC-CE8C-E0B4-960A6391484B}"/>
                </a:ext>
              </a:extLst>
            </p:cNvPr>
            <p:cNvSpPr txBox="1">
              <a:spLocks noChangeArrowheads="1"/>
            </p:cNvSpPr>
            <p:nvPr/>
          </p:nvSpPr>
          <p:spPr bwMode="auto">
            <a:xfrm>
              <a:off x="2496" y="3801"/>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zh-CN" sz="1800">
                  <a:latin typeface="+mn-lt"/>
                  <a:ea typeface="SimSun" panose="02010600030101010101" pitchFamily="2" charset="-122"/>
                </a:rPr>
                <a:t>Step 2</a:t>
              </a:r>
              <a:endParaRPr lang="en-US" altLang="zh-CN" sz="2400">
                <a:latin typeface="+mn-lt"/>
                <a:ea typeface="SimSun" panose="02010600030101010101" pitchFamily="2" charset="-122"/>
              </a:endParaRPr>
            </a:p>
          </p:txBody>
        </p:sp>
        <p:sp>
          <p:nvSpPr>
            <p:cNvPr id="36" name="Line 46">
              <a:extLst>
                <a:ext uri="{FF2B5EF4-FFF2-40B4-BE49-F238E27FC236}">
                  <a16:creationId xmlns:a16="http://schemas.microsoft.com/office/drawing/2014/main" id="{F1CC3C64-BE6B-6E21-05C5-7A986AA3168A}"/>
                </a:ext>
              </a:extLst>
            </p:cNvPr>
            <p:cNvSpPr>
              <a:spLocks noChangeShapeType="1"/>
            </p:cNvSpPr>
            <p:nvPr/>
          </p:nvSpPr>
          <p:spPr bwMode="auto">
            <a:xfrm flipH="1">
              <a:off x="3072" y="37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 name="Text Box 47">
              <a:extLst>
                <a:ext uri="{FF2B5EF4-FFF2-40B4-BE49-F238E27FC236}">
                  <a16:creationId xmlns:a16="http://schemas.microsoft.com/office/drawing/2014/main" id="{43EB8672-C556-8803-A337-092ECAF8188F}"/>
                </a:ext>
              </a:extLst>
            </p:cNvPr>
            <p:cNvSpPr txBox="1">
              <a:spLocks noChangeArrowheads="1"/>
            </p:cNvSpPr>
            <p:nvPr/>
          </p:nvSpPr>
          <p:spPr bwMode="auto">
            <a:xfrm>
              <a:off x="2976" y="3801"/>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zh-CN" sz="1800">
                  <a:latin typeface="+mn-lt"/>
                  <a:ea typeface="SimSun" panose="02010600030101010101" pitchFamily="2" charset="-122"/>
                </a:rPr>
                <a:t>Step 1</a:t>
              </a:r>
              <a:endParaRPr lang="en-US" altLang="zh-CN" sz="2400">
                <a:latin typeface="+mn-lt"/>
                <a:ea typeface="SimSun" panose="02010600030101010101" pitchFamily="2" charset="-122"/>
              </a:endParaRPr>
            </a:p>
          </p:txBody>
        </p:sp>
        <p:sp>
          <p:nvSpPr>
            <p:cNvPr id="38" name="Line 48">
              <a:extLst>
                <a:ext uri="{FF2B5EF4-FFF2-40B4-BE49-F238E27FC236}">
                  <a16:creationId xmlns:a16="http://schemas.microsoft.com/office/drawing/2014/main" id="{2B8D2C6B-0BDF-5C54-76BB-95599574FBC0}"/>
                </a:ext>
              </a:extLst>
            </p:cNvPr>
            <p:cNvSpPr>
              <a:spLocks noChangeShapeType="1"/>
            </p:cNvSpPr>
            <p:nvPr/>
          </p:nvSpPr>
          <p:spPr bwMode="auto">
            <a:xfrm flipH="1">
              <a:off x="3552" y="37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 name="Text Box 49">
              <a:extLst>
                <a:ext uri="{FF2B5EF4-FFF2-40B4-BE49-F238E27FC236}">
                  <a16:creationId xmlns:a16="http://schemas.microsoft.com/office/drawing/2014/main" id="{A28CA09F-DDC2-C75C-D184-FAC06D95C3D4}"/>
                </a:ext>
              </a:extLst>
            </p:cNvPr>
            <p:cNvSpPr txBox="1">
              <a:spLocks noChangeArrowheads="1"/>
            </p:cNvSpPr>
            <p:nvPr/>
          </p:nvSpPr>
          <p:spPr bwMode="auto">
            <a:xfrm>
              <a:off x="3456" y="3801"/>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zh-CN" sz="1800">
                  <a:latin typeface="+mn-lt"/>
                  <a:ea typeface="SimSun" panose="02010600030101010101" pitchFamily="2" charset="-122"/>
                </a:rPr>
                <a:t>Step 0</a:t>
              </a:r>
              <a:endParaRPr lang="en-US" altLang="zh-CN" sz="2400">
                <a:latin typeface="+mn-lt"/>
                <a:ea typeface="SimSun" panose="02010600030101010101" pitchFamily="2" charset="-122"/>
              </a:endParaRPr>
            </a:p>
          </p:txBody>
        </p:sp>
        <p:sp>
          <p:nvSpPr>
            <p:cNvPr id="40" name="Line 50">
              <a:extLst>
                <a:ext uri="{FF2B5EF4-FFF2-40B4-BE49-F238E27FC236}">
                  <a16:creationId xmlns:a16="http://schemas.microsoft.com/office/drawing/2014/main" id="{BE912262-52FC-08A1-8A0C-7CBB044558EC}"/>
                </a:ext>
              </a:extLst>
            </p:cNvPr>
            <p:cNvSpPr>
              <a:spLocks noChangeShapeType="1"/>
            </p:cNvSpPr>
            <p:nvPr/>
          </p:nvSpPr>
          <p:spPr bwMode="auto">
            <a:xfrm>
              <a:off x="1680" y="2352"/>
              <a:ext cx="19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 name="Line 51">
              <a:extLst>
                <a:ext uri="{FF2B5EF4-FFF2-40B4-BE49-F238E27FC236}">
                  <a16:creationId xmlns:a16="http://schemas.microsoft.com/office/drawing/2014/main" id="{89175857-6659-2B10-45DB-07544E42A41A}"/>
                </a:ext>
              </a:extLst>
            </p:cNvPr>
            <p:cNvSpPr>
              <a:spLocks noChangeShapeType="1"/>
            </p:cNvSpPr>
            <p:nvPr/>
          </p:nvSpPr>
          <p:spPr bwMode="auto">
            <a:xfrm flipV="1">
              <a:off x="1680" y="2448"/>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 name="Line 52">
              <a:extLst>
                <a:ext uri="{FF2B5EF4-FFF2-40B4-BE49-F238E27FC236}">
                  <a16:creationId xmlns:a16="http://schemas.microsoft.com/office/drawing/2014/main" id="{63AB7AB2-1333-4D8B-CD59-A69F1080A498}"/>
                </a:ext>
              </a:extLst>
            </p:cNvPr>
            <p:cNvSpPr>
              <a:spLocks noChangeShapeType="1"/>
            </p:cNvSpPr>
            <p:nvPr/>
          </p:nvSpPr>
          <p:spPr bwMode="auto">
            <a:xfrm>
              <a:off x="1680" y="3216"/>
              <a:ext cx="72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 name="Line 53">
              <a:extLst>
                <a:ext uri="{FF2B5EF4-FFF2-40B4-BE49-F238E27FC236}">
                  <a16:creationId xmlns:a16="http://schemas.microsoft.com/office/drawing/2014/main" id="{FFA0CBE9-28F8-F158-C1CB-C278CB7E6167}"/>
                </a:ext>
              </a:extLst>
            </p:cNvPr>
            <p:cNvSpPr>
              <a:spLocks noChangeShapeType="1"/>
            </p:cNvSpPr>
            <p:nvPr/>
          </p:nvSpPr>
          <p:spPr bwMode="auto">
            <a:xfrm flipV="1">
              <a:off x="1680" y="3360"/>
              <a:ext cx="72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 name="Line 54">
              <a:extLst>
                <a:ext uri="{FF2B5EF4-FFF2-40B4-BE49-F238E27FC236}">
                  <a16:creationId xmlns:a16="http://schemas.microsoft.com/office/drawing/2014/main" id="{280B8471-1D2B-C620-963C-C6D65D525F6D}"/>
                </a:ext>
              </a:extLst>
            </p:cNvPr>
            <p:cNvSpPr>
              <a:spLocks noChangeShapeType="1"/>
            </p:cNvSpPr>
            <p:nvPr/>
          </p:nvSpPr>
          <p:spPr bwMode="auto">
            <a:xfrm>
              <a:off x="1680" y="2976"/>
              <a:ext cx="110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 name="Line 55">
              <a:extLst>
                <a:ext uri="{FF2B5EF4-FFF2-40B4-BE49-F238E27FC236}">
                  <a16:creationId xmlns:a16="http://schemas.microsoft.com/office/drawing/2014/main" id="{335867D8-B5C9-8905-F66A-65B5FC513A69}"/>
                </a:ext>
              </a:extLst>
            </p:cNvPr>
            <p:cNvSpPr>
              <a:spLocks noChangeShapeType="1"/>
            </p:cNvSpPr>
            <p:nvPr/>
          </p:nvSpPr>
          <p:spPr bwMode="auto">
            <a:xfrm flipV="1">
              <a:off x="2688" y="3072"/>
              <a:ext cx="9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 name="Line 56">
              <a:extLst>
                <a:ext uri="{FF2B5EF4-FFF2-40B4-BE49-F238E27FC236}">
                  <a16:creationId xmlns:a16="http://schemas.microsoft.com/office/drawing/2014/main" id="{C9783F8A-013C-133A-3093-117293A5A0D9}"/>
                </a:ext>
              </a:extLst>
            </p:cNvPr>
            <p:cNvSpPr>
              <a:spLocks noChangeShapeType="1"/>
            </p:cNvSpPr>
            <p:nvPr/>
          </p:nvSpPr>
          <p:spPr bwMode="auto">
            <a:xfrm>
              <a:off x="2400" y="2496"/>
              <a:ext cx="72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 name="Line 57">
              <a:extLst>
                <a:ext uri="{FF2B5EF4-FFF2-40B4-BE49-F238E27FC236}">
                  <a16:creationId xmlns:a16="http://schemas.microsoft.com/office/drawing/2014/main" id="{B5549C8E-72E6-B49E-423F-7E4E46C1DB42}"/>
                </a:ext>
              </a:extLst>
            </p:cNvPr>
            <p:cNvSpPr>
              <a:spLocks noChangeShapeType="1"/>
            </p:cNvSpPr>
            <p:nvPr/>
          </p:nvSpPr>
          <p:spPr bwMode="auto">
            <a:xfrm flipV="1">
              <a:off x="3072" y="2736"/>
              <a:ext cx="48"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 name="Text Box 58">
              <a:extLst>
                <a:ext uri="{FF2B5EF4-FFF2-40B4-BE49-F238E27FC236}">
                  <a16:creationId xmlns:a16="http://schemas.microsoft.com/office/drawing/2014/main" id="{8767F63B-68E3-C854-1F8F-3BA112B306FC}"/>
                </a:ext>
              </a:extLst>
            </p:cNvPr>
            <p:cNvSpPr txBox="1">
              <a:spLocks noChangeArrowheads="1"/>
            </p:cNvSpPr>
            <p:nvPr/>
          </p:nvSpPr>
          <p:spPr bwMode="auto">
            <a:xfrm>
              <a:off x="4352" y="1824"/>
              <a:ext cx="1184"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zh-CN" sz="2400" b="1" dirty="0">
                  <a:latin typeface="+mn-lt"/>
                  <a:ea typeface="SimSun" panose="02010600030101010101" pitchFamily="2" charset="-122"/>
                </a:rPr>
                <a:t>agglomerative</a:t>
              </a:r>
            </a:p>
            <a:p>
              <a:pPr algn="ctr">
                <a:spcBef>
                  <a:spcPct val="0"/>
                </a:spcBef>
                <a:buClrTx/>
                <a:buSzTx/>
                <a:buFontTx/>
                <a:buNone/>
              </a:pPr>
              <a:r>
                <a:rPr lang="en-US" altLang="zh-CN" sz="2400" b="1" dirty="0">
                  <a:latin typeface="+mn-lt"/>
                  <a:ea typeface="SimSun" panose="02010600030101010101" pitchFamily="2" charset="-122"/>
                </a:rPr>
                <a:t>(AGNES)</a:t>
              </a:r>
            </a:p>
          </p:txBody>
        </p:sp>
        <p:sp>
          <p:nvSpPr>
            <p:cNvPr id="49" name="Text Box 59">
              <a:extLst>
                <a:ext uri="{FF2B5EF4-FFF2-40B4-BE49-F238E27FC236}">
                  <a16:creationId xmlns:a16="http://schemas.microsoft.com/office/drawing/2014/main" id="{4094ADC7-2AF7-87B5-636F-ABA7D147D0DB}"/>
                </a:ext>
              </a:extLst>
            </p:cNvPr>
            <p:cNvSpPr txBox="1">
              <a:spLocks noChangeArrowheads="1"/>
            </p:cNvSpPr>
            <p:nvPr/>
          </p:nvSpPr>
          <p:spPr bwMode="auto">
            <a:xfrm>
              <a:off x="4475" y="3552"/>
              <a:ext cx="727"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zh-CN" sz="2400" b="1">
                  <a:latin typeface="+mn-lt"/>
                  <a:ea typeface="SimSun" panose="02010600030101010101" pitchFamily="2" charset="-122"/>
                </a:rPr>
                <a:t>divisive</a:t>
              </a:r>
            </a:p>
            <a:p>
              <a:pPr algn="ctr">
                <a:spcBef>
                  <a:spcPct val="0"/>
                </a:spcBef>
                <a:buClrTx/>
                <a:buSzTx/>
                <a:buFontTx/>
                <a:buNone/>
              </a:pPr>
              <a:r>
                <a:rPr lang="en-US" altLang="zh-CN" sz="2400" b="1">
                  <a:latin typeface="+mn-lt"/>
                  <a:ea typeface="SimSun" panose="02010600030101010101" pitchFamily="2" charset="-122"/>
                </a:rPr>
                <a:t>(DIANA)</a:t>
              </a:r>
              <a:endParaRPr lang="en-US" altLang="zh-CN" sz="2400">
                <a:latin typeface="+mn-lt"/>
                <a:ea typeface="SimSun" panose="02010600030101010101" pitchFamily="2" charset="-122"/>
              </a:endParaRPr>
            </a:p>
          </p:txBody>
        </p:sp>
      </p:grpSp>
    </p:spTree>
    <p:extLst>
      <p:ext uri="{BB962C8B-B14F-4D97-AF65-F5344CB8AC3E}">
        <p14:creationId xmlns:p14="http://schemas.microsoft.com/office/powerpoint/2010/main" val="1033418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2732C-9F95-889D-286F-3872D56FA990}"/>
              </a:ext>
            </a:extLst>
          </p:cNvPr>
          <p:cNvSpPr>
            <a:spLocks noGrp="1"/>
          </p:cNvSpPr>
          <p:nvPr>
            <p:ph type="title"/>
          </p:nvPr>
        </p:nvSpPr>
        <p:spPr/>
        <p:txBody>
          <a:bodyPr>
            <a:normAutofit/>
          </a:bodyPr>
          <a:lstStyle/>
          <a:p>
            <a:r>
              <a:rPr lang="en-US" dirty="0"/>
              <a:t>Dendrogram: Shows How Clusters are Merged</a:t>
            </a:r>
          </a:p>
        </p:txBody>
      </p:sp>
      <p:grpSp>
        <p:nvGrpSpPr>
          <p:cNvPr id="48" name="Group 47">
            <a:extLst>
              <a:ext uri="{FF2B5EF4-FFF2-40B4-BE49-F238E27FC236}">
                <a16:creationId xmlns:a16="http://schemas.microsoft.com/office/drawing/2014/main" id="{9D21FD82-66B0-149C-1BC4-C6A60E670143}"/>
              </a:ext>
            </a:extLst>
          </p:cNvPr>
          <p:cNvGrpSpPr/>
          <p:nvPr/>
        </p:nvGrpSpPr>
        <p:grpSpPr>
          <a:xfrm>
            <a:off x="5300532" y="920470"/>
            <a:ext cx="6505839" cy="5158378"/>
            <a:chOff x="4183380" y="880109"/>
            <a:chExt cx="8686800" cy="5715000"/>
          </a:xfrm>
        </p:grpSpPr>
        <p:sp>
          <p:nvSpPr>
            <p:cNvPr id="4" name="Oval 2">
              <a:extLst>
                <a:ext uri="{FF2B5EF4-FFF2-40B4-BE49-F238E27FC236}">
                  <a16:creationId xmlns:a16="http://schemas.microsoft.com/office/drawing/2014/main" id="{5632B189-C8AF-3EC3-DDF7-C20FC88DFE29}"/>
                </a:ext>
              </a:extLst>
            </p:cNvPr>
            <p:cNvSpPr>
              <a:spLocks noChangeArrowheads="1"/>
            </p:cNvSpPr>
            <p:nvPr/>
          </p:nvSpPr>
          <p:spPr bwMode="auto">
            <a:xfrm>
              <a:off x="11955780" y="5604509"/>
              <a:ext cx="152400" cy="152400"/>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5" name="Oval 3">
              <a:extLst>
                <a:ext uri="{FF2B5EF4-FFF2-40B4-BE49-F238E27FC236}">
                  <a16:creationId xmlns:a16="http://schemas.microsoft.com/office/drawing/2014/main" id="{E4CD71AC-927D-7FF4-00F9-893AA86BD2F7}"/>
                </a:ext>
              </a:extLst>
            </p:cNvPr>
            <p:cNvSpPr>
              <a:spLocks noChangeArrowheads="1"/>
            </p:cNvSpPr>
            <p:nvPr/>
          </p:nvSpPr>
          <p:spPr bwMode="auto">
            <a:xfrm>
              <a:off x="10888980" y="5604509"/>
              <a:ext cx="152400" cy="152400"/>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6" name="Oval 4">
              <a:extLst>
                <a:ext uri="{FF2B5EF4-FFF2-40B4-BE49-F238E27FC236}">
                  <a16:creationId xmlns:a16="http://schemas.microsoft.com/office/drawing/2014/main" id="{E3B8B32C-694D-A780-0857-91D4C68B0D58}"/>
                </a:ext>
              </a:extLst>
            </p:cNvPr>
            <p:cNvSpPr>
              <a:spLocks noChangeArrowheads="1"/>
            </p:cNvSpPr>
            <p:nvPr/>
          </p:nvSpPr>
          <p:spPr bwMode="auto">
            <a:xfrm>
              <a:off x="9898380" y="5604509"/>
              <a:ext cx="152400" cy="152400"/>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 name="Oval 5">
              <a:extLst>
                <a:ext uri="{FF2B5EF4-FFF2-40B4-BE49-F238E27FC236}">
                  <a16:creationId xmlns:a16="http://schemas.microsoft.com/office/drawing/2014/main" id="{1E824889-996C-1FC7-32B4-C4D7C0B76DCB}"/>
                </a:ext>
              </a:extLst>
            </p:cNvPr>
            <p:cNvSpPr>
              <a:spLocks noChangeArrowheads="1"/>
            </p:cNvSpPr>
            <p:nvPr/>
          </p:nvSpPr>
          <p:spPr bwMode="auto">
            <a:xfrm>
              <a:off x="8983980" y="5604509"/>
              <a:ext cx="152400" cy="152400"/>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8" name="Oval 6">
              <a:extLst>
                <a:ext uri="{FF2B5EF4-FFF2-40B4-BE49-F238E27FC236}">
                  <a16:creationId xmlns:a16="http://schemas.microsoft.com/office/drawing/2014/main" id="{5026E62C-CC5C-1FBC-3B03-B143321ECF80}"/>
                </a:ext>
              </a:extLst>
            </p:cNvPr>
            <p:cNvSpPr>
              <a:spLocks noChangeArrowheads="1"/>
            </p:cNvSpPr>
            <p:nvPr/>
          </p:nvSpPr>
          <p:spPr bwMode="auto">
            <a:xfrm>
              <a:off x="7993380" y="5604509"/>
              <a:ext cx="152400" cy="152400"/>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9" name="Oval 7">
              <a:extLst>
                <a:ext uri="{FF2B5EF4-FFF2-40B4-BE49-F238E27FC236}">
                  <a16:creationId xmlns:a16="http://schemas.microsoft.com/office/drawing/2014/main" id="{E97F13AD-FF4B-8C12-016C-802930C4E53C}"/>
                </a:ext>
              </a:extLst>
            </p:cNvPr>
            <p:cNvSpPr>
              <a:spLocks noChangeArrowheads="1"/>
            </p:cNvSpPr>
            <p:nvPr/>
          </p:nvSpPr>
          <p:spPr bwMode="auto">
            <a:xfrm>
              <a:off x="7002780" y="5604509"/>
              <a:ext cx="152400" cy="152400"/>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0" name="Oval 8">
              <a:extLst>
                <a:ext uri="{FF2B5EF4-FFF2-40B4-BE49-F238E27FC236}">
                  <a16:creationId xmlns:a16="http://schemas.microsoft.com/office/drawing/2014/main" id="{015E7F2C-571D-191B-2C09-086D241AFFD1}"/>
                </a:ext>
              </a:extLst>
            </p:cNvPr>
            <p:cNvSpPr>
              <a:spLocks noChangeArrowheads="1"/>
            </p:cNvSpPr>
            <p:nvPr/>
          </p:nvSpPr>
          <p:spPr bwMode="auto">
            <a:xfrm>
              <a:off x="6088380" y="5604509"/>
              <a:ext cx="152400" cy="152400"/>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1" name="Oval 9">
              <a:extLst>
                <a:ext uri="{FF2B5EF4-FFF2-40B4-BE49-F238E27FC236}">
                  <a16:creationId xmlns:a16="http://schemas.microsoft.com/office/drawing/2014/main" id="{AE003F90-5795-4F95-8B84-1A277FB83D35}"/>
                </a:ext>
              </a:extLst>
            </p:cNvPr>
            <p:cNvSpPr>
              <a:spLocks noChangeArrowheads="1"/>
            </p:cNvSpPr>
            <p:nvPr/>
          </p:nvSpPr>
          <p:spPr bwMode="auto">
            <a:xfrm>
              <a:off x="5097780" y="5604509"/>
              <a:ext cx="152400" cy="152400"/>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2" name="Oval 10">
              <a:extLst>
                <a:ext uri="{FF2B5EF4-FFF2-40B4-BE49-F238E27FC236}">
                  <a16:creationId xmlns:a16="http://schemas.microsoft.com/office/drawing/2014/main" id="{6D0DF978-3ADE-506E-8F88-A2F3ADA1EB84}"/>
                </a:ext>
              </a:extLst>
            </p:cNvPr>
            <p:cNvSpPr>
              <a:spLocks noChangeArrowheads="1"/>
            </p:cNvSpPr>
            <p:nvPr/>
          </p:nvSpPr>
          <p:spPr bwMode="auto">
            <a:xfrm>
              <a:off x="4183380" y="5604509"/>
              <a:ext cx="152400" cy="152400"/>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3" name="Line 11">
              <a:extLst>
                <a:ext uri="{FF2B5EF4-FFF2-40B4-BE49-F238E27FC236}">
                  <a16:creationId xmlns:a16="http://schemas.microsoft.com/office/drawing/2014/main" id="{E6703679-7850-F4EE-0E8E-10A67B2E01B8}"/>
                </a:ext>
              </a:extLst>
            </p:cNvPr>
            <p:cNvSpPr>
              <a:spLocks noChangeShapeType="1"/>
            </p:cNvSpPr>
            <p:nvPr/>
          </p:nvSpPr>
          <p:spPr bwMode="auto">
            <a:xfrm>
              <a:off x="4259580" y="4766309"/>
              <a:ext cx="914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 name="Line 12">
              <a:extLst>
                <a:ext uri="{FF2B5EF4-FFF2-40B4-BE49-F238E27FC236}">
                  <a16:creationId xmlns:a16="http://schemas.microsoft.com/office/drawing/2014/main" id="{1DCCD0CB-254B-8875-DACE-A0D9F73F7443}"/>
                </a:ext>
              </a:extLst>
            </p:cNvPr>
            <p:cNvSpPr>
              <a:spLocks noChangeShapeType="1"/>
            </p:cNvSpPr>
            <p:nvPr/>
          </p:nvSpPr>
          <p:spPr bwMode="auto">
            <a:xfrm>
              <a:off x="5173980" y="4766309"/>
              <a:ext cx="0" cy="914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5" name="Line 13">
              <a:extLst>
                <a:ext uri="{FF2B5EF4-FFF2-40B4-BE49-F238E27FC236}">
                  <a16:creationId xmlns:a16="http://schemas.microsoft.com/office/drawing/2014/main" id="{7E3D4EAD-B08A-12B8-27BB-32FD844E1C17}"/>
                </a:ext>
              </a:extLst>
            </p:cNvPr>
            <p:cNvSpPr>
              <a:spLocks noChangeShapeType="1"/>
            </p:cNvSpPr>
            <p:nvPr/>
          </p:nvSpPr>
          <p:spPr bwMode="auto">
            <a:xfrm>
              <a:off x="7078980" y="4766309"/>
              <a:ext cx="0" cy="914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6" name="Line 14">
              <a:extLst>
                <a:ext uri="{FF2B5EF4-FFF2-40B4-BE49-F238E27FC236}">
                  <a16:creationId xmlns:a16="http://schemas.microsoft.com/office/drawing/2014/main" id="{26FF1562-088D-EBBB-14F3-58E3D52C99CD}"/>
                </a:ext>
              </a:extLst>
            </p:cNvPr>
            <p:cNvSpPr>
              <a:spLocks noChangeShapeType="1"/>
            </p:cNvSpPr>
            <p:nvPr/>
          </p:nvSpPr>
          <p:spPr bwMode="auto">
            <a:xfrm>
              <a:off x="7078980" y="4766309"/>
              <a:ext cx="9906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7" name="Line 15">
              <a:extLst>
                <a:ext uri="{FF2B5EF4-FFF2-40B4-BE49-F238E27FC236}">
                  <a16:creationId xmlns:a16="http://schemas.microsoft.com/office/drawing/2014/main" id="{CD69E4D3-C4B6-C42F-8F5F-49B45E2A103B}"/>
                </a:ext>
              </a:extLst>
            </p:cNvPr>
            <p:cNvSpPr>
              <a:spLocks noChangeShapeType="1"/>
            </p:cNvSpPr>
            <p:nvPr/>
          </p:nvSpPr>
          <p:spPr bwMode="auto">
            <a:xfrm>
              <a:off x="8069580" y="4766309"/>
              <a:ext cx="0" cy="914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 name="Line 16">
              <a:extLst>
                <a:ext uri="{FF2B5EF4-FFF2-40B4-BE49-F238E27FC236}">
                  <a16:creationId xmlns:a16="http://schemas.microsoft.com/office/drawing/2014/main" id="{6FEDC9F1-C764-4ADC-7C6C-0942C8EC2C2D}"/>
                </a:ext>
              </a:extLst>
            </p:cNvPr>
            <p:cNvSpPr>
              <a:spLocks noChangeShapeType="1"/>
            </p:cNvSpPr>
            <p:nvPr/>
          </p:nvSpPr>
          <p:spPr bwMode="auto">
            <a:xfrm>
              <a:off x="10965180" y="4842509"/>
              <a:ext cx="0" cy="838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9" name="Line 17">
              <a:extLst>
                <a:ext uri="{FF2B5EF4-FFF2-40B4-BE49-F238E27FC236}">
                  <a16:creationId xmlns:a16="http://schemas.microsoft.com/office/drawing/2014/main" id="{C2A72426-4809-D11F-630D-C63F0F137CFC}"/>
                </a:ext>
              </a:extLst>
            </p:cNvPr>
            <p:cNvSpPr>
              <a:spLocks noChangeShapeType="1"/>
            </p:cNvSpPr>
            <p:nvPr/>
          </p:nvSpPr>
          <p:spPr bwMode="auto">
            <a:xfrm>
              <a:off x="10965180" y="4842509"/>
              <a:ext cx="1066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 name="Line 18">
              <a:extLst>
                <a:ext uri="{FF2B5EF4-FFF2-40B4-BE49-F238E27FC236}">
                  <a16:creationId xmlns:a16="http://schemas.microsoft.com/office/drawing/2014/main" id="{E681D8B9-783A-7E20-39AB-CEA3B13CCADF}"/>
                </a:ext>
              </a:extLst>
            </p:cNvPr>
            <p:cNvSpPr>
              <a:spLocks noChangeShapeType="1"/>
            </p:cNvSpPr>
            <p:nvPr/>
          </p:nvSpPr>
          <p:spPr bwMode="auto">
            <a:xfrm>
              <a:off x="12031980" y="4842509"/>
              <a:ext cx="0" cy="838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1" name="Line 19">
              <a:extLst>
                <a:ext uri="{FF2B5EF4-FFF2-40B4-BE49-F238E27FC236}">
                  <a16:creationId xmlns:a16="http://schemas.microsoft.com/office/drawing/2014/main" id="{2D358A2D-3F60-CEA1-DA42-EA401A5E5A99}"/>
                </a:ext>
              </a:extLst>
            </p:cNvPr>
            <p:cNvSpPr>
              <a:spLocks noChangeShapeType="1"/>
            </p:cNvSpPr>
            <p:nvPr/>
          </p:nvSpPr>
          <p:spPr bwMode="auto">
            <a:xfrm>
              <a:off x="4716780" y="4004309"/>
              <a:ext cx="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2" name="Line 20">
              <a:extLst>
                <a:ext uri="{FF2B5EF4-FFF2-40B4-BE49-F238E27FC236}">
                  <a16:creationId xmlns:a16="http://schemas.microsoft.com/office/drawing/2014/main" id="{CE2F5E9E-40A4-CD91-BF33-ED152B2FFBCB}"/>
                </a:ext>
              </a:extLst>
            </p:cNvPr>
            <p:cNvSpPr>
              <a:spLocks noChangeShapeType="1"/>
            </p:cNvSpPr>
            <p:nvPr/>
          </p:nvSpPr>
          <p:spPr bwMode="auto">
            <a:xfrm>
              <a:off x="4716780" y="4004309"/>
              <a:ext cx="1447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 name="Line 21">
              <a:extLst>
                <a:ext uri="{FF2B5EF4-FFF2-40B4-BE49-F238E27FC236}">
                  <a16:creationId xmlns:a16="http://schemas.microsoft.com/office/drawing/2014/main" id="{DD5F2492-397E-182D-8A6B-30EDDBCD2831}"/>
                </a:ext>
              </a:extLst>
            </p:cNvPr>
            <p:cNvSpPr>
              <a:spLocks noChangeShapeType="1"/>
            </p:cNvSpPr>
            <p:nvPr/>
          </p:nvSpPr>
          <p:spPr bwMode="auto">
            <a:xfrm>
              <a:off x="6164580" y="4004309"/>
              <a:ext cx="0" cy="1676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4" name="Line 22">
              <a:extLst>
                <a:ext uri="{FF2B5EF4-FFF2-40B4-BE49-F238E27FC236}">
                  <a16:creationId xmlns:a16="http://schemas.microsoft.com/office/drawing/2014/main" id="{D345B545-2FC7-631C-D352-42DBD69B1369}"/>
                </a:ext>
              </a:extLst>
            </p:cNvPr>
            <p:cNvSpPr>
              <a:spLocks noChangeShapeType="1"/>
            </p:cNvSpPr>
            <p:nvPr/>
          </p:nvSpPr>
          <p:spPr bwMode="auto">
            <a:xfrm>
              <a:off x="7459980" y="4004309"/>
              <a:ext cx="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 name="Line 23">
              <a:extLst>
                <a:ext uri="{FF2B5EF4-FFF2-40B4-BE49-F238E27FC236}">
                  <a16:creationId xmlns:a16="http://schemas.microsoft.com/office/drawing/2014/main" id="{5033805B-7370-4CFA-5E37-627F0BB4E4D8}"/>
                </a:ext>
              </a:extLst>
            </p:cNvPr>
            <p:cNvSpPr>
              <a:spLocks noChangeShapeType="1"/>
            </p:cNvSpPr>
            <p:nvPr/>
          </p:nvSpPr>
          <p:spPr bwMode="auto">
            <a:xfrm>
              <a:off x="7536180" y="4004309"/>
              <a:ext cx="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6" name="Line 24">
              <a:extLst>
                <a:ext uri="{FF2B5EF4-FFF2-40B4-BE49-F238E27FC236}">
                  <a16:creationId xmlns:a16="http://schemas.microsoft.com/office/drawing/2014/main" id="{F30D7A8B-A125-3F73-9819-0F394723E26B}"/>
                </a:ext>
              </a:extLst>
            </p:cNvPr>
            <p:cNvSpPr>
              <a:spLocks noChangeShapeType="1"/>
            </p:cNvSpPr>
            <p:nvPr/>
          </p:nvSpPr>
          <p:spPr bwMode="auto">
            <a:xfrm>
              <a:off x="7612380" y="4004309"/>
              <a:ext cx="1447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 name="Line 25">
              <a:extLst>
                <a:ext uri="{FF2B5EF4-FFF2-40B4-BE49-F238E27FC236}">
                  <a16:creationId xmlns:a16="http://schemas.microsoft.com/office/drawing/2014/main" id="{C72A3196-6057-8DED-1556-F850936A589C}"/>
                </a:ext>
              </a:extLst>
            </p:cNvPr>
            <p:cNvSpPr>
              <a:spLocks noChangeShapeType="1"/>
            </p:cNvSpPr>
            <p:nvPr/>
          </p:nvSpPr>
          <p:spPr bwMode="auto">
            <a:xfrm>
              <a:off x="9060180" y="4004309"/>
              <a:ext cx="0" cy="1676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8" name="Line 26">
              <a:extLst>
                <a:ext uri="{FF2B5EF4-FFF2-40B4-BE49-F238E27FC236}">
                  <a16:creationId xmlns:a16="http://schemas.microsoft.com/office/drawing/2014/main" id="{05A987F2-2705-0C51-7267-D1F97925E725}"/>
                </a:ext>
              </a:extLst>
            </p:cNvPr>
            <p:cNvSpPr>
              <a:spLocks noChangeShapeType="1"/>
            </p:cNvSpPr>
            <p:nvPr/>
          </p:nvSpPr>
          <p:spPr bwMode="auto">
            <a:xfrm>
              <a:off x="7536180" y="4004309"/>
              <a:ext cx="152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 name="Line 27">
              <a:extLst>
                <a:ext uri="{FF2B5EF4-FFF2-40B4-BE49-F238E27FC236}">
                  <a16:creationId xmlns:a16="http://schemas.microsoft.com/office/drawing/2014/main" id="{98243FA8-8261-66F3-FD37-818002AC52CD}"/>
                </a:ext>
              </a:extLst>
            </p:cNvPr>
            <p:cNvSpPr>
              <a:spLocks noChangeShapeType="1"/>
            </p:cNvSpPr>
            <p:nvPr/>
          </p:nvSpPr>
          <p:spPr bwMode="auto">
            <a:xfrm>
              <a:off x="8298180" y="3166109"/>
              <a:ext cx="0" cy="838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 name="Line 28">
              <a:extLst>
                <a:ext uri="{FF2B5EF4-FFF2-40B4-BE49-F238E27FC236}">
                  <a16:creationId xmlns:a16="http://schemas.microsoft.com/office/drawing/2014/main" id="{F8FFA9B9-C94A-46CF-03BD-9FEA55BB8B03}"/>
                </a:ext>
              </a:extLst>
            </p:cNvPr>
            <p:cNvSpPr>
              <a:spLocks noChangeShapeType="1"/>
            </p:cNvSpPr>
            <p:nvPr/>
          </p:nvSpPr>
          <p:spPr bwMode="auto">
            <a:xfrm flipV="1">
              <a:off x="9974580" y="3166109"/>
              <a:ext cx="0" cy="2514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1" name="Line 29">
              <a:extLst>
                <a:ext uri="{FF2B5EF4-FFF2-40B4-BE49-F238E27FC236}">
                  <a16:creationId xmlns:a16="http://schemas.microsoft.com/office/drawing/2014/main" id="{5912E10E-29E9-32E9-69F3-3710180638F0}"/>
                </a:ext>
              </a:extLst>
            </p:cNvPr>
            <p:cNvSpPr>
              <a:spLocks noChangeShapeType="1"/>
            </p:cNvSpPr>
            <p:nvPr/>
          </p:nvSpPr>
          <p:spPr bwMode="auto">
            <a:xfrm>
              <a:off x="8298180" y="3166109"/>
              <a:ext cx="1676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2" name="Line 30">
              <a:extLst>
                <a:ext uri="{FF2B5EF4-FFF2-40B4-BE49-F238E27FC236}">
                  <a16:creationId xmlns:a16="http://schemas.microsoft.com/office/drawing/2014/main" id="{4FCDDA39-5AF8-8524-7823-309D617170B3}"/>
                </a:ext>
              </a:extLst>
            </p:cNvPr>
            <p:cNvSpPr>
              <a:spLocks noChangeShapeType="1"/>
            </p:cNvSpPr>
            <p:nvPr/>
          </p:nvSpPr>
          <p:spPr bwMode="auto">
            <a:xfrm>
              <a:off x="9136380" y="2327909"/>
              <a:ext cx="0" cy="838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3" name="Line 31">
              <a:extLst>
                <a:ext uri="{FF2B5EF4-FFF2-40B4-BE49-F238E27FC236}">
                  <a16:creationId xmlns:a16="http://schemas.microsoft.com/office/drawing/2014/main" id="{1F9CE265-40FE-A542-8209-887270487828}"/>
                </a:ext>
              </a:extLst>
            </p:cNvPr>
            <p:cNvSpPr>
              <a:spLocks noChangeShapeType="1"/>
            </p:cNvSpPr>
            <p:nvPr/>
          </p:nvSpPr>
          <p:spPr bwMode="auto">
            <a:xfrm flipV="1">
              <a:off x="11498580" y="2251709"/>
              <a:ext cx="0" cy="2590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4" name="Line 32">
              <a:extLst>
                <a:ext uri="{FF2B5EF4-FFF2-40B4-BE49-F238E27FC236}">
                  <a16:creationId xmlns:a16="http://schemas.microsoft.com/office/drawing/2014/main" id="{8CAB1DDD-6C47-FEDC-3187-1E680DB4A813}"/>
                </a:ext>
              </a:extLst>
            </p:cNvPr>
            <p:cNvSpPr>
              <a:spLocks noChangeShapeType="1"/>
            </p:cNvSpPr>
            <p:nvPr/>
          </p:nvSpPr>
          <p:spPr bwMode="auto">
            <a:xfrm flipH="1">
              <a:off x="9136380" y="2251709"/>
              <a:ext cx="2362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5" name="Line 33">
              <a:extLst>
                <a:ext uri="{FF2B5EF4-FFF2-40B4-BE49-F238E27FC236}">
                  <a16:creationId xmlns:a16="http://schemas.microsoft.com/office/drawing/2014/main" id="{8DAFE35B-9FB8-97D6-6108-8294105E6437}"/>
                </a:ext>
              </a:extLst>
            </p:cNvPr>
            <p:cNvSpPr>
              <a:spLocks noChangeShapeType="1"/>
            </p:cNvSpPr>
            <p:nvPr/>
          </p:nvSpPr>
          <p:spPr bwMode="auto">
            <a:xfrm flipV="1">
              <a:off x="9136380" y="2251709"/>
              <a:ext cx="0" cy="228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 name="Line 34">
              <a:extLst>
                <a:ext uri="{FF2B5EF4-FFF2-40B4-BE49-F238E27FC236}">
                  <a16:creationId xmlns:a16="http://schemas.microsoft.com/office/drawing/2014/main" id="{9DCDA540-5A69-5F19-EEF3-2E779DF0A9CC}"/>
                </a:ext>
              </a:extLst>
            </p:cNvPr>
            <p:cNvSpPr>
              <a:spLocks noChangeShapeType="1"/>
            </p:cNvSpPr>
            <p:nvPr/>
          </p:nvSpPr>
          <p:spPr bwMode="auto">
            <a:xfrm>
              <a:off x="10279380" y="1337309"/>
              <a:ext cx="0" cy="914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7" name="Line 35">
              <a:extLst>
                <a:ext uri="{FF2B5EF4-FFF2-40B4-BE49-F238E27FC236}">
                  <a16:creationId xmlns:a16="http://schemas.microsoft.com/office/drawing/2014/main" id="{180CE2A9-D663-F732-A908-0EB8AB988A5D}"/>
                </a:ext>
              </a:extLst>
            </p:cNvPr>
            <p:cNvSpPr>
              <a:spLocks noChangeShapeType="1"/>
            </p:cNvSpPr>
            <p:nvPr/>
          </p:nvSpPr>
          <p:spPr bwMode="auto">
            <a:xfrm flipH="1">
              <a:off x="5554980" y="1337309"/>
              <a:ext cx="4724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8" name="Line 36">
              <a:extLst>
                <a:ext uri="{FF2B5EF4-FFF2-40B4-BE49-F238E27FC236}">
                  <a16:creationId xmlns:a16="http://schemas.microsoft.com/office/drawing/2014/main" id="{6FDF0DAE-9510-031C-6C22-BD853118A901}"/>
                </a:ext>
              </a:extLst>
            </p:cNvPr>
            <p:cNvSpPr>
              <a:spLocks noChangeShapeType="1"/>
            </p:cNvSpPr>
            <p:nvPr/>
          </p:nvSpPr>
          <p:spPr bwMode="auto">
            <a:xfrm flipV="1">
              <a:off x="5402580" y="1337309"/>
              <a:ext cx="0" cy="2667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9" name="Line 37">
              <a:extLst>
                <a:ext uri="{FF2B5EF4-FFF2-40B4-BE49-F238E27FC236}">
                  <a16:creationId xmlns:a16="http://schemas.microsoft.com/office/drawing/2014/main" id="{C2CD4F09-B8FE-DBAD-779C-2D554056422F}"/>
                </a:ext>
              </a:extLst>
            </p:cNvPr>
            <p:cNvSpPr>
              <a:spLocks noChangeShapeType="1"/>
            </p:cNvSpPr>
            <p:nvPr/>
          </p:nvSpPr>
          <p:spPr bwMode="auto">
            <a:xfrm>
              <a:off x="5935980" y="1337309"/>
              <a:ext cx="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0" name="Line 38">
              <a:extLst>
                <a:ext uri="{FF2B5EF4-FFF2-40B4-BE49-F238E27FC236}">
                  <a16:creationId xmlns:a16="http://schemas.microsoft.com/office/drawing/2014/main" id="{ED4DD40E-4982-C2AC-A5A6-F995EB153328}"/>
                </a:ext>
              </a:extLst>
            </p:cNvPr>
            <p:cNvSpPr>
              <a:spLocks noChangeShapeType="1"/>
            </p:cNvSpPr>
            <p:nvPr/>
          </p:nvSpPr>
          <p:spPr bwMode="auto">
            <a:xfrm flipH="1">
              <a:off x="5402580" y="1337309"/>
              <a:ext cx="381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1" name="Line 39">
              <a:extLst>
                <a:ext uri="{FF2B5EF4-FFF2-40B4-BE49-F238E27FC236}">
                  <a16:creationId xmlns:a16="http://schemas.microsoft.com/office/drawing/2014/main" id="{E8B96A36-CB8D-DA11-2902-39FE55C0139E}"/>
                </a:ext>
              </a:extLst>
            </p:cNvPr>
            <p:cNvSpPr>
              <a:spLocks noChangeShapeType="1"/>
            </p:cNvSpPr>
            <p:nvPr/>
          </p:nvSpPr>
          <p:spPr bwMode="auto">
            <a:xfrm flipV="1">
              <a:off x="7840980" y="880109"/>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 name="Line 41">
              <a:extLst>
                <a:ext uri="{FF2B5EF4-FFF2-40B4-BE49-F238E27FC236}">
                  <a16:creationId xmlns:a16="http://schemas.microsoft.com/office/drawing/2014/main" id="{D4FF9D93-CEF9-E210-5CD3-FAD36BE44328}"/>
                </a:ext>
              </a:extLst>
            </p:cNvPr>
            <p:cNvSpPr>
              <a:spLocks noChangeShapeType="1"/>
            </p:cNvSpPr>
            <p:nvPr/>
          </p:nvSpPr>
          <p:spPr bwMode="auto">
            <a:xfrm>
              <a:off x="4259580" y="4766309"/>
              <a:ext cx="0" cy="914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3" name="Slide Number Placeholder 45">
              <a:extLst>
                <a:ext uri="{FF2B5EF4-FFF2-40B4-BE49-F238E27FC236}">
                  <a16:creationId xmlns:a16="http://schemas.microsoft.com/office/drawing/2014/main" id="{8F6093D2-905E-1F3F-BF19-D55F6229592A}"/>
                </a:ext>
              </a:extLst>
            </p:cNvPr>
            <p:cNvSpPr txBox="1">
              <a:spLocks/>
            </p:cNvSpPr>
            <p:nvPr/>
          </p:nvSpPr>
          <p:spPr>
            <a:xfrm>
              <a:off x="10965180" y="6214109"/>
              <a:ext cx="19050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spcBef>
                  <a:spcPct val="20000"/>
                </a:spcBef>
                <a:buClr>
                  <a:schemeClr val="folHlink"/>
                </a:buClr>
                <a:buSzPct val="60000"/>
                <a:buFont typeface="Wingdings" pitchFamily="2" charset="2"/>
                <a:buChar char="n"/>
                <a:defRPr sz="2800" kern="1200">
                  <a:solidFill>
                    <a:schemeClr val="tx1"/>
                  </a:solidFill>
                  <a:latin typeface="Arial" panose="020B0604020202020204" pitchFamily="34" charset="0"/>
                  <a:ea typeface="+mn-ea"/>
                  <a:cs typeface="+mn-cs"/>
                </a:defRPr>
              </a:lvl1pPr>
              <a:lvl2pPr marL="742950" indent="-285750" algn="l" defTabSz="914400" rtl="0" eaLnBrk="1" latinLnBrk="0" hangingPunct="1">
                <a:spcBef>
                  <a:spcPct val="20000"/>
                </a:spcBef>
                <a:buClr>
                  <a:schemeClr val="hlink"/>
                </a:buClr>
                <a:buSzPct val="55000"/>
                <a:buFont typeface="Wingdings" pitchFamily="2" charset="2"/>
                <a:buChar char="n"/>
                <a:defRPr sz="2800" kern="1200">
                  <a:solidFill>
                    <a:schemeClr val="tx1"/>
                  </a:solidFill>
                  <a:latin typeface="Arial" panose="020B0604020202020204" pitchFamily="34" charset="0"/>
                  <a:ea typeface="+mn-ea"/>
                  <a:cs typeface="+mn-cs"/>
                </a:defRPr>
              </a:lvl2pPr>
              <a:lvl3pPr marL="1143000" indent="-228600" algn="l" defTabSz="914400" rtl="0" eaLnBrk="1" latinLnBrk="0" hangingPunct="1">
                <a:spcBef>
                  <a:spcPct val="20000"/>
                </a:spcBef>
                <a:buClr>
                  <a:schemeClr val="folHlink"/>
                </a:buClr>
                <a:buSzPct val="50000"/>
                <a:buFont typeface="Wingdings" pitchFamily="2" charset="2"/>
                <a:buChar char="n"/>
                <a:defRPr sz="2400" kern="1200">
                  <a:solidFill>
                    <a:schemeClr val="tx1"/>
                  </a:solidFill>
                  <a:latin typeface="Arial" panose="020B0604020202020204" pitchFamily="34" charset="0"/>
                  <a:ea typeface="+mn-ea"/>
                  <a:cs typeface="+mn-cs"/>
                </a:defRPr>
              </a:lvl3pPr>
              <a:lvl4pPr marL="1600200" indent="-228600" algn="l" defTabSz="914400" rtl="0" eaLnBrk="1" latinLnBrk="0" hangingPunct="1">
                <a:spcBef>
                  <a:spcPct val="20000"/>
                </a:spcBef>
                <a:buClr>
                  <a:schemeClr val="accent2"/>
                </a:buClr>
                <a:buSzPct val="55000"/>
                <a:buFont typeface="Wingdings" pitchFamily="2" charset="2"/>
                <a:buChar char="n"/>
                <a:defRPr sz="2000" kern="1200">
                  <a:solidFill>
                    <a:schemeClr val="tx1"/>
                  </a:solidFill>
                  <a:latin typeface="Arial" panose="020B0604020202020204" pitchFamily="34" charset="0"/>
                  <a:ea typeface="+mn-ea"/>
                  <a:cs typeface="+mn-cs"/>
                </a:defRPr>
              </a:lvl4pPr>
              <a:lvl5pPr marL="2057400" indent="-228600" algn="l" defTabSz="914400" rtl="0" eaLnBrk="1" latinLnBrk="0" hangingPunct="1">
                <a:spcBef>
                  <a:spcPct val="20000"/>
                </a:spcBef>
                <a:buClr>
                  <a:schemeClr val="accent1"/>
                </a:buClr>
                <a:buSzPct val="50000"/>
                <a:buFont typeface="Wingdings" pitchFamily="2" charset="2"/>
                <a:buChar char="n"/>
                <a:defRPr sz="2000" kern="1200">
                  <a:solidFill>
                    <a:schemeClr val="tx1"/>
                  </a:solidFill>
                  <a:latin typeface="Arial" panose="020B0604020202020204" pitchFamily="34" charset="0"/>
                  <a:ea typeface="+mn-ea"/>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itchFamily="2" charset="2"/>
                <a:buChar char="n"/>
                <a:defRPr sz="2000" kern="1200">
                  <a:solidFill>
                    <a:schemeClr val="tx1"/>
                  </a:solidFill>
                  <a:latin typeface="Arial" panose="020B0604020202020204" pitchFamily="34" charset="0"/>
                  <a:ea typeface="+mn-ea"/>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itchFamily="2" charset="2"/>
                <a:buChar char="n"/>
                <a:defRPr sz="2000" kern="1200">
                  <a:solidFill>
                    <a:schemeClr val="tx1"/>
                  </a:solidFill>
                  <a:latin typeface="Arial" panose="020B0604020202020204" pitchFamily="34" charset="0"/>
                  <a:ea typeface="+mn-ea"/>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itchFamily="2" charset="2"/>
                <a:buChar char="n"/>
                <a:defRPr sz="2000" kern="1200">
                  <a:solidFill>
                    <a:schemeClr val="tx1"/>
                  </a:solidFill>
                  <a:latin typeface="Arial" panose="020B0604020202020204" pitchFamily="34" charset="0"/>
                  <a:ea typeface="+mn-ea"/>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itchFamily="2" charset="2"/>
                <a:buChar char="n"/>
                <a:defRPr sz="2000" kern="1200">
                  <a:solidFill>
                    <a:schemeClr val="tx1"/>
                  </a:solidFill>
                  <a:latin typeface="Arial" panose="020B0604020202020204" pitchFamily="34" charset="0"/>
                  <a:ea typeface="+mn-ea"/>
                  <a:cs typeface="+mn-cs"/>
                </a:defRPr>
              </a:lvl9pPr>
            </a:lstStyle>
            <a:p>
              <a:pPr>
                <a:spcBef>
                  <a:spcPct val="0"/>
                </a:spcBef>
                <a:buClrTx/>
                <a:buSzTx/>
                <a:buFontTx/>
                <a:buNone/>
              </a:pPr>
              <a:fld id="{F0A16574-E197-FF4F-9694-6051EC7F1482}" type="slidenum">
                <a:rPr lang="en-US" altLang="en-US" sz="1200" smtClean="0">
                  <a:latin typeface="Tahoma" panose="020B0604030504040204" pitchFamily="34" charset="0"/>
                </a:rPr>
                <a:pPr>
                  <a:spcBef>
                    <a:spcPct val="0"/>
                  </a:spcBef>
                  <a:buClrTx/>
                  <a:buSzTx/>
                  <a:buFontTx/>
                  <a:buNone/>
                </a:pPr>
                <a:t>36</a:t>
              </a:fld>
              <a:endParaRPr lang="en-US" altLang="en-US" sz="1200">
                <a:latin typeface="Tahoma" panose="020B0604030504040204" pitchFamily="34" charset="0"/>
              </a:endParaRPr>
            </a:p>
          </p:txBody>
        </p:sp>
      </p:grpSp>
      <p:sp>
        <p:nvSpPr>
          <p:cNvPr id="44" name="TextBox 43">
            <a:extLst>
              <a:ext uri="{FF2B5EF4-FFF2-40B4-BE49-F238E27FC236}">
                <a16:creationId xmlns:a16="http://schemas.microsoft.com/office/drawing/2014/main" id="{A5DDA851-944C-6AEF-D153-04A9491C3DBD}"/>
              </a:ext>
            </a:extLst>
          </p:cNvPr>
          <p:cNvSpPr txBox="1"/>
          <p:nvPr/>
        </p:nvSpPr>
        <p:spPr>
          <a:xfrm>
            <a:off x="3632103" y="837504"/>
            <a:ext cx="1040129" cy="369332"/>
          </a:xfrm>
          <a:prstGeom prst="rect">
            <a:avLst/>
          </a:prstGeom>
          <a:noFill/>
        </p:spPr>
        <p:txBody>
          <a:bodyPr wrap="square" rtlCol="0">
            <a:spAutoFit/>
          </a:bodyPr>
          <a:lstStyle/>
          <a:p>
            <a:r>
              <a:rPr lang="en-US" dirty="0"/>
              <a:t>Step= - 0</a:t>
            </a:r>
          </a:p>
        </p:txBody>
      </p:sp>
      <p:sp>
        <p:nvSpPr>
          <p:cNvPr id="47" name="Content Placeholder 2">
            <a:extLst>
              <a:ext uri="{FF2B5EF4-FFF2-40B4-BE49-F238E27FC236}">
                <a16:creationId xmlns:a16="http://schemas.microsoft.com/office/drawing/2014/main" id="{1064A678-FDE4-F24A-4698-01592AE3AAC9}"/>
              </a:ext>
            </a:extLst>
          </p:cNvPr>
          <p:cNvSpPr>
            <a:spLocks noGrp="1"/>
          </p:cNvSpPr>
          <p:nvPr>
            <p:ph idx="1"/>
          </p:nvPr>
        </p:nvSpPr>
        <p:spPr>
          <a:xfrm>
            <a:off x="131181" y="863444"/>
            <a:ext cx="3061599" cy="5578501"/>
          </a:xfrm>
        </p:spPr>
        <p:txBody>
          <a:bodyPr/>
          <a:lstStyle/>
          <a:p>
            <a:r>
              <a:rPr lang="en-US" dirty="0">
                <a:solidFill>
                  <a:srgbClr val="C00000"/>
                </a:solidFill>
              </a:rPr>
              <a:t>Decompose data objects into a several levels of nested partitioning </a:t>
            </a:r>
            <a:r>
              <a:rPr lang="en-US" dirty="0"/>
              <a:t>(tree of clusters), called a dendrogram</a:t>
            </a:r>
          </a:p>
          <a:p>
            <a:endParaRPr lang="en-US" dirty="0"/>
          </a:p>
          <a:p>
            <a:r>
              <a:rPr lang="en-US" dirty="0"/>
              <a:t>A clustering of the data </a:t>
            </a:r>
            <a:r>
              <a:rPr lang="en-US" dirty="0">
                <a:solidFill>
                  <a:srgbClr val="C00000"/>
                </a:solidFill>
              </a:rPr>
              <a:t>objects is obtained by cutting the dendrogram at the desired level</a:t>
            </a:r>
            <a:r>
              <a:rPr lang="en-US" dirty="0"/>
              <a:t>, then each connected component </a:t>
            </a:r>
            <a:r>
              <a:rPr lang="en-US" dirty="0">
                <a:solidFill>
                  <a:srgbClr val="C00000"/>
                </a:solidFill>
              </a:rPr>
              <a:t>forms a cluster</a:t>
            </a:r>
          </a:p>
        </p:txBody>
      </p:sp>
      <p:sp>
        <p:nvSpPr>
          <p:cNvPr id="49" name="TextBox 48">
            <a:extLst>
              <a:ext uri="{FF2B5EF4-FFF2-40B4-BE49-F238E27FC236}">
                <a16:creationId xmlns:a16="http://schemas.microsoft.com/office/drawing/2014/main" id="{5F44FD30-8C97-1380-03BB-2690F2EFF96D}"/>
              </a:ext>
            </a:extLst>
          </p:cNvPr>
          <p:cNvSpPr txBox="1"/>
          <p:nvPr/>
        </p:nvSpPr>
        <p:spPr>
          <a:xfrm>
            <a:off x="3632102" y="1221955"/>
            <a:ext cx="1040129" cy="369332"/>
          </a:xfrm>
          <a:prstGeom prst="rect">
            <a:avLst/>
          </a:prstGeom>
          <a:noFill/>
        </p:spPr>
        <p:txBody>
          <a:bodyPr wrap="square" rtlCol="0">
            <a:spAutoFit/>
          </a:bodyPr>
          <a:lstStyle/>
          <a:p>
            <a:r>
              <a:rPr lang="en-US" dirty="0"/>
              <a:t>Step= - 2</a:t>
            </a:r>
          </a:p>
        </p:txBody>
      </p:sp>
      <p:sp>
        <p:nvSpPr>
          <p:cNvPr id="50" name="TextBox 49">
            <a:extLst>
              <a:ext uri="{FF2B5EF4-FFF2-40B4-BE49-F238E27FC236}">
                <a16:creationId xmlns:a16="http://schemas.microsoft.com/office/drawing/2014/main" id="{56CF71D6-B389-8E95-A653-0818B7508C3D}"/>
              </a:ext>
            </a:extLst>
          </p:cNvPr>
          <p:cNvSpPr txBox="1"/>
          <p:nvPr/>
        </p:nvSpPr>
        <p:spPr>
          <a:xfrm>
            <a:off x="3644158" y="1973814"/>
            <a:ext cx="1040129" cy="369332"/>
          </a:xfrm>
          <a:prstGeom prst="rect">
            <a:avLst/>
          </a:prstGeom>
          <a:noFill/>
        </p:spPr>
        <p:txBody>
          <a:bodyPr wrap="square" rtlCol="0">
            <a:spAutoFit/>
          </a:bodyPr>
          <a:lstStyle/>
          <a:p>
            <a:r>
              <a:rPr lang="en-US" dirty="0"/>
              <a:t>Step= - 3</a:t>
            </a:r>
          </a:p>
        </p:txBody>
      </p:sp>
      <p:sp>
        <p:nvSpPr>
          <p:cNvPr id="51" name="TextBox 50">
            <a:extLst>
              <a:ext uri="{FF2B5EF4-FFF2-40B4-BE49-F238E27FC236}">
                <a16:creationId xmlns:a16="http://schemas.microsoft.com/office/drawing/2014/main" id="{91169DEB-228F-7B33-0D06-6A12BE4928ED}"/>
              </a:ext>
            </a:extLst>
          </p:cNvPr>
          <p:cNvSpPr txBox="1"/>
          <p:nvPr/>
        </p:nvSpPr>
        <p:spPr>
          <a:xfrm>
            <a:off x="3649890" y="2763299"/>
            <a:ext cx="1040129" cy="369332"/>
          </a:xfrm>
          <a:prstGeom prst="rect">
            <a:avLst/>
          </a:prstGeom>
          <a:noFill/>
        </p:spPr>
        <p:txBody>
          <a:bodyPr wrap="square" rtlCol="0">
            <a:spAutoFit/>
          </a:bodyPr>
          <a:lstStyle/>
          <a:p>
            <a:r>
              <a:rPr lang="en-US" dirty="0"/>
              <a:t>Step= - 4</a:t>
            </a:r>
          </a:p>
        </p:txBody>
      </p:sp>
      <p:sp>
        <p:nvSpPr>
          <p:cNvPr id="52" name="TextBox 51">
            <a:extLst>
              <a:ext uri="{FF2B5EF4-FFF2-40B4-BE49-F238E27FC236}">
                <a16:creationId xmlns:a16="http://schemas.microsoft.com/office/drawing/2014/main" id="{47BD3246-5429-6ED6-28B4-B60EC9714EFF}"/>
              </a:ext>
            </a:extLst>
          </p:cNvPr>
          <p:cNvSpPr txBox="1"/>
          <p:nvPr/>
        </p:nvSpPr>
        <p:spPr>
          <a:xfrm>
            <a:off x="3660840" y="3555717"/>
            <a:ext cx="1040129" cy="369332"/>
          </a:xfrm>
          <a:prstGeom prst="rect">
            <a:avLst/>
          </a:prstGeom>
          <a:noFill/>
        </p:spPr>
        <p:txBody>
          <a:bodyPr wrap="square" rtlCol="0">
            <a:spAutoFit/>
          </a:bodyPr>
          <a:lstStyle/>
          <a:p>
            <a:r>
              <a:rPr lang="en-US" dirty="0"/>
              <a:t>Step= - 5</a:t>
            </a:r>
          </a:p>
        </p:txBody>
      </p:sp>
      <p:sp>
        <p:nvSpPr>
          <p:cNvPr id="53" name="TextBox 52">
            <a:extLst>
              <a:ext uri="{FF2B5EF4-FFF2-40B4-BE49-F238E27FC236}">
                <a16:creationId xmlns:a16="http://schemas.microsoft.com/office/drawing/2014/main" id="{801FFB50-2FBB-E1E0-4BBB-9AA885B6DCEC}"/>
              </a:ext>
            </a:extLst>
          </p:cNvPr>
          <p:cNvSpPr txBox="1"/>
          <p:nvPr/>
        </p:nvSpPr>
        <p:spPr>
          <a:xfrm>
            <a:off x="3674588" y="4304643"/>
            <a:ext cx="1040129" cy="369332"/>
          </a:xfrm>
          <a:prstGeom prst="rect">
            <a:avLst/>
          </a:prstGeom>
          <a:noFill/>
        </p:spPr>
        <p:txBody>
          <a:bodyPr wrap="square" rtlCol="0">
            <a:spAutoFit/>
          </a:bodyPr>
          <a:lstStyle/>
          <a:p>
            <a:r>
              <a:rPr lang="en-US" dirty="0"/>
              <a:t>Step= - 6</a:t>
            </a:r>
          </a:p>
        </p:txBody>
      </p:sp>
      <p:sp>
        <p:nvSpPr>
          <p:cNvPr id="54" name="TextBox 53">
            <a:extLst>
              <a:ext uri="{FF2B5EF4-FFF2-40B4-BE49-F238E27FC236}">
                <a16:creationId xmlns:a16="http://schemas.microsoft.com/office/drawing/2014/main" id="{2382940B-0A51-F3FC-42A7-0730174D97B0}"/>
              </a:ext>
            </a:extLst>
          </p:cNvPr>
          <p:cNvSpPr txBox="1"/>
          <p:nvPr/>
        </p:nvSpPr>
        <p:spPr>
          <a:xfrm>
            <a:off x="3694782" y="5169128"/>
            <a:ext cx="1040129" cy="369332"/>
          </a:xfrm>
          <a:prstGeom prst="rect">
            <a:avLst/>
          </a:prstGeom>
          <a:noFill/>
        </p:spPr>
        <p:txBody>
          <a:bodyPr wrap="square" rtlCol="0">
            <a:spAutoFit/>
          </a:bodyPr>
          <a:lstStyle/>
          <a:p>
            <a:r>
              <a:rPr lang="en-US" dirty="0"/>
              <a:t>Step= - 7</a:t>
            </a:r>
          </a:p>
        </p:txBody>
      </p:sp>
    </p:spTree>
    <p:extLst>
      <p:ext uri="{BB962C8B-B14F-4D97-AF65-F5344CB8AC3E}">
        <p14:creationId xmlns:p14="http://schemas.microsoft.com/office/powerpoint/2010/main" val="4242732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7">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9" grpId="0"/>
      <p:bldP spid="50" grpId="0"/>
      <p:bldP spid="51" grpId="0"/>
      <p:bldP spid="52" grpId="0"/>
      <p:bldP spid="53" grpId="0"/>
      <p:bldP spid="5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4A811-DBD9-C159-02EB-FA30158575EE}"/>
              </a:ext>
            </a:extLst>
          </p:cNvPr>
          <p:cNvSpPr>
            <a:spLocks noGrp="1"/>
          </p:cNvSpPr>
          <p:nvPr>
            <p:ph type="title"/>
          </p:nvPr>
        </p:nvSpPr>
        <p:spPr/>
        <p:txBody>
          <a:bodyPr>
            <a:normAutofit/>
          </a:bodyPr>
          <a:lstStyle/>
          <a:p>
            <a:r>
              <a:rPr lang="en-US" dirty="0"/>
              <a:t>Distance Measures in Algorithmic Methods </a:t>
            </a:r>
          </a:p>
        </p:txBody>
      </p:sp>
      <p:sp>
        <p:nvSpPr>
          <p:cNvPr id="3" name="Content Placeholder 2">
            <a:extLst>
              <a:ext uri="{FF2B5EF4-FFF2-40B4-BE49-F238E27FC236}">
                <a16:creationId xmlns:a16="http://schemas.microsoft.com/office/drawing/2014/main" id="{E6838938-F1F8-1827-F720-8976C2E59443}"/>
              </a:ext>
            </a:extLst>
          </p:cNvPr>
          <p:cNvSpPr>
            <a:spLocks noGrp="1"/>
          </p:cNvSpPr>
          <p:nvPr>
            <p:ph idx="1"/>
          </p:nvPr>
        </p:nvSpPr>
        <p:spPr>
          <a:xfrm>
            <a:off x="131180" y="863444"/>
            <a:ext cx="11929641" cy="711200"/>
          </a:xfrm>
        </p:spPr>
        <p:txBody>
          <a:bodyPr/>
          <a:lstStyle/>
          <a:p>
            <a:r>
              <a:rPr lang="en-US" dirty="0"/>
              <a:t>Whether using an </a:t>
            </a:r>
            <a:r>
              <a:rPr lang="en-US" dirty="0">
                <a:solidFill>
                  <a:srgbClr val="C00000"/>
                </a:solidFill>
              </a:rPr>
              <a:t>agglomerative method or a divisive method</a:t>
            </a:r>
            <a:r>
              <a:rPr lang="en-US" dirty="0"/>
              <a:t>, a core need is to measure the distance between </a:t>
            </a:r>
            <a:r>
              <a:rPr lang="en-US" dirty="0">
                <a:solidFill>
                  <a:srgbClr val="C00000"/>
                </a:solidFill>
              </a:rPr>
              <a:t>two clusters</a:t>
            </a:r>
            <a:r>
              <a:rPr lang="en-US" dirty="0"/>
              <a:t>, where each cluster </a:t>
            </a:r>
            <a:r>
              <a:rPr lang="en-US" dirty="0">
                <a:solidFill>
                  <a:srgbClr val="C00000"/>
                </a:solidFill>
              </a:rPr>
              <a:t>is generally a set of objects</a:t>
            </a:r>
            <a:r>
              <a:rPr lang="en-US" dirty="0"/>
              <a:t>. </a:t>
            </a:r>
          </a:p>
          <a:p>
            <a:pPr lvl="1"/>
            <a:endParaRPr lang="en-US" b="1" dirty="0"/>
          </a:p>
        </p:txBody>
      </p:sp>
      <p:sp>
        <p:nvSpPr>
          <p:cNvPr id="4" name="Content Placeholder 2">
            <a:extLst>
              <a:ext uri="{FF2B5EF4-FFF2-40B4-BE49-F238E27FC236}">
                <a16:creationId xmlns:a16="http://schemas.microsoft.com/office/drawing/2014/main" id="{1033834D-38E3-91AA-A35A-83BB6B0AA1C2}"/>
              </a:ext>
            </a:extLst>
          </p:cNvPr>
          <p:cNvSpPr txBox="1">
            <a:spLocks/>
          </p:cNvSpPr>
          <p:nvPr/>
        </p:nvSpPr>
        <p:spPr>
          <a:xfrm>
            <a:off x="131181" y="1726886"/>
            <a:ext cx="4600840" cy="4267669"/>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ebdings" panose="05030102010509060703"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Single link:</a:t>
            </a:r>
          </a:p>
          <a:p>
            <a:pPr lvl="1"/>
            <a:r>
              <a:rPr lang="en-US" dirty="0">
                <a:solidFill>
                  <a:srgbClr val="C00000"/>
                </a:solidFill>
              </a:rPr>
              <a:t>Smallest</a:t>
            </a:r>
            <a:r>
              <a:rPr lang="en-US" dirty="0"/>
              <a:t> distance between an element in </a:t>
            </a:r>
            <a:r>
              <a:rPr lang="en-US" dirty="0">
                <a:solidFill>
                  <a:srgbClr val="C00000"/>
                </a:solidFill>
              </a:rPr>
              <a:t>one cluster and an element in the other</a:t>
            </a:r>
            <a:r>
              <a:rPr lang="en-US" dirty="0"/>
              <a:t>, i.e.,  </a:t>
            </a:r>
          </a:p>
          <a:p>
            <a:pPr lvl="1"/>
            <a:r>
              <a:rPr lang="en-US" dirty="0" err="1"/>
              <a:t>dist</a:t>
            </a:r>
            <a:r>
              <a:rPr lang="en-US" dirty="0"/>
              <a:t>(K</a:t>
            </a:r>
            <a:r>
              <a:rPr lang="en-US" baseline="-25000" dirty="0"/>
              <a:t>i</a:t>
            </a:r>
            <a:r>
              <a:rPr lang="en-US" dirty="0"/>
              <a:t>, </a:t>
            </a:r>
            <a:r>
              <a:rPr lang="en-US" dirty="0" err="1"/>
              <a:t>K</a:t>
            </a:r>
            <a:r>
              <a:rPr lang="en-US" baseline="-25000" dirty="0" err="1"/>
              <a:t>j</a:t>
            </a:r>
            <a:r>
              <a:rPr lang="en-US" dirty="0"/>
              <a:t>) = min(t</a:t>
            </a:r>
            <a:r>
              <a:rPr lang="en-US" baseline="-25000" dirty="0"/>
              <a:t>ip</a:t>
            </a:r>
            <a:r>
              <a:rPr lang="en-US" dirty="0"/>
              <a:t>, </a:t>
            </a:r>
            <a:r>
              <a:rPr lang="en-US" dirty="0" err="1"/>
              <a:t>t</a:t>
            </a:r>
            <a:r>
              <a:rPr lang="en-US" baseline="-25000" dirty="0" err="1"/>
              <a:t>jq</a:t>
            </a:r>
            <a:r>
              <a:rPr lang="en-US" dirty="0"/>
              <a:t>)</a:t>
            </a:r>
          </a:p>
          <a:p>
            <a:pPr lvl="1"/>
            <a:endParaRPr lang="en-US" dirty="0"/>
          </a:p>
          <a:p>
            <a:r>
              <a:rPr lang="en-US" b="1" dirty="0"/>
              <a:t>Complete link:</a:t>
            </a:r>
          </a:p>
          <a:p>
            <a:pPr lvl="1"/>
            <a:r>
              <a:rPr lang="en-US" dirty="0">
                <a:solidFill>
                  <a:srgbClr val="C00000"/>
                </a:solidFill>
              </a:rPr>
              <a:t>largest</a:t>
            </a:r>
            <a:r>
              <a:rPr lang="en-US" dirty="0"/>
              <a:t> distance between an element in </a:t>
            </a:r>
            <a:r>
              <a:rPr lang="en-US" dirty="0">
                <a:solidFill>
                  <a:srgbClr val="C00000"/>
                </a:solidFill>
              </a:rPr>
              <a:t>one cluster and an element in the other</a:t>
            </a:r>
            <a:r>
              <a:rPr lang="en-US" dirty="0"/>
              <a:t>, i.e.,  </a:t>
            </a:r>
          </a:p>
          <a:p>
            <a:pPr lvl="1"/>
            <a:r>
              <a:rPr lang="en-US" dirty="0" err="1"/>
              <a:t>dist</a:t>
            </a:r>
            <a:r>
              <a:rPr lang="en-US" dirty="0"/>
              <a:t>(K</a:t>
            </a:r>
            <a:r>
              <a:rPr lang="en-US" baseline="-25000" dirty="0"/>
              <a:t>i</a:t>
            </a:r>
            <a:r>
              <a:rPr lang="en-US" dirty="0"/>
              <a:t>, </a:t>
            </a:r>
            <a:r>
              <a:rPr lang="en-US" dirty="0" err="1"/>
              <a:t>K</a:t>
            </a:r>
            <a:r>
              <a:rPr lang="en-US" baseline="-25000" dirty="0" err="1"/>
              <a:t>j</a:t>
            </a:r>
            <a:r>
              <a:rPr lang="en-US" dirty="0"/>
              <a:t>) = max(t</a:t>
            </a:r>
            <a:r>
              <a:rPr lang="en-US" baseline="-25000" dirty="0"/>
              <a:t>ip</a:t>
            </a:r>
            <a:r>
              <a:rPr lang="en-US" dirty="0"/>
              <a:t>, </a:t>
            </a:r>
            <a:r>
              <a:rPr lang="en-US" dirty="0" err="1"/>
              <a:t>t</a:t>
            </a:r>
            <a:r>
              <a:rPr lang="en-US" baseline="-25000" dirty="0" err="1"/>
              <a:t>jq</a:t>
            </a:r>
            <a:r>
              <a:rPr lang="en-US" dirty="0"/>
              <a:t>)</a:t>
            </a:r>
          </a:p>
          <a:p>
            <a:pPr lvl="1"/>
            <a:endParaRPr lang="en-US" dirty="0"/>
          </a:p>
          <a:p>
            <a:pPr lvl="1"/>
            <a:endParaRPr lang="en-US" dirty="0"/>
          </a:p>
          <a:p>
            <a:pPr lvl="1"/>
            <a:endParaRPr lang="en-US" b="1" dirty="0"/>
          </a:p>
        </p:txBody>
      </p:sp>
      <p:sp>
        <p:nvSpPr>
          <p:cNvPr id="5" name="Oval 4">
            <a:extLst>
              <a:ext uri="{FF2B5EF4-FFF2-40B4-BE49-F238E27FC236}">
                <a16:creationId xmlns:a16="http://schemas.microsoft.com/office/drawing/2014/main" id="{EF4E5CC4-2B68-19E4-0034-9A5A260394BA}"/>
              </a:ext>
            </a:extLst>
          </p:cNvPr>
          <p:cNvSpPr/>
          <p:nvPr/>
        </p:nvSpPr>
        <p:spPr>
          <a:xfrm>
            <a:off x="6267450" y="1901668"/>
            <a:ext cx="1436370" cy="144018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 name="Oval 5">
            <a:extLst>
              <a:ext uri="{FF2B5EF4-FFF2-40B4-BE49-F238E27FC236}">
                <a16:creationId xmlns:a16="http://schemas.microsoft.com/office/drawing/2014/main" id="{6086427F-C6AA-2628-43FC-54226DFB4BC0}"/>
              </a:ext>
            </a:extLst>
          </p:cNvPr>
          <p:cNvSpPr/>
          <p:nvPr/>
        </p:nvSpPr>
        <p:spPr>
          <a:xfrm>
            <a:off x="10111740" y="1901668"/>
            <a:ext cx="1436370" cy="144018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 name="Oval 6">
            <a:extLst>
              <a:ext uri="{FF2B5EF4-FFF2-40B4-BE49-F238E27FC236}">
                <a16:creationId xmlns:a16="http://schemas.microsoft.com/office/drawing/2014/main" id="{EE0A318B-F103-C29E-438F-FF8A9247A7CB}"/>
              </a:ext>
            </a:extLst>
          </p:cNvPr>
          <p:cNvSpPr/>
          <p:nvPr/>
        </p:nvSpPr>
        <p:spPr>
          <a:xfrm>
            <a:off x="6537960" y="2251710"/>
            <a:ext cx="148590" cy="14859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4A1667D-54FA-9CFD-4501-BFFDEA36E870}"/>
              </a:ext>
            </a:extLst>
          </p:cNvPr>
          <p:cNvSpPr/>
          <p:nvPr/>
        </p:nvSpPr>
        <p:spPr>
          <a:xfrm>
            <a:off x="7193280" y="2529840"/>
            <a:ext cx="148590" cy="14859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AB7B060C-2D7C-D9E5-77CE-BFD26328B6B9}"/>
              </a:ext>
            </a:extLst>
          </p:cNvPr>
          <p:cNvSpPr/>
          <p:nvPr/>
        </p:nvSpPr>
        <p:spPr>
          <a:xfrm>
            <a:off x="6934200" y="2933700"/>
            <a:ext cx="148590" cy="14859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937AE04-C0FC-D0FC-2C11-4C87F1B72D1E}"/>
              </a:ext>
            </a:extLst>
          </p:cNvPr>
          <p:cNvSpPr/>
          <p:nvPr/>
        </p:nvSpPr>
        <p:spPr>
          <a:xfrm>
            <a:off x="11159490" y="2244090"/>
            <a:ext cx="148590" cy="14859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DAB1097-07C2-9A9B-E102-F0F89D4B7786}"/>
              </a:ext>
            </a:extLst>
          </p:cNvPr>
          <p:cNvSpPr/>
          <p:nvPr/>
        </p:nvSpPr>
        <p:spPr>
          <a:xfrm>
            <a:off x="10306050" y="2533650"/>
            <a:ext cx="148590" cy="14859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A2FE244-57F3-4C6D-6813-38DB202376C5}"/>
              </a:ext>
            </a:extLst>
          </p:cNvPr>
          <p:cNvSpPr/>
          <p:nvPr/>
        </p:nvSpPr>
        <p:spPr>
          <a:xfrm>
            <a:off x="10824210" y="2937510"/>
            <a:ext cx="148590" cy="14859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910E2967-78E9-7738-7C42-9B8CF3DECCF8}"/>
              </a:ext>
            </a:extLst>
          </p:cNvPr>
          <p:cNvCxnSpPr>
            <a:stCxn id="8" idx="6"/>
            <a:endCxn id="14" idx="2"/>
          </p:cNvCxnSpPr>
          <p:nvPr/>
        </p:nvCxnSpPr>
        <p:spPr>
          <a:xfrm>
            <a:off x="7341870" y="2604135"/>
            <a:ext cx="2964180" cy="3810"/>
          </a:xfrm>
          <a:prstGeom prst="line">
            <a:avLst/>
          </a:prstGeom>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1C0C20C8-FEC2-B2A7-75B4-BBABEA4D70E5}"/>
              </a:ext>
            </a:extLst>
          </p:cNvPr>
          <p:cNvSpPr/>
          <p:nvPr/>
        </p:nvSpPr>
        <p:spPr>
          <a:xfrm>
            <a:off x="6267450" y="4044315"/>
            <a:ext cx="1436370" cy="144018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9" name="Oval 18">
            <a:extLst>
              <a:ext uri="{FF2B5EF4-FFF2-40B4-BE49-F238E27FC236}">
                <a16:creationId xmlns:a16="http://schemas.microsoft.com/office/drawing/2014/main" id="{C33C3EB9-1624-26CB-E090-8A43FE8C855F}"/>
              </a:ext>
            </a:extLst>
          </p:cNvPr>
          <p:cNvSpPr/>
          <p:nvPr/>
        </p:nvSpPr>
        <p:spPr>
          <a:xfrm>
            <a:off x="10111740" y="4044315"/>
            <a:ext cx="1436370" cy="144018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0" name="Oval 19">
            <a:extLst>
              <a:ext uri="{FF2B5EF4-FFF2-40B4-BE49-F238E27FC236}">
                <a16:creationId xmlns:a16="http://schemas.microsoft.com/office/drawing/2014/main" id="{C038FD55-0DC6-A533-9039-A6F1B3ECE4AB}"/>
              </a:ext>
            </a:extLst>
          </p:cNvPr>
          <p:cNvSpPr/>
          <p:nvPr/>
        </p:nvSpPr>
        <p:spPr>
          <a:xfrm>
            <a:off x="6537960" y="4394357"/>
            <a:ext cx="148590" cy="14859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03CC0011-A09D-598D-238C-F6AD80CEFD91}"/>
              </a:ext>
            </a:extLst>
          </p:cNvPr>
          <p:cNvSpPr/>
          <p:nvPr/>
        </p:nvSpPr>
        <p:spPr>
          <a:xfrm>
            <a:off x="7193280" y="4672487"/>
            <a:ext cx="148590" cy="14859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FD0A2784-ED8F-48BA-76A0-44FE1A464154}"/>
              </a:ext>
            </a:extLst>
          </p:cNvPr>
          <p:cNvSpPr/>
          <p:nvPr/>
        </p:nvSpPr>
        <p:spPr>
          <a:xfrm>
            <a:off x="6934200" y="5076347"/>
            <a:ext cx="148590" cy="14859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0E2140E5-994F-D4BD-C736-5809F6787768}"/>
              </a:ext>
            </a:extLst>
          </p:cNvPr>
          <p:cNvSpPr/>
          <p:nvPr/>
        </p:nvSpPr>
        <p:spPr>
          <a:xfrm>
            <a:off x="11159490" y="4386737"/>
            <a:ext cx="148590" cy="14859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6464528D-5D23-0B13-ABCB-5670DC7620A9}"/>
              </a:ext>
            </a:extLst>
          </p:cNvPr>
          <p:cNvSpPr/>
          <p:nvPr/>
        </p:nvSpPr>
        <p:spPr>
          <a:xfrm>
            <a:off x="10306050" y="4676297"/>
            <a:ext cx="148590" cy="14859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B7AE639D-726C-6BFF-F11A-CB105021AC55}"/>
              </a:ext>
            </a:extLst>
          </p:cNvPr>
          <p:cNvSpPr/>
          <p:nvPr/>
        </p:nvSpPr>
        <p:spPr>
          <a:xfrm>
            <a:off x="10824210" y="5080157"/>
            <a:ext cx="148590" cy="14859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4F13B788-C50B-12C2-9DC5-2FDF9A079F03}"/>
              </a:ext>
            </a:extLst>
          </p:cNvPr>
          <p:cNvCxnSpPr>
            <a:cxnSpLocks/>
            <a:stCxn id="20" idx="6"/>
            <a:endCxn id="23" idx="2"/>
          </p:cNvCxnSpPr>
          <p:nvPr/>
        </p:nvCxnSpPr>
        <p:spPr>
          <a:xfrm flipV="1">
            <a:off x="6686550" y="4461032"/>
            <a:ext cx="4472940" cy="762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5776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6" end="6"/>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3" grpId="0" animBg="1"/>
      <p:bldP spid="14" grpId="0" animBg="1"/>
      <p:bldP spid="15"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D7AA4-4CA6-C9D2-5B8E-0C9B3E97DADF}"/>
              </a:ext>
            </a:extLst>
          </p:cNvPr>
          <p:cNvSpPr>
            <a:spLocks noGrp="1"/>
          </p:cNvSpPr>
          <p:nvPr>
            <p:ph type="title"/>
          </p:nvPr>
        </p:nvSpPr>
        <p:spPr/>
        <p:txBody>
          <a:bodyPr/>
          <a:lstStyle/>
          <a:p>
            <a:r>
              <a:rPr lang="en-US" dirty="0"/>
              <a:t>Distance Measures in Algorithmic Methods </a:t>
            </a:r>
          </a:p>
        </p:txBody>
      </p:sp>
      <p:sp>
        <p:nvSpPr>
          <p:cNvPr id="4" name="Content Placeholder 2">
            <a:extLst>
              <a:ext uri="{FF2B5EF4-FFF2-40B4-BE49-F238E27FC236}">
                <a16:creationId xmlns:a16="http://schemas.microsoft.com/office/drawing/2014/main" id="{723B0048-7666-61FC-E599-58F35AB86F43}"/>
              </a:ext>
            </a:extLst>
          </p:cNvPr>
          <p:cNvSpPr txBox="1">
            <a:spLocks/>
          </p:cNvSpPr>
          <p:nvPr/>
        </p:nvSpPr>
        <p:spPr>
          <a:xfrm>
            <a:off x="148590" y="812486"/>
            <a:ext cx="4600840" cy="4267669"/>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ebdings" panose="05030102010509060703"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400" b="1" dirty="0">
                <a:cs typeface="Tahoma" panose="020B0604030504040204" pitchFamily="34" charset="0"/>
                <a:sym typeface="Symbol" pitchFamily="2" charset="2"/>
              </a:rPr>
              <a:t>Average</a:t>
            </a:r>
            <a:r>
              <a:rPr lang="en-US" b="1" dirty="0"/>
              <a:t> link:</a:t>
            </a:r>
          </a:p>
          <a:p>
            <a:pPr lvl="1"/>
            <a:r>
              <a:rPr lang="en-US" dirty="0">
                <a:solidFill>
                  <a:srgbClr val="C00000"/>
                </a:solidFill>
              </a:rPr>
              <a:t>Average</a:t>
            </a:r>
            <a:r>
              <a:rPr lang="en-US" dirty="0"/>
              <a:t> distance between an element in </a:t>
            </a:r>
            <a:r>
              <a:rPr lang="en-US" dirty="0">
                <a:solidFill>
                  <a:srgbClr val="C00000"/>
                </a:solidFill>
              </a:rPr>
              <a:t>one cluster and an element in the other</a:t>
            </a:r>
            <a:r>
              <a:rPr lang="en-US" dirty="0"/>
              <a:t>, i.e.,  </a:t>
            </a:r>
          </a:p>
          <a:p>
            <a:pPr lvl="1"/>
            <a:r>
              <a:rPr lang="en-US" dirty="0" err="1"/>
              <a:t>dist</a:t>
            </a:r>
            <a:r>
              <a:rPr lang="en-US" dirty="0"/>
              <a:t>(K</a:t>
            </a:r>
            <a:r>
              <a:rPr lang="en-US" baseline="-25000" dirty="0"/>
              <a:t>i</a:t>
            </a:r>
            <a:r>
              <a:rPr lang="en-US" dirty="0"/>
              <a:t>, </a:t>
            </a:r>
            <a:r>
              <a:rPr lang="en-US" dirty="0" err="1"/>
              <a:t>K</a:t>
            </a:r>
            <a:r>
              <a:rPr lang="en-US" baseline="-25000" dirty="0" err="1"/>
              <a:t>j</a:t>
            </a:r>
            <a:r>
              <a:rPr lang="en-US" dirty="0"/>
              <a:t>) = Avg(t</a:t>
            </a:r>
            <a:r>
              <a:rPr lang="en-US" baseline="-25000" dirty="0"/>
              <a:t>ip</a:t>
            </a:r>
            <a:r>
              <a:rPr lang="en-US" dirty="0"/>
              <a:t>, </a:t>
            </a:r>
            <a:r>
              <a:rPr lang="en-US" dirty="0" err="1"/>
              <a:t>t</a:t>
            </a:r>
            <a:r>
              <a:rPr lang="en-US" baseline="-25000" dirty="0" err="1"/>
              <a:t>jq</a:t>
            </a:r>
            <a:r>
              <a:rPr lang="en-US" dirty="0"/>
              <a:t>)</a:t>
            </a:r>
          </a:p>
          <a:p>
            <a:pPr lvl="1"/>
            <a:endParaRPr lang="en-US" dirty="0"/>
          </a:p>
          <a:p>
            <a:r>
              <a:rPr lang="en-US" b="1" dirty="0"/>
              <a:t>Centroid link:</a:t>
            </a:r>
          </a:p>
          <a:p>
            <a:pPr lvl="1"/>
            <a:r>
              <a:rPr lang="en-US" dirty="0"/>
              <a:t>distance between the </a:t>
            </a:r>
            <a:r>
              <a:rPr lang="en-US" dirty="0">
                <a:solidFill>
                  <a:srgbClr val="C00000"/>
                </a:solidFill>
              </a:rPr>
              <a:t>centroids of two clusters</a:t>
            </a:r>
            <a:r>
              <a:rPr lang="en-US" dirty="0"/>
              <a:t>, i.e.,  </a:t>
            </a:r>
          </a:p>
          <a:p>
            <a:pPr lvl="1"/>
            <a:r>
              <a:rPr lang="en-US" dirty="0" err="1"/>
              <a:t>dist</a:t>
            </a:r>
            <a:r>
              <a:rPr lang="en-US" dirty="0"/>
              <a:t>(Ki, </a:t>
            </a:r>
            <a:r>
              <a:rPr lang="en-US" dirty="0" err="1"/>
              <a:t>Kj</a:t>
            </a:r>
            <a:r>
              <a:rPr lang="en-US" dirty="0"/>
              <a:t>) = </a:t>
            </a:r>
            <a:r>
              <a:rPr lang="en-US" dirty="0" err="1"/>
              <a:t>dist</a:t>
            </a:r>
            <a:r>
              <a:rPr lang="en-US" dirty="0"/>
              <a:t>(Ci, </a:t>
            </a:r>
            <a:r>
              <a:rPr lang="en-US" dirty="0" err="1"/>
              <a:t>Cj</a:t>
            </a:r>
            <a:r>
              <a:rPr lang="en-US" dirty="0"/>
              <a:t>)</a:t>
            </a:r>
          </a:p>
          <a:p>
            <a:pPr lvl="1"/>
            <a:endParaRPr lang="en-US" dirty="0"/>
          </a:p>
          <a:p>
            <a:pPr lvl="1"/>
            <a:endParaRPr lang="en-US" dirty="0"/>
          </a:p>
          <a:p>
            <a:pPr lvl="1"/>
            <a:endParaRPr lang="en-US" dirty="0"/>
          </a:p>
          <a:p>
            <a:pPr lvl="1"/>
            <a:endParaRPr lang="en-US" b="1" dirty="0"/>
          </a:p>
        </p:txBody>
      </p:sp>
      <p:sp>
        <p:nvSpPr>
          <p:cNvPr id="5" name="Oval 4">
            <a:extLst>
              <a:ext uri="{FF2B5EF4-FFF2-40B4-BE49-F238E27FC236}">
                <a16:creationId xmlns:a16="http://schemas.microsoft.com/office/drawing/2014/main" id="{379B57A2-0903-F2D9-8438-135400339C11}"/>
              </a:ext>
            </a:extLst>
          </p:cNvPr>
          <p:cNvSpPr/>
          <p:nvPr/>
        </p:nvSpPr>
        <p:spPr>
          <a:xfrm>
            <a:off x="6096000" y="1186815"/>
            <a:ext cx="1436370" cy="144018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 name="Oval 5">
            <a:extLst>
              <a:ext uri="{FF2B5EF4-FFF2-40B4-BE49-F238E27FC236}">
                <a16:creationId xmlns:a16="http://schemas.microsoft.com/office/drawing/2014/main" id="{0DF05F7B-5424-550B-0049-2638EC4E3FCF}"/>
              </a:ext>
            </a:extLst>
          </p:cNvPr>
          <p:cNvSpPr/>
          <p:nvPr/>
        </p:nvSpPr>
        <p:spPr>
          <a:xfrm>
            <a:off x="9940290" y="1186815"/>
            <a:ext cx="1436370" cy="144018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 name="Oval 6">
            <a:extLst>
              <a:ext uri="{FF2B5EF4-FFF2-40B4-BE49-F238E27FC236}">
                <a16:creationId xmlns:a16="http://schemas.microsoft.com/office/drawing/2014/main" id="{B41811FE-EA0E-0ECC-0C5D-AD39F6CF0A14}"/>
              </a:ext>
            </a:extLst>
          </p:cNvPr>
          <p:cNvSpPr/>
          <p:nvPr/>
        </p:nvSpPr>
        <p:spPr>
          <a:xfrm>
            <a:off x="6366510" y="1536857"/>
            <a:ext cx="148590" cy="14859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7B1F4CFA-0B15-D52E-82D2-96E34F737AF0}"/>
              </a:ext>
            </a:extLst>
          </p:cNvPr>
          <p:cNvSpPr/>
          <p:nvPr/>
        </p:nvSpPr>
        <p:spPr>
          <a:xfrm>
            <a:off x="7021830" y="1814987"/>
            <a:ext cx="148590" cy="14859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32CFC2E5-438D-B557-79C6-23AD89CE6E45}"/>
              </a:ext>
            </a:extLst>
          </p:cNvPr>
          <p:cNvSpPr/>
          <p:nvPr/>
        </p:nvSpPr>
        <p:spPr>
          <a:xfrm>
            <a:off x="6762750" y="2218847"/>
            <a:ext cx="148590" cy="14859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86859D96-A300-76EE-74DC-00C5233F44B6}"/>
              </a:ext>
            </a:extLst>
          </p:cNvPr>
          <p:cNvSpPr/>
          <p:nvPr/>
        </p:nvSpPr>
        <p:spPr>
          <a:xfrm>
            <a:off x="10988040" y="1529237"/>
            <a:ext cx="148590" cy="14859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47EDB85-365F-B270-FCB8-EFEED6D08887}"/>
              </a:ext>
            </a:extLst>
          </p:cNvPr>
          <p:cNvSpPr/>
          <p:nvPr/>
        </p:nvSpPr>
        <p:spPr>
          <a:xfrm>
            <a:off x="10134600" y="1818797"/>
            <a:ext cx="148590" cy="14859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3B1936F4-4DE6-3EA6-AC11-14C6233388D0}"/>
              </a:ext>
            </a:extLst>
          </p:cNvPr>
          <p:cNvSpPr/>
          <p:nvPr/>
        </p:nvSpPr>
        <p:spPr>
          <a:xfrm>
            <a:off x="10652760" y="2222657"/>
            <a:ext cx="148590" cy="14859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A41CF7E8-EFD1-7753-C427-C7C5AE25A568}"/>
              </a:ext>
            </a:extLst>
          </p:cNvPr>
          <p:cNvCxnSpPr>
            <a:cxnSpLocks/>
            <a:stCxn id="7" idx="6"/>
            <a:endCxn id="10" idx="2"/>
          </p:cNvCxnSpPr>
          <p:nvPr/>
        </p:nvCxnSpPr>
        <p:spPr>
          <a:xfrm flipV="1">
            <a:off x="6515100" y="1603532"/>
            <a:ext cx="4472940" cy="7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49F2B4A-AE8B-3833-723B-C1A755F5636B}"/>
              </a:ext>
            </a:extLst>
          </p:cNvPr>
          <p:cNvCxnSpPr>
            <a:cxnSpLocks/>
            <a:endCxn id="11" idx="2"/>
          </p:cNvCxnSpPr>
          <p:nvPr/>
        </p:nvCxnSpPr>
        <p:spPr>
          <a:xfrm>
            <a:off x="7250430" y="1889282"/>
            <a:ext cx="2884170" cy="38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3CD3E0E-75D7-2182-592C-58931F2D7B15}"/>
              </a:ext>
            </a:extLst>
          </p:cNvPr>
          <p:cNvCxnSpPr>
            <a:cxnSpLocks/>
          </p:cNvCxnSpPr>
          <p:nvPr/>
        </p:nvCxnSpPr>
        <p:spPr>
          <a:xfrm flipV="1">
            <a:off x="6911340" y="2258138"/>
            <a:ext cx="3741420" cy="35004"/>
          </a:xfrm>
          <a:prstGeom prst="line">
            <a:avLst/>
          </a:prstGeom>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3A0B5B6A-75EE-E9B8-A8A5-04A8F9650DDB}"/>
              </a:ext>
            </a:extLst>
          </p:cNvPr>
          <p:cNvSpPr/>
          <p:nvPr/>
        </p:nvSpPr>
        <p:spPr>
          <a:xfrm>
            <a:off x="6096000" y="3102609"/>
            <a:ext cx="1436370" cy="144018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9" name="Oval 18">
            <a:extLst>
              <a:ext uri="{FF2B5EF4-FFF2-40B4-BE49-F238E27FC236}">
                <a16:creationId xmlns:a16="http://schemas.microsoft.com/office/drawing/2014/main" id="{189F03E5-A86B-33A7-25CF-D914428D22B6}"/>
              </a:ext>
            </a:extLst>
          </p:cNvPr>
          <p:cNvSpPr/>
          <p:nvPr/>
        </p:nvSpPr>
        <p:spPr>
          <a:xfrm>
            <a:off x="9940290" y="3102609"/>
            <a:ext cx="1436370" cy="144018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0" name="Oval 19">
            <a:extLst>
              <a:ext uri="{FF2B5EF4-FFF2-40B4-BE49-F238E27FC236}">
                <a16:creationId xmlns:a16="http://schemas.microsoft.com/office/drawing/2014/main" id="{2EB1F9DB-8BE5-A1FC-46E1-6FDC4D72C31D}"/>
              </a:ext>
            </a:extLst>
          </p:cNvPr>
          <p:cNvSpPr/>
          <p:nvPr/>
        </p:nvSpPr>
        <p:spPr>
          <a:xfrm>
            <a:off x="6366510" y="3452651"/>
            <a:ext cx="148590" cy="14859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0E8F6A35-6B5A-E333-7D4F-F5883A6A67FB}"/>
              </a:ext>
            </a:extLst>
          </p:cNvPr>
          <p:cNvSpPr/>
          <p:nvPr/>
        </p:nvSpPr>
        <p:spPr>
          <a:xfrm>
            <a:off x="7021830" y="3730781"/>
            <a:ext cx="148590" cy="14859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70715B1-208B-E95F-FB42-66F295A1999D}"/>
              </a:ext>
            </a:extLst>
          </p:cNvPr>
          <p:cNvSpPr/>
          <p:nvPr/>
        </p:nvSpPr>
        <p:spPr>
          <a:xfrm>
            <a:off x="6762750" y="4134641"/>
            <a:ext cx="148590" cy="14859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D5680C03-C5DF-830E-9D22-895E35A37F0F}"/>
              </a:ext>
            </a:extLst>
          </p:cNvPr>
          <p:cNvSpPr/>
          <p:nvPr/>
        </p:nvSpPr>
        <p:spPr>
          <a:xfrm>
            <a:off x="10988040" y="3445031"/>
            <a:ext cx="148590" cy="14859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B6152341-85F2-7D49-F513-95A5C02EF1D4}"/>
              </a:ext>
            </a:extLst>
          </p:cNvPr>
          <p:cNvSpPr/>
          <p:nvPr/>
        </p:nvSpPr>
        <p:spPr>
          <a:xfrm>
            <a:off x="10134600" y="3734591"/>
            <a:ext cx="148590" cy="14859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E69B5E8-F76B-DCB2-92E3-F2ED7DCA58FF}"/>
              </a:ext>
            </a:extLst>
          </p:cNvPr>
          <p:cNvSpPr/>
          <p:nvPr/>
        </p:nvSpPr>
        <p:spPr>
          <a:xfrm>
            <a:off x="10652760" y="4138451"/>
            <a:ext cx="148590" cy="14859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1FEF9642-CA07-19A0-5680-2B9EBB49B554}"/>
              </a:ext>
            </a:extLst>
          </p:cNvPr>
          <p:cNvCxnSpPr>
            <a:cxnSpLocks/>
            <a:endCxn id="30" idx="1"/>
          </p:cNvCxnSpPr>
          <p:nvPr/>
        </p:nvCxnSpPr>
        <p:spPr>
          <a:xfrm>
            <a:off x="6875145" y="3894929"/>
            <a:ext cx="3709035" cy="18526"/>
          </a:xfrm>
          <a:prstGeom prst="line">
            <a:avLst/>
          </a:prstGeom>
        </p:spPr>
        <p:style>
          <a:lnRef idx="1">
            <a:schemeClr val="accent1"/>
          </a:lnRef>
          <a:fillRef idx="0">
            <a:schemeClr val="accent1"/>
          </a:fillRef>
          <a:effectRef idx="0">
            <a:schemeClr val="accent1"/>
          </a:effectRef>
          <a:fontRef idx="minor">
            <a:schemeClr val="tx1"/>
          </a:fontRef>
        </p:style>
      </p:cxnSp>
      <p:sp>
        <p:nvSpPr>
          <p:cNvPr id="29" name="5-Point Star 28">
            <a:extLst>
              <a:ext uri="{FF2B5EF4-FFF2-40B4-BE49-F238E27FC236}">
                <a16:creationId xmlns:a16="http://schemas.microsoft.com/office/drawing/2014/main" id="{D6D4A79B-FA21-1E75-11B7-2AC45204AB16}"/>
              </a:ext>
            </a:extLst>
          </p:cNvPr>
          <p:cNvSpPr/>
          <p:nvPr/>
        </p:nvSpPr>
        <p:spPr>
          <a:xfrm>
            <a:off x="6705600" y="3805076"/>
            <a:ext cx="148590" cy="183994"/>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29">
            <a:extLst>
              <a:ext uri="{FF2B5EF4-FFF2-40B4-BE49-F238E27FC236}">
                <a16:creationId xmlns:a16="http://schemas.microsoft.com/office/drawing/2014/main" id="{F49BF43D-C0F9-007E-A3FF-CBE60B268C03}"/>
              </a:ext>
            </a:extLst>
          </p:cNvPr>
          <p:cNvSpPr/>
          <p:nvPr/>
        </p:nvSpPr>
        <p:spPr>
          <a:xfrm>
            <a:off x="10584180" y="3843176"/>
            <a:ext cx="148590" cy="183994"/>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8509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6" end="6"/>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8" grpId="0" animBg="1"/>
      <p:bldP spid="19" grpId="0" animBg="1"/>
      <p:bldP spid="20" grpId="0" animBg="1"/>
      <p:bldP spid="21" grpId="0" animBg="1"/>
      <p:bldP spid="22" grpId="0" animBg="1"/>
      <p:bldP spid="23" grpId="0" animBg="1"/>
      <p:bldP spid="24" grpId="0" animBg="1"/>
      <p:bldP spid="25" grpId="0" animBg="1"/>
      <p:bldP spid="29" grpId="0" animBg="1"/>
      <p:bldP spid="3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69845-FA9D-4ABA-9AA6-CABBB3E1C768}"/>
              </a:ext>
            </a:extLst>
          </p:cNvPr>
          <p:cNvSpPr>
            <a:spLocks noGrp="1"/>
          </p:cNvSpPr>
          <p:nvPr>
            <p:ph type="title"/>
          </p:nvPr>
        </p:nvSpPr>
        <p:spPr/>
        <p:txBody>
          <a:bodyPr/>
          <a:lstStyle/>
          <a:p>
            <a:r>
              <a:rPr lang="en-IN" dirty="0"/>
              <a:t>Agglomerative Hierarchical Clustering -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51F2285-D6CA-4515-A93A-BF12C6128535}"/>
                  </a:ext>
                </a:extLst>
              </p:cNvPr>
              <p:cNvSpPr>
                <a:spLocks noGrp="1"/>
              </p:cNvSpPr>
              <p:nvPr>
                <p:ph idx="1"/>
              </p:nvPr>
            </p:nvSpPr>
            <p:spPr>
              <a:xfrm>
                <a:off x="3982915" y="863445"/>
                <a:ext cx="8077906" cy="2945384"/>
              </a:xfrm>
            </p:spPr>
            <p:txBody>
              <a:bodyPr/>
              <a:lstStyle/>
              <a:p>
                <a:r>
                  <a:rPr lang="en-US" dirty="0"/>
                  <a:t>Calculate Euclidean distance, create the distance matrix.</a:t>
                </a:r>
              </a:p>
              <a:p>
                <a:r>
                  <a:rPr lang="en-US" dirty="0"/>
                  <a:t>Distance [(</a:t>
                </a:r>
                <a:r>
                  <a:rPr lang="en-US" dirty="0" err="1"/>
                  <a:t>x,y</a:t>
                </a:r>
                <a:r>
                  <a:rPr lang="en-US" dirty="0"/>
                  <a:t>),(</a:t>
                </a:r>
                <a:r>
                  <a:rPr lang="en-US" dirty="0" err="1"/>
                  <a:t>a,b</a:t>
                </a:r>
                <a:r>
                  <a:rPr lang="en-US" dirty="0"/>
                  <a:t>)] = </a:t>
                </a:r>
                <a14:m>
                  <m:oMath xmlns:m="http://schemas.openxmlformats.org/officeDocument/2006/math">
                    <m:rad>
                      <m:radPr>
                        <m:degHide m:val="on"/>
                        <m:ctrlPr>
                          <a:rPr lang="en-US" sz="2400" i="1" dirty="0" smtClean="0">
                            <a:solidFill>
                              <a:schemeClr val="tx1"/>
                            </a:solidFill>
                            <a:latin typeface="Cambria Math" panose="02040503050406030204" pitchFamily="18" charset="0"/>
                          </a:rPr>
                        </m:ctrlPr>
                      </m:radPr>
                      <m:deg/>
                      <m:e>
                        <m:sSup>
                          <m:sSupPr>
                            <m:ctrlPr>
                              <a:rPr lang="en-US" sz="2400" i="1" dirty="0" smtClean="0">
                                <a:solidFill>
                                  <a:schemeClr val="tx1"/>
                                </a:solidFill>
                                <a:latin typeface="Cambria Math" panose="02040503050406030204" pitchFamily="18" charset="0"/>
                              </a:rPr>
                            </m:ctrlPr>
                          </m:sSupPr>
                          <m:e>
                            <m:d>
                              <m:dPr>
                                <m:ctrlPr>
                                  <a:rPr lang="en-US" sz="2400" i="1" dirty="0" smtClean="0">
                                    <a:solidFill>
                                      <a:schemeClr val="tx1"/>
                                    </a:solidFill>
                                    <a:latin typeface="Cambria Math" panose="02040503050406030204" pitchFamily="18" charset="0"/>
                                  </a:rPr>
                                </m:ctrlPr>
                              </m:dPr>
                              <m:e>
                                <m:sSub>
                                  <m:sSubPr>
                                    <m:ctrlPr>
                                      <a:rPr lang="en-US" sz="240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sSub>
                                <m:r>
                                  <a:rPr lang="en-US" sz="2400" b="0" i="0" dirty="0" smtClean="0">
                                    <a:solidFill>
                                      <a:schemeClr val="tx1"/>
                                    </a:solidFill>
                                    <a:latin typeface="Cambria Math" panose="02040503050406030204" pitchFamily="18" charset="0"/>
                                  </a:rPr>
                                  <m:t>−</m:t>
                                </m:r>
                                <m:sSub>
                                  <m:sSubPr>
                                    <m:ctrlPr>
                                      <a:rPr lang="en-US" sz="240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𝑎</m:t>
                                    </m:r>
                                  </m:e>
                                  <m:sub/>
                                </m:sSub>
                              </m:e>
                            </m:d>
                          </m:e>
                          <m:sup>
                            <m:r>
                              <a:rPr lang="en-US" sz="2400" b="0" i="0" dirty="0" smtClean="0">
                                <a:solidFill>
                                  <a:schemeClr val="tx1"/>
                                </a:solidFill>
                                <a:latin typeface="Cambria Math" panose="02040503050406030204" pitchFamily="18" charset="0"/>
                              </a:rPr>
                              <m:t>2</m:t>
                            </m:r>
                          </m:sup>
                        </m:sSup>
                        <m:r>
                          <a:rPr lang="en-US" sz="2400" b="0" i="0" dirty="0" smtClean="0">
                            <a:solidFill>
                              <a:schemeClr val="tx1"/>
                            </a:solidFill>
                            <a:latin typeface="Cambria Math" panose="02040503050406030204" pitchFamily="18" charset="0"/>
                          </a:rPr>
                          <m:t>+</m:t>
                        </m:r>
                        <m:sSup>
                          <m:sSupPr>
                            <m:ctrlPr>
                              <a:rPr lang="en-US" sz="2400" i="1" dirty="0" smtClean="0">
                                <a:solidFill>
                                  <a:schemeClr val="tx1"/>
                                </a:solidFill>
                                <a:latin typeface="Cambria Math" panose="02040503050406030204" pitchFamily="18" charset="0"/>
                              </a:rPr>
                            </m:ctrlPr>
                          </m:sSupPr>
                          <m:e>
                            <m:d>
                              <m:dPr>
                                <m:ctrlPr>
                                  <a:rPr lang="en-US" sz="2400" i="1" dirty="0" smtClean="0">
                                    <a:solidFill>
                                      <a:schemeClr val="tx1"/>
                                    </a:solidFill>
                                    <a:latin typeface="Cambria Math" panose="02040503050406030204" pitchFamily="18" charset="0"/>
                                  </a:rPr>
                                </m:ctrlPr>
                              </m:dPr>
                              <m:e>
                                <m:sSub>
                                  <m:sSubPr>
                                    <m:ctrlPr>
                                      <a:rPr lang="en-US" sz="2400" i="1" dirty="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𝑦</m:t>
                                    </m:r>
                                  </m:e>
                                  <m:sub/>
                                </m:sSub>
                                <m:r>
                                  <a:rPr lang="en-US" sz="2400" b="0" i="0" dirty="0" smtClean="0">
                                    <a:solidFill>
                                      <a:schemeClr val="tx1"/>
                                    </a:solidFill>
                                    <a:latin typeface="Cambria Math" panose="02040503050406030204" pitchFamily="18" charset="0"/>
                                  </a:rPr>
                                  <m:t>−</m:t>
                                </m:r>
                                <m:sSub>
                                  <m:sSubPr>
                                    <m:ctrlPr>
                                      <a:rPr lang="en-US" sz="240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𝑏</m:t>
                                    </m:r>
                                  </m:e>
                                  <m:sub/>
                                </m:sSub>
                              </m:e>
                            </m:d>
                          </m:e>
                          <m:sup>
                            <m:r>
                              <a:rPr lang="en-US" sz="2400" b="0" i="0" dirty="0" smtClean="0">
                                <a:solidFill>
                                  <a:schemeClr val="tx1"/>
                                </a:solidFill>
                                <a:latin typeface="Cambria Math" panose="02040503050406030204" pitchFamily="18" charset="0"/>
                              </a:rPr>
                              <m:t>2</m:t>
                            </m:r>
                          </m:sup>
                        </m:sSup>
                      </m:e>
                    </m:rad>
                  </m:oMath>
                </a14:m>
                <a:endParaRPr lang="en-IN" dirty="0"/>
              </a:p>
            </p:txBody>
          </p:sp>
        </mc:Choice>
        <mc:Fallback xmlns="">
          <p:sp>
            <p:nvSpPr>
              <p:cNvPr id="3" name="Content Placeholder 2">
                <a:extLst>
                  <a:ext uri="{FF2B5EF4-FFF2-40B4-BE49-F238E27FC236}">
                    <a16:creationId xmlns:a16="http://schemas.microsoft.com/office/drawing/2014/main" id="{E51F2285-D6CA-4515-A93A-BF12C6128535}"/>
                  </a:ext>
                </a:extLst>
              </p:cNvPr>
              <p:cNvSpPr>
                <a:spLocks noGrp="1" noRot="1" noChangeAspect="1" noMove="1" noResize="1" noEditPoints="1" noAdjustHandles="1" noChangeArrowheads="1" noChangeShapeType="1" noTextEdit="1"/>
              </p:cNvSpPr>
              <p:nvPr>
                <p:ph idx="1"/>
              </p:nvPr>
            </p:nvSpPr>
            <p:spPr>
              <a:xfrm>
                <a:off x="3982915" y="863445"/>
                <a:ext cx="8077906" cy="2945384"/>
              </a:xfrm>
              <a:blipFill>
                <a:blip r:embed="rId2"/>
                <a:stretch>
                  <a:fillRect l="-755" t="-2692"/>
                </a:stretch>
              </a:blipFill>
            </p:spPr>
            <p:txBody>
              <a:bodyPr/>
              <a:lstStyle/>
              <a:p>
                <a:r>
                  <a:rPr lang="en-IN">
                    <a:noFill/>
                  </a:rPr>
                  <a:t> </a:t>
                </a:r>
              </a:p>
            </p:txBody>
          </p:sp>
        </mc:Fallback>
      </mc:AlternateContent>
      <p:graphicFrame>
        <p:nvGraphicFramePr>
          <p:cNvPr id="4" name="Content Placeholder 4">
            <a:extLst>
              <a:ext uri="{FF2B5EF4-FFF2-40B4-BE49-F238E27FC236}">
                <a16:creationId xmlns:a16="http://schemas.microsoft.com/office/drawing/2014/main" id="{EB65531F-EDAF-4ED2-8C9F-BC6882086D32}"/>
              </a:ext>
            </a:extLst>
          </p:cNvPr>
          <p:cNvGraphicFramePr>
            <a:graphicFrameLocks/>
          </p:cNvGraphicFramePr>
          <p:nvPr/>
        </p:nvGraphicFramePr>
        <p:xfrm>
          <a:off x="231377" y="928468"/>
          <a:ext cx="2620415" cy="2880360"/>
        </p:xfrm>
        <a:graphic>
          <a:graphicData uri="http://schemas.openxmlformats.org/drawingml/2006/table">
            <a:tbl>
              <a:tblPr firstRow="1" bandRow="1">
                <a:tableStyleId>{8EC20E35-A176-4012-BC5E-935CFFF8708E}</a:tableStyleId>
              </a:tblPr>
              <a:tblGrid>
                <a:gridCol w="849528">
                  <a:extLst>
                    <a:ext uri="{9D8B030D-6E8A-4147-A177-3AD203B41FA5}">
                      <a16:colId xmlns:a16="http://schemas.microsoft.com/office/drawing/2014/main" val="131083297"/>
                    </a:ext>
                  </a:extLst>
                </a:gridCol>
                <a:gridCol w="849528">
                  <a:extLst>
                    <a:ext uri="{9D8B030D-6E8A-4147-A177-3AD203B41FA5}">
                      <a16:colId xmlns:a16="http://schemas.microsoft.com/office/drawing/2014/main" val="20000"/>
                    </a:ext>
                  </a:extLst>
                </a:gridCol>
                <a:gridCol w="921359">
                  <a:extLst>
                    <a:ext uri="{9D8B030D-6E8A-4147-A177-3AD203B41FA5}">
                      <a16:colId xmlns:a16="http://schemas.microsoft.com/office/drawing/2014/main" val="20001"/>
                    </a:ext>
                  </a:extLst>
                </a:gridCol>
              </a:tblGrid>
              <a:tr h="411480">
                <a:tc>
                  <a:txBody>
                    <a:bodyPr/>
                    <a:lstStyle/>
                    <a:p>
                      <a:pPr algn="ctr"/>
                      <a:endParaRPr lang="en-US"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dirty="0">
                          <a:solidFill>
                            <a:schemeClr val="tx1"/>
                          </a:solidFill>
                        </a:rPr>
                        <a:t>X</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dirty="0">
                          <a:solidFill>
                            <a:schemeClr val="tx1"/>
                          </a:solidFill>
                        </a:rPr>
                        <a:t>Y</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pPr algn="ctr"/>
                      <a:r>
                        <a:rPr lang="en-US" sz="1900" b="1" dirty="0">
                          <a:solidFill>
                            <a:schemeClr val="tx1"/>
                          </a:solidFill>
                        </a:rPr>
                        <a:t>P1</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b="0" dirty="0">
                          <a:solidFill>
                            <a:schemeClr val="tx1"/>
                          </a:solidFill>
                        </a:rPr>
                        <a:t>0.40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solidFill>
                            <a:schemeClr val="tx1"/>
                          </a:solidFill>
                        </a:rPr>
                        <a:t>0.53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algn="ctr"/>
                      <a:r>
                        <a:rPr lang="en-US" sz="1900" b="1" dirty="0">
                          <a:solidFill>
                            <a:schemeClr val="tx1"/>
                          </a:solidFill>
                        </a:rPr>
                        <a:t>P2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b="0" dirty="0">
                          <a:solidFill>
                            <a:schemeClr val="tx1"/>
                          </a:solidFill>
                        </a:rPr>
                        <a:t>0.22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solidFill>
                            <a:schemeClr val="tx1"/>
                          </a:solidFill>
                        </a:rPr>
                        <a:t>0.38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pPr algn="ctr"/>
                      <a:r>
                        <a:rPr lang="en-US" sz="1900" b="1" dirty="0">
                          <a:solidFill>
                            <a:schemeClr val="tx1"/>
                          </a:solidFill>
                        </a:rPr>
                        <a:t>P3</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dirty="0"/>
                        <a:t>0.35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0.32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pPr algn="ctr"/>
                      <a:r>
                        <a:rPr lang="en-US" sz="1900" b="1" dirty="0">
                          <a:solidFill>
                            <a:schemeClr val="tx1"/>
                          </a:solidFill>
                        </a:rPr>
                        <a:t>P4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dirty="0"/>
                        <a:t>0.26</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0.19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480">
                <a:tc>
                  <a:txBody>
                    <a:bodyPr/>
                    <a:lstStyle/>
                    <a:p>
                      <a:pPr algn="ctr"/>
                      <a:r>
                        <a:rPr lang="en-US" sz="1900" b="1" dirty="0">
                          <a:solidFill>
                            <a:schemeClr val="tx1"/>
                          </a:solidFill>
                        </a:rPr>
                        <a:t>P5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b="0" dirty="0"/>
                        <a:t>0.08</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0.41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411480">
                <a:tc>
                  <a:txBody>
                    <a:bodyPr/>
                    <a:lstStyle/>
                    <a:p>
                      <a:pPr algn="ctr"/>
                      <a:r>
                        <a:rPr lang="en-US" sz="1900" b="1" dirty="0">
                          <a:solidFill>
                            <a:schemeClr val="tx1"/>
                          </a:solidFill>
                        </a:rPr>
                        <a:t>P6</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dirty="0"/>
                        <a:t>0.45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0.30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03473975"/>
                  </a:ext>
                </a:extLst>
              </a:tr>
            </a:tbl>
          </a:graphicData>
        </a:graphic>
      </p:graphicFrame>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AA67561F-EFC4-4237-8866-395FF8432BE1}"/>
                  </a:ext>
                </a:extLst>
              </p:cNvPr>
              <p:cNvSpPr txBox="1">
                <a:spLocks/>
              </p:cNvSpPr>
              <p:nvPr/>
            </p:nvSpPr>
            <p:spPr>
              <a:xfrm>
                <a:off x="4132997" y="1858000"/>
                <a:ext cx="5970685" cy="2181833"/>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ebdings" panose="05030102010509060703"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342900">
                  <a:lnSpc>
                    <a:spcPct val="100000"/>
                  </a:lnSpc>
                  <a:spcBef>
                    <a:spcPts val="0"/>
                  </a:spcBef>
                </a:pPr>
                <a14:m>
                  <m:oMath xmlns:m="http://schemas.openxmlformats.org/officeDocument/2006/math">
                    <m:r>
                      <m:rPr>
                        <m:sty m:val="p"/>
                      </m:rPr>
                      <a:rPr lang="en-US" smtClean="0">
                        <a:latin typeface="Cambria Math" panose="02040503050406030204" pitchFamily="18" charset="0"/>
                      </a:rPr>
                      <m:t>ED</m:t>
                    </m:r>
                    <m:r>
                      <a:rPr lang="en-US" smtClean="0">
                        <a:latin typeface="Cambria Math" panose="02040503050406030204" pitchFamily="18" charset="0"/>
                      </a:rPr>
                      <m:t> </m:t>
                    </m:r>
                    <m:r>
                      <a:rPr lang="en-US" b="1" i="0" smtClean="0">
                        <a:latin typeface="Cambria Math" panose="02040503050406030204" pitchFamily="18" charset="0"/>
                      </a:rPr>
                      <m:t>𝐏</m:t>
                    </m:r>
                    <m:r>
                      <a:rPr lang="en-US" b="1" smtClean="0">
                        <a:latin typeface="Cambria Math" panose="02040503050406030204" pitchFamily="18" charset="0"/>
                      </a:rPr>
                      <m:t>𝟏</m:t>
                    </m:r>
                    <m:r>
                      <a:rPr lang="en-US" b="1" i="0" smtClean="0">
                        <a:latin typeface="Cambria Math" panose="02040503050406030204" pitchFamily="18" charset="0"/>
                      </a:rPr>
                      <m:t> &amp; </m:t>
                    </m:r>
                    <m:r>
                      <a:rPr lang="en-US" b="1" i="1" smtClean="0">
                        <a:latin typeface="Cambria Math" panose="02040503050406030204" pitchFamily="18" charset="0"/>
                      </a:rPr>
                      <m:t>𝑷</m:t>
                    </m:r>
                    <m:r>
                      <a:rPr lang="en-US" b="1" i="1" smtClean="0">
                        <a:latin typeface="Cambria Math" panose="02040503050406030204" pitchFamily="18" charset="0"/>
                      </a:rPr>
                      <m:t>𝟐</m:t>
                    </m:r>
                    <m:r>
                      <a:rPr lang="en-US" b="1" i="1" smtClean="0">
                        <a:latin typeface="Cambria Math" panose="02040503050406030204" pitchFamily="18" charset="0"/>
                      </a:rPr>
                      <m:t> </m:t>
                    </m:r>
                    <m:d>
                      <m:dPr>
                        <m:ctrlPr>
                          <a:rPr lang="en-US" b="1" i="1" smtClean="0">
                            <a:latin typeface="Cambria Math" panose="02040503050406030204" pitchFamily="18" charset="0"/>
                          </a:rPr>
                        </m:ctrlPr>
                      </m:dPr>
                      <m:e>
                        <m:r>
                          <a:rPr lang="en-US" b="1" i="1" smtClean="0">
                            <a:latin typeface="Cambria Math" panose="02040503050406030204" pitchFamily="18" charset="0"/>
                          </a:rPr>
                          <m:t>𝟎</m:t>
                        </m:r>
                        <m:r>
                          <a:rPr lang="en-US" b="1" i="1" smtClean="0">
                            <a:latin typeface="Cambria Math" panose="02040503050406030204" pitchFamily="18" charset="0"/>
                          </a:rPr>
                          <m:t>.</m:t>
                        </m:r>
                        <m:r>
                          <a:rPr lang="en-US" b="1" i="1" smtClean="0">
                            <a:latin typeface="Cambria Math" panose="02040503050406030204" pitchFamily="18" charset="0"/>
                          </a:rPr>
                          <m:t>𝟒𝟎</m:t>
                        </m:r>
                        <m:r>
                          <a:rPr lang="en-US" b="1" i="1" smtClean="0">
                            <a:latin typeface="Cambria Math" panose="02040503050406030204" pitchFamily="18" charset="0"/>
                          </a:rPr>
                          <m:t>,</m:t>
                        </m:r>
                        <m:r>
                          <a:rPr lang="en-US" b="1" i="1" smtClean="0">
                            <a:latin typeface="Cambria Math" panose="02040503050406030204" pitchFamily="18" charset="0"/>
                          </a:rPr>
                          <m:t>𝟎</m:t>
                        </m:r>
                        <m:r>
                          <a:rPr lang="en-US" b="1" i="1" smtClean="0">
                            <a:latin typeface="Cambria Math" panose="02040503050406030204" pitchFamily="18" charset="0"/>
                          </a:rPr>
                          <m:t>.</m:t>
                        </m:r>
                        <m:r>
                          <a:rPr lang="en-US" b="1" i="1" smtClean="0">
                            <a:latin typeface="Cambria Math" panose="02040503050406030204" pitchFamily="18" charset="0"/>
                          </a:rPr>
                          <m:t>𝟓𝟑</m:t>
                        </m:r>
                      </m:e>
                    </m:d>
                    <m:r>
                      <a:rPr lang="en-US" b="1" i="1" smtClean="0">
                        <a:latin typeface="Cambria Math" panose="02040503050406030204" pitchFamily="18" charset="0"/>
                      </a:rPr>
                      <m:t>, (</m:t>
                    </m:r>
                    <m:r>
                      <a:rPr lang="en-US" b="1" i="1" smtClean="0">
                        <a:latin typeface="Cambria Math" panose="02040503050406030204" pitchFamily="18" charset="0"/>
                      </a:rPr>
                      <m:t>𝟎</m:t>
                    </m:r>
                    <m:r>
                      <a:rPr lang="en-US" b="1" i="1" smtClean="0">
                        <a:latin typeface="Cambria Math" panose="02040503050406030204" pitchFamily="18" charset="0"/>
                      </a:rPr>
                      <m:t>.</m:t>
                    </m:r>
                    <m:r>
                      <a:rPr lang="en-US" b="1" i="1" smtClean="0">
                        <a:latin typeface="Cambria Math" panose="02040503050406030204" pitchFamily="18" charset="0"/>
                      </a:rPr>
                      <m:t>𝟐𝟐</m:t>
                    </m:r>
                    <m:r>
                      <a:rPr lang="en-US" b="1" i="1" smtClean="0">
                        <a:latin typeface="Cambria Math" panose="02040503050406030204" pitchFamily="18" charset="0"/>
                      </a:rPr>
                      <m:t>,</m:t>
                    </m:r>
                    <m:r>
                      <a:rPr lang="en-US" b="1" i="1" smtClean="0">
                        <a:latin typeface="Cambria Math" panose="02040503050406030204" pitchFamily="18" charset="0"/>
                      </a:rPr>
                      <m:t>𝟎</m:t>
                    </m:r>
                    <m:r>
                      <a:rPr lang="en-US" b="1" i="1" smtClean="0">
                        <a:latin typeface="Cambria Math" panose="02040503050406030204" pitchFamily="18" charset="0"/>
                      </a:rPr>
                      <m:t>.</m:t>
                    </m:r>
                    <m:r>
                      <a:rPr lang="en-US" b="1" i="1" smtClean="0">
                        <a:latin typeface="Cambria Math" panose="02040503050406030204" pitchFamily="18" charset="0"/>
                      </a:rPr>
                      <m:t>𝟑𝟖</m:t>
                    </m:r>
                    <m:r>
                      <a:rPr lang="en-US" b="1" i="1" smtClean="0">
                        <a:latin typeface="Cambria Math" panose="02040503050406030204" pitchFamily="18" charset="0"/>
                      </a:rPr>
                      <m:t>)</m:t>
                    </m:r>
                  </m:oMath>
                </a14:m>
                <a:endParaRPr lang="en-US" b="1" i="1" dirty="0">
                  <a:latin typeface="Cambria Math" panose="02040503050406030204" pitchFamily="18" charset="0"/>
                </a:endParaRPr>
              </a:p>
              <a:p>
                <a:pPr marL="342900" lvl="1" indent="-342900">
                  <a:lnSpc>
                    <a:spcPct val="100000"/>
                  </a:lnSpc>
                  <a:spcBef>
                    <a:spcPts val="0"/>
                  </a:spcBef>
                  <a:buFont typeface="NSimSun" panose="02010609030101010101" pitchFamily="49" charset="-122"/>
                  <a:buChar char="="/>
                </a:pPr>
                <a14:m>
                  <m:oMath xmlns:m="http://schemas.openxmlformats.org/officeDocument/2006/math">
                    <m:rad>
                      <m:radPr>
                        <m:degHide m:val="on"/>
                        <m:ctrlPr>
                          <a:rPr lang="en-US" sz="1800" i="1" dirty="0">
                            <a:latin typeface="Cambria Math" panose="02040503050406030204" pitchFamily="18" charset="0"/>
                          </a:rPr>
                        </m:ctrlPr>
                      </m:radPr>
                      <m:deg/>
                      <m:e>
                        <m:sSup>
                          <m:sSupPr>
                            <m:ctrlPr>
                              <a:rPr lang="en-US" sz="1800" i="1" dirty="0">
                                <a:latin typeface="Cambria Math" panose="02040503050406030204" pitchFamily="18" charset="0"/>
                              </a:rPr>
                            </m:ctrlPr>
                          </m:sSupPr>
                          <m:e>
                            <m:d>
                              <m:dPr>
                                <m:ctrlPr>
                                  <a:rPr lang="en-US" sz="1800" i="1" dirty="0">
                                    <a:latin typeface="Cambria Math" panose="02040503050406030204" pitchFamily="18" charset="0"/>
                                  </a:rPr>
                                </m:ctrlPr>
                              </m:dPr>
                              <m:e>
                                <m:r>
                                  <a:rPr lang="en-US" sz="1800" b="0" i="1" dirty="0" smtClean="0">
                                    <a:latin typeface="Cambria Math" panose="02040503050406030204" pitchFamily="18" charset="0"/>
                                  </a:rPr>
                                  <m:t>0.40</m:t>
                                </m:r>
                                <m:r>
                                  <a:rPr lang="en-US" sz="1800" dirty="0">
                                    <a:latin typeface="Cambria Math" panose="02040503050406030204" pitchFamily="18" charset="0"/>
                                  </a:rPr>
                                  <m:t>−</m:t>
                                </m:r>
                                <m:r>
                                  <a:rPr lang="en-US" sz="1800" b="0" i="1" dirty="0" smtClean="0">
                                    <a:latin typeface="Cambria Math" panose="02040503050406030204" pitchFamily="18" charset="0"/>
                                  </a:rPr>
                                  <m:t>0.22</m:t>
                                </m:r>
                              </m:e>
                            </m:d>
                          </m:e>
                          <m:sup>
                            <m:r>
                              <a:rPr lang="en-US" sz="1800" i="1" dirty="0">
                                <a:latin typeface="Cambria Math" panose="02040503050406030204" pitchFamily="18" charset="0"/>
                              </a:rPr>
                              <m:t>2</m:t>
                            </m:r>
                          </m:sup>
                        </m:sSup>
                        <m:r>
                          <a:rPr lang="en-US" sz="1800" dirty="0">
                            <a:latin typeface="Cambria Math" panose="02040503050406030204" pitchFamily="18" charset="0"/>
                          </a:rPr>
                          <m:t>+</m:t>
                        </m:r>
                        <m:sSup>
                          <m:sSupPr>
                            <m:ctrlPr>
                              <a:rPr lang="en-US" sz="1800" i="1" dirty="0">
                                <a:latin typeface="Cambria Math" panose="02040503050406030204" pitchFamily="18" charset="0"/>
                              </a:rPr>
                            </m:ctrlPr>
                          </m:sSupPr>
                          <m:e>
                            <m:d>
                              <m:dPr>
                                <m:ctrlPr>
                                  <a:rPr lang="en-US" sz="1800" i="1" dirty="0">
                                    <a:latin typeface="Cambria Math" panose="02040503050406030204" pitchFamily="18" charset="0"/>
                                  </a:rPr>
                                </m:ctrlPr>
                              </m:dPr>
                              <m:e>
                                <m:r>
                                  <a:rPr lang="en-US" sz="1800" b="0" i="1" dirty="0" smtClean="0">
                                    <a:latin typeface="Cambria Math" panose="02040503050406030204" pitchFamily="18" charset="0"/>
                                  </a:rPr>
                                  <m:t>0.53</m:t>
                                </m:r>
                                <m:r>
                                  <a:rPr lang="en-US" sz="1800" dirty="0">
                                    <a:latin typeface="Cambria Math" panose="02040503050406030204" pitchFamily="18" charset="0"/>
                                  </a:rPr>
                                  <m:t>−</m:t>
                                </m:r>
                                <m:r>
                                  <a:rPr lang="en-US" sz="1800" b="0" i="1" dirty="0" smtClean="0">
                                    <a:latin typeface="Cambria Math" panose="02040503050406030204" pitchFamily="18" charset="0"/>
                                  </a:rPr>
                                  <m:t>0.38</m:t>
                                </m:r>
                              </m:e>
                            </m:d>
                          </m:e>
                          <m:sup>
                            <m:r>
                              <a:rPr lang="en-US" sz="1800" i="1" dirty="0">
                                <a:latin typeface="Cambria Math" panose="02040503050406030204" pitchFamily="18" charset="0"/>
                              </a:rPr>
                              <m:t>2</m:t>
                            </m:r>
                          </m:sup>
                        </m:sSup>
                      </m:e>
                    </m:rad>
                  </m:oMath>
                </a14:m>
                <a:endParaRPr lang="en-US" sz="1800" i="1" dirty="0">
                  <a:latin typeface="+mj-lt"/>
                </a:endParaRPr>
              </a:p>
              <a:p>
                <a:pPr marL="342900" lvl="1" indent="-342900">
                  <a:lnSpc>
                    <a:spcPct val="100000"/>
                  </a:lnSpc>
                  <a:spcBef>
                    <a:spcPts val="0"/>
                  </a:spcBef>
                  <a:buFont typeface="NSimSun" panose="02010609030101010101" pitchFamily="49" charset="-122"/>
                  <a:buChar char="="/>
                </a:pPr>
                <a14:m>
                  <m:oMath xmlns:m="http://schemas.openxmlformats.org/officeDocument/2006/math">
                    <m:rad>
                      <m:radPr>
                        <m:degHide m:val="on"/>
                        <m:ctrlPr>
                          <a:rPr lang="en-US" sz="1800" i="1" dirty="0">
                            <a:latin typeface="Cambria Math" panose="02040503050406030204" pitchFamily="18" charset="0"/>
                          </a:rPr>
                        </m:ctrlPr>
                      </m:radPr>
                      <m:deg/>
                      <m:e>
                        <m:sSup>
                          <m:sSupPr>
                            <m:ctrlPr>
                              <a:rPr lang="en-US" sz="1800" i="1" dirty="0">
                                <a:latin typeface="Cambria Math" panose="02040503050406030204" pitchFamily="18" charset="0"/>
                              </a:rPr>
                            </m:ctrlPr>
                          </m:sSupPr>
                          <m:e>
                            <m:d>
                              <m:dPr>
                                <m:ctrlPr>
                                  <a:rPr lang="en-US" sz="1800" i="1" dirty="0">
                                    <a:latin typeface="Cambria Math" panose="02040503050406030204" pitchFamily="18" charset="0"/>
                                  </a:rPr>
                                </m:ctrlPr>
                              </m:dPr>
                              <m:e>
                                <m:r>
                                  <a:rPr lang="en-US" sz="1800" b="0" i="1" dirty="0" smtClean="0">
                                    <a:latin typeface="Cambria Math" panose="02040503050406030204" pitchFamily="18" charset="0"/>
                                  </a:rPr>
                                  <m:t>0.18</m:t>
                                </m:r>
                              </m:e>
                            </m:d>
                          </m:e>
                          <m:sup>
                            <m:r>
                              <a:rPr lang="en-US" sz="1800" i="1" dirty="0">
                                <a:latin typeface="Cambria Math" panose="02040503050406030204" pitchFamily="18" charset="0"/>
                              </a:rPr>
                              <m:t>2</m:t>
                            </m:r>
                          </m:sup>
                        </m:sSup>
                        <m:r>
                          <a:rPr lang="en-US" sz="1800" dirty="0">
                            <a:latin typeface="Cambria Math" panose="02040503050406030204" pitchFamily="18" charset="0"/>
                          </a:rPr>
                          <m:t>+</m:t>
                        </m:r>
                        <m:sSup>
                          <m:sSupPr>
                            <m:ctrlPr>
                              <a:rPr lang="en-US" sz="1800" i="1" dirty="0">
                                <a:latin typeface="Cambria Math" panose="02040503050406030204" pitchFamily="18" charset="0"/>
                              </a:rPr>
                            </m:ctrlPr>
                          </m:sSupPr>
                          <m:e>
                            <m:d>
                              <m:dPr>
                                <m:ctrlPr>
                                  <a:rPr lang="en-US" sz="1800" i="1" dirty="0">
                                    <a:latin typeface="Cambria Math" panose="02040503050406030204" pitchFamily="18" charset="0"/>
                                  </a:rPr>
                                </m:ctrlPr>
                              </m:dPr>
                              <m:e>
                                <m:r>
                                  <a:rPr lang="en-US" sz="1800" b="0" i="1" dirty="0" smtClean="0">
                                    <a:latin typeface="Cambria Math" panose="02040503050406030204" pitchFamily="18" charset="0"/>
                                  </a:rPr>
                                  <m:t>0.15</m:t>
                                </m:r>
                              </m:e>
                            </m:d>
                          </m:e>
                          <m:sup>
                            <m:r>
                              <a:rPr lang="en-US" sz="1800" i="1" dirty="0">
                                <a:latin typeface="Cambria Math" panose="02040503050406030204" pitchFamily="18" charset="0"/>
                              </a:rPr>
                              <m:t>2</m:t>
                            </m:r>
                          </m:sup>
                        </m:sSup>
                      </m:e>
                    </m:rad>
                  </m:oMath>
                </a14:m>
                <a:endParaRPr lang="en-US" sz="1800" i="1" dirty="0">
                  <a:latin typeface="+mj-lt"/>
                </a:endParaRPr>
              </a:p>
              <a:p>
                <a:pPr marL="342900" lvl="1" indent="-342900">
                  <a:lnSpc>
                    <a:spcPct val="100000"/>
                  </a:lnSpc>
                  <a:spcBef>
                    <a:spcPts val="0"/>
                  </a:spcBef>
                  <a:buFont typeface="NSimSun" panose="02010609030101010101" pitchFamily="49" charset="-122"/>
                  <a:buChar char="="/>
                </a:pPr>
                <a14:m>
                  <m:oMath xmlns:m="http://schemas.openxmlformats.org/officeDocument/2006/math">
                    <m:rad>
                      <m:radPr>
                        <m:degHide m:val="on"/>
                        <m:ctrlPr>
                          <a:rPr lang="en-US" sz="1800" i="1" dirty="0">
                            <a:latin typeface="Cambria Math" panose="02040503050406030204" pitchFamily="18" charset="0"/>
                          </a:rPr>
                        </m:ctrlPr>
                      </m:radPr>
                      <m:deg/>
                      <m:e>
                        <m:r>
                          <a:rPr lang="en-US" sz="1800" b="0" i="1" dirty="0" smtClean="0">
                            <a:latin typeface="Cambria Math" panose="02040503050406030204" pitchFamily="18" charset="0"/>
                          </a:rPr>
                          <m:t>0.0324</m:t>
                        </m:r>
                        <m:r>
                          <a:rPr lang="en-US" sz="1800" i="1" dirty="0" smtClean="0">
                            <a:latin typeface="Cambria Math" panose="02040503050406030204" pitchFamily="18" charset="0"/>
                          </a:rPr>
                          <m:t>+</m:t>
                        </m:r>
                        <m:r>
                          <a:rPr lang="en-US" sz="1800" b="0" i="1" dirty="0" smtClean="0">
                            <a:latin typeface="Cambria Math" panose="02040503050406030204" pitchFamily="18" charset="0"/>
                          </a:rPr>
                          <m:t>0.0225</m:t>
                        </m:r>
                      </m:e>
                    </m:rad>
                  </m:oMath>
                </a14:m>
                <a:endParaRPr lang="en-US" sz="1800" dirty="0">
                  <a:latin typeface="+mj-lt"/>
                </a:endParaRPr>
              </a:p>
              <a:p>
                <a:pPr marL="342900" lvl="1" indent="-342900">
                  <a:lnSpc>
                    <a:spcPct val="100000"/>
                  </a:lnSpc>
                  <a:spcBef>
                    <a:spcPts val="0"/>
                  </a:spcBef>
                  <a:buFont typeface="NSimSun" panose="02010609030101010101" pitchFamily="49" charset="-122"/>
                  <a:buChar char="="/>
                </a:pPr>
                <a14:m>
                  <m:oMath xmlns:m="http://schemas.openxmlformats.org/officeDocument/2006/math">
                    <m:rad>
                      <m:radPr>
                        <m:degHide m:val="on"/>
                        <m:ctrlPr>
                          <a:rPr lang="en-US" sz="1800" i="1" dirty="0">
                            <a:latin typeface="Cambria Math" panose="02040503050406030204" pitchFamily="18" charset="0"/>
                          </a:rPr>
                        </m:ctrlPr>
                      </m:radPr>
                      <m:deg/>
                      <m:e>
                        <m:r>
                          <a:rPr lang="en-US" sz="1800" b="0" i="1" dirty="0" smtClean="0">
                            <a:latin typeface="Cambria Math" panose="02040503050406030204" pitchFamily="18" charset="0"/>
                          </a:rPr>
                          <m:t>0.0549</m:t>
                        </m:r>
                      </m:e>
                    </m:rad>
                  </m:oMath>
                </a14:m>
                <a:endParaRPr lang="en-US" sz="1800" dirty="0">
                  <a:latin typeface="+mj-lt"/>
                </a:endParaRPr>
              </a:p>
              <a:p>
                <a:pPr marL="342900" lvl="1" indent="-342900">
                  <a:lnSpc>
                    <a:spcPct val="100000"/>
                  </a:lnSpc>
                  <a:spcBef>
                    <a:spcPts val="0"/>
                  </a:spcBef>
                  <a:buFont typeface="NSimSun" panose="02010609030101010101" pitchFamily="49" charset="-122"/>
                  <a:buChar char="="/>
                </a:pPr>
                <a14:m>
                  <m:oMath xmlns:m="http://schemas.openxmlformats.org/officeDocument/2006/math">
                    <m:r>
                      <a:rPr lang="en-US" sz="1800" b="0" i="1" smtClean="0">
                        <a:latin typeface="Cambria Math" panose="02040503050406030204" pitchFamily="18" charset="0"/>
                      </a:rPr>
                      <m:t>0.23</m:t>
                    </m:r>
                  </m:oMath>
                </a14:m>
                <a:endParaRPr lang="en-US" sz="1800" dirty="0">
                  <a:latin typeface="+mj-lt"/>
                </a:endParaRPr>
              </a:p>
            </p:txBody>
          </p:sp>
        </mc:Choice>
        <mc:Fallback xmlns="">
          <p:sp>
            <p:nvSpPr>
              <p:cNvPr id="5" name="Content Placeholder 2">
                <a:extLst>
                  <a:ext uri="{FF2B5EF4-FFF2-40B4-BE49-F238E27FC236}">
                    <a16:creationId xmlns:a16="http://schemas.microsoft.com/office/drawing/2014/main" id="{AA67561F-EFC4-4237-8866-395FF8432BE1}"/>
                  </a:ext>
                </a:extLst>
              </p:cNvPr>
              <p:cNvSpPr txBox="1">
                <a:spLocks noRot="1" noChangeAspect="1" noMove="1" noResize="1" noEditPoints="1" noAdjustHandles="1" noChangeArrowheads="1" noChangeShapeType="1" noTextEdit="1"/>
              </p:cNvSpPr>
              <p:nvPr/>
            </p:nvSpPr>
            <p:spPr>
              <a:xfrm>
                <a:off x="4132997" y="1858000"/>
                <a:ext cx="5970685" cy="2181833"/>
              </a:xfrm>
              <a:prstGeom prst="rect">
                <a:avLst/>
              </a:prstGeom>
              <a:blipFill>
                <a:blip r:embed="rId3"/>
                <a:stretch>
                  <a:fillRect l="-1021" t="-838"/>
                </a:stretch>
              </a:blipFill>
            </p:spPr>
            <p:txBody>
              <a:bodyPr/>
              <a:lstStyle/>
              <a:p>
                <a:r>
                  <a:rPr lang="en-IN">
                    <a:noFill/>
                  </a:rPr>
                  <a:t> </a:t>
                </a:r>
              </a:p>
            </p:txBody>
          </p:sp>
        </mc:Fallback>
      </mc:AlternateContent>
      <p:graphicFrame>
        <p:nvGraphicFramePr>
          <p:cNvPr id="6" name="Content Placeholder 4">
            <a:extLst>
              <a:ext uri="{FF2B5EF4-FFF2-40B4-BE49-F238E27FC236}">
                <a16:creationId xmlns:a16="http://schemas.microsoft.com/office/drawing/2014/main" id="{2DCEE407-9CE9-43C5-9996-7F5C71049C55}"/>
              </a:ext>
            </a:extLst>
          </p:cNvPr>
          <p:cNvGraphicFramePr>
            <a:graphicFrameLocks/>
          </p:cNvGraphicFramePr>
          <p:nvPr>
            <p:extLst>
              <p:ext uri="{D42A27DB-BD31-4B8C-83A1-F6EECF244321}">
                <p14:modId xmlns:p14="http://schemas.microsoft.com/office/powerpoint/2010/main" val="2205273074"/>
              </p:ext>
            </p:extLst>
          </p:nvPr>
        </p:nvGraphicFramePr>
        <p:xfrm>
          <a:off x="6640830" y="2663166"/>
          <a:ext cx="4593976" cy="2880360"/>
        </p:xfrm>
        <a:graphic>
          <a:graphicData uri="http://schemas.openxmlformats.org/drawingml/2006/table">
            <a:tbl>
              <a:tblPr firstRow="1" bandRow="1">
                <a:tableStyleId>{8EC20E35-A176-4012-BC5E-935CFFF8708E}</a:tableStyleId>
              </a:tblPr>
              <a:tblGrid>
                <a:gridCol w="618898">
                  <a:extLst>
                    <a:ext uri="{9D8B030D-6E8A-4147-A177-3AD203B41FA5}">
                      <a16:colId xmlns:a16="http://schemas.microsoft.com/office/drawing/2014/main" val="131083297"/>
                    </a:ext>
                  </a:extLst>
                </a:gridCol>
                <a:gridCol w="618898">
                  <a:extLst>
                    <a:ext uri="{9D8B030D-6E8A-4147-A177-3AD203B41FA5}">
                      <a16:colId xmlns:a16="http://schemas.microsoft.com/office/drawing/2014/main" val="20000"/>
                    </a:ext>
                  </a:extLst>
                </a:gridCol>
                <a:gridCol w="671236">
                  <a:extLst>
                    <a:ext uri="{9D8B030D-6E8A-4147-A177-3AD203B41FA5}">
                      <a16:colId xmlns:a16="http://schemas.microsoft.com/office/drawing/2014/main" val="20001"/>
                    </a:ext>
                  </a:extLst>
                </a:gridCol>
                <a:gridCol w="671236">
                  <a:extLst>
                    <a:ext uri="{9D8B030D-6E8A-4147-A177-3AD203B41FA5}">
                      <a16:colId xmlns:a16="http://schemas.microsoft.com/office/drawing/2014/main" val="1400501196"/>
                    </a:ext>
                  </a:extLst>
                </a:gridCol>
                <a:gridCol w="671236">
                  <a:extLst>
                    <a:ext uri="{9D8B030D-6E8A-4147-A177-3AD203B41FA5}">
                      <a16:colId xmlns:a16="http://schemas.microsoft.com/office/drawing/2014/main" val="2969812853"/>
                    </a:ext>
                  </a:extLst>
                </a:gridCol>
                <a:gridCol w="671236">
                  <a:extLst>
                    <a:ext uri="{9D8B030D-6E8A-4147-A177-3AD203B41FA5}">
                      <a16:colId xmlns:a16="http://schemas.microsoft.com/office/drawing/2014/main" val="1866506787"/>
                    </a:ext>
                  </a:extLst>
                </a:gridCol>
                <a:gridCol w="671236">
                  <a:extLst>
                    <a:ext uri="{9D8B030D-6E8A-4147-A177-3AD203B41FA5}">
                      <a16:colId xmlns:a16="http://schemas.microsoft.com/office/drawing/2014/main" val="1397398504"/>
                    </a:ext>
                  </a:extLst>
                </a:gridCol>
              </a:tblGrid>
              <a:tr h="411480">
                <a:tc>
                  <a:txBody>
                    <a:bodyPr/>
                    <a:lstStyle/>
                    <a:p>
                      <a:pPr algn="ctr"/>
                      <a:endParaRPr lang="en-US"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dirty="0">
                          <a:solidFill>
                            <a:schemeClr val="tx1"/>
                          </a:solidFill>
                        </a:rPr>
                        <a:t>P1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dirty="0">
                          <a:solidFill>
                            <a:schemeClr val="tx1"/>
                          </a:solidFill>
                        </a:rPr>
                        <a:t>P2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dirty="0">
                          <a:solidFill>
                            <a:schemeClr val="tx1"/>
                          </a:solidFill>
                        </a:rPr>
                        <a:t>P3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dirty="0">
                          <a:solidFill>
                            <a:schemeClr val="tx1"/>
                          </a:solidFill>
                        </a:rPr>
                        <a:t>P4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dirty="0">
                          <a:solidFill>
                            <a:schemeClr val="tx1"/>
                          </a:solidFill>
                        </a:rPr>
                        <a:t>P5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dirty="0">
                          <a:solidFill>
                            <a:schemeClr val="tx1"/>
                          </a:solidFill>
                        </a:rPr>
                        <a:t>P6</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pPr algn="ctr"/>
                      <a:r>
                        <a:rPr lang="en-US" sz="1900" b="0" dirty="0">
                          <a:solidFill>
                            <a:schemeClr val="tx1"/>
                          </a:solidFill>
                        </a:rPr>
                        <a:t>P1</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b="0" dirty="0">
                          <a:solidFill>
                            <a:schemeClr val="tx1"/>
                          </a:solidFill>
                        </a:rPr>
                        <a:t>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algn="ctr"/>
                      <a:r>
                        <a:rPr lang="en-US" sz="1900" b="0" dirty="0">
                          <a:solidFill>
                            <a:schemeClr val="tx1"/>
                          </a:solidFill>
                        </a:rPr>
                        <a:t>P2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b="0" dirty="0">
                          <a:solidFill>
                            <a:schemeClr val="tx1"/>
                          </a:solidFill>
                        </a:rPr>
                        <a:t>0.23</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solidFill>
                            <a:schemeClr val="tx1"/>
                          </a:solidFill>
                        </a:rPr>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pPr algn="ctr"/>
                      <a:r>
                        <a:rPr lang="en-US" sz="1900" b="0" dirty="0">
                          <a:solidFill>
                            <a:schemeClr val="tx1"/>
                          </a:solidFill>
                        </a:rPr>
                        <a:t>P3</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1900"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pPr algn="ctr"/>
                      <a:r>
                        <a:rPr lang="en-US" sz="1900" b="0" dirty="0">
                          <a:solidFill>
                            <a:schemeClr val="tx1"/>
                          </a:solidFill>
                        </a:rPr>
                        <a:t>P4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1900"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480">
                <a:tc>
                  <a:txBody>
                    <a:bodyPr/>
                    <a:lstStyle/>
                    <a:p>
                      <a:pPr algn="ctr"/>
                      <a:r>
                        <a:rPr lang="en-US" sz="1900" b="0" dirty="0">
                          <a:solidFill>
                            <a:schemeClr val="tx1"/>
                          </a:solidFill>
                        </a:rPr>
                        <a:t>P5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1900" b="0"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411480">
                <a:tc>
                  <a:txBody>
                    <a:bodyPr/>
                    <a:lstStyle/>
                    <a:p>
                      <a:pPr algn="ctr"/>
                      <a:r>
                        <a:rPr lang="en-US" sz="1900" b="0" dirty="0">
                          <a:solidFill>
                            <a:schemeClr val="tx1"/>
                          </a:solidFill>
                        </a:rPr>
                        <a:t>P6</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1900"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03473975"/>
                  </a:ext>
                </a:extLst>
              </a:tr>
            </a:tbl>
          </a:graphicData>
        </a:graphic>
      </p:graphicFrame>
    </p:spTree>
    <p:extLst>
      <p:ext uri="{BB962C8B-B14F-4D97-AF65-F5344CB8AC3E}">
        <p14:creationId xmlns:p14="http://schemas.microsoft.com/office/powerpoint/2010/main" val="2513792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Effect transition="in" filter="fade">
                                      <p:cBhvr>
                                        <p:cTn id="20" dur="500"/>
                                        <p:tgtEl>
                                          <p:spTgt spid="5">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animEffect transition="in" filter="fade">
                                      <p:cBhvr>
                                        <p:cTn id="25" dur="500"/>
                                        <p:tgtEl>
                                          <p:spTgt spid="5">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
                                            <p:txEl>
                                              <p:pRg st="2" end="2"/>
                                            </p:txEl>
                                          </p:spTgt>
                                        </p:tgtEl>
                                        <p:attrNameLst>
                                          <p:attrName>style.visibility</p:attrName>
                                        </p:attrNameLst>
                                      </p:cBhvr>
                                      <p:to>
                                        <p:strVal val="visible"/>
                                      </p:to>
                                    </p:set>
                                    <p:animEffect transition="in" filter="fade">
                                      <p:cBhvr>
                                        <p:cTn id="30" dur="500"/>
                                        <p:tgtEl>
                                          <p:spTgt spid="5">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
                                            <p:txEl>
                                              <p:pRg st="3" end="3"/>
                                            </p:txEl>
                                          </p:spTgt>
                                        </p:tgtEl>
                                        <p:attrNameLst>
                                          <p:attrName>style.visibility</p:attrName>
                                        </p:attrNameLst>
                                      </p:cBhvr>
                                      <p:to>
                                        <p:strVal val="visible"/>
                                      </p:to>
                                    </p:set>
                                    <p:animEffect transition="in" filter="fade">
                                      <p:cBhvr>
                                        <p:cTn id="35" dur="500"/>
                                        <p:tgtEl>
                                          <p:spTgt spid="5">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5">
                                            <p:txEl>
                                              <p:pRg st="4" end="4"/>
                                            </p:txEl>
                                          </p:spTgt>
                                        </p:tgtEl>
                                        <p:attrNameLst>
                                          <p:attrName>style.visibility</p:attrName>
                                        </p:attrNameLst>
                                      </p:cBhvr>
                                      <p:to>
                                        <p:strVal val="visible"/>
                                      </p:to>
                                    </p:set>
                                    <p:animEffect transition="in" filter="fade">
                                      <p:cBhvr>
                                        <p:cTn id="40" dur="500"/>
                                        <p:tgtEl>
                                          <p:spTgt spid="5">
                                            <p:txEl>
                                              <p:pRg st="4" end="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5">
                                            <p:txEl>
                                              <p:pRg st="5" end="5"/>
                                            </p:txEl>
                                          </p:spTgt>
                                        </p:tgtEl>
                                        <p:attrNameLst>
                                          <p:attrName>style.visibility</p:attrName>
                                        </p:attrNameLst>
                                      </p:cBhvr>
                                      <p:to>
                                        <p:strVal val="visible"/>
                                      </p:to>
                                    </p:set>
                                    <p:animEffect transition="in" filter="fade">
                                      <p:cBhvr>
                                        <p:cTn id="45" dur="500"/>
                                        <p:tgtEl>
                                          <p:spTgt spid="5">
                                            <p:txEl>
                                              <p:pRg st="5" end="5"/>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fade">
                                      <p:cBhvr>
                                        <p:cTn id="5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5E78A-A3C4-154A-1F74-F604C4351172}"/>
              </a:ext>
            </a:extLst>
          </p:cNvPr>
          <p:cNvSpPr>
            <a:spLocks noGrp="1"/>
          </p:cNvSpPr>
          <p:nvPr>
            <p:ph type="title"/>
          </p:nvPr>
        </p:nvSpPr>
        <p:spPr/>
        <p:txBody>
          <a:bodyPr/>
          <a:lstStyle/>
          <a:p>
            <a:r>
              <a:rPr lang="en-US" dirty="0"/>
              <a:t>Clustering (Grouping)</a:t>
            </a:r>
          </a:p>
        </p:txBody>
      </p:sp>
      <p:pic>
        <p:nvPicPr>
          <p:cNvPr id="9" name="Picture 8">
            <a:extLst>
              <a:ext uri="{FF2B5EF4-FFF2-40B4-BE49-F238E27FC236}">
                <a16:creationId xmlns:a16="http://schemas.microsoft.com/office/drawing/2014/main" id="{315D902D-971C-B26D-2DAE-413F1C03EE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634" y="1925659"/>
            <a:ext cx="817995" cy="722538"/>
          </a:xfrm>
          <a:prstGeom prst="rect">
            <a:avLst/>
          </a:prstGeom>
        </p:spPr>
      </p:pic>
      <p:pic>
        <p:nvPicPr>
          <p:cNvPr id="13" name="Picture 12">
            <a:extLst>
              <a:ext uri="{FF2B5EF4-FFF2-40B4-BE49-F238E27FC236}">
                <a16:creationId xmlns:a16="http://schemas.microsoft.com/office/drawing/2014/main" id="{EB203958-BC97-3DDA-045A-616403D98C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7378" y="1925659"/>
            <a:ext cx="705563" cy="671819"/>
          </a:xfrm>
          <a:prstGeom prst="rect">
            <a:avLst/>
          </a:prstGeom>
        </p:spPr>
      </p:pic>
      <p:pic>
        <p:nvPicPr>
          <p:cNvPr id="19" name="Picture 18">
            <a:extLst>
              <a:ext uri="{FF2B5EF4-FFF2-40B4-BE49-F238E27FC236}">
                <a16:creationId xmlns:a16="http://schemas.microsoft.com/office/drawing/2014/main" id="{1DC799AE-E32D-FFDB-D1AA-C8DB5F4190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7612" y="1925659"/>
            <a:ext cx="966051" cy="717956"/>
          </a:xfrm>
          <a:prstGeom prst="rect">
            <a:avLst/>
          </a:prstGeom>
        </p:spPr>
      </p:pic>
      <p:pic>
        <p:nvPicPr>
          <p:cNvPr id="20" name="Picture 19">
            <a:extLst>
              <a:ext uri="{FF2B5EF4-FFF2-40B4-BE49-F238E27FC236}">
                <a16:creationId xmlns:a16="http://schemas.microsoft.com/office/drawing/2014/main" id="{A01F3FCA-A396-345F-AEAE-2EA58625F8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634" y="2806297"/>
            <a:ext cx="817995" cy="722538"/>
          </a:xfrm>
          <a:prstGeom prst="rect">
            <a:avLst/>
          </a:prstGeom>
        </p:spPr>
      </p:pic>
      <p:pic>
        <p:nvPicPr>
          <p:cNvPr id="22" name="Picture 21">
            <a:extLst>
              <a:ext uri="{FF2B5EF4-FFF2-40B4-BE49-F238E27FC236}">
                <a16:creationId xmlns:a16="http://schemas.microsoft.com/office/drawing/2014/main" id="{F41B0858-CC6E-DAE8-A516-2412DF4E66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7612" y="2806297"/>
            <a:ext cx="966051" cy="717956"/>
          </a:xfrm>
          <a:prstGeom prst="rect">
            <a:avLst/>
          </a:prstGeom>
        </p:spPr>
      </p:pic>
      <p:pic>
        <p:nvPicPr>
          <p:cNvPr id="23" name="Picture 22">
            <a:extLst>
              <a:ext uri="{FF2B5EF4-FFF2-40B4-BE49-F238E27FC236}">
                <a16:creationId xmlns:a16="http://schemas.microsoft.com/office/drawing/2014/main" id="{687075FC-D459-1740-DF39-3ADB722E2D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97133" y="2806297"/>
            <a:ext cx="966051" cy="717956"/>
          </a:xfrm>
          <a:prstGeom prst="rect">
            <a:avLst/>
          </a:prstGeom>
        </p:spPr>
      </p:pic>
      <p:pic>
        <p:nvPicPr>
          <p:cNvPr id="24" name="Picture 23">
            <a:extLst>
              <a:ext uri="{FF2B5EF4-FFF2-40B4-BE49-F238E27FC236}">
                <a16:creationId xmlns:a16="http://schemas.microsoft.com/office/drawing/2014/main" id="{1EA3DBBB-4482-F5E0-0A99-1F1D370085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0634" y="3686935"/>
            <a:ext cx="966051" cy="717956"/>
          </a:xfrm>
          <a:prstGeom prst="rect">
            <a:avLst/>
          </a:prstGeom>
        </p:spPr>
      </p:pic>
      <p:pic>
        <p:nvPicPr>
          <p:cNvPr id="25" name="Picture 24">
            <a:extLst>
              <a:ext uri="{FF2B5EF4-FFF2-40B4-BE49-F238E27FC236}">
                <a16:creationId xmlns:a16="http://schemas.microsoft.com/office/drawing/2014/main" id="{B6C828DC-296E-8C8F-F759-056BDE90F5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1639" y="3682353"/>
            <a:ext cx="817995" cy="722538"/>
          </a:xfrm>
          <a:prstGeom prst="rect">
            <a:avLst/>
          </a:prstGeom>
        </p:spPr>
      </p:pic>
      <p:pic>
        <p:nvPicPr>
          <p:cNvPr id="26" name="Picture 25">
            <a:extLst>
              <a:ext uri="{FF2B5EF4-FFF2-40B4-BE49-F238E27FC236}">
                <a16:creationId xmlns:a16="http://schemas.microsoft.com/office/drawing/2014/main" id="{1BF81C9F-FCE8-7BEF-91A2-17DCF8861C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1160" y="3682353"/>
            <a:ext cx="817995" cy="722538"/>
          </a:xfrm>
          <a:prstGeom prst="rect">
            <a:avLst/>
          </a:prstGeom>
        </p:spPr>
      </p:pic>
      <p:pic>
        <p:nvPicPr>
          <p:cNvPr id="27" name="Picture 26">
            <a:extLst>
              <a:ext uri="{FF2B5EF4-FFF2-40B4-BE49-F238E27FC236}">
                <a16:creationId xmlns:a16="http://schemas.microsoft.com/office/drawing/2014/main" id="{1E021606-E3D7-AA22-0575-EF74D3266F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877" y="4562991"/>
            <a:ext cx="705563" cy="671819"/>
          </a:xfrm>
          <a:prstGeom prst="rect">
            <a:avLst/>
          </a:prstGeom>
        </p:spPr>
      </p:pic>
      <p:pic>
        <p:nvPicPr>
          <p:cNvPr id="28" name="Picture 27">
            <a:extLst>
              <a:ext uri="{FF2B5EF4-FFF2-40B4-BE49-F238E27FC236}">
                <a16:creationId xmlns:a16="http://schemas.microsoft.com/office/drawing/2014/main" id="{3916960E-F5C5-6893-90E6-E5DC1A83EF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7854" y="4562990"/>
            <a:ext cx="705563" cy="671819"/>
          </a:xfrm>
          <a:prstGeom prst="rect">
            <a:avLst/>
          </a:prstGeom>
        </p:spPr>
      </p:pic>
      <p:pic>
        <p:nvPicPr>
          <p:cNvPr id="29" name="Picture 28">
            <a:extLst>
              <a:ext uri="{FF2B5EF4-FFF2-40B4-BE49-F238E27FC236}">
                <a16:creationId xmlns:a16="http://schemas.microsoft.com/office/drawing/2014/main" id="{32E655D8-2CEA-0358-638E-BD030C2C69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4831" y="4553903"/>
            <a:ext cx="705563" cy="671819"/>
          </a:xfrm>
          <a:prstGeom prst="rect">
            <a:avLst/>
          </a:prstGeom>
        </p:spPr>
      </p:pic>
      <p:sp>
        <p:nvSpPr>
          <p:cNvPr id="30" name="Rounded Rectangle 29">
            <a:extLst>
              <a:ext uri="{FF2B5EF4-FFF2-40B4-BE49-F238E27FC236}">
                <a16:creationId xmlns:a16="http://schemas.microsoft.com/office/drawing/2014/main" id="{64F31749-0BA6-FE62-6EB6-C5BCC2F91AB3}"/>
              </a:ext>
            </a:extLst>
          </p:cNvPr>
          <p:cNvSpPr/>
          <p:nvPr/>
        </p:nvSpPr>
        <p:spPr>
          <a:xfrm>
            <a:off x="4425793" y="2643615"/>
            <a:ext cx="1949533" cy="176127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Clustering </a:t>
            </a:r>
          </a:p>
          <a:p>
            <a:pPr algn="ctr"/>
            <a:r>
              <a:rPr lang="en-US" sz="2400" dirty="0"/>
              <a:t>Algorithm</a:t>
            </a:r>
          </a:p>
        </p:txBody>
      </p:sp>
      <p:cxnSp>
        <p:nvCxnSpPr>
          <p:cNvPr id="32" name="Straight Arrow Connector 31">
            <a:extLst>
              <a:ext uri="{FF2B5EF4-FFF2-40B4-BE49-F238E27FC236}">
                <a16:creationId xmlns:a16="http://schemas.microsoft.com/office/drawing/2014/main" id="{46654C2A-CB7F-31B9-4D6A-597ECA47B78D}"/>
              </a:ext>
            </a:extLst>
          </p:cNvPr>
          <p:cNvCxnSpPr>
            <a:cxnSpLocks/>
            <a:endCxn id="30" idx="1"/>
          </p:cNvCxnSpPr>
          <p:nvPr/>
        </p:nvCxnSpPr>
        <p:spPr>
          <a:xfrm>
            <a:off x="3469047" y="3524253"/>
            <a:ext cx="9567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40FCBBA-0E9F-D29C-C219-1508F4224F33}"/>
              </a:ext>
            </a:extLst>
          </p:cNvPr>
          <p:cNvCxnSpPr>
            <a:cxnSpLocks/>
            <a:stCxn id="30" idx="3"/>
          </p:cNvCxnSpPr>
          <p:nvPr/>
        </p:nvCxnSpPr>
        <p:spPr>
          <a:xfrm flipV="1">
            <a:off x="6375326" y="2494603"/>
            <a:ext cx="1867140" cy="1029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1F42EE9-E053-112C-329F-C776847DD26F}"/>
              </a:ext>
            </a:extLst>
          </p:cNvPr>
          <p:cNvCxnSpPr>
            <a:cxnSpLocks/>
            <a:stCxn id="30" idx="3"/>
          </p:cNvCxnSpPr>
          <p:nvPr/>
        </p:nvCxnSpPr>
        <p:spPr>
          <a:xfrm>
            <a:off x="6375326" y="3524253"/>
            <a:ext cx="1937401" cy="407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19E97F9-A7FB-1764-CE50-5A203CC5392A}"/>
              </a:ext>
            </a:extLst>
          </p:cNvPr>
          <p:cNvCxnSpPr>
            <a:cxnSpLocks/>
            <a:stCxn id="30" idx="3"/>
          </p:cNvCxnSpPr>
          <p:nvPr/>
        </p:nvCxnSpPr>
        <p:spPr>
          <a:xfrm>
            <a:off x="6375326" y="3524253"/>
            <a:ext cx="1825584" cy="10387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9" name="Picture 38">
            <a:extLst>
              <a:ext uri="{FF2B5EF4-FFF2-40B4-BE49-F238E27FC236}">
                <a16:creationId xmlns:a16="http://schemas.microsoft.com/office/drawing/2014/main" id="{9BE28056-D11E-2D1E-963D-E6BF06752D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9833" y="2083759"/>
            <a:ext cx="817995" cy="722538"/>
          </a:xfrm>
          <a:prstGeom prst="rect">
            <a:avLst/>
          </a:prstGeom>
        </p:spPr>
      </p:pic>
      <p:pic>
        <p:nvPicPr>
          <p:cNvPr id="40" name="Picture 39">
            <a:extLst>
              <a:ext uri="{FF2B5EF4-FFF2-40B4-BE49-F238E27FC236}">
                <a16:creationId xmlns:a16="http://schemas.microsoft.com/office/drawing/2014/main" id="{D5725E77-5504-E79C-D616-B418C360D3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1168" y="2037547"/>
            <a:ext cx="817995" cy="722538"/>
          </a:xfrm>
          <a:prstGeom prst="rect">
            <a:avLst/>
          </a:prstGeom>
        </p:spPr>
      </p:pic>
      <p:pic>
        <p:nvPicPr>
          <p:cNvPr id="41" name="Picture 40">
            <a:extLst>
              <a:ext uri="{FF2B5EF4-FFF2-40B4-BE49-F238E27FC236}">
                <a16:creationId xmlns:a16="http://schemas.microsoft.com/office/drawing/2014/main" id="{66B306B2-4EE5-84AF-D565-6B729EBF92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93320" y="2006496"/>
            <a:ext cx="817995" cy="722538"/>
          </a:xfrm>
          <a:prstGeom prst="rect">
            <a:avLst/>
          </a:prstGeom>
        </p:spPr>
      </p:pic>
      <p:pic>
        <p:nvPicPr>
          <p:cNvPr id="42" name="Picture 41">
            <a:extLst>
              <a:ext uri="{FF2B5EF4-FFF2-40B4-BE49-F238E27FC236}">
                <a16:creationId xmlns:a16="http://schemas.microsoft.com/office/drawing/2014/main" id="{89948E9D-6396-E957-CF1D-760622200A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1263" y="2037547"/>
            <a:ext cx="817995" cy="722538"/>
          </a:xfrm>
          <a:prstGeom prst="rect">
            <a:avLst/>
          </a:prstGeom>
        </p:spPr>
      </p:pic>
      <p:pic>
        <p:nvPicPr>
          <p:cNvPr id="43" name="Picture 42">
            <a:extLst>
              <a:ext uri="{FF2B5EF4-FFF2-40B4-BE49-F238E27FC236}">
                <a16:creationId xmlns:a16="http://schemas.microsoft.com/office/drawing/2014/main" id="{4DEB34F0-4120-E48E-2667-0D58D4AA25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75806" y="3205985"/>
            <a:ext cx="966051" cy="717956"/>
          </a:xfrm>
          <a:prstGeom prst="rect">
            <a:avLst/>
          </a:prstGeom>
        </p:spPr>
      </p:pic>
      <p:pic>
        <p:nvPicPr>
          <p:cNvPr id="44" name="Picture 43">
            <a:extLst>
              <a:ext uri="{FF2B5EF4-FFF2-40B4-BE49-F238E27FC236}">
                <a16:creationId xmlns:a16="http://schemas.microsoft.com/office/drawing/2014/main" id="{26095042-5281-4CF8-10AE-5522506BC3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41857" y="3165275"/>
            <a:ext cx="966051" cy="717956"/>
          </a:xfrm>
          <a:prstGeom prst="rect">
            <a:avLst/>
          </a:prstGeom>
        </p:spPr>
      </p:pic>
      <p:pic>
        <p:nvPicPr>
          <p:cNvPr id="45" name="Picture 44">
            <a:extLst>
              <a:ext uri="{FF2B5EF4-FFF2-40B4-BE49-F238E27FC236}">
                <a16:creationId xmlns:a16="http://schemas.microsoft.com/office/drawing/2014/main" id="{7F481B06-BA3B-24BE-0D5E-F72ED3D2B1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19293" y="3165275"/>
            <a:ext cx="966051" cy="717956"/>
          </a:xfrm>
          <a:prstGeom prst="rect">
            <a:avLst/>
          </a:prstGeom>
        </p:spPr>
      </p:pic>
      <p:pic>
        <p:nvPicPr>
          <p:cNvPr id="46" name="Picture 45">
            <a:extLst>
              <a:ext uri="{FF2B5EF4-FFF2-40B4-BE49-F238E27FC236}">
                <a16:creationId xmlns:a16="http://schemas.microsoft.com/office/drawing/2014/main" id="{69FEEA84-8052-B0C6-27A8-9B93CBD5E9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09507" y="3185630"/>
            <a:ext cx="966051" cy="717956"/>
          </a:xfrm>
          <a:prstGeom prst="rect">
            <a:avLst/>
          </a:prstGeom>
        </p:spPr>
      </p:pic>
      <p:pic>
        <p:nvPicPr>
          <p:cNvPr id="55" name="Picture 54">
            <a:extLst>
              <a:ext uri="{FF2B5EF4-FFF2-40B4-BE49-F238E27FC236}">
                <a16:creationId xmlns:a16="http://schemas.microsoft.com/office/drawing/2014/main" id="{1F10F566-E7DB-3B5F-3634-D9CCF11CC2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7456" y="4227080"/>
            <a:ext cx="705563" cy="671819"/>
          </a:xfrm>
          <a:prstGeom prst="rect">
            <a:avLst/>
          </a:prstGeom>
        </p:spPr>
      </p:pic>
      <p:pic>
        <p:nvPicPr>
          <p:cNvPr id="56" name="Picture 55">
            <a:extLst>
              <a:ext uri="{FF2B5EF4-FFF2-40B4-BE49-F238E27FC236}">
                <a16:creationId xmlns:a16="http://schemas.microsoft.com/office/drawing/2014/main" id="{94FC74C7-6683-3836-ACA4-1F786233D3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5652" y="4297509"/>
            <a:ext cx="705563" cy="671819"/>
          </a:xfrm>
          <a:prstGeom prst="rect">
            <a:avLst/>
          </a:prstGeom>
        </p:spPr>
      </p:pic>
      <p:pic>
        <p:nvPicPr>
          <p:cNvPr id="57" name="Picture 56">
            <a:extLst>
              <a:ext uri="{FF2B5EF4-FFF2-40B4-BE49-F238E27FC236}">
                <a16:creationId xmlns:a16="http://schemas.microsoft.com/office/drawing/2014/main" id="{D44344BB-950F-B5B4-5FAE-E7EE2B72E9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44504" y="4297508"/>
            <a:ext cx="705563" cy="671819"/>
          </a:xfrm>
          <a:prstGeom prst="rect">
            <a:avLst/>
          </a:prstGeom>
        </p:spPr>
      </p:pic>
      <p:pic>
        <p:nvPicPr>
          <p:cNvPr id="58" name="Picture 57">
            <a:extLst>
              <a:ext uri="{FF2B5EF4-FFF2-40B4-BE49-F238E27FC236}">
                <a16:creationId xmlns:a16="http://schemas.microsoft.com/office/drawing/2014/main" id="{C0A2B4C9-4F2E-D49D-1EF8-F810C98540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83981" y="4288421"/>
            <a:ext cx="705563" cy="671819"/>
          </a:xfrm>
          <a:prstGeom prst="rect">
            <a:avLst/>
          </a:prstGeom>
        </p:spPr>
      </p:pic>
      <p:sp>
        <p:nvSpPr>
          <p:cNvPr id="62" name="Rectangle 61">
            <a:extLst>
              <a:ext uri="{FF2B5EF4-FFF2-40B4-BE49-F238E27FC236}">
                <a16:creationId xmlns:a16="http://schemas.microsoft.com/office/drawing/2014/main" id="{4631FF37-8813-E340-FE48-6DFA6BB17B06}"/>
              </a:ext>
            </a:extLst>
          </p:cNvPr>
          <p:cNvSpPr/>
          <p:nvPr/>
        </p:nvSpPr>
        <p:spPr>
          <a:xfrm>
            <a:off x="154379" y="1769422"/>
            <a:ext cx="3108805" cy="3623465"/>
          </a:xfrm>
          <a:prstGeom prst="rect">
            <a:avLst/>
          </a:prstGeom>
          <a:solidFill>
            <a:srgbClr val="00BBD3">
              <a:alpha val="0"/>
            </a:srgb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3" name="TextBox 62">
            <a:extLst>
              <a:ext uri="{FF2B5EF4-FFF2-40B4-BE49-F238E27FC236}">
                <a16:creationId xmlns:a16="http://schemas.microsoft.com/office/drawing/2014/main" id="{602A491F-0535-FA94-3085-D9F54DB3C294}"/>
              </a:ext>
            </a:extLst>
          </p:cNvPr>
          <p:cNvSpPr txBox="1"/>
          <p:nvPr/>
        </p:nvSpPr>
        <p:spPr>
          <a:xfrm>
            <a:off x="131567" y="1374669"/>
            <a:ext cx="1124026" cy="369332"/>
          </a:xfrm>
          <a:prstGeom prst="rect">
            <a:avLst/>
          </a:prstGeom>
          <a:noFill/>
        </p:spPr>
        <p:txBody>
          <a:bodyPr wrap="none" rtlCol="0">
            <a:spAutoFit/>
          </a:bodyPr>
          <a:lstStyle/>
          <a:p>
            <a:r>
              <a:rPr lang="en-US" dirty="0"/>
              <a:t>Input Data</a:t>
            </a:r>
          </a:p>
        </p:txBody>
      </p:sp>
      <p:sp>
        <p:nvSpPr>
          <p:cNvPr id="64" name="TextBox 63">
            <a:extLst>
              <a:ext uri="{FF2B5EF4-FFF2-40B4-BE49-F238E27FC236}">
                <a16:creationId xmlns:a16="http://schemas.microsoft.com/office/drawing/2014/main" id="{1FE7D047-9076-7218-59DA-C5D00227740D}"/>
              </a:ext>
            </a:extLst>
          </p:cNvPr>
          <p:cNvSpPr txBox="1"/>
          <p:nvPr/>
        </p:nvSpPr>
        <p:spPr>
          <a:xfrm>
            <a:off x="3005653" y="5504970"/>
            <a:ext cx="6739345" cy="369332"/>
          </a:xfrm>
          <a:prstGeom prst="rect">
            <a:avLst/>
          </a:prstGeom>
          <a:noFill/>
        </p:spPr>
        <p:txBody>
          <a:bodyPr wrap="none" rtlCol="0">
            <a:spAutoFit/>
          </a:bodyPr>
          <a:lstStyle/>
          <a:p>
            <a:r>
              <a:rPr lang="en-US" dirty="0">
                <a:solidFill>
                  <a:srgbClr val="C00000"/>
                </a:solidFill>
              </a:rPr>
              <a:t>Here we don’t use Label Data to train Classifier(</a:t>
            </a:r>
            <a:r>
              <a:rPr lang="en-US" dirty="0"/>
              <a:t>Unsupervised Learning</a:t>
            </a:r>
            <a:r>
              <a:rPr lang="en-US" dirty="0">
                <a:solidFill>
                  <a:srgbClr val="C00000"/>
                </a:solidFill>
              </a:rPr>
              <a:t>) </a:t>
            </a:r>
          </a:p>
        </p:txBody>
      </p:sp>
      <p:sp>
        <p:nvSpPr>
          <p:cNvPr id="66" name="TextBox 65">
            <a:extLst>
              <a:ext uri="{FF2B5EF4-FFF2-40B4-BE49-F238E27FC236}">
                <a16:creationId xmlns:a16="http://schemas.microsoft.com/office/drawing/2014/main" id="{75A0A0C7-CA0D-21EA-FB22-8D28286C45DA}"/>
              </a:ext>
            </a:extLst>
          </p:cNvPr>
          <p:cNvSpPr txBox="1"/>
          <p:nvPr/>
        </p:nvSpPr>
        <p:spPr>
          <a:xfrm>
            <a:off x="450877" y="5840879"/>
            <a:ext cx="9678388" cy="646331"/>
          </a:xfrm>
          <a:prstGeom prst="rect">
            <a:avLst/>
          </a:prstGeom>
          <a:noFill/>
        </p:spPr>
        <p:txBody>
          <a:bodyPr wrap="square">
            <a:spAutoFit/>
          </a:bodyPr>
          <a:lstStyle/>
          <a:p>
            <a:pPr lvl="1"/>
            <a:r>
              <a:rPr lang="en-US" dirty="0"/>
              <a:t>Finding </a:t>
            </a:r>
            <a:r>
              <a:rPr lang="en-US" dirty="0">
                <a:solidFill>
                  <a:srgbClr val="C00000"/>
                </a:solidFill>
              </a:rPr>
              <a:t>similarities between data </a:t>
            </a:r>
            <a:r>
              <a:rPr lang="en-US" dirty="0"/>
              <a:t>according to the </a:t>
            </a:r>
            <a:r>
              <a:rPr lang="en-US" dirty="0">
                <a:solidFill>
                  <a:srgbClr val="C00000"/>
                </a:solidFill>
              </a:rPr>
              <a:t>characteristics found in the data </a:t>
            </a:r>
            <a:r>
              <a:rPr lang="en-US" dirty="0"/>
              <a:t>and grouping similar data </a:t>
            </a:r>
            <a:r>
              <a:rPr lang="en-US" dirty="0">
                <a:solidFill>
                  <a:srgbClr val="C00000"/>
                </a:solidFill>
              </a:rPr>
              <a:t>objects</a:t>
            </a:r>
            <a:r>
              <a:rPr lang="en-US" dirty="0"/>
              <a:t> into </a:t>
            </a:r>
            <a:r>
              <a:rPr lang="en-US" dirty="0">
                <a:solidFill>
                  <a:srgbClr val="C00000"/>
                </a:solidFill>
              </a:rPr>
              <a:t>clusters</a:t>
            </a:r>
          </a:p>
        </p:txBody>
      </p:sp>
    </p:spTree>
    <p:extLst>
      <p:ext uri="{BB962C8B-B14F-4D97-AF65-F5344CB8AC3E}">
        <p14:creationId xmlns:p14="http://schemas.microsoft.com/office/powerpoint/2010/main" val="3876591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4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4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37"/>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55"/>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56"/>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57"/>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58"/>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64"/>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1" nodeType="clickEffect">
                                  <p:stCondLst>
                                    <p:cond delay="0"/>
                                  </p:stCondLst>
                                  <p:childTnLst>
                                    <p:set>
                                      <p:cBhvr>
                                        <p:cTn id="110" dur="1" fill="hold">
                                          <p:stCondLst>
                                            <p:cond delay="0"/>
                                          </p:stCondLst>
                                        </p:cTn>
                                        <p:tgtEl>
                                          <p:spTgt spid="64"/>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62" grpId="0" animBg="1"/>
      <p:bldP spid="63" grpId="0"/>
      <p:bldP spid="64" grpId="0"/>
      <p:bldP spid="64" grpId="1"/>
      <p:bldP spid="6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69845-FA9D-4ABA-9AA6-CABBB3E1C768}"/>
              </a:ext>
            </a:extLst>
          </p:cNvPr>
          <p:cNvSpPr>
            <a:spLocks noGrp="1"/>
          </p:cNvSpPr>
          <p:nvPr>
            <p:ph type="title"/>
          </p:nvPr>
        </p:nvSpPr>
        <p:spPr/>
        <p:txBody>
          <a:bodyPr/>
          <a:lstStyle/>
          <a:p>
            <a:r>
              <a:rPr lang="en-IN" dirty="0"/>
              <a:t>Agglomerative Hierarchical Clustering - Example</a:t>
            </a:r>
          </a:p>
        </p:txBody>
      </p:sp>
      <p:graphicFrame>
        <p:nvGraphicFramePr>
          <p:cNvPr id="4" name="Content Placeholder 4">
            <a:extLst>
              <a:ext uri="{FF2B5EF4-FFF2-40B4-BE49-F238E27FC236}">
                <a16:creationId xmlns:a16="http://schemas.microsoft.com/office/drawing/2014/main" id="{EB65531F-EDAF-4ED2-8C9F-BC6882086D32}"/>
              </a:ext>
            </a:extLst>
          </p:cNvPr>
          <p:cNvGraphicFramePr>
            <a:graphicFrameLocks/>
          </p:cNvGraphicFramePr>
          <p:nvPr/>
        </p:nvGraphicFramePr>
        <p:xfrm>
          <a:off x="231377" y="928468"/>
          <a:ext cx="2620415" cy="2880360"/>
        </p:xfrm>
        <a:graphic>
          <a:graphicData uri="http://schemas.openxmlformats.org/drawingml/2006/table">
            <a:tbl>
              <a:tblPr firstRow="1" bandRow="1">
                <a:tableStyleId>{8EC20E35-A176-4012-BC5E-935CFFF8708E}</a:tableStyleId>
              </a:tblPr>
              <a:tblGrid>
                <a:gridCol w="849528">
                  <a:extLst>
                    <a:ext uri="{9D8B030D-6E8A-4147-A177-3AD203B41FA5}">
                      <a16:colId xmlns:a16="http://schemas.microsoft.com/office/drawing/2014/main" val="131083297"/>
                    </a:ext>
                  </a:extLst>
                </a:gridCol>
                <a:gridCol w="849528">
                  <a:extLst>
                    <a:ext uri="{9D8B030D-6E8A-4147-A177-3AD203B41FA5}">
                      <a16:colId xmlns:a16="http://schemas.microsoft.com/office/drawing/2014/main" val="20000"/>
                    </a:ext>
                  </a:extLst>
                </a:gridCol>
                <a:gridCol w="921359">
                  <a:extLst>
                    <a:ext uri="{9D8B030D-6E8A-4147-A177-3AD203B41FA5}">
                      <a16:colId xmlns:a16="http://schemas.microsoft.com/office/drawing/2014/main" val="20001"/>
                    </a:ext>
                  </a:extLst>
                </a:gridCol>
              </a:tblGrid>
              <a:tr h="411480">
                <a:tc>
                  <a:txBody>
                    <a:bodyPr/>
                    <a:lstStyle/>
                    <a:p>
                      <a:pPr algn="ctr"/>
                      <a:endParaRPr lang="en-US"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dirty="0">
                          <a:solidFill>
                            <a:schemeClr val="tx1"/>
                          </a:solidFill>
                        </a:rPr>
                        <a:t>X</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dirty="0">
                          <a:solidFill>
                            <a:schemeClr val="tx1"/>
                          </a:solidFill>
                        </a:rPr>
                        <a:t>Y</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pPr algn="ctr"/>
                      <a:r>
                        <a:rPr lang="en-US" sz="1900" b="1" dirty="0">
                          <a:solidFill>
                            <a:schemeClr val="tx1"/>
                          </a:solidFill>
                        </a:rPr>
                        <a:t>P1</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b="0" u="sng" dirty="0">
                          <a:solidFill>
                            <a:schemeClr val="tx1"/>
                          </a:solidFill>
                        </a:rPr>
                        <a:t>0.40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u="sng" dirty="0">
                          <a:solidFill>
                            <a:schemeClr val="tx1"/>
                          </a:solidFill>
                        </a:rPr>
                        <a:t>0.53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algn="ctr"/>
                      <a:r>
                        <a:rPr lang="en-US" sz="1900" b="1" dirty="0">
                          <a:solidFill>
                            <a:schemeClr val="tx1"/>
                          </a:solidFill>
                        </a:rPr>
                        <a:t>P2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b="0" dirty="0">
                          <a:solidFill>
                            <a:schemeClr val="tx1"/>
                          </a:solidFill>
                        </a:rPr>
                        <a:t>0.22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solidFill>
                            <a:schemeClr val="tx1"/>
                          </a:solidFill>
                        </a:rPr>
                        <a:t>0.38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pPr algn="ctr"/>
                      <a:r>
                        <a:rPr lang="en-US" sz="1900" b="1" dirty="0">
                          <a:solidFill>
                            <a:schemeClr val="tx1"/>
                          </a:solidFill>
                        </a:rPr>
                        <a:t>P3</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u="sng" dirty="0"/>
                        <a:t>0.35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u="sng" dirty="0"/>
                        <a:t>0.32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pPr algn="ctr"/>
                      <a:r>
                        <a:rPr lang="en-US" sz="1900" b="1" dirty="0">
                          <a:solidFill>
                            <a:schemeClr val="tx1"/>
                          </a:solidFill>
                        </a:rPr>
                        <a:t>P4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dirty="0"/>
                        <a:t>0.26</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0.19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480">
                <a:tc>
                  <a:txBody>
                    <a:bodyPr/>
                    <a:lstStyle/>
                    <a:p>
                      <a:pPr algn="ctr"/>
                      <a:r>
                        <a:rPr lang="en-US" sz="1900" b="1" dirty="0">
                          <a:solidFill>
                            <a:schemeClr val="tx1"/>
                          </a:solidFill>
                        </a:rPr>
                        <a:t>P5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b="0" dirty="0"/>
                        <a:t>0.08</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0.41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411480">
                <a:tc>
                  <a:txBody>
                    <a:bodyPr/>
                    <a:lstStyle/>
                    <a:p>
                      <a:pPr algn="ctr"/>
                      <a:r>
                        <a:rPr lang="en-US" sz="1900" b="1" dirty="0">
                          <a:solidFill>
                            <a:schemeClr val="tx1"/>
                          </a:solidFill>
                        </a:rPr>
                        <a:t>P6</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dirty="0"/>
                        <a:t>0.45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0.30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03473975"/>
                  </a:ext>
                </a:extLst>
              </a:tr>
            </a:tbl>
          </a:graphicData>
        </a:graphic>
      </p:graphicFrame>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AA67561F-EFC4-4237-8866-395FF8432BE1}"/>
                  </a:ext>
                </a:extLst>
              </p:cNvPr>
              <p:cNvSpPr txBox="1">
                <a:spLocks/>
              </p:cNvSpPr>
              <p:nvPr/>
            </p:nvSpPr>
            <p:spPr>
              <a:xfrm>
                <a:off x="4725849" y="1061788"/>
                <a:ext cx="5970685" cy="2181833"/>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ebdings" panose="05030102010509060703"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342900">
                  <a:lnSpc>
                    <a:spcPct val="100000"/>
                  </a:lnSpc>
                  <a:spcBef>
                    <a:spcPts val="0"/>
                  </a:spcBef>
                </a:pPr>
                <a14:m>
                  <m:oMath xmlns:m="http://schemas.openxmlformats.org/officeDocument/2006/math">
                    <m:r>
                      <m:rPr>
                        <m:sty m:val="p"/>
                      </m:rPr>
                      <a:rPr lang="en-US" smtClean="0">
                        <a:latin typeface="Cambria Math" panose="02040503050406030204" pitchFamily="18" charset="0"/>
                      </a:rPr>
                      <m:t>ED</m:t>
                    </m:r>
                    <m:r>
                      <a:rPr lang="en-US" smtClean="0">
                        <a:latin typeface="Cambria Math" panose="02040503050406030204" pitchFamily="18" charset="0"/>
                      </a:rPr>
                      <m:t> </m:t>
                    </m:r>
                    <m:r>
                      <a:rPr lang="en-US" b="1" i="0" smtClean="0">
                        <a:latin typeface="Cambria Math" panose="02040503050406030204" pitchFamily="18" charset="0"/>
                      </a:rPr>
                      <m:t>𝐏</m:t>
                    </m:r>
                    <m:r>
                      <a:rPr lang="en-US" b="1" smtClean="0">
                        <a:latin typeface="Cambria Math" panose="02040503050406030204" pitchFamily="18" charset="0"/>
                      </a:rPr>
                      <m:t>𝟏</m:t>
                    </m:r>
                    <m:r>
                      <a:rPr lang="en-US" b="1" i="0" smtClean="0">
                        <a:latin typeface="Cambria Math" panose="02040503050406030204" pitchFamily="18" charset="0"/>
                      </a:rPr>
                      <m:t> &amp; </m:t>
                    </m:r>
                    <m:r>
                      <a:rPr lang="en-US" b="1" i="1" smtClean="0">
                        <a:latin typeface="Cambria Math" panose="02040503050406030204" pitchFamily="18" charset="0"/>
                      </a:rPr>
                      <m:t>𝑷</m:t>
                    </m:r>
                    <m:r>
                      <a:rPr lang="en-US" b="1" i="1" smtClean="0">
                        <a:latin typeface="Cambria Math" panose="02040503050406030204" pitchFamily="18" charset="0"/>
                      </a:rPr>
                      <m:t>𝟑</m:t>
                    </m:r>
                    <m:r>
                      <a:rPr lang="en-US" b="1" i="1" smtClean="0">
                        <a:latin typeface="Cambria Math" panose="02040503050406030204" pitchFamily="18" charset="0"/>
                      </a:rPr>
                      <m:t> </m:t>
                    </m:r>
                    <m:d>
                      <m:dPr>
                        <m:ctrlPr>
                          <a:rPr lang="en-US" b="1" i="1" smtClean="0">
                            <a:latin typeface="Cambria Math" panose="02040503050406030204" pitchFamily="18" charset="0"/>
                          </a:rPr>
                        </m:ctrlPr>
                      </m:dPr>
                      <m:e>
                        <m:r>
                          <a:rPr lang="en-US" b="1" i="1" smtClean="0">
                            <a:latin typeface="Cambria Math" panose="02040503050406030204" pitchFamily="18" charset="0"/>
                          </a:rPr>
                          <m:t>𝟎</m:t>
                        </m:r>
                        <m:r>
                          <a:rPr lang="en-US" b="1" i="1" smtClean="0">
                            <a:latin typeface="Cambria Math" panose="02040503050406030204" pitchFamily="18" charset="0"/>
                          </a:rPr>
                          <m:t>.</m:t>
                        </m:r>
                        <m:r>
                          <a:rPr lang="en-US" b="1" i="1" smtClean="0">
                            <a:latin typeface="Cambria Math" panose="02040503050406030204" pitchFamily="18" charset="0"/>
                          </a:rPr>
                          <m:t>𝟒𝟎</m:t>
                        </m:r>
                        <m:r>
                          <a:rPr lang="en-US" b="1" i="1" smtClean="0">
                            <a:latin typeface="Cambria Math" panose="02040503050406030204" pitchFamily="18" charset="0"/>
                          </a:rPr>
                          <m:t>,</m:t>
                        </m:r>
                        <m:r>
                          <a:rPr lang="en-US" b="1" i="1" smtClean="0">
                            <a:latin typeface="Cambria Math" panose="02040503050406030204" pitchFamily="18" charset="0"/>
                          </a:rPr>
                          <m:t>𝟎</m:t>
                        </m:r>
                        <m:r>
                          <a:rPr lang="en-US" b="1" i="1" smtClean="0">
                            <a:latin typeface="Cambria Math" panose="02040503050406030204" pitchFamily="18" charset="0"/>
                          </a:rPr>
                          <m:t>.</m:t>
                        </m:r>
                        <m:r>
                          <a:rPr lang="en-US" b="1" i="1" smtClean="0">
                            <a:latin typeface="Cambria Math" panose="02040503050406030204" pitchFamily="18" charset="0"/>
                          </a:rPr>
                          <m:t>𝟓𝟑</m:t>
                        </m:r>
                      </m:e>
                    </m:d>
                    <m:r>
                      <a:rPr lang="en-US" b="1" i="1" smtClean="0">
                        <a:latin typeface="Cambria Math" panose="02040503050406030204" pitchFamily="18" charset="0"/>
                      </a:rPr>
                      <m:t>, (</m:t>
                    </m:r>
                    <m:r>
                      <a:rPr lang="en-US" b="1" i="1" smtClean="0">
                        <a:latin typeface="Cambria Math" panose="02040503050406030204" pitchFamily="18" charset="0"/>
                      </a:rPr>
                      <m:t>𝟎</m:t>
                    </m:r>
                    <m:r>
                      <a:rPr lang="en-US" b="1" i="1" smtClean="0">
                        <a:latin typeface="Cambria Math" panose="02040503050406030204" pitchFamily="18" charset="0"/>
                      </a:rPr>
                      <m:t>.</m:t>
                    </m:r>
                    <m:r>
                      <a:rPr lang="en-US" b="1" i="1" smtClean="0">
                        <a:latin typeface="Cambria Math" panose="02040503050406030204" pitchFamily="18" charset="0"/>
                      </a:rPr>
                      <m:t>𝟑𝟓</m:t>
                    </m:r>
                    <m:r>
                      <a:rPr lang="en-US" b="1" i="1" smtClean="0">
                        <a:latin typeface="Cambria Math" panose="02040503050406030204" pitchFamily="18" charset="0"/>
                      </a:rPr>
                      <m:t>,</m:t>
                    </m:r>
                    <m:r>
                      <a:rPr lang="en-US" b="1" i="1" smtClean="0">
                        <a:latin typeface="Cambria Math" panose="02040503050406030204" pitchFamily="18" charset="0"/>
                      </a:rPr>
                      <m:t>𝟎</m:t>
                    </m:r>
                    <m:r>
                      <a:rPr lang="en-US" b="1" i="1" smtClean="0">
                        <a:latin typeface="Cambria Math" panose="02040503050406030204" pitchFamily="18" charset="0"/>
                      </a:rPr>
                      <m:t>.</m:t>
                    </m:r>
                    <m:r>
                      <a:rPr lang="en-US" b="1" i="1" smtClean="0">
                        <a:latin typeface="Cambria Math" panose="02040503050406030204" pitchFamily="18" charset="0"/>
                      </a:rPr>
                      <m:t>𝟑𝟐</m:t>
                    </m:r>
                    <m:r>
                      <a:rPr lang="en-US" b="1" i="1" smtClean="0">
                        <a:latin typeface="Cambria Math" panose="02040503050406030204" pitchFamily="18" charset="0"/>
                      </a:rPr>
                      <m:t>)</m:t>
                    </m:r>
                  </m:oMath>
                </a14:m>
                <a:endParaRPr lang="en-US" b="1" i="1" dirty="0">
                  <a:latin typeface="Cambria Math" panose="02040503050406030204" pitchFamily="18" charset="0"/>
                </a:endParaRPr>
              </a:p>
              <a:p>
                <a:pPr marL="342900" lvl="1" indent="-342900">
                  <a:lnSpc>
                    <a:spcPct val="100000"/>
                  </a:lnSpc>
                  <a:spcBef>
                    <a:spcPts val="0"/>
                  </a:spcBef>
                  <a:buFont typeface="NSimSun" panose="02010609030101010101" pitchFamily="49" charset="-122"/>
                  <a:buChar char="="/>
                </a:pPr>
                <a14:m>
                  <m:oMath xmlns:m="http://schemas.openxmlformats.org/officeDocument/2006/math">
                    <m:rad>
                      <m:radPr>
                        <m:degHide m:val="on"/>
                        <m:ctrlPr>
                          <a:rPr lang="en-US" sz="1800" i="1" dirty="0">
                            <a:latin typeface="Cambria Math" panose="02040503050406030204" pitchFamily="18" charset="0"/>
                          </a:rPr>
                        </m:ctrlPr>
                      </m:radPr>
                      <m:deg/>
                      <m:e>
                        <m:sSup>
                          <m:sSupPr>
                            <m:ctrlPr>
                              <a:rPr lang="en-US" sz="1800" i="1" dirty="0">
                                <a:latin typeface="Cambria Math" panose="02040503050406030204" pitchFamily="18" charset="0"/>
                              </a:rPr>
                            </m:ctrlPr>
                          </m:sSupPr>
                          <m:e>
                            <m:d>
                              <m:dPr>
                                <m:ctrlPr>
                                  <a:rPr lang="en-US" sz="1800" i="1" dirty="0">
                                    <a:latin typeface="Cambria Math" panose="02040503050406030204" pitchFamily="18" charset="0"/>
                                  </a:rPr>
                                </m:ctrlPr>
                              </m:dPr>
                              <m:e>
                                <m:r>
                                  <a:rPr lang="en-US" sz="1800" b="0" i="1" dirty="0" smtClean="0">
                                    <a:latin typeface="Cambria Math" panose="02040503050406030204" pitchFamily="18" charset="0"/>
                                  </a:rPr>
                                  <m:t>0.40</m:t>
                                </m:r>
                                <m:r>
                                  <a:rPr lang="en-US" sz="1800" dirty="0">
                                    <a:latin typeface="Cambria Math" panose="02040503050406030204" pitchFamily="18" charset="0"/>
                                  </a:rPr>
                                  <m:t>−</m:t>
                                </m:r>
                                <m:r>
                                  <a:rPr lang="en-US" sz="1800" b="0" i="1" dirty="0" smtClean="0">
                                    <a:latin typeface="Cambria Math" panose="02040503050406030204" pitchFamily="18" charset="0"/>
                                  </a:rPr>
                                  <m:t>0.35</m:t>
                                </m:r>
                              </m:e>
                            </m:d>
                          </m:e>
                          <m:sup>
                            <m:r>
                              <a:rPr lang="en-US" sz="1800" i="1" dirty="0">
                                <a:latin typeface="Cambria Math" panose="02040503050406030204" pitchFamily="18" charset="0"/>
                              </a:rPr>
                              <m:t>2</m:t>
                            </m:r>
                          </m:sup>
                        </m:sSup>
                        <m:r>
                          <a:rPr lang="en-US" sz="1800" dirty="0">
                            <a:latin typeface="Cambria Math" panose="02040503050406030204" pitchFamily="18" charset="0"/>
                          </a:rPr>
                          <m:t>+</m:t>
                        </m:r>
                        <m:sSup>
                          <m:sSupPr>
                            <m:ctrlPr>
                              <a:rPr lang="en-US" sz="1800" i="1" dirty="0">
                                <a:latin typeface="Cambria Math" panose="02040503050406030204" pitchFamily="18" charset="0"/>
                              </a:rPr>
                            </m:ctrlPr>
                          </m:sSupPr>
                          <m:e>
                            <m:d>
                              <m:dPr>
                                <m:ctrlPr>
                                  <a:rPr lang="en-US" sz="1800" i="1" dirty="0">
                                    <a:latin typeface="Cambria Math" panose="02040503050406030204" pitchFamily="18" charset="0"/>
                                  </a:rPr>
                                </m:ctrlPr>
                              </m:dPr>
                              <m:e>
                                <m:r>
                                  <a:rPr lang="en-US" sz="1800" b="0" i="1" dirty="0" smtClean="0">
                                    <a:latin typeface="Cambria Math" panose="02040503050406030204" pitchFamily="18" charset="0"/>
                                  </a:rPr>
                                  <m:t>0.53</m:t>
                                </m:r>
                                <m:r>
                                  <a:rPr lang="en-US" sz="1800" dirty="0">
                                    <a:latin typeface="Cambria Math" panose="02040503050406030204" pitchFamily="18" charset="0"/>
                                  </a:rPr>
                                  <m:t>−</m:t>
                                </m:r>
                                <m:r>
                                  <a:rPr lang="en-US" sz="1800" b="0" i="1" dirty="0" smtClean="0">
                                    <a:latin typeface="Cambria Math" panose="02040503050406030204" pitchFamily="18" charset="0"/>
                                  </a:rPr>
                                  <m:t>0.32</m:t>
                                </m:r>
                              </m:e>
                            </m:d>
                          </m:e>
                          <m:sup>
                            <m:r>
                              <a:rPr lang="en-US" sz="1800" i="1" dirty="0">
                                <a:latin typeface="Cambria Math" panose="02040503050406030204" pitchFamily="18" charset="0"/>
                              </a:rPr>
                              <m:t>2</m:t>
                            </m:r>
                          </m:sup>
                        </m:sSup>
                      </m:e>
                    </m:rad>
                  </m:oMath>
                </a14:m>
                <a:endParaRPr lang="en-US" sz="1800" i="1" dirty="0">
                  <a:latin typeface="+mj-lt"/>
                </a:endParaRPr>
              </a:p>
              <a:p>
                <a:pPr marL="342900" lvl="1" indent="-342900">
                  <a:lnSpc>
                    <a:spcPct val="100000"/>
                  </a:lnSpc>
                  <a:spcBef>
                    <a:spcPts val="0"/>
                  </a:spcBef>
                  <a:buFont typeface="NSimSun" panose="02010609030101010101" pitchFamily="49" charset="-122"/>
                  <a:buChar char="="/>
                </a:pPr>
                <a14:m>
                  <m:oMath xmlns:m="http://schemas.openxmlformats.org/officeDocument/2006/math">
                    <m:rad>
                      <m:radPr>
                        <m:degHide m:val="on"/>
                        <m:ctrlPr>
                          <a:rPr lang="en-US" sz="1800" i="1" dirty="0">
                            <a:latin typeface="Cambria Math" panose="02040503050406030204" pitchFamily="18" charset="0"/>
                          </a:rPr>
                        </m:ctrlPr>
                      </m:radPr>
                      <m:deg/>
                      <m:e>
                        <m:sSup>
                          <m:sSupPr>
                            <m:ctrlPr>
                              <a:rPr lang="en-US" sz="1800" i="1" dirty="0">
                                <a:latin typeface="Cambria Math" panose="02040503050406030204" pitchFamily="18" charset="0"/>
                              </a:rPr>
                            </m:ctrlPr>
                          </m:sSupPr>
                          <m:e>
                            <m:d>
                              <m:dPr>
                                <m:ctrlPr>
                                  <a:rPr lang="en-US" sz="1800" i="1" dirty="0">
                                    <a:latin typeface="Cambria Math" panose="02040503050406030204" pitchFamily="18" charset="0"/>
                                  </a:rPr>
                                </m:ctrlPr>
                              </m:dPr>
                              <m:e>
                                <m:r>
                                  <a:rPr lang="en-US" sz="1800" b="0" i="1" dirty="0" smtClean="0">
                                    <a:latin typeface="Cambria Math" panose="02040503050406030204" pitchFamily="18" charset="0"/>
                                  </a:rPr>
                                  <m:t>0.05</m:t>
                                </m:r>
                              </m:e>
                            </m:d>
                          </m:e>
                          <m:sup>
                            <m:r>
                              <a:rPr lang="en-US" sz="1800" i="1" dirty="0">
                                <a:latin typeface="Cambria Math" panose="02040503050406030204" pitchFamily="18" charset="0"/>
                              </a:rPr>
                              <m:t>2</m:t>
                            </m:r>
                          </m:sup>
                        </m:sSup>
                        <m:r>
                          <a:rPr lang="en-US" sz="1800" dirty="0">
                            <a:latin typeface="Cambria Math" panose="02040503050406030204" pitchFamily="18" charset="0"/>
                          </a:rPr>
                          <m:t>+</m:t>
                        </m:r>
                        <m:sSup>
                          <m:sSupPr>
                            <m:ctrlPr>
                              <a:rPr lang="en-US" sz="1800" i="1" dirty="0">
                                <a:latin typeface="Cambria Math" panose="02040503050406030204" pitchFamily="18" charset="0"/>
                              </a:rPr>
                            </m:ctrlPr>
                          </m:sSupPr>
                          <m:e>
                            <m:d>
                              <m:dPr>
                                <m:ctrlPr>
                                  <a:rPr lang="en-US" sz="1800" i="1" dirty="0">
                                    <a:latin typeface="Cambria Math" panose="02040503050406030204" pitchFamily="18" charset="0"/>
                                  </a:rPr>
                                </m:ctrlPr>
                              </m:dPr>
                              <m:e>
                                <m:r>
                                  <a:rPr lang="en-US" sz="1800" b="0" i="1" dirty="0" smtClean="0">
                                    <a:latin typeface="Cambria Math" panose="02040503050406030204" pitchFamily="18" charset="0"/>
                                  </a:rPr>
                                  <m:t>0.21</m:t>
                                </m:r>
                              </m:e>
                            </m:d>
                          </m:e>
                          <m:sup>
                            <m:r>
                              <a:rPr lang="en-US" sz="1800" i="1" dirty="0">
                                <a:latin typeface="Cambria Math" panose="02040503050406030204" pitchFamily="18" charset="0"/>
                              </a:rPr>
                              <m:t>2</m:t>
                            </m:r>
                          </m:sup>
                        </m:sSup>
                      </m:e>
                    </m:rad>
                  </m:oMath>
                </a14:m>
                <a:endParaRPr lang="en-US" sz="1800" i="1" dirty="0">
                  <a:latin typeface="+mj-lt"/>
                </a:endParaRPr>
              </a:p>
              <a:p>
                <a:pPr marL="342900" lvl="1" indent="-342900">
                  <a:lnSpc>
                    <a:spcPct val="100000"/>
                  </a:lnSpc>
                  <a:spcBef>
                    <a:spcPts val="0"/>
                  </a:spcBef>
                  <a:buFont typeface="NSimSun" panose="02010609030101010101" pitchFamily="49" charset="-122"/>
                  <a:buChar char="="/>
                </a:pPr>
                <a14:m>
                  <m:oMath xmlns:m="http://schemas.openxmlformats.org/officeDocument/2006/math">
                    <m:rad>
                      <m:radPr>
                        <m:degHide m:val="on"/>
                        <m:ctrlPr>
                          <a:rPr lang="en-US" sz="1800" i="1" dirty="0">
                            <a:latin typeface="Cambria Math" panose="02040503050406030204" pitchFamily="18" charset="0"/>
                          </a:rPr>
                        </m:ctrlPr>
                      </m:radPr>
                      <m:deg/>
                      <m:e>
                        <m:r>
                          <a:rPr lang="en-US" sz="1800" b="0" i="1" dirty="0" smtClean="0">
                            <a:latin typeface="Cambria Math" panose="02040503050406030204" pitchFamily="18" charset="0"/>
                          </a:rPr>
                          <m:t>0.0025</m:t>
                        </m:r>
                        <m:r>
                          <a:rPr lang="en-US" sz="1800" i="1" dirty="0" smtClean="0">
                            <a:latin typeface="Cambria Math" panose="02040503050406030204" pitchFamily="18" charset="0"/>
                          </a:rPr>
                          <m:t>+</m:t>
                        </m:r>
                        <m:r>
                          <a:rPr lang="en-US" sz="1800" b="0" i="1" dirty="0" smtClean="0">
                            <a:latin typeface="Cambria Math" panose="02040503050406030204" pitchFamily="18" charset="0"/>
                          </a:rPr>
                          <m:t>0.0441</m:t>
                        </m:r>
                      </m:e>
                    </m:rad>
                  </m:oMath>
                </a14:m>
                <a:endParaRPr lang="en-US" sz="1800" dirty="0">
                  <a:latin typeface="+mj-lt"/>
                </a:endParaRPr>
              </a:p>
              <a:p>
                <a:pPr marL="342900" lvl="1" indent="-342900">
                  <a:lnSpc>
                    <a:spcPct val="100000"/>
                  </a:lnSpc>
                  <a:spcBef>
                    <a:spcPts val="0"/>
                  </a:spcBef>
                  <a:buFont typeface="NSimSun" panose="02010609030101010101" pitchFamily="49" charset="-122"/>
                  <a:buChar char="="/>
                </a:pPr>
                <a14:m>
                  <m:oMath xmlns:m="http://schemas.openxmlformats.org/officeDocument/2006/math">
                    <m:rad>
                      <m:radPr>
                        <m:degHide m:val="on"/>
                        <m:ctrlPr>
                          <a:rPr lang="en-US" sz="1800" i="1" dirty="0">
                            <a:latin typeface="Cambria Math" panose="02040503050406030204" pitchFamily="18" charset="0"/>
                          </a:rPr>
                        </m:ctrlPr>
                      </m:radPr>
                      <m:deg/>
                      <m:e>
                        <m:r>
                          <a:rPr lang="en-US" sz="1800" b="0" i="1" dirty="0" smtClean="0">
                            <a:latin typeface="Cambria Math" panose="02040503050406030204" pitchFamily="18" charset="0"/>
                          </a:rPr>
                          <m:t>0.0466</m:t>
                        </m:r>
                      </m:e>
                    </m:rad>
                  </m:oMath>
                </a14:m>
                <a:endParaRPr lang="en-US" sz="1800" dirty="0">
                  <a:latin typeface="+mj-lt"/>
                </a:endParaRPr>
              </a:p>
              <a:p>
                <a:pPr marL="342900" lvl="1" indent="-342900">
                  <a:lnSpc>
                    <a:spcPct val="100000"/>
                  </a:lnSpc>
                  <a:spcBef>
                    <a:spcPts val="0"/>
                  </a:spcBef>
                  <a:buFont typeface="NSimSun" panose="02010609030101010101" pitchFamily="49" charset="-122"/>
                  <a:buChar char="="/>
                </a:pPr>
                <a14:m>
                  <m:oMath xmlns:m="http://schemas.openxmlformats.org/officeDocument/2006/math">
                    <m:r>
                      <a:rPr lang="en-US" sz="1800" b="0" i="1" smtClean="0">
                        <a:latin typeface="Cambria Math" panose="02040503050406030204" pitchFamily="18" charset="0"/>
                      </a:rPr>
                      <m:t>0.22</m:t>
                    </m:r>
                  </m:oMath>
                </a14:m>
                <a:endParaRPr lang="en-US" sz="1800" dirty="0">
                  <a:latin typeface="+mj-lt"/>
                </a:endParaRPr>
              </a:p>
            </p:txBody>
          </p:sp>
        </mc:Choice>
        <mc:Fallback xmlns="">
          <p:sp>
            <p:nvSpPr>
              <p:cNvPr id="5" name="Content Placeholder 2">
                <a:extLst>
                  <a:ext uri="{FF2B5EF4-FFF2-40B4-BE49-F238E27FC236}">
                    <a16:creationId xmlns:a16="http://schemas.microsoft.com/office/drawing/2014/main" id="{AA67561F-EFC4-4237-8866-395FF8432BE1}"/>
                  </a:ext>
                </a:extLst>
              </p:cNvPr>
              <p:cNvSpPr txBox="1">
                <a:spLocks noRot="1" noChangeAspect="1" noMove="1" noResize="1" noEditPoints="1" noAdjustHandles="1" noChangeArrowheads="1" noChangeShapeType="1" noTextEdit="1"/>
              </p:cNvSpPr>
              <p:nvPr/>
            </p:nvSpPr>
            <p:spPr>
              <a:xfrm>
                <a:off x="4725849" y="1061788"/>
                <a:ext cx="5970685" cy="2181833"/>
              </a:xfrm>
              <a:prstGeom prst="rect">
                <a:avLst/>
              </a:prstGeom>
              <a:blipFill>
                <a:blip r:embed="rId2"/>
                <a:stretch>
                  <a:fillRect l="-918" t="-838"/>
                </a:stretch>
              </a:blipFill>
            </p:spPr>
            <p:txBody>
              <a:bodyPr/>
              <a:lstStyle/>
              <a:p>
                <a:r>
                  <a:rPr lang="en-IN">
                    <a:noFill/>
                  </a:rPr>
                  <a:t> </a:t>
                </a:r>
              </a:p>
            </p:txBody>
          </p:sp>
        </mc:Fallback>
      </mc:AlternateContent>
      <p:graphicFrame>
        <p:nvGraphicFramePr>
          <p:cNvPr id="7" name="Content Placeholder 4">
            <a:extLst>
              <a:ext uri="{FF2B5EF4-FFF2-40B4-BE49-F238E27FC236}">
                <a16:creationId xmlns:a16="http://schemas.microsoft.com/office/drawing/2014/main" id="{726CA5FF-A7A3-48D1-8503-74BF01F8C017}"/>
              </a:ext>
            </a:extLst>
          </p:cNvPr>
          <p:cNvGraphicFramePr>
            <a:graphicFrameLocks/>
          </p:cNvGraphicFramePr>
          <p:nvPr>
            <p:extLst>
              <p:ext uri="{D42A27DB-BD31-4B8C-83A1-F6EECF244321}">
                <p14:modId xmlns:p14="http://schemas.microsoft.com/office/powerpoint/2010/main" val="2751219098"/>
              </p:ext>
            </p:extLst>
          </p:nvPr>
        </p:nvGraphicFramePr>
        <p:xfrm>
          <a:off x="5280169" y="2945533"/>
          <a:ext cx="5416365" cy="2880360"/>
        </p:xfrm>
        <a:graphic>
          <a:graphicData uri="http://schemas.openxmlformats.org/drawingml/2006/table">
            <a:tbl>
              <a:tblPr firstRow="1" bandRow="1">
                <a:tableStyleId>{8EC20E35-A176-4012-BC5E-935CFFF8708E}</a:tableStyleId>
              </a:tblPr>
              <a:tblGrid>
                <a:gridCol w="729690">
                  <a:extLst>
                    <a:ext uri="{9D8B030D-6E8A-4147-A177-3AD203B41FA5}">
                      <a16:colId xmlns:a16="http://schemas.microsoft.com/office/drawing/2014/main" val="131083297"/>
                    </a:ext>
                  </a:extLst>
                </a:gridCol>
                <a:gridCol w="729690">
                  <a:extLst>
                    <a:ext uri="{9D8B030D-6E8A-4147-A177-3AD203B41FA5}">
                      <a16:colId xmlns:a16="http://schemas.microsoft.com/office/drawing/2014/main" val="20000"/>
                    </a:ext>
                  </a:extLst>
                </a:gridCol>
                <a:gridCol w="791397">
                  <a:extLst>
                    <a:ext uri="{9D8B030D-6E8A-4147-A177-3AD203B41FA5}">
                      <a16:colId xmlns:a16="http://schemas.microsoft.com/office/drawing/2014/main" val="20001"/>
                    </a:ext>
                  </a:extLst>
                </a:gridCol>
                <a:gridCol w="791397">
                  <a:extLst>
                    <a:ext uri="{9D8B030D-6E8A-4147-A177-3AD203B41FA5}">
                      <a16:colId xmlns:a16="http://schemas.microsoft.com/office/drawing/2014/main" val="1400501196"/>
                    </a:ext>
                  </a:extLst>
                </a:gridCol>
                <a:gridCol w="791397">
                  <a:extLst>
                    <a:ext uri="{9D8B030D-6E8A-4147-A177-3AD203B41FA5}">
                      <a16:colId xmlns:a16="http://schemas.microsoft.com/office/drawing/2014/main" val="2969812853"/>
                    </a:ext>
                  </a:extLst>
                </a:gridCol>
                <a:gridCol w="791397">
                  <a:extLst>
                    <a:ext uri="{9D8B030D-6E8A-4147-A177-3AD203B41FA5}">
                      <a16:colId xmlns:a16="http://schemas.microsoft.com/office/drawing/2014/main" val="1866506787"/>
                    </a:ext>
                  </a:extLst>
                </a:gridCol>
                <a:gridCol w="791397">
                  <a:extLst>
                    <a:ext uri="{9D8B030D-6E8A-4147-A177-3AD203B41FA5}">
                      <a16:colId xmlns:a16="http://schemas.microsoft.com/office/drawing/2014/main" val="1397398504"/>
                    </a:ext>
                  </a:extLst>
                </a:gridCol>
              </a:tblGrid>
              <a:tr h="411480">
                <a:tc>
                  <a:txBody>
                    <a:bodyPr/>
                    <a:lstStyle/>
                    <a:p>
                      <a:pPr algn="ctr"/>
                      <a:endParaRPr lang="en-US"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dirty="0">
                          <a:solidFill>
                            <a:schemeClr val="tx1"/>
                          </a:solidFill>
                        </a:rPr>
                        <a:t>P1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dirty="0">
                          <a:solidFill>
                            <a:schemeClr val="tx1"/>
                          </a:solidFill>
                        </a:rPr>
                        <a:t>P2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dirty="0">
                          <a:solidFill>
                            <a:schemeClr val="tx1"/>
                          </a:solidFill>
                        </a:rPr>
                        <a:t>P3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dirty="0">
                          <a:solidFill>
                            <a:schemeClr val="tx1"/>
                          </a:solidFill>
                        </a:rPr>
                        <a:t>P4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dirty="0">
                          <a:solidFill>
                            <a:schemeClr val="tx1"/>
                          </a:solidFill>
                        </a:rPr>
                        <a:t>P5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dirty="0">
                          <a:solidFill>
                            <a:schemeClr val="tx1"/>
                          </a:solidFill>
                        </a:rPr>
                        <a:t>P6</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pPr algn="ctr"/>
                      <a:r>
                        <a:rPr lang="en-US" sz="1900" b="0" dirty="0">
                          <a:solidFill>
                            <a:schemeClr val="tx1"/>
                          </a:solidFill>
                        </a:rPr>
                        <a:t>P1</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b="0" dirty="0">
                          <a:solidFill>
                            <a:schemeClr val="tx1"/>
                          </a:solidFill>
                        </a:rPr>
                        <a:t>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algn="ctr"/>
                      <a:r>
                        <a:rPr lang="en-US" sz="1900" b="0" dirty="0">
                          <a:solidFill>
                            <a:schemeClr val="tx1"/>
                          </a:solidFill>
                        </a:rPr>
                        <a:t>P2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b="0" dirty="0">
                          <a:solidFill>
                            <a:schemeClr val="tx1"/>
                          </a:solidFill>
                        </a:rPr>
                        <a:t>0.23</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solidFill>
                            <a:schemeClr val="tx1"/>
                          </a:solidFill>
                        </a:rPr>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pPr algn="ctr"/>
                      <a:r>
                        <a:rPr lang="en-US" sz="1900" b="0" dirty="0">
                          <a:solidFill>
                            <a:schemeClr val="tx1"/>
                          </a:solidFill>
                        </a:rPr>
                        <a:t>P3</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dirty="0"/>
                        <a:t>0.22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pPr algn="ctr"/>
                      <a:r>
                        <a:rPr lang="en-US" sz="1900" b="0" dirty="0">
                          <a:solidFill>
                            <a:schemeClr val="tx1"/>
                          </a:solidFill>
                        </a:rPr>
                        <a:t>P4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1900"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480">
                <a:tc>
                  <a:txBody>
                    <a:bodyPr/>
                    <a:lstStyle/>
                    <a:p>
                      <a:pPr algn="ctr"/>
                      <a:r>
                        <a:rPr lang="en-US" sz="1900" b="0" dirty="0">
                          <a:solidFill>
                            <a:schemeClr val="tx1"/>
                          </a:solidFill>
                        </a:rPr>
                        <a:t>P5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1900" b="0"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411480">
                <a:tc>
                  <a:txBody>
                    <a:bodyPr/>
                    <a:lstStyle/>
                    <a:p>
                      <a:pPr algn="ctr"/>
                      <a:r>
                        <a:rPr lang="en-US" sz="1900" b="0" dirty="0">
                          <a:solidFill>
                            <a:schemeClr val="tx1"/>
                          </a:solidFill>
                        </a:rPr>
                        <a:t>P6</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1900"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03473975"/>
                  </a:ext>
                </a:extLst>
              </a:tr>
            </a:tbl>
          </a:graphicData>
        </a:graphic>
      </p:graphicFrame>
    </p:spTree>
    <p:extLst>
      <p:ext uri="{BB962C8B-B14F-4D97-AF65-F5344CB8AC3E}">
        <p14:creationId xmlns:p14="http://schemas.microsoft.com/office/powerpoint/2010/main" val="1092076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fade">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fade">
                                      <p:cBhvr>
                                        <p:cTn id="32" dur="50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Effect transition="in" filter="fade">
                                      <p:cBhvr>
                                        <p:cTn id="37" dur="500"/>
                                        <p:tgtEl>
                                          <p:spTgt spid="5">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69845-FA9D-4ABA-9AA6-CABBB3E1C768}"/>
              </a:ext>
            </a:extLst>
          </p:cNvPr>
          <p:cNvSpPr>
            <a:spLocks noGrp="1"/>
          </p:cNvSpPr>
          <p:nvPr>
            <p:ph type="title"/>
          </p:nvPr>
        </p:nvSpPr>
        <p:spPr/>
        <p:txBody>
          <a:bodyPr/>
          <a:lstStyle/>
          <a:p>
            <a:r>
              <a:rPr lang="en-IN" dirty="0"/>
              <a:t>Agglomerative Hierarchical Clustering - Example</a:t>
            </a:r>
          </a:p>
        </p:txBody>
      </p:sp>
      <p:graphicFrame>
        <p:nvGraphicFramePr>
          <p:cNvPr id="4" name="Content Placeholder 4">
            <a:extLst>
              <a:ext uri="{FF2B5EF4-FFF2-40B4-BE49-F238E27FC236}">
                <a16:creationId xmlns:a16="http://schemas.microsoft.com/office/drawing/2014/main" id="{EB65531F-EDAF-4ED2-8C9F-BC6882086D32}"/>
              </a:ext>
            </a:extLst>
          </p:cNvPr>
          <p:cNvGraphicFramePr>
            <a:graphicFrameLocks/>
          </p:cNvGraphicFramePr>
          <p:nvPr/>
        </p:nvGraphicFramePr>
        <p:xfrm>
          <a:off x="231377" y="928468"/>
          <a:ext cx="2620415" cy="2880360"/>
        </p:xfrm>
        <a:graphic>
          <a:graphicData uri="http://schemas.openxmlformats.org/drawingml/2006/table">
            <a:tbl>
              <a:tblPr firstRow="1" bandRow="1">
                <a:tableStyleId>{8EC20E35-A176-4012-BC5E-935CFFF8708E}</a:tableStyleId>
              </a:tblPr>
              <a:tblGrid>
                <a:gridCol w="849528">
                  <a:extLst>
                    <a:ext uri="{9D8B030D-6E8A-4147-A177-3AD203B41FA5}">
                      <a16:colId xmlns:a16="http://schemas.microsoft.com/office/drawing/2014/main" val="131083297"/>
                    </a:ext>
                  </a:extLst>
                </a:gridCol>
                <a:gridCol w="849528">
                  <a:extLst>
                    <a:ext uri="{9D8B030D-6E8A-4147-A177-3AD203B41FA5}">
                      <a16:colId xmlns:a16="http://schemas.microsoft.com/office/drawing/2014/main" val="20000"/>
                    </a:ext>
                  </a:extLst>
                </a:gridCol>
                <a:gridCol w="921359">
                  <a:extLst>
                    <a:ext uri="{9D8B030D-6E8A-4147-A177-3AD203B41FA5}">
                      <a16:colId xmlns:a16="http://schemas.microsoft.com/office/drawing/2014/main" val="20001"/>
                    </a:ext>
                  </a:extLst>
                </a:gridCol>
              </a:tblGrid>
              <a:tr h="411480">
                <a:tc>
                  <a:txBody>
                    <a:bodyPr/>
                    <a:lstStyle/>
                    <a:p>
                      <a:pPr algn="ctr"/>
                      <a:endParaRPr lang="en-US"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dirty="0">
                          <a:solidFill>
                            <a:schemeClr val="tx1"/>
                          </a:solidFill>
                        </a:rPr>
                        <a:t>X</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dirty="0">
                          <a:solidFill>
                            <a:schemeClr val="tx1"/>
                          </a:solidFill>
                        </a:rPr>
                        <a:t>Y</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pPr algn="ctr"/>
                      <a:r>
                        <a:rPr lang="en-US" sz="1900" b="1" dirty="0">
                          <a:solidFill>
                            <a:schemeClr val="tx1"/>
                          </a:solidFill>
                        </a:rPr>
                        <a:t>P1</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b="0" dirty="0">
                          <a:solidFill>
                            <a:schemeClr val="tx1"/>
                          </a:solidFill>
                        </a:rPr>
                        <a:t>0.40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solidFill>
                            <a:schemeClr val="tx1"/>
                          </a:solidFill>
                        </a:rPr>
                        <a:t>0.53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algn="ctr"/>
                      <a:r>
                        <a:rPr lang="en-US" sz="1900" b="1" dirty="0">
                          <a:solidFill>
                            <a:schemeClr val="tx1"/>
                          </a:solidFill>
                        </a:rPr>
                        <a:t>P2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b="0" dirty="0">
                          <a:solidFill>
                            <a:schemeClr val="tx1"/>
                          </a:solidFill>
                        </a:rPr>
                        <a:t>0.22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solidFill>
                            <a:schemeClr val="tx1"/>
                          </a:solidFill>
                        </a:rPr>
                        <a:t>0.38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pPr algn="ctr"/>
                      <a:r>
                        <a:rPr lang="en-US" sz="1900" b="1" dirty="0">
                          <a:solidFill>
                            <a:schemeClr val="tx1"/>
                          </a:solidFill>
                        </a:rPr>
                        <a:t>P3</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dirty="0"/>
                        <a:t>0.35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0.32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pPr algn="ctr"/>
                      <a:r>
                        <a:rPr lang="en-US" sz="1900" b="1" dirty="0">
                          <a:solidFill>
                            <a:schemeClr val="tx1"/>
                          </a:solidFill>
                        </a:rPr>
                        <a:t>P4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dirty="0"/>
                        <a:t>0.26</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0.19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480">
                <a:tc>
                  <a:txBody>
                    <a:bodyPr/>
                    <a:lstStyle/>
                    <a:p>
                      <a:pPr algn="ctr"/>
                      <a:r>
                        <a:rPr lang="en-US" sz="1900" b="1" dirty="0">
                          <a:solidFill>
                            <a:schemeClr val="tx1"/>
                          </a:solidFill>
                        </a:rPr>
                        <a:t>P5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b="0" dirty="0"/>
                        <a:t>0.08</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0.41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411480">
                <a:tc>
                  <a:txBody>
                    <a:bodyPr/>
                    <a:lstStyle/>
                    <a:p>
                      <a:pPr algn="ctr"/>
                      <a:r>
                        <a:rPr lang="en-US" sz="1900" b="1" dirty="0">
                          <a:solidFill>
                            <a:schemeClr val="tx1"/>
                          </a:solidFill>
                        </a:rPr>
                        <a:t>P6</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dirty="0"/>
                        <a:t>0.45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0.30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03473975"/>
                  </a:ext>
                </a:extLst>
              </a:tr>
            </a:tbl>
          </a:graphicData>
        </a:graphic>
      </p:graphicFrame>
      <p:graphicFrame>
        <p:nvGraphicFramePr>
          <p:cNvPr id="6" name="Content Placeholder 4">
            <a:extLst>
              <a:ext uri="{FF2B5EF4-FFF2-40B4-BE49-F238E27FC236}">
                <a16:creationId xmlns:a16="http://schemas.microsoft.com/office/drawing/2014/main" id="{2DCEE407-9CE9-43C5-9996-7F5C71049C55}"/>
              </a:ext>
            </a:extLst>
          </p:cNvPr>
          <p:cNvGraphicFramePr>
            <a:graphicFrameLocks/>
          </p:cNvGraphicFramePr>
          <p:nvPr/>
        </p:nvGraphicFramePr>
        <p:xfrm>
          <a:off x="3817232" y="928468"/>
          <a:ext cx="6559168" cy="2880360"/>
        </p:xfrm>
        <a:graphic>
          <a:graphicData uri="http://schemas.openxmlformats.org/drawingml/2006/table">
            <a:tbl>
              <a:tblPr firstRow="1" bandRow="1">
                <a:tableStyleId>{8EC20E35-A176-4012-BC5E-935CFFF8708E}</a:tableStyleId>
              </a:tblPr>
              <a:tblGrid>
                <a:gridCol w="883654">
                  <a:extLst>
                    <a:ext uri="{9D8B030D-6E8A-4147-A177-3AD203B41FA5}">
                      <a16:colId xmlns:a16="http://schemas.microsoft.com/office/drawing/2014/main" val="131083297"/>
                    </a:ext>
                  </a:extLst>
                </a:gridCol>
                <a:gridCol w="883654">
                  <a:extLst>
                    <a:ext uri="{9D8B030D-6E8A-4147-A177-3AD203B41FA5}">
                      <a16:colId xmlns:a16="http://schemas.microsoft.com/office/drawing/2014/main" val="20000"/>
                    </a:ext>
                  </a:extLst>
                </a:gridCol>
                <a:gridCol w="958372">
                  <a:extLst>
                    <a:ext uri="{9D8B030D-6E8A-4147-A177-3AD203B41FA5}">
                      <a16:colId xmlns:a16="http://schemas.microsoft.com/office/drawing/2014/main" val="20001"/>
                    </a:ext>
                  </a:extLst>
                </a:gridCol>
                <a:gridCol w="958372">
                  <a:extLst>
                    <a:ext uri="{9D8B030D-6E8A-4147-A177-3AD203B41FA5}">
                      <a16:colId xmlns:a16="http://schemas.microsoft.com/office/drawing/2014/main" val="1400501196"/>
                    </a:ext>
                  </a:extLst>
                </a:gridCol>
                <a:gridCol w="958372">
                  <a:extLst>
                    <a:ext uri="{9D8B030D-6E8A-4147-A177-3AD203B41FA5}">
                      <a16:colId xmlns:a16="http://schemas.microsoft.com/office/drawing/2014/main" val="2969812853"/>
                    </a:ext>
                  </a:extLst>
                </a:gridCol>
                <a:gridCol w="958372">
                  <a:extLst>
                    <a:ext uri="{9D8B030D-6E8A-4147-A177-3AD203B41FA5}">
                      <a16:colId xmlns:a16="http://schemas.microsoft.com/office/drawing/2014/main" val="1866506787"/>
                    </a:ext>
                  </a:extLst>
                </a:gridCol>
                <a:gridCol w="958372">
                  <a:extLst>
                    <a:ext uri="{9D8B030D-6E8A-4147-A177-3AD203B41FA5}">
                      <a16:colId xmlns:a16="http://schemas.microsoft.com/office/drawing/2014/main" val="1397398504"/>
                    </a:ext>
                  </a:extLst>
                </a:gridCol>
              </a:tblGrid>
              <a:tr h="411480">
                <a:tc>
                  <a:txBody>
                    <a:bodyPr/>
                    <a:lstStyle/>
                    <a:p>
                      <a:pPr algn="ctr"/>
                      <a:endParaRPr lang="en-US"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dirty="0">
                          <a:solidFill>
                            <a:schemeClr val="tx1"/>
                          </a:solidFill>
                        </a:rPr>
                        <a:t>P1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dirty="0">
                          <a:solidFill>
                            <a:schemeClr val="tx1"/>
                          </a:solidFill>
                        </a:rPr>
                        <a:t>P2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dirty="0">
                          <a:solidFill>
                            <a:schemeClr val="tx1"/>
                          </a:solidFill>
                        </a:rPr>
                        <a:t>P3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dirty="0">
                          <a:solidFill>
                            <a:schemeClr val="tx1"/>
                          </a:solidFill>
                        </a:rPr>
                        <a:t>P4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dirty="0">
                          <a:solidFill>
                            <a:schemeClr val="tx1"/>
                          </a:solidFill>
                        </a:rPr>
                        <a:t>P5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dirty="0">
                          <a:solidFill>
                            <a:schemeClr val="tx1"/>
                          </a:solidFill>
                        </a:rPr>
                        <a:t>P6</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r h="411480">
                <a:tc>
                  <a:txBody>
                    <a:bodyPr/>
                    <a:lstStyle/>
                    <a:p>
                      <a:pPr algn="ctr"/>
                      <a:r>
                        <a:rPr lang="en-US" sz="1900" b="1" dirty="0">
                          <a:solidFill>
                            <a:schemeClr val="tx1"/>
                          </a:solidFill>
                        </a:rPr>
                        <a:t>P1</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b="0" dirty="0">
                          <a:solidFill>
                            <a:schemeClr val="tx1"/>
                          </a:solidFill>
                        </a:rPr>
                        <a:t>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algn="ctr"/>
                      <a:r>
                        <a:rPr lang="en-US" sz="1900" b="1" dirty="0">
                          <a:solidFill>
                            <a:schemeClr val="tx1"/>
                          </a:solidFill>
                        </a:rPr>
                        <a:t>P2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b="0" dirty="0">
                          <a:solidFill>
                            <a:schemeClr val="tx1"/>
                          </a:solidFill>
                        </a:rPr>
                        <a:t>0.23</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solidFill>
                            <a:schemeClr val="tx1"/>
                          </a:solidFill>
                        </a:rPr>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pPr algn="ctr"/>
                      <a:r>
                        <a:rPr lang="en-US" sz="1900" b="1" dirty="0">
                          <a:solidFill>
                            <a:schemeClr val="tx1"/>
                          </a:solidFill>
                        </a:rPr>
                        <a:t>P3</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1"/>
                    </a:solidFill>
                  </a:tcPr>
                </a:tc>
                <a:tc>
                  <a:txBody>
                    <a:bodyPr/>
                    <a:lstStyle/>
                    <a:p>
                      <a:pPr algn="ctr"/>
                      <a:r>
                        <a:rPr lang="en-US" sz="1900" dirty="0"/>
                        <a:t>0.22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0.15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pPr algn="ctr"/>
                      <a:r>
                        <a:rPr lang="en-US" sz="1900" b="1" dirty="0">
                          <a:solidFill>
                            <a:schemeClr val="tx1"/>
                          </a:solidFill>
                        </a:rPr>
                        <a:t>P4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dirty="0"/>
                        <a:t>0.37</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0.20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0.15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480">
                <a:tc>
                  <a:txBody>
                    <a:bodyPr/>
                    <a:lstStyle/>
                    <a:p>
                      <a:pPr algn="ctr"/>
                      <a:r>
                        <a:rPr lang="en-US" sz="1900" b="1" dirty="0">
                          <a:solidFill>
                            <a:schemeClr val="tx1"/>
                          </a:solidFill>
                        </a:rPr>
                        <a:t>P5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b="0" dirty="0"/>
                        <a:t>0.34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0.14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0.28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0.29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411480">
                <a:tc>
                  <a:txBody>
                    <a:bodyPr/>
                    <a:lstStyle/>
                    <a:p>
                      <a:pPr algn="ctr"/>
                      <a:r>
                        <a:rPr lang="en-US" sz="1900" b="1" dirty="0">
                          <a:solidFill>
                            <a:schemeClr val="tx1"/>
                          </a:solidFill>
                        </a:rPr>
                        <a:t>P6</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1"/>
                    </a:solidFill>
                  </a:tcPr>
                </a:tc>
                <a:tc>
                  <a:txBody>
                    <a:bodyPr/>
                    <a:lstStyle/>
                    <a:p>
                      <a:pPr algn="ctr"/>
                      <a:r>
                        <a:rPr lang="en-US" sz="1900" dirty="0"/>
                        <a:t>0.23</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0.25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0.11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1">
                        <a:lumMod val="60000"/>
                        <a:lumOff val="40000"/>
                      </a:schemeClr>
                    </a:solidFill>
                  </a:tcPr>
                </a:tc>
                <a:tc>
                  <a:txBody>
                    <a:bodyPr/>
                    <a:lstStyle/>
                    <a:p>
                      <a:pPr algn="ctr"/>
                      <a:r>
                        <a:rPr lang="en-US" sz="2000" b="0" dirty="0"/>
                        <a:t>0.22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0.39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03473975"/>
                  </a:ext>
                </a:extLst>
              </a:tr>
            </a:tbl>
          </a:graphicData>
        </a:graphic>
      </p:graphicFrame>
      <p:cxnSp>
        <p:nvCxnSpPr>
          <p:cNvPr id="10" name="Straight Connector 9">
            <a:extLst>
              <a:ext uri="{FF2B5EF4-FFF2-40B4-BE49-F238E27FC236}">
                <a16:creationId xmlns:a16="http://schemas.microsoft.com/office/drawing/2014/main" id="{AF04DDEB-D834-4397-8C81-987B6A993E74}"/>
              </a:ext>
            </a:extLst>
          </p:cNvPr>
          <p:cNvCxnSpPr/>
          <p:nvPr/>
        </p:nvCxnSpPr>
        <p:spPr>
          <a:xfrm>
            <a:off x="5486400" y="4475747"/>
            <a:ext cx="0" cy="12994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1C98391-2780-4975-ABDC-876407620DD4}"/>
              </a:ext>
            </a:extLst>
          </p:cNvPr>
          <p:cNvCxnSpPr/>
          <p:nvPr/>
        </p:nvCxnSpPr>
        <p:spPr>
          <a:xfrm>
            <a:off x="6553200" y="4483768"/>
            <a:ext cx="0" cy="12994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DE88EF5-70BB-478A-8FD7-1D80011BAE4A}"/>
              </a:ext>
            </a:extLst>
          </p:cNvPr>
          <p:cNvCxnSpPr>
            <a:cxnSpLocks/>
          </p:cNvCxnSpPr>
          <p:nvPr/>
        </p:nvCxnSpPr>
        <p:spPr>
          <a:xfrm>
            <a:off x="5486400" y="4475747"/>
            <a:ext cx="1066800" cy="8021"/>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ED9A63A-AB45-4EFD-AFD4-8DE949B49592}"/>
              </a:ext>
            </a:extLst>
          </p:cNvPr>
          <p:cNvSpPr txBox="1"/>
          <p:nvPr/>
        </p:nvSpPr>
        <p:spPr>
          <a:xfrm>
            <a:off x="5358066" y="5846257"/>
            <a:ext cx="385010" cy="369332"/>
          </a:xfrm>
          <a:prstGeom prst="rect">
            <a:avLst/>
          </a:prstGeom>
          <a:noFill/>
        </p:spPr>
        <p:txBody>
          <a:bodyPr wrap="square" rtlCol="0">
            <a:spAutoFit/>
          </a:bodyPr>
          <a:lstStyle/>
          <a:p>
            <a:r>
              <a:rPr lang="en-US" dirty="0"/>
              <a:t>3</a:t>
            </a:r>
            <a:endParaRPr lang="en-IN" dirty="0"/>
          </a:p>
        </p:txBody>
      </p:sp>
      <p:sp>
        <p:nvSpPr>
          <p:cNvPr id="16" name="TextBox 15">
            <a:extLst>
              <a:ext uri="{FF2B5EF4-FFF2-40B4-BE49-F238E27FC236}">
                <a16:creationId xmlns:a16="http://schemas.microsoft.com/office/drawing/2014/main" id="{FB4C9447-F380-4888-8E75-503E9A24CE5E}"/>
              </a:ext>
            </a:extLst>
          </p:cNvPr>
          <p:cNvSpPr txBox="1"/>
          <p:nvPr/>
        </p:nvSpPr>
        <p:spPr>
          <a:xfrm>
            <a:off x="6408821" y="5846257"/>
            <a:ext cx="385010" cy="369332"/>
          </a:xfrm>
          <a:prstGeom prst="rect">
            <a:avLst/>
          </a:prstGeom>
          <a:noFill/>
        </p:spPr>
        <p:txBody>
          <a:bodyPr wrap="square" rtlCol="0">
            <a:spAutoFit/>
          </a:bodyPr>
          <a:lstStyle/>
          <a:p>
            <a:r>
              <a:rPr lang="en-US" dirty="0"/>
              <a:t>6</a:t>
            </a:r>
            <a:endParaRPr lang="en-IN" dirty="0"/>
          </a:p>
        </p:txBody>
      </p:sp>
    </p:spTree>
    <p:extLst>
      <p:ext uri="{BB962C8B-B14F-4D97-AF65-F5344CB8AC3E}">
        <p14:creationId xmlns:p14="http://schemas.microsoft.com/office/powerpoint/2010/main" val="2379613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791D1-5CF1-43FB-9205-D345DC5E4348}"/>
              </a:ext>
            </a:extLst>
          </p:cNvPr>
          <p:cNvSpPr>
            <a:spLocks noGrp="1"/>
          </p:cNvSpPr>
          <p:nvPr>
            <p:ph type="title"/>
          </p:nvPr>
        </p:nvSpPr>
        <p:spPr/>
        <p:txBody>
          <a:bodyPr/>
          <a:lstStyle/>
          <a:p>
            <a:r>
              <a:rPr lang="en-IN" dirty="0"/>
              <a:t>Agglomerative Hierarchical Clustering - Example</a:t>
            </a:r>
          </a:p>
        </p:txBody>
      </p:sp>
      <p:sp>
        <p:nvSpPr>
          <p:cNvPr id="3" name="Content Placeholder 2">
            <a:extLst>
              <a:ext uri="{FF2B5EF4-FFF2-40B4-BE49-F238E27FC236}">
                <a16:creationId xmlns:a16="http://schemas.microsoft.com/office/drawing/2014/main" id="{80E7CD20-C1CD-4CC0-B5AA-867792425068}"/>
              </a:ext>
            </a:extLst>
          </p:cNvPr>
          <p:cNvSpPr>
            <a:spLocks noGrp="1"/>
          </p:cNvSpPr>
          <p:nvPr>
            <p:ph idx="1"/>
          </p:nvPr>
        </p:nvSpPr>
        <p:spPr/>
        <p:txBody>
          <a:bodyPr/>
          <a:lstStyle/>
          <a:p>
            <a:r>
              <a:rPr lang="en-US" dirty="0"/>
              <a:t>To Update the distance matrix MIN[</a:t>
            </a:r>
            <a:r>
              <a:rPr lang="en-US" dirty="0" err="1"/>
              <a:t>dist</a:t>
            </a:r>
            <a:r>
              <a:rPr lang="en-US" dirty="0"/>
              <a:t>(P3,P6),P1]</a:t>
            </a:r>
          </a:p>
          <a:p>
            <a:r>
              <a:rPr lang="en-US" dirty="0"/>
              <a:t>MIN (</a:t>
            </a:r>
            <a:r>
              <a:rPr lang="en-US" dirty="0" err="1"/>
              <a:t>dist</a:t>
            </a:r>
            <a:r>
              <a:rPr lang="en-US" dirty="0"/>
              <a:t>(P3,P1),(P6,P1))</a:t>
            </a:r>
          </a:p>
          <a:p>
            <a:r>
              <a:rPr lang="en-US" dirty="0"/>
              <a:t>Min[(0.22,0.23)]</a:t>
            </a:r>
          </a:p>
          <a:p>
            <a:r>
              <a:rPr lang="en-US" dirty="0"/>
              <a:t>0.22</a:t>
            </a:r>
          </a:p>
          <a:p>
            <a:endParaRPr lang="en-US" dirty="0"/>
          </a:p>
          <a:p>
            <a:endParaRPr lang="en-US" dirty="0"/>
          </a:p>
          <a:p>
            <a:r>
              <a:rPr lang="en-US" dirty="0"/>
              <a:t>To Update the distance matrix MIN[</a:t>
            </a:r>
            <a:r>
              <a:rPr lang="en-US" dirty="0" err="1"/>
              <a:t>dist</a:t>
            </a:r>
            <a:r>
              <a:rPr lang="en-US" dirty="0"/>
              <a:t>(P3,P6),P2]</a:t>
            </a:r>
          </a:p>
          <a:p>
            <a:r>
              <a:rPr lang="en-US" dirty="0"/>
              <a:t>MIN (</a:t>
            </a:r>
            <a:r>
              <a:rPr lang="en-US" dirty="0" err="1"/>
              <a:t>dist</a:t>
            </a:r>
            <a:r>
              <a:rPr lang="en-US" dirty="0"/>
              <a:t>(P3,P2),(P6,P2))</a:t>
            </a:r>
          </a:p>
          <a:p>
            <a:r>
              <a:rPr lang="en-US" dirty="0"/>
              <a:t>Min[(0.15,0.25)]</a:t>
            </a:r>
          </a:p>
          <a:p>
            <a:r>
              <a:rPr lang="en-US" dirty="0"/>
              <a:t>0.15</a:t>
            </a:r>
          </a:p>
          <a:p>
            <a:endParaRPr lang="en-US" dirty="0"/>
          </a:p>
          <a:p>
            <a:endParaRPr lang="en-IN" dirty="0"/>
          </a:p>
        </p:txBody>
      </p:sp>
      <p:graphicFrame>
        <p:nvGraphicFramePr>
          <p:cNvPr id="4" name="Content Placeholder 4">
            <a:extLst>
              <a:ext uri="{FF2B5EF4-FFF2-40B4-BE49-F238E27FC236}">
                <a16:creationId xmlns:a16="http://schemas.microsoft.com/office/drawing/2014/main" id="{0C7D4DD4-CCBB-422C-AA81-3185774C50B3}"/>
              </a:ext>
            </a:extLst>
          </p:cNvPr>
          <p:cNvGraphicFramePr>
            <a:graphicFrameLocks/>
          </p:cNvGraphicFramePr>
          <p:nvPr/>
        </p:nvGraphicFramePr>
        <p:xfrm>
          <a:off x="7153990" y="2218546"/>
          <a:ext cx="4536000" cy="2880360"/>
        </p:xfrm>
        <a:graphic>
          <a:graphicData uri="http://schemas.openxmlformats.org/drawingml/2006/table">
            <a:tbl>
              <a:tblPr firstRow="1" bandRow="1">
                <a:tableStyleId>{8EC20E35-A176-4012-BC5E-935CFFF8708E}</a:tableStyleId>
              </a:tblPr>
              <a:tblGrid>
                <a:gridCol w="648000">
                  <a:extLst>
                    <a:ext uri="{9D8B030D-6E8A-4147-A177-3AD203B41FA5}">
                      <a16:colId xmlns:a16="http://schemas.microsoft.com/office/drawing/2014/main" val="131083297"/>
                    </a:ext>
                  </a:extLst>
                </a:gridCol>
                <a:gridCol w="648000">
                  <a:extLst>
                    <a:ext uri="{9D8B030D-6E8A-4147-A177-3AD203B41FA5}">
                      <a16:colId xmlns:a16="http://schemas.microsoft.com/office/drawing/2014/main" val="20000"/>
                    </a:ext>
                  </a:extLst>
                </a:gridCol>
                <a:gridCol w="648000">
                  <a:extLst>
                    <a:ext uri="{9D8B030D-6E8A-4147-A177-3AD203B41FA5}">
                      <a16:colId xmlns:a16="http://schemas.microsoft.com/office/drawing/2014/main" val="20001"/>
                    </a:ext>
                  </a:extLst>
                </a:gridCol>
                <a:gridCol w="648000">
                  <a:extLst>
                    <a:ext uri="{9D8B030D-6E8A-4147-A177-3AD203B41FA5}">
                      <a16:colId xmlns:a16="http://schemas.microsoft.com/office/drawing/2014/main" val="1400501196"/>
                    </a:ext>
                  </a:extLst>
                </a:gridCol>
                <a:gridCol w="648000">
                  <a:extLst>
                    <a:ext uri="{9D8B030D-6E8A-4147-A177-3AD203B41FA5}">
                      <a16:colId xmlns:a16="http://schemas.microsoft.com/office/drawing/2014/main" val="2969812853"/>
                    </a:ext>
                  </a:extLst>
                </a:gridCol>
                <a:gridCol w="648000">
                  <a:extLst>
                    <a:ext uri="{9D8B030D-6E8A-4147-A177-3AD203B41FA5}">
                      <a16:colId xmlns:a16="http://schemas.microsoft.com/office/drawing/2014/main" val="1866506787"/>
                    </a:ext>
                  </a:extLst>
                </a:gridCol>
                <a:gridCol w="648000">
                  <a:extLst>
                    <a:ext uri="{9D8B030D-6E8A-4147-A177-3AD203B41FA5}">
                      <a16:colId xmlns:a16="http://schemas.microsoft.com/office/drawing/2014/main" val="1397398504"/>
                    </a:ext>
                  </a:extLst>
                </a:gridCol>
              </a:tblGrid>
              <a:tr h="411480">
                <a:tc>
                  <a:txBody>
                    <a:bodyPr/>
                    <a:lstStyle/>
                    <a:p>
                      <a:pPr algn="ctr"/>
                      <a:endParaRPr lang="en-US"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dirty="0">
                          <a:solidFill>
                            <a:schemeClr val="tx1"/>
                          </a:solidFill>
                        </a:rPr>
                        <a:t>P1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dirty="0">
                          <a:solidFill>
                            <a:schemeClr val="tx1"/>
                          </a:solidFill>
                        </a:rPr>
                        <a:t>P2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dirty="0">
                          <a:solidFill>
                            <a:schemeClr val="tx1"/>
                          </a:solidFill>
                        </a:rPr>
                        <a:t>P3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dirty="0">
                          <a:solidFill>
                            <a:schemeClr val="tx1"/>
                          </a:solidFill>
                        </a:rPr>
                        <a:t>P4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dirty="0">
                          <a:solidFill>
                            <a:schemeClr val="tx1"/>
                          </a:solidFill>
                        </a:rPr>
                        <a:t>P5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dirty="0">
                          <a:solidFill>
                            <a:schemeClr val="tx1"/>
                          </a:solidFill>
                        </a:rPr>
                        <a:t>P6</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r h="411480">
                <a:tc>
                  <a:txBody>
                    <a:bodyPr/>
                    <a:lstStyle/>
                    <a:p>
                      <a:pPr algn="ctr"/>
                      <a:r>
                        <a:rPr lang="en-US" sz="1900" b="1" dirty="0">
                          <a:solidFill>
                            <a:schemeClr val="tx1"/>
                          </a:solidFill>
                        </a:rPr>
                        <a:t>P1</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b="0" dirty="0">
                          <a:solidFill>
                            <a:schemeClr val="tx1"/>
                          </a:solidFill>
                        </a:rPr>
                        <a:t>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algn="ctr"/>
                      <a:r>
                        <a:rPr lang="en-US" sz="1900" b="1" dirty="0">
                          <a:solidFill>
                            <a:schemeClr val="tx1"/>
                          </a:solidFill>
                        </a:rPr>
                        <a:t>P2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b="0" dirty="0">
                          <a:solidFill>
                            <a:schemeClr val="tx1"/>
                          </a:solidFill>
                        </a:rPr>
                        <a:t>0.23</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solidFill>
                            <a:schemeClr val="tx1"/>
                          </a:solidFill>
                        </a:rPr>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pPr algn="ctr"/>
                      <a:r>
                        <a:rPr lang="en-US" sz="1900" b="1" dirty="0">
                          <a:solidFill>
                            <a:schemeClr val="tx1"/>
                          </a:solidFill>
                        </a:rPr>
                        <a:t>P3</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1"/>
                    </a:solidFill>
                  </a:tcPr>
                </a:tc>
                <a:tc>
                  <a:txBody>
                    <a:bodyPr/>
                    <a:lstStyle/>
                    <a:p>
                      <a:pPr algn="ctr"/>
                      <a:r>
                        <a:rPr lang="en-US" sz="1900" b="1" dirty="0"/>
                        <a:t>0.22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1" dirty="0"/>
                        <a:t>0.15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pPr algn="ctr"/>
                      <a:r>
                        <a:rPr lang="en-US" sz="1900" b="1" dirty="0">
                          <a:solidFill>
                            <a:schemeClr val="tx1"/>
                          </a:solidFill>
                        </a:rPr>
                        <a:t>P4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dirty="0"/>
                        <a:t>0.37</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0.20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0.15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480">
                <a:tc>
                  <a:txBody>
                    <a:bodyPr/>
                    <a:lstStyle/>
                    <a:p>
                      <a:pPr algn="ctr"/>
                      <a:r>
                        <a:rPr lang="en-US" sz="1900" b="1" dirty="0">
                          <a:solidFill>
                            <a:schemeClr val="tx1"/>
                          </a:solidFill>
                        </a:rPr>
                        <a:t>P5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b="0" dirty="0"/>
                        <a:t>0.34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0.14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0.28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0.29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411480">
                <a:tc>
                  <a:txBody>
                    <a:bodyPr/>
                    <a:lstStyle/>
                    <a:p>
                      <a:pPr algn="ctr"/>
                      <a:r>
                        <a:rPr lang="en-US" sz="1900" b="1" dirty="0">
                          <a:solidFill>
                            <a:schemeClr val="tx1"/>
                          </a:solidFill>
                        </a:rPr>
                        <a:t>P6</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1"/>
                    </a:solidFill>
                  </a:tcPr>
                </a:tc>
                <a:tc>
                  <a:txBody>
                    <a:bodyPr/>
                    <a:lstStyle/>
                    <a:p>
                      <a:pPr algn="ctr"/>
                      <a:r>
                        <a:rPr lang="en-US" sz="1900" dirty="0"/>
                        <a:t>0.23</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0.25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0.11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1">
                        <a:lumMod val="60000"/>
                        <a:lumOff val="40000"/>
                      </a:schemeClr>
                    </a:solidFill>
                  </a:tcPr>
                </a:tc>
                <a:tc>
                  <a:txBody>
                    <a:bodyPr/>
                    <a:lstStyle/>
                    <a:p>
                      <a:pPr algn="ctr"/>
                      <a:r>
                        <a:rPr lang="en-US" sz="2000" b="0" dirty="0"/>
                        <a:t>0.22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0.39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03473975"/>
                  </a:ext>
                </a:extLst>
              </a:tr>
            </a:tbl>
          </a:graphicData>
        </a:graphic>
      </p:graphicFrame>
    </p:spTree>
    <p:extLst>
      <p:ext uri="{BB962C8B-B14F-4D97-AF65-F5344CB8AC3E}">
        <p14:creationId xmlns:p14="http://schemas.microsoft.com/office/powerpoint/2010/main" val="2087731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791D1-5CF1-43FB-9205-D345DC5E4348}"/>
              </a:ext>
            </a:extLst>
          </p:cNvPr>
          <p:cNvSpPr>
            <a:spLocks noGrp="1"/>
          </p:cNvSpPr>
          <p:nvPr>
            <p:ph type="title"/>
          </p:nvPr>
        </p:nvSpPr>
        <p:spPr/>
        <p:txBody>
          <a:bodyPr/>
          <a:lstStyle/>
          <a:p>
            <a:r>
              <a:rPr lang="en-IN" dirty="0"/>
              <a:t>Agglomerative Hierarchical Clustering - Example</a:t>
            </a:r>
          </a:p>
        </p:txBody>
      </p:sp>
      <p:sp>
        <p:nvSpPr>
          <p:cNvPr id="3" name="Content Placeholder 2">
            <a:extLst>
              <a:ext uri="{FF2B5EF4-FFF2-40B4-BE49-F238E27FC236}">
                <a16:creationId xmlns:a16="http://schemas.microsoft.com/office/drawing/2014/main" id="{80E7CD20-C1CD-4CC0-B5AA-867792425068}"/>
              </a:ext>
            </a:extLst>
          </p:cNvPr>
          <p:cNvSpPr>
            <a:spLocks noGrp="1"/>
          </p:cNvSpPr>
          <p:nvPr>
            <p:ph idx="1"/>
          </p:nvPr>
        </p:nvSpPr>
        <p:spPr/>
        <p:txBody>
          <a:bodyPr/>
          <a:lstStyle/>
          <a:p>
            <a:r>
              <a:rPr lang="en-US" dirty="0"/>
              <a:t>To Update the distance matrix MIN[</a:t>
            </a:r>
            <a:r>
              <a:rPr lang="en-US" dirty="0" err="1"/>
              <a:t>dist</a:t>
            </a:r>
            <a:r>
              <a:rPr lang="en-US" dirty="0"/>
              <a:t>(P3,P6),P4]</a:t>
            </a:r>
          </a:p>
          <a:p>
            <a:r>
              <a:rPr lang="en-US" dirty="0"/>
              <a:t>MIN (</a:t>
            </a:r>
            <a:r>
              <a:rPr lang="en-US" dirty="0" err="1"/>
              <a:t>dist</a:t>
            </a:r>
            <a:r>
              <a:rPr lang="en-US" dirty="0"/>
              <a:t>(P3,P4),(P6,P4))</a:t>
            </a:r>
          </a:p>
          <a:p>
            <a:r>
              <a:rPr lang="en-US" dirty="0"/>
              <a:t>Min[(0.15,0.22)]</a:t>
            </a:r>
          </a:p>
          <a:p>
            <a:r>
              <a:rPr lang="en-US" dirty="0"/>
              <a:t>0.15</a:t>
            </a:r>
          </a:p>
          <a:p>
            <a:endParaRPr lang="en-US" dirty="0"/>
          </a:p>
          <a:p>
            <a:endParaRPr lang="en-US" dirty="0"/>
          </a:p>
          <a:p>
            <a:r>
              <a:rPr lang="en-US" dirty="0"/>
              <a:t>To Update the distance matrix MIN[</a:t>
            </a:r>
            <a:r>
              <a:rPr lang="en-US" dirty="0" err="1"/>
              <a:t>dist</a:t>
            </a:r>
            <a:r>
              <a:rPr lang="en-US" dirty="0"/>
              <a:t>(P3,P6),P5]</a:t>
            </a:r>
          </a:p>
          <a:p>
            <a:r>
              <a:rPr lang="en-US" dirty="0"/>
              <a:t>MIN (</a:t>
            </a:r>
            <a:r>
              <a:rPr lang="en-US" dirty="0" err="1"/>
              <a:t>dist</a:t>
            </a:r>
            <a:r>
              <a:rPr lang="en-US" dirty="0"/>
              <a:t>(P3,P5),(P6,P5))</a:t>
            </a:r>
          </a:p>
          <a:p>
            <a:r>
              <a:rPr lang="en-US" dirty="0"/>
              <a:t>Min[(0.28,0.39)]</a:t>
            </a:r>
          </a:p>
          <a:p>
            <a:r>
              <a:rPr lang="en-US" dirty="0"/>
              <a:t>0.28</a:t>
            </a:r>
          </a:p>
          <a:p>
            <a:endParaRPr lang="en-US" dirty="0"/>
          </a:p>
          <a:p>
            <a:endParaRPr lang="en-IN" dirty="0"/>
          </a:p>
        </p:txBody>
      </p:sp>
      <p:graphicFrame>
        <p:nvGraphicFramePr>
          <p:cNvPr id="4" name="Content Placeholder 4">
            <a:extLst>
              <a:ext uri="{FF2B5EF4-FFF2-40B4-BE49-F238E27FC236}">
                <a16:creationId xmlns:a16="http://schemas.microsoft.com/office/drawing/2014/main" id="{0C7D4DD4-CCBB-422C-AA81-3185774C50B3}"/>
              </a:ext>
            </a:extLst>
          </p:cNvPr>
          <p:cNvGraphicFramePr>
            <a:graphicFrameLocks/>
          </p:cNvGraphicFramePr>
          <p:nvPr/>
        </p:nvGraphicFramePr>
        <p:xfrm>
          <a:off x="7153990" y="2218546"/>
          <a:ext cx="4536000" cy="2880360"/>
        </p:xfrm>
        <a:graphic>
          <a:graphicData uri="http://schemas.openxmlformats.org/drawingml/2006/table">
            <a:tbl>
              <a:tblPr firstRow="1" bandRow="1">
                <a:tableStyleId>{8EC20E35-A176-4012-BC5E-935CFFF8708E}</a:tableStyleId>
              </a:tblPr>
              <a:tblGrid>
                <a:gridCol w="648000">
                  <a:extLst>
                    <a:ext uri="{9D8B030D-6E8A-4147-A177-3AD203B41FA5}">
                      <a16:colId xmlns:a16="http://schemas.microsoft.com/office/drawing/2014/main" val="131083297"/>
                    </a:ext>
                  </a:extLst>
                </a:gridCol>
                <a:gridCol w="648000">
                  <a:extLst>
                    <a:ext uri="{9D8B030D-6E8A-4147-A177-3AD203B41FA5}">
                      <a16:colId xmlns:a16="http://schemas.microsoft.com/office/drawing/2014/main" val="20000"/>
                    </a:ext>
                  </a:extLst>
                </a:gridCol>
                <a:gridCol w="648000">
                  <a:extLst>
                    <a:ext uri="{9D8B030D-6E8A-4147-A177-3AD203B41FA5}">
                      <a16:colId xmlns:a16="http://schemas.microsoft.com/office/drawing/2014/main" val="20001"/>
                    </a:ext>
                  </a:extLst>
                </a:gridCol>
                <a:gridCol w="648000">
                  <a:extLst>
                    <a:ext uri="{9D8B030D-6E8A-4147-A177-3AD203B41FA5}">
                      <a16:colId xmlns:a16="http://schemas.microsoft.com/office/drawing/2014/main" val="1400501196"/>
                    </a:ext>
                  </a:extLst>
                </a:gridCol>
                <a:gridCol w="648000">
                  <a:extLst>
                    <a:ext uri="{9D8B030D-6E8A-4147-A177-3AD203B41FA5}">
                      <a16:colId xmlns:a16="http://schemas.microsoft.com/office/drawing/2014/main" val="2969812853"/>
                    </a:ext>
                  </a:extLst>
                </a:gridCol>
                <a:gridCol w="648000">
                  <a:extLst>
                    <a:ext uri="{9D8B030D-6E8A-4147-A177-3AD203B41FA5}">
                      <a16:colId xmlns:a16="http://schemas.microsoft.com/office/drawing/2014/main" val="1866506787"/>
                    </a:ext>
                  </a:extLst>
                </a:gridCol>
                <a:gridCol w="648000">
                  <a:extLst>
                    <a:ext uri="{9D8B030D-6E8A-4147-A177-3AD203B41FA5}">
                      <a16:colId xmlns:a16="http://schemas.microsoft.com/office/drawing/2014/main" val="1397398504"/>
                    </a:ext>
                  </a:extLst>
                </a:gridCol>
              </a:tblGrid>
              <a:tr h="411480">
                <a:tc>
                  <a:txBody>
                    <a:bodyPr/>
                    <a:lstStyle/>
                    <a:p>
                      <a:pPr algn="ctr"/>
                      <a:endParaRPr lang="en-US"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dirty="0">
                          <a:solidFill>
                            <a:schemeClr val="tx1"/>
                          </a:solidFill>
                        </a:rPr>
                        <a:t>P1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dirty="0">
                          <a:solidFill>
                            <a:schemeClr val="tx1"/>
                          </a:solidFill>
                        </a:rPr>
                        <a:t>P2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dirty="0">
                          <a:solidFill>
                            <a:schemeClr val="tx1"/>
                          </a:solidFill>
                        </a:rPr>
                        <a:t>P3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dirty="0">
                          <a:solidFill>
                            <a:schemeClr val="tx1"/>
                          </a:solidFill>
                        </a:rPr>
                        <a:t>P4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dirty="0">
                          <a:solidFill>
                            <a:schemeClr val="tx1"/>
                          </a:solidFill>
                        </a:rPr>
                        <a:t>P5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dirty="0">
                          <a:solidFill>
                            <a:schemeClr val="tx1"/>
                          </a:solidFill>
                        </a:rPr>
                        <a:t>P6</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r h="411480">
                <a:tc>
                  <a:txBody>
                    <a:bodyPr/>
                    <a:lstStyle/>
                    <a:p>
                      <a:pPr algn="ctr"/>
                      <a:r>
                        <a:rPr lang="en-US" sz="1900" b="1" dirty="0">
                          <a:solidFill>
                            <a:schemeClr val="tx1"/>
                          </a:solidFill>
                        </a:rPr>
                        <a:t>P1</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b="0" dirty="0">
                          <a:solidFill>
                            <a:schemeClr val="tx1"/>
                          </a:solidFill>
                        </a:rPr>
                        <a:t>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algn="ctr"/>
                      <a:r>
                        <a:rPr lang="en-US" sz="1900" b="1" dirty="0">
                          <a:solidFill>
                            <a:schemeClr val="tx1"/>
                          </a:solidFill>
                        </a:rPr>
                        <a:t>P2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b="0" dirty="0">
                          <a:solidFill>
                            <a:schemeClr val="tx1"/>
                          </a:solidFill>
                        </a:rPr>
                        <a:t>0.23</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solidFill>
                            <a:schemeClr val="tx1"/>
                          </a:solidFill>
                        </a:rPr>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pPr algn="ctr"/>
                      <a:r>
                        <a:rPr lang="en-US" sz="1900" b="1" dirty="0">
                          <a:solidFill>
                            <a:schemeClr val="tx1"/>
                          </a:solidFill>
                        </a:rPr>
                        <a:t>P3</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1"/>
                    </a:solidFill>
                  </a:tcPr>
                </a:tc>
                <a:tc>
                  <a:txBody>
                    <a:bodyPr/>
                    <a:lstStyle/>
                    <a:p>
                      <a:pPr algn="ctr"/>
                      <a:r>
                        <a:rPr lang="en-US" sz="1900" dirty="0"/>
                        <a:t>0.22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0.15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pPr algn="ctr"/>
                      <a:r>
                        <a:rPr lang="en-US" sz="1900" b="1" dirty="0">
                          <a:solidFill>
                            <a:schemeClr val="tx1"/>
                          </a:solidFill>
                        </a:rPr>
                        <a:t>P4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dirty="0"/>
                        <a:t>0.37</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0.20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1" dirty="0"/>
                        <a:t>0.15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480">
                <a:tc>
                  <a:txBody>
                    <a:bodyPr/>
                    <a:lstStyle/>
                    <a:p>
                      <a:pPr algn="ctr"/>
                      <a:r>
                        <a:rPr lang="en-US" sz="1900" b="1" dirty="0">
                          <a:solidFill>
                            <a:schemeClr val="tx1"/>
                          </a:solidFill>
                        </a:rPr>
                        <a:t>P5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b="0" dirty="0"/>
                        <a:t>0.34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0.14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1" dirty="0"/>
                        <a:t>0.28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0.29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411480">
                <a:tc>
                  <a:txBody>
                    <a:bodyPr/>
                    <a:lstStyle/>
                    <a:p>
                      <a:pPr algn="ctr"/>
                      <a:r>
                        <a:rPr lang="en-US" sz="1900" b="1" dirty="0">
                          <a:solidFill>
                            <a:schemeClr val="tx1"/>
                          </a:solidFill>
                        </a:rPr>
                        <a:t>P6</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1"/>
                    </a:solidFill>
                  </a:tcPr>
                </a:tc>
                <a:tc>
                  <a:txBody>
                    <a:bodyPr/>
                    <a:lstStyle/>
                    <a:p>
                      <a:pPr algn="ctr"/>
                      <a:r>
                        <a:rPr lang="en-US" sz="1900" dirty="0"/>
                        <a:t>0.23</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0.25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0.11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1">
                        <a:lumMod val="60000"/>
                        <a:lumOff val="40000"/>
                      </a:schemeClr>
                    </a:solidFill>
                  </a:tcPr>
                </a:tc>
                <a:tc>
                  <a:txBody>
                    <a:bodyPr/>
                    <a:lstStyle/>
                    <a:p>
                      <a:pPr algn="ctr"/>
                      <a:r>
                        <a:rPr lang="en-US" sz="2000" b="0" dirty="0"/>
                        <a:t>0.22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0.39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03473975"/>
                  </a:ext>
                </a:extLst>
              </a:tr>
            </a:tbl>
          </a:graphicData>
        </a:graphic>
      </p:graphicFrame>
    </p:spTree>
    <p:extLst>
      <p:ext uri="{BB962C8B-B14F-4D97-AF65-F5344CB8AC3E}">
        <p14:creationId xmlns:p14="http://schemas.microsoft.com/office/powerpoint/2010/main" val="2255131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791D1-5CF1-43FB-9205-D345DC5E4348}"/>
              </a:ext>
            </a:extLst>
          </p:cNvPr>
          <p:cNvSpPr>
            <a:spLocks noGrp="1"/>
          </p:cNvSpPr>
          <p:nvPr>
            <p:ph type="title"/>
          </p:nvPr>
        </p:nvSpPr>
        <p:spPr/>
        <p:txBody>
          <a:bodyPr/>
          <a:lstStyle/>
          <a:p>
            <a:r>
              <a:rPr lang="en-IN" dirty="0"/>
              <a:t>Agglomerative Hierarchical Clustering - Example</a:t>
            </a:r>
          </a:p>
        </p:txBody>
      </p:sp>
      <p:sp>
        <p:nvSpPr>
          <p:cNvPr id="3" name="Content Placeholder 2">
            <a:extLst>
              <a:ext uri="{FF2B5EF4-FFF2-40B4-BE49-F238E27FC236}">
                <a16:creationId xmlns:a16="http://schemas.microsoft.com/office/drawing/2014/main" id="{80E7CD20-C1CD-4CC0-B5AA-867792425068}"/>
              </a:ext>
            </a:extLst>
          </p:cNvPr>
          <p:cNvSpPr>
            <a:spLocks noGrp="1"/>
          </p:cNvSpPr>
          <p:nvPr>
            <p:ph idx="1"/>
          </p:nvPr>
        </p:nvSpPr>
        <p:spPr/>
        <p:txBody>
          <a:bodyPr/>
          <a:lstStyle/>
          <a:p>
            <a:r>
              <a:rPr lang="en-US" dirty="0"/>
              <a:t>The Updated distance matrix for cluster P3, P6</a:t>
            </a:r>
          </a:p>
          <a:p>
            <a:endParaRPr lang="en-IN" dirty="0"/>
          </a:p>
        </p:txBody>
      </p:sp>
      <p:graphicFrame>
        <p:nvGraphicFramePr>
          <p:cNvPr id="5" name="Content Placeholder 4">
            <a:extLst>
              <a:ext uri="{FF2B5EF4-FFF2-40B4-BE49-F238E27FC236}">
                <a16:creationId xmlns:a16="http://schemas.microsoft.com/office/drawing/2014/main" id="{E909C9EC-808B-4B62-8C44-F066C2184615}"/>
              </a:ext>
            </a:extLst>
          </p:cNvPr>
          <p:cNvGraphicFramePr>
            <a:graphicFrameLocks/>
          </p:cNvGraphicFramePr>
          <p:nvPr/>
        </p:nvGraphicFramePr>
        <p:xfrm>
          <a:off x="522395" y="1428524"/>
          <a:ext cx="4536000" cy="2468880"/>
        </p:xfrm>
        <a:graphic>
          <a:graphicData uri="http://schemas.openxmlformats.org/drawingml/2006/table">
            <a:tbl>
              <a:tblPr firstRow="1" bandRow="1">
                <a:tableStyleId>{8EC20E35-A176-4012-BC5E-935CFFF8708E}</a:tableStyleId>
              </a:tblPr>
              <a:tblGrid>
                <a:gridCol w="756000">
                  <a:extLst>
                    <a:ext uri="{9D8B030D-6E8A-4147-A177-3AD203B41FA5}">
                      <a16:colId xmlns:a16="http://schemas.microsoft.com/office/drawing/2014/main" val="131083297"/>
                    </a:ext>
                  </a:extLst>
                </a:gridCol>
                <a:gridCol w="756000">
                  <a:extLst>
                    <a:ext uri="{9D8B030D-6E8A-4147-A177-3AD203B41FA5}">
                      <a16:colId xmlns:a16="http://schemas.microsoft.com/office/drawing/2014/main" val="20000"/>
                    </a:ext>
                  </a:extLst>
                </a:gridCol>
                <a:gridCol w="756000">
                  <a:extLst>
                    <a:ext uri="{9D8B030D-6E8A-4147-A177-3AD203B41FA5}">
                      <a16:colId xmlns:a16="http://schemas.microsoft.com/office/drawing/2014/main" val="20001"/>
                    </a:ext>
                  </a:extLst>
                </a:gridCol>
                <a:gridCol w="756000">
                  <a:extLst>
                    <a:ext uri="{9D8B030D-6E8A-4147-A177-3AD203B41FA5}">
                      <a16:colId xmlns:a16="http://schemas.microsoft.com/office/drawing/2014/main" val="1400501196"/>
                    </a:ext>
                  </a:extLst>
                </a:gridCol>
                <a:gridCol w="756000">
                  <a:extLst>
                    <a:ext uri="{9D8B030D-6E8A-4147-A177-3AD203B41FA5}">
                      <a16:colId xmlns:a16="http://schemas.microsoft.com/office/drawing/2014/main" val="2969812853"/>
                    </a:ext>
                  </a:extLst>
                </a:gridCol>
                <a:gridCol w="756000">
                  <a:extLst>
                    <a:ext uri="{9D8B030D-6E8A-4147-A177-3AD203B41FA5}">
                      <a16:colId xmlns:a16="http://schemas.microsoft.com/office/drawing/2014/main" val="1866506787"/>
                    </a:ext>
                  </a:extLst>
                </a:gridCol>
              </a:tblGrid>
              <a:tr h="411480">
                <a:tc>
                  <a:txBody>
                    <a:bodyPr/>
                    <a:lstStyle/>
                    <a:p>
                      <a:pPr algn="ctr"/>
                      <a:endParaRPr lang="en-US"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dirty="0">
                          <a:solidFill>
                            <a:schemeClr val="tx1"/>
                          </a:solidFill>
                        </a:rPr>
                        <a:t>P1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dirty="0">
                          <a:solidFill>
                            <a:schemeClr val="tx1"/>
                          </a:solidFill>
                        </a:rPr>
                        <a:t>P2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dirty="0">
                          <a:solidFill>
                            <a:schemeClr val="tx1"/>
                          </a:solidFill>
                        </a:rPr>
                        <a:t>P3,P6</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dirty="0">
                          <a:solidFill>
                            <a:schemeClr val="tx1"/>
                          </a:solidFill>
                        </a:rPr>
                        <a:t>P4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dirty="0">
                          <a:solidFill>
                            <a:schemeClr val="tx1"/>
                          </a:solidFill>
                        </a:rPr>
                        <a:t>P5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pPr algn="ctr"/>
                      <a:r>
                        <a:rPr lang="en-US" sz="1900" b="0" dirty="0">
                          <a:solidFill>
                            <a:schemeClr val="tx1"/>
                          </a:solidFill>
                        </a:rPr>
                        <a:t>P1</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b="0" dirty="0">
                          <a:solidFill>
                            <a:schemeClr val="tx1"/>
                          </a:solidFill>
                        </a:rPr>
                        <a:t>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algn="ctr"/>
                      <a:r>
                        <a:rPr lang="en-US" sz="1900" b="0" dirty="0">
                          <a:solidFill>
                            <a:schemeClr val="tx1"/>
                          </a:solidFill>
                        </a:rPr>
                        <a:t>P2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b="0" dirty="0">
                          <a:solidFill>
                            <a:schemeClr val="tx1"/>
                          </a:solidFill>
                        </a:rPr>
                        <a:t>0.23</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solidFill>
                            <a:schemeClr val="tx1"/>
                          </a:solidFill>
                        </a:rPr>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pPr algn="ctr"/>
                      <a:r>
                        <a:rPr lang="en-US" sz="1900" b="0" dirty="0">
                          <a:solidFill>
                            <a:schemeClr val="tx1"/>
                          </a:solidFill>
                        </a:rPr>
                        <a:t>P3,P6</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dirty="0"/>
                        <a:t>0.22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1">
                        <a:lumMod val="20000"/>
                        <a:lumOff val="80000"/>
                      </a:schemeClr>
                    </a:solidFill>
                  </a:tcPr>
                </a:tc>
                <a:tc>
                  <a:txBody>
                    <a:bodyPr/>
                    <a:lstStyle/>
                    <a:p>
                      <a:pPr algn="ctr"/>
                      <a:r>
                        <a:rPr lang="en-US" sz="2000" b="0" dirty="0"/>
                        <a:t>0.15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1">
                        <a:lumMod val="20000"/>
                        <a:lumOff val="80000"/>
                      </a:schemeClr>
                    </a:solidFill>
                  </a:tcPr>
                </a:tc>
                <a:tc>
                  <a:txBody>
                    <a:bodyPr/>
                    <a:lstStyle/>
                    <a:p>
                      <a:pPr algn="ctr"/>
                      <a:r>
                        <a:rPr lang="en-US" sz="2000" b="0" dirty="0"/>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pPr algn="ctr"/>
                      <a:r>
                        <a:rPr lang="en-US" sz="1900" b="0" dirty="0">
                          <a:solidFill>
                            <a:schemeClr val="tx1"/>
                          </a:solidFill>
                        </a:rPr>
                        <a:t>P4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dirty="0"/>
                        <a:t>0.37</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0.20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0.15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1">
                        <a:lumMod val="20000"/>
                        <a:lumOff val="80000"/>
                      </a:schemeClr>
                    </a:solidFill>
                  </a:tcPr>
                </a:tc>
                <a:tc>
                  <a:txBody>
                    <a:bodyPr/>
                    <a:lstStyle/>
                    <a:p>
                      <a:pPr algn="ctr"/>
                      <a:r>
                        <a:rPr lang="en-US" sz="2000" b="0" dirty="0"/>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480">
                <a:tc>
                  <a:txBody>
                    <a:bodyPr/>
                    <a:lstStyle/>
                    <a:p>
                      <a:pPr algn="ctr"/>
                      <a:r>
                        <a:rPr lang="en-US" sz="1900" b="0" dirty="0">
                          <a:solidFill>
                            <a:schemeClr val="tx1"/>
                          </a:solidFill>
                        </a:rPr>
                        <a:t>P5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b="0" dirty="0"/>
                        <a:t>0.34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0.14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3">
                        <a:lumMod val="60000"/>
                        <a:lumOff val="40000"/>
                      </a:schemeClr>
                    </a:solidFill>
                  </a:tcPr>
                </a:tc>
                <a:tc>
                  <a:txBody>
                    <a:bodyPr/>
                    <a:lstStyle/>
                    <a:p>
                      <a:pPr algn="ctr"/>
                      <a:r>
                        <a:rPr lang="en-US" sz="2000" b="0" dirty="0"/>
                        <a:t>0.28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1">
                        <a:lumMod val="20000"/>
                        <a:lumOff val="80000"/>
                      </a:schemeClr>
                    </a:solidFill>
                  </a:tcPr>
                </a:tc>
                <a:tc>
                  <a:txBody>
                    <a:bodyPr/>
                    <a:lstStyle/>
                    <a:p>
                      <a:pPr algn="ctr"/>
                      <a:r>
                        <a:rPr lang="en-US" sz="2000" b="0" dirty="0"/>
                        <a:t>0.29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cxnSp>
        <p:nvCxnSpPr>
          <p:cNvPr id="7" name="Straight Connector 6">
            <a:extLst>
              <a:ext uri="{FF2B5EF4-FFF2-40B4-BE49-F238E27FC236}">
                <a16:creationId xmlns:a16="http://schemas.microsoft.com/office/drawing/2014/main" id="{7E88845F-23E5-458A-B230-C39602BB7A3A}"/>
              </a:ext>
            </a:extLst>
          </p:cNvPr>
          <p:cNvCxnSpPr/>
          <p:nvPr/>
        </p:nvCxnSpPr>
        <p:spPr>
          <a:xfrm>
            <a:off x="1941095" y="4305785"/>
            <a:ext cx="0" cy="129941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719E7E8-BA3C-4344-9AE0-EDA2D3B320CA}"/>
              </a:ext>
            </a:extLst>
          </p:cNvPr>
          <p:cNvCxnSpPr/>
          <p:nvPr/>
        </p:nvCxnSpPr>
        <p:spPr>
          <a:xfrm>
            <a:off x="3007895" y="4313806"/>
            <a:ext cx="0" cy="1299411"/>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B038267-D051-4928-BEFB-41FF05803390}"/>
              </a:ext>
            </a:extLst>
          </p:cNvPr>
          <p:cNvCxnSpPr>
            <a:cxnSpLocks/>
          </p:cNvCxnSpPr>
          <p:nvPr/>
        </p:nvCxnSpPr>
        <p:spPr>
          <a:xfrm>
            <a:off x="1941095" y="4305785"/>
            <a:ext cx="1066800" cy="8021"/>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4A6F0E0-F11E-4D92-AF3A-868194E63549}"/>
              </a:ext>
            </a:extLst>
          </p:cNvPr>
          <p:cNvSpPr txBox="1"/>
          <p:nvPr/>
        </p:nvSpPr>
        <p:spPr>
          <a:xfrm>
            <a:off x="1812761" y="5676295"/>
            <a:ext cx="385010" cy="369332"/>
          </a:xfrm>
          <a:prstGeom prst="rect">
            <a:avLst/>
          </a:prstGeom>
          <a:noFill/>
        </p:spPr>
        <p:txBody>
          <a:bodyPr wrap="square" rtlCol="0">
            <a:spAutoFit/>
          </a:bodyPr>
          <a:lstStyle/>
          <a:p>
            <a:r>
              <a:rPr lang="en-US" dirty="0"/>
              <a:t>2</a:t>
            </a:r>
            <a:endParaRPr lang="en-IN" dirty="0"/>
          </a:p>
        </p:txBody>
      </p:sp>
      <p:sp>
        <p:nvSpPr>
          <p:cNvPr id="11" name="TextBox 10">
            <a:extLst>
              <a:ext uri="{FF2B5EF4-FFF2-40B4-BE49-F238E27FC236}">
                <a16:creationId xmlns:a16="http://schemas.microsoft.com/office/drawing/2014/main" id="{C02004BF-03C5-4A23-B81A-D6D80054E78D}"/>
              </a:ext>
            </a:extLst>
          </p:cNvPr>
          <p:cNvSpPr txBox="1"/>
          <p:nvPr/>
        </p:nvSpPr>
        <p:spPr>
          <a:xfrm>
            <a:off x="2863516" y="5676295"/>
            <a:ext cx="385010" cy="369332"/>
          </a:xfrm>
          <a:prstGeom prst="rect">
            <a:avLst/>
          </a:prstGeom>
          <a:noFill/>
        </p:spPr>
        <p:txBody>
          <a:bodyPr wrap="square" rtlCol="0">
            <a:spAutoFit/>
          </a:bodyPr>
          <a:lstStyle/>
          <a:p>
            <a:r>
              <a:rPr lang="en-US" dirty="0"/>
              <a:t>5</a:t>
            </a:r>
            <a:endParaRPr lang="en-IN" dirty="0"/>
          </a:p>
        </p:txBody>
      </p:sp>
    </p:spTree>
    <p:extLst>
      <p:ext uri="{BB962C8B-B14F-4D97-AF65-F5344CB8AC3E}">
        <p14:creationId xmlns:p14="http://schemas.microsoft.com/office/powerpoint/2010/main" val="1844051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791D1-5CF1-43FB-9205-D345DC5E4348}"/>
              </a:ext>
            </a:extLst>
          </p:cNvPr>
          <p:cNvSpPr>
            <a:spLocks noGrp="1"/>
          </p:cNvSpPr>
          <p:nvPr>
            <p:ph type="title"/>
          </p:nvPr>
        </p:nvSpPr>
        <p:spPr/>
        <p:txBody>
          <a:bodyPr/>
          <a:lstStyle/>
          <a:p>
            <a:r>
              <a:rPr lang="en-IN" dirty="0"/>
              <a:t>Agglomerative Hierarchical Clustering - Example</a:t>
            </a:r>
          </a:p>
        </p:txBody>
      </p:sp>
      <p:sp>
        <p:nvSpPr>
          <p:cNvPr id="3" name="Content Placeholder 2">
            <a:extLst>
              <a:ext uri="{FF2B5EF4-FFF2-40B4-BE49-F238E27FC236}">
                <a16:creationId xmlns:a16="http://schemas.microsoft.com/office/drawing/2014/main" id="{80E7CD20-C1CD-4CC0-B5AA-867792425068}"/>
              </a:ext>
            </a:extLst>
          </p:cNvPr>
          <p:cNvSpPr>
            <a:spLocks noGrp="1"/>
          </p:cNvSpPr>
          <p:nvPr>
            <p:ph idx="1"/>
          </p:nvPr>
        </p:nvSpPr>
        <p:spPr/>
        <p:txBody>
          <a:bodyPr/>
          <a:lstStyle/>
          <a:p>
            <a:r>
              <a:rPr lang="en-US" dirty="0"/>
              <a:t>To Update the distance matrix MIN[</a:t>
            </a:r>
            <a:r>
              <a:rPr lang="en-US" dirty="0" err="1"/>
              <a:t>dist</a:t>
            </a:r>
            <a:r>
              <a:rPr lang="en-US" dirty="0"/>
              <a:t>(P2,P5),P1]</a:t>
            </a:r>
          </a:p>
          <a:p>
            <a:r>
              <a:rPr lang="en-US" dirty="0"/>
              <a:t>MIN (</a:t>
            </a:r>
            <a:r>
              <a:rPr lang="en-US" dirty="0" err="1"/>
              <a:t>dist</a:t>
            </a:r>
            <a:r>
              <a:rPr lang="en-US" dirty="0"/>
              <a:t>(P2,P1),(P5,P1))</a:t>
            </a:r>
          </a:p>
          <a:p>
            <a:r>
              <a:rPr lang="en-US" dirty="0"/>
              <a:t>Min[(0.23,0.34)]</a:t>
            </a:r>
          </a:p>
          <a:p>
            <a:r>
              <a:rPr lang="en-US" dirty="0"/>
              <a:t>0.23</a:t>
            </a:r>
          </a:p>
          <a:p>
            <a:endParaRPr lang="en-US" dirty="0"/>
          </a:p>
          <a:p>
            <a:endParaRPr lang="en-US" dirty="0"/>
          </a:p>
          <a:p>
            <a:r>
              <a:rPr lang="en-US" dirty="0"/>
              <a:t>To Update the distance matrix MIN[</a:t>
            </a:r>
            <a:r>
              <a:rPr lang="en-US" dirty="0" err="1"/>
              <a:t>dist</a:t>
            </a:r>
            <a:r>
              <a:rPr lang="en-US" dirty="0"/>
              <a:t>(P2,P5),(P3,P6)]</a:t>
            </a:r>
          </a:p>
          <a:p>
            <a:r>
              <a:rPr lang="en-US" dirty="0"/>
              <a:t>MIN [(</a:t>
            </a:r>
            <a:r>
              <a:rPr lang="en-US" dirty="0" err="1"/>
              <a:t>dist</a:t>
            </a:r>
            <a:r>
              <a:rPr lang="en-US" dirty="0"/>
              <a:t>(P2,(P3,P6)),(P5,(P3,P6))]</a:t>
            </a:r>
          </a:p>
          <a:p>
            <a:r>
              <a:rPr lang="en-US" dirty="0"/>
              <a:t>Min[(0.15,0.28)]</a:t>
            </a:r>
          </a:p>
          <a:p>
            <a:r>
              <a:rPr lang="en-US" dirty="0"/>
              <a:t>0.15</a:t>
            </a:r>
          </a:p>
          <a:p>
            <a:endParaRPr lang="en-US" dirty="0"/>
          </a:p>
          <a:p>
            <a:endParaRPr lang="en-IN" dirty="0"/>
          </a:p>
        </p:txBody>
      </p:sp>
      <p:graphicFrame>
        <p:nvGraphicFramePr>
          <p:cNvPr id="5" name="Content Placeholder 4">
            <a:extLst>
              <a:ext uri="{FF2B5EF4-FFF2-40B4-BE49-F238E27FC236}">
                <a16:creationId xmlns:a16="http://schemas.microsoft.com/office/drawing/2014/main" id="{4384D312-6F5D-42AE-9A4B-C1935D798EB9}"/>
              </a:ext>
            </a:extLst>
          </p:cNvPr>
          <p:cNvGraphicFramePr>
            <a:graphicFrameLocks/>
          </p:cNvGraphicFramePr>
          <p:nvPr/>
        </p:nvGraphicFramePr>
        <p:xfrm>
          <a:off x="7211953" y="2280385"/>
          <a:ext cx="4536000" cy="2468880"/>
        </p:xfrm>
        <a:graphic>
          <a:graphicData uri="http://schemas.openxmlformats.org/drawingml/2006/table">
            <a:tbl>
              <a:tblPr firstRow="1" bandRow="1">
                <a:tableStyleId>{8EC20E35-A176-4012-BC5E-935CFFF8708E}</a:tableStyleId>
              </a:tblPr>
              <a:tblGrid>
                <a:gridCol w="756000">
                  <a:extLst>
                    <a:ext uri="{9D8B030D-6E8A-4147-A177-3AD203B41FA5}">
                      <a16:colId xmlns:a16="http://schemas.microsoft.com/office/drawing/2014/main" val="131083297"/>
                    </a:ext>
                  </a:extLst>
                </a:gridCol>
                <a:gridCol w="756000">
                  <a:extLst>
                    <a:ext uri="{9D8B030D-6E8A-4147-A177-3AD203B41FA5}">
                      <a16:colId xmlns:a16="http://schemas.microsoft.com/office/drawing/2014/main" val="20000"/>
                    </a:ext>
                  </a:extLst>
                </a:gridCol>
                <a:gridCol w="756000">
                  <a:extLst>
                    <a:ext uri="{9D8B030D-6E8A-4147-A177-3AD203B41FA5}">
                      <a16:colId xmlns:a16="http://schemas.microsoft.com/office/drawing/2014/main" val="20001"/>
                    </a:ext>
                  </a:extLst>
                </a:gridCol>
                <a:gridCol w="756000">
                  <a:extLst>
                    <a:ext uri="{9D8B030D-6E8A-4147-A177-3AD203B41FA5}">
                      <a16:colId xmlns:a16="http://schemas.microsoft.com/office/drawing/2014/main" val="1400501196"/>
                    </a:ext>
                  </a:extLst>
                </a:gridCol>
                <a:gridCol w="756000">
                  <a:extLst>
                    <a:ext uri="{9D8B030D-6E8A-4147-A177-3AD203B41FA5}">
                      <a16:colId xmlns:a16="http://schemas.microsoft.com/office/drawing/2014/main" val="2969812853"/>
                    </a:ext>
                  </a:extLst>
                </a:gridCol>
                <a:gridCol w="756000">
                  <a:extLst>
                    <a:ext uri="{9D8B030D-6E8A-4147-A177-3AD203B41FA5}">
                      <a16:colId xmlns:a16="http://schemas.microsoft.com/office/drawing/2014/main" val="1866506787"/>
                    </a:ext>
                  </a:extLst>
                </a:gridCol>
              </a:tblGrid>
              <a:tr h="411480">
                <a:tc>
                  <a:txBody>
                    <a:bodyPr/>
                    <a:lstStyle/>
                    <a:p>
                      <a:pPr algn="ctr"/>
                      <a:endParaRPr lang="en-US"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dirty="0">
                          <a:solidFill>
                            <a:schemeClr val="tx1"/>
                          </a:solidFill>
                        </a:rPr>
                        <a:t>P1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dirty="0">
                          <a:solidFill>
                            <a:schemeClr val="tx1"/>
                          </a:solidFill>
                        </a:rPr>
                        <a:t>P2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dirty="0">
                          <a:solidFill>
                            <a:schemeClr val="tx1"/>
                          </a:solidFill>
                        </a:rPr>
                        <a:t>P3,P6</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dirty="0">
                          <a:solidFill>
                            <a:schemeClr val="tx1"/>
                          </a:solidFill>
                        </a:rPr>
                        <a:t>P4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dirty="0">
                          <a:solidFill>
                            <a:schemeClr val="tx1"/>
                          </a:solidFill>
                        </a:rPr>
                        <a:t>P5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r h="411480">
                <a:tc>
                  <a:txBody>
                    <a:bodyPr/>
                    <a:lstStyle/>
                    <a:p>
                      <a:pPr algn="ctr"/>
                      <a:r>
                        <a:rPr lang="en-US" sz="1900" b="0" dirty="0">
                          <a:solidFill>
                            <a:schemeClr val="tx1"/>
                          </a:solidFill>
                        </a:rPr>
                        <a:t>P1</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b="0" dirty="0">
                          <a:solidFill>
                            <a:schemeClr val="tx1"/>
                          </a:solidFill>
                        </a:rPr>
                        <a:t>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algn="ctr"/>
                      <a:r>
                        <a:rPr lang="en-US" sz="1900" b="0" dirty="0">
                          <a:solidFill>
                            <a:schemeClr val="tx1"/>
                          </a:solidFill>
                        </a:rPr>
                        <a:t>P2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1">
                        <a:lumMod val="20000"/>
                        <a:lumOff val="80000"/>
                      </a:schemeClr>
                    </a:solidFill>
                  </a:tcPr>
                </a:tc>
                <a:tc>
                  <a:txBody>
                    <a:bodyPr/>
                    <a:lstStyle/>
                    <a:p>
                      <a:pPr algn="ctr"/>
                      <a:r>
                        <a:rPr lang="en-US" sz="1900" b="0" dirty="0">
                          <a:solidFill>
                            <a:schemeClr val="tx1"/>
                          </a:solidFill>
                        </a:rPr>
                        <a:t>0.23</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solidFill>
                            <a:schemeClr val="tx1"/>
                          </a:solidFill>
                        </a:rPr>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pPr algn="ctr"/>
                      <a:r>
                        <a:rPr lang="en-US" sz="1900" b="0" dirty="0">
                          <a:solidFill>
                            <a:schemeClr val="tx1"/>
                          </a:solidFill>
                        </a:rPr>
                        <a:t>P3,P6</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dirty="0"/>
                        <a:t>0.22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2"/>
                    </a:solidFill>
                  </a:tcPr>
                </a:tc>
                <a:tc>
                  <a:txBody>
                    <a:bodyPr/>
                    <a:lstStyle/>
                    <a:p>
                      <a:pPr algn="ctr"/>
                      <a:r>
                        <a:rPr lang="en-US" sz="2000" b="0" dirty="0"/>
                        <a:t>0.15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2"/>
                    </a:solidFill>
                  </a:tcPr>
                </a:tc>
                <a:tc>
                  <a:txBody>
                    <a:bodyPr/>
                    <a:lstStyle/>
                    <a:p>
                      <a:pPr algn="ctr"/>
                      <a:r>
                        <a:rPr lang="en-US" sz="2000" b="0" dirty="0"/>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pPr algn="ctr"/>
                      <a:r>
                        <a:rPr lang="en-US" sz="1900" b="0" dirty="0">
                          <a:solidFill>
                            <a:schemeClr val="tx1"/>
                          </a:solidFill>
                        </a:rPr>
                        <a:t>P4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dirty="0"/>
                        <a:t>0.37</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0.20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ctr" defTabSz="914400" rtl="0" eaLnBrk="1" latinLnBrk="0" hangingPunct="1"/>
                      <a:r>
                        <a:rPr lang="en-US" sz="2000" b="0" kern="1200" dirty="0">
                          <a:solidFill>
                            <a:schemeClr val="tx1"/>
                          </a:solidFill>
                          <a:latin typeface="+mn-lt"/>
                          <a:ea typeface="+mn-ea"/>
                          <a:cs typeface="+mn-cs"/>
                        </a:rPr>
                        <a:t>0.15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2"/>
                    </a:solidFill>
                  </a:tcPr>
                </a:tc>
                <a:tc>
                  <a:txBody>
                    <a:bodyPr/>
                    <a:lstStyle/>
                    <a:p>
                      <a:pPr algn="ctr"/>
                      <a:r>
                        <a:rPr lang="en-US" sz="2000" b="0" dirty="0"/>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480">
                <a:tc>
                  <a:txBody>
                    <a:bodyPr/>
                    <a:lstStyle/>
                    <a:p>
                      <a:pPr algn="ctr"/>
                      <a:r>
                        <a:rPr lang="en-US" sz="1900" b="0" dirty="0">
                          <a:solidFill>
                            <a:schemeClr val="tx1"/>
                          </a:solidFill>
                        </a:rPr>
                        <a:t>P5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1">
                        <a:lumMod val="20000"/>
                        <a:lumOff val="80000"/>
                      </a:schemeClr>
                    </a:solidFill>
                  </a:tcPr>
                </a:tc>
                <a:tc>
                  <a:txBody>
                    <a:bodyPr/>
                    <a:lstStyle/>
                    <a:p>
                      <a:pPr algn="ctr"/>
                      <a:r>
                        <a:rPr lang="en-US" sz="1900" b="0" dirty="0"/>
                        <a:t>0.34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0.14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2"/>
                    </a:solidFill>
                  </a:tcPr>
                </a:tc>
                <a:tc>
                  <a:txBody>
                    <a:bodyPr/>
                    <a:lstStyle/>
                    <a:p>
                      <a:pPr marL="0" algn="ctr" defTabSz="914400" rtl="0" eaLnBrk="1" latinLnBrk="0" hangingPunct="1"/>
                      <a:r>
                        <a:rPr lang="en-US" sz="2000" b="0" kern="1200" dirty="0">
                          <a:solidFill>
                            <a:schemeClr val="tx1"/>
                          </a:solidFill>
                          <a:latin typeface="+mn-lt"/>
                          <a:ea typeface="+mn-ea"/>
                          <a:cs typeface="+mn-cs"/>
                        </a:rPr>
                        <a:t>0.28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2"/>
                    </a:solidFill>
                  </a:tcPr>
                </a:tc>
                <a:tc>
                  <a:txBody>
                    <a:bodyPr/>
                    <a:lstStyle/>
                    <a:p>
                      <a:pPr algn="ctr"/>
                      <a:r>
                        <a:rPr lang="en-US" sz="2000" b="0" dirty="0"/>
                        <a:t>0.29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183663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791D1-5CF1-43FB-9205-D345DC5E4348}"/>
              </a:ext>
            </a:extLst>
          </p:cNvPr>
          <p:cNvSpPr>
            <a:spLocks noGrp="1"/>
          </p:cNvSpPr>
          <p:nvPr>
            <p:ph type="title"/>
          </p:nvPr>
        </p:nvSpPr>
        <p:spPr/>
        <p:txBody>
          <a:bodyPr/>
          <a:lstStyle/>
          <a:p>
            <a:r>
              <a:rPr lang="en-IN" dirty="0"/>
              <a:t>Agglomerative Hierarchical Clustering - Example</a:t>
            </a:r>
          </a:p>
        </p:txBody>
      </p:sp>
      <p:sp>
        <p:nvSpPr>
          <p:cNvPr id="3" name="Content Placeholder 2">
            <a:extLst>
              <a:ext uri="{FF2B5EF4-FFF2-40B4-BE49-F238E27FC236}">
                <a16:creationId xmlns:a16="http://schemas.microsoft.com/office/drawing/2014/main" id="{80E7CD20-C1CD-4CC0-B5AA-867792425068}"/>
              </a:ext>
            </a:extLst>
          </p:cNvPr>
          <p:cNvSpPr>
            <a:spLocks noGrp="1"/>
          </p:cNvSpPr>
          <p:nvPr>
            <p:ph idx="1"/>
          </p:nvPr>
        </p:nvSpPr>
        <p:spPr/>
        <p:txBody>
          <a:bodyPr/>
          <a:lstStyle/>
          <a:p>
            <a:r>
              <a:rPr lang="en-US" dirty="0"/>
              <a:t>To Update the distance matrix MIN[</a:t>
            </a:r>
            <a:r>
              <a:rPr lang="en-US" dirty="0" err="1"/>
              <a:t>dist</a:t>
            </a:r>
            <a:r>
              <a:rPr lang="en-US" dirty="0"/>
              <a:t>(P2,P5),P4]</a:t>
            </a:r>
          </a:p>
          <a:p>
            <a:r>
              <a:rPr lang="en-US" dirty="0"/>
              <a:t>MIN (</a:t>
            </a:r>
            <a:r>
              <a:rPr lang="en-US" dirty="0" err="1"/>
              <a:t>dist</a:t>
            </a:r>
            <a:r>
              <a:rPr lang="en-US" dirty="0"/>
              <a:t>(P2,P4),(P5,P4))</a:t>
            </a:r>
          </a:p>
          <a:p>
            <a:r>
              <a:rPr lang="en-US" dirty="0"/>
              <a:t>Min[(0.20,0.29)]</a:t>
            </a:r>
          </a:p>
          <a:p>
            <a:r>
              <a:rPr lang="en-US" dirty="0"/>
              <a:t>0.20</a:t>
            </a:r>
          </a:p>
          <a:p>
            <a:endParaRPr lang="en-US" dirty="0"/>
          </a:p>
          <a:p>
            <a:endParaRPr lang="en-US" dirty="0"/>
          </a:p>
          <a:p>
            <a:endParaRPr lang="en-US" dirty="0"/>
          </a:p>
          <a:p>
            <a:endParaRPr lang="en-IN" dirty="0"/>
          </a:p>
        </p:txBody>
      </p:sp>
      <p:graphicFrame>
        <p:nvGraphicFramePr>
          <p:cNvPr id="5" name="Content Placeholder 4">
            <a:extLst>
              <a:ext uri="{FF2B5EF4-FFF2-40B4-BE49-F238E27FC236}">
                <a16:creationId xmlns:a16="http://schemas.microsoft.com/office/drawing/2014/main" id="{4384D312-6F5D-42AE-9A4B-C1935D798EB9}"/>
              </a:ext>
            </a:extLst>
          </p:cNvPr>
          <p:cNvGraphicFramePr>
            <a:graphicFrameLocks/>
          </p:cNvGraphicFramePr>
          <p:nvPr/>
        </p:nvGraphicFramePr>
        <p:xfrm>
          <a:off x="7181808" y="960120"/>
          <a:ext cx="4536000" cy="2468880"/>
        </p:xfrm>
        <a:graphic>
          <a:graphicData uri="http://schemas.openxmlformats.org/drawingml/2006/table">
            <a:tbl>
              <a:tblPr firstRow="1" bandRow="1">
                <a:tableStyleId>{8EC20E35-A176-4012-BC5E-935CFFF8708E}</a:tableStyleId>
              </a:tblPr>
              <a:tblGrid>
                <a:gridCol w="756000">
                  <a:extLst>
                    <a:ext uri="{9D8B030D-6E8A-4147-A177-3AD203B41FA5}">
                      <a16:colId xmlns:a16="http://schemas.microsoft.com/office/drawing/2014/main" val="131083297"/>
                    </a:ext>
                  </a:extLst>
                </a:gridCol>
                <a:gridCol w="756000">
                  <a:extLst>
                    <a:ext uri="{9D8B030D-6E8A-4147-A177-3AD203B41FA5}">
                      <a16:colId xmlns:a16="http://schemas.microsoft.com/office/drawing/2014/main" val="20000"/>
                    </a:ext>
                  </a:extLst>
                </a:gridCol>
                <a:gridCol w="756000">
                  <a:extLst>
                    <a:ext uri="{9D8B030D-6E8A-4147-A177-3AD203B41FA5}">
                      <a16:colId xmlns:a16="http://schemas.microsoft.com/office/drawing/2014/main" val="20001"/>
                    </a:ext>
                  </a:extLst>
                </a:gridCol>
                <a:gridCol w="756000">
                  <a:extLst>
                    <a:ext uri="{9D8B030D-6E8A-4147-A177-3AD203B41FA5}">
                      <a16:colId xmlns:a16="http://schemas.microsoft.com/office/drawing/2014/main" val="1400501196"/>
                    </a:ext>
                  </a:extLst>
                </a:gridCol>
                <a:gridCol w="756000">
                  <a:extLst>
                    <a:ext uri="{9D8B030D-6E8A-4147-A177-3AD203B41FA5}">
                      <a16:colId xmlns:a16="http://schemas.microsoft.com/office/drawing/2014/main" val="2969812853"/>
                    </a:ext>
                  </a:extLst>
                </a:gridCol>
                <a:gridCol w="756000">
                  <a:extLst>
                    <a:ext uri="{9D8B030D-6E8A-4147-A177-3AD203B41FA5}">
                      <a16:colId xmlns:a16="http://schemas.microsoft.com/office/drawing/2014/main" val="1866506787"/>
                    </a:ext>
                  </a:extLst>
                </a:gridCol>
              </a:tblGrid>
              <a:tr h="411480">
                <a:tc>
                  <a:txBody>
                    <a:bodyPr/>
                    <a:lstStyle/>
                    <a:p>
                      <a:pPr algn="ctr"/>
                      <a:endParaRPr lang="en-US"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dirty="0">
                          <a:solidFill>
                            <a:schemeClr val="tx1"/>
                          </a:solidFill>
                        </a:rPr>
                        <a:t>P1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dirty="0">
                          <a:solidFill>
                            <a:schemeClr val="tx1"/>
                          </a:solidFill>
                        </a:rPr>
                        <a:t>P2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dirty="0">
                          <a:solidFill>
                            <a:schemeClr val="tx1"/>
                          </a:solidFill>
                        </a:rPr>
                        <a:t>P3,P6</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dirty="0">
                          <a:solidFill>
                            <a:schemeClr val="tx1"/>
                          </a:solidFill>
                        </a:rPr>
                        <a:t>P4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dirty="0">
                          <a:solidFill>
                            <a:schemeClr val="tx1"/>
                          </a:solidFill>
                        </a:rPr>
                        <a:t>P5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r h="411480">
                <a:tc>
                  <a:txBody>
                    <a:bodyPr/>
                    <a:lstStyle/>
                    <a:p>
                      <a:pPr algn="ctr"/>
                      <a:r>
                        <a:rPr lang="en-US" sz="1900" b="0" dirty="0">
                          <a:solidFill>
                            <a:schemeClr val="tx1"/>
                          </a:solidFill>
                        </a:rPr>
                        <a:t>P1</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b="0" dirty="0">
                          <a:solidFill>
                            <a:schemeClr val="tx1"/>
                          </a:solidFill>
                        </a:rPr>
                        <a:t>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algn="ctr"/>
                      <a:r>
                        <a:rPr lang="en-US" sz="1900" b="0" dirty="0">
                          <a:solidFill>
                            <a:schemeClr val="tx1"/>
                          </a:solidFill>
                        </a:rPr>
                        <a:t>P2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1">
                        <a:lumMod val="20000"/>
                        <a:lumOff val="80000"/>
                      </a:schemeClr>
                    </a:solidFill>
                  </a:tcPr>
                </a:tc>
                <a:tc>
                  <a:txBody>
                    <a:bodyPr/>
                    <a:lstStyle/>
                    <a:p>
                      <a:pPr algn="ctr"/>
                      <a:r>
                        <a:rPr lang="en-US" sz="1900" b="0" dirty="0">
                          <a:solidFill>
                            <a:schemeClr val="tx1"/>
                          </a:solidFill>
                        </a:rPr>
                        <a:t>0.23</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solidFill>
                            <a:schemeClr val="tx1"/>
                          </a:solidFill>
                        </a:rPr>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pPr algn="ctr"/>
                      <a:r>
                        <a:rPr lang="en-US" sz="1900" b="0" dirty="0">
                          <a:solidFill>
                            <a:schemeClr val="tx1"/>
                          </a:solidFill>
                        </a:rPr>
                        <a:t>P3,P6</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dirty="0"/>
                        <a:t>0.22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2"/>
                    </a:solidFill>
                  </a:tcPr>
                </a:tc>
                <a:tc>
                  <a:txBody>
                    <a:bodyPr/>
                    <a:lstStyle/>
                    <a:p>
                      <a:pPr algn="ctr"/>
                      <a:r>
                        <a:rPr lang="en-US" sz="2000" b="0" dirty="0"/>
                        <a:t>0.15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2"/>
                    </a:solidFill>
                  </a:tcPr>
                </a:tc>
                <a:tc>
                  <a:txBody>
                    <a:bodyPr/>
                    <a:lstStyle/>
                    <a:p>
                      <a:pPr algn="ctr"/>
                      <a:r>
                        <a:rPr lang="en-US" sz="2000" b="0" dirty="0"/>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pPr algn="ctr"/>
                      <a:r>
                        <a:rPr lang="en-US" sz="1900" b="0" dirty="0">
                          <a:solidFill>
                            <a:schemeClr val="tx1"/>
                          </a:solidFill>
                        </a:rPr>
                        <a:t>P4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dirty="0"/>
                        <a:t>0.37</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0.20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ctr" defTabSz="914400" rtl="0" eaLnBrk="1" latinLnBrk="0" hangingPunct="1"/>
                      <a:r>
                        <a:rPr lang="en-US" sz="2000" b="0" kern="1200" dirty="0">
                          <a:solidFill>
                            <a:schemeClr val="tx1"/>
                          </a:solidFill>
                          <a:latin typeface="+mn-lt"/>
                          <a:ea typeface="+mn-ea"/>
                          <a:cs typeface="+mn-cs"/>
                        </a:rPr>
                        <a:t>0.15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2"/>
                    </a:solidFill>
                  </a:tcPr>
                </a:tc>
                <a:tc>
                  <a:txBody>
                    <a:bodyPr/>
                    <a:lstStyle/>
                    <a:p>
                      <a:pPr algn="ctr"/>
                      <a:r>
                        <a:rPr lang="en-US" sz="2000" b="0" dirty="0"/>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480">
                <a:tc>
                  <a:txBody>
                    <a:bodyPr/>
                    <a:lstStyle/>
                    <a:p>
                      <a:pPr algn="ctr"/>
                      <a:r>
                        <a:rPr lang="en-US" sz="1900" b="0" dirty="0">
                          <a:solidFill>
                            <a:schemeClr val="tx1"/>
                          </a:solidFill>
                        </a:rPr>
                        <a:t>P5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1">
                        <a:lumMod val="20000"/>
                        <a:lumOff val="80000"/>
                      </a:schemeClr>
                    </a:solidFill>
                  </a:tcPr>
                </a:tc>
                <a:tc>
                  <a:txBody>
                    <a:bodyPr/>
                    <a:lstStyle/>
                    <a:p>
                      <a:pPr algn="ctr"/>
                      <a:r>
                        <a:rPr lang="en-US" sz="1900" b="0" dirty="0"/>
                        <a:t>0.34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0.14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2"/>
                    </a:solidFill>
                  </a:tcPr>
                </a:tc>
                <a:tc>
                  <a:txBody>
                    <a:bodyPr/>
                    <a:lstStyle/>
                    <a:p>
                      <a:pPr marL="0" algn="ctr" defTabSz="914400" rtl="0" eaLnBrk="1" latinLnBrk="0" hangingPunct="1"/>
                      <a:r>
                        <a:rPr lang="en-US" sz="2000" b="0" kern="1200" dirty="0">
                          <a:solidFill>
                            <a:schemeClr val="tx1"/>
                          </a:solidFill>
                          <a:latin typeface="+mn-lt"/>
                          <a:ea typeface="+mn-ea"/>
                          <a:cs typeface="+mn-cs"/>
                        </a:rPr>
                        <a:t>0.28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2"/>
                    </a:solidFill>
                  </a:tcPr>
                </a:tc>
                <a:tc>
                  <a:txBody>
                    <a:bodyPr/>
                    <a:lstStyle/>
                    <a:p>
                      <a:pPr algn="ctr"/>
                      <a:r>
                        <a:rPr lang="en-US" sz="2000" b="0" dirty="0"/>
                        <a:t>0.29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124895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791D1-5CF1-43FB-9205-D345DC5E4348}"/>
              </a:ext>
            </a:extLst>
          </p:cNvPr>
          <p:cNvSpPr>
            <a:spLocks noGrp="1"/>
          </p:cNvSpPr>
          <p:nvPr>
            <p:ph type="title"/>
          </p:nvPr>
        </p:nvSpPr>
        <p:spPr/>
        <p:txBody>
          <a:bodyPr/>
          <a:lstStyle/>
          <a:p>
            <a:r>
              <a:rPr lang="en-IN" dirty="0"/>
              <a:t>Agglomerative Hierarchical Clustering - Example</a:t>
            </a:r>
          </a:p>
        </p:txBody>
      </p:sp>
      <p:graphicFrame>
        <p:nvGraphicFramePr>
          <p:cNvPr id="5" name="Content Placeholder 4">
            <a:extLst>
              <a:ext uri="{FF2B5EF4-FFF2-40B4-BE49-F238E27FC236}">
                <a16:creationId xmlns:a16="http://schemas.microsoft.com/office/drawing/2014/main" id="{4384D312-6F5D-42AE-9A4B-C1935D798EB9}"/>
              </a:ext>
            </a:extLst>
          </p:cNvPr>
          <p:cNvGraphicFramePr>
            <a:graphicFrameLocks/>
          </p:cNvGraphicFramePr>
          <p:nvPr/>
        </p:nvGraphicFramePr>
        <p:xfrm>
          <a:off x="361974" y="1189522"/>
          <a:ext cx="4536000" cy="2468880"/>
        </p:xfrm>
        <a:graphic>
          <a:graphicData uri="http://schemas.openxmlformats.org/drawingml/2006/table">
            <a:tbl>
              <a:tblPr firstRow="1" bandRow="1">
                <a:tableStyleId>{8EC20E35-A176-4012-BC5E-935CFFF8708E}</a:tableStyleId>
              </a:tblPr>
              <a:tblGrid>
                <a:gridCol w="756000">
                  <a:extLst>
                    <a:ext uri="{9D8B030D-6E8A-4147-A177-3AD203B41FA5}">
                      <a16:colId xmlns:a16="http://schemas.microsoft.com/office/drawing/2014/main" val="131083297"/>
                    </a:ext>
                  </a:extLst>
                </a:gridCol>
                <a:gridCol w="756000">
                  <a:extLst>
                    <a:ext uri="{9D8B030D-6E8A-4147-A177-3AD203B41FA5}">
                      <a16:colId xmlns:a16="http://schemas.microsoft.com/office/drawing/2014/main" val="20000"/>
                    </a:ext>
                  </a:extLst>
                </a:gridCol>
                <a:gridCol w="756000">
                  <a:extLst>
                    <a:ext uri="{9D8B030D-6E8A-4147-A177-3AD203B41FA5}">
                      <a16:colId xmlns:a16="http://schemas.microsoft.com/office/drawing/2014/main" val="20001"/>
                    </a:ext>
                  </a:extLst>
                </a:gridCol>
                <a:gridCol w="756000">
                  <a:extLst>
                    <a:ext uri="{9D8B030D-6E8A-4147-A177-3AD203B41FA5}">
                      <a16:colId xmlns:a16="http://schemas.microsoft.com/office/drawing/2014/main" val="1400501196"/>
                    </a:ext>
                  </a:extLst>
                </a:gridCol>
                <a:gridCol w="756000">
                  <a:extLst>
                    <a:ext uri="{9D8B030D-6E8A-4147-A177-3AD203B41FA5}">
                      <a16:colId xmlns:a16="http://schemas.microsoft.com/office/drawing/2014/main" val="2969812853"/>
                    </a:ext>
                  </a:extLst>
                </a:gridCol>
                <a:gridCol w="756000">
                  <a:extLst>
                    <a:ext uri="{9D8B030D-6E8A-4147-A177-3AD203B41FA5}">
                      <a16:colId xmlns:a16="http://schemas.microsoft.com/office/drawing/2014/main" val="1866506787"/>
                    </a:ext>
                  </a:extLst>
                </a:gridCol>
              </a:tblGrid>
              <a:tr h="411480">
                <a:tc>
                  <a:txBody>
                    <a:bodyPr/>
                    <a:lstStyle/>
                    <a:p>
                      <a:pPr algn="ctr"/>
                      <a:endParaRPr lang="en-US"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dirty="0">
                          <a:solidFill>
                            <a:schemeClr val="tx1"/>
                          </a:solidFill>
                        </a:rPr>
                        <a:t>P1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dirty="0">
                          <a:solidFill>
                            <a:schemeClr val="tx1"/>
                          </a:solidFill>
                        </a:rPr>
                        <a:t>P2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dirty="0">
                          <a:solidFill>
                            <a:schemeClr val="tx1"/>
                          </a:solidFill>
                        </a:rPr>
                        <a:t>P3,P6</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dirty="0">
                          <a:solidFill>
                            <a:schemeClr val="tx1"/>
                          </a:solidFill>
                        </a:rPr>
                        <a:t>P4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dirty="0">
                          <a:solidFill>
                            <a:schemeClr val="tx1"/>
                          </a:solidFill>
                        </a:rPr>
                        <a:t>P5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r h="411480">
                <a:tc>
                  <a:txBody>
                    <a:bodyPr/>
                    <a:lstStyle/>
                    <a:p>
                      <a:pPr algn="ctr"/>
                      <a:r>
                        <a:rPr lang="en-US" sz="1900" b="0" dirty="0">
                          <a:solidFill>
                            <a:schemeClr val="tx1"/>
                          </a:solidFill>
                        </a:rPr>
                        <a:t>P1</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b="0" dirty="0">
                          <a:solidFill>
                            <a:schemeClr val="tx1"/>
                          </a:solidFill>
                        </a:rPr>
                        <a:t>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algn="ctr"/>
                      <a:r>
                        <a:rPr lang="en-US" sz="1900" b="0" dirty="0">
                          <a:solidFill>
                            <a:schemeClr val="tx1"/>
                          </a:solidFill>
                        </a:rPr>
                        <a:t>P2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1">
                        <a:lumMod val="20000"/>
                        <a:lumOff val="80000"/>
                      </a:schemeClr>
                    </a:solidFill>
                  </a:tcPr>
                </a:tc>
                <a:tc>
                  <a:txBody>
                    <a:bodyPr/>
                    <a:lstStyle/>
                    <a:p>
                      <a:pPr algn="ctr"/>
                      <a:r>
                        <a:rPr lang="en-US" sz="1900" b="0" dirty="0">
                          <a:solidFill>
                            <a:schemeClr val="tx1"/>
                          </a:solidFill>
                        </a:rPr>
                        <a:t>0.23</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solidFill>
                            <a:schemeClr val="tx1"/>
                          </a:solidFill>
                        </a:rPr>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pPr algn="ctr"/>
                      <a:r>
                        <a:rPr lang="en-US" sz="1900" b="0" dirty="0">
                          <a:solidFill>
                            <a:schemeClr val="tx1"/>
                          </a:solidFill>
                        </a:rPr>
                        <a:t>P3,P6</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dirty="0"/>
                        <a:t>0.22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2"/>
                    </a:solidFill>
                  </a:tcPr>
                </a:tc>
                <a:tc>
                  <a:txBody>
                    <a:bodyPr/>
                    <a:lstStyle/>
                    <a:p>
                      <a:pPr algn="ctr"/>
                      <a:r>
                        <a:rPr lang="en-US" sz="2000" b="0" dirty="0"/>
                        <a:t>0.15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2"/>
                    </a:solidFill>
                  </a:tcPr>
                </a:tc>
                <a:tc>
                  <a:txBody>
                    <a:bodyPr/>
                    <a:lstStyle/>
                    <a:p>
                      <a:pPr algn="ctr"/>
                      <a:r>
                        <a:rPr lang="en-US" sz="2000" b="0" dirty="0"/>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pPr algn="ctr"/>
                      <a:r>
                        <a:rPr lang="en-US" sz="1900" b="0" dirty="0">
                          <a:solidFill>
                            <a:schemeClr val="tx1"/>
                          </a:solidFill>
                        </a:rPr>
                        <a:t>P4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dirty="0"/>
                        <a:t>0.37</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0.20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ctr" defTabSz="914400" rtl="0" eaLnBrk="1" latinLnBrk="0" hangingPunct="1"/>
                      <a:r>
                        <a:rPr lang="en-US" sz="2000" b="0" kern="1200" dirty="0">
                          <a:solidFill>
                            <a:schemeClr val="tx1"/>
                          </a:solidFill>
                          <a:latin typeface="+mn-lt"/>
                          <a:ea typeface="+mn-ea"/>
                          <a:cs typeface="+mn-cs"/>
                        </a:rPr>
                        <a:t>0.15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2"/>
                    </a:solidFill>
                  </a:tcPr>
                </a:tc>
                <a:tc>
                  <a:txBody>
                    <a:bodyPr/>
                    <a:lstStyle/>
                    <a:p>
                      <a:pPr algn="ctr"/>
                      <a:r>
                        <a:rPr lang="en-US" sz="2000" b="0" dirty="0"/>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480">
                <a:tc>
                  <a:txBody>
                    <a:bodyPr/>
                    <a:lstStyle/>
                    <a:p>
                      <a:pPr algn="ctr"/>
                      <a:r>
                        <a:rPr lang="en-US" sz="1900" b="0" dirty="0">
                          <a:solidFill>
                            <a:schemeClr val="tx1"/>
                          </a:solidFill>
                        </a:rPr>
                        <a:t>P5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1">
                        <a:lumMod val="20000"/>
                        <a:lumOff val="80000"/>
                      </a:schemeClr>
                    </a:solidFill>
                  </a:tcPr>
                </a:tc>
                <a:tc>
                  <a:txBody>
                    <a:bodyPr/>
                    <a:lstStyle/>
                    <a:p>
                      <a:pPr algn="ctr"/>
                      <a:r>
                        <a:rPr lang="en-US" sz="1900" b="0" dirty="0"/>
                        <a:t>0.34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0.14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2"/>
                    </a:solidFill>
                  </a:tcPr>
                </a:tc>
                <a:tc>
                  <a:txBody>
                    <a:bodyPr/>
                    <a:lstStyle/>
                    <a:p>
                      <a:pPr marL="0" algn="ctr" defTabSz="914400" rtl="0" eaLnBrk="1" latinLnBrk="0" hangingPunct="1"/>
                      <a:r>
                        <a:rPr lang="en-US" sz="2000" b="0" kern="1200" dirty="0">
                          <a:solidFill>
                            <a:schemeClr val="tx1"/>
                          </a:solidFill>
                          <a:latin typeface="+mn-lt"/>
                          <a:ea typeface="+mn-ea"/>
                          <a:cs typeface="+mn-cs"/>
                        </a:rPr>
                        <a:t>0.28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2"/>
                    </a:solidFill>
                  </a:tcPr>
                </a:tc>
                <a:tc>
                  <a:txBody>
                    <a:bodyPr/>
                    <a:lstStyle/>
                    <a:p>
                      <a:pPr algn="ctr"/>
                      <a:r>
                        <a:rPr lang="en-US" sz="2000" b="0" dirty="0"/>
                        <a:t>0.29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graphicFrame>
        <p:nvGraphicFramePr>
          <p:cNvPr id="7" name="Content Placeholder 4">
            <a:extLst>
              <a:ext uri="{FF2B5EF4-FFF2-40B4-BE49-F238E27FC236}">
                <a16:creationId xmlns:a16="http://schemas.microsoft.com/office/drawing/2014/main" id="{D0C75D2C-5E2C-4D2D-881D-9C69649A91D1}"/>
              </a:ext>
            </a:extLst>
          </p:cNvPr>
          <p:cNvGraphicFramePr>
            <a:graphicFrameLocks/>
          </p:cNvGraphicFramePr>
          <p:nvPr/>
        </p:nvGraphicFramePr>
        <p:xfrm>
          <a:off x="5824311" y="1438442"/>
          <a:ext cx="3780000" cy="2057400"/>
        </p:xfrm>
        <a:graphic>
          <a:graphicData uri="http://schemas.openxmlformats.org/drawingml/2006/table">
            <a:tbl>
              <a:tblPr firstRow="1" bandRow="1">
                <a:tableStyleId>{8EC20E35-A176-4012-BC5E-935CFFF8708E}</a:tableStyleId>
              </a:tblPr>
              <a:tblGrid>
                <a:gridCol w="756000">
                  <a:extLst>
                    <a:ext uri="{9D8B030D-6E8A-4147-A177-3AD203B41FA5}">
                      <a16:colId xmlns:a16="http://schemas.microsoft.com/office/drawing/2014/main" val="131083297"/>
                    </a:ext>
                  </a:extLst>
                </a:gridCol>
                <a:gridCol w="756000">
                  <a:extLst>
                    <a:ext uri="{9D8B030D-6E8A-4147-A177-3AD203B41FA5}">
                      <a16:colId xmlns:a16="http://schemas.microsoft.com/office/drawing/2014/main" val="20000"/>
                    </a:ext>
                  </a:extLst>
                </a:gridCol>
                <a:gridCol w="756000">
                  <a:extLst>
                    <a:ext uri="{9D8B030D-6E8A-4147-A177-3AD203B41FA5}">
                      <a16:colId xmlns:a16="http://schemas.microsoft.com/office/drawing/2014/main" val="20001"/>
                    </a:ext>
                  </a:extLst>
                </a:gridCol>
                <a:gridCol w="756000">
                  <a:extLst>
                    <a:ext uri="{9D8B030D-6E8A-4147-A177-3AD203B41FA5}">
                      <a16:colId xmlns:a16="http://schemas.microsoft.com/office/drawing/2014/main" val="1400501196"/>
                    </a:ext>
                  </a:extLst>
                </a:gridCol>
                <a:gridCol w="756000">
                  <a:extLst>
                    <a:ext uri="{9D8B030D-6E8A-4147-A177-3AD203B41FA5}">
                      <a16:colId xmlns:a16="http://schemas.microsoft.com/office/drawing/2014/main" val="2969812853"/>
                    </a:ext>
                  </a:extLst>
                </a:gridCol>
              </a:tblGrid>
              <a:tr h="411480">
                <a:tc>
                  <a:txBody>
                    <a:bodyPr/>
                    <a:lstStyle/>
                    <a:p>
                      <a:pPr algn="ctr"/>
                      <a:endParaRPr lang="en-US"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dirty="0">
                          <a:solidFill>
                            <a:schemeClr val="tx1"/>
                          </a:solidFill>
                        </a:rPr>
                        <a:t>P1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dirty="0">
                          <a:solidFill>
                            <a:schemeClr val="tx1"/>
                          </a:solidFill>
                        </a:rPr>
                        <a:t>P2,P5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dirty="0">
                          <a:solidFill>
                            <a:schemeClr val="tx1"/>
                          </a:solidFill>
                        </a:rPr>
                        <a:t>P3,P6</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dirty="0">
                          <a:solidFill>
                            <a:schemeClr val="tx1"/>
                          </a:solidFill>
                        </a:rPr>
                        <a:t>P4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pPr algn="ctr"/>
                      <a:r>
                        <a:rPr lang="en-US" sz="1900" b="0" dirty="0">
                          <a:solidFill>
                            <a:schemeClr val="tx1"/>
                          </a:solidFill>
                        </a:rPr>
                        <a:t>P1</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b="0" dirty="0">
                          <a:solidFill>
                            <a:schemeClr val="tx1"/>
                          </a:solidFill>
                        </a:rPr>
                        <a:t>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algn="ctr"/>
                      <a:r>
                        <a:rPr lang="en-US" sz="1900" b="0" dirty="0">
                          <a:solidFill>
                            <a:schemeClr val="tx1"/>
                          </a:solidFill>
                        </a:rPr>
                        <a:t>P2,P5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b="0" dirty="0">
                          <a:solidFill>
                            <a:schemeClr val="tx1"/>
                          </a:solidFill>
                        </a:rPr>
                        <a:t>0.23</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1">
                        <a:lumMod val="20000"/>
                        <a:lumOff val="80000"/>
                      </a:schemeClr>
                    </a:solidFill>
                  </a:tcPr>
                </a:tc>
                <a:tc>
                  <a:txBody>
                    <a:bodyPr/>
                    <a:lstStyle/>
                    <a:p>
                      <a:pPr algn="ctr"/>
                      <a:r>
                        <a:rPr lang="en-US" sz="2000" b="0" dirty="0">
                          <a:solidFill>
                            <a:schemeClr val="tx1"/>
                          </a:solidFill>
                        </a:rPr>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pPr algn="ctr"/>
                      <a:r>
                        <a:rPr lang="en-US" sz="1900" b="0" dirty="0">
                          <a:solidFill>
                            <a:schemeClr val="tx1"/>
                          </a:solidFill>
                        </a:rPr>
                        <a:t>P3,P6</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dirty="0"/>
                        <a:t>0.22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2"/>
                    </a:solidFill>
                  </a:tcPr>
                </a:tc>
                <a:tc>
                  <a:txBody>
                    <a:bodyPr/>
                    <a:lstStyle/>
                    <a:p>
                      <a:pPr algn="ctr"/>
                      <a:r>
                        <a:rPr lang="en-US" sz="2000" b="0" dirty="0"/>
                        <a:t>0.15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1">
                        <a:lumMod val="20000"/>
                        <a:lumOff val="80000"/>
                      </a:schemeClr>
                    </a:solidFill>
                  </a:tcPr>
                </a:tc>
                <a:tc>
                  <a:txBody>
                    <a:bodyPr/>
                    <a:lstStyle/>
                    <a:p>
                      <a:pPr algn="ctr"/>
                      <a:r>
                        <a:rPr lang="en-US" sz="2000" b="0" dirty="0"/>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pPr algn="ctr"/>
                      <a:r>
                        <a:rPr lang="en-US" sz="1900" b="0" dirty="0">
                          <a:solidFill>
                            <a:schemeClr val="tx1"/>
                          </a:solidFill>
                        </a:rPr>
                        <a:t>P4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dirty="0"/>
                        <a:t>0.37</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0.20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latinLnBrk="0" hangingPunct="1"/>
                      <a:r>
                        <a:rPr lang="en-US" sz="2000" b="0" kern="1200" dirty="0">
                          <a:solidFill>
                            <a:schemeClr val="tx1"/>
                          </a:solidFill>
                          <a:latin typeface="+mn-lt"/>
                          <a:ea typeface="+mn-ea"/>
                          <a:cs typeface="+mn-cs"/>
                        </a:rPr>
                        <a:t>0.15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2"/>
                    </a:solidFill>
                  </a:tcPr>
                </a:tc>
                <a:tc>
                  <a:txBody>
                    <a:bodyPr/>
                    <a:lstStyle/>
                    <a:p>
                      <a:pPr algn="ctr"/>
                      <a:r>
                        <a:rPr lang="en-US" sz="2000" b="0" dirty="0"/>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394027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791D1-5CF1-43FB-9205-D345DC5E4348}"/>
              </a:ext>
            </a:extLst>
          </p:cNvPr>
          <p:cNvSpPr>
            <a:spLocks noGrp="1"/>
          </p:cNvSpPr>
          <p:nvPr>
            <p:ph type="title"/>
          </p:nvPr>
        </p:nvSpPr>
        <p:spPr/>
        <p:txBody>
          <a:bodyPr/>
          <a:lstStyle/>
          <a:p>
            <a:r>
              <a:rPr lang="en-IN" dirty="0"/>
              <a:t>Agglomerative Hierarchical Clustering - Example</a:t>
            </a:r>
          </a:p>
        </p:txBody>
      </p:sp>
      <p:graphicFrame>
        <p:nvGraphicFramePr>
          <p:cNvPr id="7" name="Content Placeholder 4">
            <a:extLst>
              <a:ext uri="{FF2B5EF4-FFF2-40B4-BE49-F238E27FC236}">
                <a16:creationId xmlns:a16="http://schemas.microsoft.com/office/drawing/2014/main" id="{D0C75D2C-5E2C-4D2D-881D-9C69649A91D1}"/>
              </a:ext>
            </a:extLst>
          </p:cNvPr>
          <p:cNvGraphicFramePr>
            <a:graphicFrameLocks/>
          </p:cNvGraphicFramePr>
          <p:nvPr/>
        </p:nvGraphicFramePr>
        <p:xfrm>
          <a:off x="321868" y="1101558"/>
          <a:ext cx="3780000" cy="2057400"/>
        </p:xfrm>
        <a:graphic>
          <a:graphicData uri="http://schemas.openxmlformats.org/drawingml/2006/table">
            <a:tbl>
              <a:tblPr firstRow="1" bandRow="1">
                <a:tableStyleId>{8EC20E35-A176-4012-BC5E-935CFFF8708E}</a:tableStyleId>
              </a:tblPr>
              <a:tblGrid>
                <a:gridCol w="756000">
                  <a:extLst>
                    <a:ext uri="{9D8B030D-6E8A-4147-A177-3AD203B41FA5}">
                      <a16:colId xmlns:a16="http://schemas.microsoft.com/office/drawing/2014/main" val="131083297"/>
                    </a:ext>
                  </a:extLst>
                </a:gridCol>
                <a:gridCol w="756000">
                  <a:extLst>
                    <a:ext uri="{9D8B030D-6E8A-4147-A177-3AD203B41FA5}">
                      <a16:colId xmlns:a16="http://schemas.microsoft.com/office/drawing/2014/main" val="20000"/>
                    </a:ext>
                  </a:extLst>
                </a:gridCol>
                <a:gridCol w="756000">
                  <a:extLst>
                    <a:ext uri="{9D8B030D-6E8A-4147-A177-3AD203B41FA5}">
                      <a16:colId xmlns:a16="http://schemas.microsoft.com/office/drawing/2014/main" val="20001"/>
                    </a:ext>
                  </a:extLst>
                </a:gridCol>
                <a:gridCol w="756000">
                  <a:extLst>
                    <a:ext uri="{9D8B030D-6E8A-4147-A177-3AD203B41FA5}">
                      <a16:colId xmlns:a16="http://schemas.microsoft.com/office/drawing/2014/main" val="1400501196"/>
                    </a:ext>
                  </a:extLst>
                </a:gridCol>
                <a:gridCol w="756000">
                  <a:extLst>
                    <a:ext uri="{9D8B030D-6E8A-4147-A177-3AD203B41FA5}">
                      <a16:colId xmlns:a16="http://schemas.microsoft.com/office/drawing/2014/main" val="2969812853"/>
                    </a:ext>
                  </a:extLst>
                </a:gridCol>
              </a:tblGrid>
              <a:tr h="411480">
                <a:tc>
                  <a:txBody>
                    <a:bodyPr/>
                    <a:lstStyle/>
                    <a:p>
                      <a:pPr algn="ctr"/>
                      <a:endParaRPr lang="en-US"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dirty="0">
                          <a:solidFill>
                            <a:schemeClr val="tx1"/>
                          </a:solidFill>
                        </a:rPr>
                        <a:t>P1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dirty="0">
                          <a:solidFill>
                            <a:schemeClr val="tx1"/>
                          </a:solidFill>
                        </a:rPr>
                        <a:t>P2,P5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dirty="0">
                          <a:solidFill>
                            <a:schemeClr val="tx1"/>
                          </a:solidFill>
                        </a:rPr>
                        <a:t>P3,P6</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dirty="0">
                          <a:solidFill>
                            <a:schemeClr val="tx1"/>
                          </a:solidFill>
                        </a:rPr>
                        <a:t>P4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pPr algn="ctr"/>
                      <a:r>
                        <a:rPr lang="en-US" sz="1900" b="0" dirty="0">
                          <a:solidFill>
                            <a:schemeClr val="tx1"/>
                          </a:solidFill>
                        </a:rPr>
                        <a:t>P1</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b="0" dirty="0">
                          <a:solidFill>
                            <a:schemeClr val="tx1"/>
                          </a:solidFill>
                        </a:rPr>
                        <a:t>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algn="ctr"/>
                      <a:r>
                        <a:rPr lang="en-US" sz="1900" b="0" dirty="0">
                          <a:solidFill>
                            <a:schemeClr val="tx1"/>
                          </a:solidFill>
                        </a:rPr>
                        <a:t>P2,P5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b="0" dirty="0">
                          <a:solidFill>
                            <a:schemeClr val="tx1"/>
                          </a:solidFill>
                        </a:rPr>
                        <a:t>0.23</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1">
                        <a:lumMod val="20000"/>
                        <a:lumOff val="80000"/>
                      </a:schemeClr>
                    </a:solidFill>
                  </a:tcPr>
                </a:tc>
                <a:tc>
                  <a:txBody>
                    <a:bodyPr/>
                    <a:lstStyle/>
                    <a:p>
                      <a:pPr algn="ctr"/>
                      <a:r>
                        <a:rPr lang="en-US" sz="2000" b="0" dirty="0">
                          <a:solidFill>
                            <a:schemeClr val="tx1"/>
                          </a:solidFill>
                        </a:rPr>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pPr algn="ctr"/>
                      <a:r>
                        <a:rPr lang="en-US" sz="1900" b="0" dirty="0">
                          <a:solidFill>
                            <a:schemeClr val="tx1"/>
                          </a:solidFill>
                        </a:rPr>
                        <a:t>P3,P6</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dirty="0"/>
                        <a:t>0.22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2"/>
                    </a:solidFill>
                  </a:tcPr>
                </a:tc>
                <a:tc>
                  <a:txBody>
                    <a:bodyPr/>
                    <a:lstStyle/>
                    <a:p>
                      <a:pPr algn="ctr"/>
                      <a:r>
                        <a:rPr lang="en-US" sz="2000" b="0" dirty="0"/>
                        <a:t>0.15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3">
                        <a:lumMod val="40000"/>
                        <a:lumOff val="60000"/>
                      </a:schemeClr>
                    </a:solidFill>
                  </a:tcPr>
                </a:tc>
                <a:tc>
                  <a:txBody>
                    <a:bodyPr/>
                    <a:lstStyle/>
                    <a:p>
                      <a:pPr algn="ctr"/>
                      <a:r>
                        <a:rPr lang="en-US" sz="2000" b="0" dirty="0"/>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pPr algn="ctr"/>
                      <a:r>
                        <a:rPr lang="en-US" sz="1900" b="0" dirty="0">
                          <a:solidFill>
                            <a:schemeClr val="tx1"/>
                          </a:solidFill>
                        </a:rPr>
                        <a:t>P4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dirty="0"/>
                        <a:t>0.37</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0.20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latinLnBrk="0" hangingPunct="1"/>
                      <a:r>
                        <a:rPr lang="en-US" sz="2000" b="0" kern="1200" dirty="0">
                          <a:solidFill>
                            <a:schemeClr val="tx1"/>
                          </a:solidFill>
                          <a:latin typeface="+mn-lt"/>
                          <a:ea typeface="+mn-ea"/>
                          <a:cs typeface="+mn-cs"/>
                        </a:rPr>
                        <a:t>0.15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2"/>
                    </a:solidFill>
                  </a:tcPr>
                </a:tc>
                <a:tc>
                  <a:txBody>
                    <a:bodyPr/>
                    <a:lstStyle/>
                    <a:p>
                      <a:pPr algn="ctr"/>
                      <a:r>
                        <a:rPr lang="en-US" sz="2000" b="0" dirty="0"/>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bl>
          </a:graphicData>
        </a:graphic>
      </p:graphicFrame>
      <p:graphicFrame>
        <p:nvGraphicFramePr>
          <p:cNvPr id="6" name="Content Placeholder 4">
            <a:extLst>
              <a:ext uri="{FF2B5EF4-FFF2-40B4-BE49-F238E27FC236}">
                <a16:creationId xmlns:a16="http://schemas.microsoft.com/office/drawing/2014/main" id="{F299065A-BB42-4939-B641-4956263DB610}"/>
              </a:ext>
            </a:extLst>
          </p:cNvPr>
          <p:cNvGraphicFramePr>
            <a:graphicFrameLocks/>
          </p:cNvGraphicFramePr>
          <p:nvPr/>
        </p:nvGraphicFramePr>
        <p:xfrm>
          <a:off x="5110436" y="1101558"/>
          <a:ext cx="3780000" cy="2057400"/>
        </p:xfrm>
        <a:graphic>
          <a:graphicData uri="http://schemas.openxmlformats.org/drawingml/2006/table">
            <a:tbl>
              <a:tblPr firstRow="1" bandRow="1">
                <a:tableStyleId>{8EC20E35-A176-4012-BC5E-935CFFF8708E}</a:tableStyleId>
              </a:tblPr>
              <a:tblGrid>
                <a:gridCol w="756000">
                  <a:extLst>
                    <a:ext uri="{9D8B030D-6E8A-4147-A177-3AD203B41FA5}">
                      <a16:colId xmlns:a16="http://schemas.microsoft.com/office/drawing/2014/main" val="131083297"/>
                    </a:ext>
                  </a:extLst>
                </a:gridCol>
                <a:gridCol w="756000">
                  <a:extLst>
                    <a:ext uri="{9D8B030D-6E8A-4147-A177-3AD203B41FA5}">
                      <a16:colId xmlns:a16="http://schemas.microsoft.com/office/drawing/2014/main" val="20000"/>
                    </a:ext>
                  </a:extLst>
                </a:gridCol>
                <a:gridCol w="756000">
                  <a:extLst>
                    <a:ext uri="{9D8B030D-6E8A-4147-A177-3AD203B41FA5}">
                      <a16:colId xmlns:a16="http://schemas.microsoft.com/office/drawing/2014/main" val="20001"/>
                    </a:ext>
                  </a:extLst>
                </a:gridCol>
                <a:gridCol w="756000">
                  <a:extLst>
                    <a:ext uri="{9D8B030D-6E8A-4147-A177-3AD203B41FA5}">
                      <a16:colId xmlns:a16="http://schemas.microsoft.com/office/drawing/2014/main" val="1400501196"/>
                    </a:ext>
                  </a:extLst>
                </a:gridCol>
                <a:gridCol w="756000">
                  <a:extLst>
                    <a:ext uri="{9D8B030D-6E8A-4147-A177-3AD203B41FA5}">
                      <a16:colId xmlns:a16="http://schemas.microsoft.com/office/drawing/2014/main" val="2969812853"/>
                    </a:ext>
                  </a:extLst>
                </a:gridCol>
              </a:tblGrid>
              <a:tr h="411480">
                <a:tc>
                  <a:txBody>
                    <a:bodyPr/>
                    <a:lstStyle/>
                    <a:p>
                      <a:pPr algn="ctr"/>
                      <a:endParaRPr lang="en-US"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dirty="0">
                          <a:solidFill>
                            <a:schemeClr val="tx1"/>
                          </a:solidFill>
                        </a:rPr>
                        <a:t>P1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dirty="0">
                          <a:solidFill>
                            <a:schemeClr val="tx1"/>
                          </a:solidFill>
                        </a:rPr>
                        <a:t>P2,P5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a:r>
                        <a:rPr lang="en-US" dirty="0">
                          <a:solidFill>
                            <a:schemeClr val="tx1"/>
                          </a:solidFill>
                        </a:rPr>
                        <a:t>P3,P6</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dirty="0">
                          <a:solidFill>
                            <a:schemeClr val="tx1"/>
                          </a:solidFill>
                        </a:rPr>
                        <a:t>P4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pPr algn="ctr"/>
                      <a:r>
                        <a:rPr lang="en-US" sz="1900" b="0" dirty="0">
                          <a:solidFill>
                            <a:schemeClr val="tx1"/>
                          </a:solidFill>
                        </a:rPr>
                        <a:t>P1</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b="0" dirty="0">
                          <a:solidFill>
                            <a:schemeClr val="tx1"/>
                          </a:solidFill>
                        </a:rPr>
                        <a:t>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algn="ctr"/>
                      <a:r>
                        <a:rPr lang="en-US" sz="1900" b="0" dirty="0">
                          <a:solidFill>
                            <a:schemeClr val="tx1"/>
                          </a:solidFill>
                        </a:rPr>
                        <a:t>P2,P5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b="0" dirty="0">
                          <a:solidFill>
                            <a:schemeClr val="tx1"/>
                          </a:solidFill>
                        </a:rPr>
                        <a:t>0.23</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1">
                        <a:lumMod val="20000"/>
                        <a:lumOff val="80000"/>
                      </a:schemeClr>
                    </a:solidFill>
                  </a:tcPr>
                </a:tc>
                <a:tc>
                  <a:txBody>
                    <a:bodyPr/>
                    <a:lstStyle/>
                    <a:p>
                      <a:pPr algn="ctr"/>
                      <a:r>
                        <a:rPr lang="en-US" sz="2000" b="0" dirty="0">
                          <a:solidFill>
                            <a:schemeClr val="tx1"/>
                          </a:solidFill>
                        </a:rPr>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pPr algn="ctr"/>
                      <a:r>
                        <a:rPr lang="en-US" sz="1900" b="0" dirty="0">
                          <a:solidFill>
                            <a:schemeClr val="tx1"/>
                          </a:solidFill>
                        </a:rPr>
                        <a:t>P3,P6</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pPr algn="ctr"/>
                      <a:r>
                        <a:rPr lang="en-US" sz="1900" dirty="0"/>
                        <a:t>0.22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2"/>
                    </a:solidFill>
                  </a:tcPr>
                </a:tc>
                <a:tc>
                  <a:txBody>
                    <a:bodyPr/>
                    <a:lstStyle/>
                    <a:p>
                      <a:pPr algn="ctr"/>
                      <a:r>
                        <a:rPr lang="en-US" sz="2000" b="0" dirty="0"/>
                        <a:t>0.15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3">
                        <a:lumMod val="40000"/>
                        <a:lumOff val="60000"/>
                      </a:schemeClr>
                    </a:solidFill>
                  </a:tcPr>
                </a:tc>
                <a:tc>
                  <a:txBody>
                    <a:bodyPr/>
                    <a:lstStyle/>
                    <a:p>
                      <a:pPr algn="ctr"/>
                      <a:r>
                        <a:rPr lang="en-US" sz="2000" b="0" dirty="0"/>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pPr algn="ctr"/>
                      <a:r>
                        <a:rPr lang="en-US" sz="1900" b="0" dirty="0">
                          <a:solidFill>
                            <a:schemeClr val="tx1"/>
                          </a:solidFill>
                        </a:rPr>
                        <a:t>P4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dirty="0"/>
                        <a:t>0.37</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0.20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latinLnBrk="0" hangingPunct="1"/>
                      <a:r>
                        <a:rPr lang="en-US" sz="2000" b="0" kern="1200" dirty="0">
                          <a:solidFill>
                            <a:schemeClr val="tx1"/>
                          </a:solidFill>
                          <a:latin typeface="+mn-lt"/>
                          <a:ea typeface="+mn-ea"/>
                          <a:cs typeface="+mn-cs"/>
                        </a:rPr>
                        <a:t>0.15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2"/>
                    </a:solidFill>
                  </a:tcPr>
                </a:tc>
                <a:tc>
                  <a:txBody>
                    <a:bodyPr/>
                    <a:lstStyle/>
                    <a:p>
                      <a:pPr algn="ctr"/>
                      <a:r>
                        <a:rPr lang="en-US" sz="2000" b="0" dirty="0"/>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bl>
          </a:graphicData>
        </a:graphic>
      </p:graphicFrame>
      <p:cxnSp>
        <p:nvCxnSpPr>
          <p:cNvPr id="8" name="Straight Connector 7">
            <a:extLst>
              <a:ext uri="{FF2B5EF4-FFF2-40B4-BE49-F238E27FC236}">
                <a16:creationId xmlns:a16="http://schemas.microsoft.com/office/drawing/2014/main" id="{E094F240-B3BC-4EE6-A07F-0862BE782890}"/>
              </a:ext>
            </a:extLst>
          </p:cNvPr>
          <p:cNvCxnSpPr/>
          <p:nvPr/>
        </p:nvCxnSpPr>
        <p:spPr>
          <a:xfrm>
            <a:off x="1941095" y="4305785"/>
            <a:ext cx="0" cy="1299411"/>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5473FF1-14B4-46F5-8FCE-F72FB8436BBE}"/>
              </a:ext>
            </a:extLst>
          </p:cNvPr>
          <p:cNvCxnSpPr/>
          <p:nvPr/>
        </p:nvCxnSpPr>
        <p:spPr>
          <a:xfrm>
            <a:off x="3007895" y="4313806"/>
            <a:ext cx="0" cy="12994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D75AD4F-2144-4439-B5F7-8D0623FD6BFC}"/>
              </a:ext>
            </a:extLst>
          </p:cNvPr>
          <p:cNvCxnSpPr>
            <a:cxnSpLocks/>
          </p:cNvCxnSpPr>
          <p:nvPr/>
        </p:nvCxnSpPr>
        <p:spPr>
          <a:xfrm>
            <a:off x="1941095" y="4305785"/>
            <a:ext cx="1066800" cy="8021"/>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7271365-F657-4548-BC93-73A0E07399DA}"/>
              </a:ext>
            </a:extLst>
          </p:cNvPr>
          <p:cNvSpPr txBox="1"/>
          <p:nvPr/>
        </p:nvSpPr>
        <p:spPr>
          <a:xfrm>
            <a:off x="1812761" y="5676295"/>
            <a:ext cx="385010" cy="369332"/>
          </a:xfrm>
          <a:prstGeom prst="rect">
            <a:avLst/>
          </a:prstGeom>
          <a:noFill/>
        </p:spPr>
        <p:txBody>
          <a:bodyPr wrap="square" rtlCol="0">
            <a:spAutoFit/>
          </a:bodyPr>
          <a:lstStyle/>
          <a:p>
            <a:r>
              <a:rPr lang="en-US" dirty="0"/>
              <a:t>3</a:t>
            </a:r>
            <a:endParaRPr lang="en-IN" dirty="0"/>
          </a:p>
        </p:txBody>
      </p:sp>
      <p:sp>
        <p:nvSpPr>
          <p:cNvPr id="12" name="TextBox 11">
            <a:extLst>
              <a:ext uri="{FF2B5EF4-FFF2-40B4-BE49-F238E27FC236}">
                <a16:creationId xmlns:a16="http://schemas.microsoft.com/office/drawing/2014/main" id="{591ECFFE-E273-4869-89A4-960DB7BB7E6A}"/>
              </a:ext>
            </a:extLst>
          </p:cNvPr>
          <p:cNvSpPr txBox="1"/>
          <p:nvPr/>
        </p:nvSpPr>
        <p:spPr>
          <a:xfrm>
            <a:off x="2863516" y="5676295"/>
            <a:ext cx="385010" cy="369332"/>
          </a:xfrm>
          <a:prstGeom prst="rect">
            <a:avLst/>
          </a:prstGeom>
          <a:noFill/>
        </p:spPr>
        <p:txBody>
          <a:bodyPr wrap="square" rtlCol="0">
            <a:spAutoFit/>
          </a:bodyPr>
          <a:lstStyle/>
          <a:p>
            <a:r>
              <a:rPr lang="en-US" dirty="0"/>
              <a:t>6</a:t>
            </a:r>
            <a:endParaRPr lang="en-IN" dirty="0"/>
          </a:p>
        </p:txBody>
      </p:sp>
      <p:cxnSp>
        <p:nvCxnSpPr>
          <p:cNvPr id="13" name="Straight Connector 12">
            <a:extLst>
              <a:ext uri="{FF2B5EF4-FFF2-40B4-BE49-F238E27FC236}">
                <a16:creationId xmlns:a16="http://schemas.microsoft.com/office/drawing/2014/main" id="{C4065BA7-FB0E-4ECB-8782-2D60BC1C2054}"/>
              </a:ext>
            </a:extLst>
          </p:cNvPr>
          <p:cNvCxnSpPr/>
          <p:nvPr/>
        </p:nvCxnSpPr>
        <p:spPr>
          <a:xfrm>
            <a:off x="3541294" y="4016600"/>
            <a:ext cx="0" cy="12994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E83571E-D52A-4369-9A96-3FB09CF5388C}"/>
              </a:ext>
            </a:extLst>
          </p:cNvPr>
          <p:cNvCxnSpPr/>
          <p:nvPr/>
        </p:nvCxnSpPr>
        <p:spPr>
          <a:xfrm>
            <a:off x="4608094" y="4024621"/>
            <a:ext cx="0" cy="12994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515C19B-4F76-40D0-8D7B-6D70E6BC5D2A}"/>
              </a:ext>
            </a:extLst>
          </p:cNvPr>
          <p:cNvCxnSpPr>
            <a:cxnSpLocks/>
          </p:cNvCxnSpPr>
          <p:nvPr/>
        </p:nvCxnSpPr>
        <p:spPr>
          <a:xfrm>
            <a:off x="3541294" y="4016600"/>
            <a:ext cx="1066800" cy="8021"/>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579D1C1-147D-409D-A831-F41AED180327}"/>
              </a:ext>
            </a:extLst>
          </p:cNvPr>
          <p:cNvSpPr txBox="1"/>
          <p:nvPr/>
        </p:nvSpPr>
        <p:spPr>
          <a:xfrm>
            <a:off x="3412960" y="5387110"/>
            <a:ext cx="385010" cy="369332"/>
          </a:xfrm>
          <a:prstGeom prst="rect">
            <a:avLst/>
          </a:prstGeom>
          <a:noFill/>
        </p:spPr>
        <p:txBody>
          <a:bodyPr wrap="square" rtlCol="0">
            <a:spAutoFit/>
          </a:bodyPr>
          <a:lstStyle/>
          <a:p>
            <a:r>
              <a:rPr lang="en-US" dirty="0"/>
              <a:t>2</a:t>
            </a:r>
            <a:endParaRPr lang="en-IN" dirty="0"/>
          </a:p>
        </p:txBody>
      </p:sp>
      <p:sp>
        <p:nvSpPr>
          <p:cNvPr id="17" name="TextBox 16">
            <a:extLst>
              <a:ext uri="{FF2B5EF4-FFF2-40B4-BE49-F238E27FC236}">
                <a16:creationId xmlns:a16="http://schemas.microsoft.com/office/drawing/2014/main" id="{953F7D68-216C-4A59-B670-1D43CB7F620E}"/>
              </a:ext>
            </a:extLst>
          </p:cNvPr>
          <p:cNvSpPr txBox="1"/>
          <p:nvPr/>
        </p:nvSpPr>
        <p:spPr>
          <a:xfrm>
            <a:off x="4463715" y="5387110"/>
            <a:ext cx="385010" cy="369332"/>
          </a:xfrm>
          <a:prstGeom prst="rect">
            <a:avLst/>
          </a:prstGeom>
          <a:noFill/>
        </p:spPr>
        <p:txBody>
          <a:bodyPr wrap="square" rtlCol="0">
            <a:spAutoFit/>
          </a:bodyPr>
          <a:lstStyle/>
          <a:p>
            <a:r>
              <a:rPr lang="en-US" dirty="0"/>
              <a:t>5</a:t>
            </a:r>
            <a:endParaRPr lang="en-IN" dirty="0"/>
          </a:p>
        </p:txBody>
      </p:sp>
      <p:cxnSp>
        <p:nvCxnSpPr>
          <p:cNvPr id="18" name="Straight Connector 17">
            <a:extLst>
              <a:ext uri="{FF2B5EF4-FFF2-40B4-BE49-F238E27FC236}">
                <a16:creationId xmlns:a16="http://schemas.microsoft.com/office/drawing/2014/main" id="{60B36FD6-169B-444A-AFA8-888E913E4864}"/>
              </a:ext>
            </a:extLst>
          </p:cNvPr>
          <p:cNvCxnSpPr>
            <a:cxnSpLocks/>
          </p:cNvCxnSpPr>
          <p:nvPr/>
        </p:nvCxnSpPr>
        <p:spPr>
          <a:xfrm>
            <a:off x="2510589" y="3609474"/>
            <a:ext cx="0" cy="7043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6A4B1D0-0841-4270-BE24-FA037AC75EF0}"/>
              </a:ext>
            </a:extLst>
          </p:cNvPr>
          <p:cNvCxnSpPr>
            <a:cxnSpLocks/>
          </p:cNvCxnSpPr>
          <p:nvPr/>
        </p:nvCxnSpPr>
        <p:spPr>
          <a:xfrm>
            <a:off x="2522621" y="3609474"/>
            <a:ext cx="1552073" cy="1907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E7A82D1-360C-4914-B89F-8A565B7E16FF}"/>
              </a:ext>
            </a:extLst>
          </p:cNvPr>
          <p:cNvCxnSpPr>
            <a:cxnSpLocks/>
          </p:cNvCxnSpPr>
          <p:nvPr/>
        </p:nvCxnSpPr>
        <p:spPr>
          <a:xfrm>
            <a:off x="4054641" y="3609474"/>
            <a:ext cx="0" cy="41514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6070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6" grpId="0"/>
      <p:bldP spid="1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791D1-5CF1-43FB-9205-D345DC5E4348}"/>
              </a:ext>
            </a:extLst>
          </p:cNvPr>
          <p:cNvSpPr>
            <a:spLocks noGrp="1"/>
          </p:cNvSpPr>
          <p:nvPr>
            <p:ph type="title"/>
          </p:nvPr>
        </p:nvSpPr>
        <p:spPr/>
        <p:txBody>
          <a:bodyPr/>
          <a:lstStyle/>
          <a:p>
            <a:r>
              <a:rPr lang="en-IN" dirty="0"/>
              <a:t>Agglomerative Hierarchical Clustering - Example</a:t>
            </a:r>
          </a:p>
        </p:txBody>
      </p:sp>
      <p:graphicFrame>
        <p:nvGraphicFramePr>
          <p:cNvPr id="6" name="Content Placeholder 4">
            <a:extLst>
              <a:ext uri="{FF2B5EF4-FFF2-40B4-BE49-F238E27FC236}">
                <a16:creationId xmlns:a16="http://schemas.microsoft.com/office/drawing/2014/main" id="{F299065A-BB42-4939-B641-4956263DB610}"/>
              </a:ext>
            </a:extLst>
          </p:cNvPr>
          <p:cNvGraphicFramePr>
            <a:graphicFrameLocks/>
          </p:cNvGraphicFramePr>
          <p:nvPr/>
        </p:nvGraphicFramePr>
        <p:xfrm>
          <a:off x="217594" y="909053"/>
          <a:ext cx="3780000" cy="2057400"/>
        </p:xfrm>
        <a:graphic>
          <a:graphicData uri="http://schemas.openxmlformats.org/drawingml/2006/table">
            <a:tbl>
              <a:tblPr firstRow="1" bandRow="1">
                <a:tableStyleId>{8EC20E35-A176-4012-BC5E-935CFFF8708E}</a:tableStyleId>
              </a:tblPr>
              <a:tblGrid>
                <a:gridCol w="756000">
                  <a:extLst>
                    <a:ext uri="{9D8B030D-6E8A-4147-A177-3AD203B41FA5}">
                      <a16:colId xmlns:a16="http://schemas.microsoft.com/office/drawing/2014/main" val="131083297"/>
                    </a:ext>
                  </a:extLst>
                </a:gridCol>
                <a:gridCol w="756000">
                  <a:extLst>
                    <a:ext uri="{9D8B030D-6E8A-4147-A177-3AD203B41FA5}">
                      <a16:colId xmlns:a16="http://schemas.microsoft.com/office/drawing/2014/main" val="20000"/>
                    </a:ext>
                  </a:extLst>
                </a:gridCol>
                <a:gridCol w="756000">
                  <a:extLst>
                    <a:ext uri="{9D8B030D-6E8A-4147-A177-3AD203B41FA5}">
                      <a16:colId xmlns:a16="http://schemas.microsoft.com/office/drawing/2014/main" val="20001"/>
                    </a:ext>
                  </a:extLst>
                </a:gridCol>
                <a:gridCol w="756000">
                  <a:extLst>
                    <a:ext uri="{9D8B030D-6E8A-4147-A177-3AD203B41FA5}">
                      <a16:colId xmlns:a16="http://schemas.microsoft.com/office/drawing/2014/main" val="1400501196"/>
                    </a:ext>
                  </a:extLst>
                </a:gridCol>
                <a:gridCol w="756000">
                  <a:extLst>
                    <a:ext uri="{9D8B030D-6E8A-4147-A177-3AD203B41FA5}">
                      <a16:colId xmlns:a16="http://schemas.microsoft.com/office/drawing/2014/main" val="2969812853"/>
                    </a:ext>
                  </a:extLst>
                </a:gridCol>
              </a:tblGrid>
              <a:tr h="411480">
                <a:tc>
                  <a:txBody>
                    <a:bodyPr/>
                    <a:lstStyle/>
                    <a:p>
                      <a:pPr algn="ctr"/>
                      <a:endParaRPr lang="en-US"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dirty="0">
                          <a:solidFill>
                            <a:schemeClr val="tx1"/>
                          </a:solidFill>
                        </a:rPr>
                        <a:t>P1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dirty="0">
                          <a:solidFill>
                            <a:schemeClr val="tx1"/>
                          </a:solidFill>
                        </a:rPr>
                        <a:t>P2,P5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a:r>
                        <a:rPr lang="en-US" dirty="0">
                          <a:solidFill>
                            <a:schemeClr val="tx1"/>
                          </a:solidFill>
                        </a:rPr>
                        <a:t>P3,P6</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dirty="0">
                          <a:solidFill>
                            <a:schemeClr val="tx1"/>
                          </a:solidFill>
                        </a:rPr>
                        <a:t>P4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pPr algn="ctr"/>
                      <a:r>
                        <a:rPr lang="en-US" sz="1900" b="0" dirty="0">
                          <a:solidFill>
                            <a:schemeClr val="tx1"/>
                          </a:solidFill>
                        </a:rPr>
                        <a:t>P1</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b="0" dirty="0">
                          <a:solidFill>
                            <a:schemeClr val="tx1"/>
                          </a:solidFill>
                        </a:rPr>
                        <a:t>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algn="ctr"/>
                      <a:r>
                        <a:rPr lang="en-US" sz="1900" b="0" dirty="0">
                          <a:solidFill>
                            <a:schemeClr val="tx1"/>
                          </a:solidFill>
                        </a:rPr>
                        <a:t>P2,P5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b="0" dirty="0">
                          <a:solidFill>
                            <a:schemeClr val="tx1"/>
                          </a:solidFill>
                        </a:rPr>
                        <a:t>0.23</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1">
                        <a:lumMod val="20000"/>
                        <a:lumOff val="80000"/>
                      </a:schemeClr>
                    </a:solidFill>
                  </a:tcPr>
                </a:tc>
                <a:tc>
                  <a:txBody>
                    <a:bodyPr/>
                    <a:lstStyle/>
                    <a:p>
                      <a:pPr algn="ctr"/>
                      <a:r>
                        <a:rPr lang="en-US" sz="2000" b="0" dirty="0">
                          <a:solidFill>
                            <a:schemeClr val="tx1"/>
                          </a:solidFill>
                        </a:rPr>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pPr algn="ctr"/>
                      <a:r>
                        <a:rPr lang="en-US" sz="1900" b="0" dirty="0">
                          <a:solidFill>
                            <a:schemeClr val="tx1"/>
                          </a:solidFill>
                        </a:rPr>
                        <a:t>P3,P6</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pPr algn="ctr"/>
                      <a:r>
                        <a:rPr lang="en-US" sz="1900" dirty="0"/>
                        <a:t>0.22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2"/>
                    </a:solidFill>
                  </a:tcPr>
                </a:tc>
                <a:tc>
                  <a:txBody>
                    <a:bodyPr/>
                    <a:lstStyle/>
                    <a:p>
                      <a:pPr algn="ctr"/>
                      <a:r>
                        <a:rPr lang="en-US" sz="2000" b="0" dirty="0"/>
                        <a:t>0.15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3">
                        <a:lumMod val="40000"/>
                        <a:lumOff val="60000"/>
                      </a:schemeClr>
                    </a:solidFill>
                  </a:tcPr>
                </a:tc>
                <a:tc>
                  <a:txBody>
                    <a:bodyPr/>
                    <a:lstStyle/>
                    <a:p>
                      <a:pPr algn="ctr"/>
                      <a:r>
                        <a:rPr lang="en-US" sz="2000" b="0" dirty="0"/>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pPr algn="ctr"/>
                      <a:r>
                        <a:rPr lang="en-US" sz="1900" b="0" dirty="0">
                          <a:solidFill>
                            <a:schemeClr val="tx1"/>
                          </a:solidFill>
                        </a:rPr>
                        <a:t>P4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dirty="0"/>
                        <a:t>0.37</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0.20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latinLnBrk="0" hangingPunct="1"/>
                      <a:r>
                        <a:rPr lang="en-US" sz="2000" b="0" kern="1200" dirty="0">
                          <a:solidFill>
                            <a:schemeClr val="tx1"/>
                          </a:solidFill>
                          <a:latin typeface="+mn-lt"/>
                          <a:ea typeface="+mn-ea"/>
                          <a:cs typeface="+mn-cs"/>
                        </a:rPr>
                        <a:t>0.15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2"/>
                    </a:solidFill>
                  </a:tcPr>
                </a:tc>
                <a:tc>
                  <a:txBody>
                    <a:bodyPr/>
                    <a:lstStyle/>
                    <a:p>
                      <a:pPr algn="ctr"/>
                      <a:r>
                        <a:rPr lang="en-US" sz="2000" b="0" dirty="0"/>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bl>
          </a:graphicData>
        </a:graphic>
      </p:graphicFrame>
      <p:sp>
        <p:nvSpPr>
          <p:cNvPr id="3" name="TextBox 2">
            <a:extLst>
              <a:ext uri="{FF2B5EF4-FFF2-40B4-BE49-F238E27FC236}">
                <a16:creationId xmlns:a16="http://schemas.microsoft.com/office/drawing/2014/main" id="{1628BDA1-B182-479B-BA55-F1FD43DBB73D}"/>
              </a:ext>
            </a:extLst>
          </p:cNvPr>
          <p:cNvSpPr txBox="1"/>
          <p:nvPr/>
        </p:nvSpPr>
        <p:spPr>
          <a:xfrm>
            <a:off x="4555958" y="909053"/>
            <a:ext cx="5951621" cy="1200329"/>
          </a:xfrm>
          <a:prstGeom prst="rect">
            <a:avLst/>
          </a:prstGeom>
          <a:noFill/>
        </p:spPr>
        <p:txBody>
          <a:bodyPr wrap="square" rtlCol="0">
            <a:spAutoFit/>
          </a:bodyPr>
          <a:lstStyle/>
          <a:p>
            <a:r>
              <a:rPr lang="en-US" dirty="0"/>
              <a:t>To Update the distance matrix MIN[</a:t>
            </a:r>
            <a:r>
              <a:rPr lang="en-US" dirty="0" err="1"/>
              <a:t>dist</a:t>
            </a:r>
            <a:r>
              <a:rPr lang="en-US" dirty="0"/>
              <a:t>(P2,P5),(P3,P6)),P1]</a:t>
            </a:r>
          </a:p>
          <a:p>
            <a:r>
              <a:rPr lang="en-US" dirty="0"/>
              <a:t>MIN (</a:t>
            </a:r>
            <a:r>
              <a:rPr lang="en-US" dirty="0" err="1"/>
              <a:t>dist</a:t>
            </a:r>
            <a:r>
              <a:rPr lang="en-US" dirty="0"/>
              <a:t>(P2,P5),P1),((P3,P6),P1)]</a:t>
            </a:r>
          </a:p>
          <a:p>
            <a:r>
              <a:rPr lang="en-US" dirty="0"/>
              <a:t>Min[(0.23,0.22)]</a:t>
            </a:r>
          </a:p>
          <a:p>
            <a:r>
              <a:rPr lang="en-US" dirty="0"/>
              <a:t>0.22</a:t>
            </a:r>
          </a:p>
        </p:txBody>
      </p:sp>
      <p:sp>
        <p:nvSpPr>
          <p:cNvPr id="21" name="TextBox 20">
            <a:extLst>
              <a:ext uri="{FF2B5EF4-FFF2-40B4-BE49-F238E27FC236}">
                <a16:creationId xmlns:a16="http://schemas.microsoft.com/office/drawing/2014/main" id="{F134578E-B881-474D-A343-B8C8310897F3}"/>
              </a:ext>
            </a:extLst>
          </p:cNvPr>
          <p:cNvSpPr txBox="1"/>
          <p:nvPr/>
        </p:nvSpPr>
        <p:spPr>
          <a:xfrm>
            <a:off x="4555958" y="2627920"/>
            <a:ext cx="5951621" cy="1200329"/>
          </a:xfrm>
          <a:prstGeom prst="rect">
            <a:avLst/>
          </a:prstGeom>
          <a:noFill/>
        </p:spPr>
        <p:txBody>
          <a:bodyPr wrap="square" rtlCol="0">
            <a:spAutoFit/>
          </a:bodyPr>
          <a:lstStyle/>
          <a:p>
            <a:r>
              <a:rPr lang="en-US" dirty="0"/>
              <a:t>To Update the distance matrix MIN[</a:t>
            </a:r>
            <a:r>
              <a:rPr lang="en-US" dirty="0" err="1"/>
              <a:t>dist</a:t>
            </a:r>
            <a:r>
              <a:rPr lang="en-US" dirty="0"/>
              <a:t>(P2,P5),(P3,P6)),P4]</a:t>
            </a:r>
          </a:p>
          <a:p>
            <a:r>
              <a:rPr lang="en-US" dirty="0"/>
              <a:t>MIN (</a:t>
            </a:r>
            <a:r>
              <a:rPr lang="en-US" dirty="0" err="1"/>
              <a:t>dist</a:t>
            </a:r>
            <a:r>
              <a:rPr lang="en-US" dirty="0"/>
              <a:t>(P2,P5),P4),((P3,P6),P4)]</a:t>
            </a:r>
          </a:p>
          <a:p>
            <a:r>
              <a:rPr lang="en-US" dirty="0"/>
              <a:t>Min[(0.20,0.15)]</a:t>
            </a:r>
          </a:p>
          <a:p>
            <a:r>
              <a:rPr lang="en-US" dirty="0"/>
              <a:t>0.15</a:t>
            </a:r>
          </a:p>
        </p:txBody>
      </p:sp>
      <p:graphicFrame>
        <p:nvGraphicFramePr>
          <p:cNvPr id="22" name="Content Placeholder 4">
            <a:extLst>
              <a:ext uri="{FF2B5EF4-FFF2-40B4-BE49-F238E27FC236}">
                <a16:creationId xmlns:a16="http://schemas.microsoft.com/office/drawing/2014/main" id="{30D58345-33CE-4EDA-9C68-3977B6DB405B}"/>
              </a:ext>
            </a:extLst>
          </p:cNvPr>
          <p:cNvGraphicFramePr>
            <a:graphicFrameLocks/>
          </p:cNvGraphicFramePr>
          <p:nvPr/>
        </p:nvGraphicFramePr>
        <p:xfrm>
          <a:off x="4375452" y="4197061"/>
          <a:ext cx="5328000" cy="2133600"/>
        </p:xfrm>
        <a:graphic>
          <a:graphicData uri="http://schemas.openxmlformats.org/drawingml/2006/table">
            <a:tbl>
              <a:tblPr firstRow="1" bandRow="1">
                <a:tableStyleId>{8EC20E35-A176-4012-BC5E-935CFFF8708E}</a:tableStyleId>
              </a:tblPr>
              <a:tblGrid>
                <a:gridCol w="1332000">
                  <a:extLst>
                    <a:ext uri="{9D8B030D-6E8A-4147-A177-3AD203B41FA5}">
                      <a16:colId xmlns:a16="http://schemas.microsoft.com/office/drawing/2014/main" val="131083297"/>
                    </a:ext>
                  </a:extLst>
                </a:gridCol>
                <a:gridCol w="1332000">
                  <a:extLst>
                    <a:ext uri="{9D8B030D-6E8A-4147-A177-3AD203B41FA5}">
                      <a16:colId xmlns:a16="http://schemas.microsoft.com/office/drawing/2014/main" val="20000"/>
                    </a:ext>
                  </a:extLst>
                </a:gridCol>
                <a:gridCol w="1332000">
                  <a:extLst>
                    <a:ext uri="{9D8B030D-6E8A-4147-A177-3AD203B41FA5}">
                      <a16:colId xmlns:a16="http://schemas.microsoft.com/office/drawing/2014/main" val="20001"/>
                    </a:ext>
                  </a:extLst>
                </a:gridCol>
                <a:gridCol w="1332000">
                  <a:extLst>
                    <a:ext uri="{9D8B030D-6E8A-4147-A177-3AD203B41FA5}">
                      <a16:colId xmlns:a16="http://schemas.microsoft.com/office/drawing/2014/main" val="2969812853"/>
                    </a:ext>
                  </a:extLst>
                </a:gridCol>
              </a:tblGrid>
              <a:tr h="411480">
                <a:tc>
                  <a:txBody>
                    <a:bodyPr/>
                    <a:lstStyle/>
                    <a:p>
                      <a:pPr algn="ctr"/>
                      <a:endParaRPr lang="en-US"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dirty="0">
                          <a:solidFill>
                            <a:schemeClr val="tx1"/>
                          </a:solidFill>
                        </a:rPr>
                        <a:t>P1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dirty="0">
                          <a:solidFill>
                            <a:schemeClr val="tx1"/>
                          </a:solidFill>
                        </a:rPr>
                        <a:t>P2,P5,P3,P6</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dirty="0">
                          <a:solidFill>
                            <a:schemeClr val="tx1"/>
                          </a:solidFill>
                        </a:rPr>
                        <a:t>P4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pPr algn="ctr"/>
                      <a:r>
                        <a:rPr lang="en-US" sz="1900" b="0" dirty="0">
                          <a:solidFill>
                            <a:schemeClr val="tx1"/>
                          </a:solidFill>
                        </a:rPr>
                        <a:t>P1</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b="0" dirty="0">
                          <a:solidFill>
                            <a:schemeClr val="tx1"/>
                          </a:solidFill>
                        </a:rPr>
                        <a:t>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algn="ctr"/>
                      <a:r>
                        <a:rPr lang="en-US" sz="1900" b="0" dirty="0">
                          <a:solidFill>
                            <a:schemeClr val="tx1"/>
                          </a:solidFill>
                        </a:rPr>
                        <a:t>P2,P5,P3,P6</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1">
                        <a:lumMod val="20000"/>
                        <a:lumOff val="80000"/>
                      </a:schemeClr>
                    </a:solidFill>
                  </a:tcPr>
                </a:tc>
                <a:tc>
                  <a:txBody>
                    <a:bodyPr/>
                    <a:lstStyle/>
                    <a:p>
                      <a:pPr algn="ctr"/>
                      <a:r>
                        <a:rPr lang="en-US" sz="1900" b="0" dirty="0">
                          <a:solidFill>
                            <a:schemeClr val="tx1"/>
                          </a:solidFill>
                        </a:rPr>
                        <a:t>0.22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1">
                        <a:lumMod val="20000"/>
                        <a:lumOff val="80000"/>
                      </a:schemeClr>
                    </a:solidFill>
                  </a:tcPr>
                </a:tc>
                <a:tc>
                  <a:txBody>
                    <a:bodyPr/>
                    <a:lstStyle/>
                    <a:p>
                      <a:pPr algn="ctr"/>
                      <a:r>
                        <a:rPr lang="en-US" sz="2000" b="0" dirty="0">
                          <a:solidFill>
                            <a:schemeClr val="tx1"/>
                          </a:solidFill>
                        </a:rPr>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pPr algn="ctr"/>
                      <a:r>
                        <a:rPr lang="en-US" sz="1900" b="0" dirty="0">
                          <a:solidFill>
                            <a:schemeClr val="tx1"/>
                          </a:solidFill>
                        </a:rPr>
                        <a:t>P4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dirty="0"/>
                        <a:t>0.37</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0.15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pPr algn="ctr"/>
                      <a:r>
                        <a:rPr lang="en-US" sz="2000" b="0" dirty="0"/>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bl>
          </a:graphicData>
        </a:graphic>
      </p:graphicFrame>
      <p:cxnSp>
        <p:nvCxnSpPr>
          <p:cNvPr id="23" name="Straight Connector 22">
            <a:extLst>
              <a:ext uri="{FF2B5EF4-FFF2-40B4-BE49-F238E27FC236}">
                <a16:creationId xmlns:a16="http://schemas.microsoft.com/office/drawing/2014/main" id="{1ED772CA-EAB6-47CF-AB54-220E2F0F155D}"/>
              </a:ext>
            </a:extLst>
          </p:cNvPr>
          <p:cNvCxnSpPr/>
          <p:nvPr/>
        </p:nvCxnSpPr>
        <p:spPr>
          <a:xfrm>
            <a:off x="354949" y="4587859"/>
            <a:ext cx="0" cy="129941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A76248B-E46D-4539-926E-BEDBDA832C4E}"/>
              </a:ext>
            </a:extLst>
          </p:cNvPr>
          <p:cNvCxnSpPr/>
          <p:nvPr/>
        </p:nvCxnSpPr>
        <p:spPr>
          <a:xfrm>
            <a:off x="1421749" y="4595880"/>
            <a:ext cx="0" cy="129941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7BA6810-CE98-4AA5-908F-2E332CC4DF07}"/>
              </a:ext>
            </a:extLst>
          </p:cNvPr>
          <p:cNvCxnSpPr>
            <a:cxnSpLocks/>
          </p:cNvCxnSpPr>
          <p:nvPr/>
        </p:nvCxnSpPr>
        <p:spPr>
          <a:xfrm>
            <a:off x="354949" y="4587859"/>
            <a:ext cx="1066800" cy="8021"/>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5D0B4C0-87AB-4AC1-823C-F0890C54F83C}"/>
              </a:ext>
            </a:extLst>
          </p:cNvPr>
          <p:cNvSpPr txBox="1"/>
          <p:nvPr/>
        </p:nvSpPr>
        <p:spPr>
          <a:xfrm>
            <a:off x="226615" y="5958369"/>
            <a:ext cx="385010" cy="369332"/>
          </a:xfrm>
          <a:prstGeom prst="rect">
            <a:avLst/>
          </a:prstGeom>
          <a:noFill/>
        </p:spPr>
        <p:txBody>
          <a:bodyPr wrap="square" rtlCol="0">
            <a:spAutoFit/>
          </a:bodyPr>
          <a:lstStyle/>
          <a:p>
            <a:r>
              <a:rPr lang="en-US" dirty="0"/>
              <a:t>3</a:t>
            </a:r>
            <a:endParaRPr lang="en-IN" dirty="0"/>
          </a:p>
        </p:txBody>
      </p:sp>
      <p:sp>
        <p:nvSpPr>
          <p:cNvPr id="27" name="TextBox 26">
            <a:extLst>
              <a:ext uri="{FF2B5EF4-FFF2-40B4-BE49-F238E27FC236}">
                <a16:creationId xmlns:a16="http://schemas.microsoft.com/office/drawing/2014/main" id="{1D76298B-A4CB-40B9-BED9-7A537E662C9E}"/>
              </a:ext>
            </a:extLst>
          </p:cNvPr>
          <p:cNvSpPr txBox="1"/>
          <p:nvPr/>
        </p:nvSpPr>
        <p:spPr>
          <a:xfrm>
            <a:off x="1277370" y="5958369"/>
            <a:ext cx="385010" cy="369332"/>
          </a:xfrm>
          <a:prstGeom prst="rect">
            <a:avLst/>
          </a:prstGeom>
          <a:noFill/>
        </p:spPr>
        <p:txBody>
          <a:bodyPr wrap="square" rtlCol="0">
            <a:spAutoFit/>
          </a:bodyPr>
          <a:lstStyle/>
          <a:p>
            <a:r>
              <a:rPr lang="en-US" dirty="0"/>
              <a:t>6</a:t>
            </a:r>
            <a:endParaRPr lang="en-IN" dirty="0"/>
          </a:p>
        </p:txBody>
      </p:sp>
      <p:cxnSp>
        <p:nvCxnSpPr>
          <p:cNvPr id="28" name="Straight Connector 27">
            <a:extLst>
              <a:ext uri="{FF2B5EF4-FFF2-40B4-BE49-F238E27FC236}">
                <a16:creationId xmlns:a16="http://schemas.microsoft.com/office/drawing/2014/main" id="{732F24C8-C1DC-498F-B83C-F1E39F033AF6}"/>
              </a:ext>
            </a:extLst>
          </p:cNvPr>
          <p:cNvCxnSpPr/>
          <p:nvPr/>
        </p:nvCxnSpPr>
        <p:spPr>
          <a:xfrm>
            <a:off x="1955148" y="4298674"/>
            <a:ext cx="0" cy="129941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520BB08-B3BE-463C-854B-924F63B292C9}"/>
              </a:ext>
            </a:extLst>
          </p:cNvPr>
          <p:cNvCxnSpPr/>
          <p:nvPr/>
        </p:nvCxnSpPr>
        <p:spPr>
          <a:xfrm>
            <a:off x="3021948" y="4306695"/>
            <a:ext cx="0" cy="1299411"/>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212E732-6E73-4C28-8857-385004716E9D}"/>
              </a:ext>
            </a:extLst>
          </p:cNvPr>
          <p:cNvCxnSpPr>
            <a:cxnSpLocks/>
          </p:cNvCxnSpPr>
          <p:nvPr/>
        </p:nvCxnSpPr>
        <p:spPr>
          <a:xfrm>
            <a:off x="1955148" y="4298674"/>
            <a:ext cx="1066800" cy="8021"/>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EC2DF3B7-DAEC-4519-829E-078618742877}"/>
              </a:ext>
            </a:extLst>
          </p:cNvPr>
          <p:cNvSpPr txBox="1"/>
          <p:nvPr/>
        </p:nvSpPr>
        <p:spPr>
          <a:xfrm>
            <a:off x="1826814" y="5669184"/>
            <a:ext cx="385010" cy="369332"/>
          </a:xfrm>
          <a:prstGeom prst="rect">
            <a:avLst/>
          </a:prstGeom>
          <a:noFill/>
        </p:spPr>
        <p:txBody>
          <a:bodyPr wrap="square" rtlCol="0">
            <a:spAutoFit/>
          </a:bodyPr>
          <a:lstStyle/>
          <a:p>
            <a:r>
              <a:rPr lang="en-US" dirty="0"/>
              <a:t>2</a:t>
            </a:r>
            <a:endParaRPr lang="en-IN" dirty="0"/>
          </a:p>
        </p:txBody>
      </p:sp>
      <p:sp>
        <p:nvSpPr>
          <p:cNvPr id="32" name="TextBox 31">
            <a:extLst>
              <a:ext uri="{FF2B5EF4-FFF2-40B4-BE49-F238E27FC236}">
                <a16:creationId xmlns:a16="http://schemas.microsoft.com/office/drawing/2014/main" id="{263F1E5E-B528-42FA-A152-43FD7A8B79C6}"/>
              </a:ext>
            </a:extLst>
          </p:cNvPr>
          <p:cNvSpPr txBox="1"/>
          <p:nvPr/>
        </p:nvSpPr>
        <p:spPr>
          <a:xfrm>
            <a:off x="2877569" y="5669184"/>
            <a:ext cx="385010" cy="369332"/>
          </a:xfrm>
          <a:prstGeom prst="rect">
            <a:avLst/>
          </a:prstGeom>
          <a:noFill/>
        </p:spPr>
        <p:txBody>
          <a:bodyPr wrap="square" rtlCol="0">
            <a:spAutoFit/>
          </a:bodyPr>
          <a:lstStyle/>
          <a:p>
            <a:r>
              <a:rPr lang="en-US" dirty="0"/>
              <a:t>5</a:t>
            </a:r>
            <a:endParaRPr lang="en-IN" dirty="0"/>
          </a:p>
        </p:txBody>
      </p:sp>
      <p:cxnSp>
        <p:nvCxnSpPr>
          <p:cNvPr id="33" name="Straight Connector 32">
            <a:extLst>
              <a:ext uri="{FF2B5EF4-FFF2-40B4-BE49-F238E27FC236}">
                <a16:creationId xmlns:a16="http://schemas.microsoft.com/office/drawing/2014/main" id="{BF0A3A8B-D7FE-4CE8-9EC7-52CEFD8A133F}"/>
              </a:ext>
            </a:extLst>
          </p:cNvPr>
          <p:cNvCxnSpPr>
            <a:cxnSpLocks/>
          </p:cNvCxnSpPr>
          <p:nvPr/>
        </p:nvCxnSpPr>
        <p:spPr>
          <a:xfrm>
            <a:off x="924443" y="3891548"/>
            <a:ext cx="0" cy="7043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1088D9B-D4B8-4EE7-8665-BCF20460F892}"/>
              </a:ext>
            </a:extLst>
          </p:cNvPr>
          <p:cNvCxnSpPr>
            <a:cxnSpLocks/>
          </p:cNvCxnSpPr>
          <p:nvPr/>
        </p:nvCxnSpPr>
        <p:spPr>
          <a:xfrm>
            <a:off x="936475" y="3891548"/>
            <a:ext cx="1552073" cy="19077"/>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E986B92-0577-42FF-9D69-CCC255AB2C7D}"/>
              </a:ext>
            </a:extLst>
          </p:cNvPr>
          <p:cNvCxnSpPr>
            <a:cxnSpLocks/>
          </p:cNvCxnSpPr>
          <p:nvPr/>
        </p:nvCxnSpPr>
        <p:spPr>
          <a:xfrm>
            <a:off x="2468495" y="3891548"/>
            <a:ext cx="0" cy="41514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849938F-3EE7-450A-B918-8D862E3FE9D2}"/>
              </a:ext>
            </a:extLst>
          </p:cNvPr>
          <p:cNvCxnSpPr>
            <a:cxnSpLocks/>
          </p:cNvCxnSpPr>
          <p:nvPr/>
        </p:nvCxnSpPr>
        <p:spPr>
          <a:xfrm>
            <a:off x="1700496" y="3495478"/>
            <a:ext cx="0" cy="415147"/>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3DE6912-D316-4B7F-BF83-DAABD2E0FEC7}"/>
              </a:ext>
            </a:extLst>
          </p:cNvPr>
          <p:cNvCxnSpPr>
            <a:cxnSpLocks/>
          </p:cNvCxnSpPr>
          <p:nvPr/>
        </p:nvCxnSpPr>
        <p:spPr>
          <a:xfrm>
            <a:off x="1692458" y="3498763"/>
            <a:ext cx="2013268" cy="4736"/>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050BAA1-5F6F-44E3-A110-C5E7835042B3}"/>
              </a:ext>
            </a:extLst>
          </p:cNvPr>
          <p:cNvCxnSpPr>
            <a:cxnSpLocks/>
          </p:cNvCxnSpPr>
          <p:nvPr/>
        </p:nvCxnSpPr>
        <p:spPr>
          <a:xfrm>
            <a:off x="3705726" y="3503499"/>
            <a:ext cx="0" cy="2165685"/>
          </a:xfrm>
          <a:prstGeom prst="line">
            <a:avLst/>
          </a:prstGeom>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9B7A4B71-5DFD-49DE-BEDD-3BA2AF78D55D}"/>
              </a:ext>
            </a:extLst>
          </p:cNvPr>
          <p:cNvSpPr txBox="1"/>
          <p:nvPr/>
        </p:nvSpPr>
        <p:spPr>
          <a:xfrm>
            <a:off x="3549317" y="5710625"/>
            <a:ext cx="385010" cy="369332"/>
          </a:xfrm>
          <a:prstGeom prst="rect">
            <a:avLst/>
          </a:prstGeom>
          <a:noFill/>
        </p:spPr>
        <p:txBody>
          <a:bodyPr wrap="square" rtlCol="0">
            <a:spAutoFit/>
          </a:bodyPr>
          <a:lstStyle/>
          <a:p>
            <a:r>
              <a:rPr lang="en-US" dirty="0"/>
              <a:t>4</a:t>
            </a:r>
            <a:endParaRPr lang="en-IN" dirty="0"/>
          </a:p>
        </p:txBody>
      </p:sp>
    </p:spTree>
    <p:extLst>
      <p:ext uri="{BB962C8B-B14F-4D97-AF65-F5344CB8AC3E}">
        <p14:creationId xmlns:p14="http://schemas.microsoft.com/office/powerpoint/2010/main" val="1735602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21">
                                            <p:txEl>
                                              <p:pRg st="3" end="3"/>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4"/>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5"/>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31" grpId="0"/>
      <p:bldP spid="32" grpId="0"/>
      <p:bldP spid="4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8AD6D-8269-9164-244B-796E926AC383}"/>
              </a:ext>
            </a:extLst>
          </p:cNvPr>
          <p:cNvSpPr>
            <a:spLocks noGrp="1"/>
          </p:cNvSpPr>
          <p:nvPr>
            <p:ph type="title"/>
          </p:nvPr>
        </p:nvSpPr>
        <p:spPr/>
        <p:txBody>
          <a:bodyPr/>
          <a:lstStyle/>
          <a:p>
            <a:r>
              <a:rPr lang="en-US" dirty="0"/>
              <a:t>Clustering</a:t>
            </a:r>
          </a:p>
        </p:txBody>
      </p:sp>
      <p:sp>
        <p:nvSpPr>
          <p:cNvPr id="3" name="Content Placeholder 2">
            <a:extLst>
              <a:ext uri="{FF2B5EF4-FFF2-40B4-BE49-F238E27FC236}">
                <a16:creationId xmlns:a16="http://schemas.microsoft.com/office/drawing/2014/main" id="{79C58CB6-224E-C23E-97FE-D6CE1F7B68D4}"/>
              </a:ext>
            </a:extLst>
          </p:cNvPr>
          <p:cNvSpPr>
            <a:spLocks noGrp="1"/>
          </p:cNvSpPr>
          <p:nvPr>
            <p:ph idx="1"/>
          </p:nvPr>
        </p:nvSpPr>
        <p:spPr>
          <a:xfrm>
            <a:off x="131180" y="863444"/>
            <a:ext cx="11929641" cy="4682333"/>
          </a:xfrm>
        </p:spPr>
        <p:txBody>
          <a:bodyPr/>
          <a:lstStyle/>
          <a:p>
            <a:r>
              <a:rPr lang="en-US" dirty="0">
                <a:solidFill>
                  <a:srgbClr val="C00000"/>
                </a:solidFill>
              </a:rPr>
              <a:t>Cluster analysis </a:t>
            </a:r>
            <a:r>
              <a:rPr lang="en-US" dirty="0"/>
              <a:t>or </a:t>
            </a:r>
            <a:r>
              <a:rPr lang="en-US" dirty="0">
                <a:solidFill>
                  <a:srgbClr val="C00000"/>
                </a:solidFill>
              </a:rPr>
              <a:t>simply clustering </a:t>
            </a:r>
            <a:r>
              <a:rPr lang="en-US" dirty="0"/>
              <a:t>is the process of </a:t>
            </a:r>
            <a:r>
              <a:rPr lang="en-US" dirty="0">
                <a:solidFill>
                  <a:srgbClr val="C00000"/>
                </a:solidFill>
              </a:rPr>
              <a:t>partitioning a set of data objects </a:t>
            </a:r>
            <a:r>
              <a:rPr lang="en-US" dirty="0"/>
              <a:t>(or observations) into </a:t>
            </a:r>
            <a:r>
              <a:rPr lang="en-US" dirty="0">
                <a:solidFill>
                  <a:srgbClr val="C00000"/>
                </a:solidFill>
              </a:rPr>
              <a:t>subsets</a:t>
            </a:r>
            <a:r>
              <a:rPr lang="en-US" dirty="0"/>
              <a:t>.</a:t>
            </a:r>
          </a:p>
          <a:p>
            <a:r>
              <a:rPr lang="en-US" dirty="0"/>
              <a:t>Each </a:t>
            </a:r>
            <a:r>
              <a:rPr lang="en-US" dirty="0">
                <a:solidFill>
                  <a:srgbClr val="C00000"/>
                </a:solidFill>
              </a:rPr>
              <a:t>subset</a:t>
            </a:r>
            <a:r>
              <a:rPr lang="en-US" dirty="0"/>
              <a:t> is a </a:t>
            </a:r>
            <a:r>
              <a:rPr lang="en-US" dirty="0">
                <a:solidFill>
                  <a:srgbClr val="C00000"/>
                </a:solidFill>
              </a:rPr>
              <a:t>cluster</a:t>
            </a:r>
            <a:r>
              <a:rPr lang="en-US" dirty="0"/>
              <a:t>.</a:t>
            </a:r>
          </a:p>
          <a:p>
            <a:r>
              <a:rPr lang="en-US" altLang="en-US" sz="2400" dirty="0">
                <a:solidFill>
                  <a:srgbClr val="C00000"/>
                </a:solidFill>
              </a:rPr>
              <a:t>Cluster</a:t>
            </a:r>
            <a:r>
              <a:rPr lang="en-US" altLang="en-US" sz="2400" dirty="0"/>
              <a:t> is a collection of </a:t>
            </a:r>
            <a:r>
              <a:rPr lang="en-US" altLang="en-US" sz="2400" dirty="0">
                <a:solidFill>
                  <a:srgbClr val="C00000"/>
                </a:solidFill>
              </a:rPr>
              <a:t>data objects</a:t>
            </a:r>
            <a:r>
              <a:rPr lang="en-US" altLang="en-US" sz="2400" dirty="0"/>
              <a:t>.</a:t>
            </a:r>
            <a:r>
              <a:rPr lang="en-US" dirty="0"/>
              <a:t> </a:t>
            </a:r>
          </a:p>
          <a:p>
            <a:pPr lvl="1"/>
            <a:r>
              <a:rPr lang="en-US" dirty="0"/>
              <a:t>Similar (or related) to one another within the same group</a:t>
            </a:r>
          </a:p>
          <a:p>
            <a:pPr lvl="1"/>
            <a:r>
              <a:rPr lang="en-US" dirty="0"/>
              <a:t>Dissimilar (or unrelated) to the objects in other groups</a:t>
            </a:r>
          </a:p>
          <a:p>
            <a:r>
              <a:rPr lang="en-US" dirty="0"/>
              <a:t>The set of clusters resulting from </a:t>
            </a:r>
            <a:r>
              <a:rPr lang="en-US" dirty="0">
                <a:solidFill>
                  <a:srgbClr val="C00000"/>
                </a:solidFill>
              </a:rPr>
              <a:t>a cluster analysis </a:t>
            </a:r>
            <a:r>
              <a:rPr lang="en-US" dirty="0"/>
              <a:t>can be referred to as a </a:t>
            </a:r>
            <a:r>
              <a:rPr lang="en-US" dirty="0">
                <a:solidFill>
                  <a:srgbClr val="C00000"/>
                </a:solidFill>
              </a:rPr>
              <a:t>clustering</a:t>
            </a:r>
            <a:r>
              <a:rPr lang="en-US" dirty="0"/>
              <a:t>. </a:t>
            </a:r>
          </a:p>
          <a:p>
            <a:r>
              <a:rPr lang="en-US" altLang="en-US" sz="2400" dirty="0">
                <a:solidFill>
                  <a:srgbClr val="C00000"/>
                </a:solidFill>
              </a:rPr>
              <a:t>Cluster analysis (or </a:t>
            </a:r>
            <a:r>
              <a:rPr lang="en-US" altLang="en-US" sz="2400" i="1" dirty="0">
                <a:solidFill>
                  <a:srgbClr val="C00000"/>
                </a:solidFill>
              </a:rPr>
              <a:t>clustering</a:t>
            </a:r>
            <a:r>
              <a:rPr lang="en-US" altLang="en-US" sz="2400" dirty="0">
                <a:solidFill>
                  <a:srgbClr val="C00000"/>
                </a:solidFill>
              </a:rPr>
              <a:t>, </a:t>
            </a:r>
            <a:r>
              <a:rPr lang="en-US" altLang="en-US" sz="2400" i="1" dirty="0">
                <a:solidFill>
                  <a:srgbClr val="C00000"/>
                </a:solidFill>
              </a:rPr>
              <a:t>data segmentation, …</a:t>
            </a:r>
            <a:r>
              <a:rPr lang="en-US" altLang="en-US" sz="2400" dirty="0">
                <a:solidFill>
                  <a:srgbClr val="C00000"/>
                </a:solidFill>
              </a:rPr>
              <a:t>)</a:t>
            </a:r>
          </a:p>
          <a:p>
            <a:pPr lvl="1"/>
            <a:r>
              <a:rPr lang="en-US" dirty="0"/>
              <a:t>Finding </a:t>
            </a:r>
            <a:r>
              <a:rPr lang="en-US" dirty="0">
                <a:solidFill>
                  <a:srgbClr val="C00000"/>
                </a:solidFill>
              </a:rPr>
              <a:t>similarities between data </a:t>
            </a:r>
            <a:r>
              <a:rPr lang="en-US" dirty="0"/>
              <a:t>according to the </a:t>
            </a:r>
            <a:r>
              <a:rPr lang="en-US" dirty="0">
                <a:solidFill>
                  <a:srgbClr val="C00000"/>
                </a:solidFill>
              </a:rPr>
              <a:t>characteristics found in the data </a:t>
            </a:r>
            <a:r>
              <a:rPr lang="en-US" dirty="0"/>
              <a:t>and grouping similar data </a:t>
            </a:r>
            <a:r>
              <a:rPr lang="en-US" dirty="0">
                <a:solidFill>
                  <a:srgbClr val="C00000"/>
                </a:solidFill>
              </a:rPr>
              <a:t>objects</a:t>
            </a:r>
            <a:r>
              <a:rPr lang="en-US" dirty="0"/>
              <a:t> into </a:t>
            </a:r>
            <a:r>
              <a:rPr lang="en-US" dirty="0">
                <a:solidFill>
                  <a:srgbClr val="C00000"/>
                </a:solidFill>
              </a:rPr>
              <a:t>clusters</a:t>
            </a:r>
          </a:p>
          <a:p>
            <a:r>
              <a:rPr lang="en-US" dirty="0"/>
              <a:t>Clustering is useful in that it can lead to the discovery of </a:t>
            </a:r>
            <a:r>
              <a:rPr lang="en-US" dirty="0">
                <a:solidFill>
                  <a:srgbClr val="C00000"/>
                </a:solidFill>
              </a:rPr>
              <a:t>previously unknown groups </a:t>
            </a:r>
            <a:r>
              <a:rPr lang="en-US" dirty="0"/>
              <a:t>within the </a:t>
            </a:r>
            <a:r>
              <a:rPr lang="en-US" dirty="0">
                <a:solidFill>
                  <a:srgbClr val="C00000"/>
                </a:solidFill>
              </a:rPr>
              <a:t>data</a:t>
            </a:r>
            <a:r>
              <a:rPr lang="en-US" dirty="0"/>
              <a:t>.</a:t>
            </a:r>
          </a:p>
          <a:p>
            <a:endParaRPr lang="en-US" dirty="0"/>
          </a:p>
        </p:txBody>
      </p:sp>
    </p:spTree>
    <p:extLst>
      <p:ext uri="{BB962C8B-B14F-4D97-AF65-F5344CB8AC3E}">
        <p14:creationId xmlns:p14="http://schemas.microsoft.com/office/powerpoint/2010/main" val="3573158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791D1-5CF1-43FB-9205-D345DC5E4348}"/>
              </a:ext>
            </a:extLst>
          </p:cNvPr>
          <p:cNvSpPr>
            <a:spLocks noGrp="1"/>
          </p:cNvSpPr>
          <p:nvPr>
            <p:ph type="title"/>
          </p:nvPr>
        </p:nvSpPr>
        <p:spPr/>
        <p:txBody>
          <a:bodyPr/>
          <a:lstStyle/>
          <a:p>
            <a:r>
              <a:rPr lang="en-IN" dirty="0"/>
              <a:t>Agglomerative Hierarchical Clustering - Example</a:t>
            </a:r>
          </a:p>
        </p:txBody>
      </p:sp>
      <p:sp>
        <p:nvSpPr>
          <p:cNvPr id="3" name="TextBox 2">
            <a:extLst>
              <a:ext uri="{FF2B5EF4-FFF2-40B4-BE49-F238E27FC236}">
                <a16:creationId xmlns:a16="http://schemas.microsoft.com/office/drawing/2014/main" id="{1628BDA1-B182-479B-BA55-F1FD43DBB73D}"/>
              </a:ext>
            </a:extLst>
          </p:cNvPr>
          <p:cNvSpPr txBox="1"/>
          <p:nvPr/>
        </p:nvSpPr>
        <p:spPr>
          <a:xfrm>
            <a:off x="6448926" y="1090863"/>
            <a:ext cx="5951621" cy="1200329"/>
          </a:xfrm>
          <a:prstGeom prst="rect">
            <a:avLst/>
          </a:prstGeom>
          <a:noFill/>
        </p:spPr>
        <p:txBody>
          <a:bodyPr wrap="square" rtlCol="0">
            <a:spAutoFit/>
          </a:bodyPr>
          <a:lstStyle/>
          <a:p>
            <a:r>
              <a:rPr lang="en-US" dirty="0"/>
              <a:t>To Update the distance matrix MIN[</a:t>
            </a:r>
            <a:r>
              <a:rPr lang="en-US" dirty="0" err="1"/>
              <a:t>dist</a:t>
            </a:r>
            <a:r>
              <a:rPr lang="en-US" dirty="0"/>
              <a:t>(P2,P5,P3,P6),P4]</a:t>
            </a:r>
          </a:p>
          <a:p>
            <a:r>
              <a:rPr lang="en-US" dirty="0"/>
              <a:t>MIN (</a:t>
            </a:r>
            <a:r>
              <a:rPr lang="en-US" dirty="0" err="1"/>
              <a:t>dist</a:t>
            </a:r>
            <a:r>
              <a:rPr lang="en-US" dirty="0"/>
              <a:t>(P2,P5,P3,P6),P1),(P4,P1)]</a:t>
            </a:r>
          </a:p>
          <a:p>
            <a:r>
              <a:rPr lang="en-US" dirty="0"/>
              <a:t>Min[(0.22,0.37)]</a:t>
            </a:r>
          </a:p>
          <a:p>
            <a:r>
              <a:rPr lang="en-US" dirty="0"/>
              <a:t>0.22</a:t>
            </a:r>
          </a:p>
        </p:txBody>
      </p:sp>
      <p:graphicFrame>
        <p:nvGraphicFramePr>
          <p:cNvPr id="22" name="Content Placeholder 4">
            <a:extLst>
              <a:ext uri="{FF2B5EF4-FFF2-40B4-BE49-F238E27FC236}">
                <a16:creationId xmlns:a16="http://schemas.microsoft.com/office/drawing/2014/main" id="{30D58345-33CE-4EDA-9C68-3977B6DB405B}"/>
              </a:ext>
            </a:extLst>
          </p:cNvPr>
          <p:cNvGraphicFramePr>
            <a:graphicFrameLocks/>
          </p:cNvGraphicFramePr>
          <p:nvPr/>
        </p:nvGraphicFramePr>
        <p:xfrm>
          <a:off x="415075" y="1090863"/>
          <a:ext cx="5328000" cy="2133600"/>
        </p:xfrm>
        <a:graphic>
          <a:graphicData uri="http://schemas.openxmlformats.org/drawingml/2006/table">
            <a:tbl>
              <a:tblPr firstRow="1" bandRow="1">
                <a:tableStyleId>{8EC20E35-A176-4012-BC5E-935CFFF8708E}</a:tableStyleId>
              </a:tblPr>
              <a:tblGrid>
                <a:gridCol w="1332000">
                  <a:extLst>
                    <a:ext uri="{9D8B030D-6E8A-4147-A177-3AD203B41FA5}">
                      <a16:colId xmlns:a16="http://schemas.microsoft.com/office/drawing/2014/main" val="131083297"/>
                    </a:ext>
                  </a:extLst>
                </a:gridCol>
                <a:gridCol w="1332000">
                  <a:extLst>
                    <a:ext uri="{9D8B030D-6E8A-4147-A177-3AD203B41FA5}">
                      <a16:colId xmlns:a16="http://schemas.microsoft.com/office/drawing/2014/main" val="20000"/>
                    </a:ext>
                  </a:extLst>
                </a:gridCol>
                <a:gridCol w="1332000">
                  <a:extLst>
                    <a:ext uri="{9D8B030D-6E8A-4147-A177-3AD203B41FA5}">
                      <a16:colId xmlns:a16="http://schemas.microsoft.com/office/drawing/2014/main" val="20001"/>
                    </a:ext>
                  </a:extLst>
                </a:gridCol>
                <a:gridCol w="1332000">
                  <a:extLst>
                    <a:ext uri="{9D8B030D-6E8A-4147-A177-3AD203B41FA5}">
                      <a16:colId xmlns:a16="http://schemas.microsoft.com/office/drawing/2014/main" val="2969812853"/>
                    </a:ext>
                  </a:extLst>
                </a:gridCol>
              </a:tblGrid>
              <a:tr h="411480">
                <a:tc>
                  <a:txBody>
                    <a:bodyPr/>
                    <a:lstStyle/>
                    <a:p>
                      <a:pPr algn="ctr"/>
                      <a:endParaRPr lang="en-US"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dirty="0">
                          <a:solidFill>
                            <a:schemeClr val="tx1"/>
                          </a:solidFill>
                        </a:rPr>
                        <a:t>P1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dirty="0">
                          <a:solidFill>
                            <a:schemeClr val="tx1"/>
                          </a:solidFill>
                        </a:rPr>
                        <a:t>P2,P5,P3,P6</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dirty="0">
                          <a:solidFill>
                            <a:schemeClr val="tx1"/>
                          </a:solidFill>
                        </a:rPr>
                        <a:t>P4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pPr algn="ctr"/>
                      <a:r>
                        <a:rPr lang="en-US" sz="1900" b="0" dirty="0">
                          <a:solidFill>
                            <a:schemeClr val="tx1"/>
                          </a:solidFill>
                        </a:rPr>
                        <a:t>P1</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b="0" dirty="0">
                          <a:solidFill>
                            <a:schemeClr val="tx1"/>
                          </a:solidFill>
                        </a:rPr>
                        <a:t>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algn="ctr"/>
                      <a:r>
                        <a:rPr lang="en-US" sz="1900" b="0" dirty="0">
                          <a:solidFill>
                            <a:schemeClr val="tx1"/>
                          </a:solidFill>
                        </a:rPr>
                        <a:t>P2,P5,P3,P6</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1">
                        <a:lumMod val="20000"/>
                        <a:lumOff val="80000"/>
                      </a:schemeClr>
                    </a:solidFill>
                  </a:tcPr>
                </a:tc>
                <a:tc>
                  <a:txBody>
                    <a:bodyPr/>
                    <a:lstStyle/>
                    <a:p>
                      <a:pPr algn="ctr"/>
                      <a:r>
                        <a:rPr lang="en-US" sz="1900" b="0" dirty="0">
                          <a:solidFill>
                            <a:schemeClr val="tx1"/>
                          </a:solidFill>
                        </a:rPr>
                        <a:t>0.22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1">
                        <a:lumMod val="20000"/>
                        <a:lumOff val="80000"/>
                      </a:schemeClr>
                    </a:solidFill>
                  </a:tcPr>
                </a:tc>
                <a:tc>
                  <a:txBody>
                    <a:bodyPr/>
                    <a:lstStyle/>
                    <a:p>
                      <a:pPr algn="ctr"/>
                      <a:r>
                        <a:rPr lang="en-US" sz="2000" b="0" dirty="0">
                          <a:solidFill>
                            <a:schemeClr val="tx1"/>
                          </a:solidFill>
                        </a:rPr>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pPr algn="ctr"/>
                      <a:r>
                        <a:rPr lang="en-US" sz="1900" b="0" dirty="0">
                          <a:solidFill>
                            <a:schemeClr val="tx1"/>
                          </a:solidFill>
                        </a:rPr>
                        <a:t>P4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dirty="0"/>
                        <a:t>0.37</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0.15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pPr algn="ctr"/>
                      <a:r>
                        <a:rPr lang="en-US" sz="2000" b="0" dirty="0"/>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bl>
          </a:graphicData>
        </a:graphic>
      </p:graphicFrame>
      <p:graphicFrame>
        <p:nvGraphicFramePr>
          <p:cNvPr id="39" name="Content Placeholder 4">
            <a:extLst>
              <a:ext uri="{FF2B5EF4-FFF2-40B4-BE49-F238E27FC236}">
                <a16:creationId xmlns:a16="http://schemas.microsoft.com/office/drawing/2014/main" id="{0075DEA5-C55B-40F8-BAC4-F10390268CF5}"/>
              </a:ext>
            </a:extLst>
          </p:cNvPr>
          <p:cNvGraphicFramePr>
            <a:graphicFrameLocks/>
          </p:cNvGraphicFramePr>
          <p:nvPr/>
        </p:nvGraphicFramePr>
        <p:xfrm>
          <a:off x="6448925" y="2736783"/>
          <a:ext cx="4973052" cy="1234440"/>
        </p:xfrm>
        <a:graphic>
          <a:graphicData uri="http://schemas.openxmlformats.org/drawingml/2006/table">
            <a:tbl>
              <a:tblPr firstRow="1" bandRow="1">
                <a:tableStyleId>{8EC20E35-A176-4012-BC5E-935CFFF8708E}</a:tableStyleId>
              </a:tblPr>
              <a:tblGrid>
                <a:gridCol w="1657684">
                  <a:extLst>
                    <a:ext uri="{9D8B030D-6E8A-4147-A177-3AD203B41FA5}">
                      <a16:colId xmlns:a16="http://schemas.microsoft.com/office/drawing/2014/main" val="131083297"/>
                    </a:ext>
                  </a:extLst>
                </a:gridCol>
                <a:gridCol w="1657684">
                  <a:extLst>
                    <a:ext uri="{9D8B030D-6E8A-4147-A177-3AD203B41FA5}">
                      <a16:colId xmlns:a16="http://schemas.microsoft.com/office/drawing/2014/main" val="20000"/>
                    </a:ext>
                  </a:extLst>
                </a:gridCol>
                <a:gridCol w="1657684">
                  <a:extLst>
                    <a:ext uri="{9D8B030D-6E8A-4147-A177-3AD203B41FA5}">
                      <a16:colId xmlns:a16="http://schemas.microsoft.com/office/drawing/2014/main" val="20001"/>
                    </a:ext>
                  </a:extLst>
                </a:gridCol>
              </a:tblGrid>
              <a:tr h="411480">
                <a:tc>
                  <a:txBody>
                    <a:bodyPr/>
                    <a:lstStyle/>
                    <a:p>
                      <a:pPr algn="ctr"/>
                      <a:endParaRPr lang="en-US"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dirty="0">
                          <a:solidFill>
                            <a:schemeClr val="tx1"/>
                          </a:solidFill>
                        </a:rPr>
                        <a:t>P1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dirty="0">
                          <a:solidFill>
                            <a:schemeClr val="tx1"/>
                          </a:solidFill>
                        </a:rPr>
                        <a:t>P2,P5,P3,P6,P4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1"/>
                  </a:ext>
                </a:extLst>
              </a:tr>
              <a:tr h="411480">
                <a:tc>
                  <a:txBody>
                    <a:bodyPr/>
                    <a:lstStyle/>
                    <a:p>
                      <a:pPr algn="ctr"/>
                      <a:r>
                        <a:rPr lang="en-US" sz="1900" b="0" dirty="0">
                          <a:solidFill>
                            <a:schemeClr val="tx1"/>
                          </a:solidFill>
                        </a:rPr>
                        <a:t>P1</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b="0" dirty="0">
                          <a:solidFill>
                            <a:schemeClr val="tx1"/>
                          </a:solidFill>
                        </a:rPr>
                        <a:t>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en-US" sz="2000"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algn="ctr"/>
                      <a:r>
                        <a:rPr lang="en-US" sz="1900" b="0" dirty="0">
                          <a:solidFill>
                            <a:schemeClr val="tx1"/>
                          </a:solidFill>
                        </a:rPr>
                        <a:t>P2,P5,P3,P6,P4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1">
                        <a:lumMod val="20000"/>
                        <a:lumOff val="80000"/>
                      </a:schemeClr>
                    </a:solidFill>
                  </a:tcPr>
                </a:tc>
                <a:tc>
                  <a:txBody>
                    <a:bodyPr/>
                    <a:lstStyle/>
                    <a:p>
                      <a:pPr algn="ctr"/>
                      <a:r>
                        <a:rPr lang="en-US" sz="1900" b="0" dirty="0">
                          <a:solidFill>
                            <a:schemeClr val="tx1"/>
                          </a:solidFill>
                        </a:rPr>
                        <a:t>0.22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1">
                        <a:lumMod val="20000"/>
                        <a:lumOff val="80000"/>
                      </a:schemeClr>
                    </a:solidFill>
                  </a:tcPr>
                </a:tc>
                <a:tc>
                  <a:txBody>
                    <a:bodyPr/>
                    <a:lstStyle/>
                    <a:p>
                      <a:pPr algn="ctr"/>
                      <a:r>
                        <a:rPr lang="en-US" sz="2000" b="0" dirty="0">
                          <a:solidFill>
                            <a:schemeClr val="tx1"/>
                          </a:solidFill>
                        </a:rPr>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cxnSp>
        <p:nvCxnSpPr>
          <p:cNvPr id="40" name="Straight Connector 39">
            <a:extLst>
              <a:ext uri="{FF2B5EF4-FFF2-40B4-BE49-F238E27FC236}">
                <a16:creationId xmlns:a16="http://schemas.microsoft.com/office/drawing/2014/main" id="{0E80F9DE-8DAE-4627-A01A-DF0FC7542FF7}"/>
              </a:ext>
            </a:extLst>
          </p:cNvPr>
          <p:cNvCxnSpPr/>
          <p:nvPr/>
        </p:nvCxnSpPr>
        <p:spPr>
          <a:xfrm>
            <a:off x="1941095" y="4305785"/>
            <a:ext cx="0" cy="1299411"/>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C234149-A29D-4831-A633-26B65F6CBC4C}"/>
              </a:ext>
            </a:extLst>
          </p:cNvPr>
          <p:cNvCxnSpPr/>
          <p:nvPr/>
        </p:nvCxnSpPr>
        <p:spPr>
          <a:xfrm>
            <a:off x="3007895" y="4313806"/>
            <a:ext cx="0" cy="1299411"/>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B090E13-004F-4F54-AF08-84178FDEC52E}"/>
              </a:ext>
            </a:extLst>
          </p:cNvPr>
          <p:cNvCxnSpPr>
            <a:cxnSpLocks/>
          </p:cNvCxnSpPr>
          <p:nvPr/>
        </p:nvCxnSpPr>
        <p:spPr>
          <a:xfrm>
            <a:off x="1941095" y="4305785"/>
            <a:ext cx="1066800" cy="8021"/>
          </a:xfrm>
          <a:prstGeom prst="line">
            <a:avLst/>
          </a:prstGeom>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301DEEC9-8111-4E37-8209-7B3DE54340A9}"/>
              </a:ext>
            </a:extLst>
          </p:cNvPr>
          <p:cNvSpPr txBox="1"/>
          <p:nvPr/>
        </p:nvSpPr>
        <p:spPr>
          <a:xfrm>
            <a:off x="1812761" y="5676295"/>
            <a:ext cx="385010" cy="369332"/>
          </a:xfrm>
          <a:prstGeom prst="rect">
            <a:avLst/>
          </a:prstGeom>
          <a:noFill/>
        </p:spPr>
        <p:txBody>
          <a:bodyPr wrap="square" rtlCol="0">
            <a:spAutoFit/>
          </a:bodyPr>
          <a:lstStyle/>
          <a:p>
            <a:r>
              <a:rPr lang="en-US" dirty="0"/>
              <a:t>3</a:t>
            </a:r>
            <a:endParaRPr lang="en-IN" dirty="0"/>
          </a:p>
        </p:txBody>
      </p:sp>
      <p:sp>
        <p:nvSpPr>
          <p:cNvPr id="45" name="TextBox 44">
            <a:extLst>
              <a:ext uri="{FF2B5EF4-FFF2-40B4-BE49-F238E27FC236}">
                <a16:creationId xmlns:a16="http://schemas.microsoft.com/office/drawing/2014/main" id="{CC861CBE-00CC-4A7E-BAAE-012381593ADC}"/>
              </a:ext>
            </a:extLst>
          </p:cNvPr>
          <p:cNvSpPr txBox="1"/>
          <p:nvPr/>
        </p:nvSpPr>
        <p:spPr>
          <a:xfrm>
            <a:off x="2863516" y="5676295"/>
            <a:ext cx="385010" cy="369332"/>
          </a:xfrm>
          <a:prstGeom prst="rect">
            <a:avLst/>
          </a:prstGeom>
          <a:noFill/>
        </p:spPr>
        <p:txBody>
          <a:bodyPr wrap="square" rtlCol="0">
            <a:spAutoFit/>
          </a:bodyPr>
          <a:lstStyle/>
          <a:p>
            <a:r>
              <a:rPr lang="en-US" dirty="0"/>
              <a:t>6</a:t>
            </a:r>
            <a:endParaRPr lang="en-IN" dirty="0"/>
          </a:p>
        </p:txBody>
      </p:sp>
      <p:cxnSp>
        <p:nvCxnSpPr>
          <p:cNvPr id="46" name="Straight Connector 45">
            <a:extLst>
              <a:ext uri="{FF2B5EF4-FFF2-40B4-BE49-F238E27FC236}">
                <a16:creationId xmlns:a16="http://schemas.microsoft.com/office/drawing/2014/main" id="{EAA93CC1-5F50-4B22-AABB-62B7E27B7FE3}"/>
              </a:ext>
            </a:extLst>
          </p:cNvPr>
          <p:cNvCxnSpPr/>
          <p:nvPr/>
        </p:nvCxnSpPr>
        <p:spPr>
          <a:xfrm>
            <a:off x="3541294" y="4016600"/>
            <a:ext cx="0" cy="1299411"/>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8CEFD09-8EDF-48B5-93CB-10EC0FFC456F}"/>
              </a:ext>
            </a:extLst>
          </p:cNvPr>
          <p:cNvCxnSpPr/>
          <p:nvPr/>
        </p:nvCxnSpPr>
        <p:spPr>
          <a:xfrm>
            <a:off x="4608094" y="4024621"/>
            <a:ext cx="0" cy="1299411"/>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D60BF2B-9660-4629-A741-EED7C53A83C2}"/>
              </a:ext>
            </a:extLst>
          </p:cNvPr>
          <p:cNvCxnSpPr>
            <a:cxnSpLocks/>
          </p:cNvCxnSpPr>
          <p:nvPr/>
        </p:nvCxnSpPr>
        <p:spPr>
          <a:xfrm>
            <a:off x="3541294" y="4016600"/>
            <a:ext cx="1066800" cy="8021"/>
          </a:xfrm>
          <a:prstGeom prst="line">
            <a:avLst/>
          </a:prstGeom>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2E112EFE-4EF6-48EA-AD58-4646DDFBC7BF}"/>
              </a:ext>
            </a:extLst>
          </p:cNvPr>
          <p:cNvSpPr txBox="1"/>
          <p:nvPr/>
        </p:nvSpPr>
        <p:spPr>
          <a:xfrm>
            <a:off x="3412960" y="5387110"/>
            <a:ext cx="385010" cy="369332"/>
          </a:xfrm>
          <a:prstGeom prst="rect">
            <a:avLst/>
          </a:prstGeom>
          <a:noFill/>
        </p:spPr>
        <p:txBody>
          <a:bodyPr wrap="square" rtlCol="0">
            <a:spAutoFit/>
          </a:bodyPr>
          <a:lstStyle/>
          <a:p>
            <a:r>
              <a:rPr lang="en-US" dirty="0"/>
              <a:t>2</a:t>
            </a:r>
            <a:endParaRPr lang="en-IN" dirty="0"/>
          </a:p>
        </p:txBody>
      </p:sp>
      <p:sp>
        <p:nvSpPr>
          <p:cNvPr id="50" name="TextBox 49">
            <a:extLst>
              <a:ext uri="{FF2B5EF4-FFF2-40B4-BE49-F238E27FC236}">
                <a16:creationId xmlns:a16="http://schemas.microsoft.com/office/drawing/2014/main" id="{1CB52A5D-2FA6-465C-AD0A-4CA4380D7DFE}"/>
              </a:ext>
            </a:extLst>
          </p:cNvPr>
          <p:cNvSpPr txBox="1"/>
          <p:nvPr/>
        </p:nvSpPr>
        <p:spPr>
          <a:xfrm>
            <a:off x="4463715" y="5387110"/>
            <a:ext cx="385010" cy="369332"/>
          </a:xfrm>
          <a:prstGeom prst="rect">
            <a:avLst/>
          </a:prstGeom>
          <a:noFill/>
        </p:spPr>
        <p:txBody>
          <a:bodyPr wrap="square" rtlCol="0">
            <a:spAutoFit/>
          </a:bodyPr>
          <a:lstStyle/>
          <a:p>
            <a:r>
              <a:rPr lang="en-US" dirty="0"/>
              <a:t>5</a:t>
            </a:r>
            <a:endParaRPr lang="en-IN" dirty="0"/>
          </a:p>
        </p:txBody>
      </p:sp>
      <p:cxnSp>
        <p:nvCxnSpPr>
          <p:cNvPr id="51" name="Straight Connector 50">
            <a:extLst>
              <a:ext uri="{FF2B5EF4-FFF2-40B4-BE49-F238E27FC236}">
                <a16:creationId xmlns:a16="http://schemas.microsoft.com/office/drawing/2014/main" id="{F4D20C9D-225C-46DD-B699-5924DE20ACE2}"/>
              </a:ext>
            </a:extLst>
          </p:cNvPr>
          <p:cNvCxnSpPr>
            <a:cxnSpLocks/>
          </p:cNvCxnSpPr>
          <p:nvPr/>
        </p:nvCxnSpPr>
        <p:spPr>
          <a:xfrm>
            <a:off x="2510589" y="3609474"/>
            <a:ext cx="0" cy="704332"/>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3C390B8-0D7B-4A69-A7D2-05CEE795F47C}"/>
              </a:ext>
            </a:extLst>
          </p:cNvPr>
          <p:cNvCxnSpPr>
            <a:cxnSpLocks/>
          </p:cNvCxnSpPr>
          <p:nvPr/>
        </p:nvCxnSpPr>
        <p:spPr>
          <a:xfrm>
            <a:off x="2522621" y="3609474"/>
            <a:ext cx="1552073" cy="19077"/>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F484E0E-E9D2-4AD2-A206-15FC9040396D}"/>
              </a:ext>
            </a:extLst>
          </p:cNvPr>
          <p:cNvCxnSpPr>
            <a:cxnSpLocks/>
          </p:cNvCxnSpPr>
          <p:nvPr/>
        </p:nvCxnSpPr>
        <p:spPr>
          <a:xfrm>
            <a:off x="4054641" y="3609474"/>
            <a:ext cx="0" cy="415147"/>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96B93AD-3D63-4E24-94B8-7B6E2E4DEC9F}"/>
              </a:ext>
            </a:extLst>
          </p:cNvPr>
          <p:cNvCxnSpPr>
            <a:cxnSpLocks/>
          </p:cNvCxnSpPr>
          <p:nvPr/>
        </p:nvCxnSpPr>
        <p:spPr>
          <a:xfrm>
            <a:off x="3412960" y="3163590"/>
            <a:ext cx="1826791" cy="19077"/>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8BD822E-0ECE-4C5B-AE9B-B16672B65EDE}"/>
              </a:ext>
            </a:extLst>
          </p:cNvPr>
          <p:cNvCxnSpPr>
            <a:cxnSpLocks/>
          </p:cNvCxnSpPr>
          <p:nvPr/>
        </p:nvCxnSpPr>
        <p:spPr>
          <a:xfrm>
            <a:off x="5219698" y="3163590"/>
            <a:ext cx="20053" cy="22235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B38E712-5A4B-42D7-AB95-EB5815BD5A0D}"/>
              </a:ext>
            </a:extLst>
          </p:cNvPr>
          <p:cNvCxnSpPr>
            <a:cxnSpLocks/>
          </p:cNvCxnSpPr>
          <p:nvPr/>
        </p:nvCxnSpPr>
        <p:spPr>
          <a:xfrm>
            <a:off x="3433012" y="3163590"/>
            <a:ext cx="0" cy="415147"/>
          </a:xfrm>
          <a:prstGeom prst="line">
            <a:avLst/>
          </a:prstGeom>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58A27C22-C7EE-45E4-9A47-404EFEDFADAF}"/>
              </a:ext>
            </a:extLst>
          </p:cNvPr>
          <p:cNvSpPr txBox="1"/>
          <p:nvPr/>
        </p:nvSpPr>
        <p:spPr>
          <a:xfrm>
            <a:off x="5106403" y="5408381"/>
            <a:ext cx="385010" cy="369332"/>
          </a:xfrm>
          <a:prstGeom prst="rect">
            <a:avLst/>
          </a:prstGeom>
          <a:noFill/>
        </p:spPr>
        <p:txBody>
          <a:bodyPr wrap="square" rtlCol="0">
            <a:spAutoFit/>
          </a:bodyPr>
          <a:lstStyle/>
          <a:p>
            <a:r>
              <a:rPr lang="en-US" dirty="0"/>
              <a:t>4</a:t>
            </a:r>
            <a:endParaRPr lang="en-IN" dirty="0"/>
          </a:p>
        </p:txBody>
      </p:sp>
    </p:spTree>
    <p:extLst>
      <p:ext uri="{BB962C8B-B14F-4D97-AF65-F5344CB8AC3E}">
        <p14:creationId xmlns:p14="http://schemas.microsoft.com/office/powerpoint/2010/main" val="2618538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9"/>
                                        </p:tgtEl>
                                        <p:attrNameLst>
                                          <p:attrName>style.visibility</p:attrName>
                                        </p:attrNameLst>
                                      </p:cBhvr>
                                      <p:to>
                                        <p:strVal val="visible"/>
                                      </p:to>
                                    </p:set>
                                    <p:animEffect transition="in" filter="fade">
                                      <p:cBhvr>
                                        <p:cTn id="28" dur="500"/>
                                        <p:tgtEl>
                                          <p:spTgt spid="39"/>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49" grpId="0"/>
      <p:bldP spid="50" grpId="0"/>
      <p:bldP spid="70"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B900B-9BAE-4205-96A4-90872E8DED18}"/>
              </a:ext>
            </a:extLst>
          </p:cNvPr>
          <p:cNvSpPr>
            <a:spLocks noGrp="1"/>
          </p:cNvSpPr>
          <p:nvPr>
            <p:ph type="title"/>
          </p:nvPr>
        </p:nvSpPr>
        <p:spPr/>
        <p:txBody>
          <a:bodyPr/>
          <a:lstStyle/>
          <a:p>
            <a:r>
              <a:rPr lang="en-IN" dirty="0"/>
              <a:t>Agglomerative Hierarchical Clustering - Example</a:t>
            </a:r>
          </a:p>
        </p:txBody>
      </p:sp>
      <p:cxnSp>
        <p:nvCxnSpPr>
          <p:cNvPr id="4" name="Straight Connector 3">
            <a:extLst>
              <a:ext uri="{FF2B5EF4-FFF2-40B4-BE49-F238E27FC236}">
                <a16:creationId xmlns:a16="http://schemas.microsoft.com/office/drawing/2014/main" id="{5AA67574-5265-4561-9AB7-0BBBA423AF1A}"/>
              </a:ext>
            </a:extLst>
          </p:cNvPr>
          <p:cNvCxnSpPr>
            <a:cxnSpLocks/>
          </p:cNvCxnSpPr>
          <p:nvPr/>
        </p:nvCxnSpPr>
        <p:spPr>
          <a:xfrm>
            <a:off x="6598242" y="3124531"/>
            <a:ext cx="0" cy="919931"/>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D508C037-2639-43DF-A58F-64E9B2195B8D}"/>
              </a:ext>
            </a:extLst>
          </p:cNvPr>
          <p:cNvCxnSpPr>
            <a:cxnSpLocks/>
          </p:cNvCxnSpPr>
          <p:nvPr/>
        </p:nvCxnSpPr>
        <p:spPr>
          <a:xfrm>
            <a:off x="7665042" y="3132552"/>
            <a:ext cx="0" cy="91191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911C1032-B77C-4ED5-A2D1-56DA4F337F00}"/>
              </a:ext>
            </a:extLst>
          </p:cNvPr>
          <p:cNvCxnSpPr>
            <a:cxnSpLocks/>
          </p:cNvCxnSpPr>
          <p:nvPr/>
        </p:nvCxnSpPr>
        <p:spPr>
          <a:xfrm>
            <a:off x="6598242" y="3124531"/>
            <a:ext cx="1066800" cy="8021"/>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8230D50-202F-474F-B0E4-D4A71C204FAF}"/>
              </a:ext>
            </a:extLst>
          </p:cNvPr>
          <p:cNvSpPr txBox="1"/>
          <p:nvPr/>
        </p:nvSpPr>
        <p:spPr>
          <a:xfrm>
            <a:off x="6454872" y="4205856"/>
            <a:ext cx="385010" cy="369332"/>
          </a:xfrm>
          <a:prstGeom prst="rect">
            <a:avLst/>
          </a:prstGeom>
          <a:noFill/>
        </p:spPr>
        <p:txBody>
          <a:bodyPr wrap="square" rtlCol="0">
            <a:spAutoFit/>
          </a:bodyPr>
          <a:lstStyle/>
          <a:p>
            <a:r>
              <a:rPr lang="en-US" dirty="0"/>
              <a:t>3</a:t>
            </a:r>
            <a:endParaRPr lang="en-IN" dirty="0"/>
          </a:p>
        </p:txBody>
      </p:sp>
      <p:sp>
        <p:nvSpPr>
          <p:cNvPr id="8" name="TextBox 7">
            <a:extLst>
              <a:ext uri="{FF2B5EF4-FFF2-40B4-BE49-F238E27FC236}">
                <a16:creationId xmlns:a16="http://schemas.microsoft.com/office/drawing/2014/main" id="{ED4D59A8-66B8-4EAA-A819-0E434732DD89}"/>
              </a:ext>
            </a:extLst>
          </p:cNvPr>
          <p:cNvSpPr txBox="1"/>
          <p:nvPr/>
        </p:nvSpPr>
        <p:spPr>
          <a:xfrm>
            <a:off x="7505627" y="4205856"/>
            <a:ext cx="385010" cy="369332"/>
          </a:xfrm>
          <a:prstGeom prst="rect">
            <a:avLst/>
          </a:prstGeom>
          <a:noFill/>
        </p:spPr>
        <p:txBody>
          <a:bodyPr wrap="square" rtlCol="0">
            <a:spAutoFit/>
          </a:bodyPr>
          <a:lstStyle/>
          <a:p>
            <a:r>
              <a:rPr lang="en-US" dirty="0"/>
              <a:t>6</a:t>
            </a:r>
            <a:endParaRPr lang="en-IN" dirty="0"/>
          </a:p>
        </p:txBody>
      </p:sp>
      <p:cxnSp>
        <p:nvCxnSpPr>
          <p:cNvPr id="9" name="Straight Connector 8">
            <a:extLst>
              <a:ext uri="{FF2B5EF4-FFF2-40B4-BE49-F238E27FC236}">
                <a16:creationId xmlns:a16="http://schemas.microsoft.com/office/drawing/2014/main" id="{D32DBF83-5ADE-416C-ACDA-4574F90CB818}"/>
              </a:ext>
            </a:extLst>
          </p:cNvPr>
          <p:cNvCxnSpPr/>
          <p:nvPr/>
        </p:nvCxnSpPr>
        <p:spPr>
          <a:xfrm>
            <a:off x="8198441" y="2835346"/>
            <a:ext cx="0" cy="12994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B0B12F4-4331-4590-AEF8-4E2D8546E8F8}"/>
              </a:ext>
            </a:extLst>
          </p:cNvPr>
          <p:cNvCxnSpPr/>
          <p:nvPr/>
        </p:nvCxnSpPr>
        <p:spPr>
          <a:xfrm>
            <a:off x="9265241" y="2843367"/>
            <a:ext cx="0" cy="12994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A0F07EB-4DE8-4F0E-A425-3DC3E8211CF0}"/>
              </a:ext>
            </a:extLst>
          </p:cNvPr>
          <p:cNvCxnSpPr>
            <a:cxnSpLocks/>
          </p:cNvCxnSpPr>
          <p:nvPr/>
        </p:nvCxnSpPr>
        <p:spPr>
          <a:xfrm>
            <a:off x="8198441" y="2835346"/>
            <a:ext cx="1066800" cy="8021"/>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3A3A156-0B43-47C6-9653-C57A747D8E23}"/>
              </a:ext>
            </a:extLst>
          </p:cNvPr>
          <p:cNvSpPr txBox="1"/>
          <p:nvPr/>
        </p:nvSpPr>
        <p:spPr>
          <a:xfrm>
            <a:off x="8070107" y="4205856"/>
            <a:ext cx="385010" cy="369332"/>
          </a:xfrm>
          <a:prstGeom prst="rect">
            <a:avLst/>
          </a:prstGeom>
          <a:noFill/>
        </p:spPr>
        <p:txBody>
          <a:bodyPr wrap="square" rtlCol="0">
            <a:spAutoFit/>
          </a:bodyPr>
          <a:lstStyle/>
          <a:p>
            <a:r>
              <a:rPr lang="en-US" dirty="0"/>
              <a:t>2</a:t>
            </a:r>
            <a:endParaRPr lang="en-IN" dirty="0"/>
          </a:p>
        </p:txBody>
      </p:sp>
      <p:sp>
        <p:nvSpPr>
          <p:cNvPr id="13" name="TextBox 12">
            <a:extLst>
              <a:ext uri="{FF2B5EF4-FFF2-40B4-BE49-F238E27FC236}">
                <a16:creationId xmlns:a16="http://schemas.microsoft.com/office/drawing/2014/main" id="{0A13A37F-E272-4F05-A60F-7501E061E90E}"/>
              </a:ext>
            </a:extLst>
          </p:cNvPr>
          <p:cNvSpPr txBox="1"/>
          <p:nvPr/>
        </p:nvSpPr>
        <p:spPr>
          <a:xfrm>
            <a:off x="9120862" y="4205856"/>
            <a:ext cx="385010" cy="369332"/>
          </a:xfrm>
          <a:prstGeom prst="rect">
            <a:avLst/>
          </a:prstGeom>
          <a:noFill/>
        </p:spPr>
        <p:txBody>
          <a:bodyPr wrap="square" rtlCol="0">
            <a:spAutoFit/>
          </a:bodyPr>
          <a:lstStyle/>
          <a:p>
            <a:r>
              <a:rPr lang="en-US" dirty="0"/>
              <a:t>5</a:t>
            </a:r>
            <a:endParaRPr lang="en-IN" dirty="0"/>
          </a:p>
        </p:txBody>
      </p:sp>
      <p:cxnSp>
        <p:nvCxnSpPr>
          <p:cNvPr id="14" name="Straight Connector 13">
            <a:extLst>
              <a:ext uri="{FF2B5EF4-FFF2-40B4-BE49-F238E27FC236}">
                <a16:creationId xmlns:a16="http://schemas.microsoft.com/office/drawing/2014/main" id="{33CBF454-46FE-4B2E-B828-0EEA7C7BCB49}"/>
              </a:ext>
            </a:extLst>
          </p:cNvPr>
          <p:cNvCxnSpPr>
            <a:cxnSpLocks/>
          </p:cNvCxnSpPr>
          <p:nvPr/>
        </p:nvCxnSpPr>
        <p:spPr>
          <a:xfrm>
            <a:off x="7167736" y="2428220"/>
            <a:ext cx="0" cy="7043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3673C5A-3D5E-488F-B3D3-95FBC1BB7713}"/>
              </a:ext>
            </a:extLst>
          </p:cNvPr>
          <p:cNvCxnSpPr>
            <a:cxnSpLocks/>
          </p:cNvCxnSpPr>
          <p:nvPr/>
        </p:nvCxnSpPr>
        <p:spPr>
          <a:xfrm>
            <a:off x="7167736" y="2435634"/>
            <a:ext cx="1564105" cy="116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BF8A981-5E19-4E18-8226-3836150A4DCC}"/>
              </a:ext>
            </a:extLst>
          </p:cNvPr>
          <p:cNvCxnSpPr>
            <a:cxnSpLocks/>
          </p:cNvCxnSpPr>
          <p:nvPr/>
        </p:nvCxnSpPr>
        <p:spPr>
          <a:xfrm>
            <a:off x="8731841" y="2447297"/>
            <a:ext cx="0" cy="3880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F5F6115-2EC8-4A45-A6AB-1B18B5E34EB4}"/>
              </a:ext>
            </a:extLst>
          </p:cNvPr>
          <p:cNvCxnSpPr>
            <a:cxnSpLocks/>
          </p:cNvCxnSpPr>
          <p:nvPr/>
        </p:nvCxnSpPr>
        <p:spPr>
          <a:xfrm>
            <a:off x="8090159" y="1989268"/>
            <a:ext cx="1806739" cy="121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861B511-1329-4909-A10C-7212FD71849A}"/>
              </a:ext>
            </a:extLst>
          </p:cNvPr>
          <p:cNvCxnSpPr>
            <a:cxnSpLocks/>
          </p:cNvCxnSpPr>
          <p:nvPr/>
        </p:nvCxnSpPr>
        <p:spPr>
          <a:xfrm>
            <a:off x="9896898" y="1991874"/>
            <a:ext cx="20053" cy="22235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B8D3CB6-C743-44C6-9AFD-25373AD9EEB8}"/>
              </a:ext>
            </a:extLst>
          </p:cNvPr>
          <p:cNvCxnSpPr>
            <a:cxnSpLocks/>
          </p:cNvCxnSpPr>
          <p:nvPr/>
        </p:nvCxnSpPr>
        <p:spPr>
          <a:xfrm>
            <a:off x="8090159" y="1982336"/>
            <a:ext cx="0" cy="415147"/>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0050660E-7232-4F4D-B3EF-E2FBE994C681}"/>
              </a:ext>
            </a:extLst>
          </p:cNvPr>
          <p:cNvSpPr txBox="1"/>
          <p:nvPr/>
        </p:nvSpPr>
        <p:spPr>
          <a:xfrm>
            <a:off x="9763550" y="4227127"/>
            <a:ext cx="385010" cy="369332"/>
          </a:xfrm>
          <a:prstGeom prst="rect">
            <a:avLst/>
          </a:prstGeom>
          <a:noFill/>
        </p:spPr>
        <p:txBody>
          <a:bodyPr wrap="square" rtlCol="0">
            <a:spAutoFit/>
          </a:bodyPr>
          <a:lstStyle/>
          <a:p>
            <a:r>
              <a:rPr lang="en-US" dirty="0"/>
              <a:t>4</a:t>
            </a:r>
            <a:endParaRPr lang="en-IN" dirty="0"/>
          </a:p>
        </p:txBody>
      </p:sp>
      <p:cxnSp>
        <p:nvCxnSpPr>
          <p:cNvPr id="21" name="Straight Connector 20">
            <a:extLst>
              <a:ext uri="{FF2B5EF4-FFF2-40B4-BE49-F238E27FC236}">
                <a16:creationId xmlns:a16="http://schemas.microsoft.com/office/drawing/2014/main" id="{8783CC82-71EA-4BAB-8DDD-23519A334CE8}"/>
              </a:ext>
            </a:extLst>
          </p:cNvPr>
          <p:cNvCxnSpPr>
            <a:cxnSpLocks/>
          </p:cNvCxnSpPr>
          <p:nvPr/>
        </p:nvCxnSpPr>
        <p:spPr>
          <a:xfrm>
            <a:off x="9254984" y="1555046"/>
            <a:ext cx="17869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AB045F7-280E-4290-9836-F05AE22BAB77}"/>
              </a:ext>
            </a:extLst>
          </p:cNvPr>
          <p:cNvCxnSpPr>
            <a:cxnSpLocks/>
          </p:cNvCxnSpPr>
          <p:nvPr/>
        </p:nvCxnSpPr>
        <p:spPr>
          <a:xfrm>
            <a:off x="11041902" y="1549926"/>
            <a:ext cx="0" cy="25848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073B3D6-8763-4ECE-A7F2-1AD678D293FD}"/>
              </a:ext>
            </a:extLst>
          </p:cNvPr>
          <p:cNvCxnSpPr>
            <a:cxnSpLocks/>
          </p:cNvCxnSpPr>
          <p:nvPr/>
        </p:nvCxnSpPr>
        <p:spPr>
          <a:xfrm>
            <a:off x="9255216" y="1549926"/>
            <a:ext cx="0" cy="415147"/>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821929C-6DCB-44C1-B9E1-DBC87E39A23A}"/>
              </a:ext>
            </a:extLst>
          </p:cNvPr>
          <p:cNvSpPr txBox="1"/>
          <p:nvPr/>
        </p:nvSpPr>
        <p:spPr>
          <a:xfrm>
            <a:off x="10869450" y="4227127"/>
            <a:ext cx="385010" cy="369332"/>
          </a:xfrm>
          <a:prstGeom prst="rect">
            <a:avLst/>
          </a:prstGeom>
          <a:noFill/>
        </p:spPr>
        <p:txBody>
          <a:bodyPr wrap="square" rtlCol="0">
            <a:spAutoFit/>
          </a:bodyPr>
          <a:lstStyle/>
          <a:p>
            <a:r>
              <a:rPr lang="en-US" dirty="0"/>
              <a:t>1</a:t>
            </a:r>
            <a:endParaRPr lang="en-IN" dirty="0"/>
          </a:p>
        </p:txBody>
      </p:sp>
      <p:graphicFrame>
        <p:nvGraphicFramePr>
          <p:cNvPr id="36" name="Content Placeholder 4">
            <a:extLst>
              <a:ext uri="{FF2B5EF4-FFF2-40B4-BE49-F238E27FC236}">
                <a16:creationId xmlns:a16="http://schemas.microsoft.com/office/drawing/2014/main" id="{B5CCA0B9-E4EC-4E4C-8CFE-07EAB901EDB6}"/>
              </a:ext>
            </a:extLst>
          </p:cNvPr>
          <p:cNvGraphicFramePr>
            <a:graphicFrameLocks/>
          </p:cNvGraphicFramePr>
          <p:nvPr/>
        </p:nvGraphicFramePr>
        <p:xfrm>
          <a:off x="2791634" y="1549926"/>
          <a:ext cx="2620415" cy="2880360"/>
        </p:xfrm>
        <a:graphic>
          <a:graphicData uri="http://schemas.openxmlformats.org/drawingml/2006/table">
            <a:tbl>
              <a:tblPr firstRow="1" bandRow="1">
                <a:tableStyleId>{8EC20E35-A176-4012-BC5E-935CFFF8708E}</a:tableStyleId>
              </a:tblPr>
              <a:tblGrid>
                <a:gridCol w="849528">
                  <a:extLst>
                    <a:ext uri="{9D8B030D-6E8A-4147-A177-3AD203B41FA5}">
                      <a16:colId xmlns:a16="http://schemas.microsoft.com/office/drawing/2014/main" val="131083297"/>
                    </a:ext>
                  </a:extLst>
                </a:gridCol>
                <a:gridCol w="849528">
                  <a:extLst>
                    <a:ext uri="{9D8B030D-6E8A-4147-A177-3AD203B41FA5}">
                      <a16:colId xmlns:a16="http://schemas.microsoft.com/office/drawing/2014/main" val="20000"/>
                    </a:ext>
                  </a:extLst>
                </a:gridCol>
                <a:gridCol w="921359">
                  <a:extLst>
                    <a:ext uri="{9D8B030D-6E8A-4147-A177-3AD203B41FA5}">
                      <a16:colId xmlns:a16="http://schemas.microsoft.com/office/drawing/2014/main" val="20001"/>
                    </a:ext>
                  </a:extLst>
                </a:gridCol>
              </a:tblGrid>
              <a:tr h="411480">
                <a:tc>
                  <a:txBody>
                    <a:bodyPr/>
                    <a:lstStyle/>
                    <a:p>
                      <a:pPr algn="ctr"/>
                      <a:endParaRPr lang="en-US"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dirty="0">
                          <a:solidFill>
                            <a:schemeClr val="tx1"/>
                          </a:solidFill>
                        </a:rPr>
                        <a:t>X</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dirty="0">
                          <a:solidFill>
                            <a:schemeClr val="tx1"/>
                          </a:solidFill>
                        </a:rPr>
                        <a:t>Y</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pPr algn="ctr"/>
                      <a:r>
                        <a:rPr lang="en-US" sz="1900" b="1" dirty="0">
                          <a:solidFill>
                            <a:schemeClr val="tx1"/>
                          </a:solidFill>
                        </a:rPr>
                        <a:t>P1</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b="0" dirty="0">
                          <a:solidFill>
                            <a:schemeClr val="tx1"/>
                          </a:solidFill>
                        </a:rPr>
                        <a:t>0.40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solidFill>
                            <a:schemeClr val="tx1"/>
                          </a:solidFill>
                        </a:rPr>
                        <a:t>0.53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algn="ctr"/>
                      <a:r>
                        <a:rPr lang="en-US" sz="1900" b="1" dirty="0">
                          <a:solidFill>
                            <a:schemeClr val="tx1"/>
                          </a:solidFill>
                        </a:rPr>
                        <a:t>P2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b="0" dirty="0">
                          <a:solidFill>
                            <a:schemeClr val="tx1"/>
                          </a:solidFill>
                        </a:rPr>
                        <a:t>0.22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solidFill>
                            <a:schemeClr val="tx1"/>
                          </a:solidFill>
                        </a:rPr>
                        <a:t>0.38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pPr algn="ctr"/>
                      <a:r>
                        <a:rPr lang="en-US" sz="1900" b="1" dirty="0">
                          <a:solidFill>
                            <a:schemeClr val="tx1"/>
                          </a:solidFill>
                        </a:rPr>
                        <a:t>P3</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dirty="0"/>
                        <a:t>0.35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0.32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pPr algn="ctr"/>
                      <a:r>
                        <a:rPr lang="en-US" sz="1900" b="1" dirty="0">
                          <a:solidFill>
                            <a:schemeClr val="tx1"/>
                          </a:solidFill>
                        </a:rPr>
                        <a:t>P4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dirty="0"/>
                        <a:t>0.26</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0.19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480">
                <a:tc>
                  <a:txBody>
                    <a:bodyPr/>
                    <a:lstStyle/>
                    <a:p>
                      <a:pPr algn="ctr"/>
                      <a:r>
                        <a:rPr lang="en-US" sz="1900" b="1" dirty="0">
                          <a:solidFill>
                            <a:schemeClr val="tx1"/>
                          </a:solidFill>
                        </a:rPr>
                        <a:t>P5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b="0" dirty="0"/>
                        <a:t>0.08</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0.41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411480">
                <a:tc>
                  <a:txBody>
                    <a:bodyPr/>
                    <a:lstStyle/>
                    <a:p>
                      <a:pPr algn="ctr"/>
                      <a:r>
                        <a:rPr lang="en-US" sz="1900" b="1" dirty="0">
                          <a:solidFill>
                            <a:schemeClr val="tx1"/>
                          </a:solidFill>
                        </a:rPr>
                        <a:t>P6</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900" dirty="0"/>
                        <a:t>0.45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000" b="0" dirty="0"/>
                        <a:t>0.30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03473975"/>
                  </a:ext>
                </a:extLst>
              </a:tr>
            </a:tbl>
          </a:graphicData>
        </a:graphic>
      </p:graphicFrame>
    </p:spTree>
    <p:extLst>
      <p:ext uri="{BB962C8B-B14F-4D97-AF65-F5344CB8AC3E}">
        <p14:creationId xmlns:p14="http://schemas.microsoft.com/office/powerpoint/2010/main" val="1336520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14"/>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15"/>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17"/>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18"/>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19"/>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20"/>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21"/>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22"/>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23"/>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2" grpId="0"/>
      <p:bldP spid="13" grpId="0"/>
      <p:bldP spid="20" grpId="0"/>
      <p:bldP spid="2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C908D-E482-8EAD-2DC4-F504A7653426}"/>
              </a:ext>
            </a:extLst>
          </p:cNvPr>
          <p:cNvSpPr>
            <a:spLocks noGrp="1"/>
          </p:cNvSpPr>
          <p:nvPr>
            <p:ph type="title"/>
          </p:nvPr>
        </p:nvSpPr>
        <p:spPr/>
        <p:txBody>
          <a:bodyPr/>
          <a:lstStyle/>
          <a:p>
            <a:r>
              <a:rPr lang="en-US" altLang="zh-CN" sz="3600" dirty="0">
                <a:ea typeface="SimSun" panose="02010600030101010101" pitchFamily="2" charset="-122"/>
              </a:rPr>
              <a:t>Weakness of agglomerative clustering methods</a:t>
            </a:r>
            <a:endParaRPr lang="en-US" dirty="0"/>
          </a:p>
        </p:txBody>
      </p:sp>
      <p:sp>
        <p:nvSpPr>
          <p:cNvPr id="3" name="Content Placeholder 2">
            <a:extLst>
              <a:ext uri="{FF2B5EF4-FFF2-40B4-BE49-F238E27FC236}">
                <a16:creationId xmlns:a16="http://schemas.microsoft.com/office/drawing/2014/main" id="{5C62AE0E-5AF3-3502-E64D-E299D1055D5F}"/>
              </a:ext>
            </a:extLst>
          </p:cNvPr>
          <p:cNvSpPr>
            <a:spLocks noGrp="1"/>
          </p:cNvSpPr>
          <p:nvPr>
            <p:ph idx="1"/>
          </p:nvPr>
        </p:nvSpPr>
        <p:spPr/>
        <p:txBody>
          <a:bodyPr/>
          <a:lstStyle/>
          <a:p>
            <a:r>
              <a:rPr lang="en-US" dirty="0"/>
              <a:t>Can never </a:t>
            </a:r>
            <a:r>
              <a:rPr lang="en-US" dirty="0">
                <a:solidFill>
                  <a:srgbClr val="C00000"/>
                </a:solidFill>
              </a:rPr>
              <a:t>undo what was done previously</a:t>
            </a:r>
          </a:p>
          <a:p>
            <a:r>
              <a:rPr lang="en-US" dirty="0"/>
              <a:t>Do </a:t>
            </a:r>
            <a:r>
              <a:rPr lang="en-US" dirty="0">
                <a:solidFill>
                  <a:srgbClr val="C00000"/>
                </a:solidFill>
              </a:rPr>
              <a:t>not scale well</a:t>
            </a:r>
            <a:r>
              <a:rPr lang="en-US" dirty="0"/>
              <a:t>: time complexity of </a:t>
            </a:r>
            <a:r>
              <a:rPr lang="en-US" dirty="0">
                <a:solidFill>
                  <a:srgbClr val="C00000"/>
                </a:solidFill>
              </a:rPr>
              <a:t>at least O(n</a:t>
            </a:r>
            <a:r>
              <a:rPr lang="en-US" baseline="30000" dirty="0">
                <a:solidFill>
                  <a:srgbClr val="C00000"/>
                </a:solidFill>
              </a:rPr>
              <a:t>2</a:t>
            </a:r>
            <a:r>
              <a:rPr lang="en-US" dirty="0">
                <a:solidFill>
                  <a:srgbClr val="C00000"/>
                </a:solidFill>
              </a:rPr>
              <a:t>), </a:t>
            </a:r>
            <a:r>
              <a:rPr lang="en-US" dirty="0"/>
              <a:t>where n is the number of total objects</a:t>
            </a:r>
          </a:p>
          <a:p>
            <a:r>
              <a:rPr lang="en-US" dirty="0">
                <a:solidFill>
                  <a:srgbClr val="C00000"/>
                </a:solidFill>
              </a:rPr>
              <a:t>Integration of hierarchical &amp; distance-based clustering</a:t>
            </a:r>
          </a:p>
          <a:p>
            <a:pPr lvl="1"/>
            <a:r>
              <a:rPr lang="en-US" dirty="0">
                <a:solidFill>
                  <a:srgbClr val="C00000"/>
                </a:solidFill>
              </a:rPr>
              <a:t>BIRCH</a:t>
            </a:r>
            <a:r>
              <a:rPr lang="en-US" dirty="0"/>
              <a:t>: uses CF-tree and incrementally adjusts the quality of sub-clusters.</a:t>
            </a:r>
          </a:p>
          <a:p>
            <a:pPr lvl="1"/>
            <a:r>
              <a:rPr lang="en-US" dirty="0">
                <a:solidFill>
                  <a:srgbClr val="C00000"/>
                </a:solidFill>
              </a:rPr>
              <a:t>CHAMELEON:</a:t>
            </a:r>
            <a:r>
              <a:rPr lang="en-US" dirty="0"/>
              <a:t> hierarchical clustering using dynamic modeling</a:t>
            </a:r>
          </a:p>
          <a:p>
            <a:endParaRPr lang="en-US" dirty="0"/>
          </a:p>
        </p:txBody>
      </p:sp>
    </p:spTree>
    <p:extLst>
      <p:ext uri="{BB962C8B-B14F-4D97-AF65-F5344CB8AC3E}">
        <p14:creationId xmlns:p14="http://schemas.microsoft.com/office/powerpoint/2010/main" val="1911480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5E991-77D1-BA05-8346-2D7C3BD868E9}"/>
              </a:ext>
            </a:extLst>
          </p:cNvPr>
          <p:cNvSpPr>
            <a:spLocks noGrp="1"/>
          </p:cNvSpPr>
          <p:nvPr>
            <p:ph type="title"/>
          </p:nvPr>
        </p:nvSpPr>
        <p:spPr/>
        <p:txBody>
          <a:bodyPr>
            <a:normAutofit fontScale="90000"/>
          </a:bodyPr>
          <a:lstStyle/>
          <a:p>
            <a:r>
              <a:rPr lang="en-US" altLang="zh-CN" dirty="0">
                <a:ea typeface="SimSun" panose="02010600030101010101" pitchFamily="2" charset="-122"/>
              </a:rPr>
              <a:t>BIRCH (Balanced Iterative Reducing and Clustering Using Hierarchies)</a:t>
            </a:r>
            <a:endParaRPr lang="en-US" dirty="0"/>
          </a:p>
        </p:txBody>
      </p:sp>
      <p:sp>
        <p:nvSpPr>
          <p:cNvPr id="3" name="Content Placeholder 2">
            <a:extLst>
              <a:ext uri="{FF2B5EF4-FFF2-40B4-BE49-F238E27FC236}">
                <a16:creationId xmlns:a16="http://schemas.microsoft.com/office/drawing/2014/main" id="{4CBC3B45-8423-23C8-181B-7F5AB00725CF}"/>
              </a:ext>
            </a:extLst>
          </p:cNvPr>
          <p:cNvSpPr>
            <a:spLocks noGrp="1"/>
          </p:cNvSpPr>
          <p:nvPr>
            <p:ph idx="1"/>
          </p:nvPr>
        </p:nvSpPr>
        <p:spPr/>
        <p:txBody>
          <a:bodyPr/>
          <a:lstStyle/>
          <a:p>
            <a:r>
              <a:rPr lang="en-US" dirty="0">
                <a:solidFill>
                  <a:srgbClr val="C00000"/>
                </a:solidFill>
              </a:rPr>
              <a:t>Balanced Iterative Reducing and Clustering using Hierarchies (BIRCH) </a:t>
            </a:r>
            <a:r>
              <a:rPr lang="en-US" dirty="0"/>
              <a:t>is designed for clustering a large amount of numeric data by </a:t>
            </a:r>
            <a:r>
              <a:rPr lang="en-US" dirty="0">
                <a:solidFill>
                  <a:srgbClr val="C00000"/>
                </a:solidFill>
              </a:rPr>
              <a:t>integrating hierarchical clustering </a:t>
            </a:r>
            <a:r>
              <a:rPr lang="en-US" dirty="0"/>
              <a:t>and other clustering methods such as </a:t>
            </a:r>
            <a:r>
              <a:rPr lang="en-US" dirty="0">
                <a:solidFill>
                  <a:srgbClr val="C00000"/>
                </a:solidFill>
              </a:rPr>
              <a:t>iterative partitioning. </a:t>
            </a:r>
          </a:p>
          <a:p>
            <a:r>
              <a:rPr lang="en-US" dirty="0"/>
              <a:t>Incrementally construct a CF (Clustering Feature) tree, a hierarchical data structure for </a:t>
            </a:r>
            <a:r>
              <a:rPr lang="en-US" dirty="0">
                <a:solidFill>
                  <a:srgbClr val="C00000"/>
                </a:solidFill>
              </a:rPr>
              <a:t>multiphase clustering</a:t>
            </a:r>
          </a:p>
          <a:p>
            <a:pPr lvl="1"/>
            <a:r>
              <a:rPr lang="en-US" dirty="0"/>
              <a:t>Phase 1: </a:t>
            </a:r>
            <a:r>
              <a:rPr lang="en-US" dirty="0">
                <a:solidFill>
                  <a:srgbClr val="C00000"/>
                </a:solidFill>
              </a:rPr>
              <a:t>scan DB </a:t>
            </a:r>
            <a:r>
              <a:rPr lang="en-US" dirty="0"/>
              <a:t>to build an </a:t>
            </a:r>
            <a:r>
              <a:rPr lang="en-US" dirty="0">
                <a:solidFill>
                  <a:srgbClr val="C00000"/>
                </a:solidFill>
              </a:rPr>
              <a:t>initial in-memory CF tree </a:t>
            </a:r>
            <a:r>
              <a:rPr lang="en-US" dirty="0"/>
              <a:t>(a </a:t>
            </a:r>
            <a:r>
              <a:rPr lang="en-US" dirty="0">
                <a:solidFill>
                  <a:srgbClr val="C00000"/>
                </a:solidFill>
              </a:rPr>
              <a:t>multi-level compression of the data </a:t>
            </a:r>
            <a:r>
              <a:rPr lang="en-US" dirty="0"/>
              <a:t>that tries to preserve the </a:t>
            </a:r>
            <a:r>
              <a:rPr lang="en-US" dirty="0">
                <a:solidFill>
                  <a:srgbClr val="C00000"/>
                </a:solidFill>
              </a:rPr>
              <a:t>inherent clustering structure of the data</a:t>
            </a:r>
            <a:r>
              <a:rPr lang="en-US" dirty="0"/>
              <a:t>)  </a:t>
            </a:r>
          </a:p>
          <a:p>
            <a:pPr lvl="1"/>
            <a:r>
              <a:rPr lang="en-US" dirty="0"/>
              <a:t>Phase 2: use an arbitrary </a:t>
            </a:r>
            <a:r>
              <a:rPr lang="en-US" dirty="0">
                <a:solidFill>
                  <a:srgbClr val="C00000"/>
                </a:solidFill>
              </a:rPr>
              <a:t>clustering algorithm </a:t>
            </a:r>
            <a:r>
              <a:rPr lang="en-US" dirty="0"/>
              <a:t>to cluster the </a:t>
            </a:r>
            <a:r>
              <a:rPr lang="en-US" dirty="0">
                <a:solidFill>
                  <a:srgbClr val="C00000"/>
                </a:solidFill>
              </a:rPr>
              <a:t>leaf nodes of the CF-tree. </a:t>
            </a:r>
          </a:p>
          <a:p>
            <a:r>
              <a:rPr lang="en-US" dirty="0">
                <a:solidFill>
                  <a:srgbClr val="C00000"/>
                </a:solidFill>
              </a:rPr>
              <a:t>Scales linearly</a:t>
            </a:r>
            <a:r>
              <a:rPr lang="en-US" dirty="0"/>
              <a:t>: finds a </a:t>
            </a:r>
            <a:r>
              <a:rPr lang="en-US" dirty="0">
                <a:solidFill>
                  <a:srgbClr val="C00000"/>
                </a:solidFill>
              </a:rPr>
              <a:t>good clustering </a:t>
            </a:r>
            <a:r>
              <a:rPr lang="en-US" dirty="0"/>
              <a:t>with a </a:t>
            </a:r>
            <a:r>
              <a:rPr lang="en-US" dirty="0">
                <a:solidFill>
                  <a:srgbClr val="C00000"/>
                </a:solidFill>
              </a:rPr>
              <a:t>single scan </a:t>
            </a:r>
            <a:r>
              <a:rPr lang="en-US" dirty="0"/>
              <a:t>and </a:t>
            </a:r>
            <a:r>
              <a:rPr lang="en-US" dirty="0">
                <a:solidFill>
                  <a:srgbClr val="C00000"/>
                </a:solidFill>
              </a:rPr>
              <a:t>improves the quality with a few additional scans</a:t>
            </a:r>
          </a:p>
          <a:p>
            <a:r>
              <a:rPr lang="en-US" dirty="0">
                <a:solidFill>
                  <a:srgbClr val="C00000"/>
                </a:solidFill>
              </a:rPr>
              <a:t>Weakness</a:t>
            </a:r>
            <a:r>
              <a:rPr lang="en-US" dirty="0"/>
              <a:t>: handles only </a:t>
            </a:r>
            <a:r>
              <a:rPr lang="en-US" dirty="0">
                <a:solidFill>
                  <a:srgbClr val="C00000"/>
                </a:solidFill>
              </a:rPr>
              <a:t>numeric data, and sensitive </a:t>
            </a:r>
            <a:r>
              <a:rPr lang="en-US" dirty="0"/>
              <a:t>to the order of the data record</a:t>
            </a:r>
          </a:p>
          <a:p>
            <a:endParaRPr lang="en-US" dirty="0"/>
          </a:p>
        </p:txBody>
      </p:sp>
    </p:spTree>
    <p:extLst>
      <p:ext uri="{BB962C8B-B14F-4D97-AF65-F5344CB8AC3E}">
        <p14:creationId xmlns:p14="http://schemas.microsoft.com/office/powerpoint/2010/main" val="1662472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BAAED-4B1A-27A0-8FF9-19F0DC09B7D1}"/>
              </a:ext>
            </a:extLst>
          </p:cNvPr>
          <p:cNvSpPr>
            <a:spLocks noGrp="1"/>
          </p:cNvSpPr>
          <p:nvPr>
            <p:ph type="title"/>
          </p:nvPr>
        </p:nvSpPr>
        <p:spPr/>
        <p:txBody>
          <a:bodyPr>
            <a:normAutofit/>
          </a:bodyPr>
          <a:lstStyle/>
          <a:p>
            <a:r>
              <a:rPr lang="en-US" dirty="0"/>
              <a:t>Clustering Feature Vector in BIRCH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16F3533-5DC0-FF60-0DC9-3069D4B7C0F6}"/>
                  </a:ext>
                </a:extLst>
              </p:cNvPr>
              <p:cNvSpPr>
                <a:spLocks noGrp="1"/>
              </p:cNvSpPr>
              <p:nvPr>
                <p:ph idx="1"/>
              </p:nvPr>
            </p:nvSpPr>
            <p:spPr/>
            <p:txBody>
              <a:bodyPr/>
              <a:lstStyle/>
              <a:p>
                <a:r>
                  <a:rPr lang="en-US" dirty="0"/>
                  <a:t>Clustering Feature (CF):  </a:t>
                </a:r>
                <a:r>
                  <a:rPr lang="en-US" dirty="0">
                    <a:solidFill>
                      <a:srgbClr val="C00000"/>
                    </a:solidFill>
                  </a:rPr>
                  <a:t>CF = (N, LS, SS)</a:t>
                </a:r>
              </a:p>
              <a:p>
                <a:r>
                  <a:rPr lang="en-US" sz="1800" i="1" dirty="0"/>
                  <a:t>Where,</a:t>
                </a:r>
              </a:p>
              <a:p>
                <a:r>
                  <a:rPr lang="en-US" b="1" dirty="0"/>
                  <a:t>N: </a:t>
                </a:r>
                <a:r>
                  <a:rPr lang="en-US" dirty="0"/>
                  <a:t>Number of data points</a:t>
                </a:r>
              </a:p>
              <a:p>
                <a:r>
                  <a:rPr lang="en-US" b="1" dirty="0"/>
                  <a:t>LS:</a:t>
                </a:r>
                <a:r>
                  <a:rPr lang="en-US" dirty="0"/>
                  <a:t> linear sum of N points : </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r>
                          <a:rPr lang="en-US" b="0" i="1" smtClean="0">
                            <a:latin typeface="Cambria Math" panose="02040503050406030204" pitchFamily="18" charset="0"/>
                          </a:rPr>
                          <m:t>𝑋</m:t>
                        </m:r>
                        <m:r>
                          <a:rPr lang="en-US" b="0" i="1" baseline="-25000" smtClean="0">
                            <a:latin typeface="Cambria Math" panose="02040503050406030204" pitchFamily="18" charset="0"/>
                          </a:rPr>
                          <m:t>𝑖</m:t>
                        </m:r>
                      </m:e>
                    </m:nary>
                  </m:oMath>
                </a14:m>
                <a:endParaRPr lang="en-US" dirty="0"/>
              </a:p>
              <a:p>
                <a:r>
                  <a:rPr lang="en-US" b="1" dirty="0"/>
                  <a:t>SS:</a:t>
                </a:r>
                <a:r>
                  <a:rPr lang="en-US" dirty="0"/>
                  <a:t> square sum of N points : </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r>
                          <a:rPr lang="en-US" b="0" i="1" smtClean="0">
                            <a:latin typeface="Cambria Math" panose="02040503050406030204" pitchFamily="18" charset="0"/>
                          </a:rPr>
                          <m:t>𝑋</m:t>
                        </m:r>
                        <m:r>
                          <a:rPr lang="en-US" b="0" i="1" baseline="30000" smtClean="0">
                            <a:latin typeface="Cambria Math" panose="02040503050406030204" pitchFamily="18" charset="0"/>
                          </a:rPr>
                          <m:t>2</m:t>
                        </m:r>
                        <m:r>
                          <a:rPr lang="en-US" b="0" i="1" baseline="-25000" smtClean="0">
                            <a:latin typeface="Cambria Math" panose="02040503050406030204" pitchFamily="18" charset="0"/>
                          </a:rPr>
                          <m:t>𝑖</m:t>
                        </m:r>
                      </m:e>
                    </m:nary>
                  </m:oMath>
                </a14:m>
                <a:endParaRPr lang="en-US" baseline="30000" dirty="0"/>
              </a:p>
              <a:p>
                <a:endParaRPr lang="en-US" dirty="0"/>
              </a:p>
            </p:txBody>
          </p:sp>
        </mc:Choice>
        <mc:Fallback xmlns="">
          <p:sp>
            <p:nvSpPr>
              <p:cNvPr id="3" name="Content Placeholder 2">
                <a:extLst>
                  <a:ext uri="{FF2B5EF4-FFF2-40B4-BE49-F238E27FC236}">
                    <a16:creationId xmlns:a16="http://schemas.microsoft.com/office/drawing/2014/main" id="{B16F3533-5DC0-FF60-0DC9-3069D4B7C0F6}"/>
                  </a:ext>
                </a:extLst>
              </p:cNvPr>
              <p:cNvSpPr>
                <a:spLocks noGrp="1" noRot="1" noChangeAspect="1" noMove="1" noResize="1" noEditPoints="1" noAdjustHandles="1" noChangeArrowheads="1" noChangeShapeType="1" noTextEdit="1"/>
              </p:cNvSpPr>
              <p:nvPr>
                <p:ph idx="1"/>
              </p:nvPr>
            </p:nvSpPr>
            <p:spPr>
              <a:blipFill>
                <a:blip r:embed="rId2"/>
                <a:stretch>
                  <a:fillRect l="-532" t="-1818"/>
                </a:stretch>
              </a:blipFill>
            </p:spPr>
            <p:txBody>
              <a:bodyPr/>
              <a:lstStyle/>
              <a:p>
                <a:r>
                  <a:rPr lang="en-US">
                    <a:noFill/>
                  </a:rPr>
                  <a:t> </a:t>
                </a:r>
              </a:p>
            </p:txBody>
          </p:sp>
        </mc:Fallback>
      </mc:AlternateContent>
      <p:sp>
        <p:nvSpPr>
          <p:cNvPr id="4" name="Oval 3">
            <a:extLst>
              <a:ext uri="{FF2B5EF4-FFF2-40B4-BE49-F238E27FC236}">
                <a16:creationId xmlns:a16="http://schemas.microsoft.com/office/drawing/2014/main" id="{6CB33D23-5A88-032E-59A7-FCAA1C6383BB}"/>
              </a:ext>
            </a:extLst>
          </p:cNvPr>
          <p:cNvSpPr/>
          <p:nvPr/>
        </p:nvSpPr>
        <p:spPr>
          <a:xfrm>
            <a:off x="575310" y="3575685"/>
            <a:ext cx="1436370" cy="144018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 name="Oval 4">
            <a:extLst>
              <a:ext uri="{FF2B5EF4-FFF2-40B4-BE49-F238E27FC236}">
                <a16:creationId xmlns:a16="http://schemas.microsoft.com/office/drawing/2014/main" id="{1CEF6501-70DE-58C4-9966-13A3AED26929}"/>
              </a:ext>
            </a:extLst>
          </p:cNvPr>
          <p:cNvSpPr/>
          <p:nvPr/>
        </p:nvSpPr>
        <p:spPr>
          <a:xfrm>
            <a:off x="845820" y="3925727"/>
            <a:ext cx="148590" cy="14859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365D8F2-7707-B05F-EB0F-DCD7F87EB4EE}"/>
              </a:ext>
            </a:extLst>
          </p:cNvPr>
          <p:cNvSpPr/>
          <p:nvPr/>
        </p:nvSpPr>
        <p:spPr>
          <a:xfrm>
            <a:off x="1501140" y="4203857"/>
            <a:ext cx="148590" cy="14859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4463F61-3922-6CAE-30F3-C7BBDD2D0628}"/>
              </a:ext>
            </a:extLst>
          </p:cNvPr>
          <p:cNvSpPr/>
          <p:nvPr/>
        </p:nvSpPr>
        <p:spPr>
          <a:xfrm>
            <a:off x="1242060" y="4607717"/>
            <a:ext cx="148590" cy="14859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356CB24-9A68-C493-1008-9D292E7C8AD5}"/>
              </a:ext>
            </a:extLst>
          </p:cNvPr>
          <p:cNvSpPr txBox="1"/>
          <p:nvPr/>
        </p:nvSpPr>
        <p:spPr>
          <a:xfrm>
            <a:off x="2251710" y="3931442"/>
            <a:ext cx="630290" cy="884088"/>
          </a:xfrm>
          <a:prstGeom prst="rect">
            <a:avLst/>
          </a:prstGeom>
          <a:noFill/>
        </p:spPr>
        <p:txBody>
          <a:bodyPr wrap="square">
            <a:spAutoFit/>
          </a:bodyPr>
          <a:lstStyle/>
          <a:p>
            <a:pPr>
              <a:lnSpc>
                <a:spcPct val="60000"/>
              </a:lnSpc>
              <a:spcBef>
                <a:spcPct val="50000"/>
              </a:spcBef>
              <a:buClrTx/>
              <a:buSzTx/>
              <a:buFontTx/>
              <a:buNone/>
            </a:pPr>
            <a:r>
              <a:rPr lang="zh-CN" altLang="en-US" sz="1800" dirty="0">
                <a:latin typeface="+mj-lt"/>
                <a:ea typeface="SimSun" panose="02010600030101010101" pitchFamily="2" charset="-122"/>
              </a:rPr>
              <a:t>(3,4)</a:t>
            </a:r>
          </a:p>
          <a:p>
            <a:pPr>
              <a:lnSpc>
                <a:spcPct val="60000"/>
              </a:lnSpc>
              <a:spcBef>
                <a:spcPct val="50000"/>
              </a:spcBef>
              <a:buClrTx/>
              <a:buSzTx/>
              <a:buFontTx/>
              <a:buNone/>
            </a:pPr>
            <a:r>
              <a:rPr lang="zh-CN" altLang="en-US" sz="1800" dirty="0">
                <a:latin typeface="+mj-lt"/>
                <a:ea typeface="SimSun" panose="02010600030101010101" pitchFamily="2" charset="-122"/>
              </a:rPr>
              <a:t>(2,6)</a:t>
            </a:r>
          </a:p>
          <a:p>
            <a:pPr>
              <a:lnSpc>
                <a:spcPct val="60000"/>
              </a:lnSpc>
              <a:spcBef>
                <a:spcPct val="50000"/>
              </a:spcBef>
              <a:buClrTx/>
              <a:buSzTx/>
              <a:buFontTx/>
              <a:buNone/>
            </a:pPr>
            <a:r>
              <a:rPr lang="zh-CN" altLang="en-US" sz="1800" dirty="0">
                <a:latin typeface="+mj-lt"/>
                <a:ea typeface="SimSun" panose="02010600030101010101" pitchFamily="2" charset="-122"/>
              </a:rPr>
              <a:t>(4,5)</a:t>
            </a:r>
          </a:p>
        </p:txBody>
      </p:sp>
      <p:sp>
        <p:nvSpPr>
          <p:cNvPr id="11" name="TextBox 10">
            <a:extLst>
              <a:ext uri="{FF2B5EF4-FFF2-40B4-BE49-F238E27FC236}">
                <a16:creationId xmlns:a16="http://schemas.microsoft.com/office/drawing/2014/main" id="{621496D8-556B-DE75-2EA3-C5C61C84CAFD}"/>
              </a:ext>
            </a:extLst>
          </p:cNvPr>
          <p:cNvSpPr txBox="1"/>
          <p:nvPr/>
        </p:nvSpPr>
        <p:spPr>
          <a:xfrm>
            <a:off x="3175900" y="3925727"/>
            <a:ext cx="6126480" cy="369332"/>
          </a:xfrm>
          <a:prstGeom prst="rect">
            <a:avLst/>
          </a:prstGeom>
          <a:noFill/>
        </p:spPr>
        <p:txBody>
          <a:bodyPr wrap="square">
            <a:spAutoFit/>
          </a:bodyPr>
          <a:lstStyle/>
          <a:p>
            <a:pPr>
              <a:spcBef>
                <a:spcPct val="50000"/>
              </a:spcBef>
              <a:buClrTx/>
              <a:buSzTx/>
              <a:buFontTx/>
              <a:buNone/>
            </a:pPr>
            <a:r>
              <a:rPr lang="en-US" altLang="zh-CN" sz="1800" dirty="0">
                <a:latin typeface="+mj-lt"/>
                <a:ea typeface="SimSun" panose="02010600030101010101" pitchFamily="2" charset="-122"/>
              </a:rPr>
              <a:t>CF = (3, (</a:t>
            </a:r>
            <a:r>
              <a:rPr lang="en-US" altLang="zh-CN" dirty="0">
                <a:latin typeface="+mj-lt"/>
                <a:ea typeface="SimSun" panose="02010600030101010101" pitchFamily="2" charset="-122"/>
              </a:rPr>
              <a:t>9</a:t>
            </a:r>
            <a:r>
              <a:rPr lang="en-US" altLang="zh-CN" sz="1800" dirty="0">
                <a:latin typeface="+mj-lt"/>
                <a:ea typeface="SimSun" panose="02010600030101010101" pitchFamily="2" charset="-122"/>
              </a:rPr>
              <a:t>,15),(</a:t>
            </a:r>
            <a:r>
              <a:rPr lang="en-US" altLang="zh-CN" dirty="0">
                <a:latin typeface="+mj-lt"/>
                <a:ea typeface="SimSun" panose="02010600030101010101" pitchFamily="2" charset="-122"/>
              </a:rPr>
              <a:t>29</a:t>
            </a:r>
            <a:r>
              <a:rPr lang="en-US" altLang="zh-CN" sz="1800" dirty="0">
                <a:latin typeface="+mj-lt"/>
                <a:ea typeface="SimSun" panose="02010600030101010101" pitchFamily="2" charset="-122"/>
              </a:rPr>
              <a:t>,77))</a:t>
            </a:r>
          </a:p>
        </p:txBody>
      </p:sp>
    </p:spTree>
    <p:extLst>
      <p:ext uri="{BB962C8B-B14F-4D97-AF65-F5344CB8AC3E}">
        <p14:creationId xmlns:p14="http://schemas.microsoft.com/office/powerpoint/2010/main" val="525760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9" grpId="0"/>
      <p:bldP spid="11"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9C5F9-7D2E-FF7F-1ADE-E2DC019D4273}"/>
              </a:ext>
            </a:extLst>
          </p:cNvPr>
          <p:cNvSpPr>
            <a:spLocks noGrp="1"/>
          </p:cNvSpPr>
          <p:nvPr>
            <p:ph type="title"/>
          </p:nvPr>
        </p:nvSpPr>
        <p:spPr/>
        <p:txBody>
          <a:bodyPr/>
          <a:lstStyle/>
          <a:p>
            <a:r>
              <a:rPr lang="en-US" dirty="0"/>
              <a:t>CF Tree structure</a:t>
            </a:r>
          </a:p>
        </p:txBody>
      </p:sp>
      <p:sp>
        <p:nvSpPr>
          <p:cNvPr id="3" name="Content Placeholder 2">
            <a:extLst>
              <a:ext uri="{FF2B5EF4-FFF2-40B4-BE49-F238E27FC236}">
                <a16:creationId xmlns:a16="http://schemas.microsoft.com/office/drawing/2014/main" id="{07B8E424-FE53-955B-B65C-03E66D64BDCA}"/>
              </a:ext>
            </a:extLst>
          </p:cNvPr>
          <p:cNvSpPr>
            <a:spLocks noGrp="1"/>
          </p:cNvSpPr>
          <p:nvPr>
            <p:ph idx="1"/>
          </p:nvPr>
        </p:nvSpPr>
        <p:spPr/>
        <p:txBody>
          <a:bodyPr/>
          <a:lstStyle/>
          <a:p>
            <a:r>
              <a:rPr lang="en-US" dirty="0"/>
              <a:t>A CF tree is a </a:t>
            </a:r>
            <a:r>
              <a:rPr lang="en-US" dirty="0">
                <a:solidFill>
                  <a:srgbClr val="C00000"/>
                </a:solidFill>
              </a:rPr>
              <a:t>height-balanced</a:t>
            </a:r>
            <a:r>
              <a:rPr lang="en-US" dirty="0"/>
              <a:t> tree that stores the clustering features for a </a:t>
            </a:r>
            <a:r>
              <a:rPr lang="en-US" dirty="0">
                <a:solidFill>
                  <a:srgbClr val="C00000"/>
                </a:solidFill>
              </a:rPr>
              <a:t>hierarchical clustering.</a:t>
            </a:r>
          </a:p>
          <a:p>
            <a:r>
              <a:rPr lang="en-US" dirty="0"/>
              <a:t>By definition, </a:t>
            </a:r>
            <a:r>
              <a:rPr lang="en-US" dirty="0">
                <a:solidFill>
                  <a:srgbClr val="C00000"/>
                </a:solidFill>
              </a:rPr>
              <a:t>a </a:t>
            </a:r>
            <a:r>
              <a:rPr lang="en-US" dirty="0" err="1">
                <a:solidFill>
                  <a:srgbClr val="C00000"/>
                </a:solidFill>
              </a:rPr>
              <a:t>nonleaf</a:t>
            </a:r>
            <a:r>
              <a:rPr lang="en-US" dirty="0">
                <a:solidFill>
                  <a:srgbClr val="C00000"/>
                </a:solidFill>
              </a:rPr>
              <a:t> node in a tree has descendants or "children.”</a:t>
            </a:r>
          </a:p>
          <a:p>
            <a:r>
              <a:rPr lang="en-US" dirty="0"/>
              <a:t>The </a:t>
            </a:r>
            <a:r>
              <a:rPr lang="en-US" dirty="0" err="1"/>
              <a:t>nonleaf</a:t>
            </a:r>
            <a:r>
              <a:rPr lang="en-US" dirty="0"/>
              <a:t> nodes </a:t>
            </a:r>
            <a:r>
              <a:rPr lang="en-US" dirty="0">
                <a:solidFill>
                  <a:srgbClr val="C00000"/>
                </a:solidFill>
              </a:rPr>
              <a:t>store sums of the CFs of their children</a:t>
            </a:r>
            <a:r>
              <a:rPr lang="en-US" dirty="0"/>
              <a:t>, and thus summarize clustering </a:t>
            </a:r>
            <a:r>
              <a:rPr lang="en-US" dirty="0">
                <a:solidFill>
                  <a:srgbClr val="C00000"/>
                </a:solidFill>
              </a:rPr>
              <a:t>information about their children</a:t>
            </a:r>
            <a:r>
              <a:rPr lang="en-US" dirty="0"/>
              <a:t>.</a:t>
            </a:r>
          </a:p>
          <a:p>
            <a:r>
              <a:rPr lang="en-US" dirty="0"/>
              <a:t>A CF tree has two parameters: </a:t>
            </a:r>
            <a:r>
              <a:rPr lang="en-US" dirty="0">
                <a:solidFill>
                  <a:srgbClr val="C00000"/>
                </a:solidFill>
              </a:rPr>
              <a:t>branching factor, B, and threshold, T.</a:t>
            </a:r>
          </a:p>
          <a:p>
            <a:r>
              <a:rPr lang="en-US" dirty="0"/>
              <a:t>The </a:t>
            </a:r>
            <a:r>
              <a:rPr lang="en-US" dirty="0">
                <a:solidFill>
                  <a:srgbClr val="C00000"/>
                </a:solidFill>
              </a:rPr>
              <a:t>branching factor specifies</a:t>
            </a:r>
            <a:r>
              <a:rPr lang="en-US" dirty="0"/>
              <a:t> the maximum </a:t>
            </a:r>
            <a:r>
              <a:rPr lang="en-US" dirty="0">
                <a:solidFill>
                  <a:srgbClr val="C00000"/>
                </a:solidFill>
              </a:rPr>
              <a:t>number of children per non leaf node</a:t>
            </a:r>
            <a:r>
              <a:rPr lang="en-US" dirty="0"/>
              <a:t>.</a:t>
            </a:r>
          </a:p>
          <a:p>
            <a:r>
              <a:rPr lang="en-US" dirty="0"/>
              <a:t>The threshold parameter specifies the maximum diameter of </a:t>
            </a:r>
            <a:r>
              <a:rPr lang="en-US" dirty="0">
                <a:solidFill>
                  <a:srgbClr val="C00000"/>
                </a:solidFill>
              </a:rPr>
              <a:t>subclusters stored at the leaf nodes of the tree</a:t>
            </a:r>
            <a:r>
              <a:rPr lang="en-US" dirty="0"/>
              <a:t>.</a:t>
            </a:r>
          </a:p>
          <a:p>
            <a:r>
              <a:rPr lang="en-US" dirty="0"/>
              <a:t>These two parameters </a:t>
            </a:r>
            <a:r>
              <a:rPr lang="en-US" dirty="0">
                <a:solidFill>
                  <a:srgbClr val="C00000"/>
                </a:solidFill>
              </a:rPr>
              <a:t>influence the size of the resulting tree.</a:t>
            </a:r>
          </a:p>
          <a:p>
            <a:endParaRPr lang="en-US" dirty="0"/>
          </a:p>
        </p:txBody>
      </p:sp>
    </p:spTree>
    <p:extLst>
      <p:ext uri="{BB962C8B-B14F-4D97-AF65-F5344CB8AC3E}">
        <p14:creationId xmlns:p14="http://schemas.microsoft.com/office/powerpoint/2010/main" val="815615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10658-D75C-0FFC-647F-D0163CC0CB50}"/>
              </a:ext>
            </a:extLst>
          </p:cNvPr>
          <p:cNvSpPr>
            <a:spLocks noGrp="1"/>
          </p:cNvSpPr>
          <p:nvPr>
            <p:ph type="title"/>
          </p:nvPr>
        </p:nvSpPr>
        <p:spPr/>
        <p:txBody>
          <a:bodyPr/>
          <a:lstStyle/>
          <a:p>
            <a:r>
              <a:rPr lang="en-US" altLang="zh-CN" sz="3600" dirty="0">
                <a:ea typeface="SimSun" panose="02010600030101010101" pitchFamily="2" charset="-122"/>
              </a:rPr>
              <a:t>The CF Tree Structure</a:t>
            </a:r>
            <a:endParaRPr lang="en-US" dirty="0"/>
          </a:p>
        </p:txBody>
      </p:sp>
      <p:sp>
        <p:nvSpPr>
          <p:cNvPr id="167" name="Rectangle 166">
            <a:extLst>
              <a:ext uri="{FF2B5EF4-FFF2-40B4-BE49-F238E27FC236}">
                <a16:creationId xmlns:a16="http://schemas.microsoft.com/office/drawing/2014/main" id="{0774382B-A1A5-EE08-64AE-EF804FF1D10E}"/>
              </a:ext>
            </a:extLst>
          </p:cNvPr>
          <p:cNvSpPr/>
          <p:nvPr/>
        </p:nvSpPr>
        <p:spPr>
          <a:xfrm>
            <a:off x="3851910" y="960120"/>
            <a:ext cx="3749040" cy="6858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baseline="-25000" dirty="0"/>
          </a:p>
        </p:txBody>
      </p:sp>
      <p:sp>
        <p:nvSpPr>
          <p:cNvPr id="168" name="TextBox 167">
            <a:extLst>
              <a:ext uri="{FF2B5EF4-FFF2-40B4-BE49-F238E27FC236}">
                <a16:creationId xmlns:a16="http://schemas.microsoft.com/office/drawing/2014/main" id="{57B0B5E1-DA0C-A5A6-B315-7F0671A51D8C}"/>
              </a:ext>
            </a:extLst>
          </p:cNvPr>
          <p:cNvSpPr txBox="1"/>
          <p:nvPr/>
        </p:nvSpPr>
        <p:spPr>
          <a:xfrm>
            <a:off x="3989070" y="1118354"/>
            <a:ext cx="654346" cy="369332"/>
          </a:xfrm>
          <a:prstGeom prst="rect">
            <a:avLst/>
          </a:prstGeom>
          <a:noFill/>
        </p:spPr>
        <p:txBody>
          <a:bodyPr wrap="none" rtlCol="0">
            <a:spAutoFit/>
          </a:bodyPr>
          <a:lstStyle/>
          <a:p>
            <a:r>
              <a:rPr lang="en-US" dirty="0"/>
              <a:t>CF12</a:t>
            </a:r>
          </a:p>
        </p:txBody>
      </p:sp>
      <p:sp>
        <p:nvSpPr>
          <p:cNvPr id="169" name="TextBox 168">
            <a:extLst>
              <a:ext uri="{FF2B5EF4-FFF2-40B4-BE49-F238E27FC236}">
                <a16:creationId xmlns:a16="http://schemas.microsoft.com/office/drawing/2014/main" id="{D8821478-5A95-DA74-53F5-84C38D2A1A84}"/>
              </a:ext>
            </a:extLst>
          </p:cNvPr>
          <p:cNvSpPr txBox="1"/>
          <p:nvPr/>
        </p:nvSpPr>
        <p:spPr>
          <a:xfrm>
            <a:off x="4780576" y="1118354"/>
            <a:ext cx="540533" cy="369332"/>
          </a:xfrm>
          <a:prstGeom prst="rect">
            <a:avLst/>
          </a:prstGeom>
          <a:noFill/>
        </p:spPr>
        <p:txBody>
          <a:bodyPr wrap="none" rtlCol="0">
            <a:spAutoFit/>
          </a:bodyPr>
          <a:lstStyle/>
          <a:p>
            <a:r>
              <a:rPr lang="en-US" dirty="0"/>
              <a:t>CF3</a:t>
            </a:r>
          </a:p>
        </p:txBody>
      </p:sp>
      <p:sp>
        <p:nvSpPr>
          <p:cNvPr id="171" name="Rectangle 170">
            <a:extLst>
              <a:ext uri="{FF2B5EF4-FFF2-40B4-BE49-F238E27FC236}">
                <a16:creationId xmlns:a16="http://schemas.microsoft.com/office/drawing/2014/main" id="{98E90A44-F34E-7F8C-0F4D-17A24A74F178}"/>
              </a:ext>
            </a:extLst>
          </p:cNvPr>
          <p:cNvSpPr/>
          <p:nvPr/>
        </p:nvSpPr>
        <p:spPr>
          <a:xfrm>
            <a:off x="2323126" y="2655570"/>
            <a:ext cx="1665944" cy="6858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baseline="-25000" dirty="0"/>
          </a:p>
        </p:txBody>
      </p:sp>
      <p:sp>
        <p:nvSpPr>
          <p:cNvPr id="172" name="TextBox 171">
            <a:extLst>
              <a:ext uri="{FF2B5EF4-FFF2-40B4-BE49-F238E27FC236}">
                <a16:creationId xmlns:a16="http://schemas.microsoft.com/office/drawing/2014/main" id="{6B6AB42E-715D-8BB6-8C38-FC35CAD76779}"/>
              </a:ext>
            </a:extLst>
          </p:cNvPr>
          <p:cNvSpPr txBox="1"/>
          <p:nvPr/>
        </p:nvSpPr>
        <p:spPr>
          <a:xfrm>
            <a:off x="2460286" y="2813804"/>
            <a:ext cx="540533" cy="369332"/>
          </a:xfrm>
          <a:prstGeom prst="rect">
            <a:avLst/>
          </a:prstGeom>
          <a:noFill/>
        </p:spPr>
        <p:txBody>
          <a:bodyPr wrap="none" rtlCol="0">
            <a:spAutoFit/>
          </a:bodyPr>
          <a:lstStyle/>
          <a:p>
            <a:r>
              <a:rPr lang="en-US" dirty="0"/>
              <a:t>CF1</a:t>
            </a:r>
          </a:p>
        </p:txBody>
      </p:sp>
      <p:sp>
        <p:nvSpPr>
          <p:cNvPr id="173" name="TextBox 172">
            <a:extLst>
              <a:ext uri="{FF2B5EF4-FFF2-40B4-BE49-F238E27FC236}">
                <a16:creationId xmlns:a16="http://schemas.microsoft.com/office/drawing/2014/main" id="{C4DC52BD-A2F4-31D5-7A21-167D44FDB7E1}"/>
              </a:ext>
            </a:extLst>
          </p:cNvPr>
          <p:cNvSpPr txBox="1"/>
          <p:nvPr/>
        </p:nvSpPr>
        <p:spPr>
          <a:xfrm>
            <a:off x="3251792" y="2813804"/>
            <a:ext cx="540533" cy="369332"/>
          </a:xfrm>
          <a:prstGeom prst="rect">
            <a:avLst/>
          </a:prstGeom>
          <a:noFill/>
        </p:spPr>
        <p:txBody>
          <a:bodyPr wrap="none" rtlCol="0">
            <a:spAutoFit/>
          </a:bodyPr>
          <a:lstStyle/>
          <a:p>
            <a:r>
              <a:rPr lang="en-US" dirty="0"/>
              <a:t>CF2</a:t>
            </a:r>
          </a:p>
        </p:txBody>
      </p:sp>
      <p:sp>
        <p:nvSpPr>
          <p:cNvPr id="174" name="TextBox 173">
            <a:extLst>
              <a:ext uri="{FF2B5EF4-FFF2-40B4-BE49-F238E27FC236}">
                <a16:creationId xmlns:a16="http://schemas.microsoft.com/office/drawing/2014/main" id="{6A9F5935-0BEE-9DB7-65E4-FE5D11765610}"/>
              </a:ext>
            </a:extLst>
          </p:cNvPr>
          <p:cNvSpPr txBox="1"/>
          <p:nvPr/>
        </p:nvSpPr>
        <p:spPr>
          <a:xfrm>
            <a:off x="5513070" y="1118354"/>
            <a:ext cx="569387" cy="369332"/>
          </a:xfrm>
          <a:prstGeom prst="rect">
            <a:avLst/>
          </a:prstGeom>
          <a:noFill/>
        </p:spPr>
        <p:txBody>
          <a:bodyPr wrap="none" rtlCol="0">
            <a:spAutoFit/>
          </a:bodyPr>
          <a:lstStyle/>
          <a:p>
            <a:r>
              <a:rPr lang="en-US" dirty="0"/>
              <a:t>CFN</a:t>
            </a:r>
          </a:p>
        </p:txBody>
      </p:sp>
      <p:sp>
        <p:nvSpPr>
          <p:cNvPr id="176" name="Rectangle 175">
            <a:extLst>
              <a:ext uri="{FF2B5EF4-FFF2-40B4-BE49-F238E27FC236}">
                <a16:creationId xmlns:a16="http://schemas.microsoft.com/office/drawing/2014/main" id="{F16174CF-7AC1-D3F7-3FA3-9EFBC31C761C}"/>
              </a:ext>
            </a:extLst>
          </p:cNvPr>
          <p:cNvSpPr/>
          <p:nvPr/>
        </p:nvSpPr>
        <p:spPr>
          <a:xfrm>
            <a:off x="4944406" y="2655570"/>
            <a:ext cx="1665944" cy="6858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baseline="-25000" dirty="0"/>
          </a:p>
        </p:txBody>
      </p:sp>
      <p:sp>
        <p:nvSpPr>
          <p:cNvPr id="178" name="TextBox 177">
            <a:extLst>
              <a:ext uri="{FF2B5EF4-FFF2-40B4-BE49-F238E27FC236}">
                <a16:creationId xmlns:a16="http://schemas.microsoft.com/office/drawing/2014/main" id="{48018617-3E66-B500-EBD5-3E041F2DDD94}"/>
              </a:ext>
            </a:extLst>
          </p:cNvPr>
          <p:cNvSpPr txBox="1"/>
          <p:nvPr/>
        </p:nvSpPr>
        <p:spPr>
          <a:xfrm>
            <a:off x="5456163" y="2838688"/>
            <a:ext cx="540533" cy="369332"/>
          </a:xfrm>
          <a:prstGeom prst="rect">
            <a:avLst/>
          </a:prstGeom>
          <a:noFill/>
        </p:spPr>
        <p:txBody>
          <a:bodyPr wrap="square" rtlCol="0">
            <a:spAutoFit/>
          </a:bodyPr>
          <a:lstStyle/>
          <a:p>
            <a:r>
              <a:rPr lang="en-US" dirty="0"/>
              <a:t>CF3</a:t>
            </a:r>
          </a:p>
        </p:txBody>
      </p:sp>
      <p:cxnSp>
        <p:nvCxnSpPr>
          <p:cNvPr id="180" name="Straight Arrow Connector 179">
            <a:extLst>
              <a:ext uri="{FF2B5EF4-FFF2-40B4-BE49-F238E27FC236}">
                <a16:creationId xmlns:a16="http://schemas.microsoft.com/office/drawing/2014/main" id="{33EC72E6-2F72-D6D5-07E7-E15A5EC24355}"/>
              </a:ext>
            </a:extLst>
          </p:cNvPr>
          <p:cNvCxnSpPr>
            <a:endCxn id="171" idx="0"/>
          </p:cNvCxnSpPr>
          <p:nvPr/>
        </p:nvCxnSpPr>
        <p:spPr>
          <a:xfrm flipH="1">
            <a:off x="3156098" y="1487686"/>
            <a:ext cx="1160145" cy="1167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23F63C0A-21E4-37E6-924C-2CA082365084}"/>
              </a:ext>
            </a:extLst>
          </p:cNvPr>
          <p:cNvCxnSpPr>
            <a:cxnSpLocks/>
            <a:endCxn id="176" idx="0"/>
          </p:cNvCxnSpPr>
          <p:nvPr/>
        </p:nvCxnSpPr>
        <p:spPr>
          <a:xfrm>
            <a:off x="5050842" y="1487686"/>
            <a:ext cx="726536" cy="1167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5" name="Straight Arrow Connector 184">
            <a:extLst>
              <a:ext uri="{FF2B5EF4-FFF2-40B4-BE49-F238E27FC236}">
                <a16:creationId xmlns:a16="http://schemas.microsoft.com/office/drawing/2014/main" id="{02863600-92E8-9F10-4451-F17994561F41}"/>
              </a:ext>
            </a:extLst>
          </p:cNvPr>
          <p:cNvCxnSpPr/>
          <p:nvPr/>
        </p:nvCxnSpPr>
        <p:spPr>
          <a:xfrm>
            <a:off x="5797763" y="1487686"/>
            <a:ext cx="3277657" cy="13510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6" name="Straight Arrow Connector 185">
            <a:extLst>
              <a:ext uri="{FF2B5EF4-FFF2-40B4-BE49-F238E27FC236}">
                <a16:creationId xmlns:a16="http://schemas.microsoft.com/office/drawing/2014/main" id="{A7A74D03-D3F7-1902-4561-DC9188D8F5AB}"/>
              </a:ext>
            </a:extLst>
          </p:cNvPr>
          <p:cNvCxnSpPr>
            <a:cxnSpLocks/>
            <a:endCxn id="193" idx="0"/>
          </p:cNvCxnSpPr>
          <p:nvPr/>
        </p:nvCxnSpPr>
        <p:spPr>
          <a:xfrm flipH="1">
            <a:off x="1899285" y="3231911"/>
            <a:ext cx="831267" cy="1751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3" name="Oval 192">
            <a:extLst>
              <a:ext uri="{FF2B5EF4-FFF2-40B4-BE49-F238E27FC236}">
                <a16:creationId xmlns:a16="http://schemas.microsoft.com/office/drawing/2014/main" id="{0575800C-2879-30E5-B386-C702F3C88766}"/>
              </a:ext>
            </a:extLst>
          </p:cNvPr>
          <p:cNvSpPr/>
          <p:nvPr/>
        </p:nvSpPr>
        <p:spPr>
          <a:xfrm>
            <a:off x="1181100" y="4983756"/>
            <a:ext cx="1436370" cy="144018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94" name="Oval 193">
            <a:extLst>
              <a:ext uri="{FF2B5EF4-FFF2-40B4-BE49-F238E27FC236}">
                <a16:creationId xmlns:a16="http://schemas.microsoft.com/office/drawing/2014/main" id="{DC944774-2B01-CA41-108F-67DF712B37C9}"/>
              </a:ext>
            </a:extLst>
          </p:cNvPr>
          <p:cNvSpPr/>
          <p:nvPr/>
        </p:nvSpPr>
        <p:spPr>
          <a:xfrm>
            <a:off x="1451610" y="5333798"/>
            <a:ext cx="148590" cy="14859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593E19EB-AFBB-254F-0DF2-5154246175CD}"/>
              </a:ext>
            </a:extLst>
          </p:cNvPr>
          <p:cNvSpPr/>
          <p:nvPr/>
        </p:nvSpPr>
        <p:spPr>
          <a:xfrm>
            <a:off x="2106930" y="5611928"/>
            <a:ext cx="148590" cy="14859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FD6B9953-4B79-1558-E1D2-DEB472BC23FB}"/>
              </a:ext>
            </a:extLst>
          </p:cNvPr>
          <p:cNvSpPr/>
          <p:nvPr/>
        </p:nvSpPr>
        <p:spPr>
          <a:xfrm>
            <a:off x="1847850" y="6015788"/>
            <a:ext cx="148590" cy="14859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7" name="Straight Arrow Connector 196">
            <a:extLst>
              <a:ext uri="{FF2B5EF4-FFF2-40B4-BE49-F238E27FC236}">
                <a16:creationId xmlns:a16="http://schemas.microsoft.com/office/drawing/2014/main" id="{730E563F-CB07-7289-3CCF-C63B6D9F27E9}"/>
              </a:ext>
            </a:extLst>
          </p:cNvPr>
          <p:cNvCxnSpPr>
            <a:cxnSpLocks/>
            <a:endCxn id="198" idx="0"/>
          </p:cNvCxnSpPr>
          <p:nvPr/>
        </p:nvCxnSpPr>
        <p:spPr>
          <a:xfrm>
            <a:off x="3521171" y="3231911"/>
            <a:ext cx="300703" cy="17104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8" name="Oval 197">
            <a:extLst>
              <a:ext uri="{FF2B5EF4-FFF2-40B4-BE49-F238E27FC236}">
                <a16:creationId xmlns:a16="http://schemas.microsoft.com/office/drawing/2014/main" id="{0DAF07BD-4DE8-E48F-74E5-80B58FA9ACC9}"/>
              </a:ext>
            </a:extLst>
          </p:cNvPr>
          <p:cNvSpPr/>
          <p:nvPr/>
        </p:nvSpPr>
        <p:spPr>
          <a:xfrm>
            <a:off x="3103689" y="4942399"/>
            <a:ext cx="1436370" cy="144018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99" name="Oval 198">
            <a:extLst>
              <a:ext uri="{FF2B5EF4-FFF2-40B4-BE49-F238E27FC236}">
                <a16:creationId xmlns:a16="http://schemas.microsoft.com/office/drawing/2014/main" id="{64049D62-3273-4A04-F89E-87C74D8401BD}"/>
              </a:ext>
            </a:extLst>
          </p:cNvPr>
          <p:cNvSpPr/>
          <p:nvPr/>
        </p:nvSpPr>
        <p:spPr>
          <a:xfrm>
            <a:off x="3374199" y="5292441"/>
            <a:ext cx="148590" cy="14859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a:extLst>
              <a:ext uri="{FF2B5EF4-FFF2-40B4-BE49-F238E27FC236}">
                <a16:creationId xmlns:a16="http://schemas.microsoft.com/office/drawing/2014/main" id="{75AA6686-10A0-FBFE-05FC-7D783B68ADEA}"/>
              </a:ext>
            </a:extLst>
          </p:cNvPr>
          <p:cNvSpPr/>
          <p:nvPr/>
        </p:nvSpPr>
        <p:spPr>
          <a:xfrm>
            <a:off x="4029519" y="5570571"/>
            <a:ext cx="148590" cy="14859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a:extLst>
              <a:ext uri="{FF2B5EF4-FFF2-40B4-BE49-F238E27FC236}">
                <a16:creationId xmlns:a16="http://schemas.microsoft.com/office/drawing/2014/main" id="{0A99F194-3EB0-FEFC-FC1E-FE1EA03119AF}"/>
              </a:ext>
            </a:extLst>
          </p:cNvPr>
          <p:cNvSpPr/>
          <p:nvPr/>
        </p:nvSpPr>
        <p:spPr>
          <a:xfrm>
            <a:off x="3770439" y="5974431"/>
            <a:ext cx="148590" cy="14859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3" name="Straight Arrow Connector 202">
            <a:extLst>
              <a:ext uri="{FF2B5EF4-FFF2-40B4-BE49-F238E27FC236}">
                <a16:creationId xmlns:a16="http://schemas.microsoft.com/office/drawing/2014/main" id="{0CA8EE50-4084-E0AE-34D9-D8F9798CBE74}"/>
              </a:ext>
            </a:extLst>
          </p:cNvPr>
          <p:cNvCxnSpPr>
            <a:cxnSpLocks/>
            <a:stCxn id="176" idx="2"/>
            <a:endCxn id="204" idx="0"/>
          </p:cNvCxnSpPr>
          <p:nvPr/>
        </p:nvCxnSpPr>
        <p:spPr>
          <a:xfrm>
            <a:off x="5777378" y="3341370"/>
            <a:ext cx="232533" cy="15882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4" name="Oval 203">
            <a:extLst>
              <a:ext uri="{FF2B5EF4-FFF2-40B4-BE49-F238E27FC236}">
                <a16:creationId xmlns:a16="http://schemas.microsoft.com/office/drawing/2014/main" id="{AE04F1DF-5CBB-C55A-567B-6446393F0C31}"/>
              </a:ext>
            </a:extLst>
          </p:cNvPr>
          <p:cNvSpPr/>
          <p:nvPr/>
        </p:nvSpPr>
        <p:spPr>
          <a:xfrm>
            <a:off x="5291726" y="4929663"/>
            <a:ext cx="1436370" cy="144018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05" name="Oval 204">
            <a:extLst>
              <a:ext uri="{FF2B5EF4-FFF2-40B4-BE49-F238E27FC236}">
                <a16:creationId xmlns:a16="http://schemas.microsoft.com/office/drawing/2014/main" id="{D573BD86-536A-6B69-3B61-A4827E1B50BD}"/>
              </a:ext>
            </a:extLst>
          </p:cNvPr>
          <p:cNvSpPr/>
          <p:nvPr/>
        </p:nvSpPr>
        <p:spPr>
          <a:xfrm>
            <a:off x="5562236" y="5279705"/>
            <a:ext cx="148590" cy="14859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a:extLst>
              <a:ext uri="{FF2B5EF4-FFF2-40B4-BE49-F238E27FC236}">
                <a16:creationId xmlns:a16="http://schemas.microsoft.com/office/drawing/2014/main" id="{92EE280B-9FC8-28A1-B39E-6184CBEC9FA2}"/>
              </a:ext>
            </a:extLst>
          </p:cNvPr>
          <p:cNvSpPr/>
          <p:nvPr/>
        </p:nvSpPr>
        <p:spPr>
          <a:xfrm>
            <a:off x="6217556" y="5557835"/>
            <a:ext cx="148590" cy="14859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a:extLst>
              <a:ext uri="{FF2B5EF4-FFF2-40B4-BE49-F238E27FC236}">
                <a16:creationId xmlns:a16="http://schemas.microsoft.com/office/drawing/2014/main" id="{CA880726-19A1-343E-B62D-6342F2C73B43}"/>
              </a:ext>
            </a:extLst>
          </p:cNvPr>
          <p:cNvSpPr/>
          <p:nvPr/>
        </p:nvSpPr>
        <p:spPr>
          <a:xfrm>
            <a:off x="5958476" y="5961695"/>
            <a:ext cx="148590" cy="14859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Cloud 214">
            <a:extLst>
              <a:ext uri="{FF2B5EF4-FFF2-40B4-BE49-F238E27FC236}">
                <a16:creationId xmlns:a16="http://schemas.microsoft.com/office/drawing/2014/main" id="{07B9F9EE-E9D5-C2AE-7F88-6C47B9D224CA}"/>
              </a:ext>
            </a:extLst>
          </p:cNvPr>
          <p:cNvSpPr/>
          <p:nvPr/>
        </p:nvSpPr>
        <p:spPr>
          <a:xfrm>
            <a:off x="8194379" y="2775068"/>
            <a:ext cx="3074670" cy="1680210"/>
          </a:xfrm>
          <a:prstGeom prst="cloud">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a:t>
            </a:r>
          </a:p>
        </p:txBody>
      </p:sp>
      <p:sp>
        <p:nvSpPr>
          <p:cNvPr id="216" name="Rectangle 67">
            <a:extLst>
              <a:ext uri="{FF2B5EF4-FFF2-40B4-BE49-F238E27FC236}">
                <a16:creationId xmlns:a16="http://schemas.microsoft.com/office/drawing/2014/main" id="{D9A654D9-BFA2-2BEE-68B9-AD9B10192A2F}"/>
              </a:ext>
            </a:extLst>
          </p:cNvPr>
          <p:cNvSpPr>
            <a:spLocks noChangeArrowheads="1"/>
          </p:cNvSpPr>
          <p:nvPr/>
        </p:nvSpPr>
        <p:spPr bwMode="auto">
          <a:xfrm>
            <a:off x="236219" y="998160"/>
            <a:ext cx="1401385" cy="1016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zh-CN" sz="2400" dirty="0">
                <a:latin typeface="+mj-ea"/>
                <a:ea typeface="+mj-ea"/>
              </a:rPr>
              <a:t>B = 3</a:t>
            </a:r>
          </a:p>
          <a:p>
            <a:pPr>
              <a:spcBef>
                <a:spcPct val="50000"/>
              </a:spcBef>
              <a:buClrTx/>
              <a:buSzTx/>
              <a:buFontTx/>
              <a:buNone/>
            </a:pPr>
            <a:r>
              <a:rPr lang="en-US" altLang="zh-CN" sz="2400" dirty="0">
                <a:latin typeface="+mj-ea"/>
                <a:ea typeface="+mj-ea"/>
              </a:rPr>
              <a:t>T = 1.5</a:t>
            </a:r>
          </a:p>
        </p:txBody>
      </p:sp>
    </p:spTree>
    <p:extLst>
      <p:ext uri="{BB962C8B-B14F-4D97-AF65-F5344CB8AC3E}">
        <p14:creationId xmlns:p14="http://schemas.microsoft.com/office/powerpoint/2010/main" val="434544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0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0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0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7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7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8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8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6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6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69"/>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74"/>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85"/>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2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 grpId="0" animBg="1"/>
      <p:bldP spid="168" grpId="0"/>
      <p:bldP spid="169" grpId="0"/>
      <p:bldP spid="171" grpId="0" animBg="1"/>
      <p:bldP spid="172" grpId="0"/>
      <p:bldP spid="173" grpId="0"/>
      <p:bldP spid="174" grpId="0"/>
      <p:bldP spid="176" grpId="0" animBg="1"/>
      <p:bldP spid="178" grpId="0"/>
      <p:bldP spid="193" grpId="0" animBg="1"/>
      <p:bldP spid="194" grpId="0" animBg="1"/>
      <p:bldP spid="195" grpId="0" animBg="1"/>
      <p:bldP spid="196" grpId="0" animBg="1"/>
      <p:bldP spid="198" grpId="0" animBg="1"/>
      <p:bldP spid="199" grpId="0" animBg="1"/>
      <p:bldP spid="200" grpId="0" animBg="1"/>
      <p:bldP spid="201" grpId="0" animBg="1"/>
      <p:bldP spid="204" grpId="0" animBg="1"/>
      <p:bldP spid="205" grpId="0" animBg="1"/>
      <p:bldP spid="206" grpId="0" animBg="1"/>
      <p:bldP spid="207" grpId="0" animBg="1"/>
      <p:bldP spid="21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C8824-4E80-B59F-FE5F-5B1B2A3CE22F}"/>
              </a:ext>
            </a:extLst>
          </p:cNvPr>
          <p:cNvSpPr>
            <a:spLocks noGrp="1"/>
          </p:cNvSpPr>
          <p:nvPr>
            <p:ph type="title"/>
          </p:nvPr>
        </p:nvSpPr>
        <p:spPr/>
        <p:txBody>
          <a:bodyPr/>
          <a:lstStyle/>
          <a:p>
            <a:r>
              <a:rPr lang="en-US" altLang="en-US" sz="3600" dirty="0">
                <a:cs typeface="Tahoma" panose="020B0604030504040204" pitchFamily="34" charset="0"/>
                <a:sym typeface="Symbol" pitchFamily="2" charset="2"/>
              </a:rPr>
              <a:t>Centroid, Radius and Diameter of a </a:t>
            </a:r>
            <a:r>
              <a:rPr lang="en-US" altLang="en-US" sz="3600" dirty="0"/>
              <a:t>Cluster</a:t>
            </a:r>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A4851BF-F610-FC5C-6D4E-FF54987CC500}"/>
                  </a:ext>
                </a:extLst>
              </p:cNvPr>
              <p:cNvSpPr txBox="1"/>
              <p:nvPr/>
            </p:nvSpPr>
            <p:spPr>
              <a:xfrm>
                <a:off x="7840980" y="1022536"/>
                <a:ext cx="3086100" cy="96872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𝐶𝑚</m:t>
                      </m:r>
                      <m:r>
                        <a:rPr lang="en-US" sz="2800" b="0" i="1" smtClean="0">
                          <a:latin typeface="Cambria Math" panose="02040503050406030204" pitchFamily="18" charset="0"/>
                        </a:rPr>
                        <m:t>= </m:t>
                      </m:r>
                      <m:f>
                        <m:fPr>
                          <m:ctrlPr>
                            <a:rPr lang="en-US" sz="2800" b="0" i="1" smtClean="0">
                              <a:latin typeface="Cambria Math" panose="02040503050406030204" pitchFamily="18" charset="0"/>
                            </a:rPr>
                          </m:ctrlPr>
                        </m:fPr>
                        <m:num>
                          <m:nary>
                            <m:naryPr>
                              <m:chr m:val="∑"/>
                              <m:ctrlPr>
                                <a:rPr lang="en-US" sz="2800" b="0" i="1" smtClean="0">
                                  <a:latin typeface="Cambria Math" panose="02040503050406030204" pitchFamily="18" charset="0"/>
                                </a:rPr>
                              </m:ctrlPr>
                            </m:naryPr>
                            <m:sub>
                              <m:r>
                                <m:rPr>
                                  <m:brk m:alnAt="23"/>
                                </m:rPr>
                                <a:rPr lang="en-US" sz="2800" b="0" i="1" smtClean="0">
                                  <a:latin typeface="Cambria Math" panose="02040503050406030204" pitchFamily="18" charset="0"/>
                                </a:rPr>
                                <m:t>𝑖</m:t>
                              </m:r>
                              <m:r>
                                <a:rPr lang="en-US" sz="2800" b="0" i="1" smtClean="0">
                                  <a:latin typeface="Cambria Math" panose="02040503050406030204" pitchFamily="18" charset="0"/>
                                </a:rPr>
                                <m:t>=1</m:t>
                              </m:r>
                            </m:sub>
                            <m:sup>
                              <m:r>
                                <a:rPr lang="en-US" sz="2800" b="0" i="1" smtClean="0">
                                  <a:latin typeface="Cambria Math" panose="02040503050406030204" pitchFamily="18" charset="0"/>
                                </a:rPr>
                                <m:t>𝑁</m:t>
                              </m:r>
                            </m:sup>
                            <m:e>
                              <m:r>
                                <a:rPr lang="en-US" sz="2800" b="0" i="1" smtClean="0">
                                  <a:latin typeface="Cambria Math" panose="02040503050406030204" pitchFamily="18" charset="0"/>
                                </a:rPr>
                                <m:t>𝑡</m:t>
                              </m:r>
                              <m:r>
                                <a:rPr lang="en-US" sz="2800" b="0" i="1" baseline="-25000" smtClean="0">
                                  <a:latin typeface="Cambria Math" panose="02040503050406030204" pitchFamily="18" charset="0"/>
                                </a:rPr>
                                <m:t>𝑖𝑝</m:t>
                              </m:r>
                            </m:e>
                          </m:nary>
                        </m:num>
                        <m:den>
                          <m:r>
                            <a:rPr lang="en-US" sz="2800" b="0" i="1" smtClean="0">
                              <a:latin typeface="Cambria Math" panose="02040503050406030204" pitchFamily="18" charset="0"/>
                            </a:rPr>
                            <m:t>𝑁</m:t>
                          </m:r>
                        </m:den>
                      </m:f>
                    </m:oMath>
                  </m:oMathPara>
                </a14:m>
                <a:endParaRPr lang="en-US" sz="2800" dirty="0"/>
              </a:p>
            </p:txBody>
          </p:sp>
        </mc:Choice>
        <mc:Fallback xmlns="">
          <p:sp>
            <p:nvSpPr>
              <p:cNvPr id="4" name="TextBox 3">
                <a:extLst>
                  <a:ext uri="{FF2B5EF4-FFF2-40B4-BE49-F238E27FC236}">
                    <a16:creationId xmlns:a16="http://schemas.microsoft.com/office/drawing/2014/main" id="{BA4851BF-F610-FC5C-6D4E-FF54987CC500}"/>
                  </a:ext>
                </a:extLst>
              </p:cNvPr>
              <p:cNvSpPr txBox="1">
                <a:spLocks noRot="1" noChangeAspect="1" noMove="1" noResize="1" noEditPoints="1" noAdjustHandles="1" noChangeArrowheads="1" noChangeShapeType="1" noTextEdit="1"/>
              </p:cNvSpPr>
              <p:nvPr/>
            </p:nvSpPr>
            <p:spPr>
              <a:xfrm>
                <a:off x="7840980" y="1022536"/>
                <a:ext cx="3086100" cy="968727"/>
              </a:xfrm>
              <a:prstGeom prst="rect">
                <a:avLst/>
              </a:prstGeom>
              <a:blipFill>
                <a:blip r:embed="rId2"/>
                <a:stretch>
                  <a:fillRect t="-66234" b="-623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5B85AEF-9D1A-07E3-D9B4-9DAD6036BC41}"/>
                  </a:ext>
                </a:extLst>
              </p:cNvPr>
              <p:cNvSpPr txBox="1"/>
              <p:nvPr/>
            </p:nvSpPr>
            <p:spPr>
              <a:xfrm>
                <a:off x="7840980" y="2334534"/>
                <a:ext cx="3760470" cy="969176"/>
              </a:xfrm>
              <a:prstGeom prst="rect">
                <a:avLst/>
              </a:prstGeom>
              <a:noFill/>
            </p:spPr>
            <p:txBody>
              <a:bodyPr wrap="square" rtlCol="0">
                <a:spAutoFit/>
              </a:bodyPr>
              <a:lstStyle/>
              <a:p>
                <a:r>
                  <a:rPr lang="en-US" sz="2800" dirty="0"/>
                  <a:t>R</a:t>
                </a:r>
                <a14:m>
                  <m:oMath xmlns:m="http://schemas.openxmlformats.org/officeDocument/2006/math">
                    <m:r>
                      <a:rPr lang="en-US" sz="2800" b="0" i="1" smtClean="0">
                        <a:latin typeface="Cambria Math" panose="02040503050406030204" pitchFamily="18" charset="0"/>
                      </a:rPr>
                      <m:t>𝑚</m:t>
                    </m:r>
                    <m:r>
                      <a:rPr lang="en-US" sz="2800" b="0" i="1" smtClean="0">
                        <a:latin typeface="Cambria Math" panose="02040503050406030204" pitchFamily="18" charset="0"/>
                      </a:rPr>
                      <m:t>= </m:t>
                    </m:r>
                    <m:rad>
                      <m:radPr>
                        <m:degHide m:val="on"/>
                        <m:ctrlPr>
                          <a:rPr lang="en-US" sz="2800" b="0" i="1" smtClean="0">
                            <a:latin typeface="Cambria Math" panose="02040503050406030204" pitchFamily="18" charset="0"/>
                          </a:rPr>
                        </m:ctrlPr>
                      </m:radPr>
                      <m:deg/>
                      <m:e>
                        <m:f>
                          <m:fPr>
                            <m:ctrlPr>
                              <a:rPr lang="en-US" sz="2800" i="1">
                                <a:latin typeface="Cambria Math" panose="02040503050406030204" pitchFamily="18" charset="0"/>
                              </a:rPr>
                            </m:ctrlPr>
                          </m:fPr>
                          <m:num>
                            <m:nary>
                              <m:naryPr>
                                <m:chr m:val="∑"/>
                                <m:ctrlPr>
                                  <a:rPr lang="en-US" sz="2800" i="1">
                                    <a:latin typeface="Cambria Math" panose="02040503050406030204" pitchFamily="18" charset="0"/>
                                  </a:rPr>
                                </m:ctrlPr>
                              </m:naryPr>
                              <m:sub>
                                <m:r>
                                  <m:rPr>
                                    <m:brk m:alnAt="23"/>
                                  </m:rPr>
                                  <a:rPr lang="en-US" sz="2800" i="1">
                                    <a:latin typeface="Cambria Math" panose="02040503050406030204" pitchFamily="18" charset="0"/>
                                  </a:rPr>
                                  <m:t>𝑖</m:t>
                                </m:r>
                                <m:r>
                                  <a:rPr lang="en-US" sz="2800" i="1">
                                    <a:latin typeface="Cambria Math" panose="02040503050406030204" pitchFamily="18" charset="0"/>
                                  </a:rPr>
                                  <m:t>=1</m:t>
                                </m:r>
                              </m:sub>
                              <m:sup>
                                <m:r>
                                  <a:rPr lang="en-US" sz="2800" i="1">
                                    <a:latin typeface="Cambria Math" panose="02040503050406030204" pitchFamily="18" charset="0"/>
                                  </a:rPr>
                                  <m:t>𝑁</m:t>
                                </m:r>
                              </m:sup>
                              <m:e>
                                <m:r>
                                  <a:rPr lang="en-US" sz="2800" b="0" i="1" smtClean="0">
                                    <a:latin typeface="Cambria Math" panose="02040503050406030204" pitchFamily="18" charset="0"/>
                                  </a:rPr>
                                  <m:t>(</m:t>
                                </m:r>
                                <m:r>
                                  <a:rPr lang="en-US" sz="2800" i="1">
                                    <a:latin typeface="Cambria Math" panose="02040503050406030204" pitchFamily="18" charset="0"/>
                                  </a:rPr>
                                  <m:t>𝑡</m:t>
                                </m:r>
                                <m:r>
                                  <a:rPr lang="en-US" sz="2800" i="1" baseline="-25000">
                                    <a:latin typeface="Cambria Math" panose="02040503050406030204" pitchFamily="18" charset="0"/>
                                  </a:rPr>
                                  <m:t>𝑖𝑝</m:t>
                                </m:r>
                              </m:e>
                            </m:nary>
                            <m:r>
                              <a:rPr lang="en-US" sz="2800" b="0" i="1" smtClean="0">
                                <a:latin typeface="Cambria Math" panose="02040503050406030204" pitchFamily="18" charset="0"/>
                              </a:rPr>
                              <m:t>−</m:t>
                            </m:r>
                            <m:r>
                              <a:rPr lang="en-US" sz="2800" b="0" i="1" smtClean="0">
                                <a:latin typeface="Cambria Math" panose="02040503050406030204" pitchFamily="18" charset="0"/>
                              </a:rPr>
                              <m:t>𝐶𝑚</m:t>
                            </m:r>
                            <m:r>
                              <a:rPr lang="en-US" sz="2800" b="0" i="1" smtClean="0">
                                <a:latin typeface="Cambria Math" panose="02040503050406030204" pitchFamily="18" charset="0"/>
                              </a:rPr>
                              <m:t>)2</m:t>
                            </m:r>
                          </m:num>
                          <m:den>
                            <m:r>
                              <a:rPr lang="en-US" sz="2800" i="1">
                                <a:latin typeface="Cambria Math" panose="02040503050406030204" pitchFamily="18" charset="0"/>
                              </a:rPr>
                              <m:t>𝑁</m:t>
                            </m:r>
                          </m:den>
                        </m:f>
                      </m:e>
                    </m:rad>
                  </m:oMath>
                </a14:m>
                <a:endParaRPr lang="en-US" sz="2800" dirty="0"/>
              </a:p>
            </p:txBody>
          </p:sp>
        </mc:Choice>
        <mc:Fallback xmlns="">
          <p:sp>
            <p:nvSpPr>
              <p:cNvPr id="5" name="TextBox 4">
                <a:extLst>
                  <a:ext uri="{FF2B5EF4-FFF2-40B4-BE49-F238E27FC236}">
                    <a16:creationId xmlns:a16="http://schemas.microsoft.com/office/drawing/2014/main" id="{25B85AEF-9D1A-07E3-D9B4-9DAD6036BC41}"/>
                  </a:ext>
                </a:extLst>
              </p:cNvPr>
              <p:cNvSpPr txBox="1">
                <a:spLocks noRot="1" noChangeAspect="1" noMove="1" noResize="1" noEditPoints="1" noAdjustHandles="1" noChangeArrowheads="1" noChangeShapeType="1" noTextEdit="1"/>
              </p:cNvSpPr>
              <p:nvPr/>
            </p:nvSpPr>
            <p:spPr>
              <a:xfrm>
                <a:off x="7840980" y="2334534"/>
                <a:ext cx="3760470" cy="969176"/>
              </a:xfrm>
              <a:prstGeom prst="rect">
                <a:avLst/>
              </a:prstGeom>
              <a:blipFill>
                <a:blip r:embed="rId3"/>
                <a:stretch>
                  <a:fillRect l="-3367" t="-30769"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E23B0B6-23D8-D9A8-6B90-504D41A5EF4D}"/>
                  </a:ext>
                </a:extLst>
              </p:cNvPr>
              <p:cNvSpPr txBox="1"/>
              <p:nvPr/>
            </p:nvSpPr>
            <p:spPr>
              <a:xfrm>
                <a:off x="7840980" y="4155714"/>
                <a:ext cx="4640580" cy="969176"/>
              </a:xfrm>
              <a:prstGeom prst="rect">
                <a:avLst/>
              </a:prstGeom>
              <a:noFill/>
            </p:spPr>
            <p:txBody>
              <a:bodyPr wrap="square" rtlCol="0">
                <a:spAutoFit/>
              </a:bodyPr>
              <a:lstStyle/>
              <a:p>
                <a:r>
                  <a:rPr lang="en-US" sz="2800" dirty="0"/>
                  <a:t>D</a:t>
                </a:r>
                <a14:m>
                  <m:oMath xmlns:m="http://schemas.openxmlformats.org/officeDocument/2006/math">
                    <m:r>
                      <a:rPr lang="en-US" sz="2800" b="0" i="1" smtClean="0">
                        <a:latin typeface="Cambria Math" panose="02040503050406030204" pitchFamily="18" charset="0"/>
                      </a:rPr>
                      <m:t>𝑚</m:t>
                    </m:r>
                    <m:r>
                      <a:rPr lang="en-US" sz="2800" b="0" i="1" smtClean="0">
                        <a:latin typeface="Cambria Math" panose="02040503050406030204" pitchFamily="18" charset="0"/>
                      </a:rPr>
                      <m:t>= </m:t>
                    </m:r>
                    <m:rad>
                      <m:radPr>
                        <m:degHide m:val="on"/>
                        <m:ctrlPr>
                          <a:rPr lang="en-US" sz="2800" b="0" i="1" smtClean="0">
                            <a:latin typeface="Cambria Math" panose="02040503050406030204" pitchFamily="18" charset="0"/>
                          </a:rPr>
                        </m:ctrlPr>
                      </m:radPr>
                      <m:deg/>
                      <m:e>
                        <m:f>
                          <m:fPr>
                            <m:ctrlPr>
                              <a:rPr lang="en-US" sz="2800" i="1">
                                <a:latin typeface="Cambria Math" panose="02040503050406030204" pitchFamily="18" charset="0"/>
                              </a:rPr>
                            </m:ctrlPr>
                          </m:fPr>
                          <m:num>
                            <m:nary>
                              <m:naryPr>
                                <m:chr m:val="∑"/>
                                <m:ctrlPr>
                                  <a:rPr lang="en-US" sz="2800" i="1" smtClean="0">
                                    <a:latin typeface="Cambria Math" panose="02040503050406030204" pitchFamily="18" charset="0"/>
                                  </a:rPr>
                                </m:ctrlPr>
                              </m:naryPr>
                              <m:sub>
                                <m:r>
                                  <m:rPr>
                                    <m:brk m:alnAt="23"/>
                                  </m:rPr>
                                  <a:rPr lang="en-US" sz="2800" i="1">
                                    <a:latin typeface="Cambria Math" panose="02040503050406030204" pitchFamily="18" charset="0"/>
                                  </a:rPr>
                                  <m:t>𝑖</m:t>
                                </m:r>
                                <m:r>
                                  <a:rPr lang="en-US" sz="2800" i="1">
                                    <a:latin typeface="Cambria Math" panose="02040503050406030204" pitchFamily="18" charset="0"/>
                                  </a:rPr>
                                  <m:t>=1</m:t>
                                </m:r>
                              </m:sub>
                              <m:sup>
                                <m:r>
                                  <a:rPr lang="en-US" sz="2800" i="1">
                                    <a:latin typeface="Cambria Math" panose="02040503050406030204" pitchFamily="18" charset="0"/>
                                  </a:rPr>
                                  <m:t>𝑁</m:t>
                                </m:r>
                              </m:sup>
                              <m:e>
                                <m:nary>
                                  <m:naryPr>
                                    <m:chr m:val="∑"/>
                                    <m:ctrlPr>
                                      <a:rPr lang="en-US" sz="2800" i="1" smtClean="0">
                                        <a:latin typeface="Cambria Math" panose="02040503050406030204" pitchFamily="18" charset="0"/>
                                      </a:rPr>
                                    </m:ctrlPr>
                                  </m:naryPr>
                                  <m:sub>
                                    <m:r>
                                      <m:rPr>
                                        <m:brk m:alnAt="23"/>
                                      </m:rPr>
                                      <a:rPr lang="en-US" sz="2800" i="1">
                                        <a:latin typeface="Cambria Math" panose="02040503050406030204" pitchFamily="18" charset="0"/>
                                      </a:rPr>
                                      <m:t>𝑖</m:t>
                                    </m:r>
                                    <m:r>
                                      <a:rPr lang="en-US" sz="2800" i="1">
                                        <a:latin typeface="Cambria Math" panose="02040503050406030204" pitchFamily="18" charset="0"/>
                                      </a:rPr>
                                      <m:t>=1</m:t>
                                    </m:r>
                                  </m:sub>
                                  <m:sup>
                                    <m:r>
                                      <a:rPr lang="en-US" sz="2800" i="1">
                                        <a:latin typeface="Cambria Math" panose="02040503050406030204" pitchFamily="18" charset="0"/>
                                      </a:rPr>
                                      <m:t>𝑁</m:t>
                                    </m:r>
                                  </m:sup>
                                  <m:e/>
                                </m:nary>
                                <m:r>
                                  <a:rPr lang="en-US" sz="2800" b="0" i="1" smtClean="0">
                                    <a:latin typeface="Cambria Math" panose="02040503050406030204" pitchFamily="18" charset="0"/>
                                  </a:rPr>
                                  <m:t>(</m:t>
                                </m:r>
                                <m:r>
                                  <a:rPr lang="en-US" sz="2800" i="1">
                                    <a:latin typeface="Cambria Math" panose="02040503050406030204" pitchFamily="18" charset="0"/>
                                  </a:rPr>
                                  <m:t>𝑡</m:t>
                                </m:r>
                                <m:r>
                                  <a:rPr lang="en-US" sz="2800" i="1" baseline="-25000">
                                    <a:latin typeface="Cambria Math" panose="02040503050406030204" pitchFamily="18" charset="0"/>
                                  </a:rPr>
                                  <m:t>𝑖𝑝</m:t>
                                </m:r>
                              </m:e>
                            </m:nary>
                            <m:r>
                              <a:rPr lang="en-US" sz="2800" b="0" i="1" smtClean="0">
                                <a:latin typeface="Cambria Math" panose="02040503050406030204" pitchFamily="18" charset="0"/>
                              </a:rPr>
                              <m:t>−</m:t>
                            </m:r>
                            <m:r>
                              <a:rPr lang="en-US" sz="2800" b="0" i="1" smtClean="0">
                                <a:latin typeface="Cambria Math" panose="02040503050406030204" pitchFamily="18" charset="0"/>
                              </a:rPr>
                              <m:t>𝑡𝑖𝑞</m:t>
                            </m:r>
                            <m:r>
                              <a:rPr lang="en-US" sz="2800" b="0" i="1" smtClean="0">
                                <a:latin typeface="Cambria Math" panose="02040503050406030204" pitchFamily="18" charset="0"/>
                              </a:rPr>
                              <m:t>)2</m:t>
                            </m:r>
                          </m:num>
                          <m:den>
                            <m:r>
                              <a:rPr lang="en-US" sz="2800" i="1">
                                <a:latin typeface="Cambria Math" panose="02040503050406030204" pitchFamily="18" charset="0"/>
                              </a:rPr>
                              <m:t>𝑁</m:t>
                            </m:r>
                            <m:r>
                              <a:rPr lang="en-US" sz="2800" b="0" i="1" smtClean="0">
                                <a:latin typeface="Cambria Math" panose="02040503050406030204" pitchFamily="18" charset="0"/>
                              </a:rPr>
                              <m:t>(</m:t>
                            </m:r>
                            <m:r>
                              <a:rPr lang="en-US" sz="2800" b="0" i="1" smtClean="0">
                                <a:latin typeface="Cambria Math" panose="02040503050406030204" pitchFamily="18" charset="0"/>
                              </a:rPr>
                              <m:t>𝑁</m:t>
                            </m:r>
                            <m:r>
                              <a:rPr lang="en-US" sz="2800" b="0" i="1" smtClean="0">
                                <a:latin typeface="Cambria Math" panose="02040503050406030204" pitchFamily="18" charset="0"/>
                              </a:rPr>
                              <m:t>−1)</m:t>
                            </m:r>
                          </m:den>
                        </m:f>
                      </m:e>
                    </m:rad>
                  </m:oMath>
                </a14:m>
                <a:endParaRPr lang="en-US" sz="2800" dirty="0"/>
              </a:p>
            </p:txBody>
          </p:sp>
        </mc:Choice>
        <mc:Fallback xmlns="">
          <p:sp>
            <p:nvSpPr>
              <p:cNvPr id="6" name="TextBox 5">
                <a:extLst>
                  <a:ext uri="{FF2B5EF4-FFF2-40B4-BE49-F238E27FC236}">
                    <a16:creationId xmlns:a16="http://schemas.microsoft.com/office/drawing/2014/main" id="{9E23B0B6-23D8-D9A8-6B90-504D41A5EF4D}"/>
                  </a:ext>
                </a:extLst>
              </p:cNvPr>
              <p:cNvSpPr txBox="1">
                <a:spLocks noRot="1" noChangeAspect="1" noMove="1" noResize="1" noEditPoints="1" noAdjustHandles="1" noChangeArrowheads="1" noChangeShapeType="1" noTextEdit="1"/>
              </p:cNvSpPr>
              <p:nvPr/>
            </p:nvSpPr>
            <p:spPr>
              <a:xfrm>
                <a:off x="7840980" y="4155714"/>
                <a:ext cx="4640580" cy="969176"/>
              </a:xfrm>
              <a:prstGeom prst="rect">
                <a:avLst/>
              </a:prstGeom>
              <a:blipFill>
                <a:blip r:embed="rId4"/>
                <a:stretch>
                  <a:fillRect l="-2725" t="-33766" b="-31169"/>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DD2EF742-2EBA-093B-78A0-9C5BC0800723}"/>
              </a:ext>
            </a:extLst>
          </p:cNvPr>
          <p:cNvSpPr>
            <a:spLocks noGrp="1"/>
          </p:cNvSpPr>
          <p:nvPr>
            <p:ph idx="1"/>
          </p:nvPr>
        </p:nvSpPr>
        <p:spPr>
          <a:xfrm>
            <a:off x="131181" y="863444"/>
            <a:ext cx="5332360" cy="5578501"/>
          </a:xfrm>
        </p:spPr>
        <p:txBody>
          <a:bodyPr/>
          <a:lstStyle/>
          <a:p>
            <a:r>
              <a:rPr lang="en-US" b="1" dirty="0"/>
              <a:t>Centroid:  </a:t>
            </a:r>
            <a:r>
              <a:rPr lang="en-US" dirty="0">
                <a:solidFill>
                  <a:srgbClr val="C00000"/>
                </a:solidFill>
              </a:rPr>
              <a:t>the “middle” of a cluster</a:t>
            </a:r>
          </a:p>
          <a:p>
            <a:r>
              <a:rPr lang="en-US" b="1" dirty="0"/>
              <a:t>Radius: </a:t>
            </a:r>
            <a:r>
              <a:rPr lang="en-US" dirty="0">
                <a:solidFill>
                  <a:srgbClr val="C00000"/>
                </a:solidFill>
              </a:rPr>
              <a:t>square root of average distance from any point of the cluster to its centroid</a:t>
            </a:r>
          </a:p>
          <a:p>
            <a:r>
              <a:rPr lang="en-US" b="1" dirty="0"/>
              <a:t>Diameter: </a:t>
            </a:r>
            <a:r>
              <a:rPr lang="en-US" dirty="0">
                <a:solidFill>
                  <a:srgbClr val="C00000"/>
                </a:solidFill>
              </a:rPr>
              <a:t>square root of average mean squared distance between all pairs of points in the cluster</a:t>
            </a:r>
          </a:p>
          <a:p>
            <a:endParaRPr lang="en-US" dirty="0"/>
          </a:p>
          <a:p>
            <a:endParaRPr lang="en-US" dirty="0"/>
          </a:p>
        </p:txBody>
      </p:sp>
    </p:spTree>
    <p:extLst>
      <p:ext uri="{BB962C8B-B14F-4D97-AF65-F5344CB8AC3E}">
        <p14:creationId xmlns:p14="http://schemas.microsoft.com/office/powerpoint/2010/main" val="3358089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77DEA-42B1-6831-D08B-D4CA66B0AD7A}"/>
              </a:ext>
            </a:extLst>
          </p:cNvPr>
          <p:cNvSpPr>
            <a:spLocks noGrp="1"/>
          </p:cNvSpPr>
          <p:nvPr>
            <p:ph type="title"/>
          </p:nvPr>
        </p:nvSpPr>
        <p:spPr/>
        <p:txBody>
          <a:bodyPr/>
          <a:lstStyle/>
          <a:p>
            <a:r>
              <a:rPr lang="en-US" altLang="zh-CN" dirty="0">
                <a:ea typeface="SimSun" panose="02010600030101010101" pitchFamily="2" charset="-122"/>
              </a:rPr>
              <a:t>BIRCH</a:t>
            </a:r>
            <a:endParaRPr lang="en-US" dirty="0"/>
          </a:p>
        </p:txBody>
      </p:sp>
      <p:sp>
        <p:nvSpPr>
          <p:cNvPr id="3" name="Content Placeholder 2">
            <a:extLst>
              <a:ext uri="{FF2B5EF4-FFF2-40B4-BE49-F238E27FC236}">
                <a16:creationId xmlns:a16="http://schemas.microsoft.com/office/drawing/2014/main" id="{BD829AF7-3C50-F480-5CCD-F8839BBF5206}"/>
              </a:ext>
            </a:extLst>
          </p:cNvPr>
          <p:cNvSpPr>
            <a:spLocks noGrp="1"/>
          </p:cNvSpPr>
          <p:nvPr>
            <p:ph idx="1"/>
          </p:nvPr>
        </p:nvSpPr>
        <p:spPr/>
        <p:txBody>
          <a:bodyPr/>
          <a:lstStyle/>
          <a:p>
            <a:r>
              <a:rPr lang="en-US" b="1" dirty="0"/>
              <a:t>For each point in the input</a:t>
            </a:r>
          </a:p>
          <a:p>
            <a:pPr lvl="1"/>
            <a:r>
              <a:rPr lang="en-US" dirty="0"/>
              <a:t>Find </a:t>
            </a:r>
            <a:r>
              <a:rPr lang="en-US" dirty="0">
                <a:solidFill>
                  <a:srgbClr val="C00000"/>
                </a:solidFill>
              </a:rPr>
              <a:t>closest leaf entry</a:t>
            </a:r>
          </a:p>
          <a:p>
            <a:pPr lvl="1"/>
            <a:r>
              <a:rPr lang="en-US" dirty="0"/>
              <a:t>Add </a:t>
            </a:r>
            <a:r>
              <a:rPr lang="en-US" dirty="0">
                <a:solidFill>
                  <a:srgbClr val="C00000"/>
                </a:solidFill>
              </a:rPr>
              <a:t>point to leaf entry and update CF </a:t>
            </a:r>
          </a:p>
          <a:p>
            <a:pPr lvl="1"/>
            <a:r>
              <a:rPr lang="en-US" dirty="0">
                <a:solidFill>
                  <a:srgbClr val="C00000"/>
                </a:solidFill>
              </a:rPr>
              <a:t>If entry diameter &gt; </a:t>
            </a:r>
            <a:r>
              <a:rPr lang="en-US" dirty="0" err="1">
                <a:solidFill>
                  <a:srgbClr val="C00000"/>
                </a:solidFill>
              </a:rPr>
              <a:t>max_diameter</a:t>
            </a:r>
            <a:r>
              <a:rPr lang="en-US" dirty="0">
                <a:solidFill>
                  <a:srgbClr val="C00000"/>
                </a:solidFill>
              </a:rPr>
              <a:t>, then split lea</a:t>
            </a:r>
            <a:r>
              <a:rPr lang="en-US" dirty="0"/>
              <a:t>f, and </a:t>
            </a:r>
            <a:r>
              <a:rPr lang="en-US" dirty="0">
                <a:solidFill>
                  <a:srgbClr val="C00000"/>
                </a:solidFill>
              </a:rPr>
              <a:t>possibly parents</a:t>
            </a:r>
          </a:p>
          <a:p>
            <a:r>
              <a:rPr lang="en-US" altLang="en-US" sz="2400" dirty="0">
                <a:solidFill>
                  <a:srgbClr val="C00000"/>
                </a:solidFill>
              </a:rPr>
              <a:t>Algorithm is O(n)</a:t>
            </a:r>
          </a:p>
          <a:p>
            <a:r>
              <a:rPr lang="en-US" dirty="0"/>
              <a:t>Sensitive to </a:t>
            </a:r>
            <a:r>
              <a:rPr lang="en-US" dirty="0">
                <a:solidFill>
                  <a:srgbClr val="C00000"/>
                </a:solidFill>
              </a:rPr>
              <a:t>insertion order of data points</a:t>
            </a:r>
          </a:p>
          <a:p>
            <a:r>
              <a:rPr lang="en-US" dirty="0"/>
              <a:t>Since we fix the size of leaf nodes, so </a:t>
            </a:r>
            <a:r>
              <a:rPr lang="en-US" dirty="0">
                <a:solidFill>
                  <a:srgbClr val="C00000"/>
                </a:solidFill>
              </a:rPr>
              <a:t>clusters may not be so natural</a:t>
            </a:r>
          </a:p>
          <a:p>
            <a:r>
              <a:rPr lang="en-US" dirty="0">
                <a:solidFill>
                  <a:srgbClr val="C00000"/>
                </a:solidFill>
              </a:rPr>
              <a:t>Clusters tend to be spherical given the radius and diameter measures</a:t>
            </a:r>
          </a:p>
          <a:p>
            <a:endParaRPr lang="en-US" dirty="0"/>
          </a:p>
        </p:txBody>
      </p:sp>
    </p:spTree>
    <p:extLst>
      <p:ext uri="{BB962C8B-B14F-4D97-AF65-F5344CB8AC3E}">
        <p14:creationId xmlns:p14="http://schemas.microsoft.com/office/powerpoint/2010/main" val="2204934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72C5B-D620-57A5-0898-04B57F113EC8}"/>
              </a:ext>
            </a:extLst>
          </p:cNvPr>
          <p:cNvSpPr>
            <a:spLocks noGrp="1"/>
          </p:cNvSpPr>
          <p:nvPr>
            <p:ph type="title"/>
          </p:nvPr>
        </p:nvSpPr>
        <p:spPr/>
        <p:txBody>
          <a:bodyPr/>
          <a:lstStyle/>
          <a:p>
            <a:r>
              <a:rPr lang="en-US" dirty="0"/>
              <a:t>CHAMELEON: Hierarchical Clustering Using Dynamic Modeling</a:t>
            </a:r>
          </a:p>
        </p:txBody>
      </p:sp>
      <p:sp>
        <p:nvSpPr>
          <p:cNvPr id="3" name="Content Placeholder 2">
            <a:extLst>
              <a:ext uri="{FF2B5EF4-FFF2-40B4-BE49-F238E27FC236}">
                <a16:creationId xmlns:a16="http://schemas.microsoft.com/office/drawing/2014/main" id="{839BFEBC-A426-65FB-19AF-EE8ED68E159B}"/>
              </a:ext>
            </a:extLst>
          </p:cNvPr>
          <p:cNvSpPr>
            <a:spLocks noGrp="1"/>
          </p:cNvSpPr>
          <p:nvPr>
            <p:ph idx="1"/>
          </p:nvPr>
        </p:nvSpPr>
        <p:spPr/>
        <p:txBody>
          <a:bodyPr/>
          <a:lstStyle/>
          <a:p>
            <a:r>
              <a:rPr lang="en-US" dirty="0"/>
              <a:t>Chameleon is a hierarchical clustering algorithm that uses </a:t>
            </a:r>
            <a:r>
              <a:rPr lang="en-US" dirty="0">
                <a:solidFill>
                  <a:srgbClr val="C00000"/>
                </a:solidFill>
              </a:rPr>
              <a:t>dynamic modeling </a:t>
            </a:r>
            <a:r>
              <a:rPr lang="en-US" dirty="0"/>
              <a:t>to determine the </a:t>
            </a:r>
            <a:r>
              <a:rPr lang="en-US" dirty="0">
                <a:solidFill>
                  <a:srgbClr val="C00000"/>
                </a:solidFill>
              </a:rPr>
              <a:t>similarity between pairs of clusters</a:t>
            </a:r>
            <a:r>
              <a:rPr lang="en-US" dirty="0"/>
              <a:t>.</a:t>
            </a:r>
          </a:p>
          <a:p>
            <a:r>
              <a:rPr lang="en-US" dirty="0"/>
              <a:t>In Chameleon, cluster similarity is assessed based on </a:t>
            </a:r>
          </a:p>
          <a:p>
            <a:pPr lvl="1"/>
            <a:r>
              <a:rPr lang="en-US" dirty="0"/>
              <a:t>Interconnectivity: How well </a:t>
            </a:r>
            <a:r>
              <a:rPr lang="en-US" dirty="0">
                <a:solidFill>
                  <a:srgbClr val="C00000"/>
                </a:solidFill>
              </a:rPr>
              <a:t>connected objects are within a cluster</a:t>
            </a:r>
            <a:r>
              <a:rPr lang="en-US" dirty="0"/>
              <a:t>. </a:t>
            </a:r>
          </a:p>
          <a:p>
            <a:pPr lvl="1"/>
            <a:r>
              <a:rPr lang="en-US" dirty="0"/>
              <a:t>Proximity: How they </a:t>
            </a:r>
            <a:r>
              <a:rPr lang="en-US" dirty="0">
                <a:solidFill>
                  <a:srgbClr val="C00000"/>
                </a:solidFill>
              </a:rPr>
              <a:t>are close together</a:t>
            </a:r>
            <a:r>
              <a:rPr lang="en-US" dirty="0"/>
              <a:t>. </a:t>
            </a:r>
          </a:p>
          <a:p>
            <a:r>
              <a:rPr lang="en-US" b="1" dirty="0"/>
              <a:t>Algorithm:</a:t>
            </a:r>
          </a:p>
          <a:p>
            <a:r>
              <a:rPr lang="en-US" dirty="0"/>
              <a:t>Chameleon uses a </a:t>
            </a:r>
            <a:r>
              <a:rPr lang="en-US" dirty="0">
                <a:solidFill>
                  <a:srgbClr val="C00000"/>
                </a:solidFill>
              </a:rPr>
              <a:t>k-nearest-neighbor graph approach to construct a sparse graph</a:t>
            </a:r>
            <a:r>
              <a:rPr lang="en-US" dirty="0"/>
              <a:t> </a:t>
            </a:r>
          </a:p>
          <a:p>
            <a:pPr lvl="1"/>
            <a:r>
              <a:rPr lang="en-US" dirty="0"/>
              <a:t>where each vertex of the graph represents a data object, and there exists an edge between two vertices (objects) if one object is among the k-most similar objects to the other. </a:t>
            </a:r>
          </a:p>
          <a:p>
            <a:r>
              <a:rPr lang="en-US" dirty="0"/>
              <a:t>Chameleon uses a </a:t>
            </a:r>
            <a:r>
              <a:rPr lang="en-US" dirty="0">
                <a:solidFill>
                  <a:srgbClr val="C00000"/>
                </a:solidFill>
              </a:rPr>
              <a:t>graph partitioning algorithm to partition the k-nearest-neighbor graph</a:t>
            </a:r>
            <a:r>
              <a:rPr lang="en-US" dirty="0"/>
              <a:t> into a large number of </a:t>
            </a:r>
            <a:r>
              <a:rPr lang="en-US" dirty="0">
                <a:solidFill>
                  <a:srgbClr val="C00000"/>
                </a:solidFill>
              </a:rPr>
              <a:t>relatively small subclusters</a:t>
            </a:r>
          </a:p>
          <a:p>
            <a:r>
              <a:rPr lang="en-US" dirty="0"/>
              <a:t>Chameleon then uses an </a:t>
            </a:r>
            <a:r>
              <a:rPr lang="en-US" dirty="0">
                <a:solidFill>
                  <a:srgbClr val="C00000"/>
                </a:solidFill>
              </a:rPr>
              <a:t>agglomerative hierarchical clustering </a:t>
            </a:r>
            <a:r>
              <a:rPr lang="en-US" dirty="0"/>
              <a:t>algorithm that </a:t>
            </a:r>
            <a:r>
              <a:rPr lang="en-US" dirty="0">
                <a:solidFill>
                  <a:srgbClr val="C00000"/>
                </a:solidFill>
              </a:rPr>
              <a:t>iteratively merges subclusters</a:t>
            </a:r>
            <a:r>
              <a:rPr lang="en-US" dirty="0"/>
              <a:t> based on their similarity. </a:t>
            </a:r>
          </a:p>
          <a:p>
            <a:pPr marL="0" indent="0">
              <a:buNone/>
            </a:pPr>
            <a:endParaRPr lang="en-US" dirty="0"/>
          </a:p>
          <a:p>
            <a:endParaRPr lang="en-US" dirty="0"/>
          </a:p>
        </p:txBody>
      </p:sp>
    </p:spTree>
    <p:extLst>
      <p:ext uri="{BB962C8B-B14F-4D97-AF65-F5344CB8AC3E}">
        <p14:creationId xmlns:p14="http://schemas.microsoft.com/office/powerpoint/2010/main" val="371673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DE2BF-FAC3-28DF-4E7D-E1895C8E42AC}"/>
              </a:ext>
            </a:extLst>
          </p:cNvPr>
          <p:cNvSpPr>
            <a:spLocks noGrp="1"/>
          </p:cNvSpPr>
          <p:nvPr>
            <p:ph type="title"/>
          </p:nvPr>
        </p:nvSpPr>
        <p:spPr/>
        <p:txBody>
          <a:bodyPr/>
          <a:lstStyle/>
          <a:p>
            <a:r>
              <a:rPr lang="en-US" dirty="0"/>
              <a:t>Clustering</a:t>
            </a:r>
          </a:p>
        </p:txBody>
      </p:sp>
      <p:sp>
        <p:nvSpPr>
          <p:cNvPr id="3" name="Content Placeholder 2">
            <a:extLst>
              <a:ext uri="{FF2B5EF4-FFF2-40B4-BE49-F238E27FC236}">
                <a16:creationId xmlns:a16="http://schemas.microsoft.com/office/drawing/2014/main" id="{4559266D-D5EF-C4C5-5926-1185076E885A}"/>
              </a:ext>
            </a:extLst>
          </p:cNvPr>
          <p:cNvSpPr>
            <a:spLocks noGrp="1"/>
          </p:cNvSpPr>
          <p:nvPr>
            <p:ph idx="1"/>
          </p:nvPr>
        </p:nvSpPr>
        <p:spPr/>
        <p:txBody>
          <a:bodyPr/>
          <a:lstStyle/>
          <a:p>
            <a:r>
              <a:rPr lang="en-US" dirty="0">
                <a:solidFill>
                  <a:srgbClr val="C00000"/>
                </a:solidFill>
              </a:rPr>
              <a:t>Unsupervised Learning</a:t>
            </a:r>
            <a:r>
              <a:rPr lang="en-US" dirty="0"/>
              <a:t>: no </a:t>
            </a:r>
            <a:r>
              <a:rPr lang="en-US" dirty="0">
                <a:solidFill>
                  <a:srgbClr val="C00000"/>
                </a:solidFill>
              </a:rPr>
              <a:t>predefined classes</a:t>
            </a:r>
            <a:r>
              <a:rPr lang="en-US" dirty="0"/>
              <a:t>. (i.e., learning by observations)(</a:t>
            </a:r>
            <a:r>
              <a:rPr lang="en-US" dirty="0">
                <a:solidFill>
                  <a:srgbClr val="C00000"/>
                </a:solidFill>
              </a:rPr>
              <a:t>Clustering</a:t>
            </a:r>
            <a:r>
              <a:rPr lang="en-US" dirty="0"/>
              <a:t>).</a:t>
            </a:r>
          </a:p>
          <a:p>
            <a:r>
              <a:rPr lang="en-US" dirty="0">
                <a:solidFill>
                  <a:srgbClr val="C00000"/>
                </a:solidFill>
              </a:rPr>
              <a:t>Supervised Learning: Predefined classes available</a:t>
            </a:r>
            <a:r>
              <a:rPr lang="en-US" dirty="0"/>
              <a:t>. (i.e., learning by examples) (</a:t>
            </a:r>
            <a:r>
              <a:rPr lang="en-US" dirty="0">
                <a:solidFill>
                  <a:srgbClr val="C00000"/>
                </a:solidFill>
              </a:rPr>
              <a:t>Classification</a:t>
            </a:r>
            <a:r>
              <a:rPr lang="en-US" dirty="0"/>
              <a:t>).</a:t>
            </a:r>
          </a:p>
          <a:p>
            <a:r>
              <a:rPr lang="en-US" dirty="0"/>
              <a:t>Clustering can also be used for </a:t>
            </a:r>
            <a:r>
              <a:rPr lang="en-US" dirty="0">
                <a:solidFill>
                  <a:srgbClr val="C00000"/>
                </a:solidFill>
              </a:rPr>
              <a:t>outlier detection</a:t>
            </a:r>
            <a:r>
              <a:rPr lang="en-US" dirty="0"/>
              <a:t>.</a:t>
            </a:r>
          </a:p>
          <a:p>
            <a:pPr lvl="1"/>
            <a:r>
              <a:rPr lang="en-US" dirty="0"/>
              <a:t>where </a:t>
            </a:r>
            <a:r>
              <a:rPr lang="en-US" dirty="0">
                <a:solidFill>
                  <a:srgbClr val="C00000"/>
                </a:solidFill>
              </a:rPr>
              <a:t>outliers</a:t>
            </a:r>
            <a:r>
              <a:rPr lang="en-US" dirty="0"/>
              <a:t> (values that are “far away” from any cluster) may be more </a:t>
            </a:r>
            <a:r>
              <a:rPr lang="en-US" dirty="0">
                <a:solidFill>
                  <a:srgbClr val="C00000"/>
                </a:solidFill>
              </a:rPr>
              <a:t>interesting</a:t>
            </a:r>
            <a:r>
              <a:rPr lang="en-US" dirty="0"/>
              <a:t> than </a:t>
            </a:r>
            <a:r>
              <a:rPr lang="en-US" dirty="0">
                <a:solidFill>
                  <a:srgbClr val="C00000"/>
                </a:solidFill>
              </a:rPr>
              <a:t>common cases</a:t>
            </a:r>
            <a:r>
              <a:rPr lang="en-US" dirty="0"/>
              <a:t>.</a:t>
            </a:r>
          </a:p>
          <a:p>
            <a:pPr lvl="1"/>
            <a:r>
              <a:rPr lang="en-US" dirty="0"/>
              <a:t>Applications of outlier detection include the detection of </a:t>
            </a:r>
            <a:r>
              <a:rPr lang="en-US" dirty="0">
                <a:solidFill>
                  <a:srgbClr val="C00000"/>
                </a:solidFill>
              </a:rPr>
              <a:t>credit card fraud </a:t>
            </a:r>
            <a:r>
              <a:rPr lang="en-US" dirty="0"/>
              <a:t>and the </a:t>
            </a:r>
            <a:r>
              <a:rPr lang="en-US" dirty="0">
                <a:solidFill>
                  <a:srgbClr val="C00000"/>
                </a:solidFill>
              </a:rPr>
              <a:t>monitoring of criminal activities</a:t>
            </a:r>
            <a:r>
              <a:rPr lang="en-US" dirty="0"/>
              <a:t> in electronic commerce.  </a:t>
            </a:r>
          </a:p>
          <a:p>
            <a:pPr marL="457200" lvl="1" indent="0">
              <a:buNone/>
            </a:pP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864596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0B5BD-428C-B624-B297-8AE69DC473C5}"/>
              </a:ext>
            </a:extLst>
          </p:cNvPr>
          <p:cNvSpPr>
            <a:spLocks noGrp="1"/>
          </p:cNvSpPr>
          <p:nvPr>
            <p:ph type="title"/>
          </p:nvPr>
        </p:nvSpPr>
        <p:spPr/>
        <p:txBody>
          <a:bodyPr/>
          <a:lstStyle/>
          <a:p>
            <a:r>
              <a:rPr lang="en-US" dirty="0"/>
              <a:t>CHAMELEON: Hierarchical Clustering Using Dynamic Modeling</a:t>
            </a:r>
          </a:p>
        </p:txBody>
      </p:sp>
      <p:sp>
        <p:nvSpPr>
          <p:cNvPr id="4" name="Rectangle 2">
            <a:extLst>
              <a:ext uri="{FF2B5EF4-FFF2-40B4-BE49-F238E27FC236}">
                <a16:creationId xmlns:a16="http://schemas.microsoft.com/office/drawing/2014/main" id="{F79BB40F-3559-29C3-2BBE-B933E8F383DA}"/>
              </a:ext>
            </a:extLst>
          </p:cNvPr>
          <p:cNvSpPr txBox="1">
            <a:spLocks noChangeArrowheads="1"/>
          </p:cNvSpPr>
          <p:nvPr/>
        </p:nvSpPr>
        <p:spPr>
          <a:xfrm>
            <a:off x="0" y="6172200"/>
            <a:ext cx="8382000" cy="304800"/>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ebdings" panose="05030102010509060703"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charset="2"/>
              <a:buNone/>
            </a:pPr>
            <a:endParaRPr lang="zh-CN" altLang="en-US">
              <a:ea typeface="SimSun" panose="02010600030101010101" pitchFamily="2" charset="-122"/>
            </a:endParaRPr>
          </a:p>
          <a:p>
            <a:pPr>
              <a:buFont typeface="Wingdings" pitchFamily="2" charset="2"/>
              <a:buNone/>
            </a:pPr>
            <a:endParaRPr lang="zh-CN" altLang="en-US">
              <a:ea typeface="SimSun" panose="02010600030101010101" pitchFamily="2" charset="-122"/>
            </a:endParaRPr>
          </a:p>
          <a:p>
            <a:pPr>
              <a:buFont typeface="Wingdings" pitchFamily="2" charset="2"/>
              <a:buNone/>
            </a:pPr>
            <a:endParaRPr lang="zh-CN" altLang="en-US">
              <a:ea typeface="SimSun" panose="02010600030101010101" pitchFamily="2" charset="-122"/>
            </a:endParaRPr>
          </a:p>
        </p:txBody>
      </p:sp>
      <p:sp>
        <p:nvSpPr>
          <p:cNvPr id="2094" name="TextBox 2093">
            <a:extLst>
              <a:ext uri="{FF2B5EF4-FFF2-40B4-BE49-F238E27FC236}">
                <a16:creationId xmlns:a16="http://schemas.microsoft.com/office/drawing/2014/main" id="{C521D715-EB6F-2FD0-4E3B-765542129276}"/>
              </a:ext>
            </a:extLst>
          </p:cNvPr>
          <p:cNvSpPr txBox="1"/>
          <p:nvPr/>
        </p:nvSpPr>
        <p:spPr>
          <a:xfrm>
            <a:off x="144780" y="1521698"/>
            <a:ext cx="1152880"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2400" b="1" dirty="0"/>
              <a:t>Step - 1</a:t>
            </a:r>
          </a:p>
        </p:txBody>
      </p:sp>
      <p:sp>
        <p:nvSpPr>
          <p:cNvPr id="2095" name="AutoShape 211">
            <a:extLst>
              <a:ext uri="{FF2B5EF4-FFF2-40B4-BE49-F238E27FC236}">
                <a16:creationId xmlns:a16="http://schemas.microsoft.com/office/drawing/2014/main" id="{76BF5162-F292-83DB-DAB6-B27472A255CE}"/>
              </a:ext>
            </a:extLst>
          </p:cNvPr>
          <p:cNvSpPr>
            <a:spLocks noChangeArrowheads="1"/>
          </p:cNvSpPr>
          <p:nvPr/>
        </p:nvSpPr>
        <p:spPr bwMode="auto">
          <a:xfrm>
            <a:off x="1813560" y="1031240"/>
            <a:ext cx="685800" cy="1066800"/>
          </a:xfrm>
          <a:prstGeom prst="flowChartMagneticDisk">
            <a:avLst/>
          </a:prstGeom>
          <a:solidFill>
            <a:srgbClr val="FFFFFF"/>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2096" name="Line 212">
            <a:extLst>
              <a:ext uri="{FF2B5EF4-FFF2-40B4-BE49-F238E27FC236}">
                <a16:creationId xmlns:a16="http://schemas.microsoft.com/office/drawing/2014/main" id="{0475F0F3-0286-AD36-799B-879DA38EB20D}"/>
              </a:ext>
            </a:extLst>
          </p:cNvPr>
          <p:cNvSpPr>
            <a:spLocks noChangeShapeType="1"/>
          </p:cNvSpPr>
          <p:nvPr/>
        </p:nvSpPr>
        <p:spPr bwMode="auto">
          <a:xfrm>
            <a:off x="2575560" y="1564640"/>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97" name="Text Box 213">
            <a:extLst>
              <a:ext uri="{FF2B5EF4-FFF2-40B4-BE49-F238E27FC236}">
                <a16:creationId xmlns:a16="http://schemas.microsoft.com/office/drawing/2014/main" id="{8AE24996-99C5-A533-2F96-E1521529D48A}"/>
              </a:ext>
            </a:extLst>
          </p:cNvPr>
          <p:cNvSpPr txBox="1">
            <a:spLocks noChangeArrowheads="1"/>
          </p:cNvSpPr>
          <p:nvPr/>
        </p:nvSpPr>
        <p:spPr bwMode="auto">
          <a:xfrm>
            <a:off x="2499360" y="726440"/>
            <a:ext cx="1752600"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zh-CN" sz="1400" b="1" dirty="0">
                <a:latin typeface="Times New Roman" panose="02020603050405020304" pitchFamily="18" charset="0"/>
                <a:ea typeface="SimSun" panose="02010600030101010101" pitchFamily="2" charset="-122"/>
              </a:rPr>
              <a:t>Construct (K-NN)</a:t>
            </a:r>
          </a:p>
          <a:p>
            <a:pPr>
              <a:spcBef>
                <a:spcPct val="50000"/>
              </a:spcBef>
              <a:buClrTx/>
              <a:buSzTx/>
              <a:buFontTx/>
              <a:buNone/>
            </a:pPr>
            <a:r>
              <a:rPr lang="en-US" altLang="zh-CN" sz="1400" b="1" dirty="0">
                <a:latin typeface="Times New Roman" panose="02020603050405020304" pitchFamily="18" charset="0"/>
                <a:ea typeface="SimSun" panose="02010600030101010101" pitchFamily="2" charset="-122"/>
              </a:rPr>
              <a:t>Sparse Graph</a:t>
            </a:r>
          </a:p>
        </p:txBody>
      </p:sp>
      <p:sp>
        <p:nvSpPr>
          <p:cNvPr id="2098" name="Text Box 224">
            <a:extLst>
              <a:ext uri="{FF2B5EF4-FFF2-40B4-BE49-F238E27FC236}">
                <a16:creationId xmlns:a16="http://schemas.microsoft.com/office/drawing/2014/main" id="{50F32135-9BB2-7787-CA16-347301BD5608}"/>
              </a:ext>
            </a:extLst>
          </p:cNvPr>
          <p:cNvSpPr txBox="1">
            <a:spLocks noChangeArrowheads="1"/>
          </p:cNvSpPr>
          <p:nvPr/>
        </p:nvSpPr>
        <p:spPr bwMode="auto">
          <a:xfrm>
            <a:off x="1813560" y="2250440"/>
            <a:ext cx="1752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zh-CN" sz="1400" b="1">
                <a:latin typeface="Times New Roman" panose="02020603050405020304" pitchFamily="18" charset="0"/>
                <a:ea typeface="SimSun" panose="02010600030101010101" pitchFamily="2" charset="-122"/>
              </a:rPr>
              <a:t>Data Set</a:t>
            </a:r>
          </a:p>
        </p:txBody>
      </p:sp>
      <p:sp>
        <p:nvSpPr>
          <p:cNvPr id="2146" name="Oval 49">
            <a:extLst>
              <a:ext uri="{FF2B5EF4-FFF2-40B4-BE49-F238E27FC236}">
                <a16:creationId xmlns:a16="http://schemas.microsoft.com/office/drawing/2014/main" id="{60E7B3A0-48F0-DD49-6B0C-F3C766F78B3D}"/>
              </a:ext>
            </a:extLst>
          </p:cNvPr>
          <p:cNvSpPr>
            <a:spLocks noChangeArrowheads="1"/>
          </p:cNvSpPr>
          <p:nvPr/>
        </p:nvSpPr>
        <p:spPr bwMode="auto">
          <a:xfrm>
            <a:off x="5628640" y="2970530"/>
            <a:ext cx="63500" cy="63500"/>
          </a:xfrm>
          <a:prstGeom prst="ellipse">
            <a:avLst/>
          </a:prstGeom>
          <a:solidFill>
            <a:schemeClr val="tx1"/>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grpSp>
        <p:nvGrpSpPr>
          <p:cNvPr id="2353" name="Group 2352">
            <a:extLst>
              <a:ext uri="{FF2B5EF4-FFF2-40B4-BE49-F238E27FC236}">
                <a16:creationId xmlns:a16="http://schemas.microsoft.com/office/drawing/2014/main" id="{E38331A6-5D45-C5FD-7AC5-50DC768F9DB5}"/>
              </a:ext>
            </a:extLst>
          </p:cNvPr>
          <p:cNvGrpSpPr/>
          <p:nvPr/>
        </p:nvGrpSpPr>
        <p:grpSpPr>
          <a:xfrm>
            <a:off x="4168140" y="760730"/>
            <a:ext cx="1968500" cy="2209800"/>
            <a:chOff x="4168140" y="760730"/>
            <a:chExt cx="1968500" cy="2209800"/>
          </a:xfrm>
        </p:grpSpPr>
        <p:sp>
          <p:nvSpPr>
            <p:cNvPr id="2100" name="Oval 3">
              <a:extLst>
                <a:ext uri="{FF2B5EF4-FFF2-40B4-BE49-F238E27FC236}">
                  <a16:creationId xmlns:a16="http://schemas.microsoft.com/office/drawing/2014/main" id="{E422D72B-D0C9-DBC4-8D0C-EF09C6952539}"/>
                </a:ext>
              </a:extLst>
            </p:cNvPr>
            <p:cNvSpPr>
              <a:spLocks noChangeArrowheads="1"/>
            </p:cNvSpPr>
            <p:nvPr/>
          </p:nvSpPr>
          <p:spPr bwMode="auto">
            <a:xfrm>
              <a:off x="4866640" y="760730"/>
              <a:ext cx="63500" cy="63500"/>
            </a:xfrm>
            <a:prstGeom prst="ellipse">
              <a:avLst/>
            </a:prstGeom>
            <a:solidFill>
              <a:schemeClr val="tx1"/>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2101" name="Oval 4">
              <a:extLst>
                <a:ext uri="{FF2B5EF4-FFF2-40B4-BE49-F238E27FC236}">
                  <a16:creationId xmlns:a16="http://schemas.microsoft.com/office/drawing/2014/main" id="{CEE9ACE6-28CF-9F08-1F3F-E591BFA2BCD4}"/>
                </a:ext>
              </a:extLst>
            </p:cNvPr>
            <p:cNvSpPr>
              <a:spLocks noChangeArrowheads="1"/>
            </p:cNvSpPr>
            <p:nvPr/>
          </p:nvSpPr>
          <p:spPr bwMode="auto">
            <a:xfrm>
              <a:off x="4701540" y="925830"/>
              <a:ext cx="63500" cy="63500"/>
            </a:xfrm>
            <a:prstGeom prst="ellipse">
              <a:avLst/>
            </a:prstGeom>
            <a:solidFill>
              <a:schemeClr val="tx1"/>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2102" name="Oval 5">
              <a:extLst>
                <a:ext uri="{FF2B5EF4-FFF2-40B4-BE49-F238E27FC236}">
                  <a16:creationId xmlns:a16="http://schemas.microsoft.com/office/drawing/2014/main" id="{002C5285-F170-1105-A1AA-7A4986BD0FD6}"/>
                </a:ext>
              </a:extLst>
            </p:cNvPr>
            <p:cNvSpPr>
              <a:spLocks noChangeArrowheads="1"/>
            </p:cNvSpPr>
            <p:nvPr/>
          </p:nvSpPr>
          <p:spPr bwMode="auto">
            <a:xfrm>
              <a:off x="4930140" y="1078230"/>
              <a:ext cx="63500" cy="63500"/>
            </a:xfrm>
            <a:prstGeom prst="ellipse">
              <a:avLst/>
            </a:prstGeom>
            <a:solidFill>
              <a:schemeClr val="tx1"/>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2103" name="Line 6">
              <a:extLst>
                <a:ext uri="{FF2B5EF4-FFF2-40B4-BE49-F238E27FC236}">
                  <a16:creationId xmlns:a16="http://schemas.microsoft.com/office/drawing/2014/main" id="{71AD3290-3378-BE55-D6BD-6525C1CD4800}"/>
                </a:ext>
              </a:extLst>
            </p:cNvPr>
            <p:cNvSpPr>
              <a:spLocks noChangeShapeType="1"/>
            </p:cNvSpPr>
            <p:nvPr/>
          </p:nvSpPr>
          <p:spPr bwMode="auto">
            <a:xfrm flipV="1">
              <a:off x="4701540" y="760730"/>
              <a:ext cx="228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4" name="Oval 7">
              <a:extLst>
                <a:ext uri="{FF2B5EF4-FFF2-40B4-BE49-F238E27FC236}">
                  <a16:creationId xmlns:a16="http://schemas.microsoft.com/office/drawing/2014/main" id="{A7F65650-C78F-D0B7-F554-FEDAFD4DAB17}"/>
                </a:ext>
              </a:extLst>
            </p:cNvPr>
            <p:cNvSpPr>
              <a:spLocks noChangeArrowheads="1"/>
            </p:cNvSpPr>
            <p:nvPr/>
          </p:nvSpPr>
          <p:spPr bwMode="auto">
            <a:xfrm>
              <a:off x="4714240" y="1230630"/>
              <a:ext cx="63500" cy="63500"/>
            </a:xfrm>
            <a:prstGeom prst="ellipse">
              <a:avLst/>
            </a:prstGeom>
            <a:solidFill>
              <a:schemeClr val="tx1"/>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2105" name="Oval 8">
              <a:extLst>
                <a:ext uri="{FF2B5EF4-FFF2-40B4-BE49-F238E27FC236}">
                  <a16:creationId xmlns:a16="http://schemas.microsoft.com/office/drawing/2014/main" id="{33444099-4513-E08D-AD0B-487BC1A4CC9E}"/>
                </a:ext>
              </a:extLst>
            </p:cNvPr>
            <p:cNvSpPr>
              <a:spLocks noChangeArrowheads="1"/>
            </p:cNvSpPr>
            <p:nvPr/>
          </p:nvSpPr>
          <p:spPr bwMode="auto">
            <a:xfrm>
              <a:off x="4396740" y="1294130"/>
              <a:ext cx="63500" cy="63500"/>
            </a:xfrm>
            <a:prstGeom prst="ellipse">
              <a:avLst/>
            </a:prstGeom>
            <a:solidFill>
              <a:schemeClr val="tx1"/>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2106" name="Line 9">
              <a:extLst>
                <a:ext uri="{FF2B5EF4-FFF2-40B4-BE49-F238E27FC236}">
                  <a16:creationId xmlns:a16="http://schemas.microsoft.com/office/drawing/2014/main" id="{276F6C19-7BF1-F75D-C4C6-CA955C6306F6}"/>
                </a:ext>
              </a:extLst>
            </p:cNvPr>
            <p:cNvSpPr>
              <a:spLocks noChangeShapeType="1"/>
            </p:cNvSpPr>
            <p:nvPr/>
          </p:nvSpPr>
          <p:spPr bwMode="auto">
            <a:xfrm flipH="1">
              <a:off x="4396740" y="989330"/>
              <a:ext cx="304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7" name="Line 10">
              <a:extLst>
                <a:ext uri="{FF2B5EF4-FFF2-40B4-BE49-F238E27FC236}">
                  <a16:creationId xmlns:a16="http://schemas.microsoft.com/office/drawing/2014/main" id="{70F2C9D2-BFFD-1578-151B-758CEA5CA1D8}"/>
                </a:ext>
              </a:extLst>
            </p:cNvPr>
            <p:cNvSpPr>
              <a:spLocks noChangeShapeType="1"/>
            </p:cNvSpPr>
            <p:nvPr/>
          </p:nvSpPr>
          <p:spPr bwMode="auto">
            <a:xfrm>
              <a:off x="4701540" y="989330"/>
              <a:ext cx="76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8" name="Line 11">
              <a:extLst>
                <a:ext uri="{FF2B5EF4-FFF2-40B4-BE49-F238E27FC236}">
                  <a16:creationId xmlns:a16="http://schemas.microsoft.com/office/drawing/2014/main" id="{A38CF009-7DAF-7B0F-0BB6-77949651528C}"/>
                </a:ext>
              </a:extLst>
            </p:cNvPr>
            <p:cNvSpPr>
              <a:spLocks noChangeShapeType="1"/>
            </p:cNvSpPr>
            <p:nvPr/>
          </p:nvSpPr>
          <p:spPr bwMode="auto">
            <a:xfrm flipH="1">
              <a:off x="4777740" y="1141730"/>
              <a:ext cx="1524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9" name="Oval 12">
              <a:extLst>
                <a:ext uri="{FF2B5EF4-FFF2-40B4-BE49-F238E27FC236}">
                  <a16:creationId xmlns:a16="http://schemas.microsoft.com/office/drawing/2014/main" id="{AA9B2050-594A-1DD8-A6B5-A21B23838D41}"/>
                </a:ext>
              </a:extLst>
            </p:cNvPr>
            <p:cNvSpPr>
              <a:spLocks noChangeArrowheads="1"/>
            </p:cNvSpPr>
            <p:nvPr/>
          </p:nvSpPr>
          <p:spPr bwMode="auto">
            <a:xfrm>
              <a:off x="4485640" y="1535430"/>
              <a:ext cx="63500" cy="63500"/>
            </a:xfrm>
            <a:prstGeom prst="ellipse">
              <a:avLst/>
            </a:prstGeom>
            <a:solidFill>
              <a:schemeClr val="tx1"/>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2110" name="Oval 13">
              <a:extLst>
                <a:ext uri="{FF2B5EF4-FFF2-40B4-BE49-F238E27FC236}">
                  <a16:creationId xmlns:a16="http://schemas.microsoft.com/office/drawing/2014/main" id="{15673005-7919-D10D-CF94-A94D39DB47DD}"/>
                </a:ext>
              </a:extLst>
            </p:cNvPr>
            <p:cNvSpPr>
              <a:spLocks noChangeArrowheads="1"/>
            </p:cNvSpPr>
            <p:nvPr/>
          </p:nvSpPr>
          <p:spPr bwMode="auto">
            <a:xfrm>
              <a:off x="4168140" y="1522730"/>
              <a:ext cx="63500" cy="63500"/>
            </a:xfrm>
            <a:prstGeom prst="ellipse">
              <a:avLst/>
            </a:prstGeom>
            <a:solidFill>
              <a:schemeClr val="tx1"/>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2111" name="Oval 14">
              <a:extLst>
                <a:ext uri="{FF2B5EF4-FFF2-40B4-BE49-F238E27FC236}">
                  <a16:creationId xmlns:a16="http://schemas.microsoft.com/office/drawing/2014/main" id="{B88D7F97-855D-1226-E749-0073DEAFC2A9}"/>
                </a:ext>
              </a:extLst>
            </p:cNvPr>
            <p:cNvSpPr>
              <a:spLocks noChangeArrowheads="1"/>
            </p:cNvSpPr>
            <p:nvPr/>
          </p:nvSpPr>
          <p:spPr bwMode="auto">
            <a:xfrm>
              <a:off x="4853940" y="1535430"/>
              <a:ext cx="63500" cy="63500"/>
            </a:xfrm>
            <a:prstGeom prst="ellipse">
              <a:avLst/>
            </a:prstGeom>
            <a:solidFill>
              <a:schemeClr val="tx1"/>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2112" name="Oval 15">
              <a:extLst>
                <a:ext uri="{FF2B5EF4-FFF2-40B4-BE49-F238E27FC236}">
                  <a16:creationId xmlns:a16="http://schemas.microsoft.com/office/drawing/2014/main" id="{FF1FC2B7-4CA2-302B-536F-90FEB63CE44B}"/>
                </a:ext>
              </a:extLst>
            </p:cNvPr>
            <p:cNvSpPr>
              <a:spLocks noChangeArrowheads="1"/>
            </p:cNvSpPr>
            <p:nvPr/>
          </p:nvSpPr>
          <p:spPr bwMode="auto">
            <a:xfrm>
              <a:off x="4638040" y="1827530"/>
              <a:ext cx="63500" cy="63500"/>
            </a:xfrm>
            <a:prstGeom prst="ellipse">
              <a:avLst/>
            </a:prstGeom>
            <a:solidFill>
              <a:schemeClr val="tx1"/>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2113" name="Oval 16">
              <a:extLst>
                <a:ext uri="{FF2B5EF4-FFF2-40B4-BE49-F238E27FC236}">
                  <a16:creationId xmlns:a16="http://schemas.microsoft.com/office/drawing/2014/main" id="{9EB5B0D7-890A-7CA1-DB40-1C794201B6E5}"/>
                </a:ext>
              </a:extLst>
            </p:cNvPr>
            <p:cNvSpPr>
              <a:spLocks noChangeArrowheads="1"/>
            </p:cNvSpPr>
            <p:nvPr/>
          </p:nvSpPr>
          <p:spPr bwMode="auto">
            <a:xfrm>
              <a:off x="4701540" y="2145030"/>
              <a:ext cx="63500" cy="63500"/>
            </a:xfrm>
            <a:prstGeom prst="ellipse">
              <a:avLst/>
            </a:prstGeom>
            <a:solidFill>
              <a:schemeClr val="tx1"/>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2114" name="Oval 17">
              <a:extLst>
                <a:ext uri="{FF2B5EF4-FFF2-40B4-BE49-F238E27FC236}">
                  <a16:creationId xmlns:a16="http://schemas.microsoft.com/office/drawing/2014/main" id="{C2B187A5-E44F-ED40-CEDC-3D4DE4AE1662}"/>
                </a:ext>
              </a:extLst>
            </p:cNvPr>
            <p:cNvSpPr>
              <a:spLocks noChangeArrowheads="1"/>
            </p:cNvSpPr>
            <p:nvPr/>
          </p:nvSpPr>
          <p:spPr bwMode="auto">
            <a:xfrm>
              <a:off x="5019040" y="1979930"/>
              <a:ext cx="63500" cy="63500"/>
            </a:xfrm>
            <a:prstGeom prst="ellipse">
              <a:avLst/>
            </a:prstGeom>
            <a:solidFill>
              <a:schemeClr val="tx1"/>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2115" name="Line 18">
              <a:extLst>
                <a:ext uri="{FF2B5EF4-FFF2-40B4-BE49-F238E27FC236}">
                  <a16:creationId xmlns:a16="http://schemas.microsoft.com/office/drawing/2014/main" id="{0581260C-D0DE-825A-D77F-B5A9159E4FC0}"/>
                </a:ext>
              </a:extLst>
            </p:cNvPr>
            <p:cNvSpPr>
              <a:spLocks noChangeShapeType="1"/>
            </p:cNvSpPr>
            <p:nvPr/>
          </p:nvSpPr>
          <p:spPr bwMode="auto">
            <a:xfrm>
              <a:off x="4396740" y="1294130"/>
              <a:ext cx="152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6" name="Line 19">
              <a:extLst>
                <a:ext uri="{FF2B5EF4-FFF2-40B4-BE49-F238E27FC236}">
                  <a16:creationId xmlns:a16="http://schemas.microsoft.com/office/drawing/2014/main" id="{232A9374-B393-0939-8CB3-DA8DA0C4D771}"/>
                </a:ext>
              </a:extLst>
            </p:cNvPr>
            <p:cNvSpPr>
              <a:spLocks noChangeShapeType="1"/>
            </p:cNvSpPr>
            <p:nvPr/>
          </p:nvSpPr>
          <p:spPr bwMode="auto">
            <a:xfrm flipH="1">
              <a:off x="4168140" y="1294130"/>
              <a:ext cx="228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7" name="Line 20">
              <a:extLst>
                <a:ext uri="{FF2B5EF4-FFF2-40B4-BE49-F238E27FC236}">
                  <a16:creationId xmlns:a16="http://schemas.microsoft.com/office/drawing/2014/main" id="{F3BC283D-DD7A-3895-C556-63597308B90E}"/>
                </a:ext>
              </a:extLst>
            </p:cNvPr>
            <p:cNvSpPr>
              <a:spLocks noChangeShapeType="1"/>
            </p:cNvSpPr>
            <p:nvPr/>
          </p:nvSpPr>
          <p:spPr bwMode="auto">
            <a:xfrm>
              <a:off x="4168140" y="1522730"/>
              <a:ext cx="3810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8" name="Line 21">
              <a:extLst>
                <a:ext uri="{FF2B5EF4-FFF2-40B4-BE49-F238E27FC236}">
                  <a16:creationId xmlns:a16="http://schemas.microsoft.com/office/drawing/2014/main" id="{0670645D-9D6D-5051-91B6-317038BD1AC6}"/>
                </a:ext>
              </a:extLst>
            </p:cNvPr>
            <p:cNvSpPr>
              <a:spLocks noChangeShapeType="1"/>
            </p:cNvSpPr>
            <p:nvPr/>
          </p:nvSpPr>
          <p:spPr bwMode="auto">
            <a:xfrm flipV="1">
              <a:off x="4549140" y="121793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9" name="Oval 22">
              <a:extLst>
                <a:ext uri="{FF2B5EF4-FFF2-40B4-BE49-F238E27FC236}">
                  <a16:creationId xmlns:a16="http://schemas.microsoft.com/office/drawing/2014/main" id="{3A18C4C3-04DD-EA2F-DEB2-7D38EA1492BD}"/>
                </a:ext>
              </a:extLst>
            </p:cNvPr>
            <p:cNvSpPr>
              <a:spLocks noChangeArrowheads="1"/>
            </p:cNvSpPr>
            <p:nvPr/>
          </p:nvSpPr>
          <p:spPr bwMode="auto">
            <a:xfrm>
              <a:off x="5234940" y="1827530"/>
              <a:ext cx="63500" cy="63500"/>
            </a:xfrm>
            <a:prstGeom prst="ellipse">
              <a:avLst/>
            </a:prstGeom>
            <a:solidFill>
              <a:schemeClr val="tx1"/>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2120" name="Oval 23">
              <a:extLst>
                <a:ext uri="{FF2B5EF4-FFF2-40B4-BE49-F238E27FC236}">
                  <a16:creationId xmlns:a16="http://schemas.microsoft.com/office/drawing/2014/main" id="{0F8927DE-B660-2D08-8D19-B1593167EDCE}"/>
                </a:ext>
              </a:extLst>
            </p:cNvPr>
            <p:cNvSpPr>
              <a:spLocks noChangeArrowheads="1"/>
            </p:cNvSpPr>
            <p:nvPr/>
          </p:nvSpPr>
          <p:spPr bwMode="auto">
            <a:xfrm>
              <a:off x="5311140" y="2145030"/>
              <a:ext cx="63500" cy="63500"/>
            </a:xfrm>
            <a:prstGeom prst="ellipse">
              <a:avLst/>
            </a:prstGeom>
            <a:solidFill>
              <a:schemeClr val="tx1"/>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2139" name="Oval 42">
              <a:extLst>
                <a:ext uri="{FF2B5EF4-FFF2-40B4-BE49-F238E27FC236}">
                  <a16:creationId xmlns:a16="http://schemas.microsoft.com/office/drawing/2014/main" id="{6076D7E8-553A-7C4B-405D-A723B6FB4519}"/>
                </a:ext>
              </a:extLst>
            </p:cNvPr>
            <p:cNvSpPr>
              <a:spLocks noChangeArrowheads="1"/>
            </p:cNvSpPr>
            <p:nvPr/>
          </p:nvSpPr>
          <p:spPr bwMode="auto">
            <a:xfrm>
              <a:off x="5933440" y="2284730"/>
              <a:ext cx="63500" cy="63500"/>
            </a:xfrm>
            <a:prstGeom prst="ellipse">
              <a:avLst/>
            </a:prstGeom>
            <a:solidFill>
              <a:schemeClr val="tx1"/>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2140" name="Oval 43">
              <a:extLst>
                <a:ext uri="{FF2B5EF4-FFF2-40B4-BE49-F238E27FC236}">
                  <a16:creationId xmlns:a16="http://schemas.microsoft.com/office/drawing/2014/main" id="{B04EFC05-251E-ECBA-2D02-16B9EECC5FCA}"/>
                </a:ext>
              </a:extLst>
            </p:cNvPr>
            <p:cNvSpPr>
              <a:spLocks noChangeArrowheads="1"/>
            </p:cNvSpPr>
            <p:nvPr/>
          </p:nvSpPr>
          <p:spPr bwMode="auto">
            <a:xfrm>
              <a:off x="5844540" y="2437130"/>
              <a:ext cx="63500" cy="63500"/>
            </a:xfrm>
            <a:prstGeom prst="ellipse">
              <a:avLst/>
            </a:prstGeom>
            <a:solidFill>
              <a:schemeClr val="tx1"/>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2141" name="Oval 44">
              <a:extLst>
                <a:ext uri="{FF2B5EF4-FFF2-40B4-BE49-F238E27FC236}">
                  <a16:creationId xmlns:a16="http://schemas.microsoft.com/office/drawing/2014/main" id="{05C181BF-A351-5931-7960-E02498B6DD5F}"/>
                </a:ext>
              </a:extLst>
            </p:cNvPr>
            <p:cNvSpPr>
              <a:spLocks noChangeArrowheads="1"/>
            </p:cNvSpPr>
            <p:nvPr/>
          </p:nvSpPr>
          <p:spPr bwMode="auto">
            <a:xfrm>
              <a:off x="6073140" y="2513330"/>
              <a:ext cx="63500" cy="63500"/>
            </a:xfrm>
            <a:prstGeom prst="ellipse">
              <a:avLst/>
            </a:prstGeom>
            <a:solidFill>
              <a:schemeClr val="tx1"/>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2142" name="Oval 45">
              <a:extLst>
                <a:ext uri="{FF2B5EF4-FFF2-40B4-BE49-F238E27FC236}">
                  <a16:creationId xmlns:a16="http://schemas.microsoft.com/office/drawing/2014/main" id="{16F1A679-E48A-4468-FBE5-188C51F762C6}"/>
                </a:ext>
              </a:extLst>
            </p:cNvPr>
            <p:cNvSpPr>
              <a:spLocks noChangeArrowheads="1"/>
            </p:cNvSpPr>
            <p:nvPr/>
          </p:nvSpPr>
          <p:spPr bwMode="auto">
            <a:xfrm>
              <a:off x="5920740" y="2741930"/>
              <a:ext cx="63500" cy="63500"/>
            </a:xfrm>
            <a:prstGeom prst="ellipse">
              <a:avLst/>
            </a:prstGeom>
            <a:solidFill>
              <a:schemeClr val="tx1"/>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2144" name="Oval 47">
              <a:extLst>
                <a:ext uri="{FF2B5EF4-FFF2-40B4-BE49-F238E27FC236}">
                  <a16:creationId xmlns:a16="http://schemas.microsoft.com/office/drawing/2014/main" id="{F7A23E54-E37E-7752-16F3-68221B90183E}"/>
                </a:ext>
              </a:extLst>
            </p:cNvPr>
            <p:cNvSpPr>
              <a:spLocks noChangeArrowheads="1"/>
            </p:cNvSpPr>
            <p:nvPr/>
          </p:nvSpPr>
          <p:spPr bwMode="auto">
            <a:xfrm>
              <a:off x="5844540" y="2907030"/>
              <a:ext cx="63500" cy="63500"/>
            </a:xfrm>
            <a:prstGeom prst="ellipse">
              <a:avLst/>
            </a:prstGeom>
            <a:solidFill>
              <a:schemeClr val="tx1"/>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2145" name="Oval 48">
              <a:extLst>
                <a:ext uri="{FF2B5EF4-FFF2-40B4-BE49-F238E27FC236}">
                  <a16:creationId xmlns:a16="http://schemas.microsoft.com/office/drawing/2014/main" id="{265C9F2E-FE71-245B-21D0-5613B05B93D3}"/>
                </a:ext>
              </a:extLst>
            </p:cNvPr>
            <p:cNvSpPr>
              <a:spLocks noChangeArrowheads="1"/>
            </p:cNvSpPr>
            <p:nvPr/>
          </p:nvSpPr>
          <p:spPr bwMode="auto">
            <a:xfrm>
              <a:off x="5704840" y="2818130"/>
              <a:ext cx="63500" cy="63500"/>
            </a:xfrm>
            <a:prstGeom prst="ellipse">
              <a:avLst/>
            </a:prstGeom>
            <a:solidFill>
              <a:schemeClr val="tx1"/>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2152" name="Line 55">
              <a:extLst>
                <a:ext uri="{FF2B5EF4-FFF2-40B4-BE49-F238E27FC236}">
                  <a16:creationId xmlns:a16="http://schemas.microsoft.com/office/drawing/2014/main" id="{F3827629-1683-7FD0-66A7-0784F0A6FDFC}"/>
                </a:ext>
              </a:extLst>
            </p:cNvPr>
            <p:cNvSpPr>
              <a:spLocks noChangeShapeType="1"/>
            </p:cNvSpPr>
            <p:nvPr/>
          </p:nvSpPr>
          <p:spPr bwMode="auto">
            <a:xfrm>
              <a:off x="5311140" y="2208530"/>
              <a:ext cx="533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3" name="Line 56">
              <a:extLst>
                <a:ext uri="{FF2B5EF4-FFF2-40B4-BE49-F238E27FC236}">
                  <a16:creationId xmlns:a16="http://schemas.microsoft.com/office/drawing/2014/main" id="{75F1467D-F42C-3B2B-6CEB-52D143C807ED}"/>
                </a:ext>
              </a:extLst>
            </p:cNvPr>
            <p:cNvSpPr>
              <a:spLocks noChangeShapeType="1"/>
            </p:cNvSpPr>
            <p:nvPr/>
          </p:nvSpPr>
          <p:spPr bwMode="auto">
            <a:xfrm flipH="1">
              <a:off x="5768340" y="2437130"/>
              <a:ext cx="76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4" name="Line 57">
              <a:extLst>
                <a:ext uri="{FF2B5EF4-FFF2-40B4-BE49-F238E27FC236}">
                  <a16:creationId xmlns:a16="http://schemas.microsoft.com/office/drawing/2014/main" id="{D84FF3C2-66C3-28AC-8120-6F163F9AC0FC}"/>
                </a:ext>
              </a:extLst>
            </p:cNvPr>
            <p:cNvSpPr>
              <a:spLocks noChangeShapeType="1"/>
            </p:cNvSpPr>
            <p:nvPr/>
          </p:nvSpPr>
          <p:spPr bwMode="auto">
            <a:xfrm>
              <a:off x="5844540" y="2437130"/>
              <a:ext cx="76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5" name="Line 58">
              <a:extLst>
                <a:ext uri="{FF2B5EF4-FFF2-40B4-BE49-F238E27FC236}">
                  <a16:creationId xmlns:a16="http://schemas.microsoft.com/office/drawing/2014/main" id="{8880B9B7-4C91-8AFF-FC31-AC5F682C3FB9}"/>
                </a:ext>
              </a:extLst>
            </p:cNvPr>
            <p:cNvSpPr>
              <a:spLocks noChangeShapeType="1"/>
            </p:cNvSpPr>
            <p:nvPr/>
          </p:nvSpPr>
          <p:spPr bwMode="auto">
            <a:xfrm flipH="1">
              <a:off x="5920740" y="2513330"/>
              <a:ext cx="152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6" name="Line 59">
              <a:extLst>
                <a:ext uri="{FF2B5EF4-FFF2-40B4-BE49-F238E27FC236}">
                  <a16:creationId xmlns:a16="http://schemas.microsoft.com/office/drawing/2014/main" id="{158084A6-5888-8FE8-59B3-E3E4B97BD59F}"/>
                </a:ext>
              </a:extLst>
            </p:cNvPr>
            <p:cNvSpPr>
              <a:spLocks noChangeShapeType="1"/>
            </p:cNvSpPr>
            <p:nvPr/>
          </p:nvSpPr>
          <p:spPr bwMode="auto">
            <a:xfrm>
              <a:off x="5768340" y="2818130"/>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7" name="Line 60">
              <a:extLst>
                <a:ext uri="{FF2B5EF4-FFF2-40B4-BE49-F238E27FC236}">
                  <a16:creationId xmlns:a16="http://schemas.microsoft.com/office/drawing/2014/main" id="{89520B24-6989-E9E1-5D4E-EAFF1CF0FD82}"/>
                </a:ext>
              </a:extLst>
            </p:cNvPr>
            <p:cNvSpPr>
              <a:spLocks noChangeShapeType="1"/>
            </p:cNvSpPr>
            <p:nvPr/>
          </p:nvSpPr>
          <p:spPr bwMode="auto">
            <a:xfrm flipH="1">
              <a:off x="5692140" y="2818130"/>
              <a:ext cx="762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8" name="Line 61">
              <a:extLst>
                <a:ext uri="{FF2B5EF4-FFF2-40B4-BE49-F238E27FC236}">
                  <a16:creationId xmlns:a16="http://schemas.microsoft.com/office/drawing/2014/main" id="{4645B279-41E7-6767-7A4F-F7C3F8103E00}"/>
                </a:ext>
              </a:extLst>
            </p:cNvPr>
            <p:cNvSpPr>
              <a:spLocks noChangeShapeType="1"/>
            </p:cNvSpPr>
            <p:nvPr/>
          </p:nvSpPr>
          <p:spPr bwMode="auto">
            <a:xfrm>
              <a:off x="4777740" y="1217930"/>
              <a:ext cx="76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9" name="Line 62">
              <a:extLst>
                <a:ext uri="{FF2B5EF4-FFF2-40B4-BE49-F238E27FC236}">
                  <a16:creationId xmlns:a16="http://schemas.microsoft.com/office/drawing/2014/main" id="{2E06D3E4-3825-3881-3677-B9D281FB6AA4}"/>
                </a:ext>
              </a:extLst>
            </p:cNvPr>
            <p:cNvSpPr>
              <a:spLocks noChangeShapeType="1"/>
            </p:cNvSpPr>
            <p:nvPr/>
          </p:nvSpPr>
          <p:spPr bwMode="auto">
            <a:xfrm>
              <a:off x="4930140" y="159893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0" name="Line 63">
              <a:extLst>
                <a:ext uri="{FF2B5EF4-FFF2-40B4-BE49-F238E27FC236}">
                  <a16:creationId xmlns:a16="http://schemas.microsoft.com/office/drawing/2014/main" id="{12C3BBA7-9394-DC85-69B8-4C80F20BFCAD}"/>
                </a:ext>
              </a:extLst>
            </p:cNvPr>
            <p:cNvSpPr>
              <a:spLocks noChangeShapeType="1"/>
            </p:cNvSpPr>
            <p:nvPr/>
          </p:nvSpPr>
          <p:spPr bwMode="auto">
            <a:xfrm>
              <a:off x="4853940" y="1598930"/>
              <a:ext cx="152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1" name="Line 64">
              <a:extLst>
                <a:ext uri="{FF2B5EF4-FFF2-40B4-BE49-F238E27FC236}">
                  <a16:creationId xmlns:a16="http://schemas.microsoft.com/office/drawing/2014/main" id="{19977A0B-C3C3-EFD6-6BD7-15D50DAC0055}"/>
                </a:ext>
              </a:extLst>
            </p:cNvPr>
            <p:cNvSpPr>
              <a:spLocks noChangeShapeType="1"/>
            </p:cNvSpPr>
            <p:nvPr/>
          </p:nvSpPr>
          <p:spPr bwMode="auto">
            <a:xfrm>
              <a:off x="5006340" y="197993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2" name="Line 65">
              <a:extLst>
                <a:ext uri="{FF2B5EF4-FFF2-40B4-BE49-F238E27FC236}">
                  <a16:creationId xmlns:a16="http://schemas.microsoft.com/office/drawing/2014/main" id="{910948B7-E336-5E40-9FE8-4B2D97CAA950}"/>
                </a:ext>
              </a:extLst>
            </p:cNvPr>
            <p:cNvSpPr>
              <a:spLocks noChangeShapeType="1"/>
            </p:cNvSpPr>
            <p:nvPr/>
          </p:nvSpPr>
          <p:spPr bwMode="auto">
            <a:xfrm flipV="1">
              <a:off x="5006340" y="1903730"/>
              <a:ext cx="228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3" name="Line 66">
              <a:extLst>
                <a:ext uri="{FF2B5EF4-FFF2-40B4-BE49-F238E27FC236}">
                  <a16:creationId xmlns:a16="http://schemas.microsoft.com/office/drawing/2014/main" id="{D9B2F04A-2AF6-BEE0-C0D6-814B1184B822}"/>
                </a:ext>
              </a:extLst>
            </p:cNvPr>
            <p:cNvSpPr>
              <a:spLocks noChangeShapeType="1"/>
            </p:cNvSpPr>
            <p:nvPr/>
          </p:nvSpPr>
          <p:spPr bwMode="auto">
            <a:xfrm>
              <a:off x="4549140" y="1598930"/>
              <a:ext cx="152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4" name="Line 67">
              <a:extLst>
                <a:ext uri="{FF2B5EF4-FFF2-40B4-BE49-F238E27FC236}">
                  <a16:creationId xmlns:a16="http://schemas.microsoft.com/office/drawing/2014/main" id="{6994E163-709E-6125-D69A-CEED5CF94A6B}"/>
                </a:ext>
              </a:extLst>
            </p:cNvPr>
            <p:cNvSpPr>
              <a:spLocks noChangeShapeType="1"/>
            </p:cNvSpPr>
            <p:nvPr/>
          </p:nvSpPr>
          <p:spPr bwMode="auto">
            <a:xfrm flipH="1">
              <a:off x="4701540" y="1598930"/>
              <a:ext cx="152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5" name="Line 68">
              <a:extLst>
                <a:ext uri="{FF2B5EF4-FFF2-40B4-BE49-F238E27FC236}">
                  <a16:creationId xmlns:a16="http://schemas.microsoft.com/office/drawing/2014/main" id="{92E5E70C-ACB6-D27A-9BC0-66D5D29AF7E3}"/>
                </a:ext>
              </a:extLst>
            </p:cNvPr>
            <p:cNvSpPr>
              <a:spLocks noChangeShapeType="1"/>
            </p:cNvSpPr>
            <p:nvPr/>
          </p:nvSpPr>
          <p:spPr bwMode="auto">
            <a:xfrm>
              <a:off x="4701540" y="190373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6" name="Line 69">
              <a:extLst>
                <a:ext uri="{FF2B5EF4-FFF2-40B4-BE49-F238E27FC236}">
                  <a16:creationId xmlns:a16="http://schemas.microsoft.com/office/drawing/2014/main" id="{C4F72C99-B9B9-9F82-F213-90B3071E8B46}"/>
                </a:ext>
              </a:extLst>
            </p:cNvPr>
            <p:cNvSpPr>
              <a:spLocks noChangeShapeType="1"/>
            </p:cNvSpPr>
            <p:nvPr/>
          </p:nvSpPr>
          <p:spPr bwMode="auto">
            <a:xfrm>
              <a:off x="4701540" y="220853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7" name="Line 70">
              <a:extLst>
                <a:ext uri="{FF2B5EF4-FFF2-40B4-BE49-F238E27FC236}">
                  <a16:creationId xmlns:a16="http://schemas.microsoft.com/office/drawing/2014/main" id="{614868B7-74D5-96FF-3966-A11156A5D620}"/>
                </a:ext>
              </a:extLst>
            </p:cNvPr>
            <p:cNvSpPr>
              <a:spLocks noChangeShapeType="1"/>
            </p:cNvSpPr>
            <p:nvPr/>
          </p:nvSpPr>
          <p:spPr bwMode="auto">
            <a:xfrm flipV="1">
              <a:off x="4701540" y="2056130"/>
              <a:ext cx="3048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9" name="Line 72">
              <a:extLst>
                <a:ext uri="{FF2B5EF4-FFF2-40B4-BE49-F238E27FC236}">
                  <a16:creationId xmlns:a16="http://schemas.microsoft.com/office/drawing/2014/main" id="{C1048B21-747A-E4C9-292B-047428022ABE}"/>
                </a:ext>
              </a:extLst>
            </p:cNvPr>
            <p:cNvSpPr>
              <a:spLocks noChangeShapeType="1"/>
            </p:cNvSpPr>
            <p:nvPr/>
          </p:nvSpPr>
          <p:spPr bwMode="auto">
            <a:xfrm>
              <a:off x="4701540" y="1827530"/>
              <a:ext cx="3810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71" name="Line 223">
              <a:extLst>
                <a:ext uri="{FF2B5EF4-FFF2-40B4-BE49-F238E27FC236}">
                  <a16:creationId xmlns:a16="http://schemas.microsoft.com/office/drawing/2014/main" id="{46EB484E-1D68-7EBF-F67A-3B7E86B95DA1}"/>
                </a:ext>
              </a:extLst>
            </p:cNvPr>
            <p:cNvSpPr>
              <a:spLocks noChangeShapeType="1"/>
            </p:cNvSpPr>
            <p:nvPr/>
          </p:nvSpPr>
          <p:spPr bwMode="auto">
            <a:xfrm>
              <a:off x="4930140" y="76073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72" name="Line 225">
              <a:extLst>
                <a:ext uri="{FF2B5EF4-FFF2-40B4-BE49-F238E27FC236}">
                  <a16:creationId xmlns:a16="http://schemas.microsoft.com/office/drawing/2014/main" id="{302F40B7-74E2-3D3F-D9DA-6F0B5A58A09A}"/>
                </a:ext>
              </a:extLst>
            </p:cNvPr>
            <p:cNvSpPr>
              <a:spLocks noChangeShapeType="1"/>
            </p:cNvSpPr>
            <p:nvPr/>
          </p:nvSpPr>
          <p:spPr bwMode="auto">
            <a:xfrm>
              <a:off x="4777740" y="98933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73" name="Line 226">
              <a:extLst>
                <a:ext uri="{FF2B5EF4-FFF2-40B4-BE49-F238E27FC236}">
                  <a16:creationId xmlns:a16="http://schemas.microsoft.com/office/drawing/2014/main" id="{EC84BE3F-E7C4-671A-C351-C9A38AA49BF8}"/>
                </a:ext>
              </a:extLst>
            </p:cNvPr>
            <p:cNvSpPr>
              <a:spLocks noChangeShapeType="1"/>
            </p:cNvSpPr>
            <p:nvPr/>
          </p:nvSpPr>
          <p:spPr bwMode="auto">
            <a:xfrm flipH="1">
              <a:off x="4853940" y="1141730"/>
              <a:ext cx="762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74" name="Line 227">
              <a:extLst>
                <a:ext uri="{FF2B5EF4-FFF2-40B4-BE49-F238E27FC236}">
                  <a16:creationId xmlns:a16="http://schemas.microsoft.com/office/drawing/2014/main" id="{CE497CC2-7A7E-015F-784E-CA21D0E25A8A}"/>
                </a:ext>
              </a:extLst>
            </p:cNvPr>
            <p:cNvSpPr>
              <a:spLocks noChangeShapeType="1"/>
            </p:cNvSpPr>
            <p:nvPr/>
          </p:nvSpPr>
          <p:spPr bwMode="auto">
            <a:xfrm>
              <a:off x="4930140" y="1065530"/>
              <a:ext cx="3048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75" name="Line 228">
              <a:extLst>
                <a:ext uri="{FF2B5EF4-FFF2-40B4-BE49-F238E27FC236}">
                  <a16:creationId xmlns:a16="http://schemas.microsoft.com/office/drawing/2014/main" id="{B2092590-CEDC-D1B2-23C4-97DC57C39586}"/>
                </a:ext>
              </a:extLst>
            </p:cNvPr>
            <p:cNvSpPr>
              <a:spLocks noChangeShapeType="1"/>
            </p:cNvSpPr>
            <p:nvPr/>
          </p:nvSpPr>
          <p:spPr bwMode="auto">
            <a:xfrm>
              <a:off x="5234940" y="1827530"/>
              <a:ext cx="76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82" name="Line 235">
              <a:extLst>
                <a:ext uri="{FF2B5EF4-FFF2-40B4-BE49-F238E27FC236}">
                  <a16:creationId xmlns:a16="http://schemas.microsoft.com/office/drawing/2014/main" id="{9A2B566E-0E9C-5CC8-D2DA-978A32D03811}"/>
                </a:ext>
              </a:extLst>
            </p:cNvPr>
            <p:cNvSpPr>
              <a:spLocks noChangeShapeType="1"/>
            </p:cNvSpPr>
            <p:nvPr/>
          </p:nvSpPr>
          <p:spPr bwMode="auto">
            <a:xfrm flipH="1">
              <a:off x="5844540" y="228473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83" name="Line 236">
              <a:extLst>
                <a:ext uri="{FF2B5EF4-FFF2-40B4-BE49-F238E27FC236}">
                  <a16:creationId xmlns:a16="http://schemas.microsoft.com/office/drawing/2014/main" id="{3E4B7B45-441F-C4F7-7CBD-7D413813E79D}"/>
                </a:ext>
              </a:extLst>
            </p:cNvPr>
            <p:cNvSpPr>
              <a:spLocks noChangeShapeType="1"/>
            </p:cNvSpPr>
            <p:nvPr/>
          </p:nvSpPr>
          <p:spPr bwMode="auto">
            <a:xfrm>
              <a:off x="5996940" y="2284730"/>
              <a:ext cx="762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84" name="Line 237">
              <a:extLst>
                <a:ext uri="{FF2B5EF4-FFF2-40B4-BE49-F238E27FC236}">
                  <a16:creationId xmlns:a16="http://schemas.microsoft.com/office/drawing/2014/main" id="{201B2ADF-2EB4-D6E4-897C-4425D240140A}"/>
                </a:ext>
              </a:extLst>
            </p:cNvPr>
            <p:cNvSpPr>
              <a:spLocks noChangeShapeType="1"/>
            </p:cNvSpPr>
            <p:nvPr/>
          </p:nvSpPr>
          <p:spPr bwMode="auto">
            <a:xfrm flipH="1">
              <a:off x="5844540" y="2818130"/>
              <a:ext cx="762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85" name="Line 238">
              <a:extLst>
                <a:ext uri="{FF2B5EF4-FFF2-40B4-BE49-F238E27FC236}">
                  <a16:creationId xmlns:a16="http://schemas.microsoft.com/office/drawing/2014/main" id="{CC97BB83-74CB-DBF9-CA1A-16E9ECEF0D48}"/>
                </a:ext>
              </a:extLst>
            </p:cNvPr>
            <p:cNvSpPr>
              <a:spLocks noChangeShapeType="1"/>
            </p:cNvSpPr>
            <p:nvPr/>
          </p:nvSpPr>
          <p:spPr bwMode="auto">
            <a:xfrm>
              <a:off x="5768340" y="2818130"/>
              <a:ext cx="762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88" name="Line 262">
              <a:extLst>
                <a:ext uri="{FF2B5EF4-FFF2-40B4-BE49-F238E27FC236}">
                  <a16:creationId xmlns:a16="http://schemas.microsoft.com/office/drawing/2014/main" id="{2AC3C750-1FAB-BD34-816C-5F8747052F5B}"/>
                </a:ext>
              </a:extLst>
            </p:cNvPr>
            <p:cNvSpPr>
              <a:spLocks noChangeShapeType="1"/>
            </p:cNvSpPr>
            <p:nvPr/>
          </p:nvSpPr>
          <p:spPr bwMode="auto">
            <a:xfrm>
              <a:off x="5844540" y="2437130"/>
              <a:ext cx="2286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89" name="Line 263">
              <a:extLst>
                <a:ext uri="{FF2B5EF4-FFF2-40B4-BE49-F238E27FC236}">
                  <a16:creationId xmlns:a16="http://schemas.microsoft.com/office/drawing/2014/main" id="{68382E1C-47BA-3074-854B-C496A15A025F}"/>
                </a:ext>
              </a:extLst>
            </p:cNvPr>
            <p:cNvSpPr>
              <a:spLocks noChangeShapeType="1"/>
            </p:cNvSpPr>
            <p:nvPr/>
          </p:nvSpPr>
          <p:spPr bwMode="auto">
            <a:xfrm>
              <a:off x="5692140" y="2970530"/>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354" name="Group 2353">
            <a:extLst>
              <a:ext uri="{FF2B5EF4-FFF2-40B4-BE49-F238E27FC236}">
                <a16:creationId xmlns:a16="http://schemas.microsoft.com/office/drawing/2014/main" id="{AC2A8D5C-BDDD-8416-D49D-57161E014407}"/>
              </a:ext>
            </a:extLst>
          </p:cNvPr>
          <p:cNvGrpSpPr/>
          <p:nvPr/>
        </p:nvGrpSpPr>
        <p:grpSpPr>
          <a:xfrm>
            <a:off x="9336759" y="873759"/>
            <a:ext cx="1892300" cy="1816100"/>
            <a:chOff x="4314190" y="3561080"/>
            <a:chExt cx="1892300" cy="1816100"/>
          </a:xfrm>
        </p:grpSpPr>
        <p:sp>
          <p:nvSpPr>
            <p:cNvPr id="2193" name="Oval 74">
              <a:extLst>
                <a:ext uri="{FF2B5EF4-FFF2-40B4-BE49-F238E27FC236}">
                  <a16:creationId xmlns:a16="http://schemas.microsoft.com/office/drawing/2014/main" id="{119F36A3-9A54-6EA1-0F5F-EA8E64A52100}"/>
                </a:ext>
              </a:extLst>
            </p:cNvPr>
            <p:cNvSpPr>
              <a:spLocks noChangeArrowheads="1"/>
            </p:cNvSpPr>
            <p:nvPr/>
          </p:nvSpPr>
          <p:spPr bwMode="auto">
            <a:xfrm>
              <a:off x="4542790" y="4094480"/>
              <a:ext cx="63500" cy="63500"/>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grpSp>
          <p:nvGrpSpPr>
            <p:cNvPr id="2194" name="Group 75">
              <a:extLst>
                <a:ext uri="{FF2B5EF4-FFF2-40B4-BE49-F238E27FC236}">
                  <a16:creationId xmlns:a16="http://schemas.microsoft.com/office/drawing/2014/main" id="{0ED6982D-C778-D876-9F26-5562742ED80E}"/>
                </a:ext>
              </a:extLst>
            </p:cNvPr>
            <p:cNvGrpSpPr>
              <a:grpSpLocks/>
            </p:cNvGrpSpPr>
            <p:nvPr/>
          </p:nvGrpSpPr>
          <p:grpSpPr bwMode="auto">
            <a:xfrm>
              <a:off x="4847590" y="3561080"/>
              <a:ext cx="292100" cy="533400"/>
              <a:chOff x="4128" y="1200"/>
              <a:chExt cx="184" cy="336"/>
            </a:xfrm>
          </p:grpSpPr>
          <p:sp>
            <p:nvSpPr>
              <p:cNvPr id="2258" name="Oval 76">
                <a:extLst>
                  <a:ext uri="{FF2B5EF4-FFF2-40B4-BE49-F238E27FC236}">
                    <a16:creationId xmlns:a16="http://schemas.microsoft.com/office/drawing/2014/main" id="{12FAF716-BBD4-34D8-ADEE-F8D74D34AC9F}"/>
                  </a:ext>
                </a:extLst>
              </p:cNvPr>
              <p:cNvSpPr>
                <a:spLocks noChangeArrowheads="1"/>
              </p:cNvSpPr>
              <p:nvPr/>
            </p:nvSpPr>
            <p:spPr bwMode="auto">
              <a:xfrm>
                <a:off x="4224" y="1200"/>
                <a:ext cx="40" cy="40"/>
              </a:xfrm>
              <a:prstGeom prst="ellipse">
                <a:avLst/>
              </a:prstGeom>
              <a:solidFill>
                <a:srgbClr val="00FF00"/>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2259" name="Oval 77">
                <a:extLst>
                  <a:ext uri="{FF2B5EF4-FFF2-40B4-BE49-F238E27FC236}">
                    <a16:creationId xmlns:a16="http://schemas.microsoft.com/office/drawing/2014/main" id="{8F1D492B-2766-ECBD-50FA-3674088915D6}"/>
                  </a:ext>
                </a:extLst>
              </p:cNvPr>
              <p:cNvSpPr>
                <a:spLocks noChangeArrowheads="1"/>
              </p:cNvSpPr>
              <p:nvPr/>
            </p:nvSpPr>
            <p:spPr bwMode="auto">
              <a:xfrm>
                <a:off x="4128" y="1296"/>
                <a:ext cx="40" cy="40"/>
              </a:xfrm>
              <a:prstGeom prst="ellipse">
                <a:avLst/>
              </a:prstGeom>
              <a:solidFill>
                <a:srgbClr val="00FF00"/>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2260" name="Oval 78">
                <a:extLst>
                  <a:ext uri="{FF2B5EF4-FFF2-40B4-BE49-F238E27FC236}">
                    <a16:creationId xmlns:a16="http://schemas.microsoft.com/office/drawing/2014/main" id="{2D4D9481-DFCA-EB57-7D71-BC52C18CE51C}"/>
                  </a:ext>
                </a:extLst>
              </p:cNvPr>
              <p:cNvSpPr>
                <a:spLocks noChangeArrowheads="1"/>
              </p:cNvSpPr>
              <p:nvPr/>
            </p:nvSpPr>
            <p:spPr bwMode="auto">
              <a:xfrm>
                <a:off x="4272" y="1400"/>
                <a:ext cx="40" cy="40"/>
              </a:xfrm>
              <a:prstGeom prst="ellipse">
                <a:avLst/>
              </a:prstGeom>
              <a:solidFill>
                <a:srgbClr val="00FF00"/>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2261" name="Line 79">
                <a:extLst>
                  <a:ext uri="{FF2B5EF4-FFF2-40B4-BE49-F238E27FC236}">
                    <a16:creationId xmlns:a16="http://schemas.microsoft.com/office/drawing/2014/main" id="{6379885C-4468-F3A3-EF44-DAC647CD8888}"/>
                  </a:ext>
                </a:extLst>
              </p:cNvPr>
              <p:cNvSpPr>
                <a:spLocks noChangeShapeType="1"/>
              </p:cNvSpPr>
              <p:nvPr/>
            </p:nvSpPr>
            <p:spPr bwMode="auto">
              <a:xfrm flipV="1">
                <a:off x="4176" y="1200"/>
                <a:ext cx="96" cy="96"/>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2" name="Line 80">
                <a:extLst>
                  <a:ext uri="{FF2B5EF4-FFF2-40B4-BE49-F238E27FC236}">
                    <a16:creationId xmlns:a16="http://schemas.microsoft.com/office/drawing/2014/main" id="{C799D5C0-4914-6C84-0610-5ED5F26BC0DD}"/>
                  </a:ext>
                </a:extLst>
              </p:cNvPr>
              <p:cNvSpPr>
                <a:spLocks noChangeShapeType="1"/>
              </p:cNvSpPr>
              <p:nvPr/>
            </p:nvSpPr>
            <p:spPr bwMode="auto">
              <a:xfrm>
                <a:off x="4128" y="1344"/>
                <a:ext cx="144" cy="48"/>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3" name="Line 81">
                <a:extLst>
                  <a:ext uri="{FF2B5EF4-FFF2-40B4-BE49-F238E27FC236}">
                    <a16:creationId xmlns:a16="http://schemas.microsoft.com/office/drawing/2014/main" id="{4E0D5E07-F00D-3C35-318D-8C44D85E8095}"/>
                  </a:ext>
                </a:extLst>
              </p:cNvPr>
              <p:cNvSpPr>
                <a:spLocks noChangeShapeType="1"/>
              </p:cNvSpPr>
              <p:nvPr/>
            </p:nvSpPr>
            <p:spPr bwMode="auto">
              <a:xfrm>
                <a:off x="4272" y="1248"/>
                <a:ext cx="0" cy="192"/>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4" name="Oval 82">
                <a:extLst>
                  <a:ext uri="{FF2B5EF4-FFF2-40B4-BE49-F238E27FC236}">
                    <a16:creationId xmlns:a16="http://schemas.microsoft.com/office/drawing/2014/main" id="{5289983E-2844-D31D-B453-ED4BA3F3B7A4}"/>
                  </a:ext>
                </a:extLst>
              </p:cNvPr>
              <p:cNvSpPr>
                <a:spLocks noChangeArrowheads="1"/>
              </p:cNvSpPr>
              <p:nvPr/>
            </p:nvSpPr>
            <p:spPr bwMode="auto">
              <a:xfrm>
                <a:off x="4136" y="1496"/>
                <a:ext cx="40" cy="40"/>
              </a:xfrm>
              <a:prstGeom prst="ellipse">
                <a:avLst/>
              </a:prstGeom>
              <a:solidFill>
                <a:srgbClr val="00FF00"/>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2265" name="Line 83">
                <a:extLst>
                  <a:ext uri="{FF2B5EF4-FFF2-40B4-BE49-F238E27FC236}">
                    <a16:creationId xmlns:a16="http://schemas.microsoft.com/office/drawing/2014/main" id="{887BE2A9-BD76-B413-0E24-B449EB95C29E}"/>
                  </a:ext>
                </a:extLst>
              </p:cNvPr>
              <p:cNvSpPr>
                <a:spLocks noChangeShapeType="1"/>
              </p:cNvSpPr>
              <p:nvPr/>
            </p:nvSpPr>
            <p:spPr bwMode="auto">
              <a:xfrm>
                <a:off x="4128" y="1344"/>
                <a:ext cx="48" cy="192"/>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6" name="Line 84">
                <a:extLst>
                  <a:ext uri="{FF2B5EF4-FFF2-40B4-BE49-F238E27FC236}">
                    <a16:creationId xmlns:a16="http://schemas.microsoft.com/office/drawing/2014/main" id="{318386E4-ACD0-9B45-A282-3AE6F3F52442}"/>
                  </a:ext>
                </a:extLst>
              </p:cNvPr>
              <p:cNvSpPr>
                <a:spLocks noChangeShapeType="1"/>
              </p:cNvSpPr>
              <p:nvPr/>
            </p:nvSpPr>
            <p:spPr bwMode="auto">
              <a:xfrm flipH="1">
                <a:off x="4176" y="1440"/>
                <a:ext cx="96" cy="48"/>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195" name="Oval 85">
              <a:extLst>
                <a:ext uri="{FF2B5EF4-FFF2-40B4-BE49-F238E27FC236}">
                  <a16:creationId xmlns:a16="http://schemas.microsoft.com/office/drawing/2014/main" id="{BD2F2510-BE43-271F-C116-B10A2CE28A91}"/>
                </a:ext>
              </a:extLst>
            </p:cNvPr>
            <p:cNvSpPr>
              <a:spLocks noChangeArrowheads="1"/>
            </p:cNvSpPr>
            <p:nvPr/>
          </p:nvSpPr>
          <p:spPr bwMode="auto">
            <a:xfrm>
              <a:off x="4631690" y="4335780"/>
              <a:ext cx="63500" cy="63500"/>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2196" name="Oval 86">
              <a:extLst>
                <a:ext uri="{FF2B5EF4-FFF2-40B4-BE49-F238E27FC236}">
                  <a16:creationId xmlns:a16="http://schemas.microsoft.com/office/drawing/2014/main" id="{8629DD9B-DB0F-3567-5118-660A25C09ECC}"/>
                </a:ext>
              </a:extLst>
            </p:cNvPr>
            <p:cNvSpPr>
              <a:spLocks noChangeArrowheads="1"/>
            </p:cNvSpPr>
            <p:nvPr/>
          </p:nvSpPr>
          <p:spPr bwMode="auto">
            <a:xfrm>
              <a:off x="4314190" y="4323080"/>
              <a:ext cx="63500" cy="63500"/>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2197" name="Oval 87">
              <a:extLst>
                <a:ext uri="{FF2B5EF4-FFF2-40B4-BE49-F238E27FC236}">
                  <a16:creationId xmlns:a16="http://schemas.microsoft.com/office/drawing/2014/main" id="{365D1405-3913-6DA4-4005-2D9782062C6E}"/>
                </a:ext>
              </a:extLst>
            </p:cNvPr>
            <p:cNvSpPr>
              <a:spLocks noChangeArrowheads="1"/>
            </p:cNvSpPr>
            <p:nvPr/>
          </p:nvSpPr>
          <p:spPr bwMode="auto">
            <a:xfrm>
              <a:off x="4999990" y="4335780"/>
              <a:ext cx="63500" cy="6350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2198" name="Oval 88">
              <a:extLst>
                <a:ext uri="{FF2B5EF4-FFF2-40B4-BE49-F238E27FC236}">
                  <a16:creationId xmlns:a16="http://schemas.microsoft.com/office/drawing/2014/main" id="{F5647064-3DA8-7C1D-C617-BA4994C7A25C}"/>
                </a:ext>
              </a:extLst>
            </p:cNvPr>
            <p:cNvSpPr>
              <a:spLocks noChangeArrowheads="1"/>
            </p:cNvSpPr>
            <p:nvPr/>
          </p:nvSpPr>
          <p:spPr bwMode="auto">
            <a:xfrm>
              <a:off x="4784090" y="4627880"/>
              <a:ext cx="63500" cy="6350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2199" name="Oval 89">
              <a:extLst>
                <a:ext uri="{FF2B5EF4-FFF2-40B4-BE49-F238E27FC236}">
                  <a16:creationId xmlns:a16="http://schemas.microsoft.com/office/drawing/2014/main" id="{2054BE1A-BF05-436B-5ABD-504B458C0046}"/>
                </a:ext>
              </a:extLst>
            </p:cNvPr>
            <p:cNvSpPr>
              <a:spLocks noChangeArrowheads="1"/>
            </p:cNvSpPr>
            <p:nvPr/>
          </p:nvSpPr>
          <p:spPr bwMode="auto">
            <a:xfrm>
              <a:off x="4847590" y="4945380"/>
              <a:ext cx="63500" cy="6350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2200" name="Oval 90">
              <a:extLst>
                <a:ext uri="{FF2B5EF4-FFF2-40B4-BE49-F238E27FC236}">
                  <a16:creationId xmlns:a16="http://schemas.microsoft.com/office/drawing/2014/main" id="{9366ECB5-6367-6FAD-500D-894EC6B1E1F4}"/>
                </a:ext>
              </a:extLst>
            </p:cNvPr>
            <p:cNvSpPr>
              <a:spLocks noChangeArrowheads="1"/>
            </p:cNvSpPr>
            <p:nvPr/>
          </p:nvSpPr>
          <p:spPr bwMode="auto">
            <a:xfrm>
              <a:off x="5165090" y="4780280"/>
              <a:ext cx="63500" cy="6350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2201" name="Line 91">
              <a:extLst>
                <a:ext uri="{FF2B5EF4-FFF2-40B4-BE49-F238E27FC236}">
                  <a16:creationId xmlns:a16="http://schemas.microsoft.com/office/drawing/2014/main" id="{9F4DA4AD-A3F0-2419-B3E7-B3366129D591}"/>
                </a:ext>
              </a:extLst>
            </p:cNvPr>
            <p:cNvSpPr>
              <a:spLocks noChangeShapeType="1"/>
            </p:cNvSpPr>
            <p:nvPr/>
          </p:nvSpPr>
          <p:spPr bwMode="auto">
            <a:xfrm>
              <a:off x="4542790" y="4094480"/>
              <a:ext cx="152400" cy="304800"/>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02" name="Line 92">
              <a:extLst>
                <a:ext uri="{FF2B5EF4-FFF2-40B4-BE49-F238E27FC236}">
                  <a16:creationId xmlns:a16="http://schemas.microsoft.com/office/drawing/2014/main" id="{F1B8F2B6-AB83-03C7-427C-ADF9B53066FF}"/>
                </a:ext>
              </a:extLst>
            </p:cNvPr>
            <p:cNvSpPr>
              <a:spLocks noChangeShapeType="1"/>
            </p:cNvSpPr>
            <p:nvPr/>
          </p:nvSpPr>
          <p:spPr bwMode="auto">
            <a:xfrm flipH="1">
              <a:off x="4314190" y="4094480"/>
              <a:ext cx="228600" cy="228600"/>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03" name="Line 93">
              <a:extLst>
                <a:ext uri="{FF2B5EF4-FFF2-40B4-BE49-F238E27FC236}">
                  <a16:creationId xmlns:a16="http://schemas.microsoft.com/office/drawing/2014/main" id="{82DCBE1B-3E0C-1DB4-4F76-F27852811D9C}"/>
                </a:ext>
              </a:extLst>
            </p:cNvPr>
            <p:cNvSpPr>
              <a:spLocks noChangeShapeType="1"/>
            </p:cNvSpPr>
            <p:nvPr/>
          </p:nvSpPr>
          <p:spPr bwMode="auto">
            <a:xfrm>
              <a:off x="4314190" y="4323080"/>
              <a:ext cx="381000" cy="76200"/>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04" name="Oval 94">
              <a:extLst>
                <a:ext uri="{FF2B5EF4-FFF2-40B4-BE49-F238E27FC236}">
                  <a16:creationId xmlns:a16="http://schemas.microsoft.com/office/drawing/2014/main" id="{A158B907-8570-1A37-E7AA-6F92DD3DA74E}"/>
                </a:ext>
              </a:extLst>
            </p:cNvPr>
            <p:cNvSpPr>
              <a:spLocks noChangeArrowheads="1"/>
            </p:cNvSpPr>
            <p:nvPr/>
          </p:nvSpPr>
          <p:spPr bwMode="auto">
            <a:xfrm>
              <a:off x="5380990" y="4627880"/>
              <a:ext cx="63500" cy="6350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2205" name="Oval 95">
              <a:extLst>
                <a:ext uri="{FF2B5EF4-FFF2-40B4-BE49-F238E27FC236}">
                  <a16:creationId xmlns:a16="http://schemas.microsoft.com/office/drawing/2014/main" id="{2E98C4BB-0AC3-7D42-7D95-D11E9DC124B0}"/>
                </a:ext>
              </a:extLst>
            </p:cNvPr>
            <p:cNvSpPr>
              <a:spLocks noChangeArrowheads="1"/>
            </p:cNvSpPr>
            <p:nvPr/>
          </p:nvSpPr>
          <p:spPr bwMode="auto">
            <a:xfrm>
              <a:off x="5393690" y="4945380"/>
              <a:ext cx="63500" cy="6350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2224" name="Oval 114">
              <a:extLst>
                <a:ext uri="{FF2B5EF4-FFF2-40B4-BE49-F238E27FC236}">
                  <a16:creationId xmlns:a16="http://schemas.microsoft.com/office/drawing/2014/main" id="{E02E558D-114F-6141-E48B-A40274F4776E}"/>
                </a:ext>
              </a:extLst>
            </p:cNvPr>
            <p:cNvSpPr>
              <a:spLocks noChangeArrowheads="1"/>
            </p:cNvSpPr>
            <p:nvPr/>
          </p:nvSpPr>
          <p:spPr bwMode="auto">
            <a:xfrm>
              <a:off x="5990590" y="4627880"/>
              <a:ext cx="63500" cy="63500"/>
            </a:xfrm>
            <a:prstGeom prst="ellipse">
              <a:avLst/>
            </a:prstGeom>
            <a:solidFill>
              <a:srgbClr val="99CC00"/>
            </a:solidFill>
            <a:ln w="12700">
              <a:solidFill>
                <a:srgbClr val="99CC00"/>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2225" name="Oval 115">
              <a:extLst>
                <a:ext uri="{FF2B5EF4-FFF2-40B4-BE49-F238E27FC236}">
                  <a16:creationId xmlns:a16="http://schemas.microsoft.com/office/drawing/2014/main" id="{1C5E768C-3956-F90F-EB5E-0E2FD1C977ED}"/>
                </a:ext>
              </a:extLst>
            </p:cNvPr>
            <p:cNvSpPr>
              <a:spLocks noChangeArrowheads="1"/>
            </p:cNvSpPr>
            <p:nvPr/>
          </p:nvSpPr>
          <p:spPr bwMode="auto">
            <a:xfrm>
              <a:off x="5850890" y="4856480"/>
              <a:ext cx="63500" cy="63500"/>
            </a:xfrm>
            <a:prstGeom prst="ellipse">
              <a:avLst/>
            </a:prstGeom>
            <a:solidFill>
              <a:srgbClr val="99CC00"/>
            </a:solidFill>
            <a:ln w="12700">
              <a:solidFill>
                <a:srgbClr val="99CC00"/>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2226" name="Oval 116">
              <a:extLst>
                <a:ext uri="{FF2B5EF4-FFF2-40B4-BE49-F238E27FC236}">
                  <a16:creationId xmlns:a16="http://schemas.microsoft.com/office/drawing/2014/main" id="{6C2D4748-DBEF-5DAE-C0A5-8914BB321D65}"/>
                </a:ext>
              </a:extLst>
            </p:cNvPr>
            <p:cNvSpPr>
              <a:spLocks noChangeArrowheads="1"/>
            </p:cNvSpPr>
            <p:nvPr/>
          </p:nvSpPr>
          <p:spPr bwMode="auto">
            <a:xfrm>
              <a:off x="6142990" y="4856480"/>
              <a:ext cx="63500" cy="63500"/>
            </a:xfrm>
            <a:prstGeom prst="ellipse">
              <a:avLst/>
            </a:prstGeom>
            <a:solidFill>
              <a:srgbClr val="99CC00"/>
            </a:solidFill>
            <a:ln w="12700">
              <a:solidFill>
                <a:srgbClr val="99CC00"/>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2227" name="Oval 117">
              <a:extLst>
                <a:ext uri="{FF2B5EF4-FFF2-40B4-BE49-F238E27FC236}">
                  <a16:creationId xmlns:a16="http://schemas.microsoft.com/office/drawing/2014/main" id="{042A204C-85DC-4B25-80BE-8040AA3D8B7A}"/>
                </a:ext>
              </a:extLst>
            </p:cNvPr>
            <p:cNvSpPr>
              <a:spLocks noChangeArrowheads="1"/>
            </p:cNvSpPr>
            <p:nvPr/>
          </p:nvSpPr>
          <p:spPr bwMode="auto">
            <a:xfrm>
              <a:off x="5990590" y="5097780"/>
              <a:ext cx="63500" cy="63500"/>
            </a:xfrm>
            <a:prstGeom prst="ellipse">
              <a:avLst/>
            </a:prstGeom>
            <a:solidFill>
              <a:srgbClr val="FF9900"/>
            </a:solidFill>
            <a:ln w="12700">
              <a:solidFill>
                <a:srgbClr val="FF9900"/>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2229" name="Oval 119">
              <a:extLst>
                <a:ext uri="{FF2B5EF4-FFF2-40B4-BE49-F238E27FC236}">
                  <a16:creationId xmlns:a16="http://schemas.microsoft.com/office/drawing/2014/main" id="{604C4EBF-6409-D605-2C8B-61CFE661C628}"/>
                </a:ext>
              </a:extLst>
            </p:cNvPr>
            <p:cNvSpPr>
              <a:spLocks noChangeArrowheads="1"/>
            </p:cNvSpPr>
            <p:nvPr/>
          </p:nvSpPr>
          <p:spPr bwMode="auto">
            <a:xfrm>
              <a:off x="5914390" y="5250180"/>
              <a:ext cx="63500" cy="63500"/>
            </a:xfrm>
            <a:prstGeom prst="ellipse">
              <a:avLst/>
            </a:prstGeom>
            <a:solidFill>
              <a:srgbClr val="FF9900"/>
            </a:solidFill>
            <a:ln w="12700">
              <a:solidFill>
                <a:srgbClr val="FF9900"/>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2230" name="Oval 120">
              <a:extLst>
                <a:ext uri="{FF2B5EF4-FFF2-40B4-BE49-F238E27FC236}">
                  <a16:creationId xmlns:a16="http://schemas.microsoft.com/office/drawing/2014/main" id="{84EE8399-F67A-BD98-853C-2672020A0DF5}"/>
                </a:ext>
              </a:extLst>
            </p:cNvPr>
            <p:cNvSpPr>
              <a:spLocks noChangeArrowheads="1"/>
            </p:cNvSpPr>
            <p:nvPr/>
          </p:nvSpPr>
          <p:spPr bwMode="auto">
            <a:xfrm>
              <a:off x="5774690" y="5161280"/>
              <a:ext cx="63500" cy="63500"/>
            </a:xfrm>
            <a:prstGeom prst="ellipse">
              <a:avLst/>
            </a:prstGeom>
            <a:solidFill>
              <a:srgbClr val="FF9900"/>
            </a:solidFill>
            <a:ln w="12700">
              <a:solidFill>
                <a:srgbClr val="FF9900"/>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2231" name="Oval 121">
              <a:extLst>
                <a:ext uri="{FF2B5EF4-FFF2-40B4-BE49-F238E27FC236}">
                  <a16:creationId xmlns:a16="http://schemas.microsoft.com/office/drawing/2014/main" id="{7C540333-4A5E-4293-E636-14B7754A65B8}"/>
                </a:ext>
              </a:extLst>
            </p:cNvPr>
            <p:cNvSpPr>
              <a:spLocks noChangeArrowheads="1"/>
            </p:cNvSpPr>
            <p:nvPr/>
          </p:nvSpPr>
          <p:spPr bwMode="auto">
            <a:xfrm>
              <a:off x="5698490" y="5313680"/>
              <a:ext cx="63500" cy="63500"/>
            </a:xfrm>
            <a:prstGeom prst="ellipse">
              <a:avLst/>
            </a:prstGeom>
            <a:solidFill>
              <a:srgbClr val="FF9900"/>
            </a:solidFill>
            <a:ln w="12700">
              <a:solidFill>
                <a:srgbClr val="FF9900"/>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2234" name="Line 124">
              <a:extLst>
                <a:ext uri="{FF2B5EF4-FFF2-40B4-BE49-F238E27FC236}">
                  <a16:creationId xmlns:a16="http://schemas.microsoft.com/office/drawing/2014/main" id="{217B664E-F5BB-6606-CB92-3A657F02EE9B}"/>
                </a:ext>
              </a:extLst>
            </p:cNvPr>
            <p:cNvSpPr>
              <a:spLocks noChangeShapeType="1"/>
            </p:cNvSpPr>
            <p:nvPr/>
          </p:nvSpPr>
          <p:spPr bwMode="auto">
            <a:xfrm flipH="1">
              <a:off x="5761990" y="5161280"/>
              <a:ext cx="76200" cy="152400"/>
            </a:xfrm>
            <a:prstGeom prst="line">
              <a:avLst/>
            </a:prstGeom>
            <a:noFill/>
            <a:ln w="9525">
              <a:solidFill>
                <a:srgbClr val="FF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35" name="Line 125">
              <a:extLst>
                <a:ext uri="{FF2B5EF4-FFF2-40B4-BE49-F238E27FC236}">
                  <a16:creationId xmlns:a16="http://schemas.microsoft.com/office/drawing/2014/main" id="{47F8910C-12EC-D916-F0A6-6C4EDE17A276}"/>
                </a:ext>
              </a:extLst>
            </p:cNvPr>
            <p:cNvSpPr>
              <a:spLocks noChangeShapeType="1"/>
            </p:cNvSpPr>
            <p:nvPr/>
          </p:nvSpPr>
          <p:spPr bwMode="auto">
            <a:xfrm>
              <a:off x="5076190" y="439928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36" name="Line 126">
              <a:extLst>
                <a:ext uri="{FF2B5EF4-FFF2-40B4-BE49-F238E27FC236}">
                  <a16:creationId xmlns:a16="http://schemas.microsoft.com/office/drawing/2014/main" id="{0E26B0BC-75B0-4A75-FC74-886AE4903F6D}"/>
                </a:ext>
              </a:extLst>
            </p:cNvPr>
            <p:cNvSpPr>
              <a:spLocks noChangeShapeType="1"/>
            </p:cNvSpPr>
            <p:nvPr/>
          </p:nvSpPr>
          <p:spPr bwMode="auto">
            <a:xfrm>
              <a:off x="4999990" y="4399280"/>
              <a:ext cx="152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37" name="Line 127">
              <a:extLst>
                <a:ext uri="{FF2B5EF4-FFF2-40B4-BE49-F238E27FC236}">
                  <a16:creationId xmlns:a16="http://schemas.microsoft.com/office/drawing/2014/main" id="{26CAC302-0492-DAE6-186F-6220457EFCBD}"/>
                </a:ext>
              </a:extLst>
            </p:cNvPr>
            <p:cNvSpPr>
              <a:spLocks noChangeShapeType="1"/>
            </p:cNvSpPr>
            <p:nvPr/>
          </p:nvSpPr>
          <p:spPr bwMode="auto">
            <a:xfrm>
              <a:off x="5152390" y="478028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38" name="Line 128">
              <a:extLst>
                <a:ext uri="{FF2B5EF4-FFF2-40B4-BE49-F238E27FC236}">
                  <a16:creationId xmlns:a16="http://schemas.microsoft.com/office/drawing/2014/main" id="{F07E9B78-D202-E687-C196-11E336D32101}"/>
                </a:ext>
              </a:extLst>
            </p:cNvPr>
            <p:cNvSpPr>
              <a:spLocks noChangeShapeType="1"/>
            </p:cNvSpPr>
            <p:nvPr/>
          </p:nvSpPr>
          <p:spPr bwMode="auto">
            <a:xfrm flipV="1">
              <a:off x="5152390" y="4704080"/>
              <a:ext cx="228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39" name="Line 129">
              <a:extLst>
                <a:ext uri="{FF2B5EF4-FFF2-40B4-BE49-F238E27FC236}">
                  <a16:creationId xmlns:a16="http://schemas.microsoft.com/office/drawing/2014/main" id="{19D60510-5112-E879-A0C3-F65B5BD6F7B4}"/>
                </a:ext>
              </a:extLst>
            </p:cNvPr>
            <p:cNvSpPr>
              <a:spLocks noChangeShapeType="1"/>
            </p:cNvSpPr>
            <p:nvPr/>
          </p:nvSpPr>
          <p:spPr bwMode="auto">
            <a:xfrm flipH="1">
              <a:off x="4847590" y="4399280"/>
              <a:ext cx="152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40" name="Line 130">
              <a:extLst>
                <a:ext uri="{FF2B5EF4-FFF2-40B4-BE49-F238E27FC236}">
                  <a16:creationId xmlns:a16="http://schemas.microsoft.com/office/drawing/2014/main" id="{81B13E16-9CEC-9C64-BD7D-0B8252CF63B4}"/>
                </a:ext>
              </a:extLst>
            </p:cNvPr>
            <p:cNvSpPr>
              <a:spLocks noChangeShapeType="1"/>
            </p:cNvSpPr>
            <p:nvPr/>
          </p:nvSpPr>
          <p:spPr bwMode="auto">
            <a:xfrm>
              <a:off x="4847590" y="470408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41" name="Line 131">
              <a:extLst>
                <a:ext uri="{FF2B5EF4-FFF2-40B4-BE49-F238E27FC236}">
                  <a16:creationId xmlns:a16="http://schemas.microsoft.com/office/drawing/2014/main" id="{6C9A5E71-1572-F18E-6C16-13465202EC64}"/>
                </a:ext>
              </a:extLst>
            </p:cNvPr>
            <p:cNvSpPr>
              <a:spLocks noChangeShapeType="1"/>
            </p:cNvSpPr>
            <p:nvPr/>
          </p:nvSpPr>
          <p:spPr bwMode="auto">
            <a:xfrm>
              <a:off x="4847590" y="500888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42" name="Line 132">
              <a:extLst>
                <a:ext uri="{FF2B5EF4-FFF2-40B4-BE49-F238E27FC236}">
                  <a16:creationId xmlns:a16="http://schemas.microsoft.com/office/drawing/2014/main" id="{335C3413-52F1-5D58-7CB4-0472A2E48196}"/>
                </a:ext>
              </a:extLst>
            </p:cNvPr>
            <p:cNvSpPr>
              <a:spLocks noChangeShapeType="1"/>
            </p:cNvSpPr>
            <p:nvPr/>
          </p:nvSpPr>
          <p:spPr bwMode="auto">
            <a:xfrm flipV="1">
              <a:off x="4847590" y="4856480"/>
              <a:ext cx="3048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43" name="Line 133">
              <a:extLst>
                <a:ext uri="{FF2B5EF4-FFF2-40B4-BE49-F238E27FC236}">
                  <a16:creationId xmlns:a16="http://schemas.microsoft.com/office/drawing/2014/main" id="{0C45A12B-8F96-8AC2-EEAB-DDFDC04B9176}"/>
                </a:ext>
              </a:extLst>
            </p:cNvPr>
            <p:cNvSpPr>
              <a:spLocks noChangeShapeType="1"/>
            </p:cNvSpPr>
            <p:nvPr/>
          </p:nvSpPr>
          <p:spPr bwMode="auto">
            <a:xfrm>
              <a:off x="4847590" y="4627880"/>
              <a:ext cx="3810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0" name="Line 243">
              <a:extLst>
                <a:ext uri="{FF2B5EF4-FFF2-40B4-BE49-F238E27FC236}">
                  <a16:creationId xmlns:a16="http://schemas.microsoft.com/office/drawing/2014/main" id="{581F2830-64DC-F2AC-C4D9-97583DF0F794}"/>
                </a:ext>
              </a:extLst>
            </p:cNvPr>
            <p:cNvSpPr>
              <a:spLocks noChangeShapeType="1"/>
            </p:cNvSpPr>
            <p:nvPr/>
          </p:nvSpPr>
          <p:spPr bwMode="auto">
            <a:xfrm>
              <a:off x="5380990" y="4627880"/>
              <a:ext cx="76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1" name="Line 244">
              <a:extLst>
                <a:ext uri="{FF2B5EF4-FFF2-40B4-BE49-F238E27FC236}">
                  <a16:creationId xmlns:a16="http://schemas.microsoft.com/office/drawing/2014/main" id="{17627744-331B-720F-B96E-BE250820E18E}"/>
                </a:ext>
              </a:extLst>
            </p:cNvPr>
            <p:cNvSpPr>
              <a:spLocks noChangeShapeType="1"/>
            </p:cNvSpPr>
            <p:nvPr/>
          </p:nvSpPr>
          <p:spPr bwMode="auto">
            <a:xfrm flipH="1">
              <a:off x="5914390" y="4627880"/>
              <a:ext cx="76200" cy="228600"/>
            </a:xfrm>
            <a:prstGeom prst="line">
              <a:avLst/>
            </a:prstGeom>
            <a:noFill/>
            <a:ln w="9525">
              <a:solidFill>
                <a:srgbClr val="99CC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2" name="Line 245">
              <a:extLst>
                <a:ext uri="{FF2B5EF4-FFF2-40B4-BE49-F238E27FC236}">
                  <a16:creationId xmlns:a16="http://schemas.microsoft.com/office/drawing/2014/main" id="{7EF96ADF-CB6F-864D-5266-10D6740F106F}"/>
                </a:ext>
              </a:extLst>
            </p:cNvPr>
            <p:cNvSpPr>
              <a:spLocks noChangeShapeType="1"/>
            </p:cNvSpPr>
            <p:nvPr/>
          </p:nvSpPr>
          <p:spPr bwMode="auto">
            <a:xfrm>
              <a:off x="5914390" y="4856480"/>
              <a:ext cx="228600" cy="0"/>
            </a:xfrm>
            <a:prstGeom prst="line">
              <a:avLst/>
            </a:prstGeom>
            <a:noFill/>
            <a:ln w="9525">
              <a:solidFill>
                <a:srgbClr val="99CC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3" name="Line 246">
              <a:extLst>
                <a:ext uri="{FF2B5EF4-FFF2-40B4-BE49-F238E27FC236}">
                  <a16:creationId xmlns:a16="http://schemas.microsoft.com/office/drawing/2014/main" id="{DE9D6F84-82E4-A6FE-AFFD-0680B7BE21D1}"/>
                </a:ext>
              </a:extLst>
            </p:cNvPr>
            <p:cNvSpPr>
              <a:spLocks noChangeShapeType="1"/>
            </p:cNvSpPr>
            <p:nvPr/>
          </p:nvSpPr>
          <p:spPr bwMode="auto">
            <a:xfrm>
              <a:off x="5990590" y="4627880"/>
              <a:ext cx="152400" cy="228600"/>
            </a:xfrm>
            <a:prstGeom prst="line">
              <a:avLst/>
            </a:prstGeom>
            <a:noFill/>
            <a:ln w="9525">
              <a:solidFill>
                <a:srgbClr val="99CC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 name="Line 247">
              <a:extLst>
                <a:ext uri="{FF2B5EF4-FFF2-40B4-BE49-F238E27FC236}">
                  <a16:creationId xmlns:a16="http://schemas.microsoft.com/office/drawing/2014/main" id="{ADF22772-4D4C-3275-5442-4436099A8A97}"/>
                </a:ext>
              </a:extLst>
            </p:cNvPr>
            <p:cNvSpPr>
              <a:spLocks noChangeShapeType="1"/>
            </p:cNvSpPr>
            <p:nvPr/>
          </p:nvSpPr>
          <p:spPr bwMode="auto">
            <a:xfrm>
              <a:off x="5838190" y="5161280"/>
              <a:ext cx="152400" cy="0"/>
            </a:xfrm>
            <a:prstGeom prst="line">
              <a:avLst/>
            </a:prstGeom>
            <a:noFill/>
            <a:ln w="9525">
              <a:solidFill>
                <a:srgbClr val="FF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5" name="Line 248">
              <a:extLst>
                <a:ext uri="{FF2B5EF4-FFF2-40B4-BE49-F238E27FC236}">
                  <a16:creationId xmlns:a16="http://schemas.microsoft.com/office/drawing/2014/main" id="{D19F71C1-83D5-7096-44C2-E50C8CACCA03}"/>
                </a:ext>
              </a:extLst>
            </p:cNvPr>
            <p:cNvSpPr>
              <a:spLocks noChangeShapeType="1"/>
            </p:cNvSpPr>
            <p:nvPr/>
          </p:nvSpPr>
          <p:spPr bwMode="auto">
            <a:xfrm>
              <a:off x="5761990" y="5313680"/>
              <a:ext cx="152400" cy="0"/>
            </a:xfrm>
            <a:prstGeom prst="line">
              <a:avLst/>
            </a:prstGeom>
            <a:noFill/>
            <a:ln w="9525">
              <a:solidFill>
                <a:srgbClr val="FF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6" name="Line 249">
              <a:extLst>
                <a:ext uri="{FF2B5EF4-FFF2-40B4-BE49-F238E27FC236}">
                  <a16:creationId xmlns:a16="http://schemas.microsoft.com/office/drawing/2014/main" id="{E3D31530-2325-16C9-9CD9-223EFF93B7AA}"/>
                </a:ext>
              </a:extLst>
            </p:cNvPr>
            <p:cNvSpPr>
              <a:spLocks noChangeShapeType="1"/>
            </p:cNvSpPr>
            <p:nvPr/>
          </p:nvSpPr>
          <p:spPr bwMode="auto">
            <a:xfrm flipV="1">
              <a:off x="5914390" y="5161280"/>
              <a:ext cx="76200" cy="152400"/>
            </a:xfrm>
            <a:prstGeom prst="line">
              <a:avLst/>
            </a:prstGeom>
            <a:noFill/>
            <a:ln w="9525">
              <a:solidFill>
                <a:srgbClr val="FF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7" name="Line 256">
              <a:extLst>
                <a:ext uri="{FF2B5EF4-FFF2-40B4-BE49-F238E27FC236}">
                  <a16:creationId xmlns:a16="http://schemas.microsoft.com/office/drawing/2014/main" id="{D6D08B9F-CB75-03EA-3DE8-D91928748C04}"/>
                </a:ext>
              </a:extLst>
            </p:cNvPr>
            <p:cNvSpPr>
              <a:spLocks noChangeShapeType="1"/>
            </p:cNvSpPr>
            <p:nvPr/>
          </p:nvSpPr>
          <p:spPr bwMode="auto">
            <a:xfrm flipH="1" flipV="1">
              <a:off x="5838190" y="5161280"/>
              <a:ext cx="76200" cy="152400"/>
            </a:xfrm>
            <a:prstGeom prst="line">
              <a:avLst/>
            </a:prstGeom>
            <a:noFill/>
            <a:ln w="9525">
              <a:solidFill>
                <a:srgbClr val="FF99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355" name="Line 212">
            <a:extLst>
              <a:ext uri="{FF2B5EF4-FFF2-40B4-BE49-F238E27FC236}">
                <a16:creationId xmlns:a16="http://schemas.microsoft.com/office/drawing/2014/main" id="{4C141007-9EA9-30FF-C68D-12CFCCC33DA4}"/>
              </a:ext>
            </a:extLst>
          </p:cNvPr>
          <p:cNvSpPr>
            <a:spLocks noChangeShapeType="1"/>
          </p:cNvSpPr>
          <p:nvPr/>
        </p:nvSpPr>
        <p:spPr bwMode="auto">
          <a:xfrm flipV="1">
            <a:off x="6557009" y="1688466"/>
            <a:ext cx="2246350" cy="1587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6" name="TextBox 2355">
            <a:extLst>
              <a:ext uri="{FF2B5EF4-FFF2-40B4-BE49-F238E27FC236}">
                <a16:creationId xmlns:a16="http://schemas.microsoft.com/office/drawing/2014/main" id="{EE1F8DAF-D113-DFD1-B07B-78D3C927C6DB}"/>
              </a:ext>
            </a:extLst>
          </p:cNvPr>
          <p:cNvSpPr txBox="1"/>
          <p:nvPr/>
        </p:nvSpPr>
        <p:spPr>
          <a:xfrm>
            <a:off x="6513969" y="998200"/>
            <a:ext cx="1152880"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2400" b="1" dirty="0"/>
              <a:t>Step - 2</a:t>
            </a:r>
          </a:p>
        </p:txBody>
      </p:sp>
      <p:sp>
        <p:nvSpPr>
          <p:cNvPr id="2359" name="TextBox 2358">
            <a:extLst>
              <a:ext uri="{FF2B5EF4-FFF2-40B4-BE49-F238E27FC236}">
                <a16:creationId xmlns:a16="http://schemas.microsoft.com/office/drawing/2014/main" id="{CC386A60-80EE-53D1-9791-9B7FC5E808C1}"/>
              </a:ext>
            </a:extLst>
          </p:cNvPr>
          <p:cNvSpPr txBox="1"/>
          <p:nvPr/>
        </p:nvSpPr>
        <p:spPr>
          <a:xfrm>
            <a:off x="236220" y="4915823"/>
            <a:ext cx="1152880"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2400" b="1" dirty="0"/>
              <a:t>Step - 3</a:t>
            </a:r>
          </a:p>
        </p:txBody>
      </p:sp>
      <p:cxnSp>
        <p:nvCxnSpPr>
          <p:cNvPr id="2363" name="Elbow Connector 2362">
            <a:extLst>
              <a:ext uri="{FF2B5EF4-FFF2-40B4-BE49-F238E27FC236}">
                <a16:creationId xmlns:a16="http://schemas.microsoft.com/office/drawing/2014/main" id="{3E467704-4492-3289-EA95-50079E3D2721}"/>
              </a:ext>
            </a:extLst>
          </p:cNvPr>
          <p:cNvCxnSpPr>
            <a:cxnSpLocks/>
          </p:cNvCxnSpPr>
          <p:nvPr/>
        </p:nvCxnSpPr>
        <p:spPr>
          <a:xfrm rot="10800000" flipV="1">
            <a:off x="6136641" y="3234689"/>
            <a:ext cx="4584421" cy="1987551"/>
          </a:xfrm>
          <a:prstGeom prst="bentConnector3">
            <a:avLst>
              <a:gd name="adj1" fmla="val -862"/>
            </a:avLst>
          </a:prstGeom>
          <a:ln>
            <a:tailEnd type="triangle"/>
          </a:ln>
        </p:spPr>
        <p:style>
          <a:lnRef idx="1">
            <a:schemeClr val="dk1"/>
          </a:lnRef>
          <a:fillRef idx="0">
            <a:schemeClr val="dk1"/>
          </a:fillRef>
          <a:effectRef idx="0">
            <a:schemeClr val="dk1"/>
          </a:effectRef>
          <a:fontRef idx="minor">
            <a:schemeClr val="tx1"/>
          </a:fontRef>
        </p:style>
      </p:cxnSp>
      <p:grpSp>
        <p:nvGrpSpPr>
          <p:cNvPr id="2450" name="Group 2449">
            <a:extLst>
              <a:ext uri="{FF2B5EF4-FFF2-40B4-BE49-F238E27FC236}">
                <a16:creationId xmlns:a16="http://schemas.microsoft.com/office/drawing/2014/main" id="{13DABC0B-2315-59A8-A90A-F7F6D5FF6DDC}"/>
              </a:ext>
            </a:extLst>
          </p:cNvPr>
          <p:cNvGrpSpPr/>
          <p:nvPr/>
        </p:nvGrpSpPr>
        <p:grpSpPr>
          <a:xfrm>
            <a:off x="3581400" y="3886200"/>
            <a:ext cx="2032000" cy="2273300"/>
            <a:chOff x="3581400" y="3886200"/>
            <a:chExt cx="2032000" cy="2273300"/>
          </a:xfrm>
        </p:grpSpPr>
        <p:sp>
          <p:nvSpPr>
            <p:cNvPr id="2366" name="Oval 134">
              <a:extLst>
                <a:ext uri="{FF2B5EF4-FFF2-40B4-BE49-F238E27FC236}">
                  <a16:creationId xmlns:a16="http://schemas.microsoft.com/office/drawing/2014/main" id="{E9F67CD3-2DB1-78B4-7B92-8CB8F1D7780E}"/>
                </a:ext>
              </a:extLst>
            </p:cNvPr>
            <p:cNvSpPr>
              <a:spLocks noChangeArrowheads="1"/>
            </p:cNvSpPr>
            <p:nvPr/>
          </p:nvSpPr>
          <p:spPr bwMode="auto">
            <a:xfrm>
              <a:off x="4279900" y="3886200"/>
              <a:ext cx="63500" cy="63500"/>
            </a:xfrm>
            <a:prstGeom prst="ellipse">
              <a:avLst/>
            </a:prstGeom>
            <a:solidFill>
              <a:srgbClr val="FF0000"/>
            </a:solidFill>
            <a:ln w="12700">
              <a:solidFill>
                <a:srgbClr val="FF0000"/>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2367" name="Oval 135">
              <a:extLst>
                <a:ext uri="{FF2B5EF4-FFF2-40B4-BE49-F238E27FC236}">
                  <a16:creationId xmlns:a16="http://schemas.microsoft.com/office/drawing/2014/main" id="{E51EA331-0F61-4743-DB38-D1665D83A057}"/>
                </a:ext>
              </a:extLst>
            </p:cNvPr>
            <p:cNvSpPr>
              <a:spLocks noChangeArrowheads="1"/>
            </p:cNvSpPr>
            <p:nvPr/>
          </p:nvSpPr>
          <p:spPr bwMode="auto">
            <a:xfrm>
              <a:off x="4114800" y="4051300"/>
              <a:ext cx="63500" cy="63500"/>
            </a:xfrm>
            <a:prstGeom prst="ellipse">
              <a:avLst/>
            </a:prstGeom>
            <a:solidFill>
              <a:srgbClr val="FF0000"/>
            </a:solidFill>
            <a:ln w="12700">
              <a:solidFill>
                <a:srgbClr val="FF0000"/>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2368" name="Oval 136">
              <a:extLst>
                <a:ext uri="{FF2B5EF4-FFF2-40B4-BE49-F238E27FC236}">
                  <a16:creationId xmlns:a16="http://schemas.microsoft.com/office/drawing/2014/main" id="{ED4E264B-3BEA-2E29-9BFA-2D890326E428}"/>
                </a:ext>
              </a:extLst>
            </p:cNvPr>
            <p:cNvSpPr>
              <a:spLocks noChangeArrowheads="1"/>
            </p:cNvSpPr>
            <p:nvPr/>
          </p:nvSpPr>
          <p:spPr bwMode="auto">
            <a:xfrm>
              <a:off x="4343400" y="4203700"/>
              <a:ext cx="63500" cy="63500"/>
            </a:xfrm>
            <a:prstGeom prst="ellipse">
              <a:avLst/>
            </a:prstGeom>
            <a:solidFill>
              <a:srgbClr val="FF0000"/>
            </a:solidFill>
            <a:ln w="12700">
              <a:solidFill>
                <a:srgbClr val="FF0000"/>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2369" name="Line 137">
              <a:extLst>
                <a:ext uri="{FF2B5EF4-FFF2-40B4-BE49-F238E27FC236}">
                  <a16:creationId xmlns:a16="http://schemas.microsoft.com/office/drawing/2014/main" id="{60139576-76CC-E13B-3A9A-F6DF4D64CB72}"/>
                </a:ext>
              </a:extLst>
            </p:cNvPr>
            <p:cNvSpPr>
              <a:spLocks noChangeShapeType="1"/>
            </p:cNvSpPr>
            <p:nvPr/>
          </p:nvSpPr>
          <p:spPr bwMode="auto">
            <a:xfrm flipV="1">
              <a:off x="4114800" y="3886200"/>
              <a:ext cx="228600" cy="2286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0" name="Line 138">
              <a:extLst>
                <a:ext uri="{FF2B5EF4-FFF2-40B4-BE49-F238E27FC236}">
                  <a16:creationId xmlns:a16="http://schemas.microsoft.com/office/drawing/2014/main" id="{FA0BFB8A-6AAB-78D9-1D47-A1DAAD5BF866}"/>
                </a:ext>
              </a:extLst>
            </p:cNvPr>
            <p:cNvSpPr>
              <a:spLocks noChangeShapeType="1"/>
            </p:cNvSpPr>
            <p:nvPr/>
          </p:nvSpPr>
          <p:spPr bwMode="auto">
            <a:xfrm>
              <a:off x="4114800" y="4114800"/>
              <a:ext cx="228600" cy="762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1" name="Line 139">
              <a:extLst>
                <a:ext uri="{FF2B5EF4-FFF2-40B4-BE49-F238E27FC236}">
                  <a16:creationId xmlns:a16="http://schemas.microsoft.com/office/drawing/2014/main" id="{EEC51A00-9C34-3F42-339F-8E1C3DA2C5CE}"/>
                </a:ext>
              </a:extLst>
            </p:cNvPr>
            <p:cNvSpPr>
              <a:spLocks noChangeShapeType="1"/>
            </p:cNvSpPr>
            <p:nvPr/>
          </p:nvSpPr>
          <p:spPr bwMode="auto">
            <a:xfrm>
              <a:off x="4343400" y="3886200"/>
              <a:ext cx="0" cy="3048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2" name="Oval 140">
              <a:extLst>
                <a:ext uri="{FF2B5EF4-FFF2-40B4-BE49-F238E27FC236}">
                  <a16:creationId xmlns:a16="http://schemas.microsoft.com/office/drawing/2014/main" id="{70C3D17C-44F1-798C-7FF5-1FF0440F25F4}"/>
                </a:ext>
              </a:extLst>
            </p:cNvPr>
            <p:cNvSpPr>
              <a:spLocks noChangeArrowheads="1"/>
            </p:cNvSpPr>
            <p:nvPr/>
          </p:nvSpPr>
          <p:spPr bwMode="auto">
            <a:xfrm>
              <a:off x="4127500" y="4356100"/>
              <a:ext cx="63500" cy="63500"/>
            </a:xfrm>
            <a:prstGeom prst="ellipse">
              <a:avLst/>
            </a:prstGeom>
            <a:solidFill>
              <a:srgbClr val="FF0000"/>
            </a:solidFill>
            <a:ln w="12700">
              <a:solidFill>
                <a:srgbClr val="FF0000"/>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2373" name="Oval 141">
              <a:extLst>
                <a:ext uri="{FF2B5EF4-FFF2-40B4-BE49-F238E27FC236}">
                  <a16:creationId xmlns:a16="http://schemas.microsoft.com/office/drawing/2014/main" id="{F52FD1B0-24B3-4207-958D-05C87F5207F7}"/>
                </a:ext>
              </a:extLst>
            </p:cNvPr>
            <p:cNvSpPr>
              <a:spLocks noChangeArrowheads="1"/>
            </p:cNvSpPr>
            <p:nvPr/>
          </p:nvSpPr>
          <p:spPr bwMode="auto">
            <a:xfrm>
              <a:off x="3810000" y="4419600"/>
              <a:ext cx="63500" cy="63500"/>
            </a:xfrm>
            <a:prstGeom prst="ellipse">
              <a:avLst/>
            </a:prstGeom>
            <a:solidFill>
              <a:srgbClr val="FF0000"/>
            </a:solidFill>
            <a:ln w="12700">
              <a:solidFill>
                <a:srgbClr val="FF0000"/>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2374" name="Line 142">
              <a:extLst>
                <a:ext uri="{FF2B5EF4-FFF2-40B4-BE49-F238E27FC236}">
                  <a16:creationId xmlns:a16="http://schemas.microsoft.com/office/drawing/2014/main" id="{78C0AA76-166D-C132-CD83-B519CD75670E}"/>
                </a:ext>
              </a:extLst>
            </p:cNvPr>
            <p:cNvSpPr>
              <a:spLocks noChangeShapeType="1"/>
            </p:cNvSpPr>
            <p:nvPr/>
          </p:nvSpPr>
          <p:spPr bwMode="auto">
            <a:xfrm flipH="1">
              <a:off x="3810000" y="4114800"/>
              <a:ext cx="304800" cy="3048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5" name="Line 143">
              <a:extLst>
                <a:ext uri="{FF2B5EF4-FFF2-40B4-BE49-F238E27FC236}">
                  <a16:creationId xmlns:a16="http://schemas.microsoft.com/office/drawing/2014/main" id="{5296C04C-C6EF-6F90-73B1-7FE3D5747199}"/>
                </a:ext>
              </a:extLst>
            </p:cNvPr>
            <p:cNvSpPr>
              <a:spLocks noChangeShapeType="1"/>
            </p:cNvSpPr>
            <p:nvPr/>
          </p:nvSpPr>
          <p:spPr bwMode="auto">
            <a:xfrm>
              <a:off x="4114800" y="4114800"/>
              <a:ext cx="76200" cy="3048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6" name="Line 144">
              <a:extLst>
                <a:ext uri="{FF2B5EF4-FFF2-40B4-BE49-F238E27FC236}">
                  <a16:creationId xmlns:a16="http://schemas.microsoft.com/office/drawing/2014/main" id="{BF950FF5-5626-F633-7D73-D67CCF4CE7B4}"/>
                </a:ext>
              </a:extLst>
            </p:cNvPr>
            <p:cNvSpPr>
              <a:spLocks noChangeShapeType="1"/>
            </p:cNvSpPr>
            <p:nvPr/>
          </p:nvSpPr>
          <p:spPr bwMode="auto">
            <a:xfrm flipH="1">
              <a:off x="4191000" y="4267200"/>
              <a:ext cx="152400" cy="762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7" name="Oval 145">
              <a:extLst>
                <a:ext uri="{FF2B5EF4-FFF2-40B4-BE49-F238E27FC236}">
                  <a16:creationId xmlns:a16="http://schemas.microsoft.com/office/drawing/2014/main" id="{7C45E1ED-A15C-91AC-93F4-74F6F57F365B}"/>
                </a:ext>
              </a:extLst>
            </p:cNvPr>
            <p:cNvSpPr>
              <a:spLocks noChangeArrowheads="1"/>
            </p:cNvSpPr>
            <p:nvPr/>
          </p:nvSpPr>
          <p:spPr bwMode="auto">
            <a:xfrm>
              <a:off x="3898900" y="4660900"/>
              <a:ext cx="63500" cy="63500"/>
            </a:xfrm>
            <a:prstGeom prst="ellipse">
              <a:avLst/>
            </a:prstGeom>
            <a:solidFill>
              <a:srgbClr val="FF0000"/>
            </a:solidFill>
            <a:ln w="12700">
              <a:solidFill>
                <a:srgbClr val="FF0000"/>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2378" name="Oval 146">
              <a:extLst>
                <a:ext uri="{FF2B5EF4-FFF2-40B4-BE49-F238E27FC236}">
                  <a16:creationId xmlns:a16="http://schemas.microsoft.com/office/drawing/2014/main" id="{FE8F8746-7A99-9623-9F19-E95A0383D3B7}"/>
                </a:ext>
              </a:extLst>
            </p:cNvPr>
            <p:cNvSpPr>
              <a:spLocks noChangeArrowheads="1"/>
            </p:cNvSpPr>
            <p:nvPr/>
          </p:nvSpPr>
          <p:spPr bwMode="auto">
            <a:xfrm>
              <a:off x="3581400" y="4648200"/>
              <a:ext cx="63500" cy="63500"/>
            </a:xfrm>
            <a:prstGeom prst="ellipse">
              <a:avLst/>
            </a:prstGeom>
            <a:solidFill>
              <a:srgbClr val="FF0000"/>
            </a:solidFill>
            <a:ln w="12700">
              <a:solidFill>
                <a:srgbClr val="FF0000"/>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2379" name="Oval 147">
              <a:extLst>
                <a:ext uri="{FF2B5EF4-FFF2-40B4-BE49-F238E27FC236}">
                  <a16:creationId xmlns:a16="http://schemas.microsoft.com/office/drawing/2014/main" id="{C4CCCC8D-5031-20F0-04EF-77FADAC4EB39}"/>
                </a:ext>
              </a:extLst>
            </p:cNvPr>
            <p:cNvSpPr>
              <a:spLocks noChangeArrowheads="1"/>
            </p:cNvSpPr>
            <p:nvPr/>
          </p:nvSpPr>
          <p:spPr bwMode="auto">
            <a:xfrm>
              <a:off x="4267200" y="4660900"/>
              <a:ext cx="63500" cy="63500"/>
            </a:xfrm>
            <a:prstGeom prst="ellipse">
              <a:avLst/>
            </a:prstGeom>
            <a:solidFill>
              <a:srgbClr val="FF0000"/>
            </a:solidFill>
            <a:ln w="12700">
              <a:solidFill>
                <a:srgbClr val="FF0000"/>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2380" name="Oval 148">
              <a:extLst>
                <a:ext uri="{FF2B5EF4-FFF2-40B4-BE49-F238E27FC236}">
                  <a16:creationId xmlns:a16="http://schemas.microsoft.com/office/drawing/2014/main" id="{BE95AE53-4D37-A4A7-6E4F-C06ECDB0965F}"/>
                </a:ext>
              </a:extLst>
            </p:cNvPr>
            <p:cNvSpPr>
              <a:spLocks noChangeArrowheads="1"/>
            </p:cNvSpPr>
            <p:nvPr/>
          </p:nvSpPr>
          <p:spPr bwMode="auto">
            <a:xfrm>
              <a:off x="4051300" y="4953000"/>
              <a:ext cx="63500" cy="63500"/>
            </a:xfrm>
            <a:prstGeom prst="ellipse">
              <a:avLst/>
            </a:prstGeom>
            <a:solidFill>
              <a:srgbClr val="FF0000"/>
            </a:solidFill>
            <a:ln w="12700">
              <a:solidFill>
                <a:srgbClr val="FF0000"/>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2381" name="Oval 149">
              <a:extLst>
                <a:ext uri="{FF2B5EF4-FFF2-40B4-BE49-F238E27FC236}">
                  <a16:creationId xmlns:a16="http://schemas.microsoft.com/office/drawing/2014/main" id="{4F065453-48D3-1983-5735-47861790ED10}"/>
                </a:ext>
              </a:extLst>
            </p:cNvPr>
            <p:cNvSpPr>
              <a:spLocks noChangeArrowheads="1"/>
            </p:cNvSpPr>
            <p:nvPr/>
          </p:nvSpPr>
          <p:spPr bwMode="auto">
            <a:xfrm>
              <a:off x="4114800" y="5270500"/>
              <a:ext cx="63500" cy="63500"/>
            </a:xfrm>
            <a:prstGeom prst="ellipse">
              <a:avLst/>
            </a:prstGeom>
            <a:solidFill>
              <a:srgbClr val="FF0000"/>
            </a:solidFill>
            <a:ln w="12700">
              <a:solidFill>
                <a:srgbClr val="FF0000"/>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2382" name="Oval 150">
              <a:extLst>
                <a:ext uri="{FF2B5EF4-FFF2-40B4-BE49-F238E27FC236}">
                  <a16:creationId xmlns:a16="http://schemas.microsoft.com/office/drawing/2014/main" id="{BD0D6A0D-D67A-C7EC-085E-D4346C6AF349}"/>
                </a:ext>
              </a:extLst>
            </p:cNvPr>
            <p:cNvSpPr>
              <a:spLocks noChangeArrowheads="1"/>
            </p:cNvSpPr>
            <p:nvPr/>
          </p:nvSpPr>
          <p:spPr bwMode="auto">
            <a:xfrm>
              <a:off x="4432300" y="5105400"/>
              <a:ext cx="63500" cy="63500"/>
            </a:xfrm>
            <a:prstGeom prst="ellipse">
              <a:avLst/>
            </a:prstGeom>
            <a:solidFill>
              <a:srgbClr val="FF0000"/>
            </a:solidFill>
            <a:ln w="12700">
              <a:solidFill>
                <a:srgbClr val="FF0000"/>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2383" name="Line 151">
              <a:extLst>
                <a:ext uri="{FF2B5EF4-FFF2-40B4-BE49-F238E27FC236}">
                  <a16:creationId xmlns:a16="http://schemas.microsoft.com/office/drawing/2014/main" id="{3B518E77-7193-51FA-83A8-9785CB60B192}"/>
                </a:ext>
              </a:extLst>
            </p:cNvPr>
            <p:cNvSpPr>
              <a:spLocks noChangeShapeType="1"/>
            </p:cNvSpPr>
            <p:nvPr/>
          </p:nvSpPr>
          <p:spPr bwMode="auto">
            <a:xfrm>
              <a:off x="3810000" y="4419600"/>
              <a:ext cx="152400" cy="3048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84" name="Line 152">
              <a:extLst>
                <a:ext uri="{FF2B5EF4-FFF2-40B4-BE49-F238E27FC236}">
                  <a16:creationId xmlns:a16="http://schemas.microsoft.com/office/drawing/2014/main" id="{9C2EF1E2-2AC8-E859-622E-CA753036DCDB}"/>
                </a:ext>
              </a:extLst>
            </p:cNvPr>
            <p:cNvSpPr>
              <a:spLocks noChangeShapeType="1"/>
            </p:cNvSpPr>
            <p:nvPr/>
          </p:nvSpPr>
          <p:spPr bwMode="auto">
            <a:xfrm flipH="1">
              <a:off x="3581400" y="4419600"/>
              <a:ext cx="228600" cy="2286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85" name="Line 153">
              <a:extLst>
                <a:ext uri="{FF2B5EF4-FFF2-40B4-BE49-F238E27FC236}">
                  <a16:creationId xmlns:a16="http://schemas.microsoft.com/office/drawing/2014/main" id="{372C9E53-D402-1407-F312-1A02C6ED7F56}"/>
                </a:ext>
              </a:extLst>
            </p:cNvPr>
            <p:cNvSpPr>
              <a:spLocks noChangeShapeType="1"/>
            </p:cNvSpPr>
            <p:nvPr/>
          </p:nvSpPr>
          <p:spPr bwMode="auto">
            <a:xfrm>
              <a:off x="3581400" y="4648200"/>
              <a:ext cx="381000" cy="762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86" name="Line 154">
              <a:extLst>
                <a:ext uri="{FF2B5EF4-FFF2-40B4-BE49-F238E27FC236}">
                  <a16:creationId xmlns:a16="http://schemas.microsoft.com/office/drawing/2014/main" id="{6C5D39AB-DDAB-080F-CEB6-008B5576D986}"/>
                </a:ext>
              </a:extLst>
            </p:cNvPr>
            <p:cNvSpPr>
              <a:spLocks noChangeShapeType="1"/>
            </p:cNvSpPr>
            <p:nvPr/>
          </p:nvSpPr>
          <p:spPr bwMode="auto">
            <a:xfrm flipV="1">
              <a:off x="3962400" y="4343400"/>
              <a:ext cx="228600" cy="3810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87" name="Oval 155">
              <a:extLst>
                <a:ext uri="{FF2B5EF4-FFF2-40B4-BE49-F238E27FC236}">
                  <a16:creationId xmlns:a16="http://schemas.microsoft.com/office/drawing/2014/main" id="{AA434F1D-0CD9-98C1-56BE-EE90E7DE3EA0}"/>
                </a:ext>
              </a:extLst>
            </p:cNvPr>
            <p:cNvSpPr>
              <a:spLocks noChangeArrowheads="1"/>
            </p:cNvSpPr>
            <p:nvPr/>
          </p:nvSpPr>
          <p:spPr bwMode="auto">
            <a:xfrm>
              <a:off x="4648200" y="4953000"/>
              <a:ext cx="63500" cy="63500"/>
            </a:xfrm>
            <a:prstGeom prst="ellipse">
              <a:avLst/>
            </a:prstGeom>
            <a:solidFill>
              <a:srgbClr val="FF0000"/>
            </a:solidFill>
            <a:ln w="12700">
              <a:solidFill>
                <a:srgbClr val="FF0000"/>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2388" name="Oval 156">
              <a:extLst>
                <a:ext uri="{FF2B5EF4-FFF2-40B4-BE49-F238E27FC236}">
                  <a16:creationId xmlns:a16="http://schemas.microsoft.com/office/drawing/2014/main" id="{3B836B4F-B9D9-1291-2456-346D0960BE47}"/>
                </a:ext>
              </a:extLst>
            </p:cNvPr>
            <p:cNvSpPr>
              <a:spLocks noChangeArrowheads="1"/>
            </p:cNvSpPr>
            <p:nvPr/>
          </p:nvSpPr>
          <p:spPr bwMode="auto">
            <a:xfrm>
              <a:off x="4711700" y="5257800"/>
              <a:ext cx="63500" cy="63500"/>
            </a:xfrm>
            <a:prstGeom prst="ellipse">
              <a:avLst/>
            </a:prstGeom>
            <a:solidFill>
              <a:srgbClr val="FF0000"/>
            </a:solidFill>
            <a:ln w="12700">
              <a:solidFill>
                <a:srgbClr val="FF0000"/>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2407" name="Oval 176">
              <a:extLst>
                <a:ext uri="{FF2B5EF4-FFF2-40B4-BE49-F238E27FC236}">
                  <a16:creationId xmlns:a16="http://schemas.microsoft.com/office/drawing/2014/main" id="{794A4041-7EB3-598A-4427-20AB7A208B88}"/>
                </a:ext>
              </a:extLst>
            </p:cNvPr>
            <p:cNvSpPr>
              <a:spLocks noChangeArrowheads="1"/>
            </p:cNvSpPr>
            <p:nvPr/>
          </p:nvSpPr>
          <p:spPr bwMode="auto">
            <a:xfrm>
              <a:off x="5397500" y="5410200"/>
              <a:ext cx="63500" cy="63500"/>
            </a:xfrm>
            <a:prstGeom prst="ellipse">
              <a:avLst/>
            </a:prstGeom>
            <a:solidFill>
              <a:srgbClr val="00FF00"/>
            </a:solidFill>
            <a:ln w="12700">
              <a:solidFill>
                <a:srgbClr val="00FF00"/>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2408" name="Oval 177">
              <a:extLst>
                <a:ext uri="{FF2B5EF4-FFF2-40B4-BE49-F238E27FC236}">
                  <a16:creationId xmlns:a16="http://schemas.microsoft.com/office/drawing/2014/main" id="{EA26FE11-1225-45F4-3E8C-656EEB605F1E}"/>
                </a:ext>
              </a:extLst>
            </p:cNvPr>
            <p:cNvSpPr>
              <a:spLocks noChangeArrowheads="1"/>
            </p:cNvSpPr>
            <p:nvPr/>
          </p:nvSpPr>
          <p:spPr bwMode="auto">
            <a:xfrm>
              <a:off x="5321300" y="5562600"/>
              <a:ext cx="63500" cy="63500"/>
            </a:xfrm>
            <a:prstGeom prst="ellipse">
              <a:avLst/>
            </a:prstGeom>
            <a:solidFill>
              <a:srgbClr val="00FF00"/>
            </a:solidFill>
            <a:ln w="12700">
              <a:solidFill>
                <a:srgbClr val="00FF00"/>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2409" name="Oval 178">
              <a:extLst>
                <a:ext uri="{FF2B5EF4-FFF2-40B4-BE49-F238E27FC236}">
                  <a16:creationId xmlns:a16="http://schemas.microsoft.com/office/drawing/2014/main" id="{3A03C42F-8770-DA45-250D-46D4BD406321}"/>
                </a:ext>
              </a:extLst>
            </p:cNvPr>
            <p:cNvSpPr>
              <a:spLocks noChangeArrowheads="1"/>
            </p:cNvSpPr>
            <p:nvPr/>
          </p:nvSpPr>
          <p:spPr bwMode="auto">
            <a:xfrm>
              <a:off x="5549900" y="5638800"/>
              <a:ext cx="63500" cy="63500"/>
            </a:xfrm>
            <a:prstGeom prst="ellipse">
              <a:avLst/>
            </a:prstGeom>
            <a:solidFill>
              <a:srgbClr val="00FF00"/>
            </a:solidFill>
            <a:ln w="12700">
              <a:solidFill>
                <a:srgbClr val="00FF00"/>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2410" name="Oval 179">
              <a:extLst>
                <a:ext uri="{FF2B5EF4-FFF2-40B4-BE49-F238E27FC236}">
                  <a16:creationId xmlns:a16="http://schemas.microsoft.com/office/drawing/2014/main" id="{8D61F5B0-1CE1-A5FD-978B-C9F20D2F7D2B}"/>
                </a:ext>
              </a:extLst>
            </p:cNvPr>
            <p:cNvSpPr>
              <a:spLocks noChangeArrowheads="1"/>
            </p:cNvSpPr>
            <p:nvPr/>
          </p:nvSpPr>
          <p:spPr bwMode="auto">
            <a:xfrm>
              <a:off x="5397500" y="5867400"/>
              <a:ext cx="63500" cy="63500"/>
            </a:xfrm>
            <a:prstGeom prst="ellipse">
              <a:avLst/>
            </a:prstGeom>
            <a:solidFill>
              <a:srgbClr val="00FF00"/>
            </a:solidFill>
            <a:ln w="12700">
              <a:solidFill>
                <a:srgbClr val="00FF00"/>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2412" name="Oval 181">
              <a:extLst>
                <a:ext uri="{FF2B5EF4-FFF2-40B4-BE49-F238E27FC236}">
                  <a16:creationId xmlns:a16="http://schemas.microsoft.com/office/drawing/2014/main" id="{FA4E1343-3136-C17D-4314-8519F62189CA}"/>
                </a:ext>
              </a:extLst>
            </p:cNvPr>
            <p:cNvSpPr>
              <a:spLocks noChangeArrowheads="1"/>
            </p:cNvSpPr>
            <p:nvPr/>
          </p:nvSpPr>
          <p:spPr bwMode="auto">
            <a:xfrm>
              <a:off x="5321300" y="6032500"/>
              <a:ext cx="63500" cy="63500"/>
            </a:xfrm>
            <a:prstGeom prst="ellipse">
              <a:avLst/>
            </a:prstGeom>
            <a:solidFill>
              <a:srgbClr val="00FF00"/>
            </a:solidFill>
            <a:ln w="12700">
              <a:solidFill>
                <a:srgbClr val="00FF00"/>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2413" name="Oval 182">
              <a:extLst>
                <a:ext uri="{FF2B5EF4-FFF2-40B4-BE49-F238E27FC236}">
                  <a16:creationId xmlns:a16="http://schemas.microsoft.com/office/drawing/2014/main" id="{40DB2FD3-51FF-6446-D97E-8210FA15A33D}"/>
                </a:ext>
              </a:extLst>
            </p:cNvPr>
            <p:cNvSpPr>
              <a:spLocks noChangeArrowheads="1"/>
            </p:cNvSpPr>
            <p:nvPr/>
          </p:nvSpPr>
          <p:spPr bwMode="auto">
            <a:xfrm>
              <a:off x="5181600" y="5943600"/>
              <a:ext cx="63500" cy="63500"/>
            </a:xfrm>
            <a:prstGeom prst="ellipse">
              <a:avLst/>
            </a:prstGeom>
            <a:solidFill>
              <a:srgbClr val="00FF00"/>
            </a:solidFill>
            <a:ln w="12700">
              <a:solidFill>
                <a:srgbClr val="00FF00"/>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2414" name="Oval 183">
              <a:extLst>
                <a:ext uri="{FF2B5EF4-FFF2-40B4-BE49-F238E27FC236}">
                  <a16:creationId xmlns:a16="http://schemas.microsoft.com/office/drawing/2014/main" id="{454C49BD-683D-964E-7603-3649B9639D3B}"/>
                </a:ext>
              </a:extLst>
            </p:cNvPr>
            <p:cNvSpPr>
              <a:spLocks noChangeArrowheads="1"/>
            </p:cNvSpPr>
            <p:nvPr/>
          </p:nvSpPr>
          <p:spPr bwMode="auto">
            <a:xfrm>
              <a:off x="5168900" y="6096000"/>
              <a:ext cx="63500" cy="63500"/>
            </a:xfrm>
            <a:prstGeom prst="ellipse">
              <a:avLst/>
            </a:prstGeom>
            <a:solidFill>
              <a:srgbClr val="00FF00"/>
            </a:solidFill>
            <a:ln w="12700">
              <a:solidFill>
                <a:srgbClr val="00FF00"/>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2419" name="Line 188">
              <a:extLst>
                <a:ext uri="{FF2B5EF4-FFF2-40B4-BE49-F238E27FC236}">
                  <a16:creationId xmlns:a16="http://schemas.microsoft.com/office/drawing/2014/main" id="{06B09888-CBAC-4AAB-7BA5-9AFA61B82493}"/>
                </a:ext>
              </a:extLst>
            </p:cNvPr>
            <p:cNvSpPr>
              <a:spLocks noChangeShapeType="1"/>
            </p:cNvSpPr>
            <p:nvPr/>
          </p:nvSpPr>
          <p:spPr bwMode="auto">
            <a:xfrm>
              <a:off x="5321300" y="5638800"/>
              <a:ext cx="228600" cy="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20" name="Line 189">
              <a:extLst>
                <a:ext uri="{FF2B5EF4-FFF2-40B4-BE49-F238E27FC236}">
                  <a16:creationId xmlns:a16="http://schemas.microsoft.com/office/drawing/2014/main" id="{193AA1E7-59AC-7E42-0B69-0E146F67DC11}"/>
                </a:ext>
              </a:extLst>
            </p:cNvPr>
            <p:cNvSpPr>
              <a:spLocks noChangeShapeType="1"/>
            </p:cNvSpPr>
            <p:nvPr/>
          </p:nvSpPr>
          <p:spPr bwMode="auto">
            <a:xfrm flipH="1">
              <a:off x="5245100" y="5562600"/>
              <a:ext cx="76200" cy="38100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21" name="Line 190">
              <a:extLst>
                <a:ext uri="{FF2B5EF4-FFF2-40B4-BE49-F238E27FC236}">
                  <a16:creationId xmlns:a16="http://schemas.microsoft.com/office/drawing/2014/main" id="{CE66F1D7-A5BE-09FC-845E-E1F1336FC881}"/>
                </a:ext>
              </a:extLst>
            </p:cNvPr>
            <p:cNvSpPr>
              <a:spLocks noChangeShapeType="1"/>
            </p:cNvSpPr>
            <p:nvPr/>
          </p:nvSpPr>
          <p:spPr bwMode="auto">
            <a:xfrm>
              <a:off x="5321300" y="5562600"/>
              <a:ext cx="76200" cy="30480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22" name="Line 191">
              <a:extLst>
                <a:ext uri="{FF2B5EF4-FFF2-40B4-BE49-F238E27FC236}">
                  <a16:creationId xmlns:a16="http://schemas.microsoft.com/office/drawing/2014/main" id="{727F5ABD-E48B-8411-031E-686974455E40}"/>
                </a:ext>
              </a:extLst>
            </p:cNvPr>
            <p:cNvSpPr>
              <a:spLocks noChangeShapeType="1"/>
            </p:cNvSpPr>
            <p:nvPr/>
          </p:nvSpPr>
          <p:spPr bwMode="auto">
            <a:xfrm flipH="1">
              <a:off x="5397500" y="5638800"/>
              <a:ext cx="152400" cy="30480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23" name="Line 192">
              <a:extLst>
                <a:ext uri="{FF2B5EF4-FFF2-40B4-BE49-F238E27FC236}">
                  <a16:creationId xmlns:a16="http://schemas.microsoft.com/office/drawing/2014/main" id="{9C81671C-1A11-F447-8210-126E216A6DEC}"/>
                </a:ext>
              </a:extLst>
            </p:cNvPr>
            <p:cNvSpPr>
              <a:spLocks noChangeShapeType="1"/>
            </p:cNvSpPr>
            <p:nvPr/>
          </p:nvSpPr>
          <p:spPr bwMode="auto">
            <a:xfrm>
              <a:off x="5245100" y="5943600"/>
              <a:ext cx="152400" cy="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24" name="Line 193">
              <a:extLst>
                <a:ext uri="{FF2B5EF4-FFF2-40B4-BE49-F238E27FC236}">
                  <a16:creationId xmlns:a16="http://schemas.microsoft.com/office/drawing/2014/main" id="{CB1B28DC-EBE4-38CD-3CB4-BD201A3AB22C}"/>
                </a:ext>
              </a:extLst>
            </p:cNvPr>
            <p:cNvSpPr>
              <a:spLocks noChangeShapeType="1"/>
            </p:cNvSpPr>
            <p:nvPr/>
          </p:nvSpPr>
          <p:spPr bwMode="auto">
            <a:xfrm flipH="1">
              <a:off x="5168900" y="5943600"/>
              <a:ext cx="76200" cy="15240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25" name="Line 194">
              <a:extLst>
                <a:ext uri="{FF2B5EF4-FFF2-40B4-BE49-F238E27FC236}">
                  <a16:creationId xmlns:a16="http://schemas.microsoft.com/office/drawing/2014/main" id="{6D0D981C-B2C7-FBB4-CCB4-30A33F78D040}"/>
                </a:ext>
              </a:extLst>
            </p:cNvPr>
            <p:cNvSpPr>
              <a:spLocks noChangeShapeType="1"/>
            </p:cNvSpPr>
            <p:nvPr/>
          </p:nvSpPr>
          <p:spPr bwMode="auto">
            <a:xfrm flipH="1">
              <a:off x="5321300" y="5867400"/>
              <a:ext cx="152400" cy="22860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26" name="Line 195">
              <a:extLst>
                <a:ext uri="{FF2B5EF4-FFF2-40B4-BE49-F238E27FC236}">
                  <a16:creationId xmlns:a16="http://schemas.microsoft.com/office/drawing/2014/main" id="{C7BA46EC-2613-F16E-1F13-77DA5DF4194F}"/>
                </a:ext>
              </a:extLst>
            </p:cNvPr>
            <p:cNvSpPr>
              <a:spLocks noChangeShapeType="1"/>
            </p:cNvSpPr>
            <p:nvPr/>
          </p:nvSpPr>
          <p:spPr bwMode="auto">
            <a:xfrm>
              <a:off x="5168900" y="6096000"/>
              <a:ext cx="228600" cy="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27" name="Line 196">
              <a:extLst>
                <a:ext uri="{FF2B5EF4-FFF2-40B4-BE49-F238E27FC236}">
                  <a16:creationId xmlns:a16="http://schemas.microsoft.com/office/drawing/2014/main" id="{AF6803FF-B825-B212-C9BF-A9C81202D7BC}"/>
                </a:ext>
              </a:extLst>
            </p:cNvPr>
            <p:cNvSpPr>
              <a:spLocks noChangeShapeType="1"/>
            </p:cNvSpPr>
            <p:nvPr/>
          </p:nvSpPr>
          <p:spPr bwMode="auto">
            <a:xfrm>
              <a:off x="4191000" y="4343400"/>
              <a:ext cx="76200" cy="3048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28" name="Line 197">
              <a:extLst>
                <a:ext uri="{FF2B5EF4-FFF2-40B4-BE49-F238E27FC236}">
                  <a16:creationId xmlns:a16="http://schemas.microsoft.com/office/drawing/2014/main" id="{3DCA1772-A067-003D-D133-B084B418EC69}"/>
                </a:ext>
              </a:extLst>
            </p:cNvPr>
            <p:cNvSpPr>
              <a:spLocks noChangeShapeType="1"/>
            </p:cNvSpPr>
            <p:nvPr/>
          </p:nvSpPr>
          <p:spPr bwMode="auto">
            <a:xfrm>
              <a:off x="4343400" y="4724400"/>
              <a:ext cx="304800" cy="2286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29" name="Line 198">
              <a:extLst>
                <a:ext uri="{FF2B5EF4-FFF2-40B4-BE49-F238E27FC236}">
                  <a16:creationId xmlns:a16="http://schemas.microsoft.com/office/drawing/2014/main" id="{06F7BF98-6229-19F5-A262-6EF989C2A3BA}"/>
                </a:ext>
              </a:extLst>
            </p:cNvPr>
            <p:cNvSpPr>
              <a:spLocks noChangeShapeType="1"/>
            </p:cNvSpPr>
            <p:nvPr/>
          </p:nvSpPr>
          <p:spPr bwMode="auto">
            <a:xfrm>
              <a:off x="4267200" y="4724400"/>
              <a:ext cx="152400" cy="3810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30" name="Line 199">
              <a:extLst>
                <a:ext uri="{FF2B5EF4-FFF2-40B4-BE49-F238E27FC236}">
                  <a16:creationId xmlns:a16="http://schemas.microsoft.com/office/drawing/2014/main" id="{B4F05EE3-06B0-4665-93BD-9ABD9E4A18C1}"/>
                </a:ext>
              </a:extLst>
            </p:cNvPr>
            <p:cNvSpPr>
              <a:spLocks noChangeShapeType="1"/>
            </p:cNvSpPr>
            <p:nvPr/>
          </p:nvSpPr>
          <p:spPr bwMode="auto">
            <a:xfrm>
              <a:off x="4419600" y="5105400"/>
              <a:ext cx="304800" cy="2286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31" name="Line 200">
              <a:extLst>
                <a:ext uri="{FF2B5EF4-FFF2-40B4-BE49-F238E27FC236}">
                  <a16:creationId xmlns:a16="http://schemas.microsoft.com/office/drawing/2014/main" id="{5B4B8860-6661-4679-BFC4-87F39B33859A}"/>
                </a:ext>
              </a:extLst>
            </p:cNvPr>
            <p:cNvSpPr>
              <a:spLocks noChangeShapeType="1"/>
            </p:cNvSpPr>
            <p:nvPr/>
          </p:nvSpPr>
          <p:spPr bwMode="auto">
            <a:xfrm flipV="1">
              <a:off x="4419600" y="5029200"/>
              <a:ext cx="228600" cy="1524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32" name="Line 201">
              <a:extLst>
                <a:ext uri="{FF2B5EF4-FFF2-40B4-BE49-F238E27FC236}">
                  <a16:creationId xmlns:a16="http://schemas.microsoft.com/office/drawing/2014/main" id="{F0C17172-C197-241C-7813-0CD1358F226A}"/>
                </a:ext>
              </a:extLst>
            </p:cNvPr>
            <p:cNvSpPr>
              <a:spLocks noChangeShapeType="1"/>
            </p:cNvSpPr>
            <p:nvPr/>
          </p:nvSpPr>
          <p:spPr bwMode="auto">
            <a:xfrm>
              <a:off x="3962400" y="4724400"/>
              <a:ext cx="152400" cy="3048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33" name="Line 202">
              <a:extLst>
                <a:ext uri="{FF2B5EF4-FFF2-40B4-BE49-F238E27FC236}">
                  <a16:creationId xmlns:a16="http://schemas.microsoft.com/office/drawing/2014/main" id="{3E7CBE49-5F99-681C-13CA-CE639535A56E}"/>
                </a:ext>
              </a:extLst>
            </p:cNvPr>
            <p:cNvSpPr>
              <a:spLocks noChangeShapeType="1"/>
            </p:cNvSpPr>
            <p:nvPr/>
          </p:nvSpPr>
          <p:spPr bwMode="auto">
            <a:xfrm flipH="1">
              <a:off x="4114800" y="4724400"/>
              <a:ext cx="152400" cy="3048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34" name="Line 203">
              <a:extLst>
                <a:ext uri="{FF2B5EF4-FFF2-40B4-BE49-F238E27FC236}">
                  <a16:creationId xmlns:a16="http://schemas.microsoft.com/office/drawing/2014/main" id="{32E7A59A-F8D0-71C5-1FC2-ED6CCA76713E}"/>
                </a:ext>
              </a:extLst>
            </p:cNvPr>
            <p:cNvSpPr>
              <a:spLocks noChangeShapeType="1"/>
            </p:cNvSpPr>
            <p:nvPr/>
          </p:nvSpPr>
          <p:spPr bwMode="auto">
            <a:xfrm>
              <a:off x="4114800" y="5029200"/>
              <a:ext cx="0" cy="2286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35" name="Line 204">
              <a:extLst>
                <a:ext uri="{FF2B5EF4-FFF2-40B4-BE49-F238E27FC236}">
                  <a16:creationId xmlns:a16="http://schemas.microsoft.com/office/drawing/2014/main" id="{227968AD-87E6-5CB5-84D2-16A95C2D56F8}"/>
                </a:ext>
              </a:extLst>
            </p:cNvPr>
            <p:cNvSpPr>
              <a:spLocks noChangeShapeType="1"/>
            </p:cNvSpPr>
            <p:nvPr/>
          </p:nvSpPr>
          <p:spPr bwMode="auto">
            <a:xfrm>
              <a:off x="4114800" y="5334000"/>
              <a:ext cx="60960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36" name="Line 205">
              <a:extLst>
                <a:ext uri="{FF2B5EF4-FFF2-40B4-BE49-F238E27FC236}">
                  <a16:creationId xmlns:a16="http://schemas.microsoft.com/office/drawing/2014/main" id="{16475F39-C9FC-147E-7D2C-B4CE91735D70}"/>
                </a:ext>
              </a:extLst>
            </p:cNvPr>
            <p:cNvSpPr>
              <a:spLocks noChangeShapeType="1"/>
            </p:cNvSpPr>
            <p:nvPr/>
          </p:nvSpPr>
          <p:spPr bwMode="auto">
            <a:xfrm flipV="1">
              <a:off x="4114800" y="5181600"/>
              <a:ext cx="304800" cy="1524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37" name="Line 206">
              <a:extLst>
                <a:ext uri="{FF2B5EF4-FFF2-40B4-BE49-F238E27FC236}">
                  <a16:creationId xmlns:a16="http://schemas.microsoft.com/office/drawing/2014/main" id="{8E73996C-8833-433C-A4A8-AD7827AE1118}"/>
                </a:ext>
              </a:extLst>
            </p:cNvPr>
            <p:cNvSpPr>
              <a:spLocks noChangeShapeType="1"/>
            </p:cNvSpPr>
            <p:nvPr/>
          </p:nvSpPr>
          <p:spPr bwMode="auto">
            <a:xfrm>
              <a:off x="5245100" y="5943600"/>
              <a:ext cx="152400" cy="15240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39" name="Line 208">
              <a:extLst>
                <a:ext uri="{FF2B5EF4-FFF2-40B4-BE49-F238E27FC236}">
                  <a16:creationId xmlns:a16="http://schemas.microsoft.com/office/drawing/2014/main" id="{102FADFA-94CE-E939-FA9C-5F56C7126940}"/>
                </a:ext>
              </a:extLst>
            </p:cNvPr>
            <p:cNvSpPr>
              <a:spLocks noChangeShapeType="1"/>
            </p:cNvSpPr>
            <p:nvPr/>
          </p:nvSpPr>
          <p:spPr bwMode="auto">
            <a:xfrm>
              <a:off x="4114800" y="4953000"/>
              <a:ext cx="381000" cy="2286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46" name="Line 255">
              <a:extLst>
                <a:ext uri="{FF2B5EF4-FFF2-40B4-BE49-F238E27FC236}">
                  <a16:creationId xmlns:a16="http://schemas.microsoft.com/office/drawing/2014/main" id="{C71D250E-D3CB-79D6-288D-1A617763A007}"/>
                </a:ext>
              </a:extLst>
            </p:cNvPr>
            <p:cNvSpPr>
              <a:spLocks noChangeShapeType="1"/>
            </p:cNvSpPr>
            <p:nvPr/>
          </p:nvSpPr>
          <p:spPr bwMode="auto">
            <a:xfrm flipV="1">
              <a:off x="4711700" y="5029200"/>
              <a:ext cx="0" cy="2286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48" name="Line 258">
              <a:extLst>
                <a:ext uri="{FF2B5EF4-FFF2-40B4-BE49-F238E27FC236}">
                  <a16:creationId xmlns:a16="http://schemas.microsoft.com/office/drawing/2014/main" id="{E8E54BD8-BD68-DC5E-F7CA-90C17B55BC75}"/>
                </a:ext>
              </a:extLst>
            </p:cNvPr>
            <p:cNvSpPr>
              <a:spLocks noChangeShapeType="1"/>
            </p:cNvSpPr>
            <p:nvPr/>
          </p:nvSpPr>
          <p:spPr bwMode="auto">
            <a:xfrm flipH="1">
              <a:off x="5321300" y="5410200"/>
              <a:ext cx="76200" cy="22860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49" name="Line 259">
              <a:extLst>
                <a:ext uri="{FF2B5EF4-FFF2-40B4-BE49-F238E27FC236}">
                  <a16:creationId xmlns:a16="http://schemas.microsoft.com/office/drawing/2014/main" id="{DB482821-5F38-F7CF-4ECA-EE01C1EA3368}"/>
                </a:ext>
              </a:extLst>
            </p:cNvPr>
            <p:cNvSpPr>
              <a:spLocks noChangeShapeType="1"/>
            </p:cNvSpPr>
            <p:nvPr/>
          </p:nvSpPr>
          <p:spPr bwMode="auto">
            <a:xfrm>
              <a:off x="5397500" y="5410200"/>
              <a:ext cx="152400" cy="22860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453" name="Text Box 265">
            <a:extLst>
              <a:ext uri="{FF2B5EF4-FFF2-40B4-BE49-F238E27FC236}">
                <a16:creationId xmlns:a16="http://schemas.microsoft.com/office/drawing/2014/main" id="{BFC052BB-216A-3E61-1F45-DFC43E7550B8}"/>
              </a:ext>
            </a:extLst>
          </p:cNvPr>
          <p:cNvSpPr txBox="1">
            <a:spLocks noChangeArrowheads="1"/>
          </p:cNvSpPr>
          <p:nvPr/>
        </p:nvSpPr>
        <p:spPr bwMode="auto">
          <a:xfrm>
            <a:off x="917221" y="2519809"/>
            <a:ext cx="2743200" cy="13382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1714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zh-CN" sz="1800" b="1" dirty="0">
                <a:latin typeface="Calibri" panose="020F0502020204030204" pitchFamily="34" charset="0"/>
                <a:ea typeface="SimSun" panose="02010600030101010101" pitchFamily="2" charset="-122"/>
              </a:rPr>
              <a:t>K-NN Graph</a:t>
            </a:r>
          </a:p>
          <a:p>
            <a:pPr lvl="1">
              <a:spcBef>
                <a:spcPct val="50000"/>
              </a:spcBef>
              <a:buClrTx/>
              <a:buSzTx/>
              <a:buFontTx/>
              <a:buNone/>
            </a:pPr>
            <a:r>
              <a:rPr lang="en-US" altLang="zh-CN" sz="1800" dirty="0">
                <a:latin typeface="Calibri" panose="020F0502020204030204" pitchFamily="34" charset="0"/>
                <a:ea typeface="SimSun" panose="02010600030101010101" pitchFamily="2" charset="-122"/>
              </a:rPr>
              <a:t>P and q are connected if q is among the top k closest neighbors of p</a:t>
            </a:r>
          </a:p>
        </p:txBody>
      </p:sp>
      <p:sp>
        <p:nvSpPr>
          <p:cNvPr id="2454" name="Text Box 215">
            <a:extLst>
              <a:ext uri="{FF2B5EF4-FFF2-40B4-BE49-F238E27FC236}">
                <a16:creationId xmlns:a16="http://schemas.microsoft.com/office/drawing/2014/main" id="{E105A77A-4254-67C1-28A8-53237370799C}"/>
              </a:ext>
            </a:extLst>
          </p:cNvPr>
          <p:cNvSpPr txBox="1">
            <a:spLocks noChangeArrowheads="1"/>
          </p:cNvSpPr>
          <p:nvPr/>
        </p:nvSpPr>
        <p:spPr bwMode="auto">
          <a:xfrm>
            <a:off x="6714350" y="1851659"/>
            <a:ext cx="1752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zh-CN" sz="1400" b="1" dirty="0">
                <a:latin typeface="+mn-lt"/>
                <a:ea typeface="SimSun" panose="02010600030101010101" pitchFamily="2" charset="-122"/>
              </a:rPr>
              <a:t>Partition the Graph</a:t>
            </a:r>
          </a:p>
        </p:txBody>
      </p:sp>
      <p:sp>
        <p:nvSpPr>
          <p:cNvPr id="2455" name="Text Box 218">
            <a:extLst>
              <a:ext uri="{FF2B5EF4-FFF2-40B4-BE49-F238E27FC236}">
                <a16:creationId xmlns:a16="http://schemas.microsoft.com/office/drawing/2014/main" id="{4AE3CC0B-6AFF-BCB3-92C7-78AAD4C05BBF}"/>
              </a:ext>
            </a:extLst>
          </p:cNvPr>
          <p:cNvSpPr txBox="1">
            <a:spLocks noChangeArrowheads="1"/>
          </p:cNvSpPr>
          <p:nvPr/>
        </p:nvSpPr>
        <p:spPr bwMode="auto">
          <a:xfrm>
            <a:off x="8663659" y="4838700"/>
            <a:ext cx="1752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zh-CN" sz="1400" b="1" dirty="0">
                <a:latin typeface="+mn-lt"/>
                <a:ea typeface="SimSun" panose="02010600030101010101" pitchFamily="2" charset="-122"/>
              </a:rPr>
              <a:t>Merge Partition</a:t>
            </a:r>
          </a:p>
        </p:txBody>
      </p:sp>
    </p:spTree>
    <p:extLst>
      <p:ext uri="{BB962C8B-B14F-4D97-AF65-F5344CB8AC3E}">
        <p14:creationId xmlns:p14="http://schemas.microsoft.com/office/powerpoint/2010/main" val="2665588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9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9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9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9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5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5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5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35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5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35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36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45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45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3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4" grpId="0" animBg="1"/>
      <p:bldP spid="2095" grpId="0" animBg="1"/>
      <p:bldP spid="2096" grpId="0" animBg="1"/>
      <p:bldP spid="2097" grpId="0"/>
      <p:bldP spid="2098" grpId="0"/>
      <p:bldP spid="2355" grpId="0" animBg="1"/>
      <p:bldP spid="2356" grpId="0" animBg="1"/>
      <p:bldP spid="2359" grpId="0" animBg="1"/>
      <p:bldP spid="2453" grpId="0" animBg="1"/>
      <p:bldP spid="2454" grpId="0"/>
      <p:bldP spid="2455"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6839C-4974-7817-7AA5-C91EC39C5A95}"/>
              </a:ext>
            </a:extLst>
          </p:cNvPr>
          <p:cNvSpPr>
            <a:spLocks noGrp="1"/>
          </p:cNvSpPr>
          <p:nvPr>
            <p:ph type="title"/>
          </p:nvPr>
        </p:nvSpPr>
        <p:spPr/>
        <p:txBody>
          <a:bodyPr/>
          <a:lstStyle/>
          <a:p>
            <a:r>
              <a:rPr lang="en-US" dirty="0"/>
              <a:t>Density-Based Clustering Methods</a:t>
            </a:r>
          </a:p>
        </p:txBody>
      </p:sp>
      <p:sp>
        <p:nvSpPr>
          <p:cNvPr id="3" name="Content Placeholder 2">
            <a:extLst>
              <a:ext uri="{FF2B5EF4-FFF2-40B4-BE49-F238E27FC236}">
                <a16:creationId xmlns:a16="http://schemas.microsoft.com/office/drawing/2014/main" id="{2CCFFD8B-B680-10A4-DD15-D5C095268DB5}"/>
              </a:ext>
            </a:extLst>
          </p:cNvPr>
          <p:cNvSpPr>
            <a:spLocks noGrp="1"/>
          </p:cNvSpPr>
          <p:nvPr>
            <p:ph idx="1"/>
          </p:nvPr>
        </p:nvSpPr>
        <p:spPr/>
        <p:txBody>
          <a:bodyPr/>
          <a:lstStyle/>
          <a:p>
            <a:r>
              <a:rPr lang="en-US" dirty="0"/>
              <a:t>Clusters are </a:t>
            </a:r>
            <a:r>
              <a:rPr lang="en-US" dirty="0">
                <a:solidFill>
                  <a:srgbClr val="C00000"/>
                </a:solidFill>
              </a:rPr>
              <a:t>dense regions of objects</a:t>
            </a:r>
            <a:r>
              <a:rPr lang="en-US" dirty="0"/>
              <a:t> in </a:t>
            </a:r>
            <a:r>
              <a:rPr lang="en-US" dirty="0">
                <a:solidFill>
                  <a:srgbClr val="C00000"/>
                </a:solidFill>
              </a:rPr>
              <a:t>space</a:t>
            </a:r>
            <a:r>
              <a:rPr lang="en-US" dirty="0"/>
              <a:t> that are separated by </a:t>
            </a:r>
            <a:r>
              <a:rPr lang="en-US" dirty="0">
                <a:solidFill>
                  <a:srgbClr val="C00000"/>
                </a:solidFill>
              </a:rPr>
              <a:t>low-density regions</a:t>
            </a:r>
            <a:r>
              <a:rPr lang="en-US" dirty="0"/>
              <a:t>.</a:t>
            </a:r>
          </a:p>
          <a:p>
            <a:r>
              <a:rPr lang="en-US" dirty="0"/>
              <a:t>It can </a:t>
            </a:r>
            <a:r>
              <a:rPr lang="en-US" dirty="0">
                <a:solidFill>
                  <a:srgbClr val="C00000"/>
                </a:solidFill>
              </a:rPr>
              <a:t>discover clusters of arbitrary shape</a:t>
            </a:r>
            <a:r>
              <a:rPr lang="en-US" dirty="0"/>
              <a:t>.</a:t>
            </a:r>
          </a:p>
          <a:p>
            <a:r>
              <a:rPr lang="en-US" dirty="0"/>
              <a:t>It can handle </a:t>
            </a:r>
            <a:r>
              <a:rPr lang="en-US" dirty="0">
                <a:solidFill>
                  <a:srgbClr val="C00000"/>
                </a:solidFill>
              </a:rPr>
              <a:t>noise in dataset</a:t>
            </a:r>
            <a:r>
              <a:rPr lang="en-US" dirty="0"/>
              <a:t>.</a:t>
            </a:r>
          </a:p>
          <a:p>
            <a:r>
              <a:rPr lang="en-US" dirty="0"/>
              <a:t>It </a:t>
            </a:r>
            <a:r>
              <a:rPr lang="en-US" dirty="0">
                <a:solidFill>
                  <a:srgbClr val="C00000"/>
                </a:solidFill>
              </a:rPr>
              <a:t>required one scan</a:t>
            </a:r>
            <a:r>
              <a:rPr lang="en-US" dirty="0"/>
              <a:t>.</a:t>
            </a:r>
          </a:p>
          <a:p>
            <a:r>
              <a:rPr lang="en-US" dirty="0"/>
              <a:t>Need </a:t>
            </a:r>
            <a:r>
              <a:rPr lang="en-US" dirty="0">
                <a:solidFill>
                  <a:srgbClr val="C00000"/>
                </a:solidFill>
              </a:rPr>
              <a:t>density parameters as termination condition</a:t>
            </a:r>
          </a:p>
          <a:p>
            <a:r>
              <a:rPr lang="en-US" dirty="0"/>
              <a:t>Several density based algorithm.</a:t>
            </a:r>
          </a:p>
          <a:p>
            <a:pPr lvl="1"/>
            <a:r>
              <a:rPr lang="en-US" dirty="0"/>
              <a:t>DBSCAN</a:t>
            </a:r>
            <a:r>
              <a:rPr lang="en-US" dirty="0">
                <a:sym typeface="Wingdings" pitchFamily="2" charset="2"/>
              </a:rPr>
              <a:t>:(Density-Based Clustering Based on Connected Regions with High Density )</a:t>
            </a:r>
            <a:endParaRPr lang="en-US" dirty="0"/>
          </a:p>
          <a:p>
            <a:pPr lvl="1"/>
            <a:r>
              <a:rPr lang="en-US" dirty="0"/>
              <a:t>OPTICS:(Ordering Points to Identify the Clustering Structure)</a:t>
            </a:r>
          </a:p>
          <a:p>
            <a:pPr lvl="1"/>
            <a:r>
              <a:rPr lang="en-US" dirty="0"/>
              <a:t>DENCLUE: (Clustering Based on Density Distribution Functions )</a:t>
            </a:r>
          </a:p>
          <a:p>
            <a:endParaRPr lang="en-US" dirty="0"/>
          </a:p>
        </p:txBody>
      </p:sp>
    </p:spTree>
    <p:extLst>
      <p:ext uri="{BB962C8B-B14F-4D97-AF65-F5344CB8AC3E}">
        <p14:creationId xmlns:p14="http://schemas.microsoft.com/office/powerpoint/2010/main" val="1183178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D50CF-BDEC-8D5D-9EC0-00192F7114E1}"/>
              </a:ext>
            </a:extLst>
          </p:cNvPr>
          <p:cNvSpPr>
            <a:spLocks noGrp="1"/>
          </p:cNvSpPr>
          <p:nvPr>
            <p:ph type="title"/>
          </p:nvPr>
        </p:nvSpPr>
        <p:spPr/>
        <p:txBody>
          <a:bodyPr/>
          <a:lstStyle/>
          <a:p>
            <a:r>
              <a:rPr lang="en-US" dirty="0"/>
              <a:t>DBSCAN</a:t>
            </a:r>
          </a:p>
        </p:txBody>
      </p:sp>
      <p:sp>
        <p:nvSpPr>
          <p:cNvPr id="3" name="Content Placeholder 2">
            <a:extLst>
              <a:ext uri="{FF2B5EF4-FFF2-40B4-BE49-F238E27FC236}">
                <a16:creationId xmlns:a16="http://schemas.microsoft.com/office/drawing/2014/main" id="{C531E912-326A-EF3F-4EF7-13CB110F045C}"/>
              </a:ext>
            </a:extLst>
          </p:cNvPr>
          <p:cNvSpPr>
            <a:spLocks noGrp="1"/>
          </p:cNvSpPr>
          <p:nvPr>
            <p:ph idx="1"/>
          </p:nvPr>
        </p:nvSpPr>
        <p:spPr/>
        <p:txBody>
          <a:bodyPr/>
          <a:lstStyle/>
          <a:p>
            <a:r>
              <a:rPr lang="en-US" dirty="0"/>
              <a:t>The density of an </a:t>
            </a:r>
            <a:r>
              <a:rPr lang="en-US" dirty="0">
                <a:solidFill>
                  <a:srgbClr val="C00000"/>
                </a:solidFill>
              </a:rPr>
              <a:t>object O can be measured </a:t>
            </a:r>
            <a:r>
              <a:rPr lang="en-US" dirty="0"/>
              <a:t>by the number of objects </a:t>
            </a:r>
            <a:r>
              <a:rPr lang="en-US" dirty="0">
                <a:solidFill>
                  <a:srgbClr val="C00000"/>
                </a:solidFill>
              </a:rPr>
              <a:t>close to O</a:t>
            </a:r>
            <a:r>
              <a:rPr lang="en-US" dirty="0"/>
              <a:t>. </a:t>
            </a:r>
          </a:p>
          <a:p>
            <a:r>
              <a:rPr lang="en-US" dirty="0"/>
              <a:t>DBSCAN </a:t>
            </a:r>
            <a:r>
              <a:rPr lang="en-US" dirty="0">
                <a:solidFill>
                  <a:srgbClr val="C00000"/>
                </a:solidFill>
              </a:rPr>
              <a:t>(Density-Based Spatial Clustering of Applications with Noise</a:t>
            </a:r>
            <a:r>
              <a:rPr lang="en-US" dirty="0"/>
              <a:t>) finds core objects, that is, objects </a:t>
            </a:r>
            <a:r>
              <a:rPr lang="en-US" dirty="0">
                <a:solidFill>
                  <a:srgbClr val="C00000"/>
                </a:solidFill>
              </a:rPr>
              <a:t>that have dense neighborhoods</a:t>
            </a:r>
            <a:r>
              <a:rPr lang="en-US" dirty="0"/>
              <a:t>. </a:t>
            </a:r>
          </a:p>
          <a:p>
            <a:r>
              <a:rPr lang="en-US" dirty="0"/>
              <a:t>It connects </a:t>
            </a:r>
            <a:r>
              <a:rPr lang="en-US" dirty="0">
                <a:solidFill>
                  <a:srgbClr val="C00000"/>
                </a:solidFill>
              </a:rPr>
              <a:t>core objects and their neighborhoods </a:t>
            </a:r>
            <a:r>
              <a:rPr lang="en-US" dirty="0"/>
              <a:t>to </a:t>
            </a:r>
            <a:r>
              <a:rPr lang="en-US" dirty="0">
                <a:solidFill>
                  <a:srgbClr val="C00000"/>
                </a:solidFill>
              </a:rPr>
              <a:t>form dense regions as clusters</a:t>
            </a:r>
            <a:r>
              <a:rPr lang="en-US" dirty="0"/>
              <a:t>. </a:t>
            </a:r>
          </a:p>
          <a:p>
            <a:r>
              <a:rPr lang="en-US" dirty="0"/>
              <a:t>A </a:t>
            </a:r>
            <a:r>
              <a:rPr lang="en-US" dirty="0">
                <a:solidFill>
                  <a:srgbClr val="C00000"/>
                </a:solidFill>
              </a:rPr>
              <a:t>user-specified parameter Eps</a:t>
            </a:r>
            <a:r>
              <a:rPr lang="el-GR" dirty="0">
                <a:solidFill>
                  <a:srgbClr val="C00000"/>
                </a:solidFill>
              </a:rPr>
              <a:t> &gt; 0 </a:t>
            </a:r>
            <a:r>
              <a:rPr lang="en-US" dirty="0"/>
              <a:t>is used to specify the </a:t>
            </a:r>
            <a:r>
              <a:rPr lang="en-US" dirty="0">
                <a:solidFill>
                  <a:srgbClr val="C00000"/>
                </a:solidFill>
              </a:rPr>
              <a:t>radius of a neighborhood</a:t>
            </a:r>
            <a:r>
              <a:rPr lang="en-US" dirty="0"/>
              <a:t>. </a:t>
            </a:r>
          </a:p>
          <a:p>
            <a:r>
              <a:rPr lang="en-US" dirty="0"/>
              <a:t>the density of a </a:t>
            </a:r>
            <a:r>
              <a:rPr lang="en-US" dirty="0">
                <a:solidFill>
                  <a:srgbClr val="C00000"/>
                </a:solidFill>
              </a:rPr>
              <a:t>neighborhood</a:t>
            </a:r>
            <a:r>
              <a:rPr lang="en-US" dirty="0"/>
              <a:t> can be measured simply by the number of </a:t>
            </a:r>
            <a:r>
              <a:rPr lang="en-US" dirty="0">
                <a:solidFill>
                  <a:srgbClr val="C00000"/>
                </a:solidFill>
              </a:rPr>
              <a:t>objects in the neighborhood </a:t>
            </a:r>
          </a:p>
          <a:p>
            <a:r>
              <a:rPr lang="en-US" dirty="0"/>
              <a:t>DBSCAN uses another </a:t>
            </a:r>
            <a:r>
              <a:rPr lang="en-US" dirty="0">
                <a:solidFill>
                  <a:srgbClr val="C00000"/>
                </a:solidFill>
              </a:rPr>
              <a:t>user-specified parameter</a:t>
            </a:r>
            <a:r>
              <a:rPr lang="en-US" dirty="0"/>
              <a:t>, </a:t>
            </a:r>
            <a:r>
              <a:rPr lang="en-US" dirty="0" err="1">
                <a:solidFill>
                  <a:srgbClr val="C00000"/>
                </a:solidFill>
              </a:rPr>
              <a:t>MinPts</a:t>
            </a:r>
            <a:r>
              <a:rPr lang="en-US" dirty="0">
                <a:solidFill>
                  <a:srgbClr val="C00000"/>
                </a:solidFill>
              </a:rPr>
              <a:t>, which specifies the density threshold of dense regions. </a:t>
            </a:r>
          </a:p>
          <a:p>
            <a:r>
              <a:rPr lang="en-US" dirty="0"/>
              <a:t>Two parameters:</a:t>
            </a:r>
          </a:p>
          <a:p>
            <a:pPr lvl="1"/>
            <a:r>
              <a:rPr lang="en-US" dirty="0">
                <a:solidFill>
                  <a:srgbClr val="C00000"/>
                </a:solidFill>
              </a:rPr>
              <a:t>Eps: </a:t>
            </a:r>
            <a:r>
              <a:rPr lang="en-US" dirty="0"/>
              <a:t>Maximum radius of the </a:t>
            </a:r>
            <a:r>
              <a:rPr lang="en-US" dirty="0" err="1">
                <a:solidFill>
                  <a:srgbClr val="C00000"/>
                </a:solidFill>
              </a:rPr>
              <a:t>neighbourhood</a:t>
            </a:r>
            <a:endParaRPr lang="en-US" dirty="0">
              <a:solidFill>
                <a:srgbClr val="C00000"/>
              </a:solidFill>
            </a:endParaRPr>
          </a:p>
          <a:p>
            <a:pPr lvl="1"/>
            <a:r>
              <a:rPr lang="en-US" dirty="0" err="1">
                <a:solidFill>
                  <a:srgbClr val="C00000"/>
                </a:solidFill>
              </a:rPr>
              <a:t>MinPts</a:t>
            </a:r>
            <a:r>
              <a:rPr lang="en-US" dirty="0"/>
              <a:t>: Minimum number of </a:t>
            </a:r>
            <a:r>
              <a:rPr lang="en-US" dirty="0">
                <a:solidFill>
                  <a:srgbClr val="C00000"/>
                </a:solidFill>
              </a:rPr>
              <a:t>points</a:t>
            </a:r>
            <a:r>
              <a:rPr lang="en-US" dirty="0"/>
              <a:t> in an </a:t>
            </a:r>
            <a:r>
              <a:rPr lang="en-US" dirty="0">
                <a:solidFill>
                  <a:srgbClr val="C00000"/>
                </a:solidFill>
              </a:rPr>
              <a:t>Eps-</a:t>
            </a:r>
            <a:r>
              <a:rPr lang="en-US" dirty="0" err="1">
                <a:solidFill>
                  <a:srgbClr val="C00000"/>
                </a:solidFill>
              </a:rPr>
              <a:t>neighbourhood</a:t>
            </a:r>
            <a:r>
              <a:rPr lang="en-US" dirty="0">
                <a:solidFill>
                  <a:srgbClr val="C00000"/>
                </a:solidFill>
              </a:rPr>
              <a:t> of that point</a:t>
            </a:r>
          </a:p>
          <a:p>
            <a:endParaRPr lang="en-US" dirty="0"/>
          </a:p>
          <a:p>
            <a:endParaRPr lang="en-US" dirty="0"/>
          </a:p>
          <a:p>
            <a:r>
              <a:rPr lang="en-US" dirty="0"/>
              <a:t> </a:t>
            </a:r>
          </a:p>
          <a:p>
            <a:endParaRPr lang="en-US" dirty="0"/>
          </a:p>
          <a:p>
            <a:endParaRPr lang="en-US" dirty="0"/>
          </a:p>
        </p:txBody>
      </p:sp>
    </p:spTree>
    <p:extLst>
      <p:ext uri="{BB962C8B-B14F-4D97-AF65-F5344CB8AC3E}">
        <p14:creationId xmlns:p14="http://schemas.microsoft.com/office/powerpoint/2010/main" val="2352077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C2203-5F30-2FFA-643B-352490EFF610}"/>
              </a:ext>
            </a:extLst>
          </p:cNvPr>
          <p:cNvSpPr>
            <a:spLocks noGrp="1"/>
          </p:cNvSpPr>
          <p:nvPr>
            <p:ph type="title"/>
          </p:nvPr>
        </p:nvSpPr>
        <p:spPr/>
        <p:txBody>
          <a:bodyPr/>
          <a:lstStyle/>
          <a:p>
            <a:r>
              <a:rPr lang="en-US" dirty="0"/>
              <a:t>DBSCAN</a:t>
            </a:r>
          </a:p>
        </p:txBody>
      </p:sp>
      <p:sp>
        <p:nvSpPr>
          <p:cNvPr id="3" name="Content Placeholder 2">
            <a:extLst>
              <a:ext uri="{FF2B5EF4-FFF2-40B4-BE49-F238E27FC236}">
                <a16:creationId xmlns:a16="http://schemas.microsoft.com/office/drawing/2014/main" id="{1F6F4804-1BDA-7CD6-CF7B-3EB27004336F}"/>
              </a:ext>
            </a:extLst>
          </p:cNvPr>
          <p:cNvSpPr>
            <a:spLocks noGrp="1"/>
          </p:cNvSpPr>
          <p:nvPr>
            <p:ph idx="1"/>
          </p:nvPr>
        </p:nvSpPr>
        <p:spPr>
          <a:xfrm>
            <a:off x="131180" y="863445"/>
            <a:ext cx="11929641" cy="896776"/>
          </a:xfrm>
        </p:spPr>
        <p:txBody>
          <a:bodyPr/>
          <a:lstStyle/>
          <a:p>
            <a:r>
              <a:rPr lang="en-US" dirty="0"/>
              <a:t>An object is a </a:t>
            </a:r>
            <a:r>
              <a:rPr lang="en-US" dirty="0">
                <a:solidFill>
                  <a:srgbClr val="C00000"/>
                </a:solidFill>
              </a:rPr>
              <a:t>core object </a:t>
            </a:r>
            <a:r>
              <a:rPr lang="en-US" dirty="0"/>
              <a:t>if the </a:t>
            </a:r>
            <a:r>
              <a:rPr lang="en-US" dirty="0">
                <a:solidFill>
                  <a:srgbClr val="C00000"/>
                </a:solidFill>
              </a:rPr>
              <a:t>Eps</a:t>
            </a:r>
            <a:r>
              <a:rPr lang="el-GR" dirty="0">
                <a:solidFill>
                  <a:srgbClr val="C00000"/>
                </a:solidFill>
              </a:rPr>
              <a:t>-</a:t>
            </a:r>
            <a:r>
              <a:rPr lang="en-US" dirty="0">
                <a:solidFill>
                  <a:srgbClr val="C00000"/>
                </a:solidFill>
              </a:rPr>
              <a:t>neighborhood of the object </a:t>
            </a:r>
            <a:r>
              <a:rPr lang="en-US" dirty="0"/>
              <a:t>contains at </a:t>
            </a:r>
            <a:r>
              <a:rPr lang="en-US" dirty="0">
                <a:solidFill>
                  <a:srgbClr val="C00000"/>
                </a:solidFill>
              </a:rPr>
              <a:t>least </a:t>
            </a:r>
            <a:r>
              <a:rPr lang="en-US" dirty="0" err="1">
                <a:solidFill>
                  <a:srgbClr val="C00000"/>
                </a:solidFill>
              </a:rPr>
              <a:t>MinPts</a:t>
            </a:r>
            <a:r>
              <a:rPr lang="en-US" dirty="0">
                <a:solidFill>
                  <a:srgbClr val="C00000"/>
                </a:solidFill>
              </a:rPr>
              <a:t> objects. </a:t>
            </a:r>
          </a:p>
          <a:p>
            <a:pPr lvl="1"/>
            <a:endParaRPr lang="en-US" b="1" dirty="0"/>
          </a:p>
        </p:txBody>
      </p:sp>
      <p:sp>
        <p:nvSpPr>
          <p:cNvPr id="4" name="Content Placeholder 2">
            <a:extLst>
              <a:ext uri="{FF2B5EF4-FFF2-40B4-BE49-F238E27FC236}">
                <a16:creationId xmlns:a16="http://schemas.microsoft.com/office/drawing/2014/main" id="{B37A876B-763F-4E5C-AECE-AABC48221F5F}"/>
              </a:ext>
            </a:extLst>
          </p:cNvPr>
          <p:cNvSpPr txBox="1">
            <a:spLocks/>
          </p:cNvSpPr>
          <p:nvPr/>
        </p:nvSpPr>
        <p:spPr>
          <a:xfrm>
            <a:off x="131180" y="1933900"/>
            <a:ext cx="11824599" cy="1677027"/>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ebdings" panose="05030102010509060703"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b="1" dirty="0">
                <a:ea typeface="SimSun" panose="02010600030101010101" pitchFamily="2" charset="-122"/>
              </a:rPr>
              <a:t>Directly density-reachable</a:t>
            </a:r>
            <a:r>
              <a:rPr lang="en-US" b="1" dirty="0"/>
              <a:t>.</a:t>
            </a:r>
          </a:p>
          <a:p>
            <a:r>
              <a:rPr lang="en-US" dirty="0"/>
              <a:t>For a core object </a:t>
            </a:r>
            <a:r>
              <a:rPr lang="en-US" dirty="0">
                <a:solidFill>
                  <a:srgbClr val="C00000"/>
                </a:solidFill>
              </a:rPr>
              <a:t>q</a:t>
            </a:r>
            <a:r>
              <a:rPr lang="en-US" dirty="0"/>
              <a:t> and an object </a:t>
            </a:r>
            <a:r>
              <a:rPr lang="en-US" dirty="0">
                <a:solidFill>
                  <a:srgbClr val="C00000"/>
                </a:solidFill>
              </a:rPr>
              <a:t>p.</a:t>
            </a:r>
            <a:endParaRPr lang="en-US" dirty="0"/>
          </a:p>
          <a:p>
            <a:r>
              <a:rPr lang="en-US" dirty="0"/>
              <a:t>we say that </a:t>
            </a:r>
            <a:r>
              <a:rPr lang="en-US" dirty="0">
                <a:solidFill>
                  <a:srgbClr val="C00000"/>
                </a:solidFill>
              </a:rPr>
              <a:t>p</a:t>
            </a:r>
            <a:r>
              <a:rPr lang="en-US" dirty="0"/>
              <a:t> is directly density-reachable from </a:t>
            </a:r>
            <a:r>
              <a:rPr lang="en-US" dirty="0">
                <a:solidFill>
                  <a:srgbClr val="C00000"/>
                </a:solidFill>
              </a:rPr>
              <a:t>q </a:t>
            </a:r>
            <a:r>
              <a:rPr lang="en-US" dirty="0"/>
              <a:t>(with respect to </a:t>
            </a:r>
            <a:r>
              <a:rPr lang="el-GR" dirty="0"/>
              <a:t>ε </a:t>
            </a:r>
            <a:r>
              <a:rPr lang="en-US" dirty="0"/>
              <a:t>and </a:t>
            </a:r>
            <a:r>
              <a:rPr lang="en-US" dirty="0" err="1"/>
              <a:t>MinPts</a:t>
            </a:r>
            <a:r>
              <a:rPr lang="en-US" dirty="0"/>
              <a:t>) if p is within the </a:t>
            </a:r>
            <a:r>
              <a:rPr lang="el-GR" dirty="0"/>
              <a:t>ε-</a:t>
            </a:r>
            <a:r>
              <a:rPr lang="en-US" dirty="0"/>
              <a:t>neighborhood of </a:t>
            </a:r>
            <a:r>
              <a:rPr lang="en-US" dirty="0">
                <a:solidFill>
                  <a:srgbClr val="C00000"/>
                </a:solidFill>
              </a:rPr>
              <a:t>q </a:t>
            </a:r>
          </a:p>
          <a:p>
            <a:pPr lvl="1"/>
            <a:endParaRPr lang="en-US" b="1" dirty="0"/>
          </a:p>
        </p:txBody>
      </p:sp>
      <p:grpSp>
        <p:nvGrpSpPr>
          <p:cNvPr id="5" name="Group 50">
            <a:extLst>
              <a:ext uri="{FF2B5EF4-FFF2-40B4-BE49-F238E27FC236}">
                <a16:creationId xmlns:a16="http://schemas.microsoft.com/office/drawing/2014/main" id="{2F2CD750-7CD8-41BC-5FF4-2AB055D5C0E1}"/>
              </a:ext>
            </a:extLst>
          </p:cNvPr>
          <p:cNvGrpSpPr>
            <a:grpSpLocks/>
          </p:cNvGrpSpPr>
          <p:nvPr/>
        </p:nvGrpSpPr>
        <p:grpSpPr bwMode="auto">
          <a:xfrm>
            <a:off x="3477896" y="4165600"/>
            <a:ext cx="3879850" cy="1663700"/>
            <a:chOff x="5264150" y="4648200"/>
            <a:chExt cx="3879850" cy="1663700"/>
          </a:xfrm>
        </p:grpSpPr>
        <p:sp>
          <p:nvSpPr>
            <p:cNvPr id="6" name="Rectangle 2072">
              <a:extLst>
                <a:ext uri="{FF2B5EF4-FFF2-40B4-BE49-F238E27FC236}">
                  <a16:creationId xmlns:a16="http://schemas.microsoft.com/office/drawing/2014/main" id="{72DB9B8D-44B5-0D84-8A23-145E71733901}"/>
                </a:ext>
              </a:extLst>
            </p:cNvPr>
            <p:cNvSpPr>
              <a:spLocks noChangeArrowheads="1"/>
            </p:cNvSpPr>
            <p:nvPr/>
          </p:nvSpPr>
          <p:spPr bwMode="auto">
            <a:xfrm>
              <a:off x="7315200" y="4946650"/>
              <a:ext cx="1828800" cy="1016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zh-CN" sz="2400" dirty="0" err="1">
                  <a:latin typeface="+mn-lt"/>
                  <a:ea typeface="SimSun" panose="02010600030101010101" pitchFamily="2" charset="-122"/>
                </a:rPr>
                <a:t>MinPts</a:t>
              </a:r>
              <a:r>
                <a:rPr lang="en-US" altLang="zh-CN" sz="2400" dirty="0">
                  <a:latin typeface="+mn-lt"/>
                  <a:ea typeface="SimSun" panose="02010600030101010101" pitchFamily="2" charset="-122"/>
                </a:rPr>
                <a:t> = 5</a:t>
              </a:r>
            </a:p>
            <a:p>
              <a:pPr>
                <a:spcBef>
                  <a:spcPct val="50000"/>
                </a:spcBef>
                <a:buClrTx/>
                <a:buSzTx/>
                <a:buFontTx/>
                <a:buNone/>
              </a:pPr>
              <a:r>
                <a:rPr lang="en-US" altLang="zh-CN" sz="2400" dirty="0">
                  <a:latin typeface="+mn-lt"/>
                  <a:ea typeface="SimSun" panose="02010600030101010101" pitchFamily="2" charset="-122"/>
                </a:rPr>
                <a:t>Eps = 1 cm</a:t>
              </a:r>
            </a:p>
          </p:txBody>
        </p:sp>
        <p:grpSp>
          <p:nvGrpSpPr>
            <p:cNvPr id="7" name="Group 49">
              <a:extLst>
                <a:ext uri="{FF2B5EF4-FFF2-40B4-BE49-F238E27FC236}">
                  <a16:creationId xmlns:a16="http://schemas.microsoft.com/office/drawing/2014/main" id="{71FE3101-2BED-625C-8854-701BD2026835}"/>
                </a:ext>
              </a:extLst>
            </p:cNvPr>
            <p:cNvGrpSpPr>
              <a:grpSpLocks/>
            </p:cNvGrpSpPr>
            <p:nvPr/>
          </p:nvGrpSpPr>
          <p:grpSpPr bwMode="auto">
            <a:xfrm>
              <a:off x="5264150" y="4648200"/>
              <a:ext cx="1663700" cy="1663700"/>
              <a:chOff x="5264150" y="4648200"/>
              <a:chExt cx="1663700" cy="1663700"/>
            </a:xfrm>
          </p:grpSpPr>
          <p:sp>
            <p:nvSpPr>
              <p:cNvPr id="8" name="Oval 2054">
                <a:extLst>
                  <a:ext uri="{FF2B5EF4-FFF2-40B4-BE49-F238E27FC236}">
                    <a16:creationId xmlns:a16="http://schemas.microsoft.com/office/drawing/2014/main" id="{8A207257-9FF7-46C8-B01C-4DAB663E9590}"/>
                  </a:ext>
                </a:extLst>
              </p:cNvPr>
              <p:cNvSpPr>
                <a:spLocks noChangeArrowheads="1"/>
              </p:cNvSpPr>
              <p:nvPr/>
            </p:nvSpPr>
            <p:spPr bwMode="auto">
              <a:xfrm>
                <a:off x="5375275" y="5430838"/>
                <a:ext cx="100013" cy="98425"/>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9" name="Oval 2055">
                <a:extLst>
                  <a:ext uri="{FF2B5EF4-FFF2-40B4-BE49-F238E27FC236}">
                    <a16:creationId xmlns:a16="http://schemas.microsoft.com/office/drawing/2014/main" id="{A8304B83-67A8-B41A-EC06-7DF5A8D9BBA8}"/>
                  </a:ext>
                </a:extLst>
              </p:cNvPr>
              <p:cNvSpPr>
                <a:spLocks noChangeArrowheads="1"/>
              </p:cNvSpPr>
              <p:nvPr/>
            </p:nvSpPr>
            <p:spPr bwMode="auto">
              <a:xfrm>
                <a:off x="5711825" y="5541963"/>
                <a:ext cx="98425" cy="100013"/>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0" name="Oval 2056">
                <a:extLst>
                  <a:ext uri="{FF2B5EF4-FFF2-40B4-BE49-F238E27FC236}">
                    <a16:creationId xmlns:a16="http://schemas.microsoft.com/office/drawing/2014/main" id="{D1FEC158-EF61-6C39-AC96-DAECD915BCCD}"/>
                  </a:ext>
                </a:extLst>
              </p:cNvPr>
              <p:cNvSpPr>
                <a:spLocks noChangeArrowheads="1"/>
              </p:cNvSpPr>
              <p:nvPr/>
            </p:nvSpPr>
            <p:spPr bwMode="auto">
              <a:xfrm>
                <a:off x="5867400" y="5181600"/>
                <a:ext cx="98425" cy="98425"/>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1" name="Oval 2057">
                <a:extLst>
                  <a:ext uri="{FF2B5EF4-FFF2-40B4-BE49-F238E27FC236}">
                    <a16:creationId xmlns:a16="http://schemas.microsoft.com/office/drawing/2014/main" id="{1EE5FD29-7599-B982-E106-20B66511759D}"/>
                  </a:ext>
                </a:extLst>
              </p:cNvPr>
              <p:cNvSpPr>
                <a:spLocks noChangeArrowheads="1"/>
              </p:cNvSpPr>
              <p:nvPr/>
            </p:nvSpPr>
            <p:spPr bwMode="auto">
              <a:xfrm>
                <a:off x="5264150" y="5876925"/>
                <a:ext cx="98425" cy="100013"/>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2" name="Oval 2058">
                <a:extLst>
                  <a:ext uri="{FF2B5EF4-FFF2-40B4-BE49-F238E27FC236}">
                    <a16:creationId xmlns:a16="http://schemas.microsoft.com/office/drawing/2014/main" id="{65EE83A3-42DA-85A4-4ADC-0141D2F35616}"/>
                  </a:ext>
                </a:extLst>
              </p:cNvPr>
              <p:cNvSpPr>
                <a:spLocks noChangeArrowheads="1"/>
              </p:cNvSpPr>
              <p:nvPr/>
            </p:nvSpPr>
            <p:spPr bwMode="auto">
              <a:xfrm>
                <a:off x="5487988" y="5654675"/>
                <a:ext cx="98425" cy="98425"/>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3" name="Oval 2059">
                <a:extLst>
                  <a:ext uri="{FF2B5EF4-FFF2-40B4-BE49-F238E27FC236}">
                    <a16:creationId xmlns:a16="http://schemas.microsoft.com/office/drawing/2014/main" id="{3B3B3DE2-9794-DD0B-B600-F5E79CEF01E2}"/>
                  </a:ext>
                </a:extLst>
              </p:cNvPr>
              <p:cNvSpPr>
                <a:spLocks noChangeArrowheads="1"/>
              </p:cNvSpPr>
              <p:nvPr/>
            </p:nvSpPr>
            <p:spPr bwMode="auto">
              <a:xfrm>
                <a:off x="5487988" y="5876925"/>
                <a:ext cx="98425" cy="100013"/>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4" name="Oval 2060">
                <a:extLst>
                  <a:ext uri="{FF2B5EF4-FFF2-40B4-BE49-F238E27FC236}">
                    <a16:creationId xmlns:a16="http://schemas.microsoft.com/office/drawing/2014/main" id="{50D93599-D684-64C9-BF6D-35849FBFB3A1}"/>
                  </a:ext>
                </a:extLst>
              </p:cNvPr>
              <p:cNvSpPr>
                <a:spLocks noChangeArrowheads="1"/>
              </p:cNvSpPr>
              <p:nvPr/>
            </p:nvSpPr>
            <p:spPr bwMode="auto">
              <a:xfrm>
                <a:off x="5822950" y="5989638"/>
                <a:ext cx="98425" cy="98425"/>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5" name="Oval 2061">
                <a:extLst>
                  <a:ext uri="{FF2B5EF4-FFF2-40B4-BE49-F238E27FC236}">
                    <a16:creationId xmlns:a16="http://schemas.microsoft.com/office/drawing/2014/main" id="{D88403F7-5982-25DC-6FA9-E016127E777E}"/>
                  </a:ext>
                </a:extLst>
              </p:cNvPr>
              <p:cNvSpPr>
                <a:spLocks noChangeArrowheads="1"/>
              </p:cNvSpPr>
              <p:nvPr/>
            </p:nvSpPr>
            <p:spPr bwMode="auto">
              <a:xfrm>
                <a:off x="5822950" y="4648200"/>
                <a:ext cx="1104900" cy="11049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6" name="Oval 2062">
                <a:extLst>
                  <a:ext uri="{FF2B5EF4-FFF2-40B4-BE49-F238E27FC236}">
                    <a16:creationId xmlns:a16="http://schemas.microsoft.com/office/drawing/2014/main" id="{2378EF66-3053-3313-1E04-0A7F2B6392AC}"/>
                  </a:ext>
                </a:extLst>
              </p:cNvPr>
              <p:cNvSpPr>
                <a:spLocks noChangeArrowheads="1"/>
              </p:cNvSpPr>
              <p:nvPr/>
            </p:nvSpPr>
            <p:spPr bwMode="auto">
              <a:xfrm>
                <a:off x="5822950" y="4983163"/>
                <a:ext cx="98425" cy="100013"/>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7" name="Oval 2063">
                <a:extLst>
                  <a:ext uri="{FF2B5EF4-FFF2-40B4-BE49-F238E27FC236}">
                    <a16:creationId xmlns:a16="http://schemas.microsoft.com/office/drawing/2014/main" id="{691C05EF-860A-23CB-8DE9-01D4CFCB6936}"/>
                  </a:ext>
                </a:extLst>
              </p:cNvPr>
              <p:cNvSpPr>
                <a:spLocks noChangeArrowheads="1"/>
              </p:cNvSpPr>
              <p:nvPr/>
            </p:nvSpPr>
            <p:spPr bwMode="auto">
              <a:xfrm>
                <a:off x="6492875" y="5654675"/>
                <a:ext cx="100013" cy="98425"/>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8" name="Oval 2064">
                <a:extLst>
                  <a:ext uri="{FF2B5EF4-FFF2-40B4-BE49-F238E27FC236}">
                    <a16:creationId xmlns:a16="http://schemas.microsoft.com/office/drawing/2014/main" id="{0D4A5128-C192-8E10-C645-2EFA36E5692A}"/>
                  </a:ext>
                </a:extLst>
              </p:cNvPr>
              <p:cNvSpPr>
                <a:spLocks noChangeArrowheads="1"/>
              </p:cNvSpPr>
              <p:nvPr/>
            </p:nvSpPr>
            <p:spPr bwMode="auto">
              <a:xfrm>
                <a:off x="6270625" y="5207000"/>
                <a:ext cx="98425" cy="98425"/>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9" name="Oval 2065">
                <a:extLst>
                  <a:ext uri="{FF2B5EF4-FFF2-40B4-BE49-F238E27FC236}">
                    <a16:creationId xmlns:a16="http://schemas.microsoft.com/office/drawing/2014/main" id="{71E66BF1-F5E6-45E6-CE45-35E998ABF0A2}"/>
                  </a:ext>
                </a:extLst>
              </p:cNvPr>
              <p:cNvSpPr>
                <a:spLocks noChangeArrowheads="1"/>
              </p:cNvSpPr>
              <p:nvPr/>
            </p:nvSpPr>
            <p:spPr bwMode="auto">
              <a:xfrm>
                <a:off x="5711825" y="5765800"/>
                <a:ext cx="98425" cy="98425"/>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20" name="Oval 2066">
                <a:extLst>
                  <a:ext uri="{FF2B5EF4-FFF2-40B4-BE49-F238E27FC236}">
                    <a16:creationId xmlns:a16="http://schemas.microsoft.com/office/drawing/2014/main" id="{78853C13-683D-A6BF-5CE3-DD5124232941}"/>
                  </a:ext>
                </a:extLst>
              </p:cNvPr>
              <p:cNvSpPr>
                <a:spLocks noChangeArrowheads="1"/>
              </p:cNvSpPr>
              <p:nvPr/>
            </p:nvSpPr>
            <p:spPr bwMode="auto">
              <a:xfrm>
                <a:off x="5934075" y="5541963"/>
                <a:ext cx="100013" cy="100013"/>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21" name="Oval 2067">
                <a:extLst>
                  <a:ext uri="{FF2B5EF4-FFF2-40B4-BE49-F238E27FC236}">
                    <a16:creationId xmlns:a16="http://schemas.microsoft.com/office/drawing/2014/main" id="{AE2DCE04-8DCA-D9F9-EACB-6F9B0C82E269}"/>
                  </a:ext>
                </a:extLst>
              </p:cNvPr>
              <p:cNvSpPr>
                <a:spLocks noChangeArrowheads="1"/>
              </p:cNvSpPr>
              <p:nvPr/>
            </p:nvSpPr>
            <p:spPr bwMode="auto">
              <a:xfrm>
                <a:off x="6157913" y="5876925"/>
                <a:ext cx="100013" cy="100013"/>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22" name="Oval 2068">
                <a:extLst>
                  <a:ext uri="{FF2B5EF4-FFF2-40B4-BE49-F238E27FC236}">
                    <a16:creationId xmlns:a16="http://schemas.microsoft.com/office/drawing/2014/main" id="{160BF2A1-1977-1BA5-B2C8-1A07CBB233C9}"/>
                  </a:ext>
                </a:extLst>
              </p:cNvPr>
              <p:cNvSpPr>
                <a:spLocks noChangeArrowheads="1"/>
              </p:cNvSpPr>
              <p:nvPr/>
            </p:nvSpPr>
            <p:spPr bwMode="auto">
              <a:xfrm>
                <a:off x="6716713" y="5989638"/>
                <a:ext cx="100013" cy="98425"/>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23" name="Oval 2069">
                <a:extLst>
                  <a:ext uri="{FF2B5EF4-FFF2-40B4-BE49-F238E27FC236}">
                    <a16:creationId xmlns:a16="http://schemas.microsoft.com/office/drawing/2014/main" id="{39CDC18E-9EF0-5A68-2F36-D7538E882734}"/>
                  </a:ext>
                </a:extLst>
              </p:cNvPr>
              <p:cNvSpPr>
                <a:spLocks noChangeArrowheads="1"/>
              </p:cNvSpPr>
              <p:nvPr/>
            </p:nvSpPr>
            <p:spPr bwMode="auto">
              <a:xfrm>
                <a:off x="5487988" y="5207000"/>
                <a:ext cx="1104900" cy="11049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dirty="0">
                  <a:latin typeface="Tahoma" panose="020B0604030504040204" pitchFamily="34" charset="0"/>
                </a:endParaRPr>
              </a:p>
            </p:txBody>
          </p:sp>
          <p:sp>
            <p:nvSpPr>
              <p:cNvPr id="24" name="Rectangle 2070">
                <a:extLst>
                  <a:ext uri="{FF2B5EF4-FFF2-40B4-BE49-F238E27FC236}">
                    <a16:creationId xmlns:a16="http://schemas.microsoft.com/office/drawing/2014/main" id="{1033220F-FB46-D272-8505-D28E7855AF26}"/>
                  </a:ext>
                </a:extLst>
              </p:cNvPr>
              <p:cNvSpPr>
                <a:spLocks noChangeArrowheads="1"/>
              </p:cNvSpPr>
              <p:nvPr/>
            </p:nvSpPr>
            <p:spPr bwMode="auto">
              <a:xfrm>
                <a:off x="6324600" y="494665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zh-CN" sz="2400">
                    <a:latin typeface="Times New Roman" panose="02020603050405020304" pitchFamily="18" charset="0"/>
                    <a:ea typeface="SimSun" panose="02010600030101010101" pitchFamily="2" charset="-122"/>
                  </a:rPr>
                  <a:t>p</a:t>
                </a:r>
              </a:p>
            </p:txBody>
          </p:sp>
          <p:sp>
            <p:nvSpPr>
              <p:cNvPr id="25" name="Rectangle 2071">
                <a:extLst>
                  <a:ext uri="{FF2B5EF4-FFF2-40B4-BE49-F238E27FC236}">
                    <a16:creationId xmlns:a16="http://schemas.microsoft.com/office/drawing/2014/main" id="{16184992-3C34-1B8B-DD66-5B42AD2EF2BD}"/>
                  </a:ext>
                </a:extLst>
              </p:cNvPr>
              <p:cNvSpPr>
                <a:spLocks noChangeArrowheads="1"/>
              </p:cNvSpPr>
              <p:nvPr/>
            </p:nvSpPr>
            <p:spPr bwMode="auto">
              <a:xfrm>
                <a:off x="5867400" y="57150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zh-CN" sz="2400">
                    <a:latin typeface="Times New Roman" panose="02020603050405020304" pitchFamily="18" charset="0"/>
                    <a:ea typeface="SimSun" panose="02010600030101010101" pitchFamily="2" charset="-122"/>
                  </a:rPr>
                  <a:t>q</a:t>
                </a:r>
              </a:p>
            </p:txBody>
          </p:sp>
          <p:sp>
            <p:nvSpPr>
              <p:cNvPr id="26" name="Oval 2065">
                <a:extLst>
                  <a:ext uri="{FF2B5EF4-FFF2-40B4-BE49-F238E27FC236}">
                    <a16:creationId xmlns:a16="http://schemas.microsoft.com/office/drawing/2014/main" id="{48B3B843-FA83-D93B-3550-5019F319F738}"/>
                  </a:ext>
                </a:extLst>
              </p:cNvPr>
              <p:cNvSpPr>
                <a:spLocks noChangeArrowheads="1"/>
              </p:cNvSpPr>
              <p:nvPr/>
            </p:nvSpPr>
            <p:spPr bwMode="auto">
              <a:xfrm>
                <a:off x="5997575" y="5768975"/>
                <a:ext cx="98425" cy="98425"/>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grpSp>
      </p:grpSp>
    </p:spTree>
    <p:extLst>
      <p:ext uri="{BB962C8B-B14F-4D97-AF65-F5344CB8AC3E}">
        <p14:creationId xmlns:p14="http://schemas.microsoft.com/office/powerpoint/2010/main" val="831572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DC9C9-D106-544B-5B61-D86F70C4FA7C}"/>
              </a:ext>
            </a:extLst>
          </p:cNvPr>
          <p:cNvSpPr>
            <a:spLocks noGrp="1"/>
          </p:cNvSpPr>
          <p:nvPr>
            <p:ph type="title"/>
          </p:nvPr>
        </p:nvSpPr>
        <p:spPr/>
        <p:txBody>
          <a:bodyPr/>
          <a:lstStyle/>
          <a:p>
            <a:r>
              <a:rPr lang="en-US" dirty="0"/>
              <a:t>DBSCAN</a:t>
            </a:r>
          </a:p>
        </p:txBody>
      </p:sp>
      <p:sp>
        <p:nvSpPr>
          <p:cNvPr id="3" name="Content Placeholder 2">
            <a:extLst>
              <a:ext uri="{FF2B5EF4-FFF2-40B4-BE49-F238E27FC236}">
                <a16:creationId xmlns:a16="http://schemas.microsoft.com/office/drawing/2014/main" id="{6C37DC41-61F3-57F8-B231-A333BB338898}"/>
              </a:ext>
            </a:extLst>
          </p:cNvPr>
          <p:cNvSpPr>
            <a:spLocks noGrp="1"/>
          </p:cNvSpPr>
          <p:nvPr>
            <p:ph idx="1"/>
          </p:nvPr>
        </p:nvSpPr>
        <p:spPr>
          <a:xfrm>
            <a:off x="131181" y="863444"/>
            <a:ext cx="8151442" cy="5578501"/>
          </a:xfrm>
        </p:spPr>
        <p:txBody>
          <a:bodyPr/>
          <a:lstStyle/>
          <a:p>
            <a:r>
              <a:rPr lang="en-US" b="1" dirty="0"/>
              <a:t>Density-reachable</a:t>
            </a:r>
          </a:p>
          <a:p>
            <a:r>
              <a:rPr lang="en-US" altLang="zh-CN" sz="2400" dirty="0">
                <a:ea typeface="SimSun" panose="02010600030101010101" pitchFamily="2" charset="-122"/>
              </a:rPr>
              <a:t>A point </a:t>
            </a:r>
            <a:r>
              <a:rPr lang="en-US" altLang="zh-CN" sz="2400" i="1" dirty="0">
                <a:solidFill>
                  <a:srgbClr val="C00000"/>
                </a:solidFill>
                <a:ea typeface="SimSun" panose="02010600030101010101" pitchFamily="2" charset="-122"/>
              </a:rPr>
              <a:t>p</a:t>
            </a:r>
            <a:r>
              <a:rPr lang="en-US" altLang="zh-CN" sz="2400" dirty="0">
                <a:solidFill>
                  <a:srgbClr val="C00000"/>
                </a:solidFill>
                <a:ea typeface="SimSun" panose="02010600030101010101" pitchFamily="2" charset="-122"/>
              </a:rPr>
              <a:t> is density-reachable from a point </a:t>
            </a:r>
            <a:r>
              <a:rPr lang="en-US" altLang="zh-CN" sz="2400" i="1" dirty="0">
                <a:solidFill>
                  <a:srgbClr val="C00000"/>
                </a:solidFill>
                <a:ea typeface="SimSun" panose="02010600030101010101" pitchFamily="2" charset="-122"/>
              </a:rPr>
              <a:t>q</a:t>
            </a:r>
            <a:r>
              <a:rPr lang="en-US" altLang="zh-CN" sz="2400" dirty="0">
                <a:solidFill>
                  <a:srgbClr val="C00000"/>
                </a:solidFill>
                <a:ea typeface="SimSun" panose="02010600030101010101" pitchFamily="2" charset="-122"/>
              </a:rPr>
              <a:t> </a:t>
            </a:r>
            <a:r>
              <a:rPr lang="en-US" altLang="zh-CN" sz="2400" dirty="0" err="1">
                <a:ea typeface="SimSun" panose="02010600030101010101" pitchFamily="2" charset="-122"/>
              </a:rPr>
              <a:t>w.r.t.</a:t>
            </a:r>
            <a:r>
              <a:rPr lang="en-US" altLang="zh-CN" sz="2400" dirty="0">
                <a:ea typeface="SimSun" panose="02010600030101010101" pitchFamily="2" charset="-122"/>
              </a:rPr>
              <a:t> </a:t>
            </a:r>
            <a:r>
              <a:rPr lang="en-US" altLang="zh-CN" sz="2400" i="1" dirty="0">
                <a:solidFill>
                  <a:srgbClr val="C00000"/>
                </a:solidFill>
                <a:ea typeface="SimSun" panose="02010600030101010101" pitchFamily="2" charset="-122"/>
              </a:rPr>
              <a:t>Eps</a:t>
            </a:r>
            <a:r>
              <a:rPr lang="en-US" altLang="zh-CN" sz="2400" dirty="0">
                <a:solidFill>
                  <a:srgbClr val="C00000"/>
                </a:solidFill>
                <a:ea typeface="SimSun" panose="02010600030101010101" pitchFamily="2" charset="-122"/>
              </a:rPr>
              <a:t>, </a:t>
            </a:r>
            <a:r>
              <a:rPr lang="en-US" altLang="zh-CN" sz="2400" i="1" dirty="0" err="1">
                <a:solidFill>
                  <a:srgbClr val="C00000"/>
                </a:solidFill>
                <a:ea typeface="SimSun" panose="02010600030101010101" pitchFamily="2" charset="-122"/>
              </a:rPr>
              <a:t>MinPts</a:t>
            </a:r>
            <a:r>
              <a:rPr lang="en-US" altLang="zh-CN" sz="2400" dirty="0">
                <a:solidFill>
                  <a:srgbClr val="C00000"/>
                </a:solidFill>
                <a:ea typeface="SimSun" panose="02010600030101010101" pitchFamily="2" charset="-122"/>
              </a:rPr>
              <a:t> </a:t>
            </a:r>
            <a:r>
              <a:rPr lang="en-US" altLang="zh-CN" sz="2400" dirty="0">
                <a:ea typeface="SimSun" panose="02010600030101010101" pitchFamily="2" charset="-122"/>
              </a:rPr>
              <a:t>if there is a chain of </a:t>
            </a:r>
            <a:r>
              <a:rPr lang="en-US" altLang="zh-CN" sz="2400" dirty="0">
                <a:solidFill>
                  <a:srgbClr val="C00000"/>
                </a:solidFill>
                <a:ea typeface="SimSun" panose="02010600030101010101" pitchFamily="2" charset="-122"/>
              </a:rPr>
              <a:t>points </a:t>
            </a:r>
            <a:r>
              <a:rPr lang="en-US" altLang="zh-CN" sz="2400" i="1" dirty="0">
                <a:solidFill>
                  <a:srgbClr val="C00000"/>
                </a:solidFill>
                <a:ea typeface="SimSun" panose="02010600030101010101" pitchFamily="2" charset="-122"/>
              </a:rPr>
              <a:t>p</a:t>
            </a:r>
            <a:r>
              <a:rPr lang="en-US" altLang="zh-CN" sz="2400" i="1" baseline="-25000" dirty="0">
                <a:solidFill>
                  <a:srgbClr val="C00000"/>
                </a:solidFill>
                <a:ea typeface="SimSun" panose="02010600030101010101" pitchFamily="2" charset="-122"/>
              </a:rPr>
              <a:t>1</a:t>
            </a:r>
            <a:r>
              <a:rPr lang="en-US" altLang="zh-CN" sz="2400" dirty="0">
                <a:solidFill>
                  <a:srgbClr val="C00000"/>
                </a:solidFill>
                <a:ea typeface="SimSun" panose="02010600030101010101" pitchFamily="2" charset="-122"/>
              </a:rPr>
              <a:t>, …, </a:t>
            </a:r>
            <a:r>
              <a:rPr lang="en-US" altLang="zh-CN" sz="2400" i="1" dirty="0" err="1">
                <a:solidFill>
                  <a:srgbClr val="C00000"/>
                </a:solidFill>
                <a:ea typeface="SimSun" panose="02010600030101010101" pitchFamily="2" charset="-122"/>
              </a:rPr>
              <a:t>p</a:t>
            </a:r>
            <a:r>
              <a:rPr lang="en-US" altLang="zh-CN" sz="2400" i="1" baseline="-25000" dirty="0" err="1">
                <a:solidFill>
                  <a:srgbClr val="C00000"/>
                </a:solidFill>
                <a:ea typeface="SimSun" panose="02010600030101010101" pitchFamily="2" charset="-122"/>
              </a:rPr>
              <a:t>n</a:t>
            </a:r>
            <a:r>
              <a:rPr lang="en-US" altLang="zh-CN" sz="2400" dirty="0">
                <a:solidFill>
                  <a:srgbClr val="C00000"/>
                </a:solidFill>
                <a:ea typeface="SimSun" panose="02010600030101010101" pitchFamily="2" charset="-122"/>
              </a:rPr>
              <a:t>, </a:t>
            </a:r>
            <a:r>
              <a:rPr lang="en-US" altLang="zh-CN" sz="2400" i="1" dirty="0">
                <a:solidFill>
                  <a:srgbClr val="C00000"/>
                </a:solidFill>
                <a:ea typeface="SimSun" panose="02010600030101010101" pitchFamily="2" charset="-122"/>
              </a:rPr>
              <a:t>p</a:t>
            </a:r>
            <a:r>
              <a:rPr lang="en-US" altLang="zh-CN" sz="2400" i="1" baseline="-25000" dirty="0">
                <a:solidFill>
                  <a:srgbClr val="C00000"/>
                </a:solidFill>
                <a:ea typeface="SimSun" panose="02010600030101010101" pitchFamily="2" charset="-122"/>
              </a:rPr>
              <a:t>1</a:t>
            </a:r>
            <a:r>
              <a:rPr lang="en-US" altLang="zh-CN" sz="2400" dirty="0">
                <a:solidFill>
                  <a:srgbClr val="C00000"/>
                </a:solidFill>
                <a:ea typeface="SimSun" panose="02010600030101010101" pitchFamily="2" charset="-122"/>
              </a:rPr>
              <a:t> = </a:t>
            </a:r>
            <a:r>
              <a:rPr lang="en-US" altLang="zh-CN" sz="2400" i="1" dirty="0">
                <a:solidFill>
                  <a:srgbClr val="C00000"/>
                </a:solidFill>
                <a:ea typeface="SimSun" panose="02010600030101010101" pitchFamily="2" charset="-122"/>
              </a:rPr>
              <a:t>q</a:t>
            </a:r>
            <a:r>
              <a:rPr lang="en-US" altLang="zh-CN" sz="2400" dirty="0">
                <a:solidFill>
                  <a:srgbClr val="C00000"/>
                </a:solidFill>
                <a:ea typeface="SimSun" panose="02010600030101010101" pitchFamily="2" charset="-122"/>
              </a:rPr>
              <a:t>, </a:t>
            </a:r>
            <a:r>
              <a:rPr lang="en-US" altLang="zh-CN" sz="2400" i="1" dirty="0" err="1">
                <a:solidFill>
                  <a:srgbClr val="C00000"/>
                </a:solidFill>
                <a:ea typeface="SimSun" panose="02010600030101010101" pitchFamily="2" charset="-122"/>
              </a:rPr>
              <a:t>p</a:t>
            </a:r>
            <a:r>
              <a:rPr lang="en-US" altLang="zh-CN" sz="2400" i="1" baseline="-25000" dirty="0" err="1">
                <a:solidFill>
                  <a:srgbClr val="C00000"/>
                </a:solidFill>
                <a:ea typeface="SimSun" panose="02010600030101010101" pitchFamily="2" charset="-122"/>
              </a:rPr>
              <a:t>n</a:t>
            </a:r>
            <a:r>
              <a:rPr lang="en-US" altLang="zh-CN" sz="2400" dirty="0">
                <a:solidFill>
                  <a:srgbClr val="C00000"/>
                </a:solidFill>
                <a:ea typeface="SimSun" panose="02010600030101010101" pitchFamily="2" charset="-122"/>
              </a:rPr>
              <a:t> = </a:t>
            </a:r>
            <a:r>
              <a:rPr lang="en-US" altLang="zh-CN" sz="2400" i="1" dirty="0">
                <a:solidFill>
                  <a:srgbClr val="C00000"/>
                </a:solidFill>
                <a:ea typeface="SimSun" panose="02010600030101010101" pitchFamily="2" charset="-122"/>
              </a:rPr>
              <a:t>p</a:t>
            </a:r>
            <a:r>
              <a:rPr lang="en-US" altLang="zh-CN" sz="2400" dirty="0">
                <a:solidFill>
                  <a:srgbClr val="C00000"/>
                </a:solidFill>
                <a:ea typeface="SimSun" panose="02010600030101010101" pitchFamily="2" charset="-122"/>
              </a:rPr>
              <a:t> </a:t>
            </a:r>
            <a:r>
              <a:rPr lang="en-US" altLang="zh-CN" sz="2400" dirty="0">
                <a:ea typeface="SimSun" panose="02010600030101010101" pitchFamily="2" charset="-122"/>
              </a:rPr>
              <a:t>such that </a:t>
            </a:r>
            <a:r>
              <a:rPr lang="en-US" altLang="zh-CN" sz="2400" i="1" dirty="0">
                <a:ea typeface="SimSun" panose="02010600030101010101" pitchFamily="2" charset="-122"/>
              </a:rPr>
              <a:t>p</a:t>
            </a:r>
            <a:r>
              <a:rPr lang="en-US" altLang="zh-CN" sz="2400" i="1" baseline="-25000" dirty="0">
                <a:ea typeface="SimSun" panose="02010600030101010101" pitchFamily="2" charset="-122"/>
              </a:rPr>
              <a:t>i+1</a:t>
            </a:r>
            <a:r>
              <a:rPr lang="en-US" altLang="zh-CN" sz="2400" dirty="0">
                <a:ea typeface="SimSun" panose="02010600030101010101" pitchFamily="2" charset="-122"/>
              </a:rPr>
              <a:t> is directly </a:t>
            </a:r>
            <a:r>
              <a:rPr lang="en-US" altLang="zh-CN" sz="2400" dirty="0">
                <a:solidFill>
                  <a:srgbClr val="C00000"/>
                </a:solidFill>
                <a:ea typeface="SimSun" panose="02010600030101010101" pitchFamily="2" charset="-122"/>
              </a:rPr>
              <a:t>density-reachable from </a:t>
            </a:r>
            <a:r>
              <a:rPr lang="en-US" altLang="zh-CN" sz="2400" i="1" dirty="0">
                <a:solidFill>
                  <a:srgbClr val="C00000"/>
                </a:solidFill>
                <a:ea typeface="SimSun" panose="02010600030101010101" pitchFamily="2" charset="-122"/>
              </a:rPr>
              <a:t>p</a:t>
            </a:r>
            <a:r>
              <a:rPr lang="en-US" altLang="zh-CN" sz="2400" i="1" baseline="-25000" dirty="0">
                <a:solidFill>
                  <a:srgbClr val="C00000"/>
                </a:solidFill>
                <a:ea typeface="SimSun" panose="02010600030101010101" pitchFamily="2" charset="-122"/>
              </a:rPr>
              <a:t>i</a:t>
            </a:r>
          </a:p>
          <a:p>
            <a:endParaRPr lang="en-US" i="1" baseline="-25000" dirty="0">
              <a:ea typeface="SimSun" panose="02010600030101010101" pitchFamily="2" charset="-122"/>
            </a:endParaRPr>
          </a:p>
          <a:p>
            <a:endParaRPr lang="en-US" i="1" baseline="-25000" dirty="0">
              <a:ea typeface="SimSun" panose="02010600030101010101" pitchFamily="2" charset="-122"/>
            </a:endParaRPr>
          </a:p>
          <a:p>
            <a:endParaRPr lang="en-US" i="1" baseline="-25000" dirty="0">
              <a:ea typeface="SimSun" panose="02010600030101010101" pitchFamily="2" charset="-122"/>
            </a:endParaRPr>
          </a:p>
          <a:p>
            <a:endParaRPr lang="en-US" i="1" baseline="-25000" dirty="0">
              <a:ea typeface="SimSun" panose="02010600030101010101" pitchFamily="2" charset="-122"/>
            </a:endParaRPr>
          </a:p>
          <a:p>
            <a:endParaRPr lang="en-US" i="1" baseline="-25000" dirty="0">
              <a:ea typeface="SimSun" panose="02010600030101010101" pitchFamily="2" charset="-122"/>
            </a:endParaRPr>
          </a:p>
          <a:p>
            <a:r>
              <a:rPr lang="en-US" altLang="zh-CN" sz="2400" b="1" dirty="0">
                <a:ea typeface="SimSun" panose="02010600030101010101" pitchFamily="2" charset="-122"/>
              </a:rPr>
              <a:t>Density-connected:</a:t>
            </a:r>
          </a:p>
          <a:p>
            <a:r>
              <a:rPr lang="en-US" altLang="zh-CN" sz="2400" dirty="0">
                <a:ea typeface="SimSun" panose="02010600030101010101" pitchFamily="2" charset="-122"/>
              </a:rPr>
              <a:t>A point </a:t>
            </a:r>
            <a:r>
              <a:rPr lang="en-US" altLang="zh-CN" sz="2400" i="1" dirty="0">
                <a:solidFill>
                  <a:srgbClr val="C00000"/>
                </a:solidFill>
                <a:ea typeface="SimSun" panose="02010600030101010101" pitchFamily="2" charset="-122"/>
              </a:rPr>
              <a:t>p</a:t>
            </a:r>
            <a:r>
              <a:rPr lang="en-US" altLang="zh-CN" sz="2400" dirty="0">
                <a:solidFill>
                  <a:srgbClr val="C00000"/>
                </a:solidFill>
                <a:ea typeface="SimSun" panose="02010600030101010101" pitchFamily="2" charset="-122"/>
              </a:rPr>
              <a:t> is density-connected to a point </a:t>
            </a:r>
            <a:r>
              <a:rPr lang="en-US" altLang="zh-CN" sz="2400" i="1" dirty="0">
                <a:solidFill>
                  <a:srgbClr val="C00000"/>
                </a:solidFill>
                <a:ea typeface="SimSun" panose="02010600030101010101" pitchFamily="2" charset="-122"/>
              </a:rPr>
              <a:t>q</a:t>
            </a:r>
            <a:r>
              <a:rPr lang="en-US" altLang="zh-CN" sz="2400" dirty="0">
                <a:solidFill>
                  <a:srgbClr val="C00000"/>
                </a:solidFill>
                <a:ea typeface="SimSun" panose="02010600030101010101" pitchFamily="2" charset="-122"/>
              </a:rPr>
              <a:t> </a:t>
            </a:r>
            <a:r>
              <a:rPr lang="en-US" altLang="zh-CN" sz="2400" dirty="0" err="1">
                <a:solidFill>
                  <a:srgbClr val="C00000"/>
                </a:solidFill>
                <a:ea typeface="SimSun" panose="02010600030101010101" pitchFamily="2" charset="-122"/>
              </a:rPr>
              <a:t>w.r.t.</a:t>
            </a:r>
            <a:r>
              <a:rPr lang="en-US" altLang="zh-CN" sz="2400" dirty="0">
                <a:solidFill>
                  <a:srgbClr val="C00000"/>
                </a:solidFill>
                <a:ea typeface="SimSun" panose="02010600030101010101" pitchFamily="2" charset="-122"/>
              </a:rPr>
              <a:t> </a:t>
            </a:r>
            <a:r>
              <a:rPr lang="en-US" altLang="zh-CN" sz="2400" i="1" dirty="0">
                <a:solidFill>
                  <a:srgbClr val="C00000"/>
                </a:solidFill>
                <a:ea typeface="SimSun" panose="02010600030101010101" pitchFamily="2" charset="-122"/>
              </a:rPr>
              <a:t>Eps</a:t>
            </a:r>
            <a:r>
              <a:rPr lang="en-US" altLang="zh-CN" sz="2400" dirty="0">
                <a:ea typeface="SimSun" panose="02010600030101010101" pitchFamily="2" charset="-122"/>
              </a:rPr>
              <a:t>, </a:t>
            </a:r>
            <a:r>
              <a:rPr lang="en-US" altLang="zh-CN" sz="2400" i="1" dirty="0" err="1">
                <a:solidFill>
                  <a:srgbClr val="C00000"/>
                </a:solidFill>
                <a:ea typeface="SimSun" panose="02010600030101010101" pitchFamily="2" charset="-122"/>
              </a:rPr>
              <a:t>MinPts</a:t>
            </a:r>
            <a:r>
              <a:rPr lang="en-US" altLang="zh-CN" sz="2400" dirty="0">
                <a:ea typeface="SimSun" panose="02010600030101010101" pitchFamily="2" charset="-122"/>
              </a:rPr>
              <a:t> if there is a point </a:t>
            </a:r>
            <a:r>
              <a:rPr lang="en-US" altLang="zh-CN" sz="2400" i="1" dirty="0">
                <a:solidFill>
                  <a:srgbClr val="C00000"/>
                </a:solidFill>
                <a:ea typeface="SimSun" panose="02010600030101010101" pitchFamily="2" charset="-122"/>
              </a:rPr>
              <a:t>o </a:t>
            </a:r>
            <a:r>
              <a:rPr lang="en-US" altLang="zh-CN" sz="2400" dirty="0">
                <a:solidFill>
                  <a:srgbClr val="C00000"/>
                </a:solidFill>
                <a:ea typeface="SimSun" panose="02010600030101010101" pitchFamily="2" charset="-122"/>
              </a:rPr>
              <a:t>such that both, </a:t>
            </a:r>
            <a:r>
              <a:rPr lang="en-US" altLang="zh-CN" sz="2400" i="1" dirty="0">
                <a:solidFill>
                  <a:srgbClr val="C00000"/>
                </a:solidFill>
                <a:ea typeface="SimSun" panose="02010600030101010101" pitchFamily="2" charset="-122"/>
              </a:rPr>
              <a:t>p</a:t>
            </a:r>
            <a:r>
              <a:rPr lang="en-US" altLang="zh-CN" sz="2400" dirty="0">
                <a:solidFill>
                  <a:srgbClr val="C00000"/>
                </a:solidFill>
                <a:ea typeface="SimSun" panose="02010600030101010101" pitchFamily="2" charset="-122"/>
              </a:rPr>
              <a:t> and </a:t>
            </a:r>
            <a:r>
              <a:rPr lang="en-US" altLang="zh-CN" sz="2400" i="1" dirty="0">
                <a:solidFill>
                  <a:srgbClr val="C00000"/>
                </a:solidFill>
                <a:ea typeface="SimSun" panose="02010600030101010101" pitchFamily="2" charset="-122"/>
              </a:rPr>
              <a:t>q</a:t>
            </a:r>
            <a:r>
              <a:rPr lang="en-US" altLang="zh-CN" sz="2400" dirty="0">
                <a:solidFill>
                  <a:srgbClr val="C00000"/>
                </a:solidFill>
                <a:ea typeface="SimSun" panose="02010600030101010101" pitchFamily="2" charset="-122"/>
              </a:rPr>
              <a:t> are density-reachable from </a:t>
            </a:r>
            <a:r>
              <a:rPr lang="en-US" altLang="zh-CN" sz="2400" i="1" dirty="0">
                <a:solidFill>
                  <a:srgbClr val="C00000"/>
                </a:solidFill>
                <a:ea typeface="SimSun" panose="02010600030101010101" pitchFamily="2" charset="-122"/>
              </a:rPr>
              <a:t>o</a:t>
            </a:r>
            <a:r>
              <a:rPr lang="en-US" altLang="zh-CN" sz="2400" dirty="0">
                <a:solidFill>
                  <a:srgbClr val="C00000"/>
                </a:solidFill>
                <a:ea typeface="SimSun" panose="02010600030101010101" pitchFamily="2" charset="-122"/>
              </a:rPr>
              <a:t> </a:t>
            </a:r>
            <a:r>
              <a:rPr lang="en-US" altLang="zh-CN" sz="2400" dirty="0" err="1">
                <a:solidFill>
                  <a:srgbClr val="C00000"/>
                </a:solidFill>
                <a:ea typeface="SimSun" panose="02010600030101010101" pitchFamily="2" charset="-122"/>
              </a:rPr>
              <a:t>w.r.t.</a:t>
            </a:r>
            <a:r>
              <a:rPr lang="en-US" altLang="zh-CN" sz="2400" dirty="0">
                <a:solidFill>
                  <a:srgbClr val="C00000"/>
                </a:solidFill>
                <a:ea typeface="SimSun" panose="02010600030101010101" pitchFamily="2" charset="-122"/>
              </a:rPr>
              <a:t> </a:t>
            </a:r>
            <a:r>
              <a:rPr lang="en-US" altLang="zh-CN" sz="2400" i="1" dirty="0">
                <a:solidFill>
                  <a:srgbClr val="C00000"/>
                </a:solidFill>
                <a:ea typeface="SimSun" panose="02010600030101010101" pitchFamily="2" charset="-122"/>
              </a:rPr>
              <a:t>Eps</a:t>
            </a:r>
            <a:r>
              <a:rPr lang="en-US" altLang="zh-CN" sz="2400" dirty="0">
                <a:solidFill>
                  <a:srgbClr val="C00000"/>
                </a:solidFill>
                <a:ea typeface="SimSun" panose="02010600030101010101" pitchFamily="2" charset="-122"/>
              </a:rPr>
              <a:t> and </a:t>
            </a:r>
            <a:r>
              <a:rPr lang="en-US" altLang="zh-CN" sz="2400" i="1" dirty="0" err="1">
                <a:solidFill>
                  <a:srgbClr val="C00000"/>
                </a:solidFill>
                <a:ea typeface="SimSun" panose="02010600030101010101" pitchFamily="2" charset="-122"/>
              </a:rPr>
              <a:t>MinPts</a:t>
            </a:r>
            <a:endParaRPr lang="en-US" altLang="zh-CN" sz="2400" dirty="0">
              <a:solidFill>
                <a:srgbClr val="C00000"/>
              </a:solidFill>
              <a:ea typeface="SimSun" panose="02010600030101010101" pitchFamily="2" charset="-122"/>
            </a:endParaRPr>
          </a:p>
          <a:p>
            <a:endParaRPr lang="en-US" altLang="zh-CN" sz="2400" b="1" dirty="0">
              <a:ea typeface="SimSun" panose="02010600030101010101" pitchFamily="2" charset="-122"/>
            </a:endParaRPr>
          </a:p>
          <a:p>
            <a:endParaRPr lang="en-US" i="1" baseline="-25000" dirty="0">
              <a:ea typeface="SimSun" panose="02010600030101010101" pitchFamily="2" charset="-122"/>
            </a:endParaRPr>
          </a:p>
          <a:p>
            <a:endParaRPr lang="en-US" i="1" baseline="-25000" dirty="0">
              <a:ea typeface="SimSun" panose="02010600030101010101" pitchFamily="2" charset="-122"/>
            </a:endParaRPr>
          </a:p>
          <a:p>
            <a:endParaRPr lang="en-US" dirty="0"/>
          </a:p>
        </p:txBody>
      </p:sp>
      <p:grpSp>
        <p:nvGrpSpPr>
          <p:cNvPr id="5" name="Group 4">
            <a:extLst>
              <a:ext uri="{FF2B5EF4-FFF2-40B4-BE49-F238E27FC236}">
                <a16:creationId xmlns:a16="http://schemas.microsoft.com/office/drawing/2014/main" id="{3F3B7662-AFD8-1B93-32C4-1A6714930742}"/>
              </a:ext>
            </a:extLst>
          </p:cNvPr>
          <p:cNvGrpSpPr/>
          <p:nvPr/>
        </p:nvGrpSpPr>
        <p:grpSpPr>
          <a:xfrm>
            <a:off x="9136698" y="1112520"/>
            <a:ext cx="2090737" cy="1790700"/>
            <a:chOff x="6370638" y="1752600"/>
            <a:chExt cx="2090737" cy="1790700"/>
          </a:xfrm>
        </p:grpSpPr>
        <p:sp>
          <p:nvSpPr>
            <p:cNvPr id="6" name="Oval 1028">
              <a:extLst>
                <a:ext uri="{FF2B5EF4-FFF2-40B4-BE49-F238E27FC236}">
                  <a16:creationId xmlns:a16="http://schemas.microsoft.com/office/drawing/2014/main" id="{1787E80A-BF1E-DC06-EBE5-646F14881F10}"/>
                </a:ext>
              </a:extLst>
            </p:cNvPr>
            <p:cNvSpPr>
              <a:spLocks noChangeArrowheads="1"/>
            </p:cNvSpPr>
            <p:nvPr/>
          </p:nvSpPr>
          <p:spPr bwMode="auto">
            <a:xfrm>
              <a:off x="7019925" y="2459038"/>
              <a:ext cx="100013" cy="98425"/>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 name="Oval 1029">
              <a:extLst>
                <a:ext uri="{FF2B5EF4-FFF2-40B4-BE49-F238E27FC236}">
                  <a16:creationId xmlns:a16="http://schemas.microsoft.com/office/drawing/2014/main" id="{2899EC65-2A81-9A51-E2F0-FC35E6D3CB3E}"/>
                </a:ext>
              </a:extLst>
            </p:cNvPr>
            <p:cNvSpPr>
              <a:spLocks noChangeArrowheads="1"/>
            </p:cNvSpPr>
            <p:nvPr/>
          </p:nvSpPr>
          <p:spPr bwMode="auto">
            <a:xfrm>
              <a:off x="7356475" y="2570163"/>
              <a:ext cx="98425" cy="100012"/>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8" name="Oval 1030">
              <a:extLst>
                <a:ext uri="{FF2B5EF4-FFF2-40B4-BE49-F238E27FC236}">
                  <a16:creationId xmlns:a16="http://schemas.microsoft.com/office/drawing/2014/main" id="{70CE2211-F2C4-10D0-7FAC-E7930691753D}"/>
                </a:ext>
              </a:extLst>
            </p:cNvPr>
            <p:cNvSpPr>
              <a:spLocks noChangeArrowheads="1"/>
            </p:cNvSpPr>
            <p:nvPr/>
          </p:nvSpPr>
          <p:spPr bwMode="auto">
            <a:xfrm>
              <a:off x="7356475" y="2235200"/>
              <a:ext cx="98425" cy="98425"/>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9" name="Oval 1031">
              <a:extLst>
                <a:ext uri="{FF2B5EF4-FFF2-40B4-BE49-F238E27FC236}">
                  <a16:creationId xmlns:a16="http://schemas.microsoft.com/office/drawing/2014/main" id="{F6BA027E-5F6E-BB0A-B1B3-5EC33FC60672}"/>
                </a:ext>
              </a:extLst>
            </p:cNvPr>
            <p:cNvSpPr>
              <a:spLocks noChangeArrowheads="1"/>
            </p:cNvSpPr>
            <p:nvPr/>
          </p:nvSpPr>
          <p:spPr bwMode="auto">
            <a:xfrm>
              <a:off x="6908800" y="2905125"/>
              <a:ext cx="98425" cy="100013"/>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0" name="Oval 1032">
              <a:extLst>
                <a:ext uri="{FF2B5EF4-FFF2-40B4-BE49-F238E27FC236}">
                  <a16:creationId xmlns:a16="http://schemas.microsoft.com/office/drawing/2014/main" id="{FA5CCA4B-4E85-E1CE-6440-0F205530EED9}"/>
                </a:ext>
              </a:extLst>
            </p:cNvPr>
            <p:cNvSpPr>
              <a:spLocks noChangeArrowheads="1"/>
            </p:cNvSpPr>
            <p:nvPr/>
          </p:nvSpPr>
          <p:spPr bwMode="auto">
            <a:xfrm>
              <a:off x="7132638" y="2682875"/>
              <a:ext cx="98425" cy="98425"/>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1" name="Oval 1033">
              <a:extLst>
                <a:ext uri="{FF2B5EF4-FFF2-40B4-BE49-F238E27FC236}">
                  <a16:creationId xmlns:a16="http://schemas.microsoft.com/office/drawing/2014/main" id="{7C32735F-3BBB-6493-63EB-CB6AD5EAA029}"/>
                </a:ext>
              </a:extLst>
            </p:cNvPr>
            <p:cNvSpPr>
              <a:spLocks noChangeArrowheads="1"/>
            </p:cNvSpPr>
            <p:nvPr/>
          </p:nvSpPr>
          <p:spPr bwMode="auto">
            <a:xfrm>
              <a:off x="7132638" y="2905125"/>
              <a:ext cx="98425" cy="100013"/>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2" name="Oval 1034">
              <a:extLst>
                <a:ext uri="{FF2B5EF4-FFF2-40B4-BE49-F238E27FC236}">
                  <a16:creationId xmlns:a16="http://schemas.microsoft.com/office/drawing/2014/main" id="{B6302857-0098-102A-A7D7-621BA00EB267}"/>
                </a:ext>
              </a:extLst>
            </p:cNvPr>
            <p:cNvSpPr>
              <a:spLocks noChangeArrowheads="1"/>
            </p:cNvSpPr>
            <p:nvPr/>
          </p:nvSpPr>
          <p:spPr bwMode="auto">
            <a:xfrm>
              <a:off x="7467600" y="3017838"/>
              <a:ext cx="98425" cy="98425"/>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3" name="Oval 1035">
              <a:extLst>
                <a:ext uri="{FF2B5EF4-FFF2-40B4-BE49-F238E27FC236}">
                  <a16:creationId xmlns:a16="http://schemas.microsoft.com/office/drawing/2014/main" id="{D19B0BC8-2739-A73A-43EA-98C9B30932B6}"/>
                </a:ext>
              </a:extLst>
            </p:cNvPr>
            <p:cNvSpPr>
              <a:spLocks noChangeArrowheads="1"/>
            </p:cNvSpPr>
            <p:nvPr/>
          </p:nvSpPr>
          <p:spPr bwMode="auto">
            <a:xfrm>
              <a:off x="7467600" y="2011363"/>
              <a:ext cx="98425" cy="100012"/>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4" name="Oval 1036">
              <a:extLst>
                <a:ext uri="{FF2B5EF4-FFF2-40B4-BE49-F238E27FC236}">
                  <a16:creationId xmlns:a16="http://schemas.microsoft.com/office/drawing/2014/main" id="{8AD2F4AC-AFC4-3B87-49B9-CAA7ACB6A81A}"/>
                </a:ext>
              </a:extLst>
            </p:cNvPr>
            <p:cNvSpPr>
              <a:spLocks noChangeArrowheads="1"/>
            </p:cNvSpPr>
            <p:nvPr/>
          </p:nvSpPr>
          <p:spPr bwMode="auto">
            <a:xfrm>
              <a:off x="8137525" y="2682875"/>
              <a:ext cx="100013" cy="98425"/>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5" name="Oval 1037">
              <a:extLst>
                <a:ext uri="{FF2B5EF4-FFF2-40B4-BE49-F238E27FC236}">
                  <a16:creationId xmlns:a16="http://schemas.microsoft.com/office/drawing/2014/main" id="{D71E7B7B-2760-DE98-EE53-4FA710962621}"/>
                </a:ext>
              </a:extLst>
            </p:cNvPr>
            <p:cNvSpPr>
              <a:spLocks noChangeArrowheads="1"/>
            </p:cNvSpPr>
            <p:nvPr/>
          </p:nvSpPr>
          <p:spPr bwMode="auto">
            <a:xfrm>
              <a:off x="7915275" y="2235200"/>
              <a:ext cx="98425" cy="98425"/>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6" name="Oval 1038">
              <a:extLst>
                <a:ext uri="{FF2B5EF4-FFF2-40B4-BE49-F238E27FC236}">
                  <a16:creationId xmlns:a16="http://schemas.microsoft.com/office/drawing/2014/main" id="{FE028F82-7D38-486D-84AE-65D87C6F1F7A}"/>
                </a:ext>
              </a:extLst>
            </p:cNvPr>
            <p:cNvSpPr>
              <a:spLocks noChangeArrowheads="1"/>
            </p:cNvSpPr>
            <p:nvPr/>
          </p:nvSpPr>
          <p:spPr bwMode="auto">
            <a:xfrm>
              <a:off x="7356475" y="2794000"/>
              <a:ext cx="98425" cy="98425"/>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7" name="Oval 1039">
              <a:extLst>
                <a:ext uri="{FF2B5EF4-FFF2-40B4-BE49-F238E27FC236}">
                  <a16:creationId xmlns:a16="http://schemas.microsoft.com/office/drawing/2014/main" id="{CBC7D4BC-BF4A-476E-60EA-D60020F0D00F}"/>
                </a:ext>
              </a:extLst>
            </p:cNvPr>
            <p:cNvSpPr>
              <a:spLocks noChangeArrowheads="1"/>
            </p:cNvSpPr>
            <p:nvPr/>
          </p:nvSpPr>
          <p:spPr bwMode="auto">
            <a:xfrm>
              <a:off x="7578725" y="2570163"/>
              <a:ext cx="100013" cy="100012"/>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8" name="Oval 1040">
              <a:extLst>
                <a:ext uri="{FF2B5EF4-FFF2-40B4-BE49-F238E27FC236}">
                  <a16:creationId xmlns:a16="http://schemas.microsoft.com/office/drawing/2014/main" id="{CBF3D8E6-1BD2-A1A9-D0E3-E255C747813F}"/>
                </a:ext>
              </a:extLst>
            </p:cNvPr>
            <p:cNvSpPr>
              <a:spLocks noChangeArrowheads="1"/>
            </p:cNvSpPr>
            <p:nvPr/>
          </p:nvSpPr>
          <p:spPr bwMode="auto">
            <a:xfrm>
              <a:off x="7802563" y="2905125"/>
              <a:ext cx="100012" cy="100013"/>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9" name="Oval 1041">
              <a:extLst>
                <a:ext uri="{FF2B5EF4-FFF2-40B4-BE49-F238E27FC236}">
                  <a16:creationId xmlns:a16="http://schemas.microsoft.com/office/drawing/2014/main" id="{B8006EB5-8D2F-F0B4-80EE-CE08CCAF3770}"/>
                </a:ext>
              </a:extLst>
            </p:cNvPr>
            <p:cNvSpPr>
              <a:spLocks noChangeArrowheads="1"/>
            </p:cNvSpPr>
            <p:nvPr/>
          </p:nvSpPr>
          <p:spPr bwMode="auto">
            <a:xfrm>
              <a:off x="8361363" y="3017838"/>
              <a:ext cx="100012" cy="98425"/>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20" name="Oval 1042">
              <a:extLst>
                <a:ext uri="{FF2B5EF4-FFF2-40B4-BE49-F238E27FC236}">
                  <a16:creationId xmlns:a16="http://schemas.microsoft.com/office/drawing/2014/main" id="{10535971-B8F8-8063-60CC-3D581FA920DA}"/>
                </a:ext>
              </a:extLst>
            </p:cNvPr>
            <p:cNvSpPr>
              <a:spLocks noChangeArrowheads="1"/>
            </p:cNvSpPr>
            <p:nvPr/>
          </p:nvSpPr>
          <p:spPr bwMode="auto">
            <a:xfrm>
              <a:off x="7086600" y="2438400"/>
              <a:ext cx="1104900" cy="11049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21" name="Oval 1043">
              <a:extLst>
                <a:ext uri="{FF2B5EF4-FFF2-40B4-BE49-F238E27FC236}">
                  <a16:creationId xmlns:a16="http://schemas.microsoft.com/office/drawing/2014/main" id="{B8646722-2D6F-5DA5-AA68-1C270A4CCEE3}"/>
                </a:ext>
              </a:extLst>
            </p:cNvPr>
            <p:cNvSpPr>
              <a:spLocks noChangeArrowheads="1"/>
            </p:cNvSpPr>
            <p:nvPr/>
          </p:nvSpPr>
          <p:spPr bwMode="auto">
            <a:xfrm>
              <a:off x="6370638" y="2311400"/>
              <a:ext cx="1104900" cy="11049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22" name="Rectangle 1044">
              <a:extLst>
                <a:ext uri="{FF2B5EF4-FFF2-40B4-BE49-F238E27FC236}">
                  <a16:creationId xmlns:a16="http://schemas.microsoft.com/office/drawing/2014/main" id="{0D1C6B7E-4771-4131-91BF-586CED623EF2}"/>
                </a:ext>
              </a:extLst>
            </p:cNvPr>
            <p:cNvSpPr>
              <a:spLocks noChangeArrowheads="1"/>
            </p:cNvSpPr>
            <p:nvPr/>
          </p:nvSpPr>
          <p:spPr bwMode="auto">
            <a:xfrm>
              <a:off x="7969250" y="205105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zh-CN" sz="2400" b="1" i="1">
                  <a:latin typeface="Times New Roman" panose="02020603050405020304" pitchFamily="18" charset="0"/>
                  <a:ea typeface="SimSun" panose="02010600030101010101" pitchFamily="2" charset="-122"/>
                </a:rPr>
                <a:t>p</a:t>
              </a:r>
            </a:p>
          </p:txBody>
        </p:sp>
        <p:sp>
          <p:nvSpPr>
            <p:cNvPr id="23" name="Rectangle 1045">
              <a:extLst>
                <a:ext uri="{FF2B5EF4-FFF2-40B4-BE49-F238E27FC236}">
                  <a16:creationId xmlns:a16="http://schemas.microsoft.com/office/drawing/2014/main" id="{C7ECFA06-124B-CC11-FBAE-A683C0F1FC46}"/>
                </a:ext>
              </a:extLst>
            </p:cNvPr>
            <p:cNvSpPr>
              <a:spLocks noChangeArrowheads="1"/>
            </p:cNvSpPr>
            <p:nvPr/>
          </p:nvSpPr>
          <p:spPr bwMode="auto">
            <a:xfrm>
              <a:off x="6597650" y="273685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zh-CN" sz="2400" b="1" i="1">
                  <a:latin typeface="Times New Roman" panose="02020603050405020304" pitchFamily="18" charset="0"/>
                  <a:ea typeface="SimSun" panose="02010600030101010101" pitchFamily="2" charset="-122"/>
                </a:rPr>
                <a:t>q</a:t>
              </a:r>
            </a:p>
          </p:txBody>
        </p:sp>
        <p:sp>
          <p:nvSpPr>
            <p:cNvPr id="24" name="Oval 1046">
              <a:extLst>
                <a:ext uri="{FF2B5EF4-FFF2-40B4-BE49-F238E27FC236}">
                  <a16:creationId xmlns:a16="http://schemas.microsoft.com/office/drawing/2014/main" id="{099363CE-562D-44AF-712D-E3887B9BD871}"/>
                </a:ext>
              </a:extLst>
            </p:cNvPr>
            <p:cNvSpPr>
              <a:spLocks noChangeArrowheads="1"/>
            </p:cNvSpPr>
            <p:nvPr/>
          </p:nvSpPr>
          <p:spPr bwMode="auto">
            <a:xfrm>
              <a:off x="7315200" y="1752600"/>
              <a:ext cx="1104900" cy="11049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25" name="Rectangle 1047">
              <a:extLst>
                <a:ext uri="{FF2B5EF4-FFF2-40B4-BE49-F238E27FC236}">
                  <a16:creationId xmlns:a16="http://schemas.microsoft.com/office/drawing/2014/main" id="{8E3B70B2-6843-CB46-ABA6-9A775EFF1E12}"/>
                </a:ext>
              </a:extLst>
            </p:cNvPr>
            <p:cNvSpPr>
              <a:spLocks noChangeArrowheads="1"/>
            </p:cNvSpPr>
            <p:nvPr/>
          </p:nvSpPr>
          <p:spPr bwMode="auto">
            <a:xfrm>
              <a:off x="7359650" y="250825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zh-CN" sz="2400" b="1" i="1" dirty="0">
                  <a:latin typeface="Times New Roman" panose="02020603050405020304" pitchFamily="18" charset="0"/>
                  <a:ea typeface="SimSun" panose="02010600030101010101" pitchFamily="2" charset="-122"/>
                </a:rPr>
                <a:t>p</a:t>
              </a:r>
              <a:r>
                <a:rPr lang="en-US" altLang="zh-CN" sz="2400" b="1" i="1" baseline="-25000" dirty="0">
                  <a:latin typeface="Times New Roman" panose="02020603050405020304" pitchFamily="18" charset="0"/>
                  <a:ea typeface="SimSun" panose="02010600030101010101" pitchFamily="2" charset="-122"/>
                </a:rPr>
                <a:t>1</a:t>
              </a:r>
            </a:p>
          </p:txBody>
        </p:sp>
        <p:sp>
          <p:nvSpPr>
            <p:cNvPr id="26" name="Line 1048">
              <a:extLst>
                <a:ext uri="{FF2B5EF4-FFF2-40B4-BE49-F238E27FC236}">
                  <a16:creationId xmlns:a16="http://schemas.microsoft.com/office/drawing/2014/main" id="{098D187F-9C05-9566-009D-9FC36CFDEC25}"/>
                </a:ext>
              </a:extLst>
            </p:cNvPr>
            <p:cNvSpPr>
              <a:spLocks noChangeShapeType="1"/>
            </p:cNvSpPr>
            <p:nvPr/>
          </p:nvSpPr>
          <p:spPr bwMode="auto">
            <a:xfrm flipH="1">
              <a:off x="7435850" y="2355850"/>
              <a:ext cx="457200" cy="228600"/>
            </a:xfrm>
            <a:prstGeom prst="line">
              <a:avLst/>
            </a:prstGeom>
            <a:noFill/>
            <a:ln w="25400">
              <a:solidFill>
                <a:schemeClr val="tx1"/>
              </a:solidFill>
              <a:round/>
              <a:headEnd type="stealth" w="lg" len="med"/>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 name="Line 1085">
              <a:extLst>
                <a:ext uri="{FF2B5EF4-FFF2-40B4-BE49-F238E27FC236}">
                  <a16:creationId xmlns:a16="http://schemas.microsoft.com/office/drawing/2014/main" id="{1D932EE1-520B-0CCD-0E27-54D8BF3065F3}"/>
                </a:ext>
              </a:extLst>
            </p:cNvPr>
            <p:cNvSpPr>
              <a:spLocks noChangeShapeType="1"/>
            </p:cNvSpPr>
            <p:nvPr/>
          </p:nvSpPr>
          <p:spPr bwMode="auto">
            <a:xfrm flipV="1">
              <a:off x="6934200" y="2667000"/>
              <a:ext cx="457200" cy="30480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8" name="Group 1049">
            <a:extLst>
              <a:ext uri="{FF2B5EF4-FFF2-40B4-BE49-F238E27FC236}">
                <a16:creationId xmlns:a16="http://schemas.microsoft.com/office/drawing/2014/main" id="{58E94099-3661-A6A9-85F1-B53FAFD8DE04}"/>
              </a:ext>
            </a:extLst>
          </p:cNvPr>
          <p:cNvGrpSpPr>
            <a:grpSpLocks/>
          </p:cNvGrpSpPr>
          <p:nvPr/>
        </p:nvGrpSpPr>
        <p:grpSpPr bwMode="auto">
          <a:xfrm>
            <a:off x="8725535" y="4031615"/>
            <a:ext cx="2863850" cy="1638300"/>
            <a:chOff x="3428" y="2740"/>
            <a:chExt cx="1804" cy="1032"/>
          </a:xfrm>
        </p:grpSpPr>
        <p:sp>
          <p:nvSpPr>
            <p:cNvPr id="29" name="Oval 1050">
              <a:extLst>
                <a:ext uri="{FF2B5EF4-FFF2-40B4-BE49-F238E27FC236}">
                  <a16:creationId xmlns:a16="http://schemas.microsoft.com/office/drawing/2014/main" id="{C668D0B6-5CEE-7719-731F-5BA5156F6D6F}"/>
                </a:ext>
              </a:extLst>
            </p:cNvPr>
            <p:cNvSpPr>
              <a:spLocks noChangeArrowheads="1"/>
            </p:cNvSpPr>
            <p:nvPr/>
          </p:nvSpPr>
          <p:spPr bwMode="auto">
            <a:xfrm>
              <a:off x="3914" y="3089"/>
              <a:ext cx="63" cy="62"/>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30" name="Oval 1051">
              <a:extLst>
                <a:ext uri="{FF2B5EF4-FFF2-40B4-BE49-F238E27FC236}">
                  <a16:creationId xmlns:a16="http://schemas.microsoft.com/office/drawing/2014/main" id="{8D4C5DCB-955A-9415-54AB-5FA883CB4506}"/>
                </a:ext>
              </a:extLst>
            </p:cNvPr>
            <p:cNvSpPr>
              <a:spLocks noChangeArrowheads="1"/>
            </p:cNvSpPr>
            <p:nvPr/>
          </p:nvSpPr>
          <p:spPr bwMode="auto">
            <a:xfrm>
              <a:off x="4126" y="3159"/>
              <a:ext cx="62" cy="63"/>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31" name="Oval 1052">
              <a:extLst>
                <a:ext uri="{FF2B5EF4-FFF2-40B4-BE49-F238E27FC236}">
                  <a16:creationId xmlns:a16="http://schemas.microsoft.com/office/drawing/2014/main" id="{A7115D94-F461-A27C-C289-2EFC8E5D0327}"/>
                </a:ext>
              </a:extLst>
            </p:cNvPr>
            <p:cNvSpPr>
              <a:spLocks noChangeArrowheads="1"/>
            </p:cNvSpPr>
            <p:nvPr/>
          </p:nvSpPr>
          <p:spPr bwMode="auto">
            <a:xfrm>
              <a:off x="4126" y="2948"/>
              <a:ext cx="62" cy="62"/>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32" name="Oval 1053">
              <a:extLst>
                <a:ext uri="{FF2B5EF4-FFF2-40B4-BE49-F238E27FC236}">
                  <a16:creationId xmlns:a16="http://schemas.microsoft.com/office/drawing/2014/main" id="{AB7724D9-C02D-5336-BA42-70A9134E2660}"/>
                </a:ext>
              </a:extLst>
            </p:cNvPr>
            <p:cNvSpPr>
              <a:spLocks noChangeArrowheads="1"/>
            </p:cNvSpPr>
            <p:nvPr/>
          </p:nvSpPr>
          <p:spPr bwMode="auto">
            <a:xfrm>
              <a:off x="3844" y="3370"/>
              <a:ext cx="62" cy="63"/>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33" name="Oval 1054">
              <a:extLst>
                <a:ext uri="{FF2B5EF4-FFF2-40B4-BE49-F238E27FC236}">
                  <a16:creationId xmlns:a16="http://schemas.microsoft.com/office/drawing/2014/main" id="{1539F223-B322-7573-D70A-1728F881D3A9}"/>
                </a:ext>
              </a:extLst>
            </p:cNvPr>
            <p:cNvSpPr>
              <a:spLocks noChangeArrowheads="1"/>
            </p:cNvSpPr>
            <p:nvPr/>
          </p:nvSpPr>
          <p:spPr bwMode="auto">
            <a:xfrm>
              <a:off x="3985" y="3230"/>
              <a:ext cx="62" cy="62"/>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34" name="Oval 1055">
              <a:extLst>
                <a:ext uri="{FF2B5EF4-FFF2-40B4-BE49-F238E27FC236}">
                  <a16:creationId xmlns:a16="http://schemas.microsoft.com/office/drawing/2014/main" id="{909C0BF8-E7D3-01CE-3241-C3132F8F93E4}"/>
                </a:ext>
              </a:extLst>
            </p:cNvPr>
            <p:cNvSpPr>
              <a:spLocks noChangeArrowheads="1"/>
            </p:cNvSpPr>
            <p:nvPr/>
          </p:nvSpPr>
          <p:spPr bwMode="auto">
            <a:xfrm>
              <a:off x="4129" y="3514"/>
              <a:ext cx="62" cy="63"/>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35" name="Oval 1056">
              <a:extLst>
                <a:ext uri="{FF2B5EF4-FFF2-40B4-BE49-F238E27FC236}">
                  <a16:creationId xmlns:a16="http://schemas.microsoft.com/office/drawing/2014/main" id="{CD2EA1C8-022C-E7C6-D677-FB5EBB01A677}"/>
                </a:ext>
              </a:extLst>
            </p:cNvPr>
            <p:cNvSpPr>
              <a:spLocks noChangeArrowheads="1"/>
            </p:cNvSpPr>
            <p:nvPr/>
          </p:nvSpPr>
          <p:spPr bwMode="auto">
            <a:xfrm>
              <a:off x="4196" y="3297"/>
              <a:ext cx="62" cy="62"/>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36" name="Oval 1057">
              <a:extLst>
                <a:ext uri="{FF2B5EF4-FFF2-40B4-BE49-F238E27FC236}">
                  <a16:creationId xmlns:a16="http://schemas.microsoft.com/office/drawing/2014/main" id="{BF0EA2C4-31CB-C15A-BA55-917FB12E92CC}"/>
                </a:ext>
              </a:extLst>
            </p:cNvPr>
            <p:cNvSpPr>
              <a:spLocks noChangeArrowheads="1"/>
            </p:cNvSpPr>
            <p:nvPr/>
          </p:nvSpPr>
          <p:spPr bwMode="auto">
            <a:xfrm>
              <a:off x="4196" y="2807"/>
              <a:ext cx="62" cy="63"/>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37" name="Oval 1058">
              <a:extLst>
                <a:ext uri="{FF2B5EF4-FFF2-40B4-BE49-F238E27FC236}">
                  <a16:creationId xmlns:a16="http://schemas.microsoft.com/office/drawing/2014/main" id="{5E9AA545-4940-B6BB-F7C8-C5ACE044E9BF}"/>
                </a:ext>
              </a:extLst>
            </p:cNvPr>
            <p:cNvSpPr>
              <a:spLocks noChangeArrowheads="1"/>
            </p:cNvSpPr>
            <p:nvPr/>
          </p:nvSpPr>
          <p:spPr bwMode="auto">
            <a:xfrm>
              <a:off x="4618" y="3230"/>
              <a:ext cx="63" cy="62"/>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38" name="Oval 1059">
              <a:extLst>
                <a:ext uri="{FF2B5EF4-FFF2-40B4-BE49-F238E27FC236}">
                  <a16:creationId xmlns:a16="http://schemas.microsoft.com/office/drawing/2014/main" id="{BDC8FE40-D356-AD9A-408C-8600EEBD4480}"/>
                </a:ext>
              </a:extLst>
            </p:cNvPr>
            <p:cNvSpPr>
              <a:spLocks noChangeArrowheads="1"/>
            </p:cNvSpPr>
            <p:nvPr/>
          </p:nvSpPr>
          <p:spPr bwMode="auto">
            <a:xfrm>
              <a:off x="4478" y="2948"/>
              <a:ext cx="62" cy="62"/>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39" name="Oval 1060">
              <a:extLst>
                <a:ext uri="{FF2B5EF4-FFF2-40B4-BE49-F238E27FC236}">
                  <a16:creationId xmlns:a16="http://schemas.microsoft.com/office/drawing/2014/main" id="{C56D2222-B468-8C6B-D5DF-F08CF93F5D71}"/>
                </a:ext>
              </a:extLst>
            </p:cNvPr>
            <p:cNvSpPr>
              <a:spLocks noChangeArrowheads="1"/>
            </p:cNvSpPr>
            <p:nvPr/>
          </p:nvSpPr>
          <p:spPr bwMode="auto">
            <a:xfrm>
              <a:off x="3694" y="3252"/>
              <a:ext cx="62" cy="62"/>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40" name="Oval 1061">
              <a:extLst>
                <a:ext uri="{FF2B5EF4-FFF2-40B4-BE49-F238E27FC236}">
                  <a16:creationId xmlns:a16="http://schemas.microsoft.com/office/drawing/2014/main" id="{E2EA16A3-1D3D-0EF7-A8AC-69B5F8222BCD}"/>
                </a:ext>
              </a:extLst>
            </p:cNvPr>
            <p:cNvSpPr>
              <a:spLocks noChangeArrowheads="1"/>
            </p:cNvSpPr>
            <p:nvPr/>
          </p:nvSpPr>
          <p:spPr bwMode="auto">
            <a:xfrm>
              <a:off x="4266" y="3159"/>
              <a:ext cx="63" cy="63"/>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41" name="Oval 1062">
              <a:extLst>
                <a:ext uri="{FF2B5EF4-FFF2-40B4-BE49-F238E27FC236}">
                  <a16:creationId xmlns:a16="http://schemas.microsoft.com/office/drawing/2014/main" id="{5821F02D-7843-882D-B8C6-D1555595A2BE}"/>
                </a:ext>
              </a:extLst>
            </p:cNvPr>
            <p:cNvSpPr>
              <a:spLocks noChangeArrowheads="1"/>
            </p:cNvSpPr>
            <p:nvPr/>
          </p:nvSpPr>
          <p:spPr bwMode="auto">
            <a:xfrm>
              <a:off x="4407" y="3370"/>
              <a:ext cx="63" cy="63"/>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42" name="Oval 1063">
              <a:extLst>
                <a:ext uri="{FF2B5EF4-FFF2-40B4-BE49-F238E27FC236}">
                  <a16:creationId xmlns:a16="http://schemas.microsoft.com/office/drawing/2014/main" id="{4CA096CE-C4F2-7671-F762-0C0869AC769E}"/>
                </a:ext>
              </a:extLst>
            </p:cNvPr>
            <p:cNvSpPr>
              <a:spLocks noChangeArrowheads="1"/>
            </p:cNvSpPr>
            <p:nvPr/>
          </p:nvSpPr>
          <p:spPr bwMode="auto">
            <a:xfrm>
              <a:off x="4759" y="3441"/>
              <a:ext cx="63" cy="62"/>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43" name="Rectangle 1064">
              <a:extLst>
                <a:ext uri="{FF2B5EF4-FFF2-40B4-BE49-F238E27FC236}">
                  <a16:creationId xmlns:a16="http://schemas.microsoft.com/office/drawing/2014/main" id="{6FBAA9BA-7EA7-D4A4-CE6F-CF4DD349CD1D}"/>
                </a:ext>
              </a:extLst>
            </p:cNvPr>
            <p:cNvSpPr>
              <a:spLocks noChangeArrowheads="1"/>
            </p:cNvSpPr>
            <p:nvPr/>
          </p:nvSpPr>
          <p:spPr bwMode="auto">
            <a:xfrm>
              <a:off x="3504" y="283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zh-CN" sz="2400" b="1" i="1">
                  <a:latin typeface="Times New Roman" panose="02020603050405020304" pitchFamily="18" charset="0"/>
                  <a:ea typeface="SimSun" panose="02010600030101010101" pitchFamily="2" charset="-122"/>
                </a:rPr>
                <a:t>p</a:t>
              </a:r>
            </a:p>
          </p:txBody>
        </p:sp>
        <p:sp>
          <p:nvSpPr>
            <p:cNvPr id="44" name="Rectangle 1065">
              <a:extLst>
                <a:ext uri="{FF2B5EF4-FFF2-40B4-BE49-F238E27FC236}">
                  <a16:creationId xmlns:a16="http://schemas.microsoft.com/office/drawing/2014/main" id="{313E4785-E51F-B9A6-FF66-487F288CB6D3}"/>
                </a:ext>
              </a:extLst>
            </p:cNvPr>
            <p:cNvSpPr>
              <a:spLocks noChangeArrowheads="1"/>
            </p:cNvSpPr>
            <p:nvPr/>
          </p:nvSpPr>
          <p:spPr bwMode="auto">
            <a:xfrm>
              <a:off x="4992" y="283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zh-CN" sz="2400" b="1" i="1">
                  <a:latin typeface="Times New Roman" panose="02020603050405020304" pitchFamily="18" charset="0"/>
                  <a:ea typeface="SimSun" panose="02010600030101010101" pitchFamily="2" charset="-122"/>
                </a:rPr>
                <a:t>q</a:t>
              </a:r>
            </a:p>
          </p:txBody>
        </p:sp>
        <p:sp>
          <p:nvSpPr>
            <p:cNvPr id="45" name="Oval 1066">
              <a:extLst>
                <a:ext uri="{FF2B5EF4-FFF2-40B4-BE49-F238E27FC236}">
                  <a16:creationId xmlns:a16="http://schemas.microsoft.com/office/drawing/2014/main" id="{B7BC04CF-ECCF-6E5F-C074-7515BE10B7E1}"/>
                </a:ext>
              </a:extLst>
            </p:cNvPr>
            <p:cNvSpPr>
              <a:spLocks noChangeArrowheads="1"/>
            </p:cNvSpPr>
            <p:nvPr/>
          </p:nvSpPr>
          <p:spPr bwMode="auto">
            <a:xfrm>
              <a:off x="4858" y="3182"/>
              <a:ext cx="63" cy="62"/>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46" name="Oval 1067">
              <a:extLst>
                <a:ext uri="{FF2B5EF4-FFF2-40B4-BE49-F238E27FC236}">
                  <a16:creationId xmlns:a16="http://schemas.microsoft.com/office/drawing/2014/main" id="{9DA408AF-2089-CF88-268D-A3C8B9288723}"/>
                </a:ext>
              </a:extLst>
            </p:cNvPr>
            <p:cNvSpPr>
              <a:spLocks noChangeArrowheads="1"/>
            </p:cNvSpPr>
            <p:nvPr/>
          </p:nvSpPr>
          <p:spPr bwMode="auto">
            <a:xfrm>
              <a:off x="4506" y="3207"/>
              <a:ext cx="63" cy="63"/>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47" name="Oval 1068">
              <a:extLst>
                <a:ext uri="{FF2B5EF4-FFF2-40B4-BE49-F238E27FC236}">
                  <a16:creationId xmlns:a16="http://schemas.microsoft.com/office/drawing/2014/main" id="{33D1A3F5-A5F0-A6B8-869D-73B85BBE41CB}"/>
                </a:ext>
              </a:extLst>
            </p:cNvPr>
            <p:cNvSpPr>
              <a:spLocks noChangeArrowheads="1"/>
            </p:cNvSpPr>
            <p:nvPr/>
          </p:nvSpPr>
          <p:spPr bwMode="auto">
            <a:xfrm>
              <a:off x="4647" y="3322"/>
              <a:ext cx="63" cy="63"/>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48" name="Oval 1069">
              <a:extLst>
                <a:ext uri="{FF2B5EF4-FFF2-40B4-BE49-F238E27FC236}">
                  <a16:creationId xmlns:a16="http://schemas.microsoft.com/office/drawing/2014/main" id="{8815F358-0486-04BA-CD51-D1071DE0DCC4}"/>
                </a:ext>
              </a:extLst>
            </p:cNvPr>
            <p:cNvSpPr>
              <a:spLocks noChangeArrowheads="1"/>
            </p:cNvSpPr>
            <p:nvPr/>
          </p:nvSpPr>
          <p:spPr bwMode="auto">
            <a:xfrm>
              <a:off x="4954" y="2942"/>
              <a:ext cx="63" cy="62"/>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49" name="Oval 1070">
              <a:extLst>
                <a:ext uri="{FF2B5EF4-FFF2-40B4-BE49-F238E27FC236}">
                  <a16:creationId xmlns:a16="http://schemas.microsoft.com/office/drawing/2014/main" id="{FAA72CC5-CB0D-F441-C948-687BDA4A911C}"/>
                </a:ext>
              </a:extLst>
            </p:cNvPr>
            <p:cNvSpPr>
              <a:spLocks noChangeArrowheads="1"/>
            </p:cNvSpPr>
            <p:nvPr/>
          </p:nvSpPr>
          <p:spPr bwMode="auto">
            <a:xfrm>
              <a:off x="4602" y="2871"/>
              <a:ext cx="63" cy="63"/>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50" name="Oval 1071">
              <a:extLst>
                <a:ext uri="{FF2B5EF4-FFF2-40B4-BE49-F238E27FC236}">
                  <a16:creationId xmlns:a16="http://schemas.microsoft.com/office/drawing/2014/main" id="{8AC15EC9-3D7A-15EC-67AE-2095E18B9EFD}"/>
                </a:ext>
              </a:extLst>
            </p:cNvPr>
            <p:cNvSpPr>
              <a:spLocks noChangeArrowheads="1"/>
            </p:cNvSpPr>
            <p:nvPr/>
          </p:nvSpPr>
          <p:spPr bwMode="auto">
            <a:xfrm>
              <a:off x="4791" y="3034"/>
              <a:ext cx="63" cy="63"/>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51" name="Oval 1072">
              <a:extLst>
                <a:ext uri="{FF2B5EF4-FFF2-40B4-BE49-F238E27FC236}">
                  <a16:creationId xmlns:a16="http://schemas.microsoft.com/office/drawing/2014/main" id="{0B00C6EA-F1CD-1A41-A056-4E2EBFFFD7B2}"/>
                </a:ext>
              </a:extLst>
            </p:cNvPr>
            <p:cNvSpPr>
              <a:spLocks noChangeArrowheads="1"/>
            </p:cNvSpPr>
            <p:nvPr/>
          </p:nvSpPr>
          <p:spPr bwMode="auto">
            <a:xfrm>
              <a:off x="3524" y="2980"/>
              <a:ext cx="696" cy="696"/>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52" name="Oval 1073">
              <a:extLst>
                <a:ext uri="{FF2B5EF4-FFF2-40B4-BE49-F238E27FC236}">
                  <a16:creationId xmlns:a16="http://schemas.microsoft.com/office/drawing/2014/main" id="{9146CDC1-8EBB-9C28-9626-02EA85DE77D7}"/>
                </a:ext>
              </a:extLst>
            </p:cNvPr>
            <p:cNvSpPr>
              <a:spLocks noChangeArrowheads="1"/>
            </p:cNvSpPr>
            <p:nvPr/>
          </p:nvSpPr>
          <p:spPr bwMode="auto">
            <a:xfrm>
              <a:off x="3860" y="3076"/>
              <a:ext cx="696" cy="696"/>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53" name="Oval 1074">
              <a:extLst>
                <a:ext uri="{FF2B5EF4-FFF2-40B4-BE49-F238E27FC236}">
                  <a16:creationId xmlns:a16="http://schemas.microsoft.com/office/drawing/2014/main" id="{349791AD-5C45-0FC6-C97A-346284199392}"/>
                </a:ext>
              </a:extLst>
            </p:cNvPr>
            <p:cNvSpPr>
              <a:spLocks noChangeArrowheads="1"/>
            </p:cNvSpPr>
            <p:nvPr/>
          </p:nvSpPr>
          <p:spPr bwMode="auto">
            <a:xfrm>
              <a:off x="4244" y="2980"/>
              <a:ext cx="696" cy="696"/>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54" name="Oval 1075">
              <a:extLst>
                <a:ext uri="{FF2B5EF4-FFF2-40B4-BE49-F238E27FC236}">
                  <a16:creationId xmlns:a16="http://schemas.microsoft.com/office/drawing/2014/main" id="{E554A195-4BB9-7BFB-8977-DF4EA3332EDA}"/>
                </a:ext>
              </a:extLst>
            </p:cNvPr>
            <p:cNvSpPr>
              <a:spLocks noChangeArrowheads="1"/>
            </p:cNvSpPr>
            <p:nvPr/>
          </p:nvSpPr>
          <p:spPr bwMode="auto">
            <a:xfrm>
              <a:off x="4484" y="2740"/>
              <a:ext cx="696" cy="696"/>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55" name="Line 1076">
              <a:extLst>
                <a:ext uri="{FF2B5EF4-FFF2-40B4-BE49-F238E27FC236}">
                  <a16:creationId xmlns:a16="http://schemas.microsoft.com/office/drawing/2014/main" id="{EE415C86-C9BB-7382-8E3E-87867CACD64B}"/>
                </a:ext>
              </a:extLst>
            </p:cNvPr>
            <p:cNvSpPr>
              <a:spLocks noChangeShapeType="1"/>
            </p:cNvSpPr>
            <p:nvPr/>
          </p:nvSpPr>
          <p:spPr bwMode="auto">
            <a:xfrm flipV="1">
              <a:off x="3888" y="3312"/>
              <a:ext cx="288" cy="96"/>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6" name="Line 1077">
              <a:extLst>
                <a:ext uri="{FF2B5EF4-FFF2-40B4-BE49-F238E27FC236}">
                  <a16:creationId xmlns:a16="http://schemas.microsoft.com/office/drawing/2014/main" id="{B0B6F33B-BAF7-B9AD-D369-15C2163ABA49}"/>
                </a:ext>
              </a:extLst>
            </p:cNvPr>
            <p:cNvSpPr>
              <a:spLocks noChangeShapeType="1"/>
            </p:cNvSpPr>
            <p:nvPr/>
          </p:nvSpPr>
          <p:spPr bwMode="auto">
            <a:xfrm flipH="1">
              <a:off x="4272" y="3264"/>
              <a:ext cx="240" cy="48"/>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 name="Oval 1078">
              <a:extLst>
                <a:ext uri="{FF2B5EF4-FFF2-40B4-BE49-F238E27FC236}">
                  <a16:creationId xmlns:a16="http://schemas.microsoft.com/office/drawing/2014/main" id="{32E3A046-F84B-D31E-8965-BC1A006ADB6B}"/>
                </a:ext>
              </a:extLst>
            </p:cNvPr>
            <p:cNvSpPr>
              <a:spLocks noChangeArrowheads="1"/>
            </p:cNvSpPr>
            <p:nvPr/>
          </p:nvSpPr>
          <p:spPr bwMode="auto">
            <a:xfrm>
              <a:off x="3818" y="2993"/>
              <a:ext cx="63" cy="62"/>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58" name="Oval 1079">
              <a:extLst>
                <a:ext uri="{FF2B5EF4-FFF2-40B4-BE49-F238E27FC236}">
                  <a16:creationId xmlns:a16="http://schemas.microsoft.com/office/drawing/2014/main" id="{9FB2F1A8-5E2C-2B7D-EBB7-698509ECEF08}"/>
                </a:ext>
              </a:extLst>
            </p:cNvPr>
            <p:cNvSpPr>
              <a:spLocks noChangeArrowheads="1"/>
            </p:cNvSpPr>
            <p:nvPr/>
          </p:nvSpPr>
          <p:spPr bwMode="auto">
            <a:xfrm>
              <a:off x="3694" y="3044"/>
              <a:ext cx="62" cy="62"/>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59" name="Oval 1080">
              <a:extLst>
                <a:ext uri="{FF2B5EF4-FFF2-40B4-BE49-F238E27FC236}">
                  <a16:creationId xmlns:a16="http://schemas.microsoft.com/office/drawing/2014/main" id="{4EC73C1F-8FE1-96A9-1398-ADBDF37CE1F0}"/>
                </a:ext>
              </a:extLst>
            </p:cNvPr>
            <p:cNvSpPr>
              <a:spLocks noChangeArrowheads="1"/>
            </p:cNvSpPr>
            <p:nvPr/>
          </p:nvSpPr>
          <p:spPr bwMode="auto">
            <a:xfrm>
              <a:off x="3860" y="2807"/>
              <a:ext cx="62" cy="63"/>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60" name="Oval 1081">
              <a:extLst>
                <a:ext uri="{FF2B5EF4-FFF2-40B4-BE49-F238E27FC236}">
                  <a16:creationId xmlns:a16="http://schemas.microsoft.com/office/drawing/2014/main" id="{D8B9BBB7-76A2-5D08-7646-87232E560C5C}"/>
                </a:ext>
              </a:extLst>
            </p:cNvPr>
            <p:cNvSpPr>
              <a:spLocks noChangeArrowheads="1"/>
            </p:cNvSpPr>
            <p:nvPr/>
          </p:nvSpPr>
          <p:spPr bwMode="auto">
            <a:xfrm>
              <a:off x="3428" y="2740"/>
              <a:ext cx="696" cy="696"/>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61" name="Line 1082">
              <a:extLst>
                <a:ext uri="{FF2B5EF4-FFF2-40B4-BE49-F238E27FC236}">
                  <a16:creationId xmlns:a16="http://schemas.microsoft.com/office/drawing/2014/main" id="{37F7BDD6-72FC-3CB6-2891-A1AF8C2A3B4E}"/>
                </a:ext>
              </a:extLst>
            </p:cNvPr>
            <p:cNvSpPr>
              <a:spLocks noChangeShapeType="1"/>
            </p:cNvSpPr>
            <p:nvPr/>
          </p:nvSpPr>
          <p:spPr bwMode="auto">
            <a:xfrm>
              <a:off x="3744" y="3072"/>
              <a:ext cx="96" cy="288"/>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2" name="Line 1083">
              <a:extLst>
                <a:ext uri="{FF2B5EF4-FFF2-40B4-BE49-F238E27FC236}">
                  <a16:creationId xmlns:a16="http://schemas.microsoft.com/office/drawing/2014/main" id="{50D295DB-146F-4019-96F1-64D44052A607}"/>
                </a:ext>
              </a:extLst>
            </p:cNvPr>
            <p:cNvSpPr>
              <a:spLocks noChangeShapeType="1"/>
            </p:cNvSpPr>
            <p:nvPr/>
          </p:nvSpPr>
          <p:spPr bwMode="auto">
            <a:xfrm flipH="1">
              <a:off x="4560" y="3072"/>
              <a:ext cx="240" cy="144"/>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3" name="Rectangle 1084">
              <a:extLst>
                <a:ext uri="{FF2B5EF4-FFF2-40B4-BE49-F238E27FC236}">
                  <a16:creationId xmlns:a16="http://schemas.microsoft.com/office/drawing/2014/main" id="{FC0AB6D8-BD52-E216-8DD2-47E2BF9A2248}"/>
                </a:ext>
              </a:extLst>
            </p:cNvPr>
            <p:cNvSpPr>
              <a:spLocks noChangeArrowheads="1"/>
            </p:cNvSpPr>
            <p:nvPr/>
          </p:nvSpPr>
          <p:spPr bwMode="auto">
            <a:xfrm>
              <a:off x="4176" y="331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zh-CN" sz="2400" b="1" i="1">
                  <a:latin typeface="Times New Roman" panose="02020603050405020304" pitchFamily="18" charset="0"/>
                  <a:ea typeface="SimSun" panose="02010600030101010101" pitchFamily="2" charset="-122"/>
                </a:rPr>
                <a:t>o</a:t>
              </a:r>
            </a:p>
          </p:txBody>
        </p:sp>
      </p:grpSp>
    </p:spTree>
    <p:extLst>
      <p:ext uri="{BB962C8B-B14F-4D97-AF65-F5344CB8AC3E}">
        <p14:creationId xmlns:p14="http://schemas.microsoft.com/office/powerpoint/2010/main" val="753088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4B457-90D8-1772-AB34-B42A41EF863B}"/>
              </a:ext>
            </a:extLst>
          </p:cNvPr>
          <p:cNvSpPr>
            <a:spLocks noGrp="1"/>
          </p:cNvSpPr>
          <p:nvPr>
            <p:ph type="title"/>
          </p:nvPr>
        </p:nvSpPr>
        <p:spPr/>
        <p:txBody>
          <a:bodyPr/>
          <a:lstStyle/>
          <a:p>
            <a:r>
              <a:rPr lang="en-US" dirty="0"/>
              <a:t>DBSCAN</a:t>
            </a:r>
          </a:p>
        </p:txBody>
      </p:sp>
      <p:sp>
        <p:nvSpPr>
          <p:cNvPr id="6" name="TextBox 5">
            <a:extLst>
              <a:ext uri="{FF2B5EF4-FFF2-40B4-BE49-F238E27FC236}">
                <a16:creationId xmlns:a16="http://schemas.microsoft.com/office/drawing/2014/main" id="{673B026A-FBCE-EEA6-BB56-74B33058C083}"/>
              </a:ext>
            </a:extLst>
          </p:cNvPr>
          <p:cNvSpPr txBox="1"/>
          <p:nvPr/>
        </p:nvSpPr>
        <p:spPr>
          <a:xfrm>
            <a:off x="186705" y="858799"/>
            <a:ext cx="11503724" cy="1200329"/>
          </a:xfrm>
          <a:prstGeom prst="rect">
            <a:avLst/>
          </a:prstGeom>
          <a:solidFill>
            <a:schemeClr val="bg2">
              <a:lumMod val="95000"/>
            </a:schemeClr>
          </a:solidFill>
          <a:ln w="12700">
            <a:solidFill>
              <a:schemeClr val="tx1"/>
            </a:solidFill>
          </a:ln>
        </p:spPr>
        <p:txBody>
          <a:bodyPr wrap="square">
            <a:spAutoFit/>
          </a:bodyPr>
          <a:lstStyle/>
          <a:p>
            <a:pPr marL="0" indent="0">
              <a:buNone/>
            </a:pPr>
            <a:r>
              <a:rPr lang="en-IN" b="1" dirty="0">
                <a:solidFill>
                  <a:srgbClr val="C00000"/>
                </a:solidFill>
                <a:latin typeface="Consolas" panose="020B0609020204030204" pitchFamily="49" charset="0"/>
                <a:cs typeface="Consolas" panose="020B0609020204030204" pitchFamily="49" charset="0"/>
              </a:rPr>
              <a:t>INPUT:</a:t>
            </a:r>
          </a:p>
          <a:p>
            <a:r>
              <a:rPr lang="en-IN" b="1" dirty="0">
                <a:solidFill>
                  <a:srgbClr val="C00000"/>
                </a:solidFill>
                <a:latin typeface="Consolas" panose="020B0609020204030204" pitchFamily="49" charset="0"/>
                <a:cs typeface="Consolas" panose="020B0609020204030204" pitchFamily="49" charset="0"/>
              </a:rPr>
              <a:t>D: </a:t>
            </a:r>
            <a:r>
              <a:rPr lang="en-IN" b="1" dirty="0">
                <a:latin typeface="Consolas" panose="020B0609020204030204" pitchFamily="49" charset="0"/>
                <a:cs typeface="Consolas" panose="020B0609020204030204" pitchFamily="49" charset="0"/>
              </a:rPr>
              <a:t>a data set containing n objects,</a:t>
            </a:r>
            <a:br>
              <a:rPr lang="en-IN" b="1" dirty="0">
                <a:latin typeface="Consolas" panose="020B0609020204030204" pitchFamily="49" charset="0"/>
                <a:cs typeface="Consolas" panose="020B0609020204030204" pitchFamily="49" charset="0"/>
              </a:rPr>
            </a:br>
            <a:r>
              <a:rPr lang="el-GR" b="1" dirty="0">
                <a:solidFill>
                  <a:srgbClr val="C00000"/>
                </a:solidFill>
                <a:latin typeface="Consolas" panose="020B0609020204030204" pitchFamily="49" charset="0"/>
                <a:cs typeface="Consolas" panose="020B0609020204030204" pitchFamily="49" charset="0"/>
              </a:rPr>
              <a:t>ε: </a:t>
            </a:r>
            <a:r>
              <a:rPr lang="en-IN" b="1" dirty="0">
                <a:latin typeface="Consolas" panose="020B0609020204030204" pitchFamily="49" charset="0"/>
                <a:cs typeface="Consolas" panose="020B0609020204030204" pitchFamily="49" charset="0"/>
              </a:rPr>
              <a:t>the radius parameter, and</a:t>
            </a:r>
          </a:p>
          <a:p>
            <a:r>
              <a:rPr lang="en-IN" b="1" dirty="0" err="1">
                <a:solidFill>
                  <a:srgbClr val="C00000"/>
                </a:solidFill>
                <a:latin typeface="Consolas" panose="020B0609020204030204" pitchFamily="49" charset="0"/>
                <a:cs typeface="Consolas" panose="020B0609020204030204" pitchFamily="49" charset="0"/>
              </a:rPr>
              <a:t>MinPts</a:t>
            </a:r>
            <a:r>
              <a:rPr lang="en-IN" b="1" dirty="0">
                <a:latin typeface="Consolas" panose="020B0609020204030204" pitchFamily="49" charset="0"/>
                <a:cs typeface="Consolas" panose="020B0609020204030204" pitchFamily="49" charset="0"/>
              </a:rPr>
              <a:t>: the </a:t>
            </a:r>
            <a:r>
              <a:rPr lang="en-IN" b="1" dirty="0" err="1">
                <a:latin typeface="Consolas" panose="020B0609020204030204" pitchFamily="49" charset="0"/>
                <a:cs typeface="Consolas" panose="020B0609020204030204" pitchFamily="49" charset="0"/>
              </a:rPr>
              <a:t>neighborhood</a:t>
            </a:r>
            <a:r>
              <a:rPr lang="en-IN" b="1" dirty="0">
                <a:latin typeface="Consolas" panose="020B0609020204030204" pitchFamily="49" charset="0"/>
                <a:cs typeface="Consolas" panose="020B0609020204030204" pitchFamily="49" charset="0"/>
              </a:rPr>
              <a:t> density threshold. </a:t>
            </a:r>
          </a:p>
        </p:txBody>
      </p:sp>
      <p:sp>
        <p:nvSpPr>
          <p:cNvPr id="7" name="TextBox 6">
            <a:extLst>
              <a:ext uri="{FF2B5EF4-FFF2-40B4-BE49-F238E27FC236}">
                <a16:creationId xmlns:a16="http://schemas.microsoft.com/office/drawing/2014/main" id="{08937F65-0AC8-9D12-086F-F07DC43F3284}"/>
              </a:ext>
            </a:extLst>
          </p:cNvPr>
          <p:cNvSpPr txBox="1"/>
          <p:nvPr/>
        </p:nvSpPr>
        <p:spPr>
          <a:xfrm>
            <a:off x="186705" y="2330808"/>
            <a:ext cx="11503724" cy="646331"/>
          </a:xfrm>
          <a:prstGeom prst="rect">
            <a:avLst/>
          </a:prstGeom>
          <a:solidFill>
            <a:schemeClr val="bg2">
              <a:lumMod val="95000"/>
            </a:schemeClr>
          </a:solidFill>
          <a:ln w="12700">
            <a:solidFill>
              <a:schemeClr val="tx1"/>
            </a:solidFill>
          </a:ln>
        </p:spPr>
        <p:txBody>
          <a:bodyPr wrap="square">
            <a:spAutoFit/>
          </a:bodyPr>
          <a:lstStyle/>
          <a:p>
            <a:pPr marL="0" indent="0">
              <a:buNone/>
            </a:pPr>
            <a:r>
              <a:rPr lang="en-IN" b="1" dirty="0">
                <a:solidFill>
                  <a:srgbClr val="C00000"/>
                </a:solidFill>
                <a:latin typeface="Consolas" panose="020B0609020204030204" pitchFamily="49" charset="0"/>
                <a:cs typeface="Consolas" panose="020B0609020204030204" pitchFamily="49" charset="0"/>
              </a:rPr>
              <a:t>Output:</a:t>
            </a:r>
          </a:p>
          <a:p>
            <a:r>
              <a:rPr lang="en-IN" b="1" dirty="0">
                <a:solidFill>
                  <a:schemeClr val="tx1">
                    <a:lumMod val="90000"/>
                    <a:lumOff val="10000"/>
                  </a:schemeClr>
                </a:solidFill>
                <a:latin typeface="Consolas" panose="020B0609020204030204" pitchFamily="49" charset="0"/>
                <a:cs typeface="Consolas" panose="020B0609020204030204" pitchFamily="49" charset="0"/>
              </a:rPr>
              <a:t>A set of density-based clusters. </a:t>
            </a:r>
          </a:p>
        </p:txBody>
      </p:sp>
    </p:spTree>
    <p:extLst>
      <p:ext uri="{BB962C8B-B14F-4D97-AF65-F5344CB8AC3E}">
        <p14:creationId xmlns:p14="http://schemas.microsoft.com/office/powerpoint/2010/main" val="762549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A9315-7852-06B5-CF89-9529CD53C10E}"/>
              </a:ext>
            </a:extLst>
          </p:cNvPr>
          <p:cNvSpPr>
            <a:spLocks noGrp="1"/>
          </p:cNvSpPr>
          <p:nvPr>
            <p:ph type="title"/>
          </p:nvPr>
        </p:nvSpPr>
        <p:spPr/>
        <p:txBody>
          <a:bodyPr/>
          <a:lstStyle/>
          <a:p>
            <a:r>
              <a:rPr lang="en-US" dirty="0"/>
              <a:t>DBSCAN</a:t>
            </a:r>
          </a:p>
        </p:txBody>
      </p:sp>
      <p:sp>
        <p:nvSpPr>
          <p:cNvPr id="4" name="TextBox 3">
            <a:extLst>
              <a:ext uri="{FF2B5EF4-FFF2-40B4-BE49-F238E27FC236}">
                <a16:creationId xmlns:a16="http://schemas.microsoft.com/office/drawing/2014/main" id="{3837AC6E-E177-134D-B116-06E237228B90}"/>
              </a:ext>
            </a:extLst>
          </p:cNvPr>
          <p:cNvSpPr txBox="1"/>
          <p:nvPr/>
        </p:nvSpPr>
        <p:spPr>
          <a:xfrm>
            <a:off x="93352" y="880110"/>
            <a:ext cx="12098648" cy="4524315"/>
          </a:xfrm>
          <a:prstGeom prst="rect">
            <a:avLst/>
          </a:prstGeom>
          <a:solidFill>
            <a:schemeClr val="bg2">
              <a:lumMod val="95000"/>
            </a:schemeClr>
          </a:solidFill>
          <a:ln w="12700">
            <a:solidFill>
              <a:schemeClr val="tx1"/>
            </a:solidFill>
          </a:ln>
        </p:spPr>
        <p:txBody>
          <a:bodyPr wrap="square">
            <a:spAutoFit/>
          </a:bodyPr>
          <a:lstStyle/>
          <a:p>
            <a:r>
              <a:rPr lang="en-IN" b="1" dirty="0">
                <a:latin typeface="Consolas" panose="020B0609020204030204" pitchFamily="49" charset="0"/>
                <a:cs typeface="Consolas" panose="020B0609020204030204" pitchFamily="49" charset="0"/>
              </a:rPr>
              <a:t>mark all objects as </a:t>
            </a:r>
            <a:r>
              <a:rPr lang="en-IN" b="1" dirty="0">
                <a:solidFill>
                  <a:srgbClr val="00B050"/>
                </a:solidFill>
                <a:latin typeface="Consolas" panose="020B0609020204030204" pitchFamily="49" charset="0"/>
                <a:cs typeface="Consolas" panose="020B0609020204030204" pitchFamily="49" charset="0"/>
              </a:rPr>
              <a:t>unvisited</a:t>
            </a:r>
            <a:r>
              <a:rPr lang="en-IN" b="1" dirty="0">
                <a:latin typeface="Consolas" panose="020B0609020204030204" pitchFamily="49" charset="0"/>
                <a:cs typeface="Consolas" panose="020B0609020204030204" pitchFamily="49" charset="0"/>
              </a:rPr>
              <a:t>; </a:t>
            </a:r>
          </a:p>
          <a:p>
            <a:r>
              <a:rPr lang="en-IN" b="1" dirty="0">
                <a:solidFill>
                  <a:srgbClr val="C00000"/>
                </a:solidFill>
                <a:latin typeface="Consolas" panose="020B0609020204030204" pitchFamily="49" charset="0"/>
                <a:cs typeface="Consolas" panose="020B0609020204030204" pitchFamily="49" charset="0"/>
              </a:rPr>
              <a:t>do</a:t>
            </a:r>
            <a:r>
              <a:rPr lang="en-IN" b="1" dirty="0">
                <a:solidFill>
                  <a:srgbClr val="00B050"/>
                </a:solidFill>
                <a:latin typeface="Consolas" panose="020B0609020204030204" pitchFamily="49" charset="0"/>
                <a:cs typeface="Consolas" panose="020B0609020204030204" pitchFamily="49" charset="0"/>
              </a:rPr>
              <a:t> </a:t>
            </a:r>
          </a:p>
          <a:p>
            <a:r>
              <a:rPr lang="en-IN" b="1" dirty="0">
                <a:latin typeface="Consolas" panose="020B0609020204030204" pitchFamily="49" charset="0"/>
                <a:cs typeface="Consolas" panose="020B0609020204030204" pitchFamily="49" charset="0"/>
              </a:rPr>
              <a:t>    randomly select an </a:t>
            </a:r>
            <a:r>
              <a:rPr lang="en-IN" b="1" dirty="0">
                <a:solidFill>
                  <a:srgbClr val="00B050"/>
                </a:solidFill>
                <a:latin typeface="Consolas" panose="020B0609020204030204" pitchFamily="49" charset="0"/>
                <a:cs typeface="Consolas" panose="020B0609020204030204" pitchFamily="49" charset="0"/>
              </a:rPr>
              <a:t>unvisited</a:t>
            </a:r>
            <a:r>
              <a:rPr lang="en-IN" b="1" dirty="0">
                <a:latin typeface="Consolas" panose="020B0609020204030204" pitchFamily="49" charset="0"/>
                <a:cs typeface="Consolas" panose="020B0609020204030204" pitchFamily="49" charset="0"/>
              </a:rPr>
              <a:t> object </a:t>
            </a:r>
            <a:r>
              <a:rPr lang="en-IN" b="1" dirty="0">
                <a:solidFill>
                  <a:srgbClr val="00B050"/>
                </a:solidFill>
                <a:latin typeface="Consolas" panose="020B0609020204030204" pitchFamily="49" charset="0"/>
                <a:cs typeface="Consolas" panose="020B0609020204030204" pitchFamily="49" charset="0"/>
              </a:rPr>
              <a:t>p</a:t>
            </a:r>
            <a:r>
              <a:rPr lang="en-IN" b="1" dirty="0">
                <a:latin typeface="Consolas" panose="020B0609020204030204" pitchFamily="49" charset="0"/>
                <a:cs typeface="Consolas" panose="020B0609020204030204" pitchFamily="49" charset="0"/>
              </a:rPr>
              <a:t>;</a:t>
            </a:r>
            <a:br>
              <a:rPr lang="en-IN" b="1" dirty="0">
                <a:latin typeface="Consolas" panose="020B0609020204030204" pitchFamily="49" charset="0"/>
                <a:cs typeface="Consolas" panose="020B0609020204030204" pitchFamily="49" charset="0"/>
              </a:rPr>
            </a:br>
            <a:r>
              <a:rPr lang="en-IN" b="1" dirty="0">
                <a:latin typeface="Consolas" panose="020B0609020204030204" pitchFamily="49" charset="0"/>
                <a:cs typeface="Consolas" panose="020B0609020204030204" pitchFamily="49" charset="0"/>
              </a:rPr>
              <a:t>    mark </a:t>
            </a:r>
            <a:r>
              <a:rPr lang="en-IN" b="1" dirty="0">
                <a:solidFill>
                  <a:srgbClr val="00B050"/>
                </a:solidFill>
                <a:latin typeface="Consolas" panose="020B0609020204030204" pitchFamily="49" charset="0"/>
                <a:cs typeface="Consolas" panose="020B0609020204030204" pitchFamily="49" charset="0"/>
              </a:rPr>
              <a:t>p</a:t>
            </a:r>
            <a:r>
              <a:rPr lang="en-IN" b="1" dirty="0">
                <a:latin typeface="Consolas" panose="020B0609020204030204" pitchFamily="49" charset="0"/>
                <a:cs typeface="Consolas" panose="020B0609020204030204" pitchFamily="49" charset="0"/>
              </a:rPr>
              <a:t> as </a:t>
            </a:r>
            <a:r>
              <a:rPr lang="en-IN" b="1" dirty="0">
                <a:solidFill>
                  <a:srgbClr val="00B050"/>
                </a:solidFill>
                <a:latin typeface="Consolas" panose="020B0609020204030204" pitchFamily="49" charset="0"/>
                <a:cs typeface="Consolas" panose="020B0609020204030204" pitchFamily="49" charset="0"/>
              </a:rPr>
              <a:t>visited</a:t>
            </a:r>
            <a:r>
              <a:rPr lang="en-IN" b="1" dirty="0">
                <a:latin typeface="Consolas" panose="020B0609020204030204" pitchFamily="49" charset="0"/>
                <a:cs typeface="Consolas" panose="020B0609020204030204" pitchFamily="49" charset="0"/>
              </a:rPr>
              <a:t>;</a:t>
            </a:r>
          </a:p>
          <a:p>
            <a:r>
              <a:rPr lang="en-IN" b="1" dirty="0">
                <a:latin typeface="Consolas" panose="020B0609020204030204" pitchFamily="49" charset="0"/>
                <a:cs typeface="Consolas" panose="020B0609020204030204" pitchFamily="49" charset="0"/>
              </a:rPr>
              <a:t>    </a:t>
            </a:r>
            <a:r>
              <a:rPr lang="en-IN" b="1" dirty="0">
                <a:solidFill>
                  <a:srgbClr val="C00000"/>
                </a:solidFill>
                <a:latin typeface="Consolas" panose="020B0609020204030204" pitchFamily="49" charset="0"/>
                <a:cs typeface="Consolas" panose="020B0609020204030204" pitchFamily="49" charset="0"/>
              </a:rPr>
              <a:t>if</a:t>
            </a:r>
            <a:r>
              <a:rPr lang="en-IN" b="1" dirty="0">
                <a:latin typeface="Consolas" panose="020B0609020204030204" pitchFamily="49" charset="0"/>
                <a:cs typeface="Consolas" panose="020B0609020204030204" pitchFamily="49" charset="0"/>
              </a:rPr>
              <a:t> the </a:t>
            </a:r>
            <a:r>
              <a:rPr lang="el-GR" b="1" dirty="0">
                <a:solidFill>
                  <a:srgbClr val="00B050"/>
                </a:solidFill>
                <a:latin typeface="Consolas" panose="020B0609020204030204" pitchFamily="49" charset="0"/>
                <a:cs typeface="Consolas" panose="020B0609020204030204" pitchFamily="49" charset="0"/>
              </a:rPr>
              <a:t>ε-</a:t>
            </a:r>
            <a:r>
              <a:rPr lang="en-IN" b="1" dirty="0" err="1">
                <a:solidFill>
                  <a:srgbClr val="00B050"/>
                </a:solidFill>
                <a:latin typeface="Consolas" panose="020B0609020204030204" pitchFamily="49" charset="0"/>
                <a:cs typeface="Consolas" panose="020B0609020204030204" pitchFamily="49" charset="0"/>
              </a:rPr>
              <a:t>neighborhood</a:t>
            </a:r>
            <a:r>
              <a:rPr lang="en-IN" b="1" dirty="0">
                <a:solidFill>
                  <a:srgbClr val="00B050"/>
                </a:solidFill>
                <a:latin typeface="Consolas" panose="020B0609020204030204" pitchFamily="49" charset="0"/>
                <a:cs typeface="Consolas" panose="020B0609020204030204" pitchFamily="49" charset="0"/>
              </a:rPr>
              <a:t> </a:t>
            </a:r>
            <a:r>
              <a:rPr lang="en-IN" b="1" dirty="0">
                <a:latin typeface="Consolas" panose="020B0609020204030204" pitchFamily="49" charset="0"/>
                <a:cs typeface="Consolas" panose="020B0609020204030204" pitchFamily="49" charset="0"/>
              </a:rPr>
              <a:t>of </a:t>
            </a:r>
            <a:r>
              <a:rPr lang="en-IN" b="1" dirty="0">
                <a:solidFill>
                  <a:srgbClr val="00B050"/>
                </a:solidFill>
                <a:latin typeface="Consolas" panose="020B0609020204030204" pitchFamily="49" charset="0"/>
                <a:cs typeface="Consolas" panose="020B0609020204030204" pitchFamily="49" charset="0"/>
              </a:rPr>
              <a:t>p </a:t>
            </a:r>
            <a:r>
              <a:rPr lang="en-IN" b="1" dirty="0">
                <a:latin typeface="Consolas" panose="020B0609020204030204" pitchFamily="49" charset="0"/>
                <a:cs typeface="Consolas" panose="020B0609020204030204" pitchFamily="49" charset="0"/>
              </a:rPr>
              <a:t>has at least </a:t>
            </a:r>
            <a:r>
              <a:rPr lang="en-IN" b="1" dirty="0" err="1">
                <a:solidFill>
                  <a:srgbClr val="00B050"/>
                </a:solidFill>
                <a:latin typeface="Consolas" panose="020B0609020204030204" pitchFamily="49" charset="0"/>
                <a:cs typeface="Consolas" panose="020B0609020204030204" pitchFamily="49" charset="0"/>
              </a:rPr>
              <a:t>MinPts</a:t>
            </a:r>
            <a:r>
              <a:rPr lang="en-IN" b="1" dirty="0">
                <a:latin typeface="Consolas" panose="020B0609020204030204" pitchFamily="49" charset="0"/>
                <a:cs typeface="Consolas" panose="020B0609020204030204" pitchFamily="49" charset="0"/>
              </a:rPr>
              <a:t> objects;</a:t>
            </a:r>
          </a:p>
          <a:p>
            <a:r>
              <a:rPr lang="en-IN" b="1" dirty="0">
                <a:latin typeface="Consolas" panose="020B0609020204030204" pitchFamily="49" charset="0"/>
                <a:cs typeface="Consolas" panose="020B0609020204030204" pitchFamily="49" charset="0"/>
              </a:rPr>
              <a:t>        create a new </a:t>
            </a:r>
            <a:r>
              <a:rPr lang="en-IN" b="1" dirty="0">
                <a:solidFill>
                  <a:srgbClr val="C00000"/>
                </a:solidFill>
                <a:latin typeface="Consolas" panose="020B0609020204030204" pitchFamily="49" charset="0"/>
                <a:cs typeface="Consolas" panose="020B0609020204030204" pitchFamily="49" charset="0"/>
              </a:rPr>
              <a:t>cluster</a:t>
            </a:r>
            <a:r>
              <a:rPr lang="en-IN" b="1" dirty="0">
                <a:latin typeface="Consolas" panose="020B0609020204030204" pitchFamily="49" charset="0"/>
                <a:cs typeface="Consolas" panose="020B0609020204030204" pitchFamily="49" charset="0"/>
              </a:rPr>
              <a:t> </a:t>
            </a:r>
            <a:r>
              <a:rPr lang="en-IN" b="1" dirty="0">
                <a:solidFill>
                  <a:srgbClr val="00B050"/>
                </a:solidFill>
                <a:latin typeface="Consolas" panose="020B0609020204030204" pitchFamily="49" charset="0"/>
                <a:cs typeface="Consolas" panose="020B0609020204030204" pitchFamily="49" charset="0"/>
              </a:rPr>
              <a:t>C</a:t>
            </a:r>
            <a:r>
              <a:rPr lang="en-IN" b="1" dirty="0">
                <a:latin typeface="Consolas" panose="020B0609020204030204" pitchFamily="49" charset="0"/>
                <a:cs typeface="Consolas" panose="020B0609020204030204" pitchFamily="49" charset="0"/>
              </a:rPr>
              <a:t>, and add </a:t>
            </a:r>
            <a:r>
              <a:rPr lang="en-IN" b="1" dirty="0">
                <a:solidFill>
                  <a:srgbClr val="00B050"/>
                </a:solidFill>
                <a:latin typeface="Consolas" panose="020B0609020204030204" pitchFamily="49" charset="0"/>
                <a:cs typeface="Consolas" panose="020B0609020204030204" pitchFamily="49" charset="0"/>
              </a:rPr>
              <a:t>p</a:t>
            </a:r>
            <a:r>
              <a:rPr lang="en-IN" b="1" dirty="0">
                <a:latin typeface="Consolas" panose="020B0609020204030204" pitchFamily="49" charset="0"/>
                <a:cs typeface="Consolas" panose="020B0609020204030204" pitchFamily="49" charset="0"/>
              </a:rPr>
              <a:t> to </a:t>
            </a:r>
            <a:r>
              <a:rPr lang="en-IN" b="1" dirty="0">
                <a:solidFill>
                  <a:srgbClr val="00B050"/>
                </a:solidFill>
                <a:latin typeface="Consolas" panose="020B0609020204030204" pitchFamily="49" charset="0"/>
                <a:cs typeface="Consolas" panose="020B0609020204030204" pitchFamily="49" charset="0"/>
              </a:rPr>
              <a:t>C</a:t>
            </a:r>
            <a:r>
              <a:rPr lang="en-IN" b="1" dirty="0">
                <a:latin typeface="Consolas" panose="020B0609020204030204" pitchFamily="49" charset="0"/>
                <a:cs typeface="Consolas" panose="020B0609020204030204" pitchFamily="49" charset="0"/>
              </a:rPr>
              <a:t>;</a:t>
            </a:r>
            <a:br>
              <a:rPr lang="en-IN" b="1" dirty="0">
                <a:latin typeface="Consolas" panose="020B0609020204030204" pitchFamily="49" charset="0"/>
                <a:cs typeface="Consolas" panose="020B0609020204030204" pitchFamily="49" charset="0"/>
              </a:rPr>
            </a:br>
            <a:r>
              <a:rPr lang="en-IN" b="1" dirty="0">
                <a:latin typeface="Consolas" panose="020B0609020204030204" pitchFamily="49" charset="0"/>
                <a:cs typeface="Consolas" panose="020B0609020204030204" pitchFamily="49" charset="0"/>
              </a:rPr>
              <a:t>        </a:t>
            </a:r>
            <a:r>
              <a:rPr lang="en-IN" b="1" dirty="0">
                <a:solidFill>
                  <a:srgbClr val="C00000"/>
                </a:solidFill>
                <a:latin typeface="Consolas" panose="020B0609020204030204" pitchFamily="49" charset="0"/>
                <a:cs typeface="Consolas" panose="020B0609020204030204" pitchFamily="49" charset="0"/>
              </a:rPr>
              <a:t>let</a:t>
            </a:r>
            <a:r>
              <a:rPr lang="en-IN" b="1" dirty="0">
                <a:latin typeface="Consolas" panose="020B0609020204030204" pitchFamily="49" charset="0"/>
                <a:cs typeface="Consolas" panose="020B0609020204030204" pitchFamily="49" charset="0"/>
              </a:rPr>
              <a:t> </a:t>
            </a:r>
            <a:r>
              <a:rPr lang="en-IN" b="1" dirty="0">
                <a:solidFill>
                  <a:srgbClr val="00B050"/>
                </a:solidFill>
                <a:latin typeface="Consolas" panose="020B0609020204030204" pitchFamily="49" charset="0"/>
                <a:cs typeface="Consolas" panose="020B0609020204030204" pitchFamily="49" charset="0"/>
              </a:rPr>
              <a:t>N</a:t>
            </a:r>
            <a:r>
              <a:rPr lang="en-IN" b="1" dirty="0">
                <a:latin typeface="Consolas" panose="020B0609020204030204" pitchFamily="49" charset="0"/>
                <a:cs typeface="Consolas" panose="020B0609020204030204" pitchFamily="49" charset="0"/>
              </a:rPr>
              <a:t> be the set of objects in the </a:t>
            </a:r>
            <a:r>
              <a:rPr lang="el-GR" b="1" dirty="0">
                <a:solidFill>
                  <a:srgbClr val="00B050"/>
                </a:solidFill>
                <a:latin typeface="Consolas" panose="020B0609020204030204" pitchFamily="49" charset="0"/>
                <a:cs typeface="Consolas" panose="020B0609020204030204" pitchFamily="49" charset="0"/>
              </a:rPr>
              <a:t>ε-</a:t>
            </a:r>
            <a:r>
              <a:rPr lang="en-IN" b="1" dirty="0" err="1">
                <a:solidFill>
                  <a:srgbClr val="00B050"/>
                </a:solidFill>
                <a:latin typeface="Consolas" panose="020B0609020204030204" pitchFamily="49" charset="0"/>
                <a:cs typeface="Consolas" panose="020B0609020204030204" pitchFamily="49" charset="0"/>
              </a:rPr>
              <a:t>neighborhood</a:t>
            </a:r>
            <a:r>
              <a:rPr lang="en-IN" b="1" dirty="0">
                <a:solidFill>
                  <a:srgbClr val="00B050"/>
                </a:solidFill>
                <a:latin typeface="Consolas" panose="020B0609020204030204" pitchFamily="49" charset="0"/>
                <a:cs typeface="Consolas" panose="020B0609020204030204" pitchFamily="49" charset="0"/>
              </a:rPr>
              <a:t> </a:t>
            </a:r>
            <a:r>
              <a:rPr lang="en-IN" b="1" dirty="0">
                <a:latin typeface="Consolas" panose="020B0609020204030204" pitchFamily="49" charset="0"/>
                <a:cs typeface="Consolas" panose="020B0609020204030204" pitchFamily="49" charset="0"/>
              </a:rPr>
              <a:t>of </a:t>
            </a:r>
            <a:r>
              <a:rPr lang="en-IN" b="1" dirty="0">
                <a:solidFill>
                  <a:srgbClr val="00B050"/>
                </a:solidFill>
                <a:latin typeface="Consolas" panose="020B0609020204030204" pitchFamily="49" charset="0"/>
                <a:cs typeface="Consolas" panose="020B0609020204030204" pitchFamily="49" charset="0"/>
              </a:rPr>
              <a:t>p</a:t>
            </a:r>
            <a:r>
              <a:rPr lang="en-IN" b="1" dirty="0">
                <a:latin typeface="Consolas" panose="020B0609020204030204" pitchFamily="49" charset="0"/>
                <a:cs typeface="Consolas" panose="020B0609020204030204" pitchFamily="49" charset="0"/>
              </a:rPr>
              <a:t>; </a:t>
            </a:r>
          </a:p>
          <a:p>
            <a:r>
              <a:rPr lang="en-IN" b="1" dirty="0">
                <a:latin typeface="Consolas" panose="020B0609020204030204" pitchFamily="49" charset="0"/>
                <a:cs typeface="Consolas" panose="020B0609020204030204" pitchFamily="49" charset="0"/>
              </a:rPr>
              <a:t>	 </a:t>
            </a:r>
            <a:r>
              <a:rPr lang="en-IN" b="1" dirty="0">
                <a:solidFill>
                  <a:srgbClr val="C00000"/>
                </a:solidFill>
                <a:latin typeface="Consolas" panose="020B0609020204030204" pitchFamily="49" charset="0"/>
                <a:cs typeface="Consolas" panose="020B0609020204030204" pitchFamily="49" charset="0"/>
              </a:rPr>
              <a:t>for</a:t>
            </a:r>
            <a:r>
              <a:rPr lang="en-IN" b="1" dirty="0">
                <a:solidFill>
                  <a:srgbClr val="00B050"/>
                </a:solidFill>
                <a:latin typeface="Consolas" panose="020B0609020204030204" pitchFamily="49" charset="0"/>
                <a:cs typeface="Consolas" panose="020B0609020204030204" pitchFamily="49" charset="0"/>
              </a:rPr>
              <a:t> each </a:t>
            </a:r>
            <a:r>
              <a:rPr lang="en-IN" b="1" dirty="0">
                <a:latin typeface="Consolas" panose="020B0609020204030204" pitchFamily="49" charset="0"/>
                <a:cs typeface="Consolas" panose="020B0609020204030204" pitchFamily="49" charset="0"/>
              </a:rPr>
              <a:t>point </a:t>
            </a:r>
            <a:r>
              <a:rPr lang="en-IN" b="1" dirty="0">
                <a:solidFill>
                  <a:srgbClr val="00B050"/>
                </a:solidFill>
                <a:latin typeface="Consolas" panose="020B0609020204030204" pitchFamily="49" charset="0"/>
                <a:cs typeface="Consolas" panose="020B0609020204030204" pitchFamily="49" charset="0"/>
              </a:rPr>
              <a:t>p′</a:t>
            </a:r>
            <a:r>
              <a:rPr lang="en-IN" b="1" dirty="0">
                <a:latin typeface="Consolas" panose="020B0609020204030204" pitchFamily="49" charset="0"/>
                <a:cs typeface="Consolas" panose="020B0609020204030204" pitchFamily="49" charset="0"/>
              </a:rPr>
              <a:t> in </a:t>
            </a:r>
            <a:r>
              <a:rPr lang="en-IN" b="1" dirty="0">
                <a:solidFill>
                  <a:srgbClr val="00B050"/>
                </a:solidFill>
                <a:latin typeface="Consolas" panose="020B0609020204030204" pitchFamily="49" charset="0"/>
                <a:cs typeface="Consolas" panose="020B0609020204030204" pitchFamily="49" charset="0"/>
              </a:rPr>
              <a:t>N</a:t>
            </a:r>
          </a:p>
          <a:p>
            <a:r>
              <a:rPr lang="en-IN" b="1" dirty="0">
                <a:latin typeface="Consolas" panose="020B0609020204030204" pitchFamily="49" charset="0"/>
                <a:cs typeface="Consolas" panose="020B0609020204030204" pitchFamily="49" charset="0"/>
              </a:rPr>
              <a:t>	     </a:t>
            </a:r>
            <a:r>
              <a:rPr lang="en-IN" b="1" dirty="0">
                <a:solidFill>
                  <a:srgbClr val="C00000"/>
                </a:solidFill>
                <a:latin typeface="Consolas" panose="020B0609020204030204" pitchFamily="49" charset="0"/>
                <a:cs typeface="Consolas" panose="020B0609020204030204" pitchFamily="49" charset="0"/>
              </a:rPr>
              <a:t>if</a:t>
            </a:r>
            <a:r>
              <a:rPr lang="en-IN" b="1" dirty="0">
                <a:latin typeface="Consolas" panose="020B0609020204030204" pitchFamily="49" charset="0"/>
                <a:cs typeface="Consolas" panose="020B0609020204030204" pitchFamily="49" charset="0"/>
              </a:rPr>
              <a:t> </a:t>
            </a:r>
            <a:r>
              <a:rPr lang="en-IN" b="1" dirty="0">
                <a:solidFill>
                  <a:srgbClr val="00B050"/>
                </a:solidFill>
                <a:latin typeface="Consolas" panose="020B0609020204030204" pitchFamily="49" charset="0"/>
                <a:cs typeface="Consolas" panose="020B0609020204030204" pitchFamily="49" charset="0"/>
              </a:rPr>
              <a:t>p′</a:t>
            </a:r>
            <a:r>
              <a:rPr lang="en-IN" b="1" dirty="0">
                <a:latin typeface="Consolas" panose="020B0609020204030204" pitchFamily="49" charset="0"/>
                <a:cs typeface="Consolas" panose="020B0609020204030204" pitchFamily="49" charset="0"/>
              </a:rPr>
              <a:t> is unvisited</a:t>
            </a:r>
          </a:p>
          <a:p>
            <a:r>
              <a:rPr lang="en-IN" b="1" dirty="0">
                <a:latin typeface="Consolas" panose="020B0609020204030204" pitchFamily="49" charset="0"/>
                <a:cs typeface="Consolas" panose="020B0609020204030204" pitchFamily="49" charset="0"/>
              </a:rPr>
              <a:t>                 mark </a:t>
            </a:r>
            <a:r>
              <a:rPr lang="en-IN" b="1" dirty="0">
                <a:solidFill>
                  <a:srgbClr val="00B050"/>
                </a:solidFill>
                <a:latin typeface="Consolas" panose="020B0609020204030204" pitchFamily="49" charset="0"/>
                <a:cs typeface="Consolas" panose="020B0609020204030204" pitchFamily="49" charset="0"/>
              </a:rPr>
              <a:t>p′</a:t>
            </a:r>
            <a:r>
              <a:rPr lang="en-IN" b="1" dirty="0">
                <a:latin typeface="Consolas" panose="020B0609020204030204" pitchFamily="49" charset="0"/>
                <a:cs typeface="Consolas" panose="020B0609020204030204" pitchFamily="49" charset="0"/>
              </a:rPr>
              <a:t> as visited; </a:t>
            </a:r>
          </a:p>
          <a:p>
            <a:r>
              <a:rPr lang="en-IN" b="1" dirty="0">
                <a:latin typeface="Consolas" panose="020B0609020204030204" pitchFamily="49" charset="0"/>
                <a:cs typeface="Consolas" panose="020B0609020204030204" pitchFamily="49" charset="0"/>
              </a:rPr>
              <a:t>		  </a:t>
            </a:r>
            <a:r>
              <a:rPr lang="en-IN" b="1" dirty="0">
                <a:solidFill>
                  <a:srgbClr val="C00000"/>
                </a:solidFill>
                <a:latin typeface="Consolas" panose="020B0609020204030204" pitchFamily="49" charset="0"/>
                <a:cs typeface="Consolas" panose="020B0609020204030204" pitchFamily="49" charset="0"/>
              </a:rPr>
              <a:t>if</a:t>
            </a:r>
            <a:r>
              <a:rPr lang="en-IN" b="1" dirty="0">
                <a:latin typeface="Consolas" panose="020B0609020204030204" pitchFamily="49" charset="0"/>
                <a:cs typeface="Consolas" panose="020B0609020204030204" pitchFamily="49" charset="0"/>
              </a:rPr>
              <a:t> the </a:t>
            </a:r>
            <a:r>
              <a:rPr lang="el-GR" b="1" dirty="0">
                <a:solidFill>
                  <a:srgbClr val="00B050"/>
                </a:solidFill>
                <a:latin typeface="Consolas" panose="020B0609020204030204" pitchFamily="49" charset="0"/>
                <a:cs typeface="Consolas" panose="020B0609020204030204" pitchFamily="49" charset="0"/>
              </a:rPr>
              <a:t>ε-</a:t>
            </a:r>
            <a:r>
              <a:rPr lang="en-IN" b="1" dirty="0" err="1">
                <a:solidFill>
                  <a:srgbClr val="00B050"/>
                </a:solidFill>
                <a:latin typeface="Consolas" panose="020B0609020204030204" pitchFamily="49" charset="0"/>
                <a:cs typeface="Consolas" panose="020B0609020204030204" pitchFamily="49" charset="0"/>
              </a:rPr>
              <a:t>neighborhood</a:t>
            </a:r>
            <a:r>
              <a:rPr lang="en-IN" b="1" dirty="0">
                <a:solidFill>
                  <a:srgbClr val="00B050"/>
                </a:solidFill>
                <a:latin typeface="Consolas" panose="020B0609020204030204" pitchFamily="49" charset="0"/>
                <a:cs typeface="Consolas" panose="020B0609020204030204" pitchFamily="49" charset="0"/>
              </a:rPr>
              <a:t> </a:t>
            </a:r>
            <a:r>
              <a:rPr lang="en-IN" b="1" dirty="0">
                <a:latin typeface="Consolas" panose="020B0609020204030204" pitchFamily="49" charset="0"/>
                <a:cs typeface="Consolas" panose="020B0609020204030204" pitchFamily="49" charset="0"/>
              </a:rPr>
              <a:t>of </a:t>
            </a:r>
            <a:r>
              <a:rPr lang="en-IN" b="1" dirty="0">
                <a:solidFill>
                  <a:srgbClr val="00B050"/>
                </a:solidFill>
                <a:latin typeface="Consolas" panose="020B0609020204030204" pitchFamily="49" charset="0"/>
                <a:cs typeface="Consolas" panose="020B0609020204030204" pitchFamily="49" charset="0"/>
              </a:rPr>
              <a:t>p′</a:t>
            </a:r>
            <a:r>
              <a:rPr lang="en-IN" b="1" dirty="0">
                <a:latin typeface="Consolas" panose="020B0609020204030204" pitchFamily="49" charset="0"/>
                <a:cs typeface="Consolas" panose="020B0609020204030204" pitchFamily="49" charset="0"/>
              </a:rPr>
              <a:t> has at least </a:t>
            </a:r>
            <a:r>
              <a:rPr lang="en-IN" b="1" dirty="0" err="1">
                <a:solidFill>
                  <a:srgbClr val="00B050"/>
                </a:solidFill>
                <a:latin typeface="Consolas" panose="020B0609020204030204" pitchFamily="49" charset="0"/>
                <a:cs typeface="Consolas" panose="020B0609020204030204" pitchFamily="49" charset="0"/>
              </a:rPr>
              <a:t>MinPts</a:t>
            </a:r>
            <a:r>
              <a:rPr lang="en-IN" b="1" dirty="0">
                <a:latin typeface="Consolas" panose="020B0609020204030204" pitchFamily="49" charset="0"/>
                <a:cs typeface="Consolas" panose="020B0609020204030204" pitchFamily="49" charset="0"/>
              </a:rPr>
              <a:t> points, add those points to </a:t>
            </a:r>
            <a:r>
              <a:rPr lang="en-IN" b="1" dirty="0">
                <a:solidFill>
                  <a:srgbClr val="00B050"/>
                </a:solidFill>
                <a:latin typeface="Consolas" panose="020B0609020204030204" pitchFamily="49" charset="0"/>
                <a:cs typeface="Consolas" panose="020B0609020204030204" pitchFamily="49" charset="0"/>
              </a:rPr>
              <a:t>N</a:t>
            </a:r>
            <a:r>
              <a:rPr lang="en-IN" b="1" dirty="0">
                <a:latin typeface="Consolas" panose="020B0609020204030204" pitchFamily="49" charset="0"/>
                <a:cs typeface="Consolas" panose="020B0609020204030204" pitchFamily="49" charset="0"/>
              </a:rPr>
              <a:t>;</a:t>
            </a:r>
          </a:p>
          <a:p>
            <a:r>
              <a:rPr lang="en-IN" b="1" dirty="0">
                <a:latin typeface="Consolas" panose="020B0609020204030204" pitchFamily="49" charset="0"/>
                <a:cs typeface="Consolas" panose="020B0609020204030204" pitchFamily="49" charset="0"/>
              </a:rPr>
              <a:t>	     </a:t>
            </a:r>
            <a:r>
              <a:rPr lang="en-IN" b="1" dirty="0">
                <a:solidFill>
                  <a:srgbClr val="C00000"/>
                </a:solidFill>
                <a:latin typeface="Consolas" panose="020B0609020204030204" pitchFamily="49" charset="0"/>
                <a:cs typeface="Consolas" panose="020B0609020204030204" pitchFamily="49" charset="0"/>
              </a:rPr>
              <a:t>if</a:t>
            </a:r>
            <a:r>
              <a:rPr lang="en-IN" b="1" dirty="0">
                <a:latin typeface="Consolas" panose="020B0609020204030204" pitchFamily="49" charset="0"/>
                <a:cs typeface="Consolas" panose="020B0609020204030204" pitchFamily="49" charset="0"/>
              </a:rPr>
              <a:t> </a:t>
            </a:r>
            <a:r>
              <a:rPr lang="en-IN" b="1" dirty="0">
                <a:solidFill>
                  <a:srgbClr val="00B050"/>
                </a:solidFill>
                <a:latin typeface="Consolas" panose="020B0609020204030204" pitchFamily="49" charset="0"/>
                <a:cs typeface="Consolas" panose="020B0609020204030204" pitchFamily="49" charset="0"/>
              </a:rPr>
              <a:t>p′</a:t>
            </a:r>
            <a:r>
              <a:rPr lang="en-IN" b="1" dirty="0">
                <a:latin typeface="Consolas" panose="020B0609020204030204" pitchFamily="49" charset="0"/>
                <a:cs typeface="Consolas" panose="020B0609020204030204" pitchFamily="49" charset="0"/>
              </a:rPr>
              <a:t> is not yet a member of any cluster, add </a:t>
            </a:r>
            <a:r>
              <a:rPr lang="en-IN" b="1" dirty="0">
                <a:solidFill>
                  <a:srgbClr val="00B050"/>
                </a:solidFill>
                <a:latin typeface="Consolas" panose="020B0609020204030204" pitchFamily="49" charset="0"/>
                <a:cs typeface="Consolas" panose="020B0609020204030204" pitchFamily="49" charset="0"/>
              </a:rPr>
              <a:t>p′</a:t>
            </a:r>
            <a:r>
              <a:rPr lang="en-IN" b="1" dirty="0">
                <a:latin typeface="Consolas" panose="020B0609020204030204" pitchFamily="49" charset="0"/>
                <a:cs typeface="Consolas" panose="020B0609020204030204" pitchFamily="49" charset="0"/>
              </a:rPr>
              <a:t> to </a:t>
            </a:r>
            <a:r>
              <a:rPr lang="en-IN" b="1" dirty="0">
                <a:solidFill>
                  <a:srgbClr val="00B050"/>
                </a:solidFill>
                <a:latin typeface="Consolas" panose="020B0609020204030204" pitchFamily="49" charset="0"/>
                <a:cs typeface="Consolas" panose="020B0609020204030204" pitchFamily="49" charset="0"/>
              </a:rPr>
              <a:t>C</a:t>
            </a:r>
            <a:r>
              <a:rPr lang="en-IN" b="1" dirty="0">
                <a:latin typeface="Consolas" panose="020B0609020204030204" pitchFamily="49" charset="0"/>
                <a:cs typeface="Consolas" panose="020B0609020204030204" pitchFamily="49" charset="0"/>
              </a:rPr>
              <a:t>;</a:t>
            </a:r>
          </a:p>
          <a:p>
            <a:r>
              <a:rPr lang="en-IN" b="1" dirty="0">
                <a:latin typeface="Consolas" panose="020B0609020204030204" pitchFamily="49" charset="0"/>
                <a:cs typeface="Consolas" panose="020B0609020204030204" pitchFamily="49" charset="0"/>
              </a:rPr>
              <a:t>	  </a:t>
            </a:r>
            <a:r>
              <a:rPr lang="en-IN" b="1" dirty="0">
                <a:solidFill>
                  <a:srgbClr val="C00000"/>
                </a:solidFill>
                <a:latin typeface="Consolas" panose="020B0609020204030204" pitchFamily="49" charset="0"/>
                <a:cs typeface="Consolas" panose="020B0609020204030204" pitchFamily="49" charset="0"/>
              </a:rPr>
              <a:t>end for</a:t>
            </a:r>
          </a:p>
          <a:p>
            <a:r>
              <a:rPr lang="en-IN" b="1" dirty="0">
                <a:latin typeface="Consolas" panose="020B0609020204030204" pitchFamily="49" charset="0"/>
                <a:cs typeface="Consolas" panose="020B0609020204030204" pitchFamily="49" charset="0"/>
              </a:rPr>
              <a:t>         output C;</a:t>
            </a:r>
          </a:p>
          <a:p>
            <a:r>
              <a:rPr lang="en-IN" b="1" dirty="0">
                <a:latin typeface="Consolas" panose="020B0609020204030204" pitchFamily="49" charset="0"/>
                <a:cs typeface="Consolas" panose="020B0609020204030204" pitchFamily="49" charset="0"/>
              </a:rPr>
              <a:t>    </a:t>
            </a:r>
            <a:r>
              <a:rPr lang="en-IN" b="1" dirty="0">
                <a:solidFill>
                  <a:srgbClr val="C00000"/>
                </a:solidFill>
                <a:latin typeface="Consolas" panose="020B0609020204030204" pitchFamily="49" charset="0"/>
                <a:cs typeface="Consolas" panose="020B0609020204030204" pitchFamily="49" charset="0"/>
              </a:rPr>
              <a:t>else</a:t>
            </a:r>
            <a:r>
              <a:rPr lang="en-IN" b="1" dirty="0">
                <a:latin typeface="Consolas" panose="020B0609020204030204" pitchFamily="49" charset="0"/>
                <a:cs typeface="Consolas" panose="020B0609020204030204" pitchFamily="49" charset="0"/>
              </a:rPr>
              <a:t> mark p as </a:t>
            </a:r>
            <a:r>
              <a:rPr lang="en-IN" b="1" dirty="0">
                <a:solidFill>
                  <a:srgbClr val="00B050"/>
                </a:solidFill>
                <a:latin typeface="Consolas" panose="020B0609020204030204" pitchFamily="49" charset="0"/>
                <a:cs typeface="Consolas" panose="020B0609020204030204" pitchFamily="49" charset="0"/>
              </a:rPr>
              <a:t>noise</a:t>
            </a:r>
            <a:r>
              <a:rPr lang="en-IN" b="1" dirty="0">
                <a:latin typeface="Consolas" panose="020B0609020204030204" pitchFamily="49" charset="0"/>
                <a:cs typeface="Consolas" panose="020B0609020204030204" pitchFamily="49" charset="0"/>
              </a:rPr>
              <a:t>;</a:t>
            </a:r>
          </a:p>
          <a:p>
            <a:r>
              <a:rPr lang="en-IN" b="1" dirty="0">
                <a:solidFill>
                  <a:srgbClr val="C00000"/>
                </a:solidFill>
                <a:latin typeface="Consolas" panose="020B0609020204030204" pitchFamily="49" charset="0"/>
                <a:cs typeface="Consolas" panose="020B0609020204030204" pitchFamily="49" charset="0"/>
              </a:rPr>
              <a:t>until</a:t>
            </a:r>
            <a:r>
              <a:rPr lang="en-IN" b="1" dirty="0">
                <a:latin typeface="Consolas" panose="020B0609020204030204" pitchFamily="49" charset="0"/>
                <a:cs typeface="Consolas" panose="020B0609020204030204" pitchFamily="49" charset="0"/>
              </a:rPr>
              <a:t> no object is </a:t>
            </a:r>
            <a:r>
              <a:rPr lang="en-IN" b="1" dirty="0">
                <a:solidFill>
                  <a:srgbClr val="00B050"/>
                </a:solidFill>
                <a:latin typeface="Consolas" panose="020B0609020204030204" pitchFamily="49" charset="0"/>
                <a:cs typeface="Consolas" panose="020B0609020204030204" pitchFamily="49" charset="0"/>
              </a:rPr>
              <a:t>unvisited</a:t>
            </a:r>
            <a:r>
              <a:rPr lang="en-IN" b="1" dirty="0">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1903774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D73E6-2A64-240A-0917-AE161F263190}"/>
              </a:ext>
            </a:extLst>
          </p:cNvPr>
          <p:cNvSpPr>
            <a:spLocks noGrp="1"/>
          </p:cNvSpPr>
          <p:nvPr>
            <p:ph type="title"/>
          </p:nvPr>
        </p:nvSpPr>
        <p:spPr/>
        <p:txBody>
          <a:bodyPr/>
          <a:lstStyle/>
          <a:p>
            <a:r>
              <a:rPr lang="en-US" dirty="0"/>
              <a:t>OPTICS(Ordering Points To Identify the Clustering Structure)</a:t>
            </a:r>
          </a:p>
        </p:txBody>
      </p:sp>
      <p:sp>
        <p:nvSpPr>
          <p:cNvPr id="3" name="Content Placeholder 2">
            <a:extLst>
              <a:ext uri="{FF2B5EF4-FFF2-40B4-BE49-F238E27FC236}">
                <a16:creationId xmlns:a16="http://schemas.microsoft.com/office/drawing/2014/main" id="{7580E4BA-3EA1-1679-05DC-F12D4DF1F080}"/>
              </a:ext>
            </a:extLst>
          </p:cNvPr>
          <p:cNvSpPr>
            <a:spLocks noGrp="1"/>
          </p:cNvSpPr>
          <p:nvPr>
            <p:ph idx="1"/>
          </p:nvPr>
        </p:nvSpPr>
        <p:spPr/>
        <p:txBody>
          <a:bodyPr/>
          <a:lstStyle/>
          <a:p>
            <a:r>
              <a:rPr lang="en-US" dirty="0"/>
              <a:t>In DBSCAN we use </a:t>
            </a:r>
            <a:r>
              <a:rPr lang="en-US" dirty="0">
                <a:solidFill>
                  <a:srgbClr val="C00000"/>
                </a:solidFill>
              </a:rPr>
              <a:t>input parameters such as </a:t>
            </a:r>
            <a:r>
              <a:rPr lang="el-GR" dirty="0">
                <a:solidFill>
                  <a:srgbClr val="C00000"/>
                </a:solidFill>
              </a:rPr>
              <a:t>ε (</a:t>
            </a:r>
            <a:r>
              <a:rPr lang="en-US" dirty="0">
                <a:solidFill>
                  <a:srgbClr val="C00000"/>
                </a:solidFill>
              </a:rPr>
              <a:t>the maximum radius of a neighborhood) and </a:t>
            </a:r>
            <a:r>
              <a:rPr lang="en-US" dirty="0" err="1">
                <a:solidFill>
                  <a:srgbClr val="C00000"/>
                </a:solidFill>
              </a:rPr>
              <a:t>MinPts</a:t>
            </a:r>
            <a:r>
              <a:rPr lang="en-US" dirty="0">
                <a:solidFill>
                  <a:srgbClr val="C00000"/>
                </a:solidFill>
              </a:rPr>
              <a:t>.</a:t>
            </a:r>
          </a:p>
          <a:p>
            <a:r>
              <a:rPr lang="en-US" dirty="0"/>
              <a:t>it restrict users with the responsibility of </a:t>
            </a:r>
            <a:r>
              <a:rPr lang="en-US" dirty="0">
                <a:solidFill>
                  <a:srgbClr val="C00000"/>
                </a:solidFill>
              </a:rPr>
              <a:t>selecting parameter values </a:t>
            </a:r>
            <a:r>
              <a:rPr lang="en-US" dirty="0"/>
              <a:t>that will lead to the discovery of </a:t>
            </a:r>
            <a:r>
              <a:rPr lang="en-US" dirty="0">
                <a:solidFill>
                  <a:srgbClr val="C00000"/>
                </a:solidFill>
              </a:rPr>
              <a:t>acceptable clusters</a:t>
            </a:r>
            <a:r>
              <a:rPr lang="en-US" dirty="0"/>
              <a:t>. </a:t>
            </a:r>
          </a:p>
          <a:p>
            <a:r>
              <a:rPr lang="en-US" dirty="0"/>
              <a:t>This is a </a:t>
            </a:r>
            <a:r>
              <a:rPr lang="en-US" dirty="0">
                <a:solidFill>
                  <a:srgbClr val="C00000"/>
                </a:solidFill>
              </a:rPr>
              <a:t>problem associated with many other clustering algorithms</a:t>
            </a:r>
            <a:r>
              <a:rPr lang="en-US" dirty="0"/>
              <a:t>. </a:t>
            </a:r>
          </a:p>
          <a:p>
            <a:r>
              <a:rPr lang="en-US" dirty="0"/>
              <a:t>Most algorithms are </a:t>
            </a:r>
            <a:r>
              <a:rPr lang="en-US" dirty="0">
                <a:solidFill>
                  <a:srgbClr val="C00000"/>
                </a:solidFill>
              </a:rPr>
              <a:t>sensitive to these parameter values</a:t>
            </a:r>
            <a:r>
              <a:rPr lang="en-US" dirty="0"/>
              <a:t>. </a:t>
            </a:r>
          </a:p>
          <a:p>
            <a:r>
              <a:rPr lang="en-US" dirty="0"/>
              <a:t>Slightly different </a:t>
            </a:r>
            <a:r>
              <a:rPr lang="en-US" dirty="0">
                <a:solidFill>
                  <a:srgbClr val="C00000"/>
                </a:solidFill>
              </a:rPr>
              <a:t>settings may lead </a:t>
            </a:r>
            <a:r>
              <a:rPr lang="en-US" dirty="0"/>
              <a:t>to very </a:t>
            </a:r>
            <a:r>
              <a:rPr lang="en-US" dirty="0">
                <a:solidFill>
                  <a:srgbClr val="C00000"/>
                </a:solidFill>
              </a:rPr>
              <a:t>different </a:t>
            </a:r>
            <a:r>
              <a:rPr lang="en-US" dirty="0" err="1">
                <a:solidFill>
                  <a:srgbClr val="C00000"/>
                </a:solidFill>
              </a:rPr>
              <a:t>clusterings</a:t>
            </a:r>
            <a:r>
              <a:rPr lang="en-US" dirty="0">
                <a:solidFill>
                  <a:srgbClr val="C00000"/>
                </a:solidFill>
              </a:rPr>
              <a:t> of the data</a:t>
            </a:r>
            <a:r>
              <a:rPr lang="en-US" dirty="0"/>
              <a:t>. </a:t>
            </a:r>
          </a:p>
          <a:p>
            <a:r>
              <a:rPr lang="en-US" dirty="0"/>
              <a:t>To overcome the difficulty in using one set of global parameters in </a:t>
            </a:r>
            <a:r>
              <a:rPr lang="en-US" dirty="0">
                <a:solidFill>
                  <a:srgbClr val="C00000"/>
                </a:solidFill>
              </a:rPr>
              <a:t>clustering analysis</a:t>
            </a:r>
            <a:r>
              <a:rPr lang="en-US" dirty="0"/>
              <a:t>, a cluster analysis method called </a:t>
            </a:r>
            <a:r>
              <a:rPr lang="en-US" dirty="0">
                <a:solidFill>
                  <a:srgbClr val="C00000"/>
                </a:solidFill>
              </a:rPr>
              <a:t>OPTICS was proposed</a:t>
            </a:r>
            <a:r>
              <a:rPr lang="en-US" dirty="0"/>
              <a:t>. </a:t>
            </a:r>
          </a:p>
          <a:p>
            <a:r>
              <a:rPr lang="en-US" dirty="0"/>
              <a:t>OPTICS does not explicitly produce a </a:t>
            </a:r>
            <a:r>
              <a:rPr lang="en-US" dirty="0">
                <a:solidFill>
                  <a:srgbClr val="C00000"/>
                </a:solidFill>
              </a:rPr>
              <a:t>data set clustering</a:t>
            </a:r>
            <a:r>
              <a:rPr lang="en-US" dirty="0"/>
              <a:t>. instead, it </a:t>
            </a:r>
            <a:r>
              <a:rPr lang="en-US" dirty="0">
                <a:solidFill>
                  <a:srgbClr val="C00000"/>
                </a:solidFill>
              </a:rPr>
              <a:t>outputs a cluster ordering</a:t>
            </a:r>
            <a:r>
              <a:rPr lang="en-US" dirty="0"/>
              <a:t>.</a:t>
            </a:r>
          </a:p>
          <a:p>
            <a:r>
              <a:rPr lang="en-US" dirty="0"/>
              <a:t>This is a linear list of </a:t>
            </a:r>
            <a:r>
              <a:rPr lang="en-US" dirty="0">
                <a:solidFill>
                  <a:srgbClr val="C00000"/>
                </a:solidFill>
              </a:rPr>
              <a:t>all objects under analysis </a:t>
            </a:r>
            <a:r>
              <a:rPr lang="en-US" dirty="0"/>
              <a:t>and represents the </a:t>
            </a:r>
            <a:r>
              <a:rPr lang="en-US" dirty="0">
                <a:solidFill>
                  <a:srgbClr val="C00000"/>
                </a:solidFill>
              </a:rPr>
              <a:t>density-based clustering structure of the data.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650003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E6DB9-820A-660A-7097-5920F55B0270}"/>
              </a:ext>
            </a:extLst>
          </p:cNvPr>
          <p:cNvSpPr>
            <a:spLocks noGrp="1"/>
          </p:cNvSpPr>
          <p:nvPr>
            <p:ph type="title"/>
          </p:nvPr>
        </p:nvSpPr>
        <p:spPr/>
        <p:txBody>
          <a:bodyPr/>
          <a:lstStyle/>
          <a:p>
            <a:r>
              <a:rPr lang="en-US" dirty="0"/>
              <a:t>OPTICS(Ordering Points To Identify the Clustering Structure)</a:t>
            </a:r>
          </a:p>
        </p:txBody>
      </p:sp>
      <p:sp>
        <p:nvSpPr>
          <p:cNvPr id="3" name="Content Placeholder 2">
            <a:extLst>
              <a:ext uri="{FF2B5EF4-FFF2-40B4-BE49-F238E27FC236}">
                <a16:creationId xmlns:a16="http://schemas.microsoft.com/office/drawing/2014/main" id="{2CB0E0C4-4628-7DDC-FCDB-B05BF1D656B0}"/>
              </a:ext>
            </a:extLst>
          </p:cNvPr>
          <p:cNvSpPr>
            <a:spLocks noGrp="1"/>
          </p:cNvSpPr>
          <p:nvPr>
            <p:ph idx="1"/>
          </p:nvPr>
        </p:nvSpPr>
        <p:spPr>
          <a:xfrm>
            <a:off x="131180" y="863444"/>
            <a:ext cx="11929641" cy="2830251"/>
          </a:xfrm>
        </p:spPr>
        <p:txBody>
          <a:bodyPr/>
          <a:lstStyle/>
          <a:p>
            <a:r>
              <a:rPr lang="en-US" dirty="0"/>
              <a:t>Objects in a </a:t>
            </a:r>
            <a:r>
              <a:rPr lang="en-US" dirty="0">
                <a:solidFill>
                  <a:srgbClr val="C00000"/>
                </a:solidFill>
              </a:rPr>
              <a:t>denser cluster are listed closer </a:t>
            </a:r>
            <a:r>
              <a:rPr lang="en-US" dirty="0"/>
              <a:t>to each other </a:t>
            </a:r>
            <a:r>
              <a:rPr lang="en-US" dirty="0">
                <a:solidFill>
                  <a:srgbClr val="C00000"/>
                </a:solidFill>
              </a:rPr>
              <a:t>in the cluster ordering</a:t>
            </a:r>
            <a:r>
              <a:rPr lang="en-US" dirty="0"/>
              <a:t>. </a:t>
            </a:r>
          </a:p>
          <a:p>
            <a:r>
              <a:rPr lang="en-US" dirty="0"/>
              <a:t>This ordering is equivalent to density-based clustering obtained from a wide range of </a:t>
            </a:r>
            <a:r>
              <a:rPr lang="en-US" dirty="0">
                <a:solidFill>
                  <a:srgbClr val="C00000"/>
                </a:solidFill>
              </a:rPr>
              <a:t>parameter settings</a:t>
            </a:r>
            <a:r>
              <a:rPr lang="en-US" dirty="0"/>
              <a:t>. </a:t>
            </a:r>
          </a:p>
          <a:p>
            <a:r>
              <a:rPr lang="en-US" dirty="0"/>
              <a:t>OPTICS does not require the user to provide a </a:t>
            </a:r>
            <a:r>
              <a:rPr lang="en-US" dirty="0">
                <a:solidFill>
                  <a:srgbClr val="C00000"/>
                </a:solidFill>
              </a:rPr>
              <a:t>specific density threshold</a:t>
            </a:r>
            <a:r>
              <a:rPr lang="en-US" dirty="0"/>
              <a:t>. </a:t>
            </a:r>
          </a:p>
          <a:p>
            <a:r>
              <a:rPr lang="en-US" dirty="0"/>
              <a:t>The cluster ordering can be used to </a:t>
            </a:r>
            <a:r>
              <a:rPr lang="en-US" dirty="0">
                <a:solidFill>
                  <a:srgbClr val="C00000"/>
                </a:solidFill>
              </a:rPr>
              <a:t>extract basic clustering information </a:t>
            </a:r>
            <a:r>
              <a:rPr lang="en-US" dirty="0"/>
              <a:t>(e.g., cluster centers, or arbitrary-shaped clusters), derive the intrinsic </a:t>
            </a:r>
            <a:r>
              <a:rPr lang="en-US" dirty="0">
                <a:solidFill>
                  <a:srgbClr val="C00000"/>
                </a:solidFill>
              </a:rPr>
              <a:t>clustering structure</a:t>
            </a:r>
            <a:r>
              <a:rPr lang="en-US" dirty="0"/>
              <a:t>, as well as provide a visualization of </a:t>
            </a:r>
            <a:r>
              <a:rPr lang="en-US" dirty="0">
                <a:solidFill>
                  <a:srgbClr val="C00000"/>
                </a:solidFill>
              </a:rPr>
              <a:t>the clustering</a:t>
            </a:r>
            <a:r>
              <a:rPr lang="en-US" dirty="0"/>
              <a:t>. </a:t>
            </a:r>
          </a:p>
        </p:txBody>
      </p:sp>
      <p:sp>
        <p:nvSpPr>
          <p:cNvPr id="6" name="Content Placeholder 2">
            <a:extLst>
              <a:ext uri="{FF2B5EF4-FFF2-40B4-BE49-F238E27FC236}">
                <a16:creationId xmlns:a16="http://schemas.microsoft.com/office/drawing/2014/main" id="{7B07308D-20FB-67BA-CC07-3D6C301A4422}"/>
              </a:ext>
            </a:extLst>
          </p:cNvPr>
          <p:cNvSpPr txBox="1">
            <a:spLocks/>
          </p:cNvSpPr>
          <p:nvPr/>
        </p:nvSpPr>
        <p:spPr>
          <a:xfrm>
            <a:off x="131179" y="3845939"/>
            <a:ext cx="7075737" cy="2506736"/>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ebdings" panose="05030102010509060703"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Core Distance: </a:t>
            </a:r>
          </a:p>
          <a:p>
            <a:pPr lvl="1"/>
            <a:r>
              <a:rPr lang="en-US" dirty="0"/>
              <a:t>The </a:t>
            </a:r>
            <a:r>
              <a:rPr lang="en-US" dirty="0">
                <a:solidFill>
                  <a:srgbClr val="C00000"/>
                </a:solidFill>
              </a:rPr>
              <a:t>core-distance of an object p is the smallest value </a:t>
            </a:r>
            <a:r>
              <a:rPr lang="el-GR" dirty="0">
                <a:solidFill>
                  <a:srgbClr val="C00000"/>
                </a:solidFill>
              </a:rPr>
              <a:t>ε </a:t>
            </a:r>
            <a:r>
              <a:rPr lang="en-US" dirty="0">
                <a:solidFill>
                  <a:srgbClr val="C00000"/>
                </a:solidFill>
              </a:rPr>
              <a:t>such that the </a:t>
            </a:r>
            <a:r>
              <a:rPr lang="el-GR" dirty="0">
                <a:solidFill>
                  <a:srgbClr val="C00000"/>
                </a:solidFill>
              </a:rPr>
              <a:t>ε-</a:t>
            </a:r>
            <a:r>
              <a:rPr lang="en-US" dirty="0">
                <a:solidFill>
                  <a:srgbClr val="C00000"/>
                </a:solidFill>
              </a:rPr>
              <a:t>neighborhood of p has at least </a:t>
            </a:r>
            <a:r>
              <a:rPr lang="en-US" dirty="0" err="1">
                <a:solidFill>
                  <a:srgbClr val="C00000"/>
                </a:solidFill>
              </a:rPr>
              <a:t>MinPts</a:t>
            </a:r>
            <a:r>
              <a:rPr lang="en-US" dirty="0">
                <a:solidFill>
                  <a:srgbClr val="C00000"/>
                </a:solidFill>
              </a:rPr>
              <a:t> objects</a:t>
            </a:r>
            <a:r>
              <a:rPr lang="en-US" dirty="0"/>
              <a:t>. </a:t>
            </a:r>
          </a:p>
          <a:p>
            <a:pPr lvl="1"/>
            <a:r>
              <a:rPr lang="en-US" dirty="0"/>
              <a:t>That is, </a:t>
            </a:r>
            <a:r>
              <a:rPr lang="el-GR" dirty="0"/>
              <a:t>ε </a:t>
            </a:r>
            <a:r>
              <a:rPr lang="en-US" dirty="0"/>
              <a:t>is the minimum distance </a:t>
            </a:r>
            <a:r>
              <a:rPr lang="en-US" dirty="0">
                <a:solidFill>
                  <a:srgbClr val="C00000"/>
                </a:solidFill>
              </a:rPr>
              <a:t>threshold that makes p </a:t>
            </a:r>
            <a:r>
              <a:rPr lang="en-US" dirty="0"/>
              <a:t>a </a:t>
            </a:r>
            <a:r>
              <a:rPr lang="en-US" dirty="0">
                <a:solidFill>
                  <a:srgbClr val="C00000"/>
                </a:solidFill>
              </a:rPr>
              <a:t>core object</a:t>
            </a:r>
            <a:r>
              <a:rPr lang="en-US" dirty="0"/>
              <a:t>. </a:t>
            </a:r>
          </a:p>
          <a:p>
            <a:pPr lvl="1"/>
            <a:r>
              <a:rPr lang="en-US" dirty="0"/>
              <a:t>If p is not a core object with respect to </a:t>
            </a:r>
            <a:r>
              <a:rPr lang="el-GR" dirty="0"/>
              <a:t>ε </a:t>
            </a:r>
            <a:r>
              <a:rPr lang="en-US" dirty="0"/>
              <a:t>and </a:t>
            </a:r>
            <a:r>
              <a:rPr lang="en-US" dirty="0" err="1"/>
              <a:t>MinPts</a:t>
            </a:r>
            <a:r>
              <a:rPr lang="en-US" dirty="0"/>
              <a:t>, the core-distance of p </a:t>
            </a:r>
            <a:r>
              <a:rPr lang="en-US" dirty="0">
                <a:solidFill>
                  <a:srgbClr val="C00000"/>
                </a:solidFill>
              </a:rPr>
              <a:t>is undefined</a:t>
            </a:r>
            <a:r>
              <a:rPr lang="en-US" dirty="0"/>
              <a:t>. </a:t>
            </a:r>
          </a:p>
          <a:p>
            <a:pPr lvl="1"/>
            <a:endParaRPr lang="en-US" dirty="0"/>
          </a:p>
        </p:txBody>
      </p:sp>
      <p:grpSp>
        <p:nvGrpSpPr>
          <p:cNvPr id="31" name="Group 30">
            <a:extLst>
              <a:ext uri="{FF2B5EF4-FFF2-40B4-BE49-F238E27FC236}">
                <a16:creationId xmlns:a16="http://schemas.microsoft.com/office/drawing/2014/main" id="{87873129-2274-7F02-10FA-490309262956}"/>
              </a:ext>
            </a:extLst>
          </p:cNvPr>
          <p:cNvGrpSpPr/>
          <p:nvPr/>
        </p:nvGrpSpPr>
        <p:grpSpPr>
          <a:xfrm>
            <a:off x="8168113" y="3428999"/>
            <a:ext cx="3466424" cy="3078866"/>
            <a:chOff x="8168113" y="3428999"/>
            <a:chExt cx="3466424" cy="3078866"/>
          </a:xfrm>
        </p:grpSpPr>
        <p:sp>
          <p:nvSpPr>
            <p:cNvPr id="7" name="Oval 1052">
              <a:extLst>
                <a:ext uri="{FF2B5EF4-FFF2-40B4-BE49-F238E27FC236}">
                  <a16:creationId xmlns:a16="http://schemas.microsoft.com/office/drawing/2014/main" id="{5505D0B0-AD14-1854-3E35-21F2904DDF6F}"/>
                </a:ext>
              </a:extLst>
            </p:cNvPr>
            <p:cNvSpPr>
              <a:spLocks noChangeArrowheads="1"/>
            </p:cNvSpPr>
            <p:nvPr/>
          </p:nvSpPr>
          <p:spPr bwMode="auto">
            <a:xfrm>
              <a:off x="9450396" y="3894996"/>
              <a:ext cx="1602613" cy="1420576"/>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9" name="Oval 1054">
              <a:extLst>
                <a:ext uri="{FF2B5EF4-FFF2-40B4-BE49-F238E27FC236}">
                  <a16:creationId xmlns:a16="http://schemas.microsoft.com/office/drawing/2014/main" id="{EA1679C5-50C6-C0D0-1EF9-E1AD9998BA73}"/>
                </a:ext>
              </a:extLst>
            </p:cNvPr>
            <p:cNvSpPr>
              <a:spLocks noChangeArrowheads="1"/>
            </p:cNvSpPr>
            <p:nvPr/>
          </p:nvSpPr>
          <p:spPr bwMode="auto">
            <a:xfrm>
              <a:off x="8947405" y="4356322"/>
              <a:ext cx="181055" cy="157558"/>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0" name="Oval 1055">
              <a:extLst>
                <a:ext uri="{FF2B5EF4-FFF2-40B4-BE49-F238E27FC236}">
                  <a16:creationId xmlns:a16="http://schemas.microsoft.com/office/drawing/2014/main" id="{C411E0E5-84A6-94B6-1ED7-E69B2AB198C8}"/>
                </a:ext>
              </a:extLst>
            </p:cNvPr>
            <p:cNvSpPr>
              <a:spLocks noChangeArrowheads="1"/>
            </p:cNvSpPr>
            <p:nvPr/>
          </p:nvSpPr>
          <p:spPr bwMode="auto">
            <a:xfrm>
              <a:off x="10439320" y="4316834"/>
              <a:ext cx="181055" cy="157558"/>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1" name="Oval 1056">
              <a:extLst>
                <a:ext uri="{FF2B5EF4-FFF2-40B4-BE49-F238E27FC236}">
                  <a16:creationId xmlns:a16="http://schemas.microsoft.com/office/drawing/2014/main" id="{B7CA2C78-1DA0-0D77-34D7-AB7786DC57BE}"/>
                </a:ext>
              </a:extLst>
            </p:cNvPr>
            <p:cNvSpPr>
              <a:spLocks noChangeArrowheads="1"/>
            </p:cNvSpPr>
            <p:nvPr/>
          </p:nvSpPr>
          <p:spPr bwMode="auto">
            <a:xfrm>
              <a:off x="9678489" y="5428280"/>
              <a:ext cx="181055" cy="157558"/>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2" name="Oval 1057">
              <a:extLst>
                <a:ext uri="{FF2B5EF4-FFF2-40B4-BE49-F238E27FC236}">
                  <a16:creationId xmlns:a16="http://schemas.microsoft.com/office/drawing/2014/main" id="{BE2BF93F-AB96-4EAB-1C93-6ACC114DD437}"/>
                </a:ext>
              </a:extLst>
            </p:cNvPr>
            <p:cNvSpPr>
              <a:spLocks noChangeArrowheads="1"/>
            </p:cNvSpPr>
            <p:nvPr/>
          </p:nvSpPr>
          <p:spPr bwMode="auto">
            <a:xfrm>
              <a:off x="10124286" y="4561323"/>
              <a:ext cx="181055" cy="157558"/>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3" name="Oval 1058">
              <a:extLst>
                <a:ext uri="{FF2B5EF4-FFF2-40B4-BE49-F238E27FC236}">
                  <a16:creationId xmlns:a16="http://schemas.microsoft.com/office/drawing/2014/main" id="{657005CF-14DD-8D68-00FE-31C80B543B0B}"/>
                </a:ext>
              </a:extLst>
            </p:cNvPr>
            <p:cNvSpPr>
              <a:spLocks noChangeArrowheads="1"/>
            </p:cNvSpPr>
            <p:nvPr/>
          </p:nvSpPr>
          <p:spPr bwMode="auto">
            <a:xfrm>
              <a:off x="9498525" y="3682241"/>
              <a:ext cx="181055" cy="157558"/>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6" name="Line 1070">
              <a:extLst>
                <a:ext uri="{FF2B5EF4-FFF2-40B4-BE49-F238E27FC236}">
                  <a16:creationId xmlns:a16="http://schemas.microsoft.com/office/drawing/2014/main" id="{AAB05703-B880-343A-0296-DC3138A66FA3}"/>
                </a:ext>
              </a:extLst>
            </p:cNvPr>
            <p:cNvSpPr>
              <a:spLocks noChangeShapeType="1"/>
            </p:cNvSpPr>
            <p:nvPr/>
          </p:nvSpPr>
          <p:spPr bwMode="auto">
            <a:xfrm flipH="1">
              <a:off x="10225663" y="3428999"/>
              <a:ext cx="0" cy="1132324"/>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9" name="Oval 1052">
              <a:extLst>
                <a:ext uri="{FF2B5EF4-FFF2-40B4-BE49-F238E27FC236}">
                  <a16:creationId xmlns:a16="http://schemas.microsoft.com/office/drawing/2014/main" id="{DB99307D-1BDA-881C-D936-729E7F3EFEEA}"/>
                </a:ext>
              </a:extLst>
            </p:cNvPr>
            <p:cNvSpPr>
              <a:spLocks noChangeArrowheads="1"/>
            </p:cNvSpPr>
            <p:nvPr/>
          </p:nvSpPr>
          <p:spPr bwMode="auto">
            <a:xfrm>
              <a:off x="8746959" y="3429001"/>
              <a:ext cx="2887578" cy="239813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20" name="Oval 1055">
              <a:extLst>
                <a:ext uri="{FF2B5EF4-FFF2-40B4-BE49-F238E27FC236}">
                  <a16:creationId xmlns:a16="http://schemas.microsoft.com/office/drawing/2014/main" id="{66A2E028-2E24-8C45-D15E-2C20BE195D70}"/>
                </a:ext>
              </a:extLst>
            </p:cNvPr>
            <p:cNvSpPr>
              <a:spLocks noChangeArrowheads="1"/>
            </p:cNvSpPr>
            <p:nvPr/>
          </p:nvSpPr>
          <p:spPr bwMode="auto">
            <a:xfrm>
              <a:off x="10531560" y="4613616"/>
              <a:ext cx="181055" cy="157558"/>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21" name="Oval 1055">
              <a:extLst>
                <a:ext uri="{FF2B5EF4-FFF2-40B4-BE49-F238E27FC236}">
                  <a16:creationId xmlns:a16="http://schemas.microsoft.com/office/drawing/2014/main" id="{08C3AF34-51B8-94FE-6CC9-867B73BE3CA0}"/>
                </a:ext>
              </a:extLst>
            </p:cNvPr>
            <p:cNvSpPr>
              <a:spLocks noChangeArrowheads="1"/>
            </p:cNvSpPr>
            <p:nvPr/>
          </p:nvSpPr>
          <p:spPr bwMode="auto">
            <a:xfrm>
              <a:off x="10335043" y="4934460"/>
              <a:ext cx="181055" cy="157558"/>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22" name="Oval 1056">
              <a:extLst>
                <a:ext uri="{FF2B5EF4-FFF2-40B4-BE49-F238E27FC236}">
                  <a16:creationId xmlns:a16="http://schemas.microsoft.com/office/drawing/2014/main" id="{07712682-A791-B24C-4B62-B8939AB7DD09}"/>
                </a:ext>
              </a:extLst>
            </p:cNvPr>
            <p:cNvSpPr>
              <a:spLocks noChangeArrowheads="1"/>
            </p:cNvSpPr>
            <p:nvPr/>
          </p:nvSpPr>
          <p:spPr bwMode="auto">
            <a:xfrm>
              <a:off x="10324185" y="5580680"/>
              <a:ext cx="181055" cy="157558"/>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23" name="Oval 1056">
              <a:extLst>
                <a:ext uri="{FF2B5EF4-FFF2-40B4-BE49-F238E27FC236}">
                  <a16:creationId xmlns:a16="http://schemas.microsoft.com/office/drawing/2014/main" id="{7BAADC7E-0C49-1E6F-FDCE-549231C21207}"/>
                </a:ext>
              </a:extLst>
            </p:cNvPr>
            <p:cNvSpPr>
              <a:spLocks noChangeArrowheads="1"/>
            </p:cNvSpPr>
            <p:nvPr/>
          </p:nvSpPr>
          <p:spPr bwMode="auto">
            <a:xfrm>
              <a:off x="10801439" y="5372126"/>
              <a:ext cx="181055" cy="157558"/>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24" name="Oval 1056">
              <a:extLst>
                <a:ext uri="{FF2B5EF4-FFF2-40B4-BE49-F238E27FC236}">
                  <a16:creationId xmlns:a16="http://schemas.microsoft.com/office/drawing/2014/main" id="{8BBAC48E-362F-3C91-7AD6-AB46DCD081C6}"/>
                </a:ext>
              </a:extLst>
            </p:cNvPr>
            <p:cNvSpPr>
              <a:spLocks noChangeArrowheads="1"/>
            </p:cNvSpPr>
            <p:nvPr/>
          </p:nvSpPr>
          <p:spPr bwMode="auto">
            <a:xfrm>
              <a:off x="11266666" y="4586065"/>
              <a:ext cx="181055" cy="157558"/>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25" name="Line 1070">
              <a:extLst>
                <a:ext uri="{FF2B5EF4-FFF2-40B4-BE49-F238E27FC236}">
                  <a16:creationId xmlns:a16="http://schemas.microsoft.com/office/drawing/2014/main" id="{65F11CF4-C838-EE0E-6CFA-C42E5971E1AA}"/>
                </a:ext>
              </a:extLst>
            </p:cNvPr>
            <p:cNvSpPr>
              <a:spLocks noChangeShapeType="1"/>
            </p:cNvSpPr>
            <p:nvPr/>
          </p:nvSpPr>
          <p:spPr bwMode="auto">
            <a:xfrm flipV="1">
              <a:off x="9450396" y="4673776"/>
              <a:ext cx="673891"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6" name="Oval 1054">
              <a:extLst>
                <a:ext uri="{FF2B5EF4-FFF2-40B4-BE49-F238E27FC236}">
                  <a16:creationId xmlns:a16="http://schemas.microsoft.com/office/drawing/2014/main" id="{F41F5535-CF2A-4B56-E853-999A168708EC}"/>
                </a:ext>
              </a:extLst>
            </p:cNvPr>
            <p:cNvSpPr>
              <a:spLocks noChangeArrowheads="1"/>
            </p:cNvSpPr>
            <p:nvPr/>
          </p:nvSpPr>
          <p:spPr bwMode="auto">
            <a:xfrm>
              <a:off x="9352472" y="4580914"/>
              <a:ext cx="181055" cy="157558"/>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27" name="TextBox 26">
              <a:extLst>
                <a:ext uri="{FF2B5EF4-FFF2-40B4-BE49-F238E27FC236}">
                  <a16:creationId xmlns:a16="http://schemas.microsoft.com/office/drawing/2014/main" id="{279A3712-DA31-6297-8055-F219400B8270}"/>
                </a:ext>
              </a:extLst>
            </p:cNvPr>
            <p:cNvSpPr txBox="1"/>
            <p:nvPr/>
          </p:nvSpPr>
          <p:spPr>
            <a:xfrm>
              <a:off x="9517911" y="4643907"/>
              <a:ext cx="1047082" cy="369332"/>
            </a:xfrm>
            <a:prstGeom prst="rect">
              <a:avLst/>
            </a:prstGeom>
            <a:noFill/>
          </p:spPr>
          <p:txBody>
            <a:bodyPr wrap="none" rtlCol="0">
              <a:spAutoFit/>
            </a:bodyPr>
            <a:lstStyle/>
            <a:p>
              <a:r>
                <a:rPr lang="en-US" altLang="zh-CN" sz="1800" dirty="0">
                  <a:latin typeface="Symbol" pitchFamily="2" charset="2"/>
                  <a:ea typeface="SimSun" panose="02010600030101010101" pitchFamily="2" charset="-122"/>
                </a:rPr>
                <a:t>e = 3 </a:t>
              </a:r>
              <a:r>
                <a:rPr lang="en-US" dirty="0"/>
                <a:t>mm</a:t>
              </a:r>
            </a:p>
          </p:txBody>
        </p:sp>
        <p:sp>
          <p:nvSpPr>
            <p:cNvPr id="28" name="TextBox 27">
              <a:extLst>
                <a:ext uri="{FF2B5EF4-FFF2-40B4-BE49-F238E27FC236}">
                  <a16:creationId xmlns:a16="http://schemas.microsoft.com/office/drawing/2014/main" id="{EA6A8E9B-AF28-80CC-385B-121372973131}"/>
                </a:ext>
              </a:extLst>
            </p:cNvPr>
            <p:cNvSpPr txBox="1"/>
            <p:nvPr/>
          </p:nvSpPr>
          <p:spPr>
            <a:xfrm>
              <a:off x="10214813" y="3557390"/>
              <a:ext cx="1047082" cy="369332"/>
            </a:xfrm>
            <a:prstGeom prst="rect">
              <a:avLst/>
            </a:prstGeom>
            <a:noFill/>
          </p:spPr>
          <p:txBody>
            <a:bodyPr wrap="none" rtlCol="0">
              <a:spAutoFit/>
            </a:bodyPr>
            <a:lstStyle/>
            <a:p>
              <a:r>
                <a:rPr lang="en-US" altLang="zh-CN" sz="1800" dirty="0">
                  <a:latin typeface="Symbol" pitchFamily="2" charset="2"/>
                  <a:ea typeface="SimSun" panose="02010600030101010101" pitchFamily="2" charset="-122"/>
                </a:rPr>
                <a:t>e = 6 </a:t>
              </a:r>
              <a:r>
                <a:rPr lang="en-US" dirty="0"/>
                <a:t>mm</a:t>
              </a:r>
            </a:p>
          </p:txBody>
        </p:sp>
        <p:sp>
          <p:nvSpPr>
            <p:cNvPr id="29" name="TextBox 28">
              <a:extLst>
                <a:ext uri="{FF2B5EF4-FFF2-40B4-BE49-F238E27FC236}">
                  <a16:creationId xmlns:a16="http://schemas.microsoft.com/office/drawing/2014/main" id="{CC991CC7-A1F9-3521-BFAF-0690965A4BA8}"/>
                </a:ext>
              </a:extLst>
            </p:cNvPr>
            <p:cNvSpPr txBox="1"/>
            <p:nvPr/>
          </p:nvSpPr>
          <p:spPr>
            <a:xfrm>
              <a:off x="10173030" y="4269783"/>
              <a:ext cx="676530" cy="369332"/>
            </a:xfrm>
            <a:prstGeom prst="rect">
              <a:avLst/>
            </a:prstGeom>
            <a:noFill/>
          </p:spPr>
          <p:txBody>
            <a:bodyPr wrap="square" rtlCol="0">
              <a:spAutoFit/>
            </a:bodyPr>
            <a:lstStyle/>
            <a:p>
              <a:r>
                <a:rPr lang="en-US" dirty="0"/>
                <a:t>P</a:t>
              </a:r>
            </a:p>
          </p:txBody>
        </p:sp>
        <p:sp>
          <p:nvSpPr>
            <p:cNvPr id="30" name="TextBox 29">
              <a:extLst>
                <a:ext uri="{FF2B5EF4-FFF2-40B4-BE49-F238E27FC236}">
                  <a16:creationId xmlns:a16="http://schemas.microsoft.com/office/drawing/2014/main" id="{89089580-B514-DCB8-349B-A2F041548CCE}"/>
                </a:ext>
              </a:extLst>
            </p:cNvPr>
            <p:cNvSpPr txBox="1"/>
            <p:nvPr/>
          </p:nvSpPr>
          <p:spPr>
            <a:xfrm>
              <a:off x="8168113" y="5584535"/>
              <a:ext cx="1157690" cy="923330"/>
            </a:xfrm>
            <a:prstGeom prst="rect">
              <a:avLst/>
            </a:prstGeom>
            <a:noFill/>
          </p:spPr>
          <p:txBody>
            <a:bodyPr wrap="none" rtlCol="0">
              <a:spAutoFit/>
            </a:bodyPr>
            <a:lstStyle/>
            <a:p>
              <a:r>
                <a:rPr lang="en-US" dirty="0" err="1"/>
                <a:t>MinPts</a:t>
              </a:r>
              <a:r>
                <a:rPr lang="en-US" dirty="0"/>
                <a:t> = 5</a:t>
              </a:r>
            </a:p>
            <a:p>
              <a:r>
                <a:rPr lang="el-GR" dirty="0"/>
                <a:t>ε</a:t>
              </a:r>
              <a:r>
                <a:rPr lang="en-US" dirty="0"/>
                <a:t> = 6 mm</a:t>
              </a:r>
            </a:p>
            <a:p>
              <a:endParaRPr lang="en-US" dirty="0"/>
            </a:p>
          </p:txBody>
        </p:sp>
      </p:grpSp>
    </p:spTree>
    <p:extLst>
      <p:ext uri="{BB962C8B-B14F-4D97-AF65-F5344CB8AC3E}">
        <p14:creationId xmlns:p14="http://schemas.microsoft.com/office/powerpoint/2010/main" val="2418449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3092D-BEA2-EB3E-DA4D-D81FDBB74E9B}"/>
              </a:ext>
            </a:extLst>
          </p:cNvPr>
          <p:cNvSpPr>
            <a:spLocks noGrp="1"/>
          </p:cNvSpPr>
          <p:nvPr>
            <p:ph type="title"/>
          </p:nvPr>
        </p:nvSpPr>
        <p:spPr/>
        <p:txBody>
          <a:bodyPr/>
          <a:lstStyle/>
          <a:p>
            <a:r>
              <a:rPr lang="en-US" dirty="0"/>
              <a:t>OPTICS(Ordering Points To Identify the Clustering Structure)</a:t>
            </a:r>
          </a:p>
        </p:txBody>
      </p:sp>
      <p:sp>
        <p:nvSpPr>
          <p:cNvPr id="3" name="Content Placeholder 2">
            <a:extLst>
              <a:ext uri="{FF2B5EF4-FFF2-40B4-BE49-F238E27FC236}">
                <a16:creationId xmlns:a16="http://schemas.microsoft.com/office/drawing/2014/main" id="{EC9FE5BC-C7CF-D352-DEE5-3D0FD7E98752}"/>
              </a:ext>
            </a:extLst>
          </p:cNvPr>
          <p:cNvSpPr>
            <a:spLocks noGrp="1"/>
          </p:cNvSpPr>
          <p:nvPr>
            <p:ph idx="1"/>
          </p:nvPr>
        </p:nvSpPr>
        <p:spPr>
          <a:xfrm>
            <a:off x="131180" y="863444"/>
            <a:ext cx="4873957" cy="5578501"/>
          </a:xfrm>
        </p:spPr>
        <p:txBody>
          <a:bodyPr/>
          <a:lstStyle/>
          <a:p>
            <a:r>
              <a:rPr lang="en-US" b="1" dirty="0"/>
              <a:t>Reachability-distance </a:t>
            </a:r>
          </a:p>
          <a:p>
            <a:r>
              <a:rPr lang="en-US" dirty="0"/>
              <a:t>The reachability-distance to object </a:t>
            </a:r>
            <a:r>
              <a:rPr lang="en-US" dirty="0">
                <a:solidFill>
                  <a:srgbClr val="C00000"/>
                </a:solidFill>
              </a:rPr>
              <a:t>p from q</a:t>
            </a:r>
            <a:r>
              <a:rPr lang="en-US" dirty="0"/>
              <a:t> is </a:t>
            </a:r>
            <a:r>
              <a:rPr lang="en-US" dirty="0">
                <a:solidFill>
                  <a:srgbClr val="C00000"/>
                </a:solidFill>
              </a:rPr>
              <a:t>the minimum radius value that makes p density-reachable from q. </a:t>
            </a:r>
          </a:p>
          <a:p>
            <a:r>
              <a:rPr lang="en-US" dirty="0"/>
              <a:t>According to the definition of </a:t>
            </a:r>
            <a:r>
              <a:rPr lang="en-US" dirty="0">
                <a:solidFill>
                  <a:srgbClr val="C00000"/>
                </a:solidFill>
              </a:rPr>
              <a:t>density-reachability</a:t>
            </a:r>
            <a:r>
              <a:rPr lang="en-US" dirty="0"/>
              <a:t>, q has to be a core object and p </a:t>
            </a:r>
            <a:r>
              <a:rPr lang="en-US" dirty="0">
                <a:solidFill>
                  <a:srgbClr val="C00000"/>
                </a:solidFill>
              </a:rPr>
              <a:t>must be in the neighborhood of q. </a:t>
            </a:r>
          </a:p>
          <a:p>
            <a:r>
              <a:rPr lang="en-US" dirty="0"/>
              <a:t>Therefore, the </a:t>
            </a:r>
            <a:r>
              <a:rPr lang="en-US" dirty="0">
                <a:solidFill>
                  <a:srgbClr val="C00000"/>
                </a:solidFill>
              </a:rPr>
              <a:t>reachability-distance from q to p</a:t>
            </a:r>
            <a:r>
              <a:rPr lang="en-US" dirty="0"/>
              <a:t> is </a:t>
            </a:r>
            <a:r>
              <a:rPr lang="en-US" dirty="0">
                <a:solidFill>
                  <a:srgbClr val="C00000"/>
                </a:solidFill>
              </a:rPr>
              <a:t>max{core-distance(q), </a:t>
            </a:r>
            <a:r>
              <a:rPr lang="en-US" dirty="0" err="1">
                <a:solidFill>
                  <a:srgbClr val="C00000"/>
                </a:solidFill>
              </a:rPr>
              <a:t>dist</a:t>
            </a:r>
            <a:r>
              <a:rPr lang="en-US" dirty="0">
                <a:solidFill>
                  <a:srgbClr val="C00000"/>
                </a:solidFill>
              </a:rPr>
              <a:t>(p, q)} </a:t>
            </a:r>
          </a:p>
          <a:p>
            <a:endParaRPr lang="en-US" dirty="0"/>
          </a:p>
        </p:txBody>
      </p:sp>
      <p:grpSp>
        <p:nvGrpSpPr>
          <p:cNvPr id="48" name="Group 47">
            <a:extLst>
              <a:ext uri="{FF2B5EF4-FFF2-40B4-BE49-F238E27FC236}">
                <a16:creationId xmlns:a16="http://schemas.microsoft.com/office/drawing/2014/main" id="{D876EE49-254E-2BA9-0AF2-DC4033670FBB}"/>
              </a:ext>
            </a:extLst>
          </p:cNvPr>
          <p:cNvGrpSpPr/>
          <p:nvPr/>
        </p:nvGrpSpPr>
        <p:grpSpPr>
          <a:xfrm>
            <a:off x="6989018" y="1191126"/>
            <a:ext cx="3466424" cy="3078866"/>
            <a:chOff x="6989018" y="1191126"/>
            <a:chExt cx="3466424" cy="3078866"/>
          </a:xfrm>
        </p:grpSpPr>
        <p:sp>
          <p:nvSpPr>
            <p:cNvPr id="25" name="Oval 1052">
              <a:extLst>
                <a:ext uri="{FF2B5EF4-FFF2-40B4-BE49-F238E27FC236}">
                  <a16:creationId xmlns:a16="http://schemas.microsoft.com/office/drawing/2014/main" id="{D7104B2D-0FEC-67FD-1B13-DCED93322C05}"/>
                </a:ext>
              </a:extLst>
            </p:cNvPr>
            <p:cNvSpPr>
              <a:spLocks noChangeArrowheads="1"/>
            </p:cNvSpPr>
            <p:nvPr/>
          </p:nvSpPr>
          <p:spPr bwMode="auto">
            <a:xfrm>
              <a:off x="8271301" y="1657123"/>
              <a:ext cx="1602613" cy="1420576"/>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26" name="Oval 1054">
              <a:extLst>
                <a:ext uri="{FF2B5EF4-FFF2-40B4-BE49-F238E27FC236}">
                  <a16:creationId xmlns:a16="http://schemas.microsoft.com/office/drawing/2014/main" id="{AB148BAF-4BFF-9351-3BD4-E7B6576B574E}"/>
                </a:ext>
              </a:extLst>
            </p:cNvPr>
            <p:cNvSpPr>
              <a:spLocks noChangeArrowheads="1"/>
            </p:cNvSpPr>
            <p:nvPr/>
          </p:nvSpPr>
          <p:spPr bwMode="auto">
            <a:xfrm>
              <a:off x="7768310" y="2118449"/>
              <a:ext cx="181055" cy="157558"/>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27" name="Oval 1055">
              <a:extLst>
                <a:ext uri="{FF2B5EF4-FFF2-40B4-BE49-F238E27FC236}">
                  <a16:creationId xmlns:a16="http://schemas.microsoft.com/office/drawing/2014/main" id="{71DE0D29-030F-79C7-3FED-41678593A9B0}"/>
                </a:ext>
              </a:extLst>
            </p:cNvPr>
            <p:cNvSpPr>
              <a:spLocks noChangeArrowheads="1"/>
            </p:cNvSpPr>
            <p:nvPr/>
          </p:nvSpPr>
          <p:spPr bwMode="auto">
            <a:xfrm>
              <a:off x="9260225" y="2078961"/>
              <a:ext cx="181055" cy="157558"/>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28" name="Oval 1056">
              <a:extLst>
                <a:ext uri="{FF2B5EF4-FFF2-40B4-BE49-F238E27FC236}">
                  <a16:creationId xmlns:a16="http://schemas.microsoft.com/office/drawing/2014/main" id="{F54624CD-2C77-E9AE-4F51-71B727681703}"/>
                </a:ext>
              </a:extLst>
            </p:cNvPr>
            <p:cNvSpPr>
              <a:spLocks noChangeArrowheads="1"/>
            </p:cNvSpPr>
            <p:nvPr/>
          </p:nvSpPr>
          <p:spPr bwMode="auto">
            <a:xfrm>
              <a:off x="8499394" y="3190407"/>
              <a:ext cx="181055" cy="157558"/>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29" name="Oval 1057">
              <a:extLst>
                <a:ext uri="{FF2B5EF4-FFF2-40B4-BE49-F238E27FC236}">
                  <a16:creationId xmlns:a16="http://schemas.microsoft.com/office/drawing/2014/main" id="{BDBCA2DF-BB12-1D8D-A2B2-52AF67D826B6}"/>
                </a:ext>
              </a:extLst>
            </p:cNvPr>
            <p:cNvSpPr>
              <a:spLocks noChangeArrowheads="1"/>
            </p:cNvSpPr>
            <p:nvPr/>
          </p:nvSpPr>
          <p:spPr bwMode="auto">
            <a:xfrm>
              <a:off x="8945191" y="2323450"/>
              <a:ext cx="181055" cy="157558"/>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30" name="Oval 1058">
              <a:extLst>
                <a:ext uri="{FF2B5EF4-FFF2-40B4-BE49-F238E27FC236}">
                  <a16:creationId xmlns:a16="http://schemas.microsoft.com/office/drawing/2014/main" id="{6B617C0B-B381-C28D-7A94-8D7E36BD8195}"/>
                </a:ext>
              </a:extLst>
            </p:cNvPr>
            <p:cNvSpPr>
              <a:spLocks noChangeArrowheads="1"/>
            </p:cNvSpPr>
            <p:nvPr/>
          </p:nvSpPr>
          <p:spPr bwMode="auto">
            <a:xfrm>
              <a:off x="8319430" y="1444368"/>
              <a:ext cx="181055" cy="157558"/>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31" name="Line 1070">
              <a:extLst>
                <a:ext uri="{FF2B5EF4-FFF2-40B4-BE49-F238E27FC236}">
                  <a16:creationId xmlns:a16="http://schemas.microsoft.com/office/drawing/2014/main" id="{F74EAC58-28B1-D8B7-0D41-031E526F8219}"/>
                </a:ext>
              </a:extLst>
            </p:cNvPr>
            <p:cNvSpPr>
              <a:spLocks noChangeShapeType="1"/>
            </p:cNvSpPr>
            <p:nvPr/>
          </p:nvSpPr>
          <p:spPr bwMode="auto">
            <a:xfrm flipH="1">
              <a:off x="9046568" y="1191126"/>
              <a:ext cx="0" cy="1132324"/>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2" name="Oval 1052">
              <a:extLst>
                <a:ext uri="{FF2B5EF4-FFF2-40B4-BE49-F238E27FC236}">
                  <a16:creationId xmlns:a16="http://schemas.microsoft.com/office/drawing/2014/main" id="{0ACADA69-6ECC-0BFB-7874-75063CCF932A}"/>
                </a:ext>
              </a:extLst>
            </p:cNvPr>
            <p:cNvSpPr>
              <a:spLocks noChangeArrowheads="1"/>
            </p:cNvSpPr>
            <p:nvPr/>
          </p:nvSpPr>
          <p:spPr bwMode="auto">
            <a:xfrm>
              <a:off x="7567864" y="1191128"/>
              <a:ext cx="2887578" cy="239813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33" name="Oval 1055">
              <a:extLst>
                <a:ext uri="{FF2B5EF4-FFF2-40B4-BE49-F238E27FC236}">
                  <a16:creationId xmlns:a16="http://schemas.microsoft.com/office/drawing/2014/main" id="{E28FE0A3-5AAA-651D-D72D-1E1E200DE9B6}"/>
                </a:ext>
              </a:extLst>
            </p:cNvPr>
            <p:cNvSpPr>
              <a:spLocks noChangeArrowheads="1"/>
            </p:cNvSpPr>
            <p:nvPr/>
          </p:nvSpPr>
          <p:spPr bwMode="auto">
            <a:xfrm>
              <a:off x="9352465" y="2375743"/>
              <a:ext cx="181055" cy="157558"/>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34" name="Oval 1055">
              <a:extLst>
                <a:ext uri="{FF2B5EF4-FFF2-40B4-BE49-F238E27FC236}">
                  <a16:creationId xmlns:a16="http://schemas.microsoft.com/office/drawing/2014/main" id="{61C13665-0F84-79BA-3217-341973E7202D}"/>
                </a:ext>
              </a:extLst>
            </p:cNvPr>
            <p:cNvSpPr>
              <a:spLocks noChangeArrowheads="1"/>
            </p:cNvSpPr>
            <p:nvPr/>
          </p:nvSpPr>
          <p:spPr bwMode="auto">
            <a:xfrm>
              <a:off x="9155948" y="2696587"/>
              <a:ext cx="181055" cy="157558"/>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35" name="Oval 1056">
              <a:extLst>
                <a:ext uri="{FF2B5EF4-FFF2-40B4-BE49-F238E27FC236}">
                  <a16:creationId xmlns:a16="http://schemas.microsoft.com/office/drawing/2014/main" id="{81BCA645-F68F-F167-9F2B-9A7C8313A3F2}"/>
                </a:ext>
              </a:extLst>
            </p:cNvPr>
            <p:cNvSpPr>
              <a:spLocks noChangeArrowheads="1"/>
            </p:cNvSpPr>
            <p:nvPr/>
          </p:nvSpPr>
          <p:spPr bwMode="auto">
            <a:xfrm>
              <a:off x="9145090" y="3342807"/>
              <a:ext cx="181055" cy="157558"/>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36" name="Oval 1056">
              <a:extLst>
                <a:ext uri="{FF2B5EF4-FFF2-40B4-BE49-F238E27FC236}">
                  <a16:creationId xmlns:a16="http://schemas.microsoft.com/office/drawing/2014/main" id="{925CB176-CA24-97E4-873B-FA761075DE9B}"/>
                </a:ext>
              </a:extLst>
            </p:cNvPr>
            <p:cNvSpPr>
              <a:spLocks noChangeArrowheads="1"/>
            </p:cNvSpPr>
            <p:nvPr/>
          </p:nvSpPr>
          <p:spPr bwMode="auto">
            <a:xfrm>
              <a:off x="9622344" y="3134253"/>
              <a:ext cx="181055" cy="157558"/>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37" name="Oval 1056">
              <a:extLst>
                <a:ext uri="{FF2B5EF4-FFF2-40B4-BE49-F238E27FC236}">
                  <a16:creationId xmlns:a16="http://schemas.microsoft.com/office/drawing/2014/main" id="{5A8C3ABC-B417-D9D2-715A-07AE2C465CCC}"/>
                </a:ext>
              </a:extLst>
            </p:cNvPr>
            <p:cNvSpPr>
              <a:spLocks noChangeArrowheads="1"/>
            </p:cNvSpPr>
            <p:nvPr/>
          </p:nvSpPr>
          <p:spPr bwMode="auto">
            <a:xfrm>
              <a:off x="10087571" y="2348192"/>
              <a:ext cx="181055" cy="157558"/>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38" name="Line 1070">
              <a:extLst>
                <a:ext uri="{FF2B5EF4-FFF2-40B4-BE49-F238E27FC236}">
                  <a16:creationId xmlns:a16="http://schemas.microsoft.com/office/drawing/2014/main" id="{74194811-CE5B-4463-6EF1-F814F1D7E9A3}"/>
                </a:ext>
              </a:extLst>
            </p:cNvPr>
            <p:cNvSpPr>
              <a:spLocks noChangeShapeType="1"/>
            </p:cNvSpPr>
            <p:nvPr/>
          </p:nvSpPr>
          <p:spPr bwMode="auto">
            <a:xfrm flipV="1">
              <a:off x="8271301" y="2435903"/>
              <a:ext cx="673891"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9" name="Oval 1054">
              <a:extLst>
                <a:ext uri="{FF2B5EF4-FFF2-40B4-BE49-F238E27FC236}">
                  <a16:creationId xmlns:a16="http://schemas.microsoft.com/office/drawing/2014/main" id="{226BEF5D-F8F8-B756-A946-DEF1E4032AE6}"/>
                </a:ext>
              </a:extLst>
            </p:cNvPr>
            <p:cNvSpPr>
              <a:spLocks noChangeArrowheads="1"/>
            </p:cNvSpPr>
            <p:nvPr/>
          </p:nvSpPr>
          <p:spPr bwMode="auto">
            <a:xfrm>
              <a:off x="8173377" y="2343041"/>
              <a:ext cx="181055" cy="157558"/>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40" name="TextBox 39">
              <a:extLst>
                <a:ext uri="{FF2B5EF4-FFF2-40B4-BE49-F238E27FC236}">
                  <a16:creationId xmlns:a16="http://schemas.microsoft.com/office/drawing/2014/main" id="{F7E99ABE-2ABD-300D-A2EF-1C716A4F214D}"/>
                </a:ext>
              </a:extLst>
            </p:cNvPr>
            <p:cNvSpPr txBox="1"/>
            <p:nvPr/>
          </p:nvSpPr>
          <p:spPr>
            <a:xfrm>
              <a:off x="8338815" y="2406034"/>
              <a:ext cx="719053" cy="646331"/>
            </a:xfrm>
            <a:prstGeom prst="rect">
              <a:avLst/>
            </a:prstGeom>
            <a:noFill/>
          </p:spPr>
          <p:txBody>
            <a:bodyPr wrap="square" rtlCol="0">
              <a:spAutoFit/>
            </a:bodyPr>
            <a:lstStyle/>
            <a:p>
              <a:r>
                <a:rPr lang="en-US" altLang="zh-CN" sz="1800" dirty="0">
                  <a:latin typeface="Symbol" pitchFamily="2" charset="2"/>
                  <a:ea typeface="SimSun" panose="02010600030101010101" pitchFamily="2" charset="-122"/>
                </a:rPr>
                <a:t>e = 3 </a:t>
              </a:r>
              <a:r>
                <a:rPr lang="en-US" dirty="0"/>
                <a:t>mm</a:t>
              </a:r>
            </a:p>
          </p:txBody>
        </p:sp>
        <p:sp>
          <p:nvSpPr>
            <p:cNvPr id="41" name="TextBox 40">
              <a:extLst>
                <a:ext uri="{FF2B5EF4-FFF2-40B4-BE49-F238E27FC236}">
                  <a16:creationId xmlns:a16="http://schemas.microsoft.com/office/drawing/2014/main" id="{E2E3B10F-6F93-A2E2-FB18-F77AECBADC06}"/>
                </a:ext>
              </a:extLst>
            </p:cNvPr>
            <p:cNvSpPr txBox="1"/>
            <p:nvPr/>
          </p:nvSpPr>
          <p:spPr>
            <a:xfrm>
              <a:off x="9035718" y="1319517"/>
              <a:ext cx="1047082" cy="369332"/>
            </a:xfrm>
            <a:prstGeom prst="rect">
              <a:avLst/>
            </a:prstGeom>
            <a:noFill/>
          </p:spPr>
          <p:txBody>
            <a:bodyPr wrap="none" rtlCol="0">
              <a:spAutoFit/>
            </a:bodyPr>
            <a:lstStyle/>
            <a:p>
              <a:r>
                <a:rPr lang="en-US" altLang="zh-CN" sz="1800" dirty="0">
                  <a:latin typeface="Symbol" pitchFamily="2" charset="2"/>
                  <a:ea typeface="SimSun" panose="02010600030101010101" pitchFamily="2" charset="-122"/>
                </a:rPr>
                <a:t>e = 6 </a:t>
              </a:r>
              <a:r>
                <a:rPr lang="en-US" dirty="0"/>
                <a:t>mm</a:t>
              </a:r>
            </a:p>
          </p:txBody>
        </p:sp>
        <p:sp>
          <p:nvSpPr>
            <p:cNvPr id="42" name="TextBox 41">
              <a:extLst>
                <a:ext uri="{FF2B5EF4-FFF2-40B4-BE49-F238E27FC236}">
                  <a16:creationId xmlns:a16="http://schemas.microsoft.com/office/drawing/2014/main" id="{0C2888C8-23D1-193C-CCA4-B6717C9F4DA8}"/>
                </a:ext>
              </a:extLst>
            </p:cNvPr>
            <p:cNvSpPr txBox="1"/>
            <p:nvPr/>
          </p:nvSpPr>
          <p:spPr>
            <a:xfrm>
              <a:off x="8993935" y="2031910"/>
              <a:ext cx="676530" cy="369332"/>
            </a:xfrm>
            <a:prstGeom prst="rect">
              <a:avLst/>
            </a:prstGeom>
            <a:noFill/>
          </p:spPr>
          <p:txBody>
            <a:bodyPr wrap="square" rtlCol="0">
              <a:spAutoFit/>
            </a:bodyPr>
            <a:lstStyle/>
            <a:p>
              <a:r>
                <a:rPr lang="en-US" dirty="0"/>
                <a:t>P</a:t>
              </a:r>
            </a:p>
          </p:txBody>
        </p:sp>
        <p:sp>
          <p:nvSpPr>
            <p:cNvPr id="43" name="TextBox 42">
              <a:extLst>
                <a:ext uri="{FF2B5EF4-FFF2-40B4-BE49-F238E27FC236}">
                  <a16:creationId xmlns:a16="http://schemas.microsoft.com/office/drawing/2014/main" id="{06B22132-D65B-1DA5-4B0A-7AF8614E6EBF}"/>
                </a:ext>
              </a:extLst>
            </p:cNvPr>
            <p:cNvSpPr txBox="1"/>
            <p:nvPr/>
          </p:nvSpPr>
          <p:spPr>
            <a:xfrm>
              <a:off x="6989018" y="3346662"/>
              <a:ext cx="1157690" cy="923330"/>
            </a:xfrm>
            <a:prstGeom prst="rect">
              <a:avLst/>
            </a:prstGeom>
            <a:noFill/>
          </p:spPr>
          <p:txBody>
            <a:bodyPr wrap="none" rtlCol="0">
              <a:spAutoFit/>
            </a:bodyPr>
            <a:lstStyle/>
            <a:p>
              <a:r>
                <a:rPr lang="en-US" dirty="0" err="1"/>
                <a:t>MinPts</a:t>
              </a:r>
              <a:r>
                <a:rPr lang="en-US" dirty="0"/>
                <a:t> = 5</a:t>
              </a:r>
            </a:p>
            <a:p>
              <a:r>
                <a:rPr lang="el-GR" dirty="0"/>
                <a:t>ε</a:t>
              </a:r>
              <a:r>
                <a:rPr lang="en-US" dirty="0"/>
                <a:t> = 6 mm</a:t>
              </a:r>
            </a:p>
            <a:p>
              <a:endParaRPr lang="en-US" dirty="0"/>
            </a:p>
          </p:txBody>
        </p:sp>
        <p:sp>
          <p:nvSpPr>
            <p:cNvPr id="44" name="Line 1070">
              <a:extLst>
                <a:ext uri="{FF2B5EF4-FFF2-40B4-BE49-F238E27FC236}">
                  <a16:creationId xmlns:a16="http://schemas.microsoft.com/office/drawing/2014/main" id="{3E2A8817-02DD-2F24-F82C-5A6BEE46200B}"/>
                </a:ext>
              </a:extLst>
            </p:cNvPr>
            <p:cNvSpPr>
              <a:spLocks noChangeShapeType="1"/>
            </p:cNvSpPr>
            <p:nvPr/>
          </p:nvSpPr>
          <p:spPr bwMode="auto">
            <a:xfrm flipH="1" flipV="1">
              <a:off x="9057867" y="2500597"/>
              <a:ext cx="181055" cy="23825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5" name="Line 1070">
              <a:extLst>
                <a:ext uri="{FF2B5EF4-FFF2-40B4-BE49-F238E27FC236}">
                  <a16:creationId xmlns:a16="http://schemas.microsoft.com/office/drawing/2014/main" id="{47C99CA7-EBC1-39AA-A924-D12E33F40CFE}"/>
                </a:ext>
              </a:extLst>
            </p:cNvPr>
            <p:cNvSpPr>
              <a:spLocks noChangeShapeType="1"/>
            </p:cNvSpPr>
            <p:nvPr/>
          </p:nvSpPr>
          <p:spPr bwMode="auto">
            <a:xfrm>
              <a:off x="9057866" y="2486203"/>
              <a:ext cx="157653" cy="856604"/>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6" name="TextBox 45">
              <a:extLst>
                <a:ext uri="{FF2B5EF4-FFF2-40B4-BE49-F238E27FC236}">
                  <a16:creationId xmlns:a16="http://schemas.microsoft.com/office/drawing/2014/main" id="{DF5807D2-EB87-BB5D-FC2D-6C4299BBA2D5}"/>
                </a:ext>
              </a:extLst>
            </p:cNvPr>
            <p:cNvSpPr txBox="1"/>
            <p:nvPr/>
          </p:nvSpPr>
          <p:spPr>
            <a:xfrm>
              <a:off x="9374606" y="2669479"/>
              <a:ext cx="676530" cy="369332"/>
            </a:xfrm>
            <a:prstGeom prst="rect">
              <a:avLst/>
            </a:prstGeom>
            <a:noFill/>
          </p:spPr>
          <p:txBody>
            <a:bodyPr wrap="square" rtlCol="0">
              <a:spAutoFit/>
            </a:bodyPr>
            <a:lstStyle/>
            <a:p>
              <a:r>
                <a:rPr lang="en-US" dirty="0"/>
                <a:t>q1</a:t>
              </a:r>
            </a:p>
          </p:txBody>
        </p:sp>
        <p:sp>
          <p:nvSpPr>
            <p:cNvPr id="47" name="TextBox 46">
              <a:extLst>
                <a:ext uri="{FF2B5EF4-FFF2-40B4-BE49-F238E27FC236}">
                  <a16:creationId xmlns:a16="http://schemas.microsoft.com/office/drawing/2014/main" id="{B0A667D4-C92E-E0F7-2C8E-29A5B7338C9F}"/>
                </a:ext>
              </a:extLst>
            </p:cNvPr>
            <p:cNvSpPr txBox="1"/>
            <p:nvPr/>
          </p:nvSpPr>
          <p:spPr>
            <a:xfrm>
              <a:off x="9284079" y="3291051"/>
              <a:ext cx="676530" cy="369332"/>
            </a:xfrm>
            <a:prstGeom prst="rect">
              <a:avLst/>
            </a:prstGeom>
            <a:noFill/>
          </p:spPr>
          <p:txBody>
            <a:bodyPr wrap="square" rtlCol="0">
              <a:spAutoFit/>
            </a:bodyPr>
            <a:lstStyle/>
            <a:p>
              <a:r>
                <a:rPr lang="en-US" dirty="0"/>
                <a:t>q2</a:t>
              </a:r>
            </a:p>
          </p:txBody>
        </p:sp>
      </p:grpSp>
      <p:sp>
        <p:nvSpPr>
          <p:cNvPr id="49" name="TextBox 48">
            <a:extLst>
              <a:ext uri="{FF2B5EF4-FFF2-40B4-BE49-F238E27FC236}">
                <a16:creationId xmlns:a16="http://schemas.microsoft.com/office/drawing/2014/main" id="{9B3FCFBF-6787-62C1-AF72-75FA50D02E98}"/>
              </a:ext>
            </a:extLst>
          </p:cNvPr>
          <p:cNvSpPr txBox="1"/>
          <p:nvPr/>
        </p:nvSpPr>
        <p:spPr>
          <a:xfrm>
            <a:off x="6433187" y="4586902"/>
            <a:ext cx="4022255" cy="646331"/>
          </a:xfrm>
          <a:prstGeom prst="rect">
            <a:avLst/>
          </a:prstGeom>
          <a:noFill/>
        </p:spPr>
        <p:txBody>
          <a:bodyPr wrap="none" rtlCol="0">
            <a:spAutoFit/>
          </a:bodyPr>
          <a:lstStyle/>
          <a:p>
            <a:r>
              <a:rPr lang="en-US" dirty="0"/>
              <a:t>Reachability-distance (p, q1) =  3 mm </a:t>
            </a:r>
          </a:p>
          <a:p>
            <a:r>
              <a:rPr lang="en-US" dirty="0"/>
              <a:t>Reachability-distance (p, q2) = </a:t>
            </a:r>
            <a:r>
              <a:rPr lang="en-US" dirty="0" err="1"/>
              <a:t>dist</a:t>
            </a:r>
            <a:r>
              <a:rPr lang="en-US" dirty="0"/>
              <a:t> (p, q2) </a:t>
            </a:r>
          </a:p>
        </p:txBody>
      </p:sp>
    </p:spTree>
    <p:extLst>
      <p:ext uri="{BB962C8B-B14F-4D97-AF65-F5344CB8AC3E}">
        <p14:creationId xmlns:p14="http://schemas.microsoft.com/office/powerpoint/2010/main" val="2948569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8593B-2E97-4ECD-BB17-9BF51DC36404}"/>
              </a:ext>
            </a:extLst>
          </p:cNvPr>
          <p:cNvSpPr>
            <a:spLocks noGrp="1"/>
          </p:cNvSpPr>
          <p:nvPr>
            <p:ph type="title"/>
          </p:nvPr>
        </p:nvSpPr>
        <p:spPr/>
        <p:txBody>
          <a:bodyPr/>
          <a:lstStyle/>
          <a:p>
            <a:r>
              <a:rPr lang="en-US" dirty="0"/>
              <a:t>Applications of Clustering</a:t>
            </a:r>
            <a:endParaRPr lang="en-IN" dirty="0"/>
          </a:p>
        </p:txBody>
      </p:sp>
      <p:sp>
        <p:nvSpPr>
          <p:cNvPr id="3" name="Content Placeholder 2">
            <a:extLst>
              <a:ext uri="{FF2B5EF4-FFF2-40B4-BE49-F238E27FC236}">
                <a16:creationId xmlns:a16="http://schemas.microsoft.com/office/drawing/2014/main" id="{FA45A70A-DE30-44EC-9687-62B20E34FD4E}"/>
              </a:ext>
            </a:extLst>
          </p:cNvPr>
          <p:cNvSpPr>
            <a:spLocks noGrp="1"/>
          </p:cNvSpPr>
          <p:nvPr>
            <p:ph idx="1"/>
          </p:nvPr>
        </p:nvSpPr>
        <p:spPr/>
        <p:txBody>
          <a:bodyPr/>
          <a:lstStyle/>
          <a:p>
            <a:r>
              <a:rPr lang="en-US" dirty="0"/>
              <a:t>Real life examples where we use </a:t>
            </a:r>
            <a:r>
              <a:rPr lang="en-US" dirty="0">
                <a:solidFill>
                  <a:srgbClr val="C00000"/>
                </a:solidFill>
              </a:rPr>
              <a:t>clustering</a:t>
            </a:r>
            <a:r>
              <a:rPr lang="en-US" dirty="0"/>
              <a:t>:</a:t>
            </a:r>
          </a:p>
          <a:p>
            <a:pPr lvl="1"/>
            <a:r>
              <a:rPr lang="en-US" b="1" dirty="0">
                <a:solidFill>
                  <a:srgbClr val="C00000"/>
                </a:solidFill>
              </a:rPr>
              <a:t>Marketing</a:t>
            </a:r>
            <a:endParaRPr lang="en-US" dirty="0">
              <a:solidFill>
                <a:srgbClr val="C00000"/>
              </a:solidFill>
            </a:endParaRPr>
          </a:p>
          <a:p>
            <a:pPr lvl="2"/>
            <a:r>
              <a:rPr lang="en-US" sz="2000" dirty="0"/>
              <a:t>Finding group of customers with </a:t>
            </a:r>
            <a:r>
              <a:rPr lang="en-US" sz="2000" dirty="0">
                <a:solidFill>
                  <a:srgbClr val="C00000"/>
                </a:solidFill>
              </a:rPr>
              <a:t>similar behavior </a:t>
            </a:r>
            <a:r>
              <a:rPr lang="en-US" sz="2000" dirty="0"/>
              <a:t>given a </a:t>
            </a:r>
            <a:r>
              <a:rPr lang="en-US" sz="2000" dirty="0">
                <a:solidFill>
                  <a:srgbClr val="C00000"/>
                </a:solidFill>
              </a:rPr>
              <a:t>large data-base of customers</a:t>
            </a:r>
            <a:r>
              <a:rPr lang="en-US" sz="2000" dirty="0"/>
              <a:t>. </a:t>
            </a:r>
          </a:p>
          <a:p>
            <a:pPr lvl="2"/>
            <a:r>
              <a:rPr lang="en-US" sz="2000" dirty="0"/>
              <a:t>Data containing </a:t>
            </a:r>
            <a:r>
              <a:rPr lang="en-US" sz="2000" dirty="0">
                <a:solidFill>
                  <a:srgbClr val="C00000"/>
                </a:solidFill>
              </a:rPr>
              <a:t>their properties and past buying records.</a:t>
            </a:r>
            <a:endParaRPr lang="en-US" sz="2000" dirty="0"/>
          </a:p>
          <a:p>
            <a:pPr lvl="1"/>
            <a:r>
              <a:rPr lang="en-US" b="1" dirty="0">
                <a:solidFill>
                  <a:srgbClr val="C00000"/>
                </a:solidFill>
              </a:rPr>
              <a:t>Biology</a:t>
            </a:r>
            <a:endParaRPr lang="en-US" dirty="0">
              <a:solidFill>
                <a:srgbClr val="C00000"/>
              </a:solidFill>
            </a:endParaRPr>
          </a:p>
          <a:p>
            <a:pPr lvl="2"/>
            <a:r>
              <a:rPr lang="en-US" sz="2000" dirty="0"/>
              <a:t>Classification of Plants and Animals Based on the </a:t>
            </a:r>
            <a:r>
              <a:rPr lang="en-US" sz="2000" dirty="0">
                <a:solidFill>
                  <a:srgbClr val="C00000"/>
                </a:solidFill>
              </a:rPr>
              <a:t>properties under observation.</a:t>
            </a:r>
            <a:endParaRPr lang="en-US" sz="2000" dirty="0"/>
          </a:p>
          <a:p>
            <a:pPr lvl="1"/>
            <a:r>
              <a:rPr lang="en-US" b="1" dirty="0">
                <a:solidFill>
                  <a:srgbClr val="C00000"/>
                </a:solidFill>
              </a:rPr>
              <a:t>Insurance</a:t>
            </a:r>
            <a:endParaRPr lang="en-US" dirty="0">
              <a:solidFill>
                <a:srgbClr val="C00000"/>
              </a:solidFill>
            </a:endParaRPr>
          </a:p>
          <a:p>
            <a:pPr lvl="2"/>
            <a:r>
              <a:rPr lang="en-US" sz="2000" dirty="0"/>
              <a:t>Identifying groups of car insurance policy holders with a high </a:t>
            </a:r>
            <a:r>
              <a:rPr lang="en-US" sz="2000" dirty="0">
                <a:solidFill>
                  <a:srgbClr val="C00000"/>
                </a:solidFill>
              </a:rPr>
              <a:t>average claim cost.</a:t>
            </a:r>
            <a:endParaRPr lang="en-US" sz="2000" dirty="0"/>
          </a:p>
          <a:p>
            <a:pPr lvl="1"/>
            <a:r>
              <a:rPr lang="en-US" b="1" dirty="0">
                <a:solidFill>
                  <a:srgbClr val="C00000"/>
                </a:solidFill>
              </a:rPr>
              <a:t>City-Planning</a:t>
            </a:r>
            <a:endParaRPr lang="en-US" dirty="0">
              <a:solidFill>
                <a:srgbClr val="C00000"/>
              </a:solidFill>
            </a:endParaRPr>
          </a:p>
          <a:p>
            <a:pPr lvl="2"/>
            <a:r>
              <a:rPr lang="en-US" sz="2000" dirty="0"/>
              <a:t>Groups of houses according to their house type, value and </a:t>
            </a:r>
            <a:r>
              <a:rPr lang="en-US" sz="2000" dirty="0">
                <a:solidFill>
                  <a:srgbClr val="C00000"/>
                </a:solidFill>
              </a:rPr>
              <a:t>geographical location.</a:t>
            </a:r>
            <a:endParaRPr lang="en-US" sz="2000" dirty="0"/>
          </a:p>
          <a:p>
            <a:pPr lvl="1" fontAlgn="base"/>
            <a:r>
              <a:rPr lang="en-US" b="1" dirty="0">
                <a:solidFill>
                  <a:srgbClr val="C00000"/>
                </a:solidFill>
              </a:rPr>
              <a:t>Libraries</a:t>
            </a:r>
          </a:p>
          <a:p>
            <a:pPr lvl="2" fontAlgn="base"/>
            <a:r>
              <a:rPr lang="en-US" sz="2000" dirty="0"/>
              <a:t>It is used in clustering different books on the basis of </a:t>
            </a:r>
            <a:r>
              <a:rPr lang="en-US" sz="2000" dirty="0">
                <a:solidFill>
                  <a:srgbClr val="C00000"/>
                </a:solidFill>
              </a:rPr>
              <a:t>topics and information</a:t>
            </a:r>
            <a:r>
              <a:rPr lang="en-US" sz="2000" dirty="0"/>
              <a:t>.</a:t>
            </a:r>
          </a:p>
          <a:p>
            <a:pPr lvl="1" fontAlgn="base"/>
            <a:r>
              <a:rPr lang="en-US" b="1" dirty="0">
                <a:solidFill>
                  <a:srgbClr val="C00000"/>
                </a:solidFill>
              </a:rPr>
              <a:t>Earthquake studies</a:t>
            </a:r>
          </a:p>
          <a:p>
            <a:pPr lvl="2" fontAlgn="base"/>
            <a:r>
              <a:rPr lang="en-US" sz="2000" dirty="0"/>
              <a:t>By learning the earthquake-affected areas we can determine the </a:t>
            </a:r>
            <a:r>
              <a:rPr lang="en-US" sz="2000" dirty="0">
                <a:solidFill>
                  <a:srgbClr val="C00000"/>
                </a:solidFill>
              </a:rPr>
              <a:t>dangerous zones</a:t>
            </a:r>
            <a:r>
              <a:rPr lang="en-US" sz="2000" dirty="0"/>
              <a:t>.</a:t>
            </a:r>
          </a:p>
        </p:txBody>
      </p:sp>
    </p:spTree>
    <p:extLst>
      <p:ext uri="{BB962C8B-B14F-4D97-AF65-F5344CB8AC3E}">
        <p14:creationId xmlns:p14="http://schemas.microsoft.com/office/powerpoint/2010/main" val="2556589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A1972-9DCA-DF7B-E3ED-153ABE33E778}"/>
              </a:ext>
            </a:extLst>
          </p:cNvPr>
          <p:cNvSpPr>
            <a:spLocks noGrp="1"/>
          </p:cNvSpPr>
          <p:nvPr>
            <p:ph type="title"/>
          </p:nvPr>
        </p:nvSpPr>
        <p:spPr/>
        <p:txBody>
          <a:bodyPr/>
          <a:lstStyle/>
          <a:p>
            <a:r>
              <a:rPr lang="en-US" dirty="0"/>
              <a:t>OPTICS(Ordering Points To Identify the Clustering Structure)</a:t>
            </a:r>
          </a:p>
        </p:txBody>
      </p:sp>
      <p:sp>
        <p:nvSpPr>
          <p:cNvPr id="3" name="Content Placeholder 2">
            <a:extLst>
              <a:ext uri="{FF2B5EF4-FFF2-40B4-BE49-F238E27FC236}">
                <a16:creationId xmlns:a16="http://schemas.microsoft.com/office/drawing/2014/main" id="{28905BCB-37F2-126C-A6B2-A3F33CE23ECB}"/>
              </a:ext>
            </a:extLst>
          </p:cNvPr>
          <p:cNvSpPr>
            <a:spLocks noGrp="1"/>
          </p:cNvSpPr>
          <p:nvPr>
            <p:ph idx="1"/>
          </p:nvPr>
        </p:nvSpPr>
        <p:spPr/>
        <p:txBody>
          <a:bodyPr/>
          <a:lstStyle/>
          <a:p>
            <a:r>
              <a:rPr lang="en-US" dirty="0"/>
              <a:t>OPTICS begins with an </a:t>
            </a:r>
            <a:r>
              <a:rPr lang="en-US" dirty="0">
                <a:solidFill>
                  <a:srgbClr val="C00000"/>
                </a:solidFill>
              </a:rPr>
              <a:t>arbitrary object from the input database as</a:t>
            </a:r>
            <a:r>
              <a:rPr lang="en-US" dirty="0"/>
              <a:t> the </a:t>
            </a:r>
            <a:r>
              <a:rPr lang="en-US" dirty="0">
                <a:solidFill>
                  <a:srgbClr val="C00000"/>
                </a:solidFill>
              </a:rPr>
              <a:t>current object, p</a:t>
            </a:r>
            <a:r>
              <a:rPr lang="en-US" dirty="0"/>
              <a:t>. </a:t>
            </a:r>
          </a:p>
          <a:p>
            <a:r>
              <a:rPr lang="en-US" dirty="0"/>
              <a:t>It retrieves the </a:t>
            </a:r>
            <a:r>
              <a:rPr lang="el-GR" dirty="0">
                <a:solidFill>
                  <a:srgbClr val="C00000"/>
                </a:solidFill>
              </a:rPr>
              <a:t>ε-</a:t>
            </a:r>
            <a:r>
              <a:rPr lang="en-US" dirty="0">
                <a:solidFill>
                  <a:srgbClr val="C00000"/>
                </a:solidFill>
              </a:rPr>
              <a:t>neighborhood of p</a:t>
            </a:r>
            <a:r>
              <a:rPr lang="en-US" dirty="0"/>
              <a:t>, determines the </a:t>
            </a:r>
            <a:r>
              <a:rPr lang="en-US" dirty="0">
                <a:solidFill>
                  <a:srgbClr val="C00000"/>
                </a:solidFill>
              </a:rPr>
              <a:t>core-distance</a:t>
            </a:r>
            <a:r>
              <a:rPr lang="en-US" dirty="0"/>
              <a:t>, and sets the </a:t>
            </a:r>
            <a:r>
              <a:rPr lang="en-US" dirty="0">
                <a:solidFill>
                  <a:srgbClr val="C00000"/>
                </a:solidFill>
              </a:rPr>
              <a:t>reachability-distance to undefined</a:t>
            </a:r>
            <a:r>
              <a:rPr lang="en-US" dirty="0"/>
              <a:t>. </a:t>
            </a:r>
          </a:p>
          <a:p>
            <a:r>
              <a:rPr lang="en-US" dirty="0"/>
              <a:t>If p is </a:t>
            </a:r>
            <a:r>
              <a:rPr lang="en-US" dirty="0">
                <a:solidFill>
                  <a:srgbClr val="C00000"/>
                </a:solidFill>
              </a:rPr>
              <a:t>not a core object</a:t>
            </a:r>
            <a:r>
              <a:rPr lang="en-US" dirty="0"/>
              <a:t>, OPTICS </a:t>
            </a:r>
            <a:r>
              <a:rPr lang="en-US" dirty="0">
                <a:solidFill>
                  <a:srgbClr val="C00000"/>
                </a:solidFill>
              </a:rPr>
              <a:t>simply moves on to the next object in the </a:t>
            </a:r>
            <a:r>
              <a:rPr lang="en-US" dirty="0" err="1">
                <a:solidFill>
                  <a:srgbClr val="C00000"/>
                </a:solidFill>
              </a:rPr>
              <a:t>OrderSeeds</a:t>
            </a:r>
            <a:r>
              <a:rPr lang="en-US" dirty="0">
                <a:solidFill>
                  <a:srgbClr val="C00000"/>
                </a:solidFill>
              </a:rPr>
              <a:t> list </a:t>
            </a:r>
            <a:r>
              <a:rPr lang="en-US" dirty="0"/>
              <a:t>(or the input database if </a:t>
            </a:r>
            <a:r>
              <a:rPr lang="en-US" dirty="0" err="1">
                <a:solidFill>
                  <a:srgbClr val="C00000"/>
                </a:solidFill>
              </a:rPr>
              <a:t>OrderSeeds</a:t>
            </a:r>
            <a:r>
              <a:rPr lang="en-US" dirty="0">
                <a:solidFill>
                  <a:srgbClr val="C00000"/>
                </a:solidFill>
              </a:rPr>
              <a:t> is empty</a:t>
            </a:r>
            <a:r>
              <a:rPr lang="en-US" dirty="0"/>
              <a:t>). </a:t>
            </a:r>
          </a:p>
          <a:p>
            <a:r>
              <a:rPr lang="en-IN" dirty="0">
                <a:effectLst/>
              </a:rPr>
              <a:t>if </a:t>
            </a:r>
            <a:r>
              <a:rPr lang="en-IN" b="1" i="1" dirty="0">
                <a:effectLst/>
              </a:rPr>
              <a:t>p </a:t>
            </a:r>
            <a:r>
              <a:rPr lang="en-IN" dirty="0">
                <a:effectLst/>
              </a:rPr>
              <a:t>is a </a:t>
            </a:r>
            <a:r>
              <a:rPr lang="en-IN" dirty="0">
                <a:solidFill>
                  <a:srgbClr val="C00000"/>
                </a:solidFill>
                <a:effectLst/>
              </a:rPr>
              <a:t>core object</a:t>
            </a:r>
            <a:r>
              <a:rPr lang="en-IN" dirty="0">
                <a:effectLst/>
              </a:rPr>
              <a:t>, then for each object, </a:t>
            </a:r>
            <a:r>
              <a:rPr lang="en-IN" b="1" i="1" dirty="0">
                <a:effectLst/>
              </a:rPr>
              <a:t>q</a:t>
            </a:r>
            <a:r>
              <a:rPr lang="en-IN" dirty="0">
                <a:effectLst/>
              </a:rPr>
              <a:t>, in the </a:t>
            </a:r>
            <a:r>
              <a:rPr lang="el-GR" dirty="0">
                <a:effectLst/>
              </a:rPr>
              <a:t>ε-</a:t>
            </a:r>
            <a:r>
              <a:rPr lang="en-IN" dirty="0" err="1">
                <a:effectLst/>
              </a:rPr>
              <a:t>neighborhood</a:t>
            </a:r>
            <a:r>
              <a:rPr lang="en-IN" dirty="0">
                <a:effectLst/>
              </a:rPr>
              <a:t> of </a:t>
            </a:r>
            <a:r>
              <a:rPr lang="en-IN" b="1" i="1" dirty="0">
                <a:effectLst/>
              </a:rPr>
              <a:t>p</a:t>
            </a:r>
            <a:r>
              <a:rPr lang="en-IN" dirty="0">
                <a:effectLst/>
              </a:rPr>
              <a:t>, OPTICS updates its </a:t>
            </a:r>
            <a:r>
              <a:rPr lang="en-IN" dirty="0">
                <a:solidFill>
                  <a:srgbClr val="C00000"/>
                </a:solidFill>
                <a:effectLst/>
              </a:rPr>
              <a:t>reachability-distance from </a:t>
            </a:r>
            <a:r>
              <a:rPr lang="en-IN" b="1" i="1" dirty="0">
                <a:solidFill>
                  <a:srgbClr val="C00000"/>
                </a:solidFill>
                <a:effectLst/>
              </a:rPr>
              <a:t>p </a:t>
            </a:r>
            <a:r>
              <a:rPr lang="en-IN" dirty="0">
                <a:solidFill>
                  <a:srgbClr val="C00000"/>
                </a:solidFill>
                <a:effectLst/>
              </a:rPr>
              <a:t>and inserts </a:t>
            </a:r>
            <a:r>
              <a:rPr lang="en-IN" b="1" i="1" dirty="0">
                <a:solidFill>
                  <a:srgbClr val="C00000"/>
                </a:solidFill>
                <a:effectLst/>
              </a:rPr>
              <a:t>q </a:t>
            </a:r>
            <a:r>
              <a:rPr lang="en-IN" dirty="0">
                <a:solidFill>
                  <a:srgbClr val="C00000"/>
                </a:solidFill>
                <a:effectLst/>
              </a:rPr>
              <a:t>into </a:t>
            </a:r>
            <a:r>
              <a:rPr lang="en-IN" dirty="0" err="1">
                <a:solidFill>
                  <a:srgbClr val="C00000"/>
                </a:solidFill>
                <a:effectLst/>
              </a:rPr>
              <a:t>OrderSeeds</a:t>
            </a:r>
            <a:r>
              <a:rPr lang="en-IN" dirty="0">
                <a:solidFill>
                  <a:srgbClr val="C00000"/>
                </a:solidFill>
                <a:effectLst/>
              </a:rPr>
              <a:t> </a:t>
            </a:r>
            <a:r>
              <a:rPr lang="en-IN" dirty="0">
                <a:effectLst/>
              </a:rPr>
              <a:t>if </a:t>
            </a:r>
            <a:r>
              <a:rPr lang="en-IN" b="1" i="1" dirty="0">
                <a:solidFill>
                  <a:srgbClr val="C00000"/>
                </a:solidFill>
                <a:effectLst/>
              </a:rPr>
              <a:t>q </a:t>
            </a:r>
            <a:r>
              <a:rPr lang="en-IN" dirty="0">
                <a:solidFill>
                  <a:srgbClr val="C00000"/>
                </a:solidFill>
                <a:effectLst/>
              </a:rPr>
              <a:t>has not yet been processed</a:t>
            </a:r>
            <a:r>
              <a:rPr lang="en-IN" dirty="0">
                <a:effectLst/>
              </a:rPr>
              <a:t>. </a:t>
            </a:r>
            <a:endParaRPr lang="en-IN" dirty="0"/>
          </a:p>
          <a:p>
            <a:r>
              <a:rPr lang="en-US" dirty="0"/>
              <a:t>The iteration continues until the </a:t>
            </a:r>
            <a:r>
              <a:rPr lang="en-US" dirty="0">
                <a:solidFill>
                  <a:srgbClr val="C00000"/>
                </a:solidFill>
              </a:rPr>
              <a:t>input is fully consumed and </a:t>
            </a:r>
            <a:r>
              <a:rPr lang="en-US" dirty="0" err="1">
                <a:solidFill>
                  <a:srgbClr val="C00000"/>
                </a:solidFill>
              </a:rPr>
              <a:t>OrderSeeds</a:t>
            </a:r>
            <a:r>
              <a:rPr lang="en-US" dirty="0">
                <a:solidFill>
                  <a:srgbClr val="C00000"/>
                </a:solidFill>
              </a:rPr>
              <a:t> is empty</a:t>
            </a:r>
            <a:r>
              <a:rPr lang="en-US" dirty="0"/>
              <a:t>. </a:t>
            </a:r>
          </a:p>
          <a:p>
            <a:endParaRPr lang="en-US" dirty="0"/>
          </a:p>
        </p:txBody>
      </p:sp>
    </p:spTree>
    <p:extLst>
      <p:ext uri="{BB962C8B-B14F-4D97-AF65-F5344CB8AC3E}">
        <p14:creationId xmlns:p14="http://schemas.microsoft.com/office/powerpoint/2010/main" val="3593132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3D19A-0F26-D77F-FCBD-C0065CB3450B}"/>
              </a:ext>
            </a:extLst>
          </p:cNvPr>
          <p:cNvSpPr>
            <a:spLocks noGrp="1"/>
          </p:cNvSpPr>
          <p:nvPr>
            <p:ph type="title"/>
          </p:nvPr>
        </p:nvSpPr>
        <p:spPr/>
        <p:txBody>
          <a:bodyPr/>
          <a:lstStyle/>
          <a:p>
            <a:r>
              <a:rPr lang="en-US" dirty="0"/>
              <a:t>OPTICS(Ordering Points To Identify the Clustering Structure)</a:t>
            </a:r>
          </a:p>
        </p:txBody>
      </p:sp>
      <p:sp>
        <p:nvSpPr>
          <p:cNvPr id="4" name="Line 2">
            <a:extLst>
              <a:ext uri="{FF2B5EF4-FFF2-40B4-BE49-F238E27FC236}">
                <a16:creationId xmlns:a16="http://schemas.microsoft.com/office/drawing/2014/main" id="{14103E47-4C4E-6BD3-74CD-0994E7CDE602}"/>
              </a:ext>
            </a:extLst>
          </p:cNvPr>
          <p:cNvSpPr>
            <a:spLocks noChangeShapeType="1"/>
          </p:cNvSpPr>
          <p:nvPr/>
        </p:nvSpPr>
        <p:spPr bwMode="auto">
          <a:xfrm>
            <a:off x="2073442" y="2223419"/>
            <a:ext cx="0" cy="3198812"/>
          </a:xfrm>
          <a:prstGeom prst="line">
            <a:avLst/>
          </a:prstGeom>
          <a:noFill/>
          <a:ln w="1016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 name="Line 3">
            <a:extLst>
              <a:ext uri="{FF2B5EF4-FFF2-40B4-BE49-F238E27FC236}">
                <a16:creationId xmlns:a16="http://schemas.microsoft.com/office/drawing/2014/main" id="{D620AD4B-489F-B3F2-A10A-413EE97DEEC3}"/>
              </a:ext>
            </a:extLst>
          </p:cNvPr>
          <p:cNvSpPr>
            <a:spLocks noChangeShapeType="1"/>
          </p:cNvSpPr>
          <p:nvPr/>
        </p:nvSpPr>
        <p:spPr bwMode="auto">
          <a:xfrm>
            <a:off x="2151230" y="5346031"/>
            <a:ext cx="6094412" cy="0"/>
          </a:xfrm>
          <a:prstGeom prst="line">
            <a:avLst/>
          </a:prstGeom>
          <a:noFill/>
          <a:ln w="1016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 name="Freeform 4">
            <a:extLst>
              <a:ext uri="{FF2B5EF4-FFF2-40B4-BE49-F238E27FC236}">
                <a16:creationId xmlns:a16="http://schemas.microsoft.com/office/drawing/2014/main" id="{C3663E61-ABD9-CB88-FAB2-E3078262A163}"/>
              </a:ext>
            </a:extLst>
          </p:cNvPr>
          <p:cNvSpPr>
            <a:spLocks/>
          </p:cNvSpPr>
          <p:nvPr/>
        </p:nvSpPr>
        <p:spPr bwMode="auto">
          <a:xfrm>
            <a:off x="1997242" y="2191669"/>
            <a:ext cx="6280150" cy="3248025"/>
          </a:xfrm>
          <a:custGeom>
            <a:avLst/>
            <a:gdLst>
              <a:gd name="T0" fmla="*/ 2147483646 w 3956"/>
              <a:gd name="T1" fmla="*/ 2147483646 h 2046"/>
              <a:gd name="T2" fmla="*/ 2147483646 w 3956"/>
              <a:gd name="T3" fmla="*/ 2147483646 h 2046"/>
              <a:gd name="T4" fmla="*/ 2147483646 w 3956"/>
              <a:gd name="T5" fmla="*/ 2147483646 h 2046"/>
              <a:gd name="T6" fmla="*/ 2147483646 w 3956"/>
              <a:gd name="T7" fmla="*/ 2147483646 h 2046"/>
              <a:gd name="T8" fmla="*/ 2147483646 w 3956"/>
              <a:gd name="T9" fmla="*/ 2147483646 h 2046"/>
              <a:gd name="T10" fmla="*/ 2147483646 w 3956"/>
              <a:gd name="T11" fmla="*/ 2147483646 h 2046"/>
              <a:gd name="T12" fmla="*/ 2147483646 w 3956"/>
              <a:gd name="T13" fmla="*/ 2147483646 h 2046"/>
              <a:gd name="T14" fmla="*/ 2147483646 w 3956"/>
              <a:gd name="T15" fmla="*/ 2147483646 h 2046"/>
              <a:gd name="T16" fmla="*/ 2147483646 w 3956"/>
              <a:gd name="T17" fmla="*/ 2147483646 h 2046"/>
              <a:gd name="T18" fmla="*/ 2147483646 w 3956"/>
              <a:gd name="T19" fmla="*/ 2147483646 h 2046"/>
              <a:gd name="T20" fmla="*/ 2147483646 w 3956"/>
              <a:gd name="T21" fmla="*/ 2147483646 h 2046"/>
              <a:gd name="T22" fmla="*/ 2147483646 w 3956"/>
              <a:gd name="T23" fmla="*/ 2147483646 h 2046"/>
              <a:gd name="T24" fmla="*/ 2147483646 w 3956"/>
              <a:gd name="T25" fmla="*/ 2147483646 h 2046"/>
              <a:gd name="T26" fmla="*/ 2147483646 w 3956"/>
              <a:gd name="T27" fmla="*/ 2147483646 h 2046"/>
              <a:gd name="T28" fmla="*/ 2147483646 w 3956"/>
              <a:gd name="T29" fmla="*/ 2147483646 h 2046"/>
              <a:gd name="T30" fmla="*/ 2147483646 w 3956"/>
              <a:gd name="T31" fmla="*/ 2147483646 h 2046"/>
              <a:gd name="T32" fmla="*/ 2147483646 w 3956"/>
              <a:gd name="T33" fmla="*/ 2147483646 h 2046"/>
              <a:gd name="T34" fmla="*/ 2147483646 w 3956"/>
              <a:gd name="T35" fmla="*/ 2147483646 h 2046"/>
              <a:gd name="T36" fmla="*/ 2147483646 w 3956"/>
              <a:gd name="T37" fmla="*/ 2147483646 h 2046"/>
              <a:gd name="T38" fmla="*/ 2147483646 w 3956"/>
              <a:gd name="T39" fmla="*/ 2147483646 h 2046"/>
              <a:gd name="T40" fmla="*/ 2147483646 w 3956"/>
              <a:gd name="T41" fmla="*/ 2147483646 h 2046"/>
              <a:gd name="T42" fmla="*/ 2147483646 w 3956"/>
              <a:gd name="T43" fmla="*/ 2147483646 h 2046"/>
              <a:gd name="T44" fmla="*/ 2147483646 w 3956"/>
              <a:gd name="T45" fmla="*/ 2147483646 h 2046"/>
              <a:gd name="T46" fmla="*/ 2147483646 w 3956"/>
              <a:gd name="T47" fmla="*/ 2147483646 h 2046"/>
              <a:gd name="T48" fmla="*/ 2147483646 w 3956"/>
              <a:gd name="T49" fmla="*/ 2147483646 h 2046"/>
              <a:gd name="T50" fmla="*/ 2147483646 w 3956"/>
              <a:gd name="T51" fmla="*/ 2147483646 h 2046"/>
              <a:gd name="T52" fmla="*/ 2147483646 w 3956"/>
              <a:gd name="T53" fmla="*/ 2147483646 h 2046"/>
              <a:gd name="T54" fmla="*/ 2147483646 w 3956"/>
              <a:gd name="T55" fmla="*/ 2147483646 h 2046"/>
              <a:gd name="T56" fmla="*/ 2147483646 w 3956"/>
              <a:gd name="T57" fmla="*/ 2147483646 h 2046"/>
              <a:gd name="T58" fmla="*/ 2147483646 w 3956"/>
              <a:gd name="T59" fmla="*/ 2147483646 h 2046"/>
              <a:gd name="T60" fmla="*/ 2147483646 w 3956"/>
              <a:gd name="T61" fmla="*/ 2147483646 h 2046"/>
              <a:gd name="T62" fmla="*/ 2147483646 w 3956"/>
              <a:gd name="T63" fmla="*/ 2147483646 h 2046"/>
              <a:gd name="T64" fmla="*/ 2147483646 w 3956"/>
              <a:gd name="T65" fmla="*/ 2147483646 h 2046"/>
              <a:gd name="T66" fmla="*/ 2147483646 w 3956"/>
              <a:gd name="T67" fmla="*/ 2147483646 h 2046"/>
              <a:gd name="T68" fmla="*/ 2147483646 w 3956"/>
              <a:gd name="T69" fmla="*/ 2147483646 h 2046"/>
              <a:gd name="T70" fmla="*/ 2147483646 w 3956"/>
              <a:gd name="T71" fmla="*/ 2147483646 h 2046"/>
              <a:gd name="T72" fmla="*/ 2147483646 w 3956"/>
              <a:gd name="T73" fmla="*/ 2147483646 h 2046"/>
              <a:gd name="T74" fmla="*/ 2147483646 w 3956"/>
              <a:gd name="T75" fmla="*/ 2147483646 h 2046"/>
              <a:gd name="T76" fmla="*/ 2147483646 w 3956"/>
              <a:gd name="T77" fmla="*/ 2147483646 h 2046"/>
              <a:gd name="T78" fmla="*/ 2147483646 w 3956"/>
              <a:gd name="T79" fmla="*/ 2147483646 h 2046"/>
              <a:gd name="T80" fmla="*/ 2147483646 w 3956"/>
              <a:gd name="T81" fmla="*/ 2147483646 h 2046"/>
              <a:gd name="T82" fmla="*/ 2147483646 w 3956"/>
              <a:gd name="T83" fmla="*/ 2147483646 h 2046"/>
              <a:gd name="T84" fmla="*/ 2147483646 w 3956"/>
              <a:gd name="T85" fmla="*/ 2147483646 h 2046"/>
              <a:gd name="T86" fmla="*/ 2147483646 w 3956"/>
              <a:gd name="T87" fmla="*/ 2147483646 h 2046"/>
              <a:gd name="T88" fmla="*/ 2147483646 w 3956"/>
              <a:gd name="T89" fmla="*/ 2147483646 h 2046"/>
              <a:gd name="T90" fmla="*/ 2147483646 w 3956"/>
              <a:gd name="T91" fmla="*/ 2147483646 h 2046"/>
              <a:gd name="T92" fmla="*/ 2147483646 w 3956"/>
              <a:gd name="T93" fmla="*/ 2147483646 h 2046"/>
              <a:gd name="T94" fmla="*/ 2147483646 w 3956"/>
              <a:gd name="T95" fmla="*/ 2147483646 h 2046"/>
              <a:gd name="T96" fmla="*/ 2147483646 w 3956"/>
              <a:gd name="T97" fmla="*/ 2147483646 h 2046"/>
              <a:gd name="T98" fmla="*/ 2147483646 w 3956"/>
              <a:gd name="T99" fmla="*/ 2147483646 h 2046"/>
              <a:gd name="T100" fmla="*/ 2147483646 w 3956"/>
              <a:gd name="T101" fmla="*/ 2147483646 h 2046"/>
              <a:gd name="T102" fmla="*/ 2147483646 w 3956"/>
              <a:gd name="T103" fmla="*/ 2147483646 h 2046"/>
              <a:gd name="T104" fmla="*/ 2147483646 w 3956"/>
              <a:gd name="T105" fmla="*/ 2147483646 h 2046"/>
              <a:gd name="T106" fmla="*/ 2147483646 w 3956"/>
              <a:gd name="T107" fmla="*/ 2147483646 h 2046"/>
              <a:gd name="T108" fmla="*/ 2147483646 w 3956"/>
              <a:gd name="T109" fmla="*/ 2147483646 h 2046"/>
              <a:gd name="T110" fmla="*/ 2147483646 w 3956"/>
              <a:gd name="T111" fmla="*/ 2147483646 h 2046"/>
              <a:gd name="T112" fmla="*/ 2147483646 w 3956"/>
              <a:gd name="T113" fmla="*/ 2147483646 h 2046"/>
              <a:gd name="T114" fmla="*/ 2147483646 w 3956"/>
              <a:gd name="T115" fmla="*/ 2147483646 h 2046"/>
              <a:gd name="T116" fmla="*/ 2147483646 w 3956"/>
              <a:gd name="T117" fmla="*/ 2147483646 h 2046"/>
              <a:gd name="T118" fmla="*/ 2147483646 w 3956"/>
              <a:gd name="T119" fmla="*/ 2147483646 h 2046"/>
              <a:gd name="T120" fmla="*/ 2147483646 w 3956"/>
              <a:gd name="T121" fmla="*/ 2147483646 h 2046"/>
              <a:gd name="T122" fmla="*/ 2147483646 w 3956"/>
              <a:gd name="T123" fmla="*/ 2147483646 h 204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956"/>
              <a:gd name="T187" fmla="*/ 0 h 2046"/>
              <a:gd name="T188" fmla="*/ 3956 w 3956"/>
              <a:gd name="T189" fmla="*/ 2046 h 204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956" h="2046">
                <a:moveTo>
                  <a:pt x="0" y="19"/>
                </a:moveTo>
                <a:lnTo>
                  <a:pt x="39" y="0"/>
                </a:lnTo>
                <a:lnTo>
                  <a:pt x="63" y="0"/>
                </a:lnTo>
                <a:lnTo>
                  <a:pt x="79" y="24"/>
                </a:lnTo>
                <a:lnTo>
                  <a:pt x="87" y="48"/>
                </a:lnTo>
                <a:lnTo>
                  <a:pt x="87" y="71"/>
                </a:lnTo>
                <a:lnTo>
                  <a:pt x="87" y="95"/>
                </a:lnTo>
                <a:lnTo>
                  <a:pt x="87" y="119"/>
                </a:lnTo>
                <a:lnTo>
                  <a:pt x="87" y="142"/>
                </a:lnTo>
                <a:lnTo>
                  <a:pt x="95" y="166"/>
                </a:lnTo>
                <a:lnTo>
                  <a:pt x="95" y="190"/>
                </a:lnTo>
                <a:lnTo>
                  <a:pt x="102" y="213"/>
                </a:lnTo>
                <a:lnTo>
                  <a:pt x="110" y="237"/>
                </a:lnTo>
                <a:lnTo>
                  <a:pt x="118" y="261"/>
                </a:lnTo>
                <a:lnTo>
                  <a:pt x="134" y="284"/>
                </a:lnTo>
                <a:lnTo>
                  <a:pt x="150" y="308"/>
                </a:lnTo>
                <a:lnTo>
                  <a:pt x="166" y="332"/>
                </a:lnTo>
                <a:lnTo>
                  <a:pt x="174" y="355"/>
                </a:lnTo>
                <a:lnTo>
                  <a:pt x="197" y="395"/>
                </a:lnTo>
                <a:lnTo>
                  <a:pt x="213" y="419"/>
                </a:lnTo>
                <a:lnTo>
                  <a:pt x="229" y="450"/>
                </a:lnTo>
                <a:lnTo>
                  <a:pt x="245" y="474"/>
                </a:lnTo>
                <a:lnTo>
                  <a:pt x="252" y="505"/>
                </a:lnTo>
                <a:lnTo>
                  <a:pt x="268" y="529"/>
                </a:lnTo>
                <a:lnTo>
                  <a:pt x="268" y="553"/>
                </a:lnTo>
                <a:lnTo>
                  <a:pt x="276" y="576"/>
                </a:lnTo>
                <a:lnTo>
                  <a:pt x="284" y="600"/>
                </a:lnTo>
                <a:lnTo>
                  <a:pt x="292" y="624"/>
                </a:lnTo>
                <a:lnTo>
                  <a:pt x="300" y="648"/>
                </a:lnTo>
                <a:lnTo>
                  <a:pt x="308" y="679"/>
                </a:lnTo>
                <a:lnTo>
                  <a:pt x="316" y="703"/>
                </a:lnTo>
                <a:lnTo>
                  <a:pt x="324" y="726"/>
                </a:lnTo>
                <a:lnTo>
                  <a:pt x="331" y="758"/>
                </a:lnTo>
                <a:lnTo>
                  <a:pt x="339" y="782"/>
                </a:lnTo>
                <a:lnTo>
                  <a:pt x="347" y="805"/>
                </a:lnTo>
                <a:lnTo>
                  <a:pt x="363" y="829"/>
                </a:lnTo>
                <a:lnTo>
                  <a:pt x="371" y="853"/>
                </a:lnTo>
                <a:lnTo>
                  <a:pt x="379" y="876"/>
                </a:lnTo>
                <a:lnTo>
                  <a:pt x="387" y="900"/>
                </a:lnTo>
                <a:lnTo>
                  <a:pt x="395" y="924"/>
                </a:lnTo>
                <a:lnTo>
                  <a:pt x="402" y="947"/>
                </a:lnTo>
                <a:lnTo>
                  <a:pt x="410" y="971"/>
                </a:lnTo>
                <a:lnTo>
                  <a:pt x="410" y="995"/>
                </a:lnTo>
                <a:lnTo>
                  <a:pt x="418" y="1018"/>
                </a:lnTo>
                <a:lnTo>
                  <a:pt x="418" y="1042"/>
                </a:lnTo>
                <a:lnTo>
                  <a:pt x="418" y="1074"/>
                </a:lnTo>
                <a:lnTo>
                  <a:pt x="418" y="1105"/>
                </a:lnTo>
                <a:lnTo>
                  <a:pt x="418" y="1129"/>
                </a:lnTo>
                <a:lnTo>
                  <a:pt x="418" y="1161"/>
                </a:lnTo>
                <a:lnTo>
                  <a:pt x="418" y="1184"/>
                </a:lnTo>
                <a:lnTo>
                  <a:pt x="418" y="1208"/>
                </a:lnTo>
                <a:lnTo>
                  <a:pt x="418" y="1232"/>
                </a:lnTo>
                <a:lnTo>
                  <a:pt x="426" y="1255"/>
                </a:lnTo>
                <a:lnTo>
                  <a:pt x="426" y="1279"/>
                </a:lnTo>
                <a:lnTo>
                  <a:pt x="434" y="1303"/>
                </a:lnTo>
                <a:lnTo>
                  <a:pt x="442" y="1326"/>
                </a:lnTo>
                <a:lnTo>
                  <a:pt x="458" y="1350"/>
                </a:lnTo>
                <a:lnTo>
                  <a:pt x="489" y="1374"/>
                </a:lnTo>
                <a:lnTo>
                  <a:pt x="521" y="1389"/>
                </a:lnTo>
                <a:lnTo>
                  <a:pt x="545" y="1397"/>
                </a:lnTo>
                <a:lnTo>
                  <a:pt x="568" y="1405"/>
                </a:lnTo>
                <a:lnTo>
                  <a:pt x="592" y="1421"/>
                </a:lnTo>
                <a:lnTo>
                  <a:pt x="623" y="1437"/>
                </a:lnTo>
                <a:lnTo>
                  <a:pt x="663" y="1460"/>
                </a:lnTo>
                <a:lnTo>
                  <a:pt x="687" y="1476"/>
                </a:lnTo>
                <a:lnTo>
                  <a:pt x="718" y="1492"/>
                </a:lnTo>
                <a:lnTo>
                  <a:pt x="734" y="1516"/>
                </a:lnTo>
                <a:lnTo>
                  <a:pt x="773" y="1524"/>
                </a:lnTo>
                <a:lnTo>
                  <a:pt x="797" y="1524"/>
                </a:lnTo>
                <a:lnTo>
                  <a:pt x="837" y="1524"/>
                </a:lnTo>
                <a:lnTo>
                  <a:pt x="884" y="1524"/>
                </a:lnTo>
                <a:lnTo>
                  <a:pt x="923" y="1524"/>
                </a:lnTo>
                <a:lnTo>
                  <a:pt x="963" y="1516"/>
                </a:lnTo>
                <a:lnTo>
                  <a:pt x="987" y="1516"/>
                </a:lnTo>
                <a:lnTo>
                  <a:pt x="1010" y="1508"/>
                </a:lnTo>
                <a:lnTo>
                  <a:pt x="1034" y="1484"/>
                </a:lnTo>
                <a:lnTo>
                  <a:pt x="1058" y="1460"/>
                </a:lnTo>
                <a:lnTo>
                  <a:pt x="1081" y="1437"/>
                </a:lnTo>
                <a:lnTo>
                  <a:pt x="1097" y="1413"/>
                </a:lnTo>
                <a:lnTo>
                  <a:pt x="1113" y="1389"/>
                </a:lnTo>
                <a:lnTo>
                  <a:pt x="1137" y="1366"/>
                </a:lnTo>
                <a:lnTo>
                  <a:pt x="1152" y="1342"/>
                </a:lnTo>
                <a:lnTo>
                  <a:pt x="1176" y="1318"/>
                </a:lnTo>
                <a:lnTo>
                  <a:pt x="1200" y="1295"/>
                </a:lnTo>
                <a:lnTo>
                  <a:pt x="1223" y="1271"/>
                </a:lnTo>
                <a:lnTo>
                  <a:pt x="1239" y="1247"/>
                </a:lnTo>
                <a:lnTo>
                  <a:pt x="1255" y="1224"/>
                </a:lnTo>
                <a:lnTo>
                  <a:pt x="1263" y="1200"/>
                </a:lnTo>
                <a:lnTo>
                  <a:pt x="1271" y="1176"/>
                </a:lnTo>
                <a:lnTo>
                  <a:pt x="1271" y="1153"/>
                </a:lnTo>
                <a:lnTo>
                  <a:pt x="1271" y="1129"/>
                </a:lnTo>
                <a:lnTo>
                  <a:pt x="1271" y="1105"/>
                </a:lnTo>
                <a:lnTo>
                  <a:pt x="1271" y="1082"/>
                </a:lnTo>
                <a:lnTo>
                  <a:pt x="1287" y="1058"/>
                </a:lnTo>
                <a:lnTo>
                  <a:pt x="1310" y="1034"/>
                </a:lnTo>
                <a:lnTo>
                  <a:pt x="1334" y="1018"/>
                </a:lnTo>
                <a:lnTo>
                  <a:pt x="1358" y="1003"/>
                </a:lnTo>
                <a:lnTo>
                  <a:pt x="1381" y="995"/>
                </a:lnTo>
                <a:lnTo>
                  <a:pt x="1405" y="979"/>
                </a:lnTo>
                <a:lnTo>
                  <a:pt x="1437" y="1003"/>
                </a:lnTo>
                <a:lnTo>
                  <a:pt x="1452" y="1026"/>
                </a:lnTo>
                <a:lnTo>
                  <a:pt x="1460" y="1050"/>
                </a:lnTo>
                <a:lnTo>
                  <a:pt x="1468" y="1074"/>
                </a:lnTo>
                <a:lnTo>
                  <a:pt x="1492" y="1082"/>
                </a:lnTo>
                <a:lnTo>
                  <a:pt x="1531" y="1082"/>
                </a:lnTo>
                <a:lnTo>
                  <a:pt x="1555" y="1082"/>
                </a:lnTo>
                <a:lnTo>
                  <a:pt x="1587" y="1074"/>
                </a:lnTo>
                <a:lnTo>
                  <a:pt x="1610" y="1066"/>
                </a:lnTo>
                <a:lnTo>
                  <a:pt x="1634" y="1050"/>
                </a:lnTo>
                <a:lnTo>
                  <a:pt x="1658" y="1034"/>
                </a:lnTo>
                <a:lnTo>
                  <a:pt x="1681" y="1018"/>
                </a:lnTo>
                <a:lnTo>
                  <a:pt x="1705" y="1003"/>
                </a:lnTo>
                <a:lnTo>
                  <a:pt x="1729" y="995"/>
                </a:lnTo>
                <a:lnTo>
                  <a:pt x="1744" y="1018"/>
                </a:lnTo>
                <a:lnTo>
                  <a:pt x="1752" y="1042"/>
                </a:lnTo>
                <a:lnTo>
                  <a:pt x="1760" y="1066"/>
                </a:lnTo>
                <a:lnTo>
                  <a:pt x="1760" y="1089"/>
                </a:lnTo>
                <a:lnTo>
                  <a:pt x="1760" y="1113"/>
                </a:lnTo>
                <a:lnTo>
                  <a:pt x="1760" y="1137"/>
                </a:lnTo>
                <a:lnTo>
                  <a:pt x="1760" y="1161"/>
                </a:lnTo>
                <a:lnTo>
                  <a:pt x="1760" y="1184"/>
                </a:lnTo>
                <a:lnTo>
                  <a:pt x="1760" y="1208"/>
                </a:lnTo>
                <a:lnTo>
                  <a:pt x="1760" y="1232"/>
                </a:lnTo>
                <a:lnTo>
                  <a:pt x="1760" y="1255"/>
                </a:lnTo>
                <a:lnTo>
                  <a:pt x="1760" y="1279"/>
                </a:lnTo>
                <a:lnTo>
                  <a:pt x="1760" y="1303"/>
                </a:lnTo>
                <a:lnTo>
                  <a:pt x="1760" y="1326"/>
                </a:lnTo>
                <a:lnTo>
                  <a:pt x="1760" y="1350"/>
                </a:lnTo>
                <a:lnTo>
                  <a:pt x="1768" y="1374"/>
                </a:lnTo>
                <a:lnTo>
                  <a:pt x="1776" y="1397"/>
                </a:lnTo>
                <a:lnTo>
                  <a:pt x="1784" y="1421"/>
                </a:lnTo>
                <a:lnTo>
                  <a:pt x="1792" y="1445"/>
                </a:lnTo>
                <a:lnTo>
                  <a:pt x="1815" y="1476"/>
                </a:lnTo>
                <a:lnTo>
                  <a:pt x="1855" y="1500"/>
                </a:lnTo>
                <a:lnTo>
                  <a:pt x="1879" y="1524"/>
                </a:lnTo>
                <a:lnTo>
                  <a:pt x="1910" y="1539"/>
                </a:lnTo>
                <a:lnTo>
                  <a:pt x="1934" y="1547"/>
                </a:lnTo>
                <a:lnTo>
                  <a:pt x="1958" y="1555"/>
                </a:lnTo>
                <a:lnTo>
                  <a:pt x="1981" y="1555"/>
                </a:lnTo>
                <a:lnTo>
                  <a:pt x="2005" y="1555"/>
                </a:lnTo>
                <a:lnTo>
                  <a:pt x="2037" y="1555"/>
                </a:lnTo>
                <a:lnTo>
                  <a:pt x="2068" y="1555"/>
                </a:lnTo>
                <a:lnTo>
                  <a:pt x="2092" y="1555"/>
                </a:lnTo>
                <a:lnTo>
                  <a:pt x="2131" y="1555"/>
                </a:lnTo>
                <a:lnTo>
                  <a:pt x="2155" y="1547"/>
                </a:lnTo>
                <a:lnTo>
                  <a:pt x="2179" y="1539"/>
                </a:lnTo>
                <a:lnTo>
                  <a:pt x="2210" y="1531"/>
                </a:lnTo>
                <a:lnTo>
                  <a:pt x="2234" y="1508"/>
                </a:lnTo>
                <a:lnTo>
                  <a:pt x="2258" y="1492"/>
                </a:lnTo>
                <a:lnTo>
                  <a:pt x="2281" y="1468"/>
                </a:lnTo>
                <a:lnTo>
                  <a:pt x="2289" y="1445"/>
                </a:lnTo>
                <a:lnTo>
                  <a:pt x="2313" y="1405"/>
                </a:lnTo>
                <a:lnTo>
                  <a:pt x="2329" y="1374"/>
                </a:lnTo>
                <a:lnTo>
                  <a:pt x="2352" y="1342"/>
                </a:lnTo>
                <a:lnTo>
                  <a:pt x="2360" y="1318"/>
                </a:lnTo>
                <a:lnTo>
                  <a:pt x="2376" y="1287"/>
                </a:lnTo>
                <a:lnTo>
                  <a:pt x="2384" y="1263"/>
                </a:lnTo>
                <a:lnTo>
                  <a:pt x="2400" y="1232"/>
                </a:lnTo>
                <a:lnTo>
                  <a:pt x="2408" y="1208"/>
                </a:lnTo>
                <a:lnTo>
                  <a:pt x="2423" y="1176"/>
                </a:lnTo>
                <a:lnTo>
                  <a:pt x="2439" y="1145"/>
                </a:lnTo>
                <a:lnTo>
                  <a:pt x="2447" y="1121"/>
                </a:lnTo>
                <a:lnTo>
                  <a:pt x="2455" y="1097"/>
                </a:lnTo>
                <a:lnTo>
                  <a:pt x="2471" y="1074"/>
                </a:lnTo>
                <a:lnTo>
                  <a:pt x="2486" y="1050"/>
                </a:lnTo>
                <a:lnTo>
                  <a:pt x="2502" y="1026"/>
                </a:lnTo>
                <a:lnTo>
                  <a:pt x="2518" y="1003"/>
                </a:lnTo>
                <a:lnTo>
                  <a:pt x="2542" y="979"/>
                </a:lnTo>
                <a:lnTo>
                  <a:pt x="2565" y="979"/>
                </a:lnTo>
                <a:lnTo>
                  <a:pt x="2589" y="987"/>
                </a:lnTo>
                <a:lnTo>
                  <a:pt x="2589" y="1011"/>
                </a:lnTo>
                <a:lnTo>
                  <a:pt x="2597" y="1034"/>
                </a:lnTo>
                <a:lnTo>
                  <a:pt x="2597" y="1058"/>
                </a:lnTo>
                <a:lnTo>
                  <a:pt x="2597" y="1082"/>
                </a:lnTo>
                <a:lnTo>
                  <a:pt x="2597" y="1113"/>
                </a:lnTo>
                <a:lnTo>
                  <a:pt x="2605" y="1145"/>
                </a:lnTo>
                <a:lnTo>
                  <a:pt x="2613" y="1176"/>
                </a:lnTo>
                <a:lnTo>
                  <a:pt x="2613" y="1200"/>
                </a:lnTo>
                <a:lnTo>
                  <a:pt x="2621" y="1224"/>
                </a:lnTo>
                <a:lnTo>
                  <a:pt x="2629" y="1255"/>
                </a:lnTo>
                <a:lnTo>
                  <a:pt x="2636" y="1279"/>
                </a:lnTo>
                <a:lnTo>
                  <a:pt x="2644" y="1310"/>
                </a:lnTo>
                <a:lnTo>
                  <a:pt x="2660" y="1342"/>
                </a:lnTo>
                <a:lnTo>
                  <a:pt x="2676" y="1366"/>
                </a:lnTo>
                <a:lnTo>
                  <a:pt x="2700" y="1389"/>
                </a:lnTo>
                <a:lnTo>
                  <a:pt x="2739" y="1429"/>
                </a:lnTo>
                <a:lnTo>
                  <a:pt x="2771" y="1460"/>
                </a:lnTo>
                <a:lnTo>
                  <a:pt x="2794" y="1476"/>
                </a:lnTo>
                <a:lnTo>
                  <a:pt x="2834" y="1508"/>
                </a:lnTo>
                <a:lnTo>
                  <a:pt x="2857" y="1531"/>
                </a:lnTo>
                <a:lnTo>
                  <a:pt x="2881" y="1547"/>
                </a:lnTo>
                <a:lnTo>
                  <a:pt x="2905" y="1547"/>
                </a:lnTo>
                <a:lnTo>
                  <a:pt x="2944" y="1563"/>
                </a:lnTo>
                <a:lnTo>
                  <a:pt x="2968" y="1563"/>
                </a:lnTo>
                <a:lnTo>
                  <a:pt x="2992" y="1571"/>
                </a:lnTo>
                <a:lnTo>
                  <a:pt x="3015" y="1571"/>
                </a:lnTo>
                <a:lnTo>
                  <a:pt x="3039" y="1571"/>
                </a:lnTo>
                <a:lnTo>
                  <a:pt x="3071" y="1571"/>
                </a:lnTo>
                <a:lnTo>
                  <a:pt x="3102" y="1571"/>
                </a:lnTo>
                <a:lnTo>
                  <a:pt x="3134" y="1555"/>
                </a:lnTo>
                <a:lnTo>
                  <a:pt x="3157" y="1539"/>
                </a:lnTo>
                <a:lnTo>
                  <a:pt x="3181" y="1524"/>
                </a:lnTo>
                <a:lnTo>
                  <a:pt x="3205" y="1500"/>
                </a:lnTo>
                <a:lnTo>
                  <a:pt x="3228" y="1484"/>
                </a:lnTo>
                <a:lnTo>
                  <a:pt x="3260" y="1453"/>
                </a:lnTo>
                <a:lnTo>
                  <a:pt x="3284" y="1429"/>
                </a:lnTo>
                <a:lnTo>
                  <a:pt x="3300" y="1405"/>
                </a:lnTo>
                <a:lnTo>
                  <a:pt x="3323" y="1382"/>
                </a:lnTo>
                <a:lnTo>
                  <a:pt x="3363" y="1350"/>
                </a:lnTo>
                <a:lnTo>
                  <a:pt x="3371" y="1326"/>
                </a:lnTo>
                <a:lnTo>
                  <a:pt x="3402" y="1295"/>
                </a:lnTo>
                <a:lnTo>
                  <a:pt x="3418" y="1271"/>
                </a:lnTo>
                <a:lnTo>
                  <a:pt x="3434" y="1239"/>
                </a:lnTo>
                <a:lnTo>
                  <a:pt x="3450" y="1216"/>
                </a:lnTo>
                <a:lnTo>
                  <a:pt x="3473" y="1192"/>
                </a:lnTo>
                <a:lnTo>
                  <a:pt x="3481" y="1168"/>
                </a:lnTo>
                <a:lnTo>
                  <a:pt x="3497" y="1145"/>
                </a:lnTo>
                <a:lnTo>
                  <a:pt x="3505" y="1121"/>
                </a:lnTo>
                <a:lnTo>
                  <a:pt x="3521" y="1082"/>
                </a:lnTo>
                <a:lnTo>
                  <a:pt x="3528" y="1050"/>
                </a:lnTo>
                <a:lnTo>
                  <a:pt x="3544" y="1011"/>
                </a:lnTo>
                <a:lnTo>
                  <a:pt x="3560" y="979"/>
                </a:lnTo>
                <a:lnTo>
                  <a:pt x="3568" y="955"/>
                </a:lnTo>
                <a:lnTo>
                  <a:pt x="3576" y="924"/>
                </a:lnTo>
                <a:lnTo>
                  <a:pt x="3584" y="892"/>
                </a:lnTo>
                <a:lnTo>
                  <a:pt x="3592" y="861"/>
                </a:lnTo>
                <a:lnTo>
                  <a:pt x="3600" y="829"/>
                </a:lnTo>
                <a:lnTo>
                  <a:pt x="3607" y="797"/>
                </a:lnTo>
                <a:lnTo>
                  <a:pt x="3615" y="774"/>
                </a:lnTo>
                <a:lnTo>
                  <a:pt x="3623" y="750"/>
                </a:lnTo>
                <a:lnTo>
                  <a:pt x="3631" y="726"/>
                </a:lnTo>
                <a:lnTo>
                  <a:pt x="3639" y="703"/>
                </a:lnTo>
                <a:lnTo>
                  <a:pt x="3655" y="671"/>
                </a:lnTo>
                <a:lnTo>
                  <a:pt x="3663" y="648"/>
                </a:lnTo>
                <a:lnTo>
                  <a:pt x="3678" y="624"/>
                </a:lnTo>
                <a:lnTo>
                  <a:pt x="3694" y="600"/>
                </a:lnTo>
                <a:lnTo>
                  <a:pt x="3694" y="576"/>
                </a:lnTo>
                <a:lnTo>
                  <a:pt x="3726" y="561"/>
                </a:lnTo>
                <a:lnTo>
                  <a:pt x="3757" y="561"/>
                </a:lnTo>
                <a:lnTo>
                  <a:pt x="3805" y="561"/>
                </a:lnTo>
                <a:lnTo>
                  <a:pt x="3852" y="561"/>
                </a:lnTo>
                <a:lnTo>
                  <a:pt x="3899" y="561"/>
                </a:lnTo>
                <a:lnTo>
                  <a:pt x="3923" y="553"/>
                </a:lnTo>
                <a:lnTo>
                  <a:pt x="3931" y="576"/>
                </a:lnTo>
                <a:lnTo>
                  <a:pt x="3931" y="600"/>
                </a:lnTo>
                <a:lnTo>
                  <a:pt x="3931" y="624"/>
                </a:lnTo>
                <a:lnTo>
                  <a:pt x="3931" y="648"/>
                </a:lnTo>
                <a:lnTo>
                  <a:pt x="3931" y="671"/>
                </a:lnTo>
                <a:lnTo>
                  <a:pt x="3939" y="695"/>
                </a:lnTo>
                <a:lnTo>
                  <a:pt x="3939" y="726"/>
                </a:lnTo>
                <a:lnTo>
                  <a:pt x="3939" y="750"/>
                </a:lnTo>
                <a:lnTo>
                  <a:pt x="3947" y="782"/>
                </a:lnTo>
                <a:lnTo>
                  <a:pt x="3947" y="813"/>
                </a:lnTo>
                <a:lnTo>
                  <a:pt x="3947" y="837"/>
                </a:lnTo>
                <a:lnTo>
                  <a:pt x="3947" y="861"/>
                </a:lnTo>
                <a:lnTo>
                  <a:pt x="3947" y="892"/>
                </a:lnTo>
                <a:lnTo>
                  <a:pt x="3947" y="924"/>
                </a:lnTo>
                <a:lnTo>
                  <a:pt x="3947" y="947"/>
                </a:lnTo>
                <a:lnTo>
                  <a:pt x="3947" y="987"/>
                </a:lnTo>
                <a:lnTo>
                  <a:pt x="3947" y="1011"/>
                </a:lnTo>
                <a:lnTo>
                  <a:pt x="3947" y="1050"/>
                </a:lnTo>
                <a:lnTo>
                  <a:pt x="3947" y="1089"/>
                </a:lnTo>
                <a:lnTo>
                  <a:pt x="3947" y="1113"/>
                </a:lnTo>
                <a:lnTo>
                  <a:pt x="3947" y="1137"/>
                </a:lnTo>
                <a:lnTo>
                  <a:pt x="3947" y="1176"/>
                </a:lnTo>
                <a:lnTo>
                  <a:pt x="3947" y="1200"/>
                </a:lnTo>
                <a:lnTo>
                  <a:pt x="3947" y="1224"/>
                </a:lnTo>
                <a:lnTo>
                  <a:pt x="3947" y="1247"/>
                </a:lnTo>
                <a:lnTo>
                  <a:pt x="3947" y="1279"/>
                </a:lnTo>
                <a:lnTo>
                  <a:pt x="3947" y="1310"/>
                </a:lnTo>
                <a:lnTo>
                  <a:pt x="3947" y="1334"/>
                </a:lnTo>
                <a:lnTo>
                  <a:pt x="3947" y="1374"/>
                </a:lnTo>
                <a:lnTo>
                  <a:pt x="3947" y="1397"/>
                </a:lnTo>
                <a:lnTo>
                  <a:pt x="3947" y="1421"/>
                </a:lnTo>
                <a:lnTo>
                  <a:pt x="3947" y="1445"/>
                </a:lnTo>
                <a:lnTo>
                  <a:pt x="3947" y="1468"/>
                </a:lnTo>
                <a:lnTo>
                  <a:pt x="3947" y="1500"/>
                </a:lnTo>
                <a:lnTo>
                  <a:pt x="3947" y="1531"/>
                </a:lnTo>
                <a:lnTo>
                  <a:pt x="3947" y="1555"/>
                </a:lnTo>
                <a:lnTo>
                  <a:pt x="3947" y="1579"/>
                </a:lnTo>
                <a:lnTo>
                  <a:pt x="3947" y="1603"/>
                </a:lnTo>
                <a:lnTo>
                  <a:pt x="3947" y="1626"/>
                </a:lnTo>
                <a:lnTo>
                  <a:pt x="3947" y="1658"/>
                </a:lnTo>
                <a:lnTo>
                  <a:pt x="3947" y="1689"/>
                </a:lnTo>
                <a:lnTo>
                  <a:pt x="3947" y="1713"/>
                </a:lnTo>
                <a:lnTo>
                  <a:pt x="3947" y="1745"/>
                </a:lnTo>
                <a:lnTo>
                  <a:pt x="3947" y="1768"/>
                </a:lnTo>
                <a:lnTo>
                  <a:pt x="3947" y="1800"/>
                </a:lnTo>
                <a:lnTo>
                  <a:pt x="3947" y="1824"/>
                </a:lnTo>
                <a:lnTo>
                  <a:pt x="3947" y="1847"/>
                </a:lnTo>
                <a:lnTo>
                  <a:pt x="3947" y="1871"/>
                </a:lnTo>
                <a:lnTo>
                  <a:pt x="3947" y="1895"/>
                </a:lnTo>
                <a:lnTo>
                  <a:pt x="3947" y="1918"/>
                </a:lnTo>
                <a:lnTo>
                  <a:pt x="3947" y="1942"/>
                </a:lnTo>
                <a:lnTo>
                  <a:pt x="3947" y="1966"/>
                </a:lnTo>
                <a:lnTo>
                  <a:pt x="3947" y="1989"/>
                </a:lnTo>
                <a:lnTo>
                  <a:pt x="3947" y="2013"/>
                </a:lnTo>
                <a:lnTo>
                  <a:pt x="3955" y="2037"/>
                </a:lnTo>
                <a:lnTo>
                  <a:pt x="3931" y="2045"/>
                </a:lnTo>
                <a:lnTo>
                  <a:pt x="3907" y="2037"/>
                </a:lnTo>
                <a:lnTo>
                  <a:pt x="3876" y="2021"/>
                </a:lnTo>
                <a:lnTo>
                  <a:pt x="3852" y="2013"/>
                </a:lnTo>
                <a:lnTo>
                  <a:pt x="3828" y="2013"/>
                </a:lnTo>
                <a:lnTo>
                  <a:pt x="3805" y="2013"/>
                </a:lnTo>
                <a:lnTo>
                  <a:pt x="3781" y="2013"/>
                </a:lnTo>
                <a:lnTo>
                  <a:pt x="3750" y="2013"/>
                </a:lnTo>
                <a:lnTo>
                  <a:pt x="3726" y="2013"/>
                </a:lnTo>
                <a:lnTo>
                  <a:pt x="3702" y="2005"/>
                </a:lnTo>
                <a:lnTo>
                  <a:pt x="3678" y="2005"/>
                </a:lnTo>
                <a:lnTo>
                  <a:pt x="3655" y="1997"/>
                </a:lnTo>
                <a:lnTo>
                  <a:pt x="3623" y="1989"/>
                </a:lnTo>
                <a:lnTo>
                  <a:pt x="3600" y="1989"/>
                </a:lnTo>
                <a:lnTo>
                  <a:pt x="3568" y="1989"/>
                </a:lnTo>
                <a:lnTo>
                  <a:pt x="3544" y="1989"/>
                </a:lnTo>
                <a:lnTo>
                  <a:pt x="3521" y="1989"/>
                </a:lnTo>
                <a:lnTo>
                  <a:pt x="3481" y="1989"/>
                </a:lnTo>
                <a:lnTo>
                  <a:pt x="3457" y="1989"/>
                </a:lnTo>
                <a:lnTo>
                  <a:pt x="3434" y="1989"/>
                </a:lnTo>
                <a:lnTo>
                  <a:pt x="3402" y="1989"/>
                </a:lnTo>
                <a:lnTo>
                  <a:pt x="3363" y="1989"/>
                </a:lnTo>
                <a:lnTo>
                  <a:pt x="3331" y="1989"/>
                </a:lnTo>
                <a:lnTo>
                  <a:pt x="3300" y="1981"/>
                </a:lnTo>
                <a:lnTo>
                  <a:pt x="3276" y="1981"/>
                </a:lnTo>
                <a:lnTo>
                  <a:pt x="3252" y="1981"/>
                </a:lnTo>
                <a:lnTo>
                  <a:pt x="3221" y="1981"/>
                </a:lnTo>
                <a:lnTo>
                  <a:pt x="3189" y="1981"/>
                </a:lnTo>
                <a:lnTo>
                  <a:pt x="3165" y="1981"/>
                </a:lnTo>
                <a:lnTo>
                  <a:pt x="3126" y="1981"/>
                </a:lnTo>
                <a:lnTo>
                  <a:pt x="3102" y="1981"/>
                </a:lnTo>
                <a:lnTo>
                  <a:pt x="3079" y="1981"/>
                </a:lnTo>
                <a:lnTo>
                  <a:pt x="3055" y="1981"/>
                </a:lnTo>
                <a:lnTo>
                  <a:pt x="3031" y="1981"/>
                </a:lnTo>
                <a:lnTo>
                  <a:pt x="3007" y="1981"/>
                </a:lnTo>
                <a:lnTo>
                  <a:pt x="2984" y="1981"/>
                </a:lnTo>
                <a:lnTo>
                  <a:pt x="2944" y="1981"/>
                </a:lnTo>
                <a:lnTo>
                  <a:pt x="2913" y="1981"/>
                </a:lnTo>
                <a:lnTo>
                  <a:pt x="2873" y="1981"/>
                </a:lnTo>
                <a:lnTo>
                  <a:pt x="2850" y="1973"/>
                </a:lnTo>
                <a:lnTo>
                  <a:pt x="2818" y="1973"/>
                </a:lnTo>
                <a:lnTo>
                  <a:pt x="2794" y="1973"/>
                </a:lnTo>
                <a:lnTo>
                  <a:pt x="2763" y="1966"/>
                </a:lnTo>
                <a:lnTo>
                  <a:pt x="2739" y="1958"/>
                </a:lnTo>
                <a:lnTo>
                  <a:pt x="2715" y="1950"/>
                </a:lnTo>
                <a:lnTo>
                  <a:pt x="2676" y="1950"/>
                </a:lnTo>
                <a:lnTo>
                  <a:pt x="2636" y="1950"/>
                </a:lnTo>
                <a:lnTo>
                  <a:pt x="2605" y="1950"/>
                </a:lnTo>
                <a:lnTo>
                  <a:pt x="2565" y="1950"/>
                </a:lnTo>
                <a:lnTo>
                  <a:pt x="2534" y="1950"/>
                </a:lnTo>
                <a:lnTo>
                  <a:pt x="2502" y="1950"/>
                </a:lnTo>
                <a:lnTo>
                  <a:pt x="2471" y="1950"/>
                </a:lnTo>
                <a:lnTo>
                  <a:pt x="2447" y="1950"/>
                </a:lnTo>
                <a:lnTo>
                  <a:pt x="2415" y="1950"/>
                </a:lnTo>
                <a:lnTo>
                  <a:pt x="2392" y="1950"/>
                </a:lnTo>
                <a:lnTo>
                  <a:pt x="2368" y="1950"/>
                </a:lnTo>
                <a:lnTo>
                  <a:pt x="2344" y="1950"/>
                </a:lnTo>
                <a:lnTo>
                  <a:pt x="2313" y="1950"/>
                </a:lnTo>
                <a:lnTo>
                  <a:pt x="2281" y="1950"/>
                </a:lnTo>
                <a:lnTo>
                  <a:pt x="2258" y="1950"/>
                </a:lnTo>
                <a:lnTo>
                  <a:pt x="2234" y="1950"/>
                </a:lnTo>
                <a:lnTo>
                  <a:pt x="2210" y="1950"/>
                </a:lnTo>
                <a:lnTo>
                  <a:pt x="2171" y="1950"/>
                </a:lnTo>
                <a:lnTo>
                  <a:pt x="2139" y="1950"/>
                </a:lnTo>
                <a:lnTo>
                  <a:pt x="2108" y="1950"/>
                </a:lnTo>
                <a:lnTo>
                  <a:pt x="2084" y="1950"/>
                </a:lnTo>
                <a:lnTo>
                  <a:pt x="2052" y="1958"/>
                </a:lnTo>
                <a:lnTo>
                  <a:pt x="2029" y="1958"/>
                </a:lnTo>
                <a:lnTo>
                  <a:pt x="1997" y="1966"/>
                </a:lnTo>
                <a:lnTo>
                  <a:pt x="1973" y="1966"/>
                </a:lnTo>
                <a:lnTo>
                  <a:pt x="1950" y="1966"/>
                </a:lnTo>
                <a:lnTo>
                  <a:pt x="1926" y="1966"/>
                </a:lnTo>
                <a:lnTo>
                  <a:pt x="1894" y="1966"/>
                </a:lnTo>
                <a:lnTo>
                  <a:pt x="1863" y="1966"/>
                </a:lnTo>
                <a:lnTo>
                  <a:pt x="1831" y="1966"/>
                </a:lnTo>
                <a:lnTo>
                  <a:pt x="1800" y="1966"/>
                </a:lnTo>
                <a:lnTo>
                  <a:pt x="1768" y="1966"/>
                </a:lnTo>
                <a:lnTo>
                  <a:pt x="1737" y="1966"/>
                </a:lnTo>
                <a:lnTo>
                  <a:pt x="1713" y="1966"/>
                </a:lnTo>
                <a:lnTo>
                  <a:pt x="1689" y="1966"/>
                </a:lnTo>
                <a:lnTo>
                  <a:pt x="1665" y="1966"/>
                </a:lnTo>
                <a:lnTo>
                  <a:pt x="1634" y="1966"/>
                </a:lnTo>
                <a:lnTo>
                  <a:pt x="1602" y="1966"/>
                </a:lnTo>
                <a:lnTo>
                  <a:pt x="1571" y="1966"/>
                </a:lnTo>
                <a:lnTo>
                  <a:pt x="1531" y="1966"/>
                </a:lnTo>
                <a:lnTo>
                  <a:pt x="1508" y="1966"/>
                </a:lnTo>
                <a:lnTo>
                  <a:pt x="1468" y="1958"/>
                </a:lnTo>
                <a:lnTo>
                  <a:pt x="1437" y="1958"/>
                </a:lnTo>
                <a:lnTo>
                  <a:pt x="1413" y="1958"/>
                </a:lnTo>
                <a:lnTo>
                  <a:pt x="1389" y="1958"/>
                </a:lnTo>
                <a:lnTo>
                  <a:pt x="1358" y="1950"/>
                </a:lnTo>
                <a:lnTo>
                  <a:pt x="1334" y="1950"/>
                </a:lnTo>
                <a:lnTo>
                  <a:pt x="1302" y="1950"/>
                </a:lnTo>
                <a:lnTo>
                  <a:pt x="1279" y="1950"/>
                </a:lnTo>
                <a:lnTo>
                  <a:pt x="1255" y="1950"/>
                </a:lnTo>
                <a:lnTo>
                  <a:pt x="1231" y="1950"/>
                </a:lnTo>
                <a:lnTo>
                  <a:pt x="1192" y="1942"/>
                </a:lnTo>
                <a:lnTo>
                  <a:pt x="1152" y="1934"/>
                </a:lnTo>
                <a:lnTo>
                  <a:pt x="1129" y="1926"/>
                </a:lnTo>
                <a:lnTo>
                  <a:pt x="1152" y="1939"/>
                </a:lnTo>
                <a:lnTo>
                  <a:pt x="1105" y="1926"/>
                </a:lnTo>
                <a:lnTo>
                  <a:pt x="1081" y="1918"/>
                </a:lnTo>
                <a:lnTo>
                  <a:pt x="1056" y="1987"/>
                </a:lnTo>
                <a:lnTo>
                  <a:pt x="1026" y="1910"/>
                </a:lnTo>
                <a:lnTo>
                  <a:pt x="1002" y="1902"/>
                </a:lnTo>
                <a:lnTo>
                  <a:pt x="912" y="1939"/>
                </a:lnTo>
                <a:lnTo>
                  <a:pt x="960" y="1939"/>
                </a:lnTo>
                <a:lnTo>
                  <a:pt x="912" y="1939"/>
                </a:lnTo>
                <a:lnTo>
                  <a:pt x="864" y="1939"/>
                </a:lnTo>
                <a:lnTo>
                  <a:pt x="912" y="1939"/>
                </a:lnTo>
                <a:lnTo>
                  <a:pt x="816" y="1987"/>
                </a:lnTo>
                <a:lnTo>
                  <a:pt x="768" y="1939"/>
                </a:lnTo>
                <a:lnTo>
                  <a:pt x="720" y="1939"/>
                </a:lnTo>
                <a:lnTo>
                  <a:pt x="672" y="1939"/>
                </a:lnTo>
                <a:lnTo>
                  <a:pt x="624" y="1939"/>
                </a:lnTo>
                <a:lnTo>
                  <a:pt x="624" y="1987"/>
                </a:lnTo>
                <a:lnTo>
                  <a:pt x="600" y="1918"/>
                </a:lnTo>
                <a:lnTo>
                  <a:pt x="560" y="1926"/>
                </a:lnTo>
                <a:lnTo>
                  <a:pt x="528" y="1939"/>
                </a:lnTo>
                <a:lnTo>
                  <a:pt x="513" y="1926"/>
                </a:lnTo>
                <a:lnTo>
                  <a:pt x="481" y="1934"/>
                </a:lnTo>
                <a:lnTo>
                  <a:pt x="458" y="1934"/>
                </a:lnTo>
                <a:lnTo>
                  <a:pt x="418" y="1942"/>
                </a:lnTo>
                <a:lnTo>
                  <a:pt x="387" y="1942"/>
                </a:lnTo>
                <a:lnTo>
                  <a:pt x="363" y="1950"/>
                </a:lnTo>
                <a:lnTo>
                  <a:pt x="339" y="1958"/>
                </a:lnTo>
                <a:lnTo>
                  <a:pt x="316" y="1958"/>
                </a:lnTo>
                <a:lnTo>
                  <a:pt x="292" y="1958"/>
                </a:lnTo>
                <a:lnTo>
                  <a:pt x="1296" y="1939"/>
                </a:lnTo>
                <a:lnTo>
                  <a:pt x="229" y="1966"/>
                </a:lnTo>
                <a:lnTo>
                  <a:pt x="205" y="1966"/>
                </a:lnTo>
                <a:lnTo>
                  <a:pt x="181" y="1966"/>
                </a:lnTo>
                <a:lnTo>
                  <a:pt x="158" y="1966"/>
                </a:lnTo>
                <a:lnTo>
                  <a:pt x="134" y="1966"/>
                </a:lnTo>
                <a:lnTo>
                  <a:pt x="102" y="1966"/>
                </a:lnTo>
                <a:lnTo>
                  <a:pt x="87" y="1942"/>
                </a:lnTo>
                <a:lnTo>
                  <a:pt x="87" y="1918"/>
                </a:lnTo>
                <a:lnTo>
                  <a:pt x="87" y="1895"/>
                </a:lnTo>
                <a:lnTo>
                  <a:pt x="87" y="1871"/>
                </a:lnTo>
                <a:lnTo>
                  <a:pt x="87" y="1839"/>
                </a:lnTo>
                <a:lnTo>
                  <a:pt x="87" y="1816"/>
                </a:lnTo>
                <a:lnTo>
                  <a:pt x="87" y="1784"/>
                </a:lnTo>
                <a:lnTo>
                  <a:pt x="87" y="1760"/>
                </a:lnTo>
                <a:lnTo>
                  <a:pt x="87" y="1729"/>
                </a:lnTo>
                <a:lnTo>
                  <a:pt x="87" y="1697"/>
                </a:lnTo>
                <a:lnTo>
                  <a:pt x="87" y="1666"/>
                </a:lnTo>
                <a:lnTo>
                  <a:pt x="87" y="1634"/>
                </a:lnTo>
                <a:lnTo>
                  <a:pt x="87" y="1610"/>
                </a:lnTo>
                <a:lnTo>
                  <a:pt x="87" y="1579"/>
                </a:lnTo>
                <a:lnTo>
                  <a:pt x="79" y="1555"/>
                </a:lnTo>
                <a:lnTo>
                  <a:pt x="79" y="1531"/>
                </a:lnTo>
                <a:lnTo>
                  <a:pt x="79" y="1508"/>
                </a:lnTo>
                <a:lnTo>
                  <a:pt x="79" y="1476"/>
                </a:lnTo>
                <a:lnTo>
                  <a:pt x="79" y="1453"/>
                </a:lnTo>
                <a:lnTo>
                  <a:pt x="79" y="1421"/>
                </a:lnTo>
                <a:lnTo>
                  <a:pt x="79" y="1389"/>
                </a:lnTo>
                <a:lnTo>
                  <a:pt x="79" y="1350"/>
                </a:lnTo>
                <a:lnTo>
                  <a:pt x="79" y="1318"/>
                </a:lnTo>
                <a:lnTo>
                  <a:pt x="79" y="1279"/>
                </a:lnTo>
                <a:lnTo>
                  <a:pt x="79" y="1247"/>
                </a:lnTo>
                <a:lnTo>
                  <a:pt x="79" y="1208"/>
                </a:lnTo>
                <a:lnTo>
                  <a:pt x="79" y="1184"/>
                </a:lnTo>
                <a:lnTo>
                  <a:pt x="79" y="1161"/>
                </a:lnTo>
                <a:lnTo>
                  <a:pt x="79" y="1129"/>
                </a:lnTo>
                <a:lnTo>
                  <a:pt x="79" y="1097"/>
                </a:lnTo>
                <a:lnTo>
                  <a:pt x="79" y="1074"/>
                </a:lnTo>
                <a:lnTo>
                  <a:pt x="79" y="1042"/>
                </a:lnTo>
                <a:lnTo>
                  <a:pt x="71" y="1003"/>
                </a:lnTo>
                <a:lnTo>
                  <a:pt x="71" y="979"/>
                </a:lnTo>
                <a:lnTo>
                  <a:pt x="63" y="947"/>
                </a:lnTo>
                <a:lnTo>
                  <a:pt x="63" y="924"/>
                </a:lnTo>
                <a:lnTo>
                  <a:pt x="63" y="892"/>
                </a:lnTo>
                <a:lnTo>
                  <a:pt x="63" y="869"/>
                </a:lnTo>
                <a:lnTo>
                  <a:pt x="63" y="845"/>
                </a:lnTo>
                <a:lnTo>
                  <a:pt x="55" y="821"/>
                </a:lnTo>
                <a:lnTo>
                  <a:pt x="55" y="790"/>
                </a:lnTo>
                <a:lnTo>
                  <a:pt x="55" y="758"/>
                </a:lnTo>
                <a:lnTo>
                  <a:pt x="55" y="734"/>
                </a:lnTo>
                <a:lnTo>
                  <a:pt x="55" y="703"/>
                </a:lnTo>
                <a:lnTo>
                  <a:pt x="55" y="679"/>
                </a:lnTo>
                <a:lnTo>
                  <a:pt x="55" y="655"/>
                </a:lnTo>
                <a:lnTo>
                  <a:pt x="55" y="616"/>
                </a:lnTo>
                <a:lnTo>
                  <a:pt x="55" y="592"/>
                </a:lnTo>
                <a:lnTo>
                  <a:pt x="55" y="553"/>
                </a:lnTo>
                <a:lnTo>
                  <a:pt x="55" y="529"/>
                </a:lnTo>
                <a:lnTo>
                  <a:pt x="55" y="498"/>
                </a:lnTo>
                <a:lnTo>
                  <a:pt x="55" y="466"/>
                </a:lnTo>
                <a:lnTo>
                  <a:pt x="55" y="442"/>
                </a:lnTo>
                <a:lnTo>
                  <a:pt x="55" y="419"/>
                </a:lnTo>
                <a:lnTo>
                  <a:pt x="55" y="387"/>
                </a:lnTo>
                <a:lnTo>
                  <a:pt x="55" y="363"/>
                </a:lnTo>
                <a:lnTo>
                  <a:pt x="55" y="332"/>
                </a:lnTo>
                <a:lnTo>
                  <a:pt x="55" y="300"/>
                </a:lnTo>
                <a:lnTo>
                  <a:pt x="55" y="269"/>
                </a:lnTo>
                <a:lnTo>
                  <a:pt x="55" y="245"/>
                </a:lnTo>
                <a:lnTo>
                  <a:pt x="55" y="221"/>
                </a:lnTo>
                <a:lnTo>
                  <a:pt x="55" y="198"/>
                </a:lnTo>
                <a:lnTo>
                  <a:pt x="55" y="174"/>
                </a:lnTo>
                <a:lnTo>
                  <a:pt x="55" y="150"/>
                </a:lnTo>
                <a:lnTo>
                  <a:pt x="55" y="127"/>
                </a:lnTo>
                <a:lnTo>
                  <a:pt x="47" y="103"/>
                </a:lnTo>
                <a:lnTo>
                  <a:pt x="39" y="79"/>
                </a:lnTo>
                <a:lnTo>
                  <a:pt x="31" y="56"/>
                </a:lnTo>
                <a:lnTo>
                  <a:pt x="0" y="19"/>
                </a:lnTo>
              </a:path>
            </a:pathLst>
          </a:custGeom>
          <a:solidFill>
            <a:schemeClr val="accent3">
              <a:lumMod val="75000"/>
            </a:schemeClr>
          </a:solidFill>
          <a:ln w="12700" cap="rnd">
            <a:solidFill>
              <a:schemeClr val="tx1"/>
            </a:solidFill>
            <a:round/>
            <a:headEnd type="none" w="sm" len="sm"/>
            <a:tailEnd type="none" w="sm" len="sm"/>
          </a:ln>
        </p:spPr>
        <p:txBody>
          <a:bodyPr/>
          <a:lstStyle/>
          <a:p>
            <a:endParaRPr lang="en-US"/>
          </a:p>
        </p:txBody>
      </p:sp>
      <p:sp>
        <p:nvSpPr>
          <p:cNvPr id="7" name="Line 5">
            <a:extLst>
              <a:ext uri="{FF2B5EF4-FFF2-40B4-BE49-F238E27FC236}">
                <a16:creationId xmlns:a16="http://schemas.microsoft.com/office/drawing/2014/main" id="{A2A6E45A-62B4-B395-BA9C-12F4EE88A869}"/>
              </a:ext>
            </a:extLst>
          </p:cNvPr>
          <p:cNvSpPr>
            <a:spLocks noChangeShapeType="1"/>
          </p:cNvSpPr>
          <p:nvPr/>
        </p:nvSpPr>
        <p:spPr bwMode="auto">
          <a:xfrm>
            <a:off x="2532230" y="5269831"/>
            <a:ext cx="1522412" cy="0"/>
          </a:xfrm>
          <a:prstGeom prst="line">
            <a:avLst/>
          </a:prstGeom>
          <a:noFill/>
          <a:ln w="1270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 name="Line 6">
            <a:extLst>
              <a:ext uri="{FF2B5EF4-FFF2-40B4-BE49-F238E27FC236}">
                <a16:creationId xmlns:a16="http://schemas.microsoft.com/office/drawing/2014/main" id="{F9D91B70-EA2E-6405-4EC3-75C274B819EB}"/>
              </a:ext>
            </a:extLst>
          </p:cNvPr>
          <p:cNvSpPr>
            <a:spLocks noChangeShapeType="1"/>
          </p:cNvSpPr>
          <p:nvPr/>
        </p:nvSpPr>
        <p:spPr bwMode="auto">
          <a:xfrm>
            <a:off x="2149642" y="4509419"/>
            <a:ext cx="0" cy="836612"/>
          </a:xfrm>
          <a:prstGeom prst="line">
            <a:avLst/>
          </a:prstGeom>
          <a:noFill/>
          <a:ln w="1270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 name="Line 7">
            <a:extLst>
              <a:ext uri="{FF2B5EF4-FFF2-40B4-BE49-F238E27FC236}">
                <a16:creationId xmlns:a16="http://schemas.microsoft.com/office/drawing/2014/main" id="{9274A933-CC3C-FEFC-3C3B-A123206D8D2C}"/>
              </a:ext>
            </a:extLst>
          </p:cNvPr>
          <p:cNvSpPr>
            <a:spLocks noChangeShapeType="1"/>
          </p:cNvSpPr>
          <p:nvPr/>
        </p:nvSpPr>
        <p:spPr bwMode="auto">
          <a:xfrm>
            <a:off x="1768642" y="1385219"/>
            <a:ext cx="0" cy="4189412"/>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 name="Line 8">
            <a:extLst>
              <a:ext uri="{FF2B5EF4-FFF2-40B4-BE49-F238E27FC236}">
                <a16:creationId xmlns:a16="http://schemas.microsoft.com/office/drawing/2014/main" id="{0BA5C42B-6AA9-75B7-D2D8-81D024E65E29}"/>
              </a:ext>
            </a:extLst>
          </p:cNvPr>
          <p:cNvSpPr>
            <a:spLocks noChangeShapeType="1"/>
          </p:cNvSpPr>
          <p:nvPr/>
        </p:nvSpPr>
        <p:spPr bwMode="auto">
          <a:xfrm>
            <a:off x="1770230" y="5574631"/>
            <a:ext cx="6932612"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1" name="Rectangle 9">
            <a:extLst>
              <a:ext uri="{FF2B5EF4-FFF2-40B4-BE49-F238E27FC236}">
                <a16:creationId xmlns:a16="http://schemas.microsoft.com/office/drawing/2014/main" id="{33A0F2E7-3EC5-A02D-DEF6-8B4D7B28E758}"/>
              </a:ext>
            </a:extLst>
          </p:cNvPr>
          <p:cNvSpPr>
            <a:spLocks noChangeArrowheads="1"/>
          </p:cNvSpPr>
          <p:nvPr/>
        </p:nvSpPr>
        <p:spPr bwMode="auto">
          <a:xfrm>
            <a:off x="1295567" y="1977356"/>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endParaRPr lang="zh-CN" altLang="en-US" sz="2400">
              <a:ea typeface="SimSun" panose="02010600030101010101" pitchFamily="2" charset="-122"/>
            </a:endParaRPr>
          </a:p>
        </p:txBody>
      </p:sp>
      <p:graphicFrame>
        <p:nvGraphicFramePr>
          <p:cNvPr id="12" name="Object 0">
            <a:extLst>
              <a:ext uri="{FF2B5EF4-FFF2-40B4-BE49-F238E27FC236}">
                <a16:creationId xmlns:a16="http://schemas.microsoft.com/office/drawing/2014/main" id="{904B3464-1DD5-B751-774C-75BE7951170A}"/>
              </a:ext>
            </a:extLst>
          </p:cNvPr>
          <p:cNvGraphicFramePr>
            <a:graphicFrameLocks/>
          </p:cNvGraphicFramePr>
          <p:nvPr>
            <p:extLst>
              <p:ext uri="{D42A27DB-BD31-4B8C-83A1-F6EECF244321}">
                <p14:modId xmlns:p14="http://schemas.microsoft.com/office/powerpoint/2010/main" val="3417543358"/>
              </p:ext>
            </p:extLst>
          </p:nvPr>
        </p:nvGraphicFramePr>
        <p:xfrm>
          <a:off x="2373480" y="3369594"/>
          <a:ext cx="5489575" cy="441325"/>
        </p:xfrm>
        <a:graphic>
          <a:graphicData uri="http://schemas.openxmlformats.org/presentationml/2006/ole">
            <mc:AlternateContent xmlns:mc="http://schemas.openxmlformats.org/markup-compatibility/2006">
              <mc:Choice xmlns:v="urn:schemas-microsoft-com:vml" Requires="v">
                <p:oleObj name="Document" r:id="rId2" imgW="31610300" imgH="2540000" progId="Word.Document.8">
                  <p:embed/>
                </p:oleObj>
              </mc:Choice>
              <mc:Fallback>
                <p:oleObj name="Document" r:id="rId2" imgW="31610300" imgH="2540000" progId="Word.Document.8">
                  <p:embed/>
                  <p:pic>
                    <p:nvPicPr>
                      <p:cNvPr id="117769" name="Object 0">
                        <a:extLst>
                          <a:ext uri="{FF2B5EF4-FFF2-40B4-BE49-F238E27FC236}">
                            <a16:creationId xmlns:a16="http://schemas.microsoft.com/office/drawing/2014/main" id="{CAA37743-21E9-24EF-28AD-0E3EFF9E4B87}"/>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3480" y="3369594"/>
                        <a:ext cx="5489575" cy="44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 name="Object 1">
            <a:extLst>
              <a:ext uri="{FF2B5EF4-FFF2-40B4-BE49-F238E27FC236}">
                <a16:creationId xmlns:a16="http://schemas.microsoft.com/office/drawing/2014/main" id="{A5E792CA-FDF2-199D-98C2-47E2E0B306F3}"/>
              </a:ext>
            </a:extLst>
          </p:cNvPr>
          <p:cNvGraphicFramePr>
            <a:graphicFrameLocks/>
          </p:cNvGraphicFramePr>
          <p:nvPr>
            <p:extLst>
              <p:ext uri="{D42A27DB-BD31-4B8C-83A1-F6EECF244321}">
                <p14:modId xmlns:p14="http://schemas.microsoft.com/office/powerpoint/2010/main" val="516009389"/>
              </p:ext>
            </p:extLst>
          </p:nvPr>
        </p:nvGraphicFramePr>
        <p:xfrm>
          <a:off x="1154280" y="2145631"/>
          <a:ext cx="474662" cy="750888"/>
        </p:xfrm>
        <a:graphic>
          <a:graphicData uri="http://schemas.openxmlformats.org/presentationml/2006/ole">
            <mc:AlternateContent xmlns:mc="http://schemas.openxmlformats.org/markup-compatibility/2006">
              <mc:Choice xmlns:v="urn:schemas-microsoft-com:vml" Requires="v">
                <p:oleObj name="Document" r:id="rId4" imgW="2730500" imgH="4330700" progId="Word.Document.8">
                  <p:embed/>
                </p:oleObj>
              </mc:Choice>
              <mc:Fallback>
                <p:oleObj name="Document" r:id="rId4" imgW="2730500" imgH="4330700" progId="Word.Document.8">
                  <p:embed/>
                  <p:pic>
                    <p:nvPicPr>
                      <p:cNvPr id="117770" name="Object 1">
                        <a:extLst>
                          <a:ext uri="{FF2B5EF4-FFF2-40B4-BE49-F238E27FC236}">
                            <a16:creationId xmlns:a16="http://schemas.microsoft.com/office/drawing/2014/main" id="{B904D723-6931-DEED-11EA-6F8CDFB9F46D}"/>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4280" y="2145631"/>
                        <a:ext cx="474662" cy="75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 name="Rectangle 13">
            <a:extLst>
              <a:ext uri="{FF2B5EF4-FFF2-40B4-BE49-F238E27FC236}">
                <a16:creationId xmlns:a16="http://schemas.microsoft.com/office/drawing/2014/main" id="{FC9B0725-C36D-8BA4-75F6-156A12D1BEB1}"/>
              </a:ext>
            </a:extLst>
          </p:cNvPr>
          <p:cNvSpPr>
            <a:spLocks noChangeArrowheads="1"/>
          </p:cNvSpPr>
          <p:nvPr/>
        </p:nvSpPr>
        <p:spPr bwMode="auto">
          <a:xfrm>
            <a:off x="6721642" y="5727031"/>
            <a:ext cx="23622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nSpc>
                <a:spcPct val="70000"/>
              </a:lnSpc>
              <a:spcBef>
                <a:spcPct val="50000"/>
              </a:spcBef>
              <a:buClrTx/>
              <a:buSzTx/>
              <a:buFontTx/>
              <a:buNone/>
            </a:pPr>
            <a:r>
              <a:rPr lang="en-US" altLang="zh-CN" sz="2400" b="1">
                <a:latin typeface="Times New Roman" panose="02020603050405020304" pitchFamily="18" charset="0"/>
                <a:ea typeface="SimSun" panose="02010600030101010101" pitchFamily="2" charset="-122"/>
              </a:rPr>
              <a:t>Cluster-order</a:t>
            </a:r>
          </a:p>
          <a:p>
            <a:pPr>
              <a:lnSpc>
                <a:spcPct val="70000"/>
              </a:lnSpc>
              <a:spcBef>
                <a:spcPct val="50000"/>
              </a:spcBef>
              <a:buClrTx/>
              <a:buSzTx/>
              <a:buFontTx/>
              <a:buNone/>
            </a:pPr>
            <a:r>
              <a:rPr lang="en-US" altLang="zh-CN" sz="2400" b="1">
                <a:latin typeface="Times New Roman" panose="02020603050405020304" pitchFamily="18" charset="0"/>
                <a:ea typeface="SimSun" panose="02010600030101010101" pitchFamily="2" charset="-122"/>
              </a:rPr>
              <a:t>of the objects</a:t>
            </a:r>
            <a:endParaRPr lang="en-US" altLang="zh-CN" sz="2400">
              <a:latin typeface="Times New Roman" panose="02020603050405020304" pitchFamily="18" charset="0"/>
              <a:ea typeface="SimSun" panose="02010600030101010101" pitchFamily="2" charset="-122"/>
            </a:endParaRPr>
          </a:p>
        </p:txBody>
      </p:sp>
      <p:sp>
        <p:nvSpPr>
          <p:cNvPr id="15" name="Line 14">
            <a:extLst>
              <a:ext uri="{FF2B5EF4-FFF2-40B4-BE49-F238E27FC236}">
                <a16:creationId xmlns:a16="http://schemas.microsoft.com/office/drawing/2014/main" id="{7F918DE4-6288-0F18-F84E-A336433392AA}"/>
              </a:ext>
            </a:extLst>
          </p:cNvPr>
          <p:cNvSpPr>
            <a:spLocks noChangeShapeType="1"/>
          </p:cNvSpPr>
          <p:nvPr/>
        </p:nvSpPr>
        <p:spPr bwMode="auto">
          <a:xfrm flipH="1">
            <a:off x="3294230" y="2223419"/>
            <a:ext cx="684212" cy="1827212"/>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6" name="Line 15">
            <a:extLst>
              <a:ext uri="{FF2B5EF4-FFF2-40B4-BE49-F238E27FC236}">
                <a16:creationId xmlns:a16="http://schemas.microsoft.com/office/drawing/2014/main" id="{3FCBE21F-2A02-585C-38C6-FDC2734C4308}"/>
              </a:ext>
            </a:extLst>
          </p:cNvPr>
          <p:cNvSpPr>
            <a:spLocks noChangeShapeType="1"/>
          </p:cNvSpPr>
          <p:nvPr/>
        </p:nvSpPr>
        <p:spPr bwMode="auto">
          <a:xfrm>
            <a:off x="5350042" y="2452019"/>
            <a:ext cx="0" cy="1674812"/>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7" name="Line 16">
            <a:extLst>
              <a:ext uri="{FF2B5EF4-FFF2-40B4-BE49-F238E27FC236}">
                <a16:creationId xmlns:a16="http://schemas.microsoft.com/office/drawing/2014/main" id="{8F090D30-1067-D23D-0A9D-6602F68FCE34}"/>
              </a:ext>
            </a:extLst>
          </p:cNvPr>
          <p:cNvSpPr>
            <a:spLocks noChangeShapeType="1"/>
          </p:cNvSpPr>
          <p:nvPr/>
        </p:nvSpPr>
        <p:spPr bwMode="auto">
          <a:xfrm>
            <a:off x="6113630" y="1690019"/>
            <a:ext cx="911225" cy="2359025"/>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8" name="Line 17">
            <a:extLst>
              <a:ext uri="{FF2B5EF4-FFF2-40B4-BE49-F238E27FC236}">
                <a16:creationId xmlns:a16="http://schemas.microsoft.com/office/drawing/2014/main" id="{7601F6AC-7AFA-4423-243D-CAF701F7C561}"/>
              </a:ext>
            </a:extLst>
          </p:cNvPr>
          <p:cNvSpPr>
            <a:spLocks noChangeShapeType="1"/>
          </p:cNvSpPr>
          <p:nvPr/>
        </p:nvSpPr>
        <p:spPr bwMode="auto">
          <a:xfrm>
            <a:off x="2075030" y="5346031"/>
            <a:ext cx="6170612" cy="0"/>
          </a:xfrm>
          <a:prstGeom prst="line">
            <a:avLst/>
          </a:prstGeom>
          <a:noFill/>
          <a:ln w="1016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9" name="Line 18">
            <a:extLst>
              <a:ext uri="{FF2B5EF4-FFF2-40B4-BE49-F238E27FC236}">
                <a16:creationId xmlns:a16="http://schemas.microsoft.com/office/drawing/2014/main" id="{175748B3-82C5-8261-C01B-B612E536D93F}"/>
              </a:ext>
            </a:extLst>
          </p:cNvPr>
          <p:cNvSpPr>
            <a:spLocks noChangeShapeType="1"/>
          </p:cNvSpPr>
          <p:nvPr/>
        </p:nvSpPr>
        <p:spPr bwMode="auto">
          <a:xfrm>
            <a:off x="1998830" y="5422231"/>
            <a:ext cx="6246812" cy="0"/>
          </a:xfrm>
          <a:prstGeom prst="line">
            <a:avLst/>
          </a:prstGeom>
          <a:noFill/>
          <a:ln w="1016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 name="Line 19">
            <a:extLst>
              <a:ext uri="{FF2B5EF4-FFF2-40B4-BE49-F238E27FC236}">
                <a16:creationId xmlns:a16="http://schemas.microsoft.com/office/drawing/2014/main" id="{025A7B66-1912-5F05-AB87-893EA29BAF17}"/>
              </a:ext>
            </a:extLst>
          </p:cNvPr>
          <p:cNvSpPr>
            <a:spLocks noChangeShapeType="1"/>
          </p:cNvSpPr>
          <p:nvPr/>
        </p:nvSpPr>
        <p:spPr bwMode="auto">
          <a:xfrm>
            <a:off x="1694030" y="2602831"/>
            <a:ext cx="1508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1" name="Line 20">
            <a:extLst>
              <a:ext uri="{FF2B5EF4-FFF2-40B4-BE49-F238E27FC236}">
                <a16:creationId xmlns:a16="http://schemas.microsoft.com/office/drawing/2014/main" id="{D6371FC5-6864-6B7D-B736-108AAD8E657D}"/>
              </a:ext>
            </a:extLst>
          </p:cNvPr>
          <p:cNvSpPr>
            <a:spLocks noChangeShapeType="1"/>
          </p:cNvSpPr>
          <p:nvPr/>
        </p:nvSpPr>
        <p:spPr bwMode="auto">
          <a:xfrm>
            <a:off x="1694030" y="2221831"/>
            <a:ext cx="1508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2" name="Rectangle 21">
            <a:extLst>
              <a:ext uri="{FF2B5EF4-FFF2-40B4-BE49-F238E27FC236}">
                <a16:creationId xmlns:a16="http://schemas.microsoft.com/office/drawing/2014/main" id="{87C3079B-40A3-0D85-9FC7-5FE5E3AF7046}"/>
              </a:ext>
            </a:extLst>
          </p:cNvPr>
          <p:cNvSpPr>
            <a:spLocks noChangeArrowheads="1"/>
          </p:cNvSpPr>
          <p:nvPr/>
        </p:nvSpPr>
        <p:spPr bwMode="auto">
          <a:xfrm>
            <a:off x="168442" y="1917031"/>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zh-CN" sz="2400" b="1">
                <a:latin typeface="Times New Roman" panose="02020603050405020304" pitchFamily="18" charset="0"/>
                <a:ea typeface="SimSun" panose="02010600030101010101" pitchFamily="2" charset="-122"/>
              </a:rPr>
              <a:t>undefined</a:t>
            </a:r>
          </a:p>
        </p:txBody>
      </p:sp>
      <p:graphicFrame>
        <p:nvGraphicFramePr>
          <p:cNvPr id="23" name="Object 2">
            <a:extLst>
              <a:ext uri="{FF2B5EF4-FFF2-40B4-BE49-F238E27FC236}">
                <a16:creationId xmlns:a16="http://schemas.microsoft.com/office/drawing/2014/main" id="{C9642DF7-E41C-D2DA-0735-A90F1F0FD243}"/>
              </a:ext>
            </a:extLst>
          </p:cNvPr>
          <p:cNvGraphicFramePr>
            <a:graphicFrameLocks/>
          </p:cNvGraphicFramePr>
          <p:nvPr>
            <p:extLst>
              <p:ext uri="{D42A27DB-BD31-4B8C-83A1-F6EECF244321}">
                <p14:modId xmlns:p14="http://schemas.microsoft.com/office/powerpoint/2010/main" val="815232327"/>
              </p:ext>
            </p:extLst>
          </p:nvPr>
        </p:nvGraphicFramePr>
        <p:xfrm>
          <a:off x="1230480" y="3541044"/>
          <a:ext cx="474662" cy="750887"/>
        </p:xfrm>
        <a:graphic>
          <a:graphicData uri="http://schemas.openxmlformats.org/presentationml/2006/ole">
            <mc:AlternateContent xmlns:mc="http://schemas.openxmlformats.org/markup-compatibility/2006">
              <mc:Choice xmlns:v="urn:schemas-microsoft-com:vml" Requires="v">
                <p:oleObj name="Document" r:id="rId6" imgW="2730500" imgH="4330700" progId="Word.Document.8">
                  <p:embed/>
                </p:oleObj>
              </mc:Choice>
              <mc:Fallback>
                <p:oleObj name="Document" r:id="rId6" imgW="2730500" imgH="4330700" progId="Word.Document.8">
                  <p:embed/>
                  <p:pic>
                    <p:nvPicPr>
                      <p:cNvPr id="117782" name="Object 2">
                        <a:extLst>
                          <a:ext uri="{FF2B5EF4-FFF2-40B4-BE49-F238E27FC236}">
                            <a16:creationId xmlns:a16="http://schemas.microsoft.com/office/drawing/2014/main" id="{01A1F7E8-A1F0-120C-7FF4-A40407C33771}"/>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30480" y="3541044"/>
                        <a:ext cx="474662" cy="75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 name="Rectangle 24">
            <a:extLst>
              <a:ext uri="{FF2B5EF4-FFF2-40B4-BE49-F238E27FC236}">
                <a16:creationId xmlns:a16="http://schemas.microsoft.com/office/drawing/2014/main" id="{24AE742D-25D6-DD89-489D-2643A9F9E59A}"/>
              </a:ext>
            </a:extLst>
          </p:cNvPr>
          <p:cNvSpPr>
            <a:spLocks noChangeArrowheads="1"/>
          </p:cNvSpPr>
          <p:nvPr/>
        </p:nvSpPr>
        <p:spPr bwMode="auto">
          <a:xfrm>
            <a:off x="1387642" y="3593431"/>
            <a:ext cx="381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zh-CN" altLang="en-US" sz="3200" b="1">
                <a:latin typeface="Times New Roman" panose="02020603050405020304" pitchFamily="18" charset="0"/>
                <a:ea typeface="SimSun" panose="02010600030101010101" pitchFamily="2" charset="-122"/>
              </a:rPr>
              <a:t>‘</a:t>
            </a:r>
          </a:p>
        </p:txBody>
      </p:sp>
      <p:grpSp>
        <p:nvGrpSpPr>
          <p:cNvPr id="25" name="Group 25">
            <a:extLst>
              <a:ext uri="{FF2B5EF4-FFF2-40B4-BE49-F238E27FC236}">
                <a16:creationId xmlns:a16="http://schemas.microsoft.com/office/drawing/2014/main" id="{2E521006-26D0-4D11-D9C3-51137A05F6B5}"/>
              </a:ext>
            </a:extLst>
          </p:cNvPr>
          <p:cNvGrpSpPr>
            <a:grpSpLocks/>
          </p:cNvGrpSpPr>
          <p:nvPr/>
        </p:nvGrpSpPr>
        <p:grpSpPr bwMode="auto">
          <a:xfrm>
            <a:off x="3832392" y="932781"/>
            <a:ext cx="2349500" cy="1816100"/>
            <a:chOff x="2452" y="724"/>
            <a:chExt cx="1480" cy="1144"/>
          </a:xfrm>
        </p:grpSpPr>
        <p:sp>
          <p:nvSpPr>
            <p:cNvPr id="26" name="Oval 26">
              <a:extLst>
                <a:ext uri="{FF2B5EF4-FFF2-40B4-BE49-F238E27FC236}">
                  <a16:creationId xmlns:a16="http://schemas.microsoft.com/office/drawing/2014/main" id="{B973E235-D348-87DA-EF6A-4C38476B23CC}"/>
                </a:ext>
              </a:extLst>
            </p:cNvPr>
            <p:cNvSpPr>
              <a:spLocks noChangeArrowheads="1"/>
            </p:cNvSpPr>
            <p:nvPr/>
          </p:nvSpPr>
          <p:spPr bwMode="auto">
            <a:xfrm>
              <a:off x="2644" y="1108"/>
              <a:ext cx="40" cy="4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27" name="Oval 27">
              <a:extLst>
                <a:ext uri="{FF2B5EF4-FFF2-40B4-BE49-F238E27FC236}">
                  <a16:creationId xmlns:a16="http://schemas.microsoft.com/office/drawing/2014/main" id="{3257484F-A4CF-377F-CED4-F4DA99D02F96}"/>
                </a:ext>
              </a:extLst>
            </p:cNvPr>
            <p:cNvSpPr>
              <a:spLocks noChangeArrowheads="1"/>
            </p:cNvSpPr>
            <p:nvPr/>
          </p:nvSpPr>
          <p:spPr bwMode="auto">
            <a:xfrm>
              <a:off x="2596" y="1156"/>
              <a:ext cx="40" cy="4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28" name="Oval 28">
              <a:extLst>
                <a:ext uri="{FF2B5EF4-FFF2-40B4-BE49-F238E27FC236}">
                  <a16:creationId xmlns:a16="http://schemas.microsoft.com/office/drawing/2014/main" id="{7418F869-C04F-2647-C1CC-A87D135EBF46}"/>
                </a:ext>
              </a:extLst>
            </p:cNvPr>
            <p:cNvSpPr>
              <a:spLocks noChangeArrowheads="1"/>
            </p:cNvSpPr>
            <p:nvPr/>
          </p:nvSpPr>
          <p:spPr bwMode="auto">
            <a:xfrm>
              <a:off x="2548" y="1156"/>
              <a:ext cx="40" cy="4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29" name="Oval 29">
              <a:extLst>
                <a:ext uri="{FF2B5EF4-FFF2-40B4-BE49-F238E27FC236}">
                  <a16:creationId xmlns:a16="http://schemas.microsoft.com/office/drawing/2014/main" id="{7BB241BA-0317-1786-214F-373417A20503}"/>
                </a:ext>
              </a:extLst>
            </p:cNvPr>
            <p:cNvSpPr>
              <a:spLocks noChangeArrowheads="1"/>
            </p:cNvSpPr>
            <p:nvPr/>
          </p:nvSpPr>
          <p:spPr bwMode="auto">
            <a:xfrm>
              <a:off x="2596" y="1204"/>
              <a:ext cx="40" cy="4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30" name="Oval 30">
              <a:extLst>
                <a:ext uri="{FF2B5EF4-FFF2-40B4-BE49-F238E27FC236}">
                  <a16:creationId xmlns:a16="http://schemas.microsoft.com/office/drawing/2014/main" id="{511B6728-42AE-08D9-AADF-A7C52AD5E439}"/>
                </a:ext>
              </a:extLst>
            </p:cNvPr>
            <p:cNvSpPr>
              <a:spLocks noChangeArrowheads="1"/>
            </p:cNvSpPr>
            <p:nvPr/>
          </p:nvSpPr>
          <p:spPr bwMode="auto">
            <a:xfrm>
              <a:off x="2692" y="1204"/>
              <a:ext cx="40" cy="4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31" name="Oval 31">
              <a:extLst>
                <a:ext uri="{FF2B5EF4-FFF2-40B4-BE49-F238E27FC236}">
                  <a16:creationId xmlns:a16="http://schemas.microsoft.com/office/drawing/2014/main" id="{1FF151A3-40E8-FC88-3DF1-56410E4B587C}"/>
                </a:ext>
              </a:extLst>
            </p:cNvPr>
            <p:cNvSpPr>
              <a:spLocks noChangeArrowheads="1"/>
            </p:cNvSpPr>
            <p:nvPr/>
          </p:nvSpPr>
          <p:spPr bwMode="auto">
            <a:xfrm>
              <a:off x="2452" y="1252"/>
              <a:ext cx="40" cy="4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32" name="Oval 32">
              <a:extLst>
                <a:ext uri="{FF2B5EF4-FFF2-40B4-BE49-F238E27FC236}">
                  <a16:creationId xmlns:a16="http://schemas.microsoft.com/office/drawing/2014/main" id="{AF3CCD96-5DA5-4D41-7A8F-7F04DD056B38}"/>
                </a:ext>
              </a:extLst>
            </p:cNvPr>
            <p:cNvSpPr>
              <a:spLocks noChangeArrowheads="1"/>
            </p:cNvSpPr>
            <p:nvPr/>
          </p:nvSpPr>
          <p:spPr bwMode="auto">
            <a:xfrm>
              <a:off x="2596" y="1348"/>
              <a:ext cx="40" cy="4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33" name="Oval 33">
              <a:extLst>
                <a:ext uri="{FF2B5EF4-FFF2-40B4-BE49-F238E27FC236}">
                  <a16:creationId xmlns:a16="http://schemas.microsoft.com/office/drawing/2014/main" id="{BB32CE1C-0D27-0ED8-FE9F-DA612DB04B85}"/>
                </a:ext>
              </a:extLst>
            </p:cNvPr>
            <p:cNvSpPr>
              <a:spLocks noChangeArrowheads="1"/>
            </p:cNvSpPr>
            <p:nvPr/>
          </p:nvSpPr>
          <p:spPr bwMode="auto">
            <a:xfrm>
              <a:off x="2548" y="1300"/>
              <a:ext cx="40" cy="4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34" name="Oval 34">
              <a:extLst>
                <a:ext uri="{FF2B5EF4-FFF2-40B4-BE49-F238E27FC236}">
                  <a16:creationId xmlns:a16="http://schemas.microsoft.com/office/drawing/2014/main" id="{F1FD2C39-3CBA-0E92-13A7-834B2BD88ACF}"/>
                </a:ext>
              </a:extLst>
            </p:cNvPr>
            <p:cNvSpPr>
              <a:spLocks noChangeArrowheads="1"/>
            </p:cNvSpPr>
            <p:nvPr/>
          </p:nvSpPr>
          <p:spPr bwMode="auto">
            <a:xfrm>
              <a:off x="2740" y="1348"/>
              <a:ext cx="40" cy="4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35" name="Oval 35">
              <a:extLst>
                <a:ext uri="{FF2B5EF4-FFF2-40B4-BE49-F238E27FC236}">
                  <a16:creationId xmlns:a16="http://schemas.microsoft.com/office/drawing/2014/main" id="{0DDDD671-C663-AAA0-169A-05160C98A7CC}"/>
                </a:ext>
              </a:extLst>
            </p:cNvPr>
            <p:cNvSpPr>
              <a:spLocks noChangeArrowheads="1"/>
            </p:cNvSpPr>
            <p:nvPr/>
          </p:nvSpPr>
          <p:spPr bwMode="auto">
            <a:xfrm>
              <a:off x="2644" y="1300"/>
              <a:ext cx="40" cy="4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36" name="Oval 36">
              <a:extLst>
                <a:ext uri="{FF2B5EF4-FFF2-40B4-BE49-F238E27FC236}">
                  <a16:creationId xmlns:a16="http://schemas.microsoft.com/office/drawing/2014/main" id="{F76DDCAB-EC3A-33B2-693E-D6C9BE25A04C}"/>
                </a:ext>
              </a:extLst>
            </p:cNvPr>
            <p:cNvSpPr>
              <a:spLocks noChangeArrowheads="1"/>
            </p:cNvSpPr>
            <p:nvPr/>
          </p:nvSpPr>
          <p:spPr bwMode="auto">
            <a:xfrm>
              <a:off x="3364" y="1348"/>
              <a:ext cx="40" cy="4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37" name="Oval 37">
              <a:extLst>
                <a:ext uri="{FF2B5EF4-FFF2-40B4-BE49-F238E27FC236}">
                  <a16:creationId xmlns:a16="http://schemas.microsoft.com/office/drawing/2014/main" id="{DCF305EC-3C72-500B-972F-38B4BBABDDA1}"/>
                </a:ext>
              </a:extLst>
            </p:cNvPr>
            <p:cNvSpPr>
              <a:spLocks noChangeArrowheads="1"/>
            </p:cNvSpPr>
            <p:nvPr/>
          </p:nvSpPr>
          <p:spPr bwMode="auto">
            <a:xfrm>
              <a:off x="3316" y="1396"/>
              <a:ext cx="40" cy="4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38" name="Oval 38">
              <a:extLst>
                <a:ext uri="{FF2B5EF4-FFF2-40B4-BE49-F238E27FC236}">
                  <a16:creationId xmlns:a16="http://schemas.microsoft.com/office/drawing/2014/main" id="{A9D2CBB9-83AD-0622-9428-FC0F7C928187}"/>
                </a:ext>
              </a:extLst>
            </p:cNvPr>
            <p:cNvSpPr>
              <a:spLocks noChangeArrowheads="1"/>
            </p:cNvSpPr>
            <p:nvPr/>
          </p:nvSpPr>
          <p:spPr bwMode="auto">
            <a:xfrm>
              <a:off x="3268" y="1396"/>
              <a:ext cx="40" cy="4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39" name="Oval 39">
              <a:extLst>
                <a:ext uri="{FF2B5EF4-FFF2-40B4-BE49-F238E27FC236}">
                  <a16:creationId xmlns:a16="http://schemas.microsoft.com/office/drawing/2014/main" id="{011AFCC8-1EB9-B0FC-BBFB-CAF1A02EB0D8}"/>
                </a:ext>
              </a:extLst>
            </p:cNvPr>
            <p:cNvSpPr>
              <a:spLocks noChangeArrowheads="1"/>
            </p:cNvSpPr>
            <p:nvPr/>
          </p:nvSpPr>
          <p:spPr bwMode="auto">
            <a:xfrm>
              <a:off x="3316" y="1444"/>
              <a:ext cx="40" cy="4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40" name="Oval 40">
              <a:extLst>
                <a:ext uri="{FF2B5EF4-FFF2-40B4-BE49-F238E27FC236}">
                  <a16:creationId xmlns:a16="http://schemas.microsoft.com/office/drawing/2014/main" id="{F561E8A2-851E-9E84-0FF5-D61F3E6EAD33}"/>
                </a:ext>
              </a:extLst>
            </p:cNvPr>
            <p:cNvSpPr>
              <a:spLocks noChangeArrowheads="1"/>
            </p:cNvSpPr>
            <p:nvPr/>
          </p:nvSpPr>
          <p:spPr bwMode="auto">
            <a:xfrm>
              <a:off x="3412" y="1444"/>
              <a:ext cx="40" cy="4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41" name="Oval 41">
              <a:extLst>
                <a:ext uri="{FF2B5EF4-FFF2-40B4-BE49-F238E27FC236}">
                  <a16:creationId xmlns:a16="http://schemas.microsoft.com/office/drawing/2014/main" id="{3E766059-7842-418B-9F5F-1AA31A083B85}"/>
                </a:ext>
              </a:extLst>
            </p:cNvPr>
            <p:cNvSpPr>
              <a:spLocks noChangeArrowheads="1"/>
            </p:cNvSpPr>
            <p:nvPr/>
          </p:nvSpPr>
          <p:spPr bwMode="auto">
            <a:xfrm>
              <a:off x="3460" y="1492"/>
              <a:ext cx="40" cy="4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42" name="Oval 42">
              <a:extLst>
                <a:ext uri="{FF2B5EF4-FFF2-40B4-BE49-F238E27FC236}">
                  <a16:creationId xmlns:a16="http://schemas.microsoft.com/office/drawing/2014/main" id="{ED8E18C5-D687-0F10-3B2F-76333F8CB6CB}"/>
                </a:ext>
              </a:extLst>
            </p:cNvPr>
            <p:cNvSpPr>
              <a:spLocks noChangeArrowheads="1"/>
            </p:cNvSpPr>
            <p:nvPr/>
          </p:nvSpPr>
          <p:spPr bwMode="auto">
            <a:xfrm>
              <a:off x="3316" y="1588"/>
              <a:ext cx="40" cy="4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43" name="Oval 43">
              <a:extLst>
                <a:ext uri="{FF2B5EF4-FFF2-40B4-BE49-F238E27FC236}">
                  <a16:creationId xmlns:a16="http://schemas.microsoft.com/office/drawing/2014/main" id="{F75C3037-4062-DFB4-D40B-BB3613017984}"/>
                </a:ext>
              </a:extLst>
            </p:cNvPr>
            <p:cNvSpPr>
              <a:spLocks noChangeArrowheads="1"/>
            </p:cNvSpPr>
            <p:nvPr/>
          </p:nvSpPr>
          <p:spPr bwMode="auto">
            <a:xfrm>
              <a:off x="3268" y="1540"/>
              <a:ext cx="40" cy="4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44" name="Oval 44">
              <a:extLst>
                <a:ext uri="{FF2B5EF4-FFF2-40B4-BE49-F238E27FC236}">
                  <a16:creationId xmlns:a16="http://schemas.microsoft.com/office/drawing/2014/main" id="{2502DDC7-6EBD-6C92-7EE6-149EE503DBDD}"/>
                </a:ext>
              </a:extLst>
            </p:cNvPr>
            <p:cNvSpPr>
              <a:spLocks noChangeArrowheads="1"/>
            </p:cNvSpPr>
            <p:nvPr/>
          </p:nvSpPr>
          <p:spPr bwMode="auto">
            <a:xfrm>
              <a:off x="3460" y="1588"/>
              <a:ext cx="40" cy="4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45" name="Oval 45">
              <a:extLst>
                <a:ext uri="{FF2B5EF4-FFF2-40B4-BE49-F238E27FC236}">
                  <a16:creationId xmlns:a16="http://schemas.microsoft.com/office/drawing/2014/main" id="{FF015E46-9EC4-BC27-1BB8-6139151CB081}"/>
                </a:ext>
              </a:extLst>
            </p:cNvPr>
            <p:cNvSpPr>
              <a:spLocks noChangeArrowheads="1"/>
            </p:cNvSpPr>
            <p:nvPr/>
          </p:nvSpPr>
          <p:spPr bwMode="auto">
            <a:xfrm>
              <a:off x="3364" y="1540"/>
              <a:ext cx="40" cy="4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46" name="Oval 46">
              <a:extLst>
                <a:ext uri="{FF2B5EF4-FFF2-40B4-BE49-F238E27FC236}">
                  <a16:creationId xmlns:a16="http://schemas.microsoft.com/office/drawing/2014/main" id="{B1545D8F-E28D-31D4-EA10-DDF47B929C07}"/>
                </a:ext>
              </a:extLst>
            </p:cNvPr>
            <p:cNvSpPr>
              <a:spLocks noChangeArrowheads="1"/>
            </p:cNvSpPr>
            <p:nvPr/>
          </p:nvSpPr>
          <p:spPr bwMode="auto">
            <a:xfrm>
              <a:off x="3700" y="724"/>
              <a:ext cx="40" cy="4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47" name="Oval 47">
              <a:extLst>
                <a:ext uri="{FF2B5EF4-FFF2-40B4-BE49-F238E27FC236}">
                  <a16:creationId xmlns:a16="http://schemas.microsoft.com/office/drawing/2014/main" id="{B95A5ED1-BB90-080B-2B4E-4DC923731677}"/>
                </a:ext>
              </a:extLst>
            </p:cNvPr>
            <p:cNvSpPr>
              <a:spLocks noChangeArrowheads="1"/>
            </p:cNvSpPr>
            <p:nvPr/>
          </p:nvSpPr>
          <p:spPr bwMode="auto">
            <a:xfrm>
              <a:off x="3652" y="772"/>
              <a:ext cx="40" cy="4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48" name="Oval 48">
              <a:extLst>
                <a:ext uri="{FF2B5EF4-FFF2-40B4-BE49-F238E27FC236}">
                  <a16:creationId xmlns:a16="http://schemas.microsoft.com/office/drawing/2014/main" id="{48C8D125-8C02-A577-52A4-C7CA257035E5}"/>
                </a:ext>
              </a:extLst>
            </p:cNvPr>
            <p:cNvSpPr>
              <a:spLocks noChangeArrowheads="1"/>
            </p:cNvSpPr>
            <p:nvPr/>
          </p:nvSpPr>
          <p:spPr bwMode="auto">
            <a:xfrm>
              <a:off x="3604" y="772"/>
              <a:ext cx="40" cy="4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49" name="Oval 49">
              <a:extLst>
                <a:ext uri="{FF2B5EF4-FFF2-40B4-BE49-F238E27FC236}">
                  <a16:creationId xmlns:a16="http://schemas.microsoft.com/office/drawing/2014/main" id="{AA7F25A1-E456-F938-524F-DE7072670BA9}"/>
                </a:ext>
              </a:extLst>
            </p:cNvPr>
            <p:cNvSpPr>
              <a:spLocks noChangeArrowheads="1"/>
            </p:cNvSpPr>
            <p:nvPr/>
          </p:nvSpPr>
          <p:spPr bwMode="auto">
            <a:xfrm>
              <a:off x="3652" y="820"/>
              <a:ext cx="40" cy="4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50" name="Oval 50">
              <a:extLst>
                <a:ext uri="{FF2B5EF4-FFF2-40B4-BE49-F238E27FC236}">
                  <a16:creationId xmlns:a16="http://schemas.microsoft.com/office/drawing/2014/main" id="{02A0EFBF-F19F-0F09-33ED-F0171FB61122}"/>
                </a:ext>
              </a:extLst>
            </p:cNvPr>
            <p:cNvSpPr>
              <a:spLocks noChangeArrowheads="1"/>
            </p:cNvSpPr>
            <p:nvPr/>
          </p:nvSpPr>
          <p:spPr bwMode="auto">
            <a:xfrm>
              <a:off x="3748" y="820"/>
              <a:ext cx="40" cy="4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51" name="Oval 51">
              <a:extLst>
                <a:ext uri="{FF2B5EF4-FFF2-40B4-BE49-F238E27FC236}">
                  <a16:creationId xmlns:a16="http://schemas.microsoft.com/office/drawing/2014/main" id="{90C8C62A-BF95-91DB-709A-09481E05B425}"/>
                </a:ext>
              </a:extLst>
            </p:cNvPr>
            <p:cNvSpPr>
              <a:spLocks noChangeArrowheads="1"/>
            </p:cNvSpPr>
            <p:nvPr/>
          </p:nvSpPr>
          <p:spPr bwMode="auto">
            <a:xfrm>
              <a:off x="3556" y="868"/>
              <a:ext cx="40" cy="4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52" name="Oval 52">
              <a:extLst>
                <a:ext uri="{FF2B5EF4-FFF2-40B4-BE49-F238E27FC236}">
                  <a16:creationId xmlns:a16="http://schemas.microsoft.com/office/drawing/2014/main" id="{9C7E42DC-C877-1291-9850-7F3CAB83C204}"/>
                </a:ext>
              </a:extLst>
            </p:cNvPr>
            <p:cNvSpPr>
              <a:spLocks noChangeArrowheads="1"/>
            </p:cNvSpPr>
            <p:nvPr/>
          </p:nvSpPr>
          <p:spPr bwMode="auto">
            <a:xfrm>
              <a:off x="3652" y="964"/>
              <a:ext cx="40" cy="4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53" name="Oval 53">
              <a:extLst>
                <a:ext uri="{FF2B5EF4-FFF2-40B4-BE49-F238E27FC236}">
                  <a16:creationId xmlns:a16="http://schemas.microsoft.com/office/drawing/2014/main" id="{025CE8B2-BFC8-9FCB-870E-F96E061AE24C}"/>
                </a:ext>
              </a:extLst>
            </p:cNvPr>
            <p:cNvSpPr>
              <a:spLocks noChangeArrowheads="1"/>
            </p:cNvSpPr>
            <p:nvPr/>
          </p:nvSpPr>
          <p:spPr bwMode="auto">
            <a:xfrm>
              <a:off x="3604" y="916"/>
              <a:ext cx="40" cy="4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54" name="Oval 54">
              <a:extLst>
                <a:ext uri="{FF2B5EF4-FFF2-40B4-BE49-F238E27FC236}">
                  <a16:creationId xmlns:a16="http://schemas.microsoft.com/office/drawing/2014/main" id="{111779E5-85DC-0D7F-ABBC-341BCF09BAAE}"/>
                </a:ext>
              </a:extLst>
            </p:cNvPr>
            <p:cNvSpPr>
              <a:spLocks noChangeArrowheads="1"/>
            </p:cNvSpPr>
            <p:nvPr/>
          </p:nvSpPr>
          <p:spPr bwMode="auto">
            <a:xfrm>
              <a:off x="3796" y="964"/>
              <a:ext cx="40" cy="4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55" name="Oval 55">
              <a:extLst>
                <a:ext uri="{FF2B5EF4-FFF2-40B4-BE49-F238E27FC236}">
                  <a16:creationId xmlns:a16="http://schemas.microsoft.com/office/drawing/2014/main" id="{80D554A0-582E-4CCB-29BC-7DDE50AFCFF8}"/>
                </a:ext>
              </a:extLst>
            </p:cNvPr>
            <p:cNvSpPr>
              <a:spLocks noChangeArrowheads="1"/>
            </p:cNvSpPr>
            <p:nvPr/>
          </p:nvSpPr>
          <p:spPr bwMode="auto">
            <a:xfrm>
              <a:off x="3700" y="916"/>
              <a:ext cx="40" cy="4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56" name="Oval 56">
              <a:extLst>
                <a:ext uri="{FF2B5EF4-FFF2-40B4-BE49-F238E27FC236}">
                  <a16:creationId xmlns:a16="http://schemas.microsoft.com/office/drawing/2014/main" id="{836BBE70-25CF-D0BC-EF21-C4C71B4B0C3C}"/>
                </a:ext>
              </a:extLst>
            </p:cNvPr>
            <p:cNvSpPr>
              <a:spLocks noChangeArrowheads="1"/>
            </p:cNvSpPr>
            <p:nvPr/>
          </p:nvSpPr>
          <p:spPr bwMode="auto">
            <a:xfrm>
              <a:off x="2740" y="1060"/>
              <a:ext cx="40" cy="4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57" name="Oval 57">
              <a:extLst>
                <a:ext uri="{FF2B5EF4-FFF2-40B4-BE49-F238E27FC236}">
                  <a16:creationId xmlns:a16="http://schemas.microsoft.com/office/drawing/2014/main" id="{7C81792C-B08C-348C-CAF1-189879683AF1}"/>
                </a:ext>
              </a:extLst>
            </p:cNvPr>
            <p:cNvSpPr>
              <a:spLocks noChangeArrowheads="1"/>
            </p:cNvSpPr>
            <p:nvPr/>
          </p:nvSpPr>
          <p:spPr bwMode="auto">
            <a:xfrm>
              <a:off x="2788" y="1156"/>
              <a:ext cx="40" cy="4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58" name="Oval 58">
              <a:extLst>
                <a:ext uri="{FF2B5EF4-FFF2-40B4-BE49-F238E27FC236}">
                  <a16:creationId xmlns:a16="http://schemas.microsoft.com/office/drawing/2014/main" id="{2D9A8003-9EC2-D2F5-BBA7-9283910B694C}"/>
                </a:ext>
              </a:extLst>
            </p:cNvPr>
            <p:cNvSpPr>
              <a:spLocks noChangeArrowheads="1"/>
            </p:cNvSpPr>
            <p:nvPr/>
          </p:nvSpPr>
          <p:spPr bwMode="auto">
            <a:xfrm>
              <a:off x="2836" y="1300"/>
              <a:ext cx="40" cy="4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59" name="Oval 59">
              <a:extLst>
                <a:ext uri="{FF2B5EF4-FFF2-40B4-BE49-F238E27FC236}">
                  <a16:creationId xmlns:a16="http://schemas.microsoft.com/office/drawing/2014/main" id="{E78FAE0B-79A0-1FF9-3B1C-9CBDE5BB729E}"/>
                </a:ext>
              </a:extLst>
            </p:cNvPr>
            <p:cNvSpPr>
              <a:spLocks noChangeArrowheads="1"/>
            </p:cNvSpPr>
            <p:nvPr/>
          </p:nvSpPr>
          <p:spPr bwMode="auto">
            <a:xfrm>
              <a:off x="2740" y="1252"/>
              <a:ext cx="40" cy="4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60" name="Oval 60">
              <a:extLst>
                <a:ext uri="{FF2B5EF4-FFF2-40B4-BE49-F238E27FC236}">
                  <a16:creationId xmlns:a16="http://schemas.microsoft.com/office/drawing/2014/main" id="{EB08574A-C01B-877B-5F10-51F514869E86}"/>
                </a:ext>
              </a:extLst>
            </p:cNvPr>
            <p:cNvSpPr>
              <a:spLocks noChangeArrowheads="1"/>
            </p:cNvSpPr>
            <p:nvPr/>
          </p:nvSpPr>
          <p:spPr bwMode="auto">
            <a:xfrm>
              <a:off x="3556" y="1588"/>
              <a:ext cx="40" cy="4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61" name="Oval 61">
              <a:extLst>
                <a:ext uri="{FF2B5EF4-FFF2-40B4-BE49-F238E27FC236}">
                  <a16:creationId xmlns:a16="http://schemas.microsoft.com/office/drawing/2014/main" id="{51E9E5D7-808F-0A82-137B-6D2C01A4B27B}"/>
                </a:ext>
              </a:extLst>
            </p:cNvPr>
            <p:cNvSpPr>
              <a:spLocks noChangeArrowheads="1"/>
            </p:cNvSpPr>
            <p:nvPr/>
          </p:nvSpPr>
          <p:spPr bwMode="auto">
            <a:xfrm>
              <a:off x="2836" y="1636"/>
              <a:ext cx="40" cy="4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62" name="Oval 62">
              <a:extLst>
                <a:ext uri="{FF2B5EF4-FFF2-40B4-BE49-F238E27FC236}">
                  <a16:creationId xmlns:a16="http://schemas.microsoft.com/office/drawing/2014/main" id="{5F2695A6-690A-E0E6-E140-2CF7376D5998}"/>
                </a:ext>
              </a:extLst>
            </p:cNvPr>
            <p:cNvSpPr>
              <a:spLocks noChangeArrowheads="1"/>
            </p:cNvSpPr>
            <p:nvPr/>
          </p:nvSpPr>
          <p:spPr bwMode="auto">
            <a:xfrm>
              <a:off x="3892" y="1060"/>
              <a:ext cx="40" cy="4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63" name="Oval 63">
              <a:extLst>
                <a:ext uri="{FF2B5EF4-FFF2-40B4-BE49-F238E27FC236}">
                  <a16:creationId xmlns:a16="http://schemas.microsoft.com/office/drawing/2014/main" id="{441198F8-3FFB-7706-7617-BFC5C136DE5D}"/>
                </a:ext>
              </a:extLst>
            </p:cNvPr>
            <p:cNvSpPr>
              <a:spLocks noChangeArrowheads="1"/>
            </p:cNvSpPr>
            <p:nvPr/>
          </p:nvSpPr>
          <p:spPr bwMode="auto">
            <a:xfrm>
              <a:off x="3700" y="1108"/>
              <a:ext cx="40" cy="4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64" name="Oval 64">
              <a:extLst>
                <a:ext uri="{FF2B5EF4-FFF2-40B4-BE49-F238E27FC236}">
                  <a16:creationId xmlns:a16="http://schemas.microsoft.com/office/drawing/2014/main" id="{F1097F0D-2320-4899-E3EE-5541CE11C2E6}"/>
                </a:ext>
              </a:extLst>
            </p:cNvPr>
            <p:cNvSpPr>
              <a:spLocks noChangeArrowheads="1"/>
            </p:cNvSpPr>
            <p:nvPr/>
          </p:nvSpPr>
          <p:spPr bwMode="auto">
            <a:xfrm>
              <a:off x="3844" y="1348"/>
              <a:ext cx="40" cy="4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65" name="Oval 65">
              <a:extLst>
                <a:ext uri="{FF2B5EF4-FFF2-40B4-BE49-F238E27FC236}">
                  <a16:creationId xmlns:a16="http://schemas.microsoft.com/office/drawing/2014/main" id="{01BF573E-D279-F976-8590-D2FB999BF261}"/>
                </a:ext>
              </a:extLst>
            </p:cNvPr>
            <p:cNvSpPr>
              <a:spLocks noChangeArrowheads="1"/>
            </p:cNvSpPr>
            <p:nvPr/>
          </p:nvSpPr>
          <p:spPr bwMode="auto">
            <a:xfrm>
              <a:off x="3652" y="1492"/>
              <a:ext cx="40" cy="4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66" name="Oval 66">
              <a:extLst>
                <a:ext uri="{FF2B5EF4-FFF2-40B4-BE49-F238E27FC236}">
                  <a16:creationId xmlns:a16="http://schemas.microsoft.com/office/drawing/2014/main" id="{E446972D-D0C2-DE00-ED1A-9818A5370428}"/>
                </a:ext>
              </a:extLst>
            </p:cNvPr>
            <p:cNvSpPr>
              <a:spLocks noChangeArrowheads="1"/>
            </p:cNvSpPr>
            <p:nvPr/>
          </p:nvSpPr>
          <p:spPr bwMode="auto">
            <a:xfrm>
              <a:off x="3220" y="724"/>
              <a:ext cx="40" cy="4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67" name="Oval 67">
              <a:extLst>
                <a:ext uri="{FF2B5EF4-FFF2-40B4-BE49-F238E27FC236}">
                  <a16:creationId xmlns:a16="http://schemas.microsoft.com/office/drawing/2014/main" id="{65AE53A0-377C-937B-0C79-A8EEB96F1DBD}"/>
                </a:ext>
              </a:extLst>
            </p:cNvPr>
            <p:cNvSpPr>
              <a:spLocks noChangeArrowheads="1"/>
            </p:cNvSpPr>
            <p:nvPr/>
          </p:nvSpPr>
          <p:spPr bwMode="auto">
            <a:xfrm>
              <a:off x="3220" y="964"/>
              <a:ext cx="40" cy="4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68" name="Oval 68">
              <a:extLst>
                <a:ext uri="{FF2B5EF4-FFF2-40B4-BE49-F238E27FC236}">
                  <a16:creationId xmlns:a16="http://schemas.microsoft.com/office/drawing/2014/main" id="{E2FE29E7-502E-1F08-40A4-65A831428917}"/>
                </a:ext>
              </a:extLst>
            </p:cNvPr>
            <p:cNvSpPr>
              <a:spLocks noChangeArrowheads="1"/>
            </p:cNvSpPr>
            <p:nvPr/>
          </p:nvSpPr>
          <p:spPr bwMode="auto">
            <a:xfrm>
              <a:off x="3316" y="1060"/>
              <a:ext cx="40" cy="4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69" name="Oval 69">
              <a:extLst>
                <a:ext uri="{FF2B5EF4-FFF2-40B4-BE49-F238E27FC236}">
                  <a16:creationId xmlns:a16="http://schemas.microsoft.com/office/drawing/2014/main" id="{1A928746-11D4-B05D-F6DE-A1D5CA98A40D}"/>
                </a:ext>
              </a:extLst>
            </p:cNvPr>
            <p:cNvSpPr>
              <a:spLocks noChangeArrowheads="1"/>
            </p:cNvSpPr>
            <p:nvPr/>
          </p:nvSpPr>
          <p:spPr bwMode="auto">
            <a:xfrm>
              <a:off x="3124" y="1108"/>
              <a:ext cx="40" cy="4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0" name="Oval 70">
              <a:extLst>
                <a:ext uri="{FF2B5EF4-FFF2-40B4-BE49-F238E27FC236}">
                  <a16:creationId xmlns:a16="http://schemas.microsoft.com/office/drawing/2014/main" id="{68284A52-33E9-4E98-5A79-641C0392625A}"/>
                </a:ext>
              </a:extLst>
            </p:cNvPr>
            <p:cNvSpPr>
              <a:spLocks noChangeArrowheads="1"/>
            </p:cNvSpPr>
            <p:nvPr/>
          </p:nvSpPr>
          <p:spPr bwMode="auto">
            <a:xfrm>
              <a:off x="2692" y="1684"/>
              <a:ext cx="40" cy="4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1" name="Oval 71">
              <a:extLst>
                <a:ext uri="{FF2B5EF4-FFF2-40B4-BE49-F238E27FC236}">
                  <a16:creationId xmlns:a16="http://schemas.microsoft.com/office/drawing/2014/main" id="{40742478-BE7E-6B9C-B817-AD0AA7A3EE0D}"/>
                </a:ext>
              </a:extLst>
            </p:cNvPr>
            <p:cNvSpPr>
              <a:spLocks noChangeArrowheads="1"/>
            </p:cNvSpPr>
            <p:nvPr/>
          </p:nvSpPr>
          <p:spPr bwMode="auto">
            <a:xfrm>
              <a:off x="2788" y="1828"/>
              <a:ext cx="40" cy="4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2" name="Oval 72">
              <a:extLst>
                <a:ext uri="{FF2B5EF4-FFF2-40B4-BE49-F238E27FC236}">
                  <a16:creationId xmlns:a16="http://schemas.microsoft.com/office/drawing/2014/main" id="{752F5924-FA67-461B-ABD8-1B1C943599E6}"/>
                </a:ext>
              </a:extLst>
            </p:cNvPr>
            <p:cNvSpPr>
              <a:spLocks noChangeArrowheads="1"/>
            </p:cNvSpPr>
            <p:nvPr/>
          </p:nvSpPr>
          <p:spPr bwMode="auto">
            <a:xfrm>
              <a:off x="3268" y="1588"/>
              <a:ext cx="40" cy="4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3" name="Oval 73">
              <a:extLst>
                <a:ext uri="{FF2B5EF4-FFF2-40B4-BE49-F238E27FC236}">
                  <a16:creationId xmlns:a16="http://schemas.microsoft.com/office/drawing/2014/main" id="{5F67BE78-D788-E570-EB54-5D9FE30861CC}"/>
                </a:ext>
              </a:extLst>
            </p:cNvPr>
            <p:cNvSpPr>
              <a:spLocks noChangeArrowheads="1"/>
            </p:cNvSpPr>
            <p:nvPr/>
          </p:nvSpPr>
          <p:spPr bwMode="auto">
            <a:xfrm>
              <a:off x="3124" y="1540"/>
              <a:ext cx="40" cy="4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4" name="Oval 74">
              <a:extLst>
                <a:ext uri="{FF2B5EF4-FFF2-40B4-BE49-F238E27FC236}">
                  <a16:creationId xmlns:a16="http://schemas.microsoft.com/office/drawing/2014/main" id="{3CD52703-C309-7C5E-470C-F9CFC8D78B8C}"/>
                </a:ext>
              </a:extLst>
            </p:cNvPr>
            <p:cNvSpPr>
              <a:spLocks noChangeArrowheads="1"/>
            </p:cNvSpPr>
            <p:nvPr/>
          </p:nvSpPr>
          <p:spPr bwMode="auto">
            <a:xfrm>
              <a:off x="3028" y="1348"/>
              <a:ext cx="40" cy="4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5" name="Oval 75">
              <a:extLst>
                <a:ext uri="{FF2B5EF4-FFF2-40B4-BE49-F238E27FC236}">
                  <a16:creationId xmlns:a16="http://schemas.microsoft.com/office/drawing/2014/main" id="{2C5EBBC6-934A-3247-AED7-6DF036A93072}"/>
                </a:ext>
              </a:extLst>
            </p:cNvPr>
            <p:cNvSpPr>
              <a:spLocks noChangeArrowheads="1"/>
            </p:cNvSpPr>
            <p:nvPr/>
          </p:nvSpPr>
          <p:spPr bwMode="auto">
            <a:xfrm>
              <a:off x="3508" y="1156"/>
              <a:ext cx="40" cy="4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6" name="Oval 76">
              <a:extLst>
                <a:ext uri="{FF2B5EF4-FFF2-40B4-BE49-F238E27FC236}">
                  <a16:creationId xmlns:a16="http://schemas.microsoft.com/office/drawing/2014/main" id="{27C3A09F-D52D-1BF1-4E9D-38DABA091828}"/>
                </a:ext>
              </a:extLst>
            </p:cNvPr>
            <p:cNvSpPr>
              <a:spLocks noChangeArrowheads="1"/>
            </p:cNvSpPr>
            <p:nvPr/>
          </p:nvSpPr>
          <p:spPr bwMode="auto">
            <a:xfrm>
              <a:off x="2932" y="820"/>
              <a:ext cx="40" cy="4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7" name="Oval 77">
              <a:extLst>
                <a:ext uri="{FF2B5EF4-FFF2-40B4-BE49-F238E27FC236}">
                  <a16:creationId xmlns:a16="http://schemas.microsoft.com/office/drawing/2014/main" id="{6BB13F65-E061-E0D1-6FDD-169820586D54}"/>
                </a:ext>
              </a:extLst>
            </p:cNvPr>
            <p:cNvSpPr>
              <a:spLocks noChangeArrowheads="1"/>
            </p:cNvSpPr>
            <p:nvPr/>
          </p:nvSpPr>
          <p:spPr bwMode="auto">
            <a:xfrm>
              <a:off x="3124" y="1444"/>
              <a:ext cx="40" cy="4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grpSp>
    </p:spTree>
    <p:extLst>
      <p:ext uri="{BB962C8B-B14F-4D97-AF65-F5344CB8AC3E}">
        <p14:creationId xmlns:p14="http://schemas.microsoft.com/office/powerpoint/2010/main" val="77094159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7A4C-46DC-6F7F-0C55-ED23AB72947B}"/>
              </a:ext>
            </a:extLst>
          </p:cNvPr>
          <p:cNvSpPr>
            <a:spLocks noGrp="1"/>
          </p:cNvSpPr>
          <p:nvPr>
            <p:ph type="title"/>
          </p:nvPr>
        </p:nvSpPr>
        <p:spPr/>
        <p:txBody>
          <a:bodyPr>
            <a:normAutofit/>
          </a:bodyPr>
          <a:lstStyle/>
          <a:p>
            <a:r>
              <a:rPr lang="en-US" dirty="0"/>
              <a:t>What Are Outliers ?</a:t>
            </a:r>
          </a:p>
        </p:txBody>
      </p:sp>
      <p:sp>
        <p:nvSpPr>
          <p:cNvPr id="3" name="Content Placeholder 2">
            <a:extLst>
              <a:ext uri="{FF2B5EF4-FFF2-40B4-BE49-F238E27FC236}">
                <a16:creationId xmlns:a16="http://schemas.microsoft.com/office/drawing/2014/main" id="{56566B00-31E3-ECBD-8B83-E95E4502DB31}"/>
              </a:ext>
            </a:extLst>
          </p:cNvPr>
          <p:cNvSpPr>
            <a:spLocks noGrp="1"/>
          </p:cNvSpPr>
          <p:nvPr>
            <p:ph idx="1"/>
          </p:nvPr>
        </p:nvSpPr>
        <p:spPr/>
        <p:txBody>
          <a:bodyPr/>
          <a:lstStyle/>
          <a:p>
            <a:r>
              <a:rPr lang="en-US" dirty="0"/>
              <a:t>Assume that a given </a:t>
            </a:r>
            <a:r>
              <a:rPr lang="en-US" dirty="0">
                <a:solidFill>
                  <a:schemeClr val="accent6"/>
                </a:solidFill>
              </a:rPr>
              <a:t>statistical process </a:t>
            </a:r>
            <a:r>
              <a:rPr lang="en-US" dirty="0"/>
              <a:t>is used to generate a </a:t>
            </a:r>
            <a:r>
              <a:rPr lang="en-US" dirty="0">
                <a:solidFill>
                  <a:schemeClr val="accent6"/>
                </a:solidFill>
              </a:rPr>
              <a:t>set of data objects</a:t>
            </a:r>
            <a:r>
              <a:rPr lang="en-US" dirty="0"/>
              <a:t>. </a:t>
            </a:r>
          </a:p>
          <a:p>
            <a:r>
              <a:rPr lang="en-US" dirty="0"/>
              <a:t>An outlier is a data </a:t>
            </a:r>
            <a:r>
              <a:rPr lang="en-US" dirty="0">
                <a:solidFill>
                  <a:schemeClr val="accent6"/>
                </a:solidFill>
              </a:rPr>
              <a:t>object that deviates significantly from the rest of the objects</a:t>
            </a:r>
            <a:r>
              <a:rPr lang="en-US" dirty="0"/>
              <a:t>, as if it were generated </a:t>
            </a:r>
            <a:r>
              <a:rPr lang="en-US" dirty="0">
                <a:solidFill>
                  <a:schemeClr val="accent6"/>
                </a:solidFill>
              </a:rPr>
              <a:t>by a different mechanism</a:t>
            </a:r>
            <a:r>
              <a:rPr lang="en-US" dirty="0"/>
              <a:t>.</a:t>
            </a:r>
          </a:p>
          <a:p>
            <a:r>
              <a:rPr lang="en-US" dirty="0">
                <a:solidFill>
                  <a:schemeClr val="accent6"/>
                </a:solidFill>
              </a:rPr>
              <a:t>Outliers</a:t>
            </a:r>
            <a:r>
              <a:rPr lang="en-US" dirty="0"/>
              <a:t> are different from </a:t>
            </a:r>
            <a:r>
              <a:rPr lang="en-US" dirty="0">
                <a:solidFill>
                  <a:schemeClr val="accent6"/>
                </a:solidFill>
              </a:rPr>
              <a:t>noisy</a:t>
            </a:r>
            <a:r>
              <a:rPr lang="en-US" dirty="0"/>
              <a:t> data. </a:t>
            </a:r>
          </a:p>
          <a:p>
            <a:pPr lvl="1"/>
            <a:r>
              <a:rPr lang="en-US" dirty="0"/>
              <a:t>noise is </a:t>
            </a:r>
            <a:r>
              <a:rPr lang="en-US" dirty="0">
                <a:solidFill>
                  <a:schemeClr val="accent6"/>
                </a:solidFill>
              </a:rPr>
              <a:t>a random error or variance in a measured variable</a:t>
            </a:r>
            <a:r>
              <a:rPr lang="en-US" dirty="0"/>
              <a:t>. </a:t>
            </a:r>
          </a:p>
          <a:p>
            <a:pPr lvl="1"/>
            <a:r>
              <a:rPr lang="en-US" dirty="0"/>
              <a:t>Noise should be </a:t>
            </a:r>
            <a:r>
              <a:rPr lang="en-US" dirty="0">
                <a:solidFill>
                  <a:schemeClr val="accent6"/>
                </a:solidFill>
              </a:rPr>
              <a:t>removed before outlier detection</a:t>
            </a:r>
          </a:p>
          <a:p>
            <a:pPr lvl="1"/>
            <a:r>
              <a:rPr lang="en-US" dirty="0"/>
              <a:t>In general, noise is </a:t>
            </a:r>
            <a:r>
              <a:rPr lang="en-US" dirty="0">
                <a:solidFill>
                  <a:schemeClr val="accent6"/>
                </a:solidFill>
              </a:rPr>
              <a:t>not interesting </a:t>
            </a:r>
            <a:r>
              <a:rPr lang="en-US" dirty="0"/>
              <a:t>in data analysis, including </a:t>
            </a:r>
            <a:r>
              <a:rPr lang="en-US" dirty="0">
                <a:solidFill>
                  <a:schemeClr val="accent6"/>
                </a:solidFill>
              </a:rPr>
              <a:t>outlier detection</a:t>
            </a:r>
            <a:r>
              <a:rPr lang="en-US" dirty="0"/>
              <a:t>. </a:t>
            </a:r>
          </a:p>
          <a:p>
            <a:pPr lvl="1"/>
            <a:r>
              <a:rPr lang="en-US" dirty="0"/>
              <a:t>Outliers are interesting because they are suspected of not being generated by the same mechanisms as the </a:t>
            </a:r>
            <a:r>
              <a:rPr lang="en-US" dirty="0">
                <a:solidFill>
                  <a:schemeClr val="accent6"/>
                </a:solidFill>
              </a:rPr>
              <a:t>rest of the data</a:t>
            </a:r>
            <a:r>
              <a:rPr lang="en-US" dirty="0"/>
              <a:t>. </a:t>
            </a:r>
          </a:p>
          <a:p>
            <a:r>
              <a:rPr lang="en-US" dirty="0"/>
              <a:t>Outliers are interesting:  It </a:t>
            </a:r>
            <a:r>
              <a:rPr lang="en-US" dirty="0">
                <a:solidFill>
                  <a:schemeClr val="accent6"/>
                </a:solidFill>
              </a:rPr>
              <a:t>violates the mechanism that generates </a:t>
            </a:r>
            <a:r>
              <a:rPr lang="en-US" dirty="0"/>
              <a:t>the normal data</a:t>
            </a:r>
          </a:p>
          <a:p>
            <a:pPr lvl="1"/>
            <a:endParaRPr lang="en-US" dirty="0"/>
          </a:p>
          <a:p>
            <a:pPr lvl="1"/>
            <a:endParaRPr lang="en-US" dirty="0"/>
          </a:p>
          <a:p>
            <a:endParaRPr lang="en-US" dirty="0"/>
          </a:p>
        </p:txBody>
      </p:sp>
      <p:pic>
        <p:nvPicPr>
          <p:cNvPr id="4" name="Picture 8">
            <a:extLst>
              <a:ext uri="{FF2B5EF4-FFF2-40B4-BE49-F238E27FC236}">
                <a16:creationId xmlns:a16="http://schemas.microsoft.com/office/drawing/2014/main" id="{61B63660-8A9B-FD51-6438-CA3AA69E16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4663" y="4595936"/>
            <a:ext cx="2295332" cy="1694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7120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A4CC9-AA4F-5CF9-F16F-9788542EF1DD}"/>
              </a:ext>
            </a:extLst>
          </p:cNvPr>
          <p:cNvSpPr>
            <a:spLocks noGrp="1"/>
          </p:cNvSpPr>
          <p:nvPr>
            <p:ph type="title"/>
          </p:nvPr>
        </p:nvSpPr>
        <p:spPr/>
        <p:txBody>
          <a:bodyPr/>
          <a:lstStyle/>
          <a:p>
            <a:r>
              <a:rPr lang="en-US" dirty="0"/>
              <a:t>What Are Outliers ?</a:t>
            </a:r>
          </a:p>
        </p:txBody>
      </p:sp>
      <p:sp>
        <p:nvSpPr>
          <p:cNvPr id="3" name="Content Placeholder 2">
            <a:extLst>
              <a:ext uri="{FF2B5EF4-FFF2-40B4-BE49-F238E27FC236}">
                <a16:creationId xmlns:a16="http://schemas.microsoft.com/office/drawing/2014/main" id="{12F7F762-26D4-2923-DA06-5E847215578A}"/>
              </a:ext>
            </a:extLst>
          </p:cNvPr>
          <p:cNvSpPr>
            <a:spLocks noGrp="1"/>
          </p:cNvSpPr>
          <p:nvPr>
            <p:ph idx="1"/>
          </p:nvPr>
        </p:nvSpPr>
        <p:spPr/>
        <p:txBody>
          <a:bodyPr/>
          <a:lstStyle/>
          <a:p>
            <a:r>
              <a:rPr lang="en-US" altLang="en-US" sz="2400" dirty="0"/>
              <a:t>Applications </a:t>
            </a:r>
          </a:p>
          <a:p>
            <a:pPr lvl="1"/>
            <a:r>
              <a:rPr lang="en-US" dirty="0"/>
              <a:t>Credit </a:t>
            </a:r>
            <a:r>
              <a:rPr lang="en-US" dirty="0">
                <a:solidFill>
                  <a:schemeClr val="accent6"/>
                </a:solidFill>
              </a:rPr>
              <a:t>card fraud detection</a:t>
            </a:r>
          </a:p>
          <a:p>
            <a:pPr lvl="1"/>
            <a:r>
              <a:rPr lang="en-US" dirty="0">
                <a:solidFill>
                  <a:schemeClr val="accent6"/>
                </a:solidFill>
              </a:rPr>
              <a:t>Telecom fraud detection</a:t>
            </a:r>
          </a:p>
          <a:p>
            <a:pPr lvl="1"/>
            <a:r>
              <a:rPr lang="en-US" dirty="0"/>
              <a:t>Customer </a:t>
            </a:r>
            <a:r>
              <a:rPr lang="en-US" dirty="0">
                <a:solidFill>
                  <a:schemeClr val="accent6"/>
                </a:solidFill>
              </a:rPr>
              <a:t>segmentation</a:t>
            </a:r>
          </a:p>
          <a:p>
            <a:pPr lvl="1"/>
            <a:r>
              <a:rPr lang="en-US" dirty="0">
                <a:solidFill>
                  <a:schemeClr val="accent6"/>
                </a:solidFill>
              </a:rPr>
              <a:t>Medical analysis</a:t>
            </a:r>
          </a:p>
          <a:p>
            <a:endParaRPr lang="en-US" dirty="0"/>
          </a:p>
        </p:txBody>
      </p:sp>
    </p:spTree>
    <p:extLst>
      <p:ext uri="{BB962C8B-B14F-4D97-AF65-F5344CB8AC3E}">
        <p14:creationId xmlns:p14="http://schemas.microsoft.com/office/powerpoint/2010/main" val="1845333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62FCE-042A-ED2E-2076-D899FB0C6670}"/>
              </a:ext>
            </a:extLst>
          </p:cNvPr>
          <p:cNvSpPr>
            <a:spLocks noGrp="1"/>
          </p:cNvSpPr>
          <p:nvPr>
            <p:ph type="title"/>
          </p:nvPr>
        </p:nvSpPr>
        <p:spPr/>
        <p:txBody>
          <a:bodyPr/>
          <a:lstStyle/>
          <a:p>
            <a:r>
              <a:rPr lang="en-US" altLang="en-US" dirty="0"/>
              <a:t>Types of Outliers</a:t>
            </a:r>
            <a:endParaRPr lang="en-US" dirty="0"/>
          </a:p>
        </p:txBody>
      </p:sp>
      <p:sp>
        <p:nvSpPr>
          <p:cNvPr id="3" name="Content Placeholder 2">
            <a:extLst>
              <a:ext uri="{FF2B5EF4-FFF2-40B4-BE49-F238E27FC236}">
                <a16:creationId xmlns:a16="http://schemas.microsoft.com/office/drawing/2014/main" id="{C3B1E385-5889-AC31-37EB-F1EFF57E93A3}"/>
              </a:ext>
            </a:extLst>
          </p:cNvPr>
          <p:cNvSpPr>
            <a:spLocks noGrp="1"/>
          </p:cNvSpPr>
          <p:nvPr>
            <p:ph idx="1"/>
          </p:nvPr>
        </p:nvSpPr>
        <p:spPr/>
        <p:txBody>
          <a:bodyPr/>
          <a:lstStyle/>
          <a:p>
            <a:r>
              <a:rPr lang="en-US" dirty="0"/>
              <a:t>Three kinds: </a:t>
            </a:r>
            <a:r>
              <a:rPr lang="en-US" dirty="0">
                <a:solidFill>
                  <a:schemeClr val="accent6"/>
                </a:solidFill>
              </a:rPr>
              <a:t>global</a:t>
            </a:r>
            <a:r>
              <a:rPr lang="en-US" dirty="0"/>
              <a:t>, </a:t>
            </a:r>
            <a:r>
              <a:rPr lang="en-US" dirty="0">
                <a:solidFill>
                  <a:schemeClr val="accent6"/>
                </a:solidFill>
              </a:rPr>
              <a:t>contextual</a:t>
            </a:r>
            <a:r>
              <a:rPr lang="en-US" dirty="0"/>
              <a:t> and </a:t>
            </a:r>
            <a:r>
              <a:rPr lang="en-US" dirty="0">
                <a:solidFill>
                  <a:schemeClr val="accent6"/>
                </a:solidFill>
              </a:rPr>
              <a:t>collective outliers</a:t>
            </a:r>
          </a:p>
          <a:p>
            <a:r>
              <a:rPr lang="en-US" b="1" dirty="0"/>
              <a:t>Global outlier (or point anomaly)</a:t>
            </a:r>
          </a:p>
          <a:p>
            <a:r>
              <a:rPr lang="en-US" dirty="0"/>
              <a:t>In a </a:t>
            </a:r>
            <a:r>
              <a:rPr lang="en-US" dirty="0">
                <a:solidFill>
                  <a:schemeClr val="accent6"/>
                </a:solidFill>
              </a:rPr>
              <a:t>given data set</a:t>
            </a:r>
            <a:r>
              <a:rPr lang="en-US" dirty="0"/>
              <a:t>, a data object is a </a:t>
            </a:r>
            <a:r>
              <a:rPr lang="en-US" dirty="0">
                <a:solidFill>
                  <a:schemeClr val="accent6"/>
                </a:solidFill>
              </a:rPr>
              <a:t>global outlier if it deviates significantly from the rest of the data set. </a:t>
            </a:r>
          </a:p>
          <a:p>
            <a:r>
              <a:rPr lang="en-US" dirty="0"/>
              <a:t>Global outliers are sometimes called </a:t>
            </a:r>
            <a:r>
              <a:rPr lang="en-US" dirty="0">
                <a:solidFill>
                  <a:schemeClr val="accent6"/>
                </a:solidFill>
              </a:rPr>
              <a:t>point anomalies</a:t>
            </a:r>
            <a:r>
              <a:rPr lang="en-US" dirty="0"/>
              <a:t>, and </a:t>
            </a:r>
            <a:r>
              <a:rPr lang="en-US" dirty="0">
                <a:solidFill>
                  <a:schemeClr val="accent6"/>
                </a:solidFill>
              </a:rPr>
              <a:t>are the simplest type of outliers </a:t>
            </a:r>
          </a:p>
          <a:p>
            <a:r>
              <a:rPr lang="en-US" dirty="0"/>
              <a:t>Most outlier </a:t>
            </a:r>
            <a:r>
              <a:rPr lang="en-US" dirty="0">
                <a:solidFill>
                  <a:schemeClr val="accent6"/>
                </a:solidFill>
              </a:rPr>
              <a:t>detection methods are aimed at finding global outliers.</a:t>
            </a:r>
            <a:r>
              <a:rPr lang="en-US" dirty="0"/>
              <a:t> </a:t>
            </a:r>
          </a:p>
          <a:p>
            <a:r>
              <a:rPr lang="en-US" dirty="0"/>
              <a:t>Issue: </a:t>
            </a:r>
            <a:r>
              <a:rPr lang="en-US" dirty="0">
                <a:solidFill>
                  <a:schemeClr val="accent6"/>
                </a:solidFill>
              </a:rPr>
              <a:t>Find an appropriate measurement of deviation</a:t>
            </a:r>
          </a:p>
          <a:p>
            <a:r>
              <a:rPr lang="en-US" b="1" dirty="0"/>
              <a:t>Contextual outlier (or conditional outlier)</a:t>
            </a:r>
          </a:p>
          <a:p>
            <a:r>
              <a:rPr lang="en-US" dirty="0"/>
              <a:t>Object </a:t>
            </a:r>
            <a:r>
              <a:rPr lang="en-US" dirty="0">
                <a:solidFill>
                  <a:schemeClr val="accent6"/>
                </a:solidFill>
              </a:rPr>
              <a:t>is </a:t>
            </a:r>
            <a:r>
              <a:rPr lang="en-US" dirty="0" err="1">
                <a:solidFill>
                  <a:schemeClr val="accent6"/>
                </a:solidFill>
              </a:rPr>
              <a:t>O</a:t>
            </a:r>
            <a:r>
              <a:rPr lang="en-US" baseline="-25000" dirty="0" err="1">
                <a:solidFill>
                  <a:schemeClr val="accent6"/>
                </a:solidFill>
              </a:rPr>
              <a:t>c</a:t>
            </a:r>
            <a:r>
              <a:rPr lang="en-US" dirty="0">
                <a:solidFill>
                  <a:schemeClr val="accent6"/>
                </a:solidFill>
              </a:rPr>
              <a:t> if it deviates significantly based on a selected context</a:t>
            </a:r>
            <a:r>
              <a:rPr lang="en-US" dirty="0"/>
              <a:t>.</a:t>
            </a:r>
          </a:p>
          <a:p>
            <a:r>
              <a:rPr lang="en-US" dirty="0"/>
              <a:t>“The temperature today is 28 C. Is it exceptional (i.e., an outlier)?” It depends, for example, on the time and location! If it is in winter in Toronto, yes, it is an outlier. If it is a summer day in Toronto, then it is normal. </a:t>
            </a:r>
          </a:p>
          <a:p>
            <a:endParaRPr lang="en-US" dirty="0"/>
          </a:p>
          <a:p>
            <a:endParaRPr lang="en-US" dirty="0"/>
          </a:p>
          <a:p>
            <a:pPr lvl="1"/>
            <a:endParaRPr lang="en-US" dirty="0"/>
          </a:p>
        </p:txBody>
      </p:sp>
    </p:spTree>
    <p:extLst>
      <p:ext uri="{BB962C8B-B14F-4D97-AF65-F5344CB8AC3E}">
        <p14:creationId xmlns:p14="http://schemas.microsoft.com/office/powerpoint/2010/main" val="4055375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3EF23-BBAF-9C66-0373-9536EBBBE9F8}"/>
              </a:ext>
            </a:extLst>
          </p:cNvPr>
          <p:cNvSpPr>
            <a:spLocks noGrp="1"/>
          </p:cNvSpPr>
          <p:nvPr>
            <p:ph type="title"/>
          </p:nvPr>
        </p:nvSpPr>
        <p:spPr/>
        <p:txBody>
          <a:bodyPr/>
          <a:lstStyle/>
          <a:p>
            <a:r>
              <a:rPr lang="en-US" altLang="en-US" dirty="0"/>
              <a:t>Types of Outliers</a:t>
            </a:r>
            <a:endParaRPr lang="en-US" dirty="0"/>
          </a:p>
        </p:txBody>
      </p:sp>
      <p:sp>
        <p:nvSpPr>
          <p:cNvPr id="3" name="Content Placeholder 2">
            <a:extLst>
              <a:ext uri="{FF2B5EF4-FFF2-40B4-BE49-F238E27FC236}">
                <a16:creationId xmlns:a16="http://schemas.microsoft.com/office/drawing/2014/main" id="{10AE5DF5-86AC-FC21-BC3D-1395D0BD09B5}"/>
              </a:ext>
            </a:extLst>
          </p:cNvPr>
          <p:cNvSpPr>
            <a:spLocks noGrp="1"/>
          </p:cNvSpPr>
          <p:nvPr>
            <p:ph idx="1"/>
          </p:nvPr>
        </p:nvSpPr>
        <p:spPr/>
        <p:txBody>
          <a:bodyPr/>
          <a:lstStyle/>
          <a:p>
            <a:r>
              <a:rPr lang="en-US" dirty="0"/>
              <a:t>In a given data set, a </a:t>
            </a:r>
            <a:r>
              <a:rPr lang="en-US" dirty="0">
                <a:solidFill>
                  <a:schemeClr val="accent6"/>
                </a:solidFill>
              </a:rPr>
              <a:t>data object is a contextual outlier if it deviates significantly with respect to a specific context of the object </a:t>
            </a:r>
          </a:p>
          <a:p>
            <a:r>
              <a:rPr lang="en-US" dirty="0"/>
              <a:t>Contextual outliers are also known as </a:t>
            </a:r>
            <a:r>
              <a:rPr lang="en-US" dirty="0">
                <a:solidFill>
                  <a:schemeClr val="accent6"/>
                </a:solidFill>
              </a:rPr>
              <a:t>conditional outliers because they are conditional on the selected context.</a:t>
            </a:r>
            <a:r>
              <a:rPr lang="en-US" dirty="0"/>
              <a:t> </a:t>
            </a:r>
          </a:p>
          <a:p>
            <a:r>
              <a:rPr lang="en-US" dirty="0"/>
              <a:t>Attributes of data objects </a:t>
            </a:r>
            <a:r>
              <a:rPr lang="en-US" dirty="0">
                <a:solidFill>
                  <a:schemeClr val="accent6"/>
                </a:solidFill>
              </a:rPr>
              <a:t>should be divided into two groups </a:t>
            </a:r>
          </a:p>
          <a:p>
            <a:pPr lvl="1"/>
            <a:r>
              <a:rPr lang="en-US" dirty="0"/>
              <a:t>Contextual attributes: defines the context, e.g., time &amp; location </a:t>
            </a:r>
          </a:p>
          <a:p>
            <a:pPr lvl="1"/>
            <a:r>
              <a:rPr lang="en-US" dirty="0"/>
              <a:t>Behavioral attributes:  characteristics of the object, used in outlier evaluation, e.g., temperature</a:t>
            </a:r>
          </a:p>
          <a:p>
            <a:r>
              <a:rPr lang="en-US" dirty="0"/>
              <a:t>An object in a data set is a </a:t>
            </a:r>
            <a:r>
              <a:rPr lang="en-US" dirty="0">
                <a:solidFill>
                  <a:schemeClr val="accent6"/>
                </a:solidFill>
              </a:rPr>
              <a:t>local outlier</a:t>
            </a:r>
            <a:r>
              <a:rPr lang="en-US" dirty="0"/>
              <a:t> if its density significantly deviates from the local area in which it occurs. </a:t>
            </a:r>
          </a:p>
          <a:p>
            <a:endParaRPr lang="en-US" dirty="0"/>
          </a:p>
          <a:p>
            <a:endParaRPr lang="en-US" dirty="0"/>
          </a:p>
        </p:txBody>
      </p:sp>
    </p:spTree>
    <p:extLst>
      <p:ext uri="{BB962C8B-B14F-4D97-AF65-F5344CB8AC3E}">
        <p14:creationId xmlns:p14="http://schemas.microsoft.com/office/powerpoint/2010/main" val="1004889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89AE0-517D-7A61-A7F6-B176C80C26FC}"/>
              </a:ext>
            </a:extLst>
          </p:cNvPr>
          <p:cNvSpPr>
            <a:spLocks noGrp="1"/>
          </p:cNvSpPr>
          <p:nvPr>
            <p:ph type="title"/>
          </p:nvPr>
        </p:nvSpPr>
        <p:spPr/>
        <p:txBody>
          <a:bodyPr/>
          <a:lstStyle/>
          <a:p>
            <a:r>
              <a:rPr lang="en-US" altLang="en-US" dirty="0"/>
              <a:t>Types of Outliers</a:t>
            </a:r>
            <a:endParaRPr lang="en-US" dirty="0"/>
          </a:p>
        </p:txBody>
      </p:sp>
      <p:sp>
        <p:nvSpPr>
          <p:cNvPr id="3" name="Content Placeholder 2">
            <a:extLst>
              <a:ext uri="{FF2B5EF4-FFF2-40B4-BE49-F238E27FC236}">
                <a16:creationId xmlns:a16="http://schemas.microsoft.com/office/drawing/2014/main" id="{525661AF-6DBD-6BEE-B900-68ABF7FFC273}"/>
              </a:ext>
            </a:extLst>
          </p:cNvPr>
          <p:cNvSpPr>
            <a:spLocks noGrp="1"/>
          </p:cNvSpPr>
          <p:nvPr>
            <p:ph idx="1"/>
          </p:nvPr>
        </p:nvSpPr>
        <p:spPr/>
        <p:txBody>
          <a:bodyPr/>
          <a:lstStyle/>
          <a:p>
            <a:r>
              <a:rPr lang="en-US" b="1" dirty="0"/>
              <a:t>Collective Outliers </a:t>
            </a:r>
          </a:p>
          <a:p>
            <a:r>
              <a:rPr lang="en-US" dirty="0"/>
              <a:t>A subset of data objects </a:t>
            </a:r>
            <a:r>
              <a:rPr lang="en-US" dirty="0">
                <a:solidFill>
                  <a:schemeClr val="accent6"/>
                </a:solidFill>
              </a:rPr>
              <a:t>collectively deviate significantly from the whole data set</a:t>
            </a:r>
            <a:r>
              <a:rPr lang="en-US" dirty="0"/>
              <a:t>, even if the </a:t>
            </a:r>
            <a:r>
              <a:rPr lang="en-US" dirty="0">
                <a:solidFill>
                  <a:schemeClr val="accent6"/>
                </a:solidFill>
              </a:rPr>
              <a:t>individual data objects may not be outliers</a:t>
            </a:r>
          </a:p>
          <a:p>
            <a:r>
              <a:rPr lang="en-US" dirty="0"/>
              <a:t>Detection of collective outliers</a:t>
            </a:r>
          </a:p>
          <a:p>
            <a:pPr lvl="1"/>
            <a:r>
              <a:rPr lang="en-US" dirty="0"/>
              <a:t>Consider not only behavior </a:t>
            </a:r>
            <a:r>
              <a:rPr lang="en-US" dirty="0">
                <a:solidFill>
                  <a:schemeClr val="accent6"/>
                </a:solidFill>
              </a:rPr>
              <a:t>of individual objects, but also that of groups of objects</a:t>
            </a:r>
          </a:p>
          <a:p>
            <a:pPr lvl="1"/>
            <a:r>
              <a:rPr lang="en-US" dirty="0"/>
              <a:t>Need to have the background knowledge on the relationship among data objects, </a:t>
            </a:r>
            <a:r>
              <a:rPr lang="en-US" dirty="0">
                <a:solidFill>
                  <a:schemeClr val="accent6"/>
                </a:solidFill>
              </a:rPr>
              <a:t>such as a distance or similarity measure on objects.</a:t>
            </a:r>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A data </a:t>
            </a:r>
            <a:r>
              <a:rPr lang="en-US" dirty="0">
                <a:solidFill>
                  <a:schemeClr val="accent6"/>
                </a:solidFill>
              </a:rPr>
              <a:t>set may have multiple types of outlier</a:t>
            </a:r>
          </a:p>
          <a:p>
            <a:r>
              <a:rPr lang="en-US" dirty="0"/>
              <a:t>One </a:t>
            </a:r>
            <a:r>
              <a:rPr lang="en-US" dirty="0">
                <a:solidFill>
                  <a:schemeClr val="accent6"/>
                </a:solidFill>
              </a:rPr>
              <a:t>object may belong to more than one type of outlier</a:t>
            </a:r>
          </a:p>
          <a:p>
            <a:endParaRPr lang="en-US" dirty="0"/>
          </a:p>
        </p:txBody>
      </p:sp>
      <p:pic>
        <p:nvPicPr>
          <p:cNvPr id="4" name="Picture 6">
            <a:extLst>
              <a:ext uri="{FF2B5EF4-FFF2-40B4-BE49-F238E27FC236}">
                <a16:creationId xmlns:a16="http://schemas.microsoft.com/office/drawing/2014/main" id="{CA2EE7FB-780D-286E-77EA-E78D82DE5E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9964" y="3568390"/>
            <a:ext cx="2005012" cy="153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Box 8">
            <a:extLst>
              <a:ext uri="{FF2B5EF4-FFF2-40B4-BE49-F238E27FC236}">
                <a16:creationId xmlns:a16="http://schemas.microsoft.com/office/drawing/2014/main" id="{2DA95A6F-A7D3-8FC3-6B1E-3B4FCA01FA67}"/>
              </a:ext>
            </a:extLst>
          </p:cNvPr>
          <p:cNvSpPr txBox="1">
            <a:spLocks noChangeArrowheads="1"/>
          </p:cNvSpPr>
          <p:nvPr/>
        </p:nvSpPr>
        <p:spPr bwMode="auto">
          <a:xfrm>
            <a:off x="4425176" y="5168590"/>
            <a:ext cx="2362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50000"/>
              </a:spcBef>
            </a:pPr>
            <a:r>
              <a:rPr lang="en-US" altLang="en-US" sz="1800" dirty="0"/>
              <a:t>Collective Outlier</a:t>
            </a:r>
          </a:p>
        </p:txBody>
      </p:sp>
    </p:spTree>
    <p:extLst>
      <p:ext uri="{BB962C8B-B14F-4D97-AF65-F5344CB8AC3E}">
        <p14:creationId xmlns:p14="http://schemas.microsoft.com/office/powerpoint/2010/main" val="471962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C1D27-7AB4-843E-4794-161B1F0E3157}"/>
              </a:ext>
            </a:extLst>
          </p:cNvPr>
          <p:cNvSpPr>
            <a:spLocks noGrp="1"/>
          </p:cNvSpPr>
          <p:nvPr>
            <p:ph type="title"/>
          </p:nvPr>
        </p:nvSpPr>
        <p:spPr/>
        <p:txBody>
          <a:bodyPr/>
          <a:lstStyle/>
          <a:p>
            <a:r>
              <a:rPr lang="en-US" altLang="en-US" dirty="0"/>
              <a:t>Challenges of Outlier Detection</a:t>
            </a:r>
            <a:endParaRPr lang="en-US" dirty="0"/>
          </a:p>
        </p:txBody>
      </p:sp>
      <p:sp>
        <p:nvSpPr>
          <p:cNvPr id="3" name="Content Placeholder 2">
            <a:extLst>
              <a:ext uri="{FF2B5EF4-FFF2-40B4-BE49-F238E27FC236}">
                <a16:creationId xmlns:a16="http://schemas.microsoft.com/office/drawing/2014/main" id="{D2A02672-E56C-5162-E550-351BB50B393F}"/>
              </a:ext>
            </a:extLst>
          </p:cNvPr>
          <p:cNvSpPr>
            <a:spLocks noGrp="1"/>
          </p:cNvSpPr>
          <p:nvPr>
            <p:ph idx="1"/>
          </p:nvPr>
        </p:nvSpPr>
        <p:spPr/>
        <p:txBody>
          <a:bodyPr/>
          <a:lstStyle/>
          <a:p>
            <a:r>
              <a:rPr lang="en-US" b="1" dirty="0"/>
              <a:t>Modeling normal objects and outliers properly</a:t>
            </a:r>
          </a:p>
          <a:p>
            <a:pPr lvl="1"/>
            <a:r>
              <a:rPr lang="en-US" dirty="0"/>
              <a:t>Hard to </a:t>
            </a:r>
            <a:r>
              <a:rPr lang="en-US" dirty="0">
                <a:solidFill>
                  <a:schemeClr val="accent6"/>
                </a:solidFill>
              </a:rPr>
              <a:t>enumerate all possible normal behaviors </a:t>
            </a:r>
            <a:r>
              <a:rPr lang="en-US" dirty="0"/>
              <a:t>in an application</a:t>
            </a:r>
          </a:p>
          <a:p>
            <a:pPr lvl="1"/>
            <a:r>
              <a:rPr lang="en-US" dirty="0"/>
              <a:t>The </a:t>
            </a:r>
            <a:r>
              <a:rPr lang="en-US" dirty="0">
                <a:solidFill>
                  <a:schemeClr val="accent6"/>
                </a:solidFill>
              </a:rPr>
              <a:t>border between normal and outlier objects is often a gray area</a:t>
            </a:r>
          </a:p>
          <a:p>
            <a:r>
              <a:rPr lang="en-US" b="1" dirty="0"/>
              <a:t>Application-specific outlier detection</a:t>
            </a:r>
          </a:p>
          <a:p>
            <a:pPr lvl="1"/>
            <a:r>
              <a:rPr lang="en-US" dirty="0"/>
              <a:t>Choice of distance measure among objects and the model of relationship among objects are often </a:t>
            </a:r>
            <a:r>
              <a:rPr lang="en-US" dirty="0">
                <a:solidFill>
                  <a:schemeClr val="accent6"/>
                </a:solidFill>
              </a:rPr>
              <a:t>application-dependent</a:t>
            </a:r>
          </a:p>
          <a:p>
            <a:pPr lvl="1"/>
            <a:r>
              <a:rPr lang="en-US" dirty="0"/>
              <a:t>E.g., clinic data: a </a:t>
            </a:r>
            <a:r>
              <a:rPr lang="en-US" dirty="0">
                <a:solidFill>
                  <a:schemeClr val="accent6"/>
                </a:solidFill>
              </a:rPr>
              <a:t>small deviation could be an outlier</a:t>
            </a:r>
            <a:r>
              <a:rPr lang="en-US" dirty="0"/>
              <a:t>; while in marketing analysis, larger fluctuations</a:t>
            </a:r>
          </a:p>
          <a:p>
            <a:r>
              <a:rPr lang="en-US" b="1" dirty="0"/>
              <a:t>Handling noise in outlier detection</a:t>
            </a:r>
          </a:p>
          <a:p>
            <a:pPr lvl="1"/>
            <a:r>
              <a:rPr lang="en-US" dirty="0">
                <a:solidFill>
                  <a:schemeClr val="accent6"/>
                </a:solidFill>
              </a:rPr>
              <a:t>Noise may distort the normal objects </a:t>
            </a:r>
            <a:r>
              <a:rPr lang="en-US" dirty="0"/>
              <a:t>and </a:t>
            </a:r>
            <a:r>
              <a:rPr lang="en-US" dirty="0">
                <a:solidFill>
                  <a:schemeClr val="accent6"/>
                </a:solidFill>
              </a:rPr>
              <a:t>blur the distinction between normal objects and outliers</a:t>
            </a:r>
            <a:r>
              <a:rPr lang="en-US" dirty="0"/>
              <a:t>.  It may help hide </a:t>
            </a:r>
            <a:r>
              <a:rPr lang="en-US" dirty="0">
                <a:solidFill>
                  <a:schemeClr val="accent6"/>
                </a:solidFill>
              </a:rPr>
              <a:t>outliers and reduce the effectiveness of outlier detection </a:t>
            </a:r>
          </a:p>
          <a:p>
            <a:r>
              <a:rPr lang="en-US" b="1" dirty="0"/>
              <a:t>Understandability</a:t>
            </a:r>
          </a:p>
          <a:p>
            <a:pPr lvl="1"/>
            <a:r>
              <a:rPr lang="en-US" dirty="0"/>
              <a:t>Understand why these are </a:t>
            </a:r>
            <a:r>
              <a:rPr lang="en-US" dirty="0">
                <a:solidFill>
                  <a:schemeClr val="accent6"/>
                </a:solidFill>
              </a:rPr>
              <a:t>outliers: Justification of the detection</a:t>
            </a:r>
          </a:p>
          <a:p>
            <a:pPr lvl="1"/>
            <a:r>
              <a:rPr lang="en-US" dirty="0"/>
              <a:t>Specify </a:t>
            </a:r>
            <a:r>
              <a:rPr lang="en-US" dirty="0">
                <a:solidFill>
                  <a:schemeClr val="accent6"/>
                </a:solidFill>
              </a:rPr>
              <a:t>the degree of an outlier</a:t>
            </a:r>
            <a:r>
              <a:rPr lang="en-US" dirty="0"/>
              <a:t>: the unlikelihood of the object being generated by a normal mechanism</a:t>
            </a:r>
          </a:p>
          <a:p>
            <a:endParaRPr lang="en-US" dirty="0"/>
          </a:p>
        </p:txBody>
      </p:sp>
    </p:spTree>
    <p:extLst>
      <p:ext uri="{BB962C8B-B14F-4D97-AF65-F5344CB8AC3E}">
        <p14:creationId xmlns:p14="http://schemas.microsoft.com/office/powerpoint/2010/main" val="796052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63BDE-9826-0227-2754-6E156E4E160D}"/>
              </a:ext>
            </a:extLst>
          </p:cNvPr>
          <p:cNvSpPr>
            <a:spLocks noGrp="1"/>
          </p:cNvSpPr>
          <p:nvPr>
            <p:ph type="title"/>
          </p:nvPr>
        </p:nvSpPr>
        <p:spPr/>
        <p:txBody>
          <a:bodyPr/>
          <a:lstStyle/>
          <a:p>
            <a:r>
              <a:rPr lang="en-US" altLang="en-US" sz="3600" dirty="0"/>
              <a:t>Outlier Detection Methods</a:t>
            </a:r>
            <a:endParaRPr lang="en-US" dirty="0"/>
          </a:p>
        </p:txBody>
      </p:sp>
      <p:sp>
        <p:nvSpPr>
          <p:cNvPr id="3" name="Content Placeholder 2">
            <a:extLst>
              <a:ext uri="{FF2B5EF4-FFF2-40B4-BE49-F238E27FC236}">
                <a16:creationId xmlns:a16="http://schemas.microsoft.com/office/drawing/2014/main" id="{C745B7DB-5FF2-4484-7358-B663B7C2418D}"/>
              </a:ext>
            </a:extLst>
          </p:cNvPr>
          <p:cNvSpPr>
            <a:spLocks noGrp="1"/>
          </p:cNvSpPr>
          <p:nvPr>
            <p:ph idx="1"/>
          </p:nvPr>
        </p:nvSpPr>
        <p:spPr/>
        <p:txBody>
          <a:bodyPr/>
          <a:lstStyle/>
          <a:p>
            <a:r>
              <a:rPr lang="en-US" dirty="0"/>
              <a:t>Two ways to categorize </a:t>
            </a:r>
            <a:r>
              <a:rPr lang="en-US" dirty="0">
                <a:solidFill>
                  <a:schemeClr val="accent6"/>
                </a:solidFill>
              </a:rPr>
              <a:t>outlier detection methods</a:t>
            </a:r>
            <a:r>
              <a:rPr lang="en-US" dirty="0"/>
              <a:t>: </a:t>
            </a:r>
          </a:p>
          <a:p>
            <a:r>
              <a:rPr lang="en-US" b="1" dirty="0"/>
              <a:t>Based on whether user-labeled examples of outliers can be obtained: </a:t>
            </a:r>
          </a:p>
          <a:p>
            <a:pPr lvl="1"/>
            <a:r>
              <a:rPr lang="en-US" dirty="0"/>
              <a:t>Supervised, semi-supervised vs. unsupervised methods</a:t>
            </a:r>
          </a:p>
          <a:p>
            <a:r>
              <a:rPr lang="en-US" b="1" dirty="0"/>
              <a:t>Based on assumptions about normal data and outliers:</a:t>
            </a:r>
          </a:p>
          <a:p>
            <a:pPr lvl="1"/>
            <a:r>
              <a:rPr lang="en-US" dirty="0"/>
              <a:t>Statistical, proximity-based, and clustering-based methods</a:t>
            </a:r>
          </a:p>
          <a:p>
            <a:r>
              <a:rPr lang="en-US" b="1" dirty="0"/>
              <a:t>Supervised Methods </a:t>
            </a:r>
          </a:p>
          <a:p>
            <a:r>
              <a:rPr lang="en-US" dirty="0"/>
              <a:t>Modeling outlier </a:t>
            </a:r>
            <a:r>
              <a:rPr lang="en-US" dirty="0">
                <a:solidFill>
                  <a:schemeClr val="accent6"/>
                </a:solidFill>
              </a:rPr>
              <a:t>detection as a classification problem</a:t>
            </a:r>
          </a:p>
          <a:p>
            <a:r>
              <a:rPr lang="en-US" dirty="0"/>
              <a:t>The task </a:t>
            </a:r>
            <a:r>
              <a:rPr lang="en-US" dirty="0">
                <a:solidFill>
                  <a:schemeClr val="accent6"/>
                </a:solidFill>
              </a:rPr>
              <a:t>is to learn a classifier that can recognize outliers </a:t>
            </a:r>
          </a:p>
          <a:p>
            <a:r>
              <a:rPr lang="en-US" dirty="0"/>
              <a:t>Samples examined </a:t>
            </a:r>
            <a:r>
              <a:rPr lang="en-US" dirty="0">
                <a:solidFill>
                  <a:schemeClr val="accent6"/>
                </a:solidFill>
              </a:rPr>
              <a:t>by domain experts used for training &amp; testing</a:t>
            </a:r>
          </a:p>
          <a:p>
            <a:r>
              <a:rPr lang="en-US" dirty="0"/>
              <a:t>Methods for Learning a classifier for outlier detection effectively:</a:t>
            </a:r>
          </a:p>
          <a:p>
            <a:pPr lvl="1"/>
            <a:r>
              <a:rPr lang="en-US" dirty="0">
                <a:solidFill>
                  <a:schemeClr val="accent6"/>
                </a:solidFill>
              </a:rPr>
              <a:t>Model normal objects &amp; report those not matching the model as outliers</a:t>
            </a:r>
            <a:r>
              <a:rPr lang="en-US" dirty="0"/>
              <a:t>, or</a:t>
            </a:r>
          </a:p>
          <a:p>
            <a:pPr lvl="1"/>
            <a:r>
              <a:rPr lang="en-US" dirty="0">
                <a:solidFill>
                  <a:schemeClr val="accent6"/>
                </a:solidFill>
              </a:rPr>
              <a:t>Model outliers and treat those not matching the model as normal</a:t>
            </a:r>
          </a:p>
          <a:p>
            <a:pPr lvl="1"/>
            <a:endParaRPr lang="en-US" dirty="0"/>
          </a:p>
        </p:txBody>
      </p:sp>
    </p:spTree>
    <p:extLst>
      <p:ext uri="{BB962C8B-B14F-4D97-AF65-F5344CB8AC3E}">
        <p14:creationId xmlns:p14="http://schemas.microsoft.com/office/powerpoint/2010/main" val="443888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7B07F-37DC-39F0-955F-90BBE95826D7}"/>
              </a:ext>
            </a:extLst>
          </p:cNvPr>
          <p:cNvSpPr>
            <a:spLocks noGrp="1"/>
          </p:cNvSpPr>
          <p:nvPr>
            <p:ph type="title"/>
          </p:nvPr>
        </p:nvSpPr>
        <p:spPr/>
        <p:txBody>
          <a:bodyPr/>
          <a:lstStyle/>
          <a:p>
            <a:r>
              <a:rPr lang="en-US" altLang="en-US" sz="3200" dirty="0"/>
              <a:t>Outlier Detection Methods</a:t>
            </a:r>
            <a:endParaRPr lang="en-US" dirty="0"/>
          </a:p>
        </p:txBody>
      </p:sp>
      <p:sp>
        <p:nvSpPr>
          <p:cNvPr id="3" name="Content Placeholder 2">
            <a:extLst>
              <a:ext uri="{FF2B5EF4-FFF2-40B4-BE49-F238E27FC236}">
                <a16:creationId xmlns:a16="http://schemas.microsoft.com/office/drawing/2014/main" id="{56D6C159-14B7-FA0A-80CB-D014286908E9}"/>
              </a:ext>
            </a:extLst>
          </p:cNvPr>
          <p:cNvSpPr>
            <a:spLocks noGrp="1"/>
          </p:cNvSpPr>
          <p:nvPr>
            <p:ph idx="1"/>
          </p:nvPr>
        </p:nvSpPr>
        <p:spPr/>
        <p:txBody>
          <a:bodyPr/>
          <a:lstStyle/>
          <a:p>
            <a:r>
              <a:rPr lang="en-US" b="1" dirty="0"/>
              <a:t>Supervised Methods </a:t>
            </a:r>
          </a:p>
          <a:p>
            <a:r>
              <a:rPr lang="en-US" dirty="0"/>
              <a:t>Challenges</a:t>
            </a:r>
          </a:p>
          <a:p>
            <a:pPr lvl="1"/>
            <a:r>
              <a:rPr lang="en-US" dirty="0">
                <a:solidFill>
                  <a:schemeClr val="accent6"/>
                </a:solidFill>
              </a:rPr>
              <a:t>Imbalanced classes</a:t>
            </a:r>
            <a:r>
              <a:rPr lang="en-US" dirty="0"/>
              <a:t>, i.e., </a:t>
            </a:r>
            <a:r>
              <a:rPr lang="en-US" dirty="0">
                <a:solidFill>
                  <a:schemeClr val="accent6"/>
                </a:solidFill>
              </a:rPr>
              <a:t>outliers are rare</a:t>
            </a:r>
            <a:r>
              <a:rPr lang="en-US" dirty="0"/>
              <a:t>: Boost </a:t>
            </a:r>
            <a:r>
              <a:rPr lang="en-US" dirty="0">
                <a:solidFill>
                  <a:schemeClr val="accent6"/>
                </a:solidFill>
              </a:rPr>
              <a:t>the outlier class and make up some artificial outliers</a:t>
            </a:r>
          </a:p>
          <a:p>
            <a:pPr lvl="1"/>
            <a:r>
              <a:rPr lang="en-US" dirty="0">
                <a:solidFill>
                  <a:schemeClr val="accent6"/>
                </a:solidFill>
              </a:rPr>
              <a:t>Catch as many outliers as possible</a:t>
            </a:r>
            <a:r>
              <a:rPr lang="en-US" dirty="0"/>
              <a:t>, i.e., recall is </a:t>
            </a:r>
            <a:r>
              <a:rPr lang="en-US" dirty="0">
                <a:solidFill>
                  <a:schemeClr val="accent6"/>
                </a:solidFill>
              </a:rPr>
              <a:t>more important than accuracy </a:t>
            </a:r>
            <a:r>
              <a:rPr lang="en-US" dirty="0"/>
              <a:t>(i.e., not mislabeling normal objects as outliers)</a:t>
            </a:r>
          </a:p>
          <a:p>
            <a:r>
              <a:rPr lang="en-US" b="1" dirty="0"/>
              <a:t>Unsupervised Methods </a:t>
            </a:r>
          </a:p>
          <a:p>
            <a:r>
              <a:rPr lang="en-US" dirty="0"/>
              <a:t>Assume the normal objects are </a:t>
            </a:r>
            <a:r>
              <a:rPr lang="en-US" dirty="0">
                <a:solidFill>
                  <a:schemeClr val="accent6"/>
                </a:solidFill>
              </a:rPr>
              <a:t>somewhat ``clustered'‘ into multiple groups</a:t>
            </a:r>
            <a:r>
              <a:rPr lang="en-US" dirty="0"/>
              <a:t>, each having some </a:t>
            </a:r>
            <a:r>
              <a:rPr lang="en-US" dirty="0">
                <a:solidFill>
                  <a:schemeClr val="accent6"/>
                </a:solidFill>
              </a:rPr>
              <a:t>distinct features</a:t>
            </a:r>
          </a:p>
          <a:p>
            <a:r>
              <a:rPr lang="en-US" dirty="0"/>
              <a:t>An outlier is expected to be far away from </a:t>
            </a:r>
            <a:r>
              <a:rPr lang="en-US" dirty="0">
                <a:solidFill>
                  <a:schemeClr val="accent6"/>
                </a:solidFill>
              </a:rPr>
              <a:t>any groups of normal objects</a:t>
            </a:r>
          </a:p>
          <a:p>
            <a:r>
              <a:rPr lang="en-US" dirty="0"/>
              <a:t>Weakness: Cannot detect </a:t>
            </a:r>
            <a:r>
              <a:rPr lang="en-US" dirty="0">
                <a:solidFill>
                  <a:schemeClr val="accent6"/>
                </a:solidFill>
              </a:rPr>
              <a:t>collective outlier effectively</a:t>
            </a:r>
          </a:p>
          <a:p>
            <a:pPr lvl="1"/>
            <a:r>
              <a:rPr lang="en-US" dirty="0"/>
              <a:t>Normal objects may not share any strong patterns, but the collective </a:t>
            </a:r>
            <a:r>
              <a:rPr lang="en-US" dirty="0">
                <a:solidFill>
                  <a:schemeClr val="accent6"/>
                </a:solidFill>
              </a:rPr>
              <a:t>outliers may share high similarity in a small area</a:t>
            </a:r>
          </a:p>
          <a:p>
            <a:pPr marL="457200" lvl="1" indent="0">
              <a:buNone/>
            </a:pPr>
            <a:endParaRPr lang="en-US" dirty="0"/>
          </a:p>
        </p:txBody>
      </p:sp>
    </p:spTree>
    <p:extLst>
      <p:ext uri="{BB962C8B-B14F-4D97-AF65-F5344CB8AC3E}">
        <p14:creationId xmlns:p14="http://schemas.microsoft.com/office/powerpoint/2010/main" val="1914160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CF379-728D-E753-E7E9-5AA04537796B}"/>
              </a:ext>
            </a:extLst>
          </p:cNvPr>
          <p:cNvSpPr>
            <a:spLocks noGrp="1"/>
          </p:cNvSpPr>
          <p:nvPr>
            <p:ph type="title"/>
          </p:nvPr>
        </p:nvSpPr>
        <p:spPr/>
        <p:txBody>
          <a:bodyPr/>
          <a:lstStyle/>
          <a:p>
            <a:r>
              <a:rPr lang="en-US" dirty="0"/>
              <a:t>Supervised and Unsupervised Learning</a:t>
            </a:r>
          </a:p>
        </p:txBody>
      </p:sp>
      <p:graphicFrame>
        <p:nvGraphicFramePr>
          <p:cNvPr id="4" name="Content Placeholder 4">
            <a:extLst>
              <a:ext uri="{FF2B5EF4-FFF2-40B4-BE49-F238E27FC236}">
                <a16:creationId xmlns:a16="http://schemas.microsoft.com/office/drawing/2014/main" id="{5A27A757-2D61-158D-2DD6-D0AFA690E9BF}"/>
              </a:ext>
            </a:extLst>
          </p:cNvPr>
          <p:cNvGraphicFramePr>
            <a:graphicFrameLocks/>
          </p:cNvGraphicFramePr>
          <p:nvPr>
            <p:extLst>
              <p:ext uri="{D42A27DB-BD31-4B8C-83A1-F6EECF244321}">
                <p14:modId xmlns:p14="http://schemas.microsoft.com/office/powerpoint/2010/main" val="3353107662"/>
              </p:ext>
            </p:extLst>
          </p:nvPr>
        </p:nvGraphicFramePr>
        <p:xfrm>
          <a:off x="273132" y="868680"/>
          <a:ext cx="9737767" cy="5120640"/>
        </p:xfrm>
        <a:graphic>
          <a:graphicData uri="http://schemas.openxmlformats.org/drawingml/2006/table">
            <a:tbl>
              <a:tblPr firstRow="1" bandRow="1">
                <a:tableStyleId>{8EC20E35-A176-4012-BC5E-935CFFF8708E}</a:tableStyleId>
              </a:tblPr>
              <a:tblGrid>
                <a:gridCol w="4797632">
                  <a:extLst>
                    <a:ext uri="{9D8B030D-6E8A-4147-A177-3AD203B41FA5}">
                      <a16:colId xmlns:a16="http://schemas.microsoft.com/office/drawing/2014/main" val="20000"/>
                    </a:ext>
                  </a:extLst>
                </a:gridCol>
                <a:gridCol w="4940135">
                  <a:extLst>
                    <a:ext uri="{9D8B030D-6E8A-4147-A177-3AD203B41FA5}">
                      <a16:colId xmlns:a16="http://schemas.microsoft.com/office/drawing/2014/main" val="20001"/>
                    </a:ext>
                  </a:extLst>
                </a:gridCol>
              </a:tblGrid>
              <a:tr h="35492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Supervised Learning</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Unsupervised Learning</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354921">
                <a:tc>
                  <a:txBody>
                    <a:bodyPr/>
                    <a:lstStyle/>
                    <a:p>
                      <a:pPr algn="l"/>
                      <a:r>
                        <a:rPr lang="en-US" sz="2400" dirty="0"/>
                        <a:t>Input data is </a:t>
                      </a:r>
                      <a:r>
                        <a:rPr lang="en-US" sz="2400" dirty="0">
                          <a:solidFill>
                            <a:srgbClr val="C00000"/>
                          </a:solidFill>
                        </a:rPr>
                        <a:t>labeled</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2400" b="0" dirty="0">
                          <a:solidFill>
                            <a:schemeClr val="tx1"/>
                          </a:solidFill>
                        </a:rPr>
                        <a:t>Input data is </a:t>
                      </a:r>
                      <a:r>
                        <a:rPr lang="en-US" sz="2400" b="0" dirty="0">
                          <a:solidFill>
                            <a:srgbClr val="C00000"/>
                          </a:solidFill>
                        </a:rPr>
                        <a:t>unlabeled</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54921">
                <a:tc>
                  <a:txBody>
                    <a:bodyPr/>
                    <a:lstStyle/>
                    <a:p>
                      <a:pPr algn="l"/>
                      <a:r>
                        <a:rPr lang="en-US" sz="2400" dirty="0">
                          <a:solidFill>
                            <a:srgbClr val="C00000"/>
                          </a:solidFill>
                        </a:rPr>
                        <a:t>Has</a:t>
                      </a:r>
                      <a:r>
                        <a:rPr lang="en-US" sz="2400" dirty="0"/>
                        <a:t> a </a:t>
                      </a:r>
                      <a:r>
                        <a:rPr lang="en-US" sz="2400" dirty="0">
                          <a:solidFill>
                            <a:srgbClr val="C00000"/>
                          </a:solidFill>
                        </a:rPr>
                        <a:t>feedback</a:t>
                      </a:r>
                      <a:r>
                        <a:rPr lang="en-US" sz="2400" dirty="0"/>
                        <a:t> mechanism</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2400" b="0" dirty="0">
                          <a:solidFill>
                            <a:srgbClr val="C00000"/>
                          </a:solidFill>
                        </a:rPr>
                        <a:t>Has no feedback</a:t>
                      </a:r>
                      <a:r>
                        <a:rPr lang="en-US" sz="2400" b="0" dirty="0">
                          <a:solidFill>
                            <a:schemeClr val="tx1"/>
                          </a:solidFill>
                        </a:rPr>
                        <a:t> mechanism</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54921">
                <a:tc>
                  <a:txBody>
                    <a:bodyPr/>
                    <a:lstStyle/>
                    <a:p>
                      <a:pPr algn="l"/>
                      <a:r>
                        <a:rPr lang="en-US" sz="2400" dirty="0"/>
                        <a:t>Data is classified based on</a:t>
                      </a:r>
                    </a:p>
                    <a:p>
                      <a:pPr algn="l"/>
                      <a:r>
                        <a:rPr lang="en-US" sz="2400" dirty="0"/>
                        <a:t>the </a:t>
                      </a:r>
                      <a:r>
                        <a:rPr lang="en-US" sz="2400" dirty="0">
                          <a:solidFill>
                            <a:srgbClr val="C00000"/>
                          </a:solidFill>
                        </a:rPr>
                        <a:t>training dataset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2400" b="0" dirty="0"/>
                        <a:t>Assigns </a:t>
                      </a:r>
                      <a:r>
                        <a:rPr lang="en-US" sz="2400" b="0" dirty="0">
                          <a:solidFill>
                            <a:srgbClr val="C00000"/>
                          </a:solidFill>
                        </a:rPr>
                        <a:t>properties of given</a:t>
                      </a:r>
                    </a:p>
                    <a:p>
                      <a:pPr algn="l"/>
                      <a:r>
                        <a:rPr lang="en-US" sz="2400" b="0" dirty="0">
                          <a:solidFill>
                            <a:srgbClr val="C00000"/>
                          </a:solidFill>
                        </a:rPr>
                        <a:t>data</a:t>
                      </a:r>
                      <a:r>
                        <a:rPr lang="en-US" sz="2400" b="0" dirty="0"/>
                        <a:t> to classify it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54921">
                <a:tc>
                  <a:txBody>
                    <a:bodyPr/>
                    <a:lstStyle/>
                    <a:p>
                      <a:pPr algn="l"/>
                      <a:r>
                        <a:rPr lang="en-US" sz="2400" dirty="0"/>
                        <a:t>Divided into </a:t>
                      </a:r>
                      <a:r>
                        <a:rPr lang="en-US" sz="2400" dirty="0">
                          <a:solidFill>
                            <a:srgbClr val="C00000"/>
                          </a:solidFill>
                        </a:rPr>
                        <a:t>Regression</a:t>
                      </a:r>
                    </a:p>
                    <a:p>
                      <a:pPr algn="l"/>
                      <a:r>
                        <a:rPr lang="en-US" sz="2400" dirty="0"/>
                        <a:t>&amp; </a:t>
                      </a:r>
                      <a:r>
                        <a:rPr lang="en-US" sz="2400" dirty="0">
                          <a:solidFill>
                            <a:srgbClr val="C00000"/>
                          </a:solidFill>
                        </a:rPr>
                        <a:t>Classification</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2400" b="0" dirty="0"/>
                        <a:t>Divided into </a:t>
                      </a:r>
                      <a:r>
                        <a:rPr lang="en-US" sz="2400" b="0" dirty="0">
                          <a:solidFill>
                            <a:srgbClr val="C00000"/>
                          </a:solidFill>
                        </a:rPr>
                        <a:t>Clustering</a:t>
                      </a:r>
                    </a:p>
                    <a:p>
                      <a:pPr algn="l"/>
                      <a:r>
                        <a:rPr lang="en-US" sz="2400" b="0" dirty="0"/>
                        <a:t>&amp; </a:t>
                      </a:r>
                      <a:r>
                        <a:rPr lang="en-US" sz="2400" b="0" dirty="0">
                          <a:solidFill>
                            <a:srgbClr val="C00000"/>
                          </a:solidFill>
                        </a:rPr>
                        <a:t>Association</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354921">
                <a:tc>
                  <a:txBody>
                    <a:bodyPr/>
                    <a:lstStyle/>
                    <a:p>
                      <a:pPr algn="l"/>
                      <a:r>
                        <a:rPr lang="en-US" sz="2400" dirty="0"/>
                        <a:t>Used for </a:t>
                      </a:r>
                      <a:r>
                        <a:rPr lang="en-US" sz="2400" dirty="0">
                          <a:solidFill>
                            <a:srgbClr val="C00000"/>
                          </a:solidFill>
                        </a:rPr>
                        <a:t>prediction</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2400" b="0" dirty="0"/>
                        <a:t>Used for </a:t>
                      </a:r>
                      <a:r>
                        <a:rPr lang="en-US" sz="2400" b="0" dirty="0">
                          <a:solidFill>
                            <a:srgbClr val="C00000"/>
                          </a:solidFill>
                        </a:rPr>
                        <a:t>analysis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354921">
                <a:tc>
                  <a:txBody>
                    <a:bodyPr/>
                    <a:lstStyle/>
                    <a:p>
                      <a:pPr algn="l"/>
                      <a:r>
                        <a:rPr lang="en-US" sz="2400" dirty="0"/>
                        <a:t>Algorithms include: </a:t>
                      </a:r>
                      <a:r>
                        <a:rPr lang="en-US" sz="2400" dirty="0">
                          <a:solidFill>
                            <a:srgbClr val="C00000"/>
                          </a:solidFill>
                        </a:rPr>
                        <a:t>decision</a:t>
                      </a:r>
                    </a:p>
                    <a:p>
                      <a:pPr algn="l"/>
                      <a:r>
                        <a:rPr lang="en-US" sz="2400" dirty="0">
                          <a:solidFill>
                            <a:srgbClr val="C00000"/>
                          </a:solidFill>
                        </a:rPr>
                        <a:t>trees, logistic regressions,</a:t>
                      </a:r>
                    </a:p>
                    <a:p>
                      <a:pPr algn="l"/>
                      <a:r>
                        <a:rPr lang="en-US" sz="2400" dirty="0">
                          <a:solidFill>
                            <a:srgbClr val="C00000"/>
                          </a:solidFill>
                        </a:rPr>
                        <a:t>support vector machine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2400" b="0" dirty="0"/>
                        <a:t>Algorithms include: </a:t>
                      </a:r>
                      <a:r>
                        <a:rPr lang="en-US" sz="2400" b="0" dirty="0">
                          <a:solidFill>
                            <a:srgbClr val="C00000"/>
                          </a:solidFill>
                        </a:rPr>
                        <a:t>k-means</a:t>
                      </a:r>
                    </a:p>
                    <a:p>
                      <a:pPr algn="l"/>
                      <a:r>
                        <a:rPr lang="en-US" sz="2400" b="0" dirty="0">
                          <a:solidFill>
                            <a:srgbClr val="C00000"/>
                          </a:solidFill>
                        </a:rPr>
                        <a:t>clustering, hierarchical</a:t>
                      </a:r>
                    </a:p>
                    <a:p>
                      <a:pPr algn="l"/>
                      <a:r>
                        <a:rPr lang="en-US" sz="2400" b="0" dirty="0">
                          <a:solidFill>
                            <a:srgbClr val="C00000"/>
                          </a:solidFill>
                        </a:rPr>
                        <a:t>clustering, </a:t>
                      </a:r>
                      <a:r>
                        <a:rPr lang="en-US" sz="2400" b="0" dirty="0" err="1">
                          <a:solidFill>
                            <a:srgbClr val="C00000"/>
                          </a:solidFill>
                        </a:rPr>
                        <a:t>apriori</a:t>
                      </a:r>
                      <a:r>
                        <a:rPr lang="en-US" sz="2400" b="0" dirty="0">
                          <a:solidFill>
                            <a:srgbClr val="C00000"/>
                          </a:solidFill>
                        </a:rPr>
                        <a:t> algorithm</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952757976"/>
                  </a:ext>
                </a:extLst>
              </a:tr>
              <a:tr h="354921">
                <a:tc>
                  <a:txBody>
                    <a:bodyPr/>
                    <a:lstStyle/>
                    <a:p>
                      <a:pPr algn="l"/>
                      <a:r>
                        <a:rPr lang="en-US" sz="2400" dirty="0"/>
                        <a:t>A </a:t>
                      </a:r>
                      <a:r>
                        <a:rPr lang="en-US" sz="2400" dirty="0">
                          <a:solidFill>
                            <a:srgbClr val="C00000"/>
                          </a:solidFill>
                        </a:rPr>
                        <a:t>known</a:t>
                      </a:r>
                      <a:r>
                        <a:rPr lang="en-US" sz="2400" dirty="0"/>
                        <a:t> number of </a:t>
                      </a:r>
                      <a:r>
                        <a:rPr lang="en-US" sz="2400" dirty="0">
                          <a:solidFill>
                            <a:srgbClr val="C00000"/>
                          </a:solidFill>
                        </a:rPr>
                        <a:t>classes</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dirty="0"/>
                        <a:t>A </a:t>
                      </a:r>
                      <a:r>
                        <a:rPr lang="en-US" sz="2400" b="0" dirty="0">
                          <a:solidFill>
                            <a:srgbClr val="C00000"/>
                          </a:solidFill>
                        </a:rPr>
                        <a:t>unknown</a:t>
                      </a:r>
                      <a:r>
                        <a:rPr lang="en-US" sz="2400" b="0" dirty="0"/>
                        <a:t> number of </a:t>
                      </a:r>
                      <a:r>
                        <a:rPr lang="en-US" sz="2400" b="0" dirty="0">
                          <a:solidFill>
                            <a:srgbClr val="C00000"/>
                          </a:solidFill>
                        </a:rPr>
                        <a:t>classes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997774730"/>
                  </a:ext>
                </a:extLst>
              </a:tr>
            </a:tbl>
          </a:graphicData>
        </a:graphic>
      </p:graphicFrame>
    </p:spTree>
    <p:extLst>
      <p:ext uri="{BB962C8B-B14F-4D97-AF65-F5344CB8AC3E}">
        <p14:creationId xmlns:p14="http://schemas.microsoft.com/office/powerpoint/2010/main" val="368541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16B3A-9192-E151-1CEA-CA18B0FA2D21}"/>
              </a:ext>
            </a:extLst>
          </p:cNvPr>
          <p:cNvSpPr>
            <a:spLocks noGrp="1"/>
          </p:cNvSpPr>
          <p:nvPr>
            <p:ph type="title"/>
          </p:nvPr>
        </p:nvSpPr>
        <p:spPr/>
        <p:txBody>
          <a:bodyPr/>
          <a:lstStyle/>
          <a:p>
            <a:r>
              <a:rPr lang="en-US" altLang="en-US" sz="3600" dirty="0"/>
              <a:t>Outlier Detection Methods</a:t>
            </a:r>
            <a:endParaRPr lang="en-US" dirty="0"/>
          </a:p>
        </p:txBody>
      </p:sp>
      <p:sp>
        <p:nvSpPr>
          <p:cNvPr id="3" name="Content Placeholder 2">
            <a:extLst>
              <a:ext uri="{FF2B5EF4-FFF2-40B4-BE49-F238E27FC236}">
                <a16:creationId xmlns:a16="http://schemas.microsoft.com/office/drawing/2014/main" id="{808DA70D-A34B-0C42-83A5-B26DDA85C687}"/>
              </a:ext>
            </a:extLst>
          </p:cNvPr>
          <p:cNvSpPr>
            <a:spLocks noGrp="1"/>
          </p:cNvSpPr>
          <p:nvPr>
            <p:ph idx="1"/>
          </p:nvPr>
        </p:nvSpPr>
        <p:spPr/>
        <p:txBody>
          <a:bodyPr/>
          <a:lstStyle/>
          <a:p>
            <a:r>
              <a:rPr lang="en-US" b="1" dirty="0"/>
              <a:t>Unsupervised Methods </a:t>
            </a:r>
          </a:p>
          <a:p>
            <a:r>
              <a:rPr lang="en-US" dirty="0"/>
              <a:t>Many clustering methods can </a:t>
            </a:r>
            <a:r>
              <a:rPr lang="en-US" dirty="0">
                <a:solidFill>
                  <a:schemeClr val="accent6"/>
                </a:solidFill>
              </a:rPr>
              <a:t>be adapted for unsupervised methods</a:t>
            </a:r>
          </a:p>
          <a:p>
            <a:pPr lvl="1"/>
            <a:r>
              <a:rPr lang="en-US" dirty="0"/>
              <a:t>Find clusters, </a:t>
            </a:r>
            <a:r>
              <a:rPr lang="en-US" dirty="0">
                <a:solidFill>
                  <a:schemeClr val="accent6"/>
                </a:solidFill>
              </a:rPr>
              <a:t>then outliers: not belonging to any cluster</a:t>
            </a:r>
          </a:p>
          <a:p>
            <a:pPr lvl="1"/>
            <a:r>
              <a:rPr lang="en-US" dirty="0"/>
              <a:t>Problem 1: Hard to </a:t>
            </a:r>
            <a:r>
              <a:rPr lang="en-US" dirty="0">
                <a:solidFill>
                  <a:schemeClr val="accent6"/>
                </a:solidFill>
              </a:rPr>
              <a:t>distinguish noise from outliers</a:t>
            </a:r>
          </a:p>
          <a:p>
            <a:pPr lvl="1"/>
            <a:r>
              <a:rPr lang="en-US" dirty="0"/>
              <a:t>Problem 2: Costly </a:t>
            </a:r>
            <a:r>
              <a:rPr lang="en-US" dirty="0">
                <a:solidFill>
                  <a:schemeClr val="accent6"/>
                </a:solidFill>
              </a:rPr>
              <a:t>since first clustering</a:t>
            </a:r>
            <a:r>
              <a:rPr lang="en-US" dirty="0"/>
              <a:t>: but far less outliers than normal objects </a:t>
            </a:r>
          </a:p>
          <a:p>
            <a:r>
              <a:rPr lang="en-US" b="1" dirty="0"/>
              <a:t>Semi-Supervised Methods </a:t>
            </a:r>
          </a:p>
          <a:p>
            <a:r>
              <a:rPr lang="en-US" dirty="0"/>
              <a:t>Situation: </a:t>
            </a:r>
            <a:r>
              <a:rPr lang="en-US" dirty="0">
                <a:solidFill>
                  <a:schemeClr val="accent6"/>
                </a:solidFill>
              </a:rPr>
              <a:t>In many applications, the number of labeled data is often small: Labels could be on outliers only, normal objects only, or both</a:t>
            </a:r>
          </a:p>
          <a:p>
            <a:r>
              <a:rPr lang="en-US" dirty="0"/>
              <a:t>Semi-supervised outlier detection: </a:t>
            </a:r>
            <a:r>
              <a:rPr lang="en-US" dirty="0">
                <a:solidFill>
                  <a:schemeClr val="accent6"/>
                </a:solidFill>
              </a:rPr>
              <a:t>Regarded as applications of semi-supervised learning</a:t>
            </a:r>
          </a:p>
          <a:p>
            <a:r>
              <a:rPr lang="en-US" dirty="0"/>
              <a:t>If some </a:t>
            </a:r>
            <a:r>
              <a:rPr lang="en-US" dirty="0">
                <a:solidFill>
                  <a:schemeClr val="accent6"/>
                </a:solidFill>
              </a:rPr>
              <a:t>labeled normal objects are available</a:t>
            </a:r>
          </a:p>
          <a:p>
            <a:pPr lvl="1"/>
            <a:r>
              <a:rPr lang="en-US" dirty="0"/>
              <a:t>Use </a:t>
            </a:r>
            <a:r>
              <a:rPr lang="en-US" dirty="0">
                <a:solidFill>
                  <a:schemeClr val="accent6"/>
                </a:solidFill>
              </a:rPr>
              <a:t>the labeled examples and the proximate unlabeled objects to train a model for normal objects</a:t>
            </a:r>
          </a:p>
          <a:p>
            <a:pPr lvl="1"/>
            <a:r>
              <a:rPr lang="en-US" dirty="0"/>
              <a:t>Those not </a:t>
            </a:r>
            <a:r>
              <a:rPr lang="en-US" dirty="0">
                <a:solidFill>
                  <a:schemeClr val="accent6"/>
                </a:solidFill>
              </a:rPr>
              <a:t>fitting the model of normal objects are detected as outliers</a:t>
            </a:r>
          </a:p>
          <a:p>
            <a:endParaRPr lang="en-US" dirty="0"/>
          </a:p>
        </p:txBody>
      </p:sp>
    </p:spTree>
    <p:extLst>
      <p:ext uri="{BB962C8B-B14F-4D97-AF65-F5344CB8AC3E}">
        <p14:creationId xmlns:p14="http://schemas.microsoft.com/office/powerpoint/2010/main" val="4108657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093-111D-2F40-288F-CF640657ED56}"/>
              </a:ext>
            </a:extLst>
          </p:cNvPr>
          <p:cNvSpPr>
            <a:spLocks noGrp="1"/>
          </p:cNvSpPr>
          <p:nvPr>
            <p:ph type="title"/>
          </p:nvPr>
        </p:nvSpPr>
        <p:spPr/>
        <p:txBody>
          <a:bodyPr/>
          <a:lstStyle/>
          <a:p>
            <a:r>
              <a:rPr lang="en-US" altLang="en-US" sz="3200" dirty="0"/>
              <a:t>Outlier Detection Methods</a:t>
            </a:r>
            <a:endParaRPr lang="en-US" dirty="0"/>
          </a:p>
        </p:txBody>
      </p:sp>
      <p:sp>
        <p:nvSpPr>
          <p:cNvPr id="3" name="Content Placeholder 2">
            <a:extLst>
              <a:ext uri="{FF2B5EF4-FFF2-40B4-BE49-F238E27FC236}">
                <a16:creationId xmlns:a16="http://schemas.microsoft.com/office/drawing/2014/main" id="{20B2145F-6F4F-2CDD-61C5-E610323664FC}"/>
              </a:ext>
            </a:extLst>
          </p:cNvPr>
          <p:cNvSpPr>
            <a:spLocks noGrp="1"/>
          </p:cNvSpPr>
          <p:nvPr>
            <p:ph idx="1"/>
          </p:nvPr>
        </p:nvSpPr>
        <p:spPr>
          <a:xfrm>
            <a:off x="131180" y="863444"/>
            <a:ext cx="11929641" cy="2948535"/>
          </a:xfrm>
        </p:spPr>
        <p:txBody>
          <a:bodyPr/>
          <a:lstStyle/>
          <a:p>
            <a:r>
              <a:rPr lang="en-US" dirty="0"/>
              <a:t>If only some </a:t>
            </a:r>
            <a:r>
              <a:rPr lang="en-US" dirty="0">
                <a:solidFill>
                  <a:srgbClr val="C00000"/>
                </a:solidFill>
              </a:rPr>
              <a:t>labeled outliers are available</a:t>
            </a:r>
            <a:r>
              <a:rPr lang="en-US" dirty="0"/>
              <a:t>, a </a:t>
            </a:r>
            <a:r>
              <a:rPr lang="en-US" dirty="0">
                <a:solidFill>
                  <a:srgbClr val="C00000"/>
                </a:solidFill>
              </a:rPr>
              <a:t>small number of labeled outliers many not cover </a:t>
            </a:r>
            <a:r>
              <a:rPr lang="en-US" dirty="0"/>
              <a:t>the possible outliers well</a:t>
            </a:r>
          </a:p>
          <a:p>
            <a:pPr lvl="1"/>
            <a:r>
              <a:rPr lang="en-US" dirty="0"/>
              <a:t>To improve the quality of outlier detection, one can get help from models for normal objects learned from unsupervised methods </a:t>
            </a:r>
          </a:p>
          <a:p>
            <a:r>
              <a:rPr lang="en-US" b="1" dirty="0"/>
              <a:t>Statistical Methods:</a:t>
            </a:r>
          </a:p>
          <a:p>
            <a:r>
              <a:rPr lang="en-US" dirty="0"/>
              <a:t>Statistical methods (also known as model-based methods) make </a:t>
            </a:r>
            <a:r>
              <a:rPr lang="en-US" dirty="0">
                <a:solidFill>
                  <a:srgbClr val="C00000"/>
                </a:solidFill>
              </a:rPr>
              <a:t>assumptions of data normality</a:t>
            </a:r>
            <a:r>
              <a:rPr lang="en-US" dirty="0"/>
              <a:t>. They assume </a:t>
            </a:r>
            <a:r>
              <a:rPr lang="en-US" dirty="0">
                <a:solidFill>
                  <a:srgbClr val="C00000"/>
                </a:solidFill>
              </a:rPr>
              <a:t>that normal data objects are generated </a:t>
            </a:r>
            <a:r>
              <a:rPr lang="en-US" dirty="0"/>
              <a:t>by a </a:t>
            </a:r>
            <a:r>
              <a:rPr lang="en-US" dirty="0">
                <a:solidFill>
                  <a:srgbClr val="C00000"/>
                </a:solidFill>
              </a:rPr>
              <a:t>statistical (stochastic) model, and that data not following the model are outliers. </a:t>
            </a:r>
          </a:p>
          <a:p>
            <a:endParaRPr lang="en-US" dirty="0"/>
          </a:p>
        </p:txBody>
      </p:sp>
      <p:pic>
        <p:nvPicPr>
          <p:cNvPr id="4" name="Picture 8">
            <a:extLst>
              <a:ext uri="{FF2B5EF4-FFF2-40B4-BE49-F238E27FC236}">
                <a16:creationId xmlns:a16="http://schemas.microsoft.com/office/drawing/2014/main" id="{BDBEADB1-663E-F760-293A-01C996D419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12766" y="3652694"/>
            <a:ext cx="2198688" cy="162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2">
            <a:extLst>
              <a:ext uri="{FF2B5EF4-FFF2-40B4-BE49-F238E27FC236}">
                <a16:creationId xmlns:a16="http://schemas.microsoft.com/office/drawing/2014/main" id="{8904D302-982A-959B-2CE6-DC23428D5320}"/>
              </a:ext>
            </a:extLst>
          </p:cNvPr>
          <p:cNvSpPr txBox="1">
            <a:spLocks/>
          </p:cNvSpPr>
          <p:nvPr/>
        </p:nvSpPr>
        <p:spPr>
          <a:xfrm>
            <a:off x="131181" y="3909465"/>
            <a:ext cx="8727812" cy="294853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ebdings" panose="05030102010509060703"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Example (right figure): First use </a:t>
            </a:r>
            <a:r>
              <a:rPr lang="en-US" dirty="0">
                <a:solidFill>
                  <a:srgbClr val="C00000"/>
                </a:solidFill>
              </a:rPr>
              <a:t>Gaussian distribution to model the normal data</a:t>
            </a:r>
          </a:p>
          <a:p>
            <a:pPr lvl="1"/>
            <a:r>
              <a:rPr lang="en-US" dirty="0"/>
              <a:t>For each </a:t>
            </a:r>
            <a:r>
              <a:rPr lang="en-US" dirty="0">
                <a:solidFill>
                  <a:srgbClr val="C00000"/>
                </a:solidFill>
              </a:rPr>
              <a:t>object y in region R</a:t>
            </a:r>
            <a:r>
              <a:rPr lang="en-US" dirty="0"/>
              <a:t>, estimate </a:t>
            </a:r>
            <a:r>
              <a:rPr lang="en-US" dirty="0" err="1"/>
              <a:t>gD</a:t>
            </a:r>
            <a:r>
              <a:rPr lang="en-US" dirty="0"/>
              <a:t>(y), the </a:t>
            </a:r>
            <a:r>
              <a:rPr lang="en-US" dirty="0">
                <a:solidFill>
                  <a:srgbClr val="C00000"/>
                </a:solidFill>
              </a:rPr>
              <a:t>probability of y fits the Gaussian distribution</a:t>
            </a:r>
          </a:p>
          <a:p>
            <a:pPr lvl="1"/>
            <a:r>
              <a:rPr lang="en-US" dirty="0">
                <a:solidFill>
                  <a:srgbClr val="C00000"/>
                </a:solidFill>
              </a:rPr>
              <a:t>If </a:t>
            </a:r>
            <a:r>
              <a:rPr lang="en-US" dirty="0" err="1">
                <a:solidFill>
                  <a:srgbClr val="C00000"/>
                </a:solidFill>
              </a:rPr>
              <a:t>gD</a:t>
            </a:r>
            <a:r>
              <a:rPr lang="en-US" dirty="0">
                <a:solidFill>
                  <a:srgbClr val="C00000"/>
                </a:solidFill>
              </a:rPr>
              <a:t>(y) is very low, y </a:t>
            </a:r>
            <a:r>
              <a:rPr lang="en-US" dirty="0"/>
              <a:t>is unlikely generated by the </a:t>
            </a:r>
            <a:r>
              <a:rPr lang="en-US" dirty="0">
                <a:solidFill>
                  <a:srgbClr val="C00000"/>
                </a:solidFill>
              </a:rPr>
              <a:t>Gaussian model, thus an outlier</a:t>
            </a:r>
          </a:p>
          <a:p>
            <a:pPr lvl="1"/>
            <a:r>
              <a:rPr lang="en-US" altLang="en-US" dirty="0"/>
              <a:t>Effectiveness of </a:t>
            </a:r>
            <a:r>
              <a:rPr lang="en-US" altLang="en-US" dirty="0">
                <a:solidFill>
                  <a:srgbClr val="C00000"/>
                </a:solidFill>
              </a:rPr>
              <a:t>statistical methods</a:t>
            </a:r>
            <a:r>
              <a:rPr lang="en-US" altLang="en-US" dirty="0"/>
              <a:t>: highly </a:t>
            </a:r>
            <a:r>
              <a:rPr lang="en-US" altLang="en-US" dirty="0">
                <a:solidFill>
                  <a:srgbClr val="C00000"/>
                </a:solidFill>
              </a:rPr>
              <a:t>depends on whether the assumption of statistical model holds in the real data</a:t>
            </a:r>
          </a:p>
          <a:p>
            <a:endParaRPr lang="en-US" dirty="0"/>
          </a:p>
        </p:txBody>
      </p:sp>
    </p:spTree>
    <p:extLst>
      <p:ext uri="{BB962C8B-B14F-4D97-AF65-F5344CB8AC3E}">
        <p14:creationId xmlns:p14="http://schemas.microsoft.com/office/powerpoint/2010/main" val="51481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0B939-2AEC-8D89-845A-57CDB8715BC6}"/>
              </a:ext>
            </a:extLst>
          </p:cNvPr>
          <p:cNvSpPr>
            <a:spLocks noGrp="1"/>
          </p:cNvSpPr>
          <p:nvPr>
            <p:ph type="title"/>
          </p:nvPr>
        </p:nvSpPr>
        <p:spPr/>
        <p:txBody>
          <a:bodyPr/>
          <a:lstStyle/>
          <a:p>
            <a:r>
              <a:rPr lang="en-US" altLang="en-US" sz="3600" dirty="0"/>
              <a:t>Outlier Detection Methods</a:t>
            </a:r>
            <a:endParaRPr lang="en-US" dirty="0"/>
          </a:p>
        </p:txBody>
      </p:sp>
      <p:sp>
        <p:nvSpPr>
          <p:cNvPr id="3" name="Content Placeholder 2">
            <a:extLst>
              <a:ext uri="{FF2B5EF4-FFF2-40B4-BE49-F238E27FC236}">
                <a16:creationId xmlns:a16="http://schemas.microsoft.com/office/drawing/2014/main" id="{87AF5F80-C9B0-0CBC-E492-9C0F4F19B2EA}"/>
              </a:ext>
            </a:extLst>
          </p:cNvPr>
          <p:cNvSpPr>
            <a:spLocks noGrp="1"/>
          </p:cNvSpPr>
          <p:nvPr>
            <p:ph idx="1"/>
          </p:nvPr>
        </p:nvSpPr>
        <p:spPr>
          <a:xfrm>
            <a:off x="131180" y="863444"/>
            <a:ext cx="11929641" cy="1578967"/>
          </a:xfrm>
        </p:spPr>
        <p:txBody>
          <a:bodyPr/>
          <a:lstStyle/>
          <a:p>
            <a:r>
              <a:rPr lang="en-US" b="1" dirty="0"/>
              <a:t>Proximity-Based Methods </a:t>
            </a:r>
          </a:p>
          <a:p>
            <a:r>
              <a:rPr lang="en-US" dirty="0"/>
              <a:t>An object is an outlier if the </a:t>
            </a:r>
            <a:r>
              <a:rPr lang="en-US" dirty="0">
                <a:solidFill>
                  <a:srgbClr val="C00000"/>
                </a:solidFill>
              </a:rPr>
              <a:t>nearest neighbors of the object are far away</a:t>
            </a:r>
            <a:r>
              <a:rPr lang="en-US" dirty="0"/>
              <a:t>, i.e., the proximity of the object </a:t>
            </a:r>
            <a:r>
              <a:rPr lang="en-US" dirty="0">
                <a:solidFill>
                  <a:srgbClr val="C00000"/>
                </a:solidFill>
              </a:rPr>
              <a:t>is significantly deviates from the proximity of most of the other objects </a:t>
            </a:r>
            <a:r>
              <a:rPr lang="en-US" dirty="0"/>
              <a:t>in the same data set</a:t>
            </a:r>
          </a:p>
          <a:p>
            <a:endParaRPr lang="en-US" dirty="0"/>
          </a:p>
          <a:p>
            <a:pPr lvl="1"/>
            <a:endParaRPr lang="en-US" dirty="0"/>
          </a:p>
        </p:txBody>
      </p:sp>
      <p:sp>
        <p:nvSpPr>
          <p:cNvPr id="4" name="Content Placeholder 2">
            <a:extLst>
              <a:ext uri="{FF2B5EF4-FFF2-40B4-BE49-F238E27FC236}">
                <a16:creationId xmlns:a16="http://schemas.microsoft.com/office/drawing/2014/main" id="{E469EAA3-89D5-FEF9-C215-D4125AAFF2B6}"/>
              </a:ext>
            </a:extLst>
          </p:cNvPr>
          <p:cNvSpPr txBox="1">
            <a:spLocks/>
          </p:cNvSpPr>
          <p:nvPr/>
        </p:nvSpPr>
        <p:spPr>
          <a:xfrm>
            <a:off x="131179" y="2442411"/>
            <a:ext cx="9590336" cy="4596063"/>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ebdings" panose="05030102010509060703"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Example (right figure):  </a:t>
            </a:r>
          </a:p>
          <a:p>
            <a:pPr lvl="1"/>
            <a:r>
              <a:rPr lang="en-US" dirty="0">
                <a:solidFill>
                  <a:srgbClr val="C00000"/>
                </a:solidFill>
              </a:rPr>
              <a:t>Model the proximity of an object using its 3 nearest neighbors</a:t>
            </a:r>
          </a:p>
          <a:p>
            <a:pPr lvl="1"/>
            <a:r>
              <a:rPr lang="en-US" dirty="0"/>
              <a:t>Objects in region R are substantially different from </a:t>
            </a:r>
            <a:r>
              <a:rPr lang="en-US" dirty="0">
                <a:solidFill>
                  <a:srgbClr val="C00000"/>
                </a:solidFill>
              </a:rPr>
              <a:t>other objects in the data set</a:t>
            </a:r>
            <a:r>
              <a:rPr lang="en-US" dirty="0"/>
              <a:t>.  </a:t>
            </a:r>
          </a:p>
          <a:p>
            <a:pPr lvl="1"/>
            <a:r>
              <a:rPr lang="en-US" dirty="0"/>
              <a:t>Thus the objects in R are outliers</a:t>
            </a:r>
          </a:p>
          <a:p>
            <a:r>
              <a:rPr lang="en-US" dirty="0"/>
              <a:t>The effectiveness of proximity-based methods highly </a:t>
            </a:r>
            <a:r>
              <a:rPr lang="en-US" dirty="0">
                <a:solidFill>
                  <a:srgbClr val="C00000"/>
                </a:solidFill>
              </a:rPr>
              <a:t>relies on the proximity measure</a:t>
            </a:r>
            <a:r>
              <a:rPr lang="en-US" dirty="0"/>
              <a:t>.  </a:t>
            </a:r>
          </a:p>
          <a:p>
            <a:r>
              <a:rPr lang="en-US" dirty="0"/>
              <a:t>In some applications</a:t>
            </a:r>
            <a:r>
              <a:rPr lang="en-US" dirty="0">
                <a:solidFill>
                  <a:srgbClr val="C00000"/>
                </a:solidFill>
              </a:rPr>
              <a:t>, proximity or distance measures cannot be obtained easily</a:t>
            </a:r>
            <a:r>
              <a:rPr lang="en-US" dirty="0"/>
              <a:t>.  </a:t>
            </a:r>
          </a:p>
          <a:p>
            <a:r>
              <a:rPr lang="en-US" dirty="0"/>
              <a:t>Often have a difficulty in finding a group </a:t>
            </a:r>
            <a:r>
              <a:rPr lang="en-US" dirty="0">
                <a:solidFill>
                  <a:srgbClr val="C00000"/>
                </a:solidFill>
              </a:rPr>
              <a:t>of outliers which stay close to each other</a:t>
            </a:r>
          </a:p>
          <a:p>
            <a:r>
              <a:rPr lang="en-US" dirty="0"/>
              <a:t>Two major types of </a:t>
            </a:r>
            <a:r>
              <a:rPr lang="en-US" dirty="0">
                <a:solidFill>
                  <a:srgbClr val="C00000"/>
                </a:solidFill>
              </a:rPr>
              <a:t>outlier detection Distance-based vs. density-based</a:t>
            </a:r>
            <a:endParaRPr lang="en-US" dirty="0"/>
          </a:p>
          <a:p>
            <a:endParaRPr lang="en-US" dirty="0">
              <a:solidFill>
                <a:srgbClr val="C00000"/>
              </a:solidFill>
            </a:endParaRPr>
          </a:p>
          <a:p>
            <a:pPr lvl="1"/>
            <a:endParaRPr lang="en-US" dirty="0"/>
          </a:p>
        </p:txBody>
      </p:sp>
      <p:pic>
        <p:nvPicPr>
          <p:cNvPr id="5" name="Picture 8">
            <a:extLst>
              <a:ext uri="{FF2B5EF4-FFF2-40B4-BE49-F238E27FC236}">
                <a16:creationId xmlns:a16="http://schemas.microsoft.com/office/drawing/2014/main" id="{E33A9583-9528-89A5-97AE-8F37209182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62132" y="2304424"/>
            <a:ext cx="2198688" cy="162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9023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36A12-8DF5-82C5-2D19-CE67908F7C11}"/>
              </a:ext>
            </a:extLst>
          </p:cNvPr>
          <p:cNvSpPr>
            <a:spLocks noGrp="1"/>
          </p:cNvSpPr>
          <p:nvPr>
            <p:ph type="title"/>
          </p:nvPr>
        </p:nvSpPr>
        <p:spPr/>
        <p:txBody>
          <a:bodyPr/>
          <a:lstStyle/>
          <a:p>
            <a:r>
              <a:rPr lang="en-US" altLang="en-US" sz="3200" dirty="0"/>
              <a:t>Outlier Detection Methods</a:t>
            </a:r>
            <a:endParaRPr lang="en-US" dirty="0"/>
          </a:p>
        </p:txBody>
      </p:sp>
      <p:sp>
        <p:nvSpPr>
          <p:cNvPr id="3" name="Content Placeholder 2">
            <a:extLst>
              <a:ext uri="{FF2B5EF4-FFF2-40B4-BE49-F238E27FC236}">
                <a16:creationId xmlns:a16="http://schemas.microsoft.com/office/drawing/2014/main" id="{BF9546E0-A52B-BD63-D856-C0544507D5A6}"/>
              </a:ext>
            </a:extLst>
          </p:cNvPr>
          <p:cNvSpPr>
            <a:spLocks noGrp="1"/>
          </p:cNvSpPr>
          <p:nvPr>
            <p:ph idx="1"/>
          </p:nvPr>
        </p:nvSpPr>
        <p:spPr/>
        <p:txBody>
          <a:bodyPr/>
          <a:lstStyle/>
          <a:p>
            <a:r>
              <a:rPr lang="en-US" b="1" dirty="0"/>
              <a:t>Clustering-Based Methods</a:t>
            </a:r>
          </a:p>
          <a:p>
            <a:r>
              <a:rPr lang="en-US" dirty="0"/>
              <a:t>Normal data </a:t>
            </a:r>
            <a:r>
              <a:rPr lang="en-US" dirty="0">
                <a:solidFill>
                  <a:srgbClr val="C00000"/>
                </a:solidFill>
              </a:rPr>
              <a:t>belong to large and dense clusters,</a:t>
            </a:r>
            <a:r>
              <a:rPr lang="en-US" dirty="0"/>
              <a:t> whereas </a:t>
            </a:r>
            <a:r>
              <a:rPr lang="en-US" dirty="0">
                <a:solidFill>
                  <a:srgbClr val="C00000"/>
                </a:solidFill>
              </a:rPr>
              <a:t>outliers belong to small or sparse clusters, or do not belong to any clusters</a:t>
            </a:r>
          </a:p>
          <a:p>
            <a:r>
              <a:rPr lang="en-US" dirty="0"/>
              <a:t>Example (right figure): two clusters</a:t>
            </a:r>
          </a:p>
          <a:p>
            <a:r>
              <a:rPr lang="en-US" dirty="0"/>
              <a:t>All points not in R form a large cluster</a:t>
            </a:r>
          </a:p>
          <a:p>
            <a:r>
              <a:rPr lang="en-US" dirty="0"/>
              <a:t>The two points in </a:t>
            </a:r>
            <a:r>
              <a:rPr lang="en-US" dirty="0">
                <a:solidFill>
                  <a:srgbClr val="C00000"/>
                </a:solidFill>
              </a:rPr>
              <a:t>R form a tiny cluster, thus are outliers</a:t>
            </a:r>
          </a:p>
          <a:p>
            <a:r>
              <a:rPr lang="en-US" dirty="0">
                <a:solidFill>
                  <a:srgbClr val="C00000"/>
                </a:solidFill>
              </a:rPr>
              <a:t>there are many clustering-based outlier detection methods are available.</a:t>
            </a:r>
          </a:p>
          <a:p>
            <a:r>
              <a:rPr lang="en-US" dirty="0"/>
              <a:t>Clustering is expensive: </a:t>
            </a:r>
            <a:r>
              <a:rPr lang="en-US" dirty="0">
                <a:solidFill>
                  <a:srgbClr val="C00000"/>
                </a:solidFill>
              </a:rPr>
              <a:t>straightforward adaption of a clustering method for outlier detection can be costly and does not scale up well for large data sets</a:t>
            </a:r>
          </a:p>
          <a:p>
            <a:endParaRPr lang="en-US" dirty="0"/>
          </a:p>
        </p:txBody>
      </p:sp>
      <p:pic>
        <p:nvPicPr>
          <p:cNvPr id="4" name="Picture 8">
            <a:extLst>
              <a:ext uri="{FF2B5EF4-FFF2-40B4-BE49-F238E27FC236}">
                <a16:creationId xmlns:a16="http://schemas.microsoft.com/office/drawing/2014/main" id="{18E9A3BB-CFC7-1262-C1B9-0B77E81227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2584" y="1804988"/>
            <a:ext cx="2198688" cy="162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376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2D499-EBC7-A83D-3371-5D1AFF243841}"/>
              </a:ext>
            </a:extLst>
          </p:cNvPr>
          <p:cNvSpPr>
            <a:spLocks noGrp="1"/>
          </p:cNvSpPr>
          <p:nvPr>
            <p:ph type="title"/>
          </p:nvPr>
        </p:nvSpPr>
        <p:spPr/>
        <p:txBody>
          <a:bodyPr/>
          <a:lstStyle/>
          <a:p>
            <a:r>
              <a:rPr lang="en-US" dirty="0"/>
              <a:t>IMP Questions</a:t>
            </a:r>
          </a:p>
        </p:txBody>
      </p:sp>
      <p:sp>
        <p:nvSpPr>
          <p:cNvPr id="3" name="Content Placeholder 2">
            <a:extLst>
              <a:ext uri="{FF2B5EF4-FFF2-40B4-BE49-F238E27FC236}">
                <a16:creationId xmlns:a16="http://schemas.microsoft.com/office/drawing/2014/main" id="{FDA0E85B-11D6-7769-D3A6-F083AED6833E}"/>
              </a:ext>
            </a:extLst>
          </p:cNvPr>
          <p:cNvSpPr>
            <a:spLocks noGrp="1"/>
          </p:cNvSpPr>
          <p:nvPr>
            <p:ph idx="1"/>
          </p:nvPr>
        </p:nvSpPr>
        <p:spPr/>
        <p:txBody>
          <a:bodyPr/>
          <a:lstStyle/>
          <a:p>
            <a:pPr>
              <a:lnSpc>
                <a:spcPct val="100000"/>
              </a:lnSpc>
            </a:pPr>
            <a:r>
              <a:rPr lang="en-US" sz="1800" dirty="0"/>
              <a:t>What is Clustering ? How it is different from classification ?</a:t>
            </a:r>
          </a:p>
          <a:p>
            <a:pPr>
              <a:lnSpc>
                <a:spcPct val="100000"/>
              </a:lnSpc>
            </a:pPr>
            <a:r>
              <a:rPr lang="en-US" sz="1800" dirty="0"/>
              <a:t>Differentiate Supervised learning vs Unsupervised Learning</a:t>
            </a:r>
          </a:p>
          <a:p>
            <a:pPr>
              <a:lnSpc>
                <a:spcPct val="100000"/>
              </a:lnSpc>
            </a:pPr>
            <a:r>
              <a:rPr lang="en-US" sz="1800" dirty="0"/>
              <a:t>Explain Requirements for Cluster Analysis in details</a:t>
            </a:r>
          </a:p>
          <a:p>
            <a:pPr>
              <a:lnSpc>
                <a:spcPct val="100000"/>
              </a:lnSpc>
            </a:pPr>
            <a:r>
              <a:rPr lang="en-US" sz="1800" dirty="0"/>
              <a:t>Explain basic clustering methods (Partitioning </a:t>
            </a:r>
            <a:r>
              <a:rPr lang="en-US" sz="1800" dirty="0" err="1"/>
              <a:t>Methods,Hierarchical</a:t>
            </a:r>
            <a:r>
              <a:rPr lang="en-US" sz="1800" dirty="0"/>
              <a:t>  Methods, Density-based methods, Grid-based methods)</a:t>
            </a:r>
          </a:p>
          <a:p>
            <a:pPr>
              <a:lnSpc>
                <a:spcPct val="100000"/>
              </a:lnSpc>
            </a:pPr>
            <a:r>
              <a:rPr lang="en-US" sz="1800" dirty="0"/>
              <a:t>Explain  k-Means algorithm with example.</a:t>
            </a:r>
          </a:p>
          <a:p>
            <a:pPr>
              <a:lnSpc>
                <a:spcPct val="100000"/>
              </a:lnSpc>
            </a:pPr>
            <a:r>
              <a:rPr lang="en-US" sz="1800" dirty="0"/>
              <a:t>Explain k-medoids algorithm with example.</a:t>
            </a:r>
          </a:p>
          <a:p>
            <a:pPr>
              <a:lnSpc>
                <a:spcPct val="100000"/>
              </a:lnSpc>
            </a:pPr>
            <a:r>
              <a:rPr lang="en-US" sz="1800" dirty="0"/>
              <a:t>Differentiate Agglomerative approach vs Divisive approach for clustering</a:t>
            </a:r>
          </a:p>
          <a:p>
            <a:pPr>
              <a:lnSpc>
                <a:spcPct val="100000"/>
              </a:lnSpc>
            </a:pPr>
            <a:r>
              <a:rPr lang="en-US" sz="1800" dirty="0"/>
              <a:t>Explain BIRCH in details</a:t>
            </a:r>
          </a:p>
          <a:p>
            <a:pPr>
              <a:lnSpc>
                <a:spcPct val="100000"/>
              </a:lnSpc>
            </a:pPr>
            <a:r>
              <a:rPr lang="en-US" sz="1800" dirty="0"/>
              <a:t>Explain CHAMELEON in details</a:t>
            </a:r>
          </a:p>
          <a:p>
            <a:pPr>
              <a:lnSpc>
                <a:spcPct val="100000"/>
              </a:lnSpc>
            </a:pPr>
            <a:r>
              <a:rPr lang="en-US" sz="1800" dirty="0"/>
              <a:t>What is DBSCAN ? Write down algorithmic steps of DBSCAN</a:t>
            </a:r>
          </a:p>
          <a:p>
            <a:pPr>
              <a:lnSpc>
                <a:spcPct val="100000"/>
              </a:lnSpc>
            </a:pPr>
            <a:r>
              <a:rPr lang="en-US" sz="1800" dirty="0"/>
              <a:t>Explain OPTICS in details</a:t>
            </a:r>
          </a:p>
          <a:p>
            <a:pPr>
              <a:lnSpc>
                <a:spcPct val="100000"/>
              </a:lnSpc>
            </a:pPr>
            <a:r>
              <a:rPr lang="en-US" sz="1800" dirty="0"/>
              <a:t>What is Outliers ? Explain types of outliers</a:t>
            </a:r>
          </a:p>
          <a:p>
            <a:pPr>
              <a:lnSpc>
                <a:spcPct val="100000"/>
              </a:lnSpc>
            </a:pPr>
            <a:r>
              <a:rPr lang="en-US" sz="1800" dirty="0"/>
              <a:t>Explain Outlier Detection Methods</a:t>
            </a:r>
          </a:p>
        </p:txBody>
      </p:sp>
    </p:spTree>
    <p:extLst>
      <p:ext uri="{BB962C8B-B14F-4D97-AF65-F5344CB8AC3E}">
        <p14:creationId xmlns:p14="http://schemas.microsoft.com/office/powerpoint/2010/main" val="904036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71D46-87D9-B55E-4300-EE4A62CE8F96}"/>
              </a:ext>
            </a:extLst>
          </p:cNvPr>
          <p:cNvSpPr>
            <a:spLocks noGrp="1"/>
          </p:cNvSpPr>
          <p:nvPr>
            <p:ph type="title"/>
          </p:nvPr>
        </p:nvSpPr>
        <p:spPr/>
        <p:txBody>
          <a:bodyPr/>
          <a:lstStyle/>
          <a:p>
            <a:r>
              <a:rPr lang="en-US" dirty="0"/>
              <a:t>Good clustering Algorithm</a:t>
            </a:r>
          </a:p>
        </p:txBody>
      </p:sp>
      <p:sp>
        <p:nvSpPr>
          <p:cNvPr id="3" name="Content Placeholder 2">
            <a:extLst>
              <a:ext uri="{FF2B5EF4-FFF2-40B4-BE49-F238E27FC236}">
                <a16:creationId xmlns:a16="http://schemas.microsoft.com/office/drawing/2014/main" id="{CF7CCC7E-26A8-2EB9-D632-63149486EF8F}"/>
              </a:ext>
            </a:extLst>
          </p:cNvPr>
          <p:cNvSpPr>
            <a:spLocks noGrp="1"/>
          </p:cNvSpPr>
          <p:nvPr>
            <p:ph idx="1"/>
          </p:nvPr>
        </p:nvSpPr>
        <p:spPr/>
        <p:txBody>
          <a:bodyPr/>
          <a:lstStyle/>
          <a:p>
            <a:r>
              <a:rPr lang="en-US" dirty="0"/>
              <a:t>A good clustering method will </a:t>
            </a:r>
            <a:r>
              <a:rPr lang="en-US" dirty="0">
                <a:solidFill>
                  <a:srgbClr val="C00000"/>
                </a:solidFill>
              </a:rPr>
              <a:t>produce high quality clusters</a:t>
            </a:r>
          </a:p>
          <a:p>
            <a:pPr lvl="1"/>
            <a:r>
              <a:rPr lang="en-US" dirty="0"/>
              <a:t>high </a:t>
            </a:r>
            <a:r>
              <a:rPr lang="en-US" dirty="0">
                <a:solidFill>
                  <a:srgbClr val="C00000"/>
                </a:solidFill>
              </a:rPr>
              <a:t>intra-class similarity</a:t>
            </a:r>
            <a:r>
              <a:rPr lang="en-US" dirty="0"/>
              <a:t>: </a:t>
            </a:r>
            <a:r>
              <a:rPr lang="en-US" dirty="0">
                <a:solidFill>
                  <a:srgbClr val="C00000"/>
                </a:solidFill>
              </a:rPr>
              <a:t>cohesive</a:t>
            </a:r>
            <a:r>
              <a:rPr lang="en-US" dirty="0"/>
              <a:t> within clusters</a:t>
            </a:r>
          </a:p>
          <a:p>
            <a:pPr lvl="1"/>
            <a:r>
              <a:rPr lang="en-US" dirty="0"/>
              <a:t>low </a:t>
            </a:r>
            <a:r>
              <a:rPr lang="en-US" dirty="0">
                <a:solidFill>
                  <a:srgbClr val="C00000"/>
                </a:solidFill>
              </a:rPr>
              <a:t>inter-class similarity</a:t>
            </a:r>
            <a:r>
              <a:rPr lang="en-US" dirty="0"/>
              <a:t>: </a:t>
            </a:r>
            <a:r>
              <a:rPr lang="en-US" dirty="0">
                <a:solidFill>
                  <a:srgbClr val="C00000"/>
                </a:solidFill>
              </a:rPr>
              <a:t>distinctive</a:t>
            </a:r>
            <a:r>
              <a:rPr lang="en-US" dirty="0"/>
              <a:t> between clusters</a:t>
            </a:r>
          </a:p>
          <a:p>
            <a:endParaRPr lang="en-US" dirty="0"/>
          </a:p>
        </p:txBody>
      </p:sp>
    </p:spTree>
    <p:extLst>
      <p:ext uri="{BB962C8B-B14F-4D97-AF65-F5344CB8AC3E}">
        <p14:creationId xmlns:p14="http://schemas.microsoft.com/office/powerpoint/2010/main" val="2286414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16808</TotalTime>
  <Words>8118</Words>
  <Application>Microsoft Office PowerPoint</Application>
  <PresentationFormat>Widescreen</PresentationFormat>
  <Paragraphs>1683</Paragraphs>
  <Slides>84</Slides>
  <Notes>1</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84</vt:i4>
      </vt:variant>
    </vt:vector>
  </HeadingPairs>
  <TitlesOfParts>
    <vt:vector size="99" baseType="lpstr">
      <vt:lpstr>NSimSun</vt:lpstr>
      <vt:lpstr>Arial</vt:lpstr>
      <vt:lpstr>Calibri</vt:lpstr>
      <vt:lpstr>Cambria Math</vt:lpstr>
      <vt:lpstr>Consolas</vt:lpstr>
      <vt:lpstr>Roboto Condensed</vt:lpstr>
      <vt:lpstr>Roboto Condensed Light</vt:lpstr>
      <vt:lpstr>Symbol</vt:lpstr>
      <vt:lpstr>Tahoma</vt:lpstr>
      <vt:lpstr>Times New Roman</vt:lpstr>
      <vt:lpstr>Webdings</vt:lpstr>
      <vt:lpstr>Wingdings</vt:lpstr>
      <vt:lpstr>Wingdings 3</vt:lpstr>
      <vt:lpstr>Office Theme</vt:lpstr>
      <vt:lpstr>Document</vt:lpstr>
      <vt:lpstr>Unit-5  Clustering   </vt:lpstr>
      <vt:lpstr>PowerPoint Presentation</vt:lpstr>
      <vt:lpstr>Classification</vt:lpstr>
      <vt:lpstr>Clustering (Grouping)</vt:lpstr>
      <vt:lpstr>Clustering</vt:lpstr>
      <vt:lpstr>Clustering</vt:lpstr>
      <vt:lpstr>Applications of Clustering</vt:lpstr>
      <vt:lpstr>Supervised and Unsupervised Learning</vt:lpstr>
      <vt:lpstr>Good clustering Algorithm</vt:lpstr>
      <vt:lpstr>Requirements for Cluster Analysis </vt:lpstr>
      <vt:lpstr>Requirements for Cluster Analysis </vt:lpstr>
      <vt:lpstr>Requirements for Cluster Analysis </vt:lpstr>
      <vt:lpstr>Overview of Basic Clustering Methods : Partitioning methods  </vt:lpstr>
      <vt:lpstr>Hierarchical methods  </vt:lpstr>
      <vt:lpstr>Hierarchical methods </vt:lpstr>
      <vt:lpstr>Density-based methods </vt:lpstr>
      <vt:lpstr>Grid-based methods</vt:lpstr>
      <vt:lpstr>Partitioning Methods: k-Means : A Centroid-Based Technique   </vt:lpstr>
      <vt:lpstr>k-Means : Algorithm</vt:lpstr>
      <vt:lpstr>k-Means : Algorithm Cont.. </vt:lpstr>
      <vt:lpstr>Clustering</vt:lpstr>
      <vt:lpstr>K-Mean Example</vt:lpstr>
      <vt:lpstr>K-Mean Example</vt:lpstr>
      <vt:lpstr>K-Mean Example</vt:lpstr>
      <vt:lpstr>K-Mean Example</vt:lpstr>
      <vt:lpstr>k-Medoids: A Representative Object-Based Technique </vt:lpstr>
      <vt:lpstr>k-medoids : Algorithm</vt:lpstr>
      <vt:lpstr>K-Medoids Clustering Algorithm - Example</vt:lpstr>
      <vt:lpstr>K-Medoids Clustering Algorithm – Example Cont..</vt:lpstr>
      <vt:lpstr>K-Medoids Clustering Algorithm – Example Cont..</vt:lpstr>
      <vt:lpstr>K-Medoids Clustering Algorithm – Example Cont..</vt:lpstr>
      <vt:lpstr>K-Medoids Clustering Algorithm – Example Cont..</vt:lpstr>
      <vt:lpstr>K-Medoids Clustering Algorithm (Try Yourself!!)</vt:lpstr>
      <vt:lpstr>Hierarchical methods  </vt:lpstr>
      <vt:lpstr>Agglomerative approach vs Divisive approach</vt:lpstr>
      <vt:lpstr>Dendrogram: Shows How Clusters are Merged</vt:lpstr>
      <vt:lpstr>Distance Measures in Algorithmic Methods </vt:lpstr>
      <vt:lpstr>Distance Measures in Algorithmic Methods </vt:lpstr>
      <vt:lpstr>Agglomerative Hierarchical Clustering - Example</vt:lpstr>
      <vt:lpstr>Agglomerative Hierarchical Clustering - Example</vt:lpstr>
      <vt:lpstr>Agglomerative Hierarchical Clustering - Example</vt:lpstr>
      <vt:lpstr>Agglomerative Hierarchical Clustering - Example</vt:lpstr>
      <vt:lpstr>Agglomerative Hierarchical Clustering - Example</vt:lpstr>
      <vt:lpstr>Agglomerative Hierarchical Clustering - Example</vt:lpstr>
      <vt:lpstr>Agglomerative Hierarchical Clustering - Example</vt:lpstr>
      <vt:lpstr>Agglomerative Hierarchical Clustering - Example</vt:lpstr>
      <vt:lpstr>Agglomerative Hierarchical Clustering - Example</vt:lpstr>
      <vt:lpstr>Agglomerative Hierarchical Clustering - Example</vt:lpstr>
      <vt:lpstr>Agglomerative Hierarchical Clustering - Example</vt:lpstr>
      <vt:lpstr>Agglomerative Hierarchical Clustering - Example</vt:lpstr>
      <vt:lpstr>Agglomerative Hierarchical Clustering - Example</vt:lpstr>
      <vt:lpstr>Weakness of agglomerative clustering methods</vt:lpstr>
      <vt:lpstr>BIRCH (Balanced Iterative Reducing and Clustering Using Hierarchies)</vt:lpstr>
      <vt:lpstr>Clustering Feature Vector in BIRCH</vt:lpstr>
      <vt:lpstr>CF Tree structure</vt:lpstr>
      <vt:lpstr>The CF Tree Structure</vt:lpstr>
      <vt:lpstr>Centroid, Radius and Diameter of a Cluster</vt:lpstr>
      <vt:lpstr>BIRCH</vt:lpstr>
      <vt:lpstr>CHAMELEON: Hierarchical Clustering Using Dynamic Modeling</vt:lpstr>
      <vt:lpstr>CHAMELEON: Hierarchical Clustering Using Dynamic Modeling</vt:lpstr>
      <vt:lpstr>Density-Based Clustering Methods</vt:lpstr>
      <vt:lpstr>DBSCAN</vt:lpstr>
      <vt:lpstr>DBSCAN</vt:lpstr>
      <vt:lpstr>DBSCAN</vt:lpstr>
      <vt:lpstr>DBSCAN</vt:lpstr>
      <vt:lpstr>DBSCAN</vt:lpstr>
      <vt:lpstr>OPTICS(Ordering Points To Identify the Clustering Structure)</vt:lpstr>
      <vt:lpstr>OPTICS(Ordering Points To Identify the Clustering Structure)</vt:lpstr>
      <vt:lpstr>OPTICS(Ordering Points To Identify the Clustering Structure)</vt:lpstr>
      <vt:lpstr>OPTICS(Ordering Points To Identify the Clustering Structure)</vt:lpstr>
      <vt:lpstr>OPTICS(Ordering Points To Identify the Clustering Structure)</vt:lpstr>
      <vt:lpstr>What Are Outliers ?</vt:lpstr>
      <vt:lpstr>What Are Outliers ?</vt:lpstr>
      <vt:lpstr>Types of Outliers</vt:lpstr>
      <vt:lpstr>Types of Outliers</vt:lpstr>
      <vt:lpstr>Types of Outliers</vt:lpstr>
      <vt:lpstr>Challenges of Outlier Detection</vt:lpstr>
      <vt:lpstr>Outlier Detection Methods</vt:lpstr>
      <vt:lpstr>Outlier Detection Methods</vt:lpstr>
      <vt:lpstr>Outlier Detection Methods</vt:lpstr>
      <vt:lpstr>Outlier Detection Methods</vt:lpstr>
      <vt:lpstr>Outlier Detection Methods</vt:lpstr>
      <vt:lpstr>Outlier Detection Methods</vt:lpstr>
      <vt:lpstr>IMP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HareKrishna</cp:lastModifiedBy>
  <cp:revision>991</cp:revision>
  <cp:lastPrinted>2023-08-08T04:45:04Z</cp:lastPrinted>
  <dcterms:created xsi:type="dcterms:W3CDTF">2020-05-01T05:09:15Z</dcterms:created>
  <dcterms:modified xsi:type="dcterms:W3CDTF">2023-10-08T02:45:54Z</dcterms:modified>
</cp:coreProperties>
</file>