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305" r:id="rId7"/>
    <p:sldId id="298" r:id="rId8"/>
    <p:sldId id="306" r:id="rId9"/>
    <p:sldId id="299" r:id="rId10"/>
    <p:sldId id="301" r:id="rId11"/>
    <p:sldId id="300" r:id="rId12"/>
    <p:sldId id="294" r:id="rId13"/>
    <p:sldId id="307" r:id="rId14"/>
    <p:sldId id="296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91" y="422"/>
      </p:cViewPr>
      <p:guideLst>
        <p:guide orient="horz" pos="214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oi.org/10.1007/s11042-023-17372-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-9525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1364615"/>
            <a:ext cx="6379210" cy="5182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SIH1716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Indian Sign Language to Text/Speech translation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Miscellaneous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PIC2024-SW-5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HandSpeak Dynamos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8425"/>
            <a:ext cx="10972800" cy="6985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2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81940" y="1120140"/>
            <a:ext cx="11529695" cy="5161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lang="en-US" sz="20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Impacts on the Target Audience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 down language barriers, enabling ISL users to communicate wit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non-signers.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Facilitates access to education, employment, healthcare, and government services.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Fosters social inclusion, building relationships and connections with the broader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Boosts confidence and independence, enabling ISL users to navigate everyday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situations more easily and building connections with the broader community.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3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lang="en-US" sz="20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job opportunities, enabling ISL users to participate in the workforce.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costs associated with interpreters and translation services.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Minimizes the need for physical interpreters, reducing travel-related emissions.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0" lvl="1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Promotes digital literacy and access, bridging the digital divide.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3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36855" y="183515"/>
            <a:ext cx="184912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dirty="0"/>
          </a:p>
          <a:p>
            <a:pPr algn="ctr">
              <a:lnSpc>
                <a:spcPct val="70000"/>
              </a:lnSpc>
            </a:pPr>
            <a:r>
              <a:rPr lang="en-IN" altLang="en-US" dirty="0">
                <a:sym typeface="+mn-ea"/>
              </a:rPr>
              <a:t>HandSpeak Dynamos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095375"/>
            <a:ext cx="11936730" cy="5626735"/>
          </a:xfrm>
        </p:spPr>
        <p:txBody>
          <a:bodyPr/>
          <a:p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The Indian Sign Language to Text/Speech translation software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represents a critical step toward </a:t>
            </a: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bridging the communication gap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between the blind, deaf and hard-of-hearing community and the hearing world.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By offering a real-time, accurate, and user-friendly solution, the software empowers ISL users to navigate everyday life with ease, ultimately fostering inclusivity, independence, and equal opportunities for the public, and even in the fields </a:t>
            </a:r>
            <a:r>
              <a:rPr 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education, employment, healthcare, and government services</a:t>
            </a:r>
            <a:r>
              <a:rPr lang="en-US" sz="1800" u="sng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software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will be capable of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recognizing and interpreting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comprehensive library of ISL signs and gestures, and provide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accurate text and speech output in multiple Indian languages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uniqueness which we are bringing into innovation is that, the gestures will be containing the sign of the words or a phrase/sentence, interpreting and recognizing the whole body gesture.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Through ongoing collaboration with the deaf community and continuous technological advancements, this project has the potential to make a lasting, positive impact on millions of lives across India.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7C3CE7-23F7-4828-823C-E0205DF2CF97}" type="slidenum">
              <a:rPr lang="en-US"/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Oval 7" descr="Your startup LOGO"/>
          <p:cNvSpPr/>
          <p:nvPr/>
        </p:nvSpPr>
        <p:spPr>
          <a:xfrm>
            <a:off x="141605" y="679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7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22815" y="43180"/>
            <a:ext cx="2227580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93370" y="1143635"/>
            <a:ext cx="11788140" cy="517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https://indiansignlanguage.org/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Elmahgiubi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Ennajar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Drawil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M. S.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Elbuni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"Sign language translator and gesture recognition,"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Global Summit on Computer &amp; Information Technology (GSCIT)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Sousse, Tunisia, 2015, pp. 1-6,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10.1109/GSCIT.2015.7353332.</a:t>
            </a:r>
            <a:endParaRPr lang="en-IN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PriyankaR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Potdar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D.M. Yadav 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Dr.Innovative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Approach for Gesture to Voice Conversion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Kaur, B., Chaudhary, A., Bano, S.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Fostering inclusivity through effective communication: Real-time sign language to speech conversion system for the deaf and hard-of-hearing community. </a:t>
            </a:r>
            <a:r>
              <a:rPr lang="en-US" sz="18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Multimed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Tools Appl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45859–45880 (2024).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https://doi.org/10.1007/s11042-023-17372-9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Szegedy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Vanhoucke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Ioffe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Shlens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Z.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Wojna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"Rethinking the Inception Architecture for Computer Vision,"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2016 IEEE Conference on Computer Vision and Pattern Recognition (CVPR)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Las Vegas, NV, USA, 2016, pp. 2818-2826,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10.1109/CVPR.2016.308.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94005" y="259715"/>
            <a:ext cx="181038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dirty="0"/>
          </a:p>
          <a:p>
            <a:pPr algn="ctr">
              <a:lnSpc>
                <a:spcPct val="70000"/>
              </a:lnSpc>
            </a:pPr>
            <a:r>
              <a:rPr lang="en-IN" altLang="en-US" dirty="0">
                <a:sym typeface="+mn-ea"/>
              </a:rPr>
              <a:t>HandSpeak Dynamos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887095" y="107950"/>
            <a:ext cx="10259695" cy="103505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INDIAN SIGN LANGUAGE TO TEXT/SPEECH TRANSLATION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30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1605" y="922655"/>
            <a:ext cx="11916410" cy="542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IN" alt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altLang="en-US" sz="20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IN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Blind, d</a:t>
            </a: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eaf and hard-of-hearing</a:t>
            </a: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individuals in India face significant communication barriers due to the lack of effective tools to translate Indian Sign Language (ISL) into text and speech.</a:t>
            </a: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Existing solutions are limited, and there is a need for a comprehensive software that can </a:t>
            </a: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accurately recognize and translate ISL gestures</a:t>
            </a: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into </a:t>
            </a: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 and spoken language in real-time</a:t>
            </a:r>
            <a:r>
              <a:rPr lang="en-US" altLang="en-IN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into multiple regional languages</a:t>
            </a: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aims to develop a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real-time translation 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converts ISL signs and gestures into text and speech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enabling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seamless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between the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deaf and hard-of-hearing community and the hearing world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will be capable of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recognizing and interpreting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comprehensive library of ISL signs and gestures, and provide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accurate text and speech output in multiple Indian languages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existing solution is that, the signs are captured by only the hand gestures, each gesture containing the sign of a single/particular letter. The uniqueness which we are bringing into innovation is that, the gestures will be containing the sign of the words or a phrase/sentence, interpreting and recognizing the whole body gesture.</a:t>
            </a:r>
            <a:endParaRPr lang="en-IN" altLang="en-US" sz="1800" b="1" u="sng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141605" y="679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915"/>
            <a:ext cx="10972800" cy="82105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2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-635" y="1224915"/>
            <a:ext cx="12179935" cy="5136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45720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Frameworks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 -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building and training the Convolution Neural Networks (CNNs).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-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capturing video input and preprocessing images, enhancing gesture recognition, hand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detection and using separation techniques, levarging computer vision library, helping the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system isolate hand movements, ensuring accurate identification even in cluttered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backgrounds or low-light conditions.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MediaPipe -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hand and body skeleton tracking.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8910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dirty="0"/>
          </a:p>
          <a:p>
            <a:pPr algn="ctr">
              <a:lnSpc>
                <a:spcPct val="70000"/>
              </a:lnSpc>
            </a:pPr>
            <a:r>
              <a:rPr lang="en-IN" altLang="en-US" dirty="0">
                <a:sym typeface="+mn-ea"/>
              </a:rPr>
              <a:t>HandSpeak Dynamos</a:t>
            </a:r>
            <a:endParaRPr lang="en-IN" dirty="0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3512185"/>
            <a:ext cx="7594600" cy="284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TECHNICAL APPROACH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95375"/>
            <a:ext cx="12033885" cy="5761990"/>
          </a:xfrm>
        </p:spPr>
        <p:txBody>
          <a:bodyPr/>
          <a:p>
            <a:pPr lvl="2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  Flask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deploying the solution as a web application.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  InceptionV3 -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classification mode, well-suited for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detecting both static and dynamic gestures in video frames.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  Text-To-Speech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converting text to speech using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TTS engines. The system will be integrated with popular APIs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like Google’s TTS API or open-source libraries like pyttsx3.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  TensorRT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optimizing the code for efficient model inference,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 indent="0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ensuring minimal lag during live conversations.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7C3CE7-23F7-4828-823C-E0205DF2CF97}" type="slidenum">
              <a:rPr lang="en-US"/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Oval 7" descr="Your startup LOGO"/>
          <p:cNvSpPr/>
          <p:nvPr/>
        </p:nvSpPr>
        <p:spPr>
          <a:xfrm>
            <a:off x="141605" y="679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 descr="ISL Block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1149985"/>
            <a:ext cx="2384425" cy="506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" y="3525520"/>
            <a:ext cx="629094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TECHNICAL APPROACH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375"/>
            <a:ext cx="10972800" cy="563753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Machine Learning Models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CNNs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classification and gesture recognition.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Long Short-Term Memory (LSTM)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For sequence prediction and handling temporal data, especially for gestures that involve movement over time.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Large Language Models (LLMs)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generating more complex or contextualized text outputs from recognized gestures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  <a:sym typeface="+mn-ea"/>
            </a:endParaRPr>
          </a:p>
        </p:txBody>
      </p:sp>
      <p:pic>
        <p:nvPicPr>
          <p:cNvPr id="13" name="Picture 12" descr="ISL TECHNICAL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3409950"/>
            <a:ext cx="11419840" cy="2927350"/>
          </a:xfrm>
          <a:prstGeom prst="rect">
            <a:avLst/>
          </a:prstGeom>
        </p:spPr>
      </p:pic>
      <p:sp>
        <p:nvSpPr>
          <p:cNvPr id="11" name="Oval 10" descr="Your startup LOGO"/>
          <p:cNvSpPr/>
          <p:nvPr/>
        </p:nvSpPr>
        <p:spPr>
          <a:xfrm>
            <a:off x="141605" y="1060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6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AND VIABILITY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5" y="1095375"/>
            <a:ext cx="11984990" cy="5626735"/>
          </a:xfrm>
        </p:spPr>
        <p:txBody>
          <a:bodyPr/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/>
              <a:t>                                                 </a:t>
            </a:r>
            <a:r>
              <a:rPr 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VIABILITY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1.  Accurate sign recognition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and translation.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    2.  Requires collaboration with ISL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experts, data collection, and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annotation.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        3.  Addresses a significant social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need, promotes inclusivity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and accessibility.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7C3CE7-23F7-4828-823C-E0205DF2CF97}" type="slidenum">
              <a:rPr lang="en-US"/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1352550"/>
            <a:ext cx="4777105" cy="466407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05295" y="1276985"/>
            <a:ext cx="4845685" cy="473964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805295" y="1276350"/>
            <a:ext cx="4788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              </a:t>
            </a:r>
            <a:r>
              <a:rPr lang="en-US">
                <a:latin typeface="TradeGothlic" charset="0"/>
                <a:cs typeface="TradeGothlic" charset="0"/>
              </a:rPr>
              <a:t>1.  Growing demand for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 accessible technologies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 potential for government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 and corporate adoption.</a:t>
            </a:r>
            <a:endParaRPr lang="en-US">
              <a:latin typeface="TradeGothlic" charset="0"/>
              <a:cs typeface="TradeGothlic" charset="0"/>
            </a:endParaRPr>
          </a:p>
          <a:p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2. Significant positive impact on ISL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users' lives, promotes social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inclusion and accessibility.</a:t>
            </a:r>
            <a:endParaRPr lang="en-US">
              <a:latin typeface="TradeGothlic" charset="0"/>
              <a:cs typeface="TradeGothlic" charset="0"/>
            </a:endParaRPr>
          </a:p>
          <a:p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3. Potential for scalability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through cloud-based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infrastructure and digital</a:t>
            </a:r>
            <a:endParaRPr lang="en-US">
              <a:latin typeface="TradeGothlic" charset="0"/>
              <a:cs typeface="TradeGothlic" charset="0"/>
            </a:endParaRPr>
          </a:p>
          <a:p>
            <a:r>
              <a:rPr lang="en-US">
                <a:latin typeface="TradeGothlic" charset="0"/>
                <a:cs typeface="TradeGothlic" charset="0"/>
              </a:rPr>
              <a:t>           distribution.</a:t>
            </a:r>
            <a:endParaRPr lang="en-US">
              <a:latin typeface="TradeGothlic" charset="0"/>
              <a:cs typeface="TradeGothlic" charset="0"/>
            </a:endParaRPr>
          </a:p>
        </p:txBody>
      </p:sp>
      <p:sp>
        <p:nvSpPr>
          <p:cNvPr id="14" name="Oval 13" descr="Your startup LOGO"/>
          <p:cNvSpPr/>
          <p:nvPr/>
        </p:nvSpPr>
        <p:spPr>
          <a:xfrm>
            <a:off x="141605" y="1060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15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AND VIABILITY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" y="911225"/>
            <a:ext cx="12013565" cy="5810885"/>
          </a:xfrm>
        </p:spPr>
        <p:txBody>
          <a:bodyPr/>
          <a:lstStyle/>
          <a:p>
            <a:pPr>
              <a:lnSpc>
                <a:spcPct val="100000"/>
              </a:lnSpc>
              <a:buAutoNum type="arabicPeriod"/>
            </a:pP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alt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pre-existing datasets.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Recording and collecting videos of different ISL gestures.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Annotating the data with corresponding labels.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IN" alt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595" u="sng" dirty="0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r>
              <a:rPr lang="en-IN" altLang="en-US" sz="1595" dirty="0">
                <a:latin typeface="Arial" panose="020B0604020202020204" pitchFamily="34" charset="0"/>
                <a:cs typeface="Arial" panose="020B0604020202020204" pitchFamily="34" charset="0"/>
              </a:rPr>
              <a:t> - Using </a:t>
            </a:r>
            <a:r>
              <a:rPr lang="en-IN" altLang="en-US" sz="1595" dirty="0" err="1"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IN" altLang="en-US" sz="1595" dirty="0">
                <a:latin typeface="Arial" panose="020B0604020202020204" pitchFamily="34" charset="0"/>
                <a:cs typeface="Arial" panose="020B0604020202020204" pitchFamily="34" charset="0"/>
              </a:rPr>
              <a:t> to extract hand and body key points from the video.</a:t>
            </a:r>
            <a:endParaRPr lang="en-IN" altLang="en-US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595" u="sng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r>
              <a:rPr lang="en-IN" altLang="en-US" sz="1595" dirty="0">
                <a:latin typeface="Arial" panose="020B0604020202020204" pitchFamily="34" charset="0"/>
                <a:cs typeface="Arial" panose="020B0604020202020204" pitchFamily="34" charset="0"/>
              </a:rPr>
              <a:t> - Resizing, normalizing, and applying data augmentation techniques.</a:t>
            </a:r>
            <a:endParaRPr lang="en-IN" altLang="en-US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IN" altLang="en-US" sz="15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Oval 7" descr="Your startup LOGO"/>
          <p:cNvSpPr/>
          <p:nvPr/>
        </p:nvSpPr>
        <p:spPr>
          <a:xfrm>
            <a:off x="141605" y="679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836" y="3315956"/>
            <a:ext cx="6461804" cy="3020709"/>
          </a:xfrm>
          <a:prstGeom prst="rect">
            <a:avLst/>
          </a:prstGeom>
        </p:spPr>
      </p:pic>
      <p:pic>
        <p:nvPicPr>
          <p:cNvPr id="1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1085" y="0"/>
            <a:ext cx="2169795" cy="96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SL Disabil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066800"/>
            <a:ext cx="2489200" cy="2333625"/>
          </a:xfrm>
          <a:prstGeom prst="rect">
            <a:avLst/>
          </a:prstGeom>
        </p:spPr>
      </p:pic>
      <p:pic>
        <p:nvPicPr>
          <p:cNvPr id="15" name="Picture 14" descr="ISL Speak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0" y="3818890"/>
            <a:ext cx="2508250" cy="2088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-47625"/>
            <a:ext cx="12014835" cy="11430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AND VIABILITY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7" y="1095374"/>
            <a:ext cx="11997732" cy="5626103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endParaRPr lang="en-IN" alt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575" u="sng" dirty="0">
                <a:latin typeface="Arial" panose="020B0604020202020204" pitchFamily="34" charset="0"/>
                <a:cs typeface="Arial" panose="020B0604020202020204" pitchFamily="34" charset="0"/>
              </a:rPr>
              <a:t>CNN Model</a:t>
            </a:r>
            <a:r>
              <a:rPr lang="en-IN" alt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-  Training the CNN model on the pre-processed images for gesture recognition.</a:t>
            </a:r>
            <a:endParaRPr lang="en-IN" alt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575" u="sng" dirty="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  <a:r>
              <a:rPr lang="en-IN" alt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- Integrating LSTM to recognize sequences of gestures for full-body gestures or gestures involving motion.</a:t>
            </a:r>
            <a:endParaRPr lang="en-IN" alt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alt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en-IN" alt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en-IN" alt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Evaluating the model’s accuracy using validation datasets.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Fine-tuning hyperparameters and performing model optimization.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Oval 7" descr="Your startup LOGO"/>
          <p:cNvSpPr/>
          <p:nvPr/>
        </p:nvSpPr>
        <p:spPr>
          <a:xfrm>
            <a:off x="141605" y="67945"/>
            <a:ext cx="169164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6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SL imag Class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2915285"/>
            <a:ext cx="4255135" cy="3439795"/>
          </a:xfrm>
          <a:prstGeom prst="rect">
            <a:avLst/>
          </a:prstGeom>
        </p:spPr>
      </p:pic>
      <p:pic>
        <p:nvPicPr>
          <p:cNvPr id="10" name="Picture 9" descr="Body ISL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30" y="1945640"/>
            <a:ext cx="3992880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AND VIABILITY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" y="807085"/>
            <a:ext cx="11946255" cy="60420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alt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Integrating the trained model into a real-time application.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Using OpenCV to capture video input.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Deploying the model to classify gestures and converting 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them into text.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Using Text-to-Speech (TTS) systems to convert the recognized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text into speech in multiple Indian languages.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alt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endParaRPr lang="en-IN" altLang="en-US" sz="18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Utilizing MediaPipe for detecting and tracking key points of the body, 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especially focusing on the hands and face.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The skeleton tracking system enhances gesture recognition by providing 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more data points beyond simple image classification.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alt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Incorporating LLMs</a:t>
            </a:r>
            <a:endParaRPr lang="en-IN" altLang="en-US" sz="18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Using LLMs like GPT-4 to generate more contextualized and fluent text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from the recognized gestures.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This can help in scenarios where gestures could have multiple meanings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depending on the context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IN" sz="1600" b="1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en-IN" sz="1600" b="1" u="sng">
                <a:latin typeface="Arial" panose="020B0604020202020204" pitchFamily="34" charset="0"/>
                <a:cs typeface="Arial" panose="020B0604020202020204" pitchFamily="34" charset="0"/>
              </a:rPr>
              <a:t>Real-Time Processing</a:t>
            </a:r>
            <a:endParaRPr lang="en-US" altLang="en-IN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For the system to be effective</a:t>
            </a: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 and to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 process gestures quickly and respond in real-time</a:t>
            </a:r>
            <a:r>
              <a:rPr lang="en-US" altLang="en-IN" sz="1600">
                <a:latin typeface="Arial" panose="020B0604020202020204" pitchFamily="34" charset="0"/>
                <a:cs typeface="Arial" panose="020B0604020202020204" pitchFamily="34" charset="0"/>
              </a:rPr>
              <a:t>, we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maximize hardware performance by utilizing GPUs, enabling faster computation.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</a:fld>
            <a:endParaRPr lang="en-US"/>
          </a:p>
        </p:txBody>
      </p:sp>
      <p:pic>
        <p:nvPicPr>
          <p:cNvPr id="6" name="Picture 5" descr="AI Image Detection of Hand (Skeleto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1520" y="3840480"/>
            <a:ext cx="2498725" cy="1505585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sym typeface="+mn-ea"/>
              </a:rPr>
              <a:t>@SIH Idea submission-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7" name="Picture 6" descr="AI Image Detection of H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30" y="1424305"/>
            <a:ext cx="4027170" cy="1714500"/>
          </a:xfrm>
          <a:prstGeom prst="rect">
            <a:avLst/>
          </a:prstGeom>
        </p:spPr>
      </p:pic>
      <p:sp>
        <p:nvSpPr>
          <p:cNvPr id="8" name="Oval 7" descr="Your startup LOGO"/>
          <p:cNvSpPr/>
          <p:nvPr/>
        </p:nvSpPr>
        <p:spPr>
          <a:xfrm>
            <a:off x="167005" y="48895"/>
            <a:ext cx="1666240" cy="7575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IN" altLang="en-US" sz="1600" dirty="0"/>
          </a:p>
          <a:p>
            <a:pPr algn="ctr">
              <a:lnSpc>
                <a:spcPct val="70000"/>
              </a:lnSpc>
            </a:pPr>
            <a:r>
              <a:rPr lang="en-IN" altLang="en-US" sz="1600" dirty="0"/>
              <a:t>HandSpeak Dynamos</a:t>
            </a:r>
            <a:endParaRPr lang="en-IN" altLang="en-US" sz="1600" dirty="0"/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8917</Words>
  <Application>WPS Presentation</Application>
  <PresentationFormat>Widescreen</PresentationFormat>
  <Paragraphs>260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Calibri</vt:lpstr>
      <vt:lpstr>Wingdings</vt:lpstr>
      <vt:lpstr>Microsoft YaHei</vt:lpstr>
      <vt:lpstr>Arial Unicode MS</vt:lpstr>
      <vt:lpstr>TradeGothlic</vt:lpstr>
      <vt:lpstr>Office Theme</vt:lpstr>
      <vt:lpstr>SMART INDIA HACKATHON 2024</vt:lpstr>
      <vt:lpstr>INDIAN SIGN LANGUAGE TO TEXT/SPEECH TRANSLATION </vt:lpstr>
      <vt:lpstr>TECHNICAL APPROACH</vt:lpstr>
      <vt:lpstr>PowerPoint 演示文稿</vt:lpstr>
      <vt:lpstr>TECHNICAL APPROACH</vt:lpstr>
      <vt:lpstr>PowerPoint 演示文稿</vt:lpstr>
      <vt:lpstr>FEASIBILITY AND VIABILITY</vt:lpstr>
      <vt:lpstr>FEASIBILITY AND VIABILITY</vt:lpstr>
      <vt:lpstr>FEASIBILITY AND VIABILITY</vt:lpstr>
      <vt:lpstr>IMPACT AND BENEFITS</vt:lpstr>
      <vt:lpstr>PowerPoint 演示文稿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WPS_1714727581</cp:lastModifiedBy>
  <cp:revision>177</cp:revision>
  <dcterms:created xsi:type="dcterms:W3CDTF">2013-12-12T18:46:00Z</dcterms:created>
  <dcterms:modified xsi:type="dcterms:W3CDTF">2024-09-18T20:36:15Z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2742E17FD0D34ACDBB90F2DA012333FA_12</vt:lpwstr>
  </property>
  <property fmtid="{D5CDD505-2E9C-101B-9397-08002B2CF9AE}" pid="3" name="KSOProductBuildVer">
    <vt:lpwstr>1033-12.2.0.18283</vt:lpwstr>
  </property>
</Properties>
</file>