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28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embeddedFontLst>
    <p:embeddedFont>
      <p:font typeface="Century Schoolbook" panose="02040604050505020304" pitchFamily="18" charset="0"/>
      <p:regular r:id="rId29"/>
      <p:bold r:id="rId30"/>
      <p:italic r:id="rId31"/>
      <p:boldItalic r:id="rId32"/>
    </p:embeddedFont>
    <p:embeddedFont>
      <p:font typeface="Garamond" panose="02020404030301010803" pitchFamily="18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iJ3IvIGb1Jg9M6O+Rlnt8AJbJv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40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7482f530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7482f530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99c78d5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99c78d5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7482f53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f7482f53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9ad364a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f9ad364a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343437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6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6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2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4"/>
          <p:cNvSpPr txBox="1"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1" name="Google Shape;81;p34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0" y="0"/>
            <a:ext cx="11292840" cy="512892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82" name="Google Shape;82;p34"/>
          <p:cNvSpPr txBox="1">
            <a:spLocks noGrp="1"/>
          </p:cNvSpPr>
          <p:nvPr>
            <p:ph type="body" idx="1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5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5"/>
          <p:cNvSpPr txBox="1">
            <a:spLocks noGrp="1"/>
          </p:cNvSpPr>
          <p:nvPr>
            <p:ph type="body" idx="1"/>
          </p:nvPr>
        </p:nvSpPr>
        <p:spPr>
          <a:xfrm rot="5400000">
            <a:off x="3383884" y="-293211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9" name="Google Shape;89;p35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5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6"/>
          <p:cNvSpPr txBox="1">
            <a:spLocks noGrp="1"/>
          </p:cNvSpPr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6"/>
          <p:cNvSpPr txBox="1">
            <a:spLocks noGrp="1"/>
          </p:cNvSpPr>
          <p:nvPr>
            <p:ph type="body" idx="1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5" name="Google Shape;95;p36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6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6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7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343437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2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sz="7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3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1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body" idx="2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2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body" idx="2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body" idx="3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body" idx="4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8" name="Google Shape;68;p32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3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body" idx="1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body" idx="2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" name="Google Shape;9;p24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" name="Google Shape;10;p24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XRhOPkTQlkowMnaBKRWXmSSRMxZx1dUN/view?usp=sharing" TargetMode="External"/><Relationship Id="rId3" Type="http://schemas.openxmlformats.org/officeDocument/2006/relationships/hyperlink" Target="https://extendsclass.com/csv-generator.html" TargetMode="External"/><Relationship Id="rId7" Type="http://schemas.openxmlformats.org/officeDocument/2006/relationships/hyperlink" Target="https://drive.google.com/file/d/1FOsD0mI1G03AaL3cE316jED6ICpNUpx-/view?usp=sharing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document/d/1o30YB7fek5c2QRpGA8pi6FkFDvOJVT66/edit?usp=sharing&amp;ouid=112388163024062022460&amp;rtpof=true&amp;sd=true" TargetMode="External"/><Relationship Id="rId5" Type="http://schemas.openxmlformats.org/officeDocument/2006/relationships/hyperlink" Target="https://docs.google.com/document/d/1vsKs1Mzr85sNbNw4hH5gTZKNlJjl-nXu/edit?usp=sharing&amp;ouid=112388163024062022460&amp;rtpof=true&amp;sd=true" TargetMode="External"/><Relationship Id="rId10" Type="http://schemas.openxmlformats.org/officeDocument/2006/relationships/hyperlink" Target="https://docs.google.com/document/d/13yxZ3DnIVSC_UDFeqL_jmRNt-KIXMltQ/edit?usp=sharing&amp;ouid=112388163024062022460&amp;rtpof=true&amp;sd=true" TargetMode="External"/><Relationship Id="rId4" Type="http://schemas.openxmlformats.org/officeDocument/2006/relationships/hyperlink" Target="https://docs.google.com/document/d/1N96Tl273Zej0ks8xlnTbW-k8ZkPXcpbl/edit?usp=sharing&amp;ouid=112388163024062022460&amp;rtpof=true&amp;sd=true" TargetMode="External"/><Relationship Id="rId9" Type="http://schemas.openxmlformats.org/officeDocument/2006/relationships/hyperlink" Target="https://drive.google.com/file/d/1DTQRd6OyA8LbZYE7w1f6LltG3JhIRkhp/view?usp=sharing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" descr="Plane on tarmac"/>
          <p:cNvPicPr preferRelativeResize="0"/>
          <p:nvPr/>
        </p:nvPicPr>
        <p:blipFill rotWithShape="1">
          <a:blip r:embed="rId3">
            <a:alphaModFix amt="50000"/>
          </a:blip>
          <a:srcRect l="6406" r="56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Century Schoolbook"/>
              <a:buNone/>
            </a:pPr>
            <a:r>
              <a:rPr lang="en-US">
                <a:solidFill>
                  <a:srgbClr val="FFFFFF"/>
                </a:solidFill>
              </a:rPr>
              <a:t>Aerospace Industry</a:t>
            </a:r>
            <a:endParaRPr/>
          </a:p>
        </p:txBody>
      </p:sp>
      <p:sp>
        <p:nvSpPr>
          <p:cNvPr id="104" name="Google Shape;104;p1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sz="15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sz="15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500" dirty="0">
                <a:solidFill>
                  <a:srgbClr val="FFFFFF"/>
                </a:solidFill>
              </a:rPr>
              <a:t>Made by:-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-US" sz="1500" dirty="0">
                <a:solidFill>
                  <a:srgbClr val="FFFFFF"/>
                </a:solidFill>
              </a:rPr>
              <a:t>Darsh Turakhia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User Creation Details</a:t>
            </a: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2438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Users were divided based on the departments available in the company.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182880" lvl="0" indent="-2438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Users are given title as 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1" indent="-2336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Helicopter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1" indent="-2336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Commercial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1" indent="-2336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Space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182880" lvl="0" indent="-243840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The title indicated the type of aircraft they will be working with.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182880" lvl="0" indent="-2438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details on the number of employees, managers and admins is on the following slide.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-812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7482f530e_0_14"/>
          <p:cNvSpPr txBox="1">
            <a:spLocks noGrp="1"/>
          </p:cNvSpPr>
          <p:nvPr>
            <p:ph type="title"/>
          </p:nvPr>
        </p:nvSpPr>
        <p:spPr>
          <a:xfrm>
            <a:off x="1170450" y="4"/>
            <a:ext cx="9692700" cy="813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Details</a:t>
            </a:r>
            <a:endParaRPr/>
          </a:p>
        </p:txBody>
      </p:sp>
      <p:sp>
        <p:nvSpPr>
          <p:cNvPr id="195" name="Google Shape;195;gf7482f530e_0_14"/>
          <p:cNvSpPr txBox="1">
            <a:spLocks noGrp="1"/>
          </p:cNvSpPr>
          <p:nvPr>
            <p:ph type="body" idx="1"/>
          </p:nvPr>
        </p:nvSpPr>
        <p:spPr>
          <a:xfrm>
            <a:off x="1170450" y="813600"/>
            <a:ext cx="8595300" cy="6044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Admins (3)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AIR Dhairya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AIR Darsh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AIR Aayushi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Supervisor(7)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Supervisor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Manufacturing Supervisor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 Supervisor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 Supervisor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Sales Supervisor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Maintenance Supervisor</a:t>
            </a:r>
            <a:endParaRPr sz="19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Finance Supervisor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Employees(376)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(19)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Manufacturing (39)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 (102)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 (57)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Sales (41)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Maintenance (53)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Finance (65)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User Creation</a:t>
            </a:r>
            <a:endParaRPr/>
          </a:p>
        </p:txBody>
      </p:sp>
      <p:pic>
        <p:nvPicPr>
          <p:cNvPr id="201" name="Google Shape;201;p11" descr="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4835" t="34896" r="4395" b="7291"/>
          <a:stretch/>
        </p:blipFill>
        <p:spPr>
          <a:xfrm>
            <a:off x="5652626" y="2644723"/>
            <a:ext cx="5066437" cy="272581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1"/>
          <p:cNvSpPr txBox="1"/>
          <p:nvPr/>
        </p:nvSpPr>
        <p:spPr>
          <a:xfrm>
            <a:off x="1295400" y="2610464"/>
            <a:ext cx="4353232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Admins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AIR Dhairya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AIR Darsh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AIR Aayushi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Supervisors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Design Supervisor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Manufacturing Supervisor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Building Supervisor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Testing Supervisor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Sales Supervisor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Maintenance Supervisor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Finance Supervisor</a:t>
            </a:r>
            <a:endParaRPr/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Role Creation </a:t>
            </a:r>
            <a:endParaRPr/>
          </a:p>
        </p:txBody>
      </p:sp>
      <p:pic>
        <p:nvPicPr>
          <p:cNvPr id="208" name="Google Shape;208;p12" descr="Graphical user interface, text, application, email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723808" y="3048896"/>
            <a:ext cx="56197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2" descr="Graphical user interface, text, application, email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1342" t="23115" r="36241" b="9547"/>
          <a:stretch/>
        </p:blipFill>
        <p:spPr>
          <a:xfrm>
            <a:off x="295863" y="2984091"/>
            <a:ext cx="4462735" cy="2133553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2"/>
          <p:cNvSpPr txBox="1"/>
          <p:nvPr/>
        </p:nvSpPr>
        <p:spPr>
          <a:xfrm>
            <a:off x="742336" y="2352367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Admin Role (Static)</a:t>
            </a:r>
            <a:endParaRPr/>
          </a:p>
        </p:txBody>
      </p:sp>
      <p:sp>
        <p:nvSpPr>
          <p:cNvPr id="211" name="Google Shape;211;p12"/>
          <p:cNvSpPr txBox="1"/>
          <p:nvPr/>
        </p:nvSpPr>
        <p:spPr>
          <a:xfrm>
            <a:off x="6686243" y="2286307"/>
            <a:ext cx="31364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Supervisor Role (Dynamic)</a:t>
            </a:r>
            <a:endParaRPr/>
          </a:p>
        </p:txBody>
      </p:sp>
      <p:sp>
        <p:nvSpPr>
          <p:cNvPr id="212" name="Google Shape;212;p12"/>
          <p:cNvSpPr txBox="1"/>
          <p:nvPr/>
        </p:nvSpPr>
        <p:spPr>
          <a:xfrm>
            <a:off x="182875" y="5380050"/>
            <a:ext cx="54315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Supervisor were given a dynamic role as the company plans to add more supervisor in the future, whereas admins are fixed.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Service to add users</a:t>
            </a:r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IDI Service – Using Security Directory Integrator to convert CSV to ISIM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2070"/>
              <a:buNone/>
            </a:pPr>
            <a:endParaRPr/>
          </a:p>
        </p:txBody>
      </p:sp>
      <p:pic>
        <p:nvPicPr>
          <p:cNvPr id="219" name="Google Shape;219;p13"/>
          <p:cNvPicPr preferRelativeResize="0"/>
          <p:nvPr/>
        </p:nvPicPr>
        <p:blipFill rotWithShape="1">
          <a:blip r:embed="rId3">
            <a:alphaModFix/>
          </a:blip>
          <a:srcRect l="33660"/>
          <a:stretch/>
        </p:blipFill>
        <p:spPr>
          <a:xfrm>
            <a:off x="363700" y="2465075"/>
            <a:ext cx="4464300" cy="420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8600" y="2572500"/>
            <a:ext cx="5734050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99c78d50b_0_0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IDI service creation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Google Shape;226;gf99c78d50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900" y="1691449"/>
            <a:ext cx="4718300" cy="39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f99c78d50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8000" y="1472450"/>
            <a:ext cx="6345775" cy="54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14" descr="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342" t="25414" r="1119" b="2210"/>
          <a:stretch/>
        </p:blipFill>
        <p:spPr>
          <a:xfrm>
            <a:off x="152553" y="545018"/>
            <a:ext cx="5360656" cy="3226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4" descr="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t="24862" r="676" b="1380"/>
          <a:stretch/>
        </p:blipFill>
        <p:spPr>
          <a:xfrm>
            <a:off x="5893018" y="508148"/>
            <a:ext cx="5420958" cy="328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4" descr="Tabl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l="3803" t="35890" r="1117" b="1918"/>
          <a:stretch/>
        </p:blipFill>
        <p:spPr>
          <a:xfrm>
            <a:off x="3232661" y="3943657"/>
            <a:ext cx="5234494" cy="278417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4"/>
          <p:cNvSpPr txBox="1"/>
          <p:nvPr/>
        </p:nvSpPr>
        <p:spPr>
          <a:xfrm>
            <a:off x="1319981" y="189270"/>
            <a:ext cx="25096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Building department</a:t>
            </a:r>
            <a:endParaRPr/>
          </a:p>
        </p:txBody>
      </p:sp>
      <p:sp>
        <p:nvSpPr>
          <p:cNvPr id="236" name="Google Shape;236;p14"/>
          <p:cNvSpPr txBox="1"/>
          <p:nvPr/>
        </p:nvSpPr>
        <p:spPr>
          <a:xfrm>
            <a:off x="7730920" y="184661"/>
            <a:ext cx="23253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Design Department</a:t>
            </a:r>
            <a:endParaRPr/>
          </a:p>
        </p:txBody>
      </p:sp>
      <p:sp>
        <p:nvSpPr>
          <p:cNvPr id="237" name="Google Shape;237;p14"/>
          <p:cNvSpPr txBox="1"/>
          <p:nvPr/>
        </p:nvSpPr>
        <p:spPr>
          <a:xfrm>
            <a:off x="737726" y="5223692"/>
            <a:ext cx="24973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Finance Department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"/>
          <p:cNvSpPr txBox="1"/>
          <p:nvPr/>
        </p:nvSpPr>
        <p:spPr>
          <a:xfrm>
            <a:off x="61758" y="147789"/>
            <a:ext cx="33454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Manufacturing Department</a:t>
            </a:r>
            <a:endParaRPr/>
          </a:p>
        </p:txBody>
      </p:sp>
      <p:sp>
        <p:nvSpPr>
          <p:cNvPr id="243" name="Google Shape;243;p15"/>
          <p:cNvSpPr txBox="1"/>
          <p:nvPr/>
        </p:nvSpPr>
        <p:spPr>
          <a:xfrm>
            <a:off x="3704610" y="5990608"/>
            <a:ext cx="24973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Testing Department</a:t>
            </a:r>
            <a:endParaRPr/>
          </a:p>
        </p:txBody>
      </p:sp>
      <p:sp>
        <p:nvSpPr>
          <p:cNvPr id="244" name="Google Shape;244;p15"/>
          <p:cNvSpPr txBox="1"/>
          <p:nvPr/>
        </p:nvSpPr>
        <p:spPr>
          <a:xfrm>
            <a:off x="8335604" y="150247"/>
            <a:ext cx="30258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Maintenance Department</a:t>
            </a:r>
            <a:endParaRPr/>
          </a:p>
        </p:txBody>
      </p:sp>
      <p:pic>
        <p:nvPicPr>
          <p:cNvPr id="245" name="Google Shape;245;p15" descr="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782" t="46556" r="1962" b="1652"/>
          <a:stretch/>
        </p:blipFill>
        <p:spPr>
          <a:xfrm>
            <a:off x="56996" y="679194"/>
            <a:ext cx="5308478" cy="2313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5" descr="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3595" t="36842" r="1430" b="277"/>
          <a:stretch/>
        </p:blipFill>
        <p:spPr>
          <a:xfrm>
            <a:off x="5975401" y="513889"/>
            <a:ext cx="5201651" cy="2785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5" descr="Tabl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l="3370" t="45706" r="1573" b="3324"/>
          <a:stretch/>
        </p:blipFill>
        <p:spPr>
          <a:xfrm>
            <a:off x="2349756" y="3746243"/>
            <a:ext cx="5206115" cy="2257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"/>
          <p:cNvSpPr txBox="1"/>
          <p:nvPr/>
        </p:nvSpPr>
        <p:spPr>
          <a:xfrm>
            <a:off x="7465448" y="6260995"/>
            <a:ext cx="24973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America Sales</a:t>
            </a:r>
            <a:endParaRPr/>
          </a:p>
        </p:txBody>
      </p:sp>
      <p:sp>
        <p:nvSpPr>
          <p:cNvPr id="253" name="Google Shape;253;p16"/>
          <p:cNvSpPr txBox="1"/>
          <p:nvPr/>
        </p:nvSpPr>
        <p:spPr>
          <a:xfrm>
            <a:off x="7470364" y="2296138"/>
            <a:ext cx="24973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Asia-Pacific Sales</a:t>
            </a:r>
            <a:endParaRPr/>
          </a:p>
        </p:txBody>
      </p:sp>
      <p:sp>
        <p:nvSpPr>
          <p:cNvPr id="254" name="Google Shape;254;p16"/>
          <p:cNvSpPr txBox="1"/>
          <p:nvPr/>
        </p:nvSpPr>
        <p:spPr>
          <a:xfrm>
            <a:off x="1514474" y="6258537"/>
            <a:ext cx="24973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Africa Sales</a:t>
            </a:r>
            <a:endParaRPr/>
          </a:p>
        </p:txBody>
      </p:sp>
      <p:sp>
        <p:nvSpPr>
          <p:cNvPr id="255" name="Google Shape;255;p16"/>
          <p:cNvSpPr txBox="1"/>
          <p:nvPr/>
        </p:nvSpPr>
        <p:spPr>
          <a:xfrm>
            <a:off x="1509558" y="2296137"/>
            <a:ext cx="24973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Europe Sales</a:t>
            </a:r>
            <a:endParaRPr/>
          </a:p>
        </p:txBody>
      </p:sp>
      <p:pic>
        <p:nvPicPr>
          <p:cNvPr id="256" name="Google Shape;256;p16" descr="Graphical user interface, text, application, emai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3118" t="19741" r="4676" b="27491"/>
          <a:stretch/>
        </p:blipFill>
        <p:spPr>
          <a:xfrm>
            <a:off x="216771" y="193880"/>
            <a:ext cx="5085083" cy="2000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6" descr="Graphical user interface, text, application, email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3117" t="21382" r="4009" b="27839"/>
          <a:stretch/>
        </p:blipFill>
        <p:spPr>
          <a:xfrm>
            <a:off x="6013041" y="292814"/>
            <a:ext cx="5130774" cy="200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6" descr="Graphical user interface, text, application, email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l="2882" t="19936" r="4434" b="32835"/>
          <a:stretch/>
        </p:blipFill>
        <p:spPr>
          <a:xfrm>
            <a:off x="6020567" y="3954719"/>
            <a:ext cx="5129106" cy="1938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6" descr="Graphical user interface, text, application, email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 l="1798" t="18127" r="3371" b="32628"/>
          <a:stretch/>
        </p:blipFill>
        <p:spPr>
          <a:xfrm>
            <a:off x="272691" y="3959327"/>
            <a:ext cx="5193808" cy="2007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Service for policy creation</a:t>
            </a:r>
            <a:endParaRPr/>
          </a:p>
        </p:txBody>
      </p:sp>
      <p:sp>
        <p:nvSpPr>
          <p:cNvPr id="265" name="Google Shape;265;p17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Linux Service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Noto Sans Symbols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will be used for all the policies that will be created in future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currently being used for 3 policies namely :</a:t>
            </a:r>
            <a:endParaRPr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Password</a:t>
            </a:r>
            <a:endParaRPr/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Identity</a:t>
            </a:r>
            <a:endParaRPr/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Provisioning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2070"/>
              <a:buNone/>
            </a:pPr>
            <a:endParaRPr/>
          </a:p>
          <a:p>
            <a:pPr marL="182880" lvl="0" indent="-51436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2070"/>
              <a:buNone/>
            </a:pPr>
            <a:endParaRPr/>
          </a:p>
        </p:txBody>
      </p:sp>
      <p:pic>
        <p:nvPicPr>
          <p:cNvPr id="266" name="Google Shape;266;p17" descr="Graphical user interface, text, application, emai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774" t="10978" r="6208" b="6528"/>
          <a:stretch/>
        </p:blipFill>
        <p:spPr>
          <a:xfrm>
            <a:off x="5900430" y="2746119"/>
            <a:ext cx="5109813" cy="3417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Work Distribution</a:t>
            </a:r>
            <a:endParaRPr sz="2600"/>
          </a:p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Project outflow</a:t>
            </a:r>
            <a:endParaRPr sz="2600"/>
          </a:p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Organizational Unit Creation</a:t>
            </a:r>
            <a:endParaRPr sz="2600"/>
          </a:p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Location Creation</a:t>
            </a:r>
            <a:endParaRPr sz="2600"/>
          </a:p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Organizational Structure</a:t>
            </a:r>
            <a:endParaRPr sz="2600"/>
          </a:p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User Creation</a:t>
            </a:r>
            <a:endParaRPr sz="2600"/>
          </a:p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Role Creation</a:t>
            </a:r>
            <a:endParaRPr sz="2600"/>
          </a:p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Service to add users</a:t>
            </a:r>
            <a:endParaRPr sz="2600"/>
          </a:p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Service for policy creation</a:t>
            </a:r>
            <a:endParaRPr sz="2600"/>
          </a:p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Policy Creation</a:t>
            </a:r>
            <a:endParaRPr sz="2600"/>
          </a:p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Some links and Information</a:t>
            </a:r>
            <a:endParaRPr sz="2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Password Policy Details</a:t>
            </a:r>
            <a:endParaRPr/>
          </a:p>
        </p:txBody>
      </p:sp>
      <p:sp>
        <p:nvSpPr>
          <p:cNvPr id="272" name="Google Shape;272;p18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The minimum length of password is 6 characters.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The password must contain at least 1 uppercase alphabet, 1 lowercase alphabet, 1 number and 1 unique character.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The password must contain special characters (@,$,#,%,&amp;).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The password must not be same as username (both case sensitive and insensitive).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The password must not be same as uid (both case sensitive and insensitive).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"/>
          <p:cNvSpPr txBox="1">
            <a:spLocks noGrp="1"/>
          </p:cNvSpPr>
          <p:nvPr>
            <p:ph type="title" idx="4294967295"/>
          </p:nvPr>
        </p:nvSpPr>
        <p:spPr>
          <a:xfrm>
            <a:off x="0" y="663575"/>
            <a:ext cx="355441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Policy Creation</a:t>
            </a:r>
            <a:endParaRPr/>
          </a:p>
        </p:txBody>
      </p:sp>
      <p:pic>
        <p:nvPicPr>
          <p:cNvPr id="278" name="Google Shape;278;p19" descr="Graphical user interface, text, application, emai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0770" y="2055372"/>
            <a:ext cx="5127521" cy="210748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9"/>
          <p:cNvSpPr txBox="1"/>
          <p:nvPr/>
        </p:nvSpPr>
        <p:spPr>
          <a:xfrm>
            <a:off x="865239" y="1528915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Identity Policy</a:t>
            </a:r>
            <a:endParaRPr/>
          </a:p>
        </p:txBody>
      </p:sp>
      <p:pic>
        <p:nvPicPr>
          <p:cNvPr id="280" name="Google Shape;280;p19" descr="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11857" t="7989" r="1117" b="-274"/>
          <a:stretch/>
        </p:blipFill>
        <p:spPr>
          <a:xfrm>
            <a:off x="6673952" y="2104871"/>
            <a:ext cx="4791102" cy="41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9"/>
          <p:cNvSpPr txBox="1"/>
          <p:nvPr/>
        </p:nvSpPr>
        <p:spPr>
          <a:xfrm>
            <a:off x="6710823" y="1733242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Password Policy</a:t>
            </a:r>
            <a:endParaRPr/>
          </a:p>
        </p:txBody>
      </p:sp>
      <p:pic>
        <p:nvPicPr>
          <p:cNvPr id="282" name="Google Shape;282;p19" descr="Graphical user interface, text, application, email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1117" y="4361835"/>
            <a:ext cx="532447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20" descr="Graphical user interface, text, application, emai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9367" y="3661651"/>
            <a:ext cx="4230329" cy="2410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0" descr="Graphical user interface, applicati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1552" t="17315" r="5099" b="4329"/>
          <a:stretch/>
        </p:blipFill>
        <p:spPr>
          <a:xfrm>
            <a:off x="5811632" y="3853323"/>
            <a:ext cx="5165912" cy="2224067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0"/>
          <p:cNvSpPr txBox="1"/>
          <p:nvPr/>
        </p:nvSpPr>
        <p:spPr>
          <a:xfrm>
            <a:off x="1172497" y="2610463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Provisioning Policy</a:t>
            </a:r>
            <a:endParaRPr/>
          </a:p>
        </p:txBody>
      </p:sp>
      <p:pic>
        <p:nvPicPr>
          <p:cNvPr id="290" name="Google Shape;290;p20" descr="Graphical user interface, text, application, email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70695" y="1088256"/>
            <a:ext cx="543877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f7482f530e_0_0"/>
          <p:cNvSpPr txBox="1"/>
          <p:nvPr/>
        </p:nvSpPr>
        <p:spPr>
          <a:xfrm>
            <a:off x="91450" y="182875"/>
            <a:ext cx="4736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/>
              <a:t>Password Policy Verification</a:t>
            </a:r>
            <a:endParaRPr sz="2600" b="1"/>
          </a:p>
        </p:txBody>
      </p:sp>
      <p:pic>
        <p:nvPicPr>
          <p:cNvPr id="296" name="Google Shape;296;gf7482f530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0275"/>
            <a:ext cx="6248400" cy="502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gf7482f530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8825" y="152400"/>
            <a:ext cx="5510775" cy="3441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gf7482f530e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3200" y="3746650"/>
            <a:ext cx="5928025" cy="27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"/>
          <p:cNvSpPr txBox="1">
            <a:spLocks noGrp="1"/>
          </p:cNvSpPr>
          <p:nvPr>
            <p:ph type="title"/>
          </p:nvPr>
        </p:nvSpPr>
        <p:spPr>
          <a:xfrm>
            <a:off x="1249684" y="1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Some links and Information</a:t>
            </a:r>
            <a:endParaRPr/>
          </a:p>
        </p:txBody>
      </p:sp>
      <p:sp>
        <p:nvSpPr>
          <p:cNvPr id="304" name="Google Shape;304;p22"/>
          <p:cNvSpPr txBox="1">
            <a:spLocks noGrp="1"/>
          </p:cNvSpPr>
          <p:nvPr>
            <p:ph type="body" idx="1"/>
          </p:nvPr>
        </p:nvSpPr>
        <p:spPr>
          <a:xfrm>
            <a:off x="1249675" y="1325700"/>
            <a:ext cx="8595300" cy="55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206848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17"/>
              <a:buChar char="•"/>
            </a:pPr>
            <a:r>
              <a:rPr lang="en-US" sz="2123" dirty="0"/>
              <a:t>All the project work was done on the college system number 104 in lab 421.</a:t>
            </a:r>
            <a:endParaRPr sz="2123" dirty="0"/>
          </a:p>
          <a:p>
            <a:pPr marL="182880" lvl="0" indent="-206848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817"/>
              <a:buChar char="•"/>
            </a:pPr>
            <a:r>
              <a:rPr lang="en-US" sz="2123" dirty="0"/>
              <a:t>The system was being used remotely via Any Desk (ID : 165170253).</a:t>
            </a:r>
            <a:endParaRPr sz="2123" dirty="0"/>
          </a:p>
          <a:p>
            <a:pPr marL="182880" lvl="0" indent="-206848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817"/>
              <a:buChar char="•"/>
            </a:pPr>
            <a:r>
              <a:rPr lang="en-US" sz="2123" dirty="0"/>
              <a:t>The main tool used for the project was ISIM v6.0.2 in </a:t>
            </a:r>
            <a:r>
              <a:rPr lang="en-US" sz="2123" dirty="0" err="1"/>
              <a:t>CentOs</a:t>
            </a:r>
            <a:r>
              <a:rPr lang="en-US" sz="2123" dirty="0"/>
              <a:t>.</a:t>
            </a:r>
            <a:endParaRPr sz="2123" dirty="0"/>
          </a:p>
          <a:p>
            <a:pPr marL="182880" lvl="0" indent="-206848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817"/>
              <a:buChar char="•"/>
            </a:pPr>
            <a:r>
              <a:rPr lang="en-US" sz="2123" dirty="0"/>
              <a:t>The tool used for data generation in csv format was :- </a:t>
            </a:r>
            <a:r>
              <a:rPr lang="en-US" sz="2123" u="sng" dirty="0">
                <a:solidFill>
                  <a:schemeClr val="hlink"/>
                </a:solidFill>
                <a:hlinkClick r:id="rId3"/>
              </a:rPr>
              <a:t>CSV Generator</a:t>
            </a:r>
            <a:r>
              <a:rPr lang="en-US" sz="2123" dirty="0"/>
              <a:t>.</a:t>
            </a:r>
            <a:endParaRPr sz="2123" dirty="0"/>
          </a:p>
          <a:p>
            <a:pPr marL="182880" lvl="0" indent="-206848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817"/>
              <a:buChar char="•"/>
            </a:pPr>
            <a:r>
              <a:rPr lang="en-US" sz="2123" dirty="0"/>
              <a:t>You can view the project research and company workflow </a:t>
            </a:r>
            <a:r>
              <a:rPr lang="en-US" sz="2123" dirty="0">
                <a:hlinkClick r:id="rId4"/>
              </a:rPr>
              <a:t>here</a:t>
            </a:r>
            <a:r>
              <a:rPr lang="en-US" sz="2123" u="sng" dirty="0">
                <a:solidFill>
                  <a:schemeClr val="hlink"/>
                </a:solidFill>
              </a:rPr>
              <a:t> </a:t>
            </a:r>
            <a:r>
              <a:rPr lang="en-US" sz="2123" dirty="0"/>
              <a:t>.</a:t>
            </a:r>
            <a:endParaRPr sz="2123" dirty="0"/>
          </a:p>
          <a:p>
            <a:pPr marL="182880" lvl="0" indent="-206848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817"/>
              <a:buChar char="•"/>
            </a:pPr>
            <a:r>
              <a:rPr lang="en-US" sz="2123" dirty="0"/>
              <a:t>You can view organizational details </a:t>
            </a:r>
            <a:r>
              <a:rPr lang="en-US" sz="2123" u="sng" dirty="0">
                <a:solidFill>
                  <a:schemeClr val="hlink"/>
                </a:solidFill>
                <a:hlinkClick r:id="rId5"/>
              </a:rPr>
              <a:t>here</a:t>
            </a:r>
            <a:r>
              <a:rPr lang="en-US" sz="2123" dirty="0"/>
              <a:t>.</a:t>
            </a:r>
            <a:endParaRPr sz="2123" dirty="0"/>
          </a:p>
          <a:p>
            <a:pPr marL="182880" lvl="0" indent="-206848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817"/>
              <a:buChar char="•"/>
            </a:pPr>
            <a:r>
              <a:rPr lang="en-US" sz="2123" dirty="0"/>
              <a:t>All the screenshots used in this presentation are available </a:t>
            </a:r>
            <a:r>
              <a:rPr lang="en-US" sz="2123" u="sng" dirty="0">
                <a:solidFill>
                  <a:schemeClr val="hlink"/>
                </a:solidFill>
                <a:hlinkClick r:id="rId6"/>
              </a:rPr>
              <a:t>here</a:t>
            </a:r>
            <a:r>
              <a:rPr lang="en-US" sz="2123" dirty="0"/>
              <a:t>.</a:t>
            </a:r>
            <a:endParaRPr sz="2123" dirty="0"/>
          </a:p>
          <a:p>
            <a:pPr marL="182880" lvl="0" indent="-206848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817"/>
              <a:buChar char="•"/>
            </a:pPr>
            <a:r>
              <a:rPr lang="en-US" sz="2123" dirty="0"/>
              <a:t>Also you can view the employee details </a:t>
            </a:r>
            <a:r>
              <a:rPr lang="en-US" sz="2123" u="sng" dirty="0">
                <a:solidFill>
                  <a:schemeClr val="hlink"/>
                </a:solidFill>
                <a:hlinkClick r:id="rId7"/>
              </a:rPr>
              <a:t>here</a:t>
            </a:r>
            <a:r>
              <a:rPr lang="en-US" sz="2123" dirty="0"/>
              <a:t> in a csv format.</a:t>
            </a:r>
            <a:endParaRPr sz="2123" dirty="0"/>
          </a:p>
          <a:p>
            <a:pPr marL="182880" lvl="0" indent="-206848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817"/>
              <a:buChar char="•"/>
            </a:pPr>
            <a:r>
              <a:rPr lang="en-US" sz="2123" dirty="0"/>
              <a:t>You can view the placement rules </a:t>
            </a:r>
            <a:r>
              <a:rPr lang="en-US" sz="2123" u="sng" dirty="0">
                <a:solidFill>
                  <a:schemeClr val="hlink"/>
                </a:solidFill>
                <a:hlinkClick r:id="rId8"/>
              </a:rPr>
              <a:t>here</a:t>
            </a:r>
            <a:r>
              <a:rPr lang="en-US" sz="2123" dirty="0"/>
              <a:t>.</a:t>
            </a:r>
            <a:endParaRPr sz="2123" dirty="0"/>
          </a:p>
          <a:p>
            <a:pPr marL="182880" lvl="0" indent="-206848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817"/>
              <a:buChar char="•"/>
            </a:pPr>
            <a:r>
              <a:rPr lang="en-US" sz="2123" dirty="0"/>
              <a:t>You can view the xml file used </a:t>
            </a:r>
            <a:r>
              <a:rPr lang="en-US" sz="2123" u="sng" dirty="0">
                <a:solidFill>
                  <a:schemeClr val="hlink"/>
                </a:solidFill>
                <a:hlinkClick r:id="rId9"/>
              </a:rPr>
              <a:t>here</a:t>
            </a:r>
            <a:r>
              <a:rPr lang="en-US" sz="2123" dirty="0"/>
              <a:t>.</a:t>
            </a:r>
            <a:endParaRPr sz="2123" dirty="0"/>
          </a:p>
          <a:p>
            <a:pPr marL="182880" lvl="0" indent="-226279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2123"/>
              <a:buChar char="•"/>
            </a:pPr>
            <a:r>
              <a:rPr lang="en-US" sz="2123" dirty="0"/>
              <a:t>You can view the project workflow </a:t>
            </a:r>
            <a:r>
              <a:rPr lang="en-US" sz="2123" u="sng" dirty="0">
                <a:solidFill>
                  <a:schemeClr val="hlink"/>
                </a:solidFill>
                <a:hlinkClick r:id="rId10"/>
              </a:rPr>
              <a:t>here</a:t>
            </a:r>
            <a:r>
              <a:rPr lang="en-US" sz="2123" dirty="0"/>
              <a:t>.</a:t>
            </a:r>
            <a:endParaRPr sz="2123" dirty="0"/>
          </a:p>
          <a:p>
            <a:pPr marL="91440" lvl="0" indent="0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224"/>
              <a:buNone/>
            </a:pPr>
            <a:endParaRPr sz="1729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f9ad364a56_0_0"/>
          <p:cNvSpPr txBox="1">
            <a:spLocks noGrp="1"/>
          </p:cNvSpPr>
          <p:nvPr>
            <p:ph type="title"/>
          </p:nvPr>
        </p:nvSpPr>
        <p:spPr>
          <a:xfrm>
            <a:off x="1261875" y="365715"/>
            <a:ext cx="9692700" cy="600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/>
              <a:t>Thank You</a:t>
            </a:r>
            <a:endParaRPr sz="20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Project Outflow</a:t>
            </a:r>
            <a:endParaRPr/>
          </a:p>
        </p:txBody>
      </p:sp>
      <p:grpSp>
        <p:nvGrpSpPr>
          <p:cNvPr id="122" name="Google Shape;122;p3"/>
          <p:cNvGrpSpPr/>
          <p:nvPr/>
        </p:nvGrpSpPr>
        <p:grpSpPr>
          <a:xfrm>
            <a:off x="962772" y="3162083"/>
            <a:ext cx="9381552" cy="1443315"/>
            <a:chOff x="4126" y="1561883"/>
            <a:chExt cx="9381552" cy="1443315"/>
          </a:xfrm>
        </p:grpSpPr>
        <p:sp>
          <p:nvSpPr>
            <p:cNvPr id="123" name="Google Shape;123;p3"/>
            <p:cNvSpPr/>
            <p:nvPr/>
          </p:nvSpPr>
          <p:spPr>
            <a:xfrm>
              <a:off x="4126" y="1561883"/>
              <a:ext cx="3608289" cy="1443315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 w="139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4126" y="1561883"/>
              <a:ext cx="3247460" cy="14433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350" tIns="66675" rIns="33325" bIns="6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Garamond"/>
                <a:buNone/>
              </a:pPr>
              <a:r>
                <a:rPr lang="en-US" sz="2500" b="0" i="0" u="none" strike="noStrike" cap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Project Research</a:t>
              </a:r>
              <a:endParaRPr sz="25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890757" y="1561883"/>
              <a:ext cx="3608289" cy="1443315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139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 txBox="1"/>
            <p:nvPr/>
          </p:nvSpPr>
          <p:spPr>
            <a:xfrm>
              <a:off x="3612415" y="1561883"/>
              <a:ext cx="2164974" cy="14433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000" tIns="66675" rIns="33325" bIns="6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Garamond"/>
                <a:buNone/>
              </a:pPr>
              <a:r>
                <a:rPr lang="en-US" sz="2500" b="0" i="0" u="none" strike="noStrike" cap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Company Workflow Design</a:t>
              </a:r>
              <a:endParaRPr sz="25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5777389" y="1561883"/>
              <a:ext cx="3608289" cy="1443315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139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 txBox="1"/>
            <p:nvPr/>
          </p:nvSpPr>
          <p:spPr>
            <a:xfrm>
              <a:off x="6499047" y="1561883"/>
              <a:ext cx="2164974" cy="14433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000" tIns="66675" rIns="33325" bIns="6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Garamond"/>
                <a:buNone/>
              </a:pPr>
              <a:r>
                <a:rPr lang="en-US" sz="2500" b="0" i="0" u="none" strike="noStrike" cap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Project Development / Implementation</a:t>
              </a:r>
              <a:endParaRPr sz="25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4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472" y="127273"/>
            <a:ext cx="8276121" cy="65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 txBox="1"/>
          <p:nvPr/>
        </p:nvSpPr>
        <p:spPr>
          <a:xfrm>
            <a:off x="8632723" y="312173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Companies Workflow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Organizational Unit Creation Details</a:t>
            </a:r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The organizational units have been created keeping in mind the needs and workflow of the company.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The company is very strong financially, thus it does not require a tech support.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The company has only 3 admin users.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The company has 7 supervisors for each department.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The company has an employee count of 376 in 7 different departments.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The company manufactures aircraft related to the commercial, helicopter and space fields.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/>
        </p:nvSpPr>
        <p:spPr>
          <a:xfrm>
            <a:off x="754626" y="66367"/>
            <a:ext cx="37264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Organizational Unit Creation</a:t>
            </a:r>
            <a:endParaRPr/>
          </a:p>
        </p:txBody>
      </p:sp>
      <p:pic>
        <p:nvPicPr>
          <p:cNvPr id="146" name="Google Shape;146;p6" descr="Graphical user interface, text, application, emai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707" t="25112" r="-707" b="1794"/>
          <a:stretch/>
        </p:blipFill>
        <p:spPr>
          <a:xfrm>
            <a:off x="691965" y="1250877"/>
            <a:ext cx="5210180" cy="2005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6" descr="Graphical user interface, applicati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t="27309" r="-232"/>
          <a:stretch/>
        </p:blipFill>
        <p:spPr>
          <a:xfrm>
            <a:off x="6098035" y="1138061"/>
            <a:ext cx="5292852" cy="2226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 descr="Graphical user interface, applicatio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3175" y="3694966"/>
            <a:ext cx="5004618" cy="2073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6" descr="Graphical user interface, application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98767" y="3699409"/>
            <a:ext cx="4807973" cy="206117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6"/>
          <p:cNvSpPr txBox="1"/>
          <p:nvPr/>
        </p:nvSpPr>
        <p:spPr>
          <a:xfrm>
            <a:off x="1393723" y="766915"/>
            <a:ext cx="15387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Design Unit</a:t>
            </a:r>
            <a:endParaRPr/>
          </a:p>
        </p:txBody>
      </p:sp>
      <p:sp>
        <p:nvSpPr>
          <p:cNvPr id="151" name="Google Shape;151;p6"/>
          <p:cNvSpPr txBox="1"/>
          <p:nvPr/>
        </p:nvSpPr>
        <p:spPr>
          <a:xfrm>
            <a:off x="7624916" y="766913"/>
            <a:ext cx="24236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Manufacturing Unit</a:t>
            </a:r>
            <a:endParaRPr/>
          </a:p>
        </p:txBody>
      </p:sp>
      <p:sp>
        <p:nvSpPr>
          <p:cNvPr id="152" name="Google Shape;152;p6"/>
          <p:cNvSpPr txBox="1"/>
          <p:nvPr/>
        </p:nvSpPr>
        <p:spPr>
          <a:xfrm>
            <a:off x="1688690" y="5818236"/>
            <a:ext cx="17353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Building Unit</a:t>
            </a:r>
            <a:endParaRPr/>
          </a:p>
        </p:txBody>
      </p:sp>
      <p:sp>
        <p:nvSpPr>
          <p:cNvPr id="153" name="Google Shape;153;p6"/>
          <p:cNvSpPr txBox="1"/>
          <p:nvPr/>
        </p:nvSpPr>
        <p:spPr>
          <a:xfrm>
            <a:off x="7624915" y="5891977"/>
            <a:ext cx="15387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Testing Unit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7" descr="Graphical user interface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26877" r="449" b="1185"/>
          <a:stretch/>
        </p:blipFill>
        <p:spPr>
          <a:xfrm>
            <a:off x="574294" y="596608"/>
            <a:ext cx="5423751" cy="2233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7" descr="Graphical user interface, application, Team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t="28058" b="-676"/>
          <a:stretch/>
        </p:blipFill>
        <p:spPr>
          <a:xfrm>
            <a:off x="6101212" y="584318"/>
            <a:ext cx="5467350" cy="2248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7" descr="Graphical user interface, applicatio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t="26693" r="-223" b="397"/>
          <a:stretch/>
        </p:blipFill>
        <p:spPr>
          <a:xfrm>
            <a:off x="3343275" y="3205777"/>
            <a:ext cx="5517771" cy="224308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7"/>
          <p:cNvSpPr txBox="1"/>
          <p:nvPr/>
        </p:nvSpPr>
        <p:spPr>
          <a:xfrm>
            <a:off x="1750142" y="127818"/>
            <a:ext cx="14158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Sales Unit</a:t>
            </a:r>
            <a:endParaRPr/>
          </a:p>
        </p:txBody>
      </p:sp>
      <p:sp>
        <p:nvSpPr>
          <p:cNvPr id="162" name="Google Shape;162;p7"/>
          <p:cNvSpPr txBox="1"/>
          <p:nvPr/>
        </p:nvSpPr>
        <p:spPr>
          <a:xfrm>
            <a:off x="7858431" y="127817"/>
            <a:ext cx="21163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Maintenance Un</a:t>
            </a:r>
            <a:r>
              <a:rPr lang="en-US" sz="1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it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3" name="Google Shape;163;p7"/>
          <p:cNvSpPr txBox="1"/>
          <p:nvPr/>
        </p:nvSpPr>
        <p:spPr>
          <a:xfrm>
            <a:off x="4884172" y="5793656"/>
            <a:ext cx="16862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Finance Unit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/>
          <p:nvPr/>
        </p:nvSpPr>
        <p:spPr>
          <a:xfrm>
            <a:off x="631723" y="717754"/>
            <a:ext cx="2743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 Creation</a:t>
            </a:r>
            <a:endParaRPr/>
          </a:p>
        </p:txBody>
      </p:sp>
      <p:pic>
        <p:nvPicPr>
          <p:cNvPr id="169" name="Google Shape;169;p8" descr="Graphical user interface, text, application, emai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-226" t="22925" r="12640" b="5928"/>
          <a:stretch/>
        </p:blipFill>
        <p:spPr>
          <a:xfrm>
            <a:off x="631723" y="1318598"/>
            <a:ext cx="4771872" cy="2215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8" descr="Graphical user interface, application, email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t="22917" r="11790" b="832"/>
          <a:stretch/>
        </p:blipFill>
        <p:spPr>
          <a:xfrm>
            <a:off x="6100916" y="1190625"/>
            <a:ext cx="4789048" cy="2251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8" descr="Graphical user interface, text, applicatio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t="23673" r="11565" b="-408"/>
          <a:stretch/>
        </p:blipFill>
        <p:spPr>
          <a:xfrm>
            <a:off x="694556" y="3811997"/>
            <a:ext cx="4792955" cy="231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8" descr="Graphical user interface, application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 l="237" t="21992" r="11726" b="-415"/>
          <a:stretch/>
        </p:blipFill>
        <p:spPr>
          <a:xfrm>
            <a:off x="6186949" y="3811229"/>
            <a:ext cx="4796477" cy="233058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8"/>
          <p:cNvSpPr txBox="1"/>
          <p:nvPr/>
        </p:nvSpPr>
        <p:spPr>
          <a:xfrm>
            <a:off x="2008239" y="3544529"/>
            <a:ext cx="8504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Africa</a:t>
            </a:r>
            <a:endParaRPr/>
          </a:p>
        </p:txBody>
      </p:sp>
      <p:sp>
        <p:nvSpPr>
          <p:cNvPr id="174" name="Google Shape;174;p8"/>
          <p:cNvSpPr txBox="1"/>
          <p:nvPr/>
        </p:nvSpPr>
        <p:spPr>
          <a:xfrm>
            <a:off x="7956754" y="3433915"/>
            <a:ext cx="11208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America</a:t>
            </a:r>
            <a:endParaRPr/>
          </a:p>
        </p:txBody>
      </p:sp>
      <p:sp>
        <p:nvSpPr>
          <p:cNvPr id="175" name="Google Shape;175;p8"/>
          <p:cNvSpPr txBox="1"/>
          <p:nvPr/>
        </p:nvSpPr>
        <p:spPr>
          <a:xfrm>
            <a:off x="1700979" y="6150075"/>
            <a:ext cx="15387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Asia-Pacific</a:t>
            </a:r>
            <a:endParaRPr/>
          </a:p>
        </p:txBody>
      </p:sp>
      <p:sp>
        <p:nvSpPr>
          <p:cNvPr id="176" name="Google Shape;176;p8"/>
          <p:cNvSpPr txBox="1"/>
          <p:nvPr/>
        </p:nvSpPr>
        <p:spPr>
          <a:xfrm>
            <a:off x="7895301" y="6137784"/>
            <a:ext cx="9733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Europe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>
            <a:spLocks noGrp="1"/>
          </p:cNvSpPr>
          <p:nvPr>
            <p:ph type="title"/>
          </p:nvPr>
        </p:nvSpPr>
        <p:spPr>
          <a:xfrm>
            <a:off x="929140" y="800702"/>
            <a:ext cx="2835464" cy="110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entury Schoolbook"/>
              <a:buNone/>
            </a:pPr>
            <a:r>
              <a:rPr lang="en-US" sz="2800" b="1">
                <a:solidFill>
                  <a:srgbClr val="262626"/>
                </a:solidFill>
              </a:rPr>
              <a:t>Organization Structure</a:t>
            </a:r>
            <a:endParaRPr sz="2800">
              <a:solidFill>
                <a:srgbClr val="262626"/>
              </a:solidFill>
            </a:endParaRPr>
          </a:p>
        </p:txBody>
      </p:sp>
      <p:sp>
        <p:nvSpPr>
          <p:cNvPr id="182" name="Google Shape;182;p9"/>
          <p:cNvSpPr txBox="1"/>
          <p:nvPr/>
        </p:nvSpPr>
        <p:spPr>
          <a:xfrm>
            <a:off x="929141" y="1951149"/>
            <a:ext cx="2835464" cy="4031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</a:pPr>
            <a:r>
              <a:rPr lang="en-US" sz="16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Departments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Manufacturing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Building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Testing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Sales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Maintenance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Financial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</a:pPr>
            <a:r>
              <a:rPr lang="en-US" sz="16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Locations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America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Europe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Africa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Asia - Pacific</a:t>
            </a:r>
            <a:endParaRPr/>
          </a:p>
          <a:p>
            <a:pPr marL="285750" marR="0" lvl="0" indent="-168910" algn="l" rtl="0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</a:pP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8889" y="609602"/>
            <a:ext cx="4792082" cy="558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629</Words>
  <Application>Microsoft Office PowerPoint</Application>
  <PresentationFormat>Widescreen</PresentationFormat>
  <Paragraphs>146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Garamond</vt:lpstr>
      <vt:lpstr>Noto Sans Symbols</vt:lpstr>
      <vt:lpstr>Century Schoolbook</vt:lpstr>
      <vt:lpstr>View</vt:lpstr>
      <vt:lpstr>View</vt:lpstr>
      <vt:lpstr>Aerospace Industry</vt:lpstr>
      <vt:lpstr>Contents</vt:lpstr>
      <vt:lpstr>Project Outflow</vt:lpstr>
      <vt:lpstr>PowerPoint Presentation</vt:lpstr>
      <vt:lpstr>Organizational Unit Creation Details</vt:lpstr>
      <vt:lpstr>PowerPoint Presentation</vt:lpstr>
      <vt:lpstr>PowerPoint Presentation</vt:lpstr>
      <vt:lpstr>PowerPoint Presentation</vt:lpstr>
      <vt:lpstr>Organization Structure</vt:lpstr>
      <vt:lpstr>User Creation Details</vt:lpstr>
      <vt:lpstr>User Details</vt:lpstr>
      <vt:lpstr>User Creation</vt:lpstr>
      <vt:lpstr>Role Creation </vt:lpstr>
      <vt:lpstr>Service to add users</vt:lpstr>
      <vt:lpstr>IDI service creation </vt:lpstr>
      <vt:lpstr>PowerPoint Presentation</vt:lpstr>
      <vt:lpstr>PowerPoint Presentation</vt:lpstr>
      <vt:lpstr>PowerPoint Presentation</vt:lpstr>
      <vt:lpstr>Service for policy creation</vt:lpstr>
      <vt:lpstr>Password Policy Details</vt:lpstr>
      <vt:lpstr>Policy Creation</vt:lpstr>
      <vt:lpstr>PowerPoint Presentation</vt:lpstr>
      <vt:lpstr>PowerPoint Presentation</vt:lpstr>
      <vt:lpstr>Some links and Information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Aerospace Industry</dc:title>
  <cp:lastModifiedBy>Darsh</cp:lastModifiedBy>
  <cp:revision>4</cp:revision>
  <dcterms:created xsi:type="dcterms:W3CDTF">2021-10-19T08:03:28Z</dcterms:created>
  <dcterms:modified xsi:type="dcterms:W3CDTF">2023-03-08T05:42:08Z</dcterms:modified>
</cp:coreProperties>
</file>