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7"/>
  </p:notesMasterIdLst>
  <p:sldIdLst>
    <p:sldId id="257" r:id="rId2"/>
    <p:sldId id="258" r:id="rId3"/>
    <p:sldId id="285" r:id="rId4"/>
    <p:sldId id="260" r:id="rId5"/>
    <p:sldId id="261" r:id="rId6"/>
    <p:sldId id="262" r:id="rId7"/>
    <p:sldId id="263" r:id="rId8"/>
    <p:sldId id="28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4"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EE2E9-8582-4553-9943-AE4700278471}" type="datetimeFigureOut">
              <a:rPr lang="en-IN" smtClean="0"/>
              <a:t>19-Apr-24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A2963-51B5-4C61-B573-C9DD47622AF2}" type="slidenum">
              <a:rPr lang="en-IN" smtClean="0"/>
              <a:t>‹#›</a:t>
            </a:fld>
            <a:endParaRPr lang="en-IN"/>
          </a:p>
        </p:txBody>
      </p:sp>
    </p:spTree>
    <p:extLst>
      <p:ext uri="{BB962C8B-B14F-4D97-AF65-F5344CB8AC3E}">
        <p14:creationId xmlns:p14="http://schemas.microsoft.com/office/powerpoint/2010/main" val="421322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DA2963-51B5-4C61-B573-C9DD47622AF2}" type="slidenum">
              <a:rPr lang="en-IN" smtClean="0"/>
              <a:t>11</a:t>
            </a:fld>
            <a:endParaRPr lang="en-IN"/>
          </a:p>
        </p:txBody>
      </p:sp>
    </p:spTree>
    <p:extLst>
      <p:ext uri="{BB962C8B-B14F-4D97-AF65-F5344CB8AC3E}">
        <p14:creationId xmlns:p14="http://schemas.microsoft.com/office/powerpoint/2010/main" val="261019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0EAC3B-221C-4C1E-A5D0-FC4E0AADCAF5}" type="datetime1">
              <a:rPr lang="en-IN" smtClean="0"/>
              <a:t>19-Apr-24</a:t>
            </a:fld>
            <a:endParaRPr lang="en-IN"/>
          </a:p>
        </p:txBody>
      </p:sp>
      <p:sp>
        <p:nvSpPr>
          <p:cNvPr id="5" name="Footer Placeholder 4"/>
          <p:cNvSpPr>
            <a:spLocks noGrp="1"/>
          </p:cNvSpPr>
          <p:nvPr>
            <p:ph type="ftr" sz="quarter" idx="11"/>
          </p:nvPr>
        </p:nvSpPr>
        <p:spPr/>
        <p:txBody>
          <a:bodyPr/>
          <a:lstStyle/>
          <a:p>
            <a:r>
              <a:rPr lang="en-IN"/>
              <a:t>2102020101738</a:t>
            </a:r>
          </a:p>
        </p:txBody>
      </p:sp>
      <p:sp>
        <p:nvSpPr>
          <p:cNvPr id="6" name="Slide Number Placeholder 5"/>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44613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21EE5D-2801-44C5-A73B-7E10186702AF}"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1819614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07C42B-B750-4586-9900-187A295D16A6}"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881036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9AE33-7C9F-48C3-A6F2-3C7E65241131}"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5494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B1162-CBFF-4D65-B683-7F6FE449C357}"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120742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D9B521-8A7D-4B25-91CC-69771F06E125}" type="datetime1">
              <a:rPr lang="en-IN" smtClean="0"/>
              <a:t>19-Apr-24</a:t>
            </a:fld>
            <a:endParaRPr lang="en-IN"/>
          </a:p>
        </p:txBody>
      </p:sp>
      <p:sp>
        <p:nvSpPr>
          <p:cNvPr id="4" name="Footer Placeholder 3"/>
          <p:cNvSpPr>
            <a:spLocks noGrp="1"/>
          </p:cNvSpPr>
          <p:nvPr>
            <p:ph type="ftr" sz="quarter" idx="11"/>
          </p:nvPr>
        </p:nvSpPr>
        <p:spPr/>
        <p:txBody>
          <a:bodyPr/>
          <a:lstStyle/>
          <a:p>
            <a:r>
              <a:rPr lang="en-IN"/>
              <a:t>2102020101738</a:t>
            </a:r>
          </a:p>
        </p:txBody>
      </p:sp>
      <p:sp>
        <p:nvSpPr>
          <p:cNvPr id="5" name="Slide Number Placeholder 4"/>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121685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41656D-6C7D-452E-BD95-AC118501F03F}" type="datetime1">
              <a:rPr lang="en-IN" smtClean="0"/>
              <a:t>19-Apr-24</a:t>
            </a:fld>
            <a:endParaRPr lang="en-IN"/>
          </a:p>
        </p:txBody>
      </p:sp>
      <p:sp>
        <p:nvSpPr>
          <p:cNvPr id="4" name="Footer Placeholder 3"/>
          <p:cNvSpPr>
            <a:spLocks noGrp="1"/>
          </p:cNvSpPr>
          <p:nvPr>
            <p:ph type="ftr" sz="quarter" idx="11"/>
          </p:nvPr>
        </p:nvSpPr>
        <p:spPr/>
        <p:txBody>
          <a:bodyPr/>
          <a:lstStyle/>
          <a:p>
            <a:r>
              <a:rPr lang="en-IN"/>
              <a:t>2102020101738</a:t>
            </a:r>
          </a:p>
        </p:txBody>
      </p:sp>
      <p:sp>
        <p:nvSpPr>
          <p:cNvPr id="5" name="Slide Number Placeholder 4"/>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64388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59E90-E695-4A17-AB60-FC0C95343EF3}" type="datetime1">
              <a:rPr lang="en-IN" smtClean="0"/>
              <a:t>19-Apr-24</a:t>
            </a:fld>
            <a:endParaRPr lang="en-IN"/>
          </a:p>
        </p:txBody>
      </p:sp>
      <p:sp>
        <p:nvSpPr>
          <p:cNvPr id="5" name="Footer Placeholder 4"/>
          <p:cNvSpPr>
            <a:spLocks noGrp="1"/>
          </p:cNvSpPr>
          <p:nvPr>
            <p:ph type="ftr" sz="quarter" idx="11"/>
          </p:nvPr>
        </p:nvSpPr>
        <p:spPr/>
        <p:txBody>
          <a:bodyPr/>
          <a:lstStyle/>
          <a:p>
            <a:r>
              <a:rPr lang="en-IN"/>
              <a:t>2102020101738</a:t>
            </a:r>
          </a:p>
        </p:txBody>
      </p:sp>
      <p:sp>
        <p:nvSpPr>
          <p:cNvPr id="6" name="Slide Number Placeholder 5"/>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283046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093DA-8104-424E-9ED4-318C111E3AB5}" type="datetime1">
              <a:rPr lang="en-IN" smtClean="0"/>
              <a:t>19-Apr-24</a:t>
            </a:fld>
            <a:endParaRPr lang="en-IN"/>
          </a:p>
        </p:txBody>
      </p:sp>
      <p:sp>
        <p:nvSpPr>
          <p:cNvPr id="5" name="Footer Placeholder 4"/>
          <p:cNvSpPr>
            <a:spLocks noGrp="1"/>
          </p:cNvSpPr>
          <p:nvPr>
            <p:ph type="ftr" sz="quarter" idx="11"/>
          </p:nvPr>
        </p:nvSpPr>
        <p:spPr/>
        <p:txBody>
          <a:bodyPr/>
          <a:lstStyle/>
          <a:p>
            <a:r>
              <a:rPr lang="en-IN"/>
              <a:t>2102020101738</a:t>
            </a:r>
          </a:p>
        </p:txBody>
      </p:sp>
      <p:sp>
        <p:nvSpPr>
          <p:cNvPr id="6" name="Slide Number Placeholder 5"/>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395358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C4B58-477D-4E5A-B42B-F8ACCE993ED5}" type="datetime1">
              <a:rPr lang="en-IN" smtClean="0"/>
              <a:t>19-Apr-24</a:t>
            </a:fld>
            <a:endParaRPr lang="en-IN"/>
          </a:p>
        </p:txBody>
      </p:sp>
      <p:sp>
        <p:nvSpPr>
          <p:cNvPr id="5" name="Footer Placeholder 4"/>
          <p:cNvSpPr>
            <a:spLocks noGrp="1"/>
          </p:cNvSpPr>
          <p:nvPr>
            <p:ph type="ftr" sz="quarter" idx="11"/>
          </p:nvPr>
        </p:nvSpPr>
        <p:spPr/>
        <p:txBody>
          <a:bodyPr/>
          <a:lstStyle/>
          <a:p>
            <a:r>
              <a:rPr lang="en-IN"/>
              <a:t>2102020101738</a:t>
            </a:r>
          </a:p>
        </p:txBody>
      </p:sp>
      <p:sp>
        <p:nvSpPr>
          <p:cNvPr id="6" name="Slide Number Placeholder 5"/>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210452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01BF5-EBD3-4836-B196-D413A9622541}" type="datetime1">
              <a:rPr lang="en-IN" smtClean="0"/>
              <a:t>19-Apr-24</a:t>
            </a:fld>
            <a:endParaRPr lang="en-IN"/>
          </a:p>
        </p:txBody>
      </p:sp>
      <p:sp>
        <p:nvSpPr>
          <p:cNvPr id="5" name="Footer Placeholder 4"/>
          <p:cNvSpPr>
            <a:spLocks noGrp="1"/>
          </p:cNvSpPr>
          <p:nvPr>
            <p:ph type="ftr" sz="quarter" idx="11"/>
          </p:nvPr>
        </p:nvSpPr>
        <p:spPr/>
        <p:txBody>
          <a:bodyPr/>
          <a:lstStyle/>
          <a:p>
            <a:r>
              <a:rPr lang="en-IN"/>
              <a:t>2102020101738</a:t>
            </a:r>
          </a:p>
        </p:txBody>
      </p:sp>
      <p:sp>
        <p:nvSpPr>
          <p:cNvPr id="6" name="Slide Number Placeholder 5"/>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2096022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56284-73F6-45AB-B5F4-B9152F2EC903}"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413317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63576-3DEF-41BF-9F88-C21A7DDA5F22}" type="datetime1">
              <a:rPr lang="en-IN" smtClean="0"/>
              <a:t>19-Apr-24</a:t>
            </a:fld>
            <a:endParaRPr lang="en-IN"/>
          </a:p>
        </p:txBody>
      </p:sp>
      <p:sp>
        <p:nvSpPr>
          <p:cNvPr id="8" name="Footer Placeholder 7"/>
          <p:cNvSpPr>
            <a:spLocks noGrp="1"/>
          </p:cNvSpPr>
          <p:nvPr>
            <p:ph type="ftr" sz="quarter" idx="11"/>
          </p:nvPr>
        </p:nvSpPr>
        <p:spPr/>
        <p:txBody>
          <a:bodyPr/>
          <a:lstStyle/>
          <a:p>
            <a:r>
              <a:rPr lang="en-IN"/>
              <a:t>2102020101738</a:t>
            </a:r>
          </a:p>
        </p:txBody>
      </p:sp>
      <p:sp>
        <p:nvSpPr>
          <p:cNvPr id="9" name="Slide Number Placeholder 8"/>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405071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30560-EE12-4E47-930E-DEAF6CF81280}" type="datetime1">
              <a:rPr lang="en-IN" smtClean="0"/>
              <a:t>19-Apr-24</a:t>
            </a:fld>
            <a:endParaRPr lang="en-IN"/>
          </a:p>
        </p:txBody>
      </p:sp>
      <p:sp>
        <p:nvSpPr>
          <p:cNvPr id="4" name="Footer Placeholder 3"/>
          <p:cNvSpPr>
            <a:spLocks noGrp="1"/>
          </p:cNvSpPr>
          <p:nvPr>
            <p:ph type="ftr" sz="quarter" idx="11"/>
          </p:nvPr>
        </p:nvSpPr>
        <p:spPr/>
        <p:txBody>
          <a:bodyPr/>
          <a:lstStyle/>
          <a:p>
            <a:r>
              <a:rPr lang="en-IN"/>
              <a:t>2102020101738</a:t>
            </a:r>
          </a:p>
        </p:txBody>
      </p:sp>
      <p:sp>
        <p:nvSpPr>
          <p:cNvPr id="5" name="Slide Number Placeholder 4"/>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242323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F1C37-50AE-41A4-9125-5CA7D460C57B}" type="datetime1">
              <a:rPr lang="en-IN" smtClean="0"/>
              <a:t>19-Apr-24</a:t>
            </a:fld>
            <a:endParaRPr lang="en-IN"/>
          </a:p>
        </p:txBody>
      </p:sp>
      <p:sp>
        <p:nvSpPr>
          <p:cNvPr id="3" name="Footer Placeholder 2"/>
          <p:cNvSpPr>
            <a:spLocks noGrp="1"/>
          </p:cNvSpPr>
          <p:nvPr>
            <p:ph type="ftr" sz="quarter" idx="11"/>
          </p:nvPr>
        </p:nvSpPr>
        <p:spPr/>
        <p:txBody>
          <a:bodyPr/>
          <a:lstStyle/>
          <a:p>
            <a:r>
              <a:rPr lang="en-IN"/>
              <a:t>2102020101738</a:t>
            </a:r>
          </a:p>
        </p:txBody>
      </p:sp>
      <p:sp>
        <p:nvSpPr>
          <p:cNvPr id="4" name="Slide Number Placeholder 3"/>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3848926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B8F6D5-3466-4F6E-8A72-1692CB5E1E5F}"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268593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81529-8639-4B95-A604-749CAB61E748}" type="datetime1">
              <a:rPr lang="en-IN" smtClean="0"/>
              <a:t>19-Apr-24</a:t>
            </a:fld>
            <a:endParaRPr lang="en-IN"/>
          </a:p>
        </p:txBody>
      </p:sp>
      <p:sp>
        <p:nvSpPr>
          <p:cNvPr id="6" name="Footer Placeholder 5"/>
          <p:cNvSpPr>
            <a:spLocks noGrp="1"/>
          </p:cNvSpPr>
          <p:nvPr>
            <p:ph type="ftr" sz="quarter" idx="11"/>
          </p:nvPr>
        </p:nvSpPr>
        <p:spPr/>
        <p:txBody>
          <a:bodyPr/>
          <a:lstStyle/>
          <a:p>
            <a:r>
              <a:rPr lang="en-IN"/>
              <a:t>2102020101738</a:t>
            </a:r>
          </a:p>
        </p:txBody>
      </p:sp>
      <p:sp>
        <p:nvSpPr>
          <p:cNvPr id="7" name="Slide Number Placeholder 6"/>
          <p:cNvSpPr>
            <a:spLocks noGrp="1"/>
          </p:cNvSpPr>
          <p:nvPr>
            <p:ph type="sldNum" sz="quarter" idx="12"/>
          </p:nvPr>
        </p:nvSpPr>
        <p:spPr/>
        <p:txBody>
          <a:bodyPr/>
          <a:lstStyle/>
          <a:p>
            <a:fld id="{B040DC2C-085A-4B27-AAD2-2F8956822441}" type="slidenum">
              <a:rPr lang="en-IN" smtClean="0"/>
              <a:t>‹#›</a:t>
            </a:fld>
            <a:endParaRPr lang="en-IN"/>
          </a:p>
        </p:txBody>
      </p:sp>
    </p:spTree>
    <p:extLst>
      <p:ext uri="{BB962C8B-B14F-4D97-AF65-F5344CB8AC3E}">
        <p14:creationId xmlns:p14="http://schemas.microsoft.com/office/powerpoint/2010/main" val="36892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B3D598-35C7-40B3-8B57-80ECEBCA5632}" type="datetime1">
              <a:rPr lang="en-IN" smtClean="0"/>
              <a:t>19-Apr-24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IN"/>
              <a:t>2102020101738</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040DC2C-085A-4B27-AAD2-2F8956822441}" type="slidenum">
              <a:rPr lang="en-IN" smtClean="0"/>
              <a:t>‹#›</a:t>
            </a:fld>
            <a:endParaRPr lang="en-IN"/>
          </a:p>
        </p:txBody>
      </p:sp>
    </p:spTree>
    <p:extLst>
      <p:ext uri="{BB962C8B-B14F-4D97-AF65-F5344CB8AC3E}">
        <p14:creationId xmlns:p14="http://schemas.microsoft.com/office/powerpoint/2010/main" val="248977548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oud.google.com/learn/what-is-cloud-computing" TargetMode="External"/><Relationship Id="rId2" Type="http://schemas.openxmlformats.org/officeDocument/2006/relationships/hyperlink" Target="https://en.wikipedia.org/wiki/Cloud_comput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173BD6-0F2A-311A-1614-653459CDA327}"/>
              </a:ext>
            </a:extLst>
          </p:cNvPr>
          <p:cNvSpPr>
            <a:spLocks noGrp="1"/>
          </p:cNvSpPr>
          <p:nvPr>
            <p:ph type="ctrTitle"/>
          </p:nvPr>
        </p:nvSpPr>
        <p:spPr>
          <a:xfrm>
            <a:off x="2625213" y="629265"/>
            <a:ext cx="8500146" cy="1356586"/>
          </a:xfrm>
        </p:spPr>
        <p:txBody>
          <a:bodyPr>
            <a:normAutofit fontScale="90000"/>
          </a:bodyPr>
          <a:lstStyle/>
          <a:p>
            <a:r>
              <a:rPr lang="en-US" dirty="0"/>
              <a:t>Bhagwan Mahavir College Of Computer Application</a:t>
            </a:r>
            <a:endParaRPr lang="en-IN" dirty="0"/>
          </a:p>
        </p:txBody>
      </p:sp>
      <p:pic>
        <p:nvPicPr>
          <p:cNvPr id="6" name="Picture 5">
            <a:extLst>
              <a:ext uri="{FF2B5EF4-FFF2-40B4-BE49-F238E27FC236}">
                <a16:creationId xmlns:a16="http://schemas.microsoft.com/office/drawing/2014/main" id="{F3A4CCF7-A605-1B4E-D16B-23628077A546}"/>
              </a:ext>
            </a:extLst>
          </p:cNvPr>
          <p:cNvPicPr>
            <a:picLocks noChangeAspect="1"/>
          </p:cNvPicPr>
          <p:nvPr/>
        </p:nvPicPr>
        <p:blipFill>
          <a:blip r:embed="rId2"/>
          <a:stretch>
            <a:fillRect/>
          </a:stretch>
        </p:blipFill>
        <p:spPr>
          <a:xfrm>
            <a:off x="398047" y="384109"/>
            <a:ext cx="1337187" cy="1291704"/>
          </a:xfrm>
          <a:prstGeom prst="rect">
            <a:avLst/>
          </a:prstGeom>
        </p:spPr>
      </p:pic>
      <p:sp>
        <p:nvSpPr>
          <p:cNvPr id="8" name="TextBox 7">
            <a:extLst>
              <a:ext uri="{FF2B5EF4-FFF2-40B4-BE49-F238E27FC236}">
                <a16:creationId xmlns:a16="http://schemas.microsoft.com/office/drawing/2014/main" id="{5F4F5CBF-AF9C-8A41-DB4F-DE217C41FE4A}"/>
              </a:ext>
            </a:extLst>
          </p:cNvPr>
          <p:cNvSpPr txBox="1"/>
          <p:nvPr/>
        </p:nvSpPr>
        <p:spPr>
          <a:xfrm>
            <a:off x="3048000" y="2782669"/>
            <a:ext cx="6096000" cy="646331"/>
          </a:xfrm>
          <a:prstGeom prst="rect">
            <a:avLst/>
          </a:prstGeom>
          <a:noFill/>
        </p:spPr>
        <p:txBody>
          <a:bodyPr wrap="square">
            <a:spAutoFit/>
          </a:bodyPr>
          <a:lstStyle/>
          <a:p>
            <a:pPr algn="ctr" fontAlgn="auto">
              <a:spcBef>
                <a:spcPts val="0"/>
              </a:spcBef>
              <a:spcAft>
                <a:spcPts val="0"/>
              </a:spcAft>
              <a:defRPr/>
            </a:pPr>
            <a:r>
              <a:rPr lang="en-US" dirty="0"/>
              <a:t>Subject : Seminar </a:t>
            </a:r>
          </a:p>
          <a:p>
            <a:pPr algn="ctr" fontAlgn="auto">
              <a:spcBef>
                <a:spcPts val="0"/>
              </a:spcBef>
              <a:spcAft>
                <a:spcPts val="0"/>
              </a:spcAft>
              <a:defRPr/>
            </a:pPr>
            <a:r>
              <a:rPr lang="en-US" dirty="0"/>
              <a:t>Topic :  Cloud Computing</a:t>
            </a:r>
          </a:p>
        </p:txBody>
      </p:sp>
      <p:sp>
        <p:nvSpPr>
          <p:cNvPr id="11" name="TextBox 10">
            <a:extLst>
              <a:ext uri="{FF2B5EF4-FFF2-40B4-BE49-F238E27FC236}">
                <a16:creationId xmlns:a16="http://schemas.microsoft.com/office/drawing/2014/main" id="{ED6CE8F2-67F6-8885-242E-50A5D4103565}"/>
              </a:ext>
            </a:extLst>
          </p:cNvPr>
          <p:cNvSpPr txBox="1"/>
          <p:nvPr/>
        </p:nvSpPr>
        <p:spPr>
          <a:xfrm>
            <a:off x="1066640" y="4691286"/>
            <a:ext cx="6096000" cy="646331"/>
          </a:xfrm>
          <a:prstGeom prst="rect">
            <a:avLst/>
          </a:prstGeom>
          <a:noFill/>
        </p:spPr>
        <p:txBody>
          <a:bodyPr wrap="square">
            <a:spAutoFit/>
          </a:bodyPr>
          <a:lstStyle/>
          <a:p>
            <a:r>
              <a:rPr lang="en-US" dirty="0"/>
              <a:t>Guided by : </a:t>
            </a:r>
          </a:p>
          <a:p>
            <a:r>
              <a:rPr lang="en-US" dirty="0" err="1"/>
              <a:t>Asst.Prof.Kruti</a:t>
            </a:r>
            <a:r>
              <a:rPr lang="en-US" dirty="0"/>
              <a:t> Patel</a:t>
            </a:r>
            <a:endParaRPr lang="en-IN" dirty="0"/>
          </a:p>
        </p:txBody>
      </p:sp>
      <p:sp>
        <p:nvSpPr>
          <p:cNvPr id="13" name="TextBox 12">
            <a:extLst>
              <a:ext uri="{FF2B5EF4-FFF2-40B4-BE49-F238E27FC236}">
                <a16:creationId xmlns:a16="http://schemas.microsoft.com/office/drawing/2014/main" id="{22C694F4-51C4-7DAA-FECF-0D57D1447F1A}"/>
              </a:ext>
            </a:extLst>
          </p:cNvPr>
          <p:cNvSpPr txBox="1"/>
          <p:nvPr/>
        </p:nvSpPr>
        <p:spPr>
          <a:xfrm>
            <a:off x="8187571" y="4691286"/>
            <a:ext cx="6096000" cy="923330"/>
          </a:xfrm>
          <a:prstGeom prst="rect">
            <a:avLst/>
          </a:prstGeom>
          <a:noFill/>
        </p:spPr>
        <p:txBody>
          <a:bodyPr wrap="square">
            <a:spAutoFit/>
          </a:bodyPr>
          <a:lstStyle/>
          <a:p>
            <a:r>
              <a:rPr lang="en-US" dirty="0" err="1"/>
              <a:t>Presentnted</a:t>
            </a:r>
            <a:r>
              <a:rPr lang="en-US" dirty="0"/>
              <a:t> by :</a:t>
            </a:r>
          </a:p>
          <a:p>
            <a:r>
              <a:rPr lang="en-US" dirty="0" err="1"/>
              <a:t>Savani</a:t>
            </a:r>
            <a:r>
              <a:rPr lang="en-US" dirty="0"/>
              <a:t> </a:t>
            </a:r>
            <a:r>
              <a:rPr lang="en-US" dirty="0" err="1"/>
              <a:t>Jeel</a:t>
            </a:r>
            <a:r>
              <a:rPr lang="en-US" dirty="0"/>
              <a:t>.</a:t>
            </a:r>
          </a:p>
          <a:p>
            <a:r>
              <a:rPr lang="en-US" dirty="0"/>
              <a:t>(2102020101738)</a:t>
            </a:r>
            <a:endParaRPr lang="en-IN" dirty="0"/>
          </a:p>
        </p:txBody>
      </p:sp>
    </p:spTree>
    <p:extLst>
      <p:ext uri="{BB962C8B-B14F-4D97-AF65-F5344CB8AC3E}">
        <p14:creationId xmlns:p14="http://schemas.microsoft.com/office/powerpoint/2010/main" val="121323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914138" y="958008"/>
            <a:ext cx="6353075" cy="774441"/>
          </a:xfrm>
        </p:spPr>
        <p:txBody>
          <a:bodyPr>
            <a:normAutofit/>
          </a:bodyPr>
          <a:lstStyle/>
          <a:p>
            <a:r>
              <a:rPr lang="en-IN" dirty="0"/>
              <a:t>Platform as a Service (PaaS)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Offers a platform allowing customers to develop, run, and manage applications without the complexity of infrastructure management.</a:t>
            </a:r>
          </a:p>
          <a:p>
            <a:pPr algn="l">
              <a:buFont typeface="Arial" panose="020B0604020202020204" pitchFamily="34" charset="0"/>
              <a:buChar char="•"/>
            </a:pPr>
            <a:r>
              <a:rPr lang="en-US" dirty="0"/>
              <a:t>Developers can focus on building and deploying applications without worrying about underlying infrastructure.</a:t>
            </a:r>
          </a:p>
          <a:p>
            <a:pPr algn="l">
              <a:buFont typeface="Arial" panose="020B0604020202020204" pitchFamily="34" charset="0"/>
              <a:buChar char="•"/>
            </a:pPr>
            <a:r>
              <a:rPr lang="en-US" dirty="0"/>
              <a:t>Examples: Google App Engine, Microsoft Azure App Service, Heroku.</a:t>
            </a:r>
          </a:p>
        </p:txBody>
      </p:sp>
      <p:pic>
        <p:nvPicPr>
          <p:cNvPr id="5122" name="Picture 2" descr="What is PaaS (Platform as a Service)? A Beginner's Guide | Cleo">
            <a:extLst>
              <a:ext uri="{FF2B5EF4-FFF2-40B4-BE49-F238E27FC236}">
                <a16:creationId xmlns:a16="http://schemas.microsoft.com/office/drawing/2014/main" id="{85685DE4-2FAB-5A62-104B-06D829986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98594"/>
            <a:ext cx="10515599" cy="208407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A0040C6-B8FF-D62A-658F-8D0E209CED54}"/>
              </a:ext>
            </a:extLst>
          </p:cNvPr>
          <p:cNvSpPr>
            <a:spLocks noGrp="1"/>
          </p:cNvSpPr>
          <p:nvPr>
            <p:ph type="dt" sz="half" idx="10"/>
          </p:nvPr>
        </p:nvSpPr>
        <p:spPr/>
        <p:txBody>
          <a:bodyPr/>
          <a:lstStyle/>
          <a:p>
            <a:fld id="{F7CF0C6B-6AB4-4F19-B59E-60FEFC1AB0FD}" type="datetime1">
              <a:rPr lang="en-IN" smtClean="0"/>
              <a:t>19-Apr-24</a:t>
            </a:fld>
            <a:endParaRPr lang="en-IN"/>
          </a:p>
        </p:txBody>
      </p:sp>
      <p:sp>
        <p:nvSpPr>
          <p:cNvPr id="6" name="Footer Placeholder 5">
            <a:extLst>
              <a:ext uri="{FF2B5EF4-FFF2-40B4-BE49-F238E27FC236}">
                <a16:creationId xmlns:a16="http://schemas.microsoft.com/office/drawing/2014/main" id="{A273975E-E2C4-A244-3B9B-250FD970B6B5}"/>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519AD239-D4E8-1B3E-3C48-49AA95DFF925}"/>
              </a:ext>
            </a:extLst>
          </p:cNvPr>
          <p:cNvSpPr>
            <a:spLocks noGrp="1"/>
          </p:cNvSpPr>
          <p:nvPr>
            <p:ph type="sldNum" sz="quarter" idx="12"/>
          </p:nvPr>
        </p:nvSpPr>
        <p:spPr/>
        <p:txBody>
          <a:bodyPr/>
          <a:lstStyle/>
          <a:p>
            <a:fld id="{B040DC2C-085A-4B27-AAD2-2F8956822441}" type="slidenum">
              <a:rPr lang="en-IN" smtClean="0"/>
              <a:t>10</a:t>
            </a:fld>
            <a:endParaRPr lang="en-IN"/>
          </a:p>
        </p:txBody>
      </p:sp>
    </p:spTree>
    <p:extLst>
      <p:ext uri="{BB962C8B-B14F-4D97-AF65-F5344CB8AC3E}">
        <p14:creationId xmlns:p14="http://schemas.microsoft.com/office/powerpoint/2010/main" val="2632309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855016" y="865933"/>
            <a:ext cx="6471320" cy="774441"/>
          </a:xfrm>
        </p:spPr>
        <p:txBody>
          <a:bodyPr>
            <a:normAutofit/>
          </a:bodyPr>
          <a:lstStyle/>
          <a:p>
            <a:r>
              <a:rPr lang="en-US" dirty="0"/>
              <a:t>Software as a Service (SaaS)</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Delivers software applications over the internet on a subscription basis.</a:t>
            </a:r>
          </a:p>
          <a:p>
            <a:pPr algn="l">
              <a:buFont typeface="Arial" panose="020B0604020202020204" pitchFamily="34" charset="0"/>
              <a:buChar char="•"/>
            </a:pPr>
            <a:r>
              <a:rPr lang="en-US" dirty="0"/>
              <a:t>Users access applications through web browsers or APIs without needing to install, manage, or update the software locally.</a:t>
            </a:r>
          </a:p>
          <a:p>
            <a:pPr algn="l">
              <a:buFont typeface="Arial" panose="020B0604020202020204" pitchFamily="34" charset="0"/>
              <a:buChar char="•"/>
            </a:pPr>
            <a:r>
              <a:rPr lang="en-US" dirty="0"/>
              <a:t>Examples: Google Workspace (formerly G Suite), Microsoft Office 365, Salesforce, Dropbox.</a:t>
            </a:r>
          </a:p>
        </p:txBody>
      </p:sp>
      <p:pic>
        <p:nvPicPr>
          <p:cNvPr id="6146" name="Picture 2" descr="Software as a Service | SAAS - javatpoint">
            <a:extLst>
              <a:ext uri="{FF2B5EF4-FFF2-40B4-BE49-F238E27FC236}">
                <a16:creationId xmlns:a16="http://schemas.microsoft.com/office/drawing/2014/main" id="{0C89C9C2-B6C8-E1E1-EA67-9D42C516F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53" y="3638179"/>
            <a:ext cx="3890477" cy="24276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oftware as a Service | SAAS - javatpoint">
            <a:extLst>
              <a:ext uri="{FF2B5EF4-FFF2-40B4-BE49-F238E27FC236}">
                <a16:creationId xmlns:a16="http://schemas.microsoft.com/office/drawing/2014/main" id="{61D820AC-DE26-E8C3-1E2F-7CA92A220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505" y="3392560"/>
            <a:ext cx="2700010" cy="267327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E5CCC54-0C07-3E40-243C-625D311BB47B}"/>
              </a:ext>
            </a:extLst>
          </p:cNvPr>
          <p:cNvSpPr>
            <a:spLocks noGrp="1"/>
          </p:cNvSpPr>
          <p:nvPr>
            <p:ph type="dt" sz="half" idx="10"/>
          </p:nvPr>
        </p:nvSpPr>
        <p:spPr/>
        <p:txBody>
          <a:bodyPr/>
          <a:lstStyle/>
          <a:p>
            <a:fld id="{0B9B500F-0A25-4C96-8217-1F371AC4FC90}" type="datetime1">
              <a:rPr lang="en-IN" smtClean="0"/>
              <a:t>19-Apr-24</a:t>
            </a:fld>
            <a:endParaRPr lang="en-IN"/>
          </a:p>
        </p:txBody>
      </p:sp>
      <p:sp>
        <p:nvSpPr>
          <p:cNvPr id="6" name="Footer Placeholder 5">
            <a:extLst>
              <a:ext uri="{FF2B5EF4-FFF2-40B4-BE49-F238E27FC236}">
                <a16:creationId xmlns:a16="http://schemas.microsoft.com/office/drawing/2014/main" id="{39567C07-4469-56B4-A48B-60C63FE59C63}"/>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ADBBB9D2-3A53-EB4D-3AF7-23DC8F648DBF}"/>
              </a:ext>
            </a:extLst>
          </p:cNvPr>
          <p:cNvSpPr>
            <a:spLocks noGrp="1"/>
          </p:cNvSpPr>
          <p:nvPr>
            <p:ph type="sldNum" sz="quarter" idx="12"/>
          </p:nvPr>
        </p:nvSpPr>
        <p:spPr/>
        <p:txBody>
          <a:bodyPr/>
          <a:lstStyle/>
          <a:p>
            <a:fld id="{B040DC2C-085A-4B27-AAD2-2F8956822441}" type="slidenum">
              <a:rPr lang="en-IN" smtClean="0"/>
              <a:t>11</a:t>
            </a:fld>
            <a:endParaRPr lang="en-IN"/>
          </a:p>
        </p:txBody>
      </p:sp>
    </p:spTree>
    <p:extLst>
      <p:ext uri="{BB962C8B-B14F-4D97-AF65-F5344CB8AC3E}">
        <p14:creationId xmlns:p14="http://schemas.microsoft.com/office/powerpoint/2010/main" val="2221689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712448" y="958008"/>
            <a:ext cx="6756455" cy="774441"/>
          </a:xfrm>
        </p:spPr>
        <p:txBody>
          <a:bodyPr>
            <a:normAutofit/>
          </a:bodyPr>
          <a:lstStyle/>
          <a:p>
            <a:r>
              <a:rPr lang="en-US" dirty="0"/>
              <a:t>   Function as a Service (</a:t>
            </a:r>
            <a:r>
              <a:rPr lang="en-US" dirty="0" err="1"/>
              <a:t>FaaS</a:t>
            </a:r>
            <a:r>
              <a:rPr lang="en-US" dirty="0"/>
              <a:t>)</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Allows developers to deploy individual functions or pieces of code in response to events without managing server infrastructure.</a:t>
            </a:r>
          </a:p>
          <a:p>
            <a:pPr algn="l">
              <a:buFont typeface="Arial" panose="020B0604020202020204" pitchFamily="34" charset="0"/>
              <a:buChar char="•"/>
            </a:pPr>
            <a:r>
              <a:rPr lang="en-US" dirty="0"/>
              <a:t>Functions are executed in stateless containers and automatically scaled based on demand.</a:t>
            </a:r>
          </a:p>
          <a:p>
            <a:pPr algn="l">
              <a:buFont typeface="Arial" panose="020B0604020202020204" pitchFamily="34" charset="0"/>
              <a:buChar char="•"/>
            </a:pPr>
            <a:r>
              <a:rPr lang="en-US" dirty="0"/>
              <a:t>Examples: AWS Lambda, Azure Functions, Google Cloud Functions.</a:t>
            </a:r>
          </a:p>
        </p:txBody>
      </p:sp>
      <p:pic>
        <p:nvPicPr>
          <p:cNvPr id="7170" name="Picture 2" descr="TOP 4 EXAMPLES OF FUNCTION AS A SERVICE (FAAS) | by Shikha Gupta | Medium">
            <a:extLst>
              <a:ext uri="{FF2B5EF4-FFF2-40B4-BE49-F238E27FC236}">
                <a16:creationId xmlns:a16="http://schemas.microsoft.com/office/drawing/2014/main" id="{B36E538B-CBFE-5E99-2225-4BF6CFEB3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263" y="3640696"/>
            <a:ext cx="4758613" cy="224071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977D0F9-E7C0-9064-6A9C-8713C29B416B}"/>
              </a:ext>
            </a:extLst>
          </p:cNvPr>
          <p:cNvSpPr>
            <a:spLocks noGrp="1"/>
          </p:cNvSpPr>
          <p:nvPr>
            <p:ph type="dt" sz="half" idx="10"/>
          </p:nvPr>
        </p:nvSpPr>
        <p:spPr/>
        <p:txBody>
          <a:bodyPr/>
          <a:lstStyle/>
          <a:p>
            <a:fld id="{80903DBB-D710-4E4D-B607-F640039370B5}" type="datetime1">
              <a:rPr lang="en-IN" smtClean="0"/>
              <a:t>19-Apr-24</a:t>
            </a:fld>
            <a:endParaRPr lang="en-IN"/>
          </a:p>
        </p:txBody>
      </p:sp>
      <p:sp>
        <p:nvSpPr>
          <p:cNvPr id="6" name="Footer Placeholder 5">
            <a:extLst>
              <a:ext uri="{FF2B5EF4-FFF2-40B4-BE49-F238E27FC236}">
                <a16:creationId xmlns:a16="http://schemas.microsoft.com/office/drawing/2014/main" id="{F11DBC17-AD4D-C5B3-22A5-E86398C15F12}"/>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17C11ECE-CD72-C19E-009E-CCFEE71962AF}"/>
              </a:ext>
            </a:extLst>
          </p:cNvPr>
          <p:cNvSpPr>
            <a:spLocks noGrp="1"/>
          </p:cNvSpPr>
          <p:nvPr>
            <p:ph type="sldNum" sz="quarter" idx="12"/>
          </p:nvPr>
        </p:nvSpPr>
        <p:spPr/>
        <p:txBody>
          <a:bodyPr/>
          <a:lstStyle/>
          <a:p>
            <a:fld id="{B040DC2C-085A-4B27-AAD2-2F8956822441}" type="slidenum">
              <a:rPr lang="en-IN" smtClean="0"/>
              <a:t>12</a:t>
            </a:fld>
            <a:endParaRPr lang="en-IN"/>
          </a:p>
        </p:txBody>
      </p:sp>
    </p:spTree>
    <p:extLst>
      <p:ext uri="{BB962C8B-B14F-4D97-AF65-F5344CB8AC3E}">
        <p14:creationId xmlns:p14="http://schemas.microsoft.com/office/powerpoint/2010/main" val="284410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604293" y="1066800"/>
            <a:ext cx="6972765" cy="774441"/>
          </a:xfrm>
        </p:spPr>
        <p:txBody>
          <a:bodyPr>
            <a:normAutofit/>
          </a:bodyPr>
          <a:lstStyle/>
          <a:p>
            <a:r>
              <a:rPr lang="pt-BR" dirty="0"/>
              <a:t> Database as a Service (DBaaS)</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IN" dirty="0"/>
              <a:t>Provides managed database services over the internet, including database creation, maintenance, and scaling.</a:t>
            </a:r>
          </a:p>
          <a:p>
            <a:pPr algn="l">
              <a:buFont typeface="Arial" panose="020B0604020202020204" pitchFamily="34" charset="0"/>
              <a:buChar char="•"/>
            </a:pPr>
            <a:r>
              <a:rPr lang="en-IN" dirty="0"/>
              <a:t>Users can access databases through standard interfaces without managing underlying hardware or software.</a:t>
            </a:r>
          </a:p>
          <a:p>
            <a:pPr algn="l">
              <a:buFont typeface="Arial" panose="020B0604020202020204" pitchFamily="34" charset="0"/>
              <a:buChar char="•"/>
            </a:pPr>
            <a:r>
              <a:rPr lang="en-IN" dirty="0"/>
              <a:t>Examples: Amazon RDS, Azure SQL Database, Google Cloud SQL.</a:t>
            </a:r>
          </a:p>
        </p:txBody>
      </p:sp>
      <p:pic>
        <p:nvPicPr>
          <p:cNvPr id="8194" name="Picture 2" descr="What Is DBaaS? Database-as-a-Service Explained – BMC Software | Blogs">
            <a:extLst>
              <a:ext uri="{FF2B5EF4-FFF2-40B4-BE49-F238E27FC236}">
                <a16:creationId xmlns:a16="http://schemas.microsoft.com/office/drawing/2014/main" id="{BFE5558C-AE23-F007-ED45-CE8BCB88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1937" y="3803862"/>
            <a:ext cx="4077478" cy="27432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4A68B19-F5B3-36FB-E1DF-F21207BCDBDE}"/>
              </a:ext>
            </a:extLst>
          </p:cNvPr>
          <p:cNvSpPr>
            <a:spLocks noGrp="1"/>
          </p:cNvSpPr>
          <p:nvPr>
            <p:ph type="dt" sz="half" idx="10"/>
          </p:nvPr>
        </p:nvSpPr>
        <p:spPr/>
        <p:txBody>
          <a:bodyPr/>
          <a:lstStyle/>
          <a:p>
            <a:fld id="{3245B294-C1F4-479D-8369-0F304AB4B681}" type="datetime1">
              <a:rPr lang="en-IN" smtClean="0"/>
              <a:t>19-Apr-24</a:t>
            </a:fld>
            <a:endParaRPr lang="en-IN"/>
          </a:p>
        </p:txBody>
      </p:sp>
      <p:sp>
        <p:nvSpPr>
          <p:cNvPr id="6" name="Footer Placeholder 5">
            <a:extLst>
              <a:ext uri="{FF2B5EF4-FFF2-40B4-BE49-F238E27FC236}">
                <a16:creationId xmlns:a16="http://schemas.microsoft.com/office/drawing/2014/main" id="{F794A62E-B1E7-F20F-89EE-29BA7862E9FC}"/>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8A63019E-BC69-67C0-BD65-621992EFD026}"/>
              </a:ext>
            </a:extLst>
          </p:cNvPr>
          <p:cNvSpPr>
            <a:spLocks noGrp="1"/>
          </p:cNvSpPr>
          <p:nvPr>
            <p:ph type="sldNum" sz="quarter" idx="12"/>
          </p:nvPr>
        </p:nvSpPr>
        <p:spPr/>
        <p:txBody>
          <a:bodyPr/>
          <a:lstStyle/>
          <a:p>
            <a:fld id="{B040DC2C-085A-4B27-AAD2-2F8956822441}" type="slidenum">
              <a:rPr lang="en-IN" smtClean="0"/>
              <a:t>13</a:t>
            </a:fld>
            <a:endParaRPr lang="en-IN"/>
          </a:p>
        </p:txBody>
      </p:sp>
    </p:spTree>
    <p:extLst>
      <p:ext uri="{BB962C8B-B14F-4D97-AF65-F5344CB8AC3E}">
        <p14:creationId xmlns:p14="http://schemas.microsoft.com/office/powerpoint/2010/main" val="363415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914138" y="958008"/>
            <a:ext cx="6353075" cy="774441"/>
          </a:xfrm>
        </p:spPr>
        <p:txBody>
          <a:bodyPr>
            <a:normAutofit/>
          </a:bodyPr>
          <a:lstStyle/>
          <a:p>
            <a:r>
              <a:rPr lang="en-IN" dirty="0"/>
              <a:t>Desktop as a Service (DaaS)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IN" dirty="0"/>
              <a:t>Delivers virtual desktop environments over the internet, allowing users to access their desktops and applications from any device.</a:t>
            </a:r>
          </a:p>
          <a:p>
            <a:pPr algn="l">
              <a:buFont typeface="Arial" panose="020B0604020202020204" pitchFamily="34" charset="0"/>
              <a:buChar char="•"/>
            </a:pPr>
            <a:r>
              <a:rPr lang="en-IN" dirty="0"/>
              <a:t>Provides centralized management, security, and scalability for desktop environments.</a:t>
            </a:r>
          </a:p>
          <a:p>
            <a:pPr algn="l">
              <a:buFont typeface="Arial" panose="020B0604020202020204" pitchFamily="34" charset="0"/>
              <a:buChar char="•"/>
            </a:pPr>
            <a:r>
              <a:rPr lang="en-IN" dirty="0"/>
              <a:t>Examples: Amazon </a:t>
            </a:r>
            <a:r>
              <a:rPr lang="en-IN" dirty="0" err="1"/>
              <a:t>WorkSpaces</a:t>
            </a:r>
            <a:r>
              <a:rPr lang="en-IN" dirty="0"/>
              <a:t>, VMware Horizon Cloud, Citrix Virtual Apps and Desktops.</a:t>
            </a:r>
          </a:p>
        </p:txBody>
      </p:sp>
      <p:pic>
        <p:nvPicPr>
          <p:cNvPr id="9218" name="Picture 2" descr="How Desktop-as-a-Service (DaaS) Works – BMC Software | Blogs">
            <a:extLst>
              <a:ext uri="{FF2B5EF4-FFF2-40B4-BE49-F238E27FC236}">
                <a16:creationId xmlns:a16="http://schemas.microsoft.com/office/drawing/2014/main" id="{E872D22D-E67D-4BF9-AE7B-B8426C09A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615" y="3491547"/>
            <a:ext cx="4152122" cy="25742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D2858845-2E81-2533-2572-328D2ECF6DF1}"/>
              </a:ext>
            </a:extLst>
          </p:cNvPr>
          <p:cNvSpPr>
            <a:spLocks noGrp="1"/>
          </p:cNvSpPr>
          <p:nvPr>
            <p:ph type="dt" sz="half" idx="10"/>
          </p:nvPr>
        </p:nvSpPr>
        <p:spPr/>
        <p:txBody>
          <a:bodyPr/>
          <a:lstStyle/>
          <a:p>
            <a:fld id="{26F66525-1C50-4AFA-B2F9-FE1BCC35CA33}" type="datetime1">
              <a:rPr lang="en-IN" smtClean="0"/>
              <a:t>19-Apr-24</a:t>
            </a:fld>
            <a:endParaRPr lang="en-IN"/>
          </a:p>
        </p:txBody>
      </p:sp>
      <p:sp>
        <p:nvSpPr>
          <p:cNvPr id="6" name="Footer Placeholder 5">
            <a:extLst>
              <a:ext uri="{FF2B5EF4-FFF2-40B4-BE49-F238E27FC236}">
                <a16:creationId xmlns:a16="http://schemas.microsoft.com/office/drawing/2014/main" id="{594B54C9-1A6A-47DA-D18B-868B13B2B33F}"/>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EB6EDB08-42F5-C711-07C1-C058F28F3F90}"/>
              </a:ext>
            </a:extLst>
          </p:cNvPr>
          <p:cNvSpPr>
            <a:spLocks noGrp="1"/>
          </p:cNvSpPr>
          <p:nvPr>
            <p:ph type="sldNum" sz="quarter" idx="12"/>
          </p:nvPr>
        </p:nvSpPr>
        <p:spPr/>
        <p:txBody>
          <a:bodyPr/>
          <a:lstStyle/>
          <a:p>
            <a:fld id="{B040DC2C-085A-4B27-AAD2-2F8956822441}" type="slidenum">
              <a:rPr lang="en-IN" smtClean="0"/>
              <a:t>14</a:t>
            </a:fld>
            <a:endParaRPr lang="en-IN"/>
          </a:p>
        </p:txBody>
      </p:sp>
    </p:spTree>
    <p:extLst>
      <p:ext uri="{BB962C8B-B14F-4D97-AF65-F5344CB8AC3E}">
        <p14:creationId xmlns:p14="http://schemas.microsoft.com/office/powerpoint/2010/main" val="3488439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505934" y="958008"/>
            <a:ext cx="7169483" cy="774441"/>
          </a:xfrm>
        </p:spPr>
        <p:txBody>
          <a:bodyPr>
            <a:normAutofit/>
          </a:bodyPr>
          <a:lstStyle/>
          <a:p>
            <a:r>
              <a:rPr lang="en-IN" dirty="0"/>
              <a:t>Assess Needs and Requirements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Identify the specific computing needs and requirements of your organization or project. Determine what types of resources (e.g., computing power, storage, applications) are required to support your goals.</a:t>
            </a:r>
          </a:p>
        </p:txBody>
      </p:sp>
      <p:pic>
        <p:nvPicPr>
          <p:cNvPr id="9218" name="Picture 2" descr="How Desktop-as-a-Service (DaaS) Works – BMC Software | Blogs">
            <a:extLst>
              <a:ext uri="{FF2B5EF4-FFF2-40B4-BE49-F238E27FC236}">
                <a16:creationId xmlns:a16="http://schemas.microsoft.com/office/drawing/2014/main" id="{E872D22D-E67D-4BF9-AE7B-B8426C09AF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964" y="3216910"/>
            <a:ext cx="4152122" cy="25742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B967D06-C064-2E5E-237C-BBE7DDC6F127}"/>
              </a:ext>
            </a:extLst>
          </p:cNvPr>
          <p:cNvSpPr>
            <a:spLocks noGrp="1"/>
          </p:cNvSpPr>
          <p:nvPr>
            <p:ph type="dt" sz="half" idx="10"/>
          </p:nvPr>
        </p:nvSpPr>
        <p:spPr/>
        <p:txBody>
          <a:bodyPr/>
          <a:lstStyle/>
          <a:p>
            <a:fld id="{A4D6D679-D88A-47D8-A0C4-5691F058A3D1}" type="datetime1">
              <a:rPr lang="en-IN" smtClean="0"/>
              <a:t>19-Apr-24</a:t>
            </a:fld>
            <a:endParaRPr lang="en-IN"/>
          </a:p>
        </p:txBody>
      </p:sp>
      <p:sp>
        <p:nvSpPr>
          <p:cNvPr id="6" name="Footer Placeholder 5">
            <a:extLst>
              <a:ext uri="{FF2B5EF4-FFF2-40B4-BE49-F238E27FC236}">
                <a16:creationId xmlns:a16="http://schemas.microsoft.com/office/drawing/2014/main" id="{76A5DB10-75E0-9CE8-3253-A0662C4D0D7D}"/>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25560188-77A9-246A-850D-630614736AAD}"/>
              </a:ext>
            </a:extLst>
          </p:cNvPr>
          <p:cNvSpPr>
            <a:spLocks noGrp="1"/>
          </p:cNvSpPr>
          <p:nvPr>
            <p:ph type="sldNum" sz="quarter" idx="12"/>
          </p:nvPr>
        </p:nvSpPr>
        <p:spPr/>
        <p:txBody>
          <a:bodyPr/>
          <a:lstStyle/>
          <a:p>
            <a:fld id="{B040DC2C-085A-4B27-AAD2-2F8956822441}" type="slidenum">
              <a:rPr lang="en-IN" smtClean="0"/>
              <a:t>15</a:t>
            </a:fld>
            <a:endParaRPr lang="en-IN"/>
          </a:p>
        </p:txBody>
      </p:sp>
    </p:spTree>
    <p:extLst>
      <p:ext uri="{BB962C8B-B14F-4D97-AF65-F5344CB8AC3E}">
        <p14:creationId xmlns:p14="http://schemas.microsoft.com/office/powerpoint/2010/main" val="407034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904306" y="1052052"/>
            <a:ext cx="6372739" cy="774441"/>
          </a:xfrm>
        </p:spPr>
        <p:txBody>
          <a:bodyPr>
            <a:normAutofit/>
          </a:bodyPr>
          <a:lstStyle/>
          <a:p>
            <a:r>
              <a:rPr lang="en-IN" dirty="0"/>
              <a:t>Select Cloud Service Model</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Infrastructure as a Service (IaaS): If you need control over the infrastructure and want to manage the operating systems, middleware, and applications.</a:t>
            </a:r>
          </a:p>
          <a:p>
            <a:pPr algn="l">
              <a:buFont typeface="Arial" panose="020B0604020202020204" pitchFamily="34" charset="0"/>
              <a:buChar char="•"/>
            </a:pPr>
            <a:r>
              <a:rPr lang="en-US" dirty="0"/>
              <a:t>Platform as a Service (PaaS): If you want to focus on application development without managing infrastructure.</a:t>
            </a:r>
          </a:p>
          <a:p>
            <a:pPr algn="l">
              <a:buFont typeface="Arial" panose="020B0604020202020204" pitchFamily="34" charset="0"/>
              <a:buChar char="•"/>
            </a:pPr>
            <a:r>
              <a:rPr lang="en-US" dirty="0"/>
              <a:t>Software as a Service (SaaS): If you want to access pre-built software applications without worrying about installation or maintenance.</a:t>
            </a:r>
          </a:p>
        </p:txBody>
      </p:sp>
      <p:pic>
        <p:nvPicPr>
          <p:cNvPr id="10242" name="Picture 2" descr="Top 3 Cloud Computing Service Models: SaaS | PaaS | IaaS">
            <a:extLst>
              <a:ext uri="{FF2B5EF4-FFF2-40B4-BE49-F238E27FC236}">
                <a16:creationId xmlns:a16="http://schemas.microsoft.com/office/drawing/2014/main" id="{DDCFBAD5-BE8D-61F1-F84C-2DAA5D683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323" y="4089110"/>
            <a:ext cx="4030824" cy="170209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89B341D-096F-FEAB-37CD-4A4300DC4890}"/>
              </a:ext>
            </a:extLst>
          </p:cNvPr>
          <p:cNvSpPr>
            <a:spLocks noGrp="1"/>
          </p:cNvSpPr>
          <p:nvPr>
            <p:ph type="dt" sz="half" idx="10"/>
          </p:nvPr>
        </p:nvSpPr>
        <p:spPr/>
        <p:txBody>
          <a:bodyPr/>
          <a:lstStyle/>
          <a:p>
            <a:fld id="{C72EAD4C-9EBF-4355-B3E5-63DA16CC3971}" type="datetime1">
              <a:rPr lang="en-IN" smtClean="0"/>
              <a:t>19-Apr-24</a:t>
            </a:fld>
            <a:endParaRPr lang="en-IN"/>
          </a:p>
        </p:txBody>
      </p:sp>
      <p:sp>
        <p:nvSpPr>
          <p:cNvPr id="6" name="Footer Placeholder 5">
            <a:extLst>
              <a:ext uri="{FF2B5EF4-FFF2-40B4-BE49-F238E27FC236}">
                <a16:creationId xmlns:a16="http://schemas.microsoft.com/office/drawing/2014/main" id="{D740AEC8-FF88-A2BB-6140-ADB252E44930}"/>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6A6E9275-CB0A-05E1-5EEC-8E43C8B63BC6}"/>
              </a:ext>
            </a:extLst>
          </p:cNvPr>
          <p:cNvSpPr>
            <a:spLocks noGrp="1"/>
          </p:cNvSpPr>
          <p:nvPr>
            <p:ph type="sldNum" sz="quarter" idx="12"/>
          </p:nvPr>
        </p:nvSpPr>
        <p:spPr/>
        <p:txBody>
          <a:bodyPr/>
          <a:lstStyle/>
          <a:p>
            <a:fld id="{B040DC2C-085A-4B27-AAD2-2F8956822441}" type="slidenum">
              <a:rPr lang="en-IN" smtClean="0"/>
              <a:t>16</a:t>
            </a:fld>
            <a:endParaRPr lang="en-IN"/>
          </a:p>
        </p:txBody>
      </p:sp>
    </p:spTree>
    <p:extLst>
      <p:ext uri="{BB962C8B-B14F-4D97-AF65-F5344CB8AC3E}">
        <p14:creationId xmlns:p14="http://schemas.microsoft.com/office/powerpoint/2010/main" val="3934521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435119" y="958008"/>
            <a:ext cx="5311113" cy="774441"/>
          </a:xfrm>
        </p:spPr>
        <p:txBody>
          <a:bodyPr>
            <a:normAutofit/>
          </a:bodyPr>
          <a:lstStyle/>
          <a:p>
            <a:r>
              <a:rPr lang="en-IN" dirty="0"/>
              <a:t>Choose Cloud Provider</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Select a cloud service provider that offers the desired services, features, and pricing models. Consider factors such as reliability, security, scalability, and cost-effectiveness.</a:t>
            </a:r>
          </a:p>
          <a:p>
            <a:pPr algn="l">
              <a:buFont typeface="Arial" panose="020B0604020202020204" pitchFamily="34" charset="0"/>
              <a:buChar char="•"/>
            </a:pPr>
            <a:r>
              <a:rPr lang="en-US" dirty="0"/>
              <a:t>Popular cloud providers include Amazon Web Services (AWS), Microsoft Azure, Google Cloud Platform (GCP), and others.</a:t>
            </a:r>
          </a:p>
        </p:txBody>
      </p:sp>
      <p:sp>
        <p:nvSpPr>
          <p:cNvPr id="4" name="Date Placeholder 3">
            <a:extLst>
              <a:ext uri="{FF2B5EF4-FFF2-40B4-BE49-F238E27FC236}">
                <a16:creationId xmlns:a16="http://schemas.microsoft.com/office/drawing/2014/main" id="{86EC69A8-6D83-9045-615F-27539BC7B414}"/>
              </a:ext>
            </a:extLst>
          </p:cNvPr>
          <p:cNvSpPr>
            <a:spLocks noGrp="1"/>
          </p:cNvSpPr>
          <p:nvPr>
            <p:ph type="dt" sz="half" idx="10"/>
          </p:nvPr>
        </p:nvSpPr>
        <p:spPr/>
        <p:txBody>
          <a:bodyPr/>
          <a:lstStyle/>
          <a:p>
            <a:fld id="{B1B5889F-2B10-481E-A3E5-1E9B94D202E5}" type="datetime1">
              <a:rPr lang="en-IN" smtClean="0"/>
              <a:t>19-Apr-24</a:t>
            </a:fld>
            <a:endParaRPr lang="en-IN"/>
          </a:p>
        </p:txBody>
      </p:sp>
      <p:sp>
        <p:nvSpPr>
          <p:cNvPr id="6" name="Footer Placeholder 5">
            <a:extLst>
              <a:ext uri="{FF2B5EF4-FFF2-40B4-BE49-F238E27FC236}">
                <a16:creationId xmlns:a16="http://schemas.microsoft.com/office/drawing/2014/main" id="{CD0C7B89-A416-6DF0-B552-CC8B470E16A0}"/>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0691DBA7-89DD-9159-2D8F-A3E9AA95C0C4}"/>
              </a:ext>
            </a:extLst>
          </p:cNvPr>
          <p:cNvSpPr>
            <a:spLocks noGrp="1"/>
          </p:cNvSpPr>
          <p:nvPr>
            <p:ph type="sldNum" sz="quarter" idx="12"/>
          </p:nvPr>
        </p:nvSpPr>
        <p:spPr/>
        <p:txBody>
          <a:bodyPr/>
          <a:lstStyle/>
          <a:p>
            <a:fld id="{B040DC2C-085A-4B27-AAD2-2F8956822441}" type="slidenum">
              <a:rPr lang="en-IN" smtClean="0"/>
              <a:t>17</a:t>
            </a:fld>
            <a:endParaRPr lang="en-IN"/>
          </a:p>
        </p:txBody>
      </p:sp>
    </p:spTree>
    <p:extLst>
      <p:ext uri="{BB962C8B-B14F-4D97-AF65-F5344CB8AC3E}">
        <p14:creationId xmlns:p14="http://schemas.microsoft.com/office/powerpoint/2010/main" val="1581307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025087" y="958008"/>
            <a:ext cx="6131177" cy="774441"/>
          </a:xfrm>
        </p:spPr>
        <p:txBody>
          <a:bodyPr>
            <a:normAutofit fontScale="90000"/>
          </a:bodyPr>
          <a:lstStyle/>
          <a:p>
            <a:r>
              <a:rPr lang="en-US" dirty="0"/>
              <a:t>Set Up Account and Access</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Create an account with the chosen cloud provider and set up access credentials.</a:t>
            </a:r>
          </a:p>
          <a:p>
            <a:pPr algn="l">
              <a:buFont typeface="Arial" panose="020B0604020202020204" pitchFamily="34" charset="0"/>
              <a:buChar char="•"/>
            </a:pPr>
            <a:r>
              <a:rPr lang="en-US" dirty="0"/>
              <a:t>Depending on the provider, you may need to configure permissions, security settings, and billing preferences.</a:t>
            </a:r>
          </a:p>
        </p:txBody>
      </p:sp>
      <p:pic>
        <p:nvPicPr>
          <p:cNvPr id="12290" name="Picture 2" descr="Users access the cloud computing environment using output device | Download  Scientific Diagram">
            <a:extLst>
              <a:ext uri="{FF2B5EF4-FFF2-40B4-BE49-F238E27FC236}">
                <a16:creationId xmlns:a16="http://schemas.microsoft.com/office/drawing/2014/main" id="{B29B4DED-6DE6-E16B-244C-50811EBD9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119" y="2931318"/>
            <a:ext cx="5567114" cy="2859882"/>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FAF3BAE-2DCD-02B5-BAFE-1314F0D45A92}"/>
              </a:ext>
            </a:extLst>
          </p:cNvPr>
          <p:cNvSpPr>
            <a:spLocks noGrp="1"/>
          </p:cNvSpPr>
          <p:nvPr>
            <p:ph type="dt" sz="half" idx="10"/>
          </p:nvPr>
        </p:nvSpPr>
        <p:spPr/>
        <p:txBody>
          <a:bodyPr/>
          <a:lstStyle/>
          <a:p>
            <a:fld id="{81668451-FEC7-4341-B40B-324B59302A47}" type="datetime1">
              <a:rPr lang="en-IN" smtClean="0"/>
              <a:t>19-Apr-24</a:t>
            </a:fld>
            <a:endParaRPr lang="en-IN"/>
          </a:p>
        </p:txBody>
      </p:sp>
      <p:sp>
        <p:nvSpPr>
          <p:cNvPr id="6" name="Footer Placeholder 5">
            <a:extLst>
              <a:ext uri="{FF2B5EF4-FFF2-40B4-BE49-F238E27FC236}">
                <a16:creationId xmlns:a16="http://schemas.microsoft.com/office/drawing/2014/main" id="{07238847-AE14-F9D9-05E9-675D78D81BDE}"/>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4BC0BDE7-6FD5-8E16-F724-D6CDB772950D}"/>
              </a:ext>
            </a:extLst>
          </p:cNvPr>
          <p:cNvSpPr>
            <a:spLocks noGrp="1"/>
          </p:cNvSpPr>
          <p:nvPr>
            <p:ph type="sldNum" sz="quarter" idx="12"/>
          </p:nvPr>
        </p:nvSpPr>
        <p:spPr/>
        <p:txBody>
          <a:bodyPr/>
          <a:lstStyle/>
          <a:p>
            <a:fld id="{B040DC2C-085A-4B27-AAD2-2F8956822441}" type="slidenum">
              <a:rPr lang="en-IN" smtClean="0"/>
              <a:t>18</a:t>
            </a:fld>
            <a:endParaRPr lang="en-IN"/>
          </a:p>
        </p:txBody>
      </p:sp>
    </p:spTree>
    <p:extLst>
      <p:ext uri="{BB962C8B-B14F-4D97-AF65-F5344CB8AC3E}">
        <p14:creationId xmlns:p14="http://schemas.microsoft.com/office/powerpoint/2010/main" val="2032695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590313" y="958008"/>
            <a:ext cx="5000725" cy="774441"/>
          </a:xfrm>
        </p:spPr>
        <p:txBody>
          <a:bodyPr>
            <a:normAutofit/>
          </a:bodyPr>
          <a:lstStyle/>
          <a:p>
            <a:r>
              <a:rPr lang="en-IN" dirty="0"/>
              <a:t>  Provision Resources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Use the cloud provider's management console, command-line interface (CLI), or application programming interfaces (APIs) to provision computing resources such as virtual machines, storage, databases, and networking.</a:t>
            </a:r>
          </a:p>
          <a:p>
            <a:pPr algn="l">
              <a:buFont typeface="Arial" panose="020B0604020202020204" pitchFamily="34" charset="0"/>
              <a:buChar char="•"/>
            </a:pPr>
            <a:r>
              <a:rPr lang="en-US" dirty="0"/>
              <a:t>Specify the desired configurations, including computing power, storage capacity, and network settings.</a:t>
            </a:r>
          </a:p>
        </p:txBody>
      </p:sp>
      <p:pic>
        <p:nvPicPr>
          <p:cNvPr id="13314" name="Picture 2" descr="Resource Provisioning Strategies. | Download Scientific Diagram">
            <a:extLst>
              <a:ext uri="{FF2B5EF4-FFF2-40B4-BE49-F238E27FC236}">
                <a16:creationId xmlns:a16="http://schemas.microsoft.com/office/drawing/2014/main" id="{812E07F3-0ED2-20DB-B3AB-B30D31E4C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600" y="4645672"/>
            <a:ext cx="5302800" cy="192969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5224470-5F4F-1E71-B83A-556BA16E1E49}"/>
              </a:ext>
            </a:extLst>
          </p:cNvPr>
          <p:cNvSpPr>
            <a:spLocks noGrp="1"/>
          </p:cNvSpPr>
          <p:nvPr>
            <p:ph type="dt" sz="half" idx="10"/>
          </p:nvPr>
        </p:nvSpPr>
        <p:spPr/>
        <p:txBody>
          <a:bodyPr/>
          <a:lstStyle/>
          <a:p>
            <a:fld id="{28AA2BAE-2794-4E35-9256-9D98D59415D0}" type="datetime1">
              <a:rPr lang="en-IN" smtClean="0"/>
              <a:t>19-Apr-24</a:t>
            </a:fld>
            <a:endParaRPr lang="en-IN"/>
          </a:p>
        </p:txBody>
      </p:sp>
      <p:sp>
        <p:nvSpPr>
          <p:cNvPr id="6" name="Footer Placeholder 5">
            <a:extLst>
              <a:ext uri="{FF2B5EF4-FFF2-40B4-BE49-F238E27FC236}">
                <a16:creationId xmlns:a16="http://schemas.microsoft.com/office/drawing/2014/main" id="{7AEB643B-1D1F-A58C-E305-3A280508A51C}"/>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ECB95134-183E-CEEB-0F0C-55E5E76DE8CD}"/>
              </a:ext>
            </a:extLst>
          </p:cNvPr>
          <p:cNvSpPr>
            <a:spLocks noGrp="1"/>
          </p:cNvSpPr>
          <p:nvPr>
            <p:ph type="sldNum" sz="quarter" idx="12"/>
          </p:nvPr>
        </p:nvSpPr>
        <p:spPr/>
        <p:txBody>
          <a:bodyPr/>
          <a:lstStyle/>
          <a:p>
            <a:fld id="{B040DC2C-085A-4B27-AAD2-2F8956822441}" type="slidenum">
              <a:rPr lang="en-IN" smtClean="0"/>
              <a:t>19</a:t>
            </a:fld>
            <a:endParaRPr lang="en-IN"/>
          </a:p>
        </p:txBody>
      </p:sp>
    </p:spTree>
    <p:extLst>
      <p:ext uri="{BB962C8B-B14F-4D97-AF65-F5344CB8AC3E}">
        <p14:creationId xmlns:p14="http://schemas.microsoft.com/office/powerpoint/2010/main" val="3753915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919384" y="436562"/>
            <a:ext cx="4353232" cy="1325563"/>
          </a:xfrm>
        </p:spPr>
        <p:txBody>
          <a:bodyPr/>
          <a:lstStyle/>
          <a:p>
            <a:r>
              <a:rPr lang="en-US" dirty="0"/>
              <a:t>Table Of Content</a:t>
            </a:r>
            <a:endParaRPr lang="en-IN" dirty="0"/>
          </a:p>
        </p:txBody>
      </p:sp>
      <p:sp>
        <p:nvSpPr>
          <p:cNvPr id="3" name="Content Placeholder 2">
            <a:extLst>
              <a:ext uri="{FF2B5EF4-FFF2-40B4-BE49-F238E27FC236}">
                <a16:creationId xmlns:a16="http://schemas.microsoft.com/office/drawing/2014/main" id="{C837E690-AEE0-686B-6F99-7286F7539C9E}"/>
              </a:ext>
            </a:extLst>
          </p:cNvPr>
          <p:cNvSpPr>
            <a:spLocks noGrp="1"/>
          </p:cNvSpPr>
          <p:nvPr>
            <p:ph idx="1"/>
          </p:nvPr>
        </p:nvSpPr>
        <p:spPr>
          <a:xfrm>
            <a:off x="4119413" y="1910683"/>
            <a:ext cx="3953173" cy="4667097"/>
          </a:xfrm>
        </p:spPr>
        <p:txBody>
          <a:bodyPr>
            <a:normAutofit fontScale="77500" lnSpcReduction="20000"/>
          </a:bodyPr>
          <a:lstStyle/>
          <a:p>
            <a:r>
              <a:rPr lang="en-US" dirty="0"/>
              <a:t>About My Self.</a:t>
            </a:r>
          </a:p>
          <a:p>
            <a:r>
              <a:rPr lang="en-US" dirty="0"/>
              <a:t>About Cloud Computing.</a:t>
            </a:r>
          </a:p>
          <a:p>
            <a:r>
              <a:rPr lang="en-US" dirty="0" err="1"/>
              <a:t>Defination</a:t>
            </a:r>
            <a:r>
              <a:rPr lang="en-US" dirty="0"/>
              <a:t>.</a:t>
            </a:r>
          </a:p>
          <a:p>
            <a:r>
              <a:rPr lang="en-US" dirty="0"/>
              <a:t>Type Of Cloud Computing</a:t>
            </a:r>
          </a:p>
          <a:p>
            <a:r>
              <a:rPr lang="en-IN" dirty="0"/>
              <a:t>Assess Needs and Requirements</a:t>
            </a:r>
          </a:p>
          <a:p>
            <a:r>
              <a:rPr lang="en-IN" dirty="0"/>
              <a:t>Select Cloud Service Model</a:t>
            </a:r>
          </a:p>
          <a:p>
            <a:r>
              <a:rPr lang="en-IN" dirty="0"/>
              <a:t>Choose Cloud Provider</a:t>
            </a:r>
          </a:p>
          <a:p>
            <a:r>
              <a:rPr lang="en-US" dirty="0"/>
              <a:t>Set Up Account and Access</a:t>
            </a:r>
          </a:p>
          <a:p>
            <a:r>
              <a:rPr lang="en-IN" dirty="0"/>
              <a:t>Provision Resources</a:t>
            </a:r>
          </a:p>
          <a:p>
            <a:r>
              <a:rPr lang="en-IN" dirty="0"/>
              <a:t>Deploy Applications or Workloads</a:t>
            </a:r>
          </a:p>
          <a:p>
            <a:r>
              <a:rPr lang="en-IN" dirty="0"/>
              <a:t>Monitor and Manage Resources</a:t>
            </a:r>
          </a:p>
          <a:p>
            <a:r>
              <a:rPr lang="en-IN" dirty="0"/>
              <a:t>Ensure Security and Compliance</a:t>
            </a:r>
          </a:p>
          <a:p>
            <a:r>
              <a:rPr lang="en-IN" dirty="0"/>
              <a:t>Backup and Disaster Recovery</a:t>
            </a:r>
          </a:p>
          <a:p>
            <a:r>
              <a:rPr lang="en-IN" dirty="0" err="1"/>
              <a:t>Refrence</a:t>
            </a:r>
            <a:endParaRPr lang="en-IN" dirty="0"/>
          </a:p>
          <a:p>
            <a:endParaRPr lang="en-IN" dirty="0"/>
          </a:p>
          <a:p>
            <a:endParaRPr lang="en-IN" dirty="0"/>
          </a:p>
          <a:p>
            <a:endParaRPr lang="en-US" dirty="0"/>
          </a:p>
          <a:p>
            <a:endParaRPr lang="en-US" dirty="0"/>
          </a:p>
        </p:txBody>
      </p:sp>
      <p:sp>
        <p:nvSpPr>
          <p:cNvPr id="4" name="Date Placeholder 3">
            <a:extLst>
              <a:ext uri="{FF2B5EF4-FFF2-40B4-BE49-F238E27FC236}">
                <a16:creationId xmlns:a16="http://schemas.microsoft.com/office/drawing/2014/main" id="{553F60B4-94F9-C402-4A31-4D58AB87471F}"/>
              </a:ext>
            </a:extLst>
          </p:cNvPr>
          <p:cNvSpPr>
            <a:spLocks noGrp="1"/>
          </p:cNvSpPr>
          <p:nvPr>
            <p:ph type="dt" sz="half" idx="10"/>
          </p:nvPr>
        </p:nvSpPr>
        <p:spPr/>
        <p:txBody>
          <a:bodyPr/>
          <a:lstStyle/>
          <a:p>
            <a:fld id="{59F0CC15-2FA5-4DDA-A352-B50C48E2E5F4}" type="datetime1">
              <a:rPr lang="en-IN" smtClean="0"/>
              <a:t>19-Apr-24</a:t>
            </a:fld>
            <a:endParaRPr lang="en-IN"/>
          </a:p>
        </p:txBody>
      </p:sp>
      <p:sp>
        <p:nvSpPr>
          <p:cNvPr id="6" name="Footer Placeholder 5">
            <a:extLst>
              <a:ext uri="{FF2B5EF4-FFF2-40B4-BE49-F238E27FC236}">
                <a16:creationId xmlns:a16="http://schemas.microsoft.com/office/drawing/2014/main" id="{2D9B93C3-3CD6-2A05-E80C-243B53CEC040}"/>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9D1F85EA-96F6-8AD4-9E45-5C9166B8FFE3}"/>
              </a:ext>
            </a:extLst>
          </p:cNvPr>
          <p:cNvSpPr>
            <a:spLocks noGrp="1"/>
          </p:cNvSpPr>
          <p:nvPr>
            <p:ph type="sldNum" sz="quarter" idx="12"/>
          </p:nvPr>
        </p:nvSpPr>
        <p:spPr/>
        <p:txBody>
          <a:bodyPr/>
          <a:lstStyle/>
          <a:p>
            <a:fld id="{B040DC2C-085A-4B27-AAD2-2F8956822441}" type="slidenum">
              <a:rPr lang="en-IN" smtClean="0"/>
              <a:t>2</a:t>
            </a:fld>
            <a:endParaRPr lang="en-IN"/>
          </a:p>
        </p:txBody>
      </p:sp>
    </p:spTree>
    <p:extLst>
      <p:ext uri="{BB962C8B-B14F-4D97-AF65-F5344CB8AC3E}">
        <p14:creationId xmlns:p14="http://schemas.microsoft.com/office/powerpoint/2010/main" val="2252532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159848" y="958008"/>
            <a:ext cx="7861655" cy="774441"/>
          </a:xfrm>
        </p:spPr>
        <p:txBody>
          <a:bodyPr>
            <a:normAutofit/>
          </a:bodyPr>
          <a:lstStyle/>
          <a:p>
            <a:r>
              <a:rPr lang="en-IN" dirty="0"/>
              <a:t>Deploy Applications or Workloads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Deploy your applications, workloads, or data onto the provisioned cloud resources.</a:t>
            </a:r>
          </a:p>
          <a:p>
            <a:pPr algn="l">
              <a:buFont typeface="Arial" panose="020B0604020202020204" pitchFamily="34" charset="0"/>
              <a:buChar char="•"/>
            </a:pPr>
            <a:r>
              <a:rPr lang="en-US" dirty="0"/>
              <a:t>Depending on your chosen cloud service model, you may need to install and configure software, develop and deploy applications, or simply access pre-built software applications.</a:t>
            </a:r>
          </a:p>
        </p:txBody>
      </p:sp>
      <p:pic>
        <p:nvPicPr>
          <p:cNvPr id="14338" name="Picture 2" descr="Cloud Computing Architecture - TatvaSoft Blog">
            <a:extLst>
              <a:ext uri="{FF2B5EF4-FFF2-40B4-BE49-F238E27FC236}">
                <a16:creationId xmlns:a16="http://schemas.microsoft.com/office/drawing/2014/main" id="{641BA05C-6B02-26A5-0D63-89CB13987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384" y="4022972"/>
            <a:ext cx="5337110" cy="27650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2CF9B28-6F3D-A1C9-73F1-061998CCC3FF}"/>
              </a:ext>
            </a:extLst>
          </p:cNvPr>
          <p:cNvSpPr>
            <a:spLocks noGrp="1"/>
          </p:cNvSpPr>
          <p:nvPr>
            <p:ph type="dt" sz="half" idx="10"/>
          </p:nvPr>
        </p:nvSpPr>
        <p:spPr/>
        <p:txBody>
          <a:bodyPr/>
          <a:lstStyle/>
          <a:p>
            <a:fld id="{D189D301-90CC-493B-BD3A-DCADE034E456}" type="datetime1">
              <a:rPr lang="en-IN" smtClean="0"/>
              <a:t>19-Apr-24</a:t>
            </a:fld>
            <a:endParaRPr lang="en-IN"/>
          </a:p>
        </p:txBody>
      </p:sp>
      <p:sp>
        <p:nvSpPr>
          <p:cNvPr id="6" name="Footer Placeholder 5">
            <a:extLst>
              <a:ext uri="{FF2B5EF4-FFF2-40B4-BE49-F238E27FC236}">
                <a16:creationId xmlns:a16="http://schemas.microsoft.com/office/drawing/2014/main" id="{EB3A5A14-9EA6-A8F2-4034-3426E69C7479}"/>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F7FC29D6-904A-690D-2DAD-A6C235065375}"/>
              </a:ext>
            </a:extLst>
          </p:cNvPr>
          <p:cNvSpPr>
            <a:spLocks noGrp="1"/>
          </p:cNvSpPr>
          <p:nvPr>
            <p:ph type="sldNum" sz="quarter" idx="12"/>
          </p:nvPr>
        </p:nvSpPr>
        <p:spPr/>
        <p:txBody>
          <a:bodyPr/>
          <a:lstStyle/>
          <a:p>
            <a:fld id="{B040DC2C-085A-4B27-AAD2-2F8956822441}" type="slidenum">
              <a:rPr lang="en-IN" smtClean="0"/>
              <a:t>20</a:t>
            </a:fld>
            <a:endParaRPr lang="en-IN"/>
          </a:p>
        </p:txBody>
      </p:sp>
    </p:spTree>
    <p:extLst>
      <p:ext uri="{BB962C8B-B14F-4D97-AF65-F5344CB8AC3E}">
        <p14:creationId xmlns:p14="http://schemas.microsoft.com/office/powerpoint/2010/main" val="1371870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444984" y="865933"/>
            <a:ext cx="7291384" cy="774441"/>
          </a:xfrm>
        </p:spPr>
        <p:txBody>
          <a:bodyPr>
            <a:normAutofit/>
          </a:bodyPr>
          <a:lstStyle/>
          <a:p>
            <a:r>
              <a:rPr lang="en-IN" dirty="0"/>
              <a:t>Monitor and Manage Resources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Monitor the performance, availability, and utilization of your cloud resources using built-in monitoring tools or third-party monitoring solutions.</a:t>
            </a:r>
          </a:p>
          <a:p>
            <a:pPr algn="l">
              <a:buFont typeface="Arial" panose="020B0604020202020204" pitchFamily="34" charset="0"/>
              <a:buChar char="•"/>
            </a:pPr>
            <a:r>
              <a:rPr lang="en-US" dirty="0"/>
              <a:t>Manage resources dynamically by adjusting configurations, scaling resources up or down, and optimizing utilization based on demand.</a:t>
            </a:r>
          </a:p>
        </p:txBody>
      </p:sp>
      <p:pic>
        <p:nvPicPr>
          <p:cNvPr id="15362" name="Picture 2" descr="Optimal Resource Management in the Cloud Environment- A Review - research  journal">
            <a:extLst>
              <a:ext uri="{FF2B5EF4-FFF2-40B4-BE49-F238E27FC236}">
                <a16:creationId xmlns:a16="http://schemas.microsoft.com/office/drawing/2014/main" id="{69188735-A90E-5911-BB05-BD71E7745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070" y="3317022"/>
            <a:ext cx="6615404" cy="274301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28438F8-467A-5D94-798B-4B11FFFB84EA}"/>
              </a:ext>
            </a:extLst>
          </p:cNvPr>
          <p:cNvSpPr>
            <a:spLocks noGrp="1"/>
          </p:cNvSpPr>
          <p:nvPr>
            <p:ph type="dt" sz="half" idx="10"/>
          </p:nvPr>
        </p:nvSpPr>
        <p:spPr/>
        <p:txBody>
          <a:bodyPr/>
          <a:lstStyle/>
          <a:p>
            <a:fld id="{E8572F43-B57D-4317-9298-0801C4266E46}" type="datetime1">
              <a:rPr lang="en-IN" smtClean="0"/>
              <a:t>19-Apr-24</a:t>
            </a:fld>
            <a:endParaRPr lang="en-IN"/>
          </a:p>
        </p:txBody>
      </p:sp>
      <p:sp>
        <p:nvSpPr>
          <p:cNvPr id="6" name="Footer Placeholder 5">
            <a:extLst>
              <a:ext uri="{FF2B5EF4-FFF2-40B4-BE49-F238E27FC236}">
                <a16:creationId xmlns:a16="http://schemas.microsoft.com/office/drawing/2014/main" id="{F2EDFCAA-17F4-7DFB-896D-164349F22B43}"/>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8BE9DA67-4898-5DD8-9034-E8CA121A01CE}"/>
              </a:ext>
            </a:extLst>
          </p:cNvPr>
          <p:cNvSpPr>
            <a:spLocks noGrp="1"/>
          </p:cNvSpPr>
          <p:nvPr>
            <p:ph type="sldNum" sz="quarter" idx="12"/>
          </p:nvPr>
        </p:nvSpPr>
        <p:spPr/>
        <p:txBody>
          <a:bodyPr/>
          <a:lstStyle/>
          <a:p>
            <a:fld id="{B040DC2C-085A-4B27-AAD2-2F8956822441}" type="slidenum">
              <a:rPr lang="en-IN" smtClean="0"/>
              <a:t>21</a:t>
            </a:fld>
            <a:endParaRPr lang="en-IN"/>
          </a:p>
        </p:txBody>
      </p:sp>
    </p:spTree>
    <p:extLst>
      <p:ext uri="{BB962C8B-B14F-4D97-AF65-F5344CB8AC3E}">
        <p14:creationId xmlns:p14="http://schemas.microsoft.com/office/powerpoint/2010/main" val="56284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449900" y="958008"/>
            <a:ext cx="7281551" cy="774441"/>
          </a:xfrm>
        </p:spPr>
        <p:txBody>
          <a:bodyPr>
            <a:normAutofit/>
          </a:bodyPr>
          <a:lstStyle/>
          <a:p>
            <a:r>
              <a:rPr lang="en-IN" dirty="0"/>
              <a:t>Ensure Security and Compliance</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Implement security best practices to protect data and infrastructure in the cloud, including encryption, access controls, identity management, and compliance with industry regulations.</a:t>
            </a:r>
          </a:p>
          <a:p>
            <a:pPr algn="l">
              <a:buFont typeface="Arial" panose="020B0604020202020204" pitchFamily="34" charset="0"/>
              <a:buChar char="•"/>
            </a:pPr>
            <a:r>
              <a:rPr lang="en-US" dirty="0"/>
              <a:t>Regularly audit and assess security posture to identify and address potential vulnerabilities or compliance gaps.</a:t>
            </a:r>
          </a:p>
        </p:txBody>
      </p:sp>
      <p:pic>
        <p:nvPicPr>
          <p:cNvPr id="16386" name="Picture 2" descr="Ensure Cloud Compliance - Key Considerations to Ensure Data Security">
            <a:extLst>
              <a:ext uri="{FF2B5EF4-FFF2-40B4-BE49-F238E27FC236}">
                <a16:creationId xmlns:a16="http://schemas.microsoft.com/office/drawing/2014/main" id="{4CF2C046-AE9A-6CA5-54D0-97C7D5808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750" y="3657800"/>
            <a:ext cx="6736702" cy="273698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241AC3F-B5A9-03AD-86FE-582322BE5935}"/>
              </a:ext>
            </a:extLst>
          </p:cNvPr>
          <p:cNvSpPr>
            <a:spLocks noGrp="1"/>
          </p:cNvSpPr>
          <p:nvPr>
            <p:ph type="dt" sz="half" idx="10"/>
          </p:nvPr>
        </p:nvSpPr>
        <p:spPr/>
        <p:txBody>
          <a:bodyPr/>
          <a:lstStyle/>
          <a:p>
            <a:fld id="{354A5F9C-A9DB-4565-8191-838EA2C2B57E}" type="datetime1">
              <a:rPr lang="en-IN" smtClean="0"/>
              <a:t>19-Apr-24</a:t>
            </a:fld>
            <a:endParaRPr lang="en-IN"/>
          </a:p>
        </p:txBody>
      </p:sp>
      <p:sp>
        <p:nvSpPr>
          <p:cNvPr id="6" name="Footer Placeholder 5">
            <a:extLst>
              <a:ext uri="{FF2B5EF4-FFF2-40B4-BE49-F238E27FC236}">
                <a16:creationId xmlns:a16="http://schemas.microsoft.com/office/drawing/2014/main" id="{B04108D0-1EBC-047A-6B59-6A47E463EB49}"/>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C441FCE3-71B0-78E1-84C7-72C13669AEC1}"/>
              </a:ext>
            </a:extLst>
          </p:cNvPr>
          <p:cNvSpPr>
            <a:spLocks noGrp="1"/>
          </p:cNvSpPr>
          <p:nvPr>
            <p:ph type="sldNum" sz="quarter" idx="12"/>
          </p:nvPr>
        </p:nvSpPr>
        <p:spPr/>
        <p:txBody>
          <a:bodyPr/>
          <a:lstStyle/>
          <a:p>
            <a:fld id="{B040DC2C-085A-4B27-AAD2-2F8956822441}" type="slidenum">
              <a:rPr lang="en-IN" smtClean="0"/>
              <a:t>22</a:t>
            </a:fld>
            <a:endParaRPr lang="en-IN"/>
          </a:p>
        </p:txBody>
      </p:sp>
    </p:spTree>
    <p:extLst>
      <p:ext uri="{BB962C8B-B14F-4D97-AF65-F5344CB8AC3E}">
        <p14:creationId xmlns:p14="http://schemas.microsoft.com/office/powerpoint/2010/main" val="4006210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848107" y="958008"/>
            <a:ext cx="6485138" cy="774441"/>
          </a:xfrm>
        </p:spPr>
        <p:txBody>
          <a:bodyPr>
            <a:normAutofit fontScale="90000"/>
          </a:bodyPr>
          <a:lstStyle/>
          <a:p>
            <a:r>
              <a:rPr lang="en-IN" dirty="0"/>
              <a:t>Backup and Disaster Recovery</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Implement backup and disaster recovery strategies to protect against data loss and ensure business continuity.</a:t>
            </a:r>
          </a:p>
          <a:p>
            <a:pPr algn="l">
              <a:buFont typeface="Arial" panose="020B0604020202020204" pitchFamily="34" charset="0"/>
              <a:buChar char="•"/>
            </a:pPr>
            <a:r>
              <a:rPr lang="en-US" dirty="0"/>
              <a:t>Utilize built-in backup and replication features provided by the cloud provider or integrate with third-party backup solutions.</a:t>
            </a:r>
          </a:p>
        </p:txBody>
      </p:sp>
      <p:pic>
        <p:nvPicPr>
          <p:cNvPr id="17410" name="Picture 2" descr="Cloud Disaster Recovery Best Practices - EES Corporation">
            <a:extLst>
              <a:ext uri="{FF2B5EF4-FFF2-40B4-BE49-F238E27FC236}">
                <a16:creationId xmlns:a16="http://schemas.microsoft.com/office/drawing/2014/main" id="{DC833F74-B264-DCDB-F829-64A0EB191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085" y="3429000"/>
            <a:ext cx="5085182" cy="30807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4009238A-8CFD-7020-4D39-4B4582171205}"/>
              </a:ext>
            </a:extLst>
          </p:cNvPr>
          <p:cNvSpPr>
            <a:spLocks noGrp="1"/>
          </p:cNvSpPr>
          <p:nvPr>
            <p:ph type="dt" sz="half" idx="10"/>
          </p:nvPr>
        </p:nvSpPr>
        <p:spPr/>
        <p:txBody>
          <a:bodyPr/>
          <a:lstStyle/>
          <a:p>
            <a:fld id="{CC86B121-21D4-47F7-8EDD-39381BB038AF}" type="datetime1">
              <a:rPr lang="en-IN" smtClean="0"/>
              <a:t>19-Apr-24</a:t>
            </a:fld>
            <a:endParaRPr lang="en-IN"/>
          </a:p>
        </p:txBody>
      </p:sp>
      <p:sp>
        <p:nvSpPr>
          <p:cNvPr id="6" name="Footer Placeholder 5">
            <a:extLst>
              <a:ext uri="{FF2B5EF4-FFF2-40B4-BE49-F238E27FC236}">
                <a16:creationId xmlns:a16="http://schemas.microsoft.com/office/drawing/2014/main" id="{E853EE31-5669-599F-8E34-A15C5DA9D3C7}"/>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E30CE63C-51F8-FDD8-F59E-425E34E91F6E}"/>
              </a:ext>
            </a:extLst>
          </p:cNvPr>
          <p:cNvSpPr>
            <a:spLocks noGrp="1"/>
          </p:cNvSpPr>
          <p:nvPr>
            <p:ph type="sldNum" sz="quarter" idx="12"/>
          </p:nvPr>
        </p:nvSpPr>
        <p:spPr/>
        <p:txBody>
          <a:bodyPr/>
          <a:lstStyle/>
          <a:p>
            <a:fld id="{B040DC2C-085A-4B27-AAD2-2F8956822441}" type="slidenum">
              <a:rPr lang="en-IN" smtClean="0"/>
              <a:t>23</a:t>
            </a:fld>
            <a:endParaRPr lang="en-IN"/>
          </a:p>
        </p:txBody>
      </p:sp>
    </p:spTree>
    <p:extLst>
      <p:ext uri="{BB962C8B-B14F-4D97-AF65-F5344CB8AC3E}">
        <p14:creationId xmlns:p14="http://schemas.microsoft.com/office/powerpoint/2010/main" val="6474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955868" y="911970"/>
            <a:ext cx="2269615" cy="774441"/>
          </a:xfrm>
        </p:spPr>
        <p:txBody>
          <a:bodyPr>
            <a:normAutofit/>
          </a:bodyPr>
          <a:lstStyle/>
          <a:p>
            <a:r>
              <a:rPr lang="en-IN" dirty="0" err="1"/>
              <a:t>Refrence</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hlinkClick r:id="rId2"/>
              </a:rPr>
              <a:t>https://en.wikipedia.org/wiki/Cloud_computing</a:t>
            </a:r>
            <a:endParaRPr lang="en-US" dirty="0"/>
          </a:p>
          <a:p>
            <a:pPr algn="l">
              <a:buFont typeface="Arial" panose="020B0604020202020204" pitchFamily="34" charset="0"/>
              <a:buChar char="•"/>
            </a:pPr>
            <a:r>
              <a:rPr lang="en-US" dirty="0">
                <a:hlinkClick r:id="rId3"/>
              </a:rPr>
              <a:t>https://cloud.google.com/learn/what-is-cloud-computing</a:t>
            </a:r>
            <a:endParaRPr lang="en-US" dirty="0"/>
          </a:p>
        </p:txBody>
      </p:sp>
      <p:sp>
        <p:nvSpPr>
          <p:cNvPr id="4" name="Date Placeholder 3">
            <a:extLst>
              <a:ext uri="{FF2B5EF4-FFF2-40B4-BE49-F238E27FC236}">
                <a16:creationId xmlns:a16="http://schemas.microsoft.com/office/drawing/2014/main" id="{4009238A-8CFD-7020-4D39-4B4582171205}"/>
              </a:ext>
            </a:extLst>
          </p:cNvPr>
          <p:cNvSpPr>
            <a:spLocks noGrp="1"/>
          </p:cNvSpPr>
          <p:nvPr>
            <p:ph type="dt" sz="half" idx="10"/>
          </p:nvPr>
        </p:nvSpPr>
        <p:spPr/>
        <p:txBody>
          <a:bodyPr/>
          <a:lstStyle/>
          <a:p>
            <a:fld id="{CC86B121-21D4-47F7-8EDD-39381BB038AF}" type="datetime1">
              <a:rPr lang="en-IN" smtClean="0"/>
              <a:t>19-Apr-24</a:t>
            </a:fld>
            <a:endParaRPr lang="en-IN"/>
          </a:p>
        </p:txBody>
      </p:sp>
      <p:sp>
        <p:nvSpPr>
          <p:cNvPr id="6" name="Footer Placeholder 5">
            <a:extLst>
              <a:ext uri="{FF2B5EF4-FFF2-40B4-BE49-F238E27FC236}">
                <a16:creationId xmlns:a16="http://schemas.microsoft.com/office/drawing/2014/main" id="{E853EE31-5669-599F-8E34-A15C5DA9D3C7}"/>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E30CE63C-51F8-FDD8-F59E-425E34E91F6E}"/>
              </a:ext>
            </a:extLst>
          </p:cNvPr>
          <p:cNvSpPr>
            <a:spLocks noGrp="1"/>
          </p:cNvSpPr>
          <p:nvPr>
            <p:ph type="sldNum" sz="quarter" idx="12"/>
          </p:nvPr>
        </p:nvSpPr>
        <p:spPr/>
        <p:txBody>
          <a:bodyPr/>
          <a:lstStyle/>
          <a:p>
            <a:fld id="{B040DC2C-085A-4B27-AAD2-2F8956822441}" type="slidenum">
              <a:rPr lang="en-IN" smtClean="0"/>
              <a:t>24</a:t>
            </a:fld>
            <a:endParaRPr lang="en-IN"/>
          </a:p>
        </p:txBody>
      </p:sp>
    </p:spTree>
    <p:extLst>
      <p:ext uri="{BB962C8B-B14F-4D97-AF65-F5344CB8AC3E}">
        <p14:creationId xmlns:p14="http://schemas.microsoft.com/office/powerpoint/2010/main" val="1792553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678362" y="551219"/>
            <a:ext cx="2835275" cy="1325563"/>
          </a:xfrm>
        </p:spPr>
        <p:txBody>
          <a:bodyPr>
            <a:normAutofit/>
          </a:bodyPr>
          <a:lstStyle/>
          <a:p>
            <a:pPr algn="l"/>
            <a:r>
              <a:rPr lang="en-US" dirty="0"/>
              <a:t> </a:t>
            </a:r>
            <a:r>
              <a:rPr lang="en-IN" dirty="0"/>
              <a:t>Thank You</a:t>
            </a:r>
          </a:p>
        </p:txBody>
      </p:sp>
      <p:sp>
        <p:nvSpPr>
          <p:cNvPr id="6" name="Content Placeholder 5">
            <a:extLst>
              <a:ext uri="{FF2B5EF4-FFF2-40B4-BE49-F238E27FC236}">
                <a16:creationId xmlns:a16="http://schemas.microsoft.com/office/drawing/2014/main" id="{467EFE72-3CED-2379-E9C9-BA458B535224}"/>
              </a:ext>
            </a:extLst>
          </p:cNvPr>
          <p:cNvSpPr>
            <a:spLocks noGrp="1"/>
          </p:cNvSpPr>
          <p:nvPr>
            <p:ph idx="1"/>
          </p:nvPr>
        </p:nvSpPr>
        <p:spPr>
          <a:xfrm>
            <a:off x="838200" y="1954926"/>
            <a:ext cx="10515600" cy="4351338"/>
          </a:xfrm>
        </p:spPr>
        <p:txBody>
          <a:bodyPr/>
          <a:lstStyle/>
          <a:p>
            <a:pPr algn="l">
              <a:buFont typeface="Arial" panose="020B0604020202020204" pitchFamily="34" charset="0"/>
              <a:buChar char="•"/>
            </a:pPr>
            <a:r>
              <a:rPr lang="en-US" dirty="0"/>
              <a:t>Thank you for your time and attention.</a:t>
            </a:r>
          </a:p>
          <a:p>
            <a:pPr algn="l">
              <a:buFont typeface="Arial" panose="020B0604020202020204" pitchFamily="34" charset="0"/>
              <a:buChar char="•"/>
            </a:pPr>
            <a:r>
              <a:rPr lang="en-US" dirty="0"/>
              <a:t>In summary, we explored what Is cloud computer and what are the type of it</a:t>
            </a:r>
          </a:p>
          <a:p>
            <a:pPr algn="l">
              <a:buFont typeface="Arial" panose="020B0604020202020204" pitchFamily="34" charset="0"/>
              <a:buChar char="•"/>
            </a:pPr>
            <a:endParaRPr lang="en-US" b="0" i="0" dirty="0">
              <a:solidFill>
                <a:srgbClr val="0D0D0D"/>
              </a:solidFill>
              <a:effectLst/>
              <a:highlight>
                <a:srgbClr val="FFFFFF"/>
              </a:highlight>
              <a:latin typeface="Söhne"/>
            </a:endParaRPr>
          </a:p>
        </p:txBody>
      </p:sp>
      <p:sp>
        <p:nvSpPr>
          <p:cNvPr id="3" name="AutoShape 4" descr="PPT - Thank You PowerPoint Presentation, free download - ID:5558540">
            <a:extLst>
              <a:ext uri="{FF2B5EF4-FFF2-40B4-BE49-F238E27FC236}">
                <a16:creationId xmlns:a16="http://schemas.microsoft.com/office/drawing/2014/main" id="{F29ED8B3-218F-BA3D-E5DD-C88321403E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PPT - Thank You PowerPoint Presentation, free download - ID:5558540">
            <a:extLst>
              <a:ext uri="{FF2B5EF4-FFF2-40B4-BE49-F238E27FC236}">
                <a16:creationId xmlns:a16="http://schemas.microsoft.com/office/drawing/2014/main" id="{DABEA488-987B-197E-8619-A42C1B695BC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PPT - Thank You PowerPoint Presentation, free download - ID:5558540">
            <a:extLst>
              <a:ext uri="{FF2B5EF4-FFF2-40B4-BE49-F238E27FC236}">
                <a16:creationId xmlns:a16="http://schemas.microsoft.com/office/drawing/2014/main" id="{A079DB46-1105-EF94-FCA7-EC5939C221D8}"/>
              </a:ext>
            </a:extLst>
          </p:cNvPr>
          <p:cNvSpPr>
            <a:spLocks noChangeAspect="1" noChangeArrowheads="1"/>
          </p:cNvSpPr>
          <p:nvPr/>
        </p:nvSpPr>
        <p:spPr bwMode="auto">
          <a:xfrm>
            <a:off x="5079126" y="3581400"/>
            <a:ext cx="1474074" cy="14740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PT - Thank You PowerPoint Presentation, free download - ID:5558540">
            <a:extLst>
              <a:ext uri="{FF2B5EF4-FFF2-40B4-BE49-F238E27FC236}">
                <a16:creationId xmlns:a16="http://schemas.microsoft.com/office/drawing/2014/main" id="{8F4E50B9-045F-165B-6803-5B0CB947D61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PPT - Thank You PowerPoint Presentation, free download - ID:5558540">
            <a:extLst>
              <a:ext uri="{FF2B5EF4-FFF2-40B4-BE49-F238E27FC236}">
                <a16:creationId xmlns:a16="http://schemas.microsoft.com/office/drawing/2014/main" id="{BCA48998-1805-F803-9AC6-ACE9B619E031}"/>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Date Placeholder 11">
            <a:extLst>
              <a:ext uri="{FF2B5EF4-FFF2-40B4-BE49-F238E27FC236}">
                <a16:creationId xmlns:a16="http://schemas.microsoft.com/office/drawing/2014/main" id="{85269D97-F021-C753-F8D7-1B7B8ED2C36D}"/>
              </a:ext>
            </a:extLst>
          </p:cNvPr>
          <p:cNvSpPr>
            <a:spLocks noGrp="1"/>
          </p:cNvSpPr>
          <p:nvPr>
            <p:ph type="dt" sz="half" idx="10"/>
          </p:nvPr>
        </p:nvSpPr>
        <p:spPr/>
        <p:txBody>
          <a:bodyPr/>
          <a:lstStyle/>
          <a:p>
            <a:fld id="{3C8036FF-C9C6-40B2-B847-4F3DED9C8E48}" type="datetime1">
              <a:rPr lang="en-IN" smtClean="0"/>
              <a:t>19-Apr-24</a:t>
            </a:fld>
            <a:endParaRPr lang="en-IN"/>
          </a:p>
        </p:txBody>
      </p:sp>
      <p:sp>
        <p:nvSpPr>
          <p:cNvPr id="13" name="Footer Placeholder 12">
            <a:extLst>
              <a:ext uri="{FF2B5EF4-FFF2-40B4-BE49-F238E27FC236}">
                <a16:creationId xmlns:a16="http://schemas.microsoft.com/office/drawing/2014/main" id="{F64C2950-32D7-8886-7E2F-434AB52F0582}"/>
              </a:ext>
            </a:extLst>
          </p:cNvPr>
          <p:cNvSpPr>
            <a:spLocks noGrp="1"/>
          </p:cNvSpPr>
          <p:nvPr>
            <p:ph type="ftr" sz="quarter" idx="11"/>
          </p:nvPr>
        </p:nvSpPr>
        <p:spPr/>
        <p:txBody>
          <a:bodyPr/>
          <a:lstStyle/>
          <a:p>
            <a:r>
              <a:rPr lang="en-IN"/>
              <a:t>2102020101738</a:t>
            </a:r>
          </a:p>
        </p:txBody>
      </p:sp>
      <p:sp>
        <p:nvSpPr>
          <p:cNvPr id="15" name="Slide Number Placeholder 14">
            <a:extLst>
              <a:ext uri="{FF2B5EF4-FFF2-40B4-BE49-F238E27FC236}">
                <a16:creationId xmlns:a16="http://schemas.microsoft.com/office/drawing/2014/main" id="{1074839C-ABBC-890F-91F2-CAD6C8B0C797}"/>
              </a:ext>
            </a:extLst>
          </p:cNvPr>
          <p:cNvSpPr>
            <a:spLocks noGrp="1"/>
          </p:cNvSpPr>
          <p:nvPr>
            <p:ph type="sldNum" sz="quarter" idx="12"/>
          </p:nvPr>
        </p:nvSpPr>
        <p:spPr/>
        <p:txBody>
          <a:bodyPr/>
          <a:lstStyle/>
          <a:p>
            <a:fld id="{B040DC2C-085A-4B27-AAD2-2F8956822441}" type="slidenum">
              <a:rPr lang="en-IN" smtClean="0"/>
              <a:t>25</a:t>
            </a:fld>
            <a:endParaRPr lang="en-IN"/>
          </a:p>
        </p:txBody>
      </p:sp>
    </p:spTree>
    <p:extLst>
      <p:ext uri="{BB962C8B-B14F-4D97-AF65-F5344CB8AC3E}">
        <p14:creationId xmlns:p14="http://schemas.microsoft.com/office/powerpoint/2010/main" val="419769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212430" y="609600"/>
            <a:ext cx="3767140" cy="1325563"/>
          </a:xfrm>
        </p:spPr>
        <p:txBody>
          <a:bodyPr/>
          <a:lstStyle/>
          <a:p>
            <a:r>
              <a:rPr lang="en-US" dirty="0"/>
              <a:t>About My Self</a:t>
            </a:r>
            <a:endParaRPr lang="en-IN" dirty="0"/>
          </a:p>
        </p:txBody>
      </p:sp>
      <p:sp>
        <p:nvSpPr>
          <p:cNvPr id="3" name="Content Placeholder 2">
            <a:extLst>
              <a:ext uri="{FF2B5EF4-FFF2-40B4-BE49-F238E27FC236}">
                <a16:creationId xmlns:a16="http://schemas.microsoft.com/office/drawing/2014/main" id="{C837E690-AEE0-686B-6F99-7286F7539C9E}"/>
              </a:ext>
            </a:extLst>
          </p:cNvPr>
          <p:cNvSpPr>
            <a:spLocks noGrp="1"/>
          </p:cNvSpPr>
          <p:nvPr>
            <p:ph idx="1"/>
          </p:nvPr>
        </p:nvSpPr>
        <p:spPr>
          <a:xfrm>
            <a:off x="838200" y="2006600"/>
            <a:ext cx="10515600" cy="4486275"/>
          </a:xfrm>
        </p:spPr>
        <p:txBody>
          <a:bodyPr/>
          <a:lstStyle/>
          <a:p>
            <a:r>
              <a:rPr lang="en-US" dirty="0"/>
              <a:t>Hello </a:t>
            </a:r>
            <a:r>
              <a:rPr lang="en-IN" dirty="0"/>
              <a:t>everyone, </a:t>
            </a:r>
            <a:r>
              <a:rPr lang="en-US" dirty="0"/>
              <a:t>My name is </a:t>
            </a:r>
            <a:r>
              <a:rPr lang="en-US" dirty="0" err="1"/>
              <a:t>Savani</a:t>
            </a:r>
            <a:r>
              <a:rPr lang="en-US" dirty="0"/>
              <a:t> </a:t>
            </a:r>
            <a:r>
              <a:rPr lang="en-US" dirty="0" err="1"/>
              <a:t>Jeel</a:t>
            </a:r>
            <a:r>
              <a:rPr lang="en-US" dirty="0"/>
              <a:t> A.</a:t>
            </a:r>
          </a:p>
          <a:p>
            <a:r>
              <a:rPr lang="en-US" dirty="0"/>
              <a:t>Currently, I'm enrolled in the 6th semester of BCA at BMCCA.</a:t>
            </a:r>
          </a:p>
          <a:p>
            <a:r>
              <a:rPr lang="en-US" dirty="0"/>
              <a:t>My enrollment number is 2102020101738.</a:t>
            </a:r>
          </a:p>
          <a:p>
            <a:r>
              <a:rPr lang="en-US" dirty="0"/>
              <a:t>I'm delighted to participate in today's seminar.</a:t>
            </a:r>
          </a:p>
          <a:p>
            <a:r>
              <a:rPr lang="en-US" dirty="0"/>
              <a:t>Throughout my academic journey, I've developed a keen interest in Web Development.</a:t>
            </a:r>
          </a:p>
          <a:p>
            <a:r>
              <a:rPr lang="en-US" dirty="0"/>
              <a:t>Thank you for giving me this great opportunity for study in </a:t>
            </a:r>
            <a:r>
              <a:rPr lang="en-US" dirty="0" err="1"/>
              <a:t>bmcca</a:t>
            </a:r>
            <a:r>
              <a:rPr lang="en-US" dirty="0"/>
              <a:t> for </a:t>
            </a:r>
            <a:r>
              <a:rPr lang="en-US" dirty="0" err="1"/>
              <a:t>bca</a:t>
            </a:r>
            <a:r>
              <a:rPr lang="en-US" dirty="0"/>
              <a:t>.</a:t>
            </a:r>
          </a:p>
        </p:txBody>
      </p:sp>
      <p:sp>
        <p:nvSpPr>
          <p:cNvPr id="4" name="Date Placeholder 3">
            <a:extLst>
              <a:ext uri="{FF2B5EF4-FFF2-40B4-BE49-F238E27FC236}">
                <a16:creationId xmlns:a16="http://schemas.microsoft.com/office/drawing/2014/main" id="{553F60B4-94F9-C402-4A31-4D58AB87471F}"/>
              </a:ext>
            </a:extLst>
          </p:cNvPr>
          <p:cNvSpPr>
            <a:spLocks noGrp="1"/>
          </p:cNvSpPr>
          <p:nvPr>
            <p:ph type="dt" sz="half" idx="10"/>
          </p:nvPr>
        </p:nvSpPr>
        <p:spPr/>
        <p:txBody>
          <a:bodyPr/>
          <a:lstStyle/>
          <a:p>
            <a:fld id="{59F0CC15-2FA5-4DDA-A352-B50C48E2E5F4}" type="datetime1">
              <a:rPr lang="en-IN" smtClean="0"/>
              <a:t>19-Apr-24</a:t>
            </a:fld>
            <a:endParaRPr lang="en-IN"/>
          </a:p>
        </p:txBody>
      </p:sp>
      <p:sp>
        <p:nvSpPr>
          <p:cNvPr id="6" name="Footer Placeholder 5">
            <a:extLst>
              <a:ext uri="{FF2B5EF4-FFF2-40B4-BE49-F238E27FC236}">
                <a16:creationId xmlns:a16="http://schemas.microsoft.com/office/drawing/2014/main" id="{2D9B93C3-3CD6-2A05-E80C-243B53CEC040}"/>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9D1F85EA-96F6-8AD4-9E45-5C9166B8FFE3}"/>
              </a:ext>
            </a:extLst>
          </p:cNvPr>
          <p:cNvSpPr>
            <a:spLocks noGrp="1"/>
          </p:cNvSpPr>
          <p:nvPr>
            <p:ph type="sldNum" sz="quarter" idx="12"/>
          </p:nvPr>
        </p:nvSpPr>
        <p:spPr/>
        <p:txBody>
          <a:bodyPr/>
          <a:lstStyle/>
          <a:p>
            <a:fld id="{B040DC2C-085A-4B27-AAD2-2F8956822441}" type="slidenum">
              <a:rPr lang="en-IN" smtClean="0"/>
              <a:t>3</a:t>
            </a:fld>
            <a:endParaRPr lang="en-IN"/>
          </a:p>
        </p:txBody>
      </p:sp>
    </p:spTree>
    <p:extLst>
      <p:ext uri="{BB962C8B-B14F-4D97-AF65-F5344CB8AC3E}">
        <p14:creationId xmlns:p14="http://schemas.microsoft.com/office/powerpoint/2010/main" val="4160853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784484" y="1681567"/>
            <a:ext cx="11353800" cy="774441"/>
          </a:xfrm>
        </p:spPr>
        <p:txBody>
          <a:bodyPr>
            <a:normAutofit fontScale="90000"/>
          </a:bodyPr>
          <a:lstStyle/>
          <a:p>
            <a:r>
              <a:rPr lang="en-US" dirty="0"/>
              <a:t>   Cloud computing is about how you do computing, not where you do computing." - Paul Maritz</a:t>
            </a:r>
            <a:endParaRPr lang="en-IN" dirty="0"/>
          </a:p>
        </p:txBody>
      </p:sp>
      <p:pic>
        <p:nvPicPr>
          <p:cNvPr id="3074" name="Picture 2" descr="Cloud services isometric composition with flat silhouette pictograms and big of cloud storage with people vector illustration">
            <a:extLst>
              <a:ext uri="{FF2B5EF4-FFF2-40B4-BE49-F238E27FC236}">
                <a16:creationId xmlns:a16="http://schemas.microsoft.com/office/drawing/2014/main" id="{00D057AB-C01B-3CAF-A804-AF547053BE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659" y="2923057"/>
            <a:ext cx="9078686" cy="2750156"/>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30EB2099-1D52-F3A4-C9F5-3E34C00B9E7A}"/>
              </a:ext>
            </a:extLst>
          </p:cNvPr>
          <p:cNvSpPr>
            <a:spLocks noGrp="1"/>
          </p:cNvSpPr>
          <p:nvPr>
            <p:ph type="dt" sz="half" idx="10"/>
          </p:nvPr>
        </p:nvSpPr>
        <p:spPr/>
        <p:txBody>
          <a:bodyPr/>
          <a:lstStyle/>
          <a:p>
            <a:fld id="{5CF80D01-C71A-4083-A99C-5478357A672D}" type="datetime1">
              <a:rPr lang="en-IN" smtClean="0"/>
              <a:t>19-Apr-24</a:t>
            </a:fld>
            <a:endParaRPr lang="en-IN"/>
          </a:p>
        </p:txBody>
      </p:sp>
      <p:sp>
        <p:nvSpPr>
          <p:cNvPr id="4" name="Footer Placeholder 3">
            <a:extLst>
              <a:ext uri="{FF2B5EF4-FFF2-40B4-BE49-F238E27FC236}">
                <a16:creationId xmlns:a16="http://schemas.microsoft.com/office/drawing/2014/main" id="{0D4AC1BF-BE4B-7689-649B-17ABC85A1E57}"/>
              </a:ext>
            </a:extLst>
          </p:cNvPr>
          <p:cNvSpPr>
            <a:spLocks noGrp="1"/>
          </p:cNvSpPr>
          <p:nvPr>
            <p:ph type="ftr" sz="quarter" idx="11"/>
          </p:nvPr>
        </p:nvSpPr>
        <p:spPr/>
        <p:txBody>
          <a:bodyPr/>
          <a:lstStyle/>
          <a:p>
            <a:r>
              <a:rPr lang="en-IN"/>
              <a:t>2102020101738</a:t>
            </a:r>
          </a:p>
        </p:txBody>
      </p:sp>
      <p:sp>
        <p:nvSpPr>
          <p:cNvPr id="6" name="Slide Number Placeholder 5">
            <a:extLst>
              <a:ext uri="{FF2B5EF4-FFF2-40B4-BE49-F238E27FC236}">
                <a16:creationId xmlns:a16="http://schemas.microsoft.com/office/drawing/2014/main" id="{3AE970EB-DEA8-65C9-D452-64B5E4B33FD3}"/>
              </a:ext>
            </a:extLst>
          </p:cNvPr>
          <p:cNvSpPr>
            <a:spLocks noGrp="1"/>
          </p:cNvSpPr>
          <p:nvPr>
            <p:ph type="sldNum" sz="quarter" idx="12"/>
          </p:nvPr>
        </p:nvSpPr>
        <p:spPr/>
        <p:txBody>
          <a:bodyPr/>
          <a:lstStyle/>
          <a:p>
            <a:fld id="{B040DC2C-085A-4B27-AAD2-2F8956822441}" type="slidenum">
              <a:rPr lang="en-IN" smtClean="0"/>
              <a:t>4</a:t>
            </a:fld>
            <a:endParaRPr lang="en-IN"/>
          </a:p>
        </p:txBody>
      </p:sp>
    </p:spTree>
    <p:extLst>
      <p:ext uri="{BB962C8B-B14F-4D97-AF65-F5344CB8AC3E}">
        <p14:creationId xmlns:p14="http://schemas.microsoft.com/office/powerpoint/2010/main" val="234335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206440" y="865933"/>
            <a:ext cx="5768472" cy="774441"/>
          </a:xfrm>
        </p:spPr>
        <p:txBody>
          <a:bodyPr>
            <a:normAutofit/>
          </a:bodyPr>
          <a:lstStyle/>
          <a:p>
            <a:r>
              <a:rPr lang="en-US" dirty="0"/>
              <a:t>About Cloud Computing</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r>
              <a:rPr lang="en-US" dirty="0"/>
              <a:t>Cloud computing revolutionizes the way businesses access and manage computing resources. By leveraging virtualization and on-demand self-service, cloud computing enables users to provision computing resources such as servers, storage, and applications over the internet, without the need for upfront investment in hardware or infrastructure</a:t>
            </a:r>
          </a:p>
          <a:p>
            <a:r>
              <a:rPr lang="en-US" dirty="0"/>
              <a:t>With its elasticity, scalability, and metered billing, cloud computing allows organizations to dynamically scale resources based on demand while optimizing costs. Additionally, cloud computing offers high availability, fault tolerance, and robust security measures, making it a reliable and cost-effective solution for storing, managing, and processing data in today's digital age.</a:t>
            </a:r>
            <a:endParaRPr lang="en-IN" dirty="0"/>
          </a:p>
        </p:txBody>
      </p:sp>
      <p:sp>
        <p:nvSpPr>
          <p:cNvPr id="4" name="Date Placeholder 3">
            <a:extLst>
              <a:ext uri="{FF2B5EF4-FFF2-40B4-BE49-F238E27FC236}">
                <a16:creationId xmlns:a16="http://schemas.microsoft.com/office/drawing/2014/main" id="{93B55090-EA9A-032C-27F6-54EBDB101DCE}"/>
              </a:ext>
            </a:extLst>
          </p:cNvPr>
          <p:cNvSpPr>
            <a:spLocks noGrp="1"/>
          </p:cNvSpPr>
          <p:nvPr>
            <p:ph type="dt" sz="half" idx="10"/>
          </p:nvPr>
        </p:nvSpPr>
        <p:spPr/>
        <p:txBody>
          <a:bodyPr/>
          <a:lstStyle/>
          <a:p>
            <a:fld id="{AE0A29A1-ABD2-4100-9EA1-61BF7001E0E6}" type="datetime1">
              <a:rPr lang="en-IN" smtClean="0"/>
              <a:t>19-Apr-24</a:t>
            </a:fld>
            <a:endParaRPr lang="en-IN"/>
          </a:p>
        </p:txBody>
      </p:sp>
      <p:sp>
        <p:nvSpPr>
          <p:cNvPr id="6" name="Footer Placeholder 5">
            <a:extLst>
              <a:ext uri="{FF2B5EF4-FFF2-40B4-BE49-F238E27FC236}">
                <a16:creationId xmlns:a16="http://schemas.microsoft.com/office/drawing/2014/main" id="{D4095B2B-177B-7DB9-8433-3E923E946AE6}"/>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EC1881C0-0A8D-B34B-9E3F-5F6EF10ECE4F}"/>
              </a:ext>
            </a:extLst>
          </p:cNvPr>
          <p:cNvSpPr>
            <a:spLocks noGrp="1"/>
          </p:cNvSpPr>
          <p:nvPr>
            <p:ph type="sldNum" sz="quarter" idx="12"/>
          </p:nvPr>
        </p:nvSpPr>
        <p:spPr/>
        <p:txBody>
          <a:bodyPr/>
          <a:lstStyle/>
          <a:p>
            <a:fld id="{B040DC2C-085A-4B27-AAD2-2F8956822441}" type="slidenum">
              <a:rPr lang="en-IN" smtClean="0"/>
              <a:t>5</a:t>
            </a:fld>
            <a:endParaRPr lang="en-IN"/>
          </a:p>
        </p:txBody>
      </p:sp>
    </p:spTree>
    <p:extLst>
      <p:ext uri="{BB962C8B-B14F-4D97-AF65-F5344CB8AC3E}">
        <p14:creationId xmlns:p14="http://schemas.microsoft.com/office/powerpoint/2010/main" val="4133721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812150" y="865933"/>
            <a:ext cx="2557051" cy="774441"/>
          </a:xfrm>
        </p:spPr>
        <p:txBody>
          <a:bodyPr>
            <a:normAutofit/>
          </a:bodyPr>
          <a:lstStyle/>
          <a:p>
            <a:r>
              <a:rPr lang="en-US" dirty="0" err="1"/>
              <a:t>Defination</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r>
              <a:rPr lang="en-US" dirty="0"/>
              <a:t>Cloud computing is a technology paradigm that involves delivering various computing services, including servers, storage, databases, networking, software, and analytics, over the internet on a pay-per-use or subscription basis.</a:t>
            </a:r>
          </a:p>
          <a:p>
            <a:r>
              <a:rPr lang="en-US" dirty="0" err="1"/>
              <a:t>nstead</a:t>
            </a:r>
            <a:r>
              <a:rPr lang="en-US" dirty="0"/>
              <a:t> of owning and maintaining physical hardware and infrastructure, users can access and utilize computing resources remotely from cloud service providers, enabling greater flexibility, scalability, and cost-efficiency.</a:t>
            </a:r>
            <a:endParaRPr lang="en-IN" dirty="0"/>
          </a:p>
        </p:txBody>
      </p:sp>
      <p:sp>
        <p:nvSpPr>
          <p:cNvPr id="4" name="Date Placeholder 3">
            <a:extLst>
              <a:ext uri="{FF2B5EF4-FFF2-40B4-BE49-F238E27FC236}">
                <a16:creationId xmlns:a16="http://schemas.microsoft.com/office/drawing/2014/main" id="{12A0D169-5FDE-20AE-DA25-FD7187837B52}"/>
              </a:ext>
            </a:extLst>
          </p:cNvPr>
          <p:cNvSpPr>
            <a:spLocks noGrp="1"/>
          </p:cNvSpPr>
          <p:nvPr>
            <p:ph type="dt" sz="half" idx="10"/>
          </p:nvPr>
        </p:nvSpPr>
        <p:spPr/>
        <p:txBody>
          <a:bodyPr/>
          <a:lstStyle/>
          <a:p>
            <a:fld id="{D4861C42-0A72-4872-8D1D-8AF7D802132C}" type="datetime1">
              <a:rPr lang="en-IN" smtClean="0"/>
              <a:t>19-Apr-24</a:t>
            </a:fld>
            <a:endParaRPr lang="en-IN"/>
          </a:p>
        </p:txBody>
      </p:sp>
      <p:sp>
        <p:nvSpPr>
          <p:cNvPr id="6" name="Footer Placeholder 5">
            <a:extLst>
              <a:ext uri="{FF2B5EF4-FFF2-40B4-BE49-F238E27FC236}">
                <a16:creationId xmlns:a16="http://schemas.microsoft.com/office/drawing/2014/main" id="{470D432D-25B2-9608-2D9C-B0C3FB72B00A}"/>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953594E3-E52C-49D0-4B11-DCE3B503D008}"/>
              </a:ext>
            </a:extLst>
          </p:cNvPr>
          <p:cNvSpPr>
            <a:spLocks noGrp="1"/>
          </p:cNvSpPr>
          <p:nvPr>
            <p:ph type="sldNum" sz="quarter" idx="12"/>
          </p:nvPr>
        </p:nvSpPr>
        <p:spPr/>
        <p:txBody>
          <a:bodyPr/>
          <a:lstStyle/>
          <a:p>
            <a:fld id="{B040DC2C-085A-4B27-AAD2-2F8956822441}" type="slidenum">
              <a:rPr lang="en-IN" smtClean="0"/>
              <a:t>6</a:t>
            </a:fld>
            <a:endParaRPr lang="en-IN"/>
          </a:p>
        </p:txBody>
      </p:sp>
    </p:spTree>
    <p:extLst>
      <p:ext uri="{BB962C8B-B14F-4D97-AF65-F5344CB8AC3E}">
        <p14:creationId xmlns:p14="http://schemas.microsoft.com/office/powerpoint/2010/main" val="2635033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691140" y="865933"/>
            <a:ext cx="2799072" cy="774441"/>
          </a:xfrm>
        </p:spPr>
        <p:txBody>
          <a:bodyPr>
            <a:normAutofit/>
          </a:bodyPr>
          <a:lstStyle/>
          <a:p>
            <a:r>
              <a:rPr lang="en-US" dirty="0" err="1"/>
              <a:t>Defination</a:t>
            </a:r>
            <a:endParaRPr lang="en-IN" dirty="0"/>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r>
              <a:rPr lang="en-US" dirty="0"/>
              <a:t>Cloud computing is a technology paradigm that involves delivering various computing services, including servers, storage, databases, networking, software, and analytics, over the internet on a pay-per-use or subscription basis.</a:t>
            </a:r>
          </a:p>
          <a:p>
            <a:r>
              <a:rPr lang="en-US" dirty="0" err="1"/>
              <a:t>nstead</a:t>
            </a:r>
            <a:r>
              <a:rPr lang="en-US" dirty="0"/>
              <a:t> of owning and maintaining physical hardware and infrastructure, users can access and utilize computing resources remotely from cloud service providers, enabling greater flexibility, scalability, and cost-efficiency.</a:t>
            </a:r>
            <a:endParaRPr lang="en-IN" dirty="0"/>
          </a:p>
        </p:txBody>
      </p:sp>
      <p:sp>
        <p:nvSpPr>
          <p:cNvPr id="4" name="Date Placeholder 3">
            <a:extLst>
              <a:ext uri="{FF2B5EF4-FFF2-40B4-BE49-F238E27FC236}">
                <a16:creationId xmlns:a16="http://schemas.microsoft.com/office/drawing/2014/main" id="{CA85414A-12A7-9DB8-AB25-CE54F19BAABD}"/>
              </a:ext>
            </a:extLst>
          </p:cNvPr>
          <p:cNvSpPr>
            <a:spLocks noGrp="1"/>
          </p:cNvSpPr>
          <p:nvPr>
            <p:ph type="dt" sz="half" idx="10"/>
          </p:nvPr>
        </p:nvSpPr>
        <p:spPr/>
        <p:txBody>
          <a:bodyPr/>
          <a:lstStyle/>
          <a:p>
            <a:fld id="{B056141D-59A2-4D5C-B9AD-B8623876FEA4}" type="datetime1">
              <a:rPr lang="en-IN" smtClean="0"/>
              <a:t>19-Apr-24</a:t>
            </a:fld>
            <a:endParaRPr lang="en-IN"/>
          </a:p>
        </p:txBody>
      </p:sp>
      <p:sp>
        <p:nvSpPr>
          <p:cNvPr id="6" name="Footer Placeholder 5">
            <a:extLst>
              <a:ext uri="{FF2B5EF4-FFF2-40B4-BE49-F238E27FC236}">
                <a16:creationId xmlns:a16="http://schemas.microsoft.com/office/drawing/2014/main" id="{C13350BB-8881-BF8F-0020-813B9A7F2765}"/>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7DAB2FAB-5497-74E4-993C-708D82E0CC85}"/>
              </a:ext>
            </a:extLst>
          </p:cNvPr>
          <p:cNvSpPr>
            <a:spLocks noGrp="1"/>
          </p:cNvSpPr>
          <p:nvPr>
            <p:ph type="sldNum" sz="quarter" idx="12"/>
          </p:nvPr>
        </p:nvSpPr>
        <p:spPr/>
        <p:txBody>
          <a:bodyPr/>
          <a:lstStyle/>
          <a:p>
            <a:fld id="{B040DC2C-085A-4B27-AAD2-2F8956822441}" type="slidenum">
              <a:rPr lang="en-IN" smtClean="0"/>
              <a:t>7</a:t>
            </a:fld>
            <a:endParaRPr lang="en-IN"/>
          </a:p>
        </p:txBody>
      </p:sp>
    </p:spTree>
    <p:extLst>
      <p:ext uri="{BB962C8B-B14F-4D97-AF65-F5344CB8AC3E}">
        <p14:creationId xmlns:p14="http://schemas.microsoft.com/office/powerpoint/2010/main" val="2538407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151520" y="865446"/>
            <a:ext cx="5879434" cy="774441"/>
          </a:xfrm>
        </p:spPr>
        <p:txBody>
          <a:bodyPr>
            <a:normAutofit fontScale="90000"/>
          </a:bodyPr>
          <a:lstStyle/>
          <a:p>
            <a:r>
              <a:rPr lang="en-US" dirty="0"/>
              <a:t>Type of Cloud Computing</a:t>
            </a:r>
            <a:endParaRPr lang="en-IN" dirty="0"/>
          </a:p>
        </p:txBody>
      </p:sp>
      <p:pic>
        <p:nvPicPr>
          <p:cNvPr id="19458" name="Picture 2" descr="What is Cloud Computing? | Types of Cloud Computing Services">
            <a:extLst>
              <a:ext uri="{FF2B5EF4-FFF2-40B4-BE49-F238E27FC236}">
                <a16:creationId xmlns:a16="http://schemas.microsoft.com/office/drawing/2014/main" id="{2ED1A978-884C-C63A-C167-FB47B1F666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52750" y="2113756"/>
            <a:ext cx="6276975" cy="3295650"/>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0C20AD1D-B318-6DF0-235D-9483C7CF7D1D}"/>
              </a:ext>
            </a:extLst>
          </p:cNvPr>
          <p:cNvSpPr>
            <a:spLocks noGrp="1"/>
          </p:cNvSpPr>
          <p:nvPr>
            <p:ph type="dt" sz="half" idx="10"/>
          </p:nvPr>
        </p:nvSpPr>
        <p:spPr/>
        <p:txBody>
          <a:bodyPr/>
          <a:lstStyle/>
          <a:p>
            <a:fld id="{1D5677CD-55D2-4F3B-88C7-65891B0B05B6}" type="datetime1">
              <a:rPr lang="en-IN" smtClean="0"/>
              <a:t>19-Apr-24</a:t>
            </a:fld>
            <a:endParaRPr lang="en-IN"/>
          </a:p>
        </p:txBody>
      </p:sp>
      <p:sp>
        <p:nvSpPr>
          <p:cNvPr id="4" name="Footer Placeholder 3">
            <a:extLst>
              <a:ext uri="{FF2B5EF4-FFF2-40B4-BE49-F238E27FC236}">
                <a16:creationId xmlns:a16="http://schemas.microsoft.com/office/drawing/2014/main" id="{B098CB7A-8247-E303-36CC-F0219DFA4B41}"/>
              </a:ext>
            </a:extLst>
          </p:cNvPr>
          <p:cNvSpPr>
            <a:spLocks noGrp="1"/>
          </p:cNvSpPr>
          <p:nvPr>
            <p:ph type="ftr" sz="quarter" idx="11"/>
          </p:nvPr>
        </p:nvSpPr>
        <p:spPr/>
        <p:txBody>
          <a:bodyPr/>
          <a:lstStyle/>
          <a:p>
            <a:r>
              <a:rPr lang="en-IN"/>
              <a:t>2102020101738</a:t>
            </a:r>
          </a:p>
        </p:txBody>
      </p:sp>
      <p:sp>
        <p:nvSpPr>
          <p:cNvPr id="6" name="Slide Number Placeholder 5">
            <a:extLst>
              <a:ext uri="{FF2B5EF4-FFF2-40B4-BE49-F238E27FC236}">
                <a16:creationId xmlns:a16="http://schemas.microsoft.com/office/drawing/2014/main" id="{7EEEC689-B889-1B2D-B048-04D19C6DFE2A}"/>
              </a:ext>
            </a:extLst>
          </p:cNvPr>
          <p:cNvSpPr>
            <a:spLocks noGrp="1"/>
          </p:cNvSpPr>
          <p:nvPr>
            <p:ph type="sldNum" sz="quarter" idx="12"/>
          </p:nvPr>
        </p:nvSpPr>
        <p:spPr/>
        <p:txBody>
          <a:bodyPr/>
          <a:lstStyle/>
          <a:p>
            <a:fld id="{B040DC2C-085A-4B27-AAD2-2F8956822441}" type="slidenum">
              <a:rPr lang="en-IN" smtClean="0"/>
              <a:t>8</a:t>
            </a:fld>
            <a:endParaRPr lang="en-IN"/>
          </a:p>
        </p:txBody>
      </p:sp>
    </p:spTree>
    <p:extLst>
      <p:ext uri="{BB962C8B-B14F-4D97-AF65-F5344CB8AC3E}">
        <p14:creationId xmlns:p14="http://schemas.microsoft.com/office/powerpoint/2010/main" val="3652256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496139" y="958008"/>
            <a:ext cx="7189074" cy="774441"/>
          </a:xfrm>
        </p:spPr>
        <p:txBody>
          <a:bodyPr>
            <a:normAutofit fontScale="90000"/>
          </a:bodyPr>
          <a:lstStyle/>
          <a:p>
            <a:r>
              <a:rPr lang="en-IN" dirty="0"/>
              <a:t>Infrastructure as a Service (IaaS)</a:t>
            </a:r>
          </a:p>
        </p:txBody>
      </p:sp>
      <p:sp>
        <p:nvSpPr>
          <p:cNvPr id="3" name="Content Placeholder 2">
            <a:extLst>
              <a:ext uri="{FF2B5EF4-FFF2-40B4-BE49-F238E27FC236}">
                <a16:creationId xmlns:a16="http://schemas.microsoft.com/office/drawing/2014/main" id="{CAA27ECF-6893-2085-77FC-7EE8DA546602}"/>
              </a:ext>
            </a:extLst>
          </p:cNvPr>
          <p:cNvSpPr>
            <a:spLocks noGrp="1"/>
          </p:cNvSpPr>
          <p:nvPr>
            <p:ph idx="1"/>
          </p:nvPr>
        </p:nvSpPr>
        <p:spPr/>
        <p:txBody>
          <a:bodyPr>
            <a:normAutofit/>
          </a:bodyPr>
          <a:lstStyle/>
          <a:p>
            <a:pPr algn="l">
              <a:buFont typeface="Arial" panose="020B0604020202020204" pitchFamily="34" charset="0"/>
              <a:buChar char="•"/>
            </a:pPr>
            <a:r>
              <a:rPr lang="en-US" dirty="0"/>
              <a:t>Provides virtualized computing resources over the internet, including virtual machines, storage, and networking.</a:t>
            </a:r>
          </a:p>
          <a:p>
            <a:pPr algn="l">
              <a:buFont typeface="Arial" panose="020B0604020202020204" pitchFamily="34" charset="0"/>
              <a:buChar char="•"/>
            </a:pPr>
            <a:r>
              <a:rPr lang="en-US" dirty="0"/>
              <a:t>Users have control over the operating systems, applications, and middleware running on the infrastructure.</a:t>
            </a:r>
          </a:p>
          <a:p>
            <a:pPr algn="l">
              <a:buFont typeface="Arial" panose="020B0604020202020204" pitchFamily="34" charset="0"/>
              <a:buChar char="•"/>
            </a:pPr>
            <a:r>
              <a:rPr lang="en-US" dirty="0"/>
              <a:t>Examples: Amazon Web Services (AWS) EC2, Microsoft Azure Virtual Machines, Google Compute Engine.</a:t>
            </a:r>
          </a:p>
        </p:txBody>
      </p:sp>
      <p:pic>
        <p:nvPicPr>
          <p:cNvPr id="4098" name="Picture 2" descr="Infrastructure as a Service (IaaS) -services like AWS EC2, VMs,... |  Download Scientific Diagram">
            <a:extLst>
              <a:ext uri="{FF2B5EF4-FFF2-40B4-BE49-F238E27FC236}">
                <a16:creationId xmlns:a16="http://schemas.microsoft.com/office/drawing/2014/main" id="{D6CAEF2A-998F-1A66-85E1-96107E568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528" y="3950754"/>
            <a:ext cx="5886062" cy="2312437"/>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030C9D9-59E1-8EEA-203B-DBFBFDEB8155}"/>
              </a:ext>
            </a:extLst>
          </p:cNvPr>
          <p:cNvSpPr>
            <a:spLocks noGrp="1"/>
          </p:cNvSpPr>
          <p:nvPr>
            <p:ph type="dt" sz="half" idx="10"/>
          </p:nvPr>
        </p:nvSpPr>
        <p:spPr/>
        <p:txBody>
          <a:bodyPr/>
          <a:lstStyle/>
          <a:p>
            <a:fld id="{3A5F1186-EFD3-4AB7-8376-230E63365261}" type="datetime1">
              <a:rPr lang="en-IN" smtClean="0"/>
              <a:t>19-Apr-24</a:t>
            </a:fld>
            <a:endParaRPr lang="en-IN"/>
          </a:p>
        </p:txBody>
      </p:sp>
      <p:sp>
        <p:nvSpPr>
          <p:cNvPr id="6" name="Footer Placeholder 5">
            <a:extLst>
              <a:ext uri="{FF2B5EF4-FFF2-40B4-BE49-F238E27FC236}">
                <a16:creationId xmlns:a16="http://schemas.microsoft.com/office/drawing/2014/main" id="{3E9FCF43-EAA5-B68A-342A-AD8D7EC338B8}"/>
              </a:ext>
            </a:extLst>
          </p:cNvPr>
          <p:cNvSpPr>
            <a:spLocks noGrp="1"/>
          </p:cNvSpPr>
          <p:nvPr>
            <p:ph type="ftr" sz="quarter" idx="11"/>
          </p:nvPr>
        </p:nvSpPr>
        <p:spPr/>
        <p:txBody>
          <a:bodyPr/>
          <a:lstStyle/>
          <a:p>
            <a:r>
              <a:rPr lang="en-IN"/>
              <a:t>2102020101738</a:t>
            </a:r>
          </a:p>
        </p:txBody>
      </p:sp>
      <p:sp>
        <p:nvSpPr>
          <p:cNvPr id="7" name="Slide Number Placeholder 6">
            <a:extLst>
              <a:ext uri="{FF2B5EF4-FFF2-40B4-BE49-F238E27FC236}">
                <a16:creationId xmlns:a16="http://schemas.microsoft.com/office/drawing/2014/main" id="{F5CB8BE1-47E9-C60D-C05A-9FC9E4D34680}"/>
              </a:ext>
            </a:extLst>
          </p:cNvPr>
          <p:cNvSpPr>
            <a:spLocks noGrp="1"/>
          </p:cNvSpPr>
          <p:nvPr>
            <p:ph type="sldNum" sz="quarter" idx="12"/>
          </p:nvPr>
        </p:nvSpPr>
        <p:spPr/>
        <p:txBody>
          <a:bodyPr/>
          <a:lstStyle/>
          <a:p>
            <a:fld id="{B040DC2C-085A-4B27-AAD2-2F8956822441}" type="slidenum">
              <a:rPr lang="en-IN" smtClean="0"/>
              <a:t>9</a:t>
            </a:fld>
            <a:endParaRPr lang="en-IN"/>
          </a:p>
        </p:txBody>
      </p:sp>
    </p:spTree>
    <p:extLst>
      <p:ext uri="{BB962C8B-B14F-4D97-AF65-F5344CB8AC3E}">
        <p14:creationId xmlns:p14="http://schemas.microsoft.com/office/powerpoint/2010/main" val="3202056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1412</TotalTime>
  <Words>1319</Words>
  <Application>Microsoft Office PowerPoint</Application>
  <PresentationFormat>Widescreen</PresentationFormat>
  <Paragraphs>173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Calisto MT</vt:lpstr>
      <vt:lpstr>Söhne</vt:lpstr>
      <vt:lpstr>Wingdings 2</vt:lpstr>
      <vt:lpstr>Slate</vt:lpstr>
      <vt:lpstr>Bhagwan Mahavir College Of Computer Application</vt:lpstr>
      <vt:lpstr>Table Of Content</vt:lpstr>
      <vt:lpstr>About My Self</vt:lpstr>
      <vt:lpstr>   Cloud computing is about how you do computing, not where you do computing." - Paul Maritz</vt:lpstr>
      <vt:lpstr>About Cloud Computing</vt:lpstr>
      <vt:lpstr>Defination</vt:lpstr>
      <vt:lpstr>Defination</vt:lpstr>
      <vt:lpstr>Type of Cloud Computing</vt:lpstr>
      <vt:lpstr>Infrastructure as a Service (IaaS)</vt:lpstr>
      <vt:lpstr>Platform as a Service (PaaS)</vt:lpstr>
      <vt:lpstr>Software as a Service (SaaS)</vt:lpstr>
      <vt:lpstr>   Function as a Service (FaaS)</vt:lpstr>
      <vt:lpstr> Database as a Service (DBaaS)</vt:lpstr>
      <vt:lpstr>Desktop as a Service (DaaS)</vt:lpstr>
      <vt:lpstr>Assess Needs and Requirements</vt:lpstr>
      <vt:lpstr>Select Cloud Service Model</vt:lpstr>
      <vt:lpstr>Choose Cloud Provider</vt:lpstr>
      <vt:lpstr>Set Up Account and Access</vt:lpstr>
      <vt:lpstr>  Provision Resources</vt:lpstr>
      <vt:lpstr>Deploy Applications or Workloads</vt:lpstr>
      <vt:lpstr>Monitor and Manage Resources</vt:lpstr>
      <vt:lpstr>Ensure Security and Compliance</vt:lpstr>
      <vt:lpstr>Backup and Disaster Recovery</vt:lpstr>
      <vt:lpstr>Refrence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About Cloud Computing</dc:title>
  <dc:creator>VIPUL SAKHWALA</dc:creator>
  <cp:lastModifiedBy>VIPUL SAKHWALA</cp:lastModifiedBy>
  <cp:revision>16</cp:revision>
  <dcterms:created xsi:type="dcterms:W3CDTF">2024-04-07T10:27:23Z</dcterms:created>
  <dcterms:modified xsi:type="dcterms:W3CDTF">2024-04-19T11:40:26Z</dcterms:modified>
</cp:coreProperties>
</file>