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handoutMasterIdLst>
    <p:handoutMasterId r:id="rId28"/>
  </p:handoutMasterIdLst>
  <p:sldIdLst>
    <p:sldId id="257" r:id="rId2"/>
    <p:sldId id="258" r:id="rId3"/>
    <p:sldId id="28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3"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D49160-3CC6-5C48-FC7A-277AD6586C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Wireless Network</a:t>
            </a:r>
          </a:p>
        </p:txBody>
      </p:sp>
      <p:sp>
        <p:nvSpPr>
          <p:cNvPr id="3" name="Date Placeholder 2">
            <a:extLst>
              <a:ext uri="{FF2B5EF4-FFF2-40B4-BE49-F238E27FC236}">
                <a16:creationId xmlns:a16="http://schemas.microsoft.com/office/drawing/2014/main" id="{F99804BF-6C1B-BB94-19CB-85C85DC9555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D91D4-0CEC-4883-84A0-A891D937B15D}" type="datetimeFigureOut">
              <a:rPr lang="en-IN" smtClean="0"/>
              <a:t>21-Apr-24</a:t>
            </a:fld>
            <a:endParaRPr lang="en-IN"/>
          </a:p>
        </p:txBody>
      </p:sp>
      <p:sp>
        <p:nvSpPr>
          <p:cNvPr id="4" name="Footer Placeholder 3">
            <a:extLst>
              <a:ext uri="{FF2B5EF4-FFF2-40B4-BE49-F238E27FC236}">
                <a16:creationId xmlns:a16="http://schemas.microsoft.com/office/drawing/2014/main" id="{FEF821E7-94EB-BA4E-3A63-26B62A7729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2102020101802</a:t>
            </a:r>
          </a:p>
        </p:txBody>
      </p:sp>
      <p:sp>
        <p:nvSpPr>
          <p:cNvPr id="5" name="Slide Number Placeholder 4">
            <a:extLst>
              <a:ext uri="{FF2B5EF4-FFF2-40B4-BE49-F238E27FC236}">
                <a16:creationId xmlns:a16="http://schemas.microsoft.com/office/drawing/2014/main" id="{FA131699-F3D5-9CFD-31FA-FDED7F83E0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49B287-2416-40A5-B7A6-6A826068F81E}" type="slidenum">
              <a:rPr lang="en-IN" smtClean="0"/>
              <a:t>‹#›</a:t>
            </a:fld>
            <a:endParaRPr lang="en-IN"/>
          </a:p>
        </p:txBody>
      </p:sp>
    </p:spTree>
    <p:extLst>
      <p:ext uri="{BB962C8B-B14F-4D97-AF65-F5344CB8AC3E}">
        <p14:creationId xmlns:p14="http://schemas.microsoft.com/office/powerpoint/2010/main" val="380256202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961632" cy="458788"/>
          </a:xfrm>
          <a:prstGeom prst="rect">
            <a:avLst/>
          </a:prstGeom>
        </p:spPr>
        <p:txBody>
          <a:bodyPr vert="horz" lIns="91440" tIns="45720" rIns="91440" bIns="45720" rtlCol="0"/>
          <a:lstStyle>
            <a:lvl1pPr algn="l">
              <a:defRPr sz="1200"/>
            </a:lvl1pPr>
          </a:lstStyle>
          <a:p>
            <a:r>
              <a:rPr lang="en-IN" dirty="0"/>
              <a:t>Wireless Network</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A3B12-DDA5-45E4-AD5D-954C1D702767}" type="datetimeFigureOut">
              <a:rPr lang="en-IN" smtClean="0"/>
              <a:t>21-Apr-24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2102020101802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4AAFF-C5C7-4C25-A623-2E01D0509FB4}" type="slidenum">
              <a:rPr lang="en-IN" smtClean="0"/>
              <a:t>‹#›</a:t>
            </a:fld>
            <a:endParaRPr lang="en-IN"/>
          </a:p>
        </p:txBody>
      </p:sp>
    </p:spTree>
    <p:extLst>
      <p:ext uri="{BB962C8B-B14F-4D97-AF65-F5344CB8AC3E}">
        <p14:creationId xmlns:p14="http://schemas.microsoft.com/office/powerpoint/2010/main" val="119308344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C673F6-7D5C-47E1-82E5-6BECB256E175}"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377640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651B7-72C6-448B-855F-60B504D8ADCD}"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32830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DCE9F-3466-49A1-BEAF-14501D5E954E}"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81098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BC2B02-D241-44F2-B5F8-F63F7E01F04C}"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1845825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797DD-DD35-40B4-972D-0429C3CF08EC}"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7050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EAD905-E207-4005-8A71-B621A99533B2}"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1751161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2B179-24DB-4382-9C94-9B32D148FC48}"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3936870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4599C-5653-4643-BEF5-7E935AB632C3}"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422818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A1BEE-7018-4F8C-A437-BCF74B0BBBEC}"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9006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259A6-85E7-466F-A8A2-501DCB5603CD}" type="datetime1">
              <a:rPr lang="en-IN" smtClean="0"/>
              <a:t>21-Apr-24</a:t>
            </a:fld>
            <a:endParaRPr lang="en-IN"/>
          </a:p>
        </p:txBody>
      </p:sp>
      <p:sp>
        <p:nvSpPr>
          <p:cNvPr id="5" name="Footer Placeholder 4"/>
          <p:cNvSpPr>
            <a:spLocks noGrp="1"/>
          </p:cNvSpPr>
          <p:nvPr>
            <p:ph type="ftr" sz="quarter" idx="11"/>
          </p:nvPr>
        </p:nvSpPr>
        <p:spPr/>
        <p:txBody>
          <a:bodyPr/>
          <a:lstStyle/>
          <a:p>
            <a:r>
              <a:rPr lang="en-IN"/>
              <a:t>2102020101508</a:t>
            </a:r>
          </a:p>
        </p:txBody>
      </p:sp>
      <p:sp>
        <p:nvSpPr>
          <p:cNvPr id="6" name="Slide Number Placeholder 5"/>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76936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024227-DED2-4F92-95E6-A1F712C4C6C2}" type="datetime1">
              <a:rPr lang="en-IN" smtClean="0"/>
              <a:t>21-Apr-24</a:t>
            </a:fld>
            <a:endParaRPr lang="en-IN"/>
          </a:p>
        </p:txBody>
      </p:sp>
      <p:sp>
        <p:nvSpPr>
          <p:cNvPr id="6" name="Footer Placeholder 5"/>
          <p:cNvSpPr>
            <a:spLocks noGrp="1"/>
          </p:cNvSpPr>
          <p:nvPr>
            <p:ph type="ftr" sz="quarter" idx="11"/>
          </p:nvPr>
        </p:nvSpPr>
        <p:spPr/>
        <p:txBody>
          <a:bodyPr/>
          <a:lstStyle/>
          <a:p>
            <a:r>
              <a:rPr lang="en-IN"/>
              <a:t>2102020101508</a:t>
            </a:r>
          </a:p>
        </p:txBody>
      </p:sp>
      <p:sp>
        <p:nvSpPr>
          <p:cNvPr id="7" name="Slide Number Placeholder 6"/>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19429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AF84E0-A95F-40A9-B357-2DD4A535D9B5}" type="datetime1">
              <a:rPr lang="en-IN" smtClean="0"/>
              <a:t>21-Apr-24</a:t>
            </a:fld>
            <a:endParaRPr lang="en-IN"/>
          </a:p>
        </p:txBody>
      </p:sp>
      <p:sp>
        <p:nvSpPr>
          <p:cNvPr id="8" name="Footer Placeholder 7"/>
          <p:cNvSpPr>
            <a:spLocks noGrp="1"/>
          </p:cNvSpPr>
          <p:nvPr>
            <p:ph type="ftr" sz="quarter" idx="11"/>
          </p:nvPr>
        </p:nvSpPr>
        <p:spPr/>
        <p:txBody>
          <a:bodyPr/>
          <a:lstStyle/>
          <a:p>
            <a:r>
              <a:rPr lang="en-IN"/>
              <a:t>2102020101508</a:t>
            </a:r>
          </a:p>
        </p:txBody>
      </p:sp>
      <p:sp>
        <p:nvSpPr>
          <p:cNvPr id="9" name="Slide Number Placeholder 8"/>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257377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23159-BCCE-45E7-94B1-AA5DDC6BC716}" type="datetime1">
              <a:rPr lang="en-IN" smtClean="0"/>
              <a:t>21-Apr-24</a:t>
            </a:fld>
            <a:endParaRPr lang="en-IN"/>
          </a:p>
        </p:txBody>
      </p:sp>
      <p:sp>
        <p:nvSpPr>
          <p:cNvPr id="4" name="Footer Placeholder 3"/>
          <p:cNvSpPr>
            <a:spLocks noGrp="1"/>
          </p:cNvSpPr>
          <p:nvPr>
            <p:ph type="ftr" sz="quarter" idx="11"/>
          </p:nvPr>
        </p:nvSpPr>
        <p:spPr/>
        <p:txBody>
          <a:bodyPr/>
          <a:lstStyle/>
          <a:p>
            <a:r>
              <a:rPr lang="en-IN"/>
              <a:t>2102020101508</a:t>
            </a:r>
          </a:p>
        </p:txBody>
      </p:sp>
      <p:sp>
        <p:nvSpPr>
          <p:cNvPr id="5" name="Slide Number Placeholder 4"/>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314037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024D0E-5055-47C4-BF35-AA826BB928FF}" type="datetime1">
              <a:rPr lang="en-IN" smtClean="0"/>
              <a:t>21-Apr-24</a:t>
            </a:fld>
            <a:endParaRPr lang="en-IN"/>
          </a:p>
        </p:txBody>
      </p:sp>
      <p:sp>
        <p:nvSpPr>
          <p:cNvPr id="3" name="Footer Placeholder 2"/>
          <p:cNvSpPr>
            <a:spLocks noGrp="1"/>
          </p:cNvSpPr>
          <p:nvPr>
            <p:ph type="ftr" sz="quarter" idx="11"/>
          </p:nvPr>
        </p:nvSpPr>
        <p:spPr/>
        <p:txBody>
          <a:bodyPr/>
          <a:lstStyle/>
          <a:p>
            <a:r>
              <a:rPr lang="en-IN"/>
              <a:t>2102020101508</a:t>
            </a:r>
          </a:p>
        </p:txBody>
      </p:sp>
      <p:sp>
        <p:nvSpPr>
          <p:cNvPr id="4" name="Slide Number Placeholder 3"/>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131730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9551A-F989-4A70-B54A-E46977C33CA7}" type="datetime1">
              <a:rPr lang="en-IN" smtClean="0"/>
              <a:t>21-Apr-24</a:t>
            </a:fld>
            <a:endParaRPr lang="en-IN"/>
          </a:p>
        </p:txBody>
      </p:sp>
      <p:sp>
        <p:nvSpPr>
          <p:cNvPr id="6" name="Footer Placeholder 5"/>
          <p:cNvSpPr>
            <a:spLocks noGrp="1"/>
          </p:cNvSpPr>
          <p:nvPr>
            <p:ph type="ftr" sz="quarter" idx="11"/>
          </p:nvPr>
        </p:nvSpPr>
        <p:spPr/>
        <p:txBody>
          <a:bodyPr/>
          <a:lstStyle/>
          <a:p>
            <a:r>
              <a:rPr lang="en-IN"/>
              <a:t>2102020101508</a:t>
            </a:r>
          </a:p>
        </p:txBody>
      </p:sp>
      <p:sp>
        <p:nvSpPr>
          <p:cNvPr id="7" name="Slide Number Placeholder 6"/>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1420624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9C677-5B5F-4941-B757-639FB15FBF3F}" type="datetime1">
              <a:rPr lang="en-IN" smtClean="0"/>
              <a:t>21-Apr-24</a:t>
            </a:fld>
            <a:endParaRPr lang="en-IN"/>
          </a:p>
        </p:txBody>
      </p:sp>
      <p:sp>
        <p:nvSpPr>
          <p:cNvPr id="6" name="Footer Placeholder 5"/>
          <p:cNvSpPr>
            <a:spLocks noGrp="1"/>
          </p:cNvSpPr>
          <p:nvPr>
            <p:ph type="ftr" sz="quarter" idx="11"/>
          </p:nvPr>
        </p:nvSpPr>
        <p:spPr/>
        <p:txBody>
          <a:bodyPr/>
          <a:lstStyle/>
          <a:p>
            <a:r>
              <a:rPr lang="en-IN"/>
              <a:t>2102020101508</a:t>
            </a:r>
          </a:p>
        </p:txBody>
      </p:sp>
      <p:sp>
        <p:nvSpPr>
          <p:cNvPr id="7" name="Slide Number Placeholder 6"/>
          <p:cNvSpPr>
            <a:spLocks noGrp="1"/>
          </p:cNvSpPr>
          <p:nvPr>
            <p:ph type="sldNum" sz="quarter" idx="12"/>
          </p:nvPr>
        </p:nvSpPr>
        <p:spPr/>
        <p:txBody>
          <a:bodyPr/>
          <a:lstStyle/>
          <a:p>
            <a:fld id="{CAB7C589-154B-43AA-86AB-5C4C6CBEAE5C}" type="slidenum">
              <a:rPr lang="en-IN" smtClean="0"/>
              <a:t>‹#›</a:t>
            </a:fld>
            <a:endParaRPr lang="en-IN"/>
          </a:p>
        </p:txBody>
      </p:sp>
    </p:spTree>
    <p:extLst>
      <p:ext uri="{BB962C8B-B14F-4D97-AF65-F5344CB8AC3E}">
        <p14:creationId xmlns:p14="http://schemas.microsoft.com/office/powerpoint/2010/main" val="310218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D0B7FD-1626-4A12-B14C-DFE416647B7F}" type="datetime1">
              <a:rPr lang="en-IN" smtClean="0"/>
              <a:t>21-Apr-24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2102020101508</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B7C589-154B-43AA-86AB-5C4C6CBEAE5C}" type="slidenum">
              <a:rPr lang="en-IN" smtClean="0"/>
              <a:t>‹#›</a:t>
            </a:fld>
            <a:endParaRPr lang="en-IN"/>
          </a:p>
        </p:txBody>
      </p:sp>
    </p:spTree>
    <p:extLst>
      <p:ext uri="{BB962C8B-B14F-4D97-AF65-F5344CB8AC3E}">
        <p14:creationId xmlns:p14="http://schemas.microsoft.com/office/powerpoint/2010/main" val="3849557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Wireless_network" TargetMode="External"/><Relationship Id="rId2" Type="http://schemas.openxmlformats.org/officeDocument/2006/relationships/hyperlink" Target="https://www.fortinet.com/resources/cyberglossary/wireless-network" TargetMode="External"/><Relationship Id="rId1" Type="http://schemas.openxmlformats.org/officeDocument/2006/relationships/slideLayout" Target="../slideLayouts/slideLayout2.xml"/><Relationship Id="rId4" Type="http://schemas.openxmlformats.org/officeDocument/2006/relationships/hyperlink" Target="https://en.wikipedia.org/wiki/Wireless_LA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ECD1-D392-F676-0EA4-B45B1B209324}"/>
              </a:ext>
            </a:extLst>
          </p:cNvPr>
          <p:cNvSpPr>
            <a:spLocks noGrp="1"/>
          </p:cNvSpPr>
          <p:nvPr>
            <p:ph type="ctrTitle"/>
          </p:nvPr>
        </p:nvSpPr>
        <p:spPr>
          <a:xfrm>
            <a:off x="1524000" y="593154"/>
            <a:ext cx="7575805" cy="1581538"/>
          </a:xfrm>
        </p:spPr>
        <p:txBody>
          <a:bodyPr>
            <a:normAutofit fontScale="90000"/>
          </a:bodyPr>
          <a:lstStyle/>
          <a:p>
            <a:r>
              <a:rPr lang="en-US" dirty="0"/>
              <a:t>Bhagwan Mahavir College Of Computer Application</a:t>
            </a:r>
            <a:endParaRPr lang="en-IN" dirty="0"/>
          </a:p>
        </p:txBody>
      </p:sp>
      <p:pic>
        <p:nvPicPr>
          <p:cNvPr id="7" name="Picture 6">
            <a:extLst>
              <a:ext uri="{FF2B5EF4-FFF2-40B4-BE49-F238E27FC236}">
                <a16:creationId xmlns:a16="http://schemas.microsoft.com/office/drawing/2014/main" id="{C3443063-8F1A-AA82-CEB0-51A321758EC8}"/>
              </a:ext>
            </a:extLst>
          </p:cNvPr>
          <p:cNvPicPr>
            <a:picLocks noChangeAspect="1"/>
          </p:cNvPicPr>
          <p:nvPr/>
        </p:nvPicPr>
        <p:blipFill>
          <a:blip r:embed="rId2"/>
          <a:stretch>
            <a:fillRect/>
          </a:stretch>
        </p:blipFill>
        <p:spPr>
          <a:xfrm>
            <a:off x="471949" y="593154"/>
            <a:ext cx="1337187" cy="1291704"/>
          </a:xfrm>
          <a:prstGeom prst="rect">
            <a:avLst/>
          </a:prstGeom>
        </p:spPr>
      </p:pic>
      <p:sp>
        <p:nvSpPr>
          <p:cNvPr id="10" name="TextBox 9">
            <a:extLst>
              <a:ext uri="{FF2B5EF4-FFF2-40B4-BE49-F238E27FC236}">
                <a16:creationId xmlns:a16="http://schemas.microsoft.com/office/drawing/2014/main" id="{28F51BE2-AFBC-9238-2F8D-B7D2BE3B8F5F}"/>
              </a:ext>
            </a:extLst>
          </p:cNvPr>
          <p:cNvSpPr txBox="1"/>
          <p:nvPr/>
        </p:nvSpPr>
        <p:spPr>
          <a:xfrm>
            <a:off x="3509820" y="3329875"/>
            <a:ext cx="3593691" cy="646331"/>
          </a:xfrm>
          <a:prstGeom prst="rect">
            <a:avLst/>
          </a:prstGeom>
          <a:noFill/>
        </p:spPr>
        <p:txBody>
          <a:bodyPr wrap="square">
            <a:spAutoFit/>
          </a:bodyPr>
          <a:lstStyle/>
          <a:p>
            <a:pPr algn="ctr" fontAlgn="auto">
              <a:spcBef>
                <a:spcPts val="0"/>
              </a:spcBef>
              <a:spcAft>
                <a:spcPts val="0"/>
              </a:spcAft>
              <a:defRPr/>
            </a:pPr>
            <a:r>
              <a:rPr lang="en-US" dirty="0"/>
              <a:t>Subject : Seminar </a:t>
            </a:r>
          </a:p>
          <a:p>
            <a:pPr algn="ctr" fontAlgn="auto">
              <a:spcBef>
                <a:spcPts val="0"/>
              </a:spcBef>
              <a:spcAft>
                <a:spcPts val="0"/>
              </a:spcAft>
              <a:defRPr/>
            </a:pPr>
            <a:r>
              <a:rPr lang="en-US" dirty="0"/>
              <a:t>Topic :  Wireless Network</a:t>
            </a:r>
          </a:p>
        </p:txBody>
      </p:sp>
      <p:sp>
        <p:nvSpPr>
          <p:cNvPr id="12" name="TextBox 11">
            <a:extLst>
              <a:ext uri="{FF2B5EF4-FFF2-40B4-BE49-F238E27FC236}">
                <a16:creationId xmlns:a16="http://schemas.microsoft.com/office/drawing/2014/main" id="{9B3C814A-B6A7-BC93-8155-C226EE925C9F}"/>
              </a:ext>
            </a:extLst>
          </p:cNvPr>
          <p:cNvSpPr txBox="1"/>
          <p:nvPr/>
        </p:nvSpPr>
        <p:spPr>
          <a:xfrm>
            <a:off x="855406" y="5400056"/>
            <a:ext cx="2340078" cy="646331"/>
          </a:xfrm>
          <a:prstGeom prst="rect">
            <a:avLst/>
          </a:prstGeom>
          <a:noFill/>
        </p:spPr>
        <p:txBody>
          <a:bodyPr wrap="square">
            <a:spAutoFit/>
          </a:bodyPr>
          <a:lstStyle/>
          <a:p>
            <a:r>
              <a:rPr lang="en-US" dirty="0"/>
              <a:t>Guided by : </a:t>
            </a:r>
          </a:p>
          <a:p>
            <a:r>
              <a:rPr lang="en-US" dirty="0" err="1"/>
              <a:t>Asst.Prof.Kruti</a:t>
            </a:r>
            <a:r>
              <a:rPr lang="en-US" dirty="0"/>
              <a:t> Patel</a:t>
            </a:r>
            <a:endParaRPr lang="en-IN" dirty="0"/>
          </a:p>
        </p:txBody>
      </p:sp>
      <p:sp>
        <p:nvSpPr>
          <p:cNvPr id="14" name="TextBox 13">
            <a:extLst>
              <a:ext uri="{FF2B5EF4-FFF2-40B4-BE49-F238E27FC236}">
                <a16:creationId xmlns:a16="http://schemas.microsoft.com/office/drawing/2014/main" id="{3B532D33-2EDA-0FC7-1E3F-B6F0D086204A}"/>
              </a:ext>
            </a:extLst>
          </p:cNvPr>
          <p:cNvSpPr txBox="1"/>
          <p:nvPr/>
        </p:nvSpPr>
        <p:spPr>
          <a:xfrm>
            <a:off x="6322142" y="5261556"/>
            <a:ext cx="2777663" cy="923330"/>
          </a:xfrm>
          <a:prstGeom prst="rect">
            <a:avLst/>
          </a:prstGeom>
          <a:noFill/>
        </p:spPr>
        <p:txBody>
          <a:bodyPr wrap="square">
            <a:spAutoFit/>
          </a:bodyPr>
          <a:lstStyle/>
          <a:p>
            <a:r>
              <a:rPr lang="en-US" dirty="0" err="1"/>
              <a:t>Presentnted</a:t>
            </a:r>
            <a:r>
              <a:rPr lang="en-US" dirty="0"/>
              <a:t> by :</a:t>
            </a:r>
          </a:p>
          <a:p>
            <a:r>
              <a:rPr lang="en-US" dirty="0" err="1"/>
              <a:t>Sujal</a:t>
            </a:r>
            <a:r>
              <a:rPr lang="en-US" dirty="0"/>
              <a:t> </a:t>
            </a:r>
            <a:r>
              <a:rPr lang="en-US" dirty="0" err="1"/>
              <a:t>Bharatbhai</a:t>
            </a:r>
            <a:r>
              <a:rPr lang="en-US" dirty="0"/>
              <a:t> </a:t>
            </a:r>
            <a:r>
              <a:rPr lang="en-US" dirty="0" err="1"/>
              <a:t>Mavani</a:t>
            </a:r>
            <a:endParaRPr lang="en-US" dirty="0"/>
          </a:p>
          <a:p>
            <a:r>
              <a:rPr lang="en-US" dirty="0"/>
              <a:t>(2102020101508)</a:t>
            </a:r>
            <a:endParaRPr lang="en-IN" dirty="0"/>
          </a:p>
        </p:txBody>
      </p:sp>
    </p:spTree>
    <p:extLst>
      <p:ext uri="{BB962C8B-B14F-4D97-AF65-F5344CB8AC3E}">
        <p14:creationId xmlns:p14="http://schemas.microsoft.com/office/powerpoint/2010/main" val="121323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94113" y="1305148"/>
            <a:ext cx="8360057" cy="868364"/>
          </a:xfrm>
        </p:spPr>
        <p:txBody>
          <a:bodyPr>
            <a:normAutofit fontScale="90000"/>
          </a:bodyPr>
          <a:lstStyle/>
          <a:p>
            <a:r>
              <a:rPr lang="en-US" dirty="0"/>
              <a:t>Wireless Metropolitan Area Network (WMAN)</a:t>
            </a:r>
            <a:endParaRPr lang="en-IN" dirty="0"/>
          </a:p>
        </p:txBody>
      </p:sp>
      <p:sp>
        <p:nvSpPr>
          <p:cNvPr id="3" name="Content Placeholder 2">
            <a:extLst>
              <a:ext uri="{FF2B5EF4-FFF2-40B4-BE49-F238E27FC236}">
                <a16:creationId xmlns:a16="http://schemas.microsoft.com/office/drawing/2014/main" id="{8E21A4F1-A4F6-1E56-1CD2-2EC55A083685}"/>
              </a:ext>
            </a:extLst>
          </p:cNvPr>
          <p:cNvSpPr>
            <a:spLocks noGrp="1"/>
          </p:cNvSpPr>
          <p:nvPr>
            <p:ph idx="1"/>
          </p:nvPr>
        </p:nvSpPr>
        <p:spPr>
          <a:xfrm>
            <a:off x="913945" y="2173512"/>
            <a:ext cx="10515600" cy="4351338"/>
          </a:xfrm>
        </p:spPr>
        <p:txBody>
          <a:bodyPr/>
          <a:lstStyle/>
          <a:p>
            <a:pPr>
              <a:buFont typeface="Arial" panose="020B0604020202020204" pitchFamily="34" charset="0"/>
              <a:buChar char="•"/>
            </a:pPr>
            <a:r>
              <a:rPr lang="en-US" dirty="0"/>
              <a:t>Definition: A WMAN is a wireless network that covers a larger geographical area </a:t>
            </a:r>
          </a:p>
          <a:p>
            <a:pPr marL="0" indent="0">
              <a:buNone/>
            </a:pPr>
            <a:r>
              <a:rPr lang="en-US" dirty="0"/>
              <a:t>than a WLAN, typically spanning a city or town.</a:t>
            </a:r>
          </a:p>
          <a:p>
            <a:pPr>
              <a:buFont typeface="Arial" panose="020B0604020202020204" pitchFamily="34" charset="0"/>
              <a:buChar char="•"/>
            </a:pPr>
            <a:r>
              <a:rPr lang="en-US" dirty="0"/>
              <a:t>Examples: WiMAX (Worldwide Interoperability for Microwave Access) is a common</a:t>
            </a:r>
          </a:p>
          <a:p>
            <a:pPr marL="0" indent="0">
              <a:buNone/>
            </a:pPr>
            <a:r>
              <a:rPr lang="en-US" dirty="0"/>
              <a:t> technology used in WMANs.</a:t>
            </a:r>
          </a:p>
        </p:txBody>
      </p:sp>
      <p:sp>
        <p:nvSpPr>
          <p:cNvPr id="9" name="Date Placeholder 8">
            <a:extLst>
              <a:ext uri="{FF2B5EF4-FFF2-40B4-BE49-F238E27FC236}">
                <a16:creationId xmlns:a16="http://schemas.microsoft.com/office/drawing/2014/main" id="{253E3165-C452-7154-D2ED-82B0025E979E}"/>
              </a:ext>
            </a:extLst>
          </p:cNvPr>
          <p:cNvSpPr>
            <a:spLocks noGrp="1"/>
          </p:cNvSpPr>
          <p:nvPr>
            <p:ph type="dt" sz="half" idx="10"/>
          </p:nvPr>
        </p:nvSpPr>
        <p:spPr/>
        <p:txBody>
          <a:bodyPr/>
          <a:lstStyle/>
          <a:p>
            <a:fld id="{516A5DE8-0D59-44B6-A036-9F9BB9643019}" type="datetime1">
              <a:rPr lang="en-IN" smtClean="0"/>
              <a:t>21-Apr-24</a:t>
            </a:fld>
            <a:endParaRPr lang="en-IN"/>
          </a:p>
        </p:txBody>
      </p:sp>
      <p:sp>
        <p:nvSpPr>
          <p:cNvPr id="7" name="Footer Placeholder 6">
            <a:extLst>
              <a:ext uri="{FF2B5EF4-FFF2-40B4-BE49-F238E27FC236}">
                <a16:creationId xmlns:a16="http://schemas.microsoft.com/office/drawing/2014/main" id="{18153C20-28C3-519F-8BD6-4508872A9670}"/>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5A27A9C9-7391-0C3D-47E5-AE618BC9ED01}"/>
              </a:ext>
            </a:extLst>
          </p:cNvPr>
          <p:cNvSpPr>
            <a:spLocks noGrp="1"/>
          </p:cNvSpPr>
          <p:nvPr>
            <p:ph type="sldNum" sz="quarter" idx="12"/>
          </p:nvPr>
        </p:nvSpPr>
        <p:spPr/>
        <p:txBody>
          <a:bodyPr/>
          <a:lstStyle/>
          <a:p>
            <a:fld id="{CAB7C589-154B-43AA-86AB-5C4C6CBEAE5C}" type="slidenum">
              <a:rPr lang="en-IN" smtClean="0"/>
              <a:t>10</a:t>
            </a:fld>
            <a:endParaRPr lang="en-IN"/>
          </a:p>
        </p:txBody>
      </p:sp>
      <p:pic>
        <p:nvPicPr>
          <p:cNvPr id="8194" name="Picture 2" descr="Overview of Wireless Metropolitan Area Network (WMAN) - GeeksforGeeks">
            <a:extLst>
              <a:ext uri="{FF2B5EF4-FFF2-40B4-BE49-F238E27FC236}">
                <a16:creationId xmlns:a16="http://schemas.microsoft.com/office/drawing/2014/main" id="{79FF1DC2-A5A0-6224-3FE7-5370D7015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354" y="4025639"/>
            <a:ext cx="6789717" cy="1705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48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1211877" y="1228432"/>
            <a:ext cx="7334988" cy="868364"/>
          </a:xfrm>
        </p:spPr>
        <p:txBody>
          <a:bodyPr>
            <a:normAutofit fontScale="90000"/>
          </a:bodyPr>
          <a:lstStyle/>
          <a:p>
            <a:r>
              <a:rPr lang="en-US" dirty="0"/>
              <a:t>Wireless Wide Area Network (WWAN)</a:t>
            </a:r>
            <a:endParaRPr lang="en-IN" dirty="0"/>
          </a:p>
        </p:txBody>
      </p:sp>
      <p:sp>
        <p:nvSpPr>
          <p:cNvPr id="3" name="Content Placeholder 2">
            <a:extLst>
              <a:ext uri="{FF2B5EF4-FFF2-40B4-BE49-F238E27FC236}">
                <a16:creationId xmlns:a16="http://schemas.microsoft.com/office/drawing/2014/main" id="{8E21A4F1-A4F6-1E56-1CD2-2EC55A083685}"/>
              </a:ext>
            </a:extLst>
          </p:cNvPr>
          <p:cNvSpPr>
            <a:spLocks noGrp="1"/>
          </p:cNvSpPr>
          <p:nvPr>
            <p:ph idx="1"/>
          </p:nvPr>
        </p:nvSpPr>
        <p:spPr>
          <a:xfrm>
            <a:off x="913945" y="2173512"/>
            <a:ext cx="10515600" cy="4351338"/>
          </a:xfrm>
        </p:spPr>
        <p:txBody>
          <a:bodyPr/>
          <a:lstStyle/>
          <a:p>
            <a:pPr algn="l">
              <a:buFont typeface="Arial" panose="020B0604020202020204" pitchFamily="34" charset="0"/>
              <a:buChar char="•"/>
            </a:pPr>
            <a:r>
              <a:rPr lang="en-US" dirty="0"/>
              <a:t>Definition: A WWAN is a wireless network that covers a large geographical area,</a:t>
            </a:r>
          </a:p>
          <a:p>
            <a:pPr marL="0" indent="0" algn="l">
              <a:buNone/>
            </a:pPr>
            <a:r>
              <a:rPr lang="en-US" dirty="0"/>
              <a:t> such as a country or continent.</a:t>
            </a:r>
          </a:p>
          <a:p>
            <a:pPr algn="l">
              <a:buFont typeface="Arial" panose="020B0604020202020204" pitchFamily="34" charset="0"/>
              <a:buChar char="•"/>
            </a:pPr>
            <a:r>
              <a:rPr lang="en-US" dirty="0"/>
              <a:t>Examples: Cellular networks, satellite communications, and technologies like </a:t>
            </a:r>
          </a:p>
          <a:p>
            <a:pPr marL="0" indent="0" algn="l">
              <a:buNone/>
            </a:pPr>
            <a:r>
              <a:rPr lang="en-US" dirty="0"/>
              <a:t>LTE (Long-Term Evolution) are used in WWANs.</a:t>
            </a:r>
          </a:p>
        </p:txBody>
      </p:sp>
      <p:sp>
        <p:nvSpPr>
          <p:cNvPr id="9" name="Date Placeholder 8">
            <a:extLst>
              <a:ext uri="{FF2B5EF4-FFF2-40B4-BE49-F238E27FC236}">
                <a16:creationId xmlns:a16="http://schemas.microsoft.com/office/drawing/2014/main" id="{2C2112F7-CF3A-B8BF-7AA5-7328047EDC02}"/>
              </a:ext>
            </a:extLst>
          </p:cNvPr>
          <p:cNvSpPr>
            <a:spLocks noGrp="1"/>
          </p:cNvSpPr>
          <p:nvPr>
            <p:ph type="dt" sz="half" idx="10"/>
          </p:nvPr>
        </p:nvSpPr>
        <p:spPr/>
        <p:txBody>
          <a:bodyPr/>
          <a:lstStyle/>
          <a:p>
            <a:fld id="{9EFC47C1-600F-4FB8-909B-DACA4687D113}" type="datetime1">
              <a:rPr lang="en-IN" smtClean="0"/>
              <a:t>21-Apr-24</a:t>
            </a:fld>
            <a:endParaRPr lang="en-IN" dirty="0"/>
          </a:p>
        </p:txBody>
      </p:sp>
      <p:sp>
        <p:nvSpPr>
          <p:cNvPr id="7" name="Footer Placeholder 6">
            <a:extLst>
              <a:ext uri="{FF2B5EF4-FFF2-40B4-BE49-F238E27FC236}">
                <a16:creationId xmlns:a16="http://schemas.microsoft.com/office/drawing/2014/main" id="{16B273F1-48BC-22E8-465C-469BA4F984E6}"/>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8910AFB0-4B47-A17F-2BE4-C5FF1E6A432F}"/>
              </a:ext>
            </a:extLst>
          </p:cNvPr>
          <p:cNvSpPr>
            <a:spLocks noGrp="1"/>
          </p:cNvSpPr>
          <p:nvPr>
            <p:ph type="sldNum" sz="quarter" idx="12"/>
          </p:nvPr>
        </p:nvSpPr>
        <p:spPr/>
        <p:txBody>
          <a:bodyPr/>
          <a:lstStyle/>
          <a:p>
            <a:fld id="{CAB7C589-154B-43AA-86AB-5C4C6CBEAE5C}" type="slidenum">
              <a:rPr lang="en-IN" smtClean="0"/>
              <a:t>11</a:t>
            </a:fld>
            <a:endParaRPr lang="en-IN"/>
          </a:p>
        </p:txBody>
      </p:sp>
      <p:pic>
        <p:nvPicPr>
          <p:cNvPr id="9218" name="Picture 2" descr="An overview of wireless WAN | TechTarget">
            <a:extLst>
              <a:ext uri="{FF2B5EF4-FFF2-40B4-BE49-F238E27FC236}">
                <a16:creationId xmlns:a16="http://schemas.microsoft.com/office/drawing/2014/main" id="{36ADF462-5F4C-F132-4D71-99D4DA305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465" y="4002981"/>
            <a:ext cx="5860025" cy="152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044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1673485" y="924600"/>
            <a:ext cx="6558117" cy="868364"/>
          </a:xfrm>
        </p:spPr>
        <p:txBody>
          <a:bodyPr>
            <a:normAutofit/>
          </a:bodyPr>
          <a:lstStyle/>
          <a:p>
            <a:r>
              <a:rPr lang="en-IN" dirty="0"/>
              <a:t>Wireless Sensor Network (WSN</a:t>
            </a:r>
            <a:r>
              <a:rPr lang="en-IN" i="0" dirty="0">
                <a:solidFill>
                  <a:srgbClr val="0D0D0D"/>
                </a:solidFill>
                <a:effectLst/>
                <a:highlight>
                  <a:srgbClr val="FFFFFF"/>
                </a:highlight>
                <a:latin typeface="Söhne"/>
              </a:rPr>
              <a:t>)</a:t>
            </a:r>
            <a:endParaRPr lang="en-IN" dirty="0"/>
          </a:p>
        </p:txBody>
      </p:sp>
      <p:sp>
        <p:nvSpPr>
          <p:cNvPr id="3" name="Content Placeholder 2">
            <a:extLst>
              <a:ext uri="{FF2B5EF4-FFF2-40B4-BE49-F238E27FC236}">
                <a16:creationId xmlns:a16="http://schemas.microsoft.com/office/drawing/2014/main" id="{8E21A4F1-A4F6-1E56-1CD2-2EC55A083685}"/>
              </a:ext>
            </a:extLst>
          </p:cNvPr>
          <p:cNvSpPr>
            <a:spLocks noGrp="1"/>
          </p:cNvSpPr>
          <p:nvPr>
            <p:ph idx="1"/>
          </p:nvPr>
        </p:nvSpPr>
        <p:spPr>
          <a:xfrm>
            <a:off x="913945" y="1652737"/>
            <a:ext cx="10515600" cy="4351338"/>
          </a:xfrm>
        </p:spPr>
        <p:txBody>
          <a:bodyPr/>
          <a:lstStyle/>
          <a:p>
            <a:pPr algn="l">
              <a:buFont typeface="Arial" panose="020B0604020202020204" pitchFamily="34" charset="0"/>
              <a:buChar char="•"/>
            </a:pPr>
            <a:r>
              <a:rPr lang="en-US" dirty="0"/>
              <a:t>Definition: A WSN is a network of interconnected sensors that communicate</a:t>
            </a:r>
          </a:p>
          <a:p>
            <a:pPr marL="0" indent="0" algn="l">
              <a:buNone/>
            </a:pPr>
            <a:r>
              <a:rPr lang="en-US" dirty="0"/>
              <a:t> wirelessly to collect and exchange data from the environment.</a:t>
            </a:r>
          </a:p>
          <a:p>
            <a:pPr algn="l">
              <a:buFont typeface="Arial" panose="020B0604020202020204" pitchFamily="34" charset="0"/>
              <a:buChar char="•"/>
            </a:pPr>
            <a:r>
              <a:rPr lang="en-US" dirty="0"/>
              <a:t>Examples: WSNs are used in various applications such as environmental monitoring,</a:t>
            </a:r>
          </a:p>
          <a:p>
            <a:pPr marL="0" indent="0" algn="l">
              <a:buNone/>
            </a:pPr>
            <a:r>
              <a:rPr lang="en-US" dirty="0"/>
              <a:t> industrial automation, and healthcare.</a:t>
            </a:r>
          </a:p>
        </p:txBody>
      </p:sp>
      <p:sp>
        <p:nvSpPr>
          <p:cNvPr id="9" name="Date Placeholder 8">
            <a:extLst>
              <a:ext uri="{FF2B5EF4-FFF2-40B4-BE49-F238E27FC236}">
                <a16:creationId xmlns:a16="http://schemas.microsoft.com/office/drawing/2014/main" id="{0373C2A5-7BF0-3D4C-46DC-EE7AB5E5CE66}"/>
              </a:ext>
            </a:extLst>
          </p:cNvPr>
          <p:cNvSpPr>
            <a:spLocks noGrp="1"/>
          </p:cNvSpPr>
          <p:nvPr>
            <p:ph type="dt" sz="half" idx="10"/>
          </p:nvPr>
        </p:nvSpPr>
        <p:spPr/>
        <p:txBody>
          <a:bodyPr/>
          <a:lstStyle/>
          <a:p>
            <a:fld id="{11EB873A-84B1-4B40-BA8A-0134F2C64507}" type="datetime1">
              <a:rPr lang="en-IN" smtClean="0"/>
              <a:t>21-Apr-24</a:t>
            </a:fld>
            <a:endParaRPr lang="en-IN"/>
          </a:p>
        </p:txBody>
      </p:sp>
      <p:sp>
        <p:nvSpPr>
          <p:cNvPr id="7" name="Footer Placeholder 6">
            <a:extLst>
              <a:ext uri="{FF2B5EF4-FFF2-40B4-BE49-F238E27FC236}">
                <a16:creationId xmlns:a16="http://schemas.microsoft.com/office/drawing/2014/main" id="{85CA067A-5B9A-39FF-2A78-FF759BB39B79}"/>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F76D7D9E-050A-24CC-1134-F37D3D4584AA}"/>
              </a:ext>
            </a:extLst>
          </p:cNvPr>
          <p:cNvSpPr>
            <a:spLocks noGrp="1"/>
          </p:cNvSpPr>
          <p:nvPr>
            <p:ph type="sldNum" sz="quarter" idx="12"/>
          </p:nvPr>
        </p:nvSpPr>
        <p:spPr/>
        <p:txBody>
          <a:bodyPr/>
          <a:lstStyle/>
          <a:p>
            <a:fld id="{CAB7C589-154B-43AA-86AB-5C4C6CBEAE5C}" type="slidenum">
              <a:rPr lang="en-IN" smtClean="0"/>
              <a:t>12</a:t>
            </a:fld>
            <a:endParaRPr lang="en-IN"/>
          </a:p>
        </p:txBody>
      </p:sp>
      <p:pic>
        <p:nvPicPr>
          <p:cNvPr id="10242" name="Picture 2" descr="Wireless Sensor Network (WSN) - GeeksforGeeks">
            <a:extLst>
              <a:ext uri="{FF2B5EF4-FFF2-40B4-BE49-F238E27FC236}">
                <a16:creationId xmlns:a16="http://schemas.microsoft.com/office/drawing/2014/main" id="{09DFE380-1D5C-BBAF-88EC-1298200E45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45" y="3462495"/>
            <a:ext cx="5653871" cy="1887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407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361275" y="927762"/>
            <a:ext cx="1229487" cy="868364"/>
          </a:xfrm>
        </p:spPr>
        <p:txBody>
          <a:bodyPr/>
          <a:lstStyle/>
          <a:p>
            <a:pPr algn="ctr"/>
            <a:r>
              <a:rPr lang="en-US" dirty="0"/>
              <a:t>Use</a:t>
            </a:r>
            <a:endParaRPr lang="en-IN" dirty="0"/>
          </a:p>
        </p:txBody>
      </p:sp>
      <p:pic>
        <p:nvPicPr>
          <p:cNvPr id="11266" name="Picture 2" descr="Wireless network. Computer and Network Examples">
            <a:extLst>
              <a:ext uri="{FF2B5EF4-FFF2-40B4-BE49-F238E27FC236}">
                <a16:creationId xmlns:a16="http://schemas.microsoft.com/office/drawing/2014/main" id="{511020AF-9195-68DF-565B-8A80C7098F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20738" y="2160588"/>
            <a:ext cx="5310562" cy="3881437"/>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10A47FA4-82CF-6C9E-0FA4-231BC0FE8610}"/>
              </a:ext>
            </a:extLst>
          </p:cNvPr>
          <p:cNvSpPr>
            <a:spLocks noGrp="1"/>
          </p:cNvSpPr>
          <p:nvPr>
            <p:ph type="dt" sz="half" idx="10"/>
          </p:nvPr>
        </p:nvSpPr>
        <p:spPr/>
        <p:txBody>
          <a:bodyPr/>
          <a:lstStyle/>
          <a:p>
            <a:fld id="{B8B2BA08-E71C-41D0-BC17-0FEDDB6E988A}" type="datetime1">
              <a:rPr lang="en-IN" smtClean="0"/>
              <a:t>21-Apr-24</a:t>
            </a:fld>
            <a:endParaRPr lang="en-IN"/>
          </a:p>
        </p:txBody>
      </p:sp>
      <p:sp>
        <p:nvSpPr>
          <p:cNvPr id="3" name="Footer Placeholder 2">
            <a:extLst>
              <a:ext uri="{FF2B5EF4-FFF2-40B4-BE49-F238E27FC236}">
                <a16:creationId xmlns:a16="http://schemas.microsoft.com/office/drawing/2014/main" id="{D417D390-B38C-E949-957F-65C342BFA486}"/>
              </a:ext>
            </a:extLst>
          </p:cNvPr>
          <p:cNvSpPr>
            <a:spLocks noGrp="1"/>
          </p:cNvSpPr>
          <p:nvPr>
            <p:ph type="ftr" sz="quarter" idx="11"/>
          </p:nvPr>
        </p:nvSpPr>
        <p:spPr/>
        <p:txBody>
          <a:bodyPr/>
          <a:lstStyle/>
          <a:p>
            <a:r>
              <a:rPr lang="en-IN"/>
              <a:t>2102020101508</a:t>
            </a:r>
          </a:p>
        </p:txBody>
      </p:sp>
      <p:sp>
        <p:nvSpPr>
          <p:cNvPr id="7" name="Slide Number Placeholder 6">
            <a:extLst>
              <a:ext uri="{FF2B5EF4-FFF2-40B4-BE49-F238E27FC236}">
                <a16:creationId xmlns:a16="http://schemas.microsoft.com/office/drawing/2014/main" id="{6945A31E-96C7-9FA3-DBF1-D4246E13A561}"/>
              </a:ext>
            </a:extLst>
          </p:cNvPr>
          <p:cNvSpPr>
            <a:spLocks noGrp="1"/>
          </p:cNvSpPr>
          <p:nvPr>
            <p:ph type="sldNum" sz="quarter" idx="12"/>
          </p:nvPr>
        </p:nvSpPr>
        <p:spPr/>
        <p:txBody>
          <a:bodyPr/>
          <a:lstStyle/>
          <a:p>
            <a:fld id="{CAB7C589-154B-43AA-86AB-5C4C6CBEAE5C}" type="slidenum">
              <a:rPr lang="en-IN" smtClean="0"/>
              <a:t>13</a:t>
            </a:fld>
            <a:endParaRPr lang="en-IN"/>
          </a:p>
        </p:txBody>
      </p:sp>
    </p:spTree>
    <p:extLst>
      <p:ext uri="{BB962C8B-B14F-4D97-AF65-F5344CB8AC3E}">
        <p14:creationId xmlns:p14="http://schemas.microsoft.com/office/powerpoint/2010/main" val="4058856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313788" y="898164"/>
            <a:ext cx="3323758" cy="868364"/>
          </a:xfrm>
        </p:spPr>
        <p:txBody>
          <a:bodyPr/>
          <a:lstStyle/>
          <a:p>
            <a:r>
              <a:rPr lang="en-IN" dirty="0"/>
              <a:t>Internet Access</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r>
              <a:rPr lang="en-US" dirty="0"/>
              <a:t>Wireless networks enable ubiquitous internet access, allowing users to connect to the web from virtually anywhere within the coverage area. This facilitates online activities such as browsing, emailing, social networking, and accessing cloud-based services.</a:t>
            </a:r>
            <a:endParaRPr lang="en-IN" dirty="0"/>
          </a:p>
        </p:txBody>
      </p:sp>
      <p:sp>
        <p:nvSpPr>
          <p:cNvPr id="9" name="Date Placeholder 8">
            <a:extLst>
              <a:ext uri="{FF2B5EF4-FFF2-40B4-BE49-F238E27FC236}">
                <a16:creationId xmlns:a16="http://schemas.microsoft.com/office/drawing/2014/main" id="{B82DA854-59C7-0613-F414-61D8178F5F11}"/>
              </a:ext>
            </a:extLst>
          </p:cNvPr>
          <p:cNvSpPr>
            <a:spLocks noGrp="1"/>
          </p:cNvSpPr>
          <p:nvPr>
            <p:ph type="dt" sz="half" idx="10"/>
          </p:nvPr>
        </p:nvSpPr>
        <p:spPr/>
        <p:txBody>
          <a:bodyPr/>
          <a:lstStyle/>
          <a:p>
            <a:fld id="{D91E8A62-BB12-4EE8-B527-F3E18527E4D7}" type="datetime1">
              <a:rPr lang="en-IN" smtClean="0"/>
              <a:t>21-Apr-24</a:t>
            </a:fld>
            <a:endParaRPr lang="en-IN"/>
          </a:p>
        </p:txBody>
      </p:sp>
      <p:sp>
        <p:nvSpPr>
          <p:cNvPr id="7" name="Footer Placeholder 6">
            <a:extLst>
              <a:ext uri="{FF2B5EF4-FFF2-40B4-BE49-F238E27FC236}">
                <a16:creationId xmlns:a16="http://schemas.microsoft.com/office/drawing/2014/main" id="{DCAC9633-50F4-E29A-8E90-F51EE2C57FF0}"/>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4B619189-1495-DD22-45A2-32A5CCE8D297}"/>
              </a:ext>
            </a:extLst>
          </p:cNvPr>
          <p:cNvSpPr>
            <a:spLocks noGrp="1"/>
          </p:cNvSpPr>
          <p:nvPr>
            <p:ph type="sldNum" sz="quarter" idx="12"/>
          </p:nvPr>
        </p:nvSpPr>
        <p:spPr/>
        <p:txBody>
          <a:bodyPr/>
          <a:lstStyle/>
          <a:p>
            <a:fld id="{CAB7C589-154B-43AA-86AB-5C4C6CBEAE5C}" type="slidenum">
              <a:rPr lang="en-IN" smtClean="0"/>
              <a:t>14</a:t>
            </a:fld>
            <a:endParaRPr lang="en-IN"/>
          </a:p>
        </p:txBody>
      </p:sp>
      <p:pic>
        <p:nvPicPr>
          <p:cNvPr id="12290" name="Picture 2" descr="What Is Wi-Fi? - Definition and Types - Cisco">
            <a:extLst>
              <a:ext uri="{FF2B5EF4-FFF2-40B4-BE49-F238E27FC236}">
                <a16:creationId xmlns:a16="http://schemas.microsoft.com/office/drawing/2014/main" id="{E4E232DA-7D96-F790-5573-4F4FD1321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104" y="3429000"/>
            <a:ext cx="7567127" cy="20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07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662334" y="977424"/>
            <a:ext cx="4877254" cy="868364"/>
          </a:xfrm>
        </p:spPr>
        <p:txBody>
          <a:bodyPr>
            <a:normAutofit/>
          </a:bodyPr>
          <a:lstStyle/>
          <a:p>
            <a:r>
              <a:rPr lang="en-IN" dirty="0"/>
              <a:t>Mobile Communication</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power mobile communication technologies, including cellular networks, enabling voice calls, text messaging, and mobile data services. Mobile phones and smartphones rely on wireless networks to stay connected while on the move.</a:t>
            </a:r>
            <a:endParaRPr lang="en-IN" dirty="0"/>
          </a:p>
        </p:txBody>
      </p:sp>
      <p:sp>
        <p:nvSpPr>
          <p:cNvPr id="9" name="Date Placeholder 8">
            <a:extLst>
              <a:ext uri="{FF2B5EF4-FFF2-40B4-BE49-F238E27FC236}">
                <a16:creationId xmlns:a16="http://schemas.microsoft.com/office/drawing/2014/main" id="{6E20F5AC-72BA-33B9-1BDF-87F5B42178A8}"/>
              </a:ext>
            </a:extLst>
          </p:cNvPr>
          <p:cNvSpPr>
            <a:spLocks noGrp="1"/>
          </p:cNvSpPr>
          <p:nvPr>
            <p:ph type="dt" sz="half" idx="10"/>
          </p:nvPr>
        </p:nvSpPr>
        <p:spPr/>
        <p:txBody>
          <a:bodyPr/>
          <a:lstStyle/>
          <a:p>
            <a:fld id="{ECAE1498-FC80-4329-BAB4-B28B97ED9476}" type="datetime1">
              <a:rPr lang="en-IN" smtClean="0"/>
              <a:t>21-Apr-24</a:t>
            </a:fld>
            <a:endParaRPr lang="en-IN"/>
          </a:p>
        </p:txBody>
      </p:sp>
      <p:sp>
        <p:nvSpPr>
          <p:cNvPr id="7" name="Footer Placeholder 6">
            <a:extLst>
              <a:ext uri="{FF2B5EF4-FFF2-40B4-BE49-F238E27FC236}">
                <a16:creationId xmlns:a16="http://schemas.microsoft.com/office/drawing/2014/main" id="{D6A74590-343F-F8DB-D416-7D7FF44AEA29}"/>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94A993B9-F004-9152-507B-0DF2B4AB5F77}"/>
              </a:ext>
            </a:extLst>
          </p:cNvPr>
          <p:cNvSpPr>
            <a:spLocks noGrp="1"/>
          </p:cNvSpPr>
          <p:nvPr>
            <p:ph type="sldNum" sz="quarter" idx="12"/>
          </p:nvPr>
        </p:nvSpPr>
        <p:spPr/>
        <p:txBody>
          <a:bodyPr/>
          <a:lstStyle/>
          <a:p>
            <a:fld id="{CAB7C589-154B-43AA-86AB-5C4C6CBEAE5C}" type="slidenum">
              <a:rPr lang="en-IN" smtClean="0"/>
              <a:t>15</a:t>
            </a:fld>
            <a:endParaRPr lang="en-IN"/>
          </a:p>
        </p:txBody>
      </p:sp>
      <p:pic>
        <p:nvPicPr>
          <p:cNvPr id="13314" name="Picture 2" descr="Wireless/Mobile Communication">
            <a:extLst>
              <a:ext uri="{FF2B5EF4-FFF2-40B4-BE49-F238E27FC236}">
                <a16:creationId xmlns:a16="http://schemas.microsoft.com/office/drawing/2014/main" id="{376CDB85-27BA-1338-8D40-B0418E026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054" y="3429000"/>
            <a:ext cx="6505814" cy="268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59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607504" y="968321"/>
            <a:ext cx="5029655" cy="868364"/>
          </a:xfrm>
        </p:spPr>
        <p:txBody>
          <a:bodyPr/>
          <a:lstStyle/>
          <a:p>
            <a:r>
              <a:rPr lang="en-IN" dirty="0"/>
              <a:t>Enterprise Connectivity</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In business environments, wireless networks provide connectivity for computers, printers, and other devices without the need for physical cables. This fosters flexibility in office layouts, promotes collaboration, and supports remote work initiatives.</a:t>
            </a:r>
            <a:endParaRPr lang="en-IN" dirty="0"/>
          </a:p>
        </p:txBody>
      </p:sp>
      <p:sp>
        <p:nvSpPr>
          <p:cNvPr id="12" name="Date Placeholder 11">
            <a:extLst>
              <a:ext uri="{FF2B5EF4-FFF2-40B4-BE49-F238E27FC236}">
                <a16:creationId xmlns:a16="http://schemas.microsoft.com/office/drawing/2014/main" id="{FF0E016F-0740-FDC6-8323-D9A37A10CCE3}"/>
              </a:ext>
            </a:extLst>
          </p:cNvPr>
          <p:cNvSpPr>
            <a:spLocks noGrp="1"/>
          </p:cNvSpPr>
          <p:nvPr>
            <p:ph type="dt" sz="half" idx="10"/>
          </p:nvPr>
        </p:nvSpPr>
        <p:spPr/>
        <p:txBody>
          <a:bodyPr/>
          <a:lstStyle/>
          <a:p>
            <a:fld id="{960AA99D-C435-481B-9365-2F6764B43A48}" type="datetime1">
              <a:rPr lang="en-IN" smtClean="0"/>
              <a:t>21-Apr-24</a:t>
            </a:fld>
            <a:endParaRPr lang="en-IN"/>
          </a:p>
        </p:txBody>
      </p:sp>
      <p:sp>
        <p:nvSpPr>
          <p:cNvPr id="10" name="Footer Placeholder 9">
            <a:extLst>
              <a:ext uri="{FF2B5EF4-FFF2-40B4-BE49-F238E27FC236}">
                <a16:creationId xmlns:a16="http://schemas.microsoft.com/office/drawing/2014/main" id="{E8CF033C-30B4-7BE2-696F-A224C3EF2A10}"/>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513EF200-9F08-2725-DB33-6AC961178199}"/>
              </a:ext>
            </a:extLst>
          </p:cNvPr>
          <p:cNvSpPr>
            <a:spLocks noGrp="1"/>
          </p:cNvSpPr>
          <p:nvPr>
            <p:ph type="sldNum" sz="quarter" idx="12"/>
          </p:nvPr>
        </p:nvSpPr>
        <p:spPr/>
        <p:txBody>
          <a:bodyPr/>
          <a:lstStyle/>
          <a:p>
            <a:fld id="{CAB7C589-154B-43AA-86AB-5C4C6CBEAE5C}" type="slidenum">
              <a:rPr lang="en-IN" smtClean="0"/>
              <a:t>16</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44" name="Picture 8" descr="How IoT is Effecting Enterprise Wireless Networks - Best 802.11ac Wireless  Networks | WLAN Routers, Switches &amp; Access Point Hardware Reviews">
            <a:extLst>
              <a:ext uri="{FF2B5EF4-FFF2-40B4-BE49-F238E27FC236}">
                <a16:creationId xmlns:a16="http://schemas.microsoft.com/office/drawing/2014/main" id="{640F6DA6-702B-DAF7-F859-EC9A28EB5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332" y="3494021"/>
            <a:ext cx="7620000" cy="224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064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718937" y="1054432"/>
            <a:ext cx="4513461" cy="868364"/>
          </a:xfrm>
        </p:spPr>
        <p:txBody>
          <a:bodyPr/>
          <a:lstStyle/>
          <a:p>
            <a:r>
              <a:rPr lang="en-IN" i="0" dirty="0">
                <a:effectLst/>
                <a:highlight>
                  <a:srgbClr val="FFFFFF"/>
                </a:highlight>
                <a:latin typeface="Söhne"/>
              </a:rPr>
              <a:t>Internet of Things (IoT)</a:t>
            </a:r>
            <a:endParaRPr lang="en-IN" dirty="0"/>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play a crucial role in the IoT ecosystem by connecting a vast array of smart devices and sensors. IoT applications leverage wireless connectivity to enable smart homes, smart cities, industrial automation, healthcare monitoring, and more.</a:t>
            </a:r>
            <a:endParaRPr lang="en-IN" dirty="0"/>
          </a:p>
        </p:txBody>
      </p:sp>
      <p:sp>
        <p:nvSpPr>
          <p:cNvPr id="12" name="Date Placeholder 11">
            <a:extLst>
              <a:ext uri="{FF2B5EF4-FFF2-40B4-BE49-F238E27FC236}">
                <a16:creationId xmlns:a16="http://schemas.microsoft.com/office/drawing/2014/main" id="{B358E4BE-C685-6DFB-FE67-7DA64BBBD34E}"/>
              </a:ext>
            </a:extLst>
          </p:cNvPr>
          <p:cNvSpPr>
            <a:spLocks noGrp="1"/>
          </p:cNvSpPr>
          <p:nvPr>
            <p:ph type="dt" sz="half" idx="10"/>
          </p:nvPr>
        </p:nvSpPr>
        <p:spPr/>
        <p:txBody>
          <a:bodyPr/>
          <a:lstStyle/>
          <a:p>
            <a:fld id="{3ED59502-3F76-40EA-85A4-ADA35E8718EE}" type="datetime1">
              <a:rPr lang="en-IN" smtClean="0"/>
              <a:t>21-Apr-24</a:t>
            </a:fld>
            <a:endParaRPr lang="en-IN"/>
          </a:p>
        </p:txBody>
      </p:sp>
      <p:sp>
        <p:nvSpPr>
          <p:cNvPr id="10" name="Footer Placeholder 9">
            <a:extLst>
              <a:ext uri="{FF2B5EF4-FFF2-40B4-BE49-F238E27FC236}">
                <a16:creationId xmlns:a16="http://schemas.microsoft.com/office/drawing/2014/main" id="{FBB56E59-D736-0366-211F-A291C8C1A623}"/>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BF0A8CE2-0DBD-FE35-0E82-35075E87D8EE}"/>
              </a:ext>
            </a:extLst>
          </p:cNvPr>
          <p:cNvSpPr>
            <a:spLocks noGrp="1"/>
          </p:cNvSpPr>
          <p:nvPr>
            <p:ph type="sldNum" sz="quarter" idx="12"/>
          </p:nvPr>
        </p:nvSpPr>
        <p:spPr/>
        <p:txBody>
          <a:bodyPr/>
          <a:lstStyle/>
          <a:p>
            <a:fld id="{CAB7C589-154B-43AA-86AB-5C4C6CBEAE5C}" type="slidenum">
              <a:rPr lang="en-IN" smtClean="0"/>
              <a:t>17</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362" name="Picture 2" descr="Wireless IoT: Preparing Your Wireless Network for the Internet of Things">
            <a:extLst>
              <a:ext uri="{FF2B5EF4-FFF2-40B4-BE49-F238E27FC236}">
                <a16:creationId xmlns:a16="http://schemas.microsoft.com/office/drawing/2014/main" id="{0247E72F-675D-13E1-69F8-DCA735F11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03" y="3276600"/>
            <a:ext cx="7001069" cy="259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424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384640" y="1016535"/>
            <a:ext cx="5182055" cy="868364"/>
          </a:xfrm>
        </p:spPr>
        <p:txBody>
          <a:bodyPr/>
          <a:lstStyle/>
          <a:p>
            <a:r>
              <a:rPr lang="en-IN" dirty="0"/>
              <a:t>Location-Based Services</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enable location-based services such as GPS navigation, asset tracking, and geofencing. These services utilize wireless signals to determine the precise location of devices or objects, enabling tailored experiences and efficient logistics management.</a:t>
            </a:r>
            <a:endParaRPr lang="en-IN" dirty="0"/>
          </a:p>
        </p:txBody>
      </p:sp>
      <p:sp>
        <p:nvSpPr>
          <p:cNvPr id="12" name="Date Placeholder 11">
            <a:extLst>
              <a:ext uri="{FF2B5EF4-FFF2-40B4-BE49-F238E27FC236}">
                <a16:creationId xmlns:a16="http://schemas.microsoft.com/office/drawing/2014/main" id="{B3D3C3AE-5B94-0CAE-1B31-DC634EAB5A39}"/>
              </a:ext>
            </a:extLst>
          </p:cNvPr>
          <p:cNvSpPr>
            <a:spLocks noGrp="1"/>
          </p:cNvSpPr>
          <p:nvPr>
            <p:ph type="dt" sz="half" idx="10"/>
          </p:nvPr>
        </p:nvSpPr>
        <p:spPr/>
        <p:txBody>
          <a:bodyPr/>
          <a:lstStyle/>
          <a:p>
            <a:fld id="{0AB44021-F088-4FB2-9F9F-B5545D316F18}" type="datetime1">
              <a:rPr lang="en-IN" smtClean="0"/>
              <a:t>21-Apr-24</a:t>
            </a:fld>
            <a:endParaRPr lang="en-IN"/>
          </a:p>
        </p:txBody>
      </p:sp>
      <p:sp>
        <p:nvSpPr>
          <p:cNvPr id="10" name="Footer Placeholder 9">
            <a:extLst>
              <a:ext uri="{FF2B5EF4-FFF2-40B4-BE49-F238E27FC236}">
                <a16:creationId xmlns:a16="http://schemas.microsoft.com/office/drawing/2014/main" id="{2218E650-714E-1FC7-1525-A0CC40FD58C4}"/>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12DC5CD5-6983-8E47-F968-0162BFDA1096}"/>
              </a:ext>
            </a:extLst>
          </p:cNvPr>
          <p:cNvSpPr>
            <a:spLocks noGrp="1"/>
          </p:cNvSpPr>
          <p:nvPr>
            <p:ph type="sldNum" sz="quarter" idx="12"/>
          </p:nvPr>
        </p:nvSpPr>
        <p:spPr/>
        <p:txBody>
          <a:bodyPr/>
          <a:lstStyle/>
          <a:p>
            <a:fld id="{CAB7C589-154B-43AA-86AB-5C4C6CBEAE5C}" type="slidenum">
              <a:rPr lang="en-IN" smtClean="0"/>
              <a:t>18</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386" name="Picture 2" descr="Location-Based Service Components ( &quot; ? &quot; is location information) |  Download Scientific Diagram">
            <a:extLst>
              <a:ext uri="{FF2B5EF4-FFF2-40B4-BE49-F238E27FC236}">
                <a16:creationId xmlns:a16="http://schemas.microsoft.com/office/drawing/2014/main" id="{8C0CC63D-B60A-9831-3996-6754FE195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868" y="3559327"/>
            <a:ext cx="5943600" cy="215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943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311034" y="1092202"/>
            <a:ext cx="5939139" cy="868364"/>
          </a:xfrm>
        </p:spPr>
        <p:txBody>
          <a:bodyPr/>
          <a:lstStyle/>
          <a:p>
            <a:r>
              <a:rPr lang="en-IN" i="0" dirty="0">
                <a:effectLst/>
                <a:highlight>
                  <a:srgbClr val="FFFFFF"/>
                </a:highlight>
                <a:latin typeface="Söhne"/>
              </a:rPr>
              <a:t>Entertainment and Multimedia</a:t>
            </a:r>
            <a:endParaRPr lang="en-IN" dirty="0"/>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support streaming services, online gaming, and multimedia content delivery to a wide range of devices, including smart TVs, gaming consoles, and streaming media players. This allows users to enjoy entertainment content wirelessly on their preferred devices.</a:t>
            </a:r>
            <a:endParaRPr lang="en-IN" dirty="0"/>
          </a:p>
        </p:txBody>
      </p:sp>
      <p:sp>
        <p:nvSpPr>
          <p:cNvPr id="12" name="Date Placeholder 11">
            <a:extLst>
              <a:ext uri="{FF2B5EF4-FFF2-40B4-BE49-F238E27FC236}">
                <a16:creationId xmlns:a16="http://schemas.microsoft.com/office/drawing/2014/main" id="{944C52F7-563C-3F34-B34B-A98FC641E1B8}"/>
              </a:ext>
            </a:extLst>
          </p:cNvPr>
          <p:cNvSpPr>
            <a:spLocks noGrp="1"/>
          </p:cNvSpPr>
          <p:nvPr>
            <p:ph type="dt" sz="half" idx="10"/>
          </p:nvPr>
        </p:nvSpPr>
        <p:spPr/>
        <p:txBody>
          <a:bodyPr/>
          <a:lstStyle/>
          <a:p>
            <a:fld id="{D5554082-1082-4566-9227-58A4E88C03EC}" type="datetime1">
              <a:rPr lang="en-IN" smtClean="0"/>
              <a:t>21-Apr-24</a:t>
            </a:fld>
            <a:endParaRPr lang="en-IN"/>
          </a:p>
        </p:txBody>
      </p:sp>
      <p:sp>
        <p:nvSpPr>
          <p:cNvPr id="10" name="Footer Placeholder 9">
            <a:extLst>
              <a:ext uri="{FF2B5EF4-FFF2-40B4-BE49-F238E27FC236}">
                <a16:creationId xmlns:a16="http://schemas.microsoft.com/office/drawing/2014/main" id="{BC77C38C-9996-2B73-B045-5FDBDF7200FD}"/>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8C78A035-CCF4-8243-A82A-1E28B104D0EA}"/>
              </a:ext>
            </a:extLst>
          </p:cNvPr>
          <p:cNvSpPr>
            <a:spLocks noGrp="1"/>
          </p:cNvSpPr>
          <p:nvPr>
            <p:ph type="sldNum" sz="quarter" idx="12"/>
          </p:nvPr>
        </p:nvSpPr>
        <p:spPr/>
        <p:txBody>
          <a:bodyPr/>
          <a:lstStyle/>
          <a:p>
            <a:fld id="{CAB7C589-154B-43AA-86AB-5C4C6CBEAE5C}" type="slidenum">
              <a:rPr lang="en-IN" smtClean="0"/>
              <a:t>19</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7410" name="Picture 2" descr="Everything You Need to Build a Wireless Network">
            <a:extLst>
              <a:ext uri="{FF2B5EF4-FFF2-40B4-BE49-F238E27FC236}">
                <a16:creationId xmlns:a16="http://schemas.microsoft.com/office/drawing/2014/main" id="{C2D286E9-5ADB-7FFB-1E9C-7099DA839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196" y="3429000"/>
            <a:ext cx="6344816" cy="243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916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ctrTitle"/>
          </p:nvPr>
        </p:nvSpPr>
        <p:spPr>
          <a:xfrm>
            <a:off x="1507066" y="2414366"/>
            <a:ext cx="7766936" cy="1646302"/>
          </a:xfrm>
        </p:spPr>
        <p:txBody>
          <a:bodyPr/>
          <a:lstStyle/>
          <a:p>
            <a:r>
              <a:rPr lang="en-US" dirty="0"/>
              <a:t>                       </a:t>
            </a:r>
            <a:endParaRPr lang="en-IN" dirty="0"/>
          </a:p>
        </p:txBody>
      </p:sp>
      <p:sp>
        <p:nvSpPr>
          <p:cNvPr id="15" name="Subtitle 14">
            <a:extLst>
              <a:ext uri="{FF2B5EF4-FFF2-40B4-BE49-F238E27FC236}">
                <a16:creationId xmlns:a16="http://schemas.microsoft.com/office/drawing/2014/main" id="{8A624154-0E0C-83FB-8495-C7F939B5C7C1}"/>
              </a:ext>
            </a:extLst>
          </p:cNvPr>
          <p:cNvSpPr>
            <a:spLocks noGrp="1"/>
          </p:cNvSpPr>
          <p:nvPr>
            <p:ph type="subTitle" idx="1"/>
          </p:nvPr>
        </p:nvSpPr>
        <p:spPr>
          <a:xfrm>
            <a:off x="3708400" y="327047"/>
            <a:ext cx="3364270" cy="838417"/>
          </a:xfrm>
        </p:spPr>
        <p:txBody>
          <a:bodyPr>
            <a:noAutofit/>
          </a:bodyPr>
          <a:lstStyle/>
          <a:p>
            <a:pPr algn="ctr"/>
            <a:r>
              <a:rPr lang="en-US" sz="3200" dirty="0">
                <a:solidFill>
                  <a:schemeClr val="accent1"/>
                </a:solidFill>
              </a:rPr>
              <a:t>Table Of Content</a:t>
            </a:r>
            <a:endParaRPr lang="en-IN" sz="3200" dirty="0">
              <a:solidFill>
                <a:schemeClr val="accent1"/>
              </a:solidFill>
            </a:endParaRPr>
          </a:p>
        </p:txBody>
      </p:sp>
      <p:sp>
        <p:nvSpPr>
          <p:cNvPr id="16" name="TextBox 15">
            <a:extLst>
              <a:ext uri="{FF2B5EF4-FFF2-40B4-BE49-F238E27FC236}">
                <a16:creationId xmlns:a16="http://schemas.microsoft.com/office/drawing/2014/main" id="{95DFF24F-9514-BDBB-5A54-F8BBC5C5069D}"/>
              </a:ext>
            </a:extLst>
          </p:cNvPr>
          <p:cNvSpPr txBox="1"/>
          <p:nvPr/>
        </p:nvSpPr>
        <p:spPr>
          <a:xfrm>
            <a:off x="4321003" y="1951672"/>
            <a:ext cx="4345858" cy="1477328"/>
          </a:xfrm>
          <a:prstGeom prst="rect">
            <a:avLst/>
          </a:prstGeom>
          <a:noFill/>
        </p:spPr>
        <p:txBody>
          <a:bodyPr wrap="square">
            <a:spAutoFit/>
          </a:bodyPr>
          <a:lstStyle/>
          <a:p>
            <a:pPr marL="285750" indent="-285750">
              <a:buFont typeface="Arial" panose="020B0604020202020204" pitchFamily="34" charset="0"/>
              <a:buChar char="•"/>
            </a:pPr>
            <a:r>
              <a:rPr lang="en-US" dirty="0"/>
              <a:t>About My Self</a:t>
            </a:r>
          </a:p>
          <a:p>
            <a:pPr marL="285750" indent="-285750">
              <a:buFont typeface="Arial" panose="020B0604020202020204" pitchFamily="34" charset="0"/>
              <a:buChar char="•"/>
            </a:pPr>
            <a:r>
              <a:rPr lang="en-US" dirty="0" err="1"/>
              <a:t>Defination</a:t>
            </a:r>
            <a:endParaRPr lang="en-US" dirty="0"/>
          </a:p>
          <a:p>
            <a:pPr marL="285750" indent="-285750">
              <a:buFont typeface="Arial" panose="020B0604020202020204" pitchFamily="34" charset="0"/>
              <a:buChar char="•"/>
            </a:pPr>
            <a:r>
              <a:rPr lang="en-US" dirty="0"/>
              <a:t>Type</a:t>
            </a:r>
          </a:p>
          <a:p>
            <a:pPr marL="285750" indent="-285750">
              <a:buFont typeface="Arial" panose="020B0604020202020204" pitchFamily="34" charset="0"/>
              <a:buChar char="•"/>
            </a:pPr>
            <a:r>
              <a:rPr lang="en-US" dirty="0"/>
              <a:t>Use</a:t>
            </a:r>
          </a:p>
          <a:p>
            <a:pPr marL="285750" indent="-285750">
              <a:buFont typeface="Arial" panose="020B0604020202020204" pitchFamily="34" charset="0"/>
              <a:buChar char="•"/>
            </a:pPr>
            <a:r>
              <a:rPr lang="en-US" dirty="0" err="1"/>
              <a:t>Refrence</a:t>
            </a:r>
            <a:endParaRPr lang="en-US" dirty="0"/>
          </a:p>
        </p:txBody>
      </p:sp>
    </p:spTree>
    <p:extLst>
      <p:ext uri="{BB962C8B-B14F-4D97-AF65-F5344CB8AC3E}">
        <p14:creationId xmlns:p14="http://schemas.microsoft.com/office/powerpoint/2010/main" val="2252532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1739584" y="1139466"/>
            <a:ext cx="7203127" cy="868364"/>
          </a:xfrm>
        </p:spPr>
        <p:txBody>
          <a:bodyPr/>
          <a:lstStyle/>
          <a:p>
            <a:r>
              <a:rPr lang="en-IN" dirty="0"/>
              <a:t>Wireless Surveillance and Security</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facilitate the deployment of surveillance cameras, alarm systems, and access control devices for security purposes. These systems enable remote monitoring and management, enhancing security and safety in residential, commercial, and public spaces.</a:t>
            </a:r>
            <a:endParaRPr lang="en-IN" dirty="0"/>
          </a:p>
        </p:txBody>
      </p:sp>
      <p:sp>
        <p:nvSpPr>
          <p:cNvPr id="12" name="Date Placeholder 11">
            <a:extLst>
              <a:ext uri="{FF2B5EF4-FFF2-40B4-BE49-F238E27FC236}">
                <a16:creationId xmlns:a16="http://schemas.microsoft.com/office/drawing/2014/main" id="{ADF6E93C-3496-6226-89C7-C82194E8A52E}"/>
              </a:ext>
            </a:extLst>
          </p:cNvPr>
          <p:cNvSpPr>
            <a:spLocks noGrp="1"/>
          </p:cNvSpPr>
          <p:nvPr>
            <p:ph type="dt" sz="half" idx="10"/>
          </p:nvPr>
        </p:nvSpPr>
        <p:spPr/>
        <p:txBody>
          <a:bodyPr/>
          <a:lstStyle/>
          <a:p>
            <a:fld id="{748DF829-752B-4735-AB9C-1F62E2CEC97B}" type="datetime1">
              <a:rPr lang="en-IN" smtClean="0"/>
              <a:t>21-Apr-24</a:t>
            </a:fld>
            <a:endParaRPr lang="en-IN"/>
          </a:p>
        </p:txBody>
      </p:sp>
      <p:sp>
        <p:nvSpPr>
          <p:cNvPr id="10" name="Footer Placeholder 9">
            <a:extLst>
              <a:ext uri="{FF2B5EF4-FFF2-40B4-BE49-F238E27FC236}">
                <a16:creationId xmlns:a16="http://schemas.microsoft.com/office/drawing/2014/main" id="{4056394D-033A-E90D-AD6E-0D0FC983BA44}"/>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D58EE9F4-320C-9276-8226-53917D201642}"/>
              </a:ext>
            </a:extLst>
          </p:cNvPr>
          <p:cNvSpPr>
            <a:spLocks noGrp="1"/>
          </p:cNvSpPr>
          <p:nvPr>
            <p:ph type="sldNum" sz="quarter" idx="12"/>
          </p:nvPr>
        </p:nvSpPr>
        <p:spPr/>
        <p:txBody>
          <a:bodyPr/>
          <a:lstStyle/>
          <a:p>
            <a:fld id="{CAB7C589-154B-43AA-86AB-5C4C6CBEAE5C}" type="slidenum">
              <a:rPr lang="en-IN" smtClean="0"/>
              <a:t>20</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8434" name="Picture 2" descr="Wireless Network Design Strategies for Outdoor Surveillance - Westward Sales">
            <a:extLst>
              <a:ext uri="{FF2B5EF4-FFF2-40B4-BE49-F238E27FC236}">
                <a16:creationId xmlns:a16="http://schemas.microsoft.com/office/drawing/2014/main" id="{938D2A60-9EFD-E3D2-268A-3EBD1711D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295" y="3823450"/>
            <a:ext cx="7865707" cy="197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343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271568" y="960777"/>
            <a:ext cx="5408197" cy="868364"/>
          </a:xfrm>
        </p:spPr>
        <p:txBody>
          <a:bodyPr/>
          <a:lstStyle/>
          <a:p>
            <a:r>
              <a:rPr lang="en-IN" dirty="0"/>
              <a:t>Education and E-Learning</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empower educational institutions to deliver digital learning resources, online courses, and collaborative tools to students and educators. This fosters personalized learning experiences, expands access to education, and facilitates remote learning opportunities.</a:t>
            </a:r>
            <a:endParaRPr lang="en-IN" dirty="0"/>
          </a:p>
        </p:txBody>
      </p:sp>
      <p:sp>
        <p:nvSpPr>
          <p:cNvPr id="12" name="Date Placeholder 11">
            <a:extLst>
              <a:ext uri="{FF2B5EF4-FFF2-40B4-BE49-F238E27FC236}">
                <a16:creationId xmlns:a16="http://schemas.microsoft.com/office/drawing/2014/main" id="{C7DC5155-BC87-B3FC-C8EF-8E867E3B319A}"/>
              </a:ext>
            </a:extLst>
          </p:cNvPr>
          <p:cNvSpPr>
            <a:spLocks noGrp="1"/>
          </p:cNvSpPr>
          <p:nvPr>
            <p:ph type="dt" sz="half" idx="10"/>
          </p:nvPr>
        </p:nvSpPr>
        <p:spPr/>
        <p:txBody>
          <a:bodyPr/>
          <a:lstStyle/>
          <a:p>
            <a:fld id="{98C58237-D69F-4F33-8010-79712420F3DB}" type="datetime1">
              <a:rPr lang="en-IN" smtClean="0"/>
              <a:t>21-Apr-24</a:t>
            </a:fld>
            <a:endParaRPr lang="en-IN"/>
          </a:p>
        </p:txBody>
      </p:sp>
      <p:sp>
        <p:nvSpPr>
          <p:cNvPr id="10" name="Footer Placeholder 9">
            <a:extLst>
              <a:ext uri="{FF2B5EF4-FFF2-40B4-BE49-F238E27FC236}">
                <a16:creationId xmlns:a16="http://schemas.microsoft.com/office/drawing/2014/main" id="{7998D13A-4BA5-BC62-6000-14F637DC6FF4}"/>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0997E4B0-64AD-8AAC-77B3-13E0C007B302}"/>
              </a:ext>
            </a:extLst>
          </p:cNvPr>
          <p:cNvSpPr>
            <a:spLocks noGrp="1"/>
          </p:cNvSpPr>
          <p:nvPr>
            <p:ph type="sldNum" sz="quarter" idx="12"/>
          </p:nvPr>
        </p:nvSpPr>
        <p:spPr/>
        <p:txBody>
          <a:bodyPr/>
          <a:lstStyle/>
          <a:p>
            <a:fld id="{CAB7C589-154B-43AA-86AB-5C4C6CBEAE5C}" type="slidenum">
              <a:rPr lang="en-IN" smtClean="0"/>
              <a:t>21</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460" name="Picture 4" descr="Illustrative example of a mobile learning environment (see online... |  Download Scientific Diagram">
            <a:extLst>
              <a:ext uri="{FF2B5EF4-FFF2-40B4-BE49-F238E27FC236}">
                <a16:creationId xmlns:a16="http://schemas.microsoft.com/office/drawing/2014/main" id="{5CCDA792-BFB5-B49A-8106-C7AF17919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9448" y="3653642"/>
            <a:ext cx="7632439" cy="2163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225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1900538" y="967579"/>
            <a:ext cx="6291188" cy="868364"/>
          </a:xfrm>
        </p:spPr>
        <p:txBody>
          <a:bodyPr/>
          <a:lstStyle/>
          <a:p>
            <a:r>
              <a:rPr lang="en-IN" dirty="0"/>
              <a:t>Healthcare and Telemedicine</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b="0" i="0" dirty="0">
                <a:solidFill>
                  <a:srgbClr val="0D0D0D"/>
                </a:solidFill>
                <a:effectLst/>
                <a:highlight>
                  <a:srgbClr val="FFFFFF"/>
                </a:highlight>
                <a:latin typeface="Söhne"/>
              </a:rPr>
              <a:t>Wireless networks support telemedicine initiatives by enabling remote patient monitoring, teleconsultation, and telehealth services. Healthcare providers leverage wireless connectivity to deliver medical care and health-related information to patients in real-time.</a:t>
            </a:r>
            <a:endParaRPr lang="en-IN" dirty="0"/>
          </a:p>
        </p:txBody>
      </p:sp>
      <p:sp>
        <p:nvSpPr>
          <p:cNvPr id="12" name="Date Placeholder 11">
            <a:extLst>
              <a:ext uri="{FF2B5EF4-FFF2-40B4-BE49-F238E27FC236}">
                <a16:creationId xmlns:a16="http://schemas.microsoft.com/office/drawing/2014/main" id="{8990AFF5-A83C-39E9-10ED-423BA80E1443}"/>
              </a:ext>
            </a:extLst>
          </p:cNvPr>
          <p:cNvSpPr>
            <a:spLocks noGrp="1"/>
          </p:cNvSpPr>
          <p:nvPr>
            <p:ph type="dt" sz="half" idx="10"/>
          </p:nvPr>
        </p:nvSpPr>
        <p:spPr/>
        <p:txBody>
          <a:bodyPr/>
          <a:lstStyle/>
          <a:p>
            <a:fld id="{80566703-8EF6-4769-9B5C-46FC24CDEC16}" type="datetime1">
              <a:rPr lang="en-IN" smtClean="0"/>
              <a:t>21-Apr-24</a:t>
            </a:fld>
            <a:endParaRPr lang="en-IN"/>
          </a:p>
        </p:txBody>
      </p:sp>
      <p:sp>
        <p:nvSpPr>
          <p:cNvPr id="10" name="Footer Placeholder 9">
            <a:extLst>
              <a:ext uri="{FF2B5EF4-FFF2-40B4-BE49-F238E27FC236}">
                <a16:creationId xmlns:a16="http://schemas.microsoft.com/office/drawing/2014/main" id="{CECA64AD-4FBE-857C-BE17-5CA5D3916754}"/>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7FCEEE73-3789-98E3-6F12-FE980ACDFC22}"/>
              </a:ext>
            </a:extLst>
          </p:cNvPr>
          <p:cNvSpPr>
            <a:spLocks noGrp="1"/>
          </p:cNvSpPr>
          <p:nvPr>
            <p:ph type="sldNum" sz="quarter" idx="12"/>
          </p:nvPr>
        </p:nvSpPr>
        <p:spPr/>
        <p:txBody>
          <a:bodyPr/>
          <a:lstStyle/>
          <a:p>
            <a:fld id="{CAB7C589-154B-43AA-86AB-5C4C6CBEAE5C}" type="slidenum">
              <a:rPr lang="en-IN" smtClean="0"/>
              <a:t>22</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482" name="Picture 2" descr="Frontiers | Role of Wireless Communication in Healthcare System to Cater  Disaster Situations Under 6G Vision">
            <a:extLst>
              <a:ext uri="{FF2B5EF4-FFF2-40B4-BE49-F238E27FC236}">
                <a16:creationId xmlns:a16="http://schemas.microsoft.com/office/drawing/2014/main" id="{2B650E2C-5E42-31FB-7691-AFBAE8F5E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226" y="3423906"/>
            <a:ext cx="4087813" cy="277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590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2074924" y="1053173"/>
            <a:ext cx="5801487" cy="868364"/>
          </a:xfrm>
        </p:spPr>
        <p:txBody>
          <a:bodyPr/>
          <a:lstStyle/>
          <a:p>
            <a:r>
              <a:rPr lang="en-IN" dirty="0"/>
              <a:t>Emergency Communication</a:t>
            </a:r>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US" dirty="0"/>
              <a:t>Wireless networks play a critical role in emergency communication systems, enabling first responders to coordinate rescue efforts, access vital information, and communicate with command centers during emergencies and natural disasters.</a:t>
            </a:r>
            <a:endParaRPr lang="en-IN" dirty="0"/>
          </a:p>
        </p:txBody>
      </p:sp>
      <p:sp>
        <p:nvSpPr>
          <p:cNvPr id="12" name="Date Placeholder 11">
            <a:extLst>
              <a:ext uri="{FF2B5EF4-FFF2-40B4-BE49-F238E27FC236}">
                <a16:creationId xmlns:a16="http://schemas.microsoft.com/office/drawing/2014/main" id="{CF2FD43D-203D-1965-29C4-805F6F46D52B}"/>
              </a:ext>
            </a:extLst>
          </p:cNvPr>
          <p:cNvSpPr>
            <a:spLocks noGrp="1"/>
          </p:cNvSpPr>
          <p:nvPr>
            <p:ph type="dt" sz="half" idx="10"/>
          </p:nvPr>
        </p:nvSpPr>
        <p:spPr/>
        <p:txBody>
          <a:bodyPr/>
          <a:lstStyle/>
          <a:p>
            <a:fld id="{843C6CC6-A30A-4063-90F6-B8B7FABE560F}" type="datetime1">
              <a:rPr lang="en-IN" smtClean="0"/>
              <a:t>21-Apr-24</a:t>
            </a:fld>
            <a:endParaRPr lang="en-IN"/>
          </a:p>
        </p:txBody>
      </p:sp>
      <p:sp>
        <p:nvSpPr>
          <p:cNvPr id="10" name="Footer Placeholder 9">
            <a:extLst>
              <a:ext uri="{FF2B5EF4-FFF2-40B4-BE49-F238E27FC236}">
                <a16:creationId xmlns:a16="http://schemas.microsoft.com/office/drawing/2014/main" id="{96C55C4F-7C27-C30B-8BBC-1FB7AED91D92}"/>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D8BB77FE-14B9-C845-9E02-EAE3108A0F14}"/>
              </a:ext>
            </a:extLst>
          </p:cNvPr>
          <p:cNvSpPr>
            <a:spLocks noGrp="1"/>
          </p:cNvSpPr>
          <p:nvPr>
            <p:ph type="sldNum" sz="quarter" idx="12"/>
          </p:nvPr>
        </p:nvSpPr>
        <p:spPr/>
        <p:txBody>
          <a:bodyPr/>
          <a:lstStyle/>
          <a:p>
            <a:fld id="{CAB7C589-154B-43AA-86AB-5C4C6CBEAE5C}" type="slidenum">
              <a:rPr lang="en-IN" smtClean="0"/>
              <a:t>23</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1506" name="Picture 2" descr="Remote Sensing | Free Full-Text | An Overview of Emergency Communication  Networks">
            <a:extLst>
              <a:ext uri="{FF2B5EF4-FFF2-40B4-BE49-F238E27FC236}">
                <a16:creationId xmlns:a16="http://schemas.microsoft.com/office/drawing/2014/main" id="{4B08EDB9-D69F-D2DB-7C85-3FBD372F3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994" y="3307815"/>
            <a:ext cx="6540759" cy="2581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622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933221" y="1168402"/>
            <a:ext cx="2084894" cy="868364"/>
          </a:xfrm>
        </p:spPr>
        <p:txBody>
          <a:bodyPr/>
          <a:lstStyle/>
          <a:p>
            <a:r>
              <a:rPr lang="en-US" dirty="0" err="1"/>
              <a:t>Refrence</a:t>
            </a:r>
            <a:endParaRPr lang="en-IN" dirty="0"/>
          </a:p>
        </p:txBody>
      </p:sp>
      <p:sp>
        <p:nvSpPr>
          <p:cNvPr id="3" name="Content Placeholder 2">
            <a:extLst>
              <a:ext uri="{FF2B5EF4-FFF2-40B4-BE49-F238E27FC236}">
                <a16:creationId xmlns:a16="http://schemas.microsoft.com/office/drawing/2014/main" id="{3EFEDC70-2D2A-A25A-8164-B6E61A729C79}"/>
              </a:ext>
            </a:extLst>
          </p:cNvPr>
          <p:cNvSpPr>
            <a:spLocks noGrp="1"/>
          </p:cNvSpPr>
          <p:nvPr>
            <p:ph idx="1"/>
          </p:nvPr>
        </p:nvSpPr>
        <p:spPr/>
        <p:txBody>
          <a:bodyPr/>
          <a:lstStyle/>
          <a:p>
            <a:pPr>
              <a:buFont typeface="Arial" panose="020B0604020202020204" pitchFamily="34" charset="0"/>
              <a:buChar char="•"/>
            </a:pPr>
            <a:r>
              <a:rPr lang="en-IN" dirty="0">
                <a:hlinkClick r:id="rId2"/>
              </a:rPr>
              <a:t>https://www.fortinet.com/resources/cyberglossary/wireless-network</a:t>
            </a:r>
            <a:endParaRPr lang="en-IN" dirty="0"/>
          </a:p>
          <a:p>
            <a:pPr>
              <a:buFont typeface="Arial" panose="020B0604020202020204" pitchFamily="34" charset="0"/>
              <a:buChar char="•"/>
            </a:pPr>
            <a:r>
              <a:rPr lang="en-IN" dirty="0">
                <a:hlinkClick r:id="rId3"/>
              </a:rPr>
              <a:t>https://en.wikipedia.org/wiki/Wireless_network</a:t>
            </a:r>
            <a:endParaRPr lang="en-IN" dirty="0"/>
          </a:p>
          <a:p>
            <a:pPr>
              <a:buFont typeface="Arial" panose="020B0604020202020204" pitchFamily="34" charset="0"/>
              <a:buChar char="•"/>
            </a:pPr>
            <a:r>
              <a:rPr lang="en-IN" dirty="0">
                <a:hlinkClick r:id="rId4"/>
              </a:rPr>
              <a:t>https://en.wikipedia.org/wiki/Wireless_LAN</a:t>
            </a:r>
            <a:endParaRPr lang="en-IN" dirty="0"/>
          </a:p>
          <a:p>
            <a:pPr>
              <a:buFont typeface="Arial" panose="020B0604020202020204" pitchFamily="34" charset="0"/>
              <a:buChar char="•"/>
            </a:pPr>
            <a:endParaRPr lang="en-IN" dirty="0"/>
          </a:p>
        </p:txBody>
      </p:sp>
      <p:sp>
        <p:nvSpPr>
          <p:cNvPr id="12" name="Date Placeholder 11">
            <a:extLst>
              <a:ext uri="{FF2B5EF4-FFF2-40B4-BE49-F238E27FC236}">
                <a16:creationId xmlns:a16="http://schemas.microsoft.com/office/drawing/2014/main" id="{CF2FD43D-203D-1965-29C4-805F6F46D52B}"/>
              </a:ext>
            </a:extLst>
          </p:cNvPr>
          <p:cNvSpPr>
            <a:spLocks noGrp="1"/>
          </p:cNvSpPr>
          <p:nvPr>
            <p:ph type="dt" sz="half" idx="10"/>
          </p:nvPr>
        </p:nvSpPr>
        <p:spPr/>
        <p:txBody>
          <a:bodyPr/>
          <a:lstStyle/>
          <a:p>
            <a:fld id="{16AEA4A3-064D-4BE4-9189-F1C6ECA0D828}" type="datetime1">
              <a:rPr lang="en-IN" smtClean="0"/>
              <a:t>21-Apr-24</a:t>
            </a:fld>
            <a:endParaRPr lang="en-IN"/>
          </a:p>
        </p:txBody>
      </p:sp>
      <p:sp>
        <p:nvSpPr>
          <p:cNvPr id="10" name="Footer Placeholder 9">
            <a:extLst>
              <a:ext uri="{FF2B5EF4-FFF2-40B4-BE49-F238E27FC236}">
                <a16:creationId xmlns:a16="http://schemas.microsoft.com/office/drawing/2014/main" id="{96C55C4F-7C27-C30B-8BBC-1FB7AED91D92}"/>
              </a:ext>
            </a:extLst>
          </p:cNvPr>
          <p:cNvSpPr>
            <a:spLocks noGrp="1"/>
          </p:cNvSpPr>
          <p:nvPr>
            <p:ph type="ftr" sz="quarter" idx="11"/>
          </p:nvPr>
        </p:nvSpPr>
        <p:spPr/>
        <p:txBody>
          <a:bodyPr/>
          <a:lstStyle/>
          <a:p>
            <a:r>
              <a:rPr lang="en-IN"/>
              <a:t>2102020101508</a:t>
            </a:r>
          </a:p>
        </p:txBody>
      </p:sp>
      <p:sp>
        <p:nvSpPr>
          <p:cNvPr id="11" name="Slide Number Placeholder 10">
            <a:extLst>
              <a:ext uri="{FF2B5EF4-FFF2-40B4-BE49-F238E27FC236}">
                <a16:creationId xmlns:a16="http://schemas.microsoft.com/office/drawing/2014/main" id="{D8BB77FE-14B9-C845-9E02-EAE3108A0F14}"/>
              </a:ext>
            </a:extLst>
          </p:cNvPr>
          <p:cNvSpPr>
            <a:spLocks noGrp="1"/>
          </p:cNvSpPr>
          <p:nvPr>
            <p:ph type="sldNum" sz="quarter" idx="12"/>
          </p:nvPr>
        </p:nvSpPr>
        <p:spPr/>
        <p:txBody>
          <a:bodyPr/>
          <a:lstStyle/>
          <a:p>
            <a:fld id="{CAB7C589-154B-43AA-86AB-5C4C6CBEAE5C}" type="slidenum">
              <a:rPr lang="en-IN" smtClean="0"/>
              <a:t>24</a:t>
            </a:fld>
            <a:endParaRPr lang="en-IN"/>
          </a:p>
        </p:txBody>
      </p:sp>
      <p:sp>
        <p:nvSpPr>
          <p:cNvPr id="7" name="AutoShape 2" descr="Wireless Network Security – How to Design Enterprise Wi-Fi? -">
            <a:extLst>
              <a:ext uri="{FF2B5EF4-FFF2-40B4-BE49-F238E27FC236}">
                <a16:creationId xmlns:a16="http://schemas.microsoft.com/office/drawing/2014/main" id="{FAB61FD9-15B9-A4A7-CF00-628B34C6B4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Wireless Network Security – How to Design Enterprise Wi-Fi? -">
            <a:extLst>
              <a:ext uri="{FF2B5EF4-FFF2-40B4-BE49-F238E27FC236}">
                <a16:creationId xmlns:a16="http://schemas.microsoft.com/office/drawing/2014/main" id="{A2E65220-4B6D-315A-BF11-2068260C13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6" descr="Wireless Network Security – How to Design Enterprise Wi-Fi? -">
            <a:extLst>
              <a:ext uri="{FF2B5EF4-FFF2-40B4-BE49-F238E27FC236}">
                <a16:creationId xmlns:a16="http://schemas.microsoft.com/office/drawing/2014/main" id="{580739C9-AB3A-96A4-E36B-2947228CB95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38570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949695" y="627419"/>
            <a:ext cx="2258861" cy="1325563"/>
          </a:xfrm>
        </p:spPr>
        <p:txBody>
          <a:bodyPr>
            <a:normAutofit/>
          </a:bodyPr>
          <a:lstStyle/>
          <a:p>
            <a:pPr algn="l"/>
            <a:r>
              <a:rPr lang="en-IN" dirty="0"/>
              <a:t>Thank You</a:t>
            </a:r>
          </a:p>
        </p:txBody>
      </p:sp>
      <p:sp>
        <p:nvSpPr>
          <p:cNvPr id="6" name="Content Placeholder 5">
            <a:extLst>
              <a:ext uri="{FF2B5EF4-FFF2-40B4-BE49-F238E27FC236}">
                <a16:creationId xmlns:a16="http://schemas.microsoft.com/office/drawing/2014/main" id="{467EFE72-3CED-2379-E9C9-BA458B535224}"/>
              </a:ext>
            </a:extLst>
          </p:cNvPr>
          <p:cNvSpPr>
            <a:spLocks noGrp="1"/>
          </p:cNvSpPr>
          <p:nvPr>
            <p:ph idx="1"/>
          </p:nvPr>
        </p:nvSpPr>
        <p:spPr>
          <a:xfrm>
            <a:off x="838200" y="1954926"/>
            <a:ext cx="10515600" cy="4351338"/>
          </a:xfrm>
        </p:spPr>
        <p:txBody>
          <a:bodyPr/>
          <a:lstStyle/>
          <a:p>
            <a:pPr algn="l">
              <a:buFont typeface="Arial" panose="020B0604020202020204" pitchFamily="34" charset="0"/>
              <a:buChar char="•"/>
            </a:pPr>
            <a:r>
              <a:rPr lang="en-US" dirty="0"/>
              <a:t>Thank you for your time and attention.</a:t>
            </a:r>
          </a:p>
          <a:p>
            <a:pPr algn="l">
              <a:buFont typeface="Arial" panose="020B0604020202020204" pitchFamily="34" charset="0"/>
              <a:buChar char="•"/>
            </a:pPr>
            <a:r>
              <a:rPr lang="en-US" dirty="0"/>
              <a:t>In summary, we explored Wireless </a:t>
            </a:r>
            <a:r>
              <a:rPr lang="en-US" dirty="0" err="1"/>
              <a:t>Netwok</a:t>
            </a:r>
            <a:r>
              <a:rPr lang="en-US" dirty="0"/>
              <a:t> type and use.</a:t>
            </a:r>
          </a:p>
          <a:p>
            <a:pPr algn="l">
              <a:buFont typeface="Arial" panose="020B0604020202020204" pitchFamily="34" charset="0"/>
              <a:buChar char="•"/>
            </a:pPr>
            <a:endParaRPr lang="en-US" dirty="0"/>
          </a:p>
        </p:txBody>
      </p:sp>
      <p:sp>
        <p:nvSpPr>
          <p:cNvPr id="13" name="Date Placeholder 12">
            <a:extLst>
              <a:ext uri="{FF2B5EF4-FFF2-40B4-BE49-F238E27FC236}">
                <a16:creationId xmlns:a16="http://schemas.microsoft.com/office/drawing/2014/main" id="{DAA87FC2-6787-C65D-6B93-267A28B61AB6}"/>
              </a:ext>
            </a:extLst>
          </p:cNvPr>
          <p:cNvSpPr>
            <a:spLocks noGrp="1"/>
          </p:cNvSpPr>
          <p:nvPr>
            <p:ph type="dt" sz="half" idx="10"/>
          </p:nvPr>
        </p:nvSpPr>
        <p:spPr/>
        <p:txBody>
          <a:bodyPr/>
          <a:lstStyle/>
          <a:p>
            <a:fld id="{A5CF43FC-B3A0-4292-9A0E-FE3DDA17D522}" type="datetime1">
              <a:rPr lang="en-IN" smtClean="0"/>
              <a:t>21-Apr-24</a:t>
            </a:fld>
            <a:endParaRPr lang="en-IN"/>
          </a:p>
        </p:txBody>
      </p:sp>
      <p:sp>
        <p:nvSpPr>
          <p:cNvPr id="11" name="Footer Placeholder 10">
            <a:extLst>
              <a:ext uri="{FF2B5EF4-FFF2-40B4-BE49-F238E27FC236}">
                <a16:creationId xmlns:a16="http://schemas.microsoft.com/office/drawing/2014/main" id="{CBA25515-078A-10A1-833F-C1580C12FEA3}"/>
              </a:ext>
            </a:extLst>
          </p:cNvPr>
          <p:cNvSpPr>
            <a:spLocks noGrp="1"/>
          </p:cNvSpPr>
          <p:nvPr>
            <p:ph type="ftr" sz="quarter" idx="11"/>
          </p:nvPr>
        </p:nvSpPr>
        <p:spPr/>
        <p:txBody>
          <a:bodyPr/>
          <a:lstStyle/>
          <a:p>
            <a:r>
              <a:rPr lang="en-IN"/>
              <a:t>2102020101508</a:t>
            </a:r>
            <a:endParaRPr lang="en-IN" dirty="0"/>
          </a:p>
        </p:txBody>
      </p:sp>
      <p:sp>
        <p:nvSpPr>
          <p:cNvPr id="12" name="Slide Number Placeholder 11">
            <a:extLst>
              <a:ext uri="{FF2B5EF4-FFF2-40B4-BE49-F238E27FC236}">
                <a16:creationId xmlns:a16="http://schemas.microsoft.com/office/drawing/2014/main" id="{A81E3DC1-EE7A-FF93-5239-66F982486956}"/>
              </a:ext>
            </a:extLst>
          </p:cNvPr>
          <p:cNvSpPr>
            <a:spLocks noGrp="1"/>
          </p:cNvSpPr>
          <p:nvPr>
            <p:ph type="sldNum" sz="quarter" idx="12"/>
          </p:nvPr>
        </p:nvSpPr>
        <p:spPr/>
        <p:txBody>
          <a:bodyPr/>
          <a:lstStyle/>
          <a:p>
            <a:fld id="{CAB7C589-154B-43AA-86AB-5C4C6CBEAE5C}" type="slidenum">
              <a:rPr lang="en-IN" smtClean="0"/>
              <a:t>25</a:t>
            </a:fld>
            <a:endParaRPr lang="en-IN"/>
          </a:p>
        </p:txBody>
      </p:sp>
      <p:sp>
        <p:nvSpPr>
          <p:cNvPr id="3" name="AutoShape 4" descr="PPT - Thank You PowerPoint Presentation, free download - ID:5558540">
            <a:extLst>
              <a:ext uri="{FF2B5EF4-FFF2-40B4-BE49-F238E27FC236}">
                <a16:creationId xmlns:a16="http://schemas.microsoft.com/office/drawing/2014/main" id="{F29ED8B3-218F-BA3D-E5DD-C88321403E8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PPT - Thank You PowerPoint Presentation, free download - ID:5558540">
            <a:extLst>
              <a:ext uri="{FF2B5EF4-FFF2-40B4-BE49-F238E27FC236}">
                <a16:creationId xmlns:a16="http://schemas.microsoft.com/office/drawing/2014/main" id="{DABEA488-987B-197E-8619-A42C1B695BC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8" descr="PPT - Thank You PowerPoint Presentation, free download - ID:5558540">
            <a:extLst>
              <a:ext uri="{FF2B5EF4-FFF2-40B4-BE49-F238E27FC236}">
                <a16:creationId xmlns:a16="http://schemas.microsoft.com/office/drawing/2014/main" id="{A079DB46-1105-EF94-FCA7-EC5939C221D8}"/>
              </a:ext>
            </a:extLst>
          </p:cNvPr>
          <p:cNvSpPr>
            <a:spLocks noChangeAspect="1" noChangeArrowheads="1"/>
          </p:cNvSpPr>
          <p:nvPr/>
        </p:nvSpPr>
        <p:spPr bwMode="auto">
          <a:xfrm>
            <a:off x="5079126" y="3581400"/>
            <a:ext cx="1474074" cy="147407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PPT - Thank You PowerPoint Presentation, free download - ID:5558540">
            <a:extLst>
              <a:ext uri="{FF2B5EF4-FFF2-40B4-BE49-F238E27FC236}">
                <a16:creationId xmlns:a16="http://schemas.microsoft.com/office/drawing/2014/main" id="{8F4E50B9-045F-165B-6803-5B0CB947D61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4" descr="PPT - Thank You PowerPoint Presentation, free download - ID:5558540">
            <a:extLst>
              <a:ext uri="{FF2B5EF4-FFF2-40B4-BE49-F238E27FC236}">
                <a16:creationId xmlns:a16="http://schemas.microsoft.com/office/drawing/2014/main" id="{BCA48998-1805-F803-9AC6-ACE9B619E031}"/>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9769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222151" y="594649"/>
            <a:ext cx="2702479" cy="1325563"/>
          </a:xfrm>
        </p:spPr>
        <p:txBody>
          <a:bodyPr>
            <a:normAutofit fontScale="90000"/>
          </a:bodyPr>
          <a:lstStyle/>
          <a:p>
            <a:r>
              <a:rPr lang="en-US" dirty="0"/>
              <a:t>                         About My Self</a:t>
            </a:r>
            <a:endParaRPr lang="en-IN" dirty="0"/>
          </a:p>
        </p:txBody>
      </p:sp>
      <p:sp>
        <p:nvSpPr>
          <p:cNvPr id="3" name="Content Placeholder 2">
            <a:extLst>
              <a:ext uri="{FF2B5EF4-FFF2-40B4-BE49-F238E27FC236}">
                <a16:creationId xmlns:a16="http://schemas.microsoft.com/office/drawing/2014/main" id="{C837E690-AEE0-686B-6F99-7286F7539C9E}"/>
              </a:ext>
            </a:extLst>
          </p:cNvPr>
          <p:cNvSpPr>
            <a:spLocks noGrp="1"/>
          </p:cNvSpPr>
          <p:nvPr>
            <p:ph idx="1"/>
          </p:nvPr>
        </p:nvSpPr>
        <p:spPr>
          <a:xfrm>
            <a:off x="838200" y="2006600"/>
            <a:ext cx="10515600" cy="4486275"/>
          </a:xfrm>
        </p:spPr>
        <p:txBody>
          <a:bodyPr/>
          <a:lstStyle/>
          <a:p>
            <a:pPr>
              <a:buFont typeface="Arial" panose="020B0604020202020204" pitchFamily="34" charset="0"/>
              <a:buChar char="•"/>
            </a:pPr>
            <a:r>
              <a:rPr lang="en-US" dirty="0"/>
              <a:t>Hello </a:t>
            </a:r>
            <a:r>
              <a:rPr lang="en-IN" dirty="0"/>
              <a:t>everyone, I’m </a:t>
            </a:r>
            <a:r>
              <a:rPr lang="en-IN" dirty="0" err="1"/>
              <a:t>Mavani</a:t>
            </a:r>
            <a:r>
              <a:rPr lang="en-IN" dirty="0"/>
              <a:t> </a:t>
            </a:r>
            <a:r>
              <a:rPr lang="en-IN" dirty="0" err="1"/>
              <a:t>Sujal</a:t>
            </a:r>
            <a:r>
              <a:rPr lang="en-IN" dirty="0"/>
              <a:t> </a:t>
            </a:r>
            <a:r>
              <a:rPr lang="en-IN" dirty="0" err="1"/>
              <a:t>Bharatbhai</a:t>
            </a:r>
            <a:r>
              <a:rPr lang="en-IN" dirty="0"/>
              <a:t>.</a:t>
            </a:r>
            <a:endParaRPr lang="en-US" dirty="0"/>
          </a:p>
          <a:p>
            <a:pPr>
              <a:buFont typeface="Arial" panose="020B0604020202020204" pitchFamily="34" charset="0"/>
              <a:buChar char="•"/>
            </a:pPr>
            <a:r>
              <a:rPr lang="en-US" dirty="0"/>
              <a:t>Currently, I'm enrolled in the 6th semester of BCA at BMCCA.</a:t>
            </a:r>
          </a:p>
          <a:p>
            <a:pPr>
              <a:buFont typeface="Arial" panose="020B0604020202020204" pitchFamily="34" charset="0"/>
              <a:buChar char="•"/>
            </a:pPr>
            <a:r>
              <a:rPr lang="en-US" dirty="0"/>
              <a:t>My enrollment number </a:t>
            </a:r>
            <a:r>
              <a:rPr lang="en-US"/>
              <a:t>is 2102020101508.</a:t>
            </a:r>
            <a:endParaRPr lang="en-US" dirty="0"/>
          </a:p>
          <a:p>
            <a:pPr>
              <a:buFont typeface="Arial" panose="020B0604020202020204" pitchFamily="34" charset="0"/>
              <a:buChar char="•"/>
            </a:pPr>
            <a:r>
              <a:rPr lang="en-US" dirty="0"/>
              <a:t>I'm delighted to participate in today's seminar.</a:t>
            </a:r>
          </a:p>
          <a:p>
            <a:pPr>
              <a:buFont typeface="Arial" panose="020B0604020202020204" pitchFamily="34" charset="0"/>
              <a:buChar char="•"/>
            </a:pPr>
            <a:r>
              <a:rPr lang="en-US" dirty="0"/>
              <a:t>Throughout my academic journey, I've developed a keen interest in Web Development.</a:t>
            </a:r>
          </a:p>
          <a:p>
            <a:pPr>
              <a:buFont typeface="Arial" panose="020B0604020202020204" pitchFamily="34" charset="0"/>
              <a:buChar char="•"/>
            </a:pPr>
            <a:r>
              <a:rPr lang="en-US" dirty="0"/>
              <a:t>Thank you for giving me this great opportunity for study in BMCCA for BCA.</a:t>
            </a:r>
          </a:p>
        </p:txBody>
      </p:sp>
      <p:sp>
        <p:nvSpPr>
          <p:cNvPr id="9" name="Date Placeholder 8">
            <a:extLst>
              <a:ext uri="{FF2B5EF4-FFF2-40B4-BE49-F238E27FC236}">
                <a16:creationId xmlns:a16="http://schemas.microsoft.com/office/drawing/2014/main" id="{3213A186-6BA5-A9CC-4026-D0F094C29BD7}"/>
              </a:ext>
            </a:extLst>
          </p:cNvPr>
          <p:cNvSpPr>
            <a:spLocks noGrp="1"/>
          </p:cNvSpPr>
          <p:nvPr>
            <p:ph type="dt" sz="half" idx="10"/>
          </p:nvPr>
        </p:nvSpPr>
        <p:spPr/>
        <p:txBody>
          <a:bodyPr/>
          <a:lstStyle/>
          <a:p>
            <a:fld id="{231E4724-971D-454E-8FF2-2A61204E79E5}" type="datetime1">
              <a:rPr lang="en-IN" smtClean="0"/>
              <a:t>21-Apr-24</a:t>
            </a:fld>
            <a:endParaRPr lang="en-IN"/>
          </a:p>
        </p:txBody>
      </p:sp>
      <p:sp>
        <p:nvSpPr>
          <p:cNvPr id="7" name="Footer Placeholder 6">
            <a:extLst>
              <a:ext uri="{FF2B5EF4-FFF2-40B4-BE49-F238E27FC236}">
                <a16:creationId xmlns:a16="http://schemas.microsoft.com/office/drawing/2014/main" id="{EF82B50D-705B-AD21-ECDD-2973E25DC6A6}"/>
              </a:ext>
            </a:extLst>
          </p:cNvPr>
          <p:cNvSpPr>
            <a:spLocks noGrp="1"/>
          </p:cNvSpPr>
          <p:nvPr>
            <p:ph type="ftr" sz="quarter" idx="11"/>
          </p:nvPr>
        </p:nvSpPr>
        <p:spPr/>
        <p:txBody>
          <a:bodyPr/>
          <a:lstStyle/>
          <a:p>
            <a:r>
              <a:rPr lang="en-IN"/>
              <a:t>2102020101508</a:t>
            </a:r>
            <a:endParaRPr lang="en-IN" dirty="0"/>
          </a:p>
        </p:txBody>
      </p:sp>
      <p:sp>
        <p:nvSpPr>
          <p:cNvPr id="8" name="Slide Number Placeholder 7">
            <a:extLst>
              <a:ext uri="{FF2B5EF4-FFF2-40B4-BE49-F238E27FC236}">
                <a16:creationId xmlns:a16="http://schemas.microsoft.com/office/drawing/2014/main" id="{D0EDFA70-31B0-DA37-1740-F2ACA09B2885}"/>
              </a:ext>
            </a:extLst>
          </p:cNvPr>
          <p:cNvSpPr>
            <a:spLocks noGrp="1"/>
          </p:cNvSpPr>
          <p:nvPr>
            <p:ph type="sldNum" sz="quarter" idx="12"/>
          </p:nvPr>
        </p:nvSpPr>
        <p:spPr/>
        <p:txBody>
          <a:bodyPr/>
          <a:lstStyle/>
          <a:p>
            <a:fld id="{CAB7C589-154B-43AA-86AB-5C4C6CBEAE5C}" type="slidenum">
              <a:rPr lang="en-IN" smtClean="0"/>
              <a:t>3</a:t>
            </a:fld>
            <a:endParaRPr lang="en-IN"/>
          </a:p>
        </p:txBody>
      </p:sp>
    </p:spTree>
    <p:extLst>
      <p:ext uri="{BB962C8B-B14F-4D97-AF65-F5344CB8AC3E}">
        <p14:creationId xmlns:p14="http://schemas.microsoft.com/office/powerpoint/2010/main" val="496241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011278" y="640227"/>
            <a:ext cx="3929479" cy="1325563"/>
          </a:xfrm>
        </p:spPr>
        <p:txBody>
          <a:bodyPr/>
          <a:lstStyle/>
          <a:p>
            <a:r>
              <a:rPr lang="en-US" dirty="0"/>
              <a:t>                         Wireless</a:t>
            </a:r>
            <a:r>
              <a:rPr lang="en-US" b="1" dirty="0"/>
              <a:t> </a:t>
            </a:r>
            <a:r>
              <a:rPr lang="en-US" dirty="0"/>
              <a:t>Network</a:t>
            </a:r>
            <a:endParaRPr lang="en-IN" b="1" dirty="0"/>
          </a:p>
        </p:txBody>
      </p:sp>
      <p:pic>
        <p:nvPicPr>
          <p:cNvPr id="2050" name="Picture 2" descr="Understanding Wired and Wireless Networks: A Comprehensive Guide">
            <a:extLst>
              <a:ext uri="{FF2B5EF4-FFF2-40B4-BE49-F238E27FC236}">
                <a16:creationId xmlns:a16="http://schemas.microsoft.com/office/drawing/2014/main" id="{1D4AA47C-A26A-ED4D-9067-3256857646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01613" y="2160588"/>
            <a:ext cx="6148811" cy="3881437"/>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236E9A76-332B-EE34-F49F-B8BAF8303402}"/>
              </a:ext>
            </a:extLst>
          </p:cNvPr>
          <p:cNvSpPr>
            <a:spLocks noGrp="1"/>
          </p:cNvSpPr>
          <p:nvPr>
            <p:ph type="dt" sz="half" idx="10"/>
          </p:nvPr>
        </p:nvSpPr>
        <p:spPr/>
        <p:txBody>
          <a:bodyPr/>
          <a:lstStyle/>
          <a:p>
            <a:fld id="{5CE14E0E-804A-4EC8-9AAD-56DEE114D7F3}" type="datetime1">
              <a:rPr lang="en-IN" smtClean="0"/>
              <a:t>21-Apr-24</a:t>
            </a:fld>
            <a:endParaRPr lang="en-IN"/>
          </a:p>
        </p:txBody>
      </p:sp>
      <p:sp>
        <p:nvSpPr>
          <p:cNvPr id="3" name="Footer Placeholder 2">
            <a:extLst>
              <a:ext uri="{FF2B5EF4-FFF2-40B4-BE49-F238E27FC236}">
                <a16:creationId xmlns:a16="http://schemas.microsoft.com/office/drawing/2014/main" id="{CA09A103-5E12-1514-AAB6-602AF5565DD0}"/>
              </a:ext>
            </a:extLst>
          </p:cNvPr>
          <p:cNvSpPr>
            <a:spLocks noGrp="1"/>
          </p:cNvSpPr>
          <p:nvPr>
            <p:ph type="ftr" sz="quarter" idx="11"/>
          </p:nvPr>
        </p:nvSpPr>
        <p:spPr/>
        <p:txBody>
          <a:bodyPr/>
          <a:lstStyle/>
          <a:p>
            <a:r>
              <a:rPr lang="en-IN"/>
              <a:t>2102020101508</a:t>
            </a:r>
            <a:endParaRPr lang="en-IN" dirty="0"/>
          </a:p>
        </p:txBody>
      </p:sp>
      <p:sp>
        <p:nvSpPr>
          <p:cNvPr id="4" name="Slide Number Placeholder 3">
            <a:extLst>
              <a:ext uri="{FF2B5EF4-FFF2-40B4-BE49-F238E27FC236}">
                <a16:creationId xmlns:a16="http://schemas.microsoft.com/office/drawing/2014/main" id="{12F2E333-A630-36F8-9814-8F151F215237}"/>
              </a:ext>
            </a:extLst>
          </p:cNvPr>
          <p:cNvSpPr>
            <a:spLocks noGrp="1"/>
          </p:cNvSpPr>
          <p:nvPr>
            <p:ph type="sldNum" sz="quarter" idx="12"/>
          </p:nvPr>
        </p:nvSpPr>
        <p:spPr/>
        <p:txBody>
          <a:bodyPr/>
          <a:lstStyle/>
          <a:p>
            <a:fld id="{CAB7C589-154B-43AA-86AB-5C4C6CBEAE5C}" type="slidenum">
              <a:rPr lang="en-IN" smtClean="0"/>
              <a:t>4</a:t>
            </a:fld>
            <a:endParaRPr lang="en-IN"/>
          </a:p>
        </p:txBody>
      </p:sp>
    </p:spTree>
    <p:extLst>
      <p:ext uri="{BB962C8B-B14F-4D97-AF65-F5344CB8AC3E}">
        <p14:creationId xmlns:p14="http://schemas.microsoft.com/office/powerpoint/2010/main" val="2084823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039760" y="627218"/>
            <a:ext cx="2056240" cy="1325563"/>
          </a:xfrm>
        </p:spPr>
        <p:txBody>
          <a:bodyPr>
            <a:normAutofit fontScale="90000"/>
          </a:bodyPr>
          <a:lstStyle/>
          <a:p>
            <a:r>
              <a:rPr lang="en-US" dirty="0"/>
              <a:t>                         </a:t>
            </a:r>
            <a:r>
              <a:rPr lang="en-IN" dirty="0"/>
              <a:t>Definition</a:t>
            </a:r>
            <a:endParaRPr lang="en-IN" b="1" dirty="0"/>
          </a:p>
        </p:txBody>
      </p:sp>
      <p:sp>
        <p:nvSpPr>
          <p:cNvPr id="3" name="Content Placeholder 2">
            <a:extLst>
              <a:ext uri="{FF2B5EF4-FFF2-40B4-BE49-F238E27FC236}">
                <a16:creationId xmlns:a16="http://schemas.microsoft.com/office/drawing/2014/main" id="{72D729E3-450F-9E53-A9BD-8681AEC846B3}"/>
              </a:ext>
            </a:extLst>
          </p:cNvPr>
          <p:cNvSpPr>
            <a:spLocks noGrp="1"/>
          </p:cNvSpPr>
          <p:nvPr>
            <p:ph idx="1"/>
          </p:nvPr>
        </p:nvSpPr>
        <p:spPr/>
        <p:txBody>
          <a:bodyPr>
            <a:normAutofit/>
          </a:bodyPr>
          <a:lstStyle/>
          <a:p>
            <a:pPr>
              <a:buFont typeface="Arial" panose="020B0604020202020204" pitchFamily="34" charset="0"/>
              <a:buChar char="•"/>
            </a:pPr>
            <a:r>
              <a:rPr lang="en-US" dirty="0"/>
              <a:t>A wireless network is a telecommunications network that utilizes radio waves or infrared signals instead of physical wires or cables to transmit data between devices. It allows multiple devices, such as computers, smartphones, tablets, and other electronic devices, to communicate with each other and access the internet or other network resources without the need for direct wired connections</a:t>
            </a:r>
            <a:endParaRPr lang="en-IN" dirty="0"/>
          </a:p>
        </p:txBody>
      </p:sp>
      <p:sp>
        <p:nvSpPr>
          <p:cNvPr id="9" name="Date Placeholder 8">
            <a:extLst>
              <a:ext uri="{FF2B5EF4-FFF2-40B4-BE49-F238E27FC236}">
                <a16:creationId xmlns:a16="http://schemas.microsoft.com/office/drawing/2014/main" id="{2812B06F-61D1-D74D-A504-A849DF9485E5}"/>
              </a:ext>
            </a:extLst>
          </p:cNvPr>
          <p:cNvSpPr>
            <a:spLocks noGrp="1"/>
          </p:cNvSpPr>
          <p:nvPr>
            <p:ph type="dt" sz="half" idx="10"/>
          </p:nvPr>
        </p:nvSpPr>
        <p:spPr/>
        <p:txBody>
          <a:bodyPr/>
          <a:lstStyle/>
          <a:p>
            <a:fld id="{D4BB522F-F01A-4341-9FEA-B53349EB973E}" type="datetime1">
              <a:rPr lang="en-IN" smtClean="0"/>
              <a:t>21-Apr-24</a:t>
            </a:fld>
            <a:endParaRPr lang="en-IN"/>
          </a:p>
        </p:txBody>
      </p:sp>
      <p:sp>
        <p:nvSpPr>
          <p:cNvPr id="7" name="Footer Placeholder 6">
            <a:extLst>
              <a:ext uri="{FF2B5EF4-FFF2-40B4-BE49-F238E27FC236}">
                <a16:creationId xmlns:a16="http://schemas.microsoft.com/office/drawing/2014/main" id="{0B8D75E3-F5B7-03C7-ED61-1C32759661F8}"/>
              </a:ext>
            </a:extLst>
          </p:cNvPr>
          <p:cNvSpPr>
            <a:spLocks noGrp="1"/>
          </p:cNvSpPr>
          <p:nvPr>
            <p:ph type="ftr" sz="quarter" idx="11"/>
          </p:nvPr>
        </p:nvSpPr>
        <p:spPr/>
        <p:txBody>
          <a:bodyPr/>
          <a:lstStyle/>
          <a:p>
            <a:r>
              <a:rPr lang="en-IN"/>
              <a:t>2102020101508</a:t>
            </a:r>
            <a:endParaRPr lang="en-IN" dirty="0"/>
          </a:p>
        </p:txBody>
      </p:sp>
      <p:sp>
        <p:nvSpPr>
          <p:cNvPr id="8" name="Slide Number Placeholder 7">
            <a:extLst>
              <a:ext uri="{FF2B5EF4-FFF2-40B4-BE49-F238E27FC236}">
                <a16:creationId xmlns:a16="http://schemas.microsoft.com/office/drawing/2014/main" id="{2C8F40A7-DA90-0112-B80E-A5F55BFD42F6}"/>
              </a:ext>
            </a:extLst>
          </p:cNvPr>
          <p:cNvSpPr>
            <a:spLocks noGrp="1"/>
          </p:cNvSpPr>
          <p:nvPr>
            <p:ph type="sldNum" sz="quarter" idx="12"/>
          </p:nvPr>
        </p:nvSpPr>
        <p:spPr/>
        <p:txBody>
          <a:bodyPr/>
          <a:lstStyle/>
          <a:p>
            <a:fld id="{CAB7C589-154B-43AA-86AB-5C4C6CBEAE5C}" type="slidenum">
              <a:rPr lang="en-IN" smtClean="0"/>
              <a:t>5</a:t>
            </a:fld>
            <a:endParaRPr lang="en-IN"/>
          </a:p>
        </p:txBody>
      </p:sp>
    </p:spTree>
    <p:extLst>
      <p:ext uri="{BB962C8B-B14F-4D97-AF65-F5344CB8AC3E}">
        <p14:creationId xmlns:p14="http://schemas.microsoft.com/office/powerpoint/2010/main" val="394892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3910097" y="630395"/>
            <a:ext cx="2131142" cy="1325563"/>
          </a:xfrm>
        </p:spPr>
        <p:txBody>
          <a:bodyPr>
            <a:normAutofit fontScale="90000"/>
          </a:bodyPr>
          <a:lstStyle/>
          <a:p>
            <a:r>
              <a:rPr lang="en-US" dirty="0"/>
              <a:t>                         </a:t>
            </a:r>
            <a:r>
              <a:rPr lang="en-IN" dirty="0"/>
              <a:t>Definition</a:t>
            </a:r>
            <a:endParaRPr lang="en-IN" b="1" dirty="0"/>
          </a:p>
        </p:txBody>
      </p:sp>
      <p:sp>
        <p:nvSpPr>
          <p:cNvPr id="3" name="Content Placeholder 2">
            <a:extLst>
              <a:ext uri="{FF2B5EF4-FFF2-40B4-BE49-F238E27FC236}">
                <a16:creationId xmlns:a16="http://schemas.microsoft.com/office/drawing/2014/main" id="{72D729E3-450F-9E53-A9BD-8681AEC846B3}"/>
              </a:ext>
            </a:extLst>
          </p:cNvPr>
          <p:cNvSpPr>
            <a:spLocks noGrp="1"/>
          </p:cNvSpPr>
          <p:nvPr>
            <p:ph idx="1"/>
          </p:nvPr>
        </p:nvSpPr>
        <p:spPr/>
        <p:txBody>
          <a:bodyPr>
            <a:normAutofit/>
          </a:bodyPr>
          <a:lstStyle/>
          <a:p>
            <a:pPr>
              <a:buFont typeface="Arial" panose="020B0604020202020204" pitchFamily="34" charset="0"/>
              <a:buChar char="•"/>
            </a:pPr>
            <a:r>
              <a:rPr lang="en-US" dirty="0"/>
              <a:t>Wireless access points, also known as base stations or wireless routers, serve as central hubs in a wireless network. They receive data from wireless devices and transmit it to other devices within the network or to the internet. Access points are typically connected to a wired network infrastructure, such as Ethernet or fiber optic cables, to facilitate communication with devices outside the wireless network</a:t>
            </a:r>
            <a:endParaRPr lang="en-IN" dirty="0"/>
          </a:p>
        </p:txBody>
      </p:sp>
      <p:sp>
        <p:nvSpPr>
          <p:cNvPr id="9" name="Date Placeholder 8">
            <a:extLst>
              <a:ext uri="{FF2B5EF4-FFF2-40B4-BE49-F238E27FC236}">
                <a16:creationId xmlns:a16="http://schemas.microsoft.com/office/drawing/2014/main" id="{82A4C493-2893-3594-A65B-255D008769C5}"/>
              </a:ext>
            </a:extLst>
          </p:cNvPr>
          <p:cNvSpPr>
            <a:spLocks noGrp="1"/>
          </p:cNvSpPr>
          <p:nvPr>
            <p:ph type="dt" sz="half" idx="10"/>
          </p:nvPr>
        </p:nvSpPr>
        <p:spPr/>
        <p:txBody>
          <a:bodyPr/>
          <a:lstStyle/>
          <a:p>
            <a:fld id="{9D1F3F7C-D7FD-4964-99C5-4F28692E6719}" type="datetime1">
              <a:rPr lang="en-IN" smtClean="0"/>
              <a:t>21-Apr-24</a:t>
            </a:fld>
            <a:endParaRPr lang="en-IN"/>
          </a:p>
        </p:txBody>
      </p:sp>
      <p:sp>
        <p:nvSpPr>
          <p:cNvPr id="7" name="Footer Placeholder 6">
            <a:extLst>
              <a:ext uri="{FF2B5EF4-FFF2-40B4-BE49-F238E27FC236}">
                <a16:creationId xmlns:a16="http://schemas.microsoft.com/office/drawing/2014/main" id="{61A33F53-5B0E-6B2F-E19B-71F4D4AB12B1}"/>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A622B70C-C752-28D6-2686-549146049260}"/>
              </a:ext>
            </a:extLst>
          </p:cNvPr>
          <p:cNvSpPr>
            <a:spLocks noGrp="1"/>
          </p:cNvSpPr>
          <p:nvPr>
            <p:ph type="sldNum" sz="quarter" idx="12"/>
          </p:nvPr>
        </p:nvSpPr>
        <p:spPr/>
        <p:txBody>
          <a:bodyPr/>
          <a:lstStyle/>
          <a:p>
            <a:fld id="{CAB7C589-154B-43AA-86AB-5C4C6CBEAE5C}" type="slidenum">
              <a:rPr lang="en-IN" smtClean="0"/>
              <a:t>6</a:t>
            </a:fld>
            <a:endParaRPr lang="en-IN"/>
          </a:p>
        </p:txBody>
      </p:sp>
    </p:spTree>
    <p:extLst>
      <p:ext uri="{BB962C8B-B14F-4D97-AF65-F5344CB8AC3E}">
        <p14:creationId xmlns:p14="http://schemas.microsoft.com/office/powerpoint/2010/main" val="2735182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4431557" y="470563"/>
            <a:ext cx="1088923" cy="1325563"/>
          </a:xfrm>
        </p:spPr>
        <p:txBody>
          <a:bodyPr>
            <a:normAutofit fontScale="90000"/>
          </a:bodyPr>
          <a:lstStyle/>
          <a:p>
            <a:r>
              <a:rPr lang="en-US" dirty="0"/>
              <a:t>                                 </a:t>
            </a:r>
            <a:r>
              <a:rPr lang="en-IN" dirty="0"/>
              <a:t>Type</a:t>
            </a:r>
            <a:endParaRPr lang="en-IN" b="1" dirty="0"/>
          </a:p>
        </p:txBody>
      </p:sp>
      <p:pic>
        <p:nvPicPr>
          <p:cNvPr id="3074" name="Picture 2" descr="What Is a Wireless Network? Types of Wireless Network | Fortinet">
            <a:extLst>
              <a:ext uri="{FF2B5EF4-FFF2-40B4-BE49-F238E27FC236}">
                <a16:creationId xmlns:a16="http://schemas.microsoft.com/office/drawing/2014/main" id="{92D84CB4-EEE6-49EF-DF88-0DB25DB0A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11958" y="2160588"/>
            <a:ext cx="5928122" cy="3881437"/>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2033DB50-66BB-1733-FC85-D477C4FA7B40}"/>
              </a:ext>
            </a:extLst>
          </p:cNvPr>
          <p:cNvSpPr>
            <a:spLocks noGrp="1"/>
          </p:cNvSpPr>
          <p:nvPr>
            <p:ph type="dt" sz="half" idx="10"/>
          </p:nvPr>
        </p:nvSpPr>
        <p:spPr/>
        <p:txBody>
          <a:bodyPr/>
          <a:lstStyle/>
          <a:p>
            <a:fld id="{8C6082BA-AD6D-4B1A-9895-FBC5A76C4B4E}" type="datetime1">
              <a:rPr lang="en-IN" smtClean="0"/>
              <a:t>21-Apr-24</a:t>
            </a:fld>
            <a:endParaRPr lang="en-IN"/>
          </a:p>
        </p:txBody>
      </p:sp>
      <p:sp>
        <p:nvSpPr>
          <p:cNvPr id="3" name="Footer Placeholder 2">
            <a:extLst>
              <a:ext uri="{FF2B5EF4-FFF2-40B4-BE49-F238E27FC236}">
                <a16:creationId xmlns:a16="http://schemas.microsoft.com/office/drawing/2014/main" id="{5105D4DD-776D-B092-0B2B-C00A1333D657}"/>
              </a:ext>
            </a:extLst>
          </p:cNvPr>
          <p:cNvSpPr>
            <a:spLocks noGrp="1"/>
          </p:cNvSpPr>
          <p:nvPr>
            <p:ph type="ftr" sz="quarter" idx="11"/>
          </p:nvPr>
        </p:nvSpPr>
        <p:spPr/>
        <p:txBody>
          <a:bodyPr/>
          <a:lstStyle/>
          <a:p>
            <a:r>
              <a:rPr lang="en-IN"/>
              <a:t>2102020101508</a:t>
            </a:r>
            <a:endParaRPr lang="en-IN" dirty="0"/>
          </a:p>
        </p:txBody>
      </p:sp>
      <p:sp>
        <p:nvSpPr>
          <p:cNvPr id="7" name="Slide Number Placeholder 6">
            <a:extLst>
              <a:ext uri="{FF2B5EF4-FFF2-40B4-BE49-F238E27FC236}">
                <a16:creationId xmlns:a16="http://schemas.microsoft.com/office/drawing/2014/main" id="{661F79A3-8A03-0FC5-E98D-F0D203198D26}"/>
              </a:ext>
            </a:extLst>
          </p:cNvPr>
          <p:cNvSpPr>
            <a:spLocks noGrp="1"/>
          </p:cNvSpPr>
          <p:nvPr>
            <p:ph type="sldNum" sz="quarter" idx="12"/>
          </p:nvPr>
        </p:nvSpPr>
        <p:spPr/>
        <p:txBody>
          <a:bodyPr/>
          <a:lstStyle/>
          <a:p>
            <a:fld id="{CAB7C589-154B-43AA-86AB-5C4C6CBEAE5C}" type="slidenum">
              <a:rPr lang="en-IN" smtClean="0"/>
              <a:t>7</a:t>
            </a:fld>
            <a:endParaRPr lang="en-IN"/>
          </a:p>
        </p:txBody>
      </p:sp>
    </p:spTree>
    <p:extLst>
      <p:ext uri="{BB962C8B-B14F-4D97-AF65-F5344CB8AC3E}">
        <p14:creationId xmlns:p14="http://schemas.microsoft.com/office/powerpoint/2010/main" val="1648157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1216169" y="835026"/>
            <a:ext cx="7518997" cy="1325563"/>
          </a:xfrm>
        </p:spPr>
        <p:txBody>
          <a:bodyPr>
            <a:normAutofit/>
          </a:bodyPr>
          <a:lstStyle/>
          <a:p>
            <a:r>
              <a:rPr lang="en-US" sz="3200" dirty="0"/>
              <a:t>  Wireless Personal Area Network(WPAN)</a:t>
            </a:r>
            <a:endParaRPr lang="en-IN" sz="3200" dirty="0"/>
          </a:p>
        </p:txBody>
      </p:sp>
      <p:sp>
        <p:nvSpPr>
          <p:cNvPr id="3" name="Content Placeholder 2">
            <a:extLst>
              <a:ext uri="{FF2B5EF4-FFF2-40B4-BE49-F238E27FC236}">
                <a16:creationId xmlns:a16="http://schemas.microsoft.com/office/drawing/2014/main" id="{8E21A4F1-A4F6-1E56-1CD2-2EC55A083685}"/>
              </a:ext>
            </a:extLst>
          </p:cNvPr>
          <p:cNvSpPr>
            <a:spLocks noGrp="1"/>
          </p:cNvSpPr>
          <p:nvPr>
            <p:ph idx="1"/>
          </p:nvPr>
        </p:nvSpPr>
        <p:spPr/>
        <p:txBody>
          <a:bodyPr/>
          <a:lstStyle/>
          <a:p>
            <a:pPr algn="l">
              <a:buFont typeface="Arial" panose="020B0604020202020204" pitchFamily="34" charset="0"/>
              <a:buChar char="•"/>
              <a:tabLst>
                <a:tab pos="717550" algn="l"/>
              </a:tabLst>
            </a:pPr>
            <a:r>
              <a:rPr lang="en-US" dirty="0"/>
              <a:t>Definition: A WPAN is a short-range wireless network that typically spans an area of a few meters or less, often used for communication between devices in close proximity to each other.</a:t>
            </a:r>
          </a:p>
          <a:p>
            <a:pPr algn="l">
              <a:buFont typeface="Arial" panose="020B0604020202020204" pitchFamily="34" charset="0"/>
              <a:buChar char="•"/>
              <a:tabLst>
                <a:tab pos="717550" algn="l"/>
              </a:tabLst>
            </a:pPr>
            <a:r>
              <a:rPr lang="en-US" dirty="0"/>
              <a:t>Examples: Bluetooth and Zigbee are common technologies used in WPANs.</a:t>
            </a:r>
          </a:p>
          <a:p>
            <a:pPr>
              <a:tabLst>
                <a:tab pos="717550" algn="l"/>
              </a:tabLst>
            </a:pPr>
            <a:endParaRPr lang="en-IN" dirty="0"/>
          </a:p>
        </p:txBody>
      </p:sp>
      <p:sp>
        <p:nvSpPr>
          <p:cNvPr id="9" name="Date Placeholder 8">
            <a:extLst>
              <a:ext uri="{FF2B5EF4-FFF2-40B4-BE49-F238E27FC236}">
                <a16:creationId xmlns:a16="http://schemas.microsoft.com/office/drawing/2014/main" id="{6DC1BA67-044A-B951-9848-6102910A514C}"/>
              </a:ext>
            </a:extLst>
          </p:cNvPr>
          <p:cNvSpPr>
            <a:spLocks noGrp="1"/>
          </p:cNvSpPr>
          <p:nvPr>
            <p:ph type="dt" sz="half" idx="10"/>
          </p:nvPr>
        </p:nvSpPr>
        <p:spPr/>
        <p:txBody>
          <a:bodyPr/>
          <a:lstStyle/>
          <a:p>
            <a:fld id="{A1D0DA4D-A847-4207-9554-9ABA602629FF}" type="datetime1">
              <a:rPr lang="en-IN" smtClean="0"/>
              <a:t>21-Apr-24</a:t>
            </a:fld>
            <a:endParaRPr lang="en-IN"/>
          </a:p>
        </p:txBody>
      </p:sp>
      <p:sp>
        <p:nvSpPr>
          <p:cNvPr id="7" name="Footer Placeholder 6">
            <a:extLst>
              <a:ext uri="{FF2B5EF4-FFF2-40B4-BE49-F238E27FC236}">
                <a16:creationId xmlns:a16="http://schemas.microsoft.com/office/drawing/2014/main" id="{0D951823-E6D8-0FC7-1ECB-C7A8A2B25BBF}"/>
              </a:ext>
            </a:extLst>
          </p:cNvPr>
          <p:cNvSpPr>
            <a:spLocks noGrp="1"/>
          </p:cNvSpPr>
          <p:nvPr>
            <p:ph type="ftr" sz="quarter" idx="11"/>
          </p:nvPr>
        </p:nvSpPr>
        <p:spPr/>
        <p:txBody>
          <a:bodyPr/>
          <a:lstStyle/>
          <a:p>
            <a:r>
              <a:rPr lang="en-IN"/>
              <a:t>2102020101508</a:t>
            </a:r>
            <a:endParaRPr lang="en-IN" dirty="0"/>
          </a:p>
        </p:txBody>
      </p:sp>
      <p:sp>
        <p:nvSpPr>
          <p:cNvPr id="8" name="Slide Number Placeholder 7">
            <a:extLst>
              <a:ext uri="{FF2B5EF4-FFF2-40B4-BE49-F238E27FC236}">
                <a16:creationId xmlns:a16="http://schemas.microsoft.com/office/drawing/2014/main" id="{CD97E5E1-6A23-2417-BF03-FD964B61A510}"/>
              </a:ext>
            </a:extLst>
          </p:cNvPr>
          <p:cNvSpPr>
            <a:spLocks noGrp="1"/>
          </p:cNvSpPr>
          <p:nvPr>
            <p:ph type="sldNum" sz="quarter" idx="12"/>
          </p:nvPr>
        </p:nvSpPr>
        <p:spPr/>
        <p:txBody>
          <a:bodyPr/>
          <a:lstStyle/>
          <a:p>
            <a:fld id="{CAB7C589-154B-43AA-86AB-5C4C6CBEAE5C}" type="slidenum">
              <a:rPr lang="en-IN" smtClean="0"/>
              <a:t>8</a:t>
            </a:fld>
            <a:endParaRPr lang="en-IN"/>
          </a:p>
        </p:txBody>
      </p:sp>
      <p:pic>
        <p:nvPicPr>
          <p:cNvPr id="6148" name="Picture 4" descr="Pervasive Computing - What You Need To Know: Wireless Personal Area Networks  (WPANs)">
            <a:extLst>
              <a:ext uri="{FF2B5EF4-FFF2-40B4-BE49-F238E27FC236}">
                <a16:creationId xmlns:a16="http://schemas.microsoft.com/office/drawing/2014/main" id="{8D3C363F-A5B3-8AAE-B3D5-10A0B9509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304" y="3736364"/>
            <a:ext cx="6086168" cy="1921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38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C77A-C837-F951-A2FA-0361559549A8}"/>
              </a:ext>
            </a:extLst>
          </p:cNvPr>
          <p:cNvSpPr>
            <a:spLocks noGrp="1"/>
          </p:cNvSpPr>
          <p:nvPr>
            <p:ph type="title"/>
          </p:nvPr>
        </p:nvSpPr>
        <p:spPr>
          <a:xfrm>
            <a:off x="1556178" y="1156212"/>
            <a:ext cx="6838980" cy="639252"/>
          </a:xfrm>
        </p:spPr>
        <p:txBody>
          <a:bodyPr>
            <a:normAutofit/>
          </a:bodyPr>
          <a:lstStyle/>
          <a:p>
            <a:r>
              <a:rPr lang="en-US" sz="3200" dirty="0"/>
              <a:t>Wireless Local Area Network (WLAN)</a:t>
            </a:r>
            <a:endParaRPr lang="en-IN" sz="3200" dirty="0"/>
          </a:p>
        </p:txBody>
      </p:sp>
      <p:sp>
        <p:nvSpPr>
          <p:cNvPr id="3" name="Content Placeholder 2">
            <a:extLst>
              <a:ext uri="{FF2B5EF4-FFF2-40B4-BE49-F238E27FC236}">
                <a16:creationId xmlns:a16="http://schemas.microsoft.com/office/drawing/2014/main" id="{8E21A4F1-A4F6-1E56-1CD2-2EC55A083685}"/>
              </a:ext>
            </a:extLst>
          </p:cNvPr>
          <p:cNvSpPr>
            <a:spLocks noGrp="1"/>
          </p:cNvSpPr>
          <p:nvPr>
            <p:ph idx="1"/>
          </p:nvPr>
        </p:nvSpPr>
        <p:spPr/>
        <p:txBody>
          <a:bodyPr/>
          <a:lstStyle/>
          <a:p>
            <a:pPr algn="l">
              <a:buFont typeface="Arial" panose="020B0604020202020204" pitchFamily="34" charset="0"/>
              <a:buChar char="•"/>
            </a:pPr>
            <a:r>
              <a:rPr lang="en-US" dirty="0"/>
              <a:t>Definition: A WLAN is a wireless network that covers a local area such as a home, office, or campus.</a:t>
            </a:r>
          </a:p>
          <a:p>
            <a:pPr algn="l">
              <a:buFont typeface="Arial" panose="020B0604020202020204" pitchFamily="34" charset="0"/>
              <a:buChar char="•"/>
            </a:pPr>
            <a:r>
              <a:rPr lang="en-US" dirty="0"/>
              <a:t>Examples: Wi-Fi is the most commonly used technology for WLANs.</a:t>
            </a:r>
          </a:p>
          <a:p>
            <a:pPr marL="0" indent="0">
              <a:buNone/>
            </a:pPr>
            <a:endParaRPr lang="en-IN" dirty="0"/>
          </a:p>
        </p:txBody>
      </p:sp>
      <p:sp>
        <p:nvSpPr>
          <p:cNvPr id="9" name="Date Placeholder 8">
            <a:extLst>
              <a:ext uri="{FF2B5EF4-FFF2-40B4-BE49-F238E27FC236}">
                <a16:creationId xmlns:a16="http://schemas.microsoft.com/office/drawing/2014/main" id="{14095CD4-A51F-ACA9-CC6B-A90D869B867B}"/>
              </a:ext>
            </a:extLst>
          </p:cNvPr>
          <p:cNvSpPr>
            <a:spLocks noGrp="1"/>
          </p:cNvSpPr>
          <p:nvPr>
            <p:ph type="dt" sz="half" idx="10"/>
          </p:nvPr>
        </p:nvSpPr>
        <p:spPr/>
        <p:txBody>
          <a:bodyPr/>
          <a:lstStyle/>
          <a:p>
            <a:fld id="{607673CF-9D01-4E62-9D2D-E7DA4E77A5CA}" type="datetime1">
              <a:rPr lang="en-IN" smtClean="0"/>
              <a:t>21-Apr-24</a:t>
            </a:fld>
            <a:endParaRPr lang="en-IN"/>
          </a:p>
        </p:txBody>
      </p:sp>
      <p:sp>
        <p:nvSpPr>
          <p:cNvPr id="7" name="Footer Placeholder 6">
            <a:extLst>
              <a:ext uri="{FF2B5EF4-FFF2-40B4-BE49-F238E27FC236}">
                <a16:creationId xmlns:a16="http://schemas.microsoft.com/office/drawing/2014/main" id="{06A93D3E-FB39-D552-0F05-342B5FA3BB2E}"/>
              </a:ext>
            </a:extLst>
          </p:cNvPr>
          <p:cNvSpPr>
            <a:spLocks noGrp="1"/>
          </p:cNvSpPr>
          <p:nvPr>
            <p:ph type="ftr" sz="quarter" idx="11"/>
          </p:nvPr>
        </p:nvSpPr>
        <p:spPr/>
        <p:txBody>
          <a:bodyPr/>
          <a:lstStyle/>
          <a:p>
            <a:r>
              <a:rPr lang="en-IN"/>
              <a:t>2102020101508</a:t>
            </a:r>
          </a:p>
        </p:txBody>
      </p:sp>
      <p:sp>
        <p:nvSpPr>
          <p:cNvPr id="8" name="Slide Number Placeholder 7">
            <a:extLst>
              <a:ext uri="{FF2B5EF4-FFF2-40B4-BE49-F238E27FC236}">
                <a16:creationId xmlns:a16="http://schemas.microsoft.com/office/drawing/2014/main" id="{FD62D465-280F-35C8-57DC-D20F4D991277}"/>
              </a:ext>
            </a:extLst>
          </p:cNvPr>
          <p:cNvSpPr>
            <a:spLocks noGrp="1"/>
          </p:cNvSpPr>
          <p:nvPr>
            <p:ph type="sldNum" sz="quarter" idx="12"/>
          </p:nvPr>
        </p:nvSpPr>
        <p:spPr/>
        <p:txBody>
          <a:bodyPr/>
          <a:lstStyle/>
          <a:p>
            <a:fld id="{CAB7C589-154B-43AA-86AB-5C4C6CBEAE5C}" type="slidenum">
              <a:rPr lang="en-IN" smtClean="0"/>
              <a:t>9</a:t>
            </a:fld>
            <a:endParaRPr lang="en-IN"/>
          </a:p>
        </p:txBody>
      </p:sp>
      <p:pic>
        <p:nvPicPr>
          <p:cNvPr id="7170" name="Picture 2" descr="WLAN (Wireless Local Area Network) Definition">
            <a:extLst>
              <a:ext uri="{FF2B5EF4-FFF2-40B4-BE49-F238E27FC236}">
                <a16:creationId xmlns:a16="http://schemas.microsoft.com/office/drawing/2014/main" id="{A6F63D2C-0B51-3CFF-FE51-2FE3CD679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98" y="3573083"/>
            <a:ext cx="5702708" cy="1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420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1239</TotalTime>
  <Words>1053</Words>
  <Application>Microsoft Office PowerPoint</Application>
  <PresentationFormat>Widescreen</PresentationFormat>
  <Paragraphs>146</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Söhne</vt:lpstr>
      <vt:lpstr>Trebuchet MS</vt:lpstr>
      <vt:lpstr>Wingdings 3</vt:lpstr>
      <vt:lpstr>Facet</vt:lpstr>
      <vt:lpstr>Bhagwan Mahavir College Of Computer Application</vt:lpstr>
      <vt:lpstr>                       </vt:lpstr>
      <vt:lpstr>                         About My Self</vt:lpstr>
      <vt:lpstr>                         Wireless Network</vt:lpstr>
      <vt:lpstr>                         Definition</vt:lpstr>
      <vt:lpstr>                         Definition</vt:lpstr>
      <vt:lpstr>                                 Type</vt:lpstr>
      <vt:lpstr>  Wireless Personal Area Network(WPAN)</vt:lpstr>
      <vt:lpstr>Wireless Local Area Network (WLAN)</vt:lpstr>
      <vt:lpstr>Wireless Metropolitan Area Network (WMAN)</vt:lpstr>
      <vt:lpstr>Wireless Wide Area Network (WWAN)</vt:lpstr>
      <vt:lpstr>Wireless Sensor Network (WSN)</vt:lpstr>
      <vt:lpstr>Use</vt:lpstr>
      <vt:lpstr>Internet Access</vt:lpstr>
      <vt:lpstr>Mobile Communication</vt:lpstr>
      <vt:lpstr>Enterprise Connectivity</vt:lpstr>
      <vt:lpstr>Internet of Things (IoT)</vt:lpstr>
      <vt:lpstr>Location-Based Services</vt:lpstr>
      <vt:lpstr>Entertainment and Multimedia</vt:lpstr>
      <vt:lpstr>Wireless Surveillance and Security</vt:lpstr>
      <vt:lpstr>Education and E-Learning</vt:lpstr>
      <vt:lpstr>Healthcare and Telemedicine</vt:lpstr>
      <vt:lpstr>Emergency Communication</vt:lpstr>
      <vt:lpstr>Refrence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About Wireless Network</dc:title>
  <dc:creator>VIPUL SAKHWALA</dc:creator>
  <cp:lastModifiedBy>VIPUL SAKHWALA</cp:lastModifiedBy>
  <cp:revision>17</cp:revision>
  <dcterms:created xsi:type="dcterms:W3CDTF">2024-04-07T12:03:08Z</dcterms:created>
  <dcterms:modified xsi:type="dcterms:W3CDTF">2024-04-21T16:37:45Z</dcterms:modified>
</cp:coreProperties>
</file>