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29"/>
  </p:notesMasterIdLst>
  <p:sldIdLst>
    <p:sldId id="256" r:id="rId3"/>
    <p:sldId id="257" r:id="rId4"/>
    <p:sldId id="258" r:id="rId5"/>
    <p:sldId id="274" r:id="rId6"/>
    <p:sldId id="262" r:id="rId7"/>
    <p:sldId id="264" r:id="rId8"/>
    <p:sldId id="307" r:id="rId9"/>
    <p:sldId id="289" r:id="rId10"/>
    <p:sldId id="295" r:id="rId11"/>
    <p:sldId id="290" r:id="rId12"/>
    <p:sldId id="294" r:id="rId13"/>
    <p:sldId id="308" r:id="rId14"/>
    <p:sldId id="309" r:id="rId15"/>
    <p:sldId id="310" r:id="rId16"/>
    <p:sldId id="311" r:id="rId17"/>
    <p:sldId id="312" r:id="rId18"/>
    <p:sldId id="313" r:id="rId19"/>
    <p:sldId id="315" r:id="rId20"/>
    <p:sldId id="316" r:id="rId21"/>
    <p:sldId id="317" r:id="rId22"/>
    <p:sldId id="318" r:id="rId23"/>
    <p:sldId id="319" r:id="rId24"/>
    <p:sldId id="320" r:id="rId25"/>
    <p:sldId id="321" r:id="rId26"/>
    <p:sldId id="314" r:id="rId27"/>
    <p:sldId id="26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id="{996D4478-AF64-4A99-8609-63E94E118897}">
          <p14:sldIdLst>
            <p14:sldId id="256"/>
          </p14:sldIdLst>
        </p14:section>
        <p14:section name="2" id="{6F938B55-535C-4F8A-97DB-8BDED06FC900}">
          <p14:sldIdLst>
            <p14:sldId id="257"/>
            <p14:sldId id="258"/>
            <p14:sldId id="274"/>
            <p14:sldId id="262"/>
            <p14:sldId id="264"/>
            <p14:sldId id="307"/>
            <p14:sldId id="289"/>
            <p14:sldId id="295"/>
            <p14:sldId id="290"/>
            <p14:sldId id="294"/>
            <p14:sldId id="308"/>
            <p14:sldId id="309"/>
            <p14:sldId id="310"/>
            <p14:sldId id="311"/>
            <p14:sldId id="312"/>
            <p14:sldId id="313"/>
            <p14:sldId id="315"/>
            <p14:sldId id="316"/>
            <p14:sldId id="317"/>
            <p14:sldId id="318"/>
            <p14:sldId id="319"/>
            <p14:sldId id="320"/>
            <p14:sldId id="321"/>
            <p14:sldId id="314"/>
            <p14:sldId id="269"/>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ABD3E-DAA6-4FB5-AC57-2EF21C31EF03}" type="datetimeFigureOut">
              <a:rPr lang="en-IN" smtClean="0"/>
              <a:t>06-03-2019</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98368-AB08-4469-88A1-AC3143FF957A}" type="slidenum">
              <a:rPr lang="en-IN" smtClean="0"/>
              <a:t>‹#›</a:t>
            </a:fld>
            <a:endParaRPr lang="en-IN" dirty="0"/>
          </a:p>
        </p:txBody>
      </p:sp>
    </p:spTree>
    <p:extLst>
      <p:ext uri="{BB962C8B-B14F-4D97-AF65-F5344CB8AC3E}">
        <p14:creationId xmlns:p14="http://schemas.microsoft.com/office/powerpoint/2010/main" val="3793442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297ed80b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297ed80b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297ed80bf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297ed80bf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4297ed80bf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4297ed80bf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9878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3/6/2019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3/6/2019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3/6/2019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AB3A824-1A51-4B26-AD58-A6D8E14F6C04}" type="datetimeFigureOut">
              <a:rPr lang="en-US" smtClean="0"/>
              <a:t>3/6/2019</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dirty="0"/>
              <a:t>
              </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585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3/6/2019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6499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3/6/2019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458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3/6/2019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001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3/6/2019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0290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3/6/2019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03371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3/6/2019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4040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3/6/2019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315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3/6/2019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3/6/2019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1772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3/6/2019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6407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3/6/2019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3449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grpSp>
        <p:nvGrpSpPr>
          <p:cNvPr id="20" name="Google Shape;20;p3"/>
          <p:cNvGrpSpPr/>
          <p:nvPr/>
        </p:nvGrpSpPr>
        <p:grpSpPr>
          <a:xfrm>
            <a:off x="0" y="5204893"/>
            <a:ext cx="12192000" cy="1653233"/>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dirty="0">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dirty="0">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dirty="0">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dirty="0">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dirty="0">
                <a:solidFill>
                  <a:srgbClr val="000000"/>
                </a:solidFill>
                <a:latin typeface="Arial"/>
                <a:ea typeface="Arial"/>
                <a:cs typeface="Arial"/>
                <a:sym typeface="Arial"/>
              </a:endParaRPr>
            </a:p>
          </p:txBody>
        </p:sp>
      </p:grpSp>
      <p:sp>
        <p:nvSpPr>
          <p:cNvPr id="26" name="Google Shape;26;p3"/>
          <p:cNvSpPr txBox="1">
            <a:spLocks noGrp="1"/>
          </p:cNvSpPr>
          <p:nvPr>
            <p:ph type="title"/>
          </p:nvPr>
        </p:nvSpPr>
        <p:spPr>
          <a:xfrm>
            <a:off x="415600" y="546667"/>
            <a:ext cx="11360800" cy="8104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3000"/>
              <a:buFont typeface="Roboto"/>
              <a:buNone/>
              <a:defRPr sz="4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4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4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4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4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4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4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4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4000" b="0" i="0" u="none" strike="noStrike" cap="none">
                <a:solidFill>
                  <a:schemeClr val="dk1"/>
                </a:solidFill>
                <a:latin typeface="Roboto"/>
                <a:ea typeface="Roboto"/>
                <a:cs typeface="Roboto"/>
                <a:sym typeface="Roboto"/>
              </a:defRPr>
            </a:lvl9pPr>
          </a:lstStyle>
          <a:p>
            <a:endParaRPr/>
          </a:p>
        </p:txBody>
      </p:sp>
      <p:sp>
        <p:nvSpPr>
          <p:cNvPr id="27" name="Google Shape;27;p3"/>
          <p:cNvSpPr txBox="1">
            <a:spLocks noGrp="1"/>
          </p:cNvSpPr>
          <p:nvPr>
            <p:ph type="body" idx="1"/>
          </p:nvPr>
        </p:nvSpPr>
        <p:spPr>
          <a:xfrm>
            <a:off x="415600" y="1639833"/>
            <a:ext cx="11360800" cy="4452000"/>
          </a:xfrm>
          <a:prstGeom prst="rect">
            <a:avLst/>
          </a:prstGeom>
          <a:noFill/>
          <a:ln>
            <a:noFill/>
          </a:ln>
        </p:spPr>
        <p:txBody>
          <a:bodyPr spcFirstLastPara="1" wrap="square" lIns="91425" tIns="91425" rIns="91425" bIns="91425" anchor="t" anchorCtr="0"/>
          <a:lstStyle>
            <a:lvl1pPr marL="609585" marR="0" lvl="0" indent="-457189" algn="l" rtl="0">
              <a:lnSpc>
                <a:spcPct val="115000"/>
              </a:lnSpc>
              <a:spcBef>
                <a:spcPts val="0"/>
              </a:spcBef>
              <a:spcAft>
                <a:spcPts val="0"/>
              </a:spcAft>
              <a:buClr>
                <a:schemeClr val="dk2"/>
              </a:buClr>
              <a:buSzPts val="1800"/>
              <a:buFont typeface="Roboto"/>
              <a:buChar char="●"/>
              <a:defRPr sz="2400" b="0" i="0" u="none" strike="noStrike" cap="none">
                <a:solidFill>
                  <a:schemeClr val="dk2"/>
                </a:solidFill>
                <a:latin typeface="Roboto"/>
                <a:ea typeface="Roboto"/>
                <a:cs typeface="Roboto"/>
                <a:sym typeface="Roboto"/>
              </a:defRPr>
            </a:lvl1pPr>
            <a:lvl2pPr marL="1219170" marR="0" lvl="1" indent="-423323" algn="l" rtl="0">
              <a:lnSpc>
                <a:spcPct val="115000"/>
              </a:lnSpc>
              <a:spcBef>
                <a:spcPts val="2133"/>
              </a:spcBef>
              <a:spcAft>
                <a:spcPts val="0"/>
              </a:spcAft>
              <a:buClr>
                <a:schemeClr val="dk2"/>
              </a:buClr>
              <a:buSzPts val="1400"/>
              <a:buFont typeface="Roboto"/>
              <a:buChar char="○"/>
              <a:defRPr sz="1867" b="0" i="0" u="none" strike="noStrike" cap="none">
                <a:solidFill>
                  <a:schemeClr val="dk2"/>
                </a:solidFill>
                <a:latin typeface="Roboto"/>
                <a:ea typeface="Roboto"/>
                <a:cs typeface="Roboto"/>
                <a:sym typeface="Roboto"/>
              </a:defRPr>
            </a:lvl2pPr>
            <a:lvl3pPr marL="1828754" marR="0" lvl="2" indent="-423323" algn="l" rtl="0">
              <a:lnSpc>
                <a:spcPct val="115000"/>
              </a:lnSpc>
              <a:spcBef>
                <a:spcPts val="2133"/>
              </a:spcBef>
              <a:spcAft>
                <a:spcPts val="0"/>
              </a:spcAft>
              <a:buClr>
                <a:schemeClr val="dk2"/>
              </a:buClr>
              <a:buSzPts val="1400"/>
              <a:buFont typeface="Roboto"/>
              <a:buChar char="■"/>
              <a:defRPr sz="1867" b="0" i="0" u="none" strike="noStrike" cap="none">
                <a:solidFill>
                  <a:schemeClr val="dk2"/>
                </a:solidFill>
                <a:latin typeface="Roboto"/>
                <a:ea typeface="Roboto"/>
                <a:cs typeface="Roboto"/>
                <a:sym typeface="Roboto"/>
              </a:defRPr>
            </a:lvl3pPr>
            <a:lvl4pPr marL="2438339" marR="0" lvl="3" indent="-423323" algn="l" rtl="0">
              <a:lnSpc>
                <a:spcPct val="115000"/>
              </a:lnSpc>
              <a:spcBef>
                <a:spcPts val="2133"/>
              </a:spcBef>
              <a:spcAft>
                <a:spcPts val="0"/>
              </a:spcAft>
              <a:buClr>
                <a:schemeClr val="dk2"/>
              </a:buClr>
              <a:buSzPts val="1400"/>
              <a:buFont typeface="Roboto"/>
              <a:buChar char="●"/>
              <a:defRPr sz="1867" b="0" i="0" u="none" strike="noStrike" cap="none">
                <a:solidFill>
                  <a:schemeClr val="dk2"/>
                </a:solidFill>
                <a:latin typeface="Roboto"/>
                <a:ea typeface="Roboto"/>
                <a:cs typeface="Roboto"/>
                <a:sym typeface="Roboto"/>
              </a:defRPr>
            </a:lvl4pPr>
            <a:lvl5pPr marL="3047924" marR="0" lvl="4" indent="-423323" algn="l" rtl="0">
              <a:lnSpc>
                <a:spcPct val="115000"/>
              </a:lnSpc>
              <a:spcBef>
                <a:spcPts val="2133"/>
              </a:spcBef>
              <a:spcAft>
                <a:spcPts val="0"/>
              </a:spcAft>
              <a:buClr>
                <a:schemeClr val="dk2"/>
              </a:buClr>
              <a:buSzPts val="1400"/>
              <a:buFont typeface="Roboto"/>
              <a:buChar char="○"/>
              <a:defRPr sz="1867" b="0" i="0" u="none" strike="noStrike" cap="none">
                <a:solidFill>
                  <a:schemeClr val="dk2"/>
                </a:solidFill>
                <a:latin typeface="Roboto"/>
                <a:ea typeface="Roboto"/>
                <a:cs typeface="Roboto"/>
                <a:sym typeface="Roboto"/>
              </a:defRPr>
            </a:lvl5pPr>
            <a:lvl6pPr marL="3657509" marR="0" lvl="5" indent="-423323" algn="l" rtl="0">
              <a:lnSpc>
                <a:spcPct val="115000"/>
              </a:lnSpc>
              <a:spcBef>
                <a:spcPts val="2133"/>
              </a:spcBef>
              <a:spcAft>
                <a:spcPts val="0"/>
              </a:spcAft>
              <a:buClr>
                <a:schemeClr val="dk2"/>
              </a:buClr>
              <a:buSzPts val="1400"/>
              <a:buFont typeface="Roboto"/>
              <a:buChar char="■"/>
              <a:defRPr sz="1867" b="0" i="0" u="none" strike="noStrike" cap="none">
                <a:solidFill>
                  <a:schemeClr val="dk2"/>
                </a:solidFill>
                <a:latin typeface="Roboto"/>
                <a:ea typeface="Roboto"/>
                <a:cs typeface="Roboto"/>
                <a:sym typeface="Roboto"/>
              </a:defRPr>
            </a:lvl6pPr>
            <a:lvl7pPr marL="4267093" marR="0" lvl="6" indent="-423323" algn="l" rtl="0">
              <a:lnSpc>
                <a:spcPct val="115000"/>
              </a:lnSpc>
              <a:spcBef>
                <a:spcPts val="2133"/>
              </a:spcBef>
              <a:spcAft>
                <a:spcPts val="0"/>
              </a:spcAft>
              <a:buClr>
                <a:schemeClr val="dk2"/>
              </a:buClr>
              <a:buSzPts val="1400"/>
              <a:buFont typeface="Roboto"/>
              <a:buChar char="●"/>
              <a:defRPr sz="1867" b="0" i="0" u="none" strike="noStrike" cap="none">
                <a:solidFill>
                  <a:schemeClr val="dk2"/>
                </a:solidFill>
                <a:latin typeface="Roboto"/>
                <a:ea typeface="Roboto"/>
                <a:cs typeface="Roboto"/>
                <a:sym typeface="Roboto"/>
              </a:defRPr>
            </a:lvl7pPr>
            <a:lvl8pPr marL="4876678" marR="0" lvl="7" indent="-423323" algn="l" rtl="0">
              <a:lnSpc>
                <a:spcPct val="115000"/>
              </a:lnSpc>
              <a:spcBef>
                <a:spcPts val="2133"/>
              </a:spcBef>
              <a:spcAft>
                <a:spcPts val="0"/>
              </a:spcAft>
              <a:buClr>
                <a:schemeClr val="dk2"/>
              </a:buClr>
              <a:buSzPts val="1400"/>
              <a:buFont typeface="Roboto"/>
              <a:buChar char="○"/>
              <a:defRPr sz="1867" b="0" i="0" u="none" strike="noStrike" cap="none">
                <a:solidFill>
                  <a:schemeClr val="dk2"/>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dk2"/>
              </a:buClr>
              <a:buSzPts val="1400"/>
              <a:buFont typeface="Roboto"/>
              <a:buChar char="■"/>
              <a:defRPr sz="1867" b="0" i="0" u="none" strike="noStrike" cap="none">
                <a:solidFill>
                  <a:schemeClr val="dk2"/>
                </a:solidFill>
                <a:latin typeface="Roboto"/>
                <a:ea typeface="Roboto"/>
                <a:cs typeface="Roboto"/>
                <a:sym typeface="Roboto"/>
              </a:defRPr>
            </a:lvl9pPr>
          </a:lstStyle>
          <a:p>
            <a:endParaRPr/>
          </a:p>
        </p:txBody>
      </p:sp>
      <p:sp>
        <p:nvSpPr>
          <p:cNvPr id="28" name="Google Shape;28;p3"/>
          <p:cNvSpPr txBox="1">
            <a:spLocks noGrp="1"/>
          </p:cNvSpPr>
          <p:nvPr>
            <p:ph type="sldNum" idx="12"/>
          </p:nvPr>
        </p:nvSpPr>
        <p:spPr>
          <a:xfrm>
            <a:off x="11280575" y="6201587"/>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lt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754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3/6/2019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3/6/2019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3/6/2019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3/6/2019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3/6/2019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3/6/2019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3/6/2019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3/6/2019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CBC1C18-307B-4F68-A007-B5B542270E8D}" type="datetimeFigureOut">
              <a:rPr lang="en-US" smtClean="0"/>
              <a:t>3/6/2019</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dirty="0"/>
              <a:t>
              </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8931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7DBC81CB-EA96-4DCA-B61C-1698F848CC06}"/>
              </a:ext>
            </a:extLst>
          </p:cNvPr>
          <p:cNvSpPr>
            <a:spLocks noGrp="1"/>
          </p:cNvSpPr>
          <p:nvPr>
            <p:ph type="title"/>
          </p:nvPr>
        </p:nvSpPr>
        <p:spPr>
          <a:xfrm>
            <a:off x="2379054" y="754392"/>
            <a:ext cx="7956560" cy="1424746"/>
          </a:xfrm>
        </p:spPr>
        <p:txBody>
          <a:bodyPr>
            <a:normAutofit/>
          </a:bodyPr>
          <a:lstStyle/>
          <a:p>
            <a:pPr algn="ctr"/>
            <a:r>
              <a:rPr lang="en-IN" sz="4400" dirty="0">
                <a:solidFill>
                  <a:schemeClr val="accent1"/>
                </a:solidFill>
                <a:latin typeface="Times New Roman" panose="02020603050405020304" pitchFamily="18" charset="0"/>
                <a:cs typeface="Times New Roman" panose="02020603050405020304" pitchFamily="18" charset="0"/>
              </a:rPr>
              <a:t>Smart Irrigation And Monitoring System</a:t>
            </a:r>
          </a:p>
        </p:txBody>
      </p:sp>
      <p:sp>
        <p:nvSpPr>
          <p:cNvPr id="8" name="TextBox 7">
            <a:extLst>
              <a:ext uri="{FF2B5EF4-FFF2-40B4-BE49-F238E27FC236}">
                <a16:creationId xmlns="" xmlns:a16="http://schemas.microsoft.com/office/drawing/2014/main" id="{669622A2-C28D-4433-91D6-96B182755C02}"/>
              </a:ext>
            </a:extLst>
          </p:cNvPr>
          <p:cNvSpPr txBox="1"/>
          <p:nvPr/>
        </p:nvSpPr>
        <p:spPr>
          <a:xfrm>
            <a:off x="1056444" y="3429000"/>
            <a:ext cx="9412336"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Guided By:-										Presented By:- </a:t>
            </a:r>
          </a:p>
          <a:p>
            <a:r>
              <a:rPr lang="en-IN" dirty="0">
                <a:latin typeface="Times New Roman" panose="02020603050405020304" pitchFamily="18" charset="0"/>
                <a:cs typeface="Times New Roman" panose="02020603050405020304" pitchFamily="18" charset="0"/>
              </a:rPr>
              <a:t>		Brijesh Vala Sir 								  Ajay Chauhan - 150303105020</a:t>
            </a:r>
          </a:p>
          <a:p>
            <a:pPr algn="r"/>
            <a:r>
              <a:rPr lang="en-IN" dirty="0">
                <a:latin typeface="Times New Roman" panose="02020603050405020304" pitchFamily="18" charset="0"/>
                <a:cs typeface="Times New Roman" panose="02020603050405020304" pitchFamily="18" charset="0"/>
              </a:rPr>
              <a:t>			   Darsh Patel - 150303105120</a:t>
            </a:r>
          </a:p>
          <a:p>
            <a:pPr algn="r"/>
            <a:r>
              <a:rPr lang="en-IN" dirty="0">
                <a:latin typeface="Times New Roman" panose="02020603050405020304" pitchFamily="18" charset="0"/>
                <a:cs typeface="Times New Roman" panose="02020603050405020304" pitchFamily="18" charset="0"/>
              </a:rPr>
              <a:t>			Devang Bhimani - 150303105015</a:t>
            </a:r>
          </a:p>
          <a:p>
            <a:pPr algn="r"/>
            <a:r>
              <a:rPr lang="en-IN" dirty="0">
                <a:latin typeface="Times New Roman" panose="02020603050405020304" pitchFamily="18" charset="0"/>
                <a:cs typeface="Times New Roman" panose="02020603050405020304" pitchFamily="18" charset="0"/>
              </a:rPr>
              <a:t>			Mritesh Adak - 150303105001</a:t>
            </a:r>
          </a:p>
        </p:txBody>
      </p:sp>
    </p:spTree>
    <p:extLst>
      <p:ext uri="{BB962C8B-B14F-4D97-AF65-F5344CB8AC3E}">
        <p14:creationId xmlns:p14="http://schemas.microsoft.com/office/powerpoint/2010/main" val="130342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020" y="186431"/>
            <a:ext cx="12120979" cy="6350848"/>
          </a:xfrm>
        </p:spPr>
        <p:txBody>
          <a:bodyPr>
            <a:normAutofit lnSpcReduction="10000"/>
          </a:bodyPr>
          <a:lstStyle/>
          <a:p>
            <a:pPr marL="152396" indent="0">
              <a:buNone/>
            </a:pPr>
            <a:r>
              <a:rPr lang="en-US" sz="1600" dirty="0" smtClean="0"/>
              <a:t>03.: </a:t>
            </a:r>
            <a:r>
              <a:rPr lang="en-US" sz="1600" dirty="0"/>
              <a:t>Title of the Journal Paper: Arduino Based Smart Irrigation System using IOT</a:t>
            </a:r>
          </a:p>
          <a:p>
            <a:pPr marL="152396" indent="0">
              <a:buNone/>
            </a:pPr>
            <a:r>
              <a:rPr lang="en-US" sz="1600" dirty="0"/>
              <a:t>Author(s): R.Nandhini1, S.Poovizhi2, Priyanka Jose3, R.Ranjitha4, Dr.S.Anila</a:t>
            </a:r>
          </a:p>
          <a:p>
            <a:pPr marL="152396" indent="0">
              <a:buNone/>
            </a:pPr>
            <a:r>
              <a:rPr lang="en-US" sz="1600" dirty="0"/>
              <a:t>Journal:3rd National Conference on Intelligent Information and Computing Technologies.</a:t>
            </a:r>
          </a:p>
          <a:p>
            <a:pPr lvl="0"/>
            <a:r>
              <a:rPr lang="en-US" sz="1600" dirty="0"/>
              <a:t>Keywords-The main objective of this paper is to automate the irrigation system for 2 main purposes:</a:t>
            </a:r>
          </a:p>
          <a:p>
            <a:pPr lvl="0"/>
            <a:r>
              <a:rPr lang="en-US" sz="1600" dirty="0"/>
              <a:t>1. Water management.</a:t>
            </a:r>
          </a:p>
          <a:p>
            <a:pPr lvl="0"/>
            <a:r>
              <a:rPr lang="en-US" sz="1600" dirty="0"/>
              <a:t>2. Intruder Detection</a:t>
            </a:r>
          </a:p>
          <a:p>
            <a:pPr lvl="0"/>
            <a:r>
              <a:rPr lang="en-US" sz="1600" dirty="0"/>
              <a:t>This system will allow farmers to have access to servers about the field conditions, thus reducing man power.</a:t>
            </a:r>
          </a:p>
          <a:p>
            <a:pPr lvl="0"/>
            <a:r>
              <a:rPr lang="en-US" sz="1600" dirty="0"/>
              <a:t>Agriculture uses 85% fresh water available and this ratio increases as the demand of food grains increases.</a:t>
            </a:r>
          </a:p>
          <a:p>
            <a:pPr lvl="0"/>
            <a:r>
              <a:rPr lang="en-US" sz="1600" dirty="0"/>
              <a:t>Due to this efficient water management has become a major concern that needs to be resolved</a:t>
            </a:r>
          </a:p>
          <a:p>
            <a:pPr lvl="0"/>
            <a:r>
              <a:rPr lang="en-US" sz="1600" dirty="0"/>
              <a:t>The following are the components used for the connection:</a:t>
            </a:r>
          </a:p>
          <a:p>
            <a:pPr lvl="0"/>
            <a:r>
              <a:rPr lang="en-US" sz="1600" dirty="0"/>
              <a:t>Soil moisture sensor: It will detect the moisture level of the soil terms of percentage and update its value to the system.</a:t>
            </a:r>
          </a:p>
          <a:p>
            <a:pPr lvl="0"/>
            <a:r>
              <a:rPr lang="en-US" sz="1600" dirty="0"/>
              <a:t>pH sensor: It detects the nature of the soil  </a:t>
            </a:r>
          </a:p>
          <a:p>
            <a:pPr lvl="0"/>
            <a:r>
              <a:rPr lang="en-US" sz="1600" dirty="0"/>
              <a:t>If pH&lt;7 then acidic nature.</a:t>
            </a:r>
          </a:p>
          <a:p>
            <a:pPr lvl="0"/>
            <a:r>
              <a:rPr lang="en-US" sz="1600" dirty="0"/>
              <a:t>If pH&gt;7 then basic nature. </a:t>
            </a:r>
          </a:p>
          <a:p>
            <a:pPr lvl="0"/>
            <a:r>
              <a:rPr lang="en-US" sz="1600" dirty="0"/>
              <a:t>Pressure sensor: It detects the pressure of atmosphere for weather forecasting.</a:t>
            </a:r>
          </a:p>
          <a:p>
            <a:pPr lvl="0"/>
            <a:r>
              <a:rPr lang="en-US" sz="1600" dirty="0"/>
              <a:t>PIR sensor: Passive Infrared sensor which detects the motion with variation in infrared radiation.</a:t>
            </a:r>
          </a:p>
          <a:p>
            <a:pPr lvl="0"/>
            <a:r>
              <a:rPr lang="en-US" sz="1600" dirty="0"/>
              <a:t>GSM module: Communication of the device via text message and SMS commands.</a:t>
            </a:r>
          </a:p>
          <a:p>
            <a:pPr lvl="0"/>
            <a:r>
              <a:rPr lang="en-US" sz="1600" dirty="0"/>
              <a:t>All these sensors are connected to Arduino Uno and embedded system to fulfill its functionality.</a:t>
            </a:r>
          </a:p>
          <a:p>
            <a:pPr lvl="0"/>
            <a:r>
              <a:rPr lang="en-US" sz="1600" dirty="0"/>
              <a:t>The readings from sensors are sent to the remote device so that the user can monitor the condition of the fields..</a:t>
            </a:r>
          </a:p>
          <a:p>
            <a:pPr lvl="0"/>
            <a:r>
              <a:rPr lang="en-US" sz="1600" dirty="0"/>
              <a:t>The PIR sensors will detect the birds or animals that feed on crop and will protect by repelling them.</a:t>
            </a:r>
          </a:p>
          <a:p>
            <a:pPr lvl="0"/>
            <a:r>
              <a:rPr lang="en-US" sz="1600" dirty="0"/>
              <a:t>Due to server updates farmer can know about crop field nature anytime, anywhere.</a:t>
            </a:r>
          </a:p>
          <a:p>
            <a:pPr lvl="0"/>
            <a:r>
              <a:rPr lang="en-US" sz="1600" dirty="0"/>
              <a:t>Measuring four parameters such as soil moisture, temperature, humidity and pH values and the system intruder detection system.</a:t>
            </a:r>
          </a:p>
          <a:p>
            <a:pPr marL="152396" indent="0">
              <a:buNone/>
            </a:pPr>
            <a:endParaRPr lang="en-US" sz="1600" dirty="0"/>
          </a:p>
          <a:p>
            <a:pPr marL="152396" indent="0">
              <a:buNone/>
            </a:pPr>
            <a:endParaRPr lang="en-US" sz="1600" dirty="0"/>
          </a:p>
        </p:txBody>
      </p:sp>
    </p:spTree>
    <p:extLst>
      <p:ext uri="{BB962C8B-B14F-4D97-AF65-F5344CB8AC3E}">
        <p14:creationId xmlns:p14="http://schemas.microsoft.com/office/powerpoint/2010/main" val="111391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124" y="259307"/>
            <a:ext cx="11360800" cy="810400"/>
          </a:xfrm>
        </p:spPr>
        <p:txBody>
          <a:bodyPr>
            <a:normAutofit/>
          </a:bodyPr>
          <a:lstStyle/>
          <a:p>
            <a:r>
              <a:rPr lang="en-US" sz="3600" dirty="0">
                <a:solidFill>
                  <a:schemeClr val="accent1"/>
                </a:solidFill>
              </a:rPr>
              <a:t>References</a:t>
            </a:r>
          </a:p>
        </p:txBody>
      </p:sp>
      <p:sp>
        <p:nvSpPr>
          <p:cNvPr id="3" name="Text Placeholder 2"/>
          <p:cNvSpPr>
            <a:spLocks noGrp="1"/>
          </p:cNvSpPr>
          <p:nvPr>
            <p:ph type="body" idx="1"/>
          </p:nvPr>
        </p:nvSpPr>
        <p:spPr>
          <a:xfrm>
            <a:off x="245660" y="1008279"/>
            <a:ext cx="11668836" cy="5501703"/>
          </a:xfrm>
        </p:spPr>
        <p:txBody>
          <a:bodyPr/>
          <a:lstStyle/>
          <a:p>
            <a:pPr lvl="0">
              <a:buFont typeface="+mj-lt"/>
              <a:buAutoNum type="arabicPeriod"/>
            </a:pPr>
            <a:r>
              <a:rPr lang="en-US" sz="1600" dirty="0"/>
              <a:t>Archana and Priya, ”Design and Implementation   of   Automatic   Plant Watering System ” presented at International Journal of Advanced Engineering and Global technology , vol-04, Issue-01 , Jan-2016.</a:t>
            </a:r>
          </a:p>
          <a:p>
            <a:pPr lvl="0">
              <a:buFont typeface="+mj-lt"/>
              <a:buAutoNum type="arabicPeriod"/>
            </a:pPr>
            <a:r>
              <a:rPr lang="en-US" sz="1600" dirty="0"/>
              <a:t>Sonali .D. Gainwarand Dinesh.V.Rojatkar   ,“Soil   Parameters Monitoring  with  Automatic  Irrigation System”   presented   at   International Journal  of  Science,  Engineering  and Technology Research(IJSETR),vol-04,Issue 11,Nov 2015. </a:t>
            </a:r>
          </a:p>
          <a:p>
            <a:pPr lvl="0">
              <a:buFont typeface="+mj-lt"/>
              <a:buAutoNum type="arabicPeriod"/>
            </a:pPr>
            <a:r>
              <a:rPr lang="en-US" sz="1600" dirty="0"/>
              <a:t>V.R.Balaji and M.Sudha , “Solar Powered Auto Irrigation System” presented at International Journal of Emerging Technology in Computer Science and Electronics (IJETCSE), vol-20 Issue-2, Feb-2016.</a:t>
            </a:r>
          </a:p>
          <a:p>
            <a:pPr lvl="0">
              <a:buFont typeface="+mj-lt"/>
              <a:buAutoNum type="arabicPeriod"/>
            </a:pPr>
            <a:r>
              <a:rPr lang="en-US" sz="1600" dirty="0"/>
              <a:t>R.Subalakshmi  and  Anu  Amal,  “GSM Based Automated Irrigation using Sensors” presented at Special Issue published in International Journal of Trend in Research and Development (IJTRD), March-2016.</a:t>
            </a:r>
          </a:p>
          <a:p>
            <a:pPr lvl="0">
              <a:buFont typeface="+mj-lt"/>
              <a:buAutoNum type="arabicPeriod"/>
            </a:pPr>
            <a:r>
              <a:rPr lang="en-US" sz="1600" dirty="0"/>
              <a:t>Karan Kansara and Vishal Zaweri,  ”Sensor Based Automated Irrigation System with IOT” presented at International Journal of Computer Science and Information Technologies, vol-06, 2015.</a:t>
            </a:r>
          </a:p>
          <a:p>
            <a:pPr lvl="0"/>
            <a:endParaRPr lang="en-US" sz="1600" dirty="0"/>
          </a:p>
          <a:p>
            <a:pPr lvl="0"/>
            <a:endParaRPr lang="en-US" sz="1600" dirty="0"/>
          </a:p>
          <a:p>
            <a:pPr marL="457189" indent="-304792">
              <a:buFont typeface="+mj-lt"/>
              <a:buAutoNum type="arabicPeriod"/>
            </a:pPr>
            <a:endParaRPr lang="en-US" sz="1600" dirty="0"/>
          </a:p>
        </p:txBody>
      </p:sp>
    </p:spTree>
    <p:extLst>
      <p:ext uri="{BB962C8B-B14F-4D97-AF65-F5344CB8AC3E}">
        <p14:creationId xmlns:p14="http://schemas.microsoft.com/office/powerpoint/2010/main" val="910839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chemeClr val="accent1"/>
                </a:solidFill>
                <a:latin typeface="Times New Roman" panose="02020603050405020304" pitchFamily="18" charset="0"/>
                <a:cs typeface="Times New Roman" panose="02020603050405020304" pitchFamily="18" charset="0"/>
              </a:rPr>
              <a:t>PROBLEM DEFINITION </a:t>
            </a:r>
            <a:endParaRPr lang="en-IN" sz="3600" dirty="0">
              <a:solidFill>
                <a:schemeClr val="accent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IN" dirty="0" smtClean="0">
                <a:latin typeface="Times New Roman" panose="02020603050405020304" pitchFamily="18" charset="0"/>
                <a:cs typeface="Times New Roman" panose="02020603050405020304" pitchFamily="18" charset="0"/>
              </a:rPr>
              <a:t>Due to scarcity in rainfall and inadequate water management the agriculture in </a:t>
            </a:r>
            <a:r>
              <a:rPr lang="en-IN" dirty="0" err="1" smtClean="0">
                <a:latin typeface="Times New Roman" panose="02020603050405020304" pitchFamily="18" charset="0"/>
                <a:cs typeface="Times New Roman" panose="02020603050405020304" pitchFamily="18" charset="0"/>
              </a:rPr>
              <a:t>india</a:t>
            </a:r>
            <a:r>
              <a:rPr lang="en-IN" dirty="0" smtClean="0">
                <a:latin typeface="Times New Roman" panose="02020603050405020304" pitchFamily="18" charset="0"/>
                <a:cs typeface="Times New Roman" panose="02020603050405020304" pitchFamily="18" charset="0"/>
              </a:rPr>
              <a:t> is suffering a lot of failure.</a:t>
            </a:r>
          </a:p>
          <a:p>
            <a:r>
              <a:rPr lang="en-IN" dirty="0" smtClean="0">
                <a:latin typeface="Times New Roman" panose="02020603050405020304" pitchFamily="18" charset="0"/>
                <a:cs typeface="Times New Roman" panose="02020603050405020304" pitchFamily="18" charset="0"/>
              </a:rPr>
              <a:t>Even Today the water supply is not available to many agriculture lands.</a:t>
            </a:r>
          </a:p>
          <a:p>
            <a:r>
              <a:rPr lang="en-IN" dirty="0" smtClean="0">
                <a:latin typeface="Times New Roman" panose="02020603050405020304" pitchFamily="18" charset="0"/>
                <a:cs typeface="Times New Roman" panose="02020603050405020304" pitchFamily="18" charset="0"/>
              </a:rPr>
              <a:t>So using automated technology in irrigation we can solve their problems still many part of our </a:t>
            </a:r>
            <a:r>
              <a:rPr lang="en-IN" dirty="0" err="1" smtClean="0">
                <a:latin typeface="Times New Roman" panose="02020603050405020304" pitchFamily="18" charset="0"/>
                <a:cs typeface="Times New Roman" panose="02020603050405020304" pitchFamily="18" charset="0"/>
              </a:rPr>
              <a:t>india</a:t>
            </a:r>
            <a:r>
              <a:rPr lang="en-IN" dirty="0" smtClean="0">
                <a:latin typeface="Times New Roman" panose="02020603050405020304" pitchFamily="18" charset="0"/>
                <a:cs typeface="Times New Roman" panose="02020603050405020304" pitchFamily="18" charset="0"/>
              </a:rPr>
              <a:t> it is not adopted due to high price of machinery and low output of crops. So lot of farmers can not  afford this system.</a:t>
            </a:r>
          </a:p>
          <a:p>
            <a:r>
              <a:rPr lang="en-IN" dirty="0" smtClean="0">
                <a:latin typeface="Times New Roman" panose="02020603050405020304" pitchFamily="18" charset="0"/>
                <a:cs typeface="Times New Roman" panose="02020603050405020304" pitchFamily="18" charset="0"/>
              </a:rPr>
              <a:t>We came up with low budget automated irrigation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494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chemeClr val="accent1"/>
                </a:solidFill>
              </a:rPr>
              <a:t>COMPONENT USE</a:t>
            </a:r>
            <a:endParaRPr lang="en-IN" sz="3600" dirty="0">
              <a:solidFill>
                <a:schemeClr val="accent1"/>
              </a:solidFill>
            </a:endParaRPr>
          </a:p>
        </p:txBody>
      </p:sp>
      <p:sp>
        <p:nvSpPr>
          <p:cNvPr id="3" name="Text Placeholder 2"/>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Soil Moisture </a:t>
            </a:r>
            <a:r>
              <a:rPr lang="en-IN" dirty="0" smtClean="0">
                <a:latin typeface="Times New Roman" panose="02020603050405020304" pitchFamily="18" charset="0"/>
                <a:cs typeface="Times New Roman" panose="02020603050405020304" pitchFamily="18" charset="0"/>
              </a:rPr>
              <a:t>Sensor</a:t>
            </a: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Relay</a:t>
            </a:r>
          </a:p>
          <a:p>
            <a:r>
              <a:rPr lang="en-US" dirty="0">
                <a:latin typeface="Times New Roman" panose="02020603050405020304" pitchFamily="18" charset="0"/>
                <a:cs typeface="Times New Roman" panose="02020603050405020304" pitchFamily="18" charset="0"/>
              </a:rPr>
              <a:t>LCD </a:t>
            </a:r>
            <a:r>
              <a:rPr lang="en-US" dirty="0" smtClean="0">
                <a:latin typeface="Times New Roman" panose="02020603050405020304" pitchFamily="18" charset="0"/>
                <a:cs typeface="Times New Roman" panose="02020603050405020304" pitchFamily="18" charset="0"/>
              </a:rPr>
              <a:t>pinout</a:t>
            </a:r>
            <a:endParaRPr lang="en-IN"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GSM module</a:t>
            </a:r>
          </a:p>
          <a:p>
            <a:r>
              <a:rPr lang="en-US" dirty="0" smtClean="0">
                <a:latin typeface="Times New Roman" panose="02020603050405020304" pitchFamily="18" charset="0"/>
                <a:cs typeface="Times New Roman" panose="02020603050405020304" pitchFamily="18" charset="0"/>
              </a:rPr>
              <a:t>Motor</a:t>
            </a:r>
          </a:p>
          <a:p>
            <a:r>
              <a:rPr lang="en-US" dirty="0" smtClean="0">
                <a:latin typeface="Times New Roman" panose="02020603050405020304" pitchFamily="18" charset="0"/>
                <a:cs typeface="Times New Roman" panose="02020603050405020304" pitchFamily="18" charset="0"/>
              </a:rPr>
              <a:t>Temperature and humidity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5558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chemeClr val="accent1"/>
                </a:solidFill>
              </a:rPr>
              <a:t>1. Soil Moisture </a:t>
            </a:r>
            <a:r>
              <a:rPr lang="en-IN" sz="3600" dirty="0">
                <a:solidFill>
                  <a:schemeClr val="accent1"/>
                </a:solidFill>
              </a:rPr>
              <a:t>S</a:t>
            </a:r>
            <a:r>
              <a:rPr lang="en-IN" sz="3600" dirty="0" smtClean="0">
                <a:solidFill>
                  <a:schemeClr val="accent1"/>
                </a:solidFill>
              </a:rPr>
              <a:t>ensor</a:t>
            </a:r>
            <a:endParaRPr lang="en-IN" sz="3600" dirty="0">
              <a:solidFill>
                <a:schemeClr val="accent1"/>
              </a:solidFill>
            </a:endParaRPr>
          </a:p>
        </p:txBody>
      </p:sp>
      <p:sp>
        <p:nvSpPr>
          <p:cNvPr id="3" name="Text Placeholder 2"/>
          <p:cNvSpPr>
            <a:spLocks noGrp="1"/>
          </p:cNvSpPr>
          <p:nvPr>
            <p:ph type="body" idx="1"/>
          </p:nvPr>
        </p:nvSpPr>
        <p:spPr/>
        <p:txBody>
          <a:bodyPr>
            <a:normAutofit/>
          </a:bodyPr>
          <a:lstStyle/>
          <a:p>
            <a:r>
              <a:rPr lang="en-IN" sz="2000" dirty="0">
                <a:latin typeface="Times New Roman" panose="02020603050405020304" pitchFamily="18" charset="0"/>
                <a:cs typeface="Times New Roman" panose="02020603050405020304" pitchFamily="18" charset="0"/>
              </a:rPr>
              <a:t>The soil moisture sensor is installed in the ground and it keeps the check of its value</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moisture level is predefined on the </a:t>
            </a:r>
            <a:r>
              <a:rPr lang="en-IN" sz="2000" dirty="0" err="1">
                <a:latin typeface="Times New Roman" panose="02020603050405020304" pitchFamily="18" charset="0"/>
                <a:cs typeface="Times New Roman" panose="02020603050405020304" pitchFamily="18" charset="0"/>
              </a:rPr>
              <a:t>arduino</a:t>
            </a:r>
            <a:r>
              <a:rPr lang="en-IN" sz="2000" dirty="0">
                <a:latin typeface="Times New Roman" panose="02020603050405020304" pitchFamily="18" charset="0"/>
                <a:cs typeface="Times New Roman" panose="02020603050405020304" pitchFamily="18" charset="0"/>
              </a:rPr>
              <a:t> program and it starts sensing the value of moisture. As the value of moisture decreases i.e. low water level content, the water pump will be triggered and water will start to flow from the water resource.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water will keep on flowing until the moisture level reaches the desired value. The value of moisture can be changed based on what the farmer is growing. Lets say the farmer is growing rice. Rice requires flood irrigation and constant water in its ground area</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For this purpose the moisture level sensor should be set to the maximum so that flood irrigation can be achieved. Rice can be grown in cool environment and high moisture level and the conditions can be met easily with this project.</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8080" y="322333"/>
            <a:ext cx="1902252" cy="1615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3847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chemeClr val="accent1"/>
                </a:solidFill>
                <a:latin typeface="Times New Roman" panose="02020603050405020304" pitchFamily="18" charset="0"/>
                <a:cs typeface="Times New Roman" panose="02020603050405020304" pitchFamily="18" charset="0"/>
              </a:rPr>
              <a:t>2. Relay </a:t>
            </a:r>
            <a:endParaRPr lang="en-IN" sz="3600" dirty="0">
              <a:solidFill>
                <a:schemeClr val="accent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Relay is used to control the A.C. motors from the controlled DC signal. It can isolate one operated electrical circuit to another</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principle behind the electromagnet operates the close and open circuit. Relay is applied wide area electronic circuits such as industrial control circuit, high power amplifier, telephone exchange, etc.</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409" y="4230766"/>
            <a:ext cx="2825089" cy="1922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3472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081" y="573963"/>
            <a:ext cx="11598979" cy="810400"/>
          </a:xfrm>
        </p:spPr>
        <p:txBody>
          <a:bodyPr>
            <a:normAutofit fontScale="90000"/>
          </a:bodyPr>
          <a:lstStyle/>
          <a:p>
            <a:r>
              <a:rPr lang="en-IN" dirty="0" smtClean="0">
                <a:solidFill>
                  <a:schemeClr val="accent1"/>
                </a:solidFill>
              </a:rPr>
              <a:t>3. </a:t>
            </a:r>
            <a:r>
              <a:rPr lang="en-US" dirty="0">
                <a:solidFill>
                  <a:schemeClr val="accent1"/>
                </a:solidFill>
                <a:latin typeface="Times New Roman" panose="02020603050405020304" pitchFamily="18" charset="0"/>
                <a:cs typeface="Times New Roman" panose="02020603050405020304" pitchFamily="18" charset="0"/>
              </a:rPr>
              <a:t>LCD pinout</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p>
        </p:txBody>
      </p:sp>
      <p:sp>
        <p:nvSpPr>
          <p:cNvPr id="3" name="Text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It has 16 pins and the first one from the left to right is the Ground pin. The second pin is the VCC which we connect the 5 V pin on the Arduino board.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Next </a:t>
            </a:r>
            <a:r>
              <a:rPr lang="en-US" dirty="0">
                <a:latin typeface="Times New Roman" panose="02020603050405020304" pitchFamily="18" charset="0"/>
                <a:cs typeface="Times New Roman" panose="02020603050405020304" pitchFamily="18" charset="0"/>
              </a:rPr>
              <a:t>is the V0 pin on which we can attach a potentiometer for controlling the contrast of the display.</a:t>
            </a:r>
            <a:endParaRPr lang="en-IN" dirty="0">
              <a:latin typeface="Times New Roman" panose="02020603050405020304" pitchFamily="18" charset="0"/>
              <a:cs typeface="Times New Roman" panose="02020603050405020304" pitchFamily="18" charset="0"/>
            </a:endParaRP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767" y="3718209"/>
            <a:ext cx="3863217" cy="20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5427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1"/>
                </a:solidFill>
              </a:rPr>
              <a:t>4. </a:t>
            </a:r>
            <a:r>
              <a:rPr lang="en-US" sz="4400" dirty="0">
                <a:solidFill>
                  <a:schemeClr val="accent1"/>
                </a:solidFill>
                <a:latin typeface="Times New Roman" panose="02020603050405020304" pitchFamily="18" charset="0"/>
                <a:cs typeface="Times New Roman" panose="02020603050405020304" pitchFamily="18" charset="0"/>
              </a:rPr>
              <a:t>GSM module</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IN" sz="4400" dirty="0"/>
          </a:p>
        </p:txBody>
      </p:sp>
      <p:sp>
        <p:nvSpPr>
          <p:cNvPr id="3" name="Text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IEEE standard of GSM is 802.11 and its stands for Global System for Mobile communication. It is digital transmitting and receiving technology used in cellular mobiles for open air.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project we have used a GSM module to communicate between farmer and system for long range inspection. GSM is supported in basic mobile handset.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consists of an antenna which will transmit and receive messages from GSM mobile phone.</a:t>
            </a:r>
            <a:endParaRPr lang="en-IN" dirty="0">
              <a:latin typeface="Times New Roman" panose="02020603050405020304" pitchFamily="18" charset="0"/>
              <a:cs typeface="Times New Roman" panose="02020603050405020304" pitchFamily="18" charset="0"/>
            </a:endParaRP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0364" y="4394579"/>
            <a:ext cx="2893326" cy="1959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7042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1"/>
                </a:solidFill>
                <a:latin typeface="Times New Roman" panose="02020603050405020304" pitchFamily="18" charset="0"/>
                <a:cs typeface="Times New Roman" panose="02020603050405020304" pitchFamily="18" charset="0"/>
              </a:rPr>
              <a:t>Circuit Diagram Of The Project</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008" y="2143124"/>
            <a:ext cx="7643717" cy="357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05939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chemeClr val="accent1"/>
                </a:solidFill>
                <a:latin typeface="Times New Roman" panose="02020603050405020304" pitchFamily="18" charset="0"/>
                <a:cs typeface="Times New Roman" panose="02020603050405020304" pitchFamily="18" charset="0"/>
              </a:rPr>
              <a:t>Working</a:t>
            </a:r>
            <a:r>
              <a:rPr lang="en-IN" sz="3600" dirty="0" smtClean="0">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fontScale="85000" lnSpcReduction="10000"/>
          </a:bodyPr>
          <a:lstStyle/>
          <a:p>
            <a:r>
              <a:rPr lang="en-IN" dirty="0">
                <a:latin typeface="Times New Roman" panose="02020603050405020304" pitchFamily="18" charset="0"/>
                <a:cs typeface="Times New Roman" panose="02020603050405020304" pitchFamily="18" charset="0"/>
              </a:rPr>
              <a:t>The automatic irrigation system was designed to continuously sense the moisture </a:t>
            </a:r>
            <a:r>
              <a:rPr lang="en-IN" dirty="0" smtClean="0">
                <a:latin typeface="Times New Roman" panose="02020603050405020304" pitchFamily="18" charset="0"/>
                <a:cs typeface="Times New Roman" panose="02020603050405020304" pitchFamily="18" charset="0"/>
              </a:rPr>
              <a:t>level </a:t>
            </a:r>
            <a:r>
              <a:rPr lang="en-IN" dirty="0">
                <a:latin typeface="Times New Roman" panose="02020603050405020304" pitchFamily="18" charset="0"/>
                <a:cs typeface="Times New Roman" panose="02020603050405020304" pitchFamily="18" charset="0"/>
              </a:rPr>
              <a:t>of the soil</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system responds appropriately by watering the soil with the exact amount of water required and then shuts down the water supply when the required amount of soil moisture is achieved.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reference amount of soil moisture is already fed to the microcontroller beforehand. This reference soil moisture content was made to be adjustable for the three most common soil types (sandy, loamy and clayey soils</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moisture sensors and temperature sensors were designed using probes made from corrosion resistant material which can be stuck into soil sample.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Voltage </a:t>
            </a:r>
            <a:r>
              <a:rPr lang="en-IN" dirty="0">
                <a:latin typeface="Times New Roman" panose="02020603050405020304" pitchFamily="18" charset="0"/>
                <a:cs typeface="Times New Roman" panose="02020603050405020304" pitchFamily="18" charset="0"/>
              </a:rPr>
              <a:t>levels corresponding to the wet and dry status of the soil sample were computed by measuring the resistance between the moisture probes and matching them to output voltage of a comparator circuit.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Also </a:t>
            </a:r>
            <a:r>
              <a:rPr lang="en-IN" dirty="0">
                <a:latin typeface="Times New Roman" panose="02020603050405020304" pitchFamily="18" charset="0"/>
                <a:cs typeface="Times New Roman" panose="02020603050405020304" pitchFamily="18" charset="0"/>
              </a:rPr>
              <a:t>the data is received from the sensor along with the state of the motor is notified to the client via SMS and it is done with the use of a GSM module..</a:t>
            </a:r>
            <a:endParaRPr lang="en-I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369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F6CA541A-3C4B-49FA-B67D-10D843425E25}"/>
              </a:ext>
            </a:extLst>
          </p:cNvPr>
          <p:cNvSpPr>
            <a:spLocks noGrp="1"/>
          </p:cNvSpPr>
          <p:nvPr>
            <p:ph type="title"/>
          </p:nvPr>
        </p:nvSpPr>
        <p:spPr>
          <a:xfrm>
            <a:off x="1146412" y="609600"/>
            <a:ext cx="9872108" cy="1356360"/>
          </a:xfrm>
        </p:spPr>
        <p:txBody>
          <a:bodyPr>
            <a:normAutofit/>
          </a:bodyPr>
          <a:lstStyle/>
          <a:p>
            <a:r>
              <a:rPr lang="en-IN" sz="3600" dirty="0">
                <a:latin typeface="Times New Roman" panose="02020603050405020304" pitchFamily="18" charset="0"/>
                <a:cs typeface="Times New Roman" panose="02020603050405020304" pitchFamily="18" charset="0"/>
              </a:rPr>
              <a:t>Motivation:-</a:t>
            </a:r>
          </a:p>
        </p:txBody>
      </p:sp>
      <p:sp>
        <p:nvSpPr>
          <p:cNvPr id="5" name="Content Placeholder 4">
            <a:extLst>
              <a:ext uri="{FF2B5EF4-FFF2-40B4-BE49-F238E27FC236}">
                <a16:creationId xmlns="" xmlns:a16="http://schemas.microsoft.com/office/drawing/2014/main" id="{208AB54C-1471-4F89-9381-4EDE3944E87D}"/>
              </a:ext>
            </a:extLst>
          </p:cNvPr>
          <p:cNvSpPr>
            <a:spLocks noGrp="1"/>
          </p:cNvSpPr>
          <p:nvPr>
            <p:ph idx="1"/>
          </p:nvPr>
        </p:nvSpPr>
        <p:spPr/>
        <p:txBody>
          <a:bodyPr>
            <a:normAutofit/>
          </a:bodyPr>
          <a:lstStyle/>
          <a:p>
            <a:r>
              <a:rPr lang="en-IN" dirty="0">
                <a:solidFill>
                  <a:schemeClr val="tx1"/>
                </a:solidFill>
                <a:latin typeface="Times New Roman" panose="02020603050405020304" pitchFamily="18" charset="0"/>
                <a:cs typeface="Times New Roman" panose="02020603050405020304" pitchFamily="18" charset="0"/>
              </a:rPr>
              <a:t>Today water has become one of the most precious resource on the Earth and one of the most important factors in agriculture is water availability. Water availability is also a critical variable for virtually every other economic activity, including industry, the energy sector, and public use. </a:t>
            </a:r>
          </a:p>
          <a:p>
            <a:r>
              <a:rPr lang="en-IN" dirty="0">
                <a:solidFill>
                  <a:schemeClr val="tx1"/>
                </a:solidFill>
                <a:latin typeface="Times New Roman" panose="02020603050405020304" pitchFamily="18" charset="0"/>
                <a:cs typeface="Times New Roman" panose="02020603050405020304" pitchFamily="18" charset="0"/>
              </a:rPr>
              <a:t>In recent years, water availability has become an issue. To schedule irrigation properly, a grower must know the environmental demand for surface water. </a:t>
            </a:r>
          </a:p>
          <a:p>
            <a:r>
              <a:rPr lang="en-IN" dirty="0">
                <a:solidFill>
                  <a:schemeClr val="tx1"/>
                </a:solidFill>
                <a:latin typeface="Times New Roman" panose="02020603050405020304" pitchFamily="18" charset="0"/>
                <a:cs typeface="Times New Roman" panose="02020603050405020304" pitchFamily="18" charset="0"/>
              </a:rPr>
              <a:t>Knowledge of exact amount of water required by different crop in a given set of climatological condition of a region is great help in planning of irrigation scheme, irrigation scheduling, effective design and management of irrigation system. This is achieved by use of irrigation controllers</a:t>
            </a:r>
            <a:r>
              <a:rPr lang="en-IN" dirty="0">
                <a:solidFill>
                  <a:schemeClr val="tx1"/>
                </a:solidFill>
              </a:rPr>
              <a:t>.</a:t>
            </a:r>
          </a:p>
        </p:txBody>
      </p:sp>
    </p:spTree>
    <p:extLst>
      <p:ext uri="{BB962C8B-B14F-4D97-AF65-F5344CB8AC3E}">
        <p14:creationId xmlns:p14="http://schemas.microsoft.com/office/powerpoint/2010/main" val="1371150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546667"/>
            <a:ext cx="10872000" cy="810400"/>
          </a:xfrm>
        </p:spPr>
        <p:txBody>
          <a:bodyPr>
            <a:normAutofit/>
          </a:bodyPr>
          <a:lstStyle/>
          <a:p>
            <a:r>
              <a:rPr lang="en-IN" sz="3600" dirty="0" smtClean="0">
                <a:solidFill>
                  <a:schemeClr val="accent1"/>
                </a:solidFill>
                <a:latin typeface="Times New Roman" panose="02020603050405020304" pitchFamily="18" charset="0"/>
                <a:cs typeface="Times New Roman" panose="02020603050405020304" pitchFamily="18" charset="0"/>
              </a:rPr>
              <a:t>Overall Concept </a:t>
            </a:r>
            <a:r>
              <a:rPr lang="en-IN" sz="3600" dirty="0">
                <a:solidFill>
                  <a:schemeClr val="accent1"/>
                </a:solidFill>
                <a:latin typeface="Times New Roman" panose="02020603050405020304" pitchFamily="18" charset="0"/>
                <a:cs typeface="Times New Roman" panose="02020603050405020304" pitchFamily="18" charset="0"/>
              </a:rPr>
              <a:t>O</a:t>
            </a:r>
            <a:r>
              <a:rPr lang="en-IN" sz="3600" dirty="0" smtClean="0">
                <a:solidFill>
                  <a:schemeClr val="accent1"/>
                </a:solidFill>
                <a:latin typeface="Times New Roman" panose="02020603050405020304" pitchFamily="18" charset="0"/>
                <a:cs typeface="Times New Roman" panose="02020603050405020304" pitchFamily="18" charset="0"/>
              </a:rPr>
              <a:t>f </a:t>
            </a:r>
            <a:r>
              <a:rPr lang="en-IN" sz="3600" dirty="0">
                <a:solidFill>
                  <a:schemeClr val="accent1"/>
                </a:solidFill>
                <a:latin typeface="Times New Roman" panose="02020603050405020304" pitchFamily="18" charset="0"/>
                <a:cs typeface="Times New Roman" panose="02020603050405020304" pitchFamily="18" charset="0"/>
              </a:rPr>
              <a:t>O</a:t>
            </a:r>
            <a:r>
              <a:rPr lang="en-IN" sz="3600" dirty="0" smtClean="0">
                <a:solidFill>
                  <a:schemeClr val="accent1"/>
                </a:solidFill>
                <a:latin typeface="Times New Roman" panose="02020603050405020304" pitchFamily="18" charset="0"/>
                <a:cs typeface="Times New Roman" panose="02020603050405020304" pitchFamily="18" charset="0"/>
              </a:rPr>
              <a:t>ur </a:t>
            </a:r>
            <a:r>
              <a:rPr lang="en-IN" sz="3600" dirty="0">
                <a:solidFill>
                  <a:schemeClr val="accent1"/>
                </a:solidFill>
                <a:latin typeface="Times New Roman" panose="02020603050405020304" pitchFamily="18" charset="0"/>
                <a:cs typeface="Times New Roman" panose="02020603050405020304" pitchFamily="18" charset="0"/>
              </a:rPr>
              <a:t>P</a:t>
            </a:r>
            <a:r>
              <a:rPr lang="en-IN" sz="3600" dirty="0" smtClean="0">
                <a:solidFill>
                  <a:schemeClr val="accent1"/>
                </a:solidFill>
                <a:latin typeface="Times New Roman" panose="02020603050405020304" pitchFamily="18" charset="0"/>
                <a:cs typeface="Times New Roman" panose="02020603050405020304" pitchFamily="18" charset="0"/>
              </a:rPr>
              <a:t>roject</a:t>
            </a:r>
            <a:endParaRPr lang="en-IN" sz="3600" dirty="0">
              <a:solidFill>
                <a:schemeClr val="accent1"/>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51" y="1596789"/>
            <a:ext cx="7819006" cy="474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7881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433" y="546667"/>
            <a:ext cx="11366967" cy="810400"/>
          </a:xfrm>
        </p:spPr>
        <p:txBody>
          <a:bodyPr>
            <a:normAutofit/>
          </a:bodyPr>
          <a:lstStyle/>
          <a:p>
            <a:r>
              <a:rPr lang="en-IN" sz="3600" dirty="0">
                <a:solidFill>
                  <a:schemeClr val="accent1"/>
                </a:solidFill>
                <a:latin typeface="Times New Roman" panose="02020603050405020304" pitchFamily="18" charset="0"/>
                <a:cs typeface="Times New Roman" panose="02020603050405020304" pitchFamily="18" charset="0"/>
              </a:rPr>
              <a:t>DRAWBACK AND FUTURE WORK OF MODEL</a:t>
            </a:r>
            <a:r>
              <a:rPr lang="en-IN" sz="3600" dirty="0">
                <a:solidFill>
                  <a:schemeClr val="accent1"/>
                </a:solidFill>
              </a:rPr>
              <a:t>.</a:t>
            </a:r>
          </a:p>
        </p:txBody>
      </p:sp>
      <p:sp>
        <p:nvSpPr>
          <p:cNvPr id="3" name="Text Placeholder 2"/>
          <p:cNvSpPr>
            <a:spLocks noGrp="1"/>
          </p:cNvSpPr>
          <p:nvPr>
            <p:ph type="body" idx="1"/>
          </p:nvPr>
        </p:nvSpPr>
        <p:spPr/>
        <p:txBody>
          <a:bodyPr/>
          <a:lstStyle/>
          <a:p>
            <a:r>
              <a:rPr lang="en-IN" b="1" dirty="0">
                <a:latin typeface="Times New Roman" panose="02020603050405020304" pitchFamily="18" charset="0"/>
                <a:cs typeface="Times New Roman" panose="02020603050405020304" pitchFamily="18" charset="0"/>
              </a:rPr>
              <a:t>Drawbacks</a:t>
            </a:r>
            <a:r>
              <a:rPr lang="en-IN" dirty="0">
                <a:latin typeface="Times New Roman" panose="02020603050405020304" pitchFamily="18" charset="0"/>
                <a:cs typeface="Times New Roman" panose="02020603050405020304" pitchFamily="18" charset="0"/>
              </a:rPr>
              <a:t>:</a:t>
            </a:r>
          </a:p>
          <a:p>
            <a:pPr lvl="0"/>
            <a:r>
              <a:rPr lang="en-IN" dirty="0">
                <a:latin typeface="Times New Roman" panose="02020603050405020304" pitchFamily="18" charset="0"/>
                <a:cs typeface="Times New Roman" panose="02020603050405020304" pitchFamily="18" charset="0"/>
              </a:rPr>
              <a:t>This system requires </a:t>
            </a:r>
            <a:r>
              <a:rPr lang="en-IN" smtClean="0">
                <a:latin typeface="Times New Roman" panose="02020603050405020304" pitchFamily="18" charset="0"/>
                <a:cs typeface="Times New Roman" panose="02020603050405020304" pitchFamily="18" charset="0"/>
              </a:rPr>
              <a:t>continuous GSM connectivity </a:t>
            </a:r>
            <a:r>
              <a:rPr lang="en-IN" dirty="0">
                <a:latin typeface="Times New Roman" panose="02020603050405020304" pitchFamily="18" charset="0"/>
                <a:cs typeface="Times New Roman" panose="02020603050405020304" pitchFamily="18" charset="0"/>
              </a:rPr>
              <a:t>as the live data can be recorded on the system</a:t>
            </a:r>
          </a:p>
          <a:p>
            <a:pPr lvl="0"/>
            <a:r>
              <a:rPr lang="en-IN" dirty="0">
                <a:latin typeface="Times New Roman" panose="02020603050405020304" pitchFamily="18" charset="0"/>
                <a:cs typeface="Times New Roman" panose="02020603050405020304" pitchFamily="18" charset="0"/>
              </a:rPr>
              <a:t>As the area of irrigation increases, more number of sensors are needed that increases the total cost of system.</a:t>
            </a:r>
          </a:p>
          <a:p>
            <a:pPr lvl="0"/>
            <a:r>
              <a:rPr lang="en-IN" dirty="0">
                <a:latin typeface="Times New Roman" panose="02020603050405020304" pitchFamily="18" charset="0"/>
                <a:cs typeface="Times New Roman" panose="02020603050405020304" pitchFamily="18" charset="0"/>
              </a:rPr>
              <a:t>The security of the agriculture is not ensured against the attacks of stray animals.</a:t>
            </a:r>
          </a:p>
          <a:p>
            <a:pPr lvl="0"/>
            <a:r>
              <a:rPr lang="en-IN" dirty="0">
                <a:latin typeface="Times New Roman" panose="02020603050405020304" pitchFamily="18" charset="0"/>
                <a:cs typeface="Times New Roman" panose="02020603050405020304" pitchFamily="18" charset="0"/>
              </a:rPr>
              <a:t>The sprinkler system is the most expensive mode of watering.</a:t>
            </a:r>
          </a:p>
          <a:p>
            <a:endParaRPr lang="en-IN" dirty="0"/>
          </a:p>
        </p:txBody>
      </p:sp>
    </p:spTree>
    <p:extLst>
      <p:ext uri="{BB962C8B-B14F-4D97-AF65-F5344CB8AC3E}">
        <p14:creationId xmlns:p14="http://schemas.microsoft.com/office/powerpoint/2010/main" val="4024491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1"/>
                </a:solidFill>
                <a:latin typeface="Times New Roman" panose="02020603050405020304" pitchFamily="18" charset="0"/>
                <a:cs typeface="Times New Roman" panose="02020603050405020304" pitchFamily="18" charset="0"/>
              </a:rPr>
              <a:t>Future work for this model</a:t>
            </a:r>
            <a:r>
              <a:rPr lang="en-IN" dirty="0"/>
              <a:t/>
            </a:r>
            <a:br>
              <a:rPr lang="en-IN" dirty="0"/>
            </a:br>
            <a:endParaRPr lang="en-IN" dirty="0"/>
          </a:p>
        </p:txBody>
      </p:sp>
      <p:sp>
        <p:nvSpPr>
          <p:cNvPr id="3" name="Text Placeholder 2"/>
          <p:cNvSpPr>
            <a:spLocks noGrp="1"/>
          </p:cNvSpPr>
          <p:nvPr>
            <p:ph type="body" idx="1"/>
          </p:nvPr>
        </p:nvSpPr>
        <p:spPr/>
        <p:txBody>
          <a:bodyPr>
            <a:normAutofit fontScale="92500"/>
          </a:bodyPr>
          <a:lstStyle/>
          <a:p>
            <a:r>
              <a:rPr lang="en-IN" dirty="0" smtClean="0">
                <a:latin typeface="Times New Roman" panose="02020603050405020304" pitchFamily="18" charset="0"/>
                <a:cs typeface="Times New Roman" panose="02020603050405020304" pitchFamily="18" charset="0"/>
              </a:rPr>
              <a:t>Alarm </a:t>
            </a:r>
            <a:r>
              <a:rPr lang="en-IN" dirty="0">
                <a:latin typeface="Times New Roman" panose="02020603050405020304" pitchFamily="18" charset="0"/>
                <a:cs typeface="Times New Roman" panose="02020603050405020304" pitchFamily="18" charset="0"/>
              </a:rPr>
              <a:t>System can be used to alert the Farmer/Land Owner in case of any Unusual activities on the field: this can be obtained by having sensors around to monitor the Field of by installing a live surveillance which can detect unusual movement by image processing.</a:t>
            </a:r>
          </a:p>
          <a:p>
            <a:r>
              <a:rPr lang="en-IN" dirty="0" smtClean="0">
                <a:latin typeface="Times New Roman" panose="02020603050405020304" pitchFamily="18" charset="0"/>
                <a:cs typeface="Times New Roman" panose="02020603050405020304" pitchFamily="18" charset="0"/>
              </a:rPr>
              <a:t>Installation </a:t>
            </a:r>
            <a:r>
              <a:rPr lang="en-IN" dirty="0">
                <a:latin typeface="Times New Roman" panose="02020603050405020304" pitchFamily="18" charset="0"/>
                <a:cs typeface="Times New Roman" panose="02020603050405020304" pitchFamily="18" charset="0"/>
              </a:rPr>
              <a:t>of a solar panel for providing electricity instead of a Pump: As solar </a:t>
            </a:r>
            <a:r>
              <a:rPr lang="en-IN" dirty="0" smtClean="0">
                <a:latin typeface="Times New Roman" panose="02020603050405020304" pitchFamily="18" charset="0"/>
                <a:cs typeface="Times New Roman" panose="02020603050405020304" pitchFamily="18" charset="0"/>
              </a:rPr>
              <a:t>energy </a:t>
            </a:r>
            <a:r>
              <a:rPr lang="en-IN" dirty="0">
                <a:latin typeface="Times New Roman" panose="02020603050405020304" pitchFamily="18" charset="0"/>
                <a:cs typeface="Times New Roman" panose="02020603050405020304" pitchFamily="18" charset="0"/>
              </a:rPr>
              <a:t>is a renewable source and is in abundance, this can be used to save energy.</a:t>
            </a:r>
          </a:p>
          <a:p>
            <a:r>
              <a:rPr lang="en-IN" dirty="0" smtClean="0">
                <a:latin typeface="Times New Roman" panose="02020603050405020304" pitchFamily="18" charset="0"/>
                <a:cs typeface="Times New Roman" panose="02020603050405020304" pitchFamily="18" charset="0"/>
              </a:rPr>
              <a:t>Providing </a:t>
            </a:r>
            <a:r>
              <a:rPr lang="en-IN" dirty="0">
                <a:latin typeface="Times New Roman" panose="02020603050405020304" pitchFamily="18" charset="0"/>
                <a:cs typeface="Times New Roman" panose="02020603050405020304" pitchFamily="18" charset="0"/>
              </a:rPr>
              <a:t>Different types of Irrigation according to crops: Not limiting ourselves to one type of watering method but using Drip irrigation, sprinklers </a:t>
            </a:r>
            <a:r>
              <a:rPr lang="en-IN" dirty="0" err="1">
                <a:latin typeface="Times New Roman" panose="02020603050405020304" pitchFamily="18" charset="0"/>
                <a:cs typeface="Times New Roman" panose="02020603050405020304" pitchFamily="18" charset="0"/>
              </a:rPr>
              <a:t>etc</a:t>
            </a:r>
            <a:r>
              <a:rPr lang="en-IN" dirty="0">
                <a:latin typeface="Times New Roman" panose="02020603050405020304" pitchFamily="18" charset="0"/>
                <a:cs typeface="Times New Roman" panose="02020603050405020304" pitchFamily="18" charset="0"/>
              </a:rPr>
              <a:t> as different crops need different type of watering system.</a:t>
            </a:r>
          </a:p>
          <a:p>
            <a:r>
              <a:rPr lang="en-IN" dirty="0" smtClean="0">
                <a:latin typeface="Times New Roman" panose="02020603050405020304" pitchFamily="18" charset="0"/>
                <a:cs typeface="Times New Roman" panose="02020603050405020304" pitchFamily="18" charset="0"/>
              </a:rPr>
              <a:t>Taking </a:t>
            </a:r>
            <a:r>
              <a:rPr lang="en-IN" dirty="0">
                <a:latin typeface="Times New Roman" panose="02020603050405020304" pitchFamily="18" charset="0"/>
                <a:cs typeface="Times New Roman" panose="02020603050405020304" pitchFamily="18" charset="0"/>
              </a:rPr>
              <a:t>weather into account: To be able to control the irrigation according to the weather such that we can predict when to water the crops and when not to according to when the next rainfall would be, this prevents over flooding.</a:t>
            </a:r>
          </a:p>
          <a:p>
            <a:endParaRPr lang="en-IN" dirty="0"/>
          </a:p>
        </p:txBody>
      </p:sp>
    </p:spTree>
    <p:extLst>
      <p:ext uri="{BB962C8B-B14F-4D97-AF65-F5344CB8AC3E}">
        <p14:creationId xmlns:p14="http://schemas.microsoft.com/office/powerpoint/2010/main" val="1158476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1"/>
                </a:solidFill>
                <a:latin typeface="Times New Roman" panose="02020603050405020304" pitchFamily="18" charset="0"/>
                <a:cs typeface="Times New Roman" panose="02020603050405020304" pitchFamily="18" charset="0"/>
              </a:rPr>
              <a:t>RESULT</a:t>
            </a:r>
            <a:endParaRPr lang="en-IN" sz="3600" dirty="0">
              <a:solidFill>
                <a:schemeClr val="accent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Our system consists of </a:t>
            </a:r>
            <a:r>
              <a:rPr lang="en-IN" dirty="0" smtClean="0">
                <a:latin typeface="Times New Roman" panose="02020603050405020304" pitchFamily="18" charset="0"/>
                <a:cs typeface="Times New Roman" panose="02020603050405020304" pitchFamily="18" charset="0"/>
              </a:rPr>
              <a:t>two </a:t>
            </a:r>
            <a:r>
              <a:rPr lang="en-IN" dirty="0">
                <a:latin typeface="Times New Roman" panose="02020603050405020304" pitchFamily="18" charset="0"/>
                <a:cs typeface="Times New Roman" panose="02020603050405020304" pitchFamily="18" charset="0"/>
              </a:rPr>
              <a:t>sensors namely, soil </a:t>
            </a:r>
            <a:r>
              <a:rPr lang="en-IN" dirty="0" smtClean="0">
                <a:latin typeface="Times New Roman" panose="02020603050405020304" pitchFamily="18" charset="0"/>
                <a:cs typeface="Times New Roman" panose="02020603050405020304" pitchFamily="18" charset="0"/>
              </a:rPr>
              <a:t>moisture sensor </a:t>
            </a:r>
            <a:r>
              <a:rPr lang="en-IN" dirty="0">
                <a:latin typeface="Times New Roman" panose="02020603050405020304" pitchFamily="18" charset="0"/>
                <a:cs typeface="Times New Roman" panose="02020603050405020304" pitchFamily="18" charset="0"/>
              </a:rPr>
              <a:t>and the temperature sensor. The soil moisture sensor’s value varies according to the moisture level on the field. The temperature sensor records the temperature of the surroundings</a:t>
            </a:r>
            <a:r>
              <a:rPr lang="en-IN" dirty="0" smtClean="0"/>
              <a:t>.</a:t>
            </a:r>
          </a:p>
          <a:p>
            <a:r>
              <a:rPr lang="en-IN" dirty="0">
                <a:latin typeface="Times New Roman" panose="02020603050405020304" pitchFamily="18" charset="0"/>
                <a:cs typeface="Times New Roman" panose="02020603050405020304" pitchFamily="18" charset="0"/>
              </a:rPr>
              <a:t>The design made such that if the moisture sensor senses moisture less than the set threshold value then the plant is watered. The GSM module is interfaced with the Arduino to establish cellular communication between the system and the user. Live data is sent through the GSM module to the user via text message after insertion of the sim card into the GSM module.</a:t>
            </a:r>
          </a:p>
        </p:txBody>
      </p:sp>
    </p:spTree>
    <p:extLst>
      <p:ext uri="{BB962C8B-B14F-4D97-AF65-F5344CB8AC3E}">
        <p14:creationId xmlns:p14="http://schemas.microsoft.com/office/powerpoint/2010/main" val="2651902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body" idx="1"/>
          </p:nvPr>
        </p:nvSpPr>
        <p:spPr>
          <a:xfrm>
            <a:off x="197236" y="275056"/>
            <a:ext cx="11360800" cy="4452000"/>
          </a:xfrm>
        </p:spPr>
        <p:txBody>
          <a:bodyPr/>
          <a:lstStyle/>
          <a:p>
            <a:r>
              <a:rPr lang="en-IN" dirty="0">
                <a:latin typeface="Times New Roman" panose="02020603050405020304" pitchFamily="18" charset="0"/>
                <a:cs typeface="Times New Roman" panose="02020603050405020304" pitchFamily="18" charset="0"/>
              </a:rPr>
              <a:t>This was an essential part of our study as we compared the collected data and the previous data to obtain the desired threshold values for temperature and moisture such that any overflow or underflow doesn’t occur.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With </a:t>
            </a:r>
            <a:r>
              <a:rPr lang="en-IN" dirty="0">
                <a:latin typeface="Times New Roman" panose="02020603050405020304" pitchFamily="18" charset="0"/>
                <a:cs typeface="Times New Roman" panose="02020603050405020304" pitchFamily="18" charset="0"/>
              </a:rPr>
              <a:t>this comparison we also could figure out how much millilitres water we saved on a monthly basis</a:t>
            </a:r>
            <a:r>
              <a:rPr lang="en-IN" dirty="0"/>
              <a:t>. </a:t>
            </a:r>
          </a:p>
        </p:txBody>
      </p:sp>
    </p:spTree>
    <p:extLst>
      <p:ext uri="{BB962C8B-B14F-4D97-AF65-F5344CB8AC3E}">
        <p14:creationId xmlns:p14="http://schemas.microsoft.com/office/powerpoint/2010/main" val="9081095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accent1"/>
                </a:solidFill>
                <a:latin typeface="Times New Roman" panose="02020603050405020304" pitchFamily="18" charset="0"/>
                <a:cs typeface="Times New Roman" panose="02020603050405020304" pitchFamily="18" charset="0"/>
              </a:rPr>
              <a:t>CONCLUSION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The irrigation system on automation uses optimal resources to improve the efficiency of the irrigation. This system can be implemented in places that face water shortage to improve agricultural sustainability</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 this project a prototype includes sensing element node and data storage. The sensing element node is deployed on the field for sensing the soil parameters such as temperature, moisture, luminosity and humidity.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According </a:t>
            </a:r>
            <a:r>
              <a:rPr lang="en-IN" dirty="0">
                <a:latin typeface="Times New Roman" panose="02020603050405020304" pitchFamily="18" charset="0"/>
                <a:cs typeface="Times New Roman" panose="02020603050405020304" pitchFamily="18" charset="0"/>
              </a:rPr>
              <a:t>to the soil parameters the automation is achieved by turning the motor on and off using the threshold values embedded in the code.</a:t>
            </a:r>
          </a:p>
        </p:txBody>
      </p:sp>
    </p:spTree>
    <p:extLst>
      <p:ext uri="{BB962C8B-B14F-4D97-AF65-F5344CB8AC3E}">
        <p14:creationId xmlns:p14="http://schemas.microsoft.com/office/powerpoint/2010/main" val="3631227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266230-D1E1-4597-9F03-124E0BB3E62E}"/>
              </a:ext>
            </a:extLst>
          </p:cNvPr>
          <p:cNvSpPr>
            <a:spLocks noGrp="1"/>
          </p:cNvSpPr>
          <p:nvPr>
            <p:ph type="title"/>
          </p:nvPr>
        </p:nvSpPr>
        <p:spPr>
          <a:xfrm>
            <a:off x="415600" y="2535265"/>
            <a:ext cx="11360800" cy="810400"/>
          </a:xfrm>
        </p:spPr>
        <p:txBody>
          <a:bodyPr>
            <a:noAutofit/>
          </a:bodyPr>
          <a:lstStyle/>
          <a:p>
            <a:pPr algn="ctr"/>
            <a:r>
              <a:rPr lang="en-IN" sz="5400" dirty="0">
                <a:solidFill>
                  <a:schemeClr val="accent1"/>
                </a:solidFill>
              </a:rPr>
              <a:t>Thank You</a:t>
            </a:r>
          </a:p>
        </p:txBody>
      </p:sp>
    </p:spTree>
    <p:extLst>
      <p:ext uri="{BB962C8B-B14F-4D97-AF65-F5344CB8AC3E}">
        <p14:creationId xmlns:p14="http://schemas.microsoft.com/office/powerpoint/2010/main" val="1651137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3FC1BC-8D8D-4119-B93A-DBF3FC305551}"/>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 xmlns:a16="http://schemas.microsoft.com/office/drawing/2014/main" id="{ADF472FE-17C4-4704-B7C0-E033A9ABD8F8}"/>
              </a:ext>
            </a:extLst>
          </p:cNvPr>
          <p:cNvSpPr>
            <a:spLocks noGrp="1"/>
          </p:cNvSpPr>
          <p:nvPr>
            <p:ph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Agriculture is the art of science or exercise of farming, which play a vital role in the ecosystem. The survival and existence of the world is in the hands of the agriculture. It includes the cultivation of the soil for the growing of crops, vegetables and fruits.</a:t>
            </a:r>
          </a:p>
          <a:p>
            <a:r>
              <a:rPr lang="en-IN" dirty="0">
                <a:solidFill>
                  <a:schemeClr val="tx1"/>
                </a:solidFill>
                <a:latin typeface="Times New Roman" panose="02020603050405020304" pitchFamily="18" charset="0"/>
                <a:cs typeface="Times New Roman" panose="02020603050405020304" pitchFamily="18" charset="0"/>
              </a:rPr>
              <a:t>So, we proposed one system that solve the problem of water and save farmers time which he spend for the water supplying to the crops.</a:t>
            </a:r>
          </a:p>
          <a:p>
            <a:r>
              <a:rPr lang="en-IN" dirty="0">
                <a:solidFill>
                  <a:schemeClr val="tx1"/>
                </a:solidFill>
                <a:latin typeface="Times New Roman" panose="02020603050405020304" pitchFamily="18" charset="0"/>
                <a:cs typeface="Times New Roman" panose="02020603050405020304" pitchFamily="18" charset="0"/>
              </a:rPr>
              <a:t>We are making a system that supply water to the crops based on the moisture level of the soil. Different crops and soil need different amount of water. So, we set that threshold value in the device that is work based on values.</a:t>
            </a:r>
          </a:p>
        </p:txBody>
      </p:sp>
    </p:spTree>
    <p:extLst>
      <p:ext uri="{BB962C8B-B14F-4D97-AF65-F5344CB8AC3E}">
        <p14:creationId xmlns:p14="http://schemas.microsoft.com/office/powerpoint/2010/main" val="30927453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415600" y="977181"/>
            <a:ext cx="11360800" cy="810400"/>
          </a:xfrm>
          <a:prstGeom prst="rect">
            <a:avLst/>
          </a:prstGeom>
        </p:spPr>
        <p:txBody>
          <a:bodyPr spcFirstLastPara="1" vert="horz" wrap="square" lIns="121900" tIns="121900" rIns="121900" bIns="121900" rtlCol="0" anchor="t" anchorCtr="0">
            <a:noAutofit/>
          </a:bodyPr>
          <a:lstStyle/>
          <a:p>
            <a:r>
              <a:rPr lang="en" dirty="0">
                <a:solidFill>
                  <a:schemeClr val="accent1"/>
                </a:solidFill>
                <a:latin typeface="+mn-lt"/>
              </a:rPr>
              <a:t>	</a:t>
            </a:r>
            <a:r>
              <a:rPr lang="en" sz="3600" dirty="0">
                <a:solidFill>
                  <a:schemeClr val="accent1"/>
                </a:solidFill>
                <a:latin typeface="Times New Roman" panose="02020603050405020304" pitchFamily="18" charset="0"/>
                <a:cs typeface="Times New Roman" panose="02020603050405020304" pitchFamily="18" charset="0"/>
              </a:rPr>
              <a:t>System Flow</a:t>
            </a:r>
            <a:endParaRPr sz="3600" dirty="0">
              <a:solidFill>
                <a:schemeClr val="accent1"/>
              </a:solidFill>
              <a:latin typeface="Times New Roman" panose="02020603050405020304" pitchFamily="18" charset="0"/>
              <a:cs typeface="Times New Roman" panose="02020603050405020304" pitchFamily="18" charset="0"/>
            </a:endParaRPr>
          </a:p>
        </p:txBody>
      </p:sp>
      <p:sp>
        <p:nvSpPr>
          <p:cNvPr id="104" name="Google Shape;104;p16"/>
          <p:cNvSpPr txBox="1">
            <a:spLocks noGrp="1"/>
          </p:cNvSpPr>
          <p:nvPr>
            <p:ph type="body" idx="1"/>
          </p:nvPr>
        </p:nvSpPr>
        <p:spPr>
          <a:xfrm>
            <a:off x="292770" y="1974552"/>
            <a:ext cx="10968532" cy="3517309"/>
          </a:xfrm>
          <a:prstGeom prst="rect">
            <a:avLst/>
          </a:prstGeom>
        </p:spPr>
        <p:txBody>
          <a:bodyPr spcFirstLastPara="1" vert="horz" wrap="square" lIns="121900" tIns="121900" rIns="121900" bIns="121900" rtlCol="0" anchor="t" anchorCtr="0">
            <a:noAutofit/>
          </a:bodyPr>
          <a:lstStyle/>
          <a:p>
            <a:pPr marL="0" indent="0">
              <a:buNone/>
            </a:pPr>
            <a:endParaRPr lang="en" dirty="0">
              <a:latin typeface="+mn-lt"/>
            </a:endParaRPr>
          </a:p>
          <a:p>
            <a:pPr marL="0" indent="0">
              <a:buNone/>
            </a:pPr>
            <a:r>
              <a:rPr lang="en" dirty="0">
                <a:latin typeface="+mn-lt"/>
              </a:rPr>
              <a:t>	</a:t>
            </a:r>
            <a:r>
              <a:rPr lang="en" dirty="0">
                <a:latin typeface="Times New Roman" panose="02020603050405020304" pitchFamily="18" charset="0"/>
                <a:cs typeface="Times New Roman" panose="02020603050405020304" pitchFamily="18" charset="0"/>
              </a:rPr>
              <a:t>This system will mainly comprise of two modules:</a:t>
            </a:r>
            <a:endParaRPr dirty="0">
              <a:latin typeface="Times New Roman" panose="02020603050405020304" pitchFamily="18" charset="0"/>
              <a:cs typeface="Times New Roman" panose="02020603050405020304" pitchFamily="18" charset="0"/>
            </a:endParaRPr>
          </a:p>
          <a:p>
            <a:pPr marL="1676358" lvl="2">
              <a:buAutoNum type="arabicPeriod"/>
            </a:pPr>
            <a:r>
              <a:rPr lang="en-IN" sz="2000" dirty="0">
                <a:latin typeface="Times New Roman" panose="02020603050405020304" pitchFamily="18" charset="0"/>
                <a:cs typeface="Times New Roman" panose="02020603050405020304" pitchFamily="18" charset="0"/>
              </a:rPr>
              <a:t>Arduino UNO microcontroller i.e. sensors, gsm module, </a:t>
            </a:r>
            <a:r>
              <a:rPr lang="en-IN" sz="2000" dirty="0" smtClean="0">
                <a:latin typeface="Times New Roman" panose="02020603050405020304" pitchFamily="18" charset="0"/>
                <a:cs typeface="Times New Roman" panose="02020603050405020304" pitchFamily="18" charset="0"/>
              </a:rPr>
              <a:t>relay </a:t>
            </a:r>
            <a:r>
              <a:rPr lang="en-IN" sz="2000" dirty="0">
                <a:latin typeface="Times New Roman" panose="02020603050405020304" pitchFamily="18" charset="0"/>
                <a:cs typeface="Times New Roman" panose="02020603050405020304" pitchFamily="18" charset="0"/>
              </a:rPr>
              <a:t>module.</a:t>
            </a:r>
          </a:p>
          <a:p>
            <a:pPr marL="1676358" lvl="2">
              <a:buAutoNum type="arabicPeriod"/>
            </a:pPr>
            <a:r>
              <a:rPr lang="en-IN" sz="2000" dirty="0">
                <a:latin typeface="Times New Roman" panose="02020603050405020304" pitchFamily="18" charset="0"/>
                <a:cs typeface="Times New Roman" panose="02020603050405020304" pitchFamily="18" charset="0"/>
              </a:rPr>
              <a:t>E</a:t>
            </a:r>
            <a:r>
              <a:rPr lang="en" sz="2000" dirty="0">
                <a:latin typeface="Times New Roman" panose="02020603050405020304" pitchFamily="18" charset="0"/>
                <a:cs typeface="Times New Roman" panose="02020603050405020304" pitchFamily="18" charset="0"/>
              </a:rPr>
              <a:t>mbeded system i.e system programming</a:t>
            </a:r>
            <a:r>
              <a:rPr lang="en" sz="2000" dirty="0">
                <a:latin typeface="+mn-lt"/>
              </a:rPr>
              <a:t>.</a:t>
            </a:r>
            <a:endParaRPr sz="2000" dirty="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aphicFrame>
        <p:nvGraphicFramePr>
          <p:cNvPr id="148" name="Google Shape;148;p19"/>
          <p:cNvGraphicFramePr/>
          <p:nvPr>
            <p:extLst>
              <p:ext uri="{D42A27DB-BD31-4B8C-83A1-F6EECF244321}">
                <p14:modId xmlns:p14="http://schemas.microsoft.com/office/powerpoint/2010/main" val="2017527029"/>
              </p:ext>
            </p:extLst>
          </p:nvPr>
        </p:nvGraphicFramePr>
        <p:xfrm>
          <a:off x="337351" y="292963"/>
          <a:ext cx="11594237" cy="6310174"/>
        </p:xfrm>
        <a:graphic>
          <a:graphicData uri="http://schemas.openxmlformats.org/drawingml/2006/table">
            <a:tbl>
              <a:tblPr>
                <a:noFill/>
              </a:tblPr>
              <a:tblGrid>
                <a:gridCol w="709863">
                  <a:extLst>
                    <a:ext uri="{9D8B030D-6E8A-4147-A177-3AD203B41FA5}">
                      <a16:colId xmlns="" xmlns:a16="http://schemas.microsoft.com/office/drawing/2014/main" val="20000"/>
                    </a:ext>
                  </a:extLst>
                </a:gridCol>
                <a:gridCol w="3338346">
                  <a:extLst>
                    <a:ext uri="{9D8B030D-6E8A-4147-A177-3AD203B41FA5}">
                      <a16:colId xmlns="" xmlns:a16="http://schemas.microsoft.com/office/drawing/2014/main" val="20001"/>
                    </a:ext>
                  </a:extLst>
                </a:gridCol>
                <a:gridCol w="2557449">
                  <a:extLst>
                    <a:ext uri="{9D8B030D-6E8A-4147-A177-3AD203B41FA5}">
                      <a16:colId xmlns="" xmlns:a16="http://schemas.microsoft.com/office/drawing/2014/main" val="20002"/>
                    </a:ext>
                  </a:extLst>
                </a:gridCol>
                <a:gridCol w="2403033">
                  <a:extLst>
                    <a:ext uri="{9D8B030D-6E8A-4147-A177-3AD203B41FA5}">
                      <a16:colId xmlns="" xmlns:a16="http://schemas.microsoft.com/office/drawing/2014/main" val="20003"/>
                    </a:ext>
                  </a:extLst>
                </a:gridCol>
                <a:gridCol w="2585546">
                  <a:extLst>
                    <a:ext uri="{9D8B030D-6E8A-4147-A177-3AD203B41FA5}">
                      <a16:colId xmlns="" xmlns:a16="http://schemas.microsoft.com/office/drawing/2014/main" val="20004"/>
                    </a:ext>
                  </a:extLst>
                </a:gridCol>
              </a:tblGrid>
              <a:tr h="532643">
                <a:tc>
                  <a:txBody>
                    <a:bodyPr/>
                    <a:lstStyle/>
                    <a:p>
                      <a:pPr marL="0" lvl="0" indent="0" algn="l" rtl="0">
                        <a:spcBef>
                          <a:spcPts val="0"/>
                        </a:spcBef>
                        <a:spcAft>
                          <a:spcPts val="0"/>
                        </a:spcAft>
                        <a:buNone/>
                      </a:pPr>
                      <a:r>
                        <a:rPr lang="en" sz="1200" dirty="0">
                          <a:latin typeface="Times New Roman" panose="02020603050405020304" pitchFamily="18" charset="0"/>
                          <a:cs typeface="Times New Roman" panose="02020603050405020304" pitchFamily="18" charset="0"/>
                        </a:rPr>
                        <a:t>Sr. No.</a:t>
                      </a: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en" sz="1200" dirty="0">
                          <a:latin typeface="Times New Roman" panose="02020603050405020304" pitchFamily="18" charset="0"/>
                          <a:cs typeface="Times New Roman" panose="02020603050405020304" pitchFamily="18" charset="0"/>
                        </a:rPr>
                        <a:t>Title of the Project</a:t>
                      </a: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en" sz="1200">
                          <a:latin typeface="Times New Roman" panose="02020603050405020304" pitchFamily="18" charset="0"/>
                          <a:cs typeface="Times New Roman" panose="02020603050405020304" pitchFamily="18" charset="0"/>
                        </a:rPr>
                        <a:t>Author(s)</a:t>
                      </a: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en" sz="1200">
                          <a:latin typeface="Times New Roman" panose="02020603050405020304" pitchFamily="18" charset="0"/>
                          <a:cs typeface="Times New Roman" panose="02020603050405020304" pitchFamily="18" charset="0"/>
                        </a:rPr>
                        <a:t>Journal/Conference</a:t>
                      </a: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en" sz="1200">
                          <a:latin typeface="Times New Roman" panose="02020603050405020304" pitchFamily="18" charset="0"/>
                          <a:cs typeface="Times New Roman" panose="02020603050405020304" pitchFamily="18" charset="0"/>
                        </a:rPr>
                        <a:t>Context</a:t>
                      </a:r>
                      <a:endParaRPr sz="1200" dirty="0">
                        <a:latin typeface="Times New Roman" panose="02020603050405020304" pitchFamily="18" charset="0"/>
                        <a:cs typeface="Times New Roman" panose="02020603050405020304" pitchFamily="18" charset="0"/>
                      </a:endParaRPr>
                    </a:p>
                  </a:txBody>
                  <a:tcPr marL="121900" marR="121900" marT="121900" marB="121900"/>
                </a:tc>
                <a:extLst>
                  <a:ext uri="{0D108BD9-81ED-4DB2-BD59-A6C34878D82A}">
                    <a16:rowId xmlns="" xmlns:a16="http://schemas.microsoft.com/office/drawing/2014/main" val="10000"/>
                  </a:ext>
                </a:extLst>
              </a:tr>
              <a:tr h="1055153">
                <a:tc>
                  <a:txBody>
                    <a:bodyPr/>
                    <a:lstStyle/>
                    <a:p>
                      <a:pPr marL="0" lvl="0" indent="0" algn="l" rtl="0">
                        <a:spcBef>
                          <a:spcPts val="0"/>
                        </a:spcBef>
                        <a:spcAft>
                          <a:spcPts val="0"/>
                        </a:spcAft>
                        <a:buNone/>
                      </a:pPr>
                      <a:r>
                        <a:rPr lang="en" sz="1200">
                          <a:latin typeface="Times New Roman" panose="02020603050405020304" pitchFamily="18" charset="0"/>
                          <a:cs typeface="Times New Roman" panose="02020603050405020304" pitchFamily="18" charset="0"/>
                        </a:rPr>
                        <a:t>1</a:t>
                      </a: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Smart Irrigation Using Low-Cost Moisture Sensors</a:t>
                      </a: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A. Kumar , K. Kamal , M. O. Arshad , S. Mathavan  </a:t>
                      </a:r>
                    </a:p>
                    <a:p>
                      <a:pPr marL="0" lvl="0" indent="0" algn="l" rtl="0">
                        <a:spcBef>
                          <a:spcPts val="0"/>
                        </a:spcBef>
                        <a:spcAft>
                          <a:spcPts val="0"/>
                        </a:spcAft>
                        <a:buNone/>
                      </a:pP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IEEE 2014 Global Humanitarian Technology Conference</a:t>
                      </a: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The low-cost and wireless nature of the sensing hardware presents the possibility to monitor the moisture levels of large agricultural fields.</a:t>
                      </a:r>
                      <a:endParaRPr sz="1200" dirty="0">
                        <a:latin typeface="Times New Roman" panose="02020603050405020304" pitchFamily="18" charset="0"/>
                        <a:cs typeface="Times New Roman" panose="02020603050405020304" pitchFamily="18" charset="0"/>
                      </a:endParaRPr>
                    </a:p>
                  </a:txBody>
                  <a:tcPr marL="121900" marR="121900" marT="121900" marB="121900"/>
                </a:tc>
                <a:extLst>
                  <a:ext uri="{0D108BD9-81ED-4DB2-BD59-A6C34878D82A}">
                    <a16:rowId xmlns="" xmlns:a16="http://schemas.microsoft.com/office/drawing/2014/main" val="10001"/>
                  </a:ext>
                </a:extLst>
              </a:tr>
              <a:tr h="1048000">
                <a:tc>
                  <a:txBody>
                    <a:bodyPr/>
                    <a:lstStyle/>
                    <a:p>
                      <a:pPr marL="0" lvl="0" indent="0" algn="l" rtl="0">
                        <a:spcBef>
                          <a:spcPts val="0"/>
                        </a:spcBef>
                        <a:spcAft>
                          <a:spcPts val="0"/>
                        </a:spcAft>
                        <a:buNone/>
                      </a:pPr>
                      <a:r>
                        <a:rPr lang="en" sz="1200">
                          <a:latin typeface="Times New Roman" panose="02020603050405020304" pitchFamily="18" charset="0"/>
                          <a:cs typeface="Times New Roman" panose="02020603050405020304" pitchFamily="18" charset="0"/>
                        </a:rPr>
                        <a:t>2</a:t>
                      </a: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Low cost Remotely operated smart Irrigation system</a:t>
                      </a:r>
                    </a:p>
                    <a:p>
                      <a:pPr marL="0" lvl="0" indent="0" algn="l" rtl="0">
                        <a:spcBef>
                          <a:spcPts val="0"/>
                        </a:spcBef>
                        <a:spcAft>
                          <a:spcPts val="0"/>
                        </a:spcAft>
                        <a:buNone/>
                      </a:pP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Sangamesh Malge, Kalyani Bhole</a:t>
                      </a: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2015 International Conference on Industrial Instrumentation and Control (ICIC)</a:t>
                      </a: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The free SMS facilities provided to farmers makes it more cost effective. This is also very easy for the farmers also.</a:t>
                      </a:r>
                      <a:endParaRPr sz="1200" dirty="0">
                        <a:latin typeface="Times New Roman" panose="02020603050405020304" pitchFamily="18" charset="0"/>
                        <a:cs typeface="Times New Roman" panose="02020603050405020304" pitchFamily="18" charset="0"/>
                      </a:endParaRPr>
                    </a:p>
                  </a:txBody>
                  <a:tcPr marL="121900" marR="121900" marT="121900" marB="121900"/>
                </a:tc>
                <a:extLst>
                  <a:ext uri="{0D108BD9-81ED-4DB2-BD59-A6C34878D82A}">
                    <a16:rowId xmlns="" xmlns:a16="http://schemas.microsoft.com/office/drawing/2014/main" val="10002"/>
                  </a:ext>
                </a:extLst>
              </a:tr>
              <a:tr h="1280032">
                <a:tc>
                  <a:txBody>
                    <a:bodyPr/>
                    <a:lstStyle/>
                    <a:p>
                      <a:pPr marL="0" lvl="0" indent="0" algn="l" rtl="0">
                        <a:spcBef>
                          <a:spcPts val="0"/>
                        </a:spcBef>
                        <a:spcAft>
                          <a:spcPts val="0"/>
                        </a:spcAft>
                        <a:buNone/>
                      </a:pPr>
                      <a:r>
                        <a:rPr lang="en" sz="1200">
                          <a:latin typeface="Times New Roman" panose="02020603050405020304" pitchFamily="18" charset="0"/>
                          <a:cs typeface="Times New Roman" panose="02020603050405020304" pitchFamily="18" charset="0"/>
                        </a:rPr>
                        <a:t>3</a:t>
                      </a: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r>
                        <a:rPr lang="en-IN" sz="1200" kern="1200" dirty="0">
                          <a:solidFill>
                            <a:schemeClr val="tx1"/>
                          </a:solidFill>
                          <a:effectLst/>
                          <a:latin typeface="Times New Roman" panose="02020603050405020304" pitchFamily="18" charset="0"/>
                          <a:ea typeface="+mn-ea"/>
                          <a:cs typeface="Times New Roman" panose="02020603050405020304" pitchFamily="18" charset="0"/>
                        </a:rPr>
                        <a:t>INTELLIGENT IRRIGATION SYSTEM – AN IOT BASED</a:t>
                      </a:r>
                    </a:p>
                    <a:p>
                      <a:r>
                        <a:rPr lang="en-IN" sz="1200" kern="1200" dirty="0">
                          <a:solidFill>
                            <a:schemeClr val="tx1"/>
                          </a:solidFill>
                          <a:effectLst/>
                          <a:latin typeface="Times New Roman" panose="02020603050405020304" pitchFamily="18" charset="0"/>
                          <a:ea typeface="+mn-ea"/>
                          <a:cs typeface="Times New Roman" panose="02020603050405020304" pitchFamily="18" charset="0"/>
                        </a:rPr>
                        <a:t>APPROACH</a:t>
                      </a: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Dr.M. Newlin Rajkumar, S.Abinya, Dr.V.Venkatesa Kumar</a:t>
                      </a: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IEEE International Conference on Innovations in Green Energy and Healthcare Technologies(ICIGEHT’17)</a:t>
                      </a:r>
                    </a:p>
                    <a:p>
                      <a:pPr marL="0" lvl="0" indent="0" algn="l" rtl="0">
                        <a:spcBef>
                          <a:spcPts val="0"/>
                        </a:spcBef>
                        <a:spcAft>
                          <a:spcPts val="0"/>
                        </a:spcAft>
                        <a:buNone/>
                      </a:pP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Automated control features with using microcontroller which turns the pumping motor ON and OFF on detecting the temperature, humidity, and soil moisture.</a:t>
                      </a:r>
                    </a:p>
                    <a:p>
                      <a:pPr marL="0" lvl="0" indent="0" algn="l" rtl="0">
                        <a:spcBef>
                          <a:spcPts val="0"/>
                        </a:spcBef>
                        <a:spcAft>
                          <a:spcPts val="0"/>
                        </a:spcAft>
                        <a:buNone/>
                      </a:pPr>
                      <a:endParaRPr sz="1200" dirty="0">
                        <a:latin typeface="Times New Roman" panose="02020603050405020304" pitchFamily="18" charset="0"/>
                        <a:cs typeface="Times New Roman" panose="02020603050405020304" pitchFamily="18" charset="0"/>
                      </a:endParaRPr>
                    </a:p>
                  </a:txBody>
                  <a:tcPr marL="121900" marR="121900" marT="121900" marB="121900"/>
                </a:tc>
                <a:extLst>
                  <a:ext uri="{0D108BD9-81ED-4DB2-BD59-A6C34878D82A}">
                    <a16:rowId xmlns="" xmlns:a16="http://schemas.microsoft.com/office/drawing/2014/main" val="10003"/>
                  </a:ext>
                </a:extLst>
              </a:tr>
              <a:tr h="1175098">
                <a:tc>
                  <a:txBody>
                    <a:bodyPr/>
                    <a:lstStyle/>
                    <a:p>
                      <a:pPr marL="0" lvl="0" indent="0" algn="l" rtl="0">
                        <a:spcBef>
                          <a:spcPts val="0"/>
                        </a:spcBef>
                        <a:spcAft>
                          <a:spcPts val="0"/>
                        </a:spcAft>
                        <a:buNone/>
                      </a:pPr>
                      <a:r>
                        <a:rPr lang="en" sz="1200">
                          <a:latin typeface="Times New Roman" panose="02020603050405020304" pitchFamily="18" charset="0"/>
                          <a:cs typeface="Times New Roman" panose="02020603050405020304" pitchFamily="18" charset="0"/>
                        </a:rPr>
                        <a:t>4</a:t>
                      </a: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r>
                        <a:rPr lang="en-IN" sz="1200" kern="1200" dirty="0">
                          <a:solidFill>
                            <a:schemeClr val="tx1"/>
                          </a:solidFill>
                          <a:effectLst/>
                          <a:latin typeface="Times New Roman" panose="02020603050405020304" pitchFamily="18" charset="0"/>
                          <a:ea typeface="+mn-ea"/>
                          <a:cs typeface="Times New Roman" panose="02020603050405020304" pitchFamily="18" charset="0"/>
                        </a:rPr>
                        <a:t>IOT BASED SMART CROP-FIELD MONITORING AND</a:t>
                      </a:r>
                    </a:p>
                    <a:p>
                      <a:r>
                        <a:rPr lang="en-IN" sz="1200" kern="1200" dirty="0">
                          <a:solidFill>
                            <a:schemeClr val="tx1"/>
                          </a:solidFill>
                          <a:effectLst/>
                          <a:latin typeface="Times New Roman" panose="02020603050405020304" pitchFamily="18" charset="0"/>
                          <a:ea typeface="+mn-ea"/>
                          <a:cs typeface="Times New Roman" panose="02020603050405020304" pitchFamily="18" charset="0"/>
                        </a:rPr>
                        <a:t>AUTOMATION IRRIGATION SYSTEM</a:t>
                      </a: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R. Nageswara Rao, B.Sridhar</a:t>
                      </a:r>
                    </a:p>
                    <a:p>
                      <a:pPr marL="0" lvl="0" indent="0" algn="l" rtl="0">
                        <a:spcBef>
                          <a:spcPts val="0"/>
                        </a:spcBef>
                        <a:spcAft>
                          <a:spcPts val="0"/>
                        </a:spcAft>
                        <a:buNone/>
                      </a:pP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International Conference on Inventive Systems and Control (ICISC 2018)</a:t>
                      </a: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The proposed system developed on the information sent from the sensors and estimate the quantity of water needed.</a:t>
                      </a:r>
                      <a:endParaRPr sz="1200" dirty="0">
                        <a:latin typeface="Times New Roman" panose="02020603050405020304" pitchFamily="18" charset="0"/>
                        <a:cs typeface="Times New Roman" panose="02020603050405020304" pitchFamily="18" charset="0"/>
                      </a:endParaRPr>
                    </a:p>
                  </a:txBody>
                  <a:tcPr marL="121900" marR="121900" marT="121900" marB="121900"/>
                </a:tc>
                <a:extLst>
                  <a:ext uri="{0D108BD9-81ED-4DB2-BD59-A6C34878D82A}">
                    <a16:rowId xmlns="" xmlns:a16="http://schemas.microsoft.com/office/drawing/2014/main" val="10004"/>
                  </a:ext>
                </a:extLst>
              </a:tr>
              <a:tr h="1043544">
                <a:tc>
                  <a:txBody>
                    <a:bodyPr/>
                    <a:lstStyle/>
                    <a:p>
                      <a:pPr marL="0" lvl="0" indent="0" algn="l" rtl="0">
                        <a:spcBef>
                          <a:spcPts val="0"/>
                        </a:spcBef>
                        <a:spcAft>
                          <a:spcPts val="0"/>
                        </a:spcAft>
                        <a:buNone/>
                      </a:pPr>
                      <a:r>
                        <a:rPr lang="en" sz="1200">
                          <a:latin typeface="Times New Roman" panose="02020603050405020304" pitchFamily="18" charset="0"/>
                          <a:cs typeface="Times New Roman" panose="02020603050405020304" pitchFamily="18" charset="0"/>
                        </a:rPr>
                        <a:t>5</a:t>
                      </a: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SISFAT: Smart Irrigation System with Flood Avoidance Technique</a:t>
                      </a: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Vidya Sagar S, Ragav Kumar G, Lino X T Xavier</a:t>
                      </a:r>
                    </a:p>
                    <a:p>
                      <a:pPr marL="0" lvl="0" indent="0" algn="l" rtl="0">
                        <a:spcBef>
                          <a:spcPts val="0"/>
                        </a:spcBef>
                        <a:spcAft>
                          <a:spcPts val="0"/>
                        </a:spcAft>
                        <a:buNone/>
                      </a:pP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lvl="0" indent="0" algn="l" rtl="0">
                        <a:spcBef>
                          <a:spcPts val="0"/>
                        </a:spcBef>
                        <a:spcAft>
                          <a:spcPts val="0"/>
                        </a:spcAft>
                        <a:buNone/>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2017 Third International Conference on Science Technology Engineering &amp; Management (ICONSTEM)</a:t>
                      </a:r>
                      <a:endParaRPr sz="1200" dirty="0">
                        <a:latin typeface="Times New Roman" panose="02020603050405020304" pitchFamily="18" charset="0"/>
                        <a:cs typeface="Times New Roman" panose="02020603050405020304" pitchFamily="18" charset="0"/>
                      </a:endParaRPr>
                    </a:p>
                  </a:txBody>
                  <a:tcPr marL="121900" marR="121900" marT="121900" marB="1219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Smart Irrigation System (SIS) by detecting the dampness content as it turns the engine ON/OFF automatically.</a:t>
                      </a:r>
                    </a:p>
                    <a:p>
                      <a:pPr marL="0" lvl="0" indent="0" algn="l" rtl="0">
                        <a:spcBef>
                          <a:spcPts val="0"/>
                        </a:spcBef>
                        <a:spcAft>
                          <a:spcPts val="0"/>
                        </a:spcAft>
                        <a:buNone/>
                      </a:pPr>
                      <a:endParaRPr sz="1200" dirty="0">
                        <a:latin typeface="Times New Roman" panose="02020603050405020304" pitchFamily="18" charset="0"/>
                        <a:cs typeface="Times New Roman" panose="02020603050405020304" pitchFamily="18" charset="0"/>
                      </a:endParaRPr>
                    </a:p>
                  </a:txBody>
                  <a:tcPr marL="121900" marR="121900" marT="121900" marB="121900"/>
                </a:tc>
                <a:extLst>
                  <a:ext uri="{0D108BD9-81ED-4DB2-BD59-A6C34878D82A}">
                    <a16:rowId xmlns=""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p:nvPr/>
        </p:nvSpPr>
        <p:spPr>
          <a:xfrm>
            <a:off x="208294" y="165362"/>
            <a:ext cx="11674136" cy="6338657"/>
          </a:xfrm>
          <a:prstGeom prst="rect">
            <a:avLst/>
          </a:prstGeom>
          <a:noFill/>
          <a:ln>
            <a:noFill/>
          </a:ln>
        </p:spPr>
        <p:txBody>
          <a:bodyPr spcFirstLastPara="1" wrap="square" lIns="121900" tIns="121900" rIns="121900" bIns="121900" anchor="t" anchorCtr="0">
            <a:noAutofit/>
          </a:bodyPr>
          <a:lstStyle/>
          <a:p>
            <a:pPr>
              <a:lnSpc>
                <a:spcPct val="115000"/>
              </a:lnSpc>
            </a:pPr>
            <a:r>
              <a:rPr lang="en" sz="1400" dirty="0">
                <a:solidFill>
                  <a:schemeClr val="dk2"/>
                </a:solidFill>
                <a:latin typeface="Times New Roman" panose="02020603050405020304" pitchFamily="18" charset="0"/>
                <a:ea typeface="Roboto"/>
                <a:cs typeface="Times New Roman" panose="02020603050405020304" pitchFamily="18" charset="0"/>
                <a:sym typeface="Roboto"/>
              </a:rPr>
              <a:t>1</a:t>
            </a:r>
            <a:r>
              <a:rPr lang="en" sz="1400" dirty="0" smtClean="0">
                <a:solidFill>
                  <a:schemeClr val="dk2"/>
                </a:solidFill>
                <a:latin typeface="Times New Roman" panose="02020603050405020304" pitchFamily="18" charset="0"/>
                <a:ea typeface="Roboto"/>
                <a:cs typeface="Times New Roman" panose="02020603050405020304" pitchFamily="18" charset="0"/>
                <a:sym typeface="Roboto"/>
              </a:rPr>
              <a:t>.    </a:t>
            </a:r>
            <a:r>
              <a:rPr lang="en" sz="1400" dirty="0">
                <a:solidFill>
                  <a:schemeClr val="dk2"/>
                </a:solidFill>
                <a:latin typeface="Times New Roman" panose="02020603050405020304" pitchFamily="18" charset="0"/>
                <a:ea typeface="Roboto"/>
                <a:cs typeface="Times New Roman" panose="02020603050405020304" pitchFamily="18" charset="0"/>
                <a:sym typeface="Roboto"/>
              </a:rPr>
              <a:t>Title of the Journal paper: </a:t>
            </a:r>
            <a:r>
              <a:rPr lang="en-IN" sz="1400" dirty="0">
                <a:latin typeface="Times New Roman" panose="02020603050405020304" pitchFamily="18" charset="0"/>
                <a:cs typeface="Times New Roman" panose="02020603050405020304" pitchFamily="18" charset="0"/>
              </a:rPr>
              <a:t>Low cost Remotely operated smart Irrigation system</a:t>
            </a:r>
          </a:p>
          <a:p>
            <a:pPr>
              <a:lnSpc>
                <a:spcPct val="115000"/>
              </a:lnSpc>
            </a:pPr>
            <a:r>
              <a:rPr lang="en" sz="1400" dirty="0">
                <a:latin typeface="Times New Roman" panose="02020603050405020304" pitchFamily="18" charset="0"/>
                <a:ea typeface="Roboto"/>
                <a:cs typeface="Times New Roman" panose="02020603050405020304" pitchFamily="18" charset="0"/>
                <a:sym typeface="Roboto"/>
              </a:rPr>
              <a:t>        Author(s) : </a:t>
            </a:r>
            <a:r>
              <a:rPr lang="en-IN" sz="1400" dirty="0">
                <a:latin typeface="Times New Roman" panose="02020603050405020304" pitchFamily="18" charset="0"/>
                <a:cs typeface="Times New Roman" panose="02020603050405020304" pitchFamily="18" charset="0"/>
              </a:rPr>
              <a:t>Sangamesh Malge, Kalyani Bhole</a:t>
            </a:r>
          </a:p>
          <a:p>
            <a:pPr>
              <a:lnSpc>
                <a:spcPct val="115000"/>
              </a:lnSpc>
            </a:pPr>
            <a:r>
              <a:rPr lang="en" sz="1400" dirty="0">
                <a:latin typeface="Times New Roman" panose="02020603050405020304" pitchFamily="18" charset="0"/>
                <a:ea typeface="Roboto"/>
                <a:cs typeface="Times New Roman" panose="02020603050405020304" pitchFamily="18" charset="0"/>
                <a:sym typeface="Roboto"/>
              </a:rPr>
              <a:t>        Journal/Conference : </a:t>
            </a:r>
            <a:r>
              <a:rPr lang="en-IN" sz="1400" dirty="0">
                <a:latin typeface="Times New Roman" panose="02020603050405020304" pitchFamily="18" charset="0"/>
                <a:cs typeface="Times New Roman" panose="02020603050405020304" pitchFamily="18" charset="0"/>
              </a:rPr>
              <a:t>2015 International Conference on Industrial Instrumentation and Control (ICIC)</a:t>
            </a:r>
          </a:p>
          <a:p>
            <a:pPr>
              <a:lnSpc>
                <a:spcPct val="115000"/>
              </a:lnSpc>
            </a:pPr>
            <a:r>
              <a:rPr lang="en" sz="1400" dirty="0">
                <a:latin typeface="Times New Roman" panose="02020603050405020304" pitchFamily="18" charset="0"/>
                <a:ea typeface="Roboto"/>
                <a:cs typeface="Times New Roman" panose="02020603050405020304" pitchFamily="18" charset="0"/>
                <a:sym typeface="Roboto"/>
              </a:rPr>
              <a:t>         Volume :  	Issue: 	Year:2015</a:t>
            </a:r>
            <a:endParaRPr sz="1400" dirty="0">
              <a:latin typeface="Times New Roman" panose="02020603050405020304" pitchFamily="18" charset="0"/>
              <a:ea typeface="Roboto"/>
              <a:cs typeface="Times New Roman" panose="02020603050405020304" pitchFamily="18" charset="0"/>
              <a:sym typeface="Roboto"/>
            </a:endParaRPr>
          </a:p>
          <a:p>
            <a:pPr>
              <a:lnSpc>
                <a:spcPct val="115000"/>
              </a:lnSpc>
            </a:pPr>
            <a:endParaRPr sz="1400" dirty="0">
              <a:latin typeface="Times New Roman" panose="02020603050405020304" pitchFamily="18" charset="0"/>
              <a:ea typeface="Roboto"/>
              <a:cs typeface="Times New Roman" panose="02020603050405020304" pitchFamily="18" charset="0"/>
              <a:sym typeface="Roboto"/>
            </a:endParaRPr>
          </a:p>
          <a:p>
            <a:pPr>
              <a:lnSpc>
                <a:spcPct val="115000"/>
              </a:lnSpc>
            </a:pPr>
            <a:r>
              <a:rPr lang="en" sz="1400" dirty="0">
                <a:latin typeface="Times New Roman" panose="02020603050405020304" pitchFamily="18" charset="0"/>
                <a:ea typeface="Roboto"/>
                <a:cs typeface="Times New Roman" panose="02020603050405020304" pitchFamily="18" charset="0"/>
                <a:sym typeface="Roboto"/>
              </a:rPr>
              <a:t>Methodology used:- </a:t>
            </a:r>
            <a:endParaRPr lang="en-US"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There is three steps of methodology:</a:t>
            </a:r>
          </a:p>
          <a:p>
            <a:pPr marL="285750" lvl="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Surface Irrigation </a:t>
            </a:r>
          </a:p>
          <a:p>
            <a:pPr lvl="0"/>
            <a:r>
              <a:rPr lang="en-IN" sz="1400" dirty="0">
                <a:latin typeface="Times New Roman" panose="02020603050405020304" pitchFamily="18" charset="0"/>
                <a:cs typeface="Times New Roman" panose="02020603050405020304" pitchFamily="18" charset="0"/>
              </a:rPr>
              <a:t>Surface irrigation is often referred to as flood irrigation. This is because the water distribution is uncontrolled. The technique involves application and distribution of water over the land surface by gravity.</a:t>
            </a:r>
          </a:p>
          <a:p>
            <a:pPr lvl="0"/>
            <a:r>
              <a:rPr lang="en-IN" sz="1400" dirty="0">
                <a:latin typeface="Times New Roman" panose="02020603050405020304" pitchFamily="18" charset="0"/>
                <a:cs typeface="Times New Roman" panose="02020603050405020304" pitchFamily="18" charset="0"/>
              </a:rPr>
              <a:t> It is a commonly used method of irrigation in many parts of the globe. But this method is highly inefficient as it can cause water logging, thereby delaying plant growth. </a:t>
            </a:r>
          </a:p>
          <a:p>
            <a:pPr marL="285750" lvl="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Sprinkler Irrigation </a:t>
            </a:r>
            <a:endParaRPr lang="en-IN" sz="1400" b="1" dirty="0">
              <a:latin typeface="Times New Roman" panose="02020603050405020304" pitchFamily="18" charset="0"/>
              <a:cs typeface="Times New Roman" panose="02020603050405020304" pitchFamily="18" charset="0"/>
            </a:endParaRPr>
          </a:p>
          <a:p>
            <a:pPr lvl="0"/>
            <a:r>
              <a:rPr lang="en-IN" sz="1400" dirty="0">
                <a:latin typeface="Times New Roman" panose="02020603050405020304" pitchFamily="18" charset="0"/>
                <a:cs typeface="Times New Roman" panose="02020603050405020304" pitchFamily="18" charset="0"/>
              </a:rPr>
              <a:t>In this type, the water is piped to one or more locations in the field, and is distributed by overhead high pressure sprinklers or guns. This method is useful when the quantity of water available is less. It also involves lesser manual labor and water wastage. </a:t>
            </a:r>
          </a:p>
          <a:p>
            <a:pPr marL="285750" lvl="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Drip Irrigation </a:t>
            </a:r>
            <a:endParaRPr lang="en-IN" sz="1400" b="1" dirty="0">
              <a:latin typeface="Times New Roman" panose="02020603050405020304" pitchFamily="18" charset="0"/>
              <a:cs typeface="Times New Roman" panose="02020603050405020304" pitchFamily="18" charset="0"/>
            </a:endParaRPr>
          </a:p>
          <a:p>
            <a:pPr lvl="0"/>
            <a:r>
              <a:rPr lang="en-IN" sz="1400" dirty="0">
                <a:latin typeface="Times New Roman" panose="02020603050405020304" pitchFamily="18" charset="0"/>
                <a:cs typeface="Times New Roman" panose="02020603050405020304" pitchFamily="18" charset="0"/>
              </a:rPr>
              <a:t>In drip irrigation, the water is allowed to drip slowly to the roots of the plants. This is done through a network of valves, pipes, tubing and emitters. The narrow tubes deliver water directly to the roots of the plants. </a:t>
            </a:r>
          </a:p>
          <a:p>
            <a:pPr lvl="0"/>
            <a:r>
              <a:rPr lang="en-IN" sz="1400" dirty="0">
                <a:latin typeface="Times New Roman" panose="02020603050405020304" pitchFamily="18" charset="0"/>
                <a:cs typeface="Times New Roman" panose="02020603050405020304" pitchFamily="18" charset="0"/>
              </a:rPr>
              <a:t>The water is soaked by the soil immediately before it evaporates. Also, the water is delivered to the plants only when required. This method is highly advantageous over the other methods as it helps in reducing water and fertilizer wastage by a great extent and also reduces manual work. </a:t>
            </a:r>
          </a:p>
          <a:p>
            <a:endParaRPr sz="1400" dirty="0">
              <a:latin typeface="Times New Roman" panose="02020603050405020304" pitchFamily="18" charset="0"/>
              <a:ea typeface="Roboto"/>
              <a:cs typeface="Times New Roman" panose="02020603050405020304" pitchFamily="18" charset="0"/>
              <a:sym typeface="Roboto"/>
            </a:endParaRPr>
          </a:p>
          <a:p>
            <a:pPr>
              <a:lnSpc>
                <a:spcPct val="115000"/>
              </a:lnSpc>
            </a:pPr>
            <a:r>
              <a:rPr lang="en" sz="1400" dirty="0">
                <a:latin typeface="Times New Roman" panose="02020603050405020304" pitchFamily="18" charset="0"/>
                <a:ea typeface="Roboto"/>
                <a:cs typeface="Times New Roman" panose="02020603050405020304" pitchFamily="18" charset="0"/>
                <a:sym typeface="Roboto"/>
              </a:rPr>
              <a:t>Conclusions drawn:-</a:t>
            </a:r>
          </a:p>
          <a:p>
            <a:r>
              <a:rPr lang="en-IN" sz="1400" dirty="0">
                <a:latin typeface="Times New Roman" panose="02020603050405020304" pitchFamily="18" charset="0"/>
                <a:cs typeface="Times New Roman" panose="02020603050405020304" pitchFamily="18" charset="0"/>
              </a:rPr>
              <a:t>Thus proposed and developed system accomplished irrigation process in a smart way. This system assures protection of motor against fluctuating power  supply, dry dun state, overheating of motor winding. This system is very helpful to farmers whose irrigation pumps are placed far away from their home. Working of PIC18F4550 microcontroller as the water level detector sensor and rain detector sensor reduces the need for a separate sensors. Inbuilt ADC of the microcontroller also reduces need for a external hardware circuitry. So proposed system is very cost effective and enhances agriculture productivity.</a:t>
            </a:r>
          </a:p>
          <a:p>
            <a:pPr marL="609585" indent="-389457">
              <a:lnSpc>
                <a:spcPct val="115000"/>
              </a:lnSpc>
              <a:buClr>
                <a:srgbClr val="000000"/>
              </a:buClr>
              <a:buSzPts val="1000"/>
              <a:buFont typeface="Roboto"/>
              <a:buChar char="➔"/>
            </a:pPr>
            <a:endParaRPr lang="en-IN" sz="1333" dirty="0">
              <a:ea typeface="Roboto"/>
              <a:cs typeface="Roboto"/>
              <a:sym typeface="Roboto"/>
            </a:endParaRPr>
          </a:p>
        </p:txBody>
      </p:sp>
    </p:spTree>
    <p:extLst>
      <p:ext uri="{BB962C8B-B14F-4D97-AF65-F5344CB8AC3E}">
        <p14:creationId xmlns:p14="http://schemas.microsoft.com/office/powerpoint/2010/main" val="764994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EB3871-7DF7-49C9-9A49-12DD70E9AE7F}"/>
              </a:ext>
            </a:extLst>
          </p:cNvPr>
          <p:cNvSpPr>
            <a:spLocks noGrp="1"/>
          </p:cNvSpPr>
          <p:nvPr>
            <p:ph type="title"/>
          </p:nvPr>
        </p:nvSpPr>
        <p:spPr/>
        <p:txBody>
          <a:bodyPr>
            <a:normAutofit/>
          </a:bodyPr>
          <a:lstStyle/>
          <a:p>
            <a:r>
              <a:rPr lang="en-IN" sz="3600" dirty="0">
                <a:solidFill>
                  <a:schemeClr val="accent1"/>
                </a:solidFill>
                <a:latin typeface="Times New Roman" panose="02020603050405020304" pitchFamily="18" charset="0"/>
                <a:cs typeface="Times New Roman" panose="02020603050405020304" pitchFamily="18" charset="0"/>
              </a:rPr>
              <a:t>Reference:-</a:t>
            </a:r>
          </a:p>
        </p:txBody>
      </p:sp>
      <p:sp>
        <p:nvSpPr>
          <p:cNvPr id="3" name="Text Placeholder 2">
            <a:extLst>
              <a:ext uri="{FF2B5EF4-FFF2-40B4-BE49-F238E27FC236}">
                <a16:creationId xmlns="" xmlns:a16="http://schemas.microsoft.com/office/drawing/2014/main" id="{52F25F5E-FFA4-4431-865F-9D6AC20BB2E3}"/>
              </a:ext>
            </a:extLst>
          </p:cNvPr>
          <p:cNvSpPr>
            <a:spLocks noGrp="1"/>
          </p:cNvSpPr>
          <p:nvPr>
            <p:ph type="body" idx="1"/>
          </p:nvPr>
        </p:nvSpPr>
        <p:spPr/>
        <p:txBody>
          <a:bodyPr>
            <a:normAutofit fontScale="77500" lnSpcReduction="20000"/>
          </a:bodyPr>
          <a:lstStyle/>
          <a:p>
            <a:pPr marL="152396" indent="0">
              <a:buNone/>
            </a:pPr>
            <a:r>
              <a:rPr lang="en-IN" dirty="0">
                <a:latin typeface="+mn-lt"/>
              </a:rPr>
              <a:t>[1] S. </a:t>
            </a:r>
            <a:r>
              <a:rPr lang="en-IN" dirty="0" err="1">
                <a:latin typeface="+mn-lt"/>
              </a:rPr>
              <a:t>Padmanaban</a:t>
            </a:r>
            <a:r>
              <a:rPr lang="en-IN" dirty="0">
                <a:latin typeface="+mn-lt"/>
              </a:rPr>
              <a:t> and A. Sarkar, “Electricity demand side management (</a:t>
            </a:r>
            <a:r>
              <a:rPr lang="en-IN" dirty="0" err="1">
                <a:latin typeface="+mn-lt"/>
              </a:rPr>
              <a:t>dsm</a:t>
            </a:r>
            <a:r>
              <a:rPr lang="en-IN" dirty="0">
                <a:latin typeface="+mn-lt"/>
              </a:rPr>
              <a:t>) in </a:t>
            </a:r>
            <a:r>
              <a:rPr lang="en-IN" dirty="0" err="1">
                <a:latin typeface="+mn-lt"/>
              </a:rPr>
              <a:t>india</a:t>
            </a:r>
            <a:r>
              <a:rPr lang="en-IN" dirty="0">
                <a:latin typeface="+mn-lt"/>
              </a:rPr>
              <a:t>,” in </a:t>
            </a:r>
            <a:r>
              <a:rPr lang="en-IN" i="1" dirty="0">
                <a:latin typeface="+mn-lt"/>
              </a:rPr>
              <a:t>A Strategic and Policy Perspective.” Office of Energy, Environmental, and Enterprise, USAID/India</a:t>
            </a:r>
            <a:r>
              <a:rPr lang="en-IN" dirty="0">
                <a:latin typeface="+mn-lt"/>
              </a:rPr>
              <a:t>, 2001.</a:t>
            </a:r>
          </a:p>
          <a:p>
            <a:pPr marL="152396" indent="0">
              <a:buNone/>
            </a:pPr>
            <a:r>
              <a:rPr lang="en-IN" dirty="0">
                <a:latin typeface="+mn-lt"/>
              </a:rPr>
              <a:t>[2] A. </a:t>
            </a:r>
            <a:r>
              <a:rPr lang="en-IN" dirty="0" err="1">
                <a:latin typeface="+mn-lt"/>
              </a:rPr>
              <a:t>Suprem</a:t>
            </a:r>
            <a:r>
              <a:rPr lang="en-IN" dirty="0">
                <a:latin typeface="+mn-lt"/>
              </a:rPr>
              <a:t>, N. </a:t>
            </a:r>
            <a:r>
              <a:rPr lang="en-IN" dirty="0" err="1">
                <a:latin typeface="+mn-lt"/>
              </a:rPr>
              <a:t>Mahalik</a:t>
            </a:r>
            <a:r>
              <a:rPr lang="en-IN" dirty="0">
                <a:latin typeface="+mn-lt"/>
              </a:rPr>
              <a:t>, and K. Kim, “A review on application of  technology systems, standards and interfaces for agriculture and food sector,” </a:t>
            </a:r>
            <a:r>
              <a:rPr lang="en-IN" i="1" dirty="0">
                <a:latin typeface="+mn-lt"/>
              </a:rPr>
              <a:t>Computer Standards &amp; Interfaces</a:t>
            </a:r>
            <a:r>
              <a:rPr lang="en-IN" dirty="0">
                <a:latin typeface="+mn-lt"/>
              </a:rPr>
              <a:t>, vol. 35, no. 4, pp. 355–364,</a:t>
            </a:r>
          </a:p>
          <a:p>
            <a:pPr marL="152396" indent="0">
              <a:buNone/>
            </a:pPr>
            <a:r>
              <a:rPr lang="en-IN" dirty="0">
                <a:latin typeface="+mn-lt"/>
              </a:rPr>
              <a:t>2013.</a:t>
            </a:r>
          </a:p>
          <a:p>
            <a:pPr marL="152396" indent="0">
              <a:buNone/>
            </a:pPr>
            <a:r>
              <a:rPr lang="en-IN" dirty="0">
                <a:latin typeface="+mn-lt"/>
              </a:rPr>
              <a:t>[3] </a:t>
            </a:r>
            <a:r>
              <a:rPr lang="en-IN" dirty="0" err="1">
                <a:latin typeface="+mn-lt"/>
              </a:rPr>
              <a:t>Rasin</a:t>
            </a:r>
            <a:r>
              <a:rPr lang="en-IN" dirty="0">
                <a:latin typeface="+mn-lt"/>
              </a:rPr>
              <a:t>, </a:t>
            </a:r>
            <a:r>
              <a:rPr lang="en-IN" dirty="0" err="1">
                <a:latin typeface="+mn-lt"/>
              </a:rPr>
              <a:t>Zulhani</a:t>
            </a:r>
            <a:r>
              <a:rPr lang="en-IN" dirty="0">
                <a:latin typeface="+mn-lt"/>
              </a:rPr>
              <a:t>, </a:t>
            </a:r>
            <a:r>
              <a:rPr lang="en-IN" dirty="0" err="1">
                <a:latin typeface="+mn-lt"/>
              </a:rPr>
              <a:t>Hizzi</a:t>
            </a:r>
            <a:r>
              <a:rPr lang="en-IN" dirty="0">
                <a:latin typeface="+mn-lt"/>
              </a:rPr>
              <a:t> Hamzah, and </a:t>
            </a:r>
            <a:r>
              <a:rPr lang="en-IN" dirty="0" err="1">
                <a:latin typeface="+mn-lt"/>
              </a:rPr>
              <a:t>Mohd</a:t>
            </a:r>
            <a:r>
              <a:rPr lang="en-IN" dirty="0">
                <a:latin typeface="+mn-lt"/>
              </a:rPr>
              <a:t> </a:t>
            </a:r>
            <a:r>
              <a:rPr lang="en-IN" dirty="0" err="1">
                <a:latin typeface="+mn-lt"/>
              </a:rPr>
              <a:t>Shahrieel</a:t>
            </a:r>
            <a:r>
              <a:rPr lang="en-IN" dirty="0">
                <a:latin typeface="+mn-lt"/>
              </a:rPr>
              <a:t> </a:t>
            </a:r>
            <a:r>
              <a:rPr lang="en-IN" dirty="0" err="1">
                <a:latin typeface="+mn-lt"/>
              </a:rPr>
              <a:t>Mohd</a:t>
            </a:r>
            <a:r>
              <a:rPr lang="en-IN" dirty="0">
                <a:latin typeface="+mn-lt"/>
              </a:rPr>
              <a:t> Aras, “Application and evaluation of high power ZigBee based wireless sensor network in water irrigation control monitoring system,” in </a:t>
            </a:r>
            <a:r>
              <a:rPr lang="en-IN" i="1" dirty="0">
                <a:latin typeface="+mn-lt"/>
              </a:rPr>
              <a:t>Industrial</a:t>
            </a:r>
          </a:p>
          <a:p>
            <a:pPr marL="152396" indent="0">
              <a:buNone/>
            </a:pPr>
            <a:r>
              <a:rPr lang="en-IN" i="1" dirty="0">
                <a:latin typeface="+mn-lt"/>
              </a:rPr>
              <a:t>Electronics Applications, 2009. ISIEA 2009. IEEE Symposium on. </a:t>
            </a:r>
            <a:r>
              <a:rPr lang="en-IN" dirty="0">
                <a:latin typeface="+mn-lt"/>
              </a:rPr>
              <a:t>Vol.</a:t>
            </a:r>
          </a:p>
          <a:p>
            <a:pPr marL="152396" indent="0">
              <a:buNone/>
            </a:pPr>
            <a:r>
              <a:rPr lang="en-IN" dirty="0">
                <a:latin typeface="+mn-lt"/>
              </a:rPr>
              <a:t>2. IEEE, 2009.</a:t>
            </a:r>
          </a:p>
          <a:p>
            <a:pPr marL="152396" indent="0">
              <a:buNone/>
            </a:pPr>
            <a:r>
              <a:rPr lang="en-IN" dirty="0">
                <a:latin typeface="+mn-lt"/>
              </a:rPr>
              <a:t>[4] Chao Long, Haiyan Liu, Ping Zhou, “System of Remote Irrigation Based on GPRS,” Information Technology Journal, vol:10, pp:1044-1049, 2011.</a:t>
            </a:r>
          </a:p>
          <a:p>
            <a:pPr marL="152396" indent="0">
              <a:buNone/>
            </a:pPr>
            <a:r>
              <a:rPr lang="it-IT" dirty="0">
                <a:latin typeface="+mn-lt"/>
              </a:rPr>
              <a:t>[5] M. Nesa Sudha , M.L. Valarmathi , Anni Susan Babu, “Energy efficient </a:t>
            </a:r>
            <a:r>
              <a:rPr lang="en-IN" dirty="0">
                <a:latin typeface="+mn-lt"/>
              </a:rPr>
              <a:t>data transmission in automatic irrigation system using wireless sensor networks,” in </a:t>
            </a:r>
            <a:r>
              <a:rPr lang="en-IN" i="1" dirty="0">
                <a:latin typeface="+mn-lt"/>
              </a:rPr>
              <a:t>Computers and Electronics in Agriculture. </a:t>
            </a:r>
            <a:r>
              <a:rPr lang="en-IN" dirty="0">
                <a:latin typeface="+mn-lt"/>
              </a:rPr>
              <a:t>vol:78, pp:215-</a:t>
            </a:r>
          </a:p>
          <a:p>
            <a:pPr marL="152396" indent="0">
              <a:buNone/>
            </a:pPr>
            <a:r>
              <a:rPr lang="en-IN" dirty="0">
                <a:latin typeface="+mn-lt"/>
              </a:rPr>
              <a:t>221, 2011.</a:t>
            </a:r>
          </a:p>
        </p:txBody>
      </p:sp>
    </p:spTree>
    <p:extLst>
      <p:ext uri="{BB962C8B-B14F-4D97-AF65-F5344CB8AC3E}">
        <p14:creationId xmlns:p14="http://schemas.microsoft.com/office/powerpoint/2010/main" val="784786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898" y="168676"/>
            <a:ext cx="12112101" cy="6382249"/>
          </a:xfrm>
        </p:spPr>
        <p:txBody>
          <a:bodyPr>
            <a:normAutofit lnSpcReduction="10000"/>
          </a:bodyPr>
          <a:lstStyle/>
          <a:p>
            <a:pPr marL="152396" indent="0">
              <a:buNone/>
            </a:pPr>
            <a:r>
              <a:rPr lang="en-US" sz="1600" dirty="0" smtClean="0"/>
              <a:t>02.: </a:t>
            </a:r>
            <a:r>
              <a:rPr lang="en-US" sz="1600" dirty="0"/>
              <a:t>Title of the Journal Paper: </a:t>
            </a:r>
            <a:r>
              <a:rPr lang="en-US" sz="1600" dirty="0">
                <a:solidFill>
                  <a:srgbClr val="000000"/>
                </a:solidFill>
                <a:latin typeface="Arial"/>
                <a:ea typeface="Arial"/>
                <a:cs typeface="Arial"/>
                <a:sym typeface="Arial"/>
              </a:rPr>
              <a:t>Smart Irrigation System Using Internet of Things</a:t>
            </a:r>
            <a:endParaRPr lang="en-US" sz="1600" dirty="0"/>
          </a:p>
          <a:p>
            <a:pPr marL="152396" indent="0">
              <a:buNone/>
            </a:pPr>
            <a:r>
              <a:rPr lang="en-US" sz="1600" dirty="0"/>
              <a:t>Author(s): </a:t>
            </a:r>
            <a:r>
              <a:rPr lang="en-US" sz="1600" dirty="0">
                <a:solidFill>
                  <a:srgbClr val="000000"/>
                </a:solidFill>
                <a:latin typeface="Arial"/>
                <a:ea typeface="Arial"/>
                <a:cs typeface="Arial"/>
                <a:sym typeface="Arial"/>
              </a:rPr>
              <a:t>Babanna Kumbar, Basavaraj Galagi, Bheemashankar and Naveen Honnalli</a:t>
            </a:r>
            <a:endParaRPr lang="en-US" sz="1600" dirty="0"/>
          </a:p>
          <a:p>
            <a:pPr marL="152396" indent="0">
              <a:buNone/>
            </a:pPr>
            <a:r>
              <a:rPr lang="en-US" sz="1600" dirty="0"/>
              <a:t>Journal: </a:t>
            </a:r>
            <a:r>
              <a:rPr lang="en-US" sz="1600" dirty="0">
                <a:solidFill>
                  <a:srgbClr val="000000"/>
                </a:solidFill>
                <a:latin typeface="Arial"/>
                <a:ea typeface="Arial"/>
                <a:cs typeface="Arial"/>
                <a:sym typeface="Arial"/>
              </a:rPr>
              <a:t>Bonfring International Journal of Research in Communication Engineering</a:t>
            </a:r>
            <a:endParaRPr lang="en-US" sz="1600" dirty="0"/>
          </a:p>
          <a:p>
            <a:pPr lvl="0"/>
            <a:r>
              <a:rPr lang="en-US" sz="1600" dirty="0"/>
              <a:t>Keywords-This paper describes the smart irrigation system using the concept of IOT. Improvise the agriculture process using embedded system</a:t>
            </a:r>
          </a:p>
          <a:p>
            <a:pPr lvl="0"/>
            <a:r>
              <a:rPr lang="en-US" sz="1600" dirty="0"/>
              <a:t>The system is monitored by server through internet which will be the key feature for message passing and information sharing.</a:t>
            </a:r>
          </a:p>
          <a:p>
            <a:pPr lvl="0"/>
            <a:r>
              <a:rPr lang="en-US" sz="1600" dirty="0"/>
              <a:t>Keywords: IOT, API- Application Programming Interface, IP, MQTT- Message Queue Telemetry Transport.</a:t>
            </a:r>
          </a:p>
          <a:p>
            <a:pPr lvl="0"/>
            <a:r>
              <a:rPr lang="en-US" sz="1600" dirty="0"/>
              <a:t>Physical connections:</a:t>
            </a:r>
          </a:p>
          <a:p>
            <a:pPr lvl="0"/>
            <a:r>
              <a:rPr lang="en-US" sz="1600" dirty="0"/>
              <a:t> 1. The field includes two regions: 1,2 and a water reservoir.</a:t>
            </a:r>
          </a:p>
          <a:p>
            <a:pPr lvl="0"/>
            <a:r>
              <a:rPr lang="en-US" sz="1600" dirty="0"/>
              <a:t>2. Submerse the submersible motor pump in the reservoir.</a:t>
            </a:r>
          </a:p>
          <a:p>
            <a:pPr lvl="0"/>
            <a:r>
              <a:rPr lang="en-US" sz="1600" dirty="0"/>
              <a:t>3. Place the valve 1 in region 1</a:t>
            </a:r>
          </a:p>
          <a:p>
            <a:pPr lvl="0"/>
            <a:r>
              <a:rPr lang="en-US" sz="1600" dirty="0"/>
              <a:t>4. Place the valve  2 in region 2</a:t>
            </a:r>
          </a:p>
          <a:p>
            <a:pPr lvl="0"/>
            <a:r>
              <a:rPr lang="en-US" sz="1600" dirty="0"/>
              <a:t>Make proper pipe connections from water pump to the valves.</a:t>
            </a:r>
          </a:p>
          <a:p>
            <a:pPr lvl="0"/>
            <a:r>
              <a:rPr lang="en-US" sz="1600" dirty="0"/>
              <a:t>Extend the pipeline connection to respective fields for water supply.</a:t>
            </a:r>
          </a:p>
          <a:p>
            <a:pPr lvl="0"/>
            <a:r>
              <a:rPr lang="en-US" sz="1600" dirty="0"/>
              <a:t>Place water level indicator in the water reservoir.</a:t>
            </a:r>
          </a:p>
          <a:p>
            <a:pPr lvl="0"/>
            <a:r>
              <a:rPr lang="en-US" sz="1600" dirty="0"/>
              <a:t>Now, the soil moisture sensor reads the moisture status on the soil. If it does not match the predefined level then the water pump starts.</a:t>
            </a:r>
          </a:p>
          <a:p>
            <a:pPr lvl="0"/>
            <a:r>
              <a:rPr lang="en-US" sz="1600" dirty="0"/>
              <a:t>The whole system can be monitored remotely on other computer via mobile application.</a:t>
            </a:r>
          </a:p>
          <a:p>
            <a:pPr lvl="0"/>
            <a:r>
              <a:rPr lang="en-US" sz="1600" dirty="0"/>
              <a:t>The wifi module will be used to connect the system to internet to update data on remote device.</a:t>
            </a:r>
          </a:p>
          <a:p>
            <a:pPr lvl="0"/>
            <a:r>
              <a:rPr lang="en-US" sz="1600" dirty="0"/>
              <a:t>The message sent by My MQTT android app will sent received by the user who can control the motor pump and supply of water.</a:t>
            </a:r>
          </a:p>
          <a:p>
            <a:pPr lvl="0"/>
            <a:r>
              <a:rPr lang="en-US" sz="1600" dirty="0"/>
              <a:t>MQTT stands for Message Queue Telemetry Transport. Its function is to transfer message from machine to machine. </a:t>
            </a:r>
          </a:p>
          <a:p>
            <a:pPr marL="152396" indent="0">
              <a:buNone/>
            </a:pPr>
            <a:endParaRPr lang="en-US" sz="1600" dirty="0"/>
          </a:p>
          <a:p>
            <a:pPr marL="152396" indent="0">
              <a:buNone/>
            </a:pPr>
            <a:endParaRPr lang="en-US" dirty="0"/>
          </a:p>
        </p:txBody>
      </p:sp>
    </p:spTree>
    <p:extLst>
      <p:ext uri="{BB962C8B-B14F-4D97-AF65-F5344CB8AC3E}">
        <p14:creationId xmlns:p14="http://schemas.microsoft.com/office/powerpoint/2010/main" val="71232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7" y="150125"/>
            <a:ext cx="11360800" cy="810400"/>
          </a:xfrm>
        </p:spPr>
        <p:txBody>
          <a:bodyPr>
            <a:normAutofit/>
          </a:bodyPr>
          <a:lstStyle/>
          <a:p>
            <a:r>
              <a:rPr lang="en-US" sz="3600" dirty="0">
                <a:solidFill>
                  <a:schemeClr val="accent1"/>
                </a:solidFill>
                <a:latin typeface="Times New Roman" panose="02020603050405020304" pitchFamily="18" charset="0"/>
                <a:cs typeface="Times New Roman" panose="02020603050405020304" pitchFamily="18" charset="0"/>
              </a:rPr>
              <a:t>References</a:t>
            </a:r>
          </a:p>
        </p:txBody>
      </p:sp>
      <p:sp>
        <p:nvSpPr>
          <p:cNvPr id="3" name="Text Placeholder 2"/>
          <p:cNvSpPr>
            <a:spLocks noGrp="1"/>
          </p:cNvSpPr>
          <p:nvPr>
            <p:ph type="body" idx="1"/>
          </p:nvPr>
        </p:nvSpPr>
        <p:spPr>
          <a:xfrm>
            <a:off x="245660" y="856913"/>
            <a:ext cx="11682483" cy="5639421"/>
          </a:xfrm>
        </p:spPr>
        <p:txBody>
          <a:bodyPr/>
          <a:lstStyle/>
          <a:p>
            <a:pPr lvl="0">
              <a:buFont typeface="+mj-lt"/>
              <a:buAutoNum type="arabicPeriod"/>
            </a:pPr>
            <a:r>
              <a:rPr lang="en-US" sz="1800" dirty="0">
                <a:latin typeface="Times New Roman" panose="02020603050405020304" pitchFamily="18" charset="0"/>
                <a:cs typeface="Times New Roman" panose="02020603050405020304" pitchFamily="18" charset="0"/>
              </a:rPr>
              <a:t>R.suresh1  ,  S.Gopinath2  ,  K.Govindaraju3  ,  T.Devika4  , N.SuthanthiraVanitha5 “GSM based Automated Irrigation Control using Raingun Irrigation System” International Journal of Advanced Research in Computer and Communication Engineering Vol. 3, Issue 2, February 2014 </a:t>
            </a:r>
          </a:p>
          <a:p>
            <a:pPr lvl="0">
              <a:buFont typeface="+mj-lt"/>
              <a:buAutoNum type="arabicPeriod"/>
            </a:pPr>
            <a:r>
              <a:rPr lang="en-US" sz="1800" dirty="0">
                <a:latin typeface="Times New Roman" panose="02020603050405020304" pitchFamily="18" charset="0"/>
                <a:cs typeface="Times New Roman" panose="02020603050405020304" pitchFamily="18" charset="0"/>
              </a:rPr>
              <a:t>Review Paper based on automatic irrigation system IJAICT Volume 1, Issue 9, January 2015, Doi:01.0401/ijaict.2015.09.01 Published on 05 (02) 2015</a:t>
            </a:r>
          </a:p>
          <a:p>
            <a:pPr lvl="0">
              <a:buFont typeface="+mj-lt"/>
              <a:buAutoNum type="arabicPeriod"/>
            </a:pPr>
            <a:r>
              <a:rPr lang="en-US" sz="1800" dirty="0">
                <a:latin typeface="Times New Roman" panose="02020603050405020304" pitchFamily="18" charset="0"/>
                <a:cs typeface="Times New Roman" panose="02020603050405020304" pitchFamily="18" charset="0"/>
              </a:rPr>
              <a:t>Texas Instrument, LM35, SNIS159G –AUGUST 1999– REVISED AUGUST 2016 </a:t>
            </a:r>
          </a:p>
          <a:p>
            <a:pPr lvl="0">
              <a:buFont typeface="+mj-lt"/>
              <a:buAutoNum type="arabicPeriod"/>
            </a:pPr>
            <a:r>
              <a:rPr lang="en-US" sz="1800" dirty="0">
                <a:latin typeface="Times New Roman" panose="02020603050405020304" pitchFamily="18" charset="0"/>
                <a:cs typeface="Times New Roman" panose="02020603050405020304" pitchFamily="18" charset="0"/>
              </a:rPr>
              <a:t>Light dependant resistor, electronics4u. </a:t>
            </a:r>
          </a:p>
          <a:p>
            <a:pPr lvl="0">
              <a:buFont typeface="+mj-lt"/>
              <a:buAutoNum type="arabicPeriod"/>
            </a:pPr>
            <a:r>
              <a:rPr lang="en-US" sz="1800" dirty="0">
                <a:latin typeface="Times New Roman" panose="02020603050405020304" pitchFamily="18" charset="0"/>
                <a:cs typeface="Times New Roman" panose="02020603050405020304" pitchFamily="18" charset="0"/>
              </a:rPr>
              <a:t>Arduino uno, Arduino.com/arduinounoboard</a:t>
            </a:r>
          </a:p>
          <a:p>
            <a:pPr lvl="0">
              <a:buFont typeface="+mj-lt"/>
              <a:buAutoNum type="arabicPeriod"/>
            </a:pPr>
            <a:r>
              <a:rPr lang="en-US" sz="1800" dirty="0">
                <a:latin typeface="Times New Roman" panose="02020603050405020304" pitchFamily="18" charset="0"/>
                <a:cs typeface="Times New Roman" panose="02020603050405020304" pitchFamily="18" charset="0"/>
              </a:rPr>
              <a:t>ITEAD studio electronicaestudio, istd016A.pdf</a:t>
            </a:r>
          </a:p>
          <a:p>
            <a:endParaRPr lang="en-US" sz="1600" dirty="0"/>
          </a:p>
        </p:txBody>
      </p:sp>
    </p:spTree>
    <p:extLst>
      <p:ext uri="{BB962C8B-B14F-4D97-AF65-F5344CB8AC3E}">
        <p14:creationId xmlns:p14="http://schemas.microsoft.com/office/powerpoint/2010/main" val="16462566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 xmlns:thm15="http://schemas.microsoft.com/office/thememl/2012/main" name="Basis" id="{5665723A-49BA-4B57-8411-A56F8F207965}" vid="{90E45F77-AEFC-46EF-A7C1-5B338C297B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515</TotalTime>
  <Words>2576</Words>
  <Application>Microsoft Office PowerPoint</Application>
  <PresentationFormat>Custom</PresentationFormat>
  <Paragraphs>191</Paragraphs>
  <Slides>26</Slides>
  <Notes>3</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Madison</vt:lpstr>
      <vt:lpstr>Basis</vt:lpstr>
      <vt:lpstr>Smart Irrigation And Monitoring System</vt:lpstr>
      <vt:lpstr>Motivation:-</vt:lpstr>
      <vt:lpstr>Introduction:-</vt:lpstr>
      <vt:lpstr> System Flow</vt:lpstr>
      <vt:lpstr>PowerPoint Presentation</vt:lpstr>
      <vt:lpstr>PowerPoint Presentation</vt:lpstr>
      <vt:lpstr>Reference:-</vt:lpstr>
      <vt:lpstr>PowerPoint Presentation</vt:lpstr>
      <vt:lpstr>References</vt:lpstr>
      <vt:lpstr>PowerPoint Presentation</vt:lpstr>
      <vt:lpstr>References</vt:lpstr>
      <vt:lpstr>PROBLEM DEFINITION </vt:lpstr>
      <vt:lpstr>COMPONENT USE</vt:lpstr>
      <vt:lpstr>1. Soil Moisture Sensor</vt:lpstr>
      <vt:lpstr>2. Relay </vt:lpstr>
      <vt:lpstr>3. LCD pinout </vt:lpstr>
      <vt:lpstr>4. GSM module </vt:lpstr>
      <vt:lpstr>Circuit Diagram Of The Project </vt:lpstr>
      <vt:lpstr>Working </vt:lpstr>
      <vt:lpstr>Overall Concept Of Our Project</vt:lpstr>
      <vt:lpstr>DRAWBACK AND FUTURE WORK OF MODEL.</vt:lpstr>
      <vt:lpstr>Future work for this model </vt:lpstr>
      <vt:lpstr>RESULT</vt:lpstr>
      <vt:lpstr>PowerPoint Presentation</vt:lpstr>
      <vt:lpstr>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 And Monitoring System</dc:title>
  <dc:creator>Devang Bhimani</dc:creator>
  <cp:lastModifiedBy>Ajay</cp:lastModifiedBy>
  <cp:revision>83</cp:revision>
  <dcterms:created xsi:type="dcterms:W3CDTF">2018-09-20T00:51:55Z</dcterms:created>
  <dcterms:modified xsi:type="dcterms:W3CDTF">2019-03-06T04:42:20Z</dcterms:modified>
</cp:coreProperties>
</file>