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7" r:id="rId2"/>
    <p:sldId id="266" r:id="rId3"/>
    <p:sldId id="286" r:id="rId4"/>
    <p:sldId id="301" r:id="rId5"/>
    <p:sldId id="293" r:id="rId6"/>
    <p:sldId id="302" r:id="rId7"/>
    <p:sldId id="303" r:id="rId8"/>
    <p:sldId id="304" r:id="rId9"/>
    <p:sldId id="305" r:id="rId10"/>
    <p:sldId id="30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3810" autoAdjust="0"/>
  </p:normalViewPr>
  <p:slideViewPr>
    <p:cSldViewPr snapToGrid="0" showGuides="1">
      <p:cViewPr>
        <p:scale>
          <a:sx n="75" d="100"/>
          <a:sy n="75" d="100"/>
        </p:scale>
        <p:origin x="965" y="269"/>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6/9/2023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6/9/2023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p15:clr>
            <a:srgbClr val="F26B43"/>
          </p15:clr>
        </p15:guide>
        <p15:guide id="2" pos="234">
          <p15:clr>
            <a:srgbClr val="F26B43"/>
          </p15:clr>
        </p15:guide>
        <p15:guide id="3" orient="horz" pos="4133">
          <p15:clr>
            <a:srgbClr val="F26B43"/>
          </p15:clr>
        </p15:guide>
        <p15:guide id="4" pos="7491">
          <p15:clr>
            <a:srgbClr val="F26B43"/>
          </p15:clr>
        </p15:guide>
        <p15:guide id="5" orient="horz" pos="640">
          <p15:clr>
            <a:srgbClr val="F26B43"/>
          </p15:clr>
        </p15:guide>
        <p15:guide id="6" orient="horz" pos="777">
          <p15:clr>
            <a:srgbClr val="F26B43"/>
          </p15:clr>
        </p15:guide>
        <p15:guide id="7" orient="horz" pos="4020">
          <p15:clr>
            <a:srgbClr val="F26B43"/>
          </p15:clr>
        </p15:guide>
        <p15:guide id="8" orient="horz" pos="39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hyperlink" Target="https://www.codecademy.com/resources/blog/what-is-html/?utm_source=ccblog&amp;utm_medium=ccblog&amp;utm_campaign=ccblog&amp;utm_content=what_is_javascript_used_for_blog" TargetMode="External"/><Relationship Id="rId2" Type="http://schemas.openxmlformats.org/officeDocument/2006/relationships/hyperlink" Target="https://www.codecademy.com/resources/blog/what-does-a-front-end-developer-do/?utm_source=ccblog&amp;utm_medium=ccblog&amp;utm_campaign=ccblog&amp;utm_content=what_is_javascript_used_for_blog" TargetMode="External"/><Relationship Id="rId1" Type="http://schemas.openxmlformats.org/officeDocument/2006/relationships/slideLayout" Target="../slideLayouts/slideLayout31.xml"/><Relationship Id="rId5" Type="http://schemas.openxmlformats.org/officeDocument/2006/relationships/hyperlink" Target="https://www.codecademy.com/resources/blog/what-does-a-back-end-developer-do/?utm_source=ccblog&amp;utm_medium=ccblog&amp;utm_campaign=ccblog&amp;utm_content=what_is_javascript_used_for_blog" TargetMode="External"/><Relationship Id="rId4" Type="http://schemas.openxmlformats.org/officeDocument/2006/relationships/hyperlink" Target="https://www.codecademy.com/learn/learn-css?utm_source=ccblog&amp;utm_medium=ccblog&amp;utm_campaign=ccblog&amp;utm_content=what_is_javascript_used_for_blo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634162" y="490316"/>
            <a:ext cx="4986338" cy="3262311"/>
          </a:xfrm>
        </p:spPr>
        <p:txBody>
          <a:bodyPr/>
          <a:lstStyle/>
          <a:p>
            <a:r>
              <a:rPr lang="en-US" dirty="0"/>
              <a:t>Website:</a:t>
            </a:r>
            <a:br>
              <a:rPr lang="en-US" dirty="0"/>
            </a:br>
            <a:r>
              <a:rPr lang="en-US" dirty="0"/>
              <a:t>Wanderlust</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634162" y="4279328"/>
            <a:ext cx="5726349" cy="1813667"/>
          </a:xfrm>
        </p:spPr>
        <p:txBody>
          <a:bodyPr>
            <a:normAutofit fontScale="92500" lnSpcReduction="20000"/>
          </a:bodyPr>
          <a:lstStyle/>
          <a:p>
            <a:r>
              <a:rPr lang="en-US" dirty="0"/>
              <a:t>Team member:</a:t>
            </a:r>
          </a:p>
          <a:p>
            <a:r>
              <a:rPr lang="en-US" dirty="0"/>
              <a:t>Tanvi Sinha-200410107097</a:t>
            </a:r>
          </a:p>
          <a:p>
            <a:r>
              <a:rPr lang="en-US" dirty="0"/>
              <a:t>Darsh Shah-200410107104</a:t>
            </a:r>
          </a:p>
          <a:p>
            <a:r>
              <a:rPr lang="en-US" dirty="0"/>
              <a:t>Goswami Kaushikpari Mayurpari-200410107121</a:t>
            </a:r>
          </a:p>
          <a:p>
            <a:r>
              <a:rPr lang="en-US" dirty="0"/>
              <a:t>Submitted to-</a:t>
            </a:r>
            <a:r>
              <a:rPr lang="en-US" dirty="0" err="1"/>
              <a:t>Proff.Shrina</a:t>
            </a:r>
            <a:r>
              <a:rPr lang="en-US" dirty="0"/>
              <a:t> Patel</a:t>
            </a:r>
          </a:p>
          <a:p>
            <a:endParaRPr lang="en-US" dirty="0"/>
          </a:p>
          <a:p>
            <a:endParaRPr lang="en-US" dirty="0"/>
          </a:p>
          <a:p>
            <a:endParaRPr lang="en-US" dirty="0"/>
          </a:p>
          <a:p>
            <a:endParaRPr lang="en-US" dirty="0"/>
          </a:p>
        </p:txBody>
      </p:sp>
      <p:pic>
        <p:nvPicPr>
          <p:cNvPr id="24" name="Picture Placeholder 23">
            <a:extLst>
              <a:ext uri="{FF2B5EF4-FFF2-40B4-BE49-F238E27FC236}">
                <a16:creationId xmlns:a16="http://schemas.microsoft.com/office/drawing/2014/main" id="{E76B9897-2B32-9371-98F3-E4DAFD033658}"/>
              </a:ext>
            </a:extLst>
          </p:cNvPr>
          <p:cNvPicPr>
            <a:picLocks noGrp="1" noChangeAspect="1"/>
          </p:cNvPicPr>
          <p:nvPr>
            <p:ph type="pic" sz="quarter" idx="10"/>
          </p:nvPr>
        </p:nvPicPr>
        <p:blipFill>
          <a:blip r:embed="rId2"/>
          <a:srcRect t="12097" b="12097"/>
          <a:stretch>
            <a:fillRect/>
          </a:stretch>
        </p:blipFill>
        <p:spPr>
          <a:xfrm>
            <a:off x="368300" y="1"/>
            <a:ext cx="6034088" cy="6857999"/>
          </a:xfrm>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10</a:t>
            </a:fld>
            <a:endParaRPr lang="en-US" dirty="0"/>
          </a:p>
        </p:txBody>
      </p:sp>
      <p:pic>
        <p:nvPicPr>
          <p:cNvPr id="7" name="Picture Placeholder 6">
            <a:extLst>
              <a:ext uri="{FF2B5EF4-FFF2-40B4-BE49-F238E27FC236}">
                <a16:creationId xmlns:a16="http://schemas.microsoft.com/office/drawing/2014/main" id="{0E056359-0B99-0237-7618-6B1AE2722F5D}"/>
              </a:ext>
            </a:extLst>
          </p:cNvPr>
          <p:cNvPicPr>
            <a:picLocks noGrp="1" noChangeAspect="1"/>
          </p:cNvPicPr>
          <p:nvPr>
            <p:ph type="pic" sz="quarter" idx="13"/>
          </p:nvPr>
        </p:nvPicPr>
        <p:blipFill>
          <a:blip r:embed="rId2"/>
          <a:srcRect t="7582" b="7582"/>
          <a:stretch>
            <a:fillRect/>
          </a:stretch>
        </p:blipFill>
        <p:spPr>
          <a:xfrm>
            <a:off x="0" y="1114425"/>
            <a:ext cx="12192001" cy="4303712"/>
          </a:xfrm>
        </p:spPr>
      </p:pic>
    </p:spTree>
    <p:extLst>
      <p:ext uri="{BB962C8B-B14F-4D97-AF65-F5344CB8AC3E}">
        <p14:creationId xmlns:p14="http://schemas.microsoft.com/office/powerpoint/2010/main" val="315131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432667" y="292666"/>
            <a:ext cx="5272764" cy="1551573"/>
          </a:xfrm>
        </p:spPr>
        <p:txBody>
          <a:bodyPr/>
          <a:lstStyle/>
          <a:p>
            <a:r>
              <a:rPr lang="en-US" dirty="0"/>
              <a:t>About website</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349958" y="1998613"/>
            <a:ext cx="5542004" cy="4274617"/>
          </a:xfrm>
        </p:spPr>
        <p:txBody>
          <a:bodyPr>
            <a:normAutofit fontScale="55000" lnSpcReduction="20000"/>
          </a:bodyPr>
          <a:lstStyle/>
          <a:p>
            <a:pPr>
              <a:lnSpc>
                <a:spcPct val="120000"/>
              </a:lnSpc>
            </a:pPr>
            <a:r>
              <a:rPr lang="en-US" sz="3600" dirty="0"/>
              <a:t>Wanderlust is a website that provides reservation for hotel rooms.</a:t>
            </a:r>
          </a:p>
          <a:p>
            <a:pPr>
              <a:lnSpc>
                <a:spcPct val="120000"/>
              </a:lnSpc>
            </a:pPr>
            <a:r>
              <a:rPr lang="en-US" sz="3600" dirty="0"/>
              <a:t> This website contain all the offers and coupons for hotel rooms.</a:t>
            </a:r>
          </a:p>
          <a:p>
            <a:pPr>
              <a:lnSpc>
                <a:spcPct val="120000"/>
              </a:lnSpc>
            </a:pPr>
            <a:r>
              <a:rPr lang="en-US" sz="3600" dirty="0"/>
              <a:t>This website also contains gallery where you can view the place you want to visit and description of that place.</a:t>
            </a:r>
          </a:p>
          <a:p>
            <a:pPr>
              <a:lnSpc>
                <a:spcPct val="120000"/>
              </a:lnSpc>
            </a:pPr>
            <a:r>
              <a:rPr lang="en-US" sz="3600" dirty="0"/>
              <a:t>Users can also give their feedback by filling the feedback form which is available in the website. Also, the information filled in the form is further stored in the database.</a:t>
            </a:r>
          </a:p>
          <a:p>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5" name="Picture 4">
            <a:extLst>
              <a:ext uri="{FF2B5EF4-FFF2-40B4-BE49-F238E27FC236}">
                <a16:creationId xmlns:a16="http://schemas.microsoft.com/office/drawing/2014/main" id="{40C2E896-7E75-0977-22AE-4AF162A03FD2}"/>
              </a:ext>
            </a:extLst>
          </p:cNvPr>
          <p:cNvPicPr>
            <a:picLocks noChangeAspect="1"/>
          </p:cNvPicPr>
          <p:nvPr/>
        </p:nvPicPr>
        <p:blipFill>
          <a:blip r:embed="rId2"/>
          <a:stretch>
            <a:fillRect/>
          </a:stretch>
        </p:blipFill>
        <p:spPr>
          <a:xfrm>
            <a:off x="1402831" y="859060"/>
            <a:ext cx="4947127" cy="2879819"/>
          </a:xfrm>
          <a:prstGeom prst="rect">
            <a:avLst/>
          </a:prstGeom>
        </p:spPr>
      </p:pic>
      <p:pic>
        <p:nvPicPr>
          <p:cNvPr id="9" name="Picture 8">
            <a:extLst>
              <a:ext uri="{FF2B5EF4-FFF2-40B4-BE49-F238E27FC236}">
                <a16:creationId xmlns:a16="http://schemas.microsoft.com/office/drawing/2014/main" id="{9FD08974-96E0-3001-5181-03ED502D4AC3}"/>
              </a:ext>
            </a:extLst>
          </p:cNvPr>
          <p:cNvPicPr>
            <a:picLocks noChangeAspect="1"/>
          </p:cNvPicPr>
          <p:nvPr/>
        </p:nvPicPr>
        <p:blipFill rotWithShape="1">
          <a:blip r:embed="rId3"/>
          <a:srcRect b="8000"/>
          <a:stretch/>
        </p:blipFill>
        <p:spPr>
          <a:xfrm>
            <a:off x="1402830" y="859060"/>
            <a:ext cx="4947127" cy="2879818"/>
          </a:xfrm>
          <a:prstGeom prst="rect">
            <a:avLst/>
          </a:prstGeom>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71475" y="629187"/>
            <a:ext cx="11520487" cy="755649"/>
          </a:xfrm>
        </p:spPr>
        <p:txBody>
          <a:bodyPr>
            <a:normAutofit/>
          </a:bodyPr>
          <a:lstStyle/>
          <a:p>
            <a:r>
              <a:rPr lang="en-US" sz="4000" dirty="0"/>
              <a:t>TECHNOLOGY USED</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3</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a:xfrm>
            <a:off x="6131718" y="2854734"/>
            <a:ext cx="5630165" cy="518457"/>
          </a:xfrm>
        </p:spPr>
        <p:txBody>
          <a:bodyPr>
            <a:normAutofit/>
          </a:bodyPr>
          <a:lstStyle/>
          <a:p>
            <a:r>
              <a:rPr lang="en-US" sz="2400" dirty="0"/>
              <a:t>CSS</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a:xfrm>
            <a:off x="6131718" y="3429000"/>
            <a:ext cx="5630165" cy="2849880"/>
          </a:xfrm>
        </p:spPr>
        <p:txBody>
          <a:bodyPr>
            <a:normAutofit/>
          </a:bodyPr>
          <a:lstStyle/>
          <a:p>
            <a:r>
              <a:rPr lang="en-US" b="0" i="0" dirty="0">
                <a:solidFill>
                  <a:srgbClr val="000000"/>
                </a:solidFill>
                <a:effectLst/>
              </a:rPr>
              <a:t>CSS stands for Cascading Style Sheets.</a:t>
            </a:r>
          </a:p>
          <a:p>
            <a:pPr algn="l"/>
            <a:r>
              <a:rPr lang="en-US" b="0" i="0" dirty="0">
                <a:solidFill>
                  <a:srgbClr val="000000"/>
                </a:solidFill>
                <a:effectLst/>
              </a:rPr>
              <a:t>CSS saves a lot of work. It can control the layout of multiple web pages all at once.</a:t>
            </a:r>
          </a:p>
          <a:p>
            <a:r>
              <a:rPr lang="en-US" b="0" i="0" dirty="0">
                <a:solidFill>
                  <a:srgbClr val="000000"/>
                </a:solidFill>
                <a:effectLst/>
              </a:rPr>
              <a:t>With CSS, you can control the color, font, the size of text, the spacing between elements, how elements are positioned and laid out, what background images or background colors are to be used, different displays for different devices and screen sizes, and much more!</a:t>
            </a:r>
            <a:br>
              <a:rPr lang="en-US" dirty="0"/>
            </a:br>
            <a:endParaRPr lang="en-US" dirty="0"/>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a:xfrm>
            <a:off x="371475" y="2854734"/>
            <a:ext cx="5582064" cy="518457"/>
          </a:xfrm>
        </p:spPr>
        <p:txBody>
          <a:bodyPr>
            <a:normAutofit/>
          </a:bodyPr>
          <a:lstStyle/>
          <a:p>
            <a:r>
              <a:rPr lang="en-US" sz="2400" dirty="0"/>
              <a:t>HTML</a:t>
            </a: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300038" y="3429000"/>
            <a:ext cx="5582064" cy="2421988"/>
          </a:xfrm>
        </p:spPr>
        <p:txBody>
          <a:bodyPr>
            <a:normAutofit fontScale="92500" lnSpcReduction="10000"/>
          </a:bodyPr>
          <a:lstStyle/>
          <a:p>
            <a:r>
              <a:rPr lang="en-US" sz="2100" dirty="0"/>
              <a:t>HTML stands for Hypertext Markup Language.</a:t>
            </a:r>
          </a:p>
          <a:p>
            <a:r>
              <a:rPr lang="en-US" sz="2100" dirty="0"/>
              <a:t>HTML is the foundation of all web pages.</a:t>
            </a:r>
          </a:p>
          <a:p>
            <a:r>
              <a:rPr lang="en-US" sz="2100" b="0" i="0" dirty="0">
                <a:solidFill>
                  <a:srgbClr val="10162F"/>
                </a:solidFill>
                <a:effectLst/>
              </a:rPr>
              <a:t>With tags and elements, we can define the headings, paragraphs, and other contents of a web page. Browsers come with a built-in stylesheet that visually differentiates these elements.</a:t>
            </a:r>
          </a:p>
          <a:p>
            <a:r>
              <a:rPr lang="en-US" sz="2100" b="0" i="0" dirty="0">
                <a:solidFill>
                  <a:srgbClr val="10162F"/>
                </a:solidFill>
                <a:effectLst/>
              </a:rPr>
              <a:t>HTML’s anchor tags allow us to link pages to and from each other using the href attribute.  </a:t>
            </a:r>
            <a:endParaRPr lang="en-US" sz="2100" dirty="0"/>
          </a:p>
          <a:p>
            <a:endParaRPr lang="en-US" dirty="0"/>
          </a:p>
        </p:txBody>
      </p:sp>
    </p:spTree>
    <p:extLst>
      <p:ext uri="{BB962C8B-B14F-4D97-AF65-F5344CB8AC3E}">
        <p14:creationId xmlns:p14="http://schemas.microsoft.com/office/powerpoint/2010/main" val="1154969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71476" y="657225"/>
            <a:ext cx="11520487" cy="755649"/>
          </a:xfrm>
        </p:spPr>
        <p:txBody>
          <a:bodyPr>
            <a:normAutofit/>
          </a:bodyPr>
          <a:lstStyle/>
          <a:p>
            <a:r>
              <a:rPr lang="en-US" sz="4000" dirty="0"/>
              <a:t>TECHNOLOGY USED</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4</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a:xfrm>
            <a:off x="6213694" y="2474924"/>
            <a:ext cx="5630165" cy="518457"/>
          </a:xfrm>
        </p:spPr>
        <p:txBody>
          <a:bodyPr>
            <a:normAutofit/>
          </a:bodyPr>
          <a:lstStyle/>
          <a:p>
            <a:r>
              <a:rPr lang="en-US" sz="2400" dirty="0"/>
              <a:t>JAVASCRIPT</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a:xfrm>
            <a:off x="6213695" y="3183983"/>
            <a:ext cx="5630165" cy="3016792"/>
          </a:xfrm>
        </p:spPr>
        <p:txBody>
          <a:bodyPr>
            <a:normAutofit/>
          </a:bodyPr>
          <a:lstStyle/>
          <a:p>
            <a:r>
              <a:rPr lang="en-US" dirty="0">
                <a:hlinkClick r:id="rId2">
                  <a:extLst>
                    <a:ext uri="{A12FA001-AC4F-418D-AE19-62706E023703}">
                      <ahyp:hlinkClr xmlns:ahyp="http://schemas.microsoft.com/office/drawing/2018/hyperlinkcolor" val="tx"/>
                    </a:ext>
                  </a:extLst>
                </a:hlinkClick>
              </a:rPr>
              <a:t>Front-end developers</a:t>
            </a:r>
            <a:r>
              <a:rPr lang="en-US" b="0" i="0" dirty="0">
                <a:effectLst/>
              </a:rPr>
              <a:t> </a:t>
            </a:r>
            <a:r>
              <a:rPr lang="en-US" b="0" i="0" dirty="0">
                <a:solidFill>
                  <a:srgbClr val="10162F"/>
                </a:solidFill>
                <a:effectLst/>
              </a:rPr>
              <a:t>use JavaScript (along with </a:t>
            </a:r>
            <a:r>
              <a:rPr lang="en-US" b="0" i="0" dirty="0">
                <a:effectLst/>
                <a:hlinkClick r:id="rId3">
                  <a:extLst>
                    <a:ext uri="{A12FA001-AC4F-418D-AE19-62706E023703}">
                      <ahyp:hlinkClr xmlns:ahyp="http://schemas.microsoft.com/office/drawing/2018/hyperlinkcolor" val="tx"/>
                    </a:ext>
                  </a:extLst>
                </a:hlinkClick>
              </a:rPr>
              <a:t>HTML</a:t>
            </a:r>
            <a:r>
              <a:rPr lang="en-US" b="0" i="0" dirty="0">
                <a:solidFill>
                  <a:srgbClr val="10162F"/>
                </a:solidFill>
                <a:effectLst/>
              </a:rPr>
              <a:t> and </a:t>
            </a:r>
            <a:r>
              <a:rPr lang="en-US" b="0" i="0" dirty="0">
                <a:effectLst/>
                <a:hlinkClick r:id="rId4">
                  <a:extLst>
                    <a:ext uri="{A12FA001-AC4F-418D-AE19-62706E023703}">
                      <ahyp:hlinkClr xmlns:ahyp="http://schemas.microsoft.com/office/drawing/2018/hyperlinkcolor" val="tx"/>
                    </a:ext>
                  </a:extLst>
                </a:hlinkClick>
              </a:rPr>
              <a:t>CSS</a:t>
            </a:r>
            <a:r>
              <a:rPr lang="en-US" b="0" i="0" dirty="0">
                <a:solidFill>
                  <a:srgbClr val="10162F"/>
                </a:solidFill>
                <a:effectLst/>
              </a:rPr>
              <a:t>) to create the parts of a web page that users see and interact with in their browsers.</a:t>
            </a:r>
          </a:p>
          <a:p>
            <a:r>
              <a:rPr lang="en-US" b="0" i="0" dirty="0">
                <a:solidFill>
                  <a:srgbClr val="10162F"/>
                </a:solidFill>
                <a:effectLst/>
              </a:rPr>
              <a:t>JavaScript gave developers the ability to provide their users with a dynamic web experience, adding animations and other interactive elements. </a:t>
            </a:r>
          </a:p>
          <a:p>
            <a:r>
              <a:rPr lang="en-US" b="0" i="0" dirty="0">
                <a:solidFill>
                  <a:srgbClr val="10162F"/>
                </a:solidFill>
                <a:effectLst/>
              </a:rPr>
              <a:t>JavaScript is also popular with back-end developers. </a:t>
            </a:r>
            <a:r>
              <a:rPr lang="en-US" b="0" i="0" dirty="0">
                <a:effectLst/>
                <a:hlinkClick r:id="rId5">
                  <a:extLst>
                    <a:ext uri="{A12FA001-AC4F-418D-AE19-62706E023703}">
                      <ahyp:hlinkClr xmlns:ahyp="http://schemas.microsoft.com/office/drawing/2018/hyperlinkcolor" val="tx"/>
                    </a:ext>
                  </a:extLst>
                </a:hlinkClick>
              </a:rPr>
              <a:t>Back-end web development</a:t>
            </a:r>
            <a:r>
              <a:rPr lang="en-US" b="0" i="0" dirty="0">
                <a:effectLst/>
              </a:rPr>
              <a:t> </a:t>
            </a:r>
            <a:r>
              <a:rPr lang="en-US" b="0" i="0" dirty="0">
                <a:solidFill>
                  <a:srgbClr val="10162F"/>
                </a:solidFill>
                <a:effectLst/>
              </a:rPr>
              <a:t>(also known as server-side development) involves creating the code that runs on a web server.</a:t>
            </a:r>
            <a:endParaRPr lang="en-US" dirty="0">
              <a:solidFill>
                <a:srgbClr val="10162F"/>
              </a:solidFill>
            </a:endParaRPr>
          </a:p>
          <a:p>
            <a:endParaRPr lang="en-US" dirty="0"/>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a:xfrm>
            <a:off x="348140" y="2474923"/>
            <a:ext cx="5582064" cy="518457"/>
          </a:xfrm>
        </p:spPr>
        <p:txBody>
          <a:bodyPr>
            <a:normAutofit/>
          </a:bodyPr>
          <a:lstStyle/>
          <a:p>
            <a:r>
              <a:rPr lang="en-US" sz="2400" dirty="0"/>
              <a:t>PHP</a:t>
            </a:r>
          </a:p>
        </p:txBody>
      </p:sp>
      <p:sp>
        <p:nvSpPr>
          <p:cNvPr id="8" name="Content Placeholder 7">
            <a:extLst>
              <a:ext uri="{FF2B5EF4-FFF2-40B4-BE49-F238E27FC236}">
                <a16:creationId xmlns:a16="http://schemas.microsoft.com/office/drawing/2014/main" id="{64B58629-C9DE-BA96-3990-A329C028F5F5}"/>
              </a:ext>
            </a:extLst>
          </p:cNvPr>
          <p:cNvSpPr>
            <a:spLocks noGrp="1"/>
          </p:cNvSpPr>
          <p:nvPr>
            <p:ph sz="half" idx="2"/>
          </p:nvPr>
        </p:nvSpPr>
        <p:spPr>
          <a:xfrm>
            <a:off x="348140" y="3183984"/>
            <a:ext cx="5582064" cy="3016792"/>
          </a:xfrm>
        </p:spPr>
        <p:txBody>
          <a:bodyPr>
            <a:normAutofit/>
          </a:bodyPr>
          <a:lstStyle/>
          <a:p>
            <a:r>
              <a:rPr lang="en-US" b="0" i="0" dirty="0">
                <a:solidFill>
                  <a:srgbClr val="273239"/>
                </a:solidFill>
                <a:effectLst/>
              </a:rPr>
              <a:t>PHP can actually do anything related to server-side scripting or more popularly known as the backend of a website.</a:t>
            </a:r>
          </a:p>
          <a:p>
            <a:r>
              <a:rPr lang="en-US" b="0" i="0" dirty="0">
                <a:solidFill>
                  <a:srgbClr val="273239"/>
                </a:solidFill>
                <a:effectLst/>
              </a:rPr>
              <a:t>PHP can receive data from forms, generate dynamic page content, can work with databases, create sessions, send and receive cookies, send emails etc.</a:t>
            </a:r>
            <a:endParaRPr lang="en-US" dirty="0">
              <a:solidFill>
                <a:srgbClr val="273239"/>
              </a:solidFill>
            </a:endParaRPr>
          </a:p>
          <a:p>
            <a:r>
              <a:rPr lang="en-US" b="0" i="0" dirty="0">
                <a:solidFill>
                  <a:srgbClr val="273239"/>
                </a:solidFill>
                <a:effectLst/>
              </a:rPr>
              <a:t> PHP can run on all major operating systems like Windows, Linux, Unix, Mac OS X etc. Almost all of the major servers available today like Apache supports PHP. PHP allows using wide range of databases.  </a:t>
            </a:r>
            <a:endParaRPr lang="en-IN" dirty="0"/>
          </a:p>
        </p:txBody>
      </p:sp>
    </p:spTree>
    <p:extLst>
      <p:ext uri="{BB962C8B-B14F-4D97-AF65-F5344CB8AC3E}">
        <p14:creationId xmlns:p14="http://schemas.microsoft.com/office/powerpoint/2010/main" val="69732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a16="http://schemas.microsoft.com/office/drawing/2014/main" id="{DD67224A-C585-F8D8-01D9-840F8748027C}"/>
              </a:ext>
            </a:extLst>
          </p:cNvPr>
          <p:cNvPicPr>
            <a:picLocks noGrp="1" noChangeAspect="1"/>
          </p:cNvPicPr>
          <p:nvPr>
            <p:ph type="pic" sz="quarter" idx="13"/>
          </p:nvPr>
        </p:nvPicPr>
        <p:blipFill rotWithShape="1">
          <a:blip r:embed="rId2"/>
          <a:srcRect l="417" t="1271" r="-417" b="7672"/>
          <a:stretch/>
        </p:blipFill>
        <p:spPr>
          <a:xfrm>
            <a:off x="-1" y="812800"/>
            <a:ext cx="12192001" cy="5598160"/>
          </a:xfrm>
        </p:spPr>
      </p:pic>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5</a:t>
            </a:fld>
            <a:endParaRPr lang="en-US" dirty="0"/>
          </a:p>
        </p:txBody>
      </p:sp>
      <p:sp>
        <p:nvSpPr>
          <p:cNvPr id="6" name="Title 5">
            <a:extLst>
              <a:ext uri="{FF2B5EF4-FFF2-40B4-BE49-F238E27FC236}">
                <a16:creationId xmlns:a16="http://schemas.microsoft.com/office/drawing/2014/main" id="{E1768246-2496-4F97-8FCA-02252116FF87}"/>
              </a:ext>
            </a:extLst>
          </p:cNvPr>
          <p:cNvSpPr>
            <a:spLocks noGrp="1"/>
          </p:cNvSpPr>
          <p:nvPr>
            <p:ph type="title" idx="4294967295"/>
          </p:nvPr>
        </p:nvSpPr>
        <p:spPr>
          <a:xfrm>
            <a:off x="600393" y="145415"/>
            <a:ext cx="11520487" cy="758825"/>
          </a:xfrm>
        </p:spPr>
        <p:txBody>
          <a:bodyPr/>
          <a:lstStyle/>
          <a:p>
            <a:pPr algn="ctr"/>
            <a:r>
              <a:rPr lang="en-US" dirty="0"/>
              <a:t>UI/UX SNAPSHOTS</a:t>
            </a:r>
          </a:p>
        </p:txBody>
      </p:sp>
    </p:spTree>
    <p:extLst>
      <p:ext uri="{BB962C8B-B14F-4D97-AF65-F5344CB8AC3E}">
        <p14:creationId xmlns:p14="http://schemas.microsoft.com/office/powerpoint/2010/main" val="1163063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6</a:t>
            </a:fld>
            <a:endParaRPr lang="en-US" dirty="0"/>
          </a:p>
        </p:txBody>
      </p:sp>
      <p:pic>
        <p:nvPicPr>
          <p:cNvPr id="7" name="Picture Placeholder 6">
            <a:extLst>
              <a:ext uri="{FF2B5EF4-FFF2-40B4-BE49-F238E27FC236}">
                <a16:creationId xmlns:a16="http://schemas.microsoft.com/office/drawing/2014/main" id="{D17CC6D5-56D7-8F3C-6966-7FEDF93A8984}"/>
              </a:ext>
            </a:extLst>
          </p:cNvPr>
          <p:cNvPicPr>
            <a:picLocks noGrp="1" noChangeAspect="1"/>
          </p:cNvPicPr>
          <p:nvPr>
            <p:ph type="pic" sz="quarter" idx="13"/>
          </p:nvPr>
        </p:nvPicPr>
        <p:blipFill rotWithShape="1">
          <a:blip r:embed="rId2"/>
          <a:srcRect t="54" b="228"/>
          <a:stretch/>
        </p:blipFill>
        <p:spPr>
          <a:xfrm>
            <a:off x="0" y="508000"/>
            <a:ext cx="12192001" cy="5831840"/>
          </a:xfrm>
        </p:spPr>
      </p:pic>
    </p:spTree>
    <p:extLst>
      <p:ext uri="{BB962C8B-B14F-4D97-AF65-F5344CB8AC3E}">
        <p14:creationId xmlns:p14="http://schemas.microsoft.com/office/powerpoint/2010/main" val="161860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7</a:t>
            </a:fld>
            <a:endParaRPr lang="en-US" dirty="0"/>
          </a:p>
        </p:txBody>
      </p:sp>
      <p:pic>
        <p:nvPicPr>
          <p:cNvPr id="6" name="Picture Placeholder 5">
            <a:extLst>
              <a:ext uri="{FF2B5EF4-FFF2-40B4-BE49-F238E27FC236}">
                <a16:creationId xmlns:a16="http://schemas.microsoft.com/office/drawing/2014/main" id="{74370958-986A-2A85-30CD-E316308CA071}"/>
              </a:ext>
            </a:extLst>
          </p:cNvPr>
          <p:cNvPicPr>
            <a:picLocks noGrp="1" noChangeAspect="1"/>
          </p:cNvPicPr>
          <p:nvPr>
            <p:ph type="pic" sz="quarter" idx="13"/>
          </p:nvPr>
        </p:nvPicPr>
        <p:blipFill rotWithShape="1">
          <a:blip r:embed="rId2"/>
          <a:srcRect t="-120" b="575"/>
          <a:stretch/>
        </p:blipFill>
        <p:spPr>
          <a:xfrm>
            <a:off x="0" y="497840"/>
            <a:ext cx="12192001" cy="5821680"/>
          </a:xfrm>
        </p:spPr>
      </p:pic>
    </p:spTree>
    <p:extLst>
      <p:ext uri="{BB962C8B-B14F-4D97-AF65-F5344CB8AC3E}">
        <p14:creationId xmlns:p14="http://schemas.microsoft.com/office/powerpoint/2010/main" val="322319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8</a:t>
            </a:fld>
            <a:endParaRPr lang="en-US" dirty="0"/>
          </a:p>
        </p:txBody>
      </p:sp>
      <p:pic>
        <p:nvPicPr>
          <p:cNvPr id="7" name="Picture Placeholder 6">
            <a:extLst>
              <a:ext uri="{FF2B5EF4-FFF2-40B4-BE49-F238E27FC236}">
                <a16:creationId xmlns:a16="http://schemas.microsoft.com/office/drawing/2014/main" id="{F93CCFA5-0357-BCAA-4CFB-7137026E5EEF}"/>
              </a:ext>
            </a:extLst>
          </p:cNvPr>
          <p:cNvPicPr>
            <a:picLocks noGrp="1" noChangeAspect="1"/>
          </p:cNvPicPr>
          <p:nvPr>
            <p:ph type="pic" sz="quarter" idx="13"/>
          </p:nvPr>
        </p:nvPicPr>
        <p:blipFill rotWithShape="1">
          <a:blip r:embed="rId2"/>
          <a:srcRect t="-202" b="-202"/>
          <a:stretch/>
        </p:blipFill>
        <p:spPr>
          <a:xfrm>
            <a:off x="0" y="497840"/>
            <a:ext cx="12192001" cy="5862320"/>
          </a:xfrm>
        </p:spPr>
      </p:pic>
    </p:spTree>
    <p:extLst>
      <p:ext uri="{BB962C8B-B14F-4D97-AF65-F5344CB8AC3E}">
        <p14:creationId xmlns:p14="http://schemas.microsoft.com/office/powerpoint/2010/main" val="105181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9</a:t>
            </a:fld>
            <a:endParaRPr lang="en-US" dirty="0"/>
          </a:p>
        </p:txBody>
      </p:sp>
      <p:pic>
        <p:nvPicPr>
          <p:cNvPr id="6" name="Picture Placeholder 5">
            <a:extLst>
              <a:ext uri="{FF2B5EF4-FFF2-40B4-BE49-F238E27FC236}">
                <a16:creationId xmlns:a16="http://schemas.microsoft.com/office/drawing/2014/main" id="{75614EF4-127D-ED6A-284E-F6E05AEA1E01}"/>
              </a:ext>
            </a:extLst>
          </p:cNvPr>
          <p:cNvPicPr>
            <a:picLocks noGrp="1" noChangeAspect="1"/>
          </p:cNvPicPr>
          <p:nvPr>
            <p:ph type="pic" sz="quarter" idx="13"/>
          </p:nvPr>
        </p:nvPicPr>
        <p:blipFill rotWithShape="1">
          <a:blip r:embed="rId2"/>
          <a:srcRect t="470" b="470"/>
          <a:stretch/>
        </p:blipFill>
        <p:spPr>
          <a:xfrm>
            <a:off x="0" y="518160"/>
            <a:ext cx="12192001" cy="5821680"/>
          </a:xfrm>
        </p:spPr>
      </p:pic>
    </p:spTree>
    <p:extLst>
      <p:ext uri="{BB962C8B-B14F-4D97-AF65-F5344CB8AC3E}">
        <p14:creationId xmlns:p14="http://schemas.microsoft.com/office/powerpoint/2010/main" val="149540183"/>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135</TotalTime>
  <Words>439</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Website: Wanderlust</vt:lpstr>
      <vt:lpstr>About website</vt:lpstr>
      <vt:lpstr>TECHNOLOGY USED</vt:lpstr>
      <vt:lpstr>TECHNOLOGY USED</vt:lpstr>
      <vt:lpstr>UI/UX SNAPSHOTS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Wanderlust</dc:title>
  <dc:creator>Tanvi Sinha</dc:creator>
  <cp:lastModifiedBy>Tanvi Sinha</cp:lastModifiedBy>
  <cp:revision>2</cp:revision>
  <dcterms:created xsi:type="dcterms:W3CDTF">2023-06-09T16:51:59Z</dcterms:created>
  <dcterms:modified xsi:type="dcterms:W3CDTF">2023-06-09T19:07:06Z</dcterms:modified>
</cp:coreProperties>
</file>