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70" r:id="rId8"/>
    <p:sldId id="262" r:id="rId9"/>
    <p:sldId id="280" r:id="rId10"/>
    <p:sldId id="273" r:id="rId11"/>
    <p:sldId id="274" r:id="rId12"/>
    <p:sldId id="272" r:id="rId13"/>
    <p:sldId id="271" r:id="rId14"/>
    <p:sldId id="278" r:id="rId15"/>
    <p:sldId id="263" r:id="rId16"/>
    <p:sldId id="279" r:id="rId17"/>
    <p:sldId id="275" r:id="rId18"/>
    <p:sldId id="276" r:id="rId19"/>
    <p:sldId id="277" r:id="rId20"/>
    <p:sldId id="265" r:id="rId21"/>
    <p:sldId id="266" r:id="rId22"/>
    <p:sldId id="267" r:id="rId23"/>
  </p:sldIdLst>
  <p:sldSz cx="9144000" cy="6858000" type="screen4x3"/>
  <p:notesSz cx="9144000" cy="6858000"/>
  <p:embeddedFontLst>
    <p:embeddedFont>
      <p:font typeface="Century Schoolbook" panose="02040604050505020304" pitchFamily="18" charset="0"/>
      <p:regular r:id="rId25"/>
      <p:bold r:id="rId26"/>
      <p:italic r:id="rId27"/>
      <p:boldItalic r:id="rId28"/>
    </p:embeddedFont>
    <p:embeddedFont>
      <p:font typeface="Poppins" panose="00000500000000000000" pitchFamily="2" charset="0"/>
      <p:regular r:id="rId29"/>
      <p:bold r:id="rId30"/>
      <p:italic r:id="rId31"/>
      <p:boldItalic r:id="rId32"/>
    </p:embeddedFont>
    <p:embeddedFont>
      <p:font typeface="Poppins Medium" panose="000006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guATwLBPAuOsgfyrv/xwC2db7Ua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B3F4C0-F2E8-4320-A34B-0B094AA10944}">
  <a:tblStyle styleId="{6CB3F4C0-F2E8-4320-A34B-0B094AA109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133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id="{3F95C39E-609C-B5DB-E04C-96431E729AEB}"/>
            </a:ext>
          </a:extLst>
        </p:cNvPr>
        <p:cNvGrpSpPr/>
        <p:nvPr/>
      </p:nvGrpSpPr>
      <p:grpSpPr>
        <a:xfrm>
          <a:off x="0" y="0"/>
          <a:ext cx="0" cy="0"/>
          <a:chOff x="0" y="0"/>
          <a:chExt cx="0" cy="0"/>
        </a:xfrm>
      </p:grpSpPr>
      <p:sp>
        <p:nvSpPr>
          <p:cNvPr id="105" name="Google Shape;105;p7:notes">
            <a:extLst>
              <a:ext uri="{FF2B5EF4-FFF2-40B4-BE49-F238E27FC236}">
                <a16:creationId xmlns:a16="http://schemas.microsoft.com/office/drawing/2014/main" id="{4CF89DCF-229C-4FBE-BBA0-E1C021E87E62}"/>
              </a:ext>
            </a:extLst>
          </p:cNvPr>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7:notes">
            <a:extLst>
              <a:ext uri="{FF2B5EF4-FFF2-40B4-BE49-F238E27FC236}">
                <a16:creationId xmlns:a16="http://schemas.microsoft.com/office/drawing/2014/main" id="{9E826D60-AE4B-773A-705D-E1A05A57A870}"/>
              </a:ext>
            </a:extLst>
          </p:cNvPr>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8582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id="{AB106AC8-0C81-94FB-1103-07A50E5FF73B}"/>
            </a:ext>
          </a:extLst>
        </p:cNvPr>
        <p:cNvGrpSpPr/>
        <p:nvPr/>
      </p:nvGrpSpPr>
      <p:grpSpPr>
        <a:xfrm>
          <a:off x="0" y="0"/>
          <a:ext cx="0" cy="0"/>
          <a:chOff x="0" y="0"/>
          <a:chExt cx="0" cy="0"/>
        </a:xfrm>
      </p:grpSpPr>
      <p:sp>
        <p:nvSpPr>
          <p:cNvPr id="105" name="Google Shape;105;p7:notes">
            <a:extLst>
              <a:ext uri="{FF2B5EF4-FFF2-40B4-BE49-F238E27FC236}">
                <a16:creationId xmlns:a16="http://schemas.microsoft.com/office/drawing/2014/main" id="{A3F88038-0C15-4525-467C-D164E1B176D5}"/>
              </a:ext>
            </a:extLst>
          </p:cNvPr>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7:notes">
            <a:extLst>
              <a:ext uri="{FF2B5EF4-FFF2-40B4-BE49-F238E27FC236}">
                <a16:creationId xmlns:a16="http://schemas.microsoft.com/office/drawing/2014/main" id="{91BD0F58-BB89-6D3A-3BD2-DBC7CD9F370D}"/>
              </a:ext>
            </a:extLst>
          </p:cNvPr>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1844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a:extLst>
            <a:ext uri="{FF2B5EF4-FFF2-40B4-BE49-F238E27FC236}">
              <a16:creationId xmlns:a16="http://schemas.microsoft.com/office/drawing/2014/main" id="{79F305B8-1217-242C-EC65-EA41AC7963A5}"/>
            </a:ext>
          </a:extLst>
        </p:cNvPr>
        <p:cNvGrpSpPr/>
        <p:nvPr/>
      </p:nvGrpSpPr>
      <p:grpSpPr>
        <a:xfrm>
          <a:off x="0" y="0"/>
          <a:ext cx="0" cy="0"/>
          <a:chOff x="0" y="0"/>
          <a:chExt cx="0" cy="0"/>
        </a:xfrm>
      </p:grpSpPr>
      <p:sp>
        <p:nvSpPr>
          <p:cNvPr id="114" name="Google Shape;114;p12:notes">
            <a:extLst>
              <a:ext uri="{FF2B5EF4-FFF2-40B4-BE49-F238E27FC236}">
                <a16:creationId xmlns:a16="http://schemas.microsoft.com/office/drawing/2014/main" id="{4FAB14F9-1CAD-56E4-4289-054A58537836}"/>
              </a:ext>
            </a:extLst>
          </p:cNvPr>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2:notes">
            <a:extLst>
              <a:ext uri="{FF2B5EF4-FFF2-40B4-BE49-F238E27FC236}">
                <a16:creationId xmlns:a16="http://schemas.microsoft.com/office/drawing/2014/main" id="{45A436BA-9CF4-E62A-4641-2C1E5E38557C}"/>
              </a:ext>
            </a:extLst>
          </p:cNvPr>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0453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a:extLst>
            <a:ext uri="{FF2B5EF4-FFF2-40B4-BE49-F238E27FC236}">
              <a16:creationId xmlns:a16="http://schemas.microsoft.com/office/drawing/2014/main" id="{A29BC3C7-D91E-1A94-27C6-9CDFFFEC5277}"/>
            </a:ext>
          </a:extLst>
        </p:cNvPr>
        <p:cNvGrpSpPr/>
        <p:nvPr/>
      </p:nvGrpSpPr>
      <p:grpSpPr>
        <a:xfrm>
          <a:off x="0" y="0"/>
          <a:ext cx="0" cy="0"/>
          <a:chOff x="0" y="0"/>
          <a:chExt cx="0" cy="0"/>
        </a:xfrm>
      </p:grpSpPr>
      <p:sp>
        <p:nvSpPr>
          <p:cNvPr id="122" name="Google Shape;122;p13:notes">
            <a:extLst>
              <a:ext uri="{FF2B5EF4-FFF2-40B4-BE49-F238E27FC236}">
                <a16:creationId xmlns:a16="http://schemas.microsoft.com/office/drawing/2014/main" id="{4CF4A8E3-4FB3-DDC4-18A3-022EAA75B4B9}"/>
              </a:ext>
            </a:extLst>
          </p:cNvPr>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3:notes">
            <a:extLst>
              <a:ext uri="{FF2B5EF4-FFF2-40B4-BE49-F238E27FC236}">
                <a16:creationId xmlns:a16="http://schemas.microsoft.com/office/drawing/2014/main" id="{575AB022-1B94-BA8A-5FBF-C1CE47C9607C}"/>
              </a:ext>
            </a:extLst>
          </p:cNvPr>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58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a:extLst>
            <a:ext uri="{FF2B5EF4-FFF2-40B4-BE49-F238E27FC236}">
              <a16:creationId xmlns:a16="http://schemas.microsoft.com/office/drawing/2014/main" id="{5A2AD39D-D4DB-B515-8DFC-FB16AAF51920}"/>
            </a:ext>
          </a:extLst>
        </p:cNvPr>
        <p:cNvGrpSpPr/>
        <p:nvPr/>
      </p:nvGrpSpPr>
      <p:grpSpPr>
        <a:xfrm>
          <a:off x="0" y="0"/>
          <a:ext cx="0" cy="0"/>
          <a:chOff x="0" y="0"/>
          <a:chExt cx="0" cy="0"/>
        </a:xfrm>
      </p:grpSpPr>
      <p:sp>
        <p:nvSpPr>
          <p:cNvPr id="122" name="Google Shape;122;p13:notes">
            <a:extLst>
              <a:ext uri="{FF2B5EF4-FFF2-40B4-BE49-F238E27FC236}">
                <a16:creationId xmlns:a16="http://schemas.microsoft.com/office/drawing/2014/main" id="{7579C398-A314-1AEA-E3D2-044DEDCCEF3C}"/>
              </a:ext>
            </a:extLst>
          </p:cNvPr>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3:notes">
            <a:extLst>
              <a:ext uri="{FF2B5EF4-FFF2-40B4-BE49-F238E27FC236}">
                <a16:creationId xmlns:a16="http://schemas.microsoft.com/office/drawing/2014/main" id="{5BA99F31-C81E-58C5-E04C-6A799657AC7F}"/>
              </a:ext>
            </a:extLst>
          </p:cNvPr>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8153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a:extLst>
            <a:ext uri="{FF2B5EF4-FFF2-40B4-BE49-F238E27FC236}">
              <a16:creationId xmlns:a16="http://schemas.microsoft.com/office/drawing/2014/main" id="{0188F8B2-6994-A652-2B9D-8AF2198C88BE}"/>
            </a:ext>
          </a:extLst>
        </p:cNvPr>
        <p:cNvGrpSpPr/>
        <p:nvPr/>
      </p:nvGrpSpPr>
      <p:grpSpPr>
        <a:xfrm>
          <a:off x="0" y="0"/>
          <a:ext cx="0" cy="0"/>
          <a:chOff x="0" y="0"/>
          <a:chExt cx="0" cy="0"/>
        </a:xfrm>
      </p:grpSpPr>
      <p:sp>
        <p:nvSpPr>
          <p:cNvPr id="122" name="Google Shape;122;p13:notes">
            <a:extLst>
              <a:ext uri="{FF2B5EF4-FFF2-40B4-BE49-F238E27FC236}">
                <a16:creationId xmlns:a16="http://schemas.microsoft.com/office/drawing/2014/main" id="{34FDF63F-4DAD-9704-5ACE-9C4628B13C8A}"/>
              </a:ext>
            </a:extLst>
          </p:cNvPr>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3:notes">
            <a:extLst>
              <a:ext uri="{FF2B5EF4-FFF2-40B4-BE49-F238E27FC236}">
                <a16:creationId xmlns:a16="http://schemas.microsoft.com/office/drawing/2014/main" id="{EE37C577-51E2-0D04-D31E-F8496C470682}"/>
              </a:ext>
            </a:extLst>
          </p:cNvPr>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5151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cc8714c89_2_3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5cc8714c89_2_3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1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cc8714c89_0_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 name="Google Shape;54;g5cc8714c89_0_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id="{CDF1D9DE-9FE9-1097-DFB1-AC13810BB180}"/>
            </a:ext>
          </a:extLst>
        </p:cNvPr>
        <p:cNvGrpSpPr/>
        <p:nvPr/>
      </p:nvGrpSpPr>
      <p:grpSpPr>
        <a:xfrm>
          <a:off x="0" y="0"/>
          <a:ext cx="0" cy="0"/>
          <a:chOff x="0" y="0"/>
          <a:chExt cx="0" cy="0"/>
        </a:xfrm>
      </p:grpSpPr>
      <p:sp>
        <p:nvSpPr>
          <p:cNvPr id="105" name="Google Shape;105;p7:notes">
            <a:extLst>
              <a:ext uri="{FF2B5EF4-FFF2-40B4-BE49-F238E27FC236}">
                <a16:creationId xmlns:a16="http://schemas.microsoft.com/office/drawing/2014/main" id="{F373887C-268C-237C-FB39-E417EE05167E}"/>
              </a:ext>
            </a:extLst>
          </p:cNvPr>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7:notes">
            <a:extLst>
              <a:ext uri="{FF2B5EF4-FFF2-40B4-BE49-F238E27FC236}">
                <a16:creationId xmlns:a16="http://schemas.microsoft.com/office/drawing/2014/main" id="{F912BCCA-5CFC-FF17-CA8F-916D75EB6007}"/>
              </a:ext>
            </a:extLst>
          </p:cNvPr>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2111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28"/>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8"/>
          <p:cNvSpPr txBox="1">
            <a:spLocks noGrp="1"/>
          </p:cNvSpPr>
          <p:nvPr>
            <p:ph type="body" idx="1"/>
          </p:nvPr>
        </p:nvSpPr>
        <p:spPr>
          <a:xfrm>
            <a:off x="535940" y="1570180"/>
            <a:ext cx="8073390" cy="34093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400" b="0" i="0">
                <a:solidFill>
                  <a:schemeClr val="dk1"/>
                </a:solidFill>
                <a:latin typeface="Century Schoolbook"/>
                <a:ea typeface="Century Schoolbook"/>
                <a:cs typeface="Century Schoolbook"/>
                <a:sym typeface="Century Schoolbook"/>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 name="Google Shape;17;p28"/>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1" i="0">
                <a:solidFill>
                  <a:srgbClr val="0000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8"/>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8"/>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0"/>
        <p:cNvGrpSpPr/>
        <p:nvPr/>
      </p:nvGrpSpPr>
      <p:grpSpPr>
        <a:xfrm>
          <a:off x="0" y="0"/>
          <a:ext cx="0" cy="0"/>
          <a:chOff x="0" y="0"/>
          <a:chExt cx="0" cy="0"/>
        </a:xfrm>
      </p:grpSpPr>
      <p:sp>
        <p:nvSpPr>
          <p:cNvPr id="21" name="Google Shape;21;p29"/>
          <p:cNvSpPr txBox="1">
            <a:spLocks noGrp="1"/>
          </p:cNvSpPr>
          <p:nvPr>
            <p:ph type="ctrTitle"/>
          </p:nvPr>
        </p:nvSpPr>
        <p:spPr>
          <a:xfrm>
            <a:off x="803554" y="214706"/>
            <a:ext cx="7536891" cy="12446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000" b="1" i="0">
                <a:solidFill>
                  <a:schemeClr val="hlink"/>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9"/>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9"/>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1" i="0">
                <a:solidFill>
                  <a:srgbClr val="0000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9"/>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9"/>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6"/>
        <p:cNvGrpSpPr/>
        <p:nvPr/>
      </p:nvGrpSpPr>
      <p:grpSpPr>
        <a:xfrm>
          <a:off x="0" y="0"/>
          <a:ext cx="0" cy="0"/>
          <a:chOff x="0" y="0"/>
          <a:chExt cx="0" cy="0"/>
        </a:xfrm>
      </p:grpSpPr>
      <p:sp>
        <p:nvSpPr>
          <p:cNvPr id="27" name="Google Shape;27;p30"/>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0"/>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1" i="0">
                <a:solidFill>
                  <a:srgbClr val="0000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0"/>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0"/>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1"/>
        <p:cNvGrpSpPr/>
        <p:nvPr/>
      </p:nvGrpSpPr>
      <p:grpSpPr>
        <a:xfrm>
          <a:off x="0" y="0"/>
          <a:ext cx="0" cy="0"/>
          <a:chOff x="0" y="0"/>
          <a:chExt cx="0" cy="0"/>
        </a:xfrm>
      </p:grpSpPr>
      <p:sp>
        <p:nvSpPr>
          <p:cNvPr id="32" name="Google Shape;32;p31"/>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1" i="0">
                <a:solidFill>
                  <a:srgbClr val="0000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1"/>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Google Shape;36;p32"/>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2"/>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 name="Google Shape;38;p32"/>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32"/>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1" i="0">
                <a:solidFill>
                  <a:srgbClr val="0000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7"/>
          <p:cNvSpPr/>
          <p:nvPr/>
        </p:nvSpPr>
        <p:spPr>
          <a:xfrm>
            <a:off x="0" y="5816578"/>
            <a:ext cx="1062142" cy="1041418"/>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7;p27"/>
          <p:cNvSpPr/>
          <p:nvPr/>
        </p:nvSpPr>
        <p:spPr>
          <a:xfrm>
            <a:off x="0" y="5638800"/>
            <a:ext cx="9144000" cy="152400"/>
          </a:xfrm>
          <a:custGeom>
            <a:avLst/>
            <a:gdLst/>
            <a:ahLst/>
            <a:cxnLst/>
            <a:rect l="l" t="t" r="r" b="b"/>
            <a:pathLst>
              <a:path w="9144000" h="152400" extrusionOk="0">
                <a:moveTo>
                  <a:pt x="0" y="152400"/>
                </a:moveTo>
                <a:lnTo>
                  <a:pt x="9144000" y="152400"/>
                </a:lnTo>
                <a:lnTo>
                  <a:pt x="9144000" y="0"/>
                </a:lnTo>
                <a:lnTo>
                  <a:pt x="0" y="0"/>
                </a:lnTo>
                <a:lnTo>
                  <a:pt x="0" y="152400"/>
                </a:lnTo>
                <a:close/>
              </a:path>
            </a:pathLst>
          </a:custGeom>
          <a:solidFill>
            <a:srgbClr val="00006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 name="Google Shape;8;p27"/>
          <p:cNvSpPr/>
          <p:nvPr/>
        </p:nvSpPr>
        <p:spPr>
          <a:xfrm>
            <a:off x="0" y="5638800"/>
            <a:ext cx="9144000" cy="152400"/>
          </a:xfrm>
          <a:custGeom>
            <a:avLst/>
            <a:gdLst/>
            <a:ahLst/>
            <a:cxnLst/>
            <a:rect l="l" t="t" r="r" b="b"/>
            <a:pathLst>
              <a:path w="9144000" h="152400" extrusionOk="0">
                <a:moveTo>
                  <a:pt x="0" y="152400"/>
                </a:moveTo>
                <a:lnTo>
                  <a:pt x="9144000" y="152400"/>
                </a:lnTo>
                <a:lnTo>
                  <a:pt x="9144000" y="0"/>
                </a:lnTo>
                <a:lnTo>
                  <a:pt x="0" y="0"/>
                </a:lnTo>
                <a:lnTo>
                  <a:pt x="0" y="152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 name="Google Shape;9;p27"/>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400" b="1" i="0" u="none" strike="noStrike" cap="none">
                <a:solidFill>
                  <a:schemeClr val="hlink"/>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27"/>
          <p:cNvSpPr txBox="1">
            <a:spLocks noGrp="1"/>
          </p:cNvSpPr>
          <p:nvPr>
            <p:ph type="body" idx="1"/>
          </p:nvPr>
        </p:nvSpPr>
        <p:spPr>
          <a:xfrm>
            <a:off x="535940" y="1570180"/>
            <a:ext cx="8073390" cy="3409315"/>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Schoolbook"/>
                <a:ea typeface="Century Schoolbook"/>
                <a:cs typeface="Century Schoolbook"/>
                <a:sym typeface="Century Schoolbook"/>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1" name="Google Shape;11;p27"/>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1" i="0" u="none" strike="noStrike" cap="none">
                <a:solidFill>
                  <a:srgbClr val="00006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2"/>
          <p:cNvSpPr txBox="1"/>
          <p:nvPr/>
        </p:nvSpPr>
        <p:spPr>
          <a:xfrm>
            <a:off x="1280160" y="5943053"/>
            <a:ext cx="7496601"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MITSoC, Loni Kalbhor</a:t>
            </a:r>
            <a:endParaRPr sz="1800" b="1" i="1" u="none" strike="noStrike" cap="none">
              <a:solidFill>
                <a:srgbClr val="C00000"/>
              </a:solidFill>
              <a:latin typeface="Times New Roman"/>
              <a:ea typeface="Times New Roman"/>
              <a:cs typeface="Times New Roman"/>
              <a:sym typeface="Times New Roman"/>
            </a:endParaRPr>
          </a:p>
        </p:txBody>
      </p:sp>
      <p:sp>
        <p:nvSpPr>
          <p:cNvPr id="47" name="Google Shape;47;p2"/>
          <p:cNvSpPr/>
          <p:nvPr/>
        </p:nvSpPr>
        <p:spPr>
          <a:xfrm>
            <a:off x="2514600" y="3840480"/>
            <a:ext cx="3733800" cy="338700"/>
          </a:xfrm>
          <a:prstGeom prst="rect">
            <a:avLst/>
          </a:prstGeom>
          <a:noFill/>
          <a:ln>
            <a:noFill/>
          </a:ln>
        </p:spPr>
        <p:txBody>
          <a:bodyPr spcFirstLastPara="1" wrap="square" lIns="91425" tIns="45700" rIns="91425" bIns="45700" anchor="t" anchorCtr="0">
            <a:noAutofit/>
          </a:bodyPr>
          <a:lstStyle/>
          <a:p>
            <a:pPr marL="639762" marR="0" lvl="0" indent="-519112"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p:txBody>
      </p:sp>
      <p:sp>
        <p:nvSpPr>
          <p:cNvPr id="48" name="Google Shape;48;p2"/>
          <p:cNvSpPr txBox="1">
            <a:spLocks noGrp="1"/>
          </p:cNvSpPr>
          <p:nvPr>
            <p:ph type="title"/>
          </p:nvPr>
        </p:nvSpPr>
        <p:spPr>
          <a:xfrm>
            <a:off x="267300" y="1951900"/>
            <a:ext cx="8609400" cy="553998"/>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sz="3600" dirty="0">
                <a:solidFill>
                  <a:srgbClr val="073763"/>
                </a:solidFill>
                <a:latin typeface="Times New Roman"/>
                <a:ea typeface="Times New Roman"/>
                <a:cs typeface="Times New Roman"/>
                <a:sym typeface="Times New Roman"/>
              </a:rPr>
              <a:t>“SIGN LANGUAGE TO SPEECH”</a:t>
            </a:r>
            <a:endParaRPr dirty="0">
              <a:solidFill>
                <a:srgbClr val="073763"/>
              </a:solidFill>
              <a:latin typeface="Times New Roman"/>
              <a:ea typeface="Times New Roman"/>
              <a:cs typeface="Times New Roman"/>
              <a:sym typeface="Times New Roman"/>
            </a:endParaRPr>
          </a:p>
        </p:txBody>
      </p:sp>
      <p:sp>
        <p:nvSpPr>
          <p:cNvPr id="49" name="Google Shape;49;p2"/>
          <p:cNvSpPr txBox="1"/>
          <p:nvPr/>
        </p:nvSpPr>
        <p:spPr>
          <a:xfrm>
            <a:off x="822783" y="3025038"/>
            <a:ext cx="7496700" cy="2308284"/>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600" b="1" dirty="0">
                <a:latin typeface="Times New Roman"/>
                <a:ea typeface="Times New Roman"/>
                <a:cs typeface="Times New Roman"/>
                <a:sym typeface="Times New Roman"/>
              </a:rPr>
              <a:t>                                         MITU21BTCS0743:-Yuvraj Singh</a:t>
            </a:r>
            <a:endParaRPr sz="1600" b="1" dirty="0">
              <a:latin typeface="Times New Roman"/>
              <a:ea typeface="Times New Roman"/>
              <a:cs typeface="Times New Roman"/>
              <a:sym typeface="Times New Roman"/>
            </a:endParaRPr>
          </a:p>
          <a:p>
            <a:pPr marL="0" marR="0" lvl="0" indent="0" rtl="0">
              <a:lnSpc>
                <a:spcPct val="100000"/>
              </a:lnSpc>
              <a:spcBef>
                <a:spcPts val="0"/>
              </a:spcBef>
              <a:spcAft>
                <a:spcPts val="0"/>
              </a:spcAft>
              <a:buNone/>
            </a:pPr>
            <a:r>
              <a:rPr lang="en-US" sz="1600" b="1" dirty="0">
                <a:latin typeface="Times New Roman"/>
                <a:ea typeface="Times New Roman"/>
                <a:cs typeface="Times New Roman"/>
                <a:sym typeface="Times New Roman"/>
              </a:rPr>
              <a:t>                                         MITU20BTCS0388:- Omkar Pawar</a:t>
            </a:r>
          </a:p>
          <a:p>
            <a:pPr marL="0" marR="0" lvl="0" indent="0" rtl="0">
              <a:lnSpc>
                <a:spcPct val="100000"/>
              </a:lnSpc>
              <a:spcBef>
                <a:spcPts val="0"/>
              </a:spcBef>
              <a:spcAft>
                <a:spcPts val="0"/>
              </a:spcAft>
              <a:buNone/>
            </a:pPr>
            <a:r>
              <a:rPr lang="en-US" sz="1600" b="1" dirty="0">
                <a:latin typeface="Times New Roman"/>
                <a:ea typeface="Times New Roman"/>
                <a:cs typeface="Times New Roman"/>
                <a:sym typeface="Times New Roman"/>
              </a:rPr>
              <a:t>                                         MITU20BTCS0177:- Darsh Thakur</a:t>
            </a:r>
          </a:p>
          <a:p>
            <a:pPr marL="0" marR="0" lvl="0" indent="0" rtl="0">
              <a:lnSpc>
                <a:spcPct val="100000"/>
              </a:lnSpc>
              <a:spcBef>
                <a:spcPts val="0"/>
              </a:spcBef>
              <a:spcAft>
                <a:spcPts val="0"/>
              </a:spcAft>
              <a:buNone/>
            </a:pPr>
            <a:r>
              <a:rPr lang="en-US" sz="1600" b="1" dirty="0">
                <a:latin typeface="Times New Roman"/>
                <a:ea typeface="Times New Roman"/>
                <a:cs typeface="Times New Roman"/>
                <a:sym typeface="Times New Roman"/>
              </a:rPr>
              <a:t>                                         MITU21BTCS0652:- Syed Shariq</a:t>
            </a:r>
          </a:p>
          <a:p>
            <a:pPr marL="0" marR="0" lvl="0" indent="0" rtl="0">
              <a:lnSpc>
                <a:spcPct val="100000"/>
              </a:lnSpc>
              <a:spcBef>
                <a:spcPts val="0"/>
              </a:spcBef>
              <a:spcAft>
                <a:spcPts val="0"/>
              </a:spcAft>
              <a:buNone/>
            </a:pPr>
            <a:endParaRPr sz="1600" b="1" dirty="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1600" b="1" dirty="0">
                <a:latin typeface="Times New Roman"/>
                <a:ea typeface="Times New Roman"/>
                <a:cs typeface="Times New Roman"/>
                <a:sym typeface="Times New Roman"/>
              </a:rPr>
              <a:t>Guided by</a:t>
            </a:r>
            <a:endParaRPr sz="1600" b="1" dirty="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IN" sz="1600" b="1" dirty="0">
                <a:latin typeface="Times New Roman"/>
                <a:ea typeface="Times New Roman"/>
                <a:cs typeface="Times New Roman"/>
                <a:sym typeface="Times New Roman"/>
              </a:rPr>
              <a:t>Prof. Prashant </a:t>
            </a:r>
            <a:r>
              <a:rPr lang="en-IN" sz="1600" b="1" dirty="0" err="1">
                <a:latin typeface="Times New Roman"/>
                <a:ea typeface="Times New Roman"/>
                <a:cs typeface="Times New Roman"/>
                <a:sym typeface="Times New Roman"/>
              </a:rPr>
              <a:t>Yelmar</a:t>
            </a:r>
            <a:r>
              <a:rPr lang="en-IN" sz="1600" b="1" dirty="0">
                <a:latin typeface="Times New Roman"/>
                <a:ea typeface="Times New Roman"/>
                <a:cs typeface="Times New Roman"/>
                <a:sym typeface="Times New Roman"/>
              </a:rPr>
              <a:t> (</a:t>
            </a:r>
            <a:r>
              <a:rPr lang="en-US" sz="1600" b="1" dirty="0">
                <a:latin typeface="Times New Roman"/>
                <a:ea typeface="Times New Roman"/>
                <a:cs typeface="Times New Roman"/>
                <a:sym typeface="Times New Roman"/>
              </a:rPr>
              <a:t>Computer Science &amp; Engineering)</a:t>
            </a:r>
            <a:endParaRPr sz="1600" b="1" dirty="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1600" b="1" dirty="0">
                <a:latin typeface="Times New Roman"/>
                <a:ea typeface="Times New Roman"/>
                <a:cs typeface="Times New Roman"/>
                <a:sym typeface="Times New Roman"/>
              </a:rPr>
              <a:t>Prof. Dr. Ganesh Pathak (HOD, Computer Science &amp; Engineering)</a:t>
            </a:r>
            <a:endParaRPr sz="1600" b="1" dirty="0">
              <a:latin typeface="Times New Roman"/>
              <a:ea typeface="Times New Roman"/>
              <a:cs typeface="Times New Roman"/>
              <a:sym typeface="Times New Roman"/>
            </a:endParaRPr>
          </a:p>
          <a:p>
            <a:pPr marL="0" lvl="0" indent="0" algn="ctr" rtl="0">
              <a:spcBef>
                <a:spcPts val="0"/>
              </a:spcBef>
              <a:spcAft>
                <a:spcPts val="0"/>
              </a:spcAft>
              <a:buClr>
                <a:schemeClr val="dk1"/>
              </a:buClr>
              <a:buFont typeface="Arial"/>
              <a:buNone/>
            </a:pPr>
            <a:endParaRPr sz="1600" b="1" dirty="0">
              <a:latin typeface="Times New Roman"/>
              <a:ea typeface="Times New Roman"/>
              <a:cs typeface="Times New Roman"/>
              <a:sym typeface="Times New Roman"/>
            </a:endParaRPr>
          </a:p>
        </p:txBody>
      </p:sp>
      <p:sp>
        <p:nvSpPr>
          <p:cNvPr id="50" name="Google Shape;50;p2"/>
          <p:cNvSpPr txBox="1"/>
          <p:nvPr/>
        </p:nvSpPr>
        <p:spPr>
          <a:xfrm>
            <a:off x="2878691" y="555528"/>
            <a:ext cx="3384884"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Project Presentation</a:t>
            </a:r>
            <a:endParaRPr/>
          </a:p>
        </p:txBody>
      </p:sp>
      <p:pic>
        <p:nvPicPr>
          <p:cNvPr id="51" name="Google Shape;51;p2"/>
          <p:cNvPicPr preferRelativeResize="0"/>
          <p:nvPr/>
        </p:nvPicPr>
        <p:blipFill rotWithShape="1">
          <a:blip r:embed="rId3">
            <a:alphaModFix/>
          </a:blip>
          <a:srcRect/>
          <a:stretch/>
        </p:blipFill>
        <p:spPr>
          <a:xfrm>
            <a:off x="0" y="5812967"/>
            <a:ext cx="999854" cy="10204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a:extLst>
            <a:ext uri="{FF2B5EF4-FFF2-40B4-BE49-F238E27FC236}">
              <a16:creationId xmlns:a16="http://schemas.microsoft.com/office/drawing/2014/main" id="{713887AD-7EF1-0665-600E-B4AA6EEBA4C4}"/>
            </a:ext>
          </a:extLst>
        </p:cNvPr>
        <p:cNvGrpSpPr/>
        <p:nvPr/>
      </p:nvGrpSpPr>
      <p:grpSpPr>
        <a:xfrm>
          <a:off x="0" y="0"/>
          <a:ext cx="0" cy="0"/>
          <a:chOff x="0" y="0"/>
          <a:chExt cx="0" cy="0"/>
        </a:xfrm>
      </p:grpSpPr>
      <p:sp>
        <p:nvSpPr>
          <p:cNvPr id="108" name="Google Shape;108;p7">
            <a:extLst>
              <a:ext uri="{FF2B5EF4-FFF2-40B4-BE49-F238E27FC236}">
                <a16:creationId xmlns:a16="http://schemas.microsoft.com/office/drawing/2014/main" id="{5742C98E-3E8D-E150-7944-59FA3FF703DF}"/>
              </a:ext>
            </a:extLst>
          </p:cNvPr>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10</a:t>
            </a:fld>
            <a:endParaRPr/>
          </a:p>
        </p:txBody>
      </p:sp>
      <p:sp>
        <p:nvSpPr>
          <p:cNvPr id="109" name="Google Shape;109;p7">
            <a:extLst>
              <a:ext uri="{FF2B5EF4-FFF2-40B4-BE49-F238E27FC236}">
                <a16:creationId xmlns:a16="http://schemas.microsoft.com/office/drawing/2014/main" id="{1956322B-6195-C7E1-66BF-F169ED7C8201}"/>
              </a:ext>
            </a:extLst>
          </p:cNvPr>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10" name="Google Shape;110;p7">
            <a:extLst>
              <a:ext uri="{FF2B5EF4-FFF2-40B4-BE49-F238E27FC236}">
                <a16:creationId xmlns:a16="http://schemas.microsoft.com/office/drawing/2014/main" id="{3E61E20E-7F41-A501-2824-DCFB46EBE329}"/>
              </a:ext>
            </a:extLst>
          </p:cNvPr>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111" name="Google Shape;111;p7">
            <a:extLst>
              <a:ext uri="{FF2B5EF4-FFF2-40B4-BE49-F238E27FC236}">
                <a16:creationId xmlns:a16="http://schemas.microsoft.com/office/drawing/2014/main" id="{1344F198-119F-619A-F79E-D3627ABFD970}"/>
              </a:ext>
            </a:extLst>
          </p:cNvPr>
          <p:cNvSpPr txBox="1"/>
          <p:nvPr/>
        </p:nvSpPr>
        <p:spPr>
          <a:xfrm>
            <a:off x="505800" y="191063"/>
            <a:ext cx="8638200" cy="43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i="0" u="none" strike="noStrike" cap="none" dirty="0">
                <a:solidFill>
                  <a:srgbClr val="C00000"/>
                </a:solidFill>
                <a:latin typeface="Times New Roman"/>
                <a:ea typeface="Times New Roman"/>
                <a:cs typeface="Times New Roman"/>
                <a:sym typeface="Times New Roman"/>
              </a:rPr>
              <a:t>MODEL :-</a:t>
            </a:r>
          </a:p>
          <a:p>
            <a:pPr marL="0" lvl="0" indent="0" algn="l" rtl="0">
              <a:spcBef>
                <a:spcPts val="0"/>
              </a:spcBef>
              <a:spcAft>
                <a:spcPts val="0"/>
              </a:spcAft>
              <a:buNone/>
            </a:pPr>
            <a:endParaRPr sz="2400" dirty="0">
              <a:solidFill>
                <a:srgbClr val="000000"/>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3173B1D5-F461-950F-F574-BB8F564BEBA8}"/>
              </a:ext>
            </a:extLst>
          </p:cNvPr>
          <p:cNvPicPr>
            <a:picLocks noChangeAspect="1"/>
          </p:cNvPicPr>
          <p:nvPr/>
        </p:nvPicPr>
        <p:blipFill rotWithShape="1">
          <a:blip r:embed="rId4"/>
          <a:srcRect l="17446" t="11539" r="44458" b="4728"/>
          <a:stretch/>
        </p:blipFill>
        <p:spPr bwMode="auto">
          <a:xfrm>
            <a:off x="499927" y="753199"/>
            <a:ext cx="5380892" cy="443476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62825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a:extLst>
            <a:ext uri="{FF2B5EF4-FFF2-40B4-BE49-F238E27FC236}">
              <a16:creationId xmlns:a16="http://schemas.microsoft.com/office/drawing/2014/main" id="{F7775877-F544-24A4-9E20-ADCEDDDBFEFD}"/>
            </a:ext>
          </a:extLst>
        </p:cNvPr>
        <p:cNvGrpSpPr/>
        <p:nvPr/>
      </p:nvGrpSpPr>
      <p:grpSpPr>
        <a:xfrm>
          <a:off x="0" y="0"/>
          <a:ext cx="0" cy="0"/>
          <a:chOff x="0" y="0"/>
          <a:chExt cx="0" cy="0"/>
        </a:xfrm>
      </p:grpSpPr>
      <p:sp>
        <p:nvSpPr>
          <p:cNvPr id="108" name="Google Shape;108;p7">
            <a:extLst>
              <a:ext uri="{FF2B5EF4-FFF2-40B4-BE49-F238E27FC236}">
                <a16:creationId xmlns:a16="http://schemas.microsoft.com/office/drawing/2014/main" id="{977DA011-519E-1DCA-A006-6E6A7F52BD2E}"/>
              </a:ext>
            </a:extLst>
          </p:cNvPr>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11</a:t>
            </a:fld>
            <a:endParaRPr/>
          </a:p>
        </p:txBody>
      </p:sp>
      <p:sp>
        <p:nvSpPr>
          <p:cNvPr id="109" name="Google Shape;109;p7">
            <a:extLst>
              <a:ext uri="{FF2B5EF4-FFF2-40B4-BE49-F238E27FC236}">
                <a16:creationId xmlns:a16="http://schemas.microsoft.com/office/drawing/2014/main" id="{808E3E49-02BD-210C-96FD-7B8294A556AF}"/>
              </a:ext>
            </a:extLst>
          </p:cNvPr>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10" name="Google Shape;110;p7">
            <a:extLst>
              <a:ext uri="{FF2B5EF4-FFF2-40B4-BE49-F238E27FC236}">
                <a16:creationId xmlns:a16="http://schemas.microsoft.com/office/drawing/2014/main" id="{1F278D19-7C66-0D8C-6278-5868514C8D2F}"/>
              </a:ext>
            </a:extLst>
          </p:cNvPr>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111" name="Google Shape;111;p7">
            <a:extLst>
              <a:ext uri="{FF2B5EF4-FFF2-40B4-BE49-F238E27FC236}">
                <a16:creationId xmlns:a16="http://schemas.microsoft.com/office/drawing/2014/main" id="{FC42B5A2-5136-2D3E-5861-E275759AF222}"/>
              </a:ext>
            </a:extLst>
          </p:cNvPr>
          <p:cNvSpPr txBox="1"/>
          <p:nvPr/>
        </p:nvSpPr>
        <p:spPr>
          <a:xfrm>
            <a:off x="505800" y="191063"/>
            <a:ext cx="8638200" cy="43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i="0" u="none" strike="noStrike" cap="none" dirty="0">
                <a:solidFill>
                  <a:srgbClr val="C00000"/>
                </a:solidFill>
                <a:latin typeface="Times New Roman"/>
                <a:ea typeface="Times New Roman"/>
                <a:cs typeface="Times New Roman"/>
                <a:sym typeface="Times New Roman"/>
              </a:rPr>
              <a:t>MODEL  :-</a:t>
            </a:r>
          </a:p>
          <a:p>
            <a:pPr marL="0" lvl="0" indent="0" algn="l" rtl="0">
              <a:spcBef>
                <a:spcPts val="0"/>
              </a:spcBef>
              <a:spcAft>
                <a:spcPts val="0"/>
              </a:spcAft>
              <a:buNone/>
            </a:pPr>
            <a:endParaRPr sz="2400" dirty="0">
              <a:solidFill>
                <a:srgbClr val="000000"/>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BD3B8152-E605-40A1-8772-0D83D82A0962}"/>
              </a:ext>
            </a:extLst>
          </p:cNvPr>
          <p:cNvPicPr>
            <a:picLocks noChangeAspect="1"/>
          </p:cNvPicPr>
          <p:nvPr/>
        </p:nvPicPr>
        <p:blipFill>
          <a:blip r:embed="rId4"/>
          <a:srcRect l="5531" t="13590" r="5531" b="13590"/>
          <a:stretch/>
        </p:blipFill>
        <p:spPr>
          <a:xfrm>
            <a:off x="329954" y="1186772"/>
            <a:ext cx="8132400" cy="3745524"/>
          </a:xfrm>
          <a:prstGeom prst="rect">
            <a:avLst/>
          </a:prstGeom>
        </p:spPr>
      </p:pic>
    </p:spTree>
    <p:extLst>
      <p:ext uri="{BB962C8B-B14F-4D97-AF65-F5344CB8AC3E}">
        <p14:creationId xmlns:p14="http://schemas.microsoft.com/office/powerpoint/2010/main" val="3512782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AB23C-1FA3-CCCF-B74A-E340C4C3A9FB}"/>
              </a:ext>
            </a:extLst>
          </p:cNvPr>
          <p:cNvSpPr>
            <a:spLocks noGrp="1"/>
          </p:cNvSpPr>
          <p:nvPr>
            <p:ph type="title"/>
          </p:nvPr>
        </p:nvSpPr>
        <p:spPr>
          <a:xfrm>
            <a:off x="535940" y="172343"/>
            <a:ext cx="5636259" cy="430887"/>
          </a:xfrm>
        </p:spPr>
        <p:txBody>
          <a:bodyPr/>
          <a:lstStyle/>
          <a:p>
            <a:r>
              <a:rPr lang="en-US" sz="2800" b="1" i="0" u="none" strike="noStrike" cap="none" dirty="0">
                <a:solidFill>
                  <a:srgbClr val="C00000"/>
                </a:solidFill>
                <a:latin typeface="Times New Roman"/>
                <a:ea typeface="Times New Roman"/>
                <a:cs typeface="Times New Roman"/>
                <a:sym typeface="Times New Roman"/>
              </a:rPr>
              <a:t>DATA CONVERSION :-</a:t>
            </a:r>
            <a:endParaRPr lang="en-IN" sz="2800" dirty="0"/>
          </a:p>
        </p:txBody>
      </p:sp>
      <p:sp>
        <p:nvSpPr>
          <p:cNvPr id="3" name="Text Placeholder 2">
            <a:extLst>
              <a:ext uri="{FF2B5EF4-FFF2-40B4-BE49-F238E27FC236}">
                <a16:creationId xmlns:a16="http://schemas.microsoft.com/office/drawing/2014/main" id="{B58A4259-59BE-D0D4-7EFE-B59F9CD268A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4535104-941B-A252-97E7-D928A1A9A3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5" name="Picture 4">
            <a:extLst>
              <a:ext uri="{FF2B5EF4-FFF2-40B4-BE49-F238E27FC236}">
                <a16:creationId xmlns:a16="http://schemas.microsoft.com/office/drawing/2014/main" id="{E42F91A1-0EEA-5D00-89BE-00FB2831E1C6}"/>
              </a:ext>
            </a:extLst>
          </p:cNvPr>
          <p:cNvPicPr>
            <a:picLocks noChangeAspect="1"/>
          </p:cNvPicPr>
          <p:nvPr/>
        </p:nvPicPr>
        <p:blipFill>
          <a:blip r:embed="rId2"/>
          <a:srcRect l="21818" t="6250"/>
          <a:stretch/>
        </p:blipFill>
        <p:spPr>
          <a:xfrm>
            <a:off x="355372" y="833552"/>
            <a:ext cx="8252688" cy="4454268"/>
          </a:xfrm>
          <a:prstGeom prst="rect">
            <a:avLst/>
          </a:prstGeom>
        </p:spPr>
      </p:pic>
    </p:spTree>
    <p:extLst>
      <p:ext uri="{BB962C8B-B14F-4D97-AF65-F5344CB8AC3E}">
        <p14:creationId xmlns:p14="http://schemas.microsoft.com/office/powerpoint/2010/main" val="48238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D2A3-E36D-8378-F85D-744332B1D136}"/>
              </a:ext>
            </a:extLst>
          </p:cNvPr>
          <p:cNvSpPr>
            <a:spLocks noGrp="1"/>
          </p:cNvSpPr>
          <p:nvPr>
            <p:ph type="title"/>
          </p:nvPr>
        </p:nvSpPr>
        <p:spPr>
          <a:xfrm>
            <a:off x="374072" y="510125"/>
            <a:ext cx="5636259" cy="369332"/>
          </a:xfrm>
        </p:spPr>
        <p:txBody>
          <a:bodyPr/>
          <a:lstStyle/>
          <a:p>
            <a:r>
              <a:rPr lang="en-US" sz="2400" dirty="0">
                <a:solidFill>
                  <a:srgbClr val="C00000"/>
                </a:solidFill>
                <a:latin typeface="Times New Roman"/>
                <a:ea typeface="Times New Roman"/>
                <a:cs typeface="Times New Roman"/>
                <a:sym typeface="Times New Roman"/>
              </a:rPr>
              <a:t>CATEGORISATION:-</a:t>
            </a:r>
            <a:endParaRPr lang="en-IN" sz="2400" dirty="0"/>
          </a:p>
        </p:txBody>
      </p:sp>
      <p:sp>
        <p:nvSpPr>
          <p:cNvPr id="3" name="Text Placeholder 2">
            <a:extLst>
              <a:ext uri="{FF2B5EF4-FFF2-40B4-BE49-F238E27FC236}">
                <a16:creationId xmlns:a16="http://schemas.microsoft.com/office/drawing/2014/main" id="{FC6DB9C3-4885-0686-CE91-F4B629CCEFA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04E08CF-A513-D7BD-253C-5A14C8AF52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5" name="Picture 4">
            <a:extLst>
              <a:ext uri="{FF2B5EF4-FFF2-40B4-BE49-F238E27FC236}">
                <a16:creationId xmlns:a16="http://schemas.microsoft.com/office/drawing/2014/main" id="{43B3AF78-A487-2008-C2A7-75F71FBD12E4}"/>
              </a:ext>
            </a:extLst>
          </p:cNvPr>
          <p:cNvPicPr>
            <a:picLocks noChangeAspect="1"/>
          </p:cNvPicPr>
          <p:nvPr/>
        </p:nvPicPr>
        <p:blipFill>
          <a:blip r:embed="rId2"/>
          <a:srcRect l="22886" t="16625" r="9650" b="4534"/>
          <a:stretch/>
        </p:blipFill>
        <p:spPr>
          <a:xfrm>
            <a:off x="374072" y="1109698"/>
            <a:ext cx="8312728" cy="4091566"/>
          </a:xfrm>
          <a:prstGeom prst="rect">
            <a:avLst/>
          </a:prstGeom>
        </p:spPr>
      </p:pic>
    </p:spTree>
    <p:extLst>
      <p:ext uri="{BB962C8B-B14F-4D97-AF65-F5344CB8AC3E}">
        <p14:creationId xmlns:p14="http://schemas.microsoft.com/office/powerpoint/2010/main" val="759767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6CE42-B78A-B838-7866-1B13F18FAA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C639EE-103F-97A7-7C7D-B9778123D0E3}"/>
              </a:ext>
            </a:extLst>
          </p:cNvPr>
          <p:cNvSpPr>
            <a:spLocks noGrp="1"/>
          </p:cNvSpPr>
          <p:nvPr>
            <p:ph type="title"/>
          </p:nvPr>
        </p:nvSpPr>
        <p:spPr>
          <a:xfrm>
            <a:off x="374072" y="510125"/>
            <a:ext cx="5636259" cy="369332"/>
          </a:xfrm>
        </p:spPr>
        <p:txBody>
          <a:bodyPr/>
          <a:lstStyle/>
          <a:p>
            <a:r>
              <a:rPr lang="en-US" sz="2400" dirty="0">
                <a:solidFill>
                  <a:srgbClr val="C00000"/>
                </a:solidFill>
                <a:latin typeface="Times New Roman"/>
                <a:ea typeface="Times New Roman"/>
                <a:cs typeface="Times New Roman"/>
                <a:sym typeface="Times New Roman"/>
              </a:rPr>
              <a:t>CATEGORISATION:-</a:t>
            </a:r>
            <a:endParaRPr lang="en-IN" sz="2400" dirty="0"/>
          </a:p>
        </p:txBody>
      </p:sp>
      <p:sp>
        <p:nvSpPr>
          <p:cNvPr id="3" name="Text Placeholder 2">
            <a:extLst>
              <a:ext uri="{FF2B5EF4-FFF2-40B4-BE49-F238E27FC236}">
                <a16:creationId xmlns:a16="http://schemas.microsoft.com/office/drawing/2014/main" id="{BE7C7C17-EFF1-FCFD-18E8-48AB5DBFC9E3}"/>
              </a:ext>
            </a:extLst>
          </p:cNvPr>
          <p:cNvSpPr>
            <a:spLocks noGrp="1"/>
          </p:cNvSpPr>
          <p:nvPr>
            <p:ph type="body" idx="1"/>
          </p:nvPr>
        </p:nvSpPr>
        <p:spPr>
          <a:xfrm>
            <a:off x="374072" y="1121773"/>
            <a:ext cx="8073390" cy="369332"/>
          </a:xfrm>
        </p:spPr>
        <p:txBody>
          <a:bodyPr/>
          <a:lstStyle/>
          <a:p>
            <a:r>
              <a:rPr lang="en-US" dirty="0"/>
              <a:t>Asl – Dataset </a:t>
            </a:r>
            <a:r>
              <a:rPr lang="en-US" dirty="0" err="1"/>
              <a:t>categorisation</a:t>
            </a:r>
            <a:endParaRPr lang="en-IN" dirty="0"/>
          </a:p>
        </p:txBody>
      </p:sp>
      <p:sp>
        <p:nvSpPr>
          <p:cNvPr id="4" name="Slide Number Placeholder 3">
            <a:extLst>
              <a:ext uri="{FF2B5EF4-FFF2-40B4-BE49-F238E27FC236}">
                <a16:creationId xmlns:a16="http://schemas.microsoft.com/office/drawing/2014/main" id="{41987153-0E0E-B786-322A-1F5A4ABB3A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7" name="Picture 6">
            <a:extLst>
              <a:ext uri="{FF2B5EF4-FFF2-40B4-BE49-F238E27FC236}">
                <a16:creationId xmlns:a16="http://schemas.microsoft.com/office/drawing/2014/main" id="{458C87D0-9AF1-7402-B2FC-9B5A1FF22789}"/>
              </a:ext>
            </a:extLst>
          </p:cNvPr>
          <p:cNvPicPr>
            <a:picLocks noChangeAspect="1"/>
          </p:cNvPicPr>
          <p:nvPr/>
        </p:nvPicPr>
        <p:blipFill>
          <a:blip r:embed="rId2"/>
          <a:srcRect l="29808" t="25213" r="22692" b="43333"/>
          <a:stretch/>
        </p:blipFill>
        <p:spPr>
          <a:xfrm>
            <a:off x="288734" y="1771616"/>
            <a:ext cx="5806934" cy="2162906"/>
          </a:xfrm>
          <a:prstGeom prst="rect">
            <a:avLst/>
          </a:prstGeom>
        </p:spPr>
      </p:pic>
    </p:spTree>
    <p:extLst>
      <p:ext uri="{BB962C8B-B14F-4D97-AF65-F5344CB8AC3E}">
        <p14:creationId xmlns:p14="http://schemas.microsoft.com/office/powerpoint/2010/main" val="3760471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15</a:t>
            </a:fld>
            <a:endParaRPr/>
          </a:p>
        </p:txBody>
      </p:sp>
      <p:sp>
        <p:nvSpPr>
          <p:cNvPr id="118" name="Google Shape;118;p12"/>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dirty="0">
                <a:solidFill>
                  <a:srgbClr val="C00000"/>
                </a:solidFill>
                <a:latin typeface="Times New Roman"/>
                <a:ea typeface="Times New Roman"/>
                <a:cs typeface="Times New Roman"/>
                <a:sym typeface="Times New Roman"/>
              </a:rPr>
              <a:t>8. Implementation</a:t>
            </a:r>
            <a:r>
              <a:rPr lang="en-US" sz="2200" b="0" i="0" u="none" strike="noStrike" cap="none" dirty="0">
                <a:solidFill>
                  <a:srgbClr val="C00000"/>
                </a:solidFill>
                <a:latin typeface="Times New Roman"/>
                <a:ea typeface="Times New Roman"/>
                <a:cs typeface="Times New Roman"/>
                <a:sym typeface="Times New Roman"/>
              </a:rPr>
              <a:t> </a:t>
            </a:r>
            <a:endParaRPr dirty="0"/>
          </a:p>
        </p:txBody>
      </p:sp>
      <p:sp>
        <p:nvSpPr>
          <p:cNvPr id="119" name="Google Shape;119;p12"/>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20" name="Google Shape;120;p12"/>
          <p:cNvPicPr preferRelativeResize="0"/>
          <p:nvPr/>
        </p:nvPicPr>
        <p:blipFill rotWithShape="1">
          <a:blip r:embed="rId3">
            <a:alphaModFix/>
          </a:blip>
          <a:srcRect/>
          <a:stretch/>
        </p:blipFill>
        <p:spPr>
          <a:xfrm>
            <a:off x="0" y="5812967"/>
            <a:ext cx="999854" cy="1020451"/>
          </a:xfrm>
          <a:prstGeom prst="rect">
            <a:avLst/>
          </a:prstGeom>
          <a:noFill/>
          <a:ln>
            <a:noFill/>
          </a:ln>
        </p:spPr>
      </p:pic>
      <p:pic>
        <p:nvPicPr>
          <p:cNvPr id="2" name="Picture 1">
            <a:extLst>
              <a:ext uri="{FF2B5EF4-FFF2-40B4-BE49-F238E27FC236}">
                <a16:creationId xmlns:a16="http://schemas.microsoft.com/office/drawing/2014/main" id="{66AEFFBC-131D-43F6-010E-B367ED6221CB}"/>
              </a:ext>
            </a:extLst>
          </p:cNvPr>
          <p:cNvPicPr>
            <a:picLocks noChangeAspect="1"/>
          </p:cNvPicPr>
          <p:nvPr/>
        </p:nvPicPr>
        <p:blipFill>
          <a:blip r:embed="rId4"/>
          <a:srcRect l="11894" t="21888" r="4697" b="13536"/>
          <a:stretch/>
        </p:blipFill>
        <p:spPr>
          <a:xfrm>
            <a:off x="259214" y="947894"/>
            <a:ext cx="8427586" cy="442867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a:extLst>
            <a:ext uri="{FF2B5EF4-FFF2-40B4-BE49-F238E27FC236}">
              <a16:creationId xmlns:a16="http://schemas.microsoft.com/office/drawing/2014/main" id="{D16FFAF4-950F-CB36-3C00-3A9376F55743}"/>
            </a:ext>
          </a:extLst>
        </p:cNvPr>
        <p:cNvGrpSpPr/>
        <p:nvPr/>
      </p:nvGrpSpPr>
      <p:grpSpPr>
        <a:xfrm>
          <a:off x="0" y="0"/>
          <a:ext cx="0" cy="0"/>
          <a:chOff x="0" y="0"/>
          <a:chExt cx="0" cy="0"/>
        </a:xfrm>
      </p:grpSpPr>
      <p:sp>
        <p:nvSpPr>
          <p:cNvPr id="117" name="Google Shape;117;p12">
            <a:extLst>
              <a:ext uri="{FF2B5EF4-FFF2-40B4-BE49-F238E27FC236}">
                <a16:creationId xmlns:a16="http://schemas.microsoft.com/office/drawing/2014/main" id="{A2C37E59-0AC3-4158-F371-E33A0CA8D395}"/>
              </a:ext>
            </a:extLst>
          </p:cNvPr>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16</a:t>
            </a:fld>
            <a:endParaRPr/>
          </a:p>
        </p:txBody>
      </p:sp>
      <p:sp>
        <p:nvSpPr>
          <p:cNvPr id="118" name="Google Shape;118;p12">
            <a:extLst>
              <a:ext uri="{FF2B5EF4-FFF2-40B4-BE49-F238E27FC236}">
                <a16:creationId xmlns:a16="http://schemas.microsoft.com/office/drawing/2014/main" id="{BA9B1E4E-CE93-40DC-0AF7-2249B6CE958F}"/>
              </a:ext>
            </a:extLst>
          </p:cNvPr>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dirty="0">
                <a:solidFill>
                  <a:srgbClr val="C00000"/>
                </a:solidFill>
                <a:latin typeface="Times New Roman"/>
                <a:ea typeface="Times New Roman"/>
                <a:cs typeface="Times New Roman"/>
                <a:sym typeface="Times New Roman"/>
              </a:rPr>
              <a:t>8. Implementation</a:t>
            </a:r>
            <a:r>
              <a:rPr lang="en-US" sz="2200" b="0" i="0" u="none" strike="noStrike" cap="none" dirty="0">
                <a:solidFill>
                  <a:srgbClr val="C00000"/>
                </a:solidFill>
                <a:latin typeface="Times New Roman"/>
                <a:ea typeface="Times New Roman"/>
                <a:cs typeface="Times New Roman"/>
                <a:sym typeface="Times New Roman"/>
              </a:rPr>
              <a:t> </a:t>
            </a:r>
            <a:endParaRPr dirty="0"/>
          </a:p>
        </p:txBody>
      </p:sp>
      <p:sp>
        <p:nvSpPr>
          <p:cNvPr id="119" name="Google Shape;119;p12">
            <a:extLst>
              <a:ext uri="{FF2B5EF4-FFF2-40B4-BE49-F238E27FC236}">
                <a16:creationId xmlns:a16="http://schemas.microsoft.com/office/drawing/2014/main" id="{9898AD50-7B8F-3F06-9F18-63E50CE65FE8}"/>
              </a:ext>
            </a:extLst>
          </p:cNvPr>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20" name="Google Shape;120;p12">
            <a:extLst>
              <a:ext uri="{FF2B5EF4-FFF2-40B4-BE49-F238E27FC236}">
                <a16:creationId xmlns:a16="http://schemas.microsoft.com/office/drawing/2014/main" id="{C878E7B0-3FC4-EC66-DDDB-D0B6F104DEB4}"/>
              </a:ext>
            </a:extLst>
          </p:cNvPr>
          <p:cNvPicPr preferRelativeResize="0"/>
          <p:nvPr/>
        </p:nvPicPr>
        <p:blipFill rotWithShape="1">
          <a:blip r:embed="rId3">
            <a:alphaModFix/>
          </a:blip>
          <a:srcRect/>
          <a:stretch/>
        </p:blipFill>
        <p:spPr>
          <a:xfrm>
            <a:off x="0" y="5812967"/>
            <a:ext cx="999854" cy="1020451"/>
          </a:xfrm>
          <a:prstGeom prst="rect">
            <a:avLst/>
          </a:prstGeom>
          <a:noFill/>
          <a:ln>
            <a:noFill/>
          </a:ln>
        </p:spPr>
      </p:pic>
      <p:pic>
        <p:nvPicPr>
          <p:cNvPr id="2" name="Picture 1">
            <a:extLst>
              <a:ext uri="{FF2B5EF4-FFF2-40B4-BE49-F238E27FC236}">
                <a16:creationId xmlns:a16="http://schemas.microsoft.com/office/drawing/2014/main" id="{73F8FEBF-047B-9A39-01A8-B7CBA3B09A37}"/>
              </a:ext>
            </a:extLst>
          </p:cNvPr>
          <p:cNvPicPr>
            <a:picLocks noChangeAspect="1"/>
          </p:cNvPicPr>
          <p:nvPr/>
        </p:nvPicPr>
        <p:blipFill>
          <a:blip r:embed="rId4"/>
          <a:srcRect l="11894" t="21888" r="4697" b="13536"/>
          <a:stretch/>
        </p:blipFill>
        <p:spPr>
          <a:xfrm>
            <a:off x="259214" y="947894"/>
            <a:ext cx="8427586" cy="4428673"/>
          </a:xfrm>
          <a:prstGeom prst="rect">
            <a:avLst/>
          </a:prstGeom>
        </p:spPr>
      </p:pic>
    </p:spTree>
    <p:extLst>
      <p:ext uri="{BB962C8B-B14F-4D97-AF65-F5344CB8AC3E}">
        <p14:creationId xmlns:p14="http://schemas.microsoft.com/office/powerpoint/2010/main" val="1474054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4">
          <a:extLst>
            <a:ext uri="{FF2B5EF4-FFF2-40B4-BE49-F238E27FC236}">
              <a16:creationId xmlns:a16="http://schemas.microsoft.com/office/drawing/2014/main" id="{EA4A7B12-B54D-ABC4-738F-E68E6E6766F0}"/>
            </a:ext>
          </a:extLst>
        </p:cNvPr>
        <p:cNvGrpSpPr/>
        <p:nvPr/>
      </p:nvGrpSpPr>
      <p:grpSpPr>
        <a:xfrm>
          <a:off x="0" y="0"/>
          <a:ext cx="0" cy="0"/>
          <a:chOff x="0" y="0"/>
          <a:chExt cx="0" cy="0"/>
        </a:xfrm>
      </p:grpSpPr>
      <p:sp>
        <p:nvSpPr>
          <p:cNvPr id="125" name="Google Shape;125;p13">
            <a:extLst>
              <a:ext uri="{FF2B5EF4-FFF2-40B4-BE49-F238E27FC236}">
                <a16:creationId xmlns:a16="http://schemas.microsoft.com/office/drawing/2014/main" id="{CDEA14E3-EC47-D1D4-520B-60880D40B9C8}"/>
              </a:ext>
            </a:extLst>
          </p:cNvPr>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17</a:t>
            </a:fld>
            <a:endParaRPr/>
          </a:p>
        </p:txBody>
      </p:sp>
      <p:sp>
        <p:nvSpPr>
          <p:cNvPr id="126" name="Google Shape;126;p13">
            <a:extLst>
              <a:ext uri="{FF2B5EF4-FFF2-40B4-BE49-F238E27FC236}">
                <a16:creationId xmlns:a16="http://schemas.microsoft.com/office/drawing/2014/main" id="{4CA00823-A5BA-5E66-D5CB-5ABB286B3590}"/>
              </a:ext>
            </a:extLst>
          </p:cNvPr>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a:solidFill>
                  <a:srgbClr val="C00000"/>
                </a:solidFill>
                <a:latin typeface="Times New Roman"/>
                <a:ea typeface="Times New Roman"/>
                <a:cs typeface="Times New Roman"/>
                <a:sym typeface="Times New Roman"/>
              </a:rPr>
              <a:t>9. Results</a:t>
            </a:r>
            <a:r>
              <a:rPr lang="en-US" sz="2200" b="0" i="0" u="none" strike="noStrike" cap="none">
                <a:solidFill>
                  <a:srgbClr val="C00000"/>
                </a:solidFill>
                <a:latin typeface="Times New Roman"/>
                <a:ea typeface="Times New Roman"/>
                <a:cs typeface="Times New Roman"/>
                <a:sym typeface="Times New Roman"/>
              </a:rPr>
              <a:t> </a:t>
            </a:r>
            <a:endParaRPr/>
          </a:p>
        </p:txBody>
      </p:sp>
      <p:sp>
        <p:nvSpPr>
          <p:cNvPr id="127" name="Google Shape;127;p13">
            <a:extLst>
              <a:ext uri="{FF2B5EF4-FFF2-40B4-BE49-F238E27FC236}">
                <a16:creationId xmlns:a16="http://schemas.microsoft.com/office/drawing/2014/main" id="{7F4C3350-66C1-844F-5DBE-9C27342C33E7}"/>
              </a:ext>
            </a:extLst>
          </p:cNvPr>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dirty="0">
                <a:solidFill>
                  <a:srgbClr val="C00000"/>
                </a:solidFill>
                <a:latin typeface="Times New Roman"/>
                <a:ea typeface="Times New Roman"/>
                <a:cs typeface="Times New Roman"/>
                <a:sym typeface="Times New Roman"/>
              </a:rPr>
              <a:t>Department of Computer Science &amp; Engineering, </a:t>
            </a:r>
            <a:r>
              <a:rPr lang="en-US" sz="1800" b="1" i="1" u="none" strike="noStrike" cap="none" dirty="0" err="1">
                <a:solidFill>
                  <a:srgbClr val="C00000"/>
                </a:solidFill>
                <a:latin typeface="Times New Roman"/>
                <a:ea typeface="Times New Roman"/>
                <a:cs typeface="Times New Roman"/>
                <a:sym typeface="Times New Roman"/>
              </a:rPr>
              <a:t>MITSoE</a:t>
            </a:r>
            <a:r>
              <a:rPr lang="en-US" sz="1800" b="1" i="1" u="none" strike="noStrike" cap="none" dirty="0">
                <a:solidFill>
                  <a:srgbClr val="C00000"/>
                </a:solidFill>
                <a:latin typeface="Times New Roman"/>
                <a:ea typeface="Times New Roman"/>
                <a:cs typeface="Times New Roman"/>
                <a:sym typeface="Times New Roman"/>
              </a:rPr>
              <a:t>, Loni </a:t>
            </a:r>
            <a:r>
              <a:rPr lang="en-US" sz="1800" b="1" i="1" u="none" strike="noStrike" cap="none" dirty="0" err="1">
                <a:solidFill>
                  <a:srgbClr val="C00000"/>
                </a:solidFill>
                <a:latin typeface="Times New Roman"/>
                <a:ea typeface="Times New Roman"/>
                <a:cs typeface="Times New Roman"/>
                <a:sym typeface="Times New Roman"/>
              </a:rPr>
              <a:t>Kalbhor</a:t>
            </a:r>
            <a:endParaRPr sz="1800" b="1" i="1" u="none" strike="noStrike" cap="none" dirty="0">
              <a:solidFill>
                <a:srgbClr val="C00000"/>
              </a:solidFill>
              <a:latin typeface="Times New Roman"/>
              <a:ea typeface="Times New Roman"/>
              <a:cs typeface="Times New Roman"/>
              <a:sym typeface="Times New Roman"/>
            </a:endParaRPr>
          </a:p>
        </p:txBody>
      </p:sp>
      <p:pic>
        <p:nvPicPr>
          <p:cNvPr id="129" name="Google Shape;129;p13">
            <a:extLst>
              <a:ext uri="{FF2B5EF4-FFF2-40B4-BE49-F238E27FC236}">
                <a16:creationId xmlns:a16="http://schemas.microsoft.com/office/drawing/2014/main" id="{19A47270-AF51-EA5B-89FD-737A3E3F7104}"/>
              </a:ext>
            </a:extLst>
          </p:cNvPr>
          <p:cNvPicPr preferRelativeResize="0"/>
          <p:nvPr/>
        </p:nvPicPr>
        <p:blipFill rotWithShape="1">
          <a:blip r:embed="rId3">
            <a:alphaModFix/>
          </a:blip>
          <a:srcRect/>
          <a:stretch/>
        </p:blipFill>
        <p:spPr>
          <a:xfrm>
            <a:off x="0" y="5812967"/>
            <a:ext cx="999854" cy="1020451"/>
          </a:xfrm>
          <a:prstGeom prst="rect">
            <a:avLst/>
          </a:prstGeom>
          <a:noFill/>
          <a:ln>
            <a:noFill/>
          </a:ln>
        </p:spPr>
      </p:pic>
      <p:pic>
        <p:nvPicPr>
          <p:cNvPr id="3" name="Picture 2">
            <a:extLst>
              <a:ext uri="{FF2B5EF4-FFF2-40B4-BE49-F238E27FC236}">
                <a16:creationId xmlns:a16="http://schemas.microsoft.com/office/drawing/2014/main" id="{5BA6C757-2147-1DBB-73FA-CB1DA00D9C07}"/>
              </a:ext>
            </a:extLst>
          </p:cNvPr>
          <p:cNvPicPr>
            <a:picLocks noChangeAspect="1"/>
          </p:cNvPicPr>
          <p:nvPr/>
        </p:nvPicPr>
        <p:blipFill>
          <a:blip r:embed="rId4"/>
          <a:stretch>
            <a:fillRect/>
          </a:stretch>
        </p:blipFill>
        <p:spPr>
          <a:xfrm>
            <a:off x="2416320" y="372257"/>
            <a:ext cx="4011760" cy="5175500"/>
          </a:xfrm>
          <a:prstGeom prst="rect">
            <a:avLst/>
          </a:prstGeom>
        </p:spPr>
      </p:pic>
    </p:spTree>
    <p:extLst>
      <p:ext uri="{BB962C8B-B14F-4D97-AF65-F5344CB8AC3E}">
        <p14:creationId xmlns:p14="http://schemas.microsoft.com/office/powerpoint/2010/main" val="2396449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4">
          <a:extLst>
            <a:ext uri="{FF2B5EF4-FFF2-40B4-BE49-F238E27FC236}">
              <a16:creationId xmlns:a16="http://schemas.microsoft.com/office/drawing/2014/main" id="{3A83C307-B511-1401-09F2-D3A54A5F63E5}"/>
            </a:ext>
          </a:extLst>
        </p:cNvPr>
        <p:cNvGrpSpPr/>
        <p:nvPr/>
      </p:nvGrpSpPr>
      <p:grpSpPr>
        <a:xfrm>
          <a:off x="0" y="0"/>
          <a:ext cx="0" cy="0"/>
          <a:chOff x="0" y="0"/>
          <a:chExt cx="0" cy="0"/>
        </a:xfrm>
      </p:grpSpPr>
      <p:sp>
        <p:nvSpPr>
          <p:cNvPr id="125" name="Google Shape;125;p13">
            <a:extLst>
              <a:ext uri="{FF2B5EF4-FFF2-40B4-BE49-F238E27FC236}">
                <a16:creationId xmlns:a16="http://schemas.microsoft.com/office/drawing/2014/main" id="{F2251B66-B4E5-1F26-652E-89CFD855430F}"/>
              </a:ext>
            </a:extLst>
          </p:cNvPr>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18</a:t>
            </a:fld>
            <a:endParaRPr/>
          </a:p>
        </p:txBody>
      </p:sp>
      <p:sp>
        <p:nvSpPr>
          <p:cNvPr id="126" name="Google Shape;126;p13">
            <a:extLst>
              <a:ext uri="{FF2B5EF4-FFF2-40B4-BE49-F238E27FC236}">
                <a16:creationId xmlns:a16="http://schemas.microsoft.com/office/drawing/2014/main" id="{5BE58B7B-2529-B2CE-D530-2D91BD8F44AD}"/>
              </a:ext>
            </a:extLst>
          </p:cNvPr>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a:solidFill>
                  <a:srgbClr val="C00000"/>
                </a:solidFill>
                <a:latin typeface="Times New Roman"/>
                <a:ea typeface="Times New Roman"/>
                <a:cs typeface="Times New Roman"/>
                <a:sym typeface="Times New Roman"/>
              </a:rPr>
              <a:t>9. Results</a:t>
            </a:r>
            <a:r>
              <a:rPr lang="en-US" sz="2200" b="0" i="0" u="none" strike="noStrike" cap="none">
                <a:solidFill>
                  <a:srgbClr val="C00000"/>
                </a:solidFill>
                <a:latin typeface="Times New Roman"/>
                <a:ea typeface="Times New Roman"/>
                <a:cs typeface="Times New Roman"/>
                <a:sym typeface="Times New Roman"/>
              </a:rPr>
              <a:t> </a:t>
            </a:r>
            <a:endParaRPr/>
          </a:p>
        </p:txBody>
      </p:sp>
      <p:sp>
        <p:nvSpPr>
          <p:cNvPr id="127" name="Google Shape;127;p13">
            <a:extLst>
              <a:ext uri="{FF2B5EF4-FFF2-40B4-BE49-F238E27FC236}">
                <a16:creationId xmlns:a16="http://schemas.microsoft.com/office/drawing/2014/main" id="{38EAC729-0262-046E-6E9E-A243D4FE0B84}"/>
              </a:ext>
            </a:extLst>
          </p:cNvPr>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dirty="0">
                <a:solidFill>
                  <a:srgbClr val="C00000"/>
                </a:solidFill>
                <a:latin typeface="Times New Roman"/>
                <a:ea typeface="Times New Roman"/>
                <a:cs typeface="Times New Roman"/>
                <a:sym typeface="Times New Roman"/>
              </a:rPr>
              <a:t>Department of Computer Science &amp; Engineering, </a:t>
            </a:r>
            <a:r>
              <a:rPr lang="en-US" sz="1800" b="1" i="1" u="none" strike="noStrike" cap="none" dirty="0" err="1">
                <a:solidFill>
                  <a:srgbClr val="C00000"/>
                </a:solidFill>
                <a:latin typeface="Times New Roman"/>
                <a:ea typeface="Times New Roman"/>
                <a:cs typeface="Times New Roman"/>
                <a:sym typeface="Times New Roman"/>
              </a:rPr>
              <a:t>MITSoE</a:t>
            </a:r>
            <a:r>
              <a:rPr lang="en-US" sz="1800" b="1" i="1" u="none" strike="noStrike" cap="none" dirty="0">
                <a:solidFill>
                  <a:srgbClr val="C00000"/>
                </a:solidFill>
                <a:latin typeface="Times New Roman"/>
                <a:ea typeface="Times New Roman"/>
                <a:cs typeface="Times New Roman"/>
                <a:sym typeface="Times New Roman"/>
              </a:rPr>
              <a:t>, Loni </a:t>
            </a:r>
            <a:r>
              <a:rPr lang="en-US" sz="1800" b="1" i="1" u="none" strike="noStrike" cap="none" dirty="0" err="1">
                <a:solidFill>
                  <a:srgbClr val="C00000"/>
                </a:solidFill>
                <a:latin typeface="Times New Roman"/>
                <a:ea typeface="Times New Roman"/>
                <a:cs typeface="Times New Roman"/>
                <a:sym typeface="Times New Roman"/>
              </a:rPr>
              <a:t>Kalbhor</a:t>
            </a:r>
            <a:endParaRPr sz="1800" b="1" i="1" u="none" strike="noStrike" cap="none" dirty="0">
              <a:solidFill>
                <a:srgbClr val="C00000"/>
              </a:solidFill>
              <a:latin typeface="Times New Roman"/>
              <a:ea typeface="Times New Roman"/>
              <a:cs typeface="Times New Roman"/>
              <a:sym typeface="Times New Roman"/>
            </a:endParaRPr>
          </a:p>
        </p:txBody>
      </p:sp>
      <p:pic>
        <p:nvPicPr>
          <p:cNvPr id="129" name="Google Shape;129;p13">
            <a:extLst>
              <a:ext uri="{FF2B5EF4-FFF2-40B4-BE49-F238E27FC236}">
                <a16:creationId xmlns:a16="http://schemas.microsoft.com/office/drawing/2014/main" id="{60376005-762B-90B7-BC5A-CA8EF41E9659}"/>
              </a:ext>
            </a:extLst>
          </p:cNvPr>
          <p:cNvPicPr preferRelativeResize="0"/>
          <p:nvPr/>
        </p:nvPicPr>
        <p:blipFill rotWithShape="1">
          <a:blip r:embed="rId3">
            <a:alphaModFix/>
          </a:blip>
          <a:srcRect/>
          <a:stretch/>
        </p:blipFill>
        <p:spPr>
          <a:xfrm>
            <a:off x="0" y="5812967"/>
            <a:ext cx="999854" cy="1020451"/>
          </a:xfrm>
          <a:prstGeom prst="rect">
            <a:avLst/>
          </a:prstGeom>
          <a:noFill/>
          <a:ln>
            <a:noFill/>
          </a:ln>
        </p:spPr>
      </p:pic>
      <p:pic>
        <p:nvPicPr>
          <p:cNvPr id="2" name="Picture 1">
            <a:extLst>
              <a:ext uri="{FF2B5EF4-FFF2-40B4-BE49-F238E27FC236}">
                <a16:creationId xmlns:a16="http://schemas.microsoft.com/office/drawing/2014/main" id="{0C068954-B860-F1AC-830E-00716A388C4E}"/>
              </a:ext>
            </a:extLst>
          </p:cNvPr>
          <p:cNvPicPr>
            <a:picLocks noChangeAspect="1"/>
          </p:cNvPicPr>
          <p:nvPr/>
        </p:nvPicPr>
        <p:blipFill rotWithShape="1">
          <a:blip r:embed="rId4"/>
          <a:srcRect l="4078" t="15761" r="40426" b="42947"/>
          <a:stretch/>
        </p:blipFill>
        <p:spPr bwMode="auto">
          <a:xfrm>
            <a:off x="522982" y="1345164"/>
            <a:ext cx="7798435" cy="32639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50094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4">
          <a:extLst>
            <a:ext uri="{FF2B5EF4-FFF2-40B4-BE49-F238E27FC236}">
              <a16:creationId xmlns:a16="http://schemas.microsoft.com/office/drawing/2014/main" id="{776C84AD-D807-344F-D2F2-4F2A38196219}"/>
            </a:ext>
          </a:extLst>
        </p:cNvPr>
        <p:cNvGrpSpPr/>
        <p:nvPr/>
      </p:nvGrpSpPr>
      <p:grpSpPr>
        <a:xfrm>
          <a:off x="0" y="0"/>
          <a:ext cx="0" cy="0"/>
          <a:chOff x="0" y="0"/>
          <a:chExt cx="0" cy="0"/>
        </a:xfrm>
      </p:grpSpPr>
      <p:sp>
        <p:nvSpPr>
          <p:cNvPr id="125" name="Google Shape;125;p13">
            <a:extLst>
              <a:ext uri="{FF2B5EF4-FFF2-40B4-BE49-F238E27FC236}">
                <a16:creationId xmlns:a16="http://schemas.microsoft.com/office/drawing/2014/main" id="{C15F0217-A657-5FFB-8E3B-217FB232FB46}"/>
              </a:ext>
            </a:extLst>
          </p:cNvPr>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19</a:t>
            </a:fld>
            <a:endParaRPr/>
          </a:p>
        </p:txBody>
      </p:sp>
      <p:sp>
        <p:nvSpPr>
          <p:cNvPr id="126" name="Google Shape;126;p13">
            <a:extLst>
              <a:ext uri="{FF2B5EF4-FFF2-40B4-BE49-F238E27FC236}">
                <a16:creationId xmlns:a16="http://schemas.microsoft.com/office/drawing/2014/main" id="{9C5131B9-5E2F-1643-F3A9-4BCB4A202FED}"/>
              </a:ext>
            </a:extLst>
          </p:cNvPr>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a:solidFill>
                  <a:srgbClr val="C00000"/>
                </a:solidFill>
                <a:latin typeface="Times New Roman"/>
                <a:ea typeface="Times New Roman"/>
                <a:cs typeface="Times New Roman"/>
                <a:sym typeface="Times New Roman"/>
              </a:rPr>
              <a:t>9. Results</a:t>
            </a:r>
            <a:r>
              <a:rPr lang="en-US" sz="2200" b="0" i="0" u="none" strike="noStrike" cap="none">
                <a:solidFill>
                  <a:srgbClr val="C00000"/>
                </a:solidFill>
                <a:latin typeface="Times New Roman"/>
                <a:ea typeface="Times New Roman"/>
                <a:cs typeface="Times New Roman"/>
                <a:sym typeface="Times New Roman"/>
              </a:rPr>
              <a:t> </a:t>
            </a:r>
            <a:endParaRPr/>
          </a:p>
        </p:txBody>
      </p:sp>
      <p:sp>
        <p:nvSpPr>
          <p:cNvPr id="127" name="Google Shape;127;p13">
            <a:extLst>
              <a:ext uri="{FF2B5EF4-FFF2-40B4-BE49-F238E27FC236}">
                <a16:creationId xmlns:a16="http://schemas.microsoft.com/office/drawing/2014/main" id="{B06C45D8-C72D-74B8-FC8E-1D8EAB3822CA}"/>
              </a:ext>
            </a:extLst>
          </p:cNvPr>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dirty="0">
                <a:solidFill>
                  <a:srgbClr val="C00000"/>
                </a:solidFill>
                <a:latin typeface="Times New Roman"/>
                <a:ea typeface="Times New Roman"/>
                <a:cs typeface="Times New Roman"/>
                <a:sym typeface="Times New Roman"/>
              </a:rPr>
              <a:t>Department of Computer Science &amp; Engineering, </a:t>
            </a:r>
            <a:r>
              <a:rPr lang="en-US" sz="1800" b="1" i="1" u="none" strike="noStrike" cap="none" dirty="0" err="1">
                <a:solidFill>
                  <a:srgbClr val="C00000"/>
                </a:solidFill>
                <a:latin typeface="Times New Roman"/>
                <a:ea typeface="Times New Roman"/>
                <a:cs typeface="Times New Roman"/>
                <a:sym typeface="Times New Roman"/>
              </a:rPr>
              <a:t>MITSoE</a:t>
            </a:r>
            <a:r>
              <a:rPr lang="en-US" sz="1800" b="1" i="1" u="none" strike="noStrike" cap="none" dirty="0">
                <a:solidFill>
                  <a:srgbClr val="C00000"/>
                </a:solidFill>
                <a:latin typeface="Times New Roman"/>
                <a:ea typeface="Times New Roman"/>
                <a:cs typeface="Times New Roman"/>
                <a:sym typeface="Times New Roman"/>
              </a:rPr>
              <a:t>, Loni </a:t>
            </a:r>
            <a:r>
              <a:rPr lang="en-US" sz="1800" b="1" i="1" u="none" strike="noStrike" cap="none" dirty="0" err="1">
                <a:solidFill>
                  <a:srgbClr val="C00000"/>
                </a:solidFill>
                <a:latin typeface="Times New Roman"/>
                <a:ea typeface="Times New Roman"/>
                <a:cs typeface="Times New Roman"/>
                <a:sym typeface="Times New Roman"/>
              </a:rPr>
              <a:t>Kalbhor</a:t>
            </a:r>
            <a:endParaRPr sz="1800" b="1" i="1" u="none" strike="noStrike" cap="none" dirty="0">
              <a:solidFill>
                <a:srgbClr val="C00000"/>
              </a:solidFill>
              <a:latin typeface="Times New Roman"/>
              <a:ea typeface="Times New Roman"/>
              <a:cs typeface="Times New Roman"/>
              <a:sym typeface="Times New Roman"/>
            </a:endParaRPr>
          </a:p>
        </p:txBody>
      </p:sp>
      <p:pic>
        <p:nvPicPr>
          <p:cNvPr id="129" name="Google Shape;129;p13">
            <a:extLst>
              <a:ext uri="{FF2B5EF4-FFF2-40B4-BE49-F238E27FC236}">
                <a16:creationId xmlns:a16="http://schemas.microsoft.com/office/drawing/2014/main" id="{4C79EFC6-EB27-4083-4DCE-EAB49394B30A}"/>
              </a:ext>
            </a:extLst>
          </p:cNvPr>
          <p:cNvPicPr preferRelativeResize="0"/>
          <p:nvPr/>
        </p:nvPicPr>
        <p:blipFill rotWithShape="1">
          <a:blip r:embed="rId3">
            <a:alphaModFix/>
          </a:blip>
          <a:srcRect/>
          <a:stretch/>
        </p:blipFill>
        <p:spPr>
          <a:xfrm>
            <a:off x="0" y="5812967"/>
            <a:ext cx="999854" cy="1020451"/>
          </a:xfrm>
          <a:prstGeom prst="rect">
            <a:avLst/>
          </a:prstGeom>
          <a:noFill/>
          <a:ln>
            <a:noFill/>
          </a:ln>
        </p:spPr>
      </p:pic>
      <p:pic>
        <p:nvPicPr>
          <p:cNvPr id="3" name="Picture 2">
            <a:extLst>
              <a:ext uri="{FF2B5EF4-FFF2-40B4-BE49-F238E27FC236}">
                <a16:creationId xmlns:a16="http://schemas.microsoft.com/office/drawing/2014/main" id="{1EE94DB2-C16B-03F5-E13D-E3D68FC3F6ED}"/>
              </a:ext>
            </a:extLst>
          </p:cNvPr>
          <p:cNvPicPr>
            <a:picLocks noChangeAspect="1"/>
          </p:cNvPicPr>
          <p:nvPr/>
        </p:nvPicPr>
        <p:blipFill rotWithShape="1">
          <a:blip r:embed="rId4"/>
          <a:srcRect l="29077" t="9876" r="2009" b="4595"/>
          <a:stretch/>
        </p:blipFill>
        <p:spPr bwMode="auto">
          <a:xfrm>
            <a:off x="1588237" y="1178170"/>
            <a:ext cx="5667926" cy="39565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6904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g5cc8714c89_0_4"/>
          <p:cNvSpPr txBox="1">
            <a:spLocks noGrp="1"/>
          </p:cNvSpPr>
          <p:nvPr>
            <p:ph type="title"/>
          </p:nvPr>
        </p:nvSpPr>
        <p:spPr>
          <a:xfrm>
            <a:off x="830592" y="408046"/>
            <a:ext cx="6932100" cy="554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2800">
                <a:solidFill>
                  <a:srgbClr val="073763"/>
                </a:solidFill>
                <a:latin typeface="Times New Roman"/>
                <a:ea typeface="Times New Roman"/>
                <a:cs typeface="Times New Roman"/>
                <a:sym typeface="Times New Roman"/>
              </a:rPr>
              <a:t>Outline</a:t>
            </a:r>
            <a:endParaRPr>
              <a:solidFill>
                <a:srgbClr val="073763"/>
              </a:solidFill>
            </a:endParaRPr>
          </a:p>
        </p:txBody>
      </p:sp>
      <p:sp>
        <p:nvSpPr>
          <p:cNvPr id="57" name="Google Shape;57;g5cc8714c89_0_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2</a:t>
            </a:fld>
            <a:endParaRPr/>
          </a:p>
        </p:txBody>
      </p:sp>
      <p:sp>
        <p:nvSpPr>
          <p:cNvPr id="58" name="Google Shape;58;g5cc8714c89_0_4"/>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59" name="Google Shape;59;g5cc8714c89_0_4"/>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60" name="Google Shape;60;g5cc8714c89_0_4"/>
          <p:cNvSpPr txBox="1"/>
          <p:nvPr/>
        </p:nvSpPr>
        <p:spPr>
          <a:xfrm>
            <a:off x="830590" y="1284140"/>
            <a:ext cx="7848600" cy="4771800"/>
          </a:xfrm>
          <a:prstGeom prst="rect">
            <a:avLst/>
          </a:prstGeom>
          <a:noFill/>
          <a:ln>
            <a:noFill/>
          </a:ln>
        </p:spPr>
        <p:txBody>
          <a:bodyPr spcFirstLastPara="1" wrap="square" lIns="91425" tIns="91425" rIns="91425" bIns="91425" anchor="t" anchorCtr="0">
            <a:noAutofit/>
          </a:bodyPr>
          <a:lstStyle/>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Introduction</a:t>
            </a:r>
            <a:endParaRPr sz="2200" dirty="0">
              <a:solidFill>
                <a:schemeClr val="dk1"/>
              </a:solidFill>
              <a:latin typeface="Times New Roman"/>
              <a:ea typeface="Times New Roman"/>
              <a:cs typeface="Times New Roman"/>
              <a:sym typeface="Times New Roman"/>
            </a:endParaRPr>
          </a:p>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Problem Statement</a:t>
            </a:r>
            <a:endParaRPr sz="2200" dirty="0">
              <a:solidFill>
                <a:schemeClr val="dk1"/>
              </a:solidFill>
              <a:latin typeface="Times New Roman"/>
              <a:ea typeface="Times New Roman"/>
              <a:cs typeface="Times New Roman"/>
              <a:sym typeface="Times New Roman"/>
            </a:endParaRPr>
          </a:p>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Objectives</a:t>
            </a:r>
            <a:endParaRPr sz="2200" dirty="0">
              <a:solidFill>
                <a:schemeClr val="dk1"/>
              </a:solidFill>
              <a:latin typeface="Times New Roman"/>
              <a:ea typeface="Times New Roman"/>
              <a:cs typeface="Times New Roman"/>
              <a:sym typeface="Times New Roman"/>
            </a:endParaRPr>
          </a:p>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Concepts &amp; Methods</a:t>
            </a:r>
            <a:endParaRPr sz="2200" dirty="0">
              <a:solidFill>
                <a:schemeClr val="dk1"/>
              </a:solidFill>
              <a:latin typeface="Times New Roman"/>
              <a:ea typeface="Times New Roman"/>
              <a:cs typeface="Times New Roman"/>
              <a:sym typeface="Times New Roman"/>
            </a:endParaRPr>
          </a:p>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Literature Review </a:t>
            </a:r>
            <a:endParaRPr sz="2200" dirty="0">
              <a:solidFill>
                <a:schemeClr val="dk1"/>
              </a:solidFill>
              <a:latin typeface="Times New Roman"/>
              <a:ea typeface="Times New Roman"/>
              <a:cs typeface="Times New Roman"/>
              <a:sym typeface="Times New Roman"/>
            </a:endParaRPr>
          </a:p>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Identification of gaps &amp; scope of work </a:t>
            </a:r>
            <a:endParaRPr sz="2200" dirty="0">
              <a:solidFill>
                <a:schemeClr val="dk1"/>
              </a:solidFill>
              <a:latin typeface="Times New Roman"/>
              <a:ea typeface="Times New Roman"/>
              <a:cs typeface="Times New Roman"/>
              <a:sym typeface="Times New Roman"/>
            </a:endParaRPr>
          </a:p>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Implementation </a:t>
            </a:r>
            <a:endParaRPr sz="2200" dirty="0">
              <a:solidFill>
                <a:schemeClr val="dk1"/>
              </a:solidFill>
              <a:latin typeface="Times New Roman"/>
              <a:ea typeface="Times New Roman"/>
              <a:cs typeface="Times New Roman"/>
              <a:sym typeface="Times New Roman"/>
            </a:endParaRPr>
          </a:p>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Reference</a:t>
            </a:r>
            <a:endParaRPr sz="2200" dirty="0">
              <a:solidFill>
                <a:schemeClr val="dk1"/>
              </a:solidFill>
              <a:latin typeface="Times New Roman"/>
              <a:ea typeface="Times New Roman"/>
              <a:cs typeface="Times New Roman"/>
              <a:sym typeface="Times New Roman"/>
            </a:endParaRPr>
          </a:p>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Q&amp;A</a:t>
            </a:r>
            <a:endParaRPr sz="2200" dirty="0">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None/>
            </a:pPr>
            <a:endParaRPr sz="2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20</a:t>
            </a:fld>
            <a:endParaRPr/>
          </a:p>
        </p:txBody>
      </p:sp>
      <p:sp>
        <p:nvSpPr>
          <p:cNvPr id="135" name="Google Shape;135;p14"/>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a:solidFill>
                  <a:srgbClr val="C00000"/>
                </a:solidFill>
                <a:latin typeface="Times New Roman"/>
                <a:ea typeface="Times New Roman"/>
                <a:cs typeface="Times New Roman"/>
                <a:sym typeface="Times New Roman"/>
              </a:rPr>
              <a:t>10. Conclusion and Future Work</a:t>
            </a:r>
            <a:r>
              <a:rPr lang="en-US" sz="2200" b="0" i="0" u="none" strike="noStrike" cap="none">
                <a:solidFill>
                  <a:srgbClr val="C00000"/>
                </a:solidFill>
                <a:latin typeface="Times New Roman"/>
                <a:ea typeface="Times New Roman"/>
                <a:cs typeface="Times New Roman"/>
                <a:sym typeface="Times New Roman"/>
              </a:rPr>
              <a:t> </a:t>
            </a:r>
            <a:endParaRPr/>
          </a:p>
        </p:txBody>
      </p:sp>
      <p:sp>
        <p:nvSpPr>
          <p:cNvPr id="136" name="Google Shape;136;p14"/>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37" name="Google Shape;137;p14"/>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138" name="Google Shape;138;p14"/>
          <p:cNvSpPr txBox="1"/>
          <p:nvPr/>
        </p:nvSpPr>
        <p:spPr>
          <a:xfrm>
            <a:off x="571850" y="988150"/>
            <a:ext cx="7843200" cy="4278300"/>
          </a:xfrm>
          <a:prstGeom prst="rect">
            <a:avLst/>
          </a:prstGeom>
          <a:noFill/>
          <a:ln>
            <a:noFill/>
          </a:ln>
        </p:spPr>
        <p:txBody>
          <a:bodyPr spcFirstLastPara="1" wrap="square" lIns="91425" tIns="91425" rIns="91425" bIns="91425" anchor="t" anchorCtr="0">
            <a:noAutofit/>
          </a:bodyPr>
          <a:lstStyle/>
          <a:p>
            <a:pPr algn="just"/>
            <a:r>
              <a:rPr lang="en-US" sz="1800" dirty="0"/>
              <a:t>Computer vision, machine learning, and natural language processing, such systems enable seamless interpretation of hand gestures into spoken language.</a:t>
            </a:r>
            <a:br>
              <a:rPr lang="en-US" sz="1800" dirty="0"/>
            </a:br>
            <a:endParaRPr lang="en-US" sz="1800" dirty="0"/>
          </a:p>
          <a:p>
            <a:pPr algn="just"/>
            <a:r>
              <a:rPr lang="en-US" sz="1800" dirty="0"/>
              <a:t>This technology evolves, it holds the potential to break down language barriers further and empower the deaf and hard-of-hearing community to communicate effortlessly with the broader world.</a:t>
            </a:r>
            <a:endParaRPr lang="en-US" sz="1800" dirty="0">
              <a:latin typeface="Arial" panose="020B0604020202020204" pitchFamily="34" charset="0"/>
              <a:cs typeface="Arial" panose="020B0604020202020204" pitchFamily="34" charset="0"/>
            </a:endParaRPr>
          </a:p>
          <a:p>
            <a:pPr marL="0" lvl="0" indent="0" algn="l" rtl="0">
              <a:spcBef>
                <a:spcPts val="0"/>
              </a:spcBef>
              <a:spcAft>
                <a:spcPts val="0"/>
              </a:spcAft>
              <a:buNone/>
            </a:pPr>
            <a:endParaRPr sz="2500" dirty="0">
              <a:latin typeface="Poppins"/>
              <a:ea typeface="Poppins"/>
              <a:cs typeface="Poppins"/>
              <a:sym typeface="Poppi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5cc8714c89_2_35"/>
          <p:cNvSpPr txBox="1">
            <a:spLocks noGrp="1"/>
          </p:cNvSpPr>
          <p:nvPr>
            <p:ph type="body" idx="1"/>
          </p:nvPr>
        </p:nvSpPr>
        <p:spPr>
          <a:xfrm>
            <a:off x="219401" y="904569"/>
            <a:ext cx="8661208" cy="4503174"/>
          </a:xfrm>
          <a:prstGeom prst="rect">
            <a:avLst/>
          </a:prstGeom>
          <a:noFill/>
          <a:ln>
            <a:noFill/>
          </a:ln>
        </p:spPr>
        <p:txBody>
          <a:bodyPr spcFirstLastPara="1" wrap="square" lIns="0" tIns="0" rIns="0" bIns="0" anchor="t" anchorCtr="0">
            <a:noAutofit/>
          </a:bodyPr>
          <a:lstStyle/>
          <a:p>
            <a:pPr marL="406400" lvl="0" indent="-406400" algn="just" rtl="0">
              <a:lnSpc>
                <a:spcPct val="150000"/>
              </a:lnSpc>
              <a:spcBef>
                <a:spcPts val="0"/>
              </a:spcBef>
              <a:spcAft>
                <a:spcPts val="0"/>
              </a:spcAft>
              <a:buSzPts val="1400"/>
              <a:buNone/>
            </a:pPr>
            <a:r>
              <a:rPr lang="en-US" sz="1400">
                <a:latin typeface="Times New Roman"/>
                <a:ea typeface="Times New Roman"/>
                <a:cs typeface="Times New Roman"/>
                <a:sym typeface="Times New Roman"/>
              </a:rPr>
              <a:t>[1]	F. Jia and L. Z. Kong, “Intrusion Detection Algorithm Based on Convolutional Neural Network,” "Beijing Ligong Daxue Xuebao/Transaction Beijing Inst. Technol., vol. 37, no. 12, pp. 1271–1275, 2017, doi: 10.15918/j.tbit1001-0645.2017".12.011.</a:t>
            </a:r>
            <a:endParaRPr sz="1400">
              <a:latin typeface="Calibri"/>
              <a:ea typeface="Calibri"/>
              <a:cs typeface="Calibri"/>
              <a:sym typeface="Calibri"/>
            </a:endParaRPr>
          </a:p>
          <a:p>
            <a:pPr marL="406400" lvl="0" indent="-406400" algn="just" rtl="0">
              <a:lnSpc>
                <a:spcPct val="150000"/>
              </a:lnSpc>
              <a:spcBef>
                <a:spcPts val="1000"/>
              </a:spcBef>
              <a:spcAft>
                <a:spcPts val="0"/>
              </a:spcAft>
              <a:buSzPts val="1400"/>
              <a:buNone/>
            </a:pPr>
            <a:r>
              <a:rPr lang="en-US" sz="1400">
                <a:latin typeface="Times New Roman"/>
                <a:ea typeface="Times New Roman"/>
                <a:cs typeface="Times New Roman"/>
                <a:sym typeface="Times New Roman"/>
              </a:rPr>
              <a:t>[2]	L. Mohammadpour, T. C. Ling, C. S. Liew, and C. Y. Chong, “A Convolutional Neural Network for Network Intrusion Detection System,” "Proc. Asia-Pacific Adv. Netw., vol. 46, no. 0, pp. 50–55", 2018.</a:t>
            </a:r>
            <a:endParaRPr sz="1400">
              <a:latin typeface="Calibri"/>
              <a:ea typeface="Calibri"/>
              <a:cs typeface="Calibri"/>
              <a:sym typeface="Calibri"/>
            </a:endParaRPr>
          </a:p>
          <a:p>
            <a:pPr marL="406400" lvl="0" indent="-406400" algn="just" rtl="0">
              <a:lnSpc>
                <a:spcPct val="150000"/>
              </a:lnSpc>
              <a:spcBef>
                <a:spcPts val="1000"/>
              </a:spcBef>
              <a:spcAft>
                <a:spcPts val="0"/>
              </a:spcAft>
              <a:buSzPts val="1400"/>
              <a:buNone/>
            </a:pPr>
            <a:r>
              <a:rPr lang="en-US" sz="1400">
                <a:latin typeface="Times New Roman"/>
                <a:ea typeface="Times New Roman"/>
                <a:cs typeface="Times New Roman"/>
                <a:sym typeface="Times New Roman"/>
              </a:rPr>
              <a:t>[3]	U. Gur Çekmez et al., “Derin Ö˘ grenme ile A˘ g Anomali Tespiti Network Anomaly Detection with Deep Learning Ozgur Koray Sahingoz,” 2018, pp. 1–4.</a:t>
            </a:r>
            <a:endParaRPr sz="1400">
              <a:latin typeface="Calibri"/>
              <a:ea typeface="Calibri"/>
              <a:cs typeface="Calibri"/>
              <a:sym typeface="Calibri"/>
            </a:endParaRPr>
          </a:p>
          <a:p>
            <a:pPr marL="406400" lvl="0" indent="-406400" algn="just" rtl="0">
              <a:lnSpc>
                <a:spcPct val="150000"/>
              </a:lnSpc>
              <a:spcBef>
                <a:spcPts val="1000"/>
              </a:spcBef>
              <a:spcAft>
                <a:spcPts val="0"/>
              </a:spcAft>
              <a:buSzPts val="1400"/>
              <a:buNone/>
            </a:pPr>
            <a:r>
              <a:rPr lang="en-US" sz="1400">
                <a:latin typeface="Times New Roman"/>
                <a:ea typeface="Times New Roman"/>
                <a:cs typeface="Times New Roman"/>
                <a:sym typeface="Times New Roman"/>
              </a:rPr>
              <a:t>[4]	A. Chawla, B. Lee, S. Fallon, and P. Jacob, “Host Based Intrusion Detection System with Combined CNN/RNN Model,” "Lect. Notes Comput. Sci. (including Subser. Lect. Notes Artif. Intell. Lect. Notes Bioinformatics), vol. 11329 LNAI", pp. 149–158, 2019.</a:t>
            </a:r>
            <a:endParaRPr sz="1400">
              <a:latin typeface="Calibri"/>
              <a:ea typeface="Calibri"/>
              <a:cs typeface="Calibri"/>
              <a:sym typeface="Calibri"/>
            </a:endParaRPr>
          </a:p>
          <a:p>
            <a:pPr marL="406400" lvl="0" indent="-406400" algn="just" rtl="0">
              <a:lnSpc>
                <a:spcPct val="150000"/>
              </a:lnSpc>
              <a:spcBef>
                <a:spcPts val="1000"/>
              </a:spcBef>
              <a:spcAft>
                <a:spcPts val="1000"/>
              </a:spcAft>
              <a:buSzPts val="1400"/>
              <a:buNone/>
            </a:pPr>
            <a:r>
              <a:rPr lang="en-US" sz="1400">
                <a:latin typeface="Calibri"/>
                <a:ea typeface="Calibri"/>
                <a:cs typeface="Calibri"/>
                <a:sym typeface="Calibri"/>
              </a:rPr>
              <a:t>[5]</a:t>
            </a:r>
            <a:r>
              <a:rPr lang="en-US" sz="1400">
                <a:latin typeface="Times New Roman"/>
                <a:ea typeface="Times New Roman"/>
                <a:cs typeface="Times New Roman"/>
                <a:sym typeface="Times New Roman"/>
              </a:rPr>
              <a:t>	S. Naseer and Y. Saleem, “Enhanced network intrusion detection using deep convolutional neural networks,” "KSII Trans. Internet Inf. Syst., vol. 12, no. 10, pp. 5159–5178, 2018, doi: 10.3837/tiis.2018".10.028.</a:t>
            </a:r>
            <a:endParaRPr sz="1400">
              <a:solidFill>
                <a:srgbClr val="C00000"/>
              </a:solidFill>
              <a:latin typeface="Times New Roman"/>
              <a:ea typeface="Times New Roman"/>
              <a:cs typeface="Times New Roman"/>
              <a:sym typeface="Times New Roman"/>
            </a:endParaRPr>
          </a:p>
        </p:txBody>
      </p:sp>
      <p:sp>
        <p:nvSpPr>
          <p:cNvPr id="144" name="Google Shape;144;g5cc8714c89_2_35"/>
          <p:cNvSpPr txBox="1"/>
          <p:nvPr/>
        </p:nvSpPr>
        <p:spPr>
          <a:xfrm>
            <a:off x="375529" y="-1"/>
            <a:ext cx="2874298" cy="72904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C00000"/>
                </a:solidFill>
                <a:latin typeface="Times New Roman"/>
                <a:ea typeface="Times New Roman"/>
                <a:cs typeface="Times New Roman"/>
                <a:sym typeface="Times New Roman"/>
              </a:rPr>
              <a:t>References</a:t>
            </a:r>
            <a:endParaRPr/>
          </a:p>
        </p:txBody>
      </p:sp>
      <p:sp>
        <p:nvSpPr>
          <p:cNvPr id="145" name="Google Shape;145;g5cc8714c89_2_35"/>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21</a:t>
            </a:fld>
            <a:endParaRPr/>
          </a:p>
        </p:txBody>
      </p:sp>
      <p:sp>
        <p:nvSpPr>
          <p:cNvPr id="146" name="Google Shape;146;g5cc8714c89_2_35"/>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47" name="Google Shape;147;g5cc8714c89_2_35"/>
          <p:cNvPicPr preferRelativeResize="0"/>
          <p:nvPr/>
        </p:nvPicPr>
        <p:blipFill rotWithShape="1">
          <a:blip r:embed="rId3">
            <a:alphaModFix/>
          </a:blip>
          <a:srcRect/>
          <a:stretch/>
        </p:blipFill>
        <p:spPr>
          <a:xfrm>
            <a:off x="0" y="5812967"/>
            <a:ext cx="999854" cy="10204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22</a:t>
            </a:fld>
            <a:endParaRPr/>
          </a:p>
        </p:txBody>
      </p:sp>
      <p:sp>
        <p:nvSpPr>
          <p:cNvPr id="153" name="Google Shape;153;p16"/>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sp>
        <p:nvSpPr>
          <p:cNvPr id="154" name="Google Shape;154;p16"/>
          <p:cNvSpPr/>
          <p:nvPr/>
        </p:nvSpPr>
        <p:spPr>
          <a:xfrm>
            <a:off x="1792145" y="2374230"/>
            <a:ext cx="5330550"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000" b="1" i="0" u="none" strike="noStrike" cap="none" dirty="0">
                <a:solidFill>
                  <a:srgbClr val="C00000"/>
                </a:solidFill>
                <a:latin typeface="Times New Roman"/>
                <a:ea typeface="Times New Roman"/>
                <a:cs typeface="Times New Roman"/>
                <a:sym typeface="Times New Roman"/>
              </a:rPr>
              <a:t>Thank You </a:t>
            </a:r>
            <a:r>
              <a:rPr lang="en-US" sz="4000" b="1" i="0" u="none" strike="noStrike" cap="none" dirty="0">
                <a:solidFill>
                  <a:srgbClr val="C00000"/>
                </a:solidFill>
                <a:latin typeface="Times New Roman"/>
                <a:ea typeface="Times New Roman"/>
                <a:cs typeface="Times New Roman"/>
                <a:sym typeface="Wingdings" panose="05000000000000000000" pitchFamily="2" charset="2"/>
              </a:rPr>
              <a:t></a:t>
            </a:r>
            <a:endParaRPr dirty="0"/>
          </a:p>
        </p:txBody>
      </p:sp>
      <p:pic>
        <p:nvPicPr>
          <p:cNvPr id="155" name="Google Shape;155;p16"/>
          <p:cNvPicPr preferRelativeResize="0"/>
          <p:nvPr/>
        </p:nvPicPr>
        <p:blipFill rotWithShape="1">
          <a:blip r:embed="rId3">
            <a:alphaModFix/>
          </a:blip>
          <a:srcRect/>
          <a:stretch/>
        </p:blipFill>
        <p:spPr>
          <a:xfrm>
            <a:off x="0" y="5812967"/>
            <a:ext cx="999854" cy="10204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3</a:t>
            </a:fld>
            <a:endParaRPr/>
          </a:p>
        </p:txBody>
      </p:sp>
      <p:sp>
        <p:nvSpPr>
          <p:cNvPr id="66" name="Google Shape;66;p4"/>
          <p:cNvSpPr txBox="1"/>
          <p:nvPr/>
        </p:nvSpPr>
        <p:spPr>
          <a:xfrm>
            <a:off x="417107" y="224589"/>
            <a:ext cx="8010300" cy="578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a:solidFill>
                  <a:srgbClr val="073763"/>
                </a:solidFill>
                <a:latin typeface="Times New Roman"/>
                <a:ea typeface="Times New Roman"/>
                <a:cs typeface="Times New Roman"/>
                <a:sym typeface="Times New Roman"/>
              </a:rPr>
              <a:t>Introduction</a:t>
            </a:r>
            <a:r>
              <a:rPr lang="en-US" sz="2200" b="0" i="0" u="none" strike="noStrike" cap="none">
                <a:solidFill>
                  <a:srgbClr val="073763"/>
                </a:solidFill>
                <a:latin typeface="Times New Roman"/>
                <a:ea typeface="Times New Roman"/>
                <a:cs typeface="Times New Roman"/>
                <a:sym typeface="Times New Roman"/>
              </a:rPr>
              <a:t> </a:t>
            </a:r>
            <a:endParaRPr>
              <a:solidFill>
                <a:srgbClr val="073763"/>
              </a:solidFill>
            </a:endParaRPr>
          </a:p>
        </p:txBody>
      </p:sp>
      <p:sp>
        <p:nvSpPr>
          <p:cNvPr id="67" name="Google Shape;67;p4"/>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68" name="Google Shape;68;p4"/>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69" name="Google Shape;69;p4"/>
          <p:cNvSpPr txBox="1"/>
          <p:nvPr/>
        </p:nvSpPr>
        <p:spPr>
          <a:xfrm>
            <a:off x="489450" y="903763"/>
            <a:ext cx="8088900" cy="1046410"/>
          </a:xfrm>
          <a:prstGeom prst="rect">
            <a:avLst/>
          </a:prstGeom>
          <a:noFill/>
          <a:ln>
            <a:noFill/>
          </a:ln>
        </p:spPr>
        <p:txBody>
          <a:bodyPr spcFirstLastPara="1" wrap="square" lIns="91425" tIns="91425" rIns="91425" bIns="91425" anchor="t" anchorCtr="0">
            <a:spAutoFit/>
          </a:bodyPr>
          <a:lstStyle/>
          <a:p>
            <a:pPr lvl="0" algn="just"/>
            <a:r>
              <a:rPr lang="en-US" kern="1200" dirty="0">
                <a:latin typeface="+mn-lt"/>
                <a:cs typeface="Times New Roman" panose="02020603050405020304" pitchFamily="18" charset="0"/>
              </a:rPr>
              <a:t>TO CREATE A COMPUTER SOFTWARE AND TRAIN A MODEL USING CNN WHICH TAKES AN IMAGE OF HAND GESTURE OF AMERICAN SIGN LANGUAGE AND SHOWS THE OUTPUT OF THE PARTICULAR SIGN LANGUAGE IN TEXT FORMAT</a:t>
            </a:r>
            <a:r>
              <a:rPr lang="en-US" dirty="0">
                <a:latin typeface="+mn-lt"/>
                <a:cs typeface="Times New Roman" panose="02020603050405020304" pitchFamily="18" charset="0"/>
              </a:rPr>
              <a:t> AND </a:t>
            </a:r>
            <a:r>
              <a:rPr lang="en-US" kern="1200" dirty="0">
                <a:latin typeface="+mn-lt"/>
                <a:cs typeface="Times New Roman" panose="02020603050405020304" pitchFamily="18" charset="0"/>
              </a:rPr>
              <a:t>CONVERTS IT INTO AUDIO FORMAT</a:t>
            </a:r>
            <a:r>
              <a:rPr lang="en-US" dirty="0">
                <a:latin typeface="+mn-lt"/>
                <a:cs typeface="Times New Roman" panose="02020603050405020304" pitchFamily="18" charset="0"/>
              </a:rPr>
              <a:t> AS WELL</a:t>
            </a:r>
            <a:r>
              <a:rPr lang="en-US" dirty="0">
                <a:latin typeface="+mn-lt"/>
                <a:cs typeface="Aldhabi" panose="020F0502020204030204" pitchFamily="2" charset="-78"/>
              </a:rPr>
              <a:t>. </a:t>
            </a:r>
            <a:r>
              <a:rPr lang="en-US" kern="1200" dirty="0">
                <a:latin typeface="+mn-lt"/>
                <a:cs typeface="Aldhabi" panose="020F0502020204030204" pitchFamily="2" charset="-78"/>
              </a:rPr>
              <a:t>  </a:t>
            </a:r>
            <a:endParaRPr dirty="0"/>
          </a:p>
        </p:txBody>
      </p:sp>
      <p:pic>
        <p:nvPicPr>
          <p:cNvPr id="2" name="Picture 1">
            <a:extLst>
              <a:ext uri="{FF2B5EF4-FFF2-40B4-BE49-F238E27FC236}">
                <a16:creationId xmlns:a16="http://schemas.microsoft.com/office/drawing/2014/main" id="{DBBC94E8-328B-AC0A-0BD4-06368E9A456E}"/>
              </a:ext>
            </a:extLst>
          </p:cNvPr>
          <p:cNvPicPr>
            <a:picLocks noChangeAspect="1"/>
          </p:cNvPicPr>
          <p:nvPr/>
        </p:nvPicPr>
        <p:blipFill>
          <a:blip r:embed="rId4"/>
          <a:stretch>
            <a:fillRect/>
          </a:stretch>
        </p:blipFill>
        <p:spPr>
          <a:xfrm>
            <a:off x="1208183" y="2359742"/>
            <a:ext cx="6427057" cy="28158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6"/>
          <p:cNvSpPr txBox="1">
            <a:spLocks noGrp="1"/>
          </p:cNvSpPr>
          <p:nvPr>
            <p:ph type="sldNum" idx="12"/>
          </p:nvPr>
        </p:nvSpPr>
        <p:spPr>
          <a:xfrm>
            <a:off x="6583680" y="6377940"/>
            <a:ext cx="210300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4</a:t>
            </a:fld>
            <a:endParaRPr/>
          </a:p>
        </p:txBody>
      </p:sp>
      <p:sp>
        <p:nvSpPr>
          <p:cNvPr id="76" name="Google Shape;76;p6"/>
          <p:cNvSpPr txBox="1"/>
          <p:nvPr/>
        </p:nvSpPr>
        <p:spPr>
          <a:xfrm>
            <a:off x="450144" y="325663"/>
            <a:ext cx="8010300" cy="578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dirty="0">
                <a:solidFill>
                  <a:srgbClr val="073763"/>
                </a:solidFill>
                <a:latin typeface="Times New Roman"/>
                <a:ea typeface="Times New Roman"/>
                <a:cs typeface="Times New Roman"/>
                <a:sym typeface="Times New Roman"/>
              </a:rPr>
              <a:t>Problem Statement</a:t>
            </a:r>
            <a:r>
              <a:rPr lang="en-US" sz="2200" b="0" i="0" u="none" strike="noStrike" cap="none" dirty="0">
                <a:solidFill>
                  <a:srgbClr val="073763"/>
                </a:solidFill>
                <a:latin typeface="Times New Roman"/>
                <a:ea typeface="Times New Roman"/>
                <a:cs typeface="Times New Roman"/>
                <a:sym typeface="Times New Roman"/>
              </a:rPr>
              <a:t> </a:t>
            </a:r>
            <a:endParaRPr dirty="0">
              <a:solidFill>
                <a:srgbClr val="073763"/>
              </a:solidFill>
            </a:endParaRPr>
          </a:p>
        </p:txBody>
      </p:sp>
      <p:sp>
        <p:nvSpPr>
          <p:cNvPr id="77" name="Google Shape;77;p6"/>
          <p:cNvSpPr txBox="1"/>
          <p:nvPr/>
        </p:nvSpPr>
        <p:spPr>
          <a:xfrm>
            <a:off x="1379346" y="6104088"/>
            <a:ext cx="7378800" cy="672900"/>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78" name="Google Shape;78;p6"/>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79" name="Google Shape;79;p6"/>
          <p:cNvSpPr txBox="1"/>
          <p:nvPr/>
        </p:nvSpPr>
        <p:spPr>
          <a:xfrm>
            <a:off x="332186" y="892855"/>
            <a:ext cx="8088900" cy="1261854"/>
          </a:xfrm>
          <a:prstGeom prst="rect">
            <a:avLst/>
          </a:prstGeom>
          <a:noFill/>
          <a:ln>
            <a:noFill/>
          </a:ln>
        </p:spPr>
        <p:txBody>
          <a:bodyPr spcFirstLastPara="1" wrap="square" lIns="91425" tIns="91425" rIns="91425" bIns="91425" anchor="t" anchorCtr="0">
            <a:spAutoFit/>
          </a:bodyPr>
          <a:lstStyle/>
          <a:p>
            <a:pPr marL="457200" lvl="0" indent="0" algn="just" rtl="0">
              <a:spcBef>
                <a:spcPts val="0"/>
              </a:spcBef>
              <a:spcAft>
                <a:spcPts val="0"/>
              </a:spcAft>
              <a:buNone/>
            </a:pPr>
            <a:endParaRPr dirty="0"/>
          </a:p>
          <a:p>
            <a:pPr marL="457200" lvl="0" indent="-317500" algn="just" rtl="0">
              <a:spcBef>
                <a:spcPts val="0"/>
              </a:spcBef>
              <a:spcAft>
                <a:spcPts val="0"/>
              </a:spcAft>
              <a:buSzPts val="1400"/>
              <a:buChar char="●"/>
            </a:pPr>
            <a:r>
              <a:rPr lang="en-IN" dirty="0"/>
              <a:t>Sign-to-speech systems aim to bridge the communication gap for sign language users, but challenges like limited accuracy, difficulty with fast gestures, and reliance on specific hardware hinder their effectiveness. There is a need for more reliable, user-friendly, and accessible solutions to promote seamless communication and inclusion.</a:t>
            </a:r>
            <a:endParaRPr dirty="0"/>
          </a:p>
        </p:txBody>
      </p:sp>
      <p:sp>
        <p:nvSpPr>
          <p:cNvPr id="80" name="Google Shape;80;p6"/>
          <p:cNvSpPr txBox="1"/>
          <p:nvPr/>
        </p:nvSpPr>
        <p:spPr>
          <a:xfrm>
            <a:off x="450144" y="3436330"/>
            <a:ext cx="8088900" cy="1578863"/>
          </a:xfrm>
          <a:prstGeom prst="rect">
            <a:avLst/>
          </a:prstGeom>
          <a:noFill/>
          <a:ln>
            <a:noFill/>
          </a:ln>
        </p:spPr>
        <p:txBody>
          <a:bodyPr spcFirstLastPara="1" wrap="square" lIns="91425" tIns="91425" rIns="91425" bIns="91425" anchor="t" anchorCtr="0">
            <a:spAutoFit/>
          </a:bodyPr>
          <a:lstStyle/>
          <a:p>
            <a:pPr indent="-228600" algn="just">
              <a:lnSpc>
                <a:spcPct val="90000"/>
              </a:lnSpc>
              <a:spcAft>
                <a:spcPts val="600"/>
              </a:spcAft>
              <a:buFont typeface="Arial" panose="020B0604020202020204" pitchFamily="34" charset="0"/>
              <a:buChar char="•"/>
            </a:pPr>
            <a:r>
              <a:rPr lang="en-US" sz="1400" dirty="0">
                <a:latin typeface="+mn-lt"/>
                <a:cs typeface="Calibri"/>
              </a:rPr>
              <a:t>It is hard to make everybody learn the use of sign language with the goal of ensuring that people with disabilities can enjoy their rights on an equal basis with others.</a:t>
            </a:r>
          </a:p>
          <a:p>
            <a:pPr indent="-228600" algn="just">
              <a:lnSpc>
                <a:spcPct val="90000"/>
              </a:lnSpc>
              <a:spcAft>
                <a:spcPts val="600"/>
              </a:spcAft>
              <a:buFont typeface="Arial" panose="020B0604020202020204" pitchFamily="34" charset="0"/>
              <a:buChar char="•"/>
            </a:pPr>
            <a:endParaRPr lang="en-US" sz="1400" dirty="0">
              <a:latin typeface="+mn-lt"/>
              <a:cs typeface="Calibri"/>
            </a:endParaRPr>
          </a:p>
          <a:p>
            <a:pPr indent="-228600" algn="just">
              <a:lnSpc>
                <a:spcPct val="90000"/>
              </a:lnSpc>
              <a:spcAft>
                <a:spcPts val="600"/>
              </a:spcAft>
              <a:buFont typeface="Arial" panose="020B0604020202020204" pitchFamily="34" charset="0"/>
              <a:buChar char="•"/>
            </a:pPr>
            <a:r>
              <a:rPr lang="en-US" sz="1400" dirty="0">
                <a:latin typeface="+mn-lt"/>
                <a:cs typeface="Calibri"/>
              </a:rPr>
              <a:t>So, the aim is to develop a user-friendly human computer interface (HCI) where the computer understands the American sign language This Project will help the dumb and deaf people by making their life easy.</a:t>
            </a:r>
          </a:p>
        </p:txBody>
      </p:sp>
      <p:sp>
        <p:nvSpPr>
          <p:cNvPr id="81" name="Google Shape;81;p6"/>
          <p:cNvSpPr txBox="1"/>
          <p:nvPr/>
        </p:nvSpPr>
        <p:spPr>
          <a:xfrm>
            <a:off x="410786" y="2724897"/>
            <a:ext cx="8010300" cy="578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dirty="0">
                <a:solidFill>
                  <a:srgbClr val="073763"/>
                </a:solidFill>
                <a:latin typeface="Times New Roman"/>
                <a:ea typeface="Times New Roman"/>
                <a:cs typeface="Times New Roman"/>
                <a:sym typeface="Times New Roman"/>
              </a:rPr>
              <a:t>Objectives</a:t>
            </a:r>
            <a:r>
              <a:rPr lang="en-US" sz="2200" b="0" i="0" u="none" strike="noStrike" cap="none" dirty="0">
                <a:solidFill>
                  <a:srgbClr val="073763"/>
                </a:solidFill>
                <a:latin typeface="Times New Roman"/>
                <a:ea typeface="Times New Roman"/>
                <a:cs typeface="Times New Roman"/>
                <a:sym typeface="Times New Roman"/>
              </a:rPr>
              <a:t> </a:t>
            </a:r>
            <a:endParaRPr dirty="0">
              <a:solidFill>
                <a:srgbClr val="07376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8"/>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5</a:t>
            </a:fld>
            <a:endParaRPr/>
          </a:p>
        </p:txBody>
      </p:sp>
      <p:sp>
        <p:nvSpPr>
          <p:cNvPr id="87" name="Google Shape;87;p8"/>
          <p:cNvSpPr txBox="1"/>
          <p:nvPr/>
        </p:nvSpPr>
        <p:spPr>
          <a:xfrm>
            <a:off x="417094" y="-11"/>
            <a:ext cx="8010300" cy="578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dirty="0">
                <a:solidFill>
                  <a:srgbClr val="C00000"/>
                </a:solidFill>
                <a:latin typeface="Times New Roman"/>
                <a:ea typeface="Times New Roman"/>
                <a:cs typeface="Times New Roman"/>
                <a:sym typeface="Times New Roman"/>
              </a:rPr>
              <a:t>4. </a:t>
            </a:r>
            <a:r>
              <a:rPr lang="en-US" sz="2800" b="1" dirty="0">
                <a:solidFill>
                  <a:srgbClr val="C00000"/>
                </a:solidFill>
                <a:latin typeface="Times New Roman"/>
                <a:ea typeface="Times New Roman"/>
                <a:cs typeface="Times New Roman"/>
                <a:sym typeface="Times New Roman"/>
              </a:rPr>
              <a:t>Flowchart:-</a:t>
            </a:r>
            <a:r>
              <a:rPr lang="en-US" sz="2200" b="0" i="0" u="none" strike="noStrike" cap="none" dirty="0">
                <a:solidFill>
                  <a:srgbClr val="C00000"/>
                </a:solidFill>
                <a:latin typeface="Times New Roman"/>
                <a:ea typeface="Times New Roman"/>
                <a:cs typeface="Times New Roman"/>
                <a:sym typeface="Times New Roman"/>
              </a:rPr>
              <a:t> </a:t>
            </a:r>
            <a:endParaRPr dirty="0"/>
          </a:p>
        </p:txBody>
      </p:sp>
      <p:sp>
        <p:nvSpPr>
          <p:cNvPr id="88" name="Google Shape;88;p8"/>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89" name="Google Shape;89;p8"/>
          <p:cNvPicPr preferRelativeResize="0"/>
          <p:nvPr/>
        </p:nvPicPr>
        <p:blipFill rotWithShape="1">
          <a:blip r:embed="rId3">
            <a:alphaModFix/>
          </a:blip>
          <a:srcRect/>
          <a:stretch/>
        </p:blipFill>
        <p:spPr>
          <a:xfrm>
            <a:off x="0" y="5812967"/>
            <a:ext cx="999854" cy="1020451"/>
          </a:xfrm>
          <a:prstGeom prst="rect">
            <a:avLst/>
          </a:prstGeom>
          <a:noFill/>
          <a:ln>
            <a:noFill/>
          </a:ln>
        </p:spPr>
      </p:pic>
      <p:pic>
        <p:nvPicPr>
          <p:cNvPr id="2" name="Picture 1">
            <a:extLst>
              <a:ext uri="{FF2B5EF4-FFF2-40B4-BE49-F238E27FC236}">
                <a16:creationId xmlns:a16="http://schemas.microsoft.com/office/drawing/2014/main" id="{F53FDB2B-7BBD-E4E0-1A50-761ABAE14EB8}"/>
              </a:ext>
            </a:extLst>
          </p:cNvPr>
          <p:cNvPicPr>
            <a:picLocks noChangeAspect="1"/>
          </p:cNvPicPr>
          <p:nvPr/>
        </p:nvPicPr>
        <p:blipFill>
          <a:blip r:embed="rId4"/>
          <a:stretch>
            <a:fillRect/>
          </a:stretch>
        </p:blipFill>
        <p:spPr>
          <a:xfrm>
            <a:off x="2004468" y="578089"/>
            <a:ext cx="5489027" cy="490689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9"/>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6</a:t>
            </a:fld>
            <a:endParaRPr/>
          </a:p>
        </p:txBody>
      </p:sp>
      <p:sp>
        <p:nvSpPr>
          <p:cNvPr id="100" name="Google Shape;100;p9"/>
          <p:cNvSpPr txBox="1"/>
          <p:nvPr/>
        </p:nvSpPr>
        <p:spPr>
          <a:xfrm>
            <a:off x="345795" y="81015"/>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dirty="0">
                <a:solidFill>
                  <a:srgbClr val="C00000"/>
                </a:solidFill>
                <a:latin typeface="Times New Roman"/>
                <a:ea typeface="Times New Roman"/>
                <a:cs typeface="Times New Roman"/>
                <a:sym typeface="Times New Roman"/>
              </a:rPr>
              <a:t>5. Literature Survey</a:t>
            </a:r>
            <a:r>
              <a:rPr lang="en-US" sz="2200" b="0" i="0" u="none" strike="noStrike" cap="none" dirty="0">
                <a:solidFill>
                  <a:srgbClr val="C00000"/>
                </a:solidFill>
                <a:latin typeface="Times New Roman"/>
                <a:ea typeface="Times New Roman"/>
                <a:cs typeface="Times New Roman"/>
                <a:sym typeface="Times New Roman"/>
              </a:rPr>
              <a:t> </a:t>
            </a:r>
            <a:endParaRPr dirty="0"/>
          </a:p>
        </p:txBody>
      </p:sp>
      <p:sp>
        <p:nvSpPr>
          <p:cNvPr id="101" name="Google Shape;101;p9"/>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02" name="Google Shape;102;p9"/>
          <p:cNvPicPr preferRelativeResize="0"/>
          <p:nvPr/>
        </p:nvPicPr>
        <p:blipFill rotWithShape="1">
          <a:blip r:embed="rId3">
            <a:alphaModFix/>
          </a:blip>
          <a:srcRect/>
          <a:stretch/>
        </p:blipFill>
        <p:spPr>
          <a:xfrm>
            <a:off x="0" y="5812967"/>
            <a:ext cx="999854" cy="1020451"/>
          </a:xfrm>
          <a:prstGeom prst="rect">
            <a:avLst/>
          </a:prstGeom>
          <a:noFill/>
          <a:ln>
            <a:noFill/>
          </a:ln>
        </p:spPr>
      </p:pic>
      <p:graphicFrame>
        <p:nvGraphicFramePr>
          <p:cNvPr id="103" name="Google Shape;103;p9"/>
          <p:cNvGraphicFramePr/>
          <p:nvPr>
            <p:extLst>
              <p:ext uri="{D42A27DB-BD31-4B8C-83A1-F6EECF244321}">
                <p14:modId xmlns:p14="http://schemas.microsoft.com/office/powerpoint/2010/main" val="2865317124"/>
              </p:ext>
            </p:extLst>
          </p:nvPr>
        </p:nvGraphicFramePr>
        <p:xfrm>
          <a:off x="345795" y="647117"/>
          <a:ext cx="8341004" cy="4962375"/>
        </p:xfrm>
        <a:graphic>
          <a:graphicData uri="http://schemas.openxmlformats.org/drawingml/2006/table">
            <a:tbl>
              <a:tblPr>
                <a:noFill/>
                <a:tableStyleId>{6CB3F4C0-F2E8-4320-A34B-0B094AA10944}</a:tableStyleId>
              </a:tblPr>
              <a:tblGrid>
                <a:gridCol w="356912">
                  <a:extLst>
                    <a:ext uri="{9D8B030D-6E8A-4147-A177-3AD203B41FA5}">
                      <a16:colId xmlns:a16="http://schemas.microsoft.com/office/drawing/2014/main" val="20000"/>
                    </a:ext>
                  </a:extLst>
                </a:gridCol>
                <a:gridCol w="1755242">
                  <a:extLst>
                    <a:ext uri="{9D8B030D-6E8A-4147-A177-3AD203B41FA5}">
                      <a16:colId xmlns:a16="http://schemas.microsoft.com/office/drawing/2014/main" val="20001"/>
                    </a:ext>
                  </a:extLst>
                </a:gridCol>
                <a:gridCol w="1755242">
                  <a:extLst>
                    <a:ext uri="{9D8B030D-6E8A-4147-A177-3AD203B41FA5}">
                      <a16:colId xmlns:a16="http://schemas.microsoft.com/office/drawing/2014/main" val="2439397310"/>
                    </a:ext>
                  </a:extLst>
                </a:gridCol>
                <a:gridCol w="1755242">
                  <a:extLst>
                    <a:ext uri="{9D8B030D-6E8A-4147-A177-3AD203B41FA5}">
                      <a16:colId xmlns:a16="http://schemas.microsoft.com/office/drawing/2014/main" val="788902956"/>
                    </a:ext>
                  </a:extLst>
                </a:gridCol>
                <a:gridCol w="801758">
                  <a:extLst>
                    <a:ext uri="{9D8B030D-6E8A-4147-A177-3AD203B41FA5}">
                      <a16:colId xmlns:a16="http://schemas.microsoft.com/office/drawing/2014/main" val="20002"/>
                    </a:ext>
                  </a:extLst>
                </a:gridCol>
                <a:gridCol w="1916608">
                  <a:extLst>
                    <a:ext uri="{9D8B030D-6E8A-4147-A177-3AD203B41FA5}">
                      <a16:colId xmlns:a16="http://schemas.microsoft.com/office/drawing/2014/main" val="20003"/>
                    </a:ext>
                  </a:extLst>
                </a:gridCol>
              </a:tblGrid>
              <a:tr h="645476">
                <a:tc>
                  <a:txBody>
                    <a:bodyPr/>
                    <a:lstStyle/>
                    <a:p>
                      <a:pPr marL="0" lvl="0" indent="0" algn="l" rtl="0">
                        <a:spcBef>
                          <a:spcPts val="0"/>
                        </a:spcBef>
                        <a:spcAft>
                          <a:spcPts val="0"/>
                        </a:spcAft>
                        <a:buNone/>
                      </a:pPr>
                      <a:r>
                        <a:rPr lang="en-US" sz="1200" b="1">
                          <a:latin typeface="Calibri"/>
                          <a:ea typeface="Calibri"/>
                          <a:cs typeface="Calibri"/>
                          <a:sym typeface="Calibri"/>
                        </a:rPr>
                        <a:t>Sr. no</a:t>
                      </a:r>
                      <a:endParaRPr sz="1200" b="1">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US" sz="1200" b="1">
                          <a:latin typeface="Calibri"/>
                          <a:ea typeface="Calibri"/>
                          <a:cs typeface="Calibri"/>
                          <a:sym typeface="Calibri"/>
                        </a:rPr>
                        <a:t>Literature Title</a:t>
                      </a:r>
                      <a:endParaRPr sz="1200" b="1">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endParaRPr sz="1200" b="1">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endParaRPr sz="1200" b="1">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US" sz="1200" b="1">
                          <a:latin typeface="Calibri"/>
                          <a:ea typeface="Calibri"/>
                          <a:cs typeface="Calibri"/>
                          <a:sym typeface="Calibri"/>
                        </a:rPr>
                        <a:t>Author</a:t>
                      </a:r>
                      <a:endParaRPr sz="1200" b="1">
                        <a:latin typeface="Calibri"/>
                        <a:ea typeface="Calibri"/>
                        <a:cs typeface="Calibri"/>
                        <a:sym typeface="Calibri"/>
                      </a:endParaRPr>
                    </a:p>
                  </a:txBody>
                  <a:tcPr marL="91425" marR="91425" marT="91425" marB="91425"/>
                </a:tc>
                <a:tc>
                  <a:txBody>
                    <a:bodyPr/>
                    <a:lstStyle/>
                    <a:p>
                      <a:pPr marL="0" lvl="0" indent="0" algn="ctr" rtl="0">
                        <a:spcBef>
                          <a:spcPts val="0"/>
                        </a:spcBef>
                        <a:spcAft>
                          <a:spcPts val="0"/>
                        </a:spcAft>
                        <a:buNone/>
                      </a:pPr>
                      <a:r>
                        <a:rPr lang="en-US" sz="1200" b="1">
                          <a:latin typeface="Calibri"/>
                          <a:ea typeface="Calibri"/>
                          <a:cs typeface="Calibri"/>
                          <a:sym typeface="Calibri"/>
                        </a:rPr>
                        <a:t>Findings</a:t>
                      </a:r>
                      <a:endParaRPr sz="1200" b="1">
                        <a:latin typeface="Calibri"/>
                        <a:ea typeface="Calibri"/>
                        <a:cs typeface="Calibri"/>
                        <a:sym typeface="Calibri"/>
                      </a:endParaRPr>
                    </a:p>
                  </a:txBody>
                  <a:tcPr marL="91425" marR="91425" marT="91425" marB="91425"/>
                </a:tc>
                <a:extLst>
                  <a:ext uri="{0D108BD9-81ED-4DB2-BD59-A6C34878D82A}">
                    <a16:rowId xmlns:a16="http://schemas.microsoft.com/office/drawing/2014/main" val="10000"/>
                  </a:ext>
                </a:extLst>
              </a:tr>
              <a:tr h="317700">
                <a:tc>
                  <a:txBody>
                    <a:bodyPr/>
                    <a:lstStyle/>
                    <a:p>
                      <a:pPr marL="0" lvl="0" indent="0" algn="ctr" rtl="0">
                        <a:spcBef>
                          <a:spcPts val="0"/>
                        </a:spcBef>
                        <a:spcAft>
                          <a:spcPts val="0"/>
                        </a:spcAft>
                        <a:buNone/>
                      </a:pPr>
                      <a:r>
                        <a:rPr lang="en-US" sz="1200">
                          <a:latin typeface="Calibri"/>
                          <a:ea typeface="Calibri"/>
                          <a:cs typeface="Calibri"/>
                          <a:sym typeface="Calibri"/>
                        </a:rPr>
                        <a:t>1.</a:t>
                      </a:r>
                      <a:endParaRPr sz="1200">
                        <a:latin typeface="Calibri"/>
                        <a:ea typeface="Calibri"/>
                        <a:cs typeface="Calibri"/>
                        <a:sym typeface="Calibri"/>
                      </a:endParaRPr>
                    </a:p>
                  </a:txBody>
                  <a:tcPr marL="91425" marR="91425" marT="91425" marB="91425"/>
                </a:tc>
                <a:tc>
                  <a:txBody>
                    <a:bodyPr/>
                    <a:lstStyle/>
                    <a:p>
                      <a:pPr marL="69850" marR="140970" algn="ctr">
                        <a:spcBef>
                          <a:spcPts val="5"/>
                        </a:spcBef>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Sr</a:t>
                      </a:r>
                      <a:r>
                        <a:rPr lang="en-US" sz="1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No</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390" algn="ctr">
                        <a:lnSpc>
                          <a:spcPts val="1360"/>
                        </a:lnSpc>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Title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390" algn="ctr">
                        <a:lnSpc>
                          <a:spcPts val="1360"/>
                        </a:lnSpc>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Author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gn="ctr">
                        <a:lnSpc>
                          <a:spcPts val="1360"/>
                        </a:lnSpc>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Year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gn="ctr">
                        <a:lnSpc>
                          <a:spcPts val="1360"/>
                        </a:lnSpc>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Summary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635451">
                <a:tc>
                  <a:txBody>
                    <a:bodyPr/>
                    <a:lstStyle/>
                    <a:p>
                      <a:pPr marL="0" lvl="0" indent="0" algn="ctr" rtl="0">
                        <a:spcBef>
                          <a:spcPts val="0"/>
                        </a:spcBef>
                        <a:spcAft>
                          <a:spcPts val="0"/>
                        </a:spcAft>
                        <a:buNone/>
                      </a:pPr>
                      <a:endParaRPr sz="1200">
                        <a:latin typeface="Calibri"/>
                        <a:ea typeface="Calibri"/>
                        <a:cs typeface="Calibri"/>
                        <a:sym typeface="Calibri"/>
                      </a:endParaRPr>
                    </a:p>
                  </a:txBody>
                  <a:tcPr marL="91425" marR="91425" marT="91425" marB="91425"/>
                </a:tc>
                <a:tc>
                  <a:txBody>
                    <a:bodyPr/>
                    <a:lstStyle/>
                    <a:p>
                      <a:pPr marL="69850" algn="ctr">
                        <a:lnSpc>
                          <a:spcPts val="1360"/>
                        </a:lnSpc>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390" marR="133985" algn="ctr">
                        <a:spcBef>
                          <a:spcPts val="5"/>
                        </a:spcBef>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A Survey on Sign Language Recognition and Translation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390" marR="179705" algn="ctr">
                        <a:spcBef>
                          <a:spcPts val="5"/>
                        </a:spcBef>
                      </a:pPr>
                      <a:r>
                        <a:rPr lang="en-US" sz="1200" spc="-5">
                          <a:effectLst/>
                          <a:latin typeface="Times New Roman" panose="02020603050405020304" pitchFamily="18" charset="0"/>
                          <a:ea typeface="Times New Roman" panose="02020603050405020304" pitchFamily="18" charset="0"/>
                          <a:cs typeface="Times New Roman" panose="02020603050405020304" pitchFamily="18" charset="0"/>
                        </a:rPr>
                        <a:t>P. K. P. Chowdhury, M. S. Islam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gn="ctr">
                        <a:lnSpc>
                          <a:spcPts val="1360"/>
                        </a:lnSpc>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2020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marR="109855" algn="ctr">
                        <a:spcBef>
                          <a:spcPts val="5"/>
                        </a:spcBef>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Reviews techniques like machine learning for translating sign language to speech.</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463084"/>
                  </a:ext>
                </a:extLst>
              </a:tr>
              <a:tr h="635451">
                <a:tc>
                  <a:txBody>
                    <a:bodyPr/>
                    <a:lstStyle/>
                    <a:p>
                      <a:pPr marL="0" lvl="0" indent="0" algn="ctr" rtl="0">
                        <a:spcBef>
                          <a:spcPts val="0"/>
                        </a:spcBef>
                        <a:spcAft>
                          <a:spcPts val="0"/>
                        </a:spcAft>
                        <a:buNone/>
                      </a:pPr>
                      <a:endParaRPr sz="1200">
                        <a:latin typeface="Calibri"/>
                        <a:ea typeface="Calibri"/>
                        <a:cs typeface="Calibri"/>
                        <a:sym typeface="Calibri"/>
                      </a:endParaRPr>
                    </a:p>
                  </a:txBody>
                  <a:tcPr marL="91425" marR="91425" marT="91425" marB="91425"/>
                </a:tc>
                <a:tc>
                  <a:txBody>
                    <a:bodyPr/>
                    <a:lstStyle/>
                    <a:p>
                      <a:pPr marL="69850" algn="ctr">
                        <a:spcBef>
                          <a:spcPts val="5"/>
                        </a:spcBef>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390" marR="176530" algn="ctr">
                        <a:spcBef>
                          <a:spcPts val="5"/>
                        </a:spcBef>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Deep Learning for Gesture and Sign Language Recognition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390" algn="ctr">
                        <a:spcBef>
                          <a:spcPts val="5"/>
                        </a:spcBef>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R. L. Shah, H. B. Bhalerao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gn="ctr">
                        <a:spcBef>
                          <a:spcPts val="5"/>
                        </a:spcBef>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2021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marR="200025" algn="ctr">
                        <a:spcBef>
                          <a:spcPts val="5"/>
                        </a:spcBef>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Focuses on CNNs and RNNs for sign language recognition and speech conversion.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959637650"/>
                  </a:ext>
                </a:extLst>
              </a:tr>
              <a:tr h="635451">
                <a:tc>
                  <a:txBody>
                    <a:bodyPr/>
                    <a:lstStyle/>
                    <a:p>
                      <a:pPr marL="0" lvl="0" indent="0" algn="ctr" rtl="0">
                        <a:spcBef>
                          <a:spcPts val="0"/>
                        </a:spcBef>
                        <a:spcAft>
                          <a:spcPts val="0"/>
                        </a:spcAft>
                        <a:buNone/>
                      </a:pPr>
                      <a:endParaRPr sz="1200">
                        <a:latin typeface="Calibri"/>
                        <a:ea typeface="Calibri"/>
                        <a:cs typeface="Calibri"/>
                        <a:sym typeface="Calibri"/>
                      </a:endParaRPr>
                    </a:p>
                  </a:txBody>
                  <a:tcPr marL="91425" marR="91425" marT="91425" marB="91425"/>
                </a:tc>
                <a:tc>
                  <a:txBody>
                    <a:bodyPr/>
                    <a:lstStyle/>
                    <a:p>
                      <a:pPr marL="69850" algn="ctr">
                        <a:lnSpc>
                          <a:spcPts val="1360"/>
                        </a:lnSpc>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390" marR="175260" algn="ctr">
                        <a:spcBef>
                          <a:spcPts val="5"/>
                        </a:spcBef>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Sign Language to Speech: Techniques and Challenges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390" marR="119380" algn="ctr">
                        <a:spcBef>
                          <a:spcPts val="5"/>
                        </a:spcBef>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M. S. Imran, A. K. D. Mollah</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gn="ctr">
                        <a:lnSpc>
                          <a:spcPts val="1360"/>
                        </a:lnSpc>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2019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marR="264795" algn="ctr">
                        <a:spcBef>
                          <a:spcPts val="5"/>
                        </a:spcBef>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Discusses visual and sensor-based methods for converting sign language to speech.</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457895395"/>
                  </a:ext>
                </a:extLst>
              </a:tr>
              <a:tr h="635451">
                <a:tc>
                  <a:txBody>
                    <a:bodyPr/>
                    <a:lstStyle/>
                    <a:p>
                      <a:pPr marL="0" lvl="0" indent="0" algn="ctr" rtl="0">
                        <a:spcBef>
                          <a:spcPts val="0"/>
                        </a:spcBef>
                        <a:spcAft>
                          <a:spcPts val="0"/>
                        </a:spcAft>
                        <a:buNone/>
                      </a:pPr>
                      <a:endParaRPr sz="1200">
                        <a:latin typeface="Calibri"/>
                        <a:ea typeface="Calibri"/>
                        <a:cs typeface="Calibri"/>
                        <a:sym typeface="Calibri"/>
                      </a:endParaRPr>
                    </a:p>
                  </a:txBody>
                  <a:tcPr marL="91425" marR="91425" marT="91425" marB="91425"/>
                </a:tc>
                <a:tc>
                  <a:txBody>
                    <a:bodyPr/>
                    <a:lstStyle/>
                    <a:p>
                      <a:pPr marL="69850" algn="ctr">
                        <a:lnSpc>
                          <a:spcPts val="1360"/>
                        </a:lnSpc>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390" marR="300355" algn="ctr">
                        <a:spcBef>
                          <a:spcPts val="5"/>
                        </a:spcBef>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Sign Language Recognition with Deep Learning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390" algn="ctr">
                        <a:lnSpc>
                          <a:spcPts val="1360"/>
                        </a:lnSpc>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P. S. Ghosal, S. Mondal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gn="ctr">
                        <a:lnSpc>
                          <a:spcPts val="1360"/>
                        </a:lnSpc>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2022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marR="139700" algn="ctr">
                        <a:spcBef>
                          <a:spcPts val="5"/>
                        </a:spcBef>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Explores deep learning methods for real-time sign language recognition and speech translation.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948922565"/>
                  </a:ext>
                </a:extLst>
              </a:tr>
              <a:tr h="1025089">
                <a:tc>
                  <a:txBody>
                    <a:bodyPr/>
                    <a:lstStyle/>
                    <a:p>
                      <a:pPr marL="0" lvl="0" indent="0" algn="ctr" rtl="0">
                        <a:spcBef>
                          <a:spcPts val="0"/>
                        </a:spcBef>
                        <a:spcAft>
                          <a:spcPts val="0"/>
                        </a:spcAft>
                        <a:buNone/>
                      </a:pPr>
                      <a:r>
                        <a:rPr lang="en-US" sz="1200">
                          <a:latin typeface="Calibri"/>
                          <a:ea typeface="Calibri"/>
                          <a:cs typeface="Calibri"/>
                          <a:sym typeface="Calibri"/>
                        </a:rPr>
                        <a:t>2.</a:t>
                      </a:r>
                      <a:endParaRPr sz="1200">
                        <a:latin typeface="Calibri"/>
                        <a:ea typeface="Calibri"/>
                        <a:cs typeface="Calibri"/>
                        <a:sym typeface="Calibri"/>
                      </a:endParaRPr>
                    </a:p>
                  </a:txBody>
                  <a:tcPr marL="91425" marR="91425" marT="91425" marB="91425"/>
                </a:tc>
                <a:tc>
                  <a:txBody>
                    <a:bodyPr/>
                    <a:lstStyle/>
                    <a:p>
                      <a:pPr marL="69850" algn="ctr">
                        <a:lnSpc>
                          <a:spcPts val="1360"/>
                        </a:lnSpc>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390" marR="74930" algn="ctr">
                        <a:spcBef>
                          <a:spcPts val="5"/>
                        </a:spcBef>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 Survey on Sign Language Recognition using Machine Learning</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390" marR="93980" algn="ctr">
                        <a:spcBef>
                          <a:spcPts val="5"/>
                        </a:spcBef>
                      </a:pPr>
                      <a:r>
                        <a:rPr lang="en-US" sz="1200" spc="-5">
                          <a:effectLst/>
                          <a:latin typeface="Times New Roman" panose="02020603050405020304" pitchFamily="18" charset="0"/>
                          <a:ea typeface="Times New Roman" panose="02020603050405020304" pitchFamily="18" charset="0"/>
                          <a:cs typeface="Times New Roman" panose="02020603050405020304" pitchFamily="18" charset="0"/>
                        </a:rPr>
                        <a:t>H. S. Raut, S. S. Shinde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gn="ctr">
                        <a:lnSpc>
                          <a:spcPts val="1360"/>
                        </a:lnSpc>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2021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marR="246380" algn="ctr">
                        <a:spcBef>
                          <a:spcPts val="5"/>
                        </a:spcBef>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Reviews machine learning techniques for sign language recognition and speech generation.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0"/>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7</a:t>
            </a:fld>
            <a:endParaRPr/>
          </a:p>
        </p:txBody>
      </p:sp>
      <p:sp>
        <p:nvSpPr>
          <p:cNvPr id="178" name="Google Shape;178;p10"/>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a:solidFill>
                  <a:srgbClr val="C00000"/>
                </a:solidFill>
                <a:latin typeface="Times New Roman"/>
                <a:ea typeface="Times New Roman"/>
                <a:cs typeface="Times New Roman"/>
                <a:sym typeface="Times New Roman"/>
              </a:rPr>
              <a:t>6. Tools and Languages</a:t>
            </a:r>
            <a:r>
              <a:rPr lang="en-US" sz="2200" b="0" i="0" u="none" strike="noStrike" cap="none">
                <a:solidFill>
                  <a:srgbClr val="C00000"/>
                </a:solidFill>
                <a:latin typeface="Times New Roman"/>
                <a:ea typeface="Times New Roman"/>
                <a:cs typeface="Times New Roman"/>
                <a:sym typeface="Times New Roman"/>
              </a:rPr>
              <a:t> </a:t>
            </a:r>
            <a:endParaRPr/>
          </a:p>
        </p:txBody>
      </p:sp>
      <p:sp>
        <p:nvSpPr>
          <p:cNvPr id="179" name="Google Shape;179;p10"/>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80" name="Google Shape;180;p10"/>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181" name="Google Shape;181;p10"/>
          <p:cNvSpPr txBox="1"/>
          <p:nvPr/>
        </p:nvSpPr>
        <p:spPr>
          <a:xfrm>
            <a:off x="779275" y="1286325"/>
            <a:ext cx="8010300" cy="4044000"/>
          </a:xfrm>
          <a:prstGeom prst="rect">
            <a:avLst/>
          </a:prstGeom>
          <a:noFill/>
          <a:ln>
            <a:noFill/>
          </a:ln>
        </p:spPr>
        <p:txBody>
          <a:bodyPr spcFirstLastPara="1" wrap="square" lIns="91425" tIns="91425" rIns="91425" bIns="91425" anchor="t" anchorCtr="0">
            <a:noAutofit/>
          </a:bodyPr>
          <a:lstStyle/>
          <a:p>
            <a:pPr algn="just"/>
            <a:r>
              <a:rPr lang="en-US" sz="2000" dirty="0"/>
              <a:t>1. Computer Vision.</a:t>
            </a:r>
          </a:p>
          <a:p>
            <a:pPr algn="just"/>
            <a:r>
              <a:rPr lang="en-US" sz="2000" dirty="0"/>
              <a:t>2. Deep learning.</a:t>
            </a:r>
          </a:p>
          <a:p>
            <a:pPr algn="just"/>
            <a:r>
              <a:rPr lang="en-US" sz="2000" dirty="0"/>
              <a:t>3.Gesture Classification. </a:t>
            </a:r>
          </a:p>
          <a:p>
            <a:pPr algn="just"/>
            <a:r>
              <a:rPr lang="en-US" sz="2000" dirty="0"/>
              <a:t>4. </a:t>
            </a:r>
            <a:r>
              <a:rPr lang="en-US" sz="2000" dirty="0" err="1"/>
              <a:t>Gtts</a:t>
            </a:r>
            <a:r>
              <a:rPr lang="en-US" sz="2000" dirty="0"/>
              <a:t> – google text to speech convert.</a:t>
            </a:r>
          </a:p>
          <a:p>
            <a:pPr algn="just"/>
            <a:r>
              <a:rPr lang="en-US" sz="2000" dirty="0"/>
              <a:t>5.Dataset-Kaggle Asl dataset</a:t>
            </a:r>
          </a:p>
          <a:p>
            <a:pPr marL="0" lvl="0" indent="0" algn="l" rtl="0">
              <a:spcBef>
                <a:spcPts val="0"/>
              </a:spcBef>
              <a:spcAft>
                <a:spcPts val="0"/>
              </a:spcAft>
              <a:buNone/>
            </a:pPr>
            <a:endParaRPr sz="2300" dirty="0">
              <a:latin typeface="Poppins Medium"/>
              <a:ea typeface="Poppins Medium"/>
              <a:cs typeface="Poppins Medium"/>
              <a:sym typeface="Poppi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8</a:t>
            </a:fld>
            <a:endParaRPr/>
          </a:p>
        </p:txBody>
      </p:sp>
      <p:sp>
        <p:nvSpPr>
          <p:cNvPr id="109" name="Google Shape;109;p7"/>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10" name="Google Shape;110;p7"/>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111" name="Google Shape;111;p7"/>
          <p:cNvSpPr txBox="1"/>
          <p:nvPr/>
        </p:nvSpPr>
        <p:spPr>
          <a:xfrm>
            <a:off x="505800" y="191063"/>
            <a:ext cx="8638200" cy="43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i="0" u="none" strike="noStrike" cap="none" dirty="0">
                <a:solidFill>
                  <a:srgbClr val="C00000"/>
                </a:solidFill>
                <a:latin typeface="Times New Roman"/>
                <a:ea typeface="Times New Roman"/>
                <a:cs typeface="Times New Roman"/>
                <a:sym typeface="Times New Roman"/>
              </a:rPr>
              <a:t>MODEL ARCHITECTURE:-</a:t>
            </a:r>
          </a:p>
          <a:p>
            <a:pPr marL="0" lvl="0" indent="0" algn="l" rtl="0">
              <a:spcBef>
                <a:spcPts val="0"/>
              </a:spcBef>
              <a:spcAft>
                <a:spcPts val="0"/>
              </a:spcAft>
              <a:buNone/>
            </a:pPr>
            <a:endParaRPr sz="2400" dirty="0">
              <a:solidFill>
                <a:srgbClr val="000000"/>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D8BEB08C-587C-389D-FF04-EA0F5122949D}"/>
              </a:ext>
            </a:extLst>
          </p:cNvPr>
          <p:cNvPicPr>
            <a:picLocks noChangeAspect="1"/>
          </p:cNvPicPr>
          <p:nvPr/>
        </p:nvPicPr>
        <p:blipFill>
          <a:blip r:embed="rId4"/>
          <a:stretch>
            <a:fillRect/>
          </a:stretch>
        </p:blipFill>
        <p:spPr>
          <a:xfrm rot="10800000" flipH="1" flipV="1">
            <a:off x="149468" y="1430833"/>
            <a:ext cx="8845064" cy="27654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a:extLst>
            <a:ext uri="{FF2B5EF4-FFF2-40B4-BE49-F238E27FC236}">
              <a16:creationId xmlns:a16="http://schemas.microsoft.com/office/drawing/2014/main" id="{4711888F-74E5-0F01-41BC-8DA3EEA30154}"/>
            </a:ext>
          </a:extLst>
        </p:cNvPr>
        <p:cNvGrpSpPr/>
        <p:nvPr/>
      </p:nvGrpSpPr>
      <p:grpSpPr>
        <a:xfrm>
          <a:off x="0" y="0"/>
          <a:ext cx="0" cy="0"/>
          <a:chOff x="0" y="0"/>
          <a:chExt cx="0" cy="0"/>
        </a:xfrm>
      </p:grpSpPr>
      <p:sp>
        <p:nvSpPr>
          <p:cNvPr id="108" name="Google Shape;108;p7">
            <a:extLst>
              <a:ext uri="{FF2B5EF4-FFF2-40B4-BE49-F238E27FC236}">
                <a16:creationId xmlns:a16="http://schemas.microsoft.com/office/drawing/2014/main" id="{8D05D16D-FA4F-77AD-C687-FEFAFB4D7F4B}"/>
              </a:ext>
            </a:extLst>
          </p:cNvPr>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9</a:t>
            </a:fld>
            <a:endParaRPr/>
          </a:p>
        </p:txBody>
      </p:sp>
      <p:sp>
        <p:nvSpPr>
          <p:cNvPr id="109" name="Google Shape;109;p7">
            <a:extLst>
              <a:ext uri="{FF2B5EF4-FFF2-40B4-BE49-F238E27FC236}">
                <a16:creationId xmlns:a16="http://schemas.microsoft.com/office/drawing/2014/main" id="{D39054F9-5628-9B7F-7A03-FC0E1C6EC9CE}"/>
              </a:ext>
            </a:extLst>
          </p:cNvPr>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10" name="Google Shape;110;p7">
            <a:extLst>
              <a:ext uri="{FF2B5EF4-FFF2-40B4-BE49-F238E27FC236}">
                <a16:creationId xmlns:a16="http://schemas.microsoft.com/office/drawing/2014/main" id="{8C9B661F-F7B8-3E0D-420C-D9BBC7630AF8}"/>
              </a:ext>
            </a:extLst>
          </p:cNvPr>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111" name="Google Shape;111;p7">
            <a:extLst>
              <a:ext uri="{FF2B5EF4-FFF2-40B4-BE49-F238E27FC236}">
                <a16:creationId xmlns:a16="http://schemas.microsoft.com/office/drawing/2014/main" id="{B01EE203-4876-23A0-D221-85B9FDE00EB9}"/>
              </a:ext>
            </a:extLst>
          </p:cNvPr>
          <p:cNvSpPr txBox="1"/>
          <p:nvPr/>
        </p:nvSpPr>
        <p:spPr>
          <a:xfrm>
            <a:off x="505800" y="191063"/>
            <a:ext cx="8638200" cy="43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i="0" u="none" strike="noStrike" cap="none" dirty="0">
                <a:solidFill>
                  <a:srgbClr val="C00000"/>
                </a:solidFill>
                <a:latin typeface="Times New Roman"/>
                <a:ea typeface="Times New Roman"/>
                <a:cs typeface="Times New Roman"/>
                <a:sym typeface="Times New Roman"/>
              </a:rPr>
              <a:t>MODEL :-</a:t>
            </a:r>
          </a:p>
          <a:p>
            <a:pPr marL="0" lvl="0" indent="0" algn="l" rtl="0">
              <a:spcBef>
                <a:spcPts val="0"/>
              </a:spcBef>
              <a:spcAft>
                <a:spcPts val="0"/>
              </a:spcAft>
              <a:buNone/>
            </a:pPr>
            <a:endParaRPr sz="2400" dirty="0">
              <a:solidFill>
                <a:srgbClr val="000000"/>
              </a:solidFill>
              <a:latin typeface="Calibri"/>
              <a:ea typeface="Calibri"/>
              <a:cs typeface="Calibri"/>
              <a:sym typeface="Calibri"/>
            </a:endParaRPr>
          </a:p>
        </p:txBody>
      </p:sp>
      <p:pic>
        <p:nvPicPr>
          <p:cNvPr id="6" name="Picture 5">
            <a:extLst>
              <a:ext uri="{FF2B5EF4-FFF2-40B4-BE49-F238E27FC236}">
                <a16:creationId xmlns:a16="http://schemas.microsoft.com/office/drawing/2014/main" id="{326C564D-B44F-4B5D-D418-9881CB562AE9}"/>
              </a:ext>
            </a:extLst>
          </p:cNvPr>
          <p:cNvPicPr>
            <a:picLocks noChangeAspect="1"/>
          </p:cNvPicPr>
          <p:nvPr/>
        </p:nvPicPr>
        <p:blipFill>
          <a:blip r:embed="rId4"/>
          <a:srcRect l="30865" t="17168" r="865" b="4542"/>
          <a:stretch/>
        </p:blipFill>
        <p:spPr>
          <a:xfrm>
            <a:off x="341142" y="821176"/>
            <a:ext cx="7097150" cy="4578161"/>
          </a:xfrm>
          <a:prstGeom prst="rect">
            <a:avLst/>
          </a:prstGeom>
        </p:spPr>
      </p:pic>
    </p:spTree>
    <p:extLst>
      <p:ext uri="{BB962C8B-B14F-4D97-AF65-F5344CB8AC3E}">
        <p14:creationId xmlns:p14="http://schemas.microsoft.com/office/powerpoint/2010/main" val="183145177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655</TotalTime>
  <Words>1085</Words>
  <Application>Microsoft Office PowerPoint</Application>
  <PresentationFormat>On-screen Show (4:3)</PresentationFormat>
  <Paragraphs>136</Paragraphs>
  <Slides>22</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Poppins Medium</vt:lpstr>
      <vt:lpstr>Poppins</vt:lpstr>
      <vt:lpstr>Arial</vt:lpstr>
      <vt:lpstr>Century Schoolbook</vt:lpstr>
      <vt:lpstr>Calibri</vt:lpstr>
      <vt:lpstr>Times New Roman</vt:lpstr>
      <vt:lpstr>Office Theme</vt:lpstr>
      <vt:lpstr>“SIGN LANGUAGE TO SPEECH”</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CONVERSION :-</vt:lpstr>
      <vt:lpstr>CATEGORISATION:-</vt:lpstr>
      <vt:lpstr>CATEGORISATION:-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Darsh Thakur</cp:lastModifiedBy>
  <cp:revision>2</cp:revision>
  <dcterms:created xsi:type="dcterms:W3CDTF">2018-12-06T11:05:22Z</dcterms:created>
  <dcterms:modified xsi:type="dcterms:W3CDTF">2024-11-21T18:54:52Z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2017-02-01T00:00:00Z</vt:filetime>
  </property>
  <property fmtid="{D5CDD505-2E9C-101B-9397-08002B2CF9AE}" pid="3" name="Creator">
    <vt:lpwstr>Microsoft® Office PowerPoint® 2007</vt:lpwstr>
  </property>
  <property fmtid="{D5CDD505-2E9C-101B-9397-08002B2CF9AE}" pid="4" name="LastSaved">
    <vt:filetime>2018-12-06T00:00:00Z</vt:filetime>
  </property>
</Properties>
</file>