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3D87A54-45B4-4182-9446-10B6C14D3C8C}" type="datetimeFigureOut">
              <a:rPr lang="en-IN" smtClean="0"/>
              <a:t>04-12-2022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CE819D6-63C0-438C-AA3A-CF6D11EE34C6}"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888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93278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148442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003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474692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D87A54-45B4-4182-9446-10B6C14D3C8C}"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1737358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D87A54-45B4-4182-9446-10B6C14D3C8C}"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388733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87A54-45B4-4182-9446-10B6C14D3C8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3334026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87A54-45B4-4182-9446-10B6C14D3C8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2937741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E535-3165-82C0-D6B3-575A1B69EA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52EAC6-1B99-C65B-427E-E458DDD78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DED85-0B82-B224-48BA-BEE67DD3680E}"/>
              </a:ext>
            </a:extLst>
          </p:cNvPr>
          <p:cNvSpPr>
            <a:spLocks noGrp="1"/>
          </p:cNvSpPr>
          <p:nvPr>
            <p:ph type="dt" sz="half" idx="10"/>
          </p:nvPr>
        </p:nvSpPr>
        <p:spPr/>
        <p:txBody>
          <a:bodyPr/>
          <a:lstStyle/>
          <a:p>
            <a:fld id="{83D87A54-45B4-4182-9446-10B6C14D3C8C}" type="datetimeFigureOut">
              <a:rPr lang="en-IN" smtClean="0"/>
              <a:t>04-12-2022</a:t>
            </a:fld>
            <a:endParaRPr lang="en-IN"/>
          </a:p>
        </p:txBody>
      </p:sp>
      <p:sp>
        <p:nvSpPr>
          <p:cNvPr id="5" name="Footer Placeholder 4">
            <a:extLst>
              <a:ext uri="{FF2B5EF4-FFF2-40B4-BE49-F238E27FC236}">
                <a16:creationId xmlns:a16="http://schemas.microsoft.com/office/drawing/2014/main" id="{CF1B0EA5-CC6C-E89F-5185-6D8B769FB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F0104-D89A-42E9-FB81-201E85C0183C}"/>
              </a:ext>
            </a:extLst>
          </p:cNvPr>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16504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87A54-45B4-4182-9446-10B6C14D3C8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154978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87A54-45B4-4182-9446-10B6C14D3C8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35329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48495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87A54-45B4-4182-9446-10B6C14D3C8C}"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22454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87A54-45B4-4182-9446-10B6C14D3C8C}"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23244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87A54-45B4-4182-9446-10B6C14D3C8C}"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183331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78578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87A54-45B4-4182-9446-10B6C14D3C8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819D6-63C0-438C-AA3A-CF6D11EE34C6}" type="slidenum">
              <a:rPr lang="en-IN" smtClean="0"/>
              <a:t>‹#›</a:t>
            </a:fld>
            <a:endParaRPr lang="en-IN"/>
          </a:p>
        </p:txBody>
      </p:sp>
    </p:spTree>
    <p:extLst>
      <p:ext uri="{BB962C8B-B14F-4D97-AF65-F5344CB8AC3E}">
        <p14:creationId xmlns:p14="http://schemas.microsoft.com/office/powerpoint/2010/main" val="366578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3D87A54-45B4-4182-9446-10B6C14D3C8C}" type="datetimeFigureOut">
              <a:rPr lang="en-IN" smtClean="0"/>
              <a:t>04-12-2022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CE819D6-63C0-438C-AA3A-CF6D11EE34C6}" type="slidenum">
              <a:rPr lang="en-IN" smtClean="0"/>
              <a:t>‹#›</a:t>
            </a:fld>
            <a:endParaRPr lang="en-IN"/>
          </a:p>
        </p:txBody>
      </p:sp>
    </p:spTree>
    <p:extLst>
      <p:ext uri="{BB962C8B-B14F-4D97-AF65-F5344CB8AC3E}">
        <p14:creationId xmlns:p14="http://schemas.microsoft.com/office/powerpoint/2010/main" val="3554727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phenomenalworld.in/the-jack-of-fruits-is-here-to-stay-jackfruit365-and-mercure-review/"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vinayakaskitchen.com/2014/04/ragi-mudde-ragi-sangati-ragi-kali-how-to.html" TargetMode="External"/><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sailajasrecipes.blogspot.com/2008/05/bisi-bele-bath.html" TargetMode="External"/><Relationship Id="rId7" Type="http://schemas.openxmlformats.org/officeDocument/2006/relationships/hyperlink" Target="https://cookingfromheart.com/2018/02/22/akki-roti/" TargetMode="External"/><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hyperlink" Target="http://nalapaka.blogspot.com/2007/05/chow-chow-bhaath.html"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www.netmeds.com/health-library/post/diabetic-diet-chart-1600-calories-vegetarian?utm_source=Blog-Post&amp;utm_medium=Post&amp;utm_campaign=NMSBlogPost"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2E8E-BB85-6B5D-DCAA-12A96DE8CAF7}"/>
              </a:ext>
            </a:extLst>
          </p:cNvPr>
          <p:cNvSpPr>
            <a:spLocks noGrp="1"/>
          </p:cNvSpPr>
          <p:nvPr>
            <p:ph type="title"/>
          </p:nvPr>
        </p:nvSpPr>
        <p:spPr/>
        <p:txBody>
          <a:bodyPr>
            <a:normAutofit/>
          </a:bodyPr>
          <a:lstStyle/>
          <a:p>
            <a:pPr algn="ctr"/>
            <a:r>
              <a:rPr lang="en-IN" dirty="0"/>
              <a:t>BANGLORE NATIVE FOOD</a:t>
            </a:r>
          </a:p>
        </p:txBody>
      </p:sp>
      <p:sp>
        <p:nvSpPr>
          <p:cNvPr id="3" name="Content Placeholder 2">
            <a:extLst>
              <a:ext uri="{FF2B5EF4-FFF2-40B4-BE49-F238E27FC236}">
                <a16:creationId xmlns:a16="http://schemas.microsoft.com/office/drawing/2014/main" id="{20661154-85D8-EFC3-7E90-007AE68E65D4}"/>
              </a:ext>
            </a:extLst>
          </p:cNvPr>
          <p:cNvSpPr>
            <a:spLocks noGrp="1"/>
          </p:cNvSpPr>
          <p:nvPr>
            <p:ph idx="1"/>
          </p:nvPr>
        </p:nvSpPr>
        <p:spPr/>
        <p:txBody>
          <a:bodyPr/>
          <a:lstStyle/>
          <a:p>
            <a:r>
              <a:rPr lang="en-IN" dirty="0"/>
              <a:t>NAME : DARSHAN SP                                                                                   MY TOPIC : MUDDE BASARU</a:t>
            </a:r>
          </a:p>
          <a:p>
            <a:r>
              <a:rPr lang="en-IN" dirty="0"/>
              <a:t>CLASS : CSE “A” SEC</a:t>
            </a:r>
          </a:p>
          <a:p>
            <a:r>
              <a:rPr lang="en-IN" dirty="0"/>
              <a:t>USN : 1JT21CS038</a:t>
            </a:r>
          </a:p>
        </p:txBody>
      </p:sp>
    </p:spTree>
    <p:extLst>
      <p:ext uri="{BB962C8B-B14F-4D97-AF65-F5344CB8AC3E}">
        <p14:creationId xmlns:p14="http://schemas.microsoft.com/office/powerpoint/2010/main" val="152290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4339-F0A3-665E-E62C-90D981B91176}"/>
              </a:ext>
            </a:extLst>
          </p:cNvPr>
          <p:cNvSpPr>
            <a:spLocks noGrp="1"/>
          </p:cNvSpPr>
          <p:nvPr>
            <p:ph type="ctrTitle"/>
          </p:nvPr>
        </p:nvSpPr>
        <p:spPr>
          <a:xfrm>
            <a:off x="2567030" y="402673"/>
            <a:ext cx="6056853" cy="922788"/>
          </a:xfrm>
        </p:spPr>
        <p:txBody>
          <a:bodyPr>
            <a:normAutofit fontScale="90000"/>
          </a:bodyPr>
          <a:lstStyle/>
          <a:p>
            <a:r>
              <a:rPr lang="en-IN" dirty="0"/>
              <a:t>MUDDE BASARU</a:t>
            </a:r>
          </a:p>
        </p:txBody>
      </p:sp>
      <p:pic>
        <p:nvPicPr>
          <p:cNvPr id="5" name="Picture 4">
            <a:extLst>
              <a:ext uri="{FF2B5EF4-FFF2-40B4-BE49-F238E27FC236}">
                <a16:creationId xmlns:a16="http://schemas.microsoft.com/office/drawing/2014/main" id="{10B6B806-53CE-B321-70EF-9AF31F8598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58069" y="1325461"/>
            <a:ext cx="7875862" cy="5250574"/>
          </a:xfrm>
          <a:prstGeom prst="rect">
            <a:avLst/>
          </a:prstGeom>
        </p:spPr>
      </p:pic>
    </p:spTree>
    <p:extLst>
      <p:ext uri="{BB962C8B-B14F-4D97-AF65-F5344CB8AC3E}">
        <p14:creationId xmlns:p14="http://schemas.microsoft.com/office/powerpoint/2010/main" val="14416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3AE5-6AB6-6772-19F2-8576D9760C6F}"/>
              </a:ext>
            </a:extLst>
          </p:cNvPr>
          <p:cNvSpPr>
            <a:spLocks noGrp="1"/>
          </p:cNvSpPr>
          <p:nvPr>
            <p:ph type="title"/>
          </p:nvPr>
        </p:nvSpPr>
        <p:spPr>
          <a:xfrm>
            <a:off x="2114026" y="365125"/>
            <a:ext cx="7617203" cy="851279"/>
          </a:xfrm>
        </p:spPr>
        <p:txBody>
          <a:bodyPr/>
          <a:lstStyle/>
          <a:p>
            <a:pPr algn="ctr"/>
            <a:r>
              <a:rPr lang="en-IN" dirty="0"/>
              <a:t>INGREDIENTS </a:t>
            </a:r>
          </a:p>
        </p:txBody>
      </p:sp>
      <p:sp>
        <p:nvSpPr>
          <p:cNvPr id="5" name="TextBox 4">
            <a:extLst>
              <a:ext uri="{FF2B5EF4-FFF2-40B4-BE49-F238E27FC236}">
                <a16:creationId xmlns:a16="http://schemas.microsoft.com/office/drawing/2014/main" id="{15D88060-F5C6-F684-E7E3-ACE44C098E41}"/>
              </a:ext>
            </a:extLst>
          </p:cNvPr>
          <p:cNvSpPr txBox="1"/>
          <p:nvPr/>
        </p:nvSpPr>
        <p:spPr>
          <a:xfrm>
            <a:off x="253767" y="2637986"/>
            <a:ext cx="2657214" cy="1200329"/>
          </a:xfrm>
          <a:prstGeom prst="rect">
            <a:avLst/>
          </a:prstGeom>
          <a:noFill/>
        </p:spPr>
        <p:txBody>
          <a:bodyPr wrap="square">
            <a:spAutoFit/>
          </a:bodyPr>
          <a:lstStyle/>
          <a:p>
            <a:pPr algn="l"/>
            <a:r>
              <a:rPr lang="en-IN" b="1" i="0" dirty="0">
                <a:solidFill>
                  <a:srgbClr val="000000"/>
                </a:solidFill>
                <a:effectLst/>
                <a:latin typeface="Roboto" panose="02000000000000000000" pitchFamily="2" charset="0"/>
              </a:rPr>
              <a:t>          For Ragi </a:t>
            </a:r>
            <a:r>
              <a:rPr lang="en-IN" b="1" i="0" dirty="0" err="1">
                <a:solidFill>
                  <a:srgbClr val="000000"/>
                </a:solidFill>
                <a:effectLst/>
                <a:latin typeface="Roboto" panose="02000000000000000000" pitchFamily="2" charset="0"/>
              </a:rPr>
              <a:t>Mudde</a:t>
            </a:r>
            <a:endParaRPr lang="en-IN" b="1" i="0" dirty="0">
              <a:solidFill>
                <a:srgbClr val="000000"/>
              </a:solidFill>
              <a:effectLst/>
              <a:latin typeface="Roboto" panose="02000000000000000000" pitchFamily="2" charset="0"/>
            </a:endParaRPr>
          </a:p>
          <a:p>
            <a:pPr marL="742950" lvl="1" indent="-285750" algn="l">
              <a:buFont typeface="Arial" panose="020B0604020202020204" pitchFamily="34" charset="0"/>
              <a:buChar char="•"/>
            </a:pPr>
            <a:r>
              <a:rPr lang="en-IN"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 cup ragi flour</a:t>
            </a:r>
          </a:p>
          <a:p>
            <a:pPr marL="742950" lvl="1" indent="-285750" algn="l">
              <a:buFont typeface="Arial" panose="020B0604020202020204" pitchFamily="34" charset="0"/>
              <a:buChar char="•"/>
            </a:pPr>
            <a:r>
              <a:rPr lang="en-IN"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1/2 cup water</a:t>
            </a:r>
          </a:p>
          <a:p>
            <a:pPr marL="742950" lvl="1" indent="-285750" algn="l">
              <a:buFont typeface="Arial" panose="020B0604020202020204" pitchFamily="34" charset="0"/>
              <a:buChar char="•"/>
            </a:pPr>
            <a:r>
              <a:rPr lang="en-IN"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2 tsp ghee</a:t>
            </a:r>
          </a:p>
        </p:txBody>
      </p:sp>
      <p:sp>
        <p:nvSpPr>
          <p:cNvPr id="7" name="TextBox 6">
            <a:extLst>
              <a:ext uri="{FF2B5EF4-FFF2-40B4-BE49-F238E27FC236}">
                <a16:creationId xmlns:a16="http://schemas.microsoft.com/office/drawing/2014/main" id="{3BD3A989-9038-AD62-EA89-908E78551DAD}"/>
              </a:ext>
            </a:extLst>
          </p:cNvPr>
          <p:cNvSpPr txBox="1"/>
          <p:nvPr/>
        </p:nvSpPr>
        <p:spPr>
          <a:xfrm>
            <a:off x="7287935" y="1790049"/>
            <a:ext cx="4246927" cy="3416320"/>
          </a:xfrm>
          <a:prstGeom prst="rect">
            <a:avLst/>
          </a:prstGeom>
          <a:noFill/>
        </p:spPr>
        <p:txBody>
          <a:bodyPr wrap="square">
            <a:spAutoFit/>
          </a:bodyPr>
          <a:lstStyle/>
          <a:p>
            <a:pPr algn="l"/>
            <a:r>
              <a:rPr lang="en-IN" b="1" i="0" dirty="0">
                <a:solidFill>
                  <a:srgbClr val="000000"/>
                </a:solidFill>
                <a:effectLst/>
                <a:latin typeface="Roboto" panose="02000000000000000000" pitchFamily="2" charset="0"/>
              </a:rPr>
              <a:t>                For </a:t>
            </a:r>
            <a:r>
              <a:rPr lang="en-IN" b="1" i="0" dirty="0" err="1">
                <a:solidFill>
                  <a:srgbClr val="000000"/>
                </a:solidFill>
                <a:effectLst/>
                <a:latin typeface="Roboto" panose="02000000000000000000" pitchFamily="2" charset="0"/>
              </a:rPr>
              <a:t>Bassaru</a:t>
            </a:r>
            <a:endParaRPr lang="en-IN" b="1" i="0" dirty="0">
              <a:solidFill>
                <a:srgbClr val="000000"/>
              </a:solidFill>
              <a:effectLst/>
              <a:latin typeface="Roboto" panose="02000000000000000000" pitchFamily="2" charset="0"/>
            </a:endParaRP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Dill Leaves as required</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Spinach as required</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1 cup yellow split pigeon pea</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2 tsp poppy seeds</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1 tsp black peppercorns</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4 red chillies</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3 tsp grated coconut</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1 chopped onion</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Curry leaves</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salt to taste</a:t>
            </a:r>
          </a:p>
          <a:p>
            <a:pPr marL="742950" lvl="1" indent="-285750" algn="l">
              <a:buFont typeface="Arial" panose="020B0604020202020204" pitchFamily="34" charset="0"/>
              <a:buChar char="•"/>
            </a:pPr>
            <a:r>
              <a:rPr lang="en-IN" i="0" dirty="0">
                <a:solidFill>
                  <a:srgbClr val="000000"/>
                </a:solidFill>
                <a:effectLst/>
                <a:latin typeface="Roboto" panose="02000000000000000000" pitchFamily="2" charset="0"/>
              </a:rPr>
              <a:t>1 tsp turmeric powder</a:t>
            </a:r>
          </a:p>
        </p:txBody>
      </p:sp>
      <p:pic>
        <p:nvPicPr>
          <p:cNvPr id="12" name="Picture 11">
            <a:extLst>
              <a:ext uri="{FF2B5EF4-FFF2-40B4-BE49-F238E27FC236}">
                <a16:creationId xmlns:a16="http://schemas.microsoft.com/office/drawing/2014/main" id="{CD0C1F28-7C1C-A819-D4E4-E7DF1FEE0D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85042" y="2031495"/>
            <a:ext cx="4402893" cy="2933428"/>
          </a:xfrm>
          <a:prstGeom prst="rect">
            <a:avLst/>
          </a:prstGeom>
        </p:spPr>
      </p:pic>
    </p:spTree>
    <p:extLst>
      <p:ext uri="{BB962C8B-B14F-4D97-AF65-F5344CB8AC3E}">
        <p14:creationId xmlns:p14="http://schemas.microsoft.com/office/powerpoint/2010/main" val="353949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F01CA5-A53D-9ADA-2547-98259EBBE5FF}"/>
              </a:ext>
            </a:extLst>
          </p:cNvPr>
          <p:cNvSpPr txBox="1"/>
          <p:nvPr/>
        </p:nvSpPr>
        <p:spPr>
          <a:xfrm>
            <a:off x="394281" y="645953"/>
            <a:ext cx="10620463" cy="4247317"/>
          </a:xfrm>
          <a:prstGeom prst="rect">
            <a:avLst/>
          </a:prstGeom>
          <a:noFill/>
        </p:spPr>
        <p:txBody>
          <a:bodyPr wrap="square">
            <a:spAutoFit/>
          </a:bodyPr>
          <a:lstStyle/>
          <a:p>
            <a:pPr algn="l"/>
            <a:r>
              <a:rPr lang="en-US" b="0" i="0" dirty="0">
                <a:effectLst/>
                <a:latin typeface="Roboto" panose="02000000000000000000" pitchFamily="2" charset="0"/>
              </a:rPr>
              <a:t>PREPARATION</a:t>
            </a:r>
          </a:p>
          <a:p>
            <a:pPr algn="l"/>
            <a:endParaRPr lang="en-US" b="0" i="0" dirty="0">
              <a:effectLst/>
              <a:latin typeface="Roboto" panose="02000000000000000000" pitchFamily="2" charset="0"/>
            </a:endParaRPr>
          </a:p>
          <a:p>
            <a:pPr algn="l">
              <a:buFont typeface="+mj-lt"/>
              <a:buAutoNum type="arabicPeriod"/>
            </a:pPr>
            <a:r>
              <a:rPr lang="en-US" b="1" i="0" dirty="0">
                <a:solidFill>
                  <a:srgbClr val="000000"/>
                </a:solidFill>
                <a:effectLst/>
                <a:latin typeface="Roboto" panose="02000000000000000000" pitchFamily="2" charset="0"/>
              </a:rPr>
              <a:t>In a pressure cooker, add dill leaves, fresh spinach, 1 cup yellow split pigeon pea, 1 tsp turmeric powder, salt to taste, water as required and pressure cook for 3 whistles.</a:t>
            </a:r>
          </a:p>
          <a:p>
            <a:pPr algn="l">
              <a:buFont typeface="+mj-lt"/>
              <a:buAutoNum type="arabicPeriod"/>
            </a:pPr>
            <a:r>
              <a:rPr lang="en-US" b="1" i="0" dirty="0">
                <a:solidFill>
                  <a:srgbClr val="000000"/>
                </a:solidFill>
                <a:effectLst/>
                <a:latin typeface="Roboto" panose="02000000000000000000" pitchFamily="2" charset="0"/>
              </a:rPr>
              <a:t>After it gets cooked, filter the water in a pan and let it boil.</a:t>
            </a:r>
          </a:p>
          <a:p>
            <a:pPr algn="l">
              <a:buFont typeface="+mj-lt"/>
              <a:buAutoNum type="arabicPeriod"/>
            </a:pPr>
            <a:r>
              <a:rPr lang="en-US" b="1" i="0" dirty="0">
                <a:solidFill>
                  <a:srgbClr val="000000"/>
                </a:solidFill>
                <a:effectLst/>
                <a:latin typeface="Roboto" panose="02000000000000000000" pitchFamily="2" charset="0"/>
              </a:rPr>
              <a:t>Take 2 tsp poppy seeds, 1 tsp black peppercorns, 4 red </a:t>
            </a:r>
            <a:r>
              <a:rPr lang="en-US" b="1" i="0" dirty="0" err="1">
                <a:solidFill>
                  <a:srgbClr val="000000"/>
                </a:solidFill>
                <a:effectLst/>
                <a:latin typeface="Roboto" panose="02000000000000000000" pitchFamily="2" charset="0"/>
              </a:rPr>
              <a:t>chillies</a:t>
            </a:r>
            <a:r>
              <a:rPr lang="en-US" b="1" i="0" dirty="0">
                <a:solidFill>
                  <a:srgbClr val="000000"/>
                </a:solidFill>
                <a:effectLst/>
                <a:latin typeface="Roboto" panose="02000000000000000000" pitchFamily="2" charset="0"/>
              </a:rPr>
              <a:t>, ¼ cup chopped coconut, and 1 chopped onion in a blender jar. Blend to a smooth paste.</a:t>
            </a:r>
          </a:p>
          <a:p>
            <a:pPr algn="l">
              <a:buFont typeface="+mj-lt"/>
              <a:buAutoNum type="arabicPeriod"/>
            </a:pPr>
            <a:r>
              <a:rPr lang="en-US" b="1" i="0" dirty="0">
                <a:solidFill>
                  <a:srgbClr val="000000"/>
                </a:solidFill>
                <a:effectLst/>
                <a:latin typeface="Roboto" panose="02000000000000000000" pitchFamily="2" charset="0"/>
              </a:rPr>
              <a:t>Add the spice masala paste in </a:t>
            </a:r>
            <a:r>
              <a:rPr lang="en-US" b="1" i="0" dirty="0" err="1">
                <a:solidFill>
                  <a:srgbClr val="000000"/>
                </a:solidFill>
                <a:effectLst/>
                <a:latin typeface="Roboto" panose="02000000000000000000" pitchFamily="2" charset="0"/>
              </a:rPr>
              <a:t>bassaru</a:t>
            </a:r>
            <a:r>
              <a:rPr lang="en-US" b="1" i="0" dirty="0">
                <a:solidFill>
                  <a:srgbClr val="000000"/>
                </a:solidFill>
                <a:effectLst/>
                <a:latin typeface="Roboto" panose="02000000000000000000" pitchFamily="2" charset="0"/>
              </a:rPr>
              <a:t> broth, let it boil for few minutes. </a:t>
            </a:r>
            <a:r>
              <a:rPr lang="en-US" b="1" i="0" dirty="0" err="1">
                <a:solidFill>
                  <a:srgbClr val="000000"/>
                </a:solidFill>
                <a:effectLst/>
                <a:latin typeface="Roboto" panose="02000000000000000000" pitchFamily="2" charset="0"/>
              </a:rPr>
              <a:t>Bassaru</a:t>
            </a:r>
            <a:r>
              <a:rPr lang="en-US" b="1" i="0" dirty="0">
                <a:solidFill>
                  <a:srgbClr val="000000"/>
                </a:solidFill>
                <a:effectLst/>
                <a:latin typeface="Roboto" panose="02000000000000000000" pitchFamily="2" charset="0"/>
              </a:rPr>
              <a:t> is ready to serve now.</a:t>
            </a:r>
          </a:p>
          <a:p>
            <a:pPr algn="l">
              <a:buFont typeface="+mj-lt"/>
              <a:buAutoNum type="arabicPeriod"/>
            </a:pPr>
            <a:r>
              <a:rPr lang="en-US" b="1" i="0" dirty="0">
                <a:solidFill>
                  <a:srgbClr val="000000"/>
                </a:solidFill>
                <a:effectLst/>
                <a:latin typeface="Roboto" panose="02000000000000000000" pitchFamily="2" charset="0"/>
              </a:rPr>
              <a:t>Mix 1 cup ragi in ½ cup water to make ragi batter.</a:t>
            </a:r>
          </a:p>
          <a:p>
            <a:pPr algn="l">
              <a:buFont typeface="+mj-lt"/>
              <a:buAutoNum type="arabicPeriod"/>
            </a:pPr>
            <a:r>
              <a:rPr lang="en-US" b="1" i="0" dirty="0">
                <a:solidFill>
                  <a:srgbClr val="000000"/>
                </a:solidFill>
                <a:effectLst/>
                <a:latin typeface="Roboto" panose="02000000000000000000" pitchFamily="2" charset="0"/>
              </a:rPr>
              <a:t>Heat a pan, pour ragi batter as required.</a:t>
            </a:r>
          </a:p>
          <a:p>
            <a:pPr algn="l">
              <a:buFont typeface="+mj-lt"/>
              <a:buAutoNum type="arabicPeriod"/>
            </a:pPr>
            <a:r>
              <a:rPr lang="en-US" b="1" i="0" dirty="0">
                <a:solidFill>
                  <a:srgbClr val="000000"/>
                </a:solidFill>
                <a:effectLst/>
                <a:latin typeface="Roboto" panose="02000000000000000000" pitchFamily="2" charset="0"/>
              </a:rPr>
              <a:t>Stir well to avoid any lumps.</a:t>
            </a:r>
          </a:p>
          <a:p>
            <a:pPr algn="l">
              <a:buFont typeface="+mj-lt"/>
              <a:buAutoNum type="arabicPeriod"/>
            </a:pPr>
            <a:r>
              <a:rPr lang="en-US" b="1" i="0" dirty="0">
                <a:solidFill>
                  <a:srgbClr val="000000"/>
                </a:solidFill>
                <a:effectLst/>
                <a:latin typeface="Roboto" panose="02000000000000000000" pitchFamily="2" charset="0"/>
              </a:rPr>
              <a:t>Now add 1 tsp ghee, and cook until the raw smell of ragi goes away.</a:t>
            </a:r>
          </a:p>
          <a:p>
            <a:pPr algn="l">
              <a:buFont typeface="+mj-lt"/>
              <a:buAutoNum type="arabicPeriod"/>
            </a:pPr>
            <a:r>
              <a:rPr lang="en-US" b="1" i="0" dirty="0">
                <a:solidFill>
                  <a:srgbClr val="000000"/>
                </a:solidFill>
                <a:effectLst/>
                <a:latin typeface="Roboto" panose="02000000000000000000" pitchFamily="2" charset="0"/>
              </a:rPr>
              <a:t>Once the mixture cools down, grease your palms with ghee and roll the dough to balls.</a:t>
            </a:r>
          </a:p>
          <a:p>
            <a:pPr algn="l">
              <a:buFont typeface="+mj-lt"/>
              <a:buAutoNum type="arabicPeriod"/>
            </a:pPr>
            <a:r>
              <a:rPr lang="en-US" b="1" i="0" dirty="0">
                <a:solidFill>
                  <a:srgbClr val="000000"/>
                </a:solidFill>
                <a:effectLst/>
                <a:latin typeface="Roboto" panose="02000000000000000000" pitchFamily="2" charset="0"/>
              </a:rPr>
              <a:t>Ragi </a:t>
            </a:r>
            <a:r>
              <a:rPr lang="en-US" b="1" i="0" dirty="0" err="1">
                <a:solidFill>
                  <a:srgbClr val="000000"/>
                </a:solidFill>
                <a:effectLst/>
                <a:latin typeface="Roboto" panose="02000000000000000000" pitchFamily="2" charset="0"/>
              </a:rPr>
              <a:t>mudde</a:t>
            </a:r>
            <a:r>
              <a:rPr lang="en-US" b="1" i="0" dirty="0">
                <a:solidFill>
                  <a:srgbClr val="000000"/>
                </a:solidFill>
                <a:effectLst/>
                <a:latin typeface="Roboto" panose="02000000000000000000" pitchFamily="2" charset="0"/>
              </a:rPr>
              <a:t> is ready to serve.</a:t>
            </a:r>
          </a:p>
        </p:txBody>
      </p:sp>
    </p:spTree>
    <p:extLst>
      <p:ext uri="{BB962C8B-B14F-4D97-AF65-F5344CB8AC3E}">
        <p14:creationId xmlns:p14="http://schemas.microsoft.com/office/powerpoint/2010/main" val="204213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ACCC2-2901-1436-523D-E6EB60173BE1}"/>
              </a:ext>
            </a:extLst>
          </p:cNvPr>
          <p:cNvSpPr txBox="1"/>
          <p:nvPr/>
        </p:nvSpPr>
        <p:spPr>
          <a:xfrm>
            <a:off x="459298" y="1236089"/>
            <a:ext cx="1537282" cy="369332"/>
          </a:xfrm>
          <a:prstGeom prst="rect">
            <a:avLst/>
          </a:prstGeom>
          <a:noFill/>
        </p:spPr>
        <p:txBody>
          <a:bodyPr wrap="square">
            <a:spAutoFit/>
          </a:bodyPr>
          <a:lstStyle/>
          <a:p>
            <a:pPr marL="342900" indent="-342900" algn="l">
              <a:buAutoNum type="arabicPeriod"/>
            </a:pPr>
            <a:r>
              <a:rPr lang="en-IN" b="1" i="0" dirty="0" err="1">
                <a:solidFill>
                  <a:srgbClr val="111111"/>
                </a:solidFill>
                <a:effectLst/>
                <a:latin typeface="Roboto" panose="02000000000000000000" pitchFamily="2" charset="0"/>
              </a:rPr>
              <a:t>Rava</a:t>
            </a:r>
            <a:r>
              <a:rPr lang="en-IN" b="1" i="0" dirty="0">
                <a:solidFill>
                  <a:srgbClr val="111111"/>
                </a:solidFill>
                <a:effectLst/>
                <a:latin typeface="Roboto" panose="02000000000000000000" pitchFamily="2" charset="0"/>
              </a:rPr>
              <a:t> </a:t>
            </a:r>
            <a:r>
              <a:rPr lang="en-IN" b="1" i="0" dirty="0" err="1">
                <a:solidFill>
                  <a:srgbClr val="111111"/>
                </a:solidFill>
                <a:effectLst/>
                <a:latin typeface="Roboto" panose="02000000000000000000" pitchFamily="2" charset="0"/>
              </a:rPr>
              <a:t>Idli</a:t>
            </a:r>
            <a:endParaRPr lang="en-IN" b="1" i="0" dirty="0">
              <a:solidFill>
                <a:srgbClr val="111111"/>
              </a:solidFill>
              <a:effectLst/>
              <a:latin typeface="Roboto" panose="02000000000000000000" pitchFamily="2" charset="0"/>
            </a:endParaRPr>
          </a:p>
        </p:txBody>
      </p:sp>
      <p:sp>
        <p:nvSpPr>
          <p:cNvPr id="7" name="TextBox 6">
            <a:extLst>
              <a:ext uri="{FF2B5EF4-FFF2-40B4-BE49-F238E27FC236}">
                <a16:creationId xmlns:a16="http://schemas.microsoft.com/office/drawing/2014/main" id="{7C1CFE73-2341-F49D-A292-587E9FB458FB}"/>
              </a:ext>
            </a:extLst>
          </p:cNvPr>
          <p:cNvSpPr txBox="1"/>
          <p:nvPr/>
        </p:nvSpPr>
        <p:spPr>
          <a:xfrm>
            <a:off x="375408" y="1713433"/>
            <a:ext cx="2241957"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 2 .</a:t>
            </a:r>
            <a:r>
              <a:rPr lang="en-IN" b="1" i="0" dirty="0" err="1">
                <a:solidFill>
                  <a:srgbClr val="111111"/>
                </a:solidFill>
                <a:effectLst/>
                <a:latin typeface="Roboto" panose="02000000000000000000" pitchFamily="2" charset="0"/>
              </a:rPr>
              <a:t>Bisi</a:t>
            </a:r>
            <a:r>
              <a:rPr lang="en-IN" b="1" i="0" dirty="0">
                <a:solidFill>
                  <a:srgbClr val="111111"/>
                </a:solidFill>
                <a:effectLst/>
                <a:latin typeface="Roboto" panose="02000000000000000000" pitchFamily="2" charset="0"/>
              </a:rPr>
              <a:t> </a:t>
            </a:r>
            <a:r>
              <a:rPr lang="en-IN" b="1" i="0" dirty="0" err="1">
                <a:solidFill>
                  <a:srgbClr val="111111"/>
                </a:solidFill>
                <a:effectLst/>
                <a:latin typeface="Roboto" panose="02000000000000000000" pitchFamily="2" charset="0"/>
              </a:rPr>
              <a:t>Bele</a:t>
            </a:r>
            <a:r>
              <a:rPr lang="en-IN" b="1" i="0" dirty="0">
                <a:solidFill>
                  <a:srgbClr val="111111"/>
                </a:solidFill>
                <a:effectLst/>
                <a:latin typeface="Roboto" panose="02000000000000000000" pitchFamily="2" charset="0"/>
              </a:rPr>
              <a:t> Bath </a:t>
            </a:r>
            <a:endParaRPr lang="en-IN" b="0" i="0" dirty="0">
              <a:solidFill>
                <a:srgbClr val="111111"/>
              </a:solidFill>
              <a:effectLst/>
              <a:latin typeface="Roboto" panose="02000000000000000000" pitchFamily="2" charset="0"/>
            </a:endParaRPr>
          </a:p>
        </p:txBody>
      </p:sp>
      <p:sp>
        <p:nvSpPr>
          <p:cNvPr id="9" name="TextBox 8">
            <a:extLst>
              <a:ext uri="{FF2B5EF4-FFF2-40B4-BE49-F238E27FC236}">
                <a16:creationId xmlns:a16="http://schemas.microsoft.com/office/drawing/2014/main" id="{1654E946-90FF-6C06-E14C-825FF993838C}"/>
              </a:ext>
            </a:extLst>
          </p:cNvPr>
          <p:cNvSpPr txBox="1"/>
          <p:nvPr/>
        </p:nvSpPr>
        <p:spPr>
          <a:xfrm>
            <a:off x="459298" y="2138470"/>
            <a:ext cx="2281804"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3.Mangaluru Buns</a:t>
            </a:r>
            <a:endParaRPr lang="en-IN" b="0" i="0" dirty="0">
              <a:solidFill>
                <a:srgbClr val="111111"/>
              </a:solidFill>
              <a:effectLst/>
              <a:latin typeface="Roboto" panose="02000000000000000000" pitchFamily="2" charset="0"/>
            </a:endParaRPr>
          </a:p>
        </p:txBody>
      </p:sp>
      <p:sp>
        <p:nvSpPr>
          <p:cNvPr id="11" name="TextBox 10">
            <a:extLst>
              <a:ext uri="{FF2B5EF4-FFF2-40B4-BE49-F238E27FC236}">
                <a16:creationId xmlns:a16="http://schemas.microsoft.com/office/drawing/2014/main" id="{5E1601D6-5B05-A05C-F3E8-A5C0F86C7D91}"/>
              </a:ext>
            </a:extLst>
          </p:cNvPr>
          <p:cNvSpPr txBox="1"/>
          <p:nvPr/>
        </p:nvSpPr>
        <p:spPr>
          <a:xfrm>
            <a:off x="459298" y="2563507"/>
            <a:ext cx="1352724"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4.Obbattu </a:t>
            </a:r>
            <a:endParaRPr lang="en-IN" b="0" i="0" dirty="0">
              <a:solidFill>
                <a:srgbClr val="111111"/>
              </a:solidFill>
              <a:effectLst/>
              <a:latin typeface="Roboto" panose="02000000000000000000" pitchFamily="2" charset="0"/>
            </a:endParaRPr>
          </a:p>
        </p:txBody>
      </p:sp>
      <p:sp>
        <p:nvSpPr>
          <p:cNvPr id="13" name="TextBox 12">
            <a:extLst>
              <a:ext uri="{FF2B5EF4-FFF2-40B4-BE49-F238E27FC236}">
                <a16:creationId xmlns:a16="http://schemas.microsoft.com/office/drawing/2014/main" id="{698A7742-EAF7-DCE0-E49D-1C763206C106}"/>
              </a:ext>
            </a:extLst>
          </p:cNvPr>
          <p:cNvSpPr txBox="1"/>
          <p:nvPr/>
        </p:nvSpPr>
        <p:spPr>
          <a:xfrm>
            <a:off x="459298" y="3059668"/>
            <a:ext cx="6136546"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5.The Famous </a:t>
            </a:r>
            <a:r>
              <a:rPr lang="en-IN" b="1" i="0" dirty="0" err="1">
                <a:solidFill>
                  <a:srgbClr val="111111"/>
                </a:solidFill>
                <a:effectLst/>
                <a:latin typeface="Roboto" panose="02000000000000000000" pitchFamily="2" charset="0"/>
              </a:rPr>
              <a:t>Hoskote</a:t>
            </a:r>
            <a:r>
              <a:rPr lang="en-IN" b="1" i="0" dirty="0">
                <a:solidFill>
                  <a:srgbClr val="111111"/>
                </a:solidFill>
                <a:effectLst/>
                <a:latin typeface="Roboto" panose="02000000000000000000" pitchFamily="2" charset="0"/>
              </a:rPr>
              <a:t> Biryani</a:t>
            </a:r>
            <a:endParaRPr lang="en-IN" b="0" i="0" dirty="0">
              <a:solidFill>
                <a:srgbClr val="111111"/>
              </a:solidFill>
              <a:effectLst/>
              <a:latin typeface="Roboto" panose="02000000000000000000" pitchFamily="2" charset="0"/>
            </a:endParaRPr>
          </a:p>
        </p:txBody>
      </p:sp>
      <p:sp>
        <p:nvSpPr>
          <p:cNvPr id="15" name="TextBox 14">
            <a:extLst>
              <a:ext uri="{FF2B5EF4-FFF2-40B4-BE49-F238E27FC236}">
                <a16:creationId xmlns:a16="http://schemas.microsoft.com/office/drawing/2014/main" id="{EC7D37CA-0F57-24DB-2E76-24C665BA5003}"/>
              </a:ext>
            </a:extLst>
          </p:cNvPr>
          <p:cNvSpPr txBox="1"/>
          <p:nvPr/>
        </p:nvSpPr>
        <p:spPr>
          <a:xfrm>
            <a:off x="459298" y="3542325"/>
            <a:ext cx="6136546"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6.Shavige Bath</a:t>
            </a:r>
            <a:endParaRPr lang="en-IN" b="0" i="0" dirty="0">
              <a:solidFill>
                <a:srgbClr val="111111"/>
              </a:solidFill>
              <a:effectLst/>
              <a:latin typeface="Roboto" panose="02000000000000000000" pitchFamily="2" charset="0"/>
            </a:endParaRPr>
          </a:p>
        </p:txBody>
      </p:sp>
      <p:sp>
        <p:nvSpPr>
          <p:cNvPr id="17" name="TextBox 16">
            <a:extLst>
              <a:ext uri="{FF2B5EF4-FFF2-40B4-BE49-F238E27FC236}">
                <a16:creationId xmlns:a16="http://schemas.microsoft.com/office/drawing/2014/main" id="{6D7844E3-6643-AD49-9BCB-6F9219970710}"/>
              </a:ext>
            </a:extLst>
          </p:cNvPr>
          <p:cNvSpPr txBox="1"/>
          <p:nvPr/>
        </p:nvSpPr>
        <p:spPr>
          <a:xfrm>
            <a:off x="459298" y="4024982"/>
            <a:ext cx="6136546"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7.Khanavali </a:t>
            </a:r>
            <a:r>
              <a:rPr lang="en-IN" b="1" i="0" dirty="0" err="1">
                <a:solidFill>
                  <a:srgbClr val="111111"/>
                </a:solidFill>
                <a:effectLst/>
                <a:latin typeface="Roboto" panose="02000000000000000000" pitchFamily="2" charset="0"/>
              </a:rPr>
              <a:t>Utta</a:t>
            </a:r>
            <a:r>
              <a:rPr lang="en-IN" b="1" i="0" dirty="0">
                <a:solidFill>
                  <a:srgbClr val="111111"/>
                </a:solidFill>
                <a:effectLst/>
                <a:latin typeface="Roboto" panose="02000000000000000000" pitchFamily="2" charset="0"/>
              </a:rPr>
              <a:t> and Bale </a:t>
            </a:r>
            <a:r>
              <a:rPr lang="en-IN" b="1" i="0" dirty="0" err="1">
                <a:solidFill>
                  <a:srgbClr val="111111"/>
                </a:solidFill>
                <a:effectLst/>
                <a:latin typeface="Roboto" panose="02000000000000000000" pitchFamily="2" charset="0"/>
              </a:rPr>
              <a:t>Yele</a:t>
            </a:r>
            <a:r>
              <a:rPr lang="en-IN" b="1" i="0" dirty="0">
                <a:solidFill>
                  <a:srgbClr val="111111"/>
                </a:solidFill>
                <a:effectLst/>
                <a:latin typeface="Roboto" panose="02000000000000000000" pitchFamily="2" charset="0"/>
              </a:rPr>
              <a:t> Meals</a:t>
            </a:r>
            <a:endParaRPr lang="en-IN" b="0" i="0" dirty="0">
              <a:solidFill>
                <a:srgbClr val="111111"/>
              </a:solidFill>
              <a:effectLst/>
              <a:latin typeface="Roboto" panose="02000000000000000000" pitchFamily="2" charset="0"/>
            </a:endParaRPr>
          </a:p>
        </p:txBody>
      </p:sp>
      <p:sp>
        <p:nvSpPr>
          <p:cNvPr id="19" name="TextBox 18">
            <a:extLst>
              <a:ext uri="{FF2B5EF4-FFF2-40B4-BE49-F238E27FC236}">
                <a16:creationId xmlns:a16="http://schemas.microsoft.com/office/drawing/2014/main" id="{BE07AB1C-76A7-9711-7D4D-BD912B840531}"/>
              </a:ext>
            </a:extLst>
          </p:cNvPr>
          <p:cNvSpPr txBox="1"/>
          <p:nvPr/>
        </p:nvSpPr>
        <p:spPr>
          <a:xfrm>
            <a:off x="459298" y="4507639"/>
            <a:ext cx="6136546"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8.Akki Roti </a:t>
            </a:r>
            <a:endParaRPr lang="en-IN" b="0" i="0" dirty="0">
              <a:solidFill>
                <a:srgbClr val="111111"/>
              </a:solidFill>
              <a:effectLst/>
              <a:latin typeface="Roboto" panose="02000000000000000000" pitchFamily="2" charset="0"/>
            </a:endParaRPr>
          </a:p>
        </p:txBody>
      </p:sp>
      <p:sp>
        <p:nvSpPr>
          <p:cNvPr id="21" name="TextBox 20">
            <a:extLst>
              <a:ext uri="{FF2B5EF4-FFF2-40B4-BE49-F238E27FC236}">
                <a16:creationId xmlns:a16="http://schemas.microsoft.com/office/drawing/2014/main" id="{B6BE1BF7-E04F-1649-0993-53849C5FFF95}"/>
              </a:ext>
            </a:extLst>
          </p:cNvPr>
          <p:cNvSpPr txBox="1"/>
          <p:nvPr/>
        </p:nvSpPr>
        <p:spPr>
          <a:xfrm>
            <a:off x="459298" y="4990296"/>
            <a:ext cx="6136546" cy="369332"/>
          </a:xfrm>
          <a:prstGeom prst="rect">
            <a:avLst/>
          </a:prstGeom>
          <a:noFill/>
        </p:spPr>
        <p:txBody>
          <a:bodyPr wrap="square">
            <a:spAutoFit/>
          </a:bodyPr>
          <a:lstStyle/>
          <a:p>
            <a:pPr algn="l"/>
            <a:r>
              <a:rPr lang="en-IN" b="1" i="0" dirty="0">
                <a:solidFill>
                  <a:srgbClr val="111111"/>
                </a:solidFill>
                <a:effectLst/>
                <a:latin typeface="Roboto" panose="02000000000000000000" pitchFamily="2" charset="0"/>
              </a:rPr>
              <a:t>9. Chow </a:t>
            </a:r>
            <a:r>
              <a:rPr lang="en-IN" b="1" i="0" dirty="0" err="1">
                <a:solidFill>
                  <a:srgbClr val="111111"/>
                </a:solidFill>
                <a:effectLst/>
                <a:latin typeface="Roboto" panose="02000000000000000000" pitchFamily="2" charset="0"/>
              </a:rPr>
              <a:t>Chow</a:t>
            </a:r>
            <a:r>
              <a:rPr lang="en-IN" b="1" i="0" dirty="0">
                <a:solidFill>
                  <a:srgbClr val="111111"/>
                </a:solidFill>
                <a:effectLst/>
                <a:latin typeface="Roboto" panose="02000000000000000000" pitchFamily="2" charset="0"/>
              </a:rPr>
              <a:t> Bath</a:t>
            </a:r>
            <a:endParaRPr lang="en-IN" b="0" i="0" dirty="0">
              <a:solidFill>
                <a:srgbClr val="111111"/>
              </a:solidFill>
              <a:effectLst/>
              <a:latin typeface="Roboto" panose="02000000000000000000" pitchFamily="2" charset="0"/>
            </a:endParaRPr>
          </a:p>
        </p:txBody>
      </p:sp>
      <p:sp>
        <p:nvSpPr>
          <p:cNvPr id="23" name="TextBox 22">
            <a:extLst>
              <a:ext uri="{FF2B5EF4-FFF2-40B4-BE49-F238E27FC236}">
                <a16:creationId xmlns:a16="http://schemas.microsoft.com/office/drawing/2014/main" id="{C3901CB1-81AF-57AB-F6C3-9B567E9577F8}"/>
              </a:ext>
            </a:extLst>
          </p:cNvPr>
          <p:cNvSpPr txBox="1"/>
          <p:nvPr/>
        </p:nvSpPr>
        <p:spPr>
          <a:xfrm>
            <a:off x="1644242" y="310285"/>
            <a:ext cx="8156196" cy="707886"/>
          </a:xfrm>
          <a:prstGeom prst="rect">
            <a:avLst/>
          </a:prstGeom>
          <a:noFill/>
        </p:spPr>
        <p:txBody>
          <a:bodyPr wrap="square">
            <a:spAutoFit/>
          </a:bodyPr>
          <a:lstStyle/>
          <a:p>
            <a:pPr algn="ctr"/>
            <a:r>
              <a:rPr lang="en-IN" sz="4000" b="1" i="0" dirty="0">
                <a:solidFill>
                  <a:srgbClr val="111111"/>
                </a:solidFill>
                <a:effectLst/>
                <a:latin typeface="Sitka Text Semibold" pitchFamily="2" charset="0"/>
              </a:rPr>
              <a:t>Famous Foods of Bangalore</a:t>
            </a:r>
            <a:endParaRPr lang="en-IN" sz="4000" b="0" i="0" dirty="0">
              <a:solidFill>
                <a:srgbClr val="111111"/>
              </a:solidFill>
              <a:effectLst/>
              <a:latin typeface="Sitka Text Semibold" pitchFamily="2" charset="0"/>
            </a:endParaRPr>
          </a:p>
        </p:txBody>
      </p:sp>
      <p:pic>
        <p:nvPicPr>
          <p:cNvPr id="25" name="Picture 24">
            <a:extLst>
              <a:ext uri="{FF2B5EF4-FFF2-40B4-BE49-F238E27FC236}">
                <a16:creationId xmlns:a16="http://schemas.microsoft.com/office/drawing/2014/main" id="{03999C11-05CF-EFE7-F500-281451238A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02510" y="1215530"/>
            <a:ext cx="1979803" cy="1780724"/>
          </a:xfrm>
          <a:prstGeom prst="rect">
            <a:avLst/>
          </a:prstGeom>
        </p:spPr>
      </p:pic>
      <p:pic>
        <p:nvPicPr>
          <p:cNvPr id="28" name="Picture 27">
            <a:extLst>
              <a:ext uri="{FF2B5EF4-FFF2-40B4-BE49-F238E27FC236}">
                <a16:creationId xmlns:a16="http://schemas.microsoft.com/office/drawing/2014/main" id="{B87E3D78-69C5-CC8B-B3F4-6C2A4F85698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60254" y="1151830"/>
            <a:ext cx="2912547" cy="2539508"/>
          </a:xfrm>
          <a:prstGeom prst="rect">
            <a:avLst/>
          </a:prstGeom>
        </p:spPr>
      </p:pic>
      <p:pic>
        <p:nvPicPr>
          <p:cNvPr id="31" name="Picture 30">
            <a:extLst>
              <a:ext uri="{FF2B5EF4-FFF2-40B4-BE49-F238E27FC236}">
                <a16:creationId xmlns:a16="http://schemas.microsoft.com/office/drawing/2014/main" id="{F08B1711-5BF1-6853-922C-901F0AF0B90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875698" y="3391584"/>
            <a:ext cx="3033425" cy="2023271"/>
          </a:xfrm>
          <a:prstGeom prst="rect">
            <a:avLst/>
          </a:prstGeom>
        </p:spPr>
      </p:pic>
    </p:spTree>
    <p:extLst>
      <p:ext uri="{BB962C8B-B14F-4D97-AF65-F5344CB8AC3E}">
        <p14:creationId xmlns:p14="http://schemas.microsoft.com/office/powerpoint/2010/main" val="142218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6DC3D-307F-F8FF-4E0D-F0D2A4344E24}"/>
              </a:ext>
            </a:extLst>
          </p:cNvPr>
          <p:cNvSpPr txBox="1"/>
          <p:nvPr/>
        </p:nvSpPr>
        <p:spPr>
          <a:xfrm>
            <a:off x="2143664" y="151287"/>
            <a:ext cx="7121106" cy="646331"/>
          </a:xfrm>
          <a:prstGeom prst="rect">
            <a:avLst/>
          </a:prstGeom>
          <a:noFill/>
        </p:spPr>
        <p:txBody>
          <a:bodyPr wrap="square">
            <a:spAutoFit/>
          </a:bodyPr>
          <a:lstStyle/>
          <a:p>
            <a:pPr algn="l"/>
            <a:r>
              <a:rPr lang="en-US" b="0" i="0" dirty="0">
                <a:solidFill>
                  <a:srgbClr val="111111"/>
                </a:solidFill>
                <a:effectLst/>
                <a:latin typeface="Arial Black" panose="020B0A04020102020204" pitchFamily="34" charset="0"/>
              </a:rPr>
              <a:t>Benefits and Advantages of including Ragi </a:t>
            </a:r>
            <a:r>
              <a:rPr lang="en-US" b="0" i="0" dirty="0" err="1">
                <a:solidFill>
                  <a:srgbClr val="111111"/>
                </a:solidFill>
                <a:effectLst/>
                <a:latin typeface="Arial Black" panose="020B0A04020102020204" pitchFamily="34" charset="0"/>
              </a:rPr>
              <a:t>mudde</a:t>
            </a:r>
            <a:r>
              <a:rPr lang="en-US" b="0" i="0" dirty="0">
                <a:solidFill>
                  <a:srgbClr val="111111"/>
                </a:solidFill>
                <a:effectLst/>
                <a:latin typeface="Arial Black" panose="020B0A04020102020204" pitchFamily="34" charset="0"/>
              </a:rPr>
              <a:t> in the diet</a:t>
            </a:r>
          </a:p>
        </p:txBody>
      </p:sp>
      <p:sp>
        <p:nvSpPr>
          <p:cNvPr id="7" name="TextBox 6">
            <a:extLst>
              <a:ext uri="{FF2B5EF4-FFF2-40B4-BE49-F238E27FC236}">
                <a16:creationId xmlns:a16="http://schemas.microsoft.com/office/drawing/2014/main" id="{9380CF31-085A-C48D-8490-C200C1E6DE93}"/>
              </a:ext>
            </a:extLst>
          </p:cNvPr>
          <p:cNvSpPr txBox="1"/>
          <p:nvPr/>
        </p:nvSpPr>
        <p:spPr>
          <a:xfrm>
            <a:off x="470140" y="1167600"/>
            <a:ext cx="10709694" cy="3970318"/>
          </a:xfrm>
          <a:prstGeom prst="rect">
            <a:avLst/>
          </a:prstGeom>
          <a:noFill/>
        </p:spPr>
        <p:txBody>
          <a:bodyPr wrap="square">
            <a:spAutoFit/>
          </a:bodyPr>
          <a:lstStyle/>
          <a:p>
            <a:pPr algn="l"/>
            <a:r>
              <a:rPr lang="en-US" sz="1200" b="0" i="0" dirty="0">
                <a:solidFill>
                  <a:srgbClr val="111111"/>
                </a:solidFill>
                <a:effectLst/>
                <a:latin typeface="roboto" panose="02000000000000000000" pitchFamily="2" charset="0"/>
              </a:rPr>
              <a:t>1</a:t>
            </a:r>
            <a:r>
              <a:rPr lang="en-US" sz="1200" b="1" i="0" dirty="0">
                <a:solidFill>
                  <a:srgbClr val="111111"/>
                </a:solidFill>
                <a:effectLst/>
                <a:latin typeface="Arial Black" panose="020B0A04020102020204" pitchFamily="34" charset="0"/>
                <a:ea typeface="MS Gothic" panose="020B0609070205080204" pitchFamily="49" charset="-128"/>
              </a:rPr>
              <a:t>. Weight Loss</a:t>
            </a:r>
          </a:p>
          <a:p>
            <a:pPr algn="l"/>
            <a:r>
              <a:rPr lang="en-US" sz="1200" b="0" i="1" dirty="0">
                <a:solidFill>
                  <a:srgbClr val="222222"/>
                </a:solidFill>
                <a:effectLst/>
                <a:latin typeface="Segoe UI Variable Text Semibold" pitchFamily="2" charset="0"/>
              </a:rPr>
              <a:t>It contains the rare amino acid known as Tryptophan known for reducing the appetite. They also contain protein and healthy carbs. The high fiber content in the ragi balls can reduce the hunger pangs. The biggest benefit is, presence of low unsaturated fats which make it ideal for a weight loss recipe.</a:t>
            </a:r>
          </a:p>
          <a:p>
            <a:pPr algn="l"/>
            <a:endParaRPr lang="en-US" sz="1200" b="0" i="0" dirty="0">
              <a:solidFill>
                <a:srgbClr val="222222"/>
              </a:solidFill>
              <a:effectLst/>
              <a:latin typeface="Verdana" panose="020B0604030504040204" pitchFamily="34" charset="0"/>
            </a:endParaRPr>
          </a:p>
          <a:p>
            <a:pPr algn="l"/>
            <a:r>
              <a:rPr lang="en-US" sz="1200" b="0" i="0" dirty="0">
                <a:solidFill>
                  <a:srgbClr val="111111"/>
                </a:solidFill>
                <a:effectLst/>
                <a:latin typeface="roboto" panose="02000000000000000000" pitchFamily="2" charset="0"/>
              </a:rPr>
              <a:t>2. </a:t>
            </a:r>
            <a:r>
              <a:rPr lang="en-US" sz="1200" b="0" i="0" dirty="0">
                <a:solidFill>
                  <a:srgbClr val="111111"/>
                </a:solidFill>
                <a:effectLst/>
                <a:latin typeface="Arial Black" panose="020B0A04020102020204" pitchFamily="34" charset="0"/>
              </a:rPr>
              <a:t>Good For Bones</a:t>
            </a:r>
          </a:p>
          <a:p>
            <a:pPr algn="l"/>
            <a:r>
              <a:rPr lang="en-US" sz="1200" b="0" i="1" dirty="0">
                <a:solidFill>
                  <a:srgbClr val="222222"/>
                </a:solidFill>
                <a:effectLst/>
                <a:latin typeface="Verdana" panose="020B0604030504040204" pitchFamily="34" charset="0"/>
              </a:rPr>
              <a:t>It makes the bones strong. Ragi contains Calcium with Vitamin D in large amounts. A regular consumption of ragi balls during the old age, helps to prevent osteoporosis. The vitamins and amino acids assist in maintaining the metabolic rate. They also boost the development of growth hormones for proper health. The dietary fibers help to maintain proper digestion. It also enhances the circulation of blood in the body. It also helps to smoothen movements of bowel and better metabolism.</a:t>
            </a:r>
          </a:p>
          <a:p>
            <a:pPr algn="l"/>
            <a:r>
              <a:rPr lang="en-US" sz="1200" b="0" i="1" dirty="0">
                <a:solidFill>
                  <a:srgbClr val="222222"/>
                </a:solidFill>
                <a:effectLst/>
                <a:latin typeface="Verdana" panose="020B0604030504040204" pitchFamily="34" charset="0"/>
              </a:rPr>
              <a:t>Advertisements</a:t>
            </a:r>
          </a:p>
          <a:p>
            <a:pPr algn="l"/>
            <a:endParaRPr lang="en-US" sz="1200" b="0" i="0" dirty="0">
              <a:solidFill>
                <a:srgbClr val="222222"/>
              </a:solidFill>
              <a:effectLst/>
              <a:latin typeface="Verdana" panose="020B0604030504040204" pitchFamily="34" charset="0"/>
            </a:endParaRPr>
          </a:p>
          <a:p>
            <a:pPr algn="l"/>
            <a:r>
              <a:rPr lang="en-US" sz="1200" b="0" i="0" dirty="0">
                <a:solidFill>
                  <a:srgbClr val="111111"/>
                </a:solidFill>
                <a:effectLst/>
                <a:latin typeface="roboto" panose="02000000000000000000" pitchFamily="2" charset="0"/>
              </a:rPr>
              <a:t>3. </a:t>
            </a:r>
            <a:r>
              <a:rPr lang="en-US" sz="1200" b="0" i="0" dirty="0">
                <a:solidFill>
                  <a:srgbClr val="111111"/>
                </a:solidFill>
                <a:effectLst/>
                <a:latin typeface="Arial Black" panose="020B0A04020102020204" pitchFamily="34" charset="0"/>
              </a:rPr>
              <a:t>Diabetics</a:t>
            </a:r>
          </a:p>
          <a:p>
            <a:pPr algn="l"/>
            <a:r>
              <a:rPr lang="en-US" sz="1200" b="0" i="1" dirty="0">
                <a:solidFill>
                  <a:srgbClr val="222222"/>
                </a:solidFill>
                <a:effectLst/>
                <a:latin typeface="Verdana" panose="020B0604030504040204" pitchFamily="34" charset="0"/>
              </a:rPr>
              <a:t>Many youngsters suffer from the ill-effects of diabetes in recent times. This dish reduces the symptoms of the disease as well gastrointestinal disorders. The main reason is because of fibers and polyphenols. The fiber content lowers the sugar level and the rate of digestion. The low </a:t>
            </a:r>
            <a:r>
              <a:rPr lang="en-US" sz="1200" b="0" i="1" dirty="0" err="1">
                <a:solidFill>
                  <a:srgbClr val="222222"/>
                </a:solidFill>
                <a:effectLst/>
                <a:latin typeface="Verdana" panose="020B0604030504040204" pitchFamily="34" charset="0"/>
              </a:rPr>
              <a:t>glycaemic</a:t>
            </a:r>
            <a:r>
              <a:rPr lang="en-US" sz="1200" b="0" i="1" dirty="0">
                <a:solidFill>
                  <a:srgbClr val="222222"/>
                </a:solidFill>
                <a:effectLst/>
                <a:latin typeface="Verdana" panose="020B0604030504040204" pitchFamily="34" charset="0"/>
              </a:rPr>
              <a:t> index prevents overeating and unwanted cravings in the midnight.</a:t>
            </a:r>
          </a:p>
          <a:p>
            <a:pPr algn="l"/>
            <a:endParaRPr lang="en-US" sz="1200" i="1" dirty="0">
              <a:solidFill>
                <a:srgbClr val="222222"/>
              </a:solidFill>
              <a:latin typeface="Verdana" panose="020B0604030504040204" pitchFamily="34" charset="0"/>
            </a:endParaRPr>
          </a:p>
          <a:p>
            <a:pPr algn="l"/>
            <a:endParaRPr lang="en-US" sz="1200" b="0" i="0" dirty="0">
              <a:solidFill>
                <a:srgbClr val="222222"/>
              </a:solidFill>
              <a:effectLst/>
              <a:latin typeface="Verdana" panose="020B0604030504040204" pitchFamily="34" charset="0"/>
            </a:endParaRPr>
          </a:p>
          <a:p>
            <a:pPr algn="l"/>
            <a:r>
              <a:rPr lang="en-US" sz="1200" b="0" i="0" dirty="0">
                <a:solidFill>
                  <a:srgbClr val="111111"/>
                </a:solidFill>
                <a:effectLst/>
                <a:latin typeface="roboto" panose="02000000000000000000" pitchFamily="2" charset="0"/>
              </a:rPr>
              <a:t>4</a:t>
            </a:r>
            <a:r>
              <a:rPr lang="en-US" sz="1200" b="0" i="0" dirty="0">
                <a:solidFill>
                  <a:srgbClr val="111111"/>
                </a:solidFill>
                <a:effectLst/>
                <a:latin typeface="Arial Black" panose="020B0A04020102020204" pitchFamily="34" charset="0"/>
              </a:rPr>
              <a:t>. Reduces Cholesterol</a:t>
            </a:r>
          </a:p>
          <a:p>
            <a:pPr algn="l"/>
            <a:r>
              <a:rPr lang="en-US" sz="1200" b="0" i="1" dirty="0">
                <a:solidFill>
                  <a:srgbClr val="222222"/>
                </a:solidFill>
                <a:effectLst/>
                <a:latin typeface="Verdana" panose="020B0604030504040204" pitchFamily="34" charset="0"/>
              </a:rPr>
              <a:t>The amino acids present in ragi can bring down the cholesterol levels. They eradicate the unwanted fat from the liver. So, the formation of plague levels in the heart and liver gets reduced. In turn, you do not suffer from hypertension and heart-related diseases</a:t>
            </a:r>
            <a:r>
              <a:rPr lang="en-US" sz="1200" b="0" i="0" dirty="0">
                <a:solidFill>
                  <a:srgbClr val="222222"/>
                </a:solidFill>
                <a:effectLst/>
                <a:latin typeface="Verdana" panose="020B0604030504040204" pitchFamily="34" charset="0"/>
              </a:rPr>
              <a:t>.</a:t>
            </a:r>
          </a:p>
        </p:txBody>
      </p:sp>
    </p:spTree>
    <p:extLst>
      <p:ext uri="{BB962C8B-B14F-4D97-AF65-F5344CB8AC3E}">
        <p14:creationId xmlns:p14="http://schemas.microsoft.com/office/powerpoint/2010/main" val="161128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FF00-015F-0BFB-F790-F64965D7696F}"/>
              </a:ext>
            </a:extLst>
          </p:cNvPr>
          <p:cNvSpPr>
            <a:spLocks noGrp="1"/>
          </p:cNvSpPr>
          <p:nvPr>
            <p:ph type="title"/>
          </p:nvPr>
        </p:nvSpPr>
        <p:spPr>
          <a:xfrm>
            <a:off x="2850161" y="184558"/>
            <a:ext cx="6025392" cy="1023457"/>
          </a:xfrm>
        </p:spPr>
        <p:txBody>
          <a:bodyPr>
            <a:normAutofit fontScale="90000"/>
          </a:bodyPr>
          <a:lstStyle/>
          <a:p>
            <a:r>
              <a:rPr lang="en-IN" dirty="0"/>
              <a:t>Medicinal values</a:t>
            </a:r>
            <a:br>
              <a:rPr lang="en-IN" dirty="0"/>
            </a:br>
            <a:endParaRPr lang="en-IN" dirty="0"/>
          </a:p>
        </p:txBody>
      </p:sp>
      <p:sp>
        <p:nvSpPr>
          <p:cNvPr id="5" name="TextBox 4">
            <a:extLst>
              <a:ext uri="{FF2B5EF4-FFF2-40B4-BE49-F238E27FC236}">
                <a16:creationId xmlns:a16="http://schemas.microsoft.com/office/drawing/2014/main" id="{537375CF-C026-6057-E0C6-5AB4FB26B260}"/>
              </a:ext>
            </a:extLst>
          </p:cNvPr>
          <p:cNvSpPr txBox="1"/>
          <p:nvPr/>
        </p:nvSpPr>
        <p:spPr>
          <a:xfrm>
            <a:off x="167780" y="1115737"/>
            <a:ext cx="11299970" cy="3970318"/>
          </a:xfrm>
          <a:prstGeom prst="rect">
            <a:avLst/>
          </a:prstGeom>
          <a:noFill/>
        </p:spPr>
        <p:txBody>
          <a:bodyPr wrap="square">
            <a:spAutoFit/>
          </a:bodyPr>
          <a:lstStyle/>
          <a:p>
            <a:pPr algn="l"/>
            <a:r>
              <a:rPr lang="en-US" sz="2800" b="1" i="1" dirty="0">
                <a:solidFill>
                  <a:srgbClr val="151B39"/>
                </a:solidFill>
                <a:effectLst/>
                <a:latin typeface="LatoBold"/>
              </a:rPr>
              <a:t>Keeps Blood Sugar Levels In Check</a:t>
            </a:r>
          </a:p>
          <a:p>
            <a:pPr algn="l"/>
            <a:r>
              <a:rPr lang="en-US" sz="2800" b="0" i="0" dirty="0">
                <a:solidFill>
                  <a:srgbClr val="151B39"/>
                </a:solidFill>
                <a:effectLst/>
                <a:latin typeface="Lato" panose="020B0604020202020204" pitchFamily="34" charset="0"/>
              </a:rPr>
              <a:t>Finger millet, although being high in calories and carbohydrates for instant energy, also comprises a plethora of phytates, tannins, polyphenols – plant chemicals that slow down the digestion process. This lowers high blood sugar in those with diabetes mellitus, making ragi a valuable addition to a </a:t>
            </a:r>
            <a:r>
              <a:rPr lang="en-US" sz="2800" b="0" i="0" u="none" strike="noStrike" dirty="0">
                <a:solidFill>
                  <a:srgbClr val="0D6EFD"/>
                </a:solidFill>
                <a:effectLst/>
                <a:latin typeface="Lato" panose="020B0604020202020204" pitchFamily="34" charset="0"/>
                <a:hlinkClick r:id="rId2" tooltip="diet for diabetes"/>
              </a:rPr>
              <a:t>diet for diabetes</a:t>
            </a:r>
            <a:r>
              <a:rPr lang="en-US" sz="2800" b="0" i="0" dirty="0">
                <a:solidFill>
                  <a:srgbClr val="151B39"/>
                </a:solidFill>
                <a:effectLst/>
                <a:latin typeface="Lato" panose="020B0604020202020204" pitchFamily="34" charset="0"/>
              </a:rPr>
              <a:t>. Also, owing to its low digestibility and rich fiber content, ragi is the top food of choice for adults, for accelerating weight loss and managing other lifestyle diseases like diabetes and obesity.</a:t>
            </a:r>
          </a:p>
        </p:txBody>
      </p:sp>
    </p:spTree>
    <p:extLst>
      <p:ext uri="{BB962C8B-B14F-4D97-AF65-F5344CB8AC3E}">
        <p14:creationId xmlns:p14="http://schemas.microsoft.com/office/powerpoint/2010/main" val="417856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1DC1-20E7-8347-2E2B-51215B7188F8}"/>
              </a:ext>
            </a:extLst>
          </p:cNvPr>
          <p:cNvSpPr>
            <a:spLocks noGrp="1"/>
          </p:cNvSpPr>
          <p:nvPr>
            <p:ph type="title"/>
          </p:nvPr>
        </p:nvSpPr>
        <p:spPr>
          <a:xfrm>
            <a:off x="526411" y="1826703"/>
            <a:ext cx="10396882" cy="1151965"/>
          </a:xfrm>
        </p:spPr>
        <p:txBody>
          <a:bodyPr>
            <a:normAutofit/>
          </a:bodyPr>
          <a:lstStyle/>
          <a:p>
            <a:pPr algn="ctr"/>
            <a:r>
              <a:rPr lang="en-IN" dirty="0"/>
              <a:t>THANK YOU</a:t>
            </a:r>
          </a:p>
        </p:txBody>
      </p:sp>
    </p:spTree>
    <p:extLst>
      <p:ext uri="{BB962C8B-B14F-4D97-AF65-F5344CB8AC3E}">
        <p14:creationId xmlns:p14="http://schemas.microsoft.com/office/powerpoint/2010/main" val="1055553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33</TotalTime>
  <Words>699</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Arial Black</vt:lpstr>
      <vt:lpstr>Calibri Light</vt:lpstr>
      <vt:lpstr>Impact</vt:lpstr>
      <vt:lpstr>Lato</vt:lpstr>
      <vt:lpstr>LatoBold</vt:lpstr>
      <vt:lpstr>roboto</vt:lpstr>
      <vt:lpstr>roboto</vt:lpstr>
      <vt:lpstr>Segoe UI Variable Text Semibold</vt:lpstr>
      <vt:lpstr>Sitka Text Semibold</vt:lpstr>
      <vt:lpstr>Verdana</vt:lpstr>
      <vt:lpstr>Main Event</vt:lpstr>
      <vt:lpstr>BANGLORE NATIVE FOOD</vt:lpstr>
      <vt:lpstr>MUDDE BASARU</vt:lpstr>
      <vt:lpstr>INGREDIENTS </vt:lpstr>
      <vt:lpstr>PowerPoint Presentation</vt:lpstr>
      <vt:lpstr>PowerPoint Presentation</vt:lpstr>
      <vt:lpstr>PowerPoint Presentation</vt:lpstr>
      <vt:lpstr>Medicinal values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MUDDE BASARU</dc:title>
  <dc:creator>Darshan</dc:creator>
  <cp:lastModifiedBy>Darshan</cp:lastModifiedBy>
  <cp:revision>3</cp:revision>
  <dcterms:created xsi:type="dcterms:W3CDTF">2022-12-04T16:19:32Z</dcterms:created>
  <dcterms:modified xsi:type="dcterms:W3CDTF">2022-12-04T16:52:33Z</dcterms:modified>
</cp:coreProperties>
</file>