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76" r:id="rId6"/>
    <p:sldId id="259" r:id="rId7"/>
    <p:sldId id="260"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0"/>
  </p:normalViewPr>
  <p:slideViewPr>
    <p:cSldViewPr snapToGrid="0">
      <p:cViewPr varScale="1">
        <p:scale>
          <a:sx n="127" d="100"/>
          <a:sy n="127" d="100"/>
        </p:scale>
        <p:origin x="5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18/10/24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arshan-61/capstone_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VOICE/TEXTUAL CHAT BOT MOBILE APP</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959428"/>
            <a:ext cx="3970500" cy="69364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02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188129930"/>
              </p:ext>
            </p:extLst>
          </p:nvPr>
        </p:nvGraphicFramePr>
        <p:xfrm>
          <a:off x="530760" y="2260372"/>
          <a:ext cx="5418675" cy="2352157"/>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523307">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20211CSD0087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Pawan Kumar D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20211CSD0075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Sai Abhishek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20211CSD0079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Nihal Gagan Kunte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20211CSD0061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Darshan Naik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800" u="none" strike="noStrike" cap="none" dirty="0"/>
                        <a:t>20211CSD0159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Punith Kumar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30624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US" sz="1700" b="1" i="0" strike="noStrike" cap="none" dirty="0">
                <a:solidFill>
                  <a:srgbClr val="17365D"/>
                </a:solidFill>
                <a:latin typeface="Arial Black" panose="020B0A04020102020204" pitchFamily="34" charset="0"/>
                <a:ea typeface="Cambria" panose="02040503050406030204" pitchFamily="18" charset="0"/>
                <a:cs typeface="Verdana"/>
                <a:sym typeface="Verdana"/>
              </a:rPr>
              <a:t>DR.SARAVANA</a:t>
            </a:r>
            <a:endParaRPr b="1" dirty="0">
              <a:latin typeface="Arial Black" panose="020B0A04020102020204" pitchFamily="34"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Math" panose="02040503050406030204" pitchFamily="18" charset="0"/>
                <a:ea typeface="Cambria Math" panose="02040503050406030204" pitchFamily="18" charset="0"/>
                <a:cs typeface="Verdana"/>
                <a:sym typeface="Verdana"/>
              </a:rPr>
              <a:t>DR.SARAVANA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92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 Dalmia Cement</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sz="2400" b="1" dirty="0">
                <a:latin typeface="Cambria" panose="02040503050406030204" pitchFamily="18" charset="0"/>
                <a:ea typeface="Cambria" panose="02040503050406030204" pitchFamily="18" charset="0"/>
              </a:rPr>
              <a:t>Problem Description</a:t>
            </a:r>
            <a:r>
              <a:rPr lang="en-US" sz="2400" dirty="0">
                <a:latin typeface="Cambria" panose="02040503050406030204" pitchFamily="18" charset="0"/>
                <a:ea typeface="Cambria" panose="02040503050406030204" pitchFamily="18" charset="0"/>
              </a:rPr>
              <a:t>: For our project, which involves building a generic BOT mobile app for voice/textual chat interactions (via Flutter) and integrates with a Node.js backend for handling structured and unstructured queries (e.g., order status, payment status, etc.), you'll need a technology stack that includes both frontend and backend components.</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 COMPLICATED</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a:t>Timeline of Project</a:t>
            </a:r>
          </a:p>
        </p:txBody>
      </p:sp>
      <p:pic>
        <p:nvPicPr>
          <p:cNvPr id="5" name="Content Placeholder 4" descr="A graph on a blue background&#10;&#10;Description automatically generated">
            <a:extLst>
              <a:ext uri="{FF2B5EF4-FFF2-40B4-BE49-F238E27FC236}">
                <a16:creationId xmlns:a16="http://schemas.microsoft.com/office/drawing/2014/main" id="{47B2CE6B-962A-F7D6-4F04-04A76FD0F2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843884"/>
            <a:ext cx="5384800" cy="4038600"/>
          </a:xfrm>
          <a:noFill/>
        </p:spPr>
      </p:pic>
      <p:sp>
        <p:nvSpPr>
          <p:cNvPr id="10" name="Content Placeholder 3">
            <a:extLst>
              <a:ext uri="{FF2B5EF4-FFF2-40B4-BE49-F238E27FC236}">
                <a16:creationId xmlns:a16="http://schemas.microsoft.com/office/drawing/2014/main" id="{53EFE373-E202-AB1A-4441-5495B4F24D34}"/>
              </a:ext>
            </a:extLst>
          </p:cNvPr>
          <p:cNvSpPr>
            <a:spLocks noGrp="1"/>
          </p:cNvSpPr>
          <p:nvPr>
            <p:ph sz="half" idx="2"/>
          </p:nvPr>
        </p:nvSpPr>
        <p:spPr>
          <a:xfrm>
            <a:off x="6197600" y="1600203"/>
            <a:ext cx="5384800" cy="4525963"/>
          </a:xfrm>
        </p:spPr>
        <p:txBody>
          <a:bodyPr/>
          <a:lstStyle/>
          <a:p>
            <a:r>
              <a:rPr lang="en-US" dirty="0"/>
              <a:t>Review 0 :</a:t>
            </a:r>
            <a:r>
              <a:rPr lang="en-US" dirty="0">
                <a:latin typeface="Cambria" panose="02040503050406030204" pitchFamily="18" charset="0"/>
                <a:ea typeface="Cambria" panose="02040503050406030204" pitchFamily="18" charset="0"/>
              </a:rPr>
              <a:t> 18/09/2024</a:t>
            </a:r>
            <a:endParaRPr lang="en-US" dirty="0"/>
          </a:p>
          <a:p>
            <a:pPr marL="0" indent="0">
              <a:buNone/>
            </a:pPr>
            <a:r>
              <a:rPr lang="en-US" dirty="0"/>
              <a:t> </a:t>
            </a:r>
          </a:p>
          <a:p>
            <a:r>
              <a:rPr lang="en-US" dirty="0"/>
              <a:t>Review 1 :18/10/2025</a:t>
            </a:r>
          </a:p>
        </p:txBody>
      </p:sp>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GB" dirty="0"/>
              <a:t>User: What’s the weather today?</a:t>
            </a:r>
          </a:p>
          <a:p>
            <a:pPr>
              <a:buFont typeface="Wingdings" pitchFamily="2" charset="2"/>
              <a:buChar char="Ø"/>
            </a:pPr>
            <a:r>
              <a:rPr lang="en-GB" dirty="0"/>
              <a:t>Bot: I don't have live data, but you can check a weather website for the latest update in your area.</a:t>
            </a:r>
          </a:p>
          <a:p>
            <a:pPr marL="0" indent="0">
              <a:buNone/>
            </a:pPr>
            <a:endParaRPr lang="en-GB" dirty="0"/>
          </a:p>
          <a:p>
            <a:pPr>
              <a:buFont typeface="Wingdings" pitchFamily="2" charset="2"/>
              <a:buChar char="Ø"/>
            </a:pPr>
            <a:r>
              <a:rPr lang="en-GB" dirty="0"/>
              <a:t>User: What types of cement does Dalmia Cement offer?</a:t>
            </a:r>
          </a:p>
          <a:p>
            <a:pPr>
              <a:buFont typeface="Wingdings" pitchFamily="2" charset="2"/>
              <a:buChar char="Ø"/>
            </a:pPr>
            <a:r>
              <a:rPr lang="en-GB" dirty="0"/>
              <a:t>Bot: We offer a wide range of cement products such as Portland Pozzolana Cement, Ordinary Portland Cement, and Sulphate Resisting Portland Cement. Which one would you like more details on?</a:t>
            </a:r>
          </a:p>
          <a:p>
            <a:pPr>
              <a:buFont typeface="Wingdings" pitchFamily="2" charset="2"/>
              <a:buChar char="Ø"/>
            </a:pPr>
            <a:endParaRPr lang="en-GB" dirty="0"/>
          </a:p>
          <a:p>
            <a:pPr>
              <a:buFont typeface="Wingdings" pitchFamily="2" charset="2"/>
              <a:buChar char="Ø"/>
            </a:pPr>
            <a:r>
              <a:rPr lang="en-GB" dirty="0"/>
              <a:t>User: I’d like to order 10,000 bags of cement.</a:t>
            </a:r>
          </a:p>
          <a:p>
            <a:pPr>
              <a:buFont typeface="Wingdings" pitchFamily="2" charset="2"/>
              <a:buChar char="Ø"/>
            </a:pPr>
            <a:r>
              <a:rPr lang="en-GB" dirty="0"/>
              <a:t>Bot: Your order for 10,000 bags of Ordinary Portland Cement has been placed. It will be delivered within 5 business days.</a:t>
            </a:r>
          </a:p>
          <a:p>
            <a:pPr marL="0" indent="0">
              <a:buNone/>
            </a:pPr>
            <a:endParaRPr lang="en-GB" dirty="0"/>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IN" dirty="0">
                <a:solidFill>
                  <a:srgbClr val="000000"/>
                </a:solidFill>
                <a:latin typeface="-webkit-standard"/>
              </a:rPr>
              <a:t>I</a:t>
            </a:r>
            <a:r>
              <a:rPr lang="en-IN" b="0" i="0" u="none" strike="noStrike" dirty="0">
                <a:solidFill>
                  <a:srgbClr val="000000"/>
                </a:solidFill>
                <a:effectLst/>
                <a:latin typeface="-webkit-standard"/>
              </a:rPr>
              <a:t>mplementing a chatbot solution—whether text-based, voice-based, or both—for </a:t>
            </a:r>
            <a:r>
              <a:rPr lang="en-IN" b="1" i="0" u="sng" strike="noStrike" dirty="0">
                <a:solidFill>
                  <a:srgbClr val="000000"/>
                </a:solidFill>
                <a:effectLst/>
              </a:rPr>
              <a:t>Dalmia Cement</a:t>
            </a:r>
            <a:r>
              <a:rPr lang="en-IN" b="0" i="0" u="sng" strike="noStrike" dirty="0">
                <a:solidFill>
                  <a:srgbClr val="000000"/>
                </a:solidFill>
                <a:effectLst/>
                <a:latin typeface="-webkit-standard"/>
              </a:rPr>
              <a:t> </a:t>
            </a:r>
            <a:r>
              <a:rPr lang="en-IN" b="0" i="0" u="none" strike="noStrike" dirty="0">
                <a:solidFill>
                  <a:srgbClr val="000000"/>
                </a:solidFill>
                <a:effectLst/>
                <a:latin typeface="-webkit-standard"/>
              </a:rPr>
              <a:t>offers significant advantages across various facets of the organization. From </a:t>
            </a:r>
            <a:r>
              <a:rPr lang="en-IN" b="1" i="0" u="sng" strike="noStrike" dirty="0">
                <a:solidFill>
                  <a:srgbClr val="000000"/>
                </a:solidFill>
                <a:effectLst/>
              </a:rPr>
              <a:t>enhancing customer service</a:t>
            </a:r>
            <a:r>
              <a:rPr lang="en-IN" b="0" i="0" u="none" strike="noStrike" dirty="0">
                <a:solidFill>
                  <a:srgbClr val="000000"/>
                </a:solidFill>
                <a:effectLst/>
                <a:latin typeface="-webkit-standard"/>
              </a:rPr>
              <a:t> with quick responses about product information and order tracking, to </a:t>
            </a:r>
            <a:r>
              <a:rPr lang="en-IN" b="1" i="0" u="sng" strike="noStrike" dirty="0">
                <a:solidFill>
                  <a:srgbClr val="000000"/>
                </a:solidFill>
                <a:effectLst/>
              </a:rPr>
              <a:t>supporting internal operations</a:t>
            </a:r>
            <a:r>
              <a:rPr lang="en-IN" b="1" i="0" u="sng" strike="noStrike" dirty="0">
                <a:solidFill>
                  <a:srgbClr val="000000"/>
                </a:solidFill>
                <a:effectLst/>
                <a:latin typeface="-webkit-standard"/>
              </a:rPr>
              <a:t> </a:t>
            </a:r>
            <a:r>
              <a:rPr lang="en-IN" b="0" i="0" u="none" strike="noStrike" dirty="0">
                <a:solidFill>
                  <a:srgbClr val="000000"/>
                </a:solidFill>
                <a:effectLst/>
                <a:latin typeface="-webkit-standard"/>
              </a:rPr>
              <a:t>like employee assistance, maintenance scheduling, and sustainability reporting, a chatbot can drive efficiency, save time, and improve overall user experience.</a:t>
            </a:r>
          </a:p>
          <a:p>
            <a:r>
              <a:rPr lang="en-IN" b="0" i="0" u="none" strike="noStrike" dirty="0">
                <a:solidFill>
                  <a:srgbClr val="000000"/>
                </a:solidFill>
                <a:effectLst/>
                <a:latin typeface="-webkit-standard"/>
              </a:rPr>
              <a:t>By leveraging AI-driven chatbots, Dalmia Cement can significantly improve its operational efficiency, enhance customer engagement, and support strategic growth initiatives, all while reducing manual efforts. This positions the company as a forward-thinking organization, embracing digital transformation in the cement industry.</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a:t>
            </a:r>
            <a:r>
              <a:rPr lang="en-US" dirty="0" err="1">
                <a:latin typeface="Cambria" panose="02040503050406030204" pitchFamily="18" charset="0"/>
                <a:ea typeface="Cambria" panose="02040503050406030204" pitchFamily="18" charset="0"/>
                <a:hlinkClick r:id="rId3"/>
              </a:rPr>
              <a:t>github.com</a:t>
            </a:r>
            <a:r>
              <a:rPr lang="en-US" dirty="0">
                <a:latin typeface="Cambria" panose="02040503050406030204" pitchFamily="18" charset="0"/>
                <a:ea typeface="Cambria" panose="02040503050406030204" pitchFamily="18" charset="0"/>
                <a:hlinkClick r:id="rId3"/>
              </a:rPr>
              <a:t>/Darshan-61/</a:t>
            </a:r>
            <a:r>
              <a:rPr lang="en-US" dirty="0" err="1">
                <a:latin typeface="Cambria" panose="02040503050406030204" pitchFamily="18" charset="0"/>
                <a:ea typeface="Cambria" panose="02040503050406030204" pitchFamily="18" charset="0"/>
                <a:hlinkClick r:id="rId3"/>
              </a:rPr>
              <a:t>capstone_project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7500" lnSpcReduction="20000"/>
          </a:bodyPr>
          <a:lstStyle/>
          <a:p>
            <a:pPr marL="0" indent="0">
              <a:buNone/>
            </a:pPr>
            <a:r>
              <a:rPr lang="en-GB" dirty="0"/>
              <a:t>1.</a:t>
            </a:r>
            <a:r>
              <a:rPr lang="en-GB" sz="2400" dirty="0"/>
              <a:t>A Neural Conversational Model (</a:t>
            </a:r>
            <a:r>
              <a:rPr lang="en-GB" sz="2400" dirty="0" err="1"/>
              <a:t>Vinyals</a:t>
            </a:r>
            <a:r>
              <a:rPr lang="en-GB" sz="2400" dirty="0"/>
              <a:t> &amp; Le, 2015)  - Introduced sequence-to-sequence models for human-like conversation generation, foundational for chatbot architectures. </a:t>
            </a:r>
          </a:p>
          <a:p>
            <a:pPr marL="0" indent="0">
              <a:buNone/>
            </a:pPr>
            <a:r>
              <a:rPr lang="en-GB" sz="2400" dirty="0"/>
              <a:t>https://</a:t>
            </a:r>
            <a:r>
              <a:rPr lang="en-GB" sz="2400" dirty="0" err="1"/>
              <a:t>arxiv.org</a:t>
            </a:r>
            <a:r>
              <a:rPr lang="en-GB" sz="2400" dirty="0"/>
              <a:t>/abs/1506.05869 </a:t>
            </a:r>
          </a:p>
          <a:p>
            <a:pPr marL="0" indent="0">
              <a:buNone/>
            </a:pPr>
            <a:endParaRPr lang="en-GB" dirty="0"/>
          </a:p>
          <a:p>
            <a:pPr marL="0" indent="0">
              <a:buNone/>
            </a:pPr>
            <a:r>
              <a:rPr lang="en-GB" dirty="0"/>
              <a:t>2.</a:t>
            </a:r>
            <a:r>
              <a:rPr lang="en-GB" sz="2400" dirty="0"/>
              <a:t>Building End-to-End Dialogue Systems Using Generative Hierarchical Neural Networks (</a:t>
            </a:r>
            <a:r>
              <a:rPr lang="en-GB" sz="2400" dirty="0" err="1"/>
              <a:t>Serban</a:t>
            </a:r>
            <a:r>
              <a:rPr lang="en-GB" sz="2400" dirty="0"/>
              <a:t> et al., 2016)  - Proposed a hierarchical neural model to better handle conversation context in dialogue systems</a:t>
            </a:r>
            <a:r>
              <a:rPr lang="en-GB" dirty="0"/>
              <a:t>.</a:t>
            </a:r>
          </a:p>
          <a:p>
            <a:pPr marL="0" indent="0">
              <a:buNone/>
            </a:pPr>
            <a:r>
              <a:rPr lang="en-GB" dirty="0"/>
              <a:t>https://</a:t>
            </a:r>
            <a:r>
              <a:rPr lang="en-GB" dirty="0" err="1"/>
              <a:t>arxiv.org</a:t>
            </a:r>
            <a:r>
              <a:rPr lang="en-GB" dirty="0"/>
              <a:t>/abs/2006.12442</a:t>
            </a:r>
          </a:p>
          <a:p>
            <a:pPr marL="0" indent="0">
              <a:buNone/>
            </a:pPr>
            <a:endParaRPr lang="en-GB" dirty="0"/>
          </a:p>
          <a:p>
            <a:pPr marL="0" indent="0">
              <a:buNone/>
            </a:pPr>
            <a:r>
              <a:rPr lang="en-GB" dirty="0"/>
              <a:t>3.</a:t>
            </a:r>
            <a:r>
              <a:rPr lang="en-GB" sz="2400" dirty="0"/>
              <a:t>Improving Language Understanding by Generative Pre-Training (Radford et al., 2018)  - Developed GPT, a generative model trained on large datasets, which became crucial for conversational AI.</a:t>
            </a:r>
          </a:p>
          <a:p>
            <a:pPr marL="0" indent="0">
              <a:buNone/>
            </a:pPr>
            <a:endParaRPr lang="en-GB" dirty="0"/>
          </a:p>
          <a:p>
            <a:pPr marL="0" indent="0">
              <a:buNone/>
            </a:pPr>
            <a:r>
              <a:rPr lang="en-GB" dirty="0"/>
              <a:t>4.Speech and Language Processing (</a:t>
            </a:r>
            <a:r>
              <a:rPr lang="en-GB" dirty="0" err="1"/>
              <a:t>Jurafsky</a:t>
            </a:r>
            <a:r>
              <a:rPr lang="en-GB" dirty="0"/>
              <a:t> &amp; Martin, 2020)  - </a:t>
            </a:r>
            <a:r>
              <a:rPr lang="en-GB" sz="2400" dirty="0"/>
              <a:t>Comprehensive book on NLP and speech processing techniques, relevant for building text and voice chatbots.</a:t>
            </a:r>
          </a:p>
          <a:p>
            <a:pPr marL="0" indent="0">
              <a:buNone/>
            </a:pPr>
            <a:r>
              <a:rPr lang="en-GB" sz="2400" dirty="0"/>
              <a:t>https://</a:t>
            </a:r>
            <a:r>
              <a:rPr lang="en-GB" sz="2400" dirty="0" err="1"/>
              <a:t>arxiv.org</a:t>
            </a:r>
            <a:r>
              <a:rPr lang="en-GB" sz="2400" dirty="0"/>
              <a:t>/abs/2103.09916</a:t>
            </a: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62000" y="1105679"/>
            <a:ext cx="10668000" cy="4952997"/>
          </a:xfrm>
        </p:spPr>
        <p:txBody>
          <a:bodyPr/>
          <a:lstStyle/>
          <a:p>
            <a:endParaRPr lang="en-US" dirty="0"/>
          </a:p>
          <a:p>
            <a:r>
              <a:rPr lang="en-US" dirty="0"/>
              <a:t>This project aims to develop a versatile chatbot that supports both text and voice interactions. The bot leverages Natural Language Processing (NLP) and Machine Learning to understand user inputs and respond intelligently. By integrating speech recognition and text-to-speech features, users can communicate naturally through either typing or speaking, offering an engaging and flexible conversational experience. Key applications include virtual assistants, customer service automation, and real-time chat interfaces.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62000" y="1161662"/>
            <a:ext cx="10668000" cy="4952997"/>
          </a:xfrm>
        </p:spPr>
        <p:txBody>
          <a:bodyPr>
            <a:normAutofit lnSpcReduction="10000"/>
          </a:bodyPr>
          <a:lstStyle/>
          <a:p>
            <a:pPr marL="0" indent="0">
              <a:buNone/>
            </a:pPr>
            <a:r>
              <a:rPr lang="en-IN" sz="1600" b="1" dirty="0">
                <a:latin typeface="Helvetica Neue" panose="02000503000000020004" pitchFamily="2" charset="0"/>
              </a:rPr>
              <a:t>I</a:t>
            </a:r>
            <a:r>
              <a:rPr lang="en-IN" sz="1600" b="1" dirty="0">
                <a:effectLst/>
                <a:latin typeface="Helvetica Neue" panose="02000503000000020004" pitchFamily="2" charset="0"/>
              </a:rPr>
              <a:t>ntroduction</a:t>
            </a:r>
          </a:p>
          <a:p>
            <a:r>
              <a:rPr lang="en-IN" sz="1600" dirty="0">
                <a:effectLst/>
                <a:latin typeface="Helvetica Neue" panose="02000503000000020004" pitchFamily="2" charset="0"/>
              </a:rPr>
              <a:t>Textual Chatbots AI systems designed to interact using text-based interfaces.</a:t>
            </a:r>
          </a:p>
          <a:p>
            <a:r>
              <a:rPr lang="en-IN" sz="1600" dirty="0">
                <a:effectLst/>
                <a:latin typeface="Helvetica Neue" panose="02000503000000020004" pitchFamily="2" charset="0"/>
              </a:rPr>
              <a:t>Voice Chatbots Use Automatic Speech Recognition (ASR) and Text-to-Speech (TTS) for speech interactions.</a:t>
            </a:r>
          </a:p>
          <a:p>
            <a:r>
              <a:rPr lang="en-IN" sz="1600" dirty="0">
                <a:effectLst/>
                <a:latin typeface="Helvetica Neue" panose="02000503000000020004" pitchFamily="2" charset="0"/>
              </a:rPr>
              <a:t>Python's Role Python is widely used due to its libraries and simplicity for chatbot development.</a:t>
            </a:r>
          </a:p>
          <a:p>
            <a:pPr marL="0" indent="0">
              <a:buNone/>
            </a:pPr>
            <a:endParaRPr lang="en-IN" sz="1600" dirty="0">
              <a:effectLst/>
              <a:latin typeface="Helvetica Neue" panose="02000503000000020004" pitchFamily="2" charset="0"/>
            </a:endParaRPr>
          </a:p>
          <a:p>
            <a:pPr marL="0" indent="0">
              <a:buNone/>
            </a:pPr>
            <a:r>
              <a:rPr lang="en-IN" sz="1600" b="1" dirty="0">
                <a:effectLst/>
                <a:latin typeface="Helvetica Neue" panose="02000503000000020004" pitchFamily="2" charset="0"/>
              </a:rPr>
              <a:t>Key Components in Research</a:t>
            </a:r>
          </a:p>
          <a:p>
            <a:pPr marL="0" indent="0">
              <a:buNone/>
            </a:pPr>
            <a:r>
              <a:rPr lang="en-IN" sz="1600" u="sng" dirty="0">
                <a:effectLst/>
                <a:latin typeface="Helvetica Neue" panose="02000503000000020004" pitchFamily="2" charset="0"/>
              </a:rPr>
              <a:t>Natural Language Processing (NLP)</a:t>
            </a:r>
          </a:p>
          <a:p>
            <a:r>
              <a:rPr lang="en-IN" sz="1600" dirty="0">
                <a:effectLst/>
                <a:latin typeface="Helvetica Neue" panose="02000503000000020004" pitchFamily="2" charset="0"/>
              </a:rPr>
              <a:t>Libraries like NLTK, </a:t>
            </a:r>
            <a:r>
              <a:rPr lang="en-IN" sz="1600" dirty="0" err="1">
                <a:effectLst/>
                <a:latin typeface="Helvetica Neue" panose="02000503000000020004" pitchFamily="2" charset="0"/>
              </a:rPr>
              <a:t>spaCy</a:t>
            </a:r>
            <a:r>
              <a:rPr lang="en-IN" sz="1600" dirty="0">
                <a:effectLst/>
                <a:latin typeface="Helvetica Neue" panose="02000503000000020004" pitchFamily="2" charset="0"/>
              </a:rPr>
              <a:t>, and Rasa are crucial for handling text input, intent recognition, and dialogue management.</a:t>
            </a:r>
          </a:p>
          <a:p>
            <a:r>
              <a:rPr lang="en-IN" sz="1600" dirty="0">
                <a:effectLst/>
                <a:latin typeface="Helvetica Neue" panose="02000503000000020004" pitchFamily="2" charset="0"/>
              </a:rPr>
              <a:t>Research shows that Rasa provides strong support for machine learning-based conversational AI.</a:t>
            </a:r>
          </a:p>
          <a:p>
            <a:pPr marL="0" indent="0">
              <a:buNone/>
            </a:pPr>
            <a:endParaRPr lang="en-IN" sz="1600" dirty="0">
              <a:latin typeface="Helvetica Neue" panose="02000503000000020004" pitchFamily="2" charset="0"/>
            </a:endParaRPr>
          </a:p>
          <a:p>
            <a:pPr marL="0" indent="0">
              <a:buNone/>
            </a:pPr>
            <a:r>
              <a:rPr lang="en-IN" sz="1600" u="sng" dirty="0">
                <a:effectLst/>
                <a:latin typeface="Helvetica Neue" panose="02000503000000020004" pitchFamily="2" charset="0"/>
              </a:rPr>
              <a:t>Speech Processing</a:t>
            </a:r>
          </a:p>
          <a:p>
            <a:r>
              <a:rPr lang="en-IN" sz="1600" dirty="0" err="1">
                <a:effectLst/>
                <a:latin typeface="Helvetica Neue" panose="02000503000000020004" pitchFamily="2" charset="0"/>
              </a:rPr>
              <a:t>SpeechRecognition</a:t>
            </a:r>
            <a:r>
              <a:rPr lang="en-IN" sz="1600" dirty="0">
                <a:latin typeface="Helvetica Neue" panose="02000503000000020004" pitchFamily="2" charset="0"/>
              </a:rPr>
              <a:t> </a:t>
            </a:r>
            <a:r>
              <a:rPr lang="en-IN" sz="1600" dirty="0">
                <a:effectLst/>
                <a:latin typeface="Helvetica Neue" panose="02000503000000020004" pitchFamily="2" charset="0"/>
              </a:rPr>
              <a:t>and pyttsx3 have been studied for real-time speech-to-text and text-to-speech conversion.</a:t>
            </a:r>
          </a:p>
          <a:p>
            <a:r>
              <a:rPr lang="en-IN" sz="1600" dirty="0">
                <a:effectLst/>
                <a:latin typeface="Helvetica Neue" panose="02000503000000020004" pitchFamily="2" charset="0"/>
              </a:rPr>
              <a:t>Cloud services like Google Cloud Speech-to-Text API are often used for high-accuracy ASR.</a:t>
            </a:r>
          </a:p>
          <a:p>
            <a:pPr marL="0" indent="0">
              <a:buNone/>
            </a:pPr>
            <a:r>
              <a:rPr lang="en-IN" sz="1600" dirty="0">
                <a:effectLst/>
                <a:latin typeface="Helvetica Neue" panose="02000503000000020004" pitchFamily="2" charset="0"/>
              </a:rPr>
              <a:t>  </a:t>
            </a:r>
          </a:p>
          <a:p>
            <a:pPr marL="0" indent="0">
              <a:buNone/>
            </a:pPr>
            <a:r>
              <a:rPr lang="en-IN" sz="1600" u="sng" dirty="0">
                <a:effectLst/>
                <a:latin typeface="Helvetica Neue" panose="02000503000000020004" pitchFamily="2" charset="0"/>
              </a:rPr>
              <a:t>Applications</a:t>
            </a:r>
          </a:p>
          <a:p>
            <a:r>
              <a:rPr lang="en-IN" sz="1600" dirty="0">
                <a:effectLst/>
                <a:latin typeface="Helvetica Neue" panose="02000503000000020004" pitchFamily="2" charset="0"/>
              </a:rPr>
              <a:t>Text chatbots are used in customer service, ecommerce, and healthcare.</a:t>
            </a:r>
          </a:p>
          <a:p>
            <a:r>
              <a:rPr lang="en-IN" sz="1600" dirty="0">
                <a:effectLst/>
                <a:latin typeface="Helvetica Neue" panose="02000503000000020004" pitchFamily="2" charset="0"/>
              </a:rPr>
              <a:t>Voice chatbots have been applied in virtual assistants (e.g., healthcare bots like </a:t>
            </a:r>
            <a:r>
              <a:rPr lang="en-IN" sz="1600" dirty="0" err="1">
                <a:effectLst/>
                <a:latin typeface="Helvetica Neue" panose="02000503000000020004" pitchFamily="2" charset="0"/>
              </a:rPr>
              <a:t>Woebot</a:t>
            </a:r>
            <a:r>
              <a:rPr lang="en-IN" sz="1600" dirty="0">
                <a:effectLst/>
                <a:latin typeface="Helvetica Neue" panose="02000503000000020004" pitchFamily="2" charset="0"/>
              </a:rPr>
              <a:t>) and smart devices.</a:t>
            </a:r>
          </a:p>
          <a:p>
            <a:endParaRPr lang="en-GB" sz="22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8EB02-D546-0F97-5E7E-44DBE70625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BACF6-FFF0-E62C-5FAC-91F63706A6F8}"/>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A03D01BD-FAF9-D475-E571-96114FF667DC}"/>
              </a:ext>
            </a:extLst>
          </p:cNvPr>
          <p:cNvSpPr>
            <a:spLocks noGrp="1"/>
          </p:cNvSpPr>
          <p:nvPr>
            <p:ph idx="1"/>
          </p:nvPr>
        </p:nvSpPr>
        <p:spPr>
          <a:xfrm>
            <a:off x="762000" y="1161662"/>
            <a:ext cx="10668000" cy="4952997"/>
          </a:xfrm>
        </p:spPr>
        <p:txBody>
          <a:bodyPr>
            <a:noAutofit/>
          </a:bodyPr>
          <a:lstStyle/>
          <a:p>
            <a:pPr marL="0" indent="0">
              <a:buNone/>
            </a:pPr>
            <a:r>
              <a:rPr lang="en-IN" sz="1600" b="1" dirty="0">
                <a:effectLst/>
                <a:latin typeface="Helvetica Neue" panose="02000503000000020004" pitchFamily="2" charset="0"/>
              </a:rPr>
              <a:t>Challenges in Development</a:t>
            </a:r>
          </a:p>
          <a:p>
            <a:pPr marL="0" indent="0">
              <a:buNone/>
            </a:pPr>
            <a:r>
              <a:rPr lang="en-IN" sz="1600" u="sng" dirty="0">
                <a:effectLst/>
                <a:latin typeface="Helvetica Neue" panose="02000503000000020004" pitchFamily="2" charset="0"/>
              </a:rPr>
              <a:t>NLP Challenges</a:t>
            </a:r>
          </a:p>
          <a:p>
            <a:r>
              <a:rPr lang="en-IN" sz="1600" dirty="0">
                <a:effectLst/>
                <a:latin typeface="Helvetica Neue" panose="02000503000000020004" pitchFamily="2" charset="0"/>
              </a:rPr>
              <a:t>Difficulty in understanding user context and intent shifts.</a:t>
            </a:r>
          </a:p>
          <a:p>
            <a:r>
              <a:rPr lang="en-IN" sz="1600" dirty="0">
                <a:effectLst/>
                <a:latin typeface="Helvetica Neue" panose="02000503000000020004" pitchFamily="2" charset="0"/>
              </a:rPr>
              <a:t>Studies point to challenges with ambiguous queries and handling diverse languages.</a:t>
            </a:r>
          </a:p>
          <a:p>
            <a:pPr marL="0" indent="0">
              <a:buNone/>
            </a:pPr>
            <a:endParaRPr lang="en-IN" sz="1600" dirty="0">
              <a:latin typeface="Helvetica Neue" panose="02000503000000020004" pitchFamily="2" charset="0"/>
            </a:endParaRPr>
          </a:p>
          <a:p>
            <a:pPr marL="0" indent="0">
              <a:buNone/>
            </a:pPr>
            <a:r>
              <a:rPr lang="en-IN" sz="1600" u="sng" dirty="0">
                <a:effectLst/>
                <a:latin typeface="Helvetica Neue" panose="02000503000000020004" pitchFamily="2" charset="0"/>
              </a:rPr>
              <a:t>Voice Chatbot Limitations</a:t>
            </a:r>
          </a:p>
          <a:p>
            <a:r>
              <a:rPr lang="en-IN" sz="1600" dirty="0">
                <a:effectLst/>
                <a:latin typeface="Helvetica Neue" panose="02000503000000020004" pitchFamily="2" charset="0"/>
              </a:rPr>
              <a:t>Research highlights issues with latency in ASR and TTS.</a:t>
            </a:r>
          </a:p>
          <a:p>
            <a:r>
              <a:rPr lang="en-IN" sz="1600" dirty="0">
                <a:effectLst/>
                <a:latin typeface="Helvetica Neue" panose="02000503000000020004" pitchFamily="2" charset="0"/>
              </a:rPr>
              <a:t>Noise interference and accents can reduce the accuracy of voice recognition.</a:t>
            </a:r>
          </a:p>
          <a:p>
            <a:pPr marL="0" indent="0">
              <a:buNone/>
            </a:pPr>
            <a:r>
              <a:rPr lang="en-IN" sz="1600" b="1" dirty="0">
                <a:effectLst/>
                <a:latin typeface="Helvetica Neue" panose="02000503000000020004" pitchFamily="2" charset="0"/>
              </a:rPr>
              <a:t>Recent Advances</a:t>
            </a:r>
          </a:p>
          <a:p>
            <a:pPr marL="0" indent="0">
              <a:buNone/>
            </a:pPr>
            <a:r>
              <a:rPr lang="en-IN" sz="1600" u="sng" dirty="0">
                <a:effectLst/>
                <a:latin typeface="Helvetica Neue" panose="02000503000000020004" pitchFamily="2" charset="0"/>
              </a:rPr>
              <a:t>Deep Learning in Chatbots</a:t>
            </a:r>
          </a:p>
          <a:p>
            <a:r>
              <a:rPr lang="en-IN" sz="1600" dirty="0">
                <a:effectLst/>
                <a:latin typeface="Helvetica Neue" panose="02000503000000020004" pitchFamily="2" charset="0"/>
              </a:rPr>
              <a:t>Transformer models (e.g., BERT, GPT) are improving the ability of chatbots to understand context and provide more natural interactions.</a:t>
            </a:r>
          </a:p>
          <a:p>
            <a:r>
              <a:rPr lang="en-IN" sz="1600" dirty="0">
                <a:effectLst/>
                <a:latin typeface="Helvetica Neue" panose="02000503000000020004" pitchFamily="2" charset="0"/>
              </a:rPr>
              <a:t>These models are being integrated with Python-based frameworks for enhanced chatbot experiences.</a:t>
            </a:r>
          </a:p>
          <a:p>
            <a:pPr marL="0" indent="0">
              <a:buNone/>
            </a:pPr>
            <a:r>
              <a:rPr lang="en-IN" sz="1600" b="1" dirty="0">
                <a:effectLst/>
                <a:latin typeface="Helvetica Neue" panose="02000503000000020004" pitchFamily="2" charset="0"/>
              </a:rPr>
              <a:t>Future Directions</a:t>
            </a:r>
          </a:p>
          <a:p>
            <a:r>
              <a:rPr lang="en-IN" sz="1600" dirty="0">
                <a:effectLst/>
                <a:latin typeface="Helvetica Neue" panose="02000503000000020004" pitchFamily="2" charset="0"/>
              </a:rPr>
              <a:t>Multimodal Systems Combining text, voice, and even image input for more robust conversational agents.</a:t>
            </a:r>
          </a:p>
          <a:p>
            <a:r>
              <a:rPr lang="en-IN" sz="1600" dirty="0">
                <a:effectLst/>
                <a:latin typeface="Helvetica Neue" panose="02000503000000020004" pitchFamily="2" charset="0"/>
              </a:rPr>
              <a:t>Ethical Considerations More research is focusing on chatbot privacy, data handling, and addressing biases, particularly in voice data.</a:t>
            </a:r>
          </a:p>
        </p:txBody>
      </p:sp>
    </p:spTree>
    <p:extLst>
      <p:ext uri="{BB962C8B-B14F-4D97-AF65-F5344CB8AC3E}">
        <p14:creationId xmlns:p14="http://schemas.microsoft.com/office/powerpoint/2010/main" val="385821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812800" y="1348275"/>
            <a:ext cx="10668000" cy="4952997"/>
          </a:xfrm>
        </p:spPr>
        <p:txBody>
          <a:bodyPr/>
          <a:lstStyle/>
          <a:p>
            <a:r>
              <a:rPr lang="en-US" dirty="0"/>
              <a:t> Limited contextual understanding </a:t>
            </a:r>
          </a:p>
          <a:p>
            <a:r>
              <a:rPr lang="en-US" dirty="0"/>
              <a:t> Lack of natural language generation </a:t>
            </a:r>
          </a:p>
          <a:p>
            <a:r>
              <a:rPr lang="en-US" dirty="0"/>
              <a:t> Difficulty understanding emotions </a:t>
            </a:r>
          </a:p>
          <a:p>
            <a:r>
              <a:rPr lang="en-US" dirty="0"/>
              <a:t> Domain specificity </a:t>
            </a:r>
          </a:p>
          <a:p>
            <a:r>
              <a:rPr lang="en-US" dirty="0"/>
              <a:t> Ethical considerations</a:t>
            </a:r>
          </a:p>
          <a:p>
            <a:r>
              <a:rPr lang="en-US" dirty="0"/>
              <a:t> Technical limitations</a:t>
            </a:r>
            <a:endParaRPr lang="en-IN"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082351"/>
            <a:ext cx="10668000" cy="4976325"/>
          </a:xfrm>
        </p:spPr>
        <p:txBody>
          <a:bodyPr>
            <a:normAutofit/>
          </a:bodyPr>
          <a:lstStyle/>
          <a:p>
            <a:pPr marL="0" indent="0">
              <a:buNone/>
            </a:pPr>
            <a:r>
              <a:rPr lang="en-GB" sz="2000" b="1" dirty="0"/>
              <a:t>1 Enhanced Contextual Understanding and Natural Language Generation </a:t>
            </a:r>
          </a:p>
          <a:p>
            <a:r>
              <a:rPr lang="en-GB" sz="2000" dirty="0"/>
              <a:t>Leverage advanced NLP techniques (transformers, RNNs, GNNs) </a:t>
            </a:r>
          </a:p>
          <a:p>
            <a:r>
              <a:rPr lang="en-GB" sz="2000" dirty="0"/>
              <a:t>Utilize world knowledge (external knowledge bases) </a:t>
            </a:r>
          </a:p>
          <a:p>
            <a:r>
              <a:rPr lang="en-GB" sz="2000" dirty="0"/>
              <a:t>Employ generative models (GANs, VAEs) </a:t>
            </a:r>
          </a:p>
          <a:p>
            <a:r>
              <a:rPr lang="en-GB" sz="2000" dirty="0"/>
              <a:t>Implement reinforcement learning.</a:t>
            </a:r>
          </a:p>
          <a:p>
            <a:pPr marL="0" indent="0">
              <a:buNone/>
            </a:pPr>
            <a:r>
              <a:rPr lang="en-GB" sz="2000" b="1" dirty="0"/>
              <a:t>2 Enhanced Emotional Intelligence, Domain Adaptability, and Ethical             Considerations </a:t>
            </a:r>
          </a:p>
          <a:p>
            <a:r>
              <a:rPr lang="en-GB" sz="2000" dirty="0"/>
              <a:t>Develop emotion detection models </a:t>
            </a:r>
          </a:p>
          <a:p>
            <a:r>
              <a:rPr lang="en-GB" sz="2000" dirty="0"/>
              <a:t>Implement empathetic response generation </a:t>
            </a:r>
          </a:p>
          <a:p>
            <a:r>
              <a:rPr lang="en-GB" sz="2000" dirty="0"/>
              <a:t>Utilize transfer learning </a:t>
            </a:r>
          </a:p>
          <a:p>
            <a:r>
              <a:rPr lang="en-GB" sz="2000" dirty="0"/>
              <a:t>Implement few-shot learning </a:t>
            </a:r>
          </a:p>
          <a:p>
            <a:r>
              <a:rPr lang="en-GB" sz="2000" dirty="0"/>
              <a:t>Ensure bias mitigation </a:t>
            </a:r>
          </a:p>
          <a:p>
            <a:r>
              <a:rPr lang="en-GB" sz="2000" dirty="0"/>
              <a:t>Implement transparency and accountability.</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672841" y="1068356"/>
            <a:ext cx="10668000" cy="4952997"/>
          </a:xfrm>
        </p:spPr>
        <p:txBody>
          <a:bodyPr>
            <a:normAutofit/>
          </a:bodyPr>
          <a:lstStyle/>
          <a:p>
            <a:r>
              <a:rPr lang="en-US" dirty="0"/>
              <a:t>Enhance contextual understanding: Improve chatbots' ability to comprehend the broader context of a conversation. </a:t>
            </a:r>
          </a:p>
          <a:p>
            <a:r>
              <a:rPr lang="en-US" dirty="0"/>
              <a:t>Improve natural language generation: Generate more creative, informative, and engaging responses. </a:t>
            </a:r>
          </a:p>
          <a:p>
            <a:r>
              <a:rPr lang="en-US" dirty="0"/>
              <a:t>Enhance emotional intelligence: Enable chatbots to recognize and respond appropriately to emotions. </a:t>
            </a:r>
          </a:p>
          <a:p>
            <a:r>
              <a:rPr lang="en-US" dirty="0"/>
              <a:t>Increase domain adaptability: Make chatbots more versatile and adaptable to new domains and tasks. </a:t>
            </a:r>
          </a:p>
          <a:p>
            <a:r>
              <a:rPr lang="en-US" dirty="0"/>
              <a:t>Address ethical concerns: Ensure chatbots are unbiased, transparent, and accountable. </a:t>
            </a:r>
          </a:p>
          <a:p>
            <a:r>
              <a:rPr lang="en-US" dirty="0"/>
              <a:t>Optimize technical performance: Improve computational efficiency and real-time processing capabilities.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1369108"/>
            <a:ext cx="10668000" cy="4952997"/>
          </a:xfrm>
        </p:spPr>
        <p:txBody>
          <a:bodyPr/>
          <a:lstStyle/>
          <a:p>
            <a:r>
              <a:rPr lang="en-IN" dirty="0"/>
              <a:t>Data Collection and Preprocessing</a:t>
            </a:r>
          </a:p>
          <a:p>
            <a:r>
              <a:rPr lang="en-IN" dirty="0"/>
              <a:t>Feature Engineering</a:t>
            </a:r>
          </a:p>
          <a:p>
            <a:r>
              <a:rPr lang="en-IN" dirty="0"/>
              <a:t>Model Selection and Training</a:t>
            </a:r>
          </a:p>
          <a:p>
            <a:r>
              <a:rPr lang="en-IN" dirty="0"/>
              <a:t>Model Evaluation</a:t>
            </a:r>
          </a:p>
          <a:p>
            <a:r>
              <a:rPr lang="en-IN" dirty="0"/>
              <a:t>Deployment and Monitoring</a:t>
            </a:r>
          </a:p>
          <a:p>
            <a:r>
              <a:rPr lang="en-GB" dirty="0"/>
              <a:t> Ethical Considerations</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9" name="Content Placeholder 4">
            <a:extLst>
              <a:ext uri="{FF2B5EF4-FFF2-40B4-BE49-F238E27FC236}">
                <a16:creationId xmlns:a16="http://schemas.microsoft.com/office/drawing/2014/main" id="{8522F343-D7D4-E156-60E7-36BEDCE774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521375"/>
            <a:ext cx="9525000" cy="3990975"/>
          </a:xfr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327</TotalTime>
  <Words>1217</Words>
  <Application>Microsoft Macintosh PowerPoint</Application>
  <PresentationFormat>Widescreen</PresentationFormat>
  <Paragraphs>145</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-webkit-standard</vt:lpstr>
      <vt:lpstr>Arial</vt:lpstr>
      <vt:lpstr>Arial Black</vt:lpstr>
      <vt:lpstr>Bookman Old Style</vt:lpstr>
      <vt:lpstr>Calibri</vt:lpstr>
      <vt:lpstr>Cambria</vt:lpstr>
      <vt:lpstr>Cambria Math</vt:lpstr>
      <vt:lpstr>Helvetica Neue</vt:lpstr>
      <vt:lpstr>Verdana</vt:lpstr>
      <vt:lpstr>Wingdings</vt:lpstr>
      <vt:lpstr>Bioinformatics</vt:lpstr>
      <vt:lpstr>VOICE/TEXTUAL CHAT BOT MOBILE APP</vt:lpstr>
      <vt:lpstr>Introduction</vt:lpstr>
      <vt:lpstr>Literature Review</vt:lpstr>
      <vt:lpstr>Literature Review</vt:lpstr>
      <vt:lpstr>Existing method Drawback</vt:lpstr>
      <vt:lpstr>Proposed Method</vt:lpstr>
      <vt:lpstr>Objectives</vt:lpstr>
      <vt:lpstr>Methodology</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PREM</cp:lastModifiedBy>
  <cp:revision>21</cp:revision>
  <dcterms:created xsi:type="dcterms:W3CDTF">2023-03-16T03:26:27Z</dcterms:created>
  <dcterms:modified xsi:type="dcterms:W3CDTF">2024-10-18T06:19:45Z</dcterms:modified>
</cp:coreProperties>
</file>