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69" r:id="rId5"/>
    <p:sldId id="270" r:id="rId6"/>
    <p:sldId id="271" r:id="rId7"/>
    <p:sldId id="272" r:id="rId8"/>
    <p:sldId id="273" r:id="rId9"/>
    <p:sldId id="274" r:id="rId10"/>
    <p:sldId id="276" r:id="rId11"/>
    <p:sldId id="265" r:id="rId12"/>
    <p:sldId id="267" r:id="rId13"/>
    <p:sldId id="275" r:id="rId14"/>
    <p:sldId id="277" r:id="rId15"/>
    <p:sldId id="278" r:id="rId16"/>
    <p:sldId id="279" r:id="rId17"/>
    <p:sldId id="280" r:id="rId18"/>
    <p:sldId id="281" r:id="rId19"/>
    <p:sldId id="282" r:id="rId20"/>
    <p:sldId id="260"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274102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362690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17227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3364237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4527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772751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298581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208876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326116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7949E-DDCF-491F-AF9C-770EACF3C262}" type="datetimeFigureOut">
              <a:rPr lang="en-IN" smtClean="0"/>
              <a:t>06-05-2022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75625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37949E-DDCF-491F-AF9C-770EACF3C262}"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3573426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37949E-DDCF-491F-AF9C-770EACF3C262}" type="datetimeFigureOut">
              <a:rPr lang="en-IN" smtClean="0"/>
              <a:t>06-05-2022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235175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37949E-DDCF-491F-AF9C-770EACF3C262}" type="datetimeFigureOut">
              <a:rPr lang="en-IN" smtClean="0"/>
              <a:t>06-05-2022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349336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7949E-DDCF-491F-AF9C-770EACF3C262}" type="datetimeFigureOut">
              <a:rPr lang="en-IN" smtClean="0"/>
              <a:t>06-05-2022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23864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7949E-DDCF-491F-AF9C-770EACF3C262}"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297984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7949E-DDCF-491F-AF9C-770EACF3C262}" type="datetimeFigureOut">
              <a:rPr lang="en-IN" smtClean="0"/>
              <a:t>06-05-2022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0A1AF1-1F23-401C-BA39-52E49E6DDAC2}" type="slidenum">
              <a:rPr lang="en-IN" smtClean="0"/>
              <a:t>‹#›</a:t>
            </a:fld>
            <a:endParaRPr lang="en-IN"/>
          </a:p>
        </p:txBody>
      </p:sp>
    </p:spTree>
    <p:extLst>
      <p:ext uri="{BB962C8B-B14F-4D97-AF65-F5344CB8AC3E}">
        <p14:creationId xmlns:p14="http://schemas.microsoft.com/office/powerpoint/2010/main" val="208420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37949E-DDCF-491F-AF9C-770EACF3C262}" type="datetimeFigureOut">
              <a:rPr lang="en-IN" smtClean="0"/>
              <a:t>06-05-2022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0A1AF1-1F23-401C-BA39-52E49E6DDAC2}" type="slidenum">
              <a:rPr lang="en-IN" smtClean="0"/>
              <a:t>‹#›</a:t>
            </a:fld>
            <a:endParaRPr lang="en-IN"/>
          </a:p>
        </p:txBody>
      </p:sp>
    </p:spTree>
    <p:extLst>
      <p:ext uri="{BB962C8B-B14F-4D97-AF65-F5344CB8AC3E}">
        <p14:creationId xmlns:p14="http://schemas.microsoft.com/office/powerpoint/2010/main" val="3978748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1375-184B-41A2-80E3-6614662C1656}"/>
              </a:ext>
            </a:extLst>
          </p:cNvPr>
          <p:cNvSpPr>
            <a:spLocks noGrp="1"/>
          </p:cNvSpPr>
          <p:nvPr>
            <p:ph type="ctrTitle"/>
          </p:nvPr>
        </p:nvSpPr>
        <p:spPr>
          <a:xfrm>
            <a:off x="1297459" y="2162432"/>
            <a:ext cx="7976544" cy="1888404"/>
          </a:xfrm>
        </p:spPr>
        <p:txBody>
          <a:bodyPr anchor="ctr">
            <a:normAutofit fontScale="90000"/>
          </a:bodyPr>
          <a:lstStyle/>
          <a:p>
            <a:pPr algn="ctr"/>
            <a:r>
              <a:rPr lang="en-US" sz="4800" dirty="0">
                <a:latin typeface="Algerian" panose="04020705040A02060702" pitchFamily="82" charset="0"/>
                <a:cs typeface="Times New Roman" panose="02020603050405020304" pitchFamily="18" charset="0"/>
              </a:rPr>
              <a:t>COMPUTER HARDWARE SHOP MANAGEMENT (JAVA)</a:t>
            </a:r>
            <a:endParaRPr lang="en-IN" sz="4800" dirty="0">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a16="http://schemas.microsoft.com/office/drawing/2014/main" id="{29B359ED-1421-498C-9595-101C5AB4D885}"/>
              </a:ext>
            </a:extLst>
          </p:cNvPr>
          <p:cNvSpPr>
            <a:spLocks noGrp="1"/>
          </p:cNvSpPr>
          <p:nvPr>
            <p:ph type="subTitle" idx="1"/>
          </p:nvPr>
        </p:nvSpPr>
        <p:spPr>
          <a:xfrm>
            <a:off x="4889157" y="4079875"/>
            <a:ext cx="5778843" cy="1655762"/>
          </a:xfrm>
        </p:spPr>
        <p:txBody>
          <a:bodyPr anchor="ctr">
            <a:normAutofit fontScale="92500" lnSpcReduction="20000"/>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DEEPAK M. MANE (24025)</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DARSHAN B. BHOSALE (24006)</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KUNAL N. NEVKAR (24098)</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SHRINIVAS D. KAMLAPURKAR (24153)</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KAPIL R </a:t>
            </a:r>
            <a:r>
              <a:rPr lang="en-US">
                <a:latin typeface="Times New Roman" panose="02020603050405020304" pitchFamily="18" charset="0"/>
                <a:cs typeface="Times New Roman" panose="02020603050405020304" pitchFamily="18" charset="0"/>
              </a:rPr>
              <a:t>VARSALE (24172)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0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69DE3C-05C1-C1F7-C14E-4A21043E473A}"/>
              </a:ext>
            </a:extLst>
          </p:cNvPr>
          <p:cNvSpPr>
            <a:spLocks noGrp="1"/>
          </p:cNvSpPr>
          <p:nvPr>
            <p:ph idx="1"/>
          </p:nvPr>
        </p:nvSpPr>
        <p:spPr>
          <a:xfrm>
            <a:off x="316726" y="306032"/>
            <a:ext cx="2632535" cy="389427"/>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33CD97-557A-ECAA-CE54-DDD249ED8D75}"/>
              </a:ext>
            </a:extLst>
          </p:cNvPr>
          <p:cNvPicPr>
            <a:picLocks noChangeAspect="1"/>
          </p:cNvPicPr>
          <p:nvPr/>
        </p:nvPicPr>
        <p:blipFill rotWithShape="1">
          <a:blip r:embed="rId2"/>
          <a:srcRect b="3365"/>
          <a:stretch/>
        </p:blipFill>
        <p:spPr bwMode="auto">
          <a:xfrm>
            <a:off x="3291318" y="1"/>
            <a:ext cx="5646619" cy="6748530"/>
          </a:xfrm>
          <a:prstGeom prst="rect">
            <a:avLst/>
          </a:prstGeom>
          <a:noFill/>
          <a:ln w="9525">
            <a:noFill/>
            <a:miter lim="800000"/>
            <a:headEnd/>
            <a:tailEnd/>
          </a:ln>
        </p:spPr>
      </p:pic>
    </p:spTree>
    <p:extLst>
      <p:ext uri="{BB962C8B-B14F-4D97-AF65-F5344CB8AC3E}">
        <p14:creationId xmlns:p14="http://schemas.microsoft.com/office/powerpoint/2010/main" val="238612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B60482F-E1EF-46A3-A6A2-68CD9071A9C5}"/>
              </a:ext>
            </a:extLst>
          </p:cNvPr>
          <p:cNvGrpSpPr>
            <a:grpSpLocks/>
          </p:cNvGrpSpPr>
          <p:nvPr/>
        </p:nvGrpSpPr>
        <p:grpSpPr bwMode="auto">
          <a:xfrm>
            <a:off x="3747142" y="415797"/>
            <a:ext cx="4963297" cy="5986077"/>
            <a:chOff x="3135" y="2115"/>
            <a:chExt cx="6360" cy="10080"/>
          </a:xfrm>
        </p:grpSpPr>
        <p:sp>
          <p:nvSpPr>
            <p:cNvPr id="5" name="Rectangle 4">
              <a:extLst>
                <a:ext uri="{FF2B5EF4-FFF2-40B4-BE49-F238E27FC236}">
                  <a16:creationId xmlns:a16="http://schemas.microsoft.com/office/drawing/2014/main" id="{B8F43D20-53A1-4488-9530-C6A8E029B6FD}"/>
                </a:ext>
              </a:extLst>
            </p:cNvPr>
            <p:cNvSpPr>
              <a:spLocks noChangeArrowheads="1"/>
            </p:cNvSpPr>
            <p:nvPr/>
          </p:nvSpPr>
          <p:spPr bwMode="auto">
            <a:xfrm>
              <a:off x="3285" y="2115"/>
              <a:ext cx="312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Owner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CF0C2757-8CD8-4CFA-A07F-43A64E9D83C5}"/>
                </a:ext>
              </a:extLst>
            </p:cNvPr>
            <p:cNvSpPr>
              <a:spLocks noChangeArrowheads="1"/>
            </p:cNvSpPr>
            <p:nvPr/>
          </p:nvSpPr>
          <p:spPr bwMode="auto">
            <a:xfrm>
              <a:off x="4125" y="3375"/>
              <a:ext cx="132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Login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23A24D47-5E40-4E2E-8BBC-4F6955A8305E}"/>
                </a:ext>
              </a:extLst>
            </p:cNvPr>
            <p:cNvSpPr>
              <a:spLocks noChangeArrowheads="1"/>
            </p:cNvSpPr>
            <p:nvPr/>
          </p:nvSpPr>
          <p:spPr bwMode="auto">
            <a:xfrm>
              <a:off x="3135" y="4695"/>
              <a:ext cx="3285" cy="9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Entering User Name &amp; Password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AutoShape 1205">
              <a:extLst>
                <a:ext uri="{FF2B5EF4-FFF2-40B4-BE49-F238E27FC236}">
                  <a16:creationId xmlns:a16="http://schemas.microsoft.com/office/drawing/2014/main" id="{5EBFB4C8-8233-4602-80B8-F99539164912}"/>
                </a:ext>
              </a:extLst>
            </p:cNvPr>
            <p:cNvSpPr>
              <a:spLocks noChangeArrowheads="1"/>
            </p:cNvSpPr>
            <p:nvPr/>
          </p:nvSpPr>
          <p:spPr bwMode="auto">
            <a:xfrm>
              <a:off x="3855" y="6420"/>
              <a:ext cx="1920" cy="1035"/>
            </a:xfrm>
            <a:prstGeom prst="flowChartDecision">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400">
                  <a:effectLst/>
                  <a:latin typeface="Bookman Old Style" panose="02050604050505020204" pitchFamily="18" charset="0"/>
                  <a:ea typeface="Calibri" panose="020F0502020204030204" pitchFamily="34" charset="0"/>
                  <a:cs typeface="Times New Roman" panose="02020603050405020304" pitchFamily="18" charset="0"/>
                </a:rPr>
                <a:t>Verify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D9D7289F-6036-4641-8606-1510EB6A48A3}"/>
                </a:ext>
              </a:extLst>
            </p:cNvPr>
            <p:cNvSpPr>
              <a:spLocks noChangeArrowheads="1"/>
            </p:cNvSpPr>
            <p:nvPr/>
          </p:nvSpPr>
          <p:spPr bwMode="auto">
            <a:xfrm>
              <a:off x="6210" y="8175"/>
              <a:ext cx="3285" cy="9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Wrong User Name &amp; Password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AC11B405-9630-4833-9831-197420407689}"/>
                </a:ext>
              </a:extLst>
            </p:cNvPr>
            <p:cNvSpPr>
              <a:spLocks noChangeArrowheads="1"/>
            </p:cNvSpPr>
            <p:nvPr/>
          </p:nvSpPr>
          <p:spPr bwMode="auto">
            <a:xfrm>
              <a:off x="3345" y="9750"/>
              <a:ext cx="2970" cy="5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ctr">
                <a:lnSpc>
                  <a:spcPct val="115000"/>
                </a:lnSpc>
                <a:spcAft>
                  <a:spcPts val="100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Login Successful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56063E3F-211F-4D31-BB79-33F9B23ADAA1}"/>
                </a:ext>
              </a:extLst>
            </p:cNvPr>
            <p:cNvSpPr>
              <a:spLocks noChangeArrowheads="1"/>
            </p:cNvSpPr>
            <p:nvPr/>
          </p:nvSpPr>
          <p:spPr bwMode="auto">
            <a:xfrm>
              <a:off x="4575" y="11745"/>
              <a:ext cx="495" cy="450"/>
            </a:xfrm>
            <a:prstGeom prst="ellipse">
              <a:avLst/>
            </a:prstGeom>
            <a:gradFill rotWithShape="0">
              <a:gsLst>
                <a:gs pos="0">
                  <a:srgbClr val="666666"/>
                </a:gs>
                <a:gs pos="50000">
                  <a:srgbClr val="000000"/>
                </a:gs>
                <a:gs pos="100000">
                  <a:srgbClr val="666666"/>
                </a:gs>
              </a:gsLst>
              <a:lin ang="5400000" scaled="1"/>
            </a:gradFill>
            <a:ln w="12700">
              <a:solidFill>
                <a:srgbClr val="000000"/>
              </a:solidFill>
              <a:round/>
              <a:headEnd/>
              <a:tailEnd/>
            </a:ln>
            <a:effectLst>
              <a:outerShdw dist="28398" dir="3806097" algn="ctr" rotWithShape="0">
                <a:srgbClr val="7F7F7F"/>
              </a:outerShdw>
            </a:effectLst>
          </p:spPr>
          <p:txBody>
            <a:bodyPr rot="0" vert="horz" wrap="square" lIns="91440" tIns="45720" rIns="91440" bIns="45720" anchor="t" anchorCtr="0" upright="1">
              <a:noAutofit/>
            </a:bodyPr>
            <a:lstStyle/>
            <a:p>
              <a:endParaRPr lang="en-IN"/>
            </a:p>
          </p:txBody>
        </p:sp>
        <p:cxnSp>
          <p:nvCxnSpPr>
            <p:cNvPr id="12" name="AutoShape 1209">
              <a:extLst>
                <a:ext uri="{FF2B5EF4-FFF2-40B4-BE49-F238E27FC236}">
                  <a16:creationId xmlns:a16="http://schemas.microsoft.com/office/drawing/2014/main" id="{FF53F1B2-0EE4-4EF5-9039-A7F389DB4A2C}"/>
                </a:ext>
              </a:extLst>
            </p:cNvPr>
            <p:cNvCxnSpPr>
              <a:cxnSpLocks noChangeShapeType="1"/>
            </p:cNvCxnSpPr>
            <p:nvPr/>
          </p:nvCxnSpPr>
          <p:spPr bwMode="auto">
            <a:xfrm>
              <a:off x="4800" y="2655"/>
              <a:ext cx="0" cy="72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1210">
              <a:extLst>
                <a:ext uri="{FF2B5EF4-FFF2-40B4-BE49-F238E27FC236}">
                  <a16:creationId xmlns:a16="http://schemas.microsoft.com/office/drawing/2014/main" id="{B2A061AC-9A9E-472B-9EE9-E6E80703E0D3}"/>
                </a:ext>
              </a:extLst>
            </p:cNvPr>
            <p:cNvCxnSpPr>
              <a:cxnSpLocks noChangeShapeType="1"/>
            </p:cNvCxnSpPr>
            <p:nvPr/>
          </p:nvCxnSpPr>
          <p:spPr bwMode="auto">
            <a:xfrm>
              <a:off x="4800" y="7455"/>
              <a:ext cx="0" cy="2295"/>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1211">
              <a:extLst>
                <a:ext uri="{FF2B5EF4-FFF2-40B4-BE49-F238E27FC236}">
                  <a16:creationId xmlns:a16="http://schemas.microsoft.com/office/drawing/2014/main" id="{1053F449-1F52-4426-A080-1C005C4FE364}"/>
                </a:ext>
              </a:extLst>
            </p:cNvPr>
            <p:cNvCxnSpPr>
              <a:cxnSpLocks noChangeShapeType="1"/>
            </p:cNvCxnSpPr>
            <p:nvPr/>
          </p:nvCxnSpPr>
          <p:spPr bwMode="auto">
            <a:xfrm>
              <a:off x="4800" y="5700"/>
              <a:ext cx="0" cy="72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1212">
              <a:extLst>
                <a:ext uri="{FF2B5EF4-FFF2-40B4-BE49-F238E27FC236}">
                  <a16:creationId xmlns:a16="http://schemas.microsoft.com/office/drawing/2014/main" id="{E8A76601-187D-418F-9766-B631F7B53783}"/>
                </a:ext>
              </a:extLst>
            </p:cNvPr>
            <p:cNvCxnSpPr>
              <a:cxnSpLocks noChangeShapeType="1"/>
            </p:cNvCxnSpPr>
            <p:nvPr/>
          </p:nvCxnSpPr>
          <p:spPr bwMode="auto">
            <a:xfrm>
              <a:off x="4785" y="3960"/>
              <a:ext cx="0" cy="72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1213">
              <a:extLst>
                <a:ext uri="{FF2B5EF4-FFF2-40B4-BE49-F238E27FC236}">
                  <a16:creationId xmlns:a16="http://schemas.microsoft.com/office/drawing/2014/main" id="{86266825-5939-4F6F-AB4C-E3D0906E28DA}"/>
                </a:ext>
              </a:extLst>
            </p:cNvPr>
            <p:cNvCxnSpPr>
              <a:cxnSpLocks noChangeShapeType="1"/>
            </p:cNvCxnSpPr>
            <p:nvPr/>
          </p:nvCxnSpPr>
          <p:spPr bwMode="auto">
            <a:xfrm>
              <a:off x="4800" y="10290"/>
              <a:ext cx="16" cy="147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7" name="AutoShape 1214">
              <a:extLst>
                <a:ext uri="{FF2B5EF4-FFF2-40B4-BE49-F238E27FC236}">
                  <a16:creationId xmlns:a16="http://schemas.microsoft.com/office/drawing/2014/main" id="{C8C14135-2060-45C0-9148-8FE2275B66DD}"/>
                </a:ext>
              </a:extLst>
            </p:cNvPr>
            <p:cNvCxnSpPr>
              <a:cxnSpLocks noChangeShapeType="1"/>
            </p:cNvCxnSpPr>
            <p:nvPr/>
          </p:nvCxnSpPr>
          <p:spPr bwMode="auto">
            <a:xfrm flipH="1">
              <a:off x="5071" y="12045"/>
              <a:ext cx="2969"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1215">
              <a:extLst>
                <a:ext uri="{FF2B5EF4-FFF2-40B4-BE49-F238E27FC236}">
                  <a16:creationId xmlns:a16="http://schemas.microsoft.com/office/drawing/2014/main" id="{335BAEEA-28B6-47D7-88BB-D0FF3C232105}"/>
                </a:ext>
              </a:extLst>
            </p:cNvPr>
            <p:cNvCxnSpPr>
              <a:cxnSpLocks noChangeShapeType="1"/>
            </p:cNvCxnSpPr>
            <p:nvPr/>
          </p:nvCxnSpPr>
          <p:spPr bwMode="auto">
            <a:xfrm flipV="1">
              <a:off x="8040" y="9165"/>
              <a:ext cx="0" cy="2880"/>
            </a:xfrm>
            <a:prstGeom prst="straightConnector1">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216">
              <a:extLst>
                <a:ext uri="{FF2B5EF4-FFF2-40B4-BE49-F238E27FC236}">
                  <a16:creationId xmlns:a16="http://schemas.microsoft.com/office/drawing/2014/main" id="{B85B0C67-6A34-41A2-B3F2-7D89B4154953}"/>
                </a:ext>
              </a:extLst>
            </p:cNvPr>
            <p:cNvCxnSpPr>
              <a:cxnSpLocks noChangeShapeType="1"/>
            </p:cNvCxnSpPr>
            <p:nvPr/>
          </p:nvCxnSpPr>
          <p:spPr bwMode="auto">
            <a:xfrm flipV="1">
              <a:off x="7965" y="6930"/>
              <a:ext cx="0" cy="1245"/>
            </a:xfrm>
            <a:prstGeom prst="straightConnector1">
              <a:avLst/>
            </a:prstGeom>
            <a:noFill/>
            <a:ln w="38100">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217">
              <a:extLst>
                <a:ext uri="{FF2B5EF4-FFF2-40B4-BE49-F238E27FC236}">
                  <a16:creationId xmlns:a16="http://schemas.microsoft.com/office/drawing/2014/main" id="{8D6E163F-2035-4A1E-A447-1DF67C7C0A44}"/>
                </a:ext>
              </a:extLst>
            </p:cNvPr>
            <p:cNvCxnSpPr>
              <a:cxnSpLocks noChangeShapeType="1"/>
            </p:cNvCxnSpPr>
            <p:nvPr/>
          </p:nvCxnSpPr>
          <p:spPr bwMode="auto">
            <a:xfrm flipH="1">
              <a:off x="5761" y="6930"/>
              <a:ext cx="2189" cy="0"/>
            </a:xfrm>
            <a:prstGeom prst="straightConnector1">
              <a:avLst/>
            </a:prstGeom>
            <a:noFill/>
            <a:ln w="38100">
              <a:solidFill>
                <a:srgbClr val="000000"/>
              </a:solidFill>
              <a:round/>
              <a:headEnd/>
              <a:tailEnd/>
            </a:ln>
            <a:extLst>
              <a:ext uri="{909E8E84-426E-40DD-AFC4-6F175D3DCCD1}">
                <a14:hiddenFill xmlns:a14="http://schemas.microsoft.com/office/drawing/2010/main">
                  <a:noFill/>
                </a14:hiddenFill>
              </a:ext>
            </a:extLst>
          </p:spPr>
        </p:cxnSp>
      </p:grpSp>
      <p:sp>
        <p:nvSpPr>
          <p:cNvPr id="21" name="TextBox 20">
            <a:extLst>
              <a:ext uri="{FF2B5EF4-FFF2-40B4-BE49-F238E27FC236}">
                <a16:creationId xmlns:a16="http://schemas.microsoft.com/office/drawing/2014/main" id="{A2CF27F8-7027-4237-BAA5-22C7A8CCA20E}"/>
              </a:ext>
            </a:extLst>
          </p:cNvPr>
          <p:cNvSpPr txBox="1"/>
          <p:nvPr/>
        </p:nvSpPr>
        <p:spPr>
          <a:xfrm>
            <a:off x="351866" y="415797"/>
            <a:ext cx="2548518" cy="369332"/>
          </a:xfrm>
          <a:prstGeom prst="rect">
            <a:avLst/>
          </a:prstGeom>
          <a:noFill/>
        </p:spPr>
        <p:txBody>
          <a:bodyPr wrap="none" rtlCol="0" anchor="ctr">
            <a:spAutoFit/>
          </a:bodyPr>
          <a:lstStyle/>
          <a:p>
            <a:pPr algn="ctr"/>
            <a:r>
              <a:rPr lang="en-US" dirty="0">
                <a:effectLst/>
                <a:latin typeface="Times New Roman" panose="02020603050405020304" pitchFamily="18" charset="0"/>
                <a:ea typeface="Calibri" panose="020F0502020204030204" pitchFamily="34" charset="0"/>
                <a:cs typeface="Times New Roman" panose="02020603050405020304" pitchFamily="18" charset="0"/>
              </a:rPr>
              <a:t>ACTIVITY FOR LOGIN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741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E78534-D311-441B-8B22-F921961E009F}"/>
              </a:ext>
            </a:extLst>
          </p:cNvPr>
          <p:cNvPicPr/>
          <p:nvPr/>
        </p:nvPicPr>
        <p:blipFill>
          <a:blip r:embed="rId2"/>
          <a:srcRect/>
          <a:stretch>
            <a:fillRect/>
          </a:stretch>
        </p:blipFill>
        <p:spPr bwMode="auto">
          <a:xfrm>
            <a:off x="3417175" y="102149"/>
            <a:ext cx="5583324" cy="6653702"/>
          </a:xfrm>
          <a:prstGeom prst="rect">
            <a:avLst/>
          </a:prstGeom>
          <a:noFill/>
          <a:ln w="9525">
            <a:noFill/>
            <a:miter lim="800000"/>
            <a:headEnd/>
            <a:tailEnd/>
          </a:ln>
        </p:spPr>
      </p:pic>
      <p:sp>
        <p:nvSpPr>
          <p:cNvPr id="6" name="TextBox 5">
            <a:extLst>
              <a:ext uri="{FF2B5EF4-FFF2-40B4-BE49-F238E27FC236}">
                <a16:creationId xmlns:a16="http://schemas.microsoft.com/office/drawing/2014/main" id="{3AA7C418-55A5-4789-8781-EEEEF480DB04}"/>
              </a:ext>
            </a:extLst>
          </p:cNvPr>
          <p:cNvSpPr txBox="1"/>
          <p:nvPr/>
        </p:nvSpPr>
        <p:spPr>
          <a:xfrm>
            <a:off x="568178" y="316092"/>
            <a:ext cx="149496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MENU TREE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12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5F63-13E8-4038-190F-0AD084F58003}"/>
              </a:ext>
            </a:extLst>
          </p:cNvPr>
          <p:cNvSpPr>
            <a:spLocks noGrp="1"/>
          </p:cNvSpPr>
          <p:nvPr>
            <p:ph type="title"/>
          </p:nvPr>
        </p:nvSpPr>
        <p:spPr>
          <a:xfrm>
            <a:off x="677334" y="609600"/>
            <a:ext cx="8596668" cy="716924"/>
          </a:xfrm>
        </p:spPr>
        <p:txBody>
          <a:bodyPr/>
          <a:lstStyle/>
          <a:p>
            <a:pPr algn="ctr"/>
            <a:r>
              <a:rPr lang="en-US" dirty="0">
                <a:latin typeface="Algerian" panose="04020705040A02060702" pitchFamily="82" charset="0"/>
              </a:rPr>
              <a:t>DATABASE TABLES</a:t>
            </a:r>
            <a:endParaRPr lang="en-IN" dirty="0">
              <a:latin typeface="Algerian" panose="04020705040A02060702" pitchFamily="82" charset="0"/>
            </a:endParaRPr>
          </a:p>
        </p:txBody>
      </p:sp>
      <p:sp>
        <p:nvSpPr>
          <p:cNvPr id="6" name="TextBox 5">
            <a:extLst>
              <a:ext uri="{FF2B5EF4-FFF2-40B4-BE49-F238E27FC236}">
                <a16:creationId xmlns:a16="http://schemas.microsoft.com/office/drawing/2014/main" id="{524CDF9D-830D-27CC-1731-3B0FFE294242}"/>
              </a:ext>
            </a:extLst>
          </p:cNvPr>
          <p:cNvSpPr txBox="1"/>
          <p:nvPr/>
        </p:nvSpPr>
        <p:spPr>
          <a:xfrm>
            <a:off x="322879" y="1312226"/>
            <a:ext cx="1435671" cy="276999"/>
          </a:xfrm>
          <a:prstGeom prst="rect">
            <a:avLst/>
          </a:prstGeom>
          <a:noFill/>
        </p:spPr>
        <p:txBody>
          <a:bodyPr wrap="square">
            <a:spAutoFit/>
          </a:bodyPr>
          <a:lstStyle/>
          <a:p>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Login</a:t>
            </a:r>
            <a:endParaRPr lang="en-IN" sz="1200" dirty="0"/>
          </a:p>
        </p:txBody>
      </p:sp>
      <p:graphicFrame>
        <p:nvGraphicFramePr>
          <p:cNvPr id="7" name="Table 6">
            <a:extLst>
              <a:ext uri="{FF2B5EF4-FFF2-40B4-BE49-F238E27FC236}">
                <a16:creationId xmlns:a16="http://schemas.microsoft.com/office/drawing/2014/main" id="{4F28023B-2D70-C0A1-6F4C-A344A6FA4884}"/>
              </a:ext>
            </a:extLst>
          </p:cNvPr>
          <p:cNvGraphicFramePr>
            <a:graphicFrameLocks noGrp="1"/>
          </p:cNvGraphicFramePr>
          <p:nvPr>
            <p:extLst>
              <p:ext uri="{D42A27DB-BD31-4B8C-83A1-F6EECF244321}">
                <p14:modId xmlns:p14="http://schemas.microsoft.com/office/powerpoint/2010/main" val="2244664437"/>
              </p:ext>
            </p:extLst>
          </p:nvPr>
        </p:nvGraphicFramePr>
        <p:xfrm>
          <a:off x="322879" y="1603524"/>
          <a:ext cx="3709315" cy="653415"/>
        </p:xfrm>
        <a:graphic>
          <a:graphicData uri="http://schemas.openxmlformats.org/drawingml/2006/table">
            <a:tbl>
              <a:tblPr>
                <a:tableStyleId>{5C22544A-7EE6-4342-B048-85BDC9FD1C3A}</a:tableStyleId>
              </a:tblPr>
              <a:tblGrid>
                <a:gridCol w="953758">
                  <a:extLst>
                    <a:ext uri="{9D8B030D-6E8A-4147-A177-3AD203B41FA5}">
                      <a16:colId xmlns:a16="http://schemas.microsoft.com/office/drawing/2014/main" val="1761132604"/>
                    </a:ext>
                  </a:extLst>
                </a:gridCol>
                <a:gridCol w="926757">
                  <a:extLst>
                    <a:ext uri="{9D8B030D-6E8A-4147-A177-3AD203B41FA5}">
                      <a16:colId xmlns:a16="http://schemas.microsoft.com/office/drawing/2014/main" val="75812185"/>
                    </a:ext>
                  </a:extLst>
                </a:gridCol>
                <a:gridCol w="1828800">
                  <a:extLst>
                    <a:ext uri="{9D8B030D-6E8A-4147-A177-3AD203B41FA5}">
                      <a16:colId xmlns:a16="http://schemas.microsoft.com/office/drawing/2014/main" val="956798351"/>
                    </a:ext>
                  </a:extLst>
                </a:gridCol>
              </a:tblGrid>
              <a:tr h="201295">
                <a:tc>
                  <a:txBody>
                    <a:bodyPr/>
                    <a:lstStyle/>
                    <a:p>
                      <a:pPr>
                        <a:lnSpc>
                          <a:spcPct val="115000"/>
                        </a:lnSpc>
                        <a:spcAft>
                          <a:spcPts val="1000"/>
                        </a:spcAft>
                      </a:pPr>
                      <a:r>
                        <a:rPr lang="en-IN" sz="1200">
                          <a:effectLst/>
                        </a:rPr>
                        <a:t>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33326899"/>
                  </a:ext>
                </a:extLst>
              </a:tr>
              <a:tr h="239395">
                <a:tc>
                  <a:txBody>
                    <a:bodyPr/>
                    <a:lstStyle/>
                    <a:p>
                      <a:pPr>
                        <a:lnSpc>
                          <a:spcPct val="115000"/>
                        </a:lnSpc>
                        <a:spcAft>
                          <a:spcPts val="1000"/>
                        </a:spcAft>
                      </a:pPr>
                      <a:r>
                        <a:rPr lang="en-IN" sz="1200">
                          <a:effectLst/>
                        </a:rPr>
                        <a:t>Username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Usernname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57120247"/>
                  </a:ext>
                </a:extLst>
              </a:tr>
              <a:tr h="212725">
                <a:tc>
                  <a:txBody>
                    <a:bodyPr/>
                    <a:lstStyle/>
                    <a:p>
                      <a:pPr>
                        <a:lnSpc>
                          <a:spcPct val="115000"/>
                        </a:lnSpc>
                        <a:spcAft>
                          <a:spcPts val="1000"/>
                        </a:spcAft>
                      </a:pPr>
                      <a:r>
                        <a:rPr lang="en-IN" sz="1200">
                          <a:effectLst/>
                        </a:rPr>
                        <a:t>Password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VARCHAR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Password</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22448036"/>
                  </a:ext>
                </a:extLst>
              </a:tr>
            </a:tbl>
          </a:graphicData>
        </a:graphic>
      </p:graphicFrame>
      <p:sp>
        <p:nvSpPr>
          <p:cNvPr id="9" name="TextBox 8">
            <a:extLst>
              <a:ext uri="{FF2B5EF4-FFF2-40B4-BE49-F238E27FC236}">
                <a16:creationId xmlns:a16="http://schemas.microsoft.com/office/drawing/2014/main" id="{08E5D833-997F-9C5D-CEF0-A57E958ADB87}"/>
              </a:ext>
            </a:extLst>
          </p:cNvPr>
          <p:cNvSpPr txBox="1"/>
          <p:nvPr/>
        </p:nvSpPr>
        <p:spPr>
          <a:xfrm>
            <a:off x="322879" y="2243527"/>
            <a:ext cx="2162432" cy="291298"/>
          </a:xfrm>
          <a:prstGeom prst="rect">
            <a:avLst/>
          </a:prstGeom>
          <a:noFill/>
        </p:spPr>
        <p:txBody>
          <a:bodyPr wrap="square">
            <a:spAutoFit/>
          </a:bodyPr>
          <a:lstStyle/>
          <a:p>
            <a:pPr algn="just">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Supplier master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0" name="Table 9">
            <a:extLst>
              <a:ext uri="{FF2B5EF4-FFF2-40B4-BE49-F238E27FC236}">
                <a16:creationId xmlns:a16="http://schemas.microsoft.com/office/drawing/2014/main" id="{E77CF8B2-7551-4732-D630-C13AC5DDCA94}"/>
              </a:ext>
            </a:extLst>
          </p:cNvPr>
          <p:cNvGraphicFramePr>
            <a:graphicFrameLocks noGrp="1"/>
          </p:cNvGraphicFramePr>
          <p:nvPr>
            <p:extLst>
              <p:ext uri="{D42A27DB-BD31-4B8C-83A1-F6EECF244321}">
                <p14:modId xmlns:p14="http://schemas.microsoft.com/office/powerpoint/2010/main" val="3479398011"/>
              </p:ext>
            </p:extLst>
          </p:nvPr>
        </p:nvGraphicFramePr>
        <p:xfrm>
          <a:off x="322879" y="2552769"/>
          <a:ext cx="5696465" cy="1797050"/>
        </p:xfrm>
        <a:graphic>
          <a:graphicData uri="http://schemas.openxmlformats.org/drawingml/2006/table">
            <a:tbl>
              <a:tblPr>
                <a:tableStyleId>{5C22544A-7EE6-4342-B048-85BDC9FD1C3A}</a:tableStyleId>
              </a:tblPr>
              <a:tblGrid>
                <a:gridCol w="1461851">
                  <a:extLst>
                    <a:ext uri="{9D8B030D-6E8A-4147-A177-3AD203B41FA5}">
                      <a16:colId xmlns:a16="http://schemas.microsoft.com/office/drawing/2014/main" val="3643453494"/>
                    </a:ext>
                  </a:extLst>
                </a:gridCol>
                <a:gridCol w="951471">
                  <a:extLst>
                    <a:ext uri="{9D8B030D-6E8A-4147-A177-3AD203B41FA5}">
                      <a16:colId xmlns:a16="http://schemas.microsoft.com/office/drawing/2014/main" val="4086926970"/>
                    </a:ext>
                  </a:extLst>
                </a:gridCol>
                <a:gridCol w="3283143">
                  <a:extLst>
                    <a:ext uri="{9D8B030D-6E8A-4147-A177-3AD203B41FA5}">
                      <a16:colId xmlns:a16="http://schemas.microsoft.com/office/drawing/2014/main" val="1351028392"/>
                    </a:ext>
                  </a:extLst>
                </a:gridCol>
              </a:tblGrid>
              <a:tr h="183515">
                <a:tc>
                  <a:txBody>
                    <a:bodyPr/>
                    <a:lstStyle/>
                    <a:p>
                      <a:pPr>
                        <a:lnSpc>
                          <a:spcPct val="115000"/>
                        </a:lnSpc>
                        <a:spcAft>
                          <a:spcPts val="1000"/>
                        </a:spcAft>
                      </a:pPr>
                      <a:r>
                        <a:rPr lang="en-IN" sz="1200" dirty="0">
                          <a:effectLst/>
                        </a:rPr>
                        <a:t>         Field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31483621"/>
                  </a:ext>
                </a:extLst>
              </a:tr>
              <a:tr h="222250">
                <a:tc>
                  <a:txBody>
                    <a:bodyPr/>
                    <a:lstStyle/>
                    <a:p>
                      <a:pPr>
                        <a:lnSpc>
                          <a:spcPct val="115000"/>
                        </a:lnSpc>
                        <a:spcAft>
                          <a:spcPts val="1000"/>
                        </a:spcAft>
                      </a:pPr>
                      <a:r>
                        <a:rPr lang="en-IN" sz="1200">
                          <a:effectLst/>
                        </a:rPr>
                        <a:t>Supplier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Supplier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34848802"/>
                  </a:ext>
                </a:extLst>
              </a:tr>
              <a:tr h="183515">
                <a:tc>
                  <a:txBody>
                    <a:bodyPr/>
                    <a:lstStyle/>
                    <a:p>
                      <a:pPr>
                        <a:lnSpc>
                          <a:spcPct val="115000"/>
                        </a:lnSpc>
                        <a:spcAft>
                          <a:spcPts val="1000"/>
                        </a:spcAft>
                      </a:pPr>
                      <a:r>
                        <a:rPr lang="en-IN" sz="1200">
                          <a:effectLst/>
                        </a:rPr>
                        <a:t>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Supplier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75046365"/>
                  </a:ext>
                </a:extLst>
              </a:tr>
              <a:tr h="183515">
                <a:tc>
                  <a:txBody>
                    <a:bodyPr/>
                    <a:lstStyle/>
                    <a:p>
                      <a:pPr>
                        <a:lnSpc>
                          <a:spcPct val="115000"/>
                        </a:lnSpc>
                        <a:spcAft>
                          <a:spcPts val="1000"/>
                        </a:spcAft>
                      </a:pPr>
                      <a:r>
                        <a:rPr lang="en-IN" sz="1200">
                          <a:effectLst/>
                        </a:rPr>
                        <a:t>Address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Supplier Address.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30841325"/>
                  </a:ext>
                </a:extLst>
              </a:tr>
              <a:tr h="148590">
                <a:tc>
                  <a:txBody>
                    <a:bodyPr/>
                    <a:lstStyle/>
                    <a:p>
                      <a:pPr>
                        <a:lnSpc>
                          <a:spcPct val="115000"/>
                        </a:lnSpc>
                        <a:spcAft>
                          <a:spcPts val="1000"/>
                        </a:spcAft>
                      </a:pPr>
                      <a:r>
                        <a:rPr lang="en-IN" sz="1200">
                          <a:effectLst/>
                        </a:rPr>
                        <a:t>Phone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contact INTEGER of supplier.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11497596"/>
                  </a:ext>
                </a:extLst>
              </a:tr>
              <a:tr h="148590">
                <a:tc>
                  <a:txBody>
                    <a:bodyPr/>
                    <a:lstStyle/>
                    <a:p>
                      <a:pPr>
                        <a:lnSpc>
                          <a:spcPct val="115000"/>
                        </a:lnSpc>
                        <a:spcAft>
                          <a:spcPts val="1000"/>
                        </a:spcAft>
                      </a:pPr>
                      <a:r>
                        <a:rPr lang="en-IN" sz="1200">
                          <a:effectLst/>
                        </a:rPr>
                        <a:t>Account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supplier bank account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24218851"/>
                  </a:ext>
                </a:extLst>
              </a:tr>
              <a:tr h="182245">
                <a:tc>
                  <a:txBody>
                    <a:bodyPr/>
                    <a:lstStyle/>
                    <a:p>
                      <a:pPr>
                        <a:lnSpc>
                          <a:spcPct val="115000"/>
                        </a:lnSpc>
                        <a:spcAft>
                          <a:spcPts val="1000"/>
                        </a:spcAft>
                      </a:pPr>
                      <a:r>
                        <a:rPr lang="en-IN" sz="1200">
                          <a:effectLst/>
                        </a:rPr>
                        <a:t>Credit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supplier credit details.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22598001"/>
                  </a:ext>
                </a:extLst>
              </a:tr>
              <a:tr h="148590">
                <a:tc>
                  <a:txBody>
                    <a:bodyPr/>
                    <a:lstStyle/>
                    <a:p>
                      <a:pPr>
                        <a:lnSpc>
                          <a:spcPct val="115000"/>
                        </a:lnSpc>
                        <a:spcAft>
                          <a:spcPts val="1000"/>
                        </a:spcAft>
                      </a:pPr>
                      <a:r>
                        <a:rPr lang="en-IN" sz="1200">
                          <a:effectLst/>
                        </a:rPr>
                        <a:t>Debit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supplier debit details.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68456634"/>
                  </a:ext>
                </a:extLst>
              </a:tr>
              <a:tr h="148590">
                <a:tc>
                  <a:txBody>
                    <a:bodyPr/>
                    <a:lstStyle/>
                    <a:p>
                      <a:pPr>
                        <a:lnSpc>
                          <a:spcPct val="115000"/>
                        </a:lnSpc>
                        <a:spcAft>
                          <a:spcPts val="1000"/>
                        </a:spcAft>
                      </a:pPr>
                      <a:r>
                        <a:rPr lang="en-IN" sz="1200">
                          <a:effectLst/>
                        </a:rPr>
                        <a:t>Balance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INTEGER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supplier balance details.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8524232"/>
                  </a:ext>
                </a:extLst>
              </a:tr>
            </a:tbl>
          </a:graphicData>
        </a:graphic>
      </p:graphicFrame>
      <p:sp>
        <p:nvSpPr>
          <p:cNvPr id="12" name="TextBox 11">
            <a:extLst>
              <a:ext uri="{FF2B5EF4-FFF2-40B4-BE49-F238E27FC236}">
                <a16:creationId xmlns:a16="http://schemas.microsoft.com/office/drawing/2014/main" id="{5CC63410-BD9A-94FD-3092-18F00B2DAA90}"/>
              </a:ext>
            </a:extLst>
          </p:cNvPr>
          <p:cNvSpPr txBox="1"/>
          <p:nvPr/>
        </p:nvSpPr>
        <p:spPr>
          <a:xfrm>
            <a:off x="322879" y="4367763"/>
            <a:ext cx="2200647"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Employee master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9" name="Table 18">
            <a:extLst>
              <a:ext uri="{FF2B5EF4-FFF2-40B4-BE49-F238E27FC236}">
                <a16:creationId xmlns:a16="http://schemas.microsoft.com/office/drawing/2014/main" id="{2102F0BB-50A2-BC81-0E4F-27363BB3E50A}"/>
              </a:ext>
            </a:extLst>
          </p:cNvPr>
          <p:cNvGraphicFramePr>
            <a:graphicFrameLocks noGrp="1"/>
          </p:cNvGraphicFramePr>
          <p:nvPr>
            <p:extLst>
              <p:ext uri="{D42A27DB-BD31-4B8C-83A1-F6EECF244321}">
                <p14:modId xmlns:p14="http://schemas.microsoft.com/office/powerpoint/2010/main" val="3511593165"/>
              </p:ext>
            </p:extLst>
          </p:nvPr>
        </p:nvGraphicFramePr>
        <p:xfrm>
          <a:off x="322879" y="4645649"/>
          <a:ext cx="5302193" cy="1771650"/>
        </p:xfrm>
        <a:graphic>
          <a:graphicData uri="http://schemas.openxmlformats.org/drawingml/2006/table">
            <a:tbl>
              <a:tblPr>
                <a:tableStyleId>{5C22544A-7EE6-4342-B048-85BDC9FD1C3A}</a:tableStyleId>
              </a:tblPr>
              <a:tblGrid>
                <a:gridCol w="1239108">
                  <a:extLst>
                    <a:ext uri="{9D8B030D-6E8A-4147-A177-3AD203B41FA5}">
                      <a16:colId xmlns:a16="http://schemas.microsoft.com/office/drawing/2014/main" val="3107160253"/>
                    </a:ext>
                  </a:extLst>
                </a:gridCol>
                <a:gridCol w="889687">
                  <a:extLst>
                    <a:ext uri="{9D8B030D-6E8A-4147-A177-3AD203B41FA5}">
                      <a16:colId xmlns:a16="http://schemas.microsoft.com/office/drawing/2014/main" val="498108872"/>
                    </a:ext>
                  </a:extLst>
                </a:gridCol>
                <a:gridCol w="3173398">
                  <a:extLst>
                    <a:ext uri="{9D8B030D-6E8A-4147-A177-3AD203B41FA5}">
                      <a16:colId xmlns:a16="http://schemas.microsoft.com/office/drawing/2014/main" val="738638966"/>
                    </a:ext>
                  </a:extLst>
                </a:gridCol>
              </a:tblGrid>
              <a:tr h="183515">
                <a:tc>
                  <a:txBody>
                    <a:bodyPr/>
                    <a:lstStyle/>
                    <a:p>
                      <a:pPr algn="l">
                        <a:lnSpc>
                          <a:spcPct val="115000"/>
                        </a:lnSpc>
                        <a:spcAft>
                          <a:spcPts val="1000"/>
                        </a:spcAft>
                      </a:pPr>
                      <a:r>
                        <a:rPr lang="en-IN" sz="1200" dirty="0">
                          <a:effectLst/>
                        </a:rPr>
                        <a:t>      Field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87027336"/>
                  </a:ext>
                </a:extLst>
              </a:tr>
              <a:tr h="183515">
                <a:tc>
                  <a:txBody>
                    <a:bodyPr/>
                    <a:lstStyle/>
                    <a:p>
                      <a:pPr>
                        <a:lnSpc>
                          <a:spcPct val="115000"/>
                        </a:lnSpc>
                        <a:spcAft>
                          <a:spcPts val="1000"/>
                        </a:spcAft>
                      </a:pPr>
                      <a:r>
                        <a:rPr lang="en-IN" sz="1200">
                          <a:effectLst/>
                        </a:rPr>
                        <a:t>Employee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employee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50507158"/>
                  </a:ext>
                </a:extLst>
              </a:tr>
              <a:tr h="183515">
                <a:tc>
                  <a:txBody>
                    <a:bodyPr/>
                    <a:lstStyle/>
                    <a:p>
                      <a:pPr>
                        <a:lnSpc>
                          <a:spcPct val="115000"/>
                        </a:lnSpc>
                        <a:spcAft>
                          <a:spcPts val="1000"/>
                        </a:spcAft>
                      </a:pPr>
                      <a:r>
                        <a:rPr lang="en-IN" sz="1200">
                          <a:effectLst/>
                        </a:rPr>
                        <a:t>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employee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22597642"/>
                  </a:ext>
                </a:extLst>
              </a:tr>
              <a:tr h="183515">
                <a:tc>
                  <a:txBody>
                    <a:bodyPr/>
                    <a:lstStyle/>
                    <a:p>
                      <a:pPr>
                        <a:lnSpc>
                          <a:spcPct val="115000"/>
                        </a:lnSpc>
                        <a:spcAft>
                          <a:spcPts val="1000"/>
                        </a:spcAft>
                      </a:pPr>
                      <a:r>
                        <a:rPr lang="en-IN" sz="1200">
                          <a:effectLst/>
                        </a:rPr>
                        <a:t>Address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employee Address.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84394871"/>
                  </a:ext>
                </a:extLst>
              </a:tr>
              <a:tr h="148590">
                <a:tc>
                  <a:txBody>
                    <a:bodyPr/>
                    <a:lstStyle/>
                    <a:p>
                      <a:pPr>
                        <a:lnSpc>
                          <a:spcPct val="115000"/>
                        </a:lnSpc>
                        <a:spcAft>
                          <a:spcPts val="1000"/>
                        </a:spcAft>
                      </a:pPr>
                      <a:r>
                        <a:rPr lang="en-IN" sz="1200">
                          <a:effectLst/>
                        </a:rPr>
                        <a:t>Phone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contact INTEGER of employee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07076928"/>
                  </a:ext>
                </a:extLst>
              </a:tr>
              <a:tr h="148590">
                <a:tc>
                  <a:txBody>
                    <a:bodyPr/>
                    <a:lstStyle/>
                    <a:p>
                      <a:pPr>
                        <a:lnSpc>
                          <a:spcPct val="115000"/>
                        </a:lnSpc>
                        <a:spcAft>
                          <a:spcPts val="1000"/>
                        </a:spcAft>
                      </a:pPr>
                      <a:r>
                        <a:rPr lang="en-IN" sz="1200">
                          <a:effectLst/>
                        </a:rPr>
                        <a:t>Date of Birth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DATETIME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date of birth of an employee.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3922284"/>
                  </a:ext>
                </a:extLst>
              </a:tr>
              <a:tr h="148590">
                <a:tc>
                  <a:txBody>
                    <a:bodyPr/>
                    <a:lstStyle/>
                    <a:p>
                      <a:pPr>
                        <a:lnSpc>
                          <a:spcPct val="115000"/>
                        </a:lnSpc>
                        <a:spcAft>
                          <a:spcPts val="1000"/>
                        </a:spcAft>
                      </a:pPr>
                      <a:r>
                        <a:rPr lang="en-IN" sz="1200">
                          <a:effectLst/>
                        </a:rPr>
                        <a:t>Date of Join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DATETIME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date of joining of an employee.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80394563"/>
                  </a:ext>
                </a:extLst>
              </a:tr>
              <a:tr h="148590">
                <a:tc>
                  <a:txBody>
                    <a:bodyPr/>
                    <a:lstStyle/>
                    <a:p>
                      <a:pPr>
                        <a:lnSpc>
                          <a:spcPct val="115000"/>
                        </a:lnSpc>
                        <a:spcAft>
                          <a:spcPts val="1000"/>
                        </a:spcAft>
                      </a:pPr>
                      <a:r>
                        <a:rPr lang="en-IN" sz="1200">
                          <a:effectLst/>
                        </a:rPr>
                        <a:t>Email 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Email-id of employee.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17547945"/>
                  </a:ext>
                </a:extLst>
              </a:tr>
              <a:tr h="148590">
                <a:tc>
                  <a:txBody>
                    <a:bodyPr/>
                    <a:lstStyle/>
                    <a:p>
                      <a:pPr>
                        <a:lnSpc>
                          <a:spcPct val="115000"/>
                        </a:lnSpc>
                        <a:spcAft>
                          <a:spcPts val="1000"/>
                        </a:spcAft>
                      </a:pPr>
                      <a:r>
                        <a:rPr lang="en-IN" sz="1200">
                          <a:effectLst/>
                        </a:rPr>
                        <a:t>Salary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salary of employee.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87543261"/>
                  </a:ext>
                </a:extLst>
              </a:tr>
            </a:tbl>
          </a:graphicData>
        </a:graphic>
      </p:graphicFrame>
      <p:sp>
        <p:nvSpPr>
          <p:cNvPr id="21" name="TextBox 20">
            <a:extLst>
              <a:ext uri="{FF2B5EF4-FFF2-40B4-BE49-F238E27FC236}">
                <a16:creationId xmlns:a16="http://schemas.microsoft.com/office/drawing/2014/main" id="{B1BA8483-C4E0-8FB5-D1D0-1B4A3B46FFF8}"/>
              </a:ext>
            </a:extLst>
          </p:cNvPr>
          <p:cNvSpPr txBox="1"/>
          <p:nvPr/>
        </p:nvSpPr>
        <p:spPr>
          <a:xfrm>
            <a:off x="6096000" y="1282800"/>
            <a:ext cx="2162432"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Product master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22" name="Table 21">
            <a:extLst>
              <a:ext uri="{FF2B5EF4-FFF2-40B4-BE49-F238E27FC236}">
                <a16:creationId xmlns:a16="http://schemas.microsoft.com/office/drawing/2014/main" id="{6B97B037-64FD-A841-8B4D-F76CB98BBF7B}"/>
              </a:ext>
            </a:extLst>
          </p:cNvPr>
          <p:cNvGraphicFramePr>
            <a:graphicFrameLocks noGrp="1"/>
          </p:cNvGraphicFramePr>
          <p:nvPr>
            <p:extLst>
              <p:ext uri="{D42A27DB-BD31-4B8C-83A1-F6EECF244321}">
                <p14:modId xmlns:p14="http://schemas.microsoft.com/office/powerpoint/2010/main" val="2663304353"/>
              </p:ext>
            </p:extLst>
          </p:nvPr>
        </p:nvGraphicFramePr>
        <p:xfrm>
          <a:off x="6096000" y="1574098"/>
          <a:ext cx="5008240" cy="1797050"/>
        </p:xfrm>
        <a:graphic>
          <a:graphicData uri="http://schemas.openxmlformats.org/drawingml/2006/table">
            <a:tbl>
              <a:tblPr>
                <a:tableStyleId>{5C22544A-7EE6-4342-B048-85BDC9FD1C3A}</a:tableStyleId>
              </a:tblPr>
              <a:tblGrid>
                <a:gridCol w="1288857">
                  <a:extLst>
                    <a:ext uri="{9D8B030D-6E8A-4147-A177-3AD203B41FA5}">
                      <a16:colId xmlns:a16="http://schemas.microsoft.com/office/drawing/2014/main" val="2650353479"/>
                    </a:ext>
                  </a:extLst>
                </a:gridCol>
                <a:gridCol w="926756">
                  <a:extLst>
                    <a:ext uri="{9D8B030D-6E8A-4147-A177-3AD203B41FA5}">
                      <a16:colId xmlns:a16="http://schemas.microsoft.com/office/drawing/2014/main" val="2635013582"/>
                    </a:ext>
                  </a:extLst>
                </a:gridCol>
                <a:gridCol w="2792627">
                  <a:extLst>
                    <a:ext uri="{9D8B030D-6E8A-4147-A177-3AD203B41FA5}">
                      <a16:colId xmlns:a16="http://schemas.microsoft.com/office/drawing/2014/main" val="2536859805"/>
                    </a:ext>
                  </a:extLst>
                </a:gridCol>
              </a:tblGrid>
              <a:tr h="183515">
                <a:tc>
                  <a:txBody>
                    <a:bodyPr/>
                    <a:lstStyle/>
                    <a:p>
                      <a:pPr>
                        <a:lnSpc>
                          <a:spcPct val="115000"/>
                        </a:lnSpc>
                        <a:spcAft>
                          <a:spcPts val="1000"/>
                        </a:spcAft>
                      </a:pPr>
                      <a:r>
                        <a:rPr lang="en-IN" sz="1200">
                          <a:effectLst/>
                        </a:rPr>
                        <a:t>       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8282520"/>
                  </a:ext>
                </a:extLst>
              </a:tr>
              <a:tr h="222250">
                <a:tc>
                  <a:txBody>
                    <a:bodyPr/>
                    <a:lstStyle/>
                    <a:p>
                      <a:pPr>
                        <a:lnSpc>
                          <a:spcPct val="115000"/>
                        </a:lnSpc>
                        <a:spcAft>
                          <a:spcPts val="1000"/>
                        </a:spcAft>
                      </a:pPr>
                      <a:r>
                        <a:rPr lang="en-IN" sz="1200">
                          <a:effectLst/>
                        </a:rPr>
                        <a:t>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33904038"/>
                  </a:ext>
                </a:extLst>
              </a:tr>
              <a:tr h="183515">
                <a:tc>
                  <a:txBody>
                    <a:bodyPr/>
                    <a:lstStyle/>
                    <a:p>
                      <a:pPr>
                        <a:lnSpc>
                          <a:spcPct val="115000"/>
                        </a:lnSpc>
                        <a:spcAft>
                          <a:spcPts val="1000"/>
                        </a:spcAft>
                      </a:pPr>
                      <a:r>
                        <a:rPr lang="en-IN" sz="1200">
                          <a:effectLst/>
                        </a:rPr>
                        <a:t>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product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28796792"/>
                  </a:ext>
                </a:extLst>
              </a:tr>
              <a:tr h="183515">
                <a:tc>
                  <a:txBody>
                    <a:bodyPr/>
                    <a:lstStyle/>
                    <a:p>
                      <a:pPr>
                        <a:lnSpc>
                          <a:spcPct val="115000"/>
                        </a:lnSpc>
                        <a:spcAft>
                          <a:spcPts val="1000"/>
                        </a:spcAft>
                      </a:pPr>
                      <a:r>
                        <a:rPr lang="en-IN" sz="1200">
                          <a:effectLst/>
                        </a:rPr>
                        <a:t>Description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87221583"/>
                  </a:ext>
                </a:extLst>
              </a:tr>
              <a:tr h="148590">
                <a:tc>
                  <a:txBody>
                    <a:bodyPr/>
                    <a:lstStyle/>
                    <a:p>
                      <a:pPr>
                        <a:lnSpc>
                          <a:spcPct val="115000"/>
                        </a:lnSpc>
                        <a:spcAft>
                          <a:spcPts val="1000"/>
                        </a:spcAft>
                      </a:pPr>
                      <a:r>
                        <a:rPr lang="en-IN" sz="1200">
                          <a:effectLst/>
                        </a:rPr>
                        <a:t>Cost Price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cost price.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55965758"/>
                  </a:ext>
                </a:extLst>
              </a:tr>
              <a:tr h="148590">
                <a:tc>
                  <a:txBody>
                    <a:bodyPr/>
                    <a:lstStyle/>
                    <a:p>
                      <a:pPr>
                        <a:lnSpc>
                          <a:spcPct val="115000"/>
                        </a:lnSpc>
                        <a:spcAft>
                          <a:spcPts val="1000"/>
                        </a:spcAft>
                      </a:pPr>
                      <a:r>
                        <a:rPr lang="en-IN" sz="1200">
                          <a:effectLst/>
                        </a:rPr>
                        <a:t>Sell Price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selling price.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27310258"/>
                  </a:ext>
                </a:extLst>
              </a:tr>
              <a:tr h="148590">
                <a:tc>
                  <a:txBody>
                    <a:bodyPr/>
                    <a:lstStyle/>
                    <a:p>
                      <a:pPr>
                        <a:lnSpc>
                          <a:spcPct val="115000"/>
                        </a:lnSpc>
                        <a:spcAft>
                          <a:spcPts val="1000"/>
                        </a:spcAft>
                      </a:pPr>
                      <a:r>
                        <a:rPr lang="en-IN" sz="1200">
                          <a:effectLst/>
                        </a:rPr>
                        <a:t>Discount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limited discount.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43173232"/>
                  </a:ext>
                </a:extLst>
              </a:tr>
              <a:tr h="148590">
                <a:tc>
                  <a:txBody>
                    <a:bodyPr/>
                    <a:lstStyle/>
                    <a:p>
                      <a:pPr>
                        <a:lnSpc>
                          <a:spcPct val="115000"/>
                        </a:lnSpc>
                        <a:spcAft>
                          <a:spcPts val="1000"/>
                        </a:spcAft>
                      </a:pPr>
                      <a:r>
                        <a:rPr lang="en-IN" sz="1200">
                          <a:effectLst/>
                        </a:rPr>
                        <a:t>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65000644"/>
                  </a:ext>
                </a:extLst>
              </a:tr>
              <a:tr h="148590">
                <a:tc>
                  <a:txBody>
                    <a:bodyPr/>
                    <a:lstStyle/>
                    <a:p>
                      <a:pPr>
                        <a:lnSpc>
                          <a:spcPct val="115000"/>
                        </a:lnSpc>
                        <a:spcAft>
                          <a:spcPts val="1000"/>
                        </a:spcAft>
                      </a:pPr>
                      <a:r>
                        <a:rPr lang="en-IN" sz="1200">
                          <a:effectLst/>
                        </a:rPr>
                        <a:t>Reorder Level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reorder level.</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18960060"/>
                  </a:ext>
                </a:extLst>
              </a:tr>
            </a:tbl>
          </a:graphicData>
        </a:graphic>
      </p:graphicFrame>
      <p:sp>
        <p:nvSpPr>
          <p:cNvPr id="24" name="TextBox 23">
            <a:extLst>
              <a:ext uri="{FF2B5EF4-FFF2-40B4-BE49-F238E27FC236}">
                <a16:creationId xmlns:a16="http://schemas.microsoft.com/office/drawing/2014/main" id="{12C1217F-87D5-19BA-2808-6BC63365FA9A}"/>
              </a:ext>
            </a:extLst>
          </p:cNvPr>
          <p:cNvSpPr txBox="1"/>
          <p:nvPr/>
        </p:nvSpPr>
        <p:spPr>
          <a:xfrm>
            <a:off x="6096000" y="3342028"/>
            <a:ext cx="2281881"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Customer master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25" name="Table 24">
            <a:extLst>
              <a:ext uri="{FF2B5EF4-FFF2-40B4-BE49-F238E27FC236}">
                <a16:creationId xmlns:a16="http://schemas.microsoft.com/office/drawing/2014/main" id="{CC05599D-6519-DFCF-C0E4-E5A1A88AAAAE}"/>
              </a:ext>
            </a:extLst>
          </p:cNvPr>
          <p:cNvGraphicFramePr>
            <a:graphicFrameLocks noGrp="1"/>
          </p:cNvGraphicFramePr>
          <p:nvPr>
            <p:extLst>
              <p:ext uri="{D42A27DB-BD31-4B8C-83A1-F6EECF244321}">
                <p14:modId xmlns:p14="http://schemas.microsoft.com/office/powerpoint/2010/main" val="3117137288"/>
              </p:ext>
            </p:extLst>
          </p:nvPr>
        </p:nvGraphicFramePr>
        <p:xfrm>
          <a:off x="6096000" y="3637534"/>
          <a:ext cx="5453084" cy="1800860"/>
        </p:xfrm>
        <a:graphic>
          <a:graphicData uri="http://schemas.openxmlformats.org/drawingml/2006/table">
            <a:tbl>
              <a:tblPr>
                <a:tableStyleId>{5C22544A-7EE6-4342-B048-85BDC9FD1C3A}</a:tableStyleId>
              </a:tblPr>
              <a:tblGrid>
                <a:gridCol w="1449495">
                  <a:extLst>
                    <a:ext uri="{9D8B030D-6E8A-4147-A177-3AD203B41FA5}">
                      <a16:colId xmlns:a16="http://schemas.microsoft.com/office/drawing/2014/main" val="2260438734"/>
                    </a:ext>
                  </a:extLst>
                </a:gridCol>
                <a:gridCol w="914400">
                  <a:extLst>
                    <a:ext uri="{9D8B030D-6E8A-4147-A177-3AD203B41FA5}">
                      <a16:colId xmlns:a16="http://schemas.microsoft.com/office/drawing/2014/main" val="980091306"/>
                    </a:ext>
                  </a:extLst>
                </a:gridCol>
                <a:gridCol w="3089189">
                  <a:extLst>
                    <a:ext uri="{9D8B030D-6E8A-4147-A177-3AD203B41FA5}">
                      <a16:colId xmlns:a16="http://schemas.microsoft.com/office/drawing/2014/main" val="1167665128"/>
                    </a:ext>
                  </a:extLst>
                </a:gridCol>
              </a:tblGrid>
              <a:tr h="186690">
                <a:tc>
                  <a:txBody>
                    <a:bodyPr/>
                    <a:lstStyle/>
                    <a:p>
                      <a:pPr>
                        <a:lnSpc>
                          <a:spcPct val="115000"/>
                        </a:lnSpc>
                        <a:spcAft>
                          <a:spcPts val="1000"/>
                        </a:spcAft>
                      </a:pPr>
                      <a:r>
                        <a:rPr lang="en-IN" sz="1200">
                          <a:effectLst/>
                        </a:rPr>
                        <a:t>       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87933429"/>
                  </a:ext>
                </a:extLst>
              </a:tr>
              <a:tr h="226060">
                <a:tc>
                  <a:txBody>
                    <a:bodyPr/>
                    <a:lstStyle/>
                    <a:p>
                      <a:pPr>
                        <a:lnSpc>
                          <a:spcPct val="115000"/>
                        </a:lnSpc>
                        <a:spcAft>
                          <a:spcPts val="1000"/>
                        </a:spcAft>
                      </a:pPr>
                      <a:r>
                        <a:rPr lang="en-IN" sz="1200">
                          <a:effectLst/>
                        </a:rPr>
                        <a:t>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29002327"/>
                  </a:ext>
                </a:extLst>
              </a:tr>
              <a:tr h="186690">
                <a:tc>
                  <a:txBody>
                    <a:bodyPr/>
                    <a:lstStyle/>
                    <a:p>
                      <a:pPr>
                        <a:lnSpc>
                          <a:spcPct val="115000"/>
                        </a:lnSpc>
                        <a:spcAft>
                          <a:spcPts val="1000"/>
                        </a:spcAft>
                      </a:pPr>
                      <a:r>
                        <a:rPr lang="en-IN" sz="1200">
                          <a:effectLst/>
                        </a:rPr>
                        <a:t>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customer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1610170"/>
                  </a:ext>
                </a:extLst>
              </a:tr>
              <a:tr h="186690">
                <a:tc>
                  <a:txBody>
                    <a:bodyPr/>
                    <a:lstStyle/>
                    <a:p>
                      <a:pPr>
                        <a:lnSpc>
                          <a:spcPct val="115000"/>
                        </a:lnSpc>
                        <a:spcAft>
                          <a:spcPts val="1000"/>
                        </a:spcAft>
                      </a:pPr>
                      <a:r>
                        <a:rPr lang="en-IN" sz="1200">
                          <a:effectLst/>
                        </a:rPr>
                        <a:t>Address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customer Address.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85582937"/>
                  </a:ext>
                </a:extLst>
              </a:tr>
              <a:tr h="151130">
                <a:tc>
                  <a:txBody>
                    <a:bodyPr/>
                    <a:lstStyle/>
                    <a:p>
                      <a:pPr>
                        <a:lnSpc>
                          <a:spcPct val="115000"/>
                        </a:lnSpc>
                        <a:spcAft>
                          <a:spcPts val="1000"/>
                        </a:spcAft>
                      </a:pPr>
                      <a:r>
                        <a:rPr lang="en-IN" sz="1200">
                          <a:effectLst/>
                        </a:rPr>
                        <a:t>Phone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contact INTEGER of customer.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82908211"/>
                  </a:ext>
                </a:extLst>
              </a:tr>
              <a:tr h="151130">
                <a:tc>
                  <a:txBody>
                    <a:bodyPr/>
                    <a:lstStyle/>
                    <a:p>
                      <a:pPr>
                        <a:lnSpc>
                          <a:spcPct val="115000"/>
                        </a:lnSpc>
                        <a:spcAft>
                          <a:spcPts val="1000"/>
                        </a:spcAft>
                      </a:pPr>
                      <a:r>
                        <a:rPr lang="en-IN" sz="1200">
                          <a:effectLst/>
                        </a:rPr>
                        <a:t>Account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customer bank account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22931874"/>
                  </a:ext>
                </a:extLst>
              </a:tr>
              <a:tr h="151130">
                <a:tc>
                  <a:txBody>
                    <a:bodyPr/>
                    <a:lstStyle/>
                    <a:p>
                      <a:pPr>
                        <a:lnSpc>
                          <a:spcPct val="115000"/>
                        </a:lnSpc>
                        <a:spcAft>
                          <a:spcPts val="1000"/>
                        </a:spcAft>
                      </a:pPr>
                      <a:r>
                        <a:rPr lang="en-IN" sz="1200">
                          <a:effectLst/>
                        </a:rPr>
                        <a:t>Credit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customer credit details.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84542296"/>
                  </a:ext>
                </a:extLst>
              </a:tr>
              <a:tr h="151130">
                <a:tc>
                  <a:txBody>
                    <a:bodyPr/>
                    <a:lstStyle/>
                    <a:p>
                      <a:pPr>
                        <a:lnSpc>
                          <a:spcPct val="115000"/>
                        </a:lnSpc>
                        <a:spcAft>
                          <a:spcPts val="1000"/>
                        </a:spcAft>
                      </a:pPr>
                      <a:r>
                        <a:rPr lang="en-IN" sz="1200">
                          <a:effectLst/>
                        </a:rPr>
                        <a:t>Debit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customer debit details.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4806949"/>
                  </a:ext>
                </a:extLst>
              </a:tr>
              <a:tr h="151130">
                <a:tc>
                  <a:txBody>
                    <a:bodyPr/>
                    <a:lstStyle/>
                    <a:p>
                      <a:pPr>
                        <a:lnSpc>
                          <a:spcPct val="115000"/>
                        </a:lnSpc>
                        <a:spcAft>
                          <a:spcPts val="1000"/>
                        </a:spcAft>
                      </a:pPr>
                      <a:r>
                        <a:rPr lang="en-IN" sz="1200">
                          <a:effectLst/>
                        </a:rPr>
                        <a:t>Balance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customer balance details.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7113772"/>
                  </a:ext>
                </a:extLst>
              </a:tr>
            </a:tbl>
          </a:graphicData>
        </a:graphic>
      </p:graphicFrame>
    </p:spTree>
    <p:extLst>
      <p:ext uri="{BB962C8B-B14F-4D97-AF65-F5344CB8AC3E}">
        <p14:creationId xmlns:p14="http://schemas.microsoft.com/office/powerpoint/2010/main" val="252559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C0EA68-73CF-7004-1CE7-56956C4042C1}"/>
              </a:ext>
            </a:extLst>
          </p:cNvPr>
          <p:cNvSpPr txBox="1"/>
          <p:nvPr/>
        </p:nvSpPr>
        <p:spPr>
          <a:xfrm>
            <a:off x="222423" y="138290"/>
            <a:ext cx="2038865"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MRN master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6" name="Table 5">
            <a:extLst>
              <a:ext uri="{FF2B5EF4-FFF2-40B4-BE49-F238E27FC236}">
                <a16:creationId xmlns:a16="http://schemas.microsoft.com/office/drawing/2014/main" id="{4D0E41AE-26A9-3629-37E1-38C037AE6246}"/>
              </a:ext>
            </a:extLst>
          </p:cNvPr>
          <p:cNvGraphicFramePr>
            <a:graphicFrameLocks noGrp="1"/>
          </p:cNvGraphicFramePr>
          <p:nvPr>
            <p:extLst>
              <p:ext uri="{D42A27DB-BD31-4B8C-83A1-F6EECF244321}">
                <p14:modId xmlns:p14="http://schemas.microsoft.com/office/powerpoint/2010/main" val="218540394"/>
              </p:ext>
            </p:extLst>
          </p:nvPr>
        </p:nvGraphicFramePr>
        <p:xfrm>
          <a:off x="222423" y="429588"/>
          <a:ext cx="4785818" cy="1377950"/>
        </p:xfrm>
        <a:graphic>
          <a:graphicData uri="http://schemas.openxmlformats.org/drawingml/2006/table">
            <a:tbl>
              <a:tblPr>
                <a:tableStyleId>{5C22544A-7EE6-4342-B048-85BDC9FD1C3A}</a:tableStyleId>
              </a:tblPr>
              <a:tblGrid>
                <a:gridCol w="1375354">
                  <a:extLst>
                    <a:ext uri="{9D8B030D-6E8A-4147-A177-3AD203B41FA5}">
                      <a16:colId xmlns:a16="http://schemas.microsoft.com/office/drawing/2014/main" val="1684968310"/>
                    </a:ext>
                  </a:extLst>
                </a:gridCol>
                <a:gridCol w="914400">
                  <a:extLst>
                    <a:ext uri="{9D8B030D-6E8A-4147-A177-3AD203B41FA5}">
                      <a16:colId xmlns:a16="http://schemas.microsoft.com/office/drawing/2014/main" val="3312648500"/>
                    </a:ext>
                  </a:extLst>
                </a:gridCol>
                <a:gridCol w="2496064">
                  <a:extLst>
                    <a:ext uri="{9D8B030D-6E8A-4147-A177-3AD203B41FA5}">
                      <a16:colId xmlns:a16="http://schemas.microsoft.com/office/drawing/2014/main" val="2386742894"/>
                    </a:ext>
                  </a:extLst>
                </a:gridCol>
              </a:tblGrid>
              <a:tr h="183515">
                <a:tc>
                  <a:txBody>
                    <a:bodyPr/>
                    <a:lstStyle/>
                    <a:p>
                      <a:pPr>
                        <a:lnSpc>
                          <a:spcPct val="115000"/>
                        </a:lnSpc>
                        <a:spcAft>
                          <a:spcPts val="1000"/>
                        </a:spcAft>
                      </a:pPr>
                      <a:r>
                        <a:rPr lang="en-IN" sz="1200">
                          <a:effectLst/>
                        </a:rPr>
                        <a:t>        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63008812"/>
                  </a:ext>
                </a:extLst>
              </a:tr>
              <a:tr h="183515">
                <a:tc>
                  <a:txBody>
                    <a:bodyPr/>
                    <a:lstStyle/>
                    <a:p>
                      <a:pPr>
                        <a:lnSpc>
                          <a:spcPct val="115000"/>
                        </a:lnSpc>
                        <a:spcAft>
                          <a:spcPts val="1000"/>
                        </a:spcAft>
                      </a:pPr>
                      <a:r>
                        <a:rPr lang="en-IN" sz="1200">
                          <a:effectLst/>
                        </a:rPr>
                        <a:t>MRN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MRN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73102759"/>
                  </a:ext>
                </a:extLst>
              </a:tr>
              <a:tr h="183515">
                <a:tc>
                  <a:txBody>
                    <a:bodyPr/>
                    <a:lstStyle/>
                    <a:p>
                      <a:pPr>
                        <a:lnSpc>
                          <a:spcPct val="115000"/>
                        </a:lnSpc>
                        <a:spcAft>
                          <a:spcPts val="1000"/>
                        </a:spcAft>
                      </a:pPr>
                      <a:r>
                        <a:rPr lang="en-IN" sz="1200">
                          <a:effectLst/>
                        </a:rPr>
                        <a:t>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DATETIME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date.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74398985"/>
                  </a:ext>
                </a:extLst>
              </a:tr>
              <a:tr h="183515">
                <a:tc>
                  <a:txBody>
                    <a:bodyPr/>
                    <a:lstStyle/>
                    <a:p>
                      <a:pPr>
                        <a:lnSpc>
                          <a:spcPct val="115000"/>
                        </a:lnSpc>
                        <a:spcAft>
                          <a:spcPts val="1000"/>
                        </a:spcAft>
                      </a:pPr>
                      <a:r>
                        <a:rPr lang="en-IN" sz="1200">
                          <a:effectLst/>
                        </a:rPr>
                        <a:t>Supplier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supplier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83366992"/>
                  </a:ext>
                </a:extLst>
              </a:tr>
              <a:tr h="148590">
                <a:tc>
                  <a:txBody>
                    <a:bodyPr/>
                    <a:lstStyle/>
                    <a:p>
                      <a:pPr>
                        <a:lnSpc>
                          <a:spcPct val="115000"/>
                        </a:lnSpc>
                        <a:spcAft>
                          <a:spcPts val="1000"/>
                        </a:spcAft>
                      </a:pPr>
                      <a:r>
                        <a:rPr lang="en-IN" sz="1200">
                          <a:effectLst/>
                        </a:rPr>
                        <a:t>Product Excise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product excise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35122471"/>
                  </a:ext>
                </a:extLst>
              </a:tr>
              <a:tr h="148590">
                <a:tc>
                  <a:txBody>
                    <a:bodyPr/>
                    <a:lstStyle/>
                    <a:p>
                      <a:pPr>
                        <a:lnSpc>
                          <a:spcPct val="115000"/>
                        </a:lnSpc>
                        <a:spcAft>
                          <a:spcPts val="1000"/>
                        </a:spcAft>
                      </a:pPr>
                      <a:r>
                        <a:rPr lang="en-IN" sz="1200">
                          <a:effectLst/>
                        </a:rPr>
                        <a:t>Vehicle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vehicle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92388048"/>
                  </a:ext>
                </a:extLst>
              </a:tr>
              <a:tr h="148590">
                <a:tc>
                  <a:txBody>
                    <a:bodyPr/>
                    <a:lstStyle/>
                    <a:p>
                      <a:pPr>
                        <a:lnSpc>
                          <a:spcPct val="115000"/>
                        </a:lnSpc>
                        <a:spcAft>
                          <a:spcPts val="1000"/>
                        </a:spcAft>
                      </a:pPr>
                      <a:r>
                        <a:rPr lang="en-IN" sz="1200">
                          <a:effectLst/>
                        </a:rPr>
                        <a:t>Driver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driver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12836747"/>
                  </a:ext>
                </a:extLst>
              </a:tr>
            </a:tbl>
          </a:graphicData>
        </a:graphic>
      </p:graphicFrame>
      <p:sp>
        <p:nvSpPr>
          <p:cNvPr id="8" name="TextBox 7">
            <a:extLst>
              <a:ext uri="{FF2B5EF4-FFF2-40B4-BE49-F238E27FC236}">
                <a16:creationId xmlns:a16="http://schemas.microsoft.com/office/drawing/2014/main" id="{6D5C3FF7-6877-DD42-F0A0-EDD0F925AD7F}"/>
              </a:ext>
            </a:extLst>
          </p:cNvPr>
          <p:cNvSpPr txBox="1"/>
          <p:nvPr/>
        </p:nvSpPr>
        <p:spPr>
          <a:xfrm>
            <a:off x="222423" y="1807538"/>
            <a:ext cx="2261286" cy="294196"/>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MRN Transaction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9" name="Table 8">
            <a:extLst>
              <a:ext uri="{FF2B5EF4-FFF2-40B4-BE49-F238E27FC236}">
                <a16:creationId xmlns:a16="http://schemas.microsoft.com/office/drawing/2014/main" id="{14291B7F-5150-18DE-AB1B-90096274E303}"/>
              </a:ext>
            </a:extLst>
          </p:cNvPr>
          <p:cNvGraphicFramePr>
            <a:graphicFrameLocks noGrp="1"/>
          </p:cNvGraphicFramePr>
          <p:nvPr>
            <p:extLst>
              <p:ext uri="{D42A27DB-BD31-4B8C-83A1-F6EECF244321}">
                <p14:modId xmlns:p14="http://schemas.microsoft.com/office/powerpoint/2010/main" val="2437250894"/>
              </p:ext>
            </p:extLst>
          </p:nvPr>
        </p:nvGraphicFramePr>
        <p:xfrm>
          <a:off x="222423" y="2098836"/>
          <a:ext cx="5144165" cy="1574800"/>
        </p:xfrm>
        <a:graphic>
          <a:graphicData uri="http://schemas.openxmlformats.org/drawingml/2006/table">
            <a:tbl>
              <a:tblPr>
                <a:tableStyleId>{5C22544A-7EE6-4342-B048-85BDC9FD1C3A}</a:tableStyleId>
              </a:tblPr>
              <a:tblGrid>
                <a:gridCol w="1412424">
                  <a:extLst>
                    <a:ext uri="{9D8B030D-6E8A-4147-A177-3AD203B41FA5}">
                      <a16:colId xmlns:a16="http://schemas.microsoft.com/office/drawing/2014/main" val="280193327"/>
                    </a:ext>
                  </a:extLst>
                </a:gridCol>
                <a:gridCol w="889687">
                  <a:extLst>
                    <a:ext uri="{9D8B030D-6E8A-4147-A177-3AD203B41FA5}">
                      <a16:colId xmlns:a16="http://schemas.microsoft.com/office/drawing/2014/main" val="4278511927"/>
                    </a:ext>
                  </a:extLst>
                </a:gridCol>
                <a:gridCol w="2842054">
                  <a:extLst>
                    <a:ext uri="{9D8B030D-6E8A-4147-A177-3AD203B41FA5}">
                      <a16:colId xmlns:a16="http://schemas.microsoft.com/office/drawing/2014/main" val="388751848"/>
                    </a:ext>
                  </a:extLst>
                </a:gridCol>
              </a:tblGrid>
              <a:tr h="183515">
                <a:tc>
                  <a:txBody>
                    <a:bodyPr/>
                    <a:lstStyle/>
                    <a:p>
                      <a:pPr>
                        <a:lnSpc>
                          <a:spcPct val="115000"/>
                        </a:lnSpc>
                        <a:spcAft>
                          <a:spcPts val="1000"/>
                        </a:spcAft>
                      </a:pPr>
                      <a:r>
                        <a:rPr lang="en-IN" sz="1200">
                          <a:effectLst/>
                        </a:rPr>
                        <a:t>       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Description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14514277"/>
                  </a:ext>
                </a:extLst>
              </a:tr>
              <a:tr h="183515">
                <a:tc>
                  <a:txBody>
                    <a:bodyPr/>
                    <a:lstStyle/>
                    <a:p>
                      <a:pPr>
                        <a:lnSpc>
                          <a:spcPct val="115000"/>
                        </a:lnSpc>
                        <a:spcAft>
                          <a:spcPts val="1000"/>
                        </a:spcAft>
                      </a:pPr>
                      <a:r>
                        <a:rPr lang="en-IN" sz="1200">
                          <a:effectLst/>
                        </a:rPr>
                        <a:t>MRN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MRN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06542594"/>
                  </a:ext>
                </a:extLst>
              </a:tr>
              <a:tr h="183515">
                <a:tc>
                  <a:txBody>
                    <a:bodyPr/>
                    <a:lstStyle/>
                    <a:p>
                      <a:pPr>
                        <a:lnSpc>
                          <a:spcPct val="115000"/>
                        </a:lnSpc>
                        <a:spcAft>
                          <a:spcPts val="1000"/>
                        </a:spcAft>
                      </a:pPr>
                      <a:r>
                        <a:rPr lang="en-IN" sz="1200">
                          <a:effectLst/>
                        </a:rPr>
                        <a:t>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08582089"/>
                  </a:ext>
                </a:extLst>
              </a:tr>
              <a:tr h="183515">
                <a:tc>
                  <a:txBody>
                    <a:bodyPr/>
                    <a:lstStyle/>
                    <a:p>
                      <a:pPr>
                        <a:lnSpc>
                          <a:spcPct val="115000"/>
                        </a:lnSpc>
                        <a:spcAft>
                          <a:spcPts val="1000"/>
                        </a:spcAft>
                      </a:pPr>
                      <a:r>
                        <a:rPr lang="en-IN" sz="1200">
                          <a:effectLst/>
                        </a:rPr>
                        <a:t>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09125197"/>
                  </a:ext>
                </a:extLst>
              </a:tr>
              <a:tr h="148590">
                <a:tc>
                  <a:txBody>
                    <a:bodyPr/>
                    <a:lstStyle/>
                    <a:p>
                      <a:pPr>
                        <a:lnSpc>
                          <a:spcPct val="115000"/>
                        </a:lnSpc>
                        <a:spcAft>
                          <a:spcPts val="1000"/>
                        </a:spcAft>
                      </a:pPr>
                      <a:r>
                        <a:rPr lang="en-IN" sz="1200">
                          <a:effectLst/>
                        </a:rPr>
                        <a:t>Received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received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15130491"/>
                  </a:ext>
                </a:extLst>
              </a:tr>
              <a:tr h="148590">
                <a:tc>
                  <a:txBody>
                    <a:bodyPr/>
                    <a:lstStyle/>
                    <a:p>
                      <a:pPr>
                        <a:lnSpc>
                          <a:spcPct val="115000"/>
                        </a:lnSpc>
                        <a:spcAft>
                          <a:spcPts val="1000"/>
                        </a:spcAft>
                      </a:pPr>
                      <a:r>
                        <a:rPr lang="en-IN" sz="1200">
                          <a:effectLst/>
                        </a:rPr>
                        <a:t>Rejected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rejected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91265137"/>
                  </a:ext>
                </a:extLst>
              </a:tr>
              <a:tr h="148590">
                <a:tc>
                  <a:txBody>
                    <a:bodyPr/>
                    <a:lstStyle/>
                    <a:p>
                      <a:pPr>
                        <a:lnSpc>
                          <a:spcPct val="115000"/>
                        </a:lnSpc>
                        <a:spcAft>
                          <a:spcPts val="1000"/>
                        </a:spcAft>
                      </a:pPr>
                      <a:r>
                        <a:rPr lang="en-IN" sz="1200">
                          <a:effectLst/>
                        </a:rPr>
                        <a:t>Product Rate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single product rate.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15029469"/>
                  </a:ext>
                </a:extLst>
              </a:tr>
              <a:tr h="148590">
                <a:tc>
                  <a:txBody>
                    <a:bodyPr/>
                    <a:lstStyle/>
                    <a:p>
                      <a:pPr>
                        <a:lnSpc>
                          <a:spcPct val="115000"/>
                        </a:lnSpc>
                        <a:spcAft>
                          <a:spcPts val="1000"/>
                        </a:spcAft>
                      </a:pPr>
                      <a:r>
                        <a:rPr lang="en-IN" sz="1200">
                          <a:effectLst/>
                        </a:rPr>
                        <a:t>Product  Amount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total product amount.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56264818"/>
                  </a:ext>
                </a:extLst>
              </a:tr>
            </a:tbl>
          </a:graphicData>
        </a:graphic>
      </p:graphicFrame>
      <p:sp>
        <p:nvSpPr>
          <p:cNvPr id="11" name="TextBox 10">
            <a:extLst>
              <a:ext uri="{FF2B5EF4-FFF2-40B4-BE49-F238E27FC236}">
                <a16:creationId xmlns:a16="http://schemas.microsoft.com/office/drawing/2014/main" id="{71D0433F-4FAE-ABB2-F07E-FF574CD18B1D}"/>
              </a:ext>
            </a:extLst>
          </p:cNvPr>
          <p:cNvSpPr txBox="1"/>
          <p:nvPr/>
        </p:nvSpPr>
        <p:spPr>
          <a:xfrm>
            <a:off x="222423" y="3673636"/>
            <a:ext cx="2051221"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Order master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2" name="Table 11">
            <a:extLst>
              <a:ext uri="{FF2B5EF4-FFF2-40B4-BE49-F238E27FC236}">
                <a16:creationId xmlns:a16="http://schemas.microsoft.com/office/drawing/2014/main" id="{C1A01A21-989B-1DE1-2B38-D96CA56AB604}"/>
              </a:ext>
            </a:extLst>
          </p:cNvPr>
          <p:cNvGraphicFramePr>
            <a:graphicFrameLocks noGrp="1"/>
          </p:cNvGraphicFramePr>
          <p:nvPr>
            <p:extLst>
              <p:ext uri="{D42A27DB-BD31-4B8C-83A1-F6EECF244321}">
                <p14:modId xmlns:p14="http://schemas.microsoft.com/office/powerpoint/2010/main" val="4022595889"/>
              </p:ext>
            </p:extLst>
          </p:nvPr>
        </p:nvGraphicFramePr>
        <p:xfrm>
          <a:off x="222423" y="3964934"/>
          <a:ext cx="5016842" cy="984250"/>
        </p:xfrm>
        <a:graphic>
          <a:graphicData uri="http://schemas.openxmlformats.org/drawingml/2006/table">
            <a:tbl>
              <a:tblPr>
                <a:tableStyleId>{5C22544A-7EE6-4342-B048-85BDC9FD1C3A}</a:tableStyleId>
              </a:tblPr>
              <a:tblGrid>
                <a:gridCol w="1503404">
                  <a:extLst>
                    <a:ext uri="{9D8B030D-6E8A-4147-A177-3AD203B41FA5}">
                      <a16:colId xmlns:a16="http://schemas.microsoft.com/office/drawing/2014/main" val="1456479661"/>
                    </a:ext>
                  </a:extLst>
                </a:gridCol>
                <a:gridCol w="889686">
                  <a:extLst>
                    <a:ext uri="{9D8B030D-6E8A-4147-A177-3AD203B41FA5}">
                      <a16:colId xmlns:a16="http://schemas.microsoft.com/office/drawing/2014/main" val="1368388155"/>
                    </a:ext>
                  </a:extLst>
                </a:gridCol>
                <a:gridCol w="2623752">
                  <a:extLst>
                    <a:ext uri="{9D8B030D-6E8A-4147-A177-3AD203B41FA5}">
                      <a16:colId xmlns:a16="http://schemas.microsoft.com/office/drawing/2014/main" val="1987560959"/>
                    </a:ext>
                  </a:extLst>
                </a:gridCol>
              </a:tblGrid>
              <a:tr h="183515">
                <a:tc>
                  <a:txBody>
                    <a:bodyPr/>
                    <a:lstStyle/>
                    <a:p>
                      <a:pPr>
                        <a:lnSpc>
                          <a:spcPct val="115000"/>
                        </a:lnSpc>
                        <a:spcAft>
                          <a:spcPts val="1000"/>
                        </a:spcAft>
                      </a:pPr>
                      <a:r>
                        <a:rPr lang="en-IN" sz="1200">
                          <a:effectLst/>
                        </a:rPr>
                        <a:t>       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65407576"/>
                  </a:ext>
                </a:extLst>
              </a:tr>
              <a:tr h="183515">
                <a:tc>
                  <a:txBody>
                    <a:bodyPr/>
                    <a:lstStyle/>
                    <a:p>
                      <a:pPr>
                        <a:lnSpc>
                          <a:spcPct val="115000"/>
                        </a:lnSpc>
                        <a:spcAft>
                          <a:spcPts val="1000"/>
                        </a:spcAft>
                      </a:pPr>
                      <a:r>
                        <a:rPr lang="en-IN" sz="1200">
                          <a:effectLst/>
                        </a:rPr>
                        <a:t>Order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order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656385101"/>
                  </a:ext>
                </a:extLst>
              </a:tr>
              <a:tr h="183515">
                <a:tc>
                  <a:txBody>
                    <a:bodyPr/>
                    <a:lstStyle/>
                    <a:p>
                      <a:pPr>
                        <a:lnSpc>
                          <a:spcPct val="115000"/>
                        </a:lnSpc>
                        <a:spcAft>
                          <a:spcPts val="1000"/>
                        </a:spcAft>
                      </a:pPr>
                      <a:r>
                        <a:rPr lang="en-IN" sz="1200">
                          <a:effectLst/>
                        </a:rPr>
                        <a:t>Order  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DATETIME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order 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27569729"/>
                  </a:ext>
                </a:extLst>
              </a:tr>
              <a:tr h="183515">
                <a:tc>
                  <a:txBody>
                    <a:bodyPr/>
                    <a:lstStyle/>
                    <a:p>
                      <a:pPr>
                        <a:lnSpc>
                          <a:spcPct val="115000"/>
                        </a:lnSpc>
                        <a:spcAft>
                          <a:spcPts val="1000"/>
                        </a:spcAft>
                      </a:pPr>
                      <a:r>
                        <a:rPr lang="en-IN" sz="1200">
                          <a:effectLst/>
                        </a:rPr>
                        <a:t>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60037279"/>
                  </a:ext>
                </a:extLst>
              </a:tr>
              <a:tr h="148590">
                <a:tc>
                  <a:txBody>
                    <a:bodyPr/>
                    <a:lstStyle/>
                    <a:p>
                      <a:pPr>
                        <a:lnSpc>
                          <a:spcPct val="115000"/>
                        </a:lnSpc>
                        <a:spcAft>
                          <a:spcPts val="1000"/>
                        </a:spcAft>
                      </a:pPr>
                      <a:r>
                        <a:rPr lang="en-IN" sz="1200">
                          <a:effectLst/>
                        </a:rPr>
                        <a:t>Customer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retrieve the customer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22088907"/>
                  </a:ext>
                </a:extLst>
              </a:tr>
            </a:tbl>
          </a:graphicData>
        </a:graphic>
      </p:graphicFrame>
      <p:sp>
        <p:nvSpPr>
          <p:cNvPr id="14" name="TextBox 13">
            <a:extLst>
              <a:ext uri="{FF2B5EF4-FFF2-40B4-BE49-F238E27FC236}">
                <a16:creationId xmlns:a16="http://schemas.microsoft.com/office/drawing/2014/main" id="{B0F25F72-20DD-CADD-8BC5-7722ACA1A7C0}"/>
              </a:ext>
            </a:extLst>
          </p:cNvPr>
          <p:cNvSpPr txBox="1"/>
          <p:nvPr/>
        </p:nvSpPr>
        <p:spPr>
          <a:xfrm>
            <a:off x="222423" y="4949184"/>
            <a:ext cx="2275703"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Order Transaction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5" name="Table 14">
            <a:extLst>
              <a:ext uri="{FF2B5EF4-FFF2-40B4-BE49-F238E27FC236}">
                <a16:creationId xmlns:a16="http://schemas.microsoft.com/office/drawing/2014/main" id="{D10BE827-9556-F60F-CA99-C4EC13AFDEA5}"/>
              </a:ext>
            </a:extLst>
          </p:cNvPr>
          <p:cNvGraphicFramePr>
            <a:graphicFrameLocks noGrp="1"/>
          </p:cNvGraphicFramePr>
          <p:nvPr>
            <p:extLst>
              <p:ext uri="{D42A27DB-BD31-4B8C-83A1-F6EECF244321}">
                <p14:modId xmlns:p14="http://schemas.microsoft.com/office/powerpoint/2010/main" val="3708199534"/>
              </p:ext>
            </p:extLst>
          </p:nvPr>
        </p:nvGraphicFramePr>
        <p:xfrm>
          <a:off x="222423" y="5240482"/>
          <a:ext cx="4889521" cy="1574800"/>
        </p:xfrm>
        <a:graphic>
          <a:graphicData uri="http://schemas.openxmlformats.org/drawingml/2006/table">
            <a:tbl>
              <a:tblPr>
                <a:tableStyleId>{5C22544A-7EE6-4342-B048-85BDC9FD1C3A}</a:tableStyleId>
              </a:tblPr>
              <a:tblGrid>
                <a:gridCol w="1560705">
                  <a:extLst>
                    <a:ext uri="{9D8B030D-6E8A-4147-A177-3AD203B41FA5}">
                      <a16:colId xmlns:a16="http://schemas.microsoft.com/office/drawing/2014/main" val="980283583"/>
                    </a:ext>
                  </a:extLst>
                </a:gridCol>
                <a:gridCol w="926757">
                  <a:extLst>
                    <a:ext uri="{9D8B030D-6E8A-4147-A177-3AD203B41FA5}">
                      <a16:colId xmlns:a16="http://schemas.microsoft.com/office/drawing/2014/main" val="2082825326"/>
                    </a:ext>
                  </a:extLst>
                </a:gridCol>
                <a:gridCol w="2402059">
                  <a:extLst>
                    <a:ext uri="{9D8B030D-6E8A-4147-A177-3AD203B41FA5}">
                      <a16:colId xmlns:a16="http://schemas.microsoft.com/office/drawing/2014/main" val="2436617924"/>
                    </a:ext>
                  </a:extLst>
                </a:gridCol>
              </a:tblGrid>
              <a:tr h="183515">
                <a:tc>
                  <a:txBody>
                    <a:bodyPr/>
                    <a:lstStyle/>
                    <a:p>
                      <a:pPr>
                        <a:lnSpc>
                          <a:spcPct val="115000"/>
                        </a:lnSpc>
                        <a:spcAft>
                          <a:spcPts val="1000"/>
                        </a:spcAft>
                      </a:pPr>
                      <a:r>
                        <a:rPr lang="en-IN" sz="1200">
                          <a:effectLst/>
                        </a:rPr>
                        <a:t>          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Description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09085721"/>
                  </a:ext>
                </a:extLst>
              </a:tr>
              <a:tr h="183515">
                <a:tc>
                  <a:txBody>
                    <a:bodyPr/>
                    <a:lstStyle/>
                    <a:p>
                      <a:pPr>
                        <a:lnSpc>
                          <a:spcPct val="115000"/>
                        </a:lnSpc>
                        <a:spcAft>
                          <a:spcPts val="1000"/>
                        </a:spcAft>
                      </a:pPr>
                      <a:r>
                        <a:rPr lang="en-IN" sz="1200">
                          <a:effectLst/>
                        </a:rPr>
                        <a:t>Order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order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54475002"/>
                  </a:ext>
                </a:extLst>
              </a:tr>
              <a:tr h="183515">
                <a:tc>
                  <a:txBody>
                    <a:bodyPr/>
                    <a:lstStyle/>
                    <a:p>
                      <a:pPr>
                        <a:lnSpc>
                          <a:spcPct val="115000"/>
                        </a:lnSpc>
                        <a:spcAft>
                          <a:spcPts val="1000"/>
                        </a:spcAft>
                      </a:pPr>
                      <a:r>
                        <a:rPr lang="en-IN" sz="1200">
                          <a:effectLst/>
                        </a:rPr>
                        <a:t>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51416333"/>
                  </a:ext>
                </a:extLst>
              </a:tr>
              <a:tr h="183515">
                <a:tc>
                  <a:txBody>
                    <a:bodyPr/>
                    <a:lstStyle/>
                    <a:p>
                      <a:pPr>
                        <a:lnSpc>
                          <a:spcPct val="115000"/>
                        </a:lnSpc>
                        <a:spcAft>
                          <a:spcPts val="1000"/>
                        </a:spcAft>
                      </a:pPr>
                      <a:r>
                        <a:rPr lang="en-IN" sz="1200">
                          <a:effectLst/>
                        </a:rPr>
                        <a:t>Product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66055655"/>
                  </a:ext>
                </a:extLst>
              </a:tr>
              <a:tr h="148590">
                <a:tc>
                  <a:txBody>
                    <a:bodyPr/>
                    <a:lstStyle/>
                    <a:p>
                      <a:pPr>
                        <a:lnSpc>
                          <a:spcPct val="115000"/>
                        </a:lnSpc>
                        <a:spcAft>
                          <a:spcPts val="1000"/>
                        </a:spcAft>
                      </a:pPr>
                      <a:r>
                        <a:rPr lang="en-IN" sz="1200">
                          <a:effectLst/>
                        </a:rPr>
                        <a:t>Product  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518779"/>
                  </a:ext>
                </a:extLst>
              </a:tr>
              <a:tr h="148590">
                <a:tc>
                  <a:txBody>
                    <a:bodyPr/>
                    <a:lstStyle/>
                    <a:p>
                      <a:pPr>
                        <a:lnSpc>
                          <a:spcPct val="115000"/>
                        </a:lnSpc>
                        <a:spcAft>
                          <a:spcPts val="1000"/>
                        </a:spcAft>
                      </a:pPr>
                      <a:r>
                        <a:rPr lang="en-IN" sz="1200">
                          <a:effectLst/>
                        </a:rPr>
                        <a:t> Product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57881075"/>
                  </a:ext>
                </a:extLst>
              </a:tr>
              <a:tr h="148590">
                <a:tc>
                  <a:txBody>
                    <a:bodyPr/>
                    <a:lstStyle/>
                    <a:p>
                      <a:pPr>
                        <a:lnSpc>
                          <a:spcPct val="115000"/>
                        </a:lnSpc>
                        <a:spcAft>
                          <a:spcPts val="1000"/>
                        </a:spcAft>
                      </a:pPr>
                      <a:r>
                        <a:rPr lang="en-IN" sz="1200">
                          <a:effectLst/>
                        </a:rPr>
                        <a:t> Product  Rate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single product rate.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15686519"/>
                  </a:ext>
                </a:extLst>
              </a:tr>
              <a:tr h="148590">
                <a:tc>
                  <a:txBody>
                    <a:bodyPr/>
                    <a:lstStyle/>
                    <a:p>
                      <a:pPr>
                        <a:lnSpc>
                          <a:spcPct val="115000"/>
                        </a:lnSpc>
                        <a:spcAft>
                          <a:spcPts val="1000"/>
                        </a:spcAft>
                      </a:pPr>
                      <a:r>
                        <a:rPr lang="en-IN" sz="1200">
                          <a:effectLst/>
                        </a:rPr>
                        <a:t>Order  Billed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Yes/No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record from order.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98674558"/>
                  </a:ext>
                </a:extLst>
              </a:tr>
            </a:tbl>
          </a:graphicData>
        </a:graphic>
      </p:graphicFrame>
      <p:sp>
        <p:nvSpPr>
          <p:cNvPr id="17" name="TextBox 16">
            <a:extLst>
              <a:ext uri="{FF2B5EF4-FFF2-40B4-BE49-F238E27FC236}">
                <a16:creationId xmlns:a16="http://schemas.microsoft.com/office/drawing/2014/main" id="{BDD0A9BE-9201-107A-D525-F30D6B9D8B8E}"/>
              </a:ext>
            </a:extLst>
          </p:cNvPr>
          <p:cNvSpPr txBox="1"/>
          <p:nvPr/>
        </p:nvSpPr>
        <p:spPr>
          <a:xfrm>
            <a:off x="5514869" y="138290"/>
            <a:ext cx="2344028"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Dispatch Master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8" name="Table 17">
            <a:extLst>
              <a:ext uri="{FF2B5EF4-FFF2-40B4-BE49-F238E27FC236}">
                <a16:creationId xmlns:a16="http://schemas.microsoft.com/office/drawing/2014/main" id="{F8AEEA39-C7BE-2586-FE26-B00071C302E9}"/>
              </a:ext>
            </a:extLst>
          </p:cNvPr>
          <p:cNvGraphicFramePr>
            <a:graphicFrameLocks noGrp="1"/>
          </p:cNvGraphicFramePr>
          <p:nvPr>
            <p:extLst>
              <p:ext uri="{D42A27DB-BD31-4B8C-83A1-F6EECF244321}">
                <p14:modId xmlns:p14="http://schemas.microsoft.com/office/powerpoint/2010/main" val="1049862814"/>
              </p:ext>
            </p:extLst>
          </p:nvPr>
        </p:nvGraphicFramePr>
        <p:xfrm>
          <a:off x="5514869" y="429588"/>
          <a:ext cx="5292446" cy="1574800"/>
        </p:xfrm>
        <a:graphic>
          <a:graphicData uri="http://schemas.openxmlformats.org/drawingml/2006/table">
            <a:tbl>
              <a:tblPr>
                <a:tableStyleId>{5C22544A-7EE6-4342-B048-85BDC9FD1C3A}</a:tableStyleId>
              </a:tblPr>
              <a:tblGrid>
                <a:gridCol w="1511278">
                  <a:extLst>
                    <a:ext uri="{9D8B030D-6E8A-4147-A177-3AD203B41FA5}">
                      <a16:colId xmlns:a16="http://schemas.microsoft.com/office/drawing/2014/main" val="476438012"/>
                    </a:ext>
                  </a:extLst>
                </a:gridCol>
                <a:gridCol w="963827">
                  <a:extLst>
                    <a:ext uri="{9D8B030D-6E8A-4147-A177-3AD203B41FA5}">
                      <a16:colId xmlns:a16="http://schemas.microsoft.com/office/drawing/2014/main" val="2843133239"/>
                    </a:ext>
                  </a:extLst>
                </a:gridCol>
                <a:gridCol w="2817341">
                  <a:extLst>
                    <a:ext uri="{9D8B030D-6E8A-4147-A177-3AD203B41FA5}">
                      <a16:colId xmlns:a16="http://schemas.microsoft.com/office/drawing/2014/main" val="2900230009"/>
                    </a:ext>
                  </a:extLst>
                </a:gridCol>
              </a:tblGrid>
              <a:tr h="183515">
                <a:tc>
                  <a:txBody>
                    <a:bodyPr/>
                    <a:lstStyle/>
                    <a:p>
                      <a:pPr>
                        <a:lnSpc>
                          <a:spcPct val="115000"/>
                        </a:lnSpc>
                        <a:spcAft>
                          <a:spcPts val="1000"/>
                        </a:spcAft>
                      </a:pPr>
                      <a:r>
                        <a:rPr lang="en-IN" sz="1200">
                          <a:effectLst/>
                        </a:rPr>
                        <a:t>       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88318657"/>
                  </a:ext>
                </a:extLst>
              </a:tr>
              <a:tr h="183515">
                <a:tc>
                  <a:txBody>
                    <a:bodyPr/>
                    <a:lstStyle/>
                    <a:p>
                      <a:pPr>
                        <a:lnSpc>
                          <a:spcPct val="115000"/>
                        </a:lnSpc>
                        <a:spcAft>
                          <a:spcPts val="1000"/>
                        </a:spcAft>
                      </a:pPr>
                      <a:r>
                        <a:rPr lang="en-IN" sz="1200">
                          <a:effectLst/>
                        </a:rPr>
                        <a:t>Dispatch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dispatch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51404713"/>
                  </a:ext>
                </a:extLst>
              </a:tr>
              <a:tr h="183515">
                <a:tc>
                  <a:txBody>
                    <a:bodyPr/>
                    <a:lstStyle/>
                    <a:p>
                      <a:pPr>
                        <a:lnSpc>
                          <a:spcPct val="115000"/>
                        </a:lnSpc>
                        <a:spcAft>
                          <a:spcPts val="1000"/>
                        </a:spcAft>
                      </a:pPr>
                      <a:r>
                        <a:rPr lang="en-IN" sz="1200">
                          <a:effectLst/>
                        </a:rPr>
                        <a:t>Dispatch  Date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DATETIME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dispatch 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87573414"/>
                  </a:ext>
                </a:extLst>
              </a:tr>
              <a:tr h="183515">
                <a:tc>
                  <a:txBody>
                    <a:bodyPr/>
                    <a:lstStyle/>
                    <a:p>
                      <a:pPr>
                        <a:lnSpc>
                          <a:spcPct val="115000"/>
                        </a:lnSpc>
                        <a:spcAft>
                          <a:spcPts val="1000"/>
                        </a:spcAft>
                      </a:pPr>
                      <a:r>
                        <a:rPr lang="en-IN" sz="1200">
                          <a:effectLst/>
                        </a:rPr>
                        <a:t>Customer  INTEGER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14835769"/>
                  </a:ext>
                </a:extLst>
              </a:tr>
              <a:tr h="148590">
                <a:tc>
                  <a:txBody>
                    <a:bodyPr/>
                    <a:lstStyle/>
                    <a:p>
                      <a:pPr>
                        <a:lnSpc>
                          <a:spcPct val="115000"/>
                        </a:lnSpc>
                        <a:spcAft>
                          <a:spcPts val="1000"/>
                        </a:spcAft>
                      </a:pPr>
                      <a:r>
                        <a:rPr lang="en-IN" sz="1200">
                          <a:effectLst/>
                        </a:rPr>
                        <a:t>Customer  Address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customer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22046115"/>
                  </a:ext>
                </a:extLst>
              </a:tr>
              <a:tr h="148590">
                <a:tc>
                  <a:txBody>
                    <a:bodyPr/>
                    <a:lstStyle/>
                    <a:p>
                      <a:pPr>
                        <a:lnSpc>
                          <a:spcPct val="115000"/>
                        </a:lnSpc>
                        <a:spcAft>
                          <a:spcPts val="1000"/>
                        </a:spcAft>
                      </a:pPr>
                      <a:r>
                        <a:rPr lang="en-IN" sz="1200">
                          <a:effectLst/>
                        </a:rPr>
                        <a:t>Order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order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81911837"/>
                  </a:ext>
                </a:extLst>
              </a:tr>
              <a:tr h="148590">
                <a:tc>
                  <a:txBody>
                    <a:bodyPr/>
                    <a:lstStyle/>
                    <a:p>
                      <a:pPr>
                        <a:lnSpc>
                          <a:spcPct val="115000"/>
                        </a:lnSpc>
                        <a:spcAft>
                          <a:spcPts val="1000"/>
                        </a:spcAft>
                      </a:pPr>
                      <a:r>
                        <a:rPr lang="en-IN" sz="1200">
                          <a:effectLst/>
                        </a:rPr>
                        <a:t>Vehicle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vehicle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73947788"/>
                  </a:ext>
                </a:extLst>
              </a:tr>
              <a:tr h="148590">
                <a:tc>
                  <a:txBody>
                    <a:bodyPr/>
                    <a:lstStyle/>
                    <a:p>
                      <a:pPr>
                        <a:lnSpc>
                          <a:spcPct val="115000"/>
                        </a:lnSpc>
                        <a:spcAft>
                          <a:spcPts val="1000"/>
                        </a:spcAft>
                      </a:pPr>
                      <a:r>
                        <a:rPr lang="en-IN" sz="1200">
                          <a:effectLst/>
                        </a:rPr>
                        <a:t>Driver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driver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4830217"/>
                  </a:ext>
                </a:extLst>
              </a:tr>
            </a:tbl>
          </a:graphicData>
        </a:graphic>
      </p:graphicFrame>
      <p:sp>
        <p:nvSpPr>
          <p:cNvPr id="20" name="TextBox 19">
            <a:extLst>
              <a:ext uri="{FF2B5EF4-FFF2-40B4-BE49-F238E27FC236}">
                <a16:creationId xmlns:a16="http://schemas.microsoft.com/office/drawing/2014/main" id="{A6C24296-09DF-3BBB-DDDC-DA1E0726F914}"/>
              </a:ext>
            </a:extLst>
          </p:cNvPr>
          <p:cNvSpPr txBox="1"/>
          <p:nvPr/>
        </p:nvSpPr>
        <p:spPr>
          <a:xfrm>
            <a:off x="5514869" y="2004388"/>
            <a:ext cx="2490432"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Dispatch Transaction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21" name="Table 20">
            <a:extLst>
              <a:ext uri="{FF2B5EF4-FFF2-40B4-BE49-F238E27FC236}">
                <a16:creationId xmlns:a16="http://schemas.microsoft.com/office/drawing/2014/main" id="{E37C5448-BBB4-3547-D08A-3981D37C8C92}"/>
              </a:ext>
            </a:extLst>
          </p:cNvPr>
          <p:cNvGraphicFramePr>
            <a:graphicFrameLocks noGrp="1"/>
          </p:cNvGraphicFramePr>
          <p:nvPr>
            <p:extLst>
              <p:ext uri="{D42A27DB-BD31-4B8C-83A1-F6EECF244321}">
                <p14:modId xmlns:p14="http://schemas.microsoft.com/office/powerpoint/2010/main" val="3699648020"/>
              </p:ext>
            </p:extLst>
          </p:nvPr>
        </p:nvGraphicFramePr>
        <p:xfrm>
          <a:off x="5514869" y="2295686"/>
          <a:ext cx="5243019" cy="1377950"/>
        </p:xfrm>
        <a:graphic>
          <a:graphicData uri="http://schemas.openxmlformats.org/drawingml/2006/table">
            <a:tbl>
              <a:tblPr>
                <a:tableStyleId>{5C22544A-7EE6-4342-B048-85BDC9FD1C3A}</a:tableStyleId>
              </a:tblPr>
              <a:tblGrid>
                <a:gridCol w="1449495">
                  <a:extLst>
                    <a:ext uri="{9D8B030D-6E8A-4147-A177-3AD203B41FA5}">
                      <a16:colId xmlns:a16="http://schemas.microsoft.com/office/drawing/2014/main" val="322559660"/>
                    </a:ext>
                  </a:extLst>
                </a:gridCol>
                <a:gridCol w="914400">
                  <a:extLst>
                    <a:ext uri="{9D8B030D-6E8A-4147-A177-3AD203B41FA5}">
                      <a16:colId xmlns:a16="http://schemas.microsoft.com/office/drawing/2014/main" val="3130141487"/>
                    </a:ext>
                  </a:extLst>
                </a:gridCol>
                <a:gridCol w="2879124">
                  <a:extLst>
                    <a:ext uri="{9D8B030D-6E8A-4147-A177-3AD203B41FA5}">
                      <a16:colId xmlns:a16="http://schemas.microsoft.com/office/drawing/2014/main" val="4281420428"/>
                    </a:ext>
                  </a:extLst>
                </a:gridCol>
              </a:tblGrid>
              <a:tr h="183515">
                <a:tc>
                  <a:txBody>
                    <a:bodyPr/>
                    <a:lstStyle/>
                    <a:p>
                      <a:pPr>
                        <a:lnSpc>
                          <a:spcPct val="115000"/>
                        </a:lnSpc>
                        <a:spcAft>
                          <a:spcPts val="1000"/>
                        </a:spcAft>
                      </a:pPr>
                      <a:r>
                        <a:rPr lang="en-IN" sz="1200">
                          <a:effectLst/>
                        </a:rPr>
                        <a:t>          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79509508"/>
                  </a:ext>
                </a:extLst>
              </a:tr>
              <a:tr h="183515">
                <a:tc>
                  <a:txBody>
                    <a:bodyPr/>
                    <a:lstStyle/>
                    <a:p>
                      <a:pPr>
                        <a:lnSpc>
                          <a:spcPct val="115000"/>
                        </a:lnSpc>
                        <a:spcAft>
                          <a:spcPts val="1000"/>
                        </a:spcAft>
                      </a:pPr>
                      <a:r>
                        <a:rPr lang="en-IN" sz="1200">
                          <a:effectLst/>
                        </a:rPr>
                        <a:t>Dispatch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dispatch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58801175"/>
                  </a:ext>
                </a:extLst>
              </a:tr>
              <a:tr h="183515">
                <a:tc>
                  <a:txBody>
                    <a:bodyPr/>
                    <a:lstStyle/>
                    <a:p>
                      <a:pPr>
                        <a:lnSpc>
                          <a:spcPct val="115000"/>
                        </a:lnSpc>
                        <a:spcAft>
                          <a:spcPts val="1000"/>
                        </a:spcAft>
                      </a:pPr>
                      <a:r>
                        <a:rPr lang="en-IN" sz="1200">
                          <a:effectLst/>
                        </a:rPr>
                        <a:t>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retrive the 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70357078"/>
                  </a:ext>
                </a:extLst>
              </a:tr>
              <a:tr h="183515">
                <a:tc>
                  <a:txBody>
                    <a:bodyPr/>
                    <a:lstStyle/>
                    <a:p>
                      <a:pPr>
                        <a:lnSpc>
                          <a:spcPct val="115000"/>
                        </a:lnSpc>
                        <a:spcAft>
                          <a:spcPts val="1000"/>
                        </a:spcAft>
                      </a:pPr>
                      <a:r>
                        <a:rPr lang="en-IN" sz="1200">
                          <a:effectLst/>
                        </a:rPr>
                        <a:t>Product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403788190"/>
                  </a:ext>
                </a:extLst>
              </a:tr>
              <a:tr h="148590">
                <a:tc>
                  <a:txBody>
                    <a:bodyPr/>
                    <a:lstStyle/>
                    <a:p>
                      <a:pPr>
                        <a:lnSpc>
                          <a:spcPct val="115000"/>
                        </a:lnSpc>
                        <a:spcAft>
                          <a:spcPts val="1000"/>
                        </a:spcAft>
                      </a:pPr>
                      <a:r>
                        <a:rPr lang="en-IN" sz="1200">
                          <a:effectLst/>
                        </a:rPr>
                        <a:t>Received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received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028929727"/>
                  </a:ext>
                </a:extLst>
              </a:tr>
              <a:tr h="148590">
                <a:tc>
                  <a:txBody>
                    <a:bodyPr/>
                    <a:lstStyle/>
                    <a:p>
                      <a:pPr>
                        <a:lnSpc>
                          <a:spcPct val="115000"/>
                        </a:lnSpc>
                        <a:spcAft>
                          <a:spcPts val="1000"/>
                        </a:spcAft>
                      </a:pPr>
                      <a:r>
                        <a:rPr lang="en-IN" sz="1200">
                          <a:effectLst/>
                        </a:rPr>
                        <a:t>Rejected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rejected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47788194"/>
                  </a:ext>
                </a:extLst>
              </a:tr>
              <a:tr h="148590">
                <a:tc>
                  <a:txBody>
                    <a:bodyPr/>
                    <a:lstStyle/>
                    <a:p>
                      <a:pPr>
                        <a:lnSpc>
                          <a:spcPct val="115000"/>
                        </a:lnSpc>
                        <a:spcAft>
                          <a:spcPts val="1000"/>
                        </a:spcAft>
                      </a:pPr>
                      <a:r>
                        <a:rPr lang="en-IN" sz="1200">
                          <a:effectLst/>
                        </a:rPr>
                        <a:t>Product  Rate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product rate.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72005219"/>
                  </a:ext>
                </a:extLst>
              </a:tr>
            </a:tbl>
          </a:graphicData>
        </a:graphic>
      </p:graphicFrame>
      <p:sp>
        <p:nvSpPr>
          <p:cNvPr id="23" name="TextBox 22">
            <a:extLst>
              <a:ext uri="{FF2B5EF4-FFF2-40B4-BE49-F238E27FC236}">
                <a16:creationId xmlns:a16="http://schemas.microsoft.com/office/drawing/2014/main" id="{75EC4969-26F8-C374-FD91-AAED1DC0533C}"/>
              </a:ext>
            </a:extLst>
          </p:cNvPr>
          <p:cNvSpPr txBox="1"/>
          <p:nvPr/>
        </p:nvSpPr>
        <p:spPr>
          <a:xfrm>
            <a:off x="5514869" y="3673636"/>
            <a:ext cx="1812688"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Bill Master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24" name="Table 23">
            <a:extLst>
              <a:ext uri="{FF2B5EF4-FFF2-40B4-BE49-F238E27FC236}">
                <a16:creationId xmlns:a16="http://schemas.microsoft.com/office/drawing/2014/main" id="{44AE8E1B-9B88-F10E-5F1F-F87FA296E77C}"/>
              </a:ext>
            </a:extLst>
          </p:cNvPr>
          <p:cNvGraphicFramePr>
            <a:graphicFrameLocks noGrp="1"/>
          </p:cNvGraphicFramePr>
          <p:nvPr>
            <p:extLst>
              <p:ext uri="{D42A27DB-BD31-4B8C-83A1-F6EECF244321}">
                <p14:modId xmlns:p14="http://schemas.microsoft.com/office/powerpoint/2010/main" val="1935967082"/>
              </p:ext>
            </p:extLst>
          </p:nvPr>
        </p:nvGraphicFramePr>
        <p:xfrm>
          <a:off x="5514869" y="3964934"/>
          <a:ext cx="4995884" cy="1377950"/>
        </p:xfrm>
        <a:graphic>
          <a:graphicData uri="http://schemas.openxmlformats.org/drawingml/2006/table">
            <a:tbl>
              <a:tblPr>
                <a:tableStyleId>{5C22544A-7EE6-4342-B048-85BDC9FD1C3A}</a:tableStyleId>
              </a:tblPr>
              <a:tblGrid>
                <a:gridCol w="1523635">
                  <a:extLst>
                    <a:ext uri="{9D8B030D-6E8A-4147-A177-3AD203B41FA5}">
                      <a16:colId xmlns:a16="http://schemas.microsoft.com/office/drawing/2014/main" val="4070066866"/>
                    </a:ext>
                  </a:extLst>
                </a:gridCol>
                <a:gridCol w="976184">
                  <a:extLst>
                    <a:ext uri="{9D8B030D-6E8A-4147-A177-3AD203B41FA5}">
                      <a16:colId xmlns:a16="http://schemas.microsoft.com/office/drawing/2014/main" val="413902012"/>
                    </a:ext>
                  </a:extLst>
                </a:gridCol>
                <a:gridCol w="2496065">
                  <a:extLst>
                    <a:ext uri="{9D8B030D-6E8A-4147-A177-3AD203B41FA5}">
                      <a16:colId xmlns:a16="http://schemas.microsoft.com/office/drawing/2014/main" val="202386778"/>
                    </a:ext>
                  </a:extLst>
                </a:gridCol>
              </a:tblGrid>
              <a:tr h="183515">
                <a:tc>
                  <a:txBody>
                    <a:bodyPr/>
                    <a:lstStyle/>
                    <a:p>
                      <a:pPr>
                        <a:lnSpc>
                          <a:spcPct val="115000"/>
                        </a:lnSpc>
                        <a:spcAft>
                          <a:spcPts val="1000"/>
                        </a:spcAft>
                      </a:pPr>
                      <a:r>
                        <a:rPr lang="en-IN" sz="1200">
                          <a:effectLst/>
                        </a:rPr>
                        <a:t>           Field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92776250"/>
                  </a:ext>
                </a:extLst>
              </a:tr>
              <a:tr h="183515">
                <a:tc>
                  <a:txBody>
                    <a:bodyPr/>
                    <a:lstStyle/>
                    <a:p>
                      <a:pPr>
                        <a:lnSpc>
                          <a:spcPct val="115000"/>
                        </a:lnSpc>
                        <a:spcAft>
                          <a:spcPts val="1000"/>
                        </a:spcAft>
                      </a:pPr>
                      <a:r>
                        <a:rPr lang="en-IN" sz="1200">
                          <a:effectLst/>
                        </a:rPr>
                        <a:t>Bill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bill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49760683"/>
                  </a:ext>
                </a:extLst>
              </a:tr>
              <a:tr h="183515">
                <a:tc>
                  <a:txBody>
                    <a:bodyPr/>
                    <a:lstStyle/>
                    <a:p>
                      <a:pPr>
                        <a:lnSpc>
                          <a:spcPct val="115000"/>
                        </a:lnSpc>
                        <a:spcAft>
                          <a:spcPts val="1000"/>
                        </a:spcAft>
                      </a:pPr>
                      <a:r>
                        <a:rPr lang="en-IN" sz="1200">
                          <a:effectLst/>
                        </a:rPr>
                        <a:t>Bill  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DATETIME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bill genrate 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92246653"/>
                  </a:ext>
                </a:extLst>
              </a:tr>
              <a:tr h="183515">
                <a:tc>
                  <a:txBody>
                    <a:bodyPr/>
                    <a:lstStyle/>
                    <a:p>
                      <a:pPr>
                        <a:lnSpc>
                          <a:spcPct val="115000"/>
                        </a:lnSpc>
                        <a:spcAft>
                          <a:spcPts val="1000"/>
                        </a:spcAft>
                      </a:pPr>
                      <a:r>
                        <a:rPr lang="en-IN" sz="1200">
                          <a:effectLst/>
                        </a:rPr>
                        <a:t>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45772811"/>
                  </a:ext>
                </a:extLst>
              </a:tr>
              <a:tr h="148590">
                <a:tc>
                  <a:txBody>
                    <a:bodyPr/>
                    <a:lstStyle/>
                    <a:p>
                      <a:pPr>
                        <a:lnSpc>
                          <a:spcPct val="115000"/>
                        </a:lnSpc>
                        <a:spcAft>
                          <a:spcPts val="1000"/>
                        </a:spcAft>
                      </a:pPr>
                      <a:r>
                        <a:rPr lang="en-IN" sz="1200">
                          <a:effectLst/>
                        </a:rPr>
                        <a:t>Customer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customer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208052089"/>
                  </a:ext>
                </a:extLst>
              </a:tr>
              <a:tr h="148590">
                <a:tc>
                  <a:txBody>
                    <a:bodyPr/>
                    <a:lstStyle/>
                    <a:p>
                      <a:pPr>
                        <a:lnSpc>
                          <a:spcPct val="115000"/>
                        </a:lnSpc>
                        <a:spcAft>
                          <a:spcPts val="1000"/>
                        </a:spcAft>
                      </a:pPr>
                      <a:r>
                        <a:rPr lang="en-IN" sz="1200">
                          <a:effectLst/>
                        </a:rPr>
                        <a:t>Order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order nuber.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53386685"/>
                  </a:ext>
                </a:extLst>
              </a:tr>
              <a:tr h="148590">
                <a:tc>
                  <a:txBody>
                    <a:bodyPr/>
                    <a:lstStyle/>
                    <a:p>
                      <a:pPr>
                        <a:lnSpc>
                          <a:spcPct val="115000"/>
                        </a:lnSpc>
                        <a:spcAft>
                          <a:spcPts val="1000"/>
                        </a:spcAft>
                      </a:pPr>
                      <a:r>
                        <a:rPr lang="en-IN" sz="1200">
                          <a:effectLst/>
                        </a:rPr>
                        <a:t>Dispatch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retrieve  the dispatch INTEGER.</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88236116"/>
                  </a:ext>
                </a:extLst>
              </a:tr>
            </a:tbl>
          </a:graphicData>
        </a:graphic>
      </p:graphicFrame>
    </p:spTree>
    <p:extLst>
      <p:ext uri="{BB962C8B-B14F-4D97-AF65-F5344CB8AC3E}">
        <p14:creationId xmlns:p14="http://schemas.microsoft.com/office/powerpoint/2010/main" val="4062571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423B89-A874-1BDC-C983-4851218D9149}"/>
              </a:ext>
            </a:extLst>
          </p:cNvPr>
          <p:cNvSpPr txBox="1"/>
          <p:nvPr/>
        </p:nvSpPr>
        <p:spPr>
          <a:xfrm>
            <a:off x="259492" y="175360"/>
            <a:ext cx="2137719"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Bill Transaction</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6" name="Table 5">
            <a:extLst>
              <a:ext uri="{FF2B5EF4-FFF2-40B4-BE49-F238E27FC236}">
                <a16:creationId xmlns:a16="http://schemas.microsoft.com/office/drawing/2014/main" id="{C2C77142-167A-F123-3D35-BE70D54CD816}"/>
              </a:ext>
            </a:extLst>
          </p:cNvPr>
          <p:cNvGraphicFramePr>
            <a:graphicFrameLocks noGrp="1"/>
          </p:cNvGraphicFramePr>
          <p:nvPr>
            <p:extLst>
              <p:ext uri="{D42A27DB-BD31-4B8C-83A1-F6EECF244321}">
                <p14:modId xmlns:p14="http://schemas.microsoft.com/office/powerpoint/2010/main" val="3949294203"/>
              </p:ext>
            </p:extLst>
          </p:nvPr>
        </p:nvGraphicFramePr>
        <p:xfrm>
          <a:off x="259492" y="466658"/>
          <a:ext cx="5416013" cy="1574800"/>
        </p:xfrm>
        <a:graphic>
          <a:graphicData uri="http://schemas.openxmlformats.org/drawingml/2006/table">
            <a:tbl>
              <a:tblPr>
                <a:tableStyleId>{5C22544A-7EE6-4342-B048-85BDC9FD1C3A}</a:tableStyleId>
              </a:tblPr>
              <a:tblGrid>
                <a:gridCol w="1585419">
                  <a:extLst>
                    <a:ext uri="{9D8B030D-6E8A-4147-A177-3AD203B41FA5}">
                      <a16:colId xmlns:a16="http://schemas.microsoft.com/office/drawing/2014/main" val="3805477746"/>
                    </a:ext>
                  </a:extLst>
                </a:gridCol>
                <a:gridCol w="988540">
                  <a:extLst>
                    <a:ext uri="{9D8B030D-6E8A-4147-A177-3AD203B41FA5}">
                      <a16:colId xmlns:a16="http://schemas.microsoft.com/office/drawing/2014/main" val="853840303"/>
                    </a:ext>
                  </a:extLst>
                </a:gridCol>
                <a:gridCol w="2842054">
                  <a:extLst>
                    <a:ext uri="{9D8B030D-6E8A-4147-A177-3AD203B41FA5}">
                      <a16:colId xmlns:a16="http://schemas.microsoft.com/office/drawing/2014/main" val="866991699"/>
                    </a:ext>
                  </a:extLst>
                </a:gridCol>
              </a:tblGrid>
              <a:tr h="183515">
                <a:tc>
                  <a:txBody>
                    <a:bodyPr/>
                    <a:lstStyle/>
                    <a:p>
                      <a:pPr>
                        <a:lnSpc>
                          <a:spcPct val="115000"/>
                        </a:lnSpc>
                        <a:spcAft>
                          <a:spcPts val="1000"/>
                        </a:spcAft>
                      </a:pPr>
                      <a:r>
                        <a:rPr lang="en-IN" sz="1200" dirty="0">
                          <a:effectLst/>
                        </a:rPr>
                        <a:t>      Field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1555603"/>
                  </a:ext>
                </a:extLst>
              </a:tr>
              <a:tr h="183515">
                <a:tc>
                  <a:txBody>
                    <a:bodyPr/>
                    <a:lstStyle/>
                    <a:p>
                      <a:pPr>
                        <a:lnSpc>
                          <a:spcPct val="115000"/>
                        </a:lnSpc>
                        <a:spcAft>
                          <a:spcPts val="1000"/>
                        </a:spcAft>
                      </a:pPr>
                      <a:r>
                        <a:rPr lang="en-IN" sz="1200">
                          <a:effectLst/>
                        </a:rPr>
                        <a:t>Bill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bill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21830413"/>
                  </a:ext>
                </a:extLst>
              </a:tr>
              <a:tr h="183515">
                <a:tc>
                  <a:txBody>
                    <a:bodyPr/>
                    <a:lstStyle/>
                    <a:p>
                      <a:pPr>
                        <a:lnSpc>
                          <a:spcPct val="115000"/>
                        </a:lnSpc>
                        <a:spcAft>
                          <a:spcPts val="1000"/>
                        </a:spcAft>
                      </a:pPr>
                      <a:r>
                        <a:rPr lang="en-IN" sz="1200">
                          <a:effectLst/>
                        </a:rPr>
                        <a:t>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product code.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41156656"/>
                  </a:ext>
                </a:extLst>
              </a:tr>
              <a:tr h="183515">
                <a:tc>
                  <a:txBody>
                    <a:bodyPr/>
                    <a:lstStyle/>
                    <a:p>
                      <a:pPr>
                        <a:lnSpc>
                          <a:spcPct val="115000"/>
                        </a:lnSpc>
                        <a:spcAft>
                          <a:spcPts val="1000"/>
                        </a:spcAft>
                      </a:pPr>
                      <a:r>
                        <a:rPr lang="en-IN" sz="1200">
                          <a:effectLst/>
                        </a:rPr>
                        <a:t>Product  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42155058"/>
                  </a:ext>
                </a:extLst>
              </a:tr>
              <a:tr h="148590">
                <a:tc>
                  <a:txBody>
                    <a:bodyPr/>
                    <a:lstStyle/>
                    <a:p>
                      <a:pPr>
                        <a:lnSpc>
                          <a:spcPct val="115000"/>
                        </a:lnSpc>
                        <a:spcAft>
                          <a:spcPts val="1000"/>
                        </a:spcAft>
                      </a:pPr>
                      <a:r>
                        <a:rPr lang="en-IN" sz="1200">
                          <a:effectLst/>
                        </a:rPr>
                        <a:t>Received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received quantity.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134140604"/>
                  </a:ext>
                </a:extLst>
              </a:tr>
              <a:tr h="148590">
                <a:tc>
                  <a:txBody>
                    <a:bodyPr/>
                    <a:lstStyle/>
                    <a:p>
                      <a:pPr>
                        <a:lnSpc>
                          <a:spcPct val="115000"/>
                        </a:lnSpc>
                        <a:spcAft>
                          <a:spcPts val="1000"/>
                        </a:spcAft>
                      </a:pPr>
                      <a:r>
                        <a:rPr lang="en-IN" sz="1200">
                          <a:effectLst/>
                        </a:rPr>
                        <a:t>Product  Rate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rate.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74431085"/>
                  </a:ext>
                </a:extLst>
              </a:tr>
              <a:tr h="148590">
                <a:tc>
                  <a:txBody>
                    <a:bodyPr/>
                    <a:lstStyle/>
                    <a:p>
                      <a:pPr>
                        <a:lnSpc>
                          <a:spcPct val="115000"/>
                        </a:lnSpc>
                        <a:spcAft>
                          <a:spcPts val="1000"/>
                        </a:spcAft>
                      </a:pPr>
                      <a:r>
                        <a:rPr lang="en-IN" sz="1200">
                          <a:effectLst/>
                        </a:rPr>
                        <a:t>Product  Discount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product limited discount.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0203185"/>
                  </a:ext>
                </a:extLst>
              </a:tr>
              <a:tr h="148590">
                <a:tc>
                  <a:txBody>
                    <a:bodyPr/>
                    <a:lstStyle/>
                    <a:p>
                      <a:pPr>
                        <a:lnSpc>
                          <a:spcPct val="115000"/>
                        </a:lnSpc>
                        <a:spcAft>
                          <a:spcPts val="1000"/>
                        </a:spcAft>
                      </a:pPr>
                      <a:r>
                        <a:rPr lang="en-IN" sz="1200">
                          <a:effectLst/>
                        </a:rPr>
                        <a:t>Product  Amount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total product amount.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00528306"/>
                  </a:ext>
                </a:extLst>
              </a:tr>
            </a:tbl>
          </a:graphicData>
        </a:graphic>
      </p:graphicFrame>
      <p:sp>
        <p:nvSpPr>
          <p:cNvPr id="8" name="TextBox 7">
            <a:extLst>
              <a:ext uri="{FF2B5EF4-FFF2-40B4-BE49-F238E27FC236}">
                <a16:creationId xmlns:a16="http://schemas.microsoft.com/office/drawing/2014/main" id="{E5DD02C8-4801-813E-1429-FB7E603E4AA2}"/>
              </a:ext>
            </a:extLst>
          </p:cNvPr>
          <p:cNvSpPr txBox="1"/>
          <p:nvPr/>
        </p:nvSpPr>
        <p:spPr>
          <a:xfrm>
            <a:off x="259492" y="2041458"/>
            <a:ext cx="2162432"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Product Amount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9" name="Table 8">
            <a:extLst>
              <a:ext uri="{FF2B5EF4-FFF2-40B4-BE49-F238E27FC236}">
                <a16:creationId xmlns:a16="http://schemas.microsoft.com/office/drawing/2014/main" id="{F46450CE-DA10-EFCF-F6FF-D266C219FCAF}"/>
              </a:ext>
            </a:extLst>
          </p:cNvPr>
          <p:cNvGraphicFramePr>
            <a:graphicFrameLocks noGrp="1"/>
          </p:cNvGraphicFramePr>
          <p:nvPr>
            <p:extLst>
              <p:ext uri="{D42A27DB-BD31-4B8C-83A1-F6EECF244321}">
                <p14:modId xmlns:p14="http://schemas.microsoft.com/office/powerpoint/2010/main" val="3745744078"/>
              </p:ext>
            </p:extLst>
          </p:nvPr>
        </p:nvGraphicFramePr>
        <p:xfrm>
          <a:off x="259492" y="2332756"/>
          <a:ext cx="4934100" cy="1377950"/>
        </p:xfrm>
        <a:graphic>
          <a:graphicData uri="http://schemas.openxmlformats.org/drawingml/2006/table">
            <a:tbl>
              <a:tblPr>
                <a:tableStyleId>{5C22544A-7EE6-4342-B048-85BDC9FD1C3A}</a:tableStyleId>
              </a:tblPr>
              <a:tblGrid>
                <a:gridCol w="1486565">
                  <a:extLst>
                    <a:ext uri="{9D8B030D-6E8A-4147-A177-3AD203B41FA5}">
                      <a16:colId xmlns:a16="http://schemas.microsoft.com/office/drawing/2014/main" val="4081010349"/>
                    </a:ext>
                  </a:extLst>
                </a:gridCol>
                <a:gridCol w="914400">
                  <a:extLst>
                    <a:ext uri="{9D8B030D-6E8A-4147-A177-3AD203B41FA5}">
                      <a16:colId xmlns:a16="http://schemas.microsoft.com/office/drawing/2014/main" val="3754273212"/>
                    </a:ext>
                  </a:extLst>
                </a:gridCol>
                <a:gridCol w="2533135">
                  <a:extLst>
                    <a:ext uri="{9D8B030D-6E8A-4147-A177-3AD203B41FA5}">
                      <a16:colId xmlns:a16="http://schemas.microsoft.com/office/drawing/2014/main" val="1763012198"/>
                    </a:ext>
                  </a:extLst>
                </a:gridCol>
              </a:tblGrid>
              <a:tr h="183515">
                <a:tc>
                  <a:txBody>
                    <a:bodyPr/>
                    <a:lstStyle/>
                    <a:p>
                      <a:pPr>
                        <a:lnSpc>
                          <a:spcPct val="115000"/>
                        </a:lnSpc>
                        <a:spcAft>
                          <a:spcPts val="1000"/>
                        </a:spcAft>
                      </a:pPr>
                      <a:r>
                        <a:rPr lang="en-IN" sz="1200" dirty="0">
                          <a:effectLst/>
                        </a:rPr>
                        <a:t>        Field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8248860"/>
                  </a:ext>
                </a:extLst>
              </a:tr>
              <a:tr h="183515">
                <a:tc>
                  <a:txBody>
                    <a:bodyPr/>
                    <a:lstStyle/>
                    <a:p>
                      <a:pPr>
                        <a:lnSpc>
                          <a:spcPct val="115000"/>
                        </a:lnSpc>
                        <a:spcAft>
                          <a:spcPts val="1000"/>
                        </a:spcAft>
                      </a:pPr>
                      <a:r>
                        <a:rPr lang="en-IN" sz="1200">
                          <a:effectLst/>
                        </a:rPr>
                        <a:t>Bill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bill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35055976"/>
                  </a:ext>
                </a:extLst>
              </a:tr>
              <a:tr h="183515">
                <a:tc>
                  <a:txBody>
                    <a:bodyPr/>
                    <a:lstStyle/>
                    <a:p>
                      <a:pPr>
                        <a:lnSpc>
                          <a:spcPct val="115000"/>
                        </a:lnSpc>
                        <a:spcAft>
                          <a:spcPts val="1000"/>
                        </a:spcAft>
                      </a:pPr>
                      <a:r>
                        <a:rPr lang="en-IN" sz="1200">
                          <a:effectLst/>
                        </a:rPr>
                        <a:t>Bill  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DATETIME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bill genrate 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09155364"/>
                  </a:ext>
                </a:extLst>
              </a:tr>
              <a:tr h="183515">
                <a:tc>
                  <a:txBody>
                    <a:bodyPr/>
                    <a:lstStyle/>
                    <a:p>
                      <a:pPr>
                        <a:lnSpc>
                          <a:spcPct val="115000"/>
                        </a:lnSpc>
                        <a:spcAft>
                          <a:spcPts val="1000"/>
                        </a:spcAft>
                      </a:pPr>
                      <a:r>
                        <a:rPr lang="en-IN" sz="1200">
                          <a:effectLst/>
                        </a:rPr>
                        <a:t>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51682871"/>
                  </a:ext>
                </a:extLst>
              </a:tr>
              <a:tr h="148590">
                <a:tc>
                  <a:txBody>
                    <a:bodyPr/>
                    <a:lstStyle/>
                    <a:p>
                      <a:pPr>
                        <a:lnSpc>
                          <a:spcPct val="115000"/>
                        </a:lnSpc>
                        <a:spcAft>
                          <a:spcPts val="1000"/>
                        </a:spcAft>
                      </a:pPr>
                      <a:r>
                        <a:rPr lang="en-IN" sz="1200">
                          <a:effectLst/>
                        </a:rPr>
                        <a:t>Order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order nuber.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10456500"/>
                  </a:ext>
                </a:extLst>
              </a:tr>
              <a:tr h="148590">
                <a:tc>
                  <a:txBody>
                    <a:bodyPr/>
                    <a:lstStyle/>
                    <a:p>
                      <a:pPr>
                        <a:lnSpc>
                          <a:spcPct val="115000"/>
                        </a:lnSpc>
                        <a:spcAft>
                          <a:spcPts val="1000"/>
                        </a:spcAft>
                      </a:pPr>
                      <a:r>
                        <a:rPr lang="en-IN" sz="1200">
                          <a:effectLst/>
                        </a:rPr>
                        <a:t>Dispatch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dispatch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18342145"/>
                  </a:ext>
                </a:extLst>
              </a:tr>
              <a:tr h="148590">
                <a:tc>
                  <a:txBody>
                    <a:bodyPr/>
                    <a:lstStyle/>
                    <a:p>
                      <a:pPr>
                        <a:lnSpc>
                          <a:spcPct val="115000"/>
                        </a:lnSpc>
                        <a:spcAft>
                          <a:spcPts val="1000"/>
                        </a:spcAft>
                      </a:pPr>
                      <a:r>
                        <a:rPr lang="en-IN" sz="1200">
                          <a:effectLst/>
                        </a:rPr>
                        <a:t>Product  Amount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total product amount.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23773103"/>
                  </a:ext>
                </a:extLst>
              </a:tr>
            </a:tbl>
          </a:graphicData>
        </a:graphic>
      </p:graphicFrame>
      <p:sp>
        <p:nvSpPr>
          <p:cNvPr id="11" name="TextBox 10">
            <a:extLst>
              <a:ext uri="{FF2B5EF4-FFF2-40B4-BE49-F238E27FC236}">
                <a16:creationId xmlns:a16="http://schemas.microsoft.com/office/drawing/2014/main" id="{79758187-0E38-D597-81FD-63573F9DE9B7}"/>
              </a:ext>
            </a:extLst>
          </p:cNvPr>
          <p:cNvSpPr txBox="1"/>
          <p:nvPr/>
        </p:nvSpPr>
        <p:spPr>
          <a:xfrm>
            <a:off x="259492" y="3710706"/>
            <a:ext cx="2446638" cy="291298"/>
          </a:xfrm>
          <a:prstGeom prst="rect">
            <a:avLst/>
          </a:prstGeom>
          <a:noFill/>
        </p:spPr>
        <p:txBody>
          <a:bodyPr wrap="square">
            <a:spAutoFit/>
          </a:bodyPr>
          <a:lstStyle/>
          <a:p>
            <a:pPr>
              <a:lnSpc>
                <a:spcPct val="115000"/>
              </a:lnSpc>
              <a:spcAft>
                <a:spcPts val="1000"/>
              </a:spcAft>
              <a:tabLst>
                <a:tab pos="1276350" algn="l"/>
              </a:tabLst>
            </a:pPr>
            <a:r>
              <a:rPr lang="en-IN" sz="1200" b="1" u="sng" dirty="0">
                <a:effectLst/>
                <a:latin typeface="Times New Roman" panose="02020603050405020304" pitchFamily="18" charset="0"/>
                <a:ea typeface="Calibri" panose="020F0502020204030204" pitchFamily="34" charset="0"/>
                <a:cs typeface="Mangal" panose="02040503050203030202" pitchFamily="18" charset="0"/>
              </a:rPr>
              <a:t>Table Name: Payment Receipt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2" name="Table 11">
            <a:extLst>
              <a:ext uri="{FF2B5EF4-FFF2-40B4-BE49-F238E27FC236}">
                <a16:creationId xmlns:a16="http://schemas.microsoft.com/office/drawing/2014/main" id="{DB2BDFCB-33C9-0C8B-6341-56E5B685E0F3}"/>
              </a:ext>
            </a:extLst>
          </p:cNvPr>
          <p:cNvGraphicFramePr>
            <a:graphicFrameLocks noGrp="1"/>
          </p:cNvGraphicFramePr>
          <p:nvPr>
            <p:extLst>
              <p:ext uri="{D42A27DB-BD31-4B8C-83A1-F6EECF244321}">
                <p14:modId xmlns:p14="http://schemas.microsoft.com/office/powerpoint/2010/main" val="2354868970"/>
              </p:ext>
            </p:extLst>
          </p:nvPr>
        </p:nvGraphicFramePr>
        <p:xfrm>
          <a:off x="259492" y="4005981"/>
          <a:ext cx="5144165" cy="2165350"/>
        </p:xfrm>
        <a:graphic>
          <a:graphicData uri="http://schemas.openxmlformats.org/drawingml/2006/table">
            <a:tbl>
              <a:tblPr>
                <a:tableStyleId>{5C22544A-7EE6-4342-B048-85BDC9FD1C3A}</a:tableStyleId>
              </a:tblPr>
              <a:tblGrid>
                <a:gridCol w="1498922">
                  <a:extLst>
                    <a:ext uri="{9D8B030D-6E8A-4147-A177-3AD203B41FA5}">
                      <a16:colId xmlns:a16="http://schemas.microsoft.com/office/drawing/2014/main" val="4025139987"/>
                    </a:ext>
                  </a:extLst>
                </a:gridCol>
                <a:gridCol w="926756">
                  <a:extLst>
                    <a:ext uri="{9D8B030D-6E8A-4147-A177-3AD203B41FA5}">
                      <a16:colId xmlns:a16="http://schemas.microsoft.com/office/drawing/2014/main" val="3028887749"/>
                    </a:ext>
                  </a:extLst>
                </a:gridCol>
                <a:gridCol w="2718487">
                  <a:extLst>
                    <a:ext uri="{9D8B030D-6E8A-4147-A177-3AD203B41FA5}">
                      <a16:colId xmlns:a16="http://schemas.microsoft.com/office/drawing/2014/main" val="1995215280"/>
                    </a:ext>
                  </a:extLst>
                </a:gridCol>
              </a:tblGrid>
              <a:tr h="183515">
                <a:tc>
                  <a:txBody>
                    <a:bodyPr/>
                    <a:lstStyle/>
                    <a:p>
                      <a:pPr>
                        <a:lnSpc>
                          <a:spcPct val="115000"/>
                        </a:lnSpc>
                        <a:spcAft>
                          <a:spcPts val="1000"/>
                        </a:spcAft>
                      </a:pPr>
                      <a:r>
                        <a:rPr lang="en-IN" sz="1200" dirty="0">
                          <a:effectLst/>
                        </a:rPr>
                        <a:t>     Field  Name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 Data  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Description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99614330"/>
                  </a:ext>
                </a:extLst>
              </a:tr>
              <a:tr h="183515">
                <a:tc>
                  <a:txBody>
                    <a:bodyPr/>
                    <a:lstStyle/>
                    <a:p>
                      <a:pPr>
                        <a:lnSpc>
                          <a:spcPct val="115000"/>
                        </a:lnSpc>
                        <a:spcAft>
                          <a:spcPts val="1000"/>
                        </a:spcAft>
                      </a:pPr>
                      <a:r>
                        <a:rPr lang="en-IN" sz="1200">
                          <a:effectLst/>
                        </a:rPr>
                        <a:t>Receipt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unique receipt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528162103"/>
                  </a:ext>
                </a:extLst>
              </a:tr>
              <a:tr h="183515">
                <a:tc>
                  <a:txBody>
                    <a:bodyPr/>
                    <a:lstStyle/>
                    <a:p>
                      <a:pPr>
                        <a:lnSpc>
                          <a:spcPct val="115000"/>
                        </a:lnSpc>
                        <a:spcAft>
                          <a:spcPts val="1000"/>
                        </a:spcAft>
                      </a:pPr>
                      <a:r>
                        <a:rPr lang="en-IN" sz="1200">
                          <a:effectLst/>
                        </a:rPr>
                        <a:t>Payment  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DATETIME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payment genrate 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23216309"/>
                  </a:ext>
                </a:extLst>
              </a:tr>
              <a:tr h="183515">
                <a:tc>
                  <a:txBody>
                    <a:bodyPr/>
                    <a:lstStyle/>
                    <a:p>
                      <a:pPr>
                        <a:lnSpc>
                          <a:spcPct val="115000"/>
                        </a:lnSpc>
                        <a:spcAft>
                          <a:spcPts val="1000"/>
                        </a:spcAft>
                      </a:pPr>
                      <a:r>
                        <a:rPr lang="en-IN" sz="1200">
                          <a:effectLst/>
                        </a:rPr>
                        <a:t>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customer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69229945"/>
                  </a:ext>
                </a:extLst>
              </a:tr>
              <a:tr h="148590">
                <a:tc>
                  <a:txBody>
                    <a:bodyPr/>
                    <a:lstStyle/>
                    <a:p>
                      <a:pPr>
                        <a:lnSpc>
                          <a:spcPct val="115000"/>
                        </a:lnSpc>
                        <a:spcAft>
                          <a:spcPts val="1000"/>
                        </a:spcAft>
                      </a:pPr>
                      <a:r>
                        <a:rPr lang="en-IN" sz="1200">
                          <a:effectLst/>
                        </a:rPr>
                        <a:t>Customer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customer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92624434"/>
                  </a:ext>
                </a:extLst>
              </a:tr>
              <a:tr h="148590">
                <a:tc>
                  <a:txBody>
                    <a:bodyPr/>
                    <a:lstStyle/>
                    <a:p>
                      <a:pPr>
                        <a:lnSpc>
                          <a:spcPct val="115000"/>
                        </a:lnSpc>
                        <a:spcAft>
                          <a:spcPts val="1000"/>
                        </a:spcAft>
                      </a:pPr>
                      <a:r>
                        <a:rPr lang="en-IN" sz="1200">
                          <a:effectLst/>
                        </a:rPr>
                        <a:t>Payment  Against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check the payment against.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83366935"/>
                  </a:ext>
                </a:extLst>
              </a:tr>
              <a:tr h="148590">
                <a:tc>
                  <a:txBody>
                    <a:bodyPr/>
                    <a:lstStyle/>
                    <a:p>
                      <a:pPr>
                        <a:lnSpc>
                          <a:spcPct val="115000"/>
                        </a:lnSpc>
                        <a:spcAft>
                          <a:spcPts val="1000"/>
                        </a:spcAft>
                      </a:pPr>
                      <a:r>
                        <a:rPr lang="en-IN" sz="1200">
                          <a:effectLst/>
                        </a:rPr>
                        <a:t>Bill Amount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retrieve  the payment bill amount.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9443845"/>
                  </a:ext>
                </a:extLst>
              </a:tr>
              <a:tr h="148590">
                <a:tc>
                  <a:txBody>
                    <a:bodyPr/>
                    <a:lstStyle/>
                    <a:p>
                      <a:pPr>
                        <a:lnSpc>
                          <a:spcPct val="115000"/>
                        </a:lnSpc>
                        <a:spcAft>
                          <a:spcPts val="1000"/>
                        </a:spcAft>
                      </a:pPr>
                      <a:r>
                        <a:rPr lang="en-IN" sz="1200">
                          <a:effectLst/>
                        </a:rPr>
                        <a:t>Payment  Mode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It’s type of payment mode.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84839876"/>
                  </a:ext>
                </a:extLst>
              </a:tr>
              <a:tr h="148590">
                <a:tc>
                  <a:txBody>
                    <a:bodyPr/>
                    <a:lstStyle/>
                    <a:p>
                      <a:pPr>
                        <a:lnSpc>
                          <a:spcPct val="115000"/>
                        </a:lnSpc>
                        <a:spcAft>
                          <a:spcPts val="1000"/>
                        </a:spcAft>
                      </a:pPr>
                      <a:r>
                        <a:rPr lang="en-IN" sz="1200">
                          <a:effectLst/>
                        </a:rPr>
                        <a:t>Cheque  INTEGER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checque 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05519359"/>
                  </a:ext>
                </a:extLst>
              </a:tr>
              <a:tr h="148590">
                <a:tc>
                  <a:txBody>
                    <a:bodyPr/>
                    <a:lstStyle/>
                    <a:p>
                      <a:pPr>
                        <a:lnSpc>
                          <a:spcPct val="115000"/>
                        </a:lnSpc>
                        <a:spcAft>
                          <a:spcPts val="1000"/>
                        </a:spcAft>
                      </a:pPr>
                      <a:r>
                        <a:rPr lang="en-IN" sz="1200">
                          <a:effectLst/>
                        </a:rPr>
                        <a:t>Bank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VARCHAR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It stores the bank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012666926"/>
                  </a:ext>
                </a:extLst>
              </a:tr>
              <a:tr h="148590">
                <a:tc>
                  <a:txBody>
                    <a:bodyPr/>
                    <a:lstStyle/>
                    <a:p>
                      <a:pPr>
                        <a:lnSpc>
                          <a:spcPct val="115000"/>
                        </a:lnSpc>
                        <a:spcAft>
                          <a:spcPts val="1000"/>
                        </a:spcAft>
                      </a:pPr>
                      <a:r>
                        <a:rPr lang="en-IN" sz="1200">
                          <a:effectLst/>
                        </a:rPr>
                        <a:t>Cheque  Amount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a:effectLst/>
                        </a:rPr>
                        <a:t>INTEGER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15000"/>
                        </a:lnSpc>
                        <a:spcAft>
                          <a:spcPts val="1000"/>
                        </a:spcAft>
                      </a:pPr>
                      <a:r>
                        <a:rPr lang="en-IN" sz="1200" dirty="0">
                          <a:effectLst/>
                        </a:rPr>
                        <a:t>It stores the cheque amount.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329342260"/>
                  </a:ext>
                </a:extLst>
              </a:tr>
            </a:tbl>
          </a:graphicData>
        </a:graphic>
      </p:graphicFrame>
    </p:spTree>
    <p:extLst>
      <p:ext uri="{BB962C8B-B14F-4D97-AF65-F5344CB8AC3E}">
        <p14:creationId xmlns:p14="http://schemas.microsoft.com/office/powerpoint/2010/main" val="415459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D2ED-FBA8-502D-158E-67B65B25807E}"/>
              </a:ext>
            </a:extLst>
          </p:cNvPr>
          <p:cNvSpPr>
            <a:spLocks noGrp="1"/>
          </p:cNvSpPr>
          <p:nvPr>
            <p:ph type="title"/>
          </p:nvPr>
        </p:nvSpPr>
        <p:spPr/>
        <p:txBody>
          <a:bodyPr/>
          <a:lstStyle/>
          <a:p>
            <a:pPr algn="ctr"/>
            <a:r>
              <a:rPr lang="en-US" dirty="0">
                <a:latin typeface="Algerian" panose="04020705040A02060702" pitchFamily="82" charset="0"/>
              </a:rPr>
              <a:t>Proposed system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D8B6A4F-AE82-221C-63C7-69557A9FBA52}"/>
              </a:ext>
            </a:extLst>
          </p:cNvPr>
          <p:cNvSpPr>
            <a:spLocks noGrp="1"/>
          </p:cNvSpPr>
          <p:nvPr>
            <p:ph idx="1"/>
          </p:nvPr>
        </p:nvSpPr>
        <p:spPr/>
        <p:txBody>
          <a:bodyPr>
            <a:normAutofit fontScale="85000" lnSpcReduction="20000"/>
          </a:bodyPr>
          <a:lstStyle/>
          <a:p>
            <a:pPr indent="0">
              <a:buNone/>
            </a:pPr>
            <a:r>
              <a:rPr lang="en-US" dirty="0">
                <a:effectLst/>
                <a:latin typeface="Times New Roman" panose="02020603050405020304" pitchFamily="18" charset="0"/>
                <a:ea typeface="Times New Roman" panose="02020603050405020304" pitchFamily="18" charset="0"/>
              </a:rPr>
              <a:t>The proposed system that we are making will be completely different and more importantly it will be user friendly.</a:t>
            </a:r>
            <a:endParaRPr lang="en-IN" dirty="0">
              <a:effectLst/>
              <a:latin typeface="Times New Roman" panose="02020603050405020304" pitchFamily="18" charset="0"/>
              <a:ea typeface="Times New Roman" panose="02020603050405020304" pitchFamily="18" charset="0"/>
            </a:endParaRPr>
          </a:p>
          <a:p>
            <a:pPr indent="0" algn="just">
              <a:buNone/>
              <a:tabLst>
                <a:tab pos="57150" algn="l"/>
              </a:tabLst>
            </a:pPr>
            <a:r>
              <a:rPr lang="en-US" sz="1800" dirty="0">
                <a:effectLst/>
                <a:latin typeface="Times New Roman" panose="02020603050405020304" pitchFamily="18" charset="0"/>
                <a:ea typeface="Times New Roman" panose="02020603050405020304" pitchFamily="18" charset="0"/>
              </a:rPr>
              <a:t> It can be operated by anyone. It comes with some up-to-date functions which you can perform by just clicking a mouse button. </a:t>
            </a:r>
          </a:p>
          <a:p>
            <a:pPr indent="0" algn="just">
              <a:buNone/>
              <a:tabLst>
                <a:tab pos="57150" algn="l"/>
              </a:tabLst>
            </a:pPr>
            <a:r>
              <a:rPr lang="en-US" sz="1800" dirty="0">
                <a:effectLst/>
                <a:latin typeface="Times New Roman" panose="02020603050405020304" pitchFamily="18" charset="0"/>
                <a:ea typeface="Times New Roman" panose="02020603050405020304" pitchFamily="18" charset="0"/>
              </a:rPr>
              <a:t>The aim of this system is to advance to the next level by making everything computerized. It has advantages like this: </a:t>
            </a:r>
            <a:endParaRPr lang="en-IN" sz="1800" dirty="0">
              <a:effectLst/>
              <a:latin typeface="Times New Roman" panose="02020603050405020304" pitchFamily="18" charset="0"/>
              <a:ea typeface="Times New Roman" panose="02020603050405020304" pitchFamily="18" charset="0"/>
            </a:endParaRPr>
          </a:p>
          <a:p>
            <a:pPr lvl="1" indent="-342900" algn="just">
              <a:lnSpc>
                <a:spcPct val="120000"/>
              </a:lnSpc>
              <a:buFont typeface="+mj-lt"/>
              <a:buAutoNum type="arabicParenR"/>
            </a:pPr>
            <a:r>
              <a:rPr lang="en-IN" dirty="0">
                <a:effectLst/>
                <a:latin typeface="Times New Roman" panose="02020603050405020304" pitchFamily="18" charset="0"/>
                <a:ea typeface="Calibri" panose="020F0502020204030204" pitchFamily="34" charset="0"/>
                <a:cs typeface="Mangal" panose="02040503050203030202" pitchFamily="18" charset="0"/>
              </a:rPr>
              <a:t>It’s user-friendly and it’s completely computerized.</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20000"/>
              </a:lnSpc>
              <a:buFont typeface="+mj-lt"/>
              <a:buAutoNum type="arabicParenR"/>
            </a:pPr>
            <a:r>
              <a:rPr lang="en-IN" dirty="0">
                <a:effectLst/>
                <a:latin typeface="Times New Roman" panose="02020603050405020304" pitchFamily="18" charset="0"/>
                <a:ea typeface="Calibri" panose="020F0502020204030204" pitchFamily="34" charset="0"/>
                <a:cs typeface="Mangal" panose="02040503050203030202" pitchFamily="18" charset="0"/>
              </a:rPr>
              <a:t>It has a huge data base which can store lots and lots of information.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20000"/>
              </a:lnSpc>
              <a:buFont typeface="+mj-lt"/>
              <a:buAutoNum type="arabicParenR"/>
            </a:pPr>
            <a:r>
              <a:rPr lang="en-IN" dirty="0">
                <a:effectLst/>
                <a:latin typeface="Times New Roman" panose="02020603050405020304" pitchFamily="18" charset="0"/>
                <a:ea typeface="Calibri" panose="020F0502020204030204" pitchFamily="34" charset="0"/>
                <a:cs typeface="Mangal" panose="02040503050203030202" pitchFamily="18" charset="0"/>
              </a:rPr>
              <a:t>Data can be easily entered, updated. I.e. data can be managed easily.</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lvl="1" indent="-342900" algn="just">
              <a:lnSpc>
                <a:spcPct val="120000"/>
              </a:lnSpc>
              <a:spcAft>
                <a:spcPts val="1000"/>
              </a:spcAft>
              <a:buFont typeface="+mj-lt"/>
              <a:buAutoNum type="arabicParenR"/>
            </a:pPr>
            <a:r>
              <a:rPr lang="en-IN" dirty="0">
                <a:effectLst/>
                <a:latin typeface="Times New Roman" panose="02020603050405020304" pitchFamily="18" charset="0"/>
                <a:ea typeface="Calibri" panose="020F0502020204030204" pitchFamily="34" charset="0"/>
                <a:cs typeface="Mangal" panose="02040503050203030202" pitchFamily="18" charset="0"/>
              </a:rPr>
              <a:t>No need to worry about the storage of the data as it will be stored in your computer.</a:t>
            </a:r>
          </a:p>
          <a:p>
            <a:pPr lvl="1" indent="-342900" algn="just">
              <a:lnSpc>
                <a:spcPct val="120000"/>
              </a:lnSpc>
              <a:spcAft>
                <a:spcPts val="1000"/>
              </a:spcAft>
              <a:buFont typeface="+mj-lt"/>
              <a:buAutoNum type="arabicParenR"/>
            </a:pPr>
            <a:r>
              <a:rPr lang="en-US" sz="1800" dirty="0">
                <a:effectLst/>
                <a:latin typeface="Times New Roman" panose="02020603050405020304" pitchFamily="18" charset="0"/>
                <a:ea typeface="Calibri" panose="020F0502020204030204" pitchFamily="34" charset="0"/>
                <a:cs typeface="Mangal" panose="02040503050203030202" pitchFamily="18" charset="0"/>
              </a:rPr>
              <a:t>Search results can be shown to the clients at the same place and proper and correct information can be provided.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8266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15D7-4FF0-3A3A-6EB0-29C1C5A0E5CA}"/>
              </a:ext>
            </a:extLst>
          </p:cNvPr>
          <p:cNvSpPr>
            <a:spLocks noGrp="1"/>
          </p:cNvSpPr>
          <p:nvPr>
            <p:ph type="title"/>
          </p:nvPr>
        </p:nvSpPr>
        <p:spPr/>
        <p:txBody>
          <a:bodyPr/>
          <a:lstStyle/>
          <a:p>
            <a:pPr algn="ctr"/>
            <a:r>
              <a:rPr lang="en-US" dirty="0">
                <a:latin typeface="Algerian" panose="04020705040A02060702" pitchFamily="82" charset="0"/>
              </a:rPr>
              <a:t>Screenshots</a:t>
            </a:r>
            <a:endParaRPr lang="en-IN" dirty="0">
              <a:latin typeface="Algerian" panose="04020705040A02060702" pitchFamily="82" charset="0"/>
            </a:endParaRPr>
          </a:p>
        </p:txBody>
      </p:sp>
      <p:sp>
        <p:nvSpPr>
          <p:cNvPr id="5" name="TextBox 4">
            <a:extLst>
              <a:ext uri="{FF2B5EF4-FFF2-40B4-BE49-F238E27FC236}">
                <a16:creationId xmlns:a16="http://schemas.microsoft.com/office/drawing/2014/main" id="{319AC8E7-0355-EA75-1A9B-DDE9DBBCB88C}"/>
              </a:ext>
            </a:extLst>
          </p:cNvPr>
          <p:cNvSpPr txBox="1"/>
          <p:nvPr/>
        </p:nvSpPr>
        <p:spPr>
          <a:xfrm>
            <a:off x="677334" y="1270000"/>
            <a:ext cx="1272746"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Login.java</a:t>
            </a:r>
            <a:endParaRPr lang="en-IN" dirty="0"/>
          </a:p>
        </p:txBody>
      </p:sp>
      <p:pic>
        <p:nvPicPr>
          <p:cNvPr id="6" name="Picture 5">
            <a:extLst>
              <a:ext uri="{FF2B5EF4-FFF2-40B4-BE49-F238E27FC236}">
                <a16:creationId xmlns:a16="http://schemas.microsoft.com/office/drawing/2014/main" id="{02835AEB-9744-DB0B-8E08-D3397B036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04975"/>
            <a:ext cx="4016245" cy="2817598"/>
          </a:xfrm>
          <a:prstGeom prst="rect">
            <a:avLst/>
          </a:prstGeom>
        </p:spPr>
      </p:pic>
      <p:sp>
        <p:nvSpPr>
          <p:cNvPr id="8" name="TextBox 7">
            <a:extLst>
              <a:ext uri="{FF2B5EF4-FFF2-40B4-BE49-F238E27FC236}">
                <a16:creationId xmlns:a16="http://schemas.microsoft.com/office/drawing/2014/main" id="{4249C7C7-D660-71D0-5C49-FC68228DD73C}"/>
              </a:ext>
            </a:extLst>
          </p:cNvPr>
          <p:cNvSpPr txBox="1"/>
          <p:nvPr/>
        </p:nvSpPr>
        <p:spPr>
          <a:xfrm>
            <a:off x="4975668" y="1270000"/>
            <a:ext cx="1779373"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Menuscreen.java</a:t>
            </a:r>
            <a:endParaRPr lang="en-IN" dirty="0"/>
          </a:p>
        </p:txBody>
      </p:sp>
      <p:pic>
        <p:nvPicPr>
          <p:cNvPr id="9" name="Picture 8">
            <a:extLst>
              <a:ext uri="{FF2B5EF4-FFF2-40B4-BE49-F238E27FC236}">
                <a16:creationId xmlns:a16="http://schemas.microsoft.com/office/drawing/2014/main" id="{0B4289B5-7A87-F175-90FA-CE58BB758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950" y="1639332"/>
            <a:ext cx="5370465" cy="3019165"/>
          </a:xfrm>
          <a:prstGeom prst="rect">
            <a:avLst/>
          </a:prstGeom>
        </p:spPr>
      </p:pic>
    </p:spTree>
    <p:extLst>
      <p:ext uri="{BB962C8B-B14F-4D97-AF65-F5344CB8AC3E}">
        <p14:creationId xmlns:p14="http://schemas.microsoft.com/office/powerpoint/2010/main" val="582252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349B67-DECE-6384-B06A-5925CC3A6886}"/>
              </a:ext>
            </a:extLst>
          </p:cNvPr>
          <p:cNvSpPr txBox="1"/>
          <p:nvPr/>
        </p:nvSpPr>
        <p:spPr>
          <a:xfrm>
            <a:off x="222421" y="186037"/>
            <a:ext cx="1952367"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AddEmployee.java</a:t>
            </a:r>
            <a:endParaRPr lang="en-IN" dirty="0"/>
          </a:p>
        </p:txBody>
      </p:sp>
      <p:pic>
        <p:nvPicPr>
          <p:cNvPr id="8" name="Picture 7">
            <a:extLst>
              <a:ext uri="{FF2B5EF4-FFF2-40B4-BE49-F238E27FC236}">
                <a16:creationId xmlns:a16="http://schemas.microsoft.com/office/drawing/2014/main" id="{7975D0A4-20B7-066E-7B8A-0C6C09AD711D}"/>
              </a:ext>
            </a:extLst>
          </p:cNvPr>
          <p:cNvPicPr>
            <a:picLocks noChangeAspect="1"/>
          </p:cNvPicPr>
          <p:nvPr/>
        </p:nvPicPr>
        <p:blipFill rotWithShape="1">
          <a:blip r:embed="rId2">
            <a:extLst>
              <a:ext uri="{28A0092B-C50C-407E-A947-70E740481C1C}">
                <a14:useLocalDpi xmlns:a14="http://schemas.microsoft.com/office/drawing/2010/main" val="0"/>
              </a:ext>
            </a:extLst>
          </a:blip>
          <a:srcRect l="6454" t="11859" r="3958" b="17728"/>
          <a:stretch/>
        </p:blipFill>
        <p:spPr bwMode="auto">
          <a:xfrm>
            <a:off x="263610" y="661181"/>
            <a:ext cx="5313045" cy="2347595"/>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39D89665-EAAC-6B7D-6D5C-15DCB1F0366E}"/>
              </a:ext>
            </a:extLst>
          </p:cNvPr>
          <p:cNvSpPr txBox="1"/>
          <p:nvPr/>
        </p:nvSpPr>
        <p:spPr>
          <a:xfrm>
            <a:off x="222421" y="3059668"/>
            <a:ext cx="2224216"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ModifyCustomer.java</a:t>
            </a:r>
            <a:endParaRPr lang="en-IN" dirty="0"/>
          </a:p>
        </p:txBody>
      </p:sp>
      <p:pic>
        <p:nvPicPr>
          <p:cNvPr id="13" name="Picture 12">
            <a:extLst>
              <a:ext uri="{FF2B5EF4-FFF2-40B4-BE49-F238E27FC236}">
                <a16:creationId xmlns:a16="http://schemas.microsoft.com/office/drawing/2014/main" id="{9E955709-5228-E1F6-DD1F-B0D1CEE95348}"/>
              </a:ext>
            </a:extLst>
          </p:cNvPr>
          <p:cNvPicPr>
            <a:picLocks noChangeAspect="1"/>
          </p:cNvPicPr>
          <p:nvPr/>
        </p:nvPicPr>
        <p:blipFill rotWithShape="1">
          <a:blip r:embed="rId3">
            <a:extLst>
              <a:ext uri="{28A0092B-C50C-407E-A947-70E740481C1C}">
                <a14:useLocalDpi xmlns:a14="http://schemas.microsoft.com/office/drawing/2010/main" val="0"/>
              </a:ext>
            </a:extLst>
          </a:blip>
          <a:srcRect l="6065" t="12033" r="3893" b="17012"/>
          <a:stretch/>
        </p:blipFill>
        <p:spPr bwMode="auto">
          <a:xfrm>
            <a:off x="263610" y="3479892"/>
            <a:ext cx="5347335" cy="2368550"/>
          </a:xfrm>
          <a:prstGeom prst="rect">
            <a:avLst/>
          </a:prstGeom>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C5B00AC7-9710-E5FD-FF75-B44C2C255859}"/>
              </a:ext>
            </a:extLst>
          </p:cNvPr>
          <p:cNvSpPr txBox="1"/>
          <p:nvPr/>
        </p:nvSpPr>
        <p:spPr>
          <a:xfrm>
            <a:off x="5709799" y="186037"/>
            <a:ext cx="2224216"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ModifySupplier.java</a:t>
            </a:r>
            <a:endParaRPr lang="en-IN" dirty="0"/>
          </a:p>
        </p:txBody>
      </p:sp>
      <p:pic>
        <p:nvPicPr>
          <p:cNvPr id="18" name="Picture 17">
            <a:extLst>
              <a:ext uri="{FF2B5EF4-FFF2-40B4-BE49-F238E27FC236}">
                <a16:creationId xmlns:a16="http://schemas.microsoft.com/office/drawing/2014/main" id="{D5CF6C73-CFF7-A138-A502-194A46BD729F}"/>
              </a:ext>
            </a:extLst>
          </p:cNvPr>
          <p:cNvPicPr>
            <a:picLocks noChangeAspect="1"/>
          </p:cNvPicPr>
          <p:nvPr/>
        </p:nvPicPr>
        <p:blipFill rotWithShape="1">
          <a:blip r:embed="rId4">
            <a:extLst>
              <a:ext uri="{28A0092B-C50C-407E-A947-70E740481C1C}">
                <a14:useLocalDpi xmlns:a14="http://schemas.microsoft.com/office/drawing/2010/main" val="0"/>
              </a:ext>
            </a:extLst>
          </a:blip>
          <a:srcRect l="6765" t="12034" r="4593" b="17843"/>
          <a:stretch/>
        </p:blipFill>
        <p:spPr bwMode="auto">
          <a:xfrm>
            <a:off x="5709799" y="661181"/>
            <a:ext cx="5264150" cy="2341245"/>
          </a:xfrm>
          <a:prstGeom prst="rect">
            <a:avLst/>
          </a:prstGeom>
          <a:ln>
            <a:noFill/>
          </a:ln>
          <a:extLst>
            <a:ext uri="{53640926-AAD7-44D8-BBD7-CCE9431645EC}">
              <a14:shadowObscured xmlns:a14="http://schemas.microsoft.com/office/drawing/2010/main"/>
            </a:ext>
          </a:extLst>
        </p:spPr>
      </p:pic>
      <p:sp>
        <p:nvSpPr>
          <p:cNvPr id="20" name="TextBox 19">
            <a:extLst>
              <a:ext uri="{FF2B5EF4-FFF2-40B4-BE49-F238E27FC236}">
                <a16:creationId xmlns:a16="http://schemas.microsoft.com/office/drawing/2014/main" id="{B3FAC186-3EDC-5C26-0B7F-0B90FF10CEA9}"/>
              </a:ext>
            </a:extLst>
          </p:cNvPr>
          <p:cNvSpPr txBox="1"/>
          <p:nvPr/>
        </p:nvSpPr>
        <p:spPr>
          <a:xfrm>
            <a:off x="5709799" y="3029289"/>
            <a:ext cx="3043881" cy="369332"/>
          </a:xfrm>
          <a:prstGeom prst="rect">
            <a:avLst/>
          </a:prstGeom>
          <a:noFill/>
        </p:spPr>
        <p:txBody>
          <a:bodyPr wrap="square">
            <a:spAutoFit/>
          </a:bodyPr>
          <a:lstStyle/>
          <a:p>
            <a:r>
              <a:rPr lang="en-IN" dirty="0">
                <a:latin typeface="Times New Roman" panose="02020603050405020304" pitchFamily="18" charset="0"/>
                <a:ea typeface="Calibri" panose="020F0502020204030204" pitchFamily="34" charset="0"/>
                <a:cs typeface="Mangal" panose="02040503050203030202" pitchFamily="18" charset="0"/>
              </a:rPr>
              <a:t>V</a:t>
            </a:r>
            <a:r>
              <a:rPr lang="en-IN" sz="1800" dirty="0">
                <a:effectLst/>
                <a:latin typeface="Times New Roman" panose="02020603050405020304" pitchFamily="18" charset="0"/>
                <a:ea typeface="Calibri" panose="020F0502020204030204" pitchFamily="34" charset="0"/>
                <a:cs typeface="Mangal" panose="02040503050203030202" pitchFamily="18" charset="0"/>
              </a:rPr>
              <a:t>iew Customer Order Report </a:t>
            </a:r>
            <a:endParaRPr lang="en-IN" dirty="0"/>
          </a:p>
        </p:txBody>
      </p:sp>
      <p:pic>
        <p:nvPicPr>
          <p:cNvPr id="21" name="Picture 20">
            <a:extLst>
              <a:ext uri="{FF2B5EF4-FFF2-40B4-BE49-F238E27FC236}">
                <a16:creationId xmlns:a16="http://schemas.microsoft.com/office/drawing/2014/main" id="{3EAAD05B-7F7F-942F-BBE5-56CE5F0B2044}"/>
              </a:ext>
            </a:extLst>
          </p:cNvPr>
          <p:cNvPicPr>
            <a:picLocks noChangeAspect="1"/>
          </p:cNvPicPr>
          <p:nvPr/>
        </p:nvPicPr>
        <p:blipFill rotWithShape="1">
          <a:blip r:embed="rId5">
            <a:extLst>
              <a:ext uri="{28A0092B-C50C-407E-A947-70E740481C1C}">
                <a14:useLocalDpi xmlns:a14="http://schemas.microsoft.com/office/drawing/2010/main" val="0"/>
              </a:ext>
            </a:extLst>
          </a:blip>
          <a:srcRect l="6765" t="12033" r="26054" b="21162"/>
          <a:stretch/>
        </p:blipFill>
        <p:spPr bwMode="auto">
          <a:xfrm>
            <a:off x="5870265" y="3459380"/>
            <a:ext cx="4127500" cy="23069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3726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86D72D-68DF-6130-8F0C-B2C13559B64D}"/>
              </a:ext>
            </a:extLst>
          </p:cNvPr>
          <p:cNvSpPr txBox="1"/>
          <p:nvPr/>
        </p:nvSpPr>
        <p:spPr>
          <a:xfrm>
            <a:off x="692785" y="260177"/>
            <a:ext cx="2162432"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Mangal" panose="02040503050203030202" pitchFamily="18" charset="0"/>
              </a:rPr>
              <a:t>RPDSuppOrder.java</a:t>
            </a:r>
            <a:endParaRPr lang="en-IN" dirty="0"/>
          </a:p>
        </p:txBody>
      </p:sp>
      <p:pic>
        <p:nvPicPr>
          <p:cNvPr id="6" name="Picture 5">
            <a:extLst>
              <a:ext uri="{FF2B5EF4-FFF2-40B4-BE49-F238E27FC236}">
                <a16:creationId xmlns:a16="http://schemas.microsoft.com/office/drawing/2014/main" id="{CE320816-9C31-5A07-79C7-B754A9935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85" y="802503"/>
            <a:ext cx="5403215" cy="3001645"/>
          </a:xfrm>
          <a:prstGeom prst="rect">
            <a:avLst/>
          </a:prstGeom>
        </p:spPr>
      </p:pic>
    </p:spTree>
    <p:extLst>
      <p:ext uri="{BB962C8B-B14F-4D97-AF65-F5344CB8AC3E}">
        <p14:creationId xmlns:p14="http://schemas.microsoft.com/office/powerpoint/2010/main" val="308541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7419-7546-4DB4-87CC-84DD92CBACE7}"/>
              </a:ext>
            </a:extLst>
          </p:cNvPr>
          <p:cNvSpPr>
            <a:spLocks noGrp="1"/>
          </p:cNvSpPr>
          <p:nvPr>
            <p:ph type="title"/>
          </p:nvPr>
        </p:nvSpPr>
        <p:spPr>
          <a:xfrm>
            <a:off x="677334" y="609600"/>
            <a:ext cx="8596668" cy="737286"/>
          </a:xfrm>
        </p:spPr>
        <p:txBody>
          <a:bodyPr/>
          <a:lstStyle/>
          <a:p>
            <a:pPr algn="ctr"/>
            <a:r>
              <a:rPr lang="en-US" dirty="0">
                <a:latin typeface="Algerian" panose="04020705040A02060702" pitchFamily="82" charset="0"/>
              </a:rPr>
              <a:t>TABLE CONTENTS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DAFCD7E-BCB9-4F40-91A5-2B1D663AD1B6}"/>
              </a:ext>
            </a:extLst>
          </p:cNvPr>
          <p:cNvSpPr>
            <a:spLocks noGrp="1"/>
          </p:cNvSpPr>
          <p:nvPr>
            <p:ph idx="1"/>
          </p:nvPr>
        </p:nvSpPr>
        <p:spPr>
          <a:xfrm>
            <a:off x="677334" y="1423303"/>
            <a:ext cx="8596668" cy="466857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ea typeface="Calibri" panose="020F0502020204030204" pitchFamily="34" charset="0"/>
                <a:cs typeface="Times New Roman" panose="02020603050405020304" pitchFamily="18" charset="0"/>
              </a:rPr>
              <a:t>OBJECTIVE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TECHNOLOGY USED</a:t>
            </a:r>
          </a:p>
          <a:p>
            <a:r>
              <a:rPr lang="en-US" dirty="0">
                <a:latin typeface="Times New Roman" panose="02020603050405020304" pitchFamily="18" charset="0"/>
                <a:cs typeface="Times New Roman" panose="02020603050405020304" pitchFamily="18" charset="0"/>
              </a:rPr>
              <a:t>EXISTING SYSTEM &amp; REQUIREMENT FOR NEW SYSTEM </a:t>
            </a:r>
          </a:p>
          <a:p>
            <a:r>
              <a:rPr lang="en-US" dirty="0">
                <a:latin typeface="Times New Roman" panose="02020603050405020304" pitchFamily="18" charset="0"/>
                <a:cs typeface="Times New Roman" panose="02020603050405020304" pitchFamily="18" charset="0"/>
              </a:rPr>
              <a:t>ALL DIAGRAM OF PROPOSED SYSTEM</a:t>
            </a:r>
          </a:p>
          <a:p>
            <a:pPr lvl="1">
              <a:buFont typeface="+mj-lt"/>
              <a:buAutoNum type="alphaLcParenR"/>
            </a:pPr>
            <a:r>
              <a:rPr lang="en-US" dirty="0">
                <a:latin typeface="Times New Roman" panose="02020603050405020304" pitchFamily="18" charset="0"/>
                <a:cs typeface="Times New Roman" panose="02020603050405020304" pitchFamily="18" charset="0"/>
              </a:rPr>
              <a:t>ERD</a:t>
            </a:r>
          </a:p>
          <a:p>
            <a:pPr lvl="1">
              <a:buFont typeface="+mj-lt"/>
              <a:buAutoNum type="alphaLcParenR"/>
            </a:pPr>
            <a:r>
              <a:rPr lang="en-US" dirty="0">
                <a:latin typeface="Times New Roman" panose="02020603050405020304" pitchFamily="18" charset="0"/>
                <a:cs typeface="Times New Roman" panose="02020603050405020304" pitchFamily="18" charset="0"/>
              </a:rPr>
              <a:t>CLASS DIAGRAM</a:t>
            </a:r>
          </a:p>
          <a:p>
            <a:pPr lvl="1">
              <a:buFont typeface="+mj-lt"/>
              <a:buAutoNum type="alphaLcParenR"/>
            </a:pPr>
            <a:r>
              <a:rPr lang="en-US" dirty="0">
                <a:latin typeface="Times New Roman" panose="02020603050405020304" pitchFamily="18" charset="0"/>
                <a:cs typeface="Times New Roman" panose="02020603050405020304" pitchFamily="18" charset="0"/>
              </a:rPr>
              <a:t>USED CASE DIAGRAM </a:t>
            </a:r>
          </a:p>
          <a:p>
            <a:pPr lvl="1">
              <a:buFont typeface="+mj-lt"/>
              <a:buAutoNum type="alphaLcParenR"/>
            </a:pPr>
            <a:r>
              <a:rPr lang="en-US" dirty="0">
                <a:latin typeface="Times New Roman" panose="02020603050405020304" pitchFamily="18" charset="0"/>
                <a:cs typeface="Times New Roman" panose="02020603050405020304" pitchFamily="18" charset="0"/>
              </a:rPr>
              <a:t>SEQUENCE DIAGRAM</a:t>
            </a:r>
          </a:p>
          <a:p>
            <a:r>
              <a:rPr lang="en-US" dirty="0">
                <a:latin typeface="Times New Roman" panose="02020603050405020304" pitchFamily="18" charset="0"/>
                <a:cs typeface="Times New Roman" panose="02020603050405020304" pitchFamily="18" charset="0"/>
              </a:rPr>
              <a:t>DATABASE TABLES</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SCREENSHOTS</a:t>
            </a:r>
          </a:p>
          <a:p>
            <a:r>
              <a:rPr lang="en-US" dirty="0">
                <a:latin typeface="Times New Roman" panose="02020603050405020304" pitchFamily="18" charset="0"/>
                <a:cs typeface="Times New Roman" panose="02020603050405020304" pitchFamily="18" charset="0"/>
              </a:rPr>
              <a:t>CONCLUSION</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920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C794-7EDD-4040-A30E-8A09063F580B}"/>
              </a:ext>
            </a:extLst>
          </p:cNvPr>
          <p:cNvSpPr>
            <a:spLocks noGrp="1"/>
          </p:cNvSpPr>
          <p:nvPr>
            <p:ph type="title"/>
          </p:nvPr>
        </p:nvSpPr>
        <p:spPr/>
        <p:txBody>
          <a:bodyPr anchor="ctr">
            <a:normAutofit/>
          </a:bodyPr>
          <a:lstStyle/>
          <a:p>
            <a:pPr algn="ctr"/>
            <a:r>
              <a:rPr lang="en-US" sz="4400" dirty="0">
                <a:latin typeface="Algerian" panose="04020705040A02060702" pitchFamily="82" charset="0"/>
              </a:rPr>
              <a:t>ADVANTAGES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71685D1A-F09B-43C7-BD46-82341E2F5F52}"/>
              </a:ext>
            </a:extLst>
          </p:cNvPr>
          <p:cNvSpPr>
            <a:spLocks noGrp="1"/>
          </p:cNvSpPr>
          <p:nvPr>
            <p:ph idx="1"/>
          </p:nvPr>
        </p:nvSpPr>
        <p:spPr/>
        <p:txBody>
          <a:bodyPr>
            <a:normAutofit/>
          </a:bodyPr>
          <a:lstStyle/>
          <a:p>
            <a:pPr marL="342900" lvl="0" indent="-342900" algn="just">
              <a:lnSpc>
                <a:spcPct val="100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It’s user-friendly and it’s completely computerized.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has a huge data base which can store lots and lots of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can be easily entered, updated. I.e. data can be managed easily.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need to worry about the storage of the data as it will be stored in your computer.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0000"/>
              </a:lnSpc>
              <a:spcAft>
                <a:spcPts val="100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Search results can be shown to the clients at the same place and proper and correct information can be provided.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en-IN" dirty="0"/>
          </a:p>
        </p:txBody>
      </p:sp>
    </p:spTree>
    <p:extLst>
      <p:ext uri="{BB962C8B-B14F-4D97-AF65-F5344CB8AC3E}">
        <p14:creationId xmlns:p14="http://schemas.microsoft.com/office/powerpoint/2010/main" val="2112585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283B2-D01D-42CD-9D0B-8B46C9B6CB30}"/>
              </a:ext>
            </a:extLst>
          </p:cNvPr>
          <p:cNvSpPr>
            <a:spLocks noGrp="1"/>
          </p:cNvSpPr>
          <p:nvPr>
            <p:ph type="title"/>
          </p:nvPr>
        </p:nvSpPr>
        <p:spPr/>
        <p:txBody>
          <a:bodyPr anchor="ctr">
            <a:normAutofit/>
          </a:bodyPr>
          <a:lstStyle/>
          <a:p>
            <a:pPr algn="ctr"/>
            <a:r>
              <a:rPr lang="en-US" sz="4400" dirty="0">
                <a:latin typeface="Algerian" panose="04020705040A02060702" pitchFamily="82" charset="0"/>
              </a:rPr>
              <a:t>CONCLUSION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71B8EE8E-40FB-41A1-B14D-DC47BA7C9191}"/>
              </a:ext>
            </a:extLst>
          </p:cNvPr>
          <p:cNvSpPr>
            <a:spLocks noGrp="1"/>
          </p:cNvSpPr>
          <p:nvPr>
            <p:ph idx="1"/>
          </p:nvPr>
        </p:nvSpPr>
        <p:spPr/>
        <p:txBody>
          <a:bodyPr>
            <a:normAutofit fontScale="92500" lnSpcReduction="20000"/>
          </a:bodyPr>
          <a:lstStyle/>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description of the background and context of the project and its relation to work already done in the area.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Made statement of the aims and objectives of the project.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description of Purpose, Scope, and applicability.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define the problem on which we are working in the project.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describe the requirement Specifications of the system and the actions that can be done these things.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understand the problem domain and produce a model of the system, which describes operations that can be performed on the system.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included features and operations in detail, including screen layouts.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designed user interface and security issues related to system.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Finally the system is implemented and tested according to test cases.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5562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E173-93F2-403E-9136-DEC9FB7F9EA2}"/>
              </a:ext>
            </a:extLst>
          </p:cNvPr>
          <p:cNvSpPr>
            <a:spLocks noGrp="1"/>
          </p:cNvSpPr>
          <p:nvPr>
            <p:ph type="title"/>
          </p:nvPr>
        </p:nvSpPr>
        <p:spPr>
          <a:xfrm>
            <a:off x="677334" y="609600"/>
            <a:ext cx="8596668" cy="768439"/>
          </a:xfrm>
        </p:spPr>
        <p:txBody>
          <a:bodyPr/>
          <a:lstStyle/>
          <a:p>
            <a:pPr algn="ctr"/>
            <a:r>
              <a:rPr lang="en-US" dirty="0">
                <a:latin typeface="Algerian" panose="04020705040A02060702" pitchFamily="82" charset="0"/>
                <a:cs typeface="Times New Roman" panose="02020603050405020304" pitchFamily="18" charset="0"/>
              </a:rPr>
              <a:t>INTRODUCTION</a:t>
            </a:r>
            <a:endParaRPr lang="en-IN"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526999-208E-455A-B84C-E6535FAC0DDA}"/>
              </a:ext>
            </a:extLst>
          </p:cNvPr>
          <p:cNvSpPr>
            <a:spLocks noGrp="1"/>
          </p:cNvSpPr>
          <p:nvPr>
            <p:ph idx="1"/>
          </p:nvPr>
        </p:nvSpPr>
        <p:spPr/>
        <p:txBody>
          <a:bodyPr>
            <a:normAutofit fontScale="92500" lnSpcReduction="10000"/>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software enables the products acquisition of sales and return operations on stalls and shop-in-shop systems with integrated product sale software and back-office functions.</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software controls the entire lifecycle in the store through receiving, sales, inventory management.</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about the working process of Computer store  including purchase, sales, stock maintaining, manpower utilization, maintaining customer and supplier information.</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provide computerization of the whole work, thus it help to improve the quality and productivity of the store.</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will help store employee to maintain all related information about the purchase products, sales product, stock available in the store, supplier and customer</a:t>
            </a:r>
            <a:r>
              <a:rPr lang="en-IN" sz="1800"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decreases the work load of store employee and provide suitable information about each product so that with the help of this project store employee can easily and quickly find the products, supplier, customer information whenever necessary.</a:t>
            </a:r>
          </a:p>
        </p:txBody>
      </p:sp>
    </p:spTree>
    <p:extLst>
      <p:ext uri="{BB962C8B-B14F-4D97-AF65-F5344CB8AC3E}">
        <p14:creationId xmlns:p14="http://schemas.microsoft.com/office/powerpoint/2010/main" val="383272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DBF6-36E4-1E25-2A68-12E0F52049C3}"/>
              </a:ext>
            </a:extLst>
          </p:cNvPr>
          <p:cNvSpPr>
            <a:spLocks noGrp="1"/>
          </p:cNvSpPr>
          <p:nvPr>
            <p:ph type="title"/>
          </p:nvPr>
        </p:nvSpPr>
        <p:spPr>
          <a:xfrm>
            <a:off x="677334" y="609600"/>
            <a:ext cx="8596668" cy="755561"/>
          </a:xfrm>
        </p:spPr>
        <p:txBody>
          <a:bodyPr/>
          <a:lstStyle/>
          <a:p>
            <a:pPr algn="ctr"/>
            <a:r>
              <a:rPr lang="en-US" dirty="0">
                <a:latin typeface="Algerian" panose="04020705040A02060702" pitchFamily="82" charset="0"/>
                <a:cs typeface="Times New Roman" panose="02020603050405020304" pitchFamily="18" charset="0"/>
              </a:rPr>
              <a:t>OBJECTIVES</a:t>
            </a:r>
            <a:endParaRPr lang="en-IN"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5A0B67-B85A-C4A0-BB58-C7BF5BF69D70}"/>
              </a:ext>
            </a:extLst>
          </p:cNvPr>
          <p:cNvSpPr>
            <a:spLocks noGrp="1"/>
          </p:cNvSpPr>
          <p:nvPr>
            <p:ph idx="1"/>
          </p:nvPr>
        </p:nvSpPr>
        <p:spPr>
          <a:xfrm>
            <a:off x="677334" y="1488613"/>
            <a:ext cx="8596668" cy="4667488"/>
          </a:xfrm>
        </p:spPr>
        <p:txBody>
          <a:bodyPr>
            <a:normAutofit fontScale="92500" lnSpcReduction="10000"/>
          </a:bodyPr>
          <a:lstStyle/>
          <a:p>
            <a:pPr>
              <a:lnSpc>
                <a:spcPct val="120000"/>
              </a:lnSpc>
              <a:spcAft>
                <a:spcPts val="79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It is very user-friendly and having added more features.</a:t>
            </a:r>
          </a:p>
          <a:p>
            <a:pPr>
              <a:lnSpc>
                <a:spcPct val="120000"/>
              </a:lnSpc>
              <a:spcAft>
                <a:spcPts val="79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It is fully computerized and easy to access.</a:t>
            </a:r>
          </a:p>
          <a:p>
            <a:pPr>
              <a:lnSpc>
                <a:spcPct val="120000"/>
              </a:lnSpc>
              <a:spcAft>
                <a:spcPts val="79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To develop global partnership.</a:t>
            </a:r>
          </a:p>
          <a:p>
            <a:pPr>
              <a:lnSpc>
                <a:spcPct val="120000"/>
              </a:lnSpc>
              <a:spcAft>
                <a:spcPts val="79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Wastage of energy is avoided.</a:t>
            </a:r>
          </a:p>
          <a:p>
            <a:pPr>
              <a:lnSpc>
                <a:spcPct val="120000"/>
              </a:lnSpc>
              <a:spcAft>
                <a:spcPts val="79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Provide security to data.</a:t>
            </a:r>
          </a:p>
          <a:p>
            <a:pPr>
              <a:lnSpc>
                <a:spcPct val="120000"/>
              </a:lnSpc>
              <a:spcAft>
                <a:spcPts val="79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Wastage of time is avoided.</a:t>
            </a:r>
          </a:p>
          <a:p>
            <a:pPr>
              <a:lnSpc>
                <a:spcPct val="120000"/>
              </a:lnSpc>
              <a:spcAft>
                <a:spcPts val="79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Reduce manpower.</a:t>
            </a:r>
          </a:p>
          <a:p>
            <a:pPr>
              <a:lnSpc>
                <a:spcPct val="120000"/>
              </a:lnSpc>
              <a:spcAft>
                <a:spcPts val="79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Decrease manual mistakes.</a:t>
            </a:r>
          </a:p>
          <a:p>
            <a:pPr>
              <a:lnSpc>
                <a:spcPct val="120000"/>
              </a:lnSpc>
              <a:spcAft>
                <a:spcPts val="795"/>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Easy maintenance of Import and Export document.</a:t>
            </a:r>
          </a:p>
          <a:p>
            <a:endParaRPr lang="en-IN" dirty="0"/>
          </a:p>
        </p:txBody>
      </p:sp>
    </p:spTree>
    <p:extLst>
      <p:ext uri="{BB962C8B-B14F-4D97-AF65-F5344CB8AC3E}">
        <p14:creationId xmlns:p14="http://schemas.microsoft.com/office/powerpoint/2010/main" val="159394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48BF-8DF5-C18B-7393-10E1EA2D3D1C}"/>
              </a:ext>
            </a:extLst>
          </p:cNvPr>
          <p:cNvSpPr>
            <a:spLocks noGrp="1"/>
          </p:cNvSpPr>
          <p:nvPr>
            <p:ph type="title"/>
          </p:nvPr>
        </p:nvSpPr>
        <p:spPr>
          <a:xfrm>
            <a:off x="677334" y="609600"/>
            <a:ext cx="8596668" cy="794197"/>
          </a:xfrm>
        </p:spPr>
        <p:txBody>
          <a:bodyPr/>
          <a:lstStyle/>
          <a:p>
            <a:pPr algn="ctr"/>
            <a:r>
              <a:rPr lang="en-US" dirty="0">
                <a:latin typeface="Algerian" panose="04020705040A02060702" pitchFamily="82" charset="0"/>
              </a:rPr>
              <a:t>Technology used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29C2CDA-D058-B7D4-85CD-6DB05C9CCF8F}"/>
              </a:ext>
            </a:extLst>
          </p:cNvPr>
          <p:cNvSpPr>
            <a:spLocks noGrp="1"/>
          </p:cNvSpPr>
          <p:nvPr>
            <p:ph idx="1"/>
          </p:nvPr>
        </p:nvSpPr>
        <p:spPr>
          <a:xfrm>
            <a:off x="677334" y="1403797"/>
            <a:ext cx="8596668" cy="4637565"/>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FRONT END :- JAVA</a:t>
            </a:r>
          </a:p>
          <a:p>
            <a:pPr marL="0" indent="0" algn="just">
              <a:buNone/>
            </a:pPr>
            <a:r>
              <a:rPr lang="en-US" dirty="0">
                <a:latin typeface="Times New Roman" panose="02020603050405020304" pitchFamily="18" charset="0"/>
                <a:cs typeface="Times New Roman" panose="02020603050405020304" pitchFamily="18" charset="0"/>
              </a:rPr>
              <a:t>	ABOUT JAVA:-</a:t>
            </a:r>
          </a:p>
          <a:p>
            <a:pPr marL="0" indent="0" algn="just">
              <a:buNone/>
            </a:pPr>
            <a:r>
              <a:rPr lang="en-US"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Java is a general-purpose, class-based, object-oriented programming language designed for having lesser implementation dependencies. It is a computing platform for application development. Java is fast, secure, and reliable, therefore. It is widely used for developing Java applications in laptops, data centers, game consoles, scientific supercomputers, cell phones, etc.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BACK END :- MySQL</a:t>
            </a:r>
          </a:p>
          <a:p>
            <a:pPr marL="0" indent="0" algn="just">
              <a:buNone/>
            </a:pPr>
            <a:r>
              <a:rPr lang="en-US" dirty="0">
                <a:latin typeface="Times New Roman" panose="02020603050405020304" pitchFamily="18" charset="0"/>
                <a:cs typeface="Times New Roman" panose="02020603050405020304" pitchFamily="18" charset="0"/>
              </a:rPr>
              <a:t>	ABOUT  MySQL:</a:t>
            </a:r>
            <a:r>
              <a:rPr lang="en-IN" dirty="0">
                <a:latin typeface="Times New Roman" panose="02020603050405020304" pitchFamily="18" charset="0"/>
                <a:cs typeface="Times New Roman" panose="02020603050405020304" pitchFamily="18" charset="0"/>
              </a:rPr>
              <a:t>-</a:t>
            </a:r>
          </a:p>
          <a:p>
            <a:pPr marL="0" indent="0" algn="jus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MySQL was created by a Swedish company, MySQL AB, founded by Swedes David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Axmark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Allan Larsson and Finland Swede Michael "Monty"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Widenius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Original development of MySQL by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Widenius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Axmark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began in 1994. The first version of MySQL appeared on 23 May 1995. It was initially created for personal usage from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mSQL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based on the low-level language ISAM, which the creators considered too slow and inflexible. They created a new SQL interface, while keeping the same API as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mSQL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By keeping the API consistent with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mSQL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system, many developers were able to use MySQL instead of the (proprietarily licensed)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mSQL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antecedent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97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76DF-554C-7B5B-58F3-D72A9ED57A24}"/>
              </a:ext>
            </a:extLst>
          </p:cNvPr>
          <p:cNvSpPr>
            <a:spLocks noGrp="1"/>
          </p:cNvSpPr>
          <p:nvPr>
            <p:ph type="title"/>
          </p:nvPr>
        </p:nvSpPr>
        <p:spPr/>
        <p:txBody>
          <a:bodyPr/>
          <a:lstStyle/>
          <a:p>
            <a:pPr algn="ctr"/>
            <a:r>
              <a:rPr lang="en-US" dirty="0">
                <a:latin typeface="Algerian" panose="04020705040A02060702" pitchFamily="82" charset="0"/>
              </a:rPr>
              <a:t>Existing system &amp; requirement for new system</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97228D43-B9A4-B587-C68A-A80F15031015}"/>
              </a:ext>
            </a:extLst>
          </p:cNvPr>
          <p:cNvSpPr>
            <a:spLocks noGrp="1"/>
          </p:cNvSpPr>
          <p:nvPr>
            <p:ph idx="1"/>
          </p:nvPr>
        </p:nvSpPr>
        <p:spPr>
          <a:xfrm>
            <a:off x="677334" y="2160589"/>
            <a:ext cx="8596668" cy="3596267"/>
          </a:xfrm>
        </p:spPr>
        <p:txBody>
          <a:bodyPr>
            <a:normAutofit fontScale="92500" lnSpcReduction="20000"/>
          </a:bodyPr>
          <a:lstStyle/>
          <a:p>
            <a:pPr marL="0" indent="0" algn="just">
              <a:buNone/>
            </a:pPr>
            <a:r>
              <a:rPr lang="en-US" sz="1800" dirty="0">
                <a:effectLst/>
                <a:latin typeface="Times New Roman" panose="02020603050405020304" pitchFamily="18" charset="0"/>
                <a:ea typeface="Times New Roman" panose="02020603050405020304" pitchFamily="18" charset="0"/>
              </a:rPr>
              <a:t>	The project on “COMPUTER HARDWARE SHOP” enables to keep the records in the computer system with JAVA as Front-end and Microsoft SQL Server as Backbend.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The project keeps the detail record of Suppliers, Customers, Stock of parts, Employees of the Store.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 The project provides the quotation of product to the customer which enables the customers to make his choice.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If the product not available in the store then Shopkeeper order to supplier for providing particular product which customer want.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Then related information about that ordered product stored in database of the store.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200000"/>
              </a:lnSpc>
              <a:spcAft>
                <a:spcPts val="1000"/>
              </a:spcAft>
              <a:buFont typeface="+mj-lt"/>
              <a:buAutoNum type="arabicPeriod"/>
            </a:pPr>
            <a:r>
              <a:rPr lang="en-IN" sz="1800" dirty="0">
                <a:effectLst/>
                <a:latin typeface="Times New Roman" panose="02020603050405020304" pitchFamily="18" charset="0"/>
                <a:ea typeface="Calibri" panose="020F0502020204030204" pitchFamily="34" charset="0"/>
                <a:cs typeface="Mangal" panose="02040503050203030202" pitchFamily="18" charset="0"/>
              </a:rPr>
              <a:t>After the order given by the customer it generate the bill.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2008038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AE12-D3CF-BF28-B47E-C4B9E1D15E83}"/>
              </a:ext>
            </a:extLst>
          </p:cNvPr>
          <p:cNvSpPr>
            <a:spLocks noGrp="1"/>
          </p:cNvSpPr>
          <p:nvPr>
            <p:ph type="title"/>
          </p:nvPr>
        </p:nvSpPr>
        <p:spPr>
          <a:xfrm>
            <a:off x="677334" y="609600"/>
            <a:ext cx="2671173" cy="716924"/>
          </a:xfrm>
        </p:spPr>
        <p:txBody>
          <a:bodyPr/>
          <a:lstStyle/>
          <a:p>
            <a:pPr algn="ctr"/>
            <a:r>
              <a:rPr lang="en-US" dirty="0" err="1">
                <a:latin typeface="Algerian" panose="04020705040A02060702" pitchFamily="82" charset="0"/>
              </a:rPr>
              <a:t>diAgram</a:t>
            </a:r>
            <a:r>
              <a:rPr lang="en-US" dirty="0">
                <a:latin typeface="Algerian" panose="04020705040A02060702" pitchFamily="82" charset="0"/>
              </a:rPr>
              <a:t> </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77217ED-2F2B-D57F-990E-FB961EE23022}"/>
              </a:ext>
            </a:extLst>
          </p:cNvPr>
          <p:cNvSpPr>
            <a:spLocks noGrp="1"/>
          </p:cNvSpPr>
          <p:nvPr>
            <p:ph idx="1"/>
          </p:nvPr>
        </p:nvSpPr>
        <p:spPr>
          <a:xfrm>
            <a:off x="677334" y="1326524"/>
            <a:ext cx="1859804" cy="428064"/>
          </a:xfrm>
        </p:spPr>
        <p:txBody>
          <a:bodyPr/>
          <a:lstStyle/>
          <a:p>
            <a:pPr marL="0" indent="0">
              <a:buNone/>
            </a:pPr>
            <a:r>
              <a:rPr lang="en-US" dirty="0">
                <a:latin typeface="Times New Roman" panose="02020603050405020304" pitchFamily="18" charset="0"/>
                <a:cs typeface="Times New Roman" panose="02020603050405020304" pitchFamily="18" charset="0"/>
              </a:rPr>
              <a:t>ERD DIAGRAM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A65BD47-BFD8-2530-FC23-1BA5DA049272}"/>
              </a:ext>
            </a:extLst>
          </p:cNvPr>
          <p:cNvPicPr>
            <a:picLocks noChangeAspect="1"/>
          </p:cNvPicPr>
          <p:nvPr/>
        </p:nvPicPr>
        <p:blipFill>
          <a:blip r:embed="rId2"/>
          <a:stretch>
            <a:fillRect/>
          </a:stretch>
        </p:blipFill>
        <p:spPr>
          <a:xfrm>
            <a:off x="3348507" y="56515"/>
            <a:ext cx="5957570" cy="6744970"/>
          </a:xfrm>
          <a:prstGeom prst="rect">
            <a:avLst/>
          </a:prstGeom>
        </p:spPr>
      </p:pic>
    </p:spTree>
    <p:extLst>
      <p:ext uri="{BB962C8B-B14F-4D97-AF65-F5344CB8AC3E}">
        <p14:creationId xmlns:p14="http://schemas.microsoft.com/office/powerpoint/2010/main" val="152939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42F1E9-3922-77BD-7025-BB4B745496AC}"/>
              </a:ext>
            </a:extLst>
          </p:cNvPr>
          <p:cNvSpPr>
            <a:spLocks noGrp="1"/>
          </p:cNvSpPr>
          <p:nvPr>
            <p:ph idx="1"/>
          </p:nvPr>
        </p:nvSpPr>
        <p:spPr>
          <a:xfrm>
            <a:off x="316727" y="344669"/>
            <a:ext cx="2271928" cy="312154"/>
          </a:xfrm>
        </p:spPr>
        <p:txBody>
          <a:bodyPr>
            <a:normAutofit fontScale="92500" lnSpcReduction="20000"/>
          </a:bodyPr>
          <a:lstStyle/>
          <a:p>
            <a:pPr marL="0" indent="0" algn="ctr">
              <a:buNone/>
            </a:pPr>
            <a:r>
              <a:rPr lang="en-US" dirty="0">
                <a:latin typeface="Times New Roman" panose="02020603050405020304" pitchFamily="18" charset="0"/>
                <a:cs typeface="Times New Roman" panose="02020603050405020304" pitchFamily="18" charset="0"/>
              </a:rPr>
              <a:t>CLASS DIAGRAM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471AE8-4A0B-E54A-6D5E-5E97B1DA7754}"/>
              </a:ext>
            </a:extLst>
          </p:cNvPr>
          <p:cNvPicPr>
            <a:picLocks noChangeAspect="1"/>
          </p:cNvPicPr>
          <p:nvPr/>
        </p:nvPicPr>
        <p:blipFill>
          <a:blip r:embed="rId2"/>
          <a:srcRect/>
          <a:stretch>
            <a:fillRect/>
          </a:stretch>
        </p:blipFill>
        <p:spPr bwMode="auto">
          <a:xfrm>
            <a:off x="2834488" y="344669"/>
            <a:ext cx="6523024" cy="6284567"/>
          </a:xfrm>
          <a:prstGeom prst="rect">
            <a:avLst/>
          </a:prstGeom>
          <a:noFill/>
          <a:ln w="9525">
            <a:noFill/>
            <a:miter lim="800000"/>
            <a:headEnd/>
            <a:tailEnd/>
          </a:ln>
        </p:spPr>
      </p:pic>
    </p:spTree>
    <p:extLst>
      <p:ext uri="{BB962C8B-B14F-4D97-AF65-F5344CB8AC3E}">
        <p14:creationId xmlns:p14="http://schemas.microsoft.com/office/powerpoint/2010/main" val="164967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DF8B2D-55E0-D59C-B2A2-163FEFE0B5A8}"/>
              </a:ext>
            </a:extLst>
          </p:cNvPr>
          <p:cNvSpPr>
            <a:spLocks noGrp="1"/>
          </p:cNvSpPr>
          <p:nvPr>
            <p:ph idx="1"/>
          </p:nvPr>
        </p:nvSpPr>
        <p:spPr>
          <a:xfrm>
            <a:off x="239452" y="306032"/>
            <a:ext cx="2645415" cy="389428"/>
          </a:xfrm>
        </p:spPr>
        <p:txBody>
          <a:bodyPr/>
          <a:lstStyle/>
          <a:p>
            <a:pPr marL="0" indent="0" algn="ctr">
              <a:buNone/>
            </a:pPr>
            <a:r>
              <a:rPr lang="en-US" dirty="0">
                <a:latin typeface="Times New Roman" panose="02020603050405020304" pitchFamily="18" charset="0"/>
                <a:cs typeface="Times New Roman" panose="02020603050405020304" pitchFamily="18" charset="0"/>
              </a:rPr>
              <a:t>USED CASE DIAGRAM</a:t>
            </a:r>
            <a:endParaRPr lang="en-I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1C3BB3E6-6EB2-B064-1D0D-B60B728A02D4}"/>
              </a:ext>
            </a:extLst>
          </p:cNvPr>
          <p:cNvGrpSpPr>
            <a:grpSpLocks/>
          </p:cNvGrpSpPr>
          <p:nvPr/>
        </p:nvGrpSpPr>
        <p:grpSpPr bwMode="auto">
          <a:xfrm>
            <a:off x="2890116" y="0"/>
            <a:ext cx="6614492" cy="6882345"/>
            <a:chOff x="665" y="2373"/>
            <a:chExt cx="10575" cy="10773"/>
          </a:xfrm>
        </p:grpSpPr>
        <p:grpSp>
          <p:nvGrpSpPr>
            <p:cNvPr id="5" name="Group 4">
              <a:extLst>
                <a:ext uri="{FF2B5EF4-FFF2-40B4-BE49-F238E27FC236}">
                  <a16:creationId xmlns:a16="http://schemas.microsoft.com/office/drawing/2014/main" id="{ABC8B7C9-B9A7-5C57-CAD5-4DEA8650FAA5}"/>
                </a:ext>
              </a:extLst>
            </p:cNvPr>
            <p:cNvGrpSpPr>
              <a:grpSpLocks/>
            </p:cNvGrpSpPr>
            <p:nvPr/>
          </p:nvGrpSpPr>
          <p:grpSpPr bwMode="auto">
            <a:xfrm>
              <a:off x="665" y="2373"/>
              <a:ext cx="10575" cy="10773"/>
              <a:chOff x="450" y="2373"/>
              <a:chExt cx="10575" cy="10773"/>
            </a:xfrm>
          </p:grpSpPr>
          <p:cxnSp>
            <p:nvCxnSpPr>
              <p:cNvPr id="7" name="AutoShape 1140">
                <a:extLst>
                  <a:ext uri="{FF2B5EF4-FFF2-40B4-BE49-F238E27FC236}">
                    <a16:creationId xmlns:a16="http://schemas.microsoft.com/office/drawing/2014/main" id="{6894C2FD-BB2C-E492-E5C9-40B804C03693}"/>
                  </a:ext>
                </a:extLst>
              </p:cNvPr>
              <p:cNvCxnSpPr>
                <a:cxnSpLocks noChangeShapeType="1"/>
              </p:cNvCxnSpPr>
              <p:nvPr/>
            </p:nvCxnSpPr>
            <p:spPr bwMode="auto">
              <a:xfrm>
                <a:off x="10350" y="9938"/>
                <a:ext cx="61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8" name="Group 7">
                <a:extLst>
                  <a:ext uri="{FF2B5EF4-FFF2-40B4-BE49-F238E27FC236}">
                    <a16:creationId xmlns:a16="http://schemas.microsoft.com/office/drawing/2014/main" id="{FF7CC74A-91D9-590E-2E14-3091AF997C38}"/>
                  </a:ext>
                </a:extLst>
              </p:cNvPr>
              <p:cNvGrpSpPr>
                <a:grpSpLocks/>
              </p:cNvGrpSpPr>
              <p:nvPr/>
            </p:nvGrpSpPr>
            <p:grpSpPr bwMode="auto">
              <a:xfrm>
                <a:off x="450" y="2373"/>
                <a:ext cx="10575" cy="10773"/>
                <a:chOff x="450" y="2373"/>
                <a:chExt cx="10575" cy="10773"/>
              </a:xfrm>
            </p:grpSpPr>
            <p:sp>
              <p:nvSpPr>
                <p:cNvPr id="41" name="Oval 40">
                  <a:extLst>
                    <a:ext uri="{FF2B5EF4-FFF2-40B4-BE49-F238E27FC236}">
                      <a16:creationId xmlns:a16="http://schemas.microsoft.com/office/drawing/2014/main" id="{125919B4-0063-7496-BA74-467DF85BDF2F}"/>
                    </a:ext>
                  </a:extLst>
                </p:cNvPr>
                <p:cNvSpPr>
                  <a:spLocks noChangeArrowheads="1"/>
                </p:cNvSpPr>
                <p:nvPr/>
              </p:nvSpPr>
              <p:spPr bwMode="auto">
                <a:xfrm>
                  <a:off x="10575" y="4613"/>
                  <a:ext cx="360" cy="39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2" name="AutoShape 1143">
                  <a:extLst>
                    <a:ext uri="{FF2B5EF4-FFF2-40B4-BE49-F238E27FC236}">
                      <a16:creationId xmlns:a16="http://schemas.microsoft.com/office/drawing/2014/main" id="{85765129-F5AF-F3E3-4BE1-07B198A33F5E}"/>
                    </a:ext>
                  </a:extLst>
                </p:cNvPr>
                <p:cNvCxnSpPr>
                  <a:cxnSpLocks noChangeShapeType="1"/>
                </p:cNvCxnSpPr>
                <p:nvPr/>
              </p:nvCxnSpPr>
              <p:spPr bwMode="auto">
                <a:xfrm>
                  <a:off x="10756" y="4988"/>
                  <a:ext cx="0" cy="5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3" name="AutoShape 1144">
                  <a:extLst>
                    <a:ext uri="{FF2B5EF4-FFF2-40B4-BE49-F238E27FC236}">
                      <a16:creationId xmlns:a16="http://schemas.microsoft.com/office/drawing/2014/main" id="{C6325834-A182-DFC1-2ECF-B8C8E87E807B}"/>
                    </a:ext>
                  </a:extLst>
                </p:cNvPr>
                <p:cNvCxnSpPr>
                  <a:cxnSpLocks noChangeShapeType="1"/>
                </p:cNvCxnSpPr>
                <p:nvPr/>
              </p:nvCxnSpPr>
              <p:spPr bwMode="auto">
                <a:xfrm>
                  <a:off x="10485" y="5303"/>
                  <a:ext cx="5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4" name="AutoShape 1145">
                  <a:extLst>
                    <a:ext uri="{FF2B5EF4-FFF2-40B4-BE49-F238E27FC236}">
                      <a16:creationId xmlns:a16="http://schemas.microsoft.com/office/drawing/2014/main" id="{2832494F-EEDA-D55F-51DC-96E5174EBA24}"/>
                    </a:ext>
                  </a:extLst>
                </p:cNvPr>
                <p:cNvCxnSpPr>
                  <a:cxnSpLocks noChangeShapeType="1"/>
                </p:cNvCxnSpPr>
                <p:nvPr/>
              </p:nvCxnSpPr>
              <p:spPr bwMode="auto">
                <a:xfrm flipH="1">
                  <a:off x="10575" y="5318"/>
                  <a:ext cx="180" cy="1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5" name="AutoShape 1146">
                  <a:extLst>
                    <a:ext uri="{FF2B5EF4-FFF2-40B4-BE49-F238E27FC236}">
                      <a16:creationId xmlns:a16="http://schemas.microsoft.com/office/drawing/2014/main" id="{72CDD4E3-1029-A453-4644-E80B25547C41}"/>
                    </a:ext>
                  </a:extLst>
                </p:cNvPr>
                <p:cNvCxnSpPr>
                  <a:cxnSpLocks noChangeShapeType="1"/>
                </p:cNvCxnSpPr>
                <p:nvPr/>
              </p:nvCxnSpPr>
              <p:spPr bwMode="auto">
                <a:xfrm>
                  <a:off x="10755" y="5303"/>
                  <a:ext cx="180" cy="1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6" name="AutoShape 1147">
                  <a:extLst>
                    <a:ext uri="{FF2B5EF4-FFF2-40B4-BE49-F238E27FC236}">
                      <a16:creationId xmlns:a16="http://schemas.microsoft.com/office/drawing/2014/main" id="{D5B904D5-A730-7D6B-51A9-DCB8C0CBBCEA}"/>
                    </a:ext>
                  </a:extLst>
                </p:cNvPr>
                <p:cNvSpPr>
                  <a:spLocks noChangeArrowheads="1"/>
                </p:cNvSpPr>
                <p:nvPr/>
              </p:nvSpPr>
              <p:spPr bwMode="auto">
                <a:xfrm>
                  <a:off x="10470" y="9338"/>
                  <a:ext cx="375" cy="330"/>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47" name="AutoShape 1148">
                  <a:extLst>
                    <a:ext uri="{FF2B5EF4-FFF2-40B4-BE49-F238E27FC236}">
                      <a16:creationId xmlns:a16="http://schemas.microsoft.com/office/drawing/2014/main" id="{B35990B3-BE9E-A3DF-9D32-9E99280165F8}"/>
                    </a:ext>
                  </a:extLst>
                </p:cNvPr>
                <p:cNvCxnSpPr>
                  <a:cxnSpLocks noChangeShapeType="1"/>
                </p:cNvCxnSpPr>
                <p:nvPr/>
              </p:nvCxnSpPr>
              <p:spPr bwMode="auto">
                <a:xfrm flipH="1">
                  <a:off x="10470" y="9953"/>
                  <a:ext cx="195" cy="2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1149">
                  <a:extLst>
                    <a:ext uri="{FF2B5EF4-FFF2-40B4-BE49-F238E27FC236}">
                      <a16:creationId xmlns:a16="http://schemas.microsoft.com/office/drawing/2014/main" id="{876687EA-77C6-39E5-EDE7-15912E15B9E6}"/>
                    </a:ext>
                  </a:extLst>
                </p:cNvPr>
                <p:cNvCxnSpPr>
                  <a:cxnSpLocks noChangeShapeType="1"/>
                </p:cNvCxnSpPr>
                <p:nvPr/>
              </p:nvCxnSpPr>
              <p:spPr bwMode="auto">
                <a:xfrm>
                  <a:off x="10665" y="9938"/>
                  <a:ext cx="270" cy="2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49" name="Group 48">
                  <a:extLst>
                    <a:ext uri="{FF2B5EF4-FFF2-40B4-BE49-F238E27FC236}">
                      <a16:creationId xmlns:a16="http://schemas.microsoft.com/office/drawing/2014/main" id="{F704A640-239C-EA55-AE22-B4C0CEF90730}"/>
                    </a:ext>
                  </a:extLst>
                </p:cNvPr>
                <p:cNvGrpSpPr>
                  <a:grpSpLocks/>
                </p:cNvGrpSpPr>
                <p:nvPr/>
              </p:nvGrpSpPr>
              <p:grpSpPr bwMode="auto">
                <a:xfrm>
                  <a:off x="450" y="2373"/>
                  <a:ext cx="8700" cy="10773"/>
                  <a:chOff x="450" y="2373"/>
                  <a:chExt cx="8700" cy="10773"/>
                </a:xfrm>
              </p:grpSpPr>
              <p:sp>
                <p:nvSpPr>
                  <p:cNvPr id="50" name="Oval 49">
                    <a:extLst>
                      <a:ext uri="{FF2B5EF4-FFF2-40B4-BE49-F238E27FC236}">
                        <a16:creationId xmlns:a16="http://schemas.microsoft.com/office/drawing/2014/main" id="{170A7D19-873B-506A-05C9-905BD56839F4}"/>
                      </a:ext>
                    </a:extLst>
                  </p:cNvPr>
                  <p:cNvSpPr>
                    <a:spLocks noChangeArrowheads="1"/>
                  </p:cNvSpPr>
                  <p:nvPr/>
                </p:nvSpPr>
                <p:spPr bwMode="auto">
                  <a:xfrm>
                    <a:off x="2610" y="2373"/>
                    <a:ext cx="6540" cy="1077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AutoShape 1152">
                    <a:extLst>
                      <a:ext uri="{FF2B5EF4-FFF2-40B4-BE49-F238E27FC236}">
                        <a16:creationId xmlns:a16="http://schemas.microsoft.com/office/drawing/2014/main" id="{3654E828-2350-193B-815C-B0279F3A34DE}"/>
                      </a:ext>
                    </a:extLst>
                  </p:cNvPr>
                  <p:cNvSpPr>
                    <a:spLocks noChangeArrowheads="1"/>
                  </p:cNvSpPr>
                  <p:nvPr/>
                </p:nvSpPr>
                <p:spPr bwMode="auto">
                  <a:xfrm>
                    <a:off x="585" y="8241"/>
                    <a:ext cx="360" cy="407"/>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sp>
                <p:nvSpPr>
                  <p:cNvPr id="52" name="AutoShape 1153">
                    <a:extLst>
                      <a:ext uri="{FF2B5EF4-FFF2-40B4-BE49-F238E27FC236}">
                        <a16:creationId xmlns:a16="http://schemas.microsoft.com/office/drawing/2014/main" id="{332B4D24-6BC3-5FA9-91B2-292F7B837FA5}"/>
                      </a:ext>
                    </a:extLst>
                  </p:cNvPr>
                  <p:cNvSpPr>
                    <a:spLocks noChangeArrowheads="1"/>
                  </p:cNvSpPr>
                  <p:nvPr/>
                </p:nvSpPr>
                <p:spPr bwMode="auto">
                  <a:xfrm>
                    <a:off x="705" y="10775"/>
                    <a:ext cx="405" cy="363"/>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53" name="AutoShape 1154">
                    <a:extLst>
                      <a:ext uri="{FF2B5EF4-FFF2-40B4-BE49-F238E27FC236}">
                        <a16:creationId xmlns:a16="http://schemas.microsoft.com/office/drawing/2014/main" id="{74141CB7-F5F8-FDAD-45AC-EBFA9B01D104}"/>
                      </a:ext>
                    </a:extLst>
                  </p:cNvPr>
                  <p:cNvCxnSpPr>
                    <a:cxnSpLocks noChangeShapeType="1"/>
                  </p:cNvCxnSpPr>
                  <p:nvPr/>
                </p:nvCxnSpPr>
                <p:spPr bwMode="auto">
                  <a:xfrm>
                    <a:off x="765" y="8633"/>
                    <a:ext cx="0" cy="5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4" name="AutoShape 1155">
                    <a:extLst>
                      <a:ext uri="{FF2B5EF4-FFF2-40B4-BE49-F238E27FC236}">
                        <a16:creationId xmlns:a16="http://schemas.microsoft.com/office/drawing/2014/main" id="{A468A27E-92CC-33F0-8333-D71C868AF527}"/>
                      </a:ext>
                    </a:extLst>
                  </p:cNvPr>
                  <p:cNvCxnSpPr>
                    <a:cxnSpLocks noChangeShapeType="1"/>
                  </p:cNvCxnSpPr>
                  <p:nvPr/>
                </p:nvCxnSpPr>
                <p:spPr bwMode="auto">
                  <a:xfrm>
                    <a:off x="900" y="11123"/>
                    <a:ext cx="0" cy="63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AutoShape 1156">
                    <a:extLst>
                      <a:ext uri="{FF2B5EF4-FFF2-40B4-BE49-F238E27FC236}">
                        <a16:creationId xmlns:a16="http://schemas.microsoft.com/office/drawing/2014/main" id="{9C6B9642-1A8B-65A3-872F-87BA2F3BB018}"/>
                      </a:ext>
                    </a:extLst>
                  </p:cNvPr>
                  <p:cNvCxnSpPr>
                    <a:cxnSpLocks noChangeShapeType="1"/>
                  </p:cNvCxnSpPr>
                  <p:nvPr/>
                </p:nvCxnSpPr>
                <p:spPr bwMode="auto">
                  <a:xfrm>
                    <a:off x="450" y="8948"/>
                    <a:ext cx="6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6" name="AutoShape 1157">
                    <a:extLst>
                      <a:ext uri="{FF2B5EF4-FFF2-40B4-BE49-F238E27FC236}">
                        <a16:creationId xmlns:a16="http://schemas.microsoft.com/office/drawing/2014/main" id="{8ADB483C-2683-C678-8F0E-237EDED21F07}"/>
                      </a:ext>
                    </a:extLst>
                  </p:cNvPr>
                  <p:cNvCxnSpPr>
                    <a:cxnSpLocks noChangeShapeType="1"/>
                  </p:cNvCxnSpPr>
                  <p:nvPr/>
                </p:nvCxnSpPr>
                <p:spPr bwMode="auto">
                  <a:xfrm flipH="1">
                    <a:off x="540" y="8963"/>
                    <a:ext cx="225" cy="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AutoShape 1158">
                    <a:extLst>
                      <a:ext uri="{FF2B5EF4-FFF2-40B4-BE49-F238E27FC236}">
                        <a16:creationId xmlns:a16="http://schemas.microsoft.com/office/drawing/2014/main" id="{8482C538-AAE1-B685-690D-97026E9DBC48}"/>
                      </a:ext>
                    </a:extLst>
                  </p:cNvPr>
                  <p:cNvCxnSpPr>
                    <a:cxnSpLocks noChangeShapeType="1"/>
                  </p:cNvCxnSpPr>
                  <p:nvPr/>
                </p:nvCxnSpPr>
                <p:spPr bwMode="auto">
                  <a:xfrm>
                    <a:off x="765" y="8948"/>
                    <a:ext cx="225" cy="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AutoShape 1159">
                    <a:extLst>
                      <a:ext uri="{FF2B5EF4-FFF2-40B4-BE49-F238E27FC236}">
                        <a16:creationId xmlns:a16="http://schemas.microsoft.com/office/drawing/2014/main" id="{0230ACD0-B482-5BFD-EF7E-0D75D9AD0EE5}"/>
                      </a:ext>
                    </a:extLst>
                  </p:cNvPr>
                  <p:cNvCxnSpPr>
                    <a:cxnSpLocks noChangeShapeType="1"/>
                  </p:cNvCxnSpPr>
                  <p:nvPr/>
                </p:nvCxnSpPr>
                <p:spPr bwMode="auto">
                  <a:xfrm>
                    <a:off x="570" y="11453"/>
                    <a:ext cx="63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AutoShape 1160">
                    <a:extLst>
                      <a:ext uri="{FF2B5EF4-FFF2-40B4-BE49-F238E27FC236}">
                        <a16:creationId xmlns:a16="http://schemas.microsoft.com/office/drawing/2014/main" id="{E51D31E5-6AC9-683E-EB44-BD7B5261351F}"/>
                      </a:ext>
                    </a:extLst>
                  </p:cNvPr>
                  <p:cNvCxnSpPr>
                    <a:cxnSpLocks noChangeShapeType="1"/>
                  </p:cNvCxnSpPr>
                  <p:nvPr/>
                </p:nvCxnSpPr>
                <p:spPr bwMode="auto">
                  <a:xfrm flipH="1">
                    <a:off x="660" y="11468"/>
                    <a:ext cx="225" cy="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1161">
                    <a:extLst>
                      <a:ext uri="{FF2B5EF4-FFF2-40B4-BE49-F238E27FC236}">
                        <a16:creationId xmlns:a16="http://schemas.microsoft.com/office/drawing/2014/main" id="{27460CCF-E1A1-5431-DD9C-A75CBD661CE6}"/>
                      </a:ext>
                    </a:extLst>
                  </p:cNvPr>
                  <p:cNvCxnSpPr>
                    <a:cxnSpLocks noChangeShapeType="1"/>
                  </p:cNvCxnSpPr>
                  <p:nvPr/>
                </p:nvCxnSpPr>
                <p:spPr bwMode="auto">
                  <a:xfrm>
                    <a:off x="915" y="11468"/>
                    <a:ext cx="225" cy="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61" name="AutoShape 1162">
                    <a:extLst>
                      <a:ext uri="{FF2B5EF4-FFF2-40B4-BE49-F238E27FC236}">
                        <a16:creationId xmlns:a16="http://schemas.microsoft.com/office/drawing/2014/main" id="{F1C2ADC5-3B2A-60F9-49FE-41D5817529CF}"/>
                      </a:ext>
                    </a:extLst>
                  </p:cNvPr>
                  <p:cNvSpPr>
                    <a:spLocks noChangeArrowheads="1"/>
                  </p:cNvSpPr>
                  <p:nvPr/>
                </p:nvSpPr>
                <p:spPr bwMode="auto">
                  <a:xfrm>
                    <a:off x="585" y="4538"/>
                    <a:ext cx="390" cy="390"/>
                  </a:xfrm>
                  <a:prstGeom prst="flowChartConnector">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cxnSp>
                <p:nvCxnSpPr>
                  <p:cNvPr id="62" name="AutoShape 1163">
                    <a:extLst>
                      <a:ext uri="{FF2B5EF4-FFF2-40B4-BE49-F238E27FC236}">
                        <a16:creationId xmlns:a16="http://schemas.microsoft.com/office/drawing/2014/main" id="{DB86E20A-4A9D-1EC2-4F53-8F5EE593E390}"/>
                      </a:ext>
                    </a:extLst>
                  </p:cNvPr>
                  <p:cNvCxnSpPr>
                    <a:cxnSpLocks noChangeShapeType="1"/>
                  </p:cNvCxnSpPr>
                  <p:nvPr/>
                </p:nvCxnSpPr>
                <p:spPr bwMode="auto">
                  <a:xfrm>
                    <a:off x="765" y="4928"/>
                    <a:ext cx="0" cy="58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 name="AutoShape 1164">
                    <a:extLst>
                      <a:ext uri="{FF2B5EF4-FFF2-40B4-BE49-F238E27FC236}">
                        <a16:creationId xmlns:a16="http://schemas.microsoft.com/office/drawing/2014/main" id="{B98A72EC-7D83-8BE4-0B91-F9DA793C86A4}"/>
                      </a:ext>
                    </a:extLst>
                  </p:cNvPr>
                  <p:cNvCxnSpPr>
                    <a:cxnSpLocks noChangeShapeType="1"/>
                  </p:cNvCxnSpPr>
                  <p:nvPr/>
                </p:nvCxnSpPr>
                <p:spPr bwMode="auto">
                  <a:xfrm>
                    <a:off x="465" y="5243"/>
                    <a:ext cx="5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4" name="AutoShape 1165">
                    <a:extLst>
                      <a:ext uri="{FF2B5EF4-FFF2-40B4-BE49-F238E27FC236}">
                        <a16:creationId xmlns:a16="http://schemas.microsoft.com/office/drawing/2014/main" id="{D1185E32-9B14-55FD-B26B-79A85CA4C185}"/>
                      </a:ext>
                    </a:extLst>
                  </p:cNvPr>
                  <p:cNvCxnSpPr>
                    <a:cxnSpLocks noChangeShapeType="1"/>
                  </p:cNvCxnSpPr>
                  <p:nvPr/>
                </p:nvCxnSpPr>
                <p:spPr bwMode="auto">
                  <a:xfrm flipH="1">
                    <a:off x="540" y="5243"/>
                    <a:ext cx="225" cy="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5" name="AutoShape 1166">
                    <a:extLst>
                      <a:ext uri="{FF2B5EF4-FFF2-40B4-BE49-F238E27FC236}">
                        <a16:creationId xmlns:a16="http://schemas.microsoft.com/office/drawing/2014/main" id="{17D0FC30-EA8E-400F-87EA-554AAFD82AE4}"/>
                      </a:ext>
                    </a:extLst>
                  </p:cNvPr>
                  <p:cNvCxnSpPr>
                    <a:cxnSpLocks noChangeShapeType="1"/>
                  </p:cNvCxnSpPr>
                  <p:nvPr/>
                </p:nvCxnSpPr>
                <p:spPr bwMode="auto">
                  <a:xfrm>
                    <a:off x="765" y="5243"/>
                    <a:ext cx="225" cy="2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9" name="Group 8">
                <a:extLst>
                  <a:ext uri="{FF2B5EF4-FFF2-40B4-BE49-F238E27FC236}">
                    <a16:creationId xmlns:a16="http://schemas.microsoft.com/office/drawing/2014/main" id="{4F4C70DB-7DEF-39DB-440F-29361627EB6C}"/>
                  </a:ext>
                </a:extLst>
              </p:cNvPr>
              <p:cNvGrpSpPr>
                <a:grpSpLocks/>
              </p:cNvGrpSpPr>
              <p:nvPr/>
            </p:nvGrpSpPr>
            <p:grpSpPr bwMode="auto">
              <a:xfrm>
                <a:off x="990" y="2946"/>
                <a:ext cx="9495" cy="9672"/>
                <a:chOff x="990" y="2946"/>
                <a:chExt cx="9495" cy="9672"/>
              </a:xfrm>
            </p:grpSpPr>
            <p:cxnSp>
              <p:nvCxnSpPr>
                <p:cNvPr id="10" name="AutoShape 1168">
                  <a:extLst>
                    <a:ext uri="{FF2B5EF4-FFF2-40B4-BE49-F238E27FC236}">
                      <a16:creationId xmlns:a16="http://schemas.microsoft.com/office/drawing/2014/main" id="{EA0AC767-41F0-14B4-7291-57E3C2A43520}"/>
                    </a:ext>
                  </a:extLst>
                </p:cNvPr>
                <p:cNvCxnSpPr>
                  <a:cxnSpLocks noChangeShapeType="1"/>
                </p:cNvCxnSpPr>
                <p:nvPr/>
              </p:nvCxnSpPr>
              <p:spPr bwMode="auto">
                <a:xfrm>
                  <a:off x="7545" y="3382"/>
                  <a:ext cx="2940" cy="192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AutoShape 1169">
                  <a:extLst>
                    <a:ext uri="{FF2B5EF4-FFF2-40B4-BE49-F238E27FC236}">
                      <a16:creationId xmlns:a16="http://schemas.microsoft.com/office/drawing/2014/main" id="{226842C0-9E82-8528-41B7-7050C2B6FA03}"/>
                    </a:ext>
                  </a:extLst>
                </p:cNvPr>
                <p:cNvCxnSpPr>
                  <a:cxnSpLocks noChangeShapeType="1"/>
                </p:cNvCxnSpPr>
                <p:nvPr/>
              </p:nvCxnSpPr>
              <p:spPr bwMode="auto">
                <a:xfrm>
                  <a:off x="7620" y="4613"/>
                  <a:ext cx="2850" cy="6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1170">
                  <a:extLst>
                    <a:ext uri="{FF2B5EF4-FFF2-40B4-BE49-F238E27FC236}">
                      <a16:creationId xmlns:a16="http://schemas.microsoft.com/office/drawing/2014/main" id="{78EEC9A4-9A8D-B68B-9E79-F8C72FA44F82}"/>
                    </a:ext>
                  </a:extLst>
                </p:cNvPr>
                <p:cNvCxnSpPr>
                  <a:cxnSpLocks noChangeShapeType="1"/>
                </p:cNvCxnSpPr>
                <p:nvPr/>
              </p:nvCxnSpPr>
              <p:spPr bwMode="auto">
                <a:xfrm flipV="1">
                  <a:off x="7620" y="5303"/>
                  <a:ext cx="2850" cy="52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AutoShape 1171">
                  <a:extLst>
                    <a:ext uri="{FF2B5EF4-FFF2-40B4-BE49-F238E27FC236}">
                      <a16:creationId xmlns:a16="http://schemas.microsoft.com/office/drawing/2014/main" id="{9C63CF31-ADD1-F97C-3410-6975AEDC813B}"/>
                    </a:ext>
                  </a:extLst>
                </p:cNvPr>
                <p:cNvCxnSpPr>
                  <a:cxnSpLocks noChangeShapeType="1"/>
                </p:cNvCxnSpPr>
                <p:nvPr/>
              </p:nvCxnSpPr>
              <p:spPr bwMode="auto">
                <a:xfrm flipV="1">
                  <a:off x="7620" y="5303"/>
                  <a:ext cx="2850" cy="14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1172">
                  <a:extLst>
                    <a:ext uri="{FF2B5EF4-FFF2-40B4-BE49-F238E27FC236}">
                      <a16:creationId xmlns:a16="http://schemas.microsoft.com/office/drawing/2014/main" id="{A52855B5-DB44-5030-E1EA-C35BD1076223}"/>
                    </a:ext>
                  </a:extLst>
                </p:cNvPr>
                <p:cNvCxnSpPr>
                  <a:cxnSpLocks noChangeShapeType="1"/>
                </p:cNvCxnSpPr>
                <p:nvPr/>
              </p:nvCxnSpPr>
              <p:spPr bwMode="auto">
                <a:xfrm flipV="1">
                  <a:off x="7620" y="5318"/>
                  <a:ext cx="2850" cy="227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AutoShape 1173">
                  <a:extLst>
                    <a:ext uri="{FF2B5EF4-FFF2-40B4-BE49-F238E27FC236}">
                      <a16:creationId xmlns:a16="http://schemas.microsoft.com/office/drawing/2014/main" id="{30C15143-87AB-36A0-7670-A4720A933FB6}"/>
                    </a:ext>
                  </a:extLst>
                </p:cNvPr>
                <p:cNvCxnSpPr>
                  <a:cxnSpLocks noChangeShapeType="1"/>
                </p:cNvCxnSpPr>
                <p:nvPr/>
              </p:nvCxnSpPr>
              <p:spPr bwMode="auto">
                <a:xfrm>
                  <a:off x="7545" y="8496"/>
                  <a:ext cx="2805" cy="145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AutoShape 1174">
                  <a:extLst>
                    <a:ext uri="{FF2B5EF4-FFF2-40B4-BE49-F238E27FC236}">
                      <a16:creationId xmlns:a16="http://schemas.microsoft.com/office/drawing/2014/main" id="{97223B5F-AF27-B024-070A-7D5DC71EB001}"/>
                    </a:ext>
                  </a:extLst>
                </p:cNvPr>
                <p:cNvCxnSpPr>
                  <a:cxnSpLocks noChangeShapeType="1"/>
                </p:cNvCxnSpPr>
                <p:nvPr/>
              </p:nvCxnSpPr>
              <p:spPr bwMode="auto">
                <a:xfrm>
                  <a:off x="7545" y="9353"/>
                  <a:ext cx="2805" cy="6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1175">
                  <a:extLst>
                    <a:ext uri="{FF2B5EF4-FFF2-40B4-BE49-F238E27FC236}">
                      <a16:creationId xmlns:a16="http://schemas.microsoft.com/office/drawing/2014/main" id="{F4194BF0-23E2-A60A-DBC3-FADF092535C0}"/>
                    </a:ext>
                  </a:extLst>
                </p:cNvPr>
                <p:cNvCxnSpPr>
                  <a:cxnSpLocks noChangeShapeType="1"/>
                </p:cNvCxnSpPr>
                <p:nvPr/>
              </p:nvCxnSpPr>
              <p:spPr bwMode="auto">
                <a:xfrm flipV="1">
                  <a:off x="7440" y="9953"/>
                  <a:ext cx="2910" cy="15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1176">
                  <a:extLst>
                    <a:ext uri="{FF2B5EF4-FFF2-40B4-BE49-F238E27FC236}">
                      <a16:creationId xmlns:a16="http://schemas.microsoft.com/office/drawing/2014/main" id="{A21BEA90-1BF9-3DF2-984F-B8FFBA699382}"/>
                    </a:ext>
                  </a:extLst>
                </p:cNvPr>
                <p:cNvCxnSpPr>
                  <a:cxnSpLocks noChangeShapeType="1"/>
                </p:cNvCxnSpPr>
                <p:nvPr/>
              </p:nvCxnSpPr>
              <p:spPr bwMode="auto">
                <a:xfrm flipV="1">
                  <a:off x="7350" y="9968"/>
                  <a:ext cx="3000" cy="236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177">
                  <a:extLst>
                    <a:ext uri="{FF2B5EF4-FFF2-40B4-BE49-F238E27FC236}">
                      <a16:creationId xmlns:a16="http://schemas.microsoft.com/office/drawing/2014/main" id="{C50F02E6-CEAD-850C-F15F-953F0A8A7933}"/>
                    </a:ext>
                  </a:extLst>
                </p:cNvPr>
                <p:cNvCxnSpPr>
                  <a:cxnSpLocks noChangeShapeType="1"/>
                </p:cNvCxnSpPr>
                <p:nvPr/>
              </p:nvCxnSpPr>
              <p:spPr bwMode="auto">
                <a:xfrm flipV="1">
                  <a:off x="1080" y="8496"/>
                  <a:ext cx="3150" cy="45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178">
                  <a:extLst>
                    <a:ext uri="{FF2B5EF4-FFF2-40B4-BE49-F238E27FC236}">
                      <a16:creationId xmlns:a16="http://schemas.microsoft.com/office/drawing/2014/main" id="{E5429017-FF48-4A08-0056-F7C4D4714BFF}"/>
                    </a:ext>
                  </a:extLst>
                </p:cNvPr>
                <p:cNvCxnSpPr>
                  <a:cxnSpLocks noChangeShapeType="1"/>
                </p:cNvCxnSpPr>
                <p:nvPr/>
              </p:nvCxnSpPr>
              <p:spPr bwMode="auto">
                <a:xfrm>
                  <a:off x="1080" y="8948"/>
                  <a:ext cx="3150" cy="4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1179">
                  <a:extLst>
                    <a:ext uri="{FF2B5EF4-FFF2-40B4-BE49-F238E27FC236}">
                      <a16:creationId xmlns:a16="http://schemas.microsoft.com/office/drawing/2014/main" id="{221D21F0-F354-997C-30C1-D2085BBBBB98}"/>
                    </a:ext>
                  </a:extLst>
                </p:cNvPr>
                <p:cNvCxnSpPr>
                  <a:cxnSpLocks noChangeShapeType="1"/>
                </p:cNvCxnSpPr>
                <p:nvPr/>
              </p:nvCxnSpPr>
              <p:spPr bwMode="auto">
                <a:xfrm flipH="1">
                  <a:off x="1200" y="9441"/>
                  <a:ext cx="3030" cy="202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180">
                  <a:extLst>
                    <a:ext uri="{FF2B5EF4-FFF2-40B4-BE49-F238E27FC236}">
                      <a16:creationId xmlns:a16="http://schemas.microsoft.com/office/drawing/2014/main" id="{8F15A1E8-DBA4-1AD0-09D6-3B63C3D69E0A}"/>
                    </a:ext>
                  </a:extLst>
                </p:cNvPr>
                <p:cNvCxnSpPr>
                  <a:cxnSpLocks noChangeShapeType="1"/>
                </p:cNvCxnSpPr>
                <p:nvPr/>
              </p:nvCxnSpPr>
              <p:spPr bwMode="auto">
                <a:xfrm flipV="1">
                  <a:off x="1200" y="10490"/>
                  <a:ext cx="2955" cy="9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1181">
                  <a:extLst>
                    <a:ext uri="{FF2B5EF4-FFF2-40B4-BE49-F238E27FC236}">
                      <a16:creationId xmlns:a16="http://schemas.microsoft.com/office/drawing/2014/main" id="{0F1B0AC2-0839-A020-D9D4-9CF9C78167A3}"/>
                    </a:ext>
                  </a:extLst>
                </p:cNvPr>
                <p:cNvCxnSpPr>
                  <a:cxnSpLocks noChangeShapeType="1"/>
                </p:cNvCxnSpPr>
                <p:nvPr/>
              </p:nvCxnSpPr>
              <p:spPr bwMode="auto">
                <a:xfrm>
                  <a:off x="1200" y="11468"/>
                  <a:ext cx="3030" cy="8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1182">
                  <a:extLst>
                    <a:ext uri="{FF2B5EF4-FFF2-40B4-BE49-F238E27FC236}">
                      <a16:creationId xmlns:a16="http://schemas.microsoft.com/office/drawing/2014/main" id="{DD26B55D-6035-93F5-678E-76A359BDA8FB}"/>
                    </a:ext>
                  </a:extLst>
                </p:cNvPr>
                <p:cNvCxnSpPr>
                  <a:cxnSpLocks noChangeShapeType="1"/>
                </p:cNvCxnSpPr>
                <p:nvPr/>
              </p:nvCxnSpPr>
              <p:spPr bwMode="auto">
                <a:xfrm>
                  <a:off x="1200" y="11468"/>
                  <a:ext cx="3165" cy="86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1183">
                  <a:extLst>
                    <a:ext uri="{FF2B5EF4-FFF2-40B4-BE49-F238E27FC236}">
                      <a16:creationId xmlns:a16="http://schemas.microsoft.com/office/drawing/2014/main" id="{04EC5E31-83D8-74A8-9E7F-A3BBEF11C144}"/>
                    </a:ext>
                  </a:extLst>
                </p:cNvPr>
                <p:cNvCxnSpPr>
                  <a:cxnSpLocks noChangeShapeType="1"/>
                </p:cNvCxnSpPr>
                <p:nvPr/>
              </p:nvCxnSpPr>
              <p:spPr bwMode="auto">
                <a:xfrm flipV="1">
                  <a:off x="7545" y="9953"/>
                  <a:ext cx="2805" cy="53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nvGrpSpPr>
                <p:cNvPr id="26" name="Group 25">
                  <a:extLst>
                    <a:ext uri="{FF2B5EF4-FFF2-40B4-BE49-F238E27FC236}">
                      <a16:creationId xmlns:a16="http://schemas.microsoft.com/office/drawing/2014/main" id="{A9E9F75E-E571-CAEE-F71C-8241602DB32C}"/>
                    </a:ext>
                  </a:extLst>
                </p:cNvPr>
                <p:cNvGrpSpPr>
                  <a:grpSpLocks/>
                </p:cNvGrpSpPr>
                <p:nvPr/>
              </p:nvGrpSpPr>
              <p:grpSpPr bwMode="auto">
                <a:xfrm>
                  <a:off x="4155" y="2946"/>
                  <a:ext cx="3465" cy="9672"/>
                  <a:chOff x="4155" y="2946"/>
                  <a:chExt cx="3465" cy="9672"/>
                </a:xfrm>
              </p:grpSpPr>
              <p:sp>
                <p:nvSpPr>
                  <p:cNvPr id="31" name="Oval 30">
                    <a:extLst>
                      <a:ext uri="{FF2B5EF4-FFF2-40B4-BE49-F238E27FC236}">
                        <a16:creationId xmlns:a16="http://schemas.microsoft.com/office/drawing/2014/main" id="{4190F81E-356B-77CE-DC7E-B6CE67C2A917}"/>
                      </a:ext>
                    </a:extLst>
                  </p:cNvPr>
                  <p:cNvSpPr>
                    <a:spLocks noChangeArrowheads="1"/>
                  </p:cNvSpPr>
                  <p:nvPr/>
                </p:nvSpPr>
                <p:spPr bwMode="auto">
                  <a:xfrm>
                    <a:off x="4230" y="7310"/>
                    <a:ext cx="3390" cy="58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Execution of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Oval 31">
                    <a:extLst>
                      <a:ext uri="{FF2B5EF4-FFF2-40B4-BE49-F238E27FC236}">
                        <a16:creationId xmlns:a16="http://schemas.microsoft.com/office/drawing/2014/main" id="{355D1EE7-1E15-F077-7B86-2D139AAF1555}"/>
                      </a:ext>
                    </a:extLst>
                  </p:cNvPr>
                  <p:cNvSpPr>
                    <a:spLocks noChangeArrowheads="1"/>
                  </p:cNvSpPr>
                  <p:nvPr/>
                </p:nvSpPr>
                <p:spPr bwMode="auto">
                  <a:xfrm>
                    <a:off x="4230" y="8195"/>
                    <a:ext cx="3315" cy="597"/>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Arrangement of vehicle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Oval 32">
                    <a:extLst>
                      <a:ext uri="{FF2B5EF4-FFF2-40B4-BE49-F238E27FC236}">
                        <a16:creationId xmlns:a16="http://schemas.microsoft.com/office/drawing/2014/main" id="{2A0ECD5C-2C2B-0DC9-E954-F237F73B482B}"/>
                      </a:ext>
                    </a:extLst>
                  </p:cNvPr>
                  <p:cNvSpPr>
                    <a:spLocks noChangeArrowheads="1"/>
                  </p:cNvSpPr>
                  <p:nvPr/>
                </p:nvSpPr>
                <p:spPr bwMode="auto">
                  <a:xfrm>
                    <a:off x="4230" y="9125"/>
                    <a:ext cx="3315" cy="55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Dispatch the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Oval 33">
                    <a:extLst>
                      <a:ext uri="{FF2B5EF4-FFF2-40B4-BE49-F238E27FC236}">
                        <a16:creationId xmlns:a16="http://schemas.microsoft.com/office/drawing/2014/main" id="{8D0ABEA6-669B-3043-E303-A42524E82ECC}"/>
                      </a:ext>
                    </a:extLst>
                  </p:cNvPr>
                  <p:cNvSpPr>
                    <a:spLocks noChangeArrowheads="1"/>
                  </p:cNvSpPr>
                  <p:nvPr/>
                </p:nvSpPr>
                <p:spPr bwMode="auto">
                  <a:xfrm>
                    <a:off x="4155" y="9995"/>
                    <a:ext cx="3390" cy="946"/>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Acceptance/Rejection of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Oval 34">
                    <a:extLst>
                      <a:ext uri="{FF2B5EF4-FFF2-40B4-BE49-F238E27FC236}">
                        <a16:creationId xmlns:a16="http://schemas.microsoft.com/office/drawing/2014/main" id="{84FE9678-929A-A188-0FEA-F533C897D8B7}"/>
                      </a:ext>
                    </a:extLst>
                  </p:cNvPr>
                  <p:cNvSpPr>
                    <a:spLocks noChangeArrowheads="1"/>
                  </p:cNvSpPr>
                  <p:nvPr/>
                </p:nvSpPr>
                <p:spPr bwMode="auto">
                  <a:xfrm>
                    <a:off x="4230" y="11256"/>
                    <a:ext cx="3210" cy="55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Bill Generation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Oval 35">
                    <a:extLst>
                      <a:ext uri="{FF2B5EF4-FFF2-40B4-BE49-F238E27FC236}">
                        <a16:creationId xmlns:a16="http://schemas.microsoft.com/office/drawing/2014/main" id="{5A567DFD-48C8-E435-9309-AE4AF0AD13C2}"/>
                      </a:ext>
                    </a:extLst>
                  </p:cNvPr>
                  <p:cNvSpPr>
                    <a:spLocks noChangeArrowheads="1"/>
                  </p:cNvSpPr>
                  <p:nvPr/>
                </p:nvSpPr>
                <p:spPr bwMode="auto">
                  <a:xfrm>
                    <a:off x="4365" y="12065"/>
                    <a:ext cx="2985" cy="55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Payment of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7" name="Oval 36">
                    <a:extLst>
                      <a:ext uri="{FF2B5EF4-FFF2-40B4-BE49-F238E27FC236}">
                        <a16:creationId xmlns:a16="http://schemas.microsoft.com/office/drawing/2014/main" id="{4CA64416-1BB2-63D5-518B-40CF90374414}"/>
                      </a:ext>
                    </a:extLst>
                  </p:cNvPr>
                  <p:cNvSpPr>
                    <a:spLocks noChangeArrowheads="1"/>
                  </p:cNvSpPr>
                  <p:nvPr/>
                </p:nvSpPr>
                <p:spPr bwMode="auto">
                  <a:xfrm>
                    <a:off x="4230" y="2946"/>
                    <a:ext cx="3315" cy="99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Look Up                     Item Availability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Oval 37">
                    <a:extLst>
                      <a:ext uri="{FF2B5EF4-FFF2-40B4-BE49-F238E27FC236}">
                        <a16:creationId xmlns:a16="http://schemas.microsoft.com/office/drawing/2014/main" id="{A9AF7045-4CDF-7D14-476F-14DC7B9656E4}"/>
                      </a:ext>
                    </a:extLst>
                  </p:cNvPr>
                  <p:cNvSpPr>
                    <a:spLocks noChangeArrowheads="1"/>
                  </p:cNvSpPr>
                  <p:nvPr/>
                </p:nvSpPr>
                <p:spPr bwMode="auto">
                  <a:xfrm>
                    <a:off x="4230" y="4218"/>
                    <a:ext cx="3390" cy="91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Create /Place New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9" name="Oval 38">
                    <a:extLst>
                      <a:ext uri="{FF2B5EF4-FFF2-40B4-BE49-F238E27FC236}">
                        <a16:creationId xmlns:a16="http://schemas.microsoft.com/office/drawing/2014/main" id="{E0252C21-5807-E9C9-EADD-1D18DBB9AFD6}"/>
                      </a:ext>
                    </a:extLst>
                  </p:cNvPr>
                  <p:cNvSpPr>
                    <a:spLocks noChangeArrowheads="1"/>
                  </p:cNvSpPr>
                  <p:nvPr/>
                </p:nvSpPr>
                <p:spPr bwMode="auto">
                  <a:xfrm>
                    <a:off x="4230" y="5375"/>
                    <a:ext cx="3390" cy="88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Validate Customer Account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0" name="Oval 39">
                    <a:extLst>
                      <a:ext uri="{FF2B5EF4-FFF2-40B4-BE49-F238E27FC236}">
                        <a16:creationId xmlns:a16="http://schemas.microsoft.com/office/drawing/2014/main" id="{B6D56BF9-FFAD-7997-6416-5AEC42C3D2BF}"/>
                      </a:ext>
                    </a:extLst>
                  </p:cNvPr>
                  <p:cNvSpPr>
                    <a:spLocks noChangeArrowheads="1"/>
                  </p:cNvSpPr>
                  <p:nvPr/>
                </p:nvSpPr>
                <p:spPr bwMode="auto">
                  <a:xfrm>
                    <a:off x="4230" y="6530"/>
                    <a:ext cx="3390" cy="5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1100">
                        <a:effectLst/>
                        <a:latin typeface="Calibri" panose="020F0502020204030204" pitchFamily="34" charset="0"/>
                        <a:ea typeface="Calibri" panose="020F0502020204030204" pitchFamily="34" charset="0"/>
                        <a:cs typeface="Times New Roman" panose="02020603050405020304" pitchFamily="18" charset="0"/>
                      </a:rPr>
                      <a:t>Update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27" name="AutoShape 1195">
                  <a:extLst>
                    <a:ext uri="{FF2B5EF4-FFF2-40B4-BE49-F238E27FC236}">
                      <a16:creationId xmlns:a16="http://schemas.microsoft.com/office/drawing/2014/main" id="{A5C7AE90-94E4-AD9A-B40D-18A3A9AA513A}"/>
                    </a:ext>
                  </a:extLst>
                </p:cNvPr>
                <p:cNvCxnSpPr>
                  <a:cxnSpLocks noChangeShapeType="1"/>
                </p:cNvCxnSpPr>
                <p:nvPr/>
              </p:nvCxnSpPr>
              <p:spPr bwMode="auto">
                <a:xfrm flipV="1">
                  <a:off x="1005" y="3382"/>
                  <a:ext cx="3225" cy="186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1196">
                  <a:extLst>
                    <a:ext uri="{FF2B5EF4-FFF2-40B4-BE49-F238E27FC236}">
                      <a16:creationId xmlns:a16="http://schemas.microsoft.com/office/drawing/2014/main" id="{4520BF81-0CEC-F4FA-EE2A-DC2340E5802B}"/>
                    </a:ext>
                  </a:extLst>
                </p:cNvPr>
                <p:cNvCxnSpPr>
                  <a:cxnSpLocks noChangeShapeType="1"/>
                </p:cNvCxnSpPr>
                <p:nvPr/>
              </p:nvCxnSpPr>
              <p:spPr bwMode="auto">
                <a:xfrm flipV="1">
                  <a:off x="990" y="4716"/>
                  <a:ext cx="3240" cy="52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1197">
                  <a:extLst>
                    <a:ext uri="{FF2B5EF4-FFF2-40B4-BE49-F238E27FC236}">
                      <a16:creationId xmlns:a16="http://schemas.microsoft.com/office/drawing/2014/main" id="{B323818D-60E8-C9B4-19A0-27DB9B0D3F01}"/>
                    </a:ext>
                  </a:extLst>
                </p:cNvPr>
                <p:cNvCxnSpPr>
                  <a:cxnSpLocks noChangeShapeType="1"/>
                </p:cNvCxnSpPr>
                <p:nvPr/>
              </p:nvCxnSpPr>
              <p:spPr bwMode="auto">
                <a:xfrm>
                  <a:off x="1005" y="5243"/>
                  <a:ext cx="3225" cy="59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1198">
                  <a:extLst>
                    <a:ext uri="{FF2B5EF4-FFF2-40B4-BE49-F238E27FC236}">
                      <a16:creationId xmlns:a16="http://schemas.microsoft.com/office/drawing/2014/main" id="{326062DE-4221-6FAD-72CE-872E637CF9A8}"/>
                    </a:ext>
                  </a:extLst>
                </p:cNvPr>
                <p:cNvCxnSpPr>
                  <a:cxnSpLocks noChangeShapeType="1"/>
                </p:cNvCxnSpPr>
                <p:nvPr/>
              </p:nvCxnSpPr>
              <p:spPr bwMode="auto">
                <a:xfrm>
                  <a:off x="1005" y="5243"/>
                  <a:ext cx="3225" cy="154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6" name="AutoShape 1199">
              <a:extLst>
                <a:ext uri="{FF2B5EF4-FFF2-40B4-BE49-F238E27FC236}">
                  <a16:creationId xmlns:a16="http://schemas.microsoft.com/office/drawing/2014/main" id="{F94A1745-7FF0-D210-6C27-A09D8C37FFC4}"/>
                </a:ext>
              </a:extLst>
            </p:cNvPr>
            <p:cNvCxnSpPr>
              <a:cxnSpLocks noChangeShapeType="1"/>
            </p:cNvCxnSpPr>
            <p:nvPr/>
          </p:nvCxnSpPr>
          <p:spPr bwMode="auto">
            <a:xfrm>
              <a:off x="10880" y="9640"/>
              <a:ext cx="0" cy="6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5875545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843</TotalTime>
  <Words>2190</Words>
  <Application>Microsoft Office PowerPoint</Application>
  <PresentationFormat>Widescreen</PresentationFormat>
  <Paragraphs>475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Arial</vt:lpstr>
      <vt:lpstr>Bookman Old Style</vt:lpstr>
      <vt:lpstr>Calibri</vt:lpstr>
      <vt:lpstr>Times New Roman</vt:lpstr>
      <vt:lpstr>Trebuchet MS</vt:lpstr>
      <vt:lpstr>Wingdings</vt:lpstr>
      <vt:lpstr>Wingdings 3</vt:lpstr>
      <vt:lpstr>Facet</vt:lpstr>
      <vt:lpstr>COMPUTER HARDWARE SHOP MANAGEMENT (JAVA)</vt:lpstr>
      <vt:lpstr>TABLE CONTENTS</vt:lpstr>
      <vt:lpstr>INTRODUCTION</vt:lpstr>
      <vt:lpstr>OBJECTIVES</vt:lpstr>
      <vt:lpstr>Technology used</vt:lpstr>
      <vt:lpstr>Existing system &amp; requirement for new system</vt:lpstr>
      <vt:lpstr>diAgram </vt:lpstr>
      <vt:lpstr>PowerPoint Presentation</vt:lpstr>
      <vt:lpstr>PowerPoint Presentation</vt:lpstr>
      <vt:lpstr>PowerPoint Presentation</vt:lpstr>
      <vt:lpstr>PowerPoint Presentation</vt:lpstr>
      <vt:lpstr>PowerPoint Presentation</vt:lpstr>
      <vt:lpstr>DATABASE TABLES</vt:lpstr>
      <vt:lpstr>PowerPoint Presentation</vt:lpstr>
      <vt:lpstr>PowerPoint Presentation</vt:lpstr>
      <vt:lpstr>Proposed system</vt:lpstr>
      <vt:lpstr>Screenshots</vt:lpstr>
      <vt:lpstr>PowerPoint Presentation</vt:lpstr>
      <vt:lpstr>PowerPoint Presentation</vt:lpstr>
      <vt:lpstr>ADVANTAGES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 SHOP MANAGEMENT SYSTEM (JAVA)</dc:title>
  <dc:creator>Darshan Bhosale</dc:creator>
  <cp:lastModifiedBy>Darshan Bhosale</cp:lastModifiedBy>
  <cp:revision>12</cp:revision>
  <dcterms:created xsi:type="dcterms:W3CDTF">2021-07-29T19:20:07Z</dcterms:created>
  <dcterms:modified xsi:type="dcterms:W3CDTF">2022-05-06T08:21:49Z</dcterms:modified>
</cp:coreProperties>
</file>