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8"/>
  </p:notesMasterIdLst>
  <p:sldIdLst>
    <p:sldId id="256" r:id="rId4"/>
    <p:sldId id="299" r:id="rId5"/>
    <p:sldId id="261" r:id="rId6"/>
    <p:sldId id="300" r:id="rId7"/>
    <p:sldId id="301" r:id="rId8"/>
    <p:sldId id="302" r:id="rId9"/>
    <p:sldId id="303" r:id="rId10"/>
    <p:sldId id="304" r:id="rId11"/>
    <p:sldId id="305" r:id="rId12"/>
    <p:sldId id="306" r:id="rId13"/>
    <p:sldId id="307" r:id="rId14"/>
    <p:sldId id="308" r:id="rId15"/>
    <p:sldId id="309" r:id="rId16"/>
    <p:sldId id="262"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A7BD"/>
    <a:srgbClr val="69B6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735" autoAdjust="0"/>
    <p:restoredTop sz="96196" autoAdjust="0"/>
  </p:normalViewPr>
  <p:slideViewPr>
    <p:cSldViewPr>
      <p:cViewPr varScale="1">
        <p:scale>
          <a:sx n="98" d="100"/>
          <a:sy n="98" d="100"/>
        </p:scale>
        <p:origin x="-774"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pPr/>
              <a:t>2023-05-14</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pPr/>
              <a:t>‹#›</a:t>
            </a:fld>
            <a:endParaRPr lang="ko-KR" altLang="en-US" dirty="0"/>
          </a:p>
        </p:txBody>
      </p:sp>
    </p:spTree>
    <p:extLst>
      <p:ext uri="{BB962C8B-B14F-4D97-AF65-F5344CB8AC3E}">
        <p14:creationId xmlns=""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44000" contrast="40000"/>
                      </a14:imgEffect>
                    </a14:imgLayer>
                  </a14:imgProps>
                </a:ext>
                <a:ext uri="{28A0092B-C50C-407E-A947-70E740481C1C}">
                  <a14:useLocalDpi xmlns=""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44000" contrast="40000"/>
                      </a14:imgEffect>
                    </a14:imgLayer>
                  </a14:imgProps>
                </a:ext>
                <a:ext uri="{28A0092B-C50C-407E-A947-70E740481C1C}">
                  <a14:useLocalDpi xmlns=""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44000" contrast="40000"/>
                        </a14:imgEffect>
                      </a14:imgLayer>
                    </a14:imgProps>
                  </a:ext>
                  <a:ext uri="{28A0092B-C50C-407E-A947-70E740481C1C}">
                    <a14:useLocalDpi xmlns=""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44000" contrast="40000"/>
                        </a14:imgEffect>
                      </a14:imgLayer>
                    </a14:imgProps>
                  </a:ext>
                  <a:ext uri="{28A0092B-C50C-407E-A947-70E740481C1C}">
                    <a14:useLocalDpi xmlns=""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28926" y="2000246"/>
            <a:ext cx="3312938" cy="1048242"/>
          </a:xfrm>
        </p:spPr>
        <p:txBody>
          <a:bodyPr/>
          <a:lstStyle/>
          <a:p>
            <a:pPr lvl="0"/>
            <a:r>
              <a:rPr lang="en-US" altLang="ko-KR" b="1" dirty="0" smtClean="0">
                <a:effectLst>
                  <a:outerShdw blurRad="38100" dist="38100" dir="2700000" algn="tl">
                    <a:srgbClr val="000000">
                      <a:alpha val="43137"/>
                    </a:srgbClr>
                  </a:outerShdw>
                </a:effectLst>
                <a:ea typeface="맑은 고딕" pitchFamily="50" charset="-127"/>
              </a:rPr>
              <a:t>TAX PLANNING</a:t>
            </a:r>
            <a:endParaRPr lang="en-US" altLang="ko-KR" b="1" dirty="0">
              <a:solidFill>
                <a:srgbClr val="57A7BD"/>
              </a:solidFill>
              <a:effectLst>
                <a:outerShdw blurRad="38100" dist="38100" dir="2700000" algn="tl">
                  <a:srgbClr val="000000">
                    <a:alpha val="43137"/>
                  </a:srgbClr>
                </a:outerShdw>
              </a:effectLst>
            </a:endParaRPr>
          </a:p>
        </p:txBody>
      </p:sp>
      <p:sp>
        <p:nvSpPr>
          <p:cNvPr id="4" name="Text Placeholder 3"/>
          <p:cNvSpPr>
            <a:spLocks noGrp="1"/>
          </p:cNvSpPr>
          <p:nvPr>
            <p:ph type="body" sz="quarter" idx="11"/>
          </p:nvPr>
        </p:nvSpPr>
        <p:spPr>
          <a:xfrm>
            <a:off x="-428660" y="5143500"/>
            <a:ext cx="3384376" cy="481178"/>
          </a:xfrm>
        </p:spPr>
        <p:txBody>
          <a:bodyPr/>
          <a:lstStyle/>
          <a:p>
            <a:pPr lvl="0"/>
            <a:endParaRPr lang="ko-KR" altLang="en-US" b="1" dirty="0"/>
          </a:p>
        </p:txBody>
      </p:sp>
      <p:sp>
        <p:nvSpPr>
          <p:cNvPr id="5" name="TextBox 4"/>
          <p:cNvSpPr txBox="1"/>
          <p:nvPr/>
        </p:nvSpPr>
        <p:spPr>
          <a:xfrm>
            <a:off x="6786546" y="4404836"/>
            <a:ext cx="2357454" cy="923330"/>
          </a:xfrm>
          <a:prstGeom prst="rect">
            <a:avLst/>
          </a:prstGeom>
          <a:noFill/>
        </p:spPr>
        <p:txBody>
          <a:bodyPr wrap="square" rtlCol="0">
            <a:spAutoFit/>
          </a:bodyPr>
          <a:lstStyle/>
          <a:p>
            <a:r>
              <a:rPr lang="en-IN" sz="1200" dirty="0" smtClean="0">
                <a:solidFill>
                  <a:schemeClr val="bg1"/>
                </a:solidFill>
                <a:latin typeface="Times New Roman" pitchFamily="18" charset="0"/>
                <a:cs typeface="Times New Roman" pitchFamily="18" charset="0"/>
              </a:rPr>
              <a:t>Name: </a:t>
            </a:r>
            <a:r>
              <a:rPr lang="en-IN" sz="1200" dirty="0" err="1" smtClean="0">
                <a:solidFill>
                  <a:schemeClr val="bg1"/>
                </a:solidFill>
                <a:latin typeface="Times New Roman" pitchFamily="18" charset="0"/>
                <a:cs typeface="Times New Roman" pitchFamily="18" charset="0"/>
              </a:rPr>
              <a:t>Darshan</a:t>
            </a:r>
            <a:r>
              <a:rPr lang="en-IN" sz="1200" dirty="0" smtClean="0">
                <a:solidFill>
                  <a:schemeClr val="bg1"/>
                </a:solidFill>
                <a:latin typeface="Times New Roman" pitchFamily="18" charset="0"/>
                <a:cs typeface="Times New Roman" pitchFamily="18" charset="0"/>
              </a:rPr>
              <a:t> Viramgama</a:t>
            </a:r>
          </a:p>
          <a:p>
            <a:r>
              <a:rPr lang="en-IN" sz="1200" dirty="0" smtClean="0">
                <a:solidFill>
                  <a:schemeClr val="bg1"/>
                </a:solidFill>
                <a:latin typeface="Times New Roman" pitchFamily="18" charset="0"/>
                <a:cs typeface="Times New Roman" pitchFamily="18" charset="0"/>
              </a:rPr>
              <a:t>PRN No.: </a:t>
            </a:r>
            <a:r>
              <a:rPr lang="en-GB" sz="1200" dirty="0" smtClean="0">
                <a:solidFill>
                  <a:schemeClr val="bg1"/>
                </a:solidFill>
                <a:latin typeface="Times New Roman" pitchFamily="18" charset="0"/>
                <a:cs typeface="Times New Roman" pitchFamily="18" charset="0"/>
              </a:rPr>
              <a:t>2020033800071542</a:t>
            </a:r>
          </a:p>
          <a:p>
            <a:endParaRPr lang="en-IN" sz="1200" dirty="0" smtClean="0">
              <a:solidFill>
                <a:schemeClr val="bg1"/>
              </a:solidFill>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IN" dirty="0" smtClean="0">
                <a:latin typeface="Times New Roman" pitchFamily="18" charset="0"/>
                <a:cs typeface="Times New Roman" pitchFamily="18" charset="0"/>
              </a:rPr>
              <a:t>Continue</a:t>
            </a:r>
            <a:endParaRPr lang="en-IN" dirty="0">
              <a:latin typeface="Times New Roman" pitchFamily="18" charset="0"/>
              <a:cs typeface="Times New Roman" pitchFamily="18" charset="0"/>
            </a:endParaRPr>
          </a:p>
        </p:txBody>
      </p:sp>
      <p:sp>
        <p:nvSpPr>
          <p:cNvPr id="3" name="Text Placeholder 2"/>
          <p:cNvSpPr>
            <a:spLocks noGrp="1"/>
          </p:cNvSpPr>
          <p:nvPr>
            <p:ph type="body" sz="quarter" idx="11"/>
          </p:nvPr>
        </p:nvSpPr>
        <p:spPr>
          <a:xfrm>
            <a:off x="0" y="926396"/>
            <a:ext cx="4643438" cy="288032"/>
          </a:xfrm>
        </p:spPr>
        <p:txBody>
          <a:bodyPr/>
          <a:lstStyle/>
          <a:p>
            <a:r>
              <a:rPr lang="en-IN" b="1" dirty="0" smtClean="0">
                <a:latin typeface="Times New Roman" pitchFamily="18" charset="0"/>
                <a:cs typeface="Times New Roman" pitchFamily="18" charset="0"/>
              </a:rPr>
              <a:t>Ranking Source of Knowledge Regarding Tax</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6030" y="1285865"/>
          <a:ext cx="4577408" cy="2071705"/>
        </p:xfrm>
        <a:graphic>
          <a:graphicData uri="http://schemas.openxmlformats.org/drawingml/2006/table">
            <a:tbl>
              <a:tblPr/>
              <a:tblGrid>
                <a:gridCol w="1527949"/>
                <a:gridCol w="421486"/>
                <a:gridCol w="420991"/>
                <a:gridCol w="421486"/>
                <a:gridCol w="420991"/>
                <a:gridCol w="491321"/>
                <a:gridCol w="421486"/>
                <a:gridCol w="451698"/>
              </a:tblGrid>
              <a:tr h="266272">
                <a:tc>
                  <a:txBody>
                    <a:bodyPr/>
                    <a:lstStyle/>
                    <a:p>
                      <a:pPr>
                        <a:lnSpc>
                          <a:spcPct val="107000"/>
                        </a:lnSpc>
                        <a:spcAft>
                          <a:spcPts val="800"/>
                        </a:spcAft>
                      </a:pPr>
                      <a:r>
                        <a:rPr lang="en-GB" sz="1200" b="1" dirty="0">
                          <a:solidFill>
                            <a:schemeClr val="bg1"/>
                          </a:solidFill>
                          <a:latin typeface="Times New Roman"/>
                          <a:ea typeface="Times New Roman"/>
                          <a:cs typeface="Shruti"/>
                        </a:rPr>
                        <a:t>Source \ Rank</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dirty="0">
                          <a:solidFill>
                            <a:schemeClr val="bg1"/>
                          </a:solidFill>
                          <a:latin typeface="Times New Roman"/>
                          <a:ea typeface="Times New Roman"/>
                          <a:cs typeface="Shruti"/>
                        </a:rPr>
                        <a:t>7</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17">
                <a:tc>
                  <a:txBody>
                    <a:bodyPr/>
                    <a:lstStyle/>
                    <a:p>
                      <a:pPr>
                        <a:lnSpc>
                          <a:spcPct val="107000"/>
                        </a:lnSpc>
                        <a:spcAft>
                          <a:spcPts val="800"/>
                        </a:spcAft>
                      </a:pPr>
                      <a:r>
                        <a:rPr lang="en-GB" sz="1200" b="1" dirty="0">
                          <a:solidFill>
                            <a:schemeClr val="bg1"/>
                          </a:solidFill>
                          <a:latin typeface="Times New Roman"/>
                          <a:ea typeface="Times New Roman"/>
                          <a:cs typeface="Shruti"/>
                        </a:rPr>
                        <a:t>Friends</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17</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4</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2</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20</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17">
                <a:tc>
                  <a:txBody>
                    <a:bodyPr/>
                    <a:lstStyle/>
                    <a:p>
                      <a:pPr>
                        <a:lnSpc>
                          <a:spcPct val="107000"/>
                        </a:lnSpc>
                        <a:spcAft>
                          <a:spcPts val="800"/>
                        </a:spcAft>
                      </a:pPr>
                      <a:r>
                        <a:rPr lang="en-GB" sz="1200" b="1">
                          <a:solidFill>
                            <a:schemeClr val="bg1"/>
                          </a:solidFill>
                          <a:latin typeface="Times New Roman"/>
                          <a:ea typeface="Times New Roman"/>
                          <a:cs typeface="Shruti"/>
                        </a:rPr>
                        <a:t>Books</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11</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5</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17">
                <a:tc>
                  <a:txBody>
                    <a:bodyPr/>
                    <a:lstStyle/>
                    <a:p>
                      <a:pPr>
                        <a:lnSpc>
                          <a:spcPct val="107000"/>
                        </a:lnSpc>
                        <a:spcAft>
                          <a:spcPts val="800"/>
                        </a:spcAft>
                      </a:pPr>
                      <a:r>
                        <a:rPr lang="en-GB" sz="1200" b="1">
                          <a:solidFill>
                            <a:schemeClr val="bg1"/>
                          </a:solidFill>
                          <a:latin typeface="Times New Roman"/>
                          <a:ea typeface="Times New Roman"/>
                          <a:cs typeface="Shruti"/>
                        </a:rPr>
                        <a:t>Print media</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7</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4</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17">
                <a:tc>
                  <a:txBody>
                    <a:bodyPr/>
                    <a:lstStyle/>
                    <a:p>
                      <a:pPr>
                        <a:lnSpc>
                          <a:spcPct val="107000"/>
                        </a:lnSpc>
                        <a:spcAft>
                          <a:spcPts val="800"/>
                        </a:spcAft>
                      </a:pPr>
                      <a:r>
                        <a:rPr lang="en-GB" sz="1200" b="1">
                          <a:solidFill>
                            <a:schemeClr val="bg1"/>
                          </a:solidFill>
                          <a:latin typeface="Times New Roman"/>
                          <a:ea typeface="Times New Roman"/>
                          <a:cs typeface="Shruti"/>
                        </a:rPr>
                        <a:t>Electronic Media</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9</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25</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6</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377">
                <a:tc>
                  <a:txBody>
                    <a:bodyPr/>
                    <a:lstStyle/>
                    <a:p>
                      <a:pPr fontAlgn="ctr">
                        <a:lnSpc>
                          <a:spcPct val="107000"/>
                        </a:lnSpc>
                        <a:spcAft>
                          <a:spcPts val="800"/>
                        </a:spcAft>
                      </a:pPr>
                      <a:r>
                        <a:rPr lang="en-GB" sz="1200" b="1">
                          <a:solidFill>
                            <a:schemeClr val="bg1"/>
                          </a:solidFill>
                          <a:latin typeface="Times New Roman"/>
                          <a:ea typeface="Times New Roman"/>
                          <a:cs typeface="Shruti"/>
                        </a:rPr>
                        <a:t>Colleagues</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8</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15</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594">
                <a:tc>
                  <a:txBody>
                    <a:bodyPr/>
                    <a:lstStyle/>
                    <a:p>
                      <a:pPr>
                        <a:lnSpc>
                          <a:spcPct val="107000"/>
                        </a:lnSpc>
                        <a:spcAft>
                          <a:spcPts val="800"/>
                        </a:spcAft>
                      </a:pPr>
                      <a:r>
                        <a:rPr lang="en-GB" sz="1200" b="1" dirty="0">
                          <a:solidFill>
                            <a:schemeClr val="bg1"/>
                          </a:solidFill>
                          <a:latin typeface="Times New Roman"/>
                          <a:ea typeface="Times New Roman"/>
                          <a:cs typeface="Shruti"/>
                        </a:rPr>
                        <a:t>Financial or Investment Advisor</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19</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0</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6</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18</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594">
                <a:tc>
                  <a:txBody>
                    <a:bodyPr/>
                    <a:lstStyle/>
                    <a:p>
                      <a:pPr>
                        <a:lnSpc>
                          <a:spcPct val="107000"/>
                        </a:lnSpc>
                        <a:spcAft>
                          <a:spcPts val="800"/>
                        </a:spcAft>
                      </a:pPr>
                      <a:r>
                        <a:rPr lang="en-GB" sz="1200" b="1">
                          <a:solidFill>
                            <a:schemeClr val="bg1"/>
                          </a:solidFill>
                          <a:latin typeface="Times New Roman"/>
                          <a:ea typeface="Times New Roman"/>
                          <a:cs typeface="Shruti"/>
                        </a:rPr>
                        <a:t>Tax consultant or Chartered Acountant</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17</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0</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2</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7</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19</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4714876" y="1251642"/>
          <a:ext cx="4363093" cy="2105926"/>
        </p:xfrm>
        <a:graphic>
          <a:graphicData uri="http://schemas.openxmlformats.org/drawingml/2006/table">
            <a:tbl>
              <a:tblPr/>
              <a:tblGrid>
                <a:gridCol w="1188733"/>
                <a:gridCol w="401752"/>
                <a:gridCol w="401280"/>
                <a:gridCol w="401752"/>
                <a:gridCol w="401280"/>
                <a:gridCol w="401752"/>
                <a:gridCol w="401280"/>
                <a:gridCol w="401752"/>
                <a:gridCol w="363512"/>
              </a:tblGrid>
              <a:tr h="214314">
                <a:tc>
                  <a:txBody>
                    <a:bodyPr/>
                    <a:lstStyle/>
                    <a:p>
                      <a:pPr>
                        <a:lnSpc>
                          <a:spcPct val="107000"/>
                        </a:lnSpc>
                        <a:spcAft>
                          <a:spcPts val="800"/>
                        </a:spcAft>
                      </a:pPr>
                      <a:r>
                        <a:rPr lang="en-GB" sz="1200" b="1" dirty="0">
                          <a:solidFill>
                            <a:schemeClr val="bg1"/>
                          </a:solidFill>
                          <a:latin typeface="Times New Roman"/>
                          <a:ea typeface="Times New Roman"/>
                          <a:cs typeface="Shruti"/>
                        </a:rPr>
                        <a:t>Investment \ Rank</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dirty="0">
                          <a:solidFill>
                            <a:schemeClr val="bg1"/>
                          </a:solidFill>
                          <a:latin typeface="Times New Roman"/>
                          <a:ea typeface="Times New Roman"/>
                          <a:cs typeface="Shruti"/>
                        </a:rPr>
                        <a:t>3</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200" b="1">
                          <a:solidFill>
                            <a:schemeClr val="bg1"/>
                          </a:solidFill>
                          <a:latin typeface="Times New Roman"/>
                          <a:ea typeface="Times New Roman"/>
                          <a:cs typeface="Shruti"/>
                        </a:rPr>
                        <a:t>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7</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b="1">
                          <a:solidFill>
                            <a:schemeClr val="bg1"/>
                          </a:solidFill>
                          <a:latin typeface="Times New Roman"/>
                          <a:ea typeface="Times New Roman"/>
                          <a:cs typeface="Shruti"/>
                        </a:rPr>
                        <a:t>8</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nSpc>
                          <a:spcPct val="107000"/>
                        </a:lnSpc>
                        <a:spcAft>
                          <a:spcPts val="800"/>
                        </a:spcAft>
                      </a:pPr>
                      <a:r>
                        <a:rPr lang="en-GB" sz="1200" b="1">
                          <a:solidFill>
                            <a:schemeClr val="bg1"/>
                          </a:solidFill>
                          <a:latin typeface="Times New Roman"/>
                          <a:ea typeface="Times New Roman"/>
                          <a:cs typeface="Shruti"/>
                        </a:rPr>
                        <a:t>Bank Deposits</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200">
                          <a:solidFill>
                            <a:schemeClr val="bg1"/>
                          </a:solidFill>
                          <a:latin typeface="Times New Roman"/>
                          <a:ea typeface="Times New Roman"/>
                          <a:cs typeface="Shruti"/>
                        </a:rPr>
                        <a:t>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5</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9</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nSpc>
                          <a:spcPct val="107000"/>
                        </a:lnSpc>
                        <a:spcAft>
                          <a:spcPts val="800"/>
                        </a:spcAft>
                      </a:pPr>
                      <a:r>
                        <a:rPr lang="en-GB" sz="1200" b="1">
                          <a:solidFill>
                            <a:schemeClr val="bg1"/>
                          </a:solidFill>
                          <a:latin typeface="Times New Roman"/>
                          <a:ea typeface="Times New Roman"/>
                          <a:cs typeface="Shruti"/>
                        </a:rPr>
                        <a:t>Pension scheme</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17</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10</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nSpc>
                          <a:spcPct val="107000"/>
                        </a:lnSpc>
                        <a:spcAft>
                          <a:spcPts val="800"/>
                        </a:spcAft>
                      </a:pPr>
                      <a:r>
                        <a:rPr lang="en-GB" sz="1200" b="1">
                          <a:solidFill>
                            <a:schemeClr val="bg1"/>
                          </a:solidFill>
                          <a:latin typeface="Times New Roman"/>
                          <a:ea typeface="Times New Roman"/>
                          <a:cs typeface="Shruti"/>
                        </a:rPr>
                        <a:t>Provident Fund</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7</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200">
                          <a:solidFill>
                            <a:schemeClr val="bg1"/>
                          </a:solidFill>
                          <a:latin typeface="Times New Roman"/>
                          <a:ea typeface="Times New Roman"/>
                          <a:cs typeface="Shruti"/>
                        </a:rPr>
                        <a:t>7</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nSpc>
                          <a:spcPct val="107000"/>
                        </a:lnSpc>
                        <a:spcAft>
                          <a:spcPts val="800"/>
                        </a:spcAft>
                      </a:pPr>
                      <a:r>
                        <a:rPr lang="en-GB" sz="1200" b="1">
                          <a:solidFill>
                            <a:schemeClr val="bg1"/>
                          </a:solidFill>
                          <a:latin typeface="Times New Roman"/>
                          <a:ea typeface="Times New Roman"/>
                          <a:cs typeface="Shruti"/>
                        </a:rPr>
                        <a:t>LIC</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6</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20</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10</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nSpc>
                          <a:spcPct val="107000"/>
                        </a:lnSpc>
                        <a:spcAft>
                          <a:spcPts val="800"/>
                        </a:spcAft>
                      </a:pPr>
                      <a:r>
                        <a:rPr lang="en-GB" sz="1200" b="1">
                          <a:solidFill>
                            <a:schemeClr val="bg1"/>
                          </a:solidFill>
                          <a:latin typeface="Times New Roman"/>
                          <a:ea typeface="Times New Roman"/>
                          <a:cs typeface="Shruti"/>
                        </a:rPr>
                        <a:t>Real estate</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nSpc>
                          <a:spcPct val="107000"/>
                        </a:lnSpc>
                        <a:spcAft>
                          <a:spcPts val="800"/>
                        </a:spcAft>
                      </a:pPr>
                      <a:r>
                        <a:rPr lang="en-GB" sz="1200" b="1">
                          <a:solidFill>
                            <a:schemeClr val="bg1"/>
                          </a:solidFill>
                          <a:latin typeface="Times New Roman"/>
                          <a:ea typeface="Times New Roman"/>
                          <a:cs typeface="Shruti"/>
                        </a:rPr>
                        <a:t>Share</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7</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200">
                          <a:solidFill>
                            <a:schemeClr val="bg1"/>
                          </a:solidFill>
                          <a:latin typeface="Times New Roman"/>
                          <a:ea typeface="Times New Roman"/>
                          <a:cs typeface="Shruti"/>
                        </a:rPr>
                        <a:t>19</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nSpc>
                          <a:spcPct val="107000"/>
                        </a:lnSpc>
                        <a:spcAft>
                          <a:spcPts val="800"/>
                        </a:spcAft>
                      </a:pPr>
                      <a:r>
                        <a:rPr lang="en-GB" sz="1200" b="1">
                          <a:solidFill>
                            <a:schemeClr val="bg1"/>
                          </a:solidFill>
                          <a:latin typeface="Times New Roman"/>
                          <a:ea typeface="Times New Roman"/>
                          <a:cs typeface="Shruti"/>
                        </a:rPr>
                        <a:t>Gold/silver</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9</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7</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1</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20</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6</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nSpc>
                          <a:spcPct val="107000"/>
                        </a:lnSpc>
                        <a:spcAft>
                          <a:spcPts val="800"/>
                        </a:spcAft>
                      </a:pPr>
                      <a:r>
                        <a:rPr lang="en-GB" sz="1200" b="1">
                          <a:solidFill>
                            <a:schemeClr val="bg1"/>
                          </a:solidFill>
                          <a:latin typeface="Times New Roman"/>
                          <a:ea typeface="Times New Roman"/>
                          <a:cs typeface="Shruti"/>
                        </a:rPr>
                        <a:t>Mutual Fund</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9</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0</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4</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200">
                          <a:solidFill>
                            <a:schemeClr val="bg1"/>
                          </a:solidFill>
                          <a:latin typeface="Times New Roman"/>
                          <a:ea typeface="Times New Roman"/>
                          <a:cs typeface="Shruti"/>
                        </a:rPr>
                        <a:t>3</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a:solidFill>
                            <a:schemeClr val="bg1"/>
                          </a:solidFill>
                          <a:latin typeface="Times New Roman"/>
                          <a:ea typeface="Times New Roman"/>
                          <a:cs typeface="Shruti"/>
                        </a:rPr>
                        <a:t>5</a:t>
                      </a:r>
                      <a:endParaRPr lang="en-IN" sz="120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200" dirty="0">
                          <a:solidFill>
                            <a:schemeClr val="bg1"/>
                          </a:solidFill>
                          <a:latin typeface="Times New Roman"/>
                          <a:ea typeface="Times New Roman"/>
                          <a:cs typeface="Shruti"/>
                        </a:rPr>
                        <a:t>22</a:t>
                      </a:r>
                      <a:endParaRPr lang="en-IN" sz="1200" dirty="0">
                        <a:solidFill>
                          <a:schemeClr val="bg1"/>
                        </a:solidFill>
                        <a:latin typeface="Calibri"/>
                        <a:ea typeface="Times New Roman"/>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image7.png" descr="Forms response chart. Question title: Rank your expected source to increase income tax knowledge.. Number of responses: ."/>
          <p:cNvPicPr/>
          <p:nvPr/>
        </p:nvPicPr>
        <p:blipFill>
          <a:blip r:embed="rId2" cstate="print"/>
          <a:srcRect/>
          <a:stretch>
            <a:fillRect/>
          </a:stretch>
        </p:blipFill>
        <p:spPr>
          <a:xfrm>
            <a:off x="0" y="3429006"/>
            <a:ext cx="4643438" cy="1500198"/>
          </a:xfrm>
          <a:prstGeom prst="rect">
            <a:avLst/>
          </a:prstGeom>
          <a:ln/>
        </p:spPr>
      </p:pic>
      <p:pic>
        <p:nvPicPr>
          <p:cNvPr id="7" name="image2.png" descr="Forms response chart. Question title: Rank your investment preference.. Number of responses: ."/>
          <p:cNvPicPr/>
          <p:nvPr/>
        </p:nvPicPr>
        <p:blipFill>
          <a:blip r:embed="rId3" cstate="print"/>
          <a:srcRect/>
          <a:stretch>
            <a:fillRect/>
          </a:stretch>
        </p:blipFill>
        <p:spPr>
          <a:xfrm>
            <a:off x="4643438" y="3429006"/>
            <a:ext cx="4500562" cy="1500198"/>
          </a:xfrm>
          <a:prstGeom prst="rect">
            <a:avLst/>
          </a:prstGeom>
          <a:ln/>
        </p:spPr>
      </p:pic>
      <p:sp>
        <p:nvSpPr>
          <p:cNvPr id="8" name="TextBox 7"/>
          <p:cNvSpPr txBox="1"/>
          <p:nvPr/>
        </p:nvSpPr>
        <p:spPr>
          <a:xfrm>
            <a:off x="4786314" y="928676"/>
            <a:ext cx="4071966" cy="307777"/>
          </a:xfrm>
          <a:prstGeom prst="rect">
            <a:avLst/>
          </a:prstGeom>
          <a:noFill/>
        </p:spPr>
        <p:txBody>
          <a:bodyPr wrap="square" rtlCol="0">
            <a:spAutoFit/>
          </a:bodyPr>
          <a:lstStyle/>
          <a:p>
            <a:pPr algn="ctr"/>
            <a:r>
              <a:rPr lang="en-IN" sz="1400" b="1" dirty="0" smtClean="0">
                <a:solidFill>
                  <a:schemeClr val="bg1"/>
                </a:solidFill>
                <a:latin typeface="Times New Roman" pitchFamily="18" charset="0"/>
                <a:cs typeface="Times New Roman" pitchFamily="18" charset="0"/>
              </a:rPr>
              <a:t>Ranking Investment as per Preference</a:t>
            </a:r>
            <a:endParaRPr lang="en-IN" sz="1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28728" y="281174"/>
            <a:ext cx="7524328" cy="576064"/>
          </a:xfrm>
        </p:spPr>
        <p:txBody>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Tax Planning for Salaried Individual</a:t>
            </a:r>
            <a:endParaRPr lang="en-IN" sz="3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sz="quarter" idx="11"/>
          </p:nvPr>
        </p:nvSpPr>
        <p:spPr>
          <a:xfrm>
            <a:off x="1619672" y="1071552"/>
            <a:ext cx="7524328" cy="3857652"/>
          </a:xfrm>
        </p:spPr>
        <p:txBody>
          <a:bodyPr/>
          <a:lstStyle/>
          <a:p>
            <a:pPr>
              <a:buFont typeface="Arial" pitchFamily="34" charset="0"/>
              <a:buChar char="•"/>
            </a:pPr>
            <a:r>
              <a:rPr lang="en-IN" sz="1600" b="1" dirty="0" smtClean="0">
                <a:latin typeface="Times New Roman" pitchFamily="18" charset="0"/>
                <a:cs typeface="Times New Roman" pitchFamily="18" charset="0"/>
              </a:rPr>
              <a:t>    Ranking Investment as per Preference</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Making use of Section 80C</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Restructuring of Salary</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Request a Housing Allowance</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Donations to charities</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Tax Harvesting</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Investment in NPS</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Renting to parents</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Invest in wife’s name</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Use exception for senior residents</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Invest in the adult child's name</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Take Benefits of Home Loan</a:t>
            </a:r>
            <a:endParaRPr lang="en-IN" sz="16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85852" y="285734"/>
            <a:ext cx="7524328" cy="576064"/>
          </a:xfrm>
        </p:spPr>
        <p:txBody>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Tax planning for the Business/Profession</a:t>
            </a:r>
            <a:endParaRPr lang="en-IN" sz="3200" dirty="0" smtClean="0">
              <a:latin typeface="Times New Roman" pitchFamily="18" charset="0"/>
              <a:cs typeface="Times New Roman" pitchFamily="18" charset="0"/>
            </a:endParaRPr>
          </a:p>
        </p:txBody>
      </p:sp>
      <p:sp>
        <p:nvSpPr>
          <p:cNvPr id="3" name="Text Placeholder 2"/>
          <p:cNvSpPr>
            <a:spLocks noGrp="1"/>
          </p:cNvSpPr>
          <p:nvPr>
            <p:ph type="body" sz="quarter" idx="11"/>
          </p:nvPr>
        </p:nvSpPr>
        <p:spPr>
          <a:xfrm>
            <a:off x="1428728" y="1214428"/>
            <a:ext cx="7524328" cy="3357586"/>
          </a:xfrm>
        </p:spPr>
        <p:txBody>
          <a:bodyPr/>
          <a:lstStyle/>
          <a:p>
            <a:pPr lvl="0">
              <a:buFont typeface="Arial" pitchFamily="34" charset="0"/>
              <a:buChar char="•"/>
            </a:pPr>
            <a:r>
              <a:rPr lang="en-IN" sz="1600" b="1" dirty="0" smtClean="0">
                <a:latin typeface="Times New Roman" pitchFamily="18" charset="0"/>
                <a:cs typeface="Times New Roman" pitchFamily="18" charset="0"/>
              </a:rPr>
              <a:t>     Preliminary expenses</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Regular Expenses</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Accurately Deduct Assessment at Source</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Donation</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Housing Loan</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Depreciation</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Avoid Cash Transaction</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Inventory Valuation </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Keeping accurate records of cash expenses</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Stock Valuation</a:t>
            </a:r>
            <a:endParaRPr lang="en-IN" sz="1600" dirty="0" smtClean="0">
              <a:latin typeface="Times New Roman" pitchFamily="18" charset="0"/>
              <a:cs typeface="Times New Roman" pitchFamily="18" charset="0"/>
            </a:endParaRPr>
          </a:p>
          <a:p>
            <a:pPr>
              <a:buFont typeface="Arial" pitchFamily="34" charset="0"/>
              <a:buChar char="•"/>
            </a:pPr>
            <a:r>
              <a:rPr lang="en-IN" sz="1600" b="1" dirty="0" smtClean="0">
                <a:latin typeface="Times New Roman" pitchFamily="18" charset="0"/>
                <a:cs typeface="Times New Roman" pitchFamily="18" charset="0"/>
              </a:rPr>
              <a:t>     File your Tax Return Assessment form on Time</a:t>
            </a:r>
            <a:endParaRPr lang="en-IN" sz="16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48266" y="352612"/>
            <a:ext cx="7524328" cy="576064"/>
          </a:xfrm>
        </p:spPr>
        <p:txBody>
          <a:bodyPr/>
          <a:lstStyle/>
          <a:p>
            <a:r>
              <a:rPr lang="en-IN" dirty="0" smtClean="0">
                <a:effectLst>
                  <a:outerShdw blurRad="38100" dist="38100" dir="2700000" algn="tl">
                    <a:srgbClr val="000000">
                      <a:alpha val="43137"/>
                    </a:srgbClr>
                  </a:outerShdw>
                </a:effectLst>
                <a:latin typeface="Times New Roman" pitchFamily="18" charset="0"/>
                <a:cs typeface="Times New Roman" pitchFamily="18" charset="0"/>
              </a:rPr>
              <a:t>LIMITATION OF STUDY</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sz="quarter" idx="11"/>
          </p:nvPr>
        </p:nvSpPr>
        <p:spPr>
          <a:xfrm>
            <a:off x="1619704" y="1199608"/>
            <a:ext cx="7524328" cy="2943778"/>
          </a:xfrm>
        </p:spPr>
        <p:txBody>
          <a:bodyPr/>
          <a:lstStyle/>
          <a:p>
            <a:pPr lvl="0">
              <a:buFont typeface="Arial" pitchFamily="34" charset="0"/>
              <a:buChar char="•"/>
            </a:pPr>
            <a:r>
              <a:rPr lang="en-IN" sz="1600" b="1" dirty="0" smtClean="0">
                <a:latin typeface="Times New Roman" pitchFamily="18" charset="0"/>
                <a:cs typeface="Times New Roman" pitchFamily="18" charset="0"/>
              </a:rPr>
              <a:t>    Limited to specific region</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Sample size</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Self-reported data</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Limited reach of the survey</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Incomplete coverage of the population</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Time and resource constraints</a:t>
            </a:r>
            <a:endParaRPr lang="en-IN" sz="1600" dirty="0" smtClean="0">
              <a:latin typeface="Times New Roman" pitchFamily="18" charset="0"/>
              <a:cs typeface="Times New Roman" pitchFamily="18" charset="0"/>
            </a:endParaRPr>
          </a:p>
          <a:p>
            <a:pPr lvl="0">
              <a:buFont typeface="Arial" pitchFamily="34" charset="0"/>
              <a:buChar char="•"/>
            </a:pPr>
            <a:r>
              <a:rPr lang="en-IN" sz="1600" b="1" dirty="0" smtClean="0">
                <a:latin typeface="Times New Roman" pitchFamily="18" charset="0"/>
                <a:cs typeface="Times New Roman" pitchFamily="18" charset="0"/>
              </a:rPr>
              <a:t>    Response bias</a:t>
            </a:r>
            <a:endParaRPr lang="en-IN" sz="16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7A7BD"/>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bg1"/>
                </a:solidFill>
                <a:latin typeface="Times New Roman" pitchFamily="18" charset="0"/>
                <a:cs typeface="Times New Roman" pitchFamily="18" charset="0"/>
              </a:rPr>
              <a:t>Thank you</a:t>
            </a:r>
            <a:endParaRPr lang="ko-KR" altLang="en-US" b="1" dirty="0">
              <a:solidFill>
                <a:schemeClr val="bg1"/>
              </a:solidFill>
              <a:latin typeface="Times New Roman" pitchFamily="18" charset="0"/>
              <a:cs typeface="Times New Roman" pitchFamily="18" charset="0"/>
            </a:endParaRPr>
          </a:p>
        </p:txBody>
      </p:sp>
      <p:sp>
        <p:nvSpPr>
          <p:cNvPr id="3" name="Text Placeholder 2"/>
          <p:cNvSpPr>
            <a:spLocks noGrp="1"/>
          </p:cNvSpPr>
          <p:nvPr>
            <p:ph type="body" sz="quarter" idx="11"/>
          </p:nvPr>
        </p:nvSpPr>
        <p:spPr>
          <a:xfrm>
            <a:off x="-148" y="4351698"/>
            <a:ext cx="9001304" cy="288032"/>
          </a:xfrm>
        </p:spPr>
        <p:txBody>
          <a:bodyPr/>
          <a:lstStyle/>
          <a:p>
            <a:pPr lvl="0" algn="r"/>
            <a:r>
              <a:rPr lang="en-US" altLang="ko-KR" dirty="0" smtClean="0">
                <a:solidFill>
                  <a:schemeClr val="bg1"/>
                </a:solidFill>
              </a:rPr>
              <a:t>-</a:t>
            </a:r>
            <a:r>
              <a:rPr lang="en-US" altLang="ko-KR" dirty="0" err="1" smtClean="0">
                <a:solidFill>
                  <a:schemeClr val="bg1"/>
                </a:solidFill>
              </a:rPr>
              <a:t>Darshan</a:t>
            </a:r>
            <a:r>
              <a:rPr lang="en-US" altLang="ko-KR" dirty="0" smtClean="0">
                <a:solidFill>
                  <a:schemeClr val="bg1"/>
                </a:solidFill>
              </a:rPr>
              <a:t> Viramgama</a:t>
            </a:r>
            <a:endParaRPr lang="en-US" altLang="ko-KR" dirty="0">
              <a:solidFill>
                <a:schemeClr val="bg1"/>
              </a:solidFill>
            </a:endParaRPr>
          </a:p>
        </p:txBody>
      </p:sp>
    </p:spTree>
    <p:extLst>
      <p:ext uri="{BB962C8B-B14F-4D97-AF65-F5344CB8AC3E}">
        <p14:creationId xmlns=""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71604" y="123478"/>
            <a:ext cx="7572396" cy="576064"/>
          </a:xfrm>
        </p:spPr>
        <p:txBody>
          <a:bodyPr/>
          <a:lstStyle/>
          <a:p>
            <a:r>
              <a:rPr lang="en-US" altLang="ko-KR" b="1" dirty="0" smtClean="0">
                <a:effectLst>
                  <a:outerShdw blurRad="38100" dist="38100" dir="2700000" algn="tl">
                    <a:srgbClr val="000000">
                      <a:alpha val="43137"/>
                    </a:srgbClr>
                  </a:outerShdw>
                </a:effectLst>
                <a:latin typeface="Times New Roman" pitchFamily="18" charset="0"/>
                <a:cs typeface="Times New Roman" pitchFamily="18" charset="0"/>
              </a:rPr>
              <a:t>Introduction</a:t>
            </a:r>
            <a:endParaRPr lang="ko-KR" alt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8" name="Oval 21"/>
          <p:cNvSpPr>
            <a:spLocks noChangeAspect="1"/>
          </p:cNvSpPr>
          <p:nvPr/>
        </p:nvSpPr>
        <p:spPr>
          <a:xfrm>
            <a:off x="7414549" y="1748257"/>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Rounded Rectangle 27"/>
          <p:cNvSpPr/>
          <p:nvPr/>
        </p:nvSpPr>
        <p:spPr>
          <a:xfrm>
            <a:off x="4963522" y="1796330"/>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Rounded Rectangle 7"/>
          <p:cNvSpPr/>
          <p:nvPr/>
        </p:nvSpPr>
        <p:spPr>
          <a:xfrm>
            <a:off x="2492310" y="1770241"/>
            <a:ext cx="355596" cy="30687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TextBox 31"/>
          <p:cNvSpPr txBox="1"/>
          <p:nvPr/>
        </p:nvSpPr>
        <p:spPr>
          <a:xfrm>
            <a:off x="1571604" y="1285866"/>
            <a:ext cx="6715172" cy="2677656"/>
          </a:xfrm>
          <a:prstGeom prst="rect">
            <a:avLst/>
          </a:prstGeom>
          <a:noFill/>
        </p:spPr>
        <p:txBody>
          <a:bodyPr wrap="square" rtlCol="0">
            <a:spAutoFit/>
          </a:bodyPr>
          <a:lstStyle/>
          <a:p>
            <a:pPr>
              <a:lnSpc>
                <a:spcPct val="107000"/>
              </a:lnSpc>
              <a:spcAft>
                <a:spcPts val="0"/>
              </a:spcAft>
            </a:pPr>
            <a:r>
              <a:rPr lang="en-GB" sz="1400" dirty="0" smtClean="0">
                <a:solidFill>
                  <a:schemeClr val="bg1"/>
                </a:solidFill>
                <a:latin typeface="Times New Roman"/>
                <a:ea typeface="Times New Roman"/>
                <a:cs typeface="Shruti"/>
              </a:rPr>
              <a:t>A tax planning project report is an important document that provides a comprehensive overview of the various tax planning strategies used by individuals and businesses to minimize their tax liabilities while remaining compliant with applicable tax laws and regulations. </a:t>
            </a:r>
          </a:p>
          <a:p>
            <a:pPr>
              <a:lnSpc>
                <a:spcPct val="107000"/>
              </a:lnSpc>
              <a:spcAft>
                <a:spcPts val="0"/>
              </a:spcAft>
            </a:pPr>
            <a:r>
              <a:rPr lang="en-GB" sz="1400" dirty="0" smtClean="0">
                <a:solidFill>
                  <a:schemeClr val="bg1"/>
                </a:solidFill>
                <a:latin typeface="Times New Roman"/>
                <a:ea typeface="Times New Roman"/>
                <a:cs typeface="Shruti"/>
              </a:rPr>
              <a:t>This report is aimed at analyzing different tax planning techniques and their effectiveness </a:t>
            </a:r>
          </a:p>
          <a:p>
            <a:pPr>
              <a:lnSpc>
                <a:spcPct val="107000"/>
              </a:lnSpc>
              <a:spcAft>
                <a:spcPts val="0"/>
              </a:spcAft>
            </a:pPr>
            <a:r>
              <a:rPr lang="en-GB" sz="1400" dirty="0" smtClean="0">
                <a:solidFill>
                  <a:schemeClr val="bg1"/>
                </a:solidFill>
                <a:latin typeface="Times New Roman"/>
                <a:ea typeface="Times New Roman"/>
                <a:cs typeface="Shruti"/>
              </a:rPr>
              <a:t>in reducing tax liabilities. It will also provide recommendations for individuals and businesses to optimize their tax planning strategies, including investment planning, retirement planning, and estate planning. The report will draw on research from various sources, including tax laws and regulations, industry publications, and expert opinions, to provide a thorough understanding of the complex field of tax planning. The purpose of this report is to help </a:t>
            </a:r>
          </a:p>
          <a:p>
            <a:pPr>
              <a:lnSpc>
                <a:spcPct val="107000"/>
              </a:lnSpc>
              <a:spcAft>
                <a:spcPts val="0"/>
              </a:spcAft>
            </a:pPr>
            <a:r>
              <a:rPr lang="en-GB" sz="1400" dirty="0" smtClean="0">
                <a:solidFill>
                  <a:schemeClr val="bg1"/>
                </a:solidFill>
                <a:latin typeface="Times New Roman"/>
                <a:ea typeface="Times New Roman"/>
                <a:cs typeface="Shruti"/>
              </a:rPr>
              <a:t>individuals and businesses better understand the tax planning process and provide practical recommendations to optimize their tax planning strategies.</a:t>
            </a:r>
            <a:endParaRPr lang="en-IN" sz="1100" dirty="0">
              <a:solidFill>
                <a:schemeClr val="bg1"/>
              </a:solidFill>
              <a:latin typeface="Calibri"/>
              <a:ea typeface="Times New Roman"/>
              <a:cs typeface="Shruti"/>
            </a:endParaRPr>
          </a:p>
        </p:txBody>
      </p:sp>
    </p:spTree>
    <p:extLst>
      <p:ext uri="{BB962C8B-B14F-4D97-AF65-F5344CB8AC3E}">
        <p14:creationId xmlns="" xmlns:p14="http://schemas.microsoft.com/office/powerpoint/2010/main" val="1015111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051720" y="495488"/>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2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OBJECTIVE OF STUDY</a:t>
            </a:r>
            <a:endParaRPr lang="en-US" sz="32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Oval 5"/>
          <p:cNvSpPr/>
          <p:nvPr/>
        </p:nvSpPr>
        <p:spPr>
          <a:xfrm>
            <a:off x="1285852" y="420488"/>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onut 24">
            <a:extLst>
              <a:ext uri="{FF2B5EF4-FFF2-40B4-BE49-F238E27FC236}">
                <a16:creationId xmlns="" xmlns:a16="http://schemas.microsoft.com/office/drawing/2014/main" id="{9ECA9D79-5AAF-4370-86BE-D323EAD24FA9}"/>
              </a:ext>
            </a:extLst>
          </p:cNvPr>
          <p:cNvSpPr/>
          <p:nvPr/>
        </p:nvSpPr>
        <p:spPr>
          <a:xfrm>
            <a:off x="1428728" y="571486"/>
            <a:ext cx="500066" cy="50006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8" name="TextBox 27"/>
          <p:cNvSpPr txBox="1"/>
          <p:nvPr/>
        </p:nvSpPr>
        <p:spPr>
          <a:xfrm>
            <a:off x="2071670" y="1500180"/>
            <a:ext cx="6143668" cy="2769989"/>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   To know how much people are aware about tax planning</a:t>
            </a:r>
          </a:p>
          <a:p>
            <a:endParaRPr lang="en-IN" sz="1100" dirty="0" smtClean="0">
              <a:solidFill>
                <a:schemeClr val="bg1"/>
              </a:solidFill>
              <a:latin typeface="Times New Roman" pitchFamily="18" charset="0"/>
              <a:cs typeface="Times New Roman" pitchFamily="18" charset="0"/>
            </a:endParaRPr>
          </a:p>
          <a:p>
            <a:r>
              <a:rPr lang="en-IN" sz="1600" dirty="0" smtClean="0">
                <a:solidFill>
                  <a:schemeClr val="bg1"/>
                </a:solidFill>
                <a:latin typeface="Times New Roman" pitchFamily="18" charset="0"/>
                <a:cs typeface="Times New Roman" pitchFamily="18" charset="0"/>
              </a:rPr>
              <a:t>•   To Know how people allocate their income</a:t>
            </a:r>
          </a:p>
          <a:p>
            <a:endParaRPr lang="en-IN" sz="1100" dirty="0" smtClean="0">
              <a:solidFill>
                <a:schemeClr val="bg1"/>
              </a:solidFill>
              <a:latin typeface="Times New Roman" pitchFamily="18" charset="0"/>
              <a:cs typeface="Times New Roman" pitchFamily="18" charset="0"/>
            </a:endParaRPr>
          </a:p>
          <a:p>
            <a:r>
              <a:rPr lang="en-IN" sz="1600" dirty="0" smtClean="0">
                <a:solidFill>
                  <a:schemeClr val="bg1"/>
                </a:solidFill>
                <a:latin typeface="Times New Roman" pitchFamily="18" charset="0"/>
                <a:cs typeface="Times New Roman" pitchFamily="18" charset="0"/>
              </a:rPr>
              <a:t>•   To give a general awareness to the public by the report</a:t>
            </a:r>
          </a:p>
          <a:p>
            <a:endParaRPr lang="en-IN" sz="1100" dirty="0" smtClean="0">
              <a:solidFill>
                <a:schemeClr val="bg1"/>
              </a:solidFill>
              <a:latin typeface="Times New Roman" pitchFamily="18" charset="0"/>
              <a:cs typeface="Times New Roman" pitchFamily="18" charset="0"/>
            </a:endParaRPr>
          </a:p>
          <a:p>
            <a:r>
              <a:rPr lang="en-IN" sz="1600" dirty="0" smtClean="0">
                <a:solidFill>
                  <a:schemeClr val="bg1"/>
                </a:solidFill>
                <a:latin typeface="Times New Roman" pitchFamily="18" charset="0"/>
                <a:cs typeface="Times New Roman" pitchFamily="18" charset="0"/>
              </a:rPr>
              <a:t>•   To provide an overview of the tax laws and regulations</a:t>
            </a:r>
          </a:p>
          <a:p>
            <a:endParaRPr lang="en-IN" sz="1100" dirty="0" smtClean="0">
              <a:solidFill>
                <a:schemeClr val="bg1"/>
              </a:solidFill>
              <a:latin typeface="Times New Roman" pitchFamily="18" charset="0"/>
              <a:cs typeface="Times New Roman" pitchFamily="18" charset="0"/>
            </a:endParaRPr>
          </a:p>
          <a:p>
            <a:pPr>
              <a:buFont typeface="Arial" pitchFamily="34" charset="0"/>
              <a:buChar char="•"/>
            </a:pPr>
            <a:r>
              <a:rPr lang="en-IN" sz="1600" dirty="0" smtClean="0">
                <a:solidFill>
                  <a:schemeClr val="bg1"/>
                </a:solidFill>
                <a:latin typeface="Times New Roman" pitchFamily="18" charset="0"/>
                <a:cs typeface="Times New Roman" pitchFamily="18" charset="0"/>
              </a:rPr>
              <a:t>   To provide guidance for doing tax planning</a:t>
            </a:r>
          </a:p>
          <a:p>
            <a:pPr>
              <a:buFont typeface="Arial" pitchFamily="34" charset="0"/>
              <a:buChar char="•"/>
            </a:pPr>
            <a:endParaRPr lang="en-IN" sz="1100" dirty="0" smtClean="0">
              <a:solidFill>
                <a:schemeClr val="bg1"/>
              </a:solidFill>
              <a:latin typeface="Times New Roman" pitchFamily="18" charset="0"/>
              <a:cs typeface="Times New Roman" pitchFamily="18" charset="0"/>
            </a:endParaRPr>
          </a:p>
          <a:p>
            <a:pPr>
              <a:buFont typeface="Arial" pitchFamily="34" charset="0"/>
              <a:buChar char="•"/>
            </a:pPr>
            <a:r>
              <a:rPr lang="en-IN" sz="1600" dirty="0" smtClean="0">
                <a:solidFill>
                  <a:schemeClr val="bg1"/>
                </a:solidFill>
                <a:latin typeface="Times New Roman" pitchFamily="18" charset="0"/>
                <a:cs typeface="Times New Roman" pitchFamily="18" charset="0"/>
              </a:rPr>
              <a:t>   To help people to save money from tax</a:t>
            </a:r>
          </a:p>
          <a:p>
            <a:endParaRPr lang="en-IN" dirty="0"/>
          </a:p>
        </p:txBody>
      </p:sp>
    </p:spTree>
    <p:extLst>
      <p:ext uri="{BB962C8B-B14F-4D97-AF65-F5344CB8AC3E}">
        <p14:creationId xmlns="" xmlns:p14="http://schemas.microsoft.com/office/powerpoint/2010/main" val="10950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
          <p:cNvSpPr txBox="1">
            <a:spLocks/>
          </p:cNvSpPr>
          <p:nvPr/>
        </p:nvSpPr>
        <p:spPr>
          <a:xfrm>
            <a:off x="1214415" y="1571618"/>
            <a:ext cx="2205458" cy="1849893"/>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altLang="ko-KR" sz="36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Types of Tax Planning</a:t>
            </a:r>
            <a:endParaRPr lang="en-US" altLang="ko-KR" sz="36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그림 개체 틀 2">
            <a:extLst>
              <a:ext uri="{FF2B5EF4-FFF2-40B4-BE49-F238E27FC236}">
                <a16:creationId xmlns="" xmlns:a16="http://schemas.microsoft.com/office/drawing/2014/main" id="{1D93A1C2-30F3-4999-B30D-B00DC23C76BF}"/>
              </a:ext>
            </a:extLst>
          </p:cNvPr>
          <p:cNvSpPr>
            <a:spLocks noGrp="1"/>
          </p:cNvSpPr>
          <p:nvPr>
            <p:ph type="pic" idx="1"/>
          </p:nvPr>
        </p:nvSpPr>
        <p:spPr>
          <a:xfrm>
            <a:off x="3571868" y="214296"/>
            <a:ext cx="1071570" cy="1071570"/>
          </a:xfrm>
        </p:spPr>
      </p:sp>
      <p:sp>
        <p:nvSpPr>
          <p:cNvPr id="5" name="그림 개체 틀 4">
            <a:extLst>
              <a:ext uri="{FF2B5EF4-FFF2-40B4-BE49-F238E27FC236}">
                <a16:creationId xmlns="" xmlns:a16="http://schemas.microsoft.com/office/drawing/2014/main" id="{FF2526D9-1515-4A42-8F0B-2E3CEDCA3FDD}"/>
              </a:ext>
            </a:extLst>
          </p:cNvPr>
          <p:cNvSpPr>
            <a:spLocks noGrp="1"/>
          </p:cNvSpPr>
          <p:nvPr>
            <p:ph type="pic" idx="10"/>
          </p:nvPr>
        </p:nvSpPr>
        <p:spPr>
          <a:xfrm>
            <a:off x="3571868" y="1428742"/>
            <a:ext cx="1071570" cy="1071570"/>
          </a:xfrm>
        </p:spPr>
      </p:sp>
      <p:sp>
        <p:nvSpPr>
          <p:cNvPr id="7" name="그림 개체 틀 6">
            <a:extLst>
              <a:ext uri="{FF2B5EF4-FFF2-40B4-BE49-F238E27FC236}">
                <a16:creationId xmlns="" xmlns:a16="http://schemas.microsoft.com/office/drawing/2014/main" id="{9FB933DE-B8D7-4988-A551-C80450EE2215}"/>
              </a:ext>
            </a:extLst>
          </p:cNvPr>
          <p:cNvSpPr>
            <a:spLocks noGrp="1"/>
          </p:cNvSpPr>
          <p:nvPr>
            <p:ph type="pic" idx="11"/>
          </p:nvPr>
        </p:nvSpPr>
        <p:spPr>
          <a:xfrm>
            <a:off x="3571868" y="2643188"/>
            <a:ext cx="1071570" cy="1071570"/>
          </a:xfrm>
        </p:spPr>
      </p:sp>
      <p:sp>
        <p:nvSpPr>
          <p:cNvPr id="15" name="Oval 14"/>
          <p:cNvSpPr/>
          <p:nvPr/>
        </p:nvSpPr>
        <p:spPr>
          <a:xfrm>
            <a:off x="3571868" y="3857634"/>
            <a:ext cx="1071570" cy="1071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000628" y="428610"/>
            <a:ext cx="3500462" cy="584775"/>
          </a:xfrm>
          <a:prstGeom prst="rect">
            <a:avLst/>
          </a:prstGeom>
          <a:noFill/>
        </p:spPr>
        <p:txBody>
          <a:bodyPr wrap="square" rtlCol="0">
            <a:spAutoFit/>
          </a:bodyPr>
          <a:lstStyle/>
          <a:p>
            <a:r>
              <a:rPr lang="en-IN" dirty="0" smtClean="0">
                <a:solidFill>
                  <a:schemeClr val="bg1"/>
                </a:solidFill>
              </a:rPr>
              <a:t>Short Range Tax Planning</a:t>
            </a:r>
          </a:p>
          <a:p>
            <a:r>
              <a:rPr lang="en-IN" sz="1400" dirty="0" smtClean="0">
                <a:solidFill>
                  <a:schemeClr val="bg1"/>
                </a:solidFill>
              </a:rPr>
              <a:t>Plan for current year to reduce tax.</a:t>
            </a:r>
            <a:endParaRPr lang="en-IN" sz="1400" dirty="0">
              <a:solidFill>
                <a:schemeClr val="bg1"/>
              </a:solidFill>
            </a:endParaRPr>
          </a:p>
        </p:txBody>
      </p:sp>
      <p:sp>
        <p:nvSpPr>
          <p:cNvPr id="19" name="TextBox 18"/>
          <p:cNvSpPr txBox="1"/>
          <p:nvPr/>
        </p:nvSpPr>
        <p:spPr>
          <a:xfrm>
            <a:off x="4929190" y="1643056"/>
            <a:ext cx="3643338" cy="861774"/>
          </a:xfrm>
          <a:prstGeom prst="rect">
            <a:avLst/>
          </a:prstGeom>
          <a:noFill/>
        </p:spPr>
        <p:txBody>
          <a:bodyPr wrap="square" rtlCol="0">
            <a:spAutoFit/>
          </a:bodyPr>
          <a:lstStyle/>
          <a:p>
            <a:r>
              <a:rPr lang="en-IN" dirty="0" smtClean="0">
                <a:solidFill>
                  <a:schemeClr val="bg1"/>
                </a:solidFill>
              </a:rPr>
              <a:t>Long Range Tax Planning</a:t>
            </a:r>
          </a:p>
          <a:p>
            <a:r>
              <a:rPr lang="en-IN" sz="1400" dirty="0" smtClean="0">
                <a:solidFill>
                  <a:schemeClr val="bg1"/>
                </a:solidFill>
              </a:rPr>
              <a:t>Plan for more than a year to reduce tax</a:t>
            </a:r>
          </a:p>
          <a:p>
            <a:endParaRPr lang="en-IN" dirty="0">
              <a:solidFill>
                <a:schemeClr val="bg1"/>
              </a:solidFill>
            </a:endParaRPr>
          </a:p>
        </p:txBody>
      </p:sp>
      <p:sp>
        <p:nvSpPr>
          <p:cNvPr id="20" name="TextBox 19"/>
          <p:cNvSpPr txBox="1"/>
          <p:nvPr/>
        </p:nvSpPr>
        <p:spPr>
          <a:xfrm>
            <a:off x="5000628" y="2771663"/>
            <a:ext cx="3143272" cy="800219"/>
          </a:xfrm>
          <a:prstGeom prst="rect">
            <a:avLst/>
          </a:prstGeom>
          <a:noFill/>
        </p:spPr>
        <p:txBody>
          <a:bodyPr wrap="square" rtlCol="0">
            <a:spAutoFit/>
          </a:bodyPr>
          <a:lstStyle/>
          <a:p>
            <a:r>
              <a:rPr lang="en-IN" dirty="0" smtClean="0">
                <a:solidFill>
                  <a:schemeClr val="bg1"/>
                </a:solidFill>
              </a:rPr>
              <a:t>Permissive Tax Planning</a:t>
            </a:r>
          </a:p>
          <a:p>
            <a:r>
              <a:rPr lang="en-IN" sz="1400" dirty="0" smtClean="0">
                <a:solidFill>
                  <a:schemeClr val="bg1"/>
                </a:solidFill>
              </a:rPr>
              <a:t> Planning by taking advantage of </a:t>
            </a:r>
          </a:p>
          <a:p>
            <a:r>
              <a:rPr lang="en-IN" sz="1400" dirty="0" smtClean="0">
                <a:solidFill>
                  <a:schemeClr val="bg1"/>
                </a:solidFill>
              </a:rPr>
              <a:t>loopholes in the tax laws.</a:t>
            </a:r>
            <a:endParaRPr lang="en-IN" sz="1400" dirty="0">
              <a:solidFill>
                <a:schemeClr val="bg1"/>
              </a:solidFill>
            </a:endParaRPr>
          </a:p>
        </p:txBody>
      </p:sp>
      <p:sp>
        <p:nvSpPr>
          <p:cNvPr id="21" name="TextBox 20"/>
          <p:cNvSpPr txBox="1"/>
          <p:nvPr/>
        </p:nvSpPr>
        <p:spPr>
          <a:xfrm>
            <a:off x="5000628" y="4000510"/>
            <a:ext cx="3286148" cy="800219"/>
          </a:xfrm>
          <a:prstGeom prst="rect">
            <a:avLst/>
          </a:prstGeom>
          <a:noFill/>
        </p:spPr>
        <p:txBody>
          <a:bodyPr wrap="square" rtlCol="0">
            <a:spAutoFit/>
          </a:bodyPr>
          <a:lstStyle/>
          <a:p>
            <a:r>
              <a:rPr lang="en-IN" dirty="0" smtClean="0">
                <a:solidFill>
                  <a:schemeClr val="bg1"/>
                </a:solidFill>
              </a:rPr>
              <a:t>Purposive Tax Planning</a:t>
            </a:r>
          </a:p>
          <a:p>
            <a:r>
              <a:rPr lang="en-IN" sz="1400" dirty="0" smtClean="0">
                <a:solidFill>
                  <a:schemeClr val="bg1"/>
                </a:solidFill>
              </a:rPr>
              <a:t>Planning for achieving specific tax </a:t>
            </a:r>
          </a:p>
          <a:p>
            <a:r>
              <a:rPr lang="en-IN" sz="1400" dirty="0" smtClean="0">
                <a:solidFill>
                  <a:schemeClr val="bg1"/>
                </a:solidFill>
              </a:rPr>
              <a:t>objectives or purposes</a:t>
            </a:r>
            <a:endParaRPr lang="en-IN" sz="1400" dirty="0">
              <a:solidFill>
                <a:schemeClr val="bg1"/>
              </a:solidFill>
            </a:endParaRPr>
          </a:p>
        </p:txBody>
      </p:sp>
      <p:sp>
        <p:nvSpPr>
          <p:cNvPr id="23" name="Rectangle 15">
            <a:extLst>
              <a:ext uri="{FF2B5EF4-FFF2-40B4-BE49-F238E27FC236}">
                <a16:creationId xmlns="" xmlns:a16="http://schemas.microsoft.com/office/drawing/2014/main" id="{61FAD037-7AA9-4ECD-89F5-6DDEF68CA22E}"/>
              </a:ext>
            </a:extLst>
          </p:cNvPr>
          <p:cNvSpPr/>
          <p:nvPr/>
        </p:nvSpPr>
        <p:spPr>
          <a:xfrm rot="5400000">
            <a:off x="3857620" y="428610"/>
            <a:ext cx="500066" cy="642942"/>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ectangle 7">
            <a:extLst>
              <a:ext uri="{FF2B5EF4-FFF2-40B4-BE49-F238E27FC236}">
                <a16:creationId xmlns="" xmlns:a16="http://schemas.microsoft.com/office/drawing/2014/main" id="{4ECFC111-AE12-4F1A-A52B-4A85FA9EF01D}"/>
              </a:ext>
            </a:extLst>
          </p:cNvPr>
          <p:cNvSpPr/>
          <p:nvPr/>
        </p:nvSpPr>
        <p:spPr>
          <a:xfrm>
            <a:off x="3786182" y="1714494"/>
            <a:ext cx="642942" cy="500066"/>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ounded Rectangle 51">
            <a:extLst>
              <a:ext uri="{FF2B5EF4-FFF2-40B4-BE49-F238E27FC236}">
                <a16:creationId xmlns="" xmlns:a16="http://schemas.microsoft.com/office/drawing/2014/main" id="{B4FFB3DB-4891-43A3-93F3-84D4A5427744}"/>
              </a:ext>
            </a:extLst>
          </p:cNvPr>
          <p:cNvSpPr/>
          <p:nvPr/>
        </p:nvSpPr>
        <p:spPr>
          <a:xfrm rot="16200000" flipH="1">
            <a:off x="3786183" y="2857502"/>
            <a:ext cx="642941" cy="64294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6" name="Donut 24">
            <a:extLst>
              <a:ext uri="{FF2B5EF4-FFF2-40B4-BE49-F238E27FC236}">
                <a16:creationId xmlns="" xmlns:a16="http://schemas.microsoft.com/office/drawing/2014/main" id="{9ECA9D79-5AAF-4370-86BE-D323EAD24FA9}"/>
              </a:ext>
            </a:extLst>
          </p:cNvPr>
          <p:cNvSpPr/>
          <p:nvPr/>
        </p:nvSpPr>
        <p:spPr>
          <a:xfrm>
            <a:off x="3786182" y="4071948"/>
            <a:ext cx="642942" cy="64294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 xmlns:p14="http://schemas.microsoft.com/office/powerpoint/2010/main" val="3228106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14296"/>
            <a:ext cx="8820472" cy="576064"/>
          </a:xfrm>
        </p:spPr>
        <p:txBody>
          <a:bodyPr/>
          <a:lstStyle/>
          <a:p>
            <a:r>
              <a:rPr lang="en-US" altLang="ko-KR" sz="3200" b="1" dirty="0" smtClean="0">
                <a:effectLst>
                  <a:outerShdw blurRad="38100" dist="38100" dir="2700000" algn="tl">
                    <a:srgbClr val="000000">
                      <a:alpha val="43137"/>
                    </a:srgbClr>
                  </a:outerShdw>
                </a:effectLst>
                <a:latin typeface="Times New Roman" pitchFamily="18" charset="0"/>
                <a:cs typeface="Times New Roman" pitchFamily="18" charset="0"/>
              </a:rPr>
              <a:t>SCOPE AND COVERAGE OF STUDY</a:t>
            </a:r>
            <a:endParaRPr lang="ko-KR" alt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Oval 5"/>
          <p:cNvSpPr/>
          <p:nvPr/>
        </p:nvSpPr>
        <p:spPr>
          <a:xfrm>
            <a:off x="2411760" y="1678776"/>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2411760" y="2764323"/>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7"/>
          <p:cNvSpPr/>
          <p:nvPr/>
        </p:nvSpPr>
        <p:spPr>
          <a:xfrm>
            <a:off x="2411760" y="3880447"/>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Oval 8"/>
          <p:cNvSpPr/>
          <p:nvPr/>
        </p:nvSpPr>
        <p:spPr>
          <a:xfrm>
            <a:off x="6012160" y="1678776"/>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Oval 9"/>
          <p:cNvSpPr/>
          <p:nvPr/>
        </p:nvSpPr>
        <p:spPr>
          <a:xfrm>
            <a:off x="6012160" y="2794900"/>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Oval 10"/>
          <p:cNvSpPr/>
          <p:nvPr/>
        </p:nvSpPr>
        <p:spPr>
          <a:xfrm>
            <a:off x="6012160" y="3911024"/>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2" name="Elbow Connector 11"/>
          <p:cNvCxnSpPr>
            <a:stCxn id="6" idx="6"/>
          </p:cNvCxnSpPr>
          <p:nvPr/>
        </p:nvCxnSpPr>
        <p:spPr>
          <a:xfrm>
            <a:off x="3082245" y="2014019"/>
            <a:ext cx="1201723" cy="557731"/>
          </a:xfrm>
          <a:prstGeom prst="bentConnector3">
            <a:avLst>
              <a:gd name="adj1" fmla="val 59331"/>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6"/>
          </p:cNvCxnSpPr>
          <p:nvPr/>
        </p:nvCxnSpPr>
        <p:spPr>
          <a:xfrm>
            <a:off x="3082245" y="3099566"/>
            <a:ext cx="1345739" cy="335242"/>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6"/>
          </p:cNvCxnSpPr>
          <p:nvPr/>
        </p:nvCxnSpPr>
        <p:spPr>
          <a:xfrm flipV="1">
            <a:off x="3082245" y="3880447"/>
            <a:ext cx="1345739" cy="335243"/>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2"/>
          </p:cNvCxnSpPr>
          <p:nvPr/>
        </p:nvCxnSpPr>
        <p:spPr>
          <a:xfrm rot="10800000" flipV="1">
            <a:off x="4572000" y="2014018"/>
            <a:ext cx="1440160" cy="278865"/>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p:cNvCxnSpPr>
          <p:nvPr/>
        </p:nvCxnSpPr>
        <p:spPr>
          <a:xfrm rot="10800000">
            <a:off x="4716016" y="2715767"/>
            <a:ext cx="1296144" cy="414377"/>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1" idx="2"/>
          </p:cNvCxnSpPr>
          <p:nvPr/>
        </p:nvCxnSpPr>
        <p:spPr>
          <a:xfrm rot="10800000" flipV="1">
            <a:off x="4427984" y="4246266"/>
            <a:ext cx="1584177" cy="125683"/>
          </a:xfrm>
          <a:prstGeom prst="bentConnector3">
            <a:avLst>
              <a:gd name="adj1" fmla="val 43466"/>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40" name="Rectangle 9"/>
          <p:cNvSpPr/>
          <p:nvPr/>
        </p:nvSpPr>
        <p:spPr>
          <a:xfrm>
            <a:off x="6215074" y="3000378"/>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Rectangle 16"/>
          <p:cNvSpPr/>
          <p:nvPr/>
        </p:nvSpPr>
        <p:spPr>
          <a:xfrm rot="2700000">
            <a:off x="2620310" y="3996530"/>
            <a:ext cx="260043" cy="447156"/>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4" name="TextBox 43"/>
          <p:cNvSpPr txBox="1"/>
          <p:nvPr/>
        </p:nvSpPr>
        <p:spPr>
          <a:xfrm>
            <a:off x="395536" y="1785932"/>
            <a:ext cx="1801466" cy="369332"/>
          </a:xfrm>
          <a:prstGeom prst="rect">
            <a:avLst/>
          </a:prstGeom>
          <a:noFill/>
        </p:spPr>
        <p:txBody>
          <a:bodyPr wrap="square" rtlCol="0">
            <a:spAutoFit/>
          </a:bodyPr>
          <a:lstStyle/>
          <a:p>
            <a:pPr algn="r"/>
            <a:r>
              <a:rPr lang="en-US" altLang="ko-KR" b="1" dirty="0" smtClean="0">
                <a:solidFill>
                  <a:schemeClr val="bg1"/>
                </a:solidFill>
                <a:latin typeface="Times New Roman" pitchFamily="18" charset="0"/>
                <a:cs typeface="Times New Roman" pitchFamily="18" charset="0"/>
              </a:rPr>
              <a:t>Individual</a:t>
            </a:r>
            <a:endParaRPr lang="ko-KR" altLang="en-US" b="1" dirty="0">
              <a:solidFill>
                <a:schemeClr val="bg1"/>
              </a:solidFill>
              <a:latin typeface="Times New Roman" pitchFamily="18" charset="0"/>
              <a:cs typeface="Times New Roman" pitchFamily="18" charset="0"/>
            </a:endParaRPr>
          </a:p>
        </p:txBody>
      </p:sp>
      <p:sp>
        <p:nvSpPr>
          <p:cNvPr id="47" name="TextBox 46"/>
          <p:cNvSpPr txBox="1"/>
          <p:nvPr/>
        </p:nvSpPr>
        <p:spPr>
          <a:xfrm>
            <a:off x="395536" y="2857502"/>
            <a:ext cx="1801466" cy="369332"/>
          </a:xfrm>
          <a:prstGeom prst="rect">
            <a:avLst/>
          </a:prstGeom>
          <a:noFill/>
        </p:spPr>
        <p:txBody>
          <a:bodyPr wrap="square" rtlCol="0">
            <a:spAutoFit/>
          </a:bodyPr>
          <a:lstStyle/>
          <a:p>
            <a:pPr algn="r"/>
            <a:r>
              <a:rPr lang="en-US" altLang="ko-KR" b="1" dirty="0" smtClean="0">
                <a:solidFill>
                  <a:schemeClr val="bg1"/>
                </a:solidFill>
                <a:latin typeface="Times New Roman" pitchFamily="18" charset="0"/>
                <a:cs typeface="Times New Roman" pitchFamily="18" charset="0"/>
              </a:rPr>
              <a:t>Proprietorship</a:t>
            </a:r>
            <a:endParaRPr lang="ko-KR" altLang="en-US" b="1" dirty="0">
              <a:solidFill>
                <a:schemeClr val="bg1"/>
              </a:solidFill>
              <a:latin typeface="Times New Roman" pitchFamily="18" charset="0"/>
              <a:cs typeface="Times New Roman" pitchFamily="18" charset="0"/>
            </a:endParaRPr>
          </a:p>
        </p:txBody>
      </p:sp>
      <p:sp>
        <p:nvSpPr>
          <p:cNvPr id="50" name="TextBox 49"/>
          <p:cNvSpPr txBox="1"/>
          <p:nvPr/>
        </p:nvSpPr>
        <p:spPr>
          <a:xfrm>
            <a:off x="395536" y="4059806"/>
            <a:ext cx="1801466" cy="369332"/>
          </a:xfrm>
          <a:prstGeom prst="rect">
            <a:avLst/>
          </a:prstGeom>
          <a:noFill/>
        </p:spPr>
        <p:txBody>
          <a:bodyPr wrap="square" rtlCol="0">
            <a:spAutoFit/>
          </a:bodyPr>
          <a:lstStyle/>
          <a:p>
            <a:pPr algn="r"/>
            <a:r>
              <a:rPr lang="en-US" altLang="ko-KR" b="1" dirty="0" smtClean="0">
                <a:solidFill>
                  <a:schemeClr val="bg1"/>
                </a:solidFill>
                <a:latin typeface="Times New Roman" pitchFamily="18" charset="0"/>
                <a:cs typeface="Times New Roman" pitchFamily="18" charset="0"/>
              </a:rPr>
              <a:t>Company</a:t>
            </a:r>
            <a:endParaRPr lang="ko-KR" altLang="en-US" b="1" dirty="0">
              <a:solidFill>
                <a:schemeClr val="bg1"/>
              </a:solidFill>
              <a:latin typeface="Times New Roman" pitchFamily="18" charset="0"/>
              <a:cs typeface="Times New Roman" pitchFamily="18" charset="0"/>
            </a:endParaRPr>
          </a:p>
        </p:txBody>
      </p:sp>
      <p:sp>
        <p:nvSpPr>
          <p:cNvPr id="52" name="TextBox 51"/>
          <p:cNvSpPr txBox="1"/>
          <p:nvPr/>
        </p:nvSpPr>
        <p:spPr>
          <a:xfrm flipH="1">
            <a:off x="6948464" y="1714494"/>
            <a:ext cx="1981254" cy="584775"/>
          </a:xfrm>
          <a:prstGeom prst="rect">
            <a:avLst/>
          </a:prstGeom>
          <a:noFill/>
        </p:spPr>
        <p:txBody>
          <a:bodyPr wrap="square" rtlCol="0">
            <a:spAutoFit/>
          </a:bodyPr>
          <a:lstStyle/>
          <a:p>
            <a:r>
              <a:rPr lang="en-US" altLang="ko-KR" b="1" dirty="0" smtClean="0">
                <a:solidFill>
                  <a:schemeClr val="bg1"/>
                </a:solidFill>
                <a:latin typeface="Times New Roman" pitchFamily="18" charset="0"/>
                <a:cs typeface="Times New Roman" pitchFamily="18" charset="0"/>
              </a:rPr>
              <a:t>HUF</a:t>
            </a:r>
          </a:p>
          <a:p>
            <a:r>
              <a:rPr lang="en-US" altLang="ko-KR" sz="1400" dirty="0" smtClean="0">
                <a:solidFill>
                  <a:schemeClr val="bg1"/>
                </a:solidFill>
                <a:latin typeface="Times New Roman" pitchFamily="18" charset="0"/>
                <a:cs typeface="Times New Roman" pitchFamily="18" charset="0"/>
              </a:rPr>
              <a:t>Hindu Undivided Family</a:t>
            </a:r>
            <a:endParaRPr lang="en-US" altLang="ko-KR" sz="1400" dirty="0">
              <a:solidFill>
                <a:schemeClr val="bg1"/>
              </a:solidFill>
              <a:latin typeface="Times New Roman" pitchFamily="18" charset="0"/>
              <a:cs typeface="Times New Roman" pitchFamily="18" charset="0"/>
            </a:endParaRPr>
          </a:p>
        </p:txBody>
      </p:sp>
      <p:sp>
        <p:nvSpPr>
          <p:cNvPr id="55" name="TextBox 54"/>
          <p:cNvSpPr txBox="1"/>
          <p:nvPr/>
        </p:nvSpPr>
        <p:spPr>
          <a:xfrm flipH="1">
            <a:off x="6948464" y="2928940"/>
            <a:ext cx="1800000" cy="369332"/>
          </a:xfrm>
          <a:prstGeom prst="rect">
            <a:avLst/>
          </a:prstGeom>
          <a:noFill/>
        </p:spPr>
        <p:txBody>
          <a:bodyPr wrap="square" rtlCol="0">
            <a:spAutoFit/>
          </a:bodyPr>
          <a:lstStyle/>
          <a:p>
            <a:r>
              <a:rPr lang="en-US" altLang="ko-KR" b="1" dirty="0" smtClean="0">
                <a:solidFill>
                  <a:schemeClr val="bg1"/>
                </a:solidFill>
                <a:latin typeface="Times New Roman" pitchFamily="18" charset="0"/>
                <a:cs typeface="Times New Roman" pitchFamily="18" charset="0"/>
              </a:rPr>
              <a:t>Firm</a:t>
            </a:r>
            <a:endParaRPr lang="en-US" altLang="ko-KR" b="1" dirty="0">
              <a:solidFill>
                <a:schemeClr val="bg1"/>
              </a:solidFill>
              <a:latin typeface="Times New Roman" pitchFamily="18" charset="0"/>
              <a:cs typeface="Times New Roman" pitchFamily="18" charset="0"/>
            </a:endParaRPr>
          </a:p>
        </p:txBody>
      </p:sp>
      <p:sp>
        <p:nvSpPr>
          <p:cNvPr id="59" name="TextBox 58"/>
          <p:cNvSpPr txBox="1"/>
          <p:nvPr/>
        </p:nvSpPr>
        <p:spPr>
          <a:xfrm flipH="1">
            <a:off x="6948464" y="3929072"/>
            <a:ext cx="1800000" cy="584775"/>
          </a:xfrm>
          <a:prstGeom prst="rect">
            <a:avLst/>
          </a:prstGeom>
          <a:noFill/>
        </p:spPr>
        <p:txBody>
          <a:bodyPr wrap="square" rtlCol="0">
            <a:spAutoFit/>
          </a:bodyPr>
          <a:lstStyle/>
          <a:p>
            <a:r>
              <a:rPr lang="en-US" altLang="ko-KR" b="1" dirty="0" smtClean="0">
                <a:solidFill>
                  <a:schemeClr val="bg1"/>
                </a:solidFill>
                <a:latin typeface="Times New Roman" pitchFamily="18" charset="0"/>
                <a:cs typeface="Times New Roman" pitchFamily="18" charset="0"/>
              </a:rPr>
              <a:t>OPC</a:t>
            </a:r>
          </a:p>
          <a:p>
            <a:r>
              <a:rPr lang="en-US" altLang="ko-KR" sz="1400" dirty="0" smtClean="0">
                <a:solidFill>
                  <a:schemeClr val="bg1"/>
                </a:solidFill>
                <a:latin typeface="Times New Roman" pitchFamily="18" charset="0"/>
                <a:cs typeface="Times New Roman" pitchFamily="18" charset="0"/>
              </a:rPr>
              <a:t>One Person Company</a:t>
            </a:r>
            <a:endParaRPr lang="ko-KR" altLang="en-US" sz="1400" dirty="0">
              <a:solidFill>
                <a:schemeClr val="bg1"/>
              </a:solidFill>
              <a:latin typeface="Times New Roman" pitchFamily="18" charset="0"/>
              <a:cs typeface="Times New Roman" pitchFamily="18" charset="0"/>
            </a:endParaRPr>
          </a:p>
        </p:txBody>
      </p:sp>
      <p:sp>
        <p:nvSpPr>
          <p:cNvPr id="27" name="Round Same Side Corner Rectangle 8">
            <a:extLst>
              <a:ext uri="{FF2B5EF4-FFF2-40B4-BE49-F238E27FC236}">
                <a16:creationId xmlns="" xmlns:a16="http://schemas.microsoft.com/office/drawing/2014/main" id="{8FD3A086-6133-49F5-88F4-176D4E3E64FC}"/>
              </a:ext>
            </a:extLst>
          </p:cNvPr>
          <p:cNvSpPr/>
          <p:nvPr/>
        </p:nvSpPr>
        <p:spPr>
          <a:xfrm>
            <a:off x="2643174" y="1785932"/>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 Same Side Corner Rectangle 8">
            <a:extLst>
              <a:ext uri="{FF2B5EF4-FFF2-40B4-BE49-F238E27FC236}">
                <a16:creationId xmlns="" xmlns:a16="http://schemas.microsoft.com/office/drawing/2014/main" id="{8FD3A086-6133-49F5-88F4-176D4E3E64FC}"/>
              </a:ext>
            </a:extLst>
          </p:cNvPr>
          <p:cNvSpPr/>
          <p:nvPr/>
        </p:nvSpPr>
        <p:spPr>
          <a:xfrm>
            <a:off x="6143636" y="1857370"/>
            <a:ext cx="142876" cy="35719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aseline="-25000" dirty="0"/>
          </a:p>
        </p:txBody>
      </p:sp>
      <p:sp>
        <p:nvSpPr>
          <p:cNvPr id="29" name="Round Same Side Corner Rectangle 20">
            <a:extLst>
              <a:ext uri="{FF2B5EF4-FFF2-40B4-BE49-F238E27FC236}">
                <a16:creationId xmlns="" xmlns:a16="http://schemas.microsoft.com/office/drawing/2014/main" id="{A1347DD4-276A-48B5-A324-5916914DBA13}"/>
              </a:ext>
            </a:extLst>
          </p:cNvPr>
          <p:cNvSpPr/>
          <p:nvPr/>
        </p:nvSpPr>
        <p:spPr>
          <a:xfrm rot="10800000">
            <a:off x="6376114" y="1857370"/>
            <a:ext cx="196150" cy="36250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Round Same Side Corner Rectangle 8">
            <a:extLst>
              <a:ext uri="{FF2B5EF4-FFF2-40B4-BE49-F238E27FC236}">
                <a16:creationId xmlns="" xmlns:a16="http://schemas.microsoft.com/office/drawing/2014/main" id="{8FD3A086-6133-49F5-88F4-176D4E3E64FC}"/>
              </a:ext>
            </a:extLst>
          </p:cNvPr>
          <p:cNvSpPr/>
          <p:nvPr/>
        </p:nvSpPr>
        <p:spPr>
          <a:xfrm>
            <a:off x="6286512" y="1928808"/>
            <a:ext cx="133352" cy="27622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aseline="-25000" dirty="0"/>
          </a:p>
        </p:txBody>
      </p:sp>
      <p:sp>
        <p:nvSpPr>
          <p:cNvPr id="32" name="Isosceles Triangle 68">
            <a:extLst>
              <a:ext uri="{FF2B5EF4-FFF2-40B4-BE49-F238E27FC236}">
                <a16:creationId xmlns="" xmlns:a16="http://schemas.microsoft.com/office/drawing/2014/main" id="{A4B75607-BC63-4432-ACAB-6DA7FB4323E5}"/>
              </a:ext>
            </a:extLst>
          </p:cNvPr>
          <p:cNvSpPr/>
          <p:nvPr/>
        </p:nvSpPr>
        <p:spPr>
          <a:xfrm rot="10800000">
            <a:off x="6215075" y="4000510"/>
            <a:ext cx="21431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3" name="Round Same Side Corner Rectangle 36">
            <a:extLst>
              <a:ext uri="{FF2B5EF4-FFF2-40B4-BE49-F238E27FC236}">
                <a16:creationId xmlns="" xmlns:a16="http://schemas.microsoft.com/office/drawing/2014/main" id="{EC755111-A59B-4043-A8D3-BB5581FC9777}"/>
              </a:ext>
            </a:extLst>
          </p:cNvPr>
          <p:cNvSpPr/>
          <p:nvPr/>
        </p:nvSpPr>
        <p:spPr>
          <a:xfrm>
            <a:off x="2571737" y="2928940"/>
            <a:ext cx="357190"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 xmlns:p14="http://schemas.microsoft.com/office/powerpoint/2010/main" val="2751104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4801630" y="2283902"/>
            <a:ext cx="3910322" cy="1656000"/>
          </a:xfrm>
          <a:custGeom>
            <a:avLst/>
            <a:gdLst/>
            <a:ahLst/>
            <a:cxnLst/>
            <a:rect l="l" t="t" r="r" b="b"/>
            <a:pathLst>
              <a:path w="3910322" h="1656000">
                <a:moveTo>
                  <a:pt x="184" y="0"/>
                </a:moveTo>
                <a:lnTo>
                  <a:pt x="3082322" y="0"/>
                </a:lnTo>
                <a:lnTo>
                  <a:pt x="3910322" y="828000"/>
                </a:lnTo>
                <a:lnTo>
                  <a:pt x="3082322" y="1656000"/>
                </a:lnTo>
                <a:lnTo>
                  <a:pt x="0" y="1656000"/>
                </a:lnTo>
                <a:lnTo>
                  <a:pt x="828092" y="827908"/>
                </a:lnTo>
                <a:close/>
              </a:path>
            </a:pathLst>
          </a:custGeom>
          <a:solidFill>
            <a:schemeClr val="bg1">
              <a:alpha val="50000"/>
            </a:schemeClr>
          </a:solidFill>
          <a:ln w="698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ext Placeholder 1"/>
          <p:cNvSpPr>
            <a:spLocks noGrp="1"/>
          </p:cNvSpPr>
          <p:nvPr>
            <p:ph type="body" sz="quarter" idx="10"/>
          </p:nvPr>
        </p:nvSpPr>
        <p:spPr>
          <a:xfrm>
            <a:off x="323528" y="209736"/>
            <a:ext cx="8820472" cy="576064"/>
          </a:xfrm>
        </p:spPr>
        <p:txBody>
          <a:bodyPr/>
          <a:lstStyle/>
          <a:p>
            <a:r>
              <a:rPr lang="en-US" altLang="ko-KR" sz="3200" b="1" dirty="0" smtClean="0">
                <a:latin typeface="Times New Roman" pitchFamily="18" charset="0"/>
                <a:cs typeface="Times New Roman" pitchFamily="18" charset="0"/>
              </a:rPr>
              <a:t>RESEARCH DESIGN AND METHODOLOGY</a:t>
            </a:r>
            <a:endParaRPr lang="ko-KR" altLang="en-US" sz="3200" b="1" dirty="0">
              <a:latin typeface="Times New Roman" pitchFamily="18" charset="0"/>
              <a:cs typeface="Times New Roman" pitchFamily="18" charset="0"/>
            </a:endParaRPr>
          </a:p>
        </p:txBody>
      </p:sp>
      <p:sp>
        <p:nvSpPr>
          <p:cNvPr id="4" name="Pentagon 3"/>
          <p:cNvSpPr/>
          <p:nvPr/>
        </p:nvSpPr>
        <p:spPr>
          <a:xfrm>
            <a:off x="-5630" y="2283718"/>
            <a:ext cx="5364088" cy="1656184"/>
          </a:xfrm>
          <a:prstGeom prst="homePlat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Oval 21"/>
          <p:cNvSpPr>
            <a:spLocks noChangeAspect="1"/>
          </p:cNvSpPr>
          <p:nvPr/>
        </p:nvSpPr>
        <p:spPr>
          <a:xfrm>
            <a:off x="2657865" y="2863851"/>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accent4"/>
              </a:solidFill>
            </a:endParaRPr>
          </a:p>
        </p:txBody>
      </p:sp>
      <p:sp>
        <p:nvSpPr>
          <p:cNvPr id="9" name="Rectangle 9"/>
          <p:cNvSpPr/>
          <p:nvPr/>
        </p:nvSpPr>
        <p:spPr>
          <a:xfrm>
            <a:off x="5796136" y="2621884"/>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ounded Rectangle 27"/>
          <p:cNvSpPr/>
          <p:nvPr/>
        </p:nvSpPr>
        <p:spPr>
          <a:xfrm>
            <a:off x="357158" y="2888558"/>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5" name="Group 10"/>
          <p:cNvGrpSpPr/>
          <p:nvPr/>
        </p:nvGrpSpPr>
        <p:grpSpPr>
          <a:xfrm>
            <a:off x="785786" y="2428874"/>
            <a:ext cx="1857388" cy="1266617"/>
            <a:chOff x="1062658" y="3986014"/>
            <a:chExt cx="1728192" cy="1266617"/>
          </a:xfrm>
        </p:grpSpPr>
        <p:sp>
          <p:nvSpPr>
            <p:cNvPr id="12" name="TextBox 11"/>
            <p:cNvSpPr txBox="1"/>
            <p:nvPr/>
          </p:nvSpPr>
          <p:spPr>
            <a:xfrm>
              <a:off x="1062658" y="3986014"/>
              <a:ext cx="1728192" cy="307777"/>
            </a:xfrm>
            <a:prstGeom prst="rect">
              <a:avLst/>
            </a:prstGeom>
            <a:noFill/>
          </p:spPr>
          <p:txBody>
            <a:bodyPr wrap="square" rtlCol="0">
              <a:spAutoFit/>
            </a:bodyPr>
            <a:lstStyle/>
            <a:p>
              <a:r>
                <a:rPr lang="en-US" altLang="ko-KR" sz="1400" b="1" dirty="0" smtClean="0">
                  <a:solidFill>
                    <a:schemeClr val="accent1"/>
                  </a:solidFill>
                  <a:latin typeface="Times New Roman" pitchFamily="18" charset="0"/>
                  <a:cs typeface="Times New Roman" pitchFamily="18" charset="0"/>
                </a:rPr>
                <a:t>Primary Data</a:t>
              </a:r>
              <a:endParaRPr lang="ko-KR" altLang="en-US" sz="1400" b="1" dirty="0">
                <a:solidFill>
                  <a:schemeClr val="accent1"/>
                </a:solidFill>
                <a:latin typeface="Times New Roman" pitchFamily="18" charset="0"/>
                <a:cs typeface="Times New Roman" pitchFamily="18" charset="0"/>
              </a:endParaRPr>
            </a:p>
          </p:txBody>
        </p:sp>
        <p:sp>
          <p:nvSpPr>
            <p:cNvPr id="13" name="TextBox 12"/>
            <p:cNvSpPr txBox="1"/>
            <p:nvPr/>
          </p:nvSpPr>
          <p:spPr>
            <a:xfrm>
              <a:off x="1062658" y="4236968"/>
              <a:ext cx="1728192" cy="1015663"/>
            </a:xfrm>
            <a:prstGeom prst="rect">
              <a:avLst/>
            </a:prstGeom>
            <a:noFill/>
          </p:spPr>
          <p:txBody>
            <a:bodyPr wrap="square" rtlCol="0">
              <a:spAutoFit/>
            </a:bodyPr>
            <a:lstStyle/>
            <a:p>
              <a:r>
                <a:rPr lang="en-US" altLang="ko-KR" sz="1200" dirty="0" smtClean="0">
                  <a:solidFill>
                    <a:schemeClr val="accent1"/>
                  </a:solidFill>
                  <a:latin typeface="Times New Roman" pitchFamily="18" charset="0"/>
                  <a:cs typeface="Times New Roman" pitchFamily="18" charset="0"/>
                </a:rPr>
                <a:t>To know what people done to save money from tax and how do they allocate their funds and mentality about tax planning</a:t>
              </a:r>
              <a:endParaRPr lang="en-US" altLang="ko-KR" sz="1200" dirty="0">
                <a:solidFill>
                  <a:schemeClr val="accent1"/>
                </a:solidFill>
                <a:latin typeface="Times New Roman" pitchFamily="18" charset="0"/>
                <a:cs typeface="Times New Roman" pitchFamily="18" charset="0"/>
              </a:endParaRPr>
            </a:p>
          </p:txBody>
        </p:sp>
      </p:grpSp>
      <p:sp>
        <p:nvSpPr>
          <p:cNvPr id="16" name="TextBox 15"/>
          <p:cNvSpPr txBox="1"/>
          <p:nvPr/>
        </p:nvSpPr>
        <p:spPr>
          <a:xfrm>
            <a:off x="3059832" y="2357436"/>
            <a:ext cx="2012234" cy="1569660"/>
          </a:xfrm>
          <a:prstGeom prst="rect">
            <a:avLst/>
          </a:prstGeom>
          <a:noFill/>
        </p:spPr>
        <p:txBody>
          <a:bodyPr wrap="square" rtlCol="0">
            <a:spAutoFit/>
          </a:bodyPr>
          <a:lstStyle/>
          <a:p>
            <a:r>
              <a:rPr lang="en-US" altLang="ko-KR" sz="1200" b="1" dirty="0" smtClean="0">
                <a:solidFill>
                  <a:schemeClr val="accent3"/>
                </a:solidFill>
                <a:latin typeface="Times New Roman" pitchFamily="18" charset="0"/>
                <a:cs typeface="Times New Roman" pitchFamily="18" charset="0"/>
              </a:rPr>
              <a:t>Data collection</a:t>
            </a:r>
          </a:p>
          <a:p>
            <a:r>
              <a:rPr lang="en-US" altLang="ko-KR" sz="1200" dirty="0" smtClean="0">
                <a:solidFill>
                  <a:schemeClr val="accent3"/>
                </a:solidFill>
                <a:latin typeface="Times New Roman" pitchFamily="18" charset="0"/>
                <a:cs typeface="Times New Roman" pitchFamily="18" charset="0"/>
              </a:rPr>
              <a:t>Google form</a:t>
            </a:r>
          </a:p>
          <a:p>
            <a:r>
              <a:rPr lang="en-US" altLang="ko-KR" sz="1200" b="1" dirty="0" smtClean="0">
                <a:solidFill>
                  <a:schemeClr val="accent3"/>
                </a:solidFill>
                <a:latin typeface="Times New Roman" pitchFamily="18" charset="0"/>
                <a:cs typeface="Times New Roman" pitchFamily="18" charset="0"/>
              </a:rPr>
              <a:t>Respondents</a:t>
            </a:r>
          </a:p>
          <a:p>
            <a:r>
              <a:rPr lang="en-US" altLang="ko-KR" sz="1200" dirty="0" smtClean="0">
                <a:solidFill>
                  <a:schemeClr val="accent3"/>
                </a:solidFill>
                <a:latin typeface="Times New Roman" pitchFamily="18" charset="0"/>
                <a:cs typeface="Times New Roman" pitchFamily="18" charset="0"/>
              </a:rPr>
              <a:t>From Gujarat</a:t>
            </a:r>
          </a:p>
          <a:p>
            <a:r>
              <a:rPr lang="en-US" altLang="ko-KR" sz="1200" b="1" dirty="0" smtClean="0">
                <a:solidFill>
                  <a:schemeClr val="accent3"/>
                </a:solidFill>
                <a:latin typeface="Times New Roman" pitchFamily="18" charset="0"/>
                <a:cs typeface="Times New Roman" pitchFamily="18" charset="0"/>
              </a:rPr>
              <a:t>Data Analysis</a:t>
            </a:r>
          </a:p>
          <a:p>
            <a:r>
              <a:rPr lang="en-US" altLang="ko-KR" sz="1200" dirty="0" smtClean="0">
                <a:solidFill>
                  <a:schemeClr val="accent3"/>
                </a:solidFill>
                <a:latin typeface="Times New Roman" pitchFamily="18" charset="0"/>
                <a:cs typeface="Times New Roman" pitchFamily="18" charset="0"/>
              </a:rPr>
              <a:t>Graphs, Charts and table</a:t>
            </a:r>
          </a:p>
          <a:p>
            <a:r>
              <a:rPr lang="en-US" altLang="ko-KR" sz="1200" b="1" dirty="0" smtClean="0">
                <a:solidFill>
                  <a:schemeClr val="accent3"/>
                </a:solidFill>
                <a:latin typeface="Times New Roman" pitchFamily="18" charset="0"/>
                <a:cs typeface="Times New Roman" pitchFamily="18" charset="0"/>
              </a:rPr>
              <a:t>Sampling Technique</a:t>
            </a:r>
          </a:p>
          <a:p>
            <a:r>
              <a:rPr lang="en-US" altLang="ko-KR" sz="1200" dirty="0" smtClean="0">
                <a:solidFill>
                  <a:schemeClr val="accent3"/>
                </a:solidFill>
                <a:latin typeface="Times New Roman" pitchFamily="18" charset="0"/>
                <a:cs typeface="Times New Roman" pitchFamily="18" charset="0"/>
              </a:rPr>
              <a:t>Simple Random</a:t>
            </a:r>
            <a:endParaRPr lang="en-US" altLang="ko-KR" sz="1200" dirty="0">
              <a:solidFill>
                <a:schemeClr val="accent3"/>
              </a:solidFill>
              <a:latin typeface="Times New Roman" pitchFamily="18" charset="0"/>
              <a:cs typeface="Times New Roman" pitchFamily="18" charset="0"/>
            </a:endParaRPr>
          </a:p>
        </p:txBody>
      </p:sp>
      <p:grpSp>
        <p:nvGrpSpPr>
          <p:cNvPr id="11" name="Group 16"/>
          <p:cNvGrpSpPr/>
          <p:nvPr/>
        </p:nvGrpSpPr>
        <p:grpSpPr>
          <a:xfrm>
            <a:off x="6228184" y="2558407"/>
            <a:ext cx="1915716" cy="1081951"/>
            <a:chOff x="1062658" y="3986014"/>
            <a:chExt cx="1728192" cy="1081951"/>
          </a:xfrm>
        </p:grpSpPr>
        <p:sp>
          <p:nvSpPr>
            <p:cNvPr id="18" name="TextBox 17"/>
            <p:cNvSpPr txBox="1"/>
            <p:nvPr/>
          </p:nvSpPr>
          <p:spPr>
            <a:xfrm>
              <a:off x="1062658" y="3986014"/>
              <a:ext cx="1728192" cy="307777"/>
            </a:xfrm>
            <a:prstGeom prst="rect">
              <a:avLst/>
            </a:prstGeom>
            <a:noFill/>
          </p:spPr>
          <p:txBody>
            <a:bodyPr wrap="square" rtlCol="0">
              <a:spAutoFit/>
            </a:bodyPr>
            <a:lstStyle/>
            <a:p>
              <a:r>
                <a:rPr lang="en-US" altLang="ko-KR" sz="1400" b="1" dirty="0" smtClean="0">
                  <a:solidFill>
                    <a:schemeClr val="bg1"/>
                  </a:solidFill>
                  <a:latin typeface="Times New Roman" pitchFamily="18" charset="0"/>
                  <a:cs typeface="Times New Roman" pitchFamily="18" charset="0"/>
                </a:rPr>
                <a:t>Secondary Data</a:t>
              </a:r>
              <a:endParaRPr lang="ko-KR" altLang="en-US" sz="1400" b="1" dirty="0">
                <a:solidFill>
                  <a:schemeClr val="bg1"/>
                </a:solidFill>
                <a:latin typeface="Times New Roman" pitchFamily="18" charset="0"/>
                <a:cs typeface="Times New Roman" pitchFamily="18" charset="0"/>
              </a:endParaRPr>
            </a:p>
          </p:txBody>
        </p:sp>
        <p:sp>
          <p:nvSpPr>
            <p:cNvPr id="19" name="TextBox 18"/>
            <p:cNvSpPr txBox="1"/>
            <p:nvPr/>
          </p:nvSpPr>
          <p:spPr>
            <a:xfrm>
              <a:off x="1062658" y="4236968"/>
              <a:ext cx="1728192" cy="830997"/>
            </a:xfrm>
            <a:prstGeom prst="rect">
              <a:avLst/>
            </a:prstGeom>
            <a:noFill/>
          </p:spPr>
          <p:txBody>
            <a:bodyPr wrap="square" rtlCol="0">
              <a:spAutoFit/>
            </a:bodyPr>
            <a:lstStyle/>
            <a:p>
              <a:r>
                <a:rPr lang="en-US" altLang="ko-KR" sz="1200" dirty="0" smtClean="0">
                  <a:solidFill>
                    <a:schemeClr val="bg1"/>
                  </a:solidFill>
                  <a:cs typeface="Arial" pitchFamily="34" charset="0"/>
                </a:rPr>
                <a:t>Income Tax  Act, 1969</a:t>
              </a:r>
            </a:p>
            <a:p>
              <a:r>
                <a:rPr lang="en-US" altLang="ko-KR" sz="1200" dirty="0" smtClean="0">
                  <a:solidFill>
                    <a:schemeClr val="bg1"/>
                  </a:solidFill>
                  <a:cs typeface="Arial" pitchFamily="34" charset="0"/>
                </a:rPr>
                <a:t>ICAI Module</a:t>
              </a:r>
            </a:p>
            <a:p>
              <a:r>
                <a:rPr lang="en-US" altLang="ko-KR" sz="1200" dirty="0" smtClean="0">
                  <a:solidFill>
                    <a:schemeClr val="bg1"/>
                  </a:solidFill>
                  <a:cs typeface="Arial" pitchFamily="34" charset="0"/>
                </a:rPr>
                <a:t>Government Institute</a:t>
              </a:r>
            </a:p>
            <a:p>
              <a:r>
                <a:rPr lang="en-US" altLang="ko-KR" sz="1200" dirty="0" smtClean="0">
                  <a:solidFill>
                    <a:schemeClr val="bg1"/>
                  </a:solidFill>
                  <a:cs typeface="Arial" pitchFamily="34" charset="0"/>
                </a:rPr>
                <a:t>ICICI  Bank</a:t>
              </a:r>
              <a:endParaRPr lang="en-US" altLang="ko-KR" sz="1200" dirty="0">
                <a:solidFill>
                  <a:schemeClr val="bg1"/>
                </a:solidFill>
                <a:cs typeface="Arial" pitchFamily="34" charset="0"/>
              </a:endParaRPr>
            </a:p>
          </p:txBody>
        </p:sp>
      </p:grpSp>
      <p:sp>
        <p:nvSpPr>
          <p:cNvPr id="20" name="Rectangle 16"/>
          <p:cNvSpPr/>
          <p:nvPr/>
        </p:nvSpPr>
        <p:spPr>
          <a:xfrm rot="2700000">
            <a:off x="241499" y="1447162"/>
            <a:ext cx="202406" cy="362876"/>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TextBox 22"/>
          <p:cNvSpPr txBox="1"/>
          <p:nvPr/>
        </p:nvSpPr>
        <p:spPr>
          <a:xfrm>
            <a:off x="571472" y="928676"/>
            <a:ext cx="8215370" cy="1569660"/>
          </a:xfrm>
          <a:prstGeom prst="rect">
            <a:avLst/>
          </a:prstGeom>
          <a:noFill/>
        </p:spPr>
        <p:txBody>
          <a:bodyPr wrap="square" rtlCol="0">
            <a:spAutoFit/>
          </a:bodyPr>
          <a:lstStyle/>
          <a:p>
            <a:r>
              <a:rPr lang="en-IN" sz="1400" dirty="0" smtClean="0">
                <a:solidFill>
                  <a:schemeClr val="bg1"/>
                </a:solidFill>
                <a:latin typeface="Times New Roman" pitchFamily="18" charset="0"/>
                <a:cs typeface="Times New Roman" pitchFamily="18" charset="0"/>
              </a:rPr>
              <a:t>In research we will go in detail about the people’s perception about tax planning and their mentally through a survey report and different available tax deduction sources and investment by which we can reduce tax liability and know about government schemes and also have a case study with a normal way of tax payment and on other side by a planned way tax filing.</a:t>
            </a:r>
          </a:p>
          <a:p>
            <a:r>
              <a:rPr lang="en-IN" sz="1400" dirty="0" smtClean="0">
                <a:solidFill>
                  <a:schemeClr val="bg1"/>
                </a:solidFill>
                <a:latin typeface="Times New Roman" pitchFamily="18" charset="0"/>
                <a:cs typeface="Times New Roman" pitchFamily="18" charset="0"/>
              </a:rPr>
              <a:t>The research will be a mixed-methods study, combining survey data collected through Google Form and secondary data analysis.</a:t>
            </a:r>
          </a:p>
          <a:p>
            <a:r>
              <a:rPr lang="en-IN" sz="1200" dirty="0" smtClean="0">
                <a:solidFill>
                  <a:schemeClr val="bg1"/>
                </a:solidFill>
              </a:rPr>
              <a:t> </a:t>
            </a:r>
            <a:endParaRPr lang="en-IN" sz="1200" dirty="0">
              <a:solidFill>
                <a:schemeClr val="bg1"/>
              </a:solidFill>
            </a:endParaRPr>
          </a:p>
        </p:txBody>
      </p:sp>
      <p:sp>
        <p:nvSpPr>
          <p:cNvPr id="24" name="TextBox 23"/>
          <p:cNvSpPr txBox="1"/>
          <p:nvPr/>
        </p:nvSpPr>
        <p:spPr>
          <a:xfrm>
            <a:off x="507062" y="4253225"/>
            <a:ext cx="8136904" cy="523220"/>
          </a:xfrm>
          <a:prstGeom prst="rect">
            <a:avLst/>
          </a:prstGeom>
          <a:noFill/>
        </p:spPr>
        <p:txBody>
          <a:bodyPr wrap="square" rtlCol="0">
            <a:spAutoFit/>
          </a:bodyPr>
          <a:lstStyle/>
          <a:p>
            <a:r>
              <a:rPr lang="en-IN" sz="1400" dirty="0" smtClean="0">
                <a:solidFill>
                  <a:schemeClr val="bg1"/>
                </a:solidFill>
                <a:latin typeface="Times New Roman" pitchFamily="18" charset="0"/>
                <a:cs typeface="Times New Roman" pitchFamily="18" charset="0"/>
              </a:rPr>
              <a:t>Tax planning research study also provide insights into how individuals can effectively manage their tax obligations and enhance their financial well-being is what makes it significant.</a:t>
            </a:r>
            <a:endParaRPr lang="en-US" altLang="ko-KR" sz="14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8159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SIGNIFICANCE OF STUDY</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sz="quarter" idx="11"/>
          </p:nvPr>
        </p:nvSpPr>
        <p:spPr>
          <a:xfrm>
            <a:off x="1619672" y="1071552"/>
            <a:ext cx="7524328" cy="3714776"/>
          </a:xfrm>
        </p:spPr>
        <p:txBody>
          <a:bodyPr/>
          <a:lstStyle/>
          <a:p>
            <a:pPr>
              <a:buFont typeface="Arial" pitchFamily="34" charset="0"/>
              <a:buChar char="•"/>
            </a:pPr>
            <a:r>
              <a:rPr lang="en-IN" sz="1600" b="1" dirty="0" smtClean="0">
                <a:latin typeface="Times New Roman" pitchFamily="18" charset="0"/>
                <a:cs typeface="Times New Roman" pitchFamily="18" charset="0"/>
              </a:rPr>
              <a:t>    Increasing Tax Knowledge</a:t>
            </a:r>
          </a:p>
          <a:p>
            <a:pPr>
              <a:buFont typeface="Arial" pitchFamily="34" charset="0"/>
              <a:buChar char="•"/>
            </a:pPr>
            <a:endParaRPr lang="en-IN" sz="1600" b="1" dirty="0" smtClean="0">
              <a:latin typeface="Times New Roman" pitchFamily="18" charset="0"/>
              <a:cs typeface="Times New Roman" pitchFamily="18" charset="0"/>
            </a:endParaRPr>
          </a:p>
          <a:p>
            <a:pPr>
              <a:buFont typeface="Arial" pitchFamily="34" charset="0"/>
              <a:buChar char="•"/>
            </a:pPr>
            <a:r>
              <a:rPr lang="en-IN" sz="1600" b="1" dirty="0" smtClean="0">
                <a:latin typeface="Times New Roman" pitchFamily="18" charset="0"/>
                <a:cs typeface="Times New Roman" pitchFamily="18" charset="0"/>
              </a:rPr>
              <a:t>    Help to Change People’s Mentality</a:t>
            </a:r>
          </a:p>
          <a:p>
            <a:pPr>
              <a:buFont typeface="Arial" pitchFamily="34" charset="0"/>
              <a:buChar char="•"/>
            </a:pPr>
            <a:endParaRPr lang="en-IN" sz="1600" b="1" dirty="0" smtClean="0">
              <a:latin typeface="Times New Roman" pitchFamily="18" charset="0"/>
              <a:cs typeface="Times New Roman" pitchFamily="18" charset="0"/>
            </a:endParaRPr>
          </a:p>
          <a:p>
            <a:pPr>
              <a:buFont typeface="Arial" pitchFamily="34" charset="0"/>
              <a:buChar char="•"/>
            </a:pPr>
            <a:r>
              <a:rPr lang="en-IN" sz="1600" b="1" dirty="0" smtClean="0">
                <a:latin typeface="Times New Roman" pitchFamily="18" charset="0"/>
                <a:cs typeface="Times New Roman" pitchFamily="18" charset="0"/>
              </a:rPr>
              <a:t>    Tax Savings to the Fullest</a:t>
            </a:r>
          </a:p>
          <a:p>
            <a:pPr>
              <a:buFont typeface="Arial" pitchFamily="34" charset="0"/>
              <a:buChar char="•"/>
            </a:pPr>
            <a:endParaRPr lang="en-IN" sz="1600" b="1" dirty="0" smtClean="0">
              <a:latin typeface="Times New Roman" pitchFamily="18" charset="0"/>
              <a:cs typeface="Times New Roman" pitchFamily="18" charset="0"/>
            </a:endParaRPr>
          </a:p>
          <a:p>
            <a:pPr>
              <a:buFont typeface="Arial" pitchFamily="34" charset="0"/>
              <a:buChar char="•"/>
            </a:pPr>
            <a:r>
              <a:rPr lang="en-IN" sz="1600" b="1" dirty="0" smtClean="0">
                <a:latin typeface="Times New Roman" pitchFamily="18" charset="0"/>
                <a:cs typeface="Times New Roman" pitchFamily="18" charset="0"/>
              </a:rPr>
              <a:t>    Reduced Tax Obligation</a:t>
            </a:r>
          </a:p>
          <a:p>
            <a:pPr>
              <a:buFont typeface="Arial" pitchFamily="34" charset="0"/>
              <a:buChar char="•"/>
            </a:pPr>
            <a:endParaRPr lang="en-IN" sz="1600" b="1" dirty="0" smtClean="0">
              <a:latin typeface="Times New Roman" pitchFamily="18" charset="0"/>
              <a:cs typeface="Times New Roman" pitchFamily="18" charset="0"/>
            </a:endParaRPr>
          </a:p>
          <a:p>
            <a:pPr>
              <a:buFont typeface="Arial" pitchFamily="34" charset="0"/>
              <a:buChar char="•"/>
            </a:pPr>
            <a:r>
              <a:rPr lang="en-IN" sz="1600" b="1" dirty="0" smtClean="0">
                <a:latin typeface="Times New Roman" pitchFamily="18" charset="0"/>
                <a:cs typeface="Times New Roman" pitchFamily="18" charset="0"/>
              </a:rPr>
              <a:t>    Illuminating Strategy Choices</a:t>
            </a:r>
          </a:p>
          <a:p>
            <a:pPr>
              <a:buFont typeface="Arial" pitchFamily="34" charset="0"/>
              <a:buChar char="•"/>
            </a:pPr>
            <a:endParaRPr lang="en-IN" sz="1600" b="1" dirty="0" smtClean="0">
              <a:latin typeface="Times New Roman" pitchFamily="18" charset="0"/>
              <a:cs typeface="Times New Roman" pitchFamily="18" charset="0"/>
            </a:endParaRPr>
          </a:p>
          <a:p>
            <a:pPr>
              <a:buFont typeface="Arial" pitchFamily="34" charset="0"/>
              <a:buChar char="•"/>
            </a:pPr>
            <a:r>
              <a:rPr lang="en-IN" sz="1600" b="1" dirty="0" smtClean="0">
                <a:latin typeface="Times New Roman" pitchFamily="18" charset="0"/>
                <a:cs typeface="Times New Roman" pitchFamily="18" charset="0"/>
              </a:rPr>
              <a:t>    Planning for the Future</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DATA  ANALYSIS AND INTERPRETATION</a:t>
            </a:r>
            <a:endParaRPr lang="en-IN" sz="32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image6.png" descr="Forms response chart. Question title: Age of assessee. Number of responses: 51 responses."/>
          <p:cNvPicPr/>
          <p:nvPr/>
        </p:nvPicPr>
        <p:blipFill>
          <a:blip r:embed="rId2" cstate="print"/>
          <a:srcRect l="1408" t="3346" r="22535" b="9665"/>
          <a:stretch>
            <a:fillRect/>
          </a:stretch>
        </p:blipFill>
        <p:spPr>
          <a:xfrm>
            <a:off x="428596" y="857238"/>
            <a:ext cx="3929090" cy="1928826"/>
          </a:xfrm>
          <a:prstGeom prst="rect">
            <a:avLst/>
          </a:prstGeom>
          <a:ln/>
        </p:spPr>
      </p:pic>
      <p:pic>
        <p:nvPicPr>
          <p:cNvPr id="5" name="image1.png" descr="Forms response chart. Question title: Gender of Assessee. Number of responses: 51 responses."/>
          <p:cNvPicPr/>
          <p:nvPr/>
        </p:nvPicPr>
        <p:blipFill>
          <a:blip r:embed="rId3" cstate="print"/>
          <a:srcRect t="5592" r="26317" b="5592"/>
          <a:stretch>
            <a:fillRect/>
          </a:stretch>
        </p:blipFill>
        <p:spPr>
          <a:xfrm>
            <a:off x="4714876" y="857238"/>
            <a:ext cx="3857652" cy="1857388"/>
          </a:xfrm>
          <a:prstGeom prst="rect">
            <a:avLst/>
          </a:prstGeom>
          <a:ln/>
        </p:spPr>
      </p:pic>
      <p:pic>
        <p:nvPicPr>
          <p:cNvPr id="6" name="image4.png" descr="Forms response chart. Question title: Occupation of Assessee. Number of responses: 51 responses."/>
          <p:cNvPicPr/>
          <p:nvPr/>
        </p:nvPicPr>
        <p:blipFill>
          <a:blip r:embed="rId4" cstate="print"/>
          <a:srcRect l="1387" t="2632" r="20085" b="5592"/>
          <a:stretch>
            <a:fillRect/>
          </a:stretch>
        </p:blipFill>
        <p:spPr>
          <a:xfrm>
            <a:off x="428596" y="2786064"/>
            <a:ext cx="3929090" cy="1928826"/>
          </a:xfrm>
          <a:prstGeom prst="rect">
            <a:avLst/>
          </a:prstGeom>
          <a:ln/>
        </p:spPr>
      </p:pic>
      <p:pic>
        <p:nvPicPr>
          <p:cNvPr id="7" name="image3.png" descr="Forms response chart. Question title: Income Slab. Number of responses: 51 responses."/>
          <p:cNvPicPr/>
          <p:nvPr/>
        </p:nvPicPr>
        <p:blipFill>
          <a:blip r:embed="rId5" cstate="print"/>
          <a:srcRect l="1387" t="5592" r="17883" b="2631"/>
          <a:stretch>
            <a:fillRect/>
          </a:stretch>
        </p:blipFill>
        <p:spPr>
          <a:xfrm>
            <a:off x="4714876" y="2714626"/>
            <a:ext cx="3857652" cy="2000264"/>
          </a:xfrm>
          <a:prstGeom prst="rect">
            <a:avLst/>
          </a:prstGeom>
          <a:ln/>
        </p:spPr>
      </p:pic>
      <p:sp>
        <p:nvSpPr>
          <p:cNvPr id="9" name="TextBox 8"/>
          <p:cNvSpPr txBox="1"/>
          <p:nvPr/>
        </p:nvSpPr>
        <p:spPr>
          <a:xfrm>
            <a:off x="2643174" y="1928808"/>
            <a:ext cx="428628" cy="338554"/>
          </a:xfrm>
          <a:prstGeom prst="rect">
            <a:avLst/>
          </a:prstGeom>
          <a:noFill/>
        </p:spPr>
        <p:txBody>
          <a:bodyPr wrap="square" rtlCol="0">
            <a:spAutoFit/>
          </a:bodyPr>
          <a:lstStyle/>
          <a:p>
            <a:r>
              <a:rPr lang="en-IN" sz="800" dirty="0" smtClean="0"/>
              <a:t>3.9%</a:t>
            </a:r>
          </a:p>
          <a:p>
            <a:r>
              <a:rPr lang="en-IN" sz="800" dirty="0" smtClean="0"/>
              <a:t>3.9%</a:t>
            </a:r>
            <a:endParaRPr lang="en-IN" sz="800" dirty="0"/>
          </a:p>
        </p:txBody>
      </p:sp>
      <p:sp>
        <p:nvSpPr>
          <p:cNvPr id="10" name="TextBox 9"/>
          <p:cNvSpPr txBox="1"/>
          <p:nvPr/>
        </p:nvSpPr>
        <p:spPr>
          <a:xfrm rot="19783141">
            <a:off x="1351706" y="3237228"/>
            <a:ext cx="714380" cy="215444"/>
          </a:xfrm>
          <a:prstGeom prst="rect">
            <a:avLst/>
          </a:prstGeom>
          <a:noFill/>
        </p:spPr>
        <p:txBody>
          <a:bodyPr wrap="square" rtlCol="0">
            <a:spAutoFit/>
          </a:bodyPr>
          <a:lstStyle/>
          <a:p>
            <a:r>
              <a:rPr lang="en-IN" sz="800" spc="-150" dirty="0" smtClean="0"/>
              <a:t>3.9%    2%</a:t>
            </a:r>
            <a:endParaRPr lang="en-IN" sz="800" spc="-1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IN" dirty="0" smtClean="0">
                <a:latin typeface="Times New Roman" pitchFamily="18" charset="0"/>
                <a:cs typeface="Times New Roman" pitchFamily="18" charset="0"/>
              </a:rPr>
              <a:t>Continue:</a:t>
            </a:r>
            <a:endParaRPr lang="en-IN" dirty="0">
              <a:latin typeface="Times New Roman" pitchFamily="18" charset="0"/>
              <a:cs typeface="Times New Roman" pitchFamily="18" charset="0"/>
            </a:endParaRPr>
          </a:p>
        </p:txBody>
      </p:sp>
      <p:sp>
        <p:nvSpPr>
          <p:cNvPr id="3" name="Text Placeholder 2"/>
          <p:cNvSpPr>
            <a:spLocks noGrp="1"/>
          </p:cNvSpPr>
          <p:nvPr>
            <p:ph type="body" sz="quarter" idx="11"/>
          </p:nvPr>
        </p:nvSpPr>
        <p:spPr/>
        <p:txBody>
          <a:bodyPr/>
          <a:lstStyle/>
          <a:p>
            <a:endParaRPr lang="en-IN"/>
          </a:p>
        </p:txBody>
      </p:sp>
      <p:pic>
        <p:nvPicPr>
          <p:cNvPr id="4" name="image5.png" descr="Forms response chart. Question title: Under which head assessee's income become taxable. Number of responses: 51 responses."/>
          <p:cNvPicPr/>
          <p:nvPr/>
        </p:nvPicPr>
        <p:blipFill>
          <a:blip r:embed="rId2" cstate="print"/>
          <a:srcRect/>
          <a:stretch>
            <a:fillRect/>
          </a:stretch>
        </p:blipFill>
        <p:spPr>
          <a:xfrm>
            <a:off x="2214546" y="642924"/>
            <a:ext cx="4786346" cy="2214578"/>
          </a:xfrm>
          <a:prstGeom prst="rect">
            <a:avLst/>
          </a:prstGeom>
          <a:ln/>
        </p:spPr>
      </p:pic>
      <p:pic>
        <p:nvPicPr>
          <p:cNvPr id="5" name="image9.png" descr="Forms response chart. Question title: How do assessee manage tax planning?. Number of responses: 51 responses."/>
          <p:cNvPicPr/>
          <p:nvPr/>
        </p:nvPicPr>
        <p:blipFill>
          <a:blip r:embed="rId3" cstate="print"/>
          <a:srcRect l="1246" t="2961" r="16486" b="5262"/>
          <a:stretch>
            <a:fillRect/>
          </a:stretch>
        </p:blipFill>
        <p:spPr>
          <a:xfrm>
            <a:off x="214282" y="2857502"/>
            <a:ext cx="4643470" cy="2071702"/>
          </a:xfrm>
          <a:prstGeom prst="rect">
            <a:avLst/>
          </a:prstGeom>
          <a:ln/>
        </p:spPr>
      </p:pic>
      <p:pic>
        <p:nvPicPr>
          <p:cNvPr id="6" name="image8.png" descr="Forms response chart. Question title: How much amount of impact does tax planning makes in your saving?. Number of responses: 51 responses."/>
          <p:cNvPicPr/>
          <p:nvPr/>
        </p:nvPicPr>
        <p:blipFill>
          <a:blip r:embed="rId4" cstate="print"/>
          <a:srcRect l="2493" t="2960" r="18979" b="8223"/>
          <a:stretch>
            <a:fillRect/>
          </a:stretch>
        </p:blipFill>
        <p:spPr>
          <a:xfrm>
            <a:off x="4786314" y="2857502"/>
            <a:ext cx="4071966" cy="2071702"/>
          </a:xfrm>
          <a:prstGeom prst="rect">
            <a:avLst/>
          </a:prstGeom>
          <a:ln/>
        </p:spPr>
      </p:pic>
      <p:sp>
        <p:nvSpPr>
          <p:cNvPr id="7" name="TextBox 6"/>
          <p:cNvSpPr txBox="1"/>
          <p:nvPr/>
        </p:nvSpPr>
        <p:spPr>
          <a:xfrm>
            <a:off x="1857356" y="3285000"/>
            <a:ext cx="500066" cy="215444"/>
          </a:xfrm>
          <a:prstGeom prst="rect">
            <a:avLst/>
          </a:prstGeom>
          <a:noFill/>
        </p:spPr>
        <p:txBody>
          <a:bodyPr wrap="square" rtlCol="0">
            <a:spAutoFit/>
          </a:bodyPr>
          <a:lstStyle/>
          <a:p>
            <a:r>
              <a:rPr lang="en-IN" sz="800" dirty="0" smtClean="0"/>
              <a:t>2%</a:t>
            </a:r>
            <a:endParaRPr lang="en-IN" sz="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2449</TotalTime>
  <Words>842</Words>
  <Application>Microsoft Office PowerPoint</Application>
  <PresentationFormat>On-screen Show (16:9)</PresentationFormat>
  <Paragraphs>261</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Dell</cp:lastModifiedBy>
  <cp:revision>136</cp:revision>
  <dcterms:created xsi:type="dcterms:W3CDTF">2016-12-05T23:26:54Z</dcterms:created>
  <dcterms:modified xsi:type="dcterms:W3CDTF">2023-05-14T16:03:28Z</dcterms:modified>
</cp:coreProperties>
</file>