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3.xml.rels" ContentType="application/vnd.openxmlformats-package.relationships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37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36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35.xml.rels" ContentType="application/vnd.openxmlformats-package.relationships+xml"/>
  <Override PartName="/ppt/slides/_rels/slide10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8.wmf" ContentType="image/x-wmf"/>
  <Override PartName="/ppt/media/image13.png" ContentType="image/png"/>
  <Override PartName="/ppt/media/image6.png" ContentType="image/png"/>
  <Override PartName="/ppt/media/image14.wmf" ContentType="image/x-wmf"/>
  <Override PartName="/ppt/media/image12.png" ContentType="image/png"/>
  <Override PartName="/ppt/media/image26.png" ContentType="image/png"/>
  <Override PartName="/ppt/media/image3.png" ContentType="image/png"/>
  <Override PartName="/ppt/media/image11.wmf" ContentType="image/x-wmf"/>
  <Override PartName="/ppt/media/image25.png" ContentType="image/png"/>
  <Override PartName="/ppt/media/image2.png" ContentType="image/png"/>
  <Override PartName="/ppt/media/image10.wmf" ContentType="image/x-wmf"/>
  <Override PartName="/ppt/media/image9.wmf" ContentType="image/x-wmf"/>
  <Override PartName="/ppt/media/image7.png" ContentType="image/png"/>
  <Override PartName="/ppt/media/image28.png" ContentType="image/png"/>
  <Override PartName="/ppt/media/image5.png" ContentType="image/png"/>
  <Override PartName="/ppt/media/image27.png" ContentType="image/png"/>
  <Override PartName="/ppt/media/image4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24.png" ContentType="image/png"/>
  <Override PartName="/ppt/media/image1.png" ContentType="image/png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5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5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F74E964-BA96-45D6-9E0B-65E41DA92629}" type="slidenum">
              <a:rPr lang="en-IN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A6E525F-190A-4C1D-8665-664BA173C399}" type="slidenum">
              <a:rPr lang="en-IN" sz="1200">
                <a:latin typeface="+mn-lt"/>
              </a:rPr>
              <a:t>&lt;number&gt;</a:t>
            </a:fld>
            <a:endParaRPr/>
          </a:p>
        </p:txBody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IN" sz="2000">
                <a:latin typeface="Arial"/>
              </a:rPr>
              <a:t>Animated figure of terms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Arial"/>
              </a:rPr>
              <a:t>Plaintext, ciphertext, encrypt, decrypt, key, algorithm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29B7280-0682-4809-AE2A-11B0F821B252}" type="slidenum">
              <a:rPr lang="en-IN" sz="1200">
                <a:latin typeface="+mn-lt"/>
              </a:rPr>
              <a:t>&lt;number&gt;</a:t>
            </a:fld>
            <a:endParaRPr/>
          </a:p>
        </p:txBody>
      </p:sp>
      <p:sp>
        <p:nvSpPr>
          <p:cNvPr id="5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0781503-DA09-436F-9C1B-F239B90FF83E}" type="slidenum">
              <a:rPr lang="en-IN" sz="1200">
                <a:latin typeface="+mn-lt"/>
              </a:rPr>
              <a:t>&lt;number&gt;</a:t>
            </a:fld>
            <a:endParaRPr/>
          </a:p>
        </p:txBody>
      </p:sp>
      <p:sp>
        <p:nvSpPr>
          <p:cNvPr id="5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D1395E9-B326-4032-B518-995D0906C004}" type="slidenum">
              <a:rPr lang="en-IN" sz="1200">
                <a:latin typeface="+mn-lt"/>
              </a:rPr>
              <a:t>&lt;number&gt;</a:t>
            </a:fld>
            <a:endParaRPr/>
          </a:p>
        </p:txBody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44F8FA3-24B3-4236-9AD4-9E17F36C0821}" type="slidenum">
              <a:rPr lang="en-IN" sz="1200">
                <a:latin typeface="+mn-lt"/>
              </a:rPr>
              <a:t>&lt;number&gt;</a:t>
            </a:fld>
            <a:endParaRPr/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IN" sz="2000">
                <a:latin typeface="Arial"/>
              </a:rPr>
              <a:t>Say ID prot’n later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8762760" y="0"/>
            <a:ext cx="0" cy="6858000"/>
          </a:xfrm>
          <a:prstGeom prst="line">
            <a:avLst/>
          </a:prstGeom>
          <a:ln w="38160">
            <a:solidFill>
              <a:srgbClr val="fec2ae"/>
            </a:solidFill>
            <a:round/>
          </a:ln>
        </p:spPr>
      </p:sp>
      <p:sp>
        <p:nvSpPr>
          <p:cNvPr id="1" name="Line 2"/>
          <p:cNvSpPr/>
          <p:nvPr/>
        </p:nvSpPr>
        <p:spPr>
          <a:xfrm>
            <a:off x="7596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2" name="Line 3"/>
          <p:cNvSpPr/>
          <p:nvPr/>
        </p:nvSpPr>
        <p:spPr>
          <a:xfrm>
            <a:off x="8991360" y="0"/>
            <a:ext cx="0" cy="6858000"/>
          </a:xfrm>
          <a:prstGeom prst="line">
            <a:avLst/>
          </a:prstGeom>
          <a:ln w="19080">
            <a:solidFill>
              <a:srgbClr val="fe8637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rgbClr val="fec2ae"/>
          </a:solidFill>
          <a:ln w="38160">
            <a:noFill/>
          </a:ln>
        </p:spPr>
      </p:sp>
      <p:sp>
        <p:nvSpPr>
          <p:cNvPr id="4" name="Line 5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360">
            <a:solidFill>
              <a:srgbClr val="fe8637"/>
            </a:solidFill>
            <a:round/>
          </a:ln>
        </p:spPr>
      </p:sp>
      <p:sp>
        <p:nvSpPr>
          <p:cNvPr id="5" name="CustomShape 6"/>
          <p:cNvSpPr/>
          <p:nvPr/>
        </p:nvSpPr>
        <p:spPr>
          <a:xfrm>
            <a:off x="8156520" y="5715000"/>
            <a:ext cx="549000" cy="549000"/>
          </a:xfrm>
          <a:prstGeom prst="ellipse">
            <a:avLst/>
          </a:prstGeom>
          <a:solidFill>
            <a:srgbClr val="fe8637"/>
          </a:solidFill>
          <a:ln w="38160">
            <a:noFill/>
          </a:ln>
        </p:spPr>
      </p:sp>
      <p:sp>
        <p:nvSpPr>
          <p:cNvPr id="6" name="CustomShape 7"/>
          <p:cNvSpPr/>
          <p:nvPr/>
        </p:nvSpPr>
        <p:spPr>
          <a:xfrm>
            <a:off x="380880" y="0"/>
            <a:ext cx="609120" cy="6857640"/>
          </a:xfrm>
          <a:prstGeom prst="rect">
            <a:avLst/>
          </a:prstGeom>
          <a:solidFill>
            <a:srgbClr val="fec2ae"/>
          </a:solidFill>
          <a:ln w="3816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276120" y="0"/>
            <a:ext cx="104400" cy="6857640"/>
          </a:xfrm>
          <a:prstGeom prst="rect">
            <a:avLst/>
          </a:prstGeom>
          <a:solidFill>
            <a:srgbClr val="fed9cd"/>
          </a:solidFill>
          <a:ln w="38160">
            <a:noFill/>
          </a:ln>
        </p:spPr>
      </p:sp>
      <p:sp>
        <p:nvSpPr>
          <p:cNvPr id="8" name="CustomShape 9"/>
          <p:cNvSpPr/>
          <p:nvPr/>
        </p:nvSpPr>
        <p:spPr>
          <a:xfrm>
            <a:off x="990720" y="0"/>
            <a:ext cx="182160" cy="6857640"/>
          </a:xfrm>
          <a:prstGeom prst="rect">
            <a:avLst/>
          </a:prstGeom>
          <a:solidFill>
            <a:srgbClr val="fed9cd"/>
          </a:solidFill>
          <a:ln w="38160">
            <a:noFill/>
          </a:ln>
        </p:spPr>
      </p:sp>
      <p:sp>
        <p:nvSpPr>
          <p:cNvPr id="9" name="CustomShape 10"/>
          <p:cNvSpPr/>
          <p:nvPr/>
        </p:nvSpPr>
        <p:spPr>
          <a:xfrm>
            <a:off x="1141560" y="0"/>
            <a:ext cx="229680" cy="6857640"/>
          </a:xfrm>
          <a:prstGeom prst="rect">
            <a:avLst/>
          </a:prstGeom>
          <a:solidFill>
            <a:srgbClr val="feede8"/>
          </a:solidFill>
          <a:ln w="38160">
            <a:noFill/>
          </a:ln>
        </p:spPr>
      </p:sp>
      <p:sp>
        <p:nvSpPr>
          <p:cNvPr id="10" name="Line 11"/>
          <p:cNvSpPr/>
          <p:nvPr/>
        </p:nvSpPr>
        <p:spPr>
          <a:xfrm>
            <a:off x="10620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11" name="Line 12"/>
          <p:cNvSpPr/>
          <p:nvPr/>
        </p:nvSpPr>
        <p:spPr>
          <a:xfrm>
            <a:off x="914400" y="0"/>
            <a:ext cx="0" cy="6858000"/>
          </a:xfrm>
          <a:prstGeom prst="line">
            <a:avLst/>
          </a:prstGeom>
          <a:ln w="57240">
            <a:solidFill>
              <a:srgbClr val="feede8"/>
            </a:solidFill>
            <a:round/>
          </a:ln>
        </p:spPr>
      </p:sp>
      <p:sp>
        <p:nvSpPr>
          <p:cNvPr id="12" name="Line 13"/>
          <p:cNvSpPr/>
          <p:nvPr/>
        </p:nvSpPr>
        <p:spPr>
          <a:xfrm>
            <a:off x="85392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13" name="Line 14"/>
          <p:cNvSpPr/>
          <p:nvPr/>
        </p:nvSpPr>
        <p:spPr>
          <a:xfrm>
            <a:off x="1726920" y="0"/>
            <a:ext cx="0" cy="6858000"/>
          </a:xfrm>
          <a:prstGeom prst="line">
            <a:avLst/>
          </a:prstGeom>
          <a:ln w="28440">
            <a:solidFill>
              <a:srgbClr val="fec2ae"/>
            </a:solidFill>
            <a:round/>
          </a:ln>
        </p:spPr>
      </p:sp>
      <p:sp>
        <p:nvSpPr>
          <p:cNvPr id="14" name="Line 15"/>
          <p:cNvSpPr/>
          <p:nvPr/>
        </p:nvSpPr>
        <p:spPr>
          <a:xfrm>
            <a:off x="1066680" y="0"/>
            <a:ext cx="0" cy="6858000"/>
          </a:xfrm>
          <a:prstGeom prst="line">
            <a:avLst/>
          </a:prstGeom>
          <a:ln w="9360">
            <a:solidFill>
              <a:srgbClr val="fec2ae"/>
            </a:solidFill>
            <a:round/>
          </a:ln>
        </p:spPr>
      </p:sp>
      <p:sp>
        <p:nvSpPr>
          <p:cNvPr id="15" name="Line 16"/>
          <p:cNvSpPr/>
          <p:nvPr/>
        </p:nvSpPr>
        <p:spPr>
          <a:xfrm>
            <a:off x="911376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16" name="CustomShape 17"/>
          <p:cNvSpPr/>
          <p:nvPr/>
        </p:nvSpPr>
        <p:spPr>
          <a:xfrm>
            <a:off x="1219320" y="0"/>
            <a:ext cx="75960" cy="6857640"/>
          </a:xfrm>
          <a:prstGeom prst="rect">
            <a:avLst/>
          </a:prstGeom>
          <a:solidFill>
            <a:srgbClr val="fec2ae"/>
          </a:solidFill>
          <a:ln w="38160">
            <a:noFill/>
          </a:ln>
        </p:spPr>
      </p:sp>
      <p:sp>
        <p:nvSpPr>
          <p:cNvPr id="17" name="CustomShape 18"/>
          <p:cNvSpPr/>
          <p:nvPr/>
        </p:nvSpPr>
        <p:spPr>
          <a:xfrm>
            <a:off x="609480" y="3429000"/>
            <a:ext cx="1294920" cy="1294920"/>
          </a:xfrm>
          <a:prstGeom prst="ellipse">
            <a:avLst/>
          </a:prstGeom>
          <a:solidFill>
            <a:srgbClr val="fe8637"/>
          </a:solidFill>
          <a:ln w="38160">
            <a:noFill/>
          </a:ln>
        </p:spPr>
      </p:sp>
      <p:sp>
        <p:nvSpPr>
          <p:cNvPr id="18" name="CustomShape 19"/>
          <p:cNvSpPr/>
          <p:nvPr/>
        </p:nvSpPr>
        <p:spPr>
          <a:xfrm>
            <a:off x="1309680" y="4867200"/>
            <a:ext cx="641160" cy="641160"/>
          </a:xfrm>
          <a:prstGeom prst="ellipse">
            <a:avLst/>
          </a:prstGeom>
          <a:solidFill>
            <a:srgbClr val="fe8637"/>
          </a:solidFill>
          <a:ln w="28440">
            <a:noFill/>
          </a:ln>
        </p:spPr>
      </p:sp>
      <p:sp>
        <p:nvSpPr>
          <p:cNvPr id="19" name="CustomShape 20"/>
          <p:cNvSpPr/>
          <p:nvPr/>
        </p:nvSpPr>
        <p:spPr>
          <a:xfrm>
            <a:off x="1090440" y="5500800"/>
            <a:ext cx="137880" cy="136080"/>
          </a:xfrm>
          <a:prstGeom prst="ellipse">
            <a:avLst/>
          </a:prstGeom>
          <a:solidFill>
            <a:srgbClr val="fe8637"/>
          </a:solidFill>
          <a:ln w="12600">
            <a:noFill/>
          </a:ln>
        </p:spPr>
      </p:sp>
      <p:sp>
        <p:nvSpPr>
          <p:cNvPr id="20" name="CustomShape 21"/>
          <p:cNvSpPr/>
          <p:nvPr/>
        </p:nvSpPr>
        <p:spPr>
          <a:xfrm>
            <a:off x="1663560" y="5788080"/>
            <a:ext cx="274320" cy="274320"/>
          </a:xfrm>
          <a:prstGeom prst="ellipse">
            <a:avLst/>
          </a:prstGeom>
          <a:solidFill>
            <a:srgbClr val="fe8637"/>
          </a:solidFill>
          <a:ln w="12600">
            <a:noFill/>
          </a:ln>
        </p:spPr>
      </p:sp>
      <p:sp>
        <p:nvSpPr>
          <p:cNvPr id="21" name="CustomShape 22"/>
          <p:cNvSpPr/>
          <p:nvPr/>
        </p:nvSpPr>
        <p:spPr>
          <a:xfrm>
            <a:off x="1905120" y="4495680"/>
            <a:ext cx="364680" cy="364680"/>
          </a:xfrm>
          <a:prstGeom prst="ellipse">
            <a:avLst/>
          </a:prstGeom>
          <a:solidFill>
            <a:srgbClr val="fe8637"/>
          </a:solidFill>
          <a:ln w="28440">
            <a:noFill/>
          </a:ln>
        </p:spPr>
      </p: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840" cy="189396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575f6d"/>
                </a:solidFill>
                <a:latin typeface="Century Schoolbook"/>
              </a:rPr>
              <a:t>Click to edit the title text formatClick to edit Master title style</a:t>
            </a:r>
            <a:endParaRPr/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>
          <a:xfrm rot="5400000">
            <a:off x="7764840" y="1174680"/>
            <a:ext cx="2285640" cy="3805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575f6d"/>
                </a:solidFill>
                <a:latin typeface="Century Schoolbook"/>
              </a:rPr>
              <a:t>18/03/17</a:t>
            </a:r>
            <a:endParaRPr/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>
          <a:xfrm rot="5400000">
            <a:off x="7077240" y="4181400"/>
            <a:ext cx="3657240" cy="383760"/>
          </a:xfrm>
          <a:prstGeom prst="rect">
            <a:avLst/>
          </a:prstGeom>
        </p:spPr>
        <p:txBody>
          <a:bodyPr lIns="90000" rIns="90000" tIns="45000" bIns="45000" anchor="ctr"/>
          <a:p>
            <a:endParaRPr/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1325520" y="4929120"/>
            <a:ext cx="609120" cy="517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802B5EEA-E553-4C92-AFFC-4B53F2DB4899}" type="slidenum">
              <a:rPr b="1" lang="en-IN" sz="1400">
                <a:solidFill>
                  <a:srgbClr val="ffffff"/>
                </a:solidFill>
                <a:latin typeface="Century Schoolbook"/>
              </a:rPr>
              <a:t>&lt;number&gt;</a:t>
            </a:fld>
            <a:endParaRPr/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Century Schoolbook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entury Schoolbook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entury Schoolbook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>
                <a:latin typeface="Century Schoolbook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entury Schoolbook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entury Schoolbook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entury Schoolbook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 1"/>
          <p:cNvSpPr/>
          <p:nvPr/>
        </p:nvSpPr>
        <p:spPr>
          <a:xfrm>
            <a:off x="8762760" y="0"/>
            <a:ext cx="0" cy="6858000"/>
          </a:xfrm>
          <a:prstGeom prst="line">
            <a:avLst/>
          </a:prstGeom>
          <a:ln w="38160">
            <a:solidFill>
              <a:srgbClr val="fec2ae"/>
            </a:solidFill>
            <a:round/>
          </a:ln>
        </p:spPr>
      </p:sp>
      <p:sp>
        <p:nvSpPr>
          <p:cNvPr id="62" name="Line 2"/>
          <p:cNvSpPr/>
          <p:nvPr/>
        </p:nvSpPr>
        <p:spPr>
          <a:xfrm>
            <a:off x="7596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63" name="Line 3"/>
          <p:cNvSpPr/>
          <p:nvPr/>
        </p:nvSpPr>
        <p:spPr>
          <a:xfrm>
            <a:off x="8991360" y="0"/>
            <a:ext cx="0" cy="6858000"/>
          </a:xfrm>
          <a:prstGeom prst="line">
            <a:avLst/>
          </a:prstGeom>
          <a:ln w="19080">
            <a:solidFill>
              <a:srgbClr val="fe8637"/>
            </a:solidFill>
            <a:round/>
          </a:ln>
        </p:spPr>
      </p:sp>
      <p:sp>
        <p:nvSpPr>
          <p:cNvPr id="64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rgbClr val="fec2ae"/>
          </a:solidFill>
          <a:ln w="38160">
            <a:noFill/>
          </a:ln>
        </p:spPr>
      </p:sp>
      <p:sp>
        <p:nvSpPr>
          <p:cNvPr id="65" name="Line 5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360">
            <a:solidFill>
              <a:srgbClr val="fe8637"/>
            </a:solidFill>
            <a:round/>
          </a:ln>
        </p:spPr>
      </p:sp>
      <p:sp>
        <p:nvSpPr>
          <p:cNvPr id="66" name="CustomShape 6"/>
          <p:cNvSpPr/>
          <p:nvPr/>
        </p:nvSpPr>
        <p:spPr>
          <a:xfrm>
            <a:off x="8156520" y="5715000"/>
            <a:ext cx="549000" cy="549000"/>
          </a:xfrm>
          <a:prstGeom prst="ellipse">
            <a:avLst/>
          </a:prstGeom>
          <a:solidFill>
            <a:srgbClr val="fe8637"/>
          </a:solidFill>
          <a:ln w="38160">
            <a:noFill/>
          </a:ln>
        </p:spPr>
      </p:sp>
      <p:sp>
        <p:nvSpPr>
          <p:cNvPr id="67" name="PlaceHolder 7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Click to edit the title text formatClick to edit Master title style</a:t>
            </a:r>
            <a:endParaRPr/>
          </a:p>
        </p:txBody>
      </p:sp>
      <p:sp>
        <p:nvSpPr>
          <p:cNvPr id="68" name="PlaceHolder 8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60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60000"/>
              <a:buFont typeface="Wingdings" charset="2"/>
              <a:buChar char=""/>
            </a:pPr>
            <a:r>
              <a:rPr lang="en-US" sz="2000">
                <a:solidFill>
                  <a:srgbClr val="000000"/>
                </a:solidFill>
                <a:latin typeface="Century Schoolbook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68000"/>
              <a:buFont typeface="Wingdings 2" charset="2"/>
              <a:buChar char=""/>
            </a:pPr>
            <a:r>
              <a:rPr lang="en-US" sz="1600">
                <a:solidFill>
                  <a:srgbClr val="000000"/>
                </a:solidFill>
                <a:latin typeface="Century Schoolbook"/>
              </a:rPr>
              <a:t>Fifth level</a:t>
            </a:r>
            <a:endParaRPr/>
          </a:p>
        </p:txBody>
      </p:sp>
      <p:sp>
        <p:nvSpPr>
          <p:cNvPr id="69" name="PlaceHolder 9"/>
          <p:cNvSpPr>
            <a:spLocks noGrp="1"/>
          </p:cNvSpPr>
          <p:nvPr>
            <p:ph type="dt"/>
          </p:nvPr>
        </p:nvSpPr>
        <p:spPr>
          <a:xfrm rot="5400000">
            <a:off x="7589520" y="1081800"/>
            <a:ext cx="2010960" cy="38376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575f6d"/>
                </a:solidFill>
                <a:latin typeface="Century Schoolbook"/>
              </a:rPr>
              <a:t>18/03/17</a:t>
            </a:r>
            <a:endParaRPr/>
          </a:p>
        </p:txBody>
      </p:sp>
      <p:sp>
        <p:nvSpPr>
          <p:cNvPr id="70" name="PlaceHolder 10"/>
          <p:cNvSpPr>
            <a:spLocks noGrp="1"/>
          </p:cNvSpPr>
          <p:nvPr>
            <p:ph type="sldNum"/>
          </p:nvPr>
        </p:nvSpPr>
        <p:spPr>
          <a:xfrm>
            <a:off x="8129520" y="5734080"/>
            <a:ext cx="609120" cy="52020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DDBFAC34-FDF8-4B6A-9072-BA2E3C3A512A}" type="slidenum">
              <a:rPr b="1" lang="en-IN" sz="1400">
                <a:solidFill>
                  <a:srgbClr val="ffffff"/>
                </a:solidFill>
                <a:latin typeface="Century Schoolbook"/>
              </a:rPr>
              <a:t>&lt;number&gt;</a:t>
            </a:fld>
            <a:endParaRPr/>
          </a:p>
        </p:txBody>
      </p:sp>
      <p:sp>
        <p:nvSpPr>
          <p:cNvPr id="71" name="PlaceHolder 11"/>
          <p:cNvSpPr>
            <a:spLocks noGrp="1"/>
          </p:cNvSpPr>
          <p:nvPr>
            <p:ph type="ftr"/>
          </p:nvPr>
        </p:nvSpPr>
        <p:spPr>
          <a:xfrm rot="5400000">
            <a:off x="6990120" y="3737160"/>
            <a:ext cx="3200040" cy="364680"/>
          </a:xfrm>
          <a:prstGeom prst="rect">
            <a:avLst/>
          </a:prstGeom>
        </p:spPr>
        <p:txBody>
          <a:bodyPr lIns="90000" rIns="90000" tIns="45000" bIns="45000" anchor="ctr"/>
          <a:p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Line 1"/>
          <p:cNvSpPr/>
          <p:nvPr/>
        </p:nvSpPr>
        <p:spPr>
          <a:xfrm>
            <a:off x="8762760" y="0"/>
            <a:ext cx="0" cy="6858000"/>
          </a:xfrm>
          <a:prstGeom prst="line">
            <a:avLst/>
          </a:prstGeom>
          <a:ln w="38160">
            <a:solidFill>
              <a:srgbClr val="fec2ae"/>
            </a:solidFill>
            <a:round/>
          </a:ln>
        </p:spPr>
      </p:sp>
      <p:sp>
        <p:nvSpPr>
          <p:cNvPr id="107" name="Line 2"/>
          <p:cNvSpPr/>
          <p:nvPr/>
        </p:nvSpPr>
        <p:spPr>
          <a:xfrm>
            <a:off x="7596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108" name="Line 3"/>
          <p:cNvSpPr/>
          <p:nvPr/>
        </p:nvSpPr>
        <p:spPr>
          <a:xfrm>
            <a:off x="8991360" y="0"/>
            <a:ext cx="0" cy="6858000"/>
          </a:xfrm>
          <a:prstGeom prst="line">
            <a:avLst/>
          </a:prstGeom>
          <a:ln w="19080">
            <a:solidFill>
              <a:srgbClr val="fe8637"/>
            </a:solidFill>
            <a:round/>
          </a:ln>
        </p:spPr>
      </p:sp>
      <p:sp>
        <p:nvSpPr>
          <p:cNvPr id="109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rgbClr val="fec2ae"/>
          </a:solidFill>
          <a:ln w="38160">
            <a:noFill/>
          </a:ln>
        </p:spPr>
      </p:sp>
      <p:sp>
        <p:nvSpPr>
          <p:cNvPr id="110" name="Line 5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360">
            <a:solidFill>
              <a:srgbClr val="fe8637"/>
            </a:solidFill>
            <a:round/>
          </a:ln>
        </p:spPr>
      </p:sp>
      <p:sp>
        <p:nvSpPr>
          <p:cNvPr id="111" name="CustomShape 6"/>
          <p:cNvSpPr/>
          <p:nvPr/>
        </p:nvSpPr>
        <p:spPr>
          <a:xfrm>
            <a:off x="8156520" y="5715000"/>
            <a:ext cx="549000" cy="549000"/>
          </a:xfrm>
          <a:prstGeom prst="ellipse">
            <a:avLst/>
          </a:prstGeom>
          <a:solidFill>
            <a:srgbClr val="fe8637"/>
          </a:solidFill>
          <a:ln w="38160">
            <a:noFill/>
          </a:ln>
        </p:spPr>
      </p:sp>
      <p:sp>
        <p:nvSpPr>
          <p:cNvPr id="112" name="PlaceHolder 7"/>
          <p:cNvSpPr>
            <a:spLocks noGrp="1"/>
          </p:cNvSpPr>
          <p:nvPr>
            <p:ph type="dt"/>
          </p:nvPr>
        </p:nvSpPr>
        <p:spPr>
          <a:xfrm rot="5400000">
            <a:off x="7589520" y="1081800"/>
            <a:ext cx="2010960" cy="38376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575f6d"/>
                </a:solidFill>
                <a:latin typeface="Century Schoolbook"/>
              </a:rPr>
              <a:t>18/03/17</a:t>
            </a:r>
            <a:endParaRPr/>
          </a:p>
        </p:txBody>
      </p:sp>
      <p:sp>
        <p:nvSpPr>
          <p:cNvPr id="113" name="PlaceHolder 8"/>
          <p:cNvSpPr>
            <a:spLocks noGrp="1"/>
          </p:cNvSpPr>
          <p:nvPr>
            <p:ph type="ftr"/>
          </p:nvPr>
        </p:nvSpPr>
        <p:spPr>
          <a:xfrm rot="5400000">
            <a:off x="6990120" y="3737160"/>
            <a:ext cx="3200040" cy="364680"/>
          </a:xfrm>
          <a:prstGeom prst="rect">
            <a:avLst/>
          </a:prstGeom>
        </p:spPr>
        <p:txBody>
          <a:bodyPr lIns="90000" rIns="90000" tIns="45000" bIns="45000" anchor="ctr"/>
          <a:p>
            <a:endParaRPr/>
          </a:p>
        </p:txBody>
      </p:sp>
      <p:sp>
        <p:nvSpPr>
          <p:cNvPr id="114" name="PlaceHolder 9"/>
          <p:cNvSpPr>
            <a:spLocks noGrp="1"/>
          </p:cNvSpPr>
          <p:nvPr>
            <p:ph type="sldNum"/>
          </p:nvPr>
        </p:nvSpPr>
        <p:spPr>
          <a:xfrm>
            <a:off x="8129520" y="5734080"/>
            <a:ext cx="609120" cy="52020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4365BDA9-2440-42D3-8D10-408B12CC4258}" type="slidenum">
              <a:rPr b="1" lang="en-IN" sz="1400">
                <a:solidFill>
                  <a:srgbClr val="ffffff"/>
                </a:solidFill>
                <a:latin typeface="Century Schoolbook"/>
              </a:rPr>
              <a:t>&lt;number&gt;</a:t>
            </a:fld>
            <a:endParaRPr/>
          </a:p>
        </p:txBody>
      </p:sp>
      <p:sp>
        <p:nvSpPr>
          <p:cNvPr id="115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0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6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Century Schoolbook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entury Schoolbook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entury Schoolbook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>
                <a:latin typeface="Century Schoolbook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entury Schoolbook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entury Schoolbook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entury Schoolbook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Relationship Id="rId3" Type="http://schemas.openxmlformats.org/officeDocument/2006/relationships/image" Target="../media/image10.wmf"/><Relationship Id="rId4" Type="http://schemas.openxmlformats.org/officeDocument/2006/relationships/image" Target="../media/image11.wmf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wmf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0"/>
            <a:ext cx="7467120" cy="9140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Diffie-Hellman Key Exchange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457200" y="1143000"/>
            <a:ext cx="8152920" cy="5330520"/>
          </a:xfrm>
          <a:prstGeom prst="rect">
            <a:avLst/>
          </a:prstGeom>
        </p:spPr>
        <p:txBody>
          <a:bodyPr/>
          <a:p>
            <a:pPr algn="just"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Diffie–Hellman key exchange is a specific method of exchanging cryptographic keys.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It is the key exchange implemented within the field of cryptography.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The Diffie–Hellman key exchange method allows two parties that have no prior knowledge of each other to jointly establish a shared secret key over an insecure communications channel.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This key can used to encrypt subsequent communications using a symmetric key cipher.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228600" y="152280"/>
            <a:ext cx="8534160" cy="5790960"/>
          </a:xfrm>
          <a:prstGeom prst="rect">
            <a:avLst/>
          </a:prstGeom>
        </p:spPr>
        <p:txBody>
          <a:bodyPr/>
          <a:p>
            <a:pPr algn="just"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If Alice wants to know the secret key </a:t>
            </a:r>
            <a:r>
              <a:rPr i="1" lang="en-US" sz="2400">
                <a:solidFill>
                  <a:srgbClr val="000000"/>
                </a:solidFill>
                <a:latin typeface="Century Schoolbook"/>
              </a:rPr>
              <a:t>k, she 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takes Bob’s public number, </a:t>
            </a:r>
            <a:r>
              <a:rPr i="1" lang="en-US" sz="2400">
                <a:solidFill>
                  <a:srgbClr val="000000"/>
                </a:solidFill>
                <a:latin typeface="Century Schoolbook"/>
              </a:rPr>
              <a:t>v = 28, and raises 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it to her private number, </a:t>
            </a:r>
            <a:r>
              <a:rPr i="1" lang="en-US" sz="2400">
                <a:solidFill>
                  <a:srgbClr val="000000"/>
                </a:solidFill>
                <a:latin typeface="Century Schoolbook"/>
              </a:rPr>
              <a:t>a = 18 (taking the 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result mod 47).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This gives her: 28</a:t>
            </a:r>
            <a:r>
              <a:rPr lang="en-US" sz="2400" baseline="30000">
                <a:solidFill>
                  <a:srgbClr val="000000"/>
                </a:solidFill>
                <a:latin typeface="Century Schoolbook"/>
              </a:rPr>
              <a:t>18 (mod 47) = 24.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n-US" sz="2400" baseline="30000">
                <a:solidFill>
                  <a:srgbClr val="000000"/>
                </a:solidFill>
                <a:latin typeface="Century Schoolbook"/>
              </a:rPr>
              <a:t>If Bob wants to know the secret key, he takes Alice’s public number, </a:t>
            </a:r>
            <a:r>
              <a:rPr i="1" lang="en-US" sz="2400" baseline="30000">
                <a:solidFill>
                  <a:srgbClr val="000000"/>
                </a:solidFill>
                <a:latin typeface="Century Schoolbook"/>
              </a:rPr>
              <a:t>u = 2, and raises it to </a:t>
            </a:r>
            <a:r>
              <a:rPr lang="en-US" sz="2400" baseline="30000">
                <a:solidFill>
                  <a:srgbClr val="000000"/>
                </a:solidFill>
                <a:latin typeface="Century Schoolbook"/>
              </a:rPr>
              <a:t>his private number, </a:t>
            </a:r>
            <a:r>
              <a:rPr i="1" lang="en-US" sz="2400" baseline="30000">
                <a:solidFill>
                  <a:srgbClr val="000000"/>
                </a:solidFill>
                <a:latin typeface="Century Schoolbook"/>
              </a:rPr>
              <a:t>b = 22 (taking the result </a:t>
            </a:r>
            <a:r>
              <a:rPr lang="en-US" sz="2400" baseline="30000">
                <a:solidFill>
                  <a:srgbClr val="000000"/>
                </a:solidFill>
                <a:latin typeface="Century Schoolbook"/>
              </a:rPr>
              <a:t>mod 47).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n-US" sz="2400" baseline="3000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baseline="30000">
                <a:solidFill>
                  <a:srgbClr val="000000"/>
                </a:solidFill>
                <a:latin typeface="Century Schoolbook"/>
              </a:rPr>
              <a:t>This gives him: 222 (mod 47) = 24.</a:t>
            </a:r>
            <a:endParaRPr/>
          </a:p>
          <a:p>
            <a:pPr algn="just"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n-US" sz="2400" u="sng" baseline="30000">
                <a:solidFill>
                  <a:srgbClr val="000000"/>
                </a:solidFill>
                <a:latin typeface="Century Schoolbook"/>
              </a:rPr>
              <a:t>Final Result:-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baseline="30000">
                <a:solidFill>
                  <a:srgbClr val="000000"/>
                </a:solidFill>
                <a:latin typeface="Century Schoolbook"/>
              </a:rPr>
              <a:t>Thus, Alice and Bob have agreed upon a secret key, </a:t>
            </a:r>
            <a:r>
              <a:rPr i="1" lang="en-US" sz="2400" baseline="30000">
                <a:solidFill>
                  <a:srgbClr val="000000"/>
                </a:solidFill>
                <a:latin typeface="Century Schoolbook"/>
              </a:rPr>
              <a:t>k = 24</a:t>
            </a:r>
            <a:endParaRPr/>
          </a:p>
        </p:txBody>
      </p:sp>
    </p:spTree>
  </p:cSld>
  <p:timing>
    <p:tnLst>
      <p:par>
        <p:cTn id="213" dur="indefinite" restart="never" nodeType="tmRoot">
          <p:childTnLst>
            <p:seq>
              <p:cTn id="2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304920" y="1905120"/>
            <a:ext cx="8381520" cy="114264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3000">
                <a:solidFill>
                  <a:srgbClr val="000000"/>
                </a:solidFill>
                <a:latin typeface="Century Schoolbook"/>
              </a:rPr>
              <a:t>Encryption &amp; Decryption techniques</a:t>
            </a:r>
            <a:endParaRPr/>
          </a:p>
        </p:txBody>
      </p:sp>
      <p:sp>
        <p:nvSpPr>
          <p:cNvPr id="245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5" dur="indefinite" restart="never" nodeType="tmRoot">
          <p:childTnLst>
            <p:seq>
              <p:cTn id="2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 rot="5400000">
            <a:off x="6990120" y="3737160"/>
            <a:ext cx="3200040" cy="364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81CA4520-59A6-49ED-B003-73064AF3D37C}" type="slidenum">
              <a:rPr lang="en-IN" sz="1200">
                <a:solidFill>
                  <a:srgbClr val="575f6d"/>
                </a:solidFill>
                <a:latin typeface="Century Schoolbook"/>
              </a:rPr>
              <a:t>&lt;number&gt;</a:t>
            </a:fld>
            <a:endParaRPr/>
          </a:p>
        </p:txBody>
      </p:sp>
      <p:sp>
        <p:nvSpPr>
          <p:cNvPr id="247" name="CustomShape 2"/>
          <p:cNvSpPr/>
          <p:nvPr/>
        </p:nvSpPr>
        <p:spPr>
          <a:xfrm>
            <a:off x="990720" y="0"/>
            <a:ext cx="5714640" cy="516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7598d9"/>
                </a:solidFill>
                <a:latin typeface="Times New Roman"/>
              </a:rPr>
              <a:t>  </a:t>
            </a:r>
            <a:r>
              <a:rPr b="1" lang="en-IN" sz="2800">
                <a:solidFill>
                  <a:srgbClr val="7598d9"/>
                </a:solidFill>
                <a:latin typeface="Times New Roman"/>
              </a:rPr>
              <a:t> </a:t>
            </a:r>
            <a:r>
              <a:rPr b="1" i="1" lang="en-IN" sz="2800">
                <a:solidFill>
                  <a:srgbClr val="000000"/>
                </a:solidFill>
                <a:latin typeface="Times New Roman"/>
              </a:rPr>
              <a:t>Symmetric-key cryptography</a:t>
            </a:r>
            <a:endParaRPr/>
          </a:p>
        </p:txBody>
      </p:sp>
      <p:sp>
        <p:nvSpPr>
          <p:cNvPr id="248" name="CustomShape 3"/>
          <p:cNvSpPr/>
          <p:nvPr/>
        </p:nvSpPr>
        <p:spPr>
          <a:xfrm>
            <a:off x="366840" y="108000"/>
            <a:ext cx="437760" cy="474480"/>
          </a:xfrm>
          <a:prstGeom prst="rect">
            <a:avLst/>
          </a:prstGeom>
          <a:solidFill>
            <a:srgbClr val="7598d9"/>
          </a:solidFill>
          <a:ln w="9360">
            <a:noFill/>
          </a:ln>
        </p:spPr>
      </p:sp>
      <p:sp>
        <p:nvSpPr>
          <p:cNvPr id="249" name="CustomShape 4"/>
          <p:cNvSpPr/>
          <p:nvPr/>
        </p:nvSpPr>
        <p:spPr>
          <a:xfrm>
            <a:off x="749160" y="108000"/>
            <a:ext cx="328320" cy="474480"/>
          </a:xfrm>
          <a:prstGeom prst="rect">
            <a:avLst/>
          </a:prstGeom>
          <a:gradFill>
            <a:gsLst>
              <a:gs pos="0">
                <a:srgbClr val="7598d9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250" name="CustomShape 5"/>
          <p:cNvSpPr/>
          <p:nvPr/>
        </p:nvSpPr>
        <p:spPr>
          <a:xfrm>
            <a:off x="490680" y="530280"/>
            <a:ext cx="421920" cy="474480"/>
          </a:xfrm>
          <a:prstGeom prst="rect">
            <a:avLst/>
          </a:prstGeom>
          <a:solidFill>
            <a:srgbClr val="3b435b"/>
          </a:solidFill>
          <a:ln w="9360">
            <a:noFill/>
          </a:ln>
        </p:spPr>
      </p:sp>
      <p:sp>
        <p:nvSpPr>
          <p:cNvPr id="251" name="CustomShape 6"/>
          <p:cNvSpPr/>
          <p:nvPr/>
        </p:nvSpPr>
        <p:spPr>
          <a:xfrm>
            <a:off x="860400" y="530280"/>
            <a:ext cx="367920" cy="474480"/>
          </a:xfrm>
          <a:prstGeom prst="rect">
            <a:avLst/>
          </a:prstGeom>
          <a:gradFill>
            <a:gsLst>
              <a:gs pos="0">
                <a:srgbClr val="3b435b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252" name="CustomShape 7"/>
          <p:cNvSpPr/>
          <p:nvPr/>
        </p:nvSpPr>
        <p:spPr>
          <a:xfrm>
            <a:off x="76320" y="457200"/>
            <a:ext cx="560160" cy="4219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2611c"/>
              </a:gs>
            </a:gsLst>
            <a:lin ang="18900000"/>
          </a:gradFill>
          <a:ln w="9360">
            <a:noFill/>
          </a:ln>
        </p:spPr>
      </p:sp>
      <p:sp>
        <p:nvSpPr>
          <p:cNvPr id="253" name="CustomShape 8"/>
          <p:cNvSpPr/>
          <p:nvPr/>
        </p:nvSpPr>
        <p:spPr>
          <a:xfrm>
            <a:off x="711360" y="0"/>
            <a:ext cx="31320" cy="1052280"/>
          </a:xfrm>
          <a:prstGeom prst="rect">
            <a:avLst/>
          </a:prstGeom>
          <a:solidFill>
            <a:srgbClr val="fff39d"/>
          </a:solidFill>
          <a:ln w="9360">
            <a:noFill/>
          </a:ln>
        </p:spPr>
      </p:sp>
      <p:sp>
        <p:nvSpPr>
          <p:cNvPr id="254" name="CustomShape 9"/>
          <p:cNvSpPr/>
          <p:nvPr/>
        </p:nvSpPr>
        <p:spPr>
          <a:xfrm>
            <a:off x="442800" y="533520"/>
            <a:ext cx="8226000" cy="31320"/>
          </a:xfrm>
          <a:prstGeom prst="rect">
            <a:avLst/>
          </a:prstGeom>
          <a:gradFill>
            <a:gsLst>
              <a:gs pos="0">
                <a:srgbClr val="fff39d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pic>
        <p:nvPicPr>
          <p:cNvPr id="255" name="Picture 1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9000" y="2444760"/>
            <a:ext cx="8802360" cy="16696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17" dur="indefinite" restart="never" nodeType="tmRoot">
          <p:childTnLst>
            <p:seq>
              <p:cTn id="2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228600" y="-228600"/>
            <a:ext cx="7467120" cy="11426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Symmetric Encryption </a:t>
            </a:r>
            <a:endParaRPr/>
          </a:p>
        </p:txBody>
      </p:sp>
      <p:pic>
        <p:nvPicPr>
          <p:cNvPr id="257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38360" y="2133720"/>
            <a:ext cx="1447560" cy="655200"/>
          </a:xfrm>
          <a:prstGeom prst="rect">
            <a:avLst/>
          </a:prstGeom>
          <a:ln>
            <a:noFill/>
          </a:ln>
        </p:spPr>
      </p:pic>
      <p:pic>
        <p:nvPicPr>
          <p:cNvPr id="258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4920" y="3924360"/>
            <a:ext cx="761760" cy="1066320"/>
          </a:xfrm>
          <a:prstGeom prst="rect">
            <a:avLst/>
          </a:prstGeom>
          <a:ln>
            <a:noFill/>
          </a:ln>
        </p:spPr>
      </p:pic>
      <p:sp>
        <p:nvSpPr>
          <p:cNvPr id="259" name="Line 2"/>
          <p:cNvSpPr/>
          <p:nvPr/>
        </p:nvSpPr>
        <p:spPr>
          <a:xfrm>
            <a:off x="418320" y="4088160"/>
            <a:ext cx="49212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260" name="Line 3"/>
          <p:cNvSpPr/>
          <p:nvPr/>
        </p:nvSpPr>
        <p:spPr>
          <a:xfrm>
            <a:off x="418320" y="4170240"/>
            <a:ext cx="49212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261" name="Line 4"/>
          <p:cNvSpPr/>
          <p:nvPr/>
        </p:nvSpPr>
        <p:spPr>
          <a:xfrm>
            <a:off x="418320" y="4252320"/>
            <a:ext cx="49212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262" name="Line 5"/>
          <p:cNvSpPr/>
          <p:nvPr/>
        </p:nvSpPr>
        <p:spPr>
          <a:xfrm>
            <a:off x="418320" y="4334400"/>
            <a:ext cx="30276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263" name="Line 6"/>
          <p:cNvSpPr/>
          <p:nvPr/>
        </p:nvSpPr>
        <p:spPr>
          <a:xfrm>
            <a:off x="418320" y="4457520"/>
            <a:ext cx="49212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264" name="Line 7"/>
          <p:cNvSpPr/>
          <p:nvPr/>
        </p:nvSpPr>
        <p:spPr>
          <a:xfrm>
            <a:off x="418320" y="4539600"/>
            <a:ext cx="49212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265" name="Line 8"/>
          <p:cNvSpPr/>
          <p:nvPr/>
        </p:nvSpPr>
        <p:spPr>
          <a:xfrm>
            <a:off x="418320" y="4621680"/>
            <a:ext cx="49212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266" name="Line 9"/>
          <p:cNvSpPr/>
          <p:nvPr/>
        </p:nvSpPr>
        <p:spPr>
          <a:xfrm>
            <a:off x="418320" y="4703760"/>
            <a:ext cx="30276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267" name="CustomShape 10"/>
          <p:cNvSpPr/>
          <p:nvPr/>
        </p:nvSpPr>
        <p:spPr>
          <a:xfrm>
            <a:off x="1600200" y="3505320"/>
            <a:ext cx="1523520" cy="1904760"/>
          </a:xfrm>
          <a:prstGeom prst="rect">
            <a:avLst/>
          </a:prstGeom>
          <a:solidFill>
            <a:srgbClr val="808000"/>
          </a:solidFill>
          <a:ln w="9360">
            <a:noFill/>
          </a:ln>
        </p:spPr>
      </p:sp>
      <p:sp>
        <p:nvSpPr>
          <p:cNvPr id="268" name="CustomShape 11"/>
          <p:cNvSpPr/>
          <p:nvPr/>
        </p:nvSpPr>
        <p:spPr>
          <a:xfrm>
            <a:off x="2133720" y="4038480"/>
            <a:ext cx="523440" cy="79992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69" name="CustomShape 12"/>
          <p:cNvSpPr/>
          <p:nvPr/>
        </p:nvSpPr>
        <p:spPr>
          <a:xfrm>
            <a:off x="2158920" y="4064040"/>
            <a:ext cx="472680" cy="748800"/>
          </a:xfrm>
          <a:prstGeom prst="rect">
            <a:avLst/>
          </a:prstGeom>
          <a:solidFill>
            <a:srgbClr val="808000"/>
          </a:solidFill>
          <a:ln w="9360">
            <a:noFill/>
          </a:ln>
        </p:spPr>
      </p:sp>
      <p:sp>
        <p:nvSpPr>
          <p:cNvPr id="270" name="CustomShape 13"/>
          <p:cNvSpPr/>
          <p:nvPr/>
        </p:nvSpPr>
        <p:spPr>
          <a:xfrm>
            <a:off x="2212920" y="4545000"/>
            <a:ext cx="333000" cy="218880"/>
          </a:xfrm>
          <a:prstGeom prst="rect">
            <a:avLst/>
          </a:prstGeom>
          <a:solidFill>
            <a:srgbClr val="bdc9d4"/>
          </a:solidFill>
          <a:ln w="9360">
            <a:noFill/>
          </a:ln>
        </p:spPr>
      </p:sp>
      <p:sp>
        <p:nvSpPr>
          <p:cNvPr id="271" name="CustomShape 14"/>
          <p:cNvSpPr/>
          <p:nvPr/>
        </p:nvSpPr>
        <p:spPr>
          <a:xfrm>
            <a:off x="2368440" y="4122720"/>
            <a:ext cx="198000" cy="624960"/>
          </a:xfrm>
          <a:prstGeom prst="rect">
            <a:avLst/>
          </a:prstGeom>
          <a:solidFill>
            <a:srgbClr val="96abba"/>
          </a:solidFill>
          <a:ln w="9360">
            <a:noFill/>
          </a:ln>
        </p:spPr>
      </p:sp>
      <p:sp>
        <p:nvSpPr>
          <p:cNvPr id="272" name="CustomShape 15"/>
          <p:cNvSpPr/>
          <p:nvPr/>
        </p:nvSpPr>
        <p:spPr>
          <a:xfrm>
            <a:off x="2405160" y="4354560"/>
            <a:ext cx="42480" cy="234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73" name="CustomShape 16"/>
          <p:cNvSpPr/>
          <p:nvPr/>
        </p:nvSpPr>
        <p:spPr>
          <a:xfrm>
            <a:off x="2465280" y="4211640"/>
            <a:ext cx="15480" cy="187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74" name="CustomShape 17"/>
          <p:cNvSpPr/>
          <p:nvPr/>
        </p:nvSpPr>
        <p:spPr>
          <a:xfrm>
            <a:off x="2475000" y="4257720"/>
            <a:ext cx="15480" cy="172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75" name="CustomShape 18"/>
          <p:cNvSpPr/>
          <p:nvPr/>
        </p:nvSpPr>
        <p:spPr>
          <a:xfrm>
            <a:off x="2459160" y="4297320"/>
            <a:ext cx="23400" cy="15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76" name="CustomShape 19"/>
          <p:cNvSpPr/>
          <p:nvPr/>
        </p:nvSpPr>
        <p:spPr>
          <a:xfrm>
            <a:off x="2441520" y="4325760"/>
            <a:ext cx="23400" cy="15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77" name="CustomShape 20"/>
          <p:cNvSpPr/>
          <p:nvPr/>
        </p:nvSpPr>
        <p:spPr>
          <a:xfrm>
            <a:off x="2384280" y="4697280"/>
            <a:ext cx="41040" cy="313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78" name="CustomShape 21"/>
          <p:cNvSpPr/>
          <p:nvPr/>
        </p:nvSpPr>
        <p:spPr>
          <a:xfrm>
            <a:off x="2425680" y="4699080"/>
            <a:ext cx="42480" cy="34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79" name="CustomShape 22"/>
          <p:cNvSpPr/>
          <p:nvPr/>
        </p:nvSpPr>
        <p:spPr>
          <a:xfrm>
            <a:off x="2351160" y="4703760"/>
            <a:ext cx="33120" cy="313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80" name="CustomShape 23"/>
          <p:cNvSpPr/>
          <p:nvPr/>
        </p:nvSpPr>
        <p:spPr>
          <a:xfrm>
            <a:off x="2319480" y="4708440"/>
            <a:ext cx="31320" cy="313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81" name="CustomShape 24"/>
          <p:cNvSpPr/>
          <p:nvPr/>
        </p:nvSpPr>
        <p:spPr>
          <a:xfrm>
            <a:off x="2478240" y="4621320"/>
            <a:ext cx="43920" cy="37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82" name="CustomShape 25"/>
          <p:cNvSpPr/>
          <p:nvPr/>
        </p:nvSpPr>
        <p:spPr>
          <a:xfrm>
            <a:off x="2487600" y="4659480"/>
            <a:ext cx="41040" cy="37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83" name="CustomShape 26"/>
          <p:cNvSpPr/>
          <p:nvPr/>
        </p:nvSpPr>
        <p:spPr>
          <a:xfrm>
            <a:off x="2251080" y="4721400"/>
            <a:ext cx="229680" cy="219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84" name="CustomShape 27"/>
          <p:cNvSpPr/>
          <p:nvPr/>
        </p:nvSpPr>
        <p:spPr>
          <a:xfrm>
            <a:off x="2435400" y="4362480"/>
            <a:ext cx="105840" cy="3711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85" name="CustomShape 28"/>
          <p:cNvSpPr/>
          <p:nvPr/>
        </p:nvSpPr>
        <p:spPr>
          <a:xfrm>
            <a:off x="2433600" y="4159080"/>
            <a:ext cx="70920" cy="2106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86" name="CustomShape 29"/>
          <p:cNvSpPr/>
          <p:nvPr/>
        </p:nvSpPr>
        <p:spPr>
          <a:xfrm>
            <a:off x="2251080" y="4130640"/>
            <a:ext cx="217080" cy="566280"/>
          </a:xfrm>
          <a:prstGeom prst="rect">
            <a:avLst/>
          </a:prstGeom>
          <a:solidFill>
            <a:srgbClr val="99ebeb"/>
          </a:solidFill>
          <a:ln w="9360">
            <a:noFill/>
          </a:ln>
        </p:spPr>
      </p:sp>
      <p:sp>
        <p:nvSpPr>
          <p:cNvPr id="287" name="CustomShape 30"/>
          <p:cNvSpPr/>
          <p:nvPr/>
        </p:nvSpPr>
        <p:spPr>
          <a:xfrm>
            <a:off x="2414520" y="4199040"/>
            <a:ext cx="12240" cy="14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88" name="CustomShape 31"/>
          <p:cNvSpPr/>
          <p:nvPr/>
        </p:nvSpPr>
        <p:spPr>
          <a:xfrm>
            <a:off x="2332080" y="4575240"/>
            <a:ext cx="52200" cy="34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89" name="CustomShape 32"/>
          <p:cNvSpPr/>
          <p:nvPr/>
        </p:nvSpPr>
        <p:spPr>
          <a:xfrm>
            <a:off x="2368440" y="4208400"/>
            <a:ext cx="21960" cy="42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90" name="CustomShape 33"/>
          <p:cNvSpPr/>
          <p:nvPr/>
        </p:nvSpPr>
        <p:spPr>
          <a:xfrm>
            <a:off x="2322360" y="4281480"/>
            <a:ext cx="47160" cy="15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91" name="CustomShape 34"/>
          <p:cNvSpPr/>
          <p:nvPr/>
        </p:nvSpPr>
        <p:spPr>
          <a:xfrm>
            <a:off x="2313000" y="4197240"/>
            <a:ext cx="25200" cy="331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92" name="CustomShape 35"/>
          <p:cNvSpPr/>
          <p:nvPr/>
        </p:nvSpPr>
        <p:spPr>
          <a:xfrm>
            <a:off x="2359080" y="4468680"/>
            <a:ext cx="21960" cy="550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93" name="CustomShape 36"/>
          <p:cNvSpPr/>
          <p:nvPr/>
        </p:nvSpPr>
        <p:spPr>
          <a:xfrm>
            <a:off x="2287440" y="4595760"/>
            <a:ext cx="21960" cy="504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94" name="CustomShape 37"/>
          <p:cNvSpPr/>
          <p:nvPr/>
        </p:nvSpPr>
        <p:spPr>
          <a:xfrm>
            <a:off x="2394000" y="4605480"/>
            <a:ext cx="18720" cy="457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95" name="CustomShape 38"/>
          <p:cNvSpPr/>
          <p:nvPr/>
        </p:nvSpPr>
        <p:spPr>
          <a:xfrm>
            <a:off x="2330280" y="4400640"/>
            <a:ext cx="20160" cy="331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96" name="CustomShape 39"/>
          <p:cNvSpPr/>
          <p:nvPr/>
        </p:nvSpPr>
        <p:spPr>
          <a:xfrm>
            <a:off x="2311560" y="4502160"/>
            <a:ext cx="15480" cy="187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97" name="CustomShape 40"/>
          <p:cNvSpPr/>
          <p:nvPr/>
        </p:nvSpPr>
        <p:spPr>
          <a:xfrm>
            <a:off x="2374920" y="4540320"/>
            <a:ext cx="23400" cy="172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98" name="CustomShape 41"/>
          <p:cNvSpPr/>
          <p:nvPr/>
        </p:nvSpPr>
        <p:spPr>
          <a:xfrm>
            <a:off x="2338560" y="4635360"/>
            <a:ext cx="23400" cy="234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99" name="CustomShape 42"/>
          <p:cNvSpPr/>
          <p:nvPr/>
        </p:nvSpPr>
        <p:spPr>
          <a:xfrm>
            <a:off x="2395440" y="4268880"/>
            <a:ext cx="14040" cy="234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00" name="CustomShape 43"/>
          <p:cNvSpPr/>
          <p:nvPr/>
        </p:nvSpPr>
        <p:spPr>
          <a:xfrm>
            <a:off x="2344680" y="4322880"/>
            <a:ext cx="18720" cy="280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01" name="CustomShape 44"/>
          <p:cNvSpPr/>
          <p:nvPr/>
        </p:nvSpPr>
        <p:spPr>
          <a:xfrm>
            <a:off x="2286000" y="4249800"/>
            <a:ext cx="10800" cy="15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02" name="CustomShape 45"/>
          <p:cNvSpPr/>
          <p:nvPr/>
        </p:nvSpPr>
        <p:spPr>
          <a:xfrm>
            <a:off x="2349360" y="4167360"/>
            <a:ext cx="18720" cy="172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03" name="CustomShape 46"/>
          <p:cNvSpPr/>
          <p:nvPr/>
        </p:nvSpPr>
        <p:spPr>
          <a:xfrm>
            <a:off x="2209680" y="4438800"/>
            <a:ext cx="101160" cy="3330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04" name="CustomShape 47"/>
          <p:cNvSpPr/>
          <p:nvPr/>
        </p:nvSpPr>
        <p:spPr>
          <a:xfrm>
            <a:off x="2236680" y="4105440"/>
            <a:ext cx="353520" cy="6696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05" name="CustomShape 48"/>
          <p:cNvSpPr/>
          <p:nvPr/>
        </p:nvSpPr>
        <p:spPr>
          <a:xfrm>
            <a:off x="2473200" y="4138560"/>
            <a:ext cx="68040" cy="2743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06" name="CustomShape 49"/>
          <p:cNvSpPr/>
          <p:nvPr/>
        </p:nvSpPr>
        <p:spPr>
          <a:xfrm>
            <a:off x="2490840" y="4416480"/>
            <a:ext cx="6120" cy="201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07" name="CustomShape 50"/>
          <p:cNvSpPr/>
          <p:nvPr/>
        </p:nvSpPr>
        <p:spPr>
          <a:xfrm>
            <a:off x="2517840" y="4521240"/>
            <a:ext cx="7560" cy="219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08" name="CustomShape 51"/>
          <p:cNvSpPr/>
          <p:nvPr/>
        </p:nvSpPr>
        <p:spPr>
          <a:xfrm>
            <a:off x="2401920" y="4697280"/>
            <a:ext cx="175680" cy="68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09" name="CustomShape 52"/>
          <p:cNvSpPr/>
          <p:nvPr/>
        </p:nvSpPr>
        <p:spPr>
          <a:xfrm>
            <a:off x="2347920" y="4761000"/>
            <a:ext cx="34560" cy="43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10" name="CustomShape 53"/>
          <p:cNvSpPr/>
          <p:nvPr/>
        </p:nvSpPr>
        <p:spPr>
          <a:xfrm>
            <a:off x="2511360" y="4205160"/>
            <a:ext cx="7560" cy="37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11" name="CustomShape 54"/>
          <p:cNvSpPr/>
          <p:nvPr/>
        </p:nvSpPr>
        <p:spPr>
          <a:xfrm>
            <a:off x="2268360" y="4284720"/>
            <a:ext cx="77400" cy="90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12" name="CustomShape 55"/>
          <p:cNvSpPr/>
          <p:nvPr/>
        </p:nvSpPr>
        <p:spPr>
          <a:xfrm>
            <a:off x="2438280" y="4143240"/>
            <a:ext cx="66240" cy="504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13" name="CustomShape 56"/>
          <p:cNvSpPr/>
          <p:nvPr/>
        </p:nvSpPr>
        <p:spPr>
          <a:xfrm>
            <a:off x="2471760" y="4444920"/>
            <a:ext cx="25200" cy="997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14" name="CustomShape 57"/>
          <p:cNvSpPr/>
          <p:nvPr/>
        </p:nvSpPr>
        <p:spPr>
          <a:xfrm>
            <a:off x="2535120" y="4694400"/>
            <a:ext cx="10800" cy="439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15" name="CustomShape 58"/>
          <p:cNvSpPr/>
          <p:nvPr/>
        </p:nvSpPr>
        <p:spPr>
          <a:xfrm>
            <a:off x="2509920" y="4729320"/>
            <a:ext cx="56880" cy="61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16" name="CustomShape 59"/>
          <p:cNvSpPr/>
          <p:nvPr/>
        </p:nvSpPr>
        <p:spPr>
          <a:xfrm>
            <a:off x="2238480" y="4130640"/>
            <a:ext cx="245880" cy="5713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17" name="CustomShape 60"/>
          <p:cNvSpPr/>
          <p:nvPr/>
        </p:nvSpPr>
        <p:spPr>
          <a:xfrm>
            <a:off x="2403360" y="4356000"/>
            <a:ext cx="34560" cy="124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18" name="CustomShape 61"/>
          <p:cNvSpPr/>
          <p:nvPr/>
        </p:nvSpPr>
        <p:spPr>
          <a:xfrm>
            <a:off x="2444760" y="4527720"/>
            <a:ext cx="1080" cy="1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19" name="CustomShape 62"/>
          <p:cNvSpPr/>
          <p:nvPr/>
        </p:nvSpPr>
        <p:spPr>
          <a:xfrm>
            <a:off x="2459160" y="4603680"/>
            <a:ext cx="14040" cy="871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20" name="CustomShape 63"/>
          <p:cNvSpPr/>
          <p:nvPr/>
        </p:nvSpPr>
        <p:spPr>
          <a:xfrm>
            <a:off x="2436840" y="4691160"/>
            <a:ext cx="15480" cy="10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21" name="CustomShape 64"/>
          <p:cNvSpPr/>
          <p:nvPr/>
        </p:nvSpPr>
        <p:spPr>
          <a:xfrm>
            <a:off x="2394000" y="4387680"/>
            <a:ext cx="4320" cy="15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22" name="CustomShape 65"/>
          <p:cNvSpPr/>
          <p:nvPr/>
        </p:nvSpPr>
        <p:spPr>
          <a:xfrm>
            <a:off x="2440080" y="4205160"/>
            <a:ext cx="12240" cy="504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23" name="CustomShape 66"/>
          <p:cNvSpPr/>
          <p:nvPr/>
        </p:nvSpPr>
        <p:spPr>
          <a:xfrm>
            <a:off x="2382840" y="4346640"/>
            <a:ext cx="10800" cy="34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24" name="CustomShape 67"/>
          <p:cNvSpPr/>
          <p:nvPr/>
        </p:nvSpPr>
        <p:spPr>
          <a:xfrm>
            <a:off x="2414520" y="4502160"/>
            <a:ext cx="6120" cy="378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25" name="CustomShape 68"/>
          <p:cNvSpPr/>
          <p:nvPr/>
        </p:nvSpPr>
        <p:spPr>
          <a:xfrm>
            <a:off x="2433600" y="4605480"/>
            <a:ext cx="4320" cy="187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26" name="CustomShape 69"/>
          <p:cNvSpPr/>
          <p:nvPr/>
        </p:nvSpPr>
        <p:spPr>
          <a:xfrm>
            <a:off x="2440080" y="4629240"/>
            <a:ext cx="2880" cy="266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27" name="CustomShape 70"/>
          <p:cNvSpPr/>
          <p:nvPr/>
        </p:nvSpPr>
        <p:spPr>
          <a:xfrm>
            <a:off x="2427120" y="4657680"/>
            <a:ext cx="132840" cy="1029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28" name="CustomShape 71"/>
          <p:cNvSpPr/>
          <p:nvPr/>
        </p:nvSpPr>
        <p:spPr>
          <a:xfrm>
            <a:off x="2481120" y="4687920"/>
            <a:ext cx="14040" cy="9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29" name="CustomShape 72"/>
          <p:cNvSpPr/>
          <p:nvPr/>
        </p:nvSpPr>
        <p:spPr>
          <a:xfrm>
            <a:off x="2513160" y="4711680"/>
            <a:ext cx="12240" cy="14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30" name="CustomShape 73"/>
          <p:cNvSpPr/>
          <p:nvPr/>
        </p:nvSpPr>
        <p:spPr>
          <a:xfrm>
            <a:off x="2489040" y="4729320"/>
            <a:ext cx="6120" cy="61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31" name="CustomShape 74"/>
          <p:cNvSpPr/>
          <p:nvPr/>
        </p:nvSpPr>
        <p:spPr>
          <a:xfrm>
            <a:off x="5943600" y="3505320"/>
            <a:ext cx="1523520" cy="1904760"/>
          </a:xfrm>
          <a:prstGeom prst="rect">
            <a:avLst/>
          </a:prstGeom>
          <a:solidFill>
            <a:srgbClr val="808000"/>
          </a:solidFill>
          <a:ln w="9360">
            <a:noFill/>
          </a:ln>
        </p:spPr>
      </p:sp>
      <p:sp>
        <p:nvSpPr>
          <p:cNvPr id="332" name="CustomShape 75"/>
          <p:cNvSpPr/>
          <p:nvPr/>
        </p:nvSpPr>
        <p:spPr>
          <a:xfrm>
            <a:off x="6477120" y="4038480"/>
            <a:ext cx="523440" cy="79992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333" name="CustomShape 76"/>
          <p:cNvSpPr/>
          <p:nvPr/>
        </p:nvSpPr>
        <p:spPr>
          <a:xfrm>
            <a:off x="6502320" y="4064040"/>
            <a:ext cx="472680" cy="748800"/>
          </a:xfrm>
          <a:prstGeom prst="rect">
            <a:avLst/>
          </a:prstGeom>
          <a:solidFill>
            <a:srgbClr val="808000"/>
          </a:solidFill>
          <a:ln w="9360">
            <a:noFill/>
          </a:ln>
        </p:spPr>
      </p:sp>
      <p:sp>
        <p:nvSpPr>
          <p:cNvPr id="334" name="CustomShape 77"/>
          <p:cNvSpPr/>
          <p:nvPr/>
        </p:nvSpPr>
        <p:spPr>
          <a:xfrm>
            <a:off x="6556320" y="4545000"/>
            <a:ext cx="333000" cy="218880"/>
          </a:xfrm>
          <a:prstGeom prst="rect">
            <a:avLst/>
          </a:prstGeom>
          <a:solidFill>
            <a:srgbClr val="bdc9d4"/>
          </a:solidFill>
          <a:ln w="9360">
            <a:noFill/>
          </a:ln>
        </p:spPr>
      </p:sp>
      <p:sp>
        <p:nvSpPr>
          <p:cNvPr id="335" name="CustomShape 78"/>
          <p:cNvSpPr/>
          <p:nvPr/>
        </p:nvSpPr>
        <p:spPr>
          <a:xfrm>
            <a:off x="6711840" y="4122720"/>
            <a:ext cx="198000" cy="624960"/>
          </a:xfrm>
          <a:prstGeom prst="rect">
            <a:avLst/>
          </a:prstGeom>
          <a:solidFill>
            <a:srgbClr val="96abba"/>
          </a:solidFill>
          <a:ln w="9360">
            <a:noFill/>
          </a:ln>
        </p:spPr>
      </p:sp>
      <p:sp>
        <p:nvSpPr>
          <p:cNvPr id="336" name="CustomShape 79"/>
          <p:cNvSpPr/>
          <p:nvPr/>
        </p:nvSpPr>
        <p:spPr>
          <a:xfrm>
            <a:off x="6748560" y="4354560"/>
            <a:ext cx="42480" cy="234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37" name="CustomShape 80"/>
          <p:cNvSpPr/>
          <p:nvPr/>
        </p:nvSpPr>
        <p:spPr>
          <a:xfrm>
            <a:off x="6808680" y="4211640"/>
            <a:ext cx="15480" cy="187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38" name="CustomShape 81"/>
          <p:cNvSpPr/>
          <p:nvPr/>
        </p:nvSpPr>
        <p:spPr>
          <a:xfrm>
            <a:off x="6818400" y="4257720"/>
            <a:ext cx="15480" cy="172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39" name="CustomShape 82"/>
          <p:cNvSpPr/>
          <p:nvPr/>
        </p:nvSpPr>
        <p:spPr>
          <a:xfrm>
            <a:off x="6802560" y="4297320"/>
            <a:ext cx="23400" cy="15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40" name="CustomShape 83"/>
          <p:cNvSpPr/>
          <p:nvPr/>
        </p:nvSpPr>
        <p:spPr>
          <a:xfrm>
            <a:off x="6784920" y="4325760"/>
            <a:ext cx="23400" cy="15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41" name="CustomShape 84"/>
          <p:cNvSpPr/>
          <p:nvPr/>
        </p:nvSpPr>
        <p:spPr>
          <a:xfrm>
            <a:off x="6727680" y="4697280"/>
            <a:ext cx="41040" cy="313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42" name="CustomShape 85"/>
          <p:cNvSpPr/>
          <p:nvPr/>
        </p:nvSpPr>
        <p:spPr>
          <a:xfrm>
            <a:off x="6769080" y="4699080"/>
            <a:ext cx="42480" cy="34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43" name="CustomShape 86"/>
          <p:cNvSpPr/>
          <p:nvPr/>
        </p:nvSpPr>
        <p:spPr>
          <a:xfrm>
            <a:off x="6694560" y="4703760"/>
            <a:ext cx="33120" cy="313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44" name="CustomShape 87"/>
          <p:cNvSpPr/>
          <p:nvPr/>
        </p:nvSpPr>
        <p:spPr>
          <a:xfrm>
            <a:off x="6662880" y="4708440"/>
            <a:ext cx="31320" cy="313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45" name="CustomShape 88"/>
          <p:cNvSpPr/>
          <p:nvPr/>
        </p:nvSpPr>
        <p:spPr>
          <a:xfrm>
            <a:off x="6821640" y="4621320"/>
            <a:ext cx="43920" cy="37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46" name="CustomShape 89"/>
          <p:cNvSpPr/>
          <p:nvPr/>
        </p:nvSpPr>
        <p:spPr>
          <a:xfrm>
            <a:off x="6831000" y="4659480"/>
            <a:ext cx="41040" cy="37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47" name="CustomShape 90"/>
          <p:cNvSpPr/>
          <p:nvPr/>
        </p:nvSpPr>
        <p:spPr>
          <a:xfrm>
            <a:off x="6594480" y="4721400"/>
            <a:ext cx="229680" cy="219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48" name="CustomShape 91"/>
          <p:cNvSpPr/>
          <p:nvPr/>
        </p:nvSpPr>
        <p:spPr>
          <a:xfrm>
            <a:off x="6778800" y="4362480"/>
            <a:ext cx="105840" cy="3711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49" name="CustomShape 92"/>
          <p:cNvSpPr/>
          <p:nvPr/>
        </p:nvSpPr>
        <p:spPr>
          <a:xfrm>
            <a:off x="6777000" y="4159080"/>
            <a:ext cx="70920" cy="2106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50" name="CustomShape 93"/>
          <p:cNvSpPr/>
          <p:nvPr/>
        </p:nvSpPr>
        <p:spPr>
          <a:xfrm>
            <a:off x="6594480" y="4130640"/>
            <a:ext cx="217080" cy="566280"/>
          </a:xfrm>
          <a:prstGeom prst="rect">
            <a:avLst/>
          </a:prstGeom>
          <a:solidFill>
            <a:srgbClr val="99ebeb"/>
          </a:solidFill>
          <a:ln w="9360">
            <a:noFill/>
          </a:ln>
        </p:spPr>
      </p:sp>
      <p:sp>
        <p:nvSpPr>
          <p:cNvPr id="351" name="CustomShape 94"/>
          <p:cNvSpPr/>
          <p:nvPr/>
        </p:nvSpPr>
        <p:spPr>
          <a:xfrm>
            <a:off x="6757920" y="4199040"/>
            <a:ext cx="12240" cy="14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52" name="CustomShape 95"/>
          <p:cNvSpPr/>
          <p:nvPr/>
        </p:nvSpPr>
        <p:spPr>
          <a:xfrm>
            <a:off x="6675480" y="4575240"/>
            <a:ext cx="52200" cy="34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53" name="CustomShape 96"/>
          <p:cNvSpPr/>
          <p:nvPr/>
        </p:nvSpPr>
        <p:spPr>
          <a:xfrm>
            <a:off x="6711840" y="4208400"/>
            <a:ext cx="21960" cy="42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54" name="CustomShape 97"/>
          <p:cNvSpPr/>
          <p:nvPr/>
        </p:nvSpPr>
        <p:spPr>
          <a:xfrm>
            <a:off x="6665760" y="4281480"/>
            <a:ext cx="47160" cy="15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55" name="CustomShape 98"/>
          <p:cNvSpPr/>
          <p:nvPr/>
        </p:nvSpPr>
        <p:spPr>
          <a:xfrm>
            <a:off x="6656400" y="4197240"/>
            <a:ext cx="25200" cy="331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56" name="CustomShape 99"/>
          <p:cNvSpPr/>
          <p:nvPr/>
        </p:nvSpPr>
        <p:spPr>
          <a:xfrm>
            <a:off x="6702480" y="4468680"/>
            <a:ext cx="21960" cy="550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57" name="CustomShape 100"/>
          <p:cNvSpPr/>
          <p:nvPr/>
        </p:nvSpPr>
        <p:spPr>
          <a:xfrm>
            <a:off x="6630840" y="4595760"/>
            <a:ext cx="21960" cy="504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58" name="CustomShape 101"/>
          <p:cNvSpPr/>
          <p:nvPr/>
        </p:nvSpPr>
        <p:spPr>
          <a:xfrm>
            <a:off x="6737400" y="4605480"/>
            <a:ext cx="18720" cy="457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59" name="CustomShape 102"/>
          <p:cNvSpPr/>
          <p:nvPr/>
        </p:nvSpPr>
        <p:spPr>
          <a:xfrm>
            <a:off x="6673680" y="4400640"/>
            <a:ext cx="20160" cy="331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60" name="CustomShape 103"/>
          <p:cNvSpPr/>
          <p:nvPr/>
        </p:nvSpPr>
        <p:spPr>
          <a:xfrm>
            <a:off x="6654960" y="4502160"/>
            <a:ext cx="15480" cy="187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61" name="CustomShape 104"/>
          <p:cNvSpPr/>
          <p:nvPr/>
        </p:nvSpPr>
        <p:spPr>
          <a:xfrm>
            <a:off x="6718320" y="4540320"/>
            <a:ext cx="23400" cy="172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62" name="CustomShape 105"/>
          <p:cNvSpPr/>
          <p:nvPr/>
        </p:nvSpPr>
        <p:spPr>
          <a:xfrm>
            <a:off x="6681960" y="4635360"/>
            <a:ext cx="23400" cy="234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63" name="CustomShape 106"/>
          <p:cNvSpPr/>
          <p:nvPr/>
        </p:nvSpPr>
        <p:spPr>
          <a:xfrm>
            <a:off x="6738840" y="4268880"/>
            <a:ext cx="14040" cy="234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64" name="CustomShape 107"/>
          <p:cNvSpPr/>
          <p:nvPr/>
        </p:nvSpPr>
        <p:spPr>
          <a:xfrm>
            <a:off x="6688080" y="4322880"/>
            <a:ext cx="18720" cy="280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65" name="CustomShape 108"/>
          <p:cNvSpPr/>
          <p:nvPr/>
        </p:nvSpPr>
        <p:spPr>
          <a:xfrm>
            <a:off x="6629400" y="4249800"/>
            <a:ext cx="10800" cy="15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66" name="CustomShape 109"/>
          <p:cNvSpPr/>
          <p:nvPr/>
        </p:nvSpPr>
        <p:spPr>
          <a:xfrm>
            <a:off x="6692760" y="4167360"/>
            <a:ext cx="18720" cy="172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67" name="CustomShape 110"/>
          <p:cNvSpPr/>
          <p:nvPr/>
        </p:nvSpPr>
        <p:spPr>
          <a:xfrm>
            <a:off x="6553080" y="4438800"/>
            <a:ext cx="101160" cy="3330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68" name="CustomShape 111"/>
          <p:cNvSpPr/>
          <p:nvPr/>
        </p:nvSpPr>
        <p:spPr>
          <a:xfrm>
            <a:off x="6580080" y="4105440"/>
            <a:ext cx="353520" cy="6696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69" name="CustomShape 112"/>
          <p:cNvSpPr/>
          <p:nvPr/>
        </p:nvSpPr>
        <p:spPr>
          <a:xfrm>
            <a:off x="6816600" y="4138560"/>
            <a:ext cx="68040" cy="2743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70" name="CustomShape 113"/>
          <p:cNvSpPr/>
          <p:nvPr/>
        </p:nvSpPr>
        <p:spPr>
          <a:xfrm>
            <a:off x="6834240" y="4416480"/>
            <a:ext cx="6120" cy="201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71" name="CustomShape 114"/>
          <p:cNvSpPr/>
          <p:nvPr/>
        </p:nvSpPr>
        <p:spPr>
          <a:xfrm>
            <a:off x="6861240" y="4521240"/>
            <a:ext cx="7560" cy="219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72" name="CustomShape 115"/>
          <p:cNvSpPr/>
          <p:nvPr/>
        </p:nvSpPr>
        <p:spPr>
          <a:xfrm>
            <a:off x="6745320" y="4697280"/>
            <a:ext cx="175680" cy="68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73" name="CustomShape 116"/>
          <p:cNvSpPr/>
          <p:nvPr/>
        </p:nvSpPr>
        <p:spPr>
          <a:xfrm>
            <a:off x="6691320" y="4761000"/>
            <a:ext cx="34560" cy="43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74" name="CustomShape 117"/>
          <p:cNvSpPr/>
          <p:nvPr/>
        </p:nvSpPr>
        <p:spPr>
          <a:xfrm>
            <a:off x="6854760" y="4205160"/>
            <a:ext cx="7560" cy="37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75" name="CustomShape 118"/>
          <p:cNvSpPr/>
          <p:nvPr/>
        </p:nvSpPr>
        <p:spPr>
          <a:xfrm>
            <a:off x="6611760" y="4284720"/>
            <a:ext cx="77400" cy="90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76" name="CustomShape 119"/>
          <p:cNvSpPr/>
          <p:nvPr/>
        </p:nvSpPr>
        <p:spPr>
          <a:xfrm>
            <a:off x="6781680" y="4143240"/>
            <a:ext cx="66240" cy="504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77" name="CustomShape 120"/>
          <p:cNvSpPr/>
          <p:nvPr/>
        </p:nvSpPr>
        <p:spPr>
          <a:xfrm>
            <a:off x="6815160" y="4444920"/>
            <a:ext cx="25200" cy="997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78" name="CustomShape 121"/>
          <p:cNvSpPr/>
          <p:nvPr/>
        </p:nvSpPr>
        <p:spPr>
          <a:xfrm>
            <a:off x="6878520" y="4694400"/>
            <a:ext cx="10800" cy="439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79" name="CustomShape 122"/>
          <p:cNvSpPr/>
          <p:nvPr/>
        </p:nvSpPr>
        <p:spPr>
          <a:xfrm>
            <a:off x="6853320" y="4729320"/>
            <a:ext cx="56880" cy="61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80" name="CustomShape 123"/>
          <p:cNvSpPr/>
          <p:nvPr/>
        </p:nvSpPr>
        <p:spPr>
          <a:xfrm>
            <a:off x="6581880" y="4130640"/>
            <a:ext cx="245880" cy="5713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81" name="CustomShape 124"/>
          <p:cNvSpPr/>
          <p:nvPr/>
        </p:nvSpPr>
        <p:spPr>
          <a:xfrm>
            <a:off x="6746760" y="4356000"/>
            <a:ext cx="34560" cy="124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82" name="CustomShape 125"/>
          <p:cNvSpPr/>
          <p:nvPr/>
        </p:nvSpPr>
        <p:spPr>
          <a:xfrm>
            <a:off x="6788160" y="4527720"/>
            <a:ext cx="1080" cy="1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83" name="CustomShape 126"/>
          <p:cNvSpPr/>
          <p:nvPr/>
        </p:nvSpPr>
        <p:spPr>
          <a:xfrm>
            <a:off x="6802560" y="4603680"/>
            <a:ext cx="14040" cy="871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84" name="CustomShape 127"/>
          <p:cNvSpPr/>
          <p:nvPr/>
        </p:nvSpPr>
        <p:spPr>
          <a:xfrm>
            <a:off x="6780240" y="4691160"/>
            <a:ext cx="15480" cy="10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85" name="CustomShape 128"/>
          <p:cNvSpPr/>
          <p:nvPr/>
        </p:nvSpPr>
        <p:spPr>
          <a:xfrm>
            <a:off x="6737400" y="4387680"/>
            <a:ext cx="4320" cy="15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86" name="CustomShape 129"/>
          <p:cNvSpPr/>
          <p:nvPr/>
        </p:nvSpPr>
        <p:spPr>
          <a:xfrm>
            <a:off x="6783480" y="4205160"/>
            <a:ext cx="12240" cy="504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87" name="CustomShape 130"/>
          <p:cNvSpPr/>
          <p:nvPr/>
        </p:nvSpPr>
        <p:spPr>
          <a:xfrm>
            <a:off x="6726240" y="4346640"/>
            <a:ext cx="10800" cy="34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88" name="CustomShape 131"/>
          <p:cNvSpPr/>
          <p:nvPr/>
        </p:nvSpPr>
        <p:spPr>
          <a:xfrm>
            <a:off x="6757920" y="4502160"/>
            <a:ext cx="6120" cy="378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89" name="CustomShape 132"/>
          <p:cNvSpPr/>
          <p:nvPr/>
        </p:nvSpPr>
        <p:spPr>
          <a:xfrm>
            <a:off x="6777000" y="4605480"/>
            <a:ext cx="4320" cy="187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90" name="CustomShape 133"/>
          <p:cNvSpPr/>
          <p:nvPr/>
        </p:nvSpPr>
        <p:spPr>
          <a:xfrm>
            <a:off x="6783480" y="4629240"/>
            <a:ext cx="2880" cy="266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91" name="CustomShape 134"/>
          <p:cNvSpPr/>
          <p:nvPr/>
        </p:nvSpPr>
        <p:spPr>
          <a:xfrm>
            <a:off x="6770520" y="4657680"/>
            <a:ext cx="132840" cy="1029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92" name="CustomShape 135"/>
          <p:cNvSpPr/>
          <p:nvPr/>
        </p:nvSpPr>
        <p:spPr>
          <a:xfrm>
            <a:off x="6824520" y="4687920"/>
            <a:ext cx="14040" cy="9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93" name="CustomShape 136"/>
          <p:cNvSpPr/>
          <p:nvPr/>
        </p:nvSpPr>
        <p:spPr>
          <a:xfrm>
            <a:off x="6856560" y="4711680"/>
            <a:ext cx="12240" cy="14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94" name="CustomShape 137"/>
          <p:cNvSpPr/>
          <p:nvPr/>
        </p:nvSpPr>
        <p:spPr>
          <a:xfrm>
            <a:off x="6832440" y="4729320"/>
            <a:ext cx="6120" cy="61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pic>
        <p:nvPicPr>
          <p:cNvPr id="395" name="Picture 161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991120" y="2133720"/>
            <a:ext cx="1447560" cy="655200"/>
          </a:xfrm>
          <a:prstGeom prst="rect">
            <a:avLst/>
          </a:prstGeom>
          <a:ln>
            <a:noFill/>
          </a:ln>
        </p:spPr>
      </p:pic>
      <p:pic>
        <p:nvPicPr>
          <p:cNvPr id="396" name="Picture 163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8153280" y="3924360"/>
            <a:ext cx="761760" cy="1066320"/>
          </a:xfrm>
          <a:prstGeom prst="rect">
            <a:avLst/>
          </a:prstGeom>
          <a:ln>
            <a:noFill/>
          </a:ln>
        </p:spPr>
      </p:pic>
      <p:sp>
        <p:nvSpPr>
          <p:cNvPr id="397" name="Line 138"/>
          <p:cNvSpPr/>
          <p:nvPr/>
        </p:nvSpPr>
        <p:spPr>
          <a:xfrm>
            <a:off x="8266680" y="4088160"/>
            <a:ext cx="49248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398" name="Line 139"/>
          <p:cNvSpPr/>
          <p:nvPr/>
        </p:nvSpPr>
        <p:spPr>
          <a:xfrm>
            <a:off x="8266680" y="4170240"/>
            <a:ext cx="49248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399" name="Line 140"/>
          <p:cNvSpPr/>
          <p:nvPr/>
        </p:nvSpPr>
        <p:spPr>
          <a:xfrm>
            <a:off x="8266680" y="4252320"/>
            <a:ext cx="49248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400" name="Line 141"/>
          <p:cNvSpPr/>
          <p:nvPr/>
        </p:nvSpPr>
        <p:spPr>
          <a:xfrm>
            <a:off x="8266680" y="4334400"/>
            <a:ext cx="30312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401" name="Line 142"/>
          <p:cNvSpPr/>
          <p:nvPr/>
        </p:nvSpPr>
        <p:spPr>
          <a:xfrm>
            <a:off x="8266680" y="4457520"/>
            <a:ext cx="49248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402" name="Line 143"/>
          <p:cNvSpPr/>
          <p:nvPr/>
        </p:nvSpPr>
        <p:spPr>
          <a:xfrm>
            <a:off x="8266680" y="4539600"/>
            <a:ext cx="49248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403" name="Line 144"/>
          <p:cNvSpPr/>
          <p:nvPr/>
        </p:nvSpPr>
        <p:spPr>
          <a:xfrm>
            <a:off x="8266680" y="4621680"/>
            <a:ext cx="49248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404" name="Line 145"/>
          <p:cNvSpPr/>
          <p:nvPr/>
        </p:nvSpPr>
        <p:spPr>
          <a:xfrm>
            <a:off x="8266680" y="4703760"/>
            <a:ext cx="30312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405" name="Line 146"/>
          <p:cNvSpPr/>
          <p:nvPr/>
        </p:nvSpPr>
        <p:spPr>
          <a:xfrm>
            <a:off x="4570200" y="1676160"/>
            <a:ext cx="0" cy="4953240"/>
          </a:xfrm>
          <a:prstGeom prst="line">
            <a:avLst/>
          </a:prstGeom>
          <a:ln cap="rnd" w="9360">
            <a:solidFill>
              <a:srgbClr val="000000"/>
            </a:solidFill>
            <a:custDash>
              <a:ds d="140000" sp="105000"/>
            </a:custDash>
            <a:round/>
          </a:ln>
        </p:spPr>
      </p:sp>
      <p:pic>
        <p:nvPicPr>
          <p:cNvPr id="406" name="Picture 177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152280" y="1676520"/>
            <a:ext cx="831600" cy="1447560"/>
          </a:xfrm>
          <a:prstGeom prst="rect">
            <a:avLst/>
          </a:prstGeom>
          <a:ln w="9360">
            <a:noFill/>
          </a:ln>
        </p:spPr>
      </p:pic>
      <p:pic>
        <p:nvPicPr>
          <p:cNvPr id="407" name="Picture 178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8124840" y="1676520"/>
            <a:ext cx="942480" cy="1428480"/>
          </a:xfrm>
          <a:prstGeom prst="rect">
            <a:avLst/>
          </a:prstGeom>
          <a:ln w="9360">
            <a:noFill/>
          </a:ln>
        </p:spPr>
      </p:pic>
      <p:sp>
        <p:nvSpPr>
          <p:cNvPr id="408" name="CustomShape 147"/>
          <p:cNvSpPr/>
          <p:nvPr/>
        </p:nvSpPr>
        <p:spPr>
          <a:xfrm>
            <a:off x="230400" y="3124080"/>
            <a:ext cx="67500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</a:rPr>
              <a:t>Alice</a:t>
            </a:r>
            <a:endParaRPr/>
          </a:p>
        </p:txBody>
      </p:sp>
      <p:sp>
        <p:nvSpPr>
          <p:cNvPr id="409" name="CustomShape 148"/>
          <p:cNvSpPr/>
          <p:nvPr/>
        </p:nvSpPr>
        <p:spPr>
          <a:xfrm>
            <a:off x="8326800" y="3124080"/>
            <a:ext cx="58644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</a:rPr>
              <a:t>Bob</a:t>
            </a:r>
            <a:endParaRPr/>
          </a:p>
        </p:txBody>
      </p:sp>
      <p:sp>
        <p:nvSpPr>
          <p:cNvPr id="410" name="CustomShape 149"/>
          <p:cNvSpPr/>
          <p:nvPr/>
        </p:nvSpPr>
        <p:spPr>
          <a:xfrm>
            <a:off x="215640" y="4989600"/>
            <a:ext cx="105444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</a:rPr>
              <a:t>Plaintext</a:t>
            </a:r>
            <a:endParaRPr/>
          </a:p>
        </p:txBody>
      </p:sp>
      <p:sp>
        <p:nvSpPr>
          <p:cNvPr id="411" name="CustomShape 150"/>
          <p:cNvSpPr/>
          <p:nvPr/>
        </p:nvSpPr>
        <p:spPr>
          <a:xfrm>
            <a:off x="8003880" y="4991040"/>
            <a:ext cx="105444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</a:rPr>
              <a:t>Plaintext</a:t>
            </a:r>
            <a:endParaRPr/>
          </a:p>
        </p:txBody>
      </p:sp>
      <p:sp>
        <p:nvSpPr>
          <p:cNvPr id="412" name="CustomShape 151"/>
          <p:cNvSpPr/>
          <p:nvPr/>
        </p:nvSpPr>
        <p:spPr>
          <a:xfrm>
            <a:off x="3958920" y="4919760"/>
            <a:ext cx="1218960" cy="3646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</a:rPr>
              <a:t>Ciphertext</a:t>
            </a:r>
            <a:endParaRPr/>
          </a:p>
        </p:txBody>
      </p:sp>
      <p:sp>
        <p:nvSpPr>
          <p:cNvPr id="413" name="CustomShape 152"/>
          <p:cNvSpPr/>
          <p:nvPr/>
        </p:nvSpPr>
        <p:spPr>
          <a:xfrm>
            <a:off x="2082600" y="1995480"/>
            <a:ext cx="57132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</a:rPr>
              <a:t>Key</a:t>
            </a:r>
            <a:endParaRPr/>
          </a:p>
        </p:txBody>
      </p:sp>
      <p:sp>
        <p:nvSpPr>
          <p:cNvPr id="414" name="CustomShape 153"/>
          <p:cNvSpPr/>
          <p:nvPr/>
        </p:nvSpPr>
        <p:spPr>
          <a:xfrm>
            <a:off x="6432120" y="1995480"/>
            <a:ext cx="57132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</a:rPr>
              <a:t>Key</a:t>
            </a:r>
            <a:endParaRPr/>
          </a:p>
        </p:txBody>
      </p:sp>
      <p:sp>
        <p:nvSpPr>
          <p:cNvPr id="415" name="CustomShape 154"/>
          <p:cNvSpPr/>
          <p:nvPr/>
        </p:nvSpPr>
        <p:spPr>
          <a:xfrm>
            <a:off x="1603800" y="5562720"/>
            <a:ext cx="1255680" cy="6390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</a:rPr>
              <a:t>Encryption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</a:rPr>
              <a:t>Algorithm</a:t>
            </a:r>
            <a:endParaRPr/>
          </a:p>
        </p:txBody>
      </p:sp>
      <p:sp>
        <p:nvSpPr>
          <p:cNvPr id="416" name="CustomShape 155"/>
          <p:cNvSpPr/>
          <p:nvPr/>
        </p:nvSpPr>
        <p:spPr>
          <a:xfrm>
            <a:off x="5909400" y="5562720"/>
            <a:ext cx="1267560" cy="6390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</a:rPr>
              <a:t>Decryption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</a:rPr>
              <a:t>Algorithm</a:t>
            </a:r>
            <a:endParaRPr/>
          </a:p>
        </p:txBody>
      </p:sp>
      <p:pic>
        <p:nvPicPr>
          <p:cNvPr id="417" name="Picture 86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4184640" y="3929040"/>
            <a:ext cx="761760" cy="1066320"/>
          </a:xfrm>
          <a:prstGeom prst="rect">
            <a:avLst/>
          </a:prstGeom>
          <a:ln>
            <a:noFill/>
          </a:ln>
        </p:spPr>
      </p:pic>
      <p:sp>
        <p:nvSpPr>
          <p:cNvPr id="418" name="Line 156"/>
          <p:cNvSpPr/>
          <p:nvPr/>
        </p:nvSpPr>
        <p:spPr>
          <a:xfrm>
            <a:off x="4298760" y="4092480"/>
            <a:ext cx="492120" cy="0"/>
          </a:xfrm>
          <a:prstGeom prst="line">
            <a:avLst/>
          </a:prstGeom>
          <a:ln cap="rnd" w="38160">
            <a:solidFill>
              <a:srgbClr val="800000"/>
            </a:solidFill>
            <a:custDash>
              <a:ds d="106000" sp="106000"/>
            </a:custDash>
            <a:round/>
          </a:ln>
        </p:spPr>
      </p:sp>
      <p:sp>
        <p:nvSpPr>
          <p:cNvPr id="419" name="Line 157"/>
          <p:cNvSpPr/>
          <p:nvPr/>
        </p:nvSpPr>
        <p:spPr>
          <a:xfrm>
            <a:off x="4298760" y="4174920"/>
            <a:ext cx="492120" cy="0"/>
          </a:xfrm>
          <a:prstGeom prst="line">
            <a:avLst/>
          </a:prstGeom>
          <a:ln cap="rnd" w="38160">
            <a:solidFill>
              <a:srgbClr val="800000"/>
            </a:solidFill>
            <a:custDash>
              <a:ds d="106000" sp="106000"/>
            </a:custDash>
            <a:round/>
          </a:ln>
        </p:spPr>
      </p:sp>
      <p:sp>
        <p:nvSpPr>
          <p:cNvPr id="420" name="Line 158"/>
          <p:cNvSpPr/>
          <p:nvPr/>
        </p:nvSpPr>
        <p:spPr>
          <a:xfrm>
            <a:off x="4298760" y="4257360"/>
            <a:ext cx="492120" cy="0"/>
          </a:xfrm>
          <a:prstGeom prst="line">
            <a:avLst/>
          </a:prstGeom>
          <a:ln cap="rnd" w="38160">
            <a:solidFill>
              <a:srgbClr val="800000"/>
            </a:solidFill>
            <a:custDash>
              <a:ds d="106000" sp="106000"/>
            </a:custDash>
            <a:round/>
          </a:ln>
        </p:spPr>
      </p:sp>
      <p:sp>
        <p:nvSpPr>
          <p:cNvPr id="421" name="Line 159"/>
          <p:cNvSpPr/>
          <p:nvPr/>
        </p:nvSpPr>
        <p:spPr>
          <a:xfrm>
            <a:off x="4298760" y="4338360"/>
            <a:ext cx="465120" cy="11160"/>
          </a:xfrm>
          <a:prstGeom prst="line">
            <a:avLst/>
          </a:prstGeom>
          <a:ln cap="rnd" w="38160">
            <a:solidFill>
              <a:srgbClr val="800000"/>
            </a:solidFill>
            <a:custDash>
              <a:ds d="106000" sp="106000"/>
            </a:custDash>
            <a:round/>
          </a:ln>
        </p:spPr>
      </p:sp>
      <p:sp>
        <p:nvSpPr>
          <p:cNvPr id="422" name="Line 160"/>
          <p:cNvSpPr/>
          <p:nvPr/>
        </p:nvSpPr>
        <p:spPr>
          <a:xfrm>
            <a:off x="4298760" y="4433760"/>
            <a:ext cx="492120" cy="0"/>
          </a:xfrm>
          <a:prstGeom prst="line">
            <a:avLst/>
          </a:prstGeom>
          <a:ln cap="rnd" w="38160">
            <a:solidFill>
              <a:srgbClr val="800000"/>
            </a:solidFill>
            <a:custDash>
              <a:ds d="106000" sp="106000"/>
            </a:custDash>
            <a:round/>
          </a:ln>
        </p:spPr>
      </p:sp>
      <p:sp>
        <p:nvSpPr>
          <p:cNvPr id="423" name="Line 161"/>
          <p:cNvSpPr/>
          <p:nvPr/>
        </p:nvSpPr>
        <p:spPr>
          <a:xfrm>
            <a:off x="4298760" y="4516200"/>
            <a:ext cx="492120" cy="0"/>
          </a:xfrm>
          <a:prstGeom prst="line">
            <a:avLst/>
          </a:prstGeom>
          <a:ln cap="rnd" w="38160">
            <a:solidFill>
              <a:srgbClr val="800000"/>
            </a:solidFill>
            <a:custDash>
              <a:ds d="106000" sp="106000"/>
            </a:custDash>
            <a:round/>
          </a:ln>
        </p:spPr>
      </p:sp>
      <p:sp>
        <p:nvSpPr>
          <p:cNvPr id="424" name="Line 162"/>
          <p:cNvSpPr/>
          <p:nvPr/>
        </p:nvSpPr>
        <p:spPr>
          <a:xfrm>
            <a:off x="4298760" y="4597200"/>
            <a:ext cx="492120" cy="0"/>
          </a:xfrm>
          <a:prstGeom prst="line">
            <a:avLst/>
          </a:prstGeom>
          <a:ln cap="rnd" w="38160">
            <a:solidFill>
              <a:srgbClr val="800000"/>
            </a:solidFill>
            <a:custDash>
              <a:ds d="106000" sp="106000"/>
            </a:custDash>
            <a:round/>
          </a:ln>
        </p:spPr>
      </p:sp>
      <p:sp>
        <p:nvSpPr>
          <p:cNvPr id="425" name="Line 163"/>
          <p:cNvSpPr/>
          <p:nvPr/>
        </p:nvSpPr>
        <p:spPr>
          <a:xfrm>
            <a:off x="4298760" y="4679640"/>
            <a:ext cx="463680" cy="1800"/>
          </a:xfrm>
          <a:prstGeom prst="line">
            <a:avLst/>
          </a:prstGeom>
          <a:ln cap="rnd" w="38160">
            <a:solidFill>
              <a:srgbClr val="800000"/>
            </a:solidFill>
            <a:custDash>
              <a:ds d="106000" sp="106000"/>
            </a:custDash>
            <a:round/>
          </a:ln>
        </p:spPr>
      </p:sp>
      <p:sp>
        <p:nvSpPr>
          <p:cNvPr id="426" name="CustomShape 164"/>
          <p:cNvSpPr/>
          <p:nvPr/>
        </p:nvSpPr>
        <p:spPr>
          <a:xfrm>
            <a:off x="1066680" y="4457880"/>
            <a:ext cx="533160" cy="3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27" name="CustomShape 165"/>
          <p:cNvSpPr/>
          <p:nvPr/>
        </p:nvSpPr>
        <p:spPr>
          <a:xfrm>
            <a:off x="2362320" y="2789280"/>
            <a:ext cx="360" cy="71568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28" name="CustomShape 166"/>
          <p:cNvSpPr/>
          <p:nvPr/>
        </p:nvSpPr>
        <p:spPr>
          <a:xfrm flipH="1">
            <a:off x="6705000" y="2789280"/>
            <a:ext cx="9000" cy="7156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29" name="CustomShape 167"/>
          <p:cNvSpPr/>
          <p:nvPr/>
        </p:nvSpPr>
        <p:spPr>
          <a:xfrm>
            <a:off x="3124080" y="4457880"/>
            <a:ext cx="1060200" cy="432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30" name="CustomShape 168"/>
          <p:cNvSpPr/>
          <p:nvPr/>
        </p:nvSpPr>
        <p:spPr>
          <a:xfrm flipV="1">
            <a:off x="4946760" y="4457880"/>
            <a:ext cx="996480" cy="432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31" name="CustomShape 169"/>
          <p:cNvSpPr/>
          <p:nvPr/>
        </p:nvSpPr>
        <p:spPr>
          <a:xfrm>
            <a:off x="7467480" y="4457880"/>
            <a:ext cx="685440" cy="3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</p:spTree>
  </p:cSld>
  <p:timing>
    <p:tnLst>
      <p:par>
        <p:cTn id="219" dur="indefinite" restart="never" nodeType="tmRoot">
          <p:childTnLst>
            <p:seq>
              <p:cTn id="2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838080" y="2195640"/>
            <a:ext cx="7543440" cy="1187640"/>
          </a:xfrm>
          <a:prstGeom prst="rect">
            <a:avLst/>
          </a:prstGeom>
          <a:solidFill>
            <a:srgbClr val="ffffff"/>
          </a:solidFill>
          <a:ln w="57240">
            <a:solidFill>
              <a:srgbClr val="ff0066"/>
            </a:solidFill>
            <a:miter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en-IN" sz="3600">
                <a:solidFill>
                  <a:srgbClr val="000000"/>
                </a:solidFill>
                <a:latin typeface="Times New Roman"/>
              </a:rPr>
              <a:t>In symmetric-key cryptography, the same key is used in both directions.</a:t>
            </a:r>
            <a:endParaRPr/>
          </a:p>
        </p:txBody>
      </p:sp>
    </p:spTree>
  </p:cSld>
  <p:timing>
    <p:tnLst>
      <p:par>
        <p:cTn id="221" dur="indefinite" restart="never" nodeType="tmRoot">
          <p:childTnLst>
            <p:seq>
              <p:cTn id="2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ustomShape 1"/>
          <p:cNvSpPr/>
          <p:nvPr/>
        </p:nvSpPr>
        <p:spPr>
          <a:xfrm>
            <a:off x="990720" y="90360"/>
            <a:ext cx="5714640" cy="516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IN" sz="2800">
                <a:solidFill>
                  <a:srgbClr val="000000"/>
                </a:solidFill>
                <a:latin typeface="Times New Roman"/>
              </a:rPr>
              <a:t>Caesar cipher</a:t>
            </a:r>
            <a:endParaRPr/>
          </a:p>
        </p:txBody>
      </p:sp>
      <p:sp>
        <p:nvSpPr>
          <p:cNvPr id="434" name="CustomShape 2"/>
          <p:cNvSpPr/>
          <p:nvPr/>
        </p:nvSpPr>
        <p:spPr>
          <a:xfrm>
            <a:off x="366840" y="108000"/>
            <a:ext cx="437760" cy="474480"/>
          </a:xfrm>
          <a:prstGeom prst="rect">
            <a:avLst/>
          </a:prstGeom>
          <a:solidFill>
            <a:srgbClr val="7598d9"/>
          </a:solidFill>
          <a:ln w="9360">
            <a:noFill/>
          </a:ln>
        </p:spPr>
      </p:sp>
      <p:sp>
        <p:nvSpPr>
          <p:cNvPr id="435" name="CustomShape 3"/>
          <p:cNvSpPr/>
          <p:nvPr/>
        </p:nvSpPr>
        <p:spPr>
          <a:xfrm>
            <a:off x="749160" y="108000"/>
            <a:ext cx="328320" cy="474480"/>
          </a:xfrm>
          <a:prstGeom prst="rect">
            <a:avLst/>
          </a:prstGeom>
          <a:gradFill>
            <a:gsLst>
              <a:gs pos="0">
                <a:srgbClr val="7598d9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436" name="CustomShape 4"/>
          <p:cNvSpPr/>
          <p:nvPr/>
        </p:nvSpPr>
        <p:spPr>
          <a:xfrm>
            <a:off x="490680" y="530280"/>
            <a:ext cx="421920" cy="474480"/>
          </a:xfrm>
          <a:prstGeom prst="rect">
            <a:avLst/>
          </a:prstGeom>
          <a:solidFill>
            <a:srgbClr val="3b435b"/>
          </a:solidFill>
          <a:ln w="9360">
            <a:noFill/>
          </a:ln>
        </p:spPr>
      </p:sp>
      <p:sp>
        <p:nvSpPr>
          <p:cNvPr id="437" name="CustomShape 5"/>
          <p:cNvSpPr/>
          <p:nvPr/>
        </p:nvSpPr>
        <p:spPr>
          <a:xfrm>
            <a:off x="860400" y="530280"/>
            <a:ext cx="367920" cy="474480"/>
          </a:xfrm>
          <a:prstGeom prst="rect">
            <a:avLst/>
          </a:prstGeom>
          <a:gradFill>
            <a:gsLst>
              <a:gs pos="0">
                <a:srgbClr val="3b435b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438" name="CustomShape 6"/>
          <p:cNvSpPr/>
          <p:nvPr/>
        </p:nvSpPr>
        <p:spPr>
          <a:xfrm>
            <a:off x="76320" y="457200"/>
            <a:ext cx="560160" cy="4219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2611c"/>
              </a:gs>
            </a:gsLst>
            <a:lin ang="18900000"/>
          </a:gradFill>
          <a:ln w="9360">
            <a:noFill/>
          </a:ln>
        </p:spPr>
      </p:sp>
      <p:sp>
        <p:nvSpPr>
          <p:cNvPr id="439" name="CustomShape 7"/>
          <p:cNvSpPr/>
          <p:nvPr/>
        </p:nvSpPr>
        <p:spPr>
          <a:xfrm>
            <a:off x="711360" y="0"/>
            <a:ext cx="31320" cy="1052280"/>
          </a:xfrm>
          <a:prstGeom prst="rect">
            <a:avLst/>
          </a:prstGeom>
          <a:solidFill>
            <a:srgbClr val="fff39d"/>
          </a:solidFill>
          <a:ln w="9360">
            <a:noFill/>
          </a:ln>
        </p:spPr>
      </p:sp>
      <p:sp>
        <p:nvSpPr>
          <p:cNvPr id="440" name="CustomShape 8"/>
          <p:cNvSpPr/>
          <p:nvPr/>
        </p:nvSpPr>
        <p:spPr>
          <a:xfrm>
            <a:off x="442800" y="533520"/>
            <a:ext cx="8226000" cy="31320"/>
          </a:xfrm>
          <a:prstGeom prst="rect">
            <a:avLst/>
          </a:prstGeom>
          <a:gradFill>
            <a:gsLst>
              <a:gs pos="0">
                <a:srgbClr val="fff39d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pic>
        <p:nvPicPr>
          <p:cNvPr id="441" name="Picture 1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98560" y="2389320"/>
            <a:ext cx="7102080" cy="24109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23" dur="indefinite" restart="never" nodeType="tmRoot">
          <p:childTnLst>
            <p:seq>
              <p:cTn id="2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990720" y="90360"/>
            <a:ext cx="5714640" cy="516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IN" sz="2800">
                <a:solidFill>
                  <a:srgbClr val="000000"/>
                </a:solidFill>
                <a:latin typeface="Times New Roman"/>
              </a:rPr>
              <a:t>Transposition cipher</a:t>
            </a:r>
            <a:endParaRPr/>
          </a:p>
        </p:txBody>
      </p:sp>
      <p:sp>
        <p:nvSpPr>
          <p:cNvPr id="443" name="CustomShape 2"/>
          <p:cNvSpPr/>
          <p:nvPr/>
        </p:nvSpPr>
        <p:spPr>
          <a:xfrm>
            <a:off x="366840" y="108000"/>
            <a:ext cx="437760" cy="474480"/>
          </a:xfrm>
          <a:prstGeom prst="rect">
            <a:avLst/>
          </a:prstGeom>
          <a:solidFill>
            <a:srgbClr val="7598d9"/>
          </a:solidFill>
          <a:ln w="9360">
            <a:noFill/>
          </a:ln>
        </p:spPr>
      </p:sp>
      <p:sp>
        <p:nvSpPr>
          <p:cNvPr id="444" name="CustomShape 3"/>
          <p:cNvSpPr/>
          <p:nvPr/>
        </p:nvSpPr>
        <p:spPr>
          <a:xfrm>
            <a:off x="749160" y="108000"/>
            <a:ext cx="328320" cy="474480"/>
          </a:xfrm>
          <a:prstGeom prst="rect">
            <a:avLst/>
          </a:prstGeom>
          <a:gradFill>
            <a:gsLst>
              <a:gs pos="0">
                <a:srgbClr val="7598d9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445" name="CustomShape 4"/>
          <p:cNvSpPr/>
          <p:nvPr/>
        </p:nvSpPr>
        <p:spPr>
          <a:xfrm>
            <a:off x="490680" y="530280"/>
            <a:ext cx="421920" cy="474480"/>
          </a:xfrm>
          <a:prstGeom prst="rect">
            <a:avLst/>
          </a:prstGeom>
          <a:solidFill>
            <a:srgbClr val="3b435b"/>
          </a:solidFill>
          <a:ln w="9360">
            <a:noFill/>
          </a:ln>
        </p:spPr>
      </p:sp>
      <p:sp>
        <p:nvSpPr>
          <p:cNvPr id="446" name="CustomShape 5"/>
          <p:cNvSpPr/>
          <p:nvPr/>
        </p:nvSpPr>
        <p:spPr>
          <a:xfrm>
            <a:off x="860400" y="530280"/>
            <a:ext cx="367920" cy="474480"/>
          </a:xfrm>
          <a:prstGeom prst="rect">
            <a:avLst/>
          </a:prstGeom>
          <a:gradFill>
            <a:gsLst>
              <a:gs pos="0">
                <a:srgbClr val="3b435b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447" name="CustomShape 6"/>
          <p:cNvSpPr/>
          <p:nvPr/>
        </p:nvSpPr>
        <p:spPr>
          <a:xfrm>
            <a:off x="76320" y="457200"/>
            <a:ext cx="560160" cy="4219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2611c"/>
              </a:gs>
            </a:gsLst>
            <a:lin ang="18900000"/>
          </a:gradFill>
          <a:ln w="9360">
            <a:noFill/>
          </a:ln>
        </p:spPr>
      </p:sp>
      <p:sp>
        <p:nvSpPr>
          <p:cNvPr id="448" name="CustomShape 7"/>
          <p:cNvSpPr/>
          <p:nvPr/>
        </p:nvSpPr>
        <p:spPr>
          <a:xfrm>
            <a:off x="711360" y="0"/>
            <a:ext cx="31320" cy="1052280"/>
          </a:xfrm>
          <a:prstGeom prst="rect">
            <a:avLst/>
          </a:prstGeom>
          <a:solidFill>
            <a:srgbClr val="fff39d"/>
          </a:solidFill>
          <a:ln w="9360">
            <a:noFill/>
          </a:ln>
        </p:spPr>
      </p:sp>
      <p:sp>
        <p:nvSpPr>
          <p:cNvPr id="449" name="CustomShape 8"/>
          <p:cNvSpPr/>
          <p:nvPr/>
        </p:nvSpPr>
        <p:spPr>
          <a:xfrm>
            <a:off x="442800" y="533520"/>
            <a:ext cx="8226000" cy="31320"/>
          </a:xfrm>
          <a:prstGeom prst="rect">
            <a:avLst/>
          </a:prstGeom>
          <a:gradFill>
            <a:gsLst>
              <a:gs pos="0">
                <a:srgbClr val="fff39d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pic>
        <p:nvPicPr>
          <p:cNvPr id="450" name="Picture 1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53960" y="1071720"/>
            <a:ext cx="6433920" cy="51001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25" dur="indefinite" restart="never" nodeType="tmRoot">
          <p:childTnLst>
            <p:seq>
              <p:cTn id="2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990720" y="90360"/>
            <a:ext cx="5714640" cy="516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IN" sz="2800">
                <a:solidFill>
                  <a:srgbClr val="000000"/>
                </a:solidFill>
                <a:latin typeface="Times New Roman"/>
              </a:rPr>
              <a:t>DES</a:t>
            </a:r>
            <a:endParaRPr/>
          </a:p>
        </p:txBody>
      </p:sp>
      <p:sp>
        <p:nvSpPr>
          <p:cNvPr id="452" name="CustomShape 2"/>
          <p:cNvSpPr/>
          <p:nvPr/>
        </p:nvSpPr>
        <p:spPr>
          <a:xfrm>
            <a:off x="366840" y="108000"/>
            <a:ext cx="437760" cy="474480"/>
          </a:xfrm>
          <a:prstGeom prst="rect">
            <a:avLst/>
          </a:prstGeom>
          <a:solidFill>
            <a:srgbClr val="7598d9"/>
          </a:solidFill>
          <a:ln w="9360">
            <a:noFill/>
          </a:ln>
        </p:spPr>
      </p:sp>
      <p:sp>
        <p:nvSpPr>
          <p:cNvPr id="453" name="CustomShape 3"/>
          <p:cNvSpPr/>
          <p:nvPr/>
        </p:nvSpPr>
        <p:spPr>
          <a:xfrm>
            <a:off x="749160" y="108000"/>
            <a:ext cx="328320" cy="474480"/>
          </a:xfrm>
          <a:prstGeom prst="rect">
            <a:avLst/>
          </a:prstGeom>
          <a:gradFill>
            <a:gsLst>
              <a:gs pos="0">
                <a:srgbClr val="7598d9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454" name="CustomShape 4"/>
          <p:cNvSpPr/>
          <p:nvPr/>
        </p:nvSpPr>
        <p:spPr>
          <a:xfrm>
            <a:off x="490680" y="530280"/>
            <a:ext cx="421920" cy="474480"/>
          </a:xfrm>
          <a:prstGeom prst="rect">
            <a:avLst/>
          </a:prstGeom>
          <a:solidFill>
            <a:srgbClr val="3b435b"/>
          </a:solidFill>
          <a:ln w="9360">
            <a:noFill/>
          </a:ln>
        </p:spPr>
      </p:sp>
      <p:sp>
        <p:nvSpPr>
          <p:cNvPr id="455" name="CustomShape 5"/>
          <p:cNvSpPr/>
          <p:nvPr/>
        </p:nvSpPr>
        <p:spPr>
          <a:xfrm>
            <a:off x="860400" y="530280"/>
            <a:ext cx="367920" cy="474480"/>
          </a:xfrm>
          <a:prstGeom prst="rect">
            <a:avLst/>
          </a:prstGeom>
          <a:gradFill>
            <a:gsLst>
              <a:gs pos="0">
                <a:srgbClr val="3b435b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456" name="CustomShape 6"/>
          <p:cNvSpPr/>
          <p:nvPr/>
        </p:nvSpPr>
        <p:spPr>
          <a:xfrm>
            <a:off x="76320" y="457200"/>
            <a:ext cx="560160" cy="4219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2611c"/>
              </a:gs>
            </a:gsLst>
            <a:lin ang="18900000"/>
          </a:gradFill>
          <a:ln w="9360">
            <a:noFill/>
          </a:ln>
        </p:spPr>
      </p:sp>
      <p:sp>
        <p:nvSpPr>
          <p:cNvPr id="457" name="CustomShape 7"/>
          <p:cNvSpPr/>
          <p:nvPr/>
        </p:nvSpPr>
        <p:spPr>
          <a:xfrm>
            <a:off x="711360" y="0"/>
            <a:ext cx="31320" cy="1052280"/>
          </a:xfrm>
          <a:prstGeom prst="rect">
            <a:avLst/>
          </a:prstGeom>
          <a:solidFill>
            <a:srgbClr val="fff39d"/>
          </a:solidFill>
          <a:ln w="9360">
            <a:noFill/>
          </a:ln>
        </p:spPr>
      </p:sp>
      <p:sp>
        <p:nvSpPr>
          <p:cNvPr id="458" name="CustomShape 8"/>
          <p:cNvSpPr/>
          <p:nvPr/>
        </p:nvSpPr>
        <p:spPr>
          <a:xfrm>
            <a:off x="442800" y="533520"/>
            <a:ext cx="8226000" cy="31320"/>
          </a:xfrm>
          <a:prstGeom prst="rect">
            <a:avLst/>
          </a:prstGeom>
          <a:gradFill>
            <a:gsLst>
              <a:gs pos="0">
                <a:srgbClr val="fff39d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pic>
        <p:nvPicPr>
          <p:cNvPr id="459" name="Picture 1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33720" y="565200"/>
            <a:ext cx="5886000" cy="59875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27" dur="indefinite" restart="never" nodeType="tmRoot">
          <p:childTnLst>
            <p:seq>
              <p:cTn id="2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CustomShape 1"/>
          <p:cNvSpPr/>
          <p:nvPr/>
        </p:nvSpPr>
        <p:spPr>
          <a:xfrm>
            <a:off x="990720" y="90360"/>
            <a:ext cx="5714640" cy="516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800">
                <a:solidFill>
                  <a:srgbClr val="7598d9"/>
                </a:solidFill>
                <a:latin typeface="Times New Roman"/>
              </a:rPr>
              <a:t> </a:t>
            </a:r>
            <a:r>
              <a:rPr b="1" i="1" lang="en-IN" sz="2800">
                <a:solidFill>
                  <a:srgbClr val="000000"/>
                </a:solidFill>
                <a:latin typeface="Times New Roman"/>
              </a:rPr>
              <a:t>Iteration block</a:t>
            </a:r>
            <a:endParaRPr/>
          </a:p>
        </p:txBody>
      </p:sp>
      <p:sp>
        <p:nvSpPr>
          <p:cNvPr id="461" name="CustomShape 2"/>
          <p:cNvSpPr/>
          <p:nvPr/>
        </p:nvSpPr>
        <p:spPr>
          <a:xfrm>
            <a:off x="366840" y="108000"/>
            <a:ext cx="437760" cy="474480"/>
          </a:xfrm>
          <a:prstGeom prst="rect">
            <a:avLst/>
          </a:prstGeom>
          <a:solidFill>
            <a:srgbClr val="7598d9"/>
          </a:solidFill>
          <a:ln w="9360">
            <a:noFill/>
          </a:ln>
        </p:spPr>
      </p:sp>
      <p:sp>
        <p:nvSpPr>
          <p:cNvPr id="462" name="CustomShape 3"/>
          <p:cNvSpPr/>
          <p:nvPr/>
        </p:nvSpPr>
        <p:spPr>
          <a:xfrm>
            <a:off x="749160" y="108000"/>
            <a:ext cx="328320" cy="474480"/>
          </a:xfrm>
          <a:prstGeom prst="rect">
            <a:avLst/>
          </a:prstGeom>
          <a:gradFill>
            <a:gsLst>
              <a:gs pos="0">
                <a:srgbClr val="7598d9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463" name="CustomShape 4"/>
          <p:cNvSpPr/>
          <p:nvPr/>
        </p:nvSpPr>
        <p:spPr>
          <a:xfrm>
            <a:off x="490680" y="530280"/>
            <a:ext cx="421920" cy="474480"/>
          </a:xfrm>
          <a:prstGeom prst="rect">
            <a:avLst/>
          </a:prstGeom>
          <a:solidFill>
            <a:srgbClr val="3b435b"/>
          </a:solidFill>
          <a:ln w="9360">
            <a:noFill/>
          </a:ln>
        </p:spPr>
      </p:sp>
      <p:sp>
        <p:nvSpPr>
          <p:cNvPr id="464" name="CustomShape 5"/>
          <p:cNvSpPr/>
          <p:nvPr/>
        </p:nvSpPr>
        <p:spPr>
          <a:xfrm>
            <a:off x="860400" y="530280"/>
            <a:ext cx="367920" cy="474480"/>
          </a:xfrm>
          <a:prstGeom prst="rect">
            <a:avLst/>
          </a:prstGeom>
          <a:gradFill>
            <a:gsLst>
              <a:gs pos="0">
                <a:srgbClr val="3b435b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465" name="CustomShape 6"/>
          <p:cNvSpPr/>
          <p:nvPr/>
        </p:nvSpPr>
        <p:spPr>
          <a:xfrm>
            <a:off x="76320" y="457200"/>
            <a:ext cx="560160" cy="4219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2611c"/>
              </a:gs>
            </a:gsLst>
            <a:lin ang="18900000"/>
          </a:gradFill>
          <a:ln w="9360">
            <a:noFill/>
          </a:ln>
        </p:spPr>
      </p:sp>
      <p:sp>
        <p:nvSpPr>
          <p:cNvPr id="466" name="CustomShape 7"/>
          <p:cNvSpPr/>
          <p:nvPr/>
        </p:nvSpPr>
        <p:spPr>
          <a:xfrm>
            <a:off x="711360" y="0"/>
            <a:ext cx="31320" cy="1052280"/>
          </a:xfrm>
          <a:prstGeom prst="rect">
            <a:avLst/>
          </a:prstGeom>
          <a:solidFill>
            <a:srgbClr val="fff39d"/>
          </a:solidFill>
          <a:ln w="9360">
            <a:noFill/>
          </a:ln>
        </p:spPr>
      </p:sp>
      <p:sp>
        <p:nvSpPr>
          <p:cNvPr id="467" name="CustomShape 8"/>
          <p:cNvSpPr/>
          <p:nvPr/>
        </p:nvSpPr>
        <p:spPr>
          <a:xfrm>
            <a:off x="442800" y="533520"/>
            <a:ext cx="8226000" cy="31320"/>
          </a:xfrm>
          <a:prstGeom prst="rect">
            <a:avLst/>
          </a:prstGeom>
          <a:gradFill>
            <a:gsLst>
              <a:gs pos="0">
                <a:srgbClr val="fff39d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pic>
        <p:nvPicPr>
          <p:cNvPr id="468" name="Picture 1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85840" y="1301760"/>
            <a:ext cx="5686200" cy="44892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29" dur="indefinite" restart="never" nodeType="tmRoot">
          <p:childTnLst>
            <p:seq>
              <p:cTn id="2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CustomShape 1"/>
          <p:cNvSpPr/>
          <p:nvPr/>
        </p:nvSpPr>
        <p:spPr>
          <a:xfrm>
            <a:off x="990720" y="90360"/>
            <a:ext cx="5714640" cy="516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IN" sz="2800">
                <a:solidFill>
                  <a:srgbClr val="000000"/>
                </a:solidFill>
                <a:latin typeface="Times New Roman"/>
              </a:rPr>
              <a:t>Triple DES</a:t>
            </a:r>
            <a:endParaRPr/>
          </a:p>
        </p:txBody>
      </p:sp>
      <p:sp>
        <p:nvSpPr>
          <p:cNvPr id="470" name="CustomShape 2"/>
          <p:cNvSpPr/>
          <p:nvPr/>
        </p:nvSpPr>
        <p:spPr>
          <a:xfrm>
            <a:off x="366840" y="108000"/>
            <a:ext cx="437760" cy="474480"/>
          </a:xfrm>
          <a:prstGeom prst="rect">
            <a:avLst/>
          </a:prstGeom>
          <a:solidFill>
            <a:srgbClr val="7598d9"/>
          </a:solidFill>
          <a:ln w="9360">
            <a:noFill/>
          </a:ln>
        </p:spPr>
      </p:sp>
      <p:sp>
        <p:nvSpPr>
          <p:cNvPr id="471" name="CustomShape 3"/>
          <p:cNvSpPr/>
          <p:nvPr/>
        </p:nvSpPr>
        <p:spPr>
          <a:xfrm>
            <a:off x="749160" y="108000"/>
            <a:ext cx="328320" cy="474480"/>
          </a:xfrm>
          <a:prstGeom prst="rect">
            <a:avLst/>
          </a:prstGeom>
          <a:gradFill>
            <a:gsLst>
              <a:gs pos="0">
                <a:srgbClr val="7598d9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472" name="CustomShape 4"/>
          <p:cNvSpPr/>
          <p:nvPr/>
        </p:nvSpPr>
        <p:spPr>
          <a:xfrm>
            <a:off x="490680" y="530280"/>
            <a:ext cx="421920" cy="474480"/>
          </a:xfrm>
          <a:prstGeom prst="rect">
            <a:avLst/>
          </a:prstGeom>
          <a:solidFill>
            <a:srgbClr val="3b435b"/>
          </a:solidFill>
          <a:ln w="9360">
            <a:noFill/>
          </a:ln>
        </p:spPr>
      </p:sp>
      <p:sp>
        <p:nvSpPr>
          <p:cNvPr id="473" name="CustomShape 5"/>
          <p:cNvSpPr/>
          <p:nvPr/>
        </p:nvSpPr>
        <p:spPr>
          <a:xfrm>
            <a:off x="860400" y="530280"/>
            <a:ext cx="367920" cy="474480"/>
          </a:xfrm>
          <a:prstGeom prst="rect">
            <a:avLst/>
          </a:prstGeom>
          <a:gradFill>
            <a:gsLst>
              <a:gs pos="0">
                <a:srgbClr val="3b435b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474" name="CustomShape 6"/>
          <p:cNvSpPr/>
          <p:nvPr/>
        </p:nvSpPr>
        <p:spPr>
          <a:xfrm>
            <a:off x="76320" y="457200"/>
            <a:ext cx="560160" cy="4219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2611c"/>
              </a:gs>
            </a:gsLst>
            <a:lin ang="18900000"/>
          </a:gradFill>
          <a:ln w="9360">
            <a:noFill/>
          </a:ln>
        </p:spPr>
      </p:sp>
      <p:sp>
        <p:nvSpPr>
          <p:cNvPr id="475" name="CustomShape 7"/>
          <p:cNvSpPr/>
          <p:nvPr/>
        </p:nvSpPr>
        <p:spPr>
          <a:xfrm>
            <a:off x="711360" y="0"/>
            <a:ext cx="31320" cy="1052280"/>
          </a:xfrm>
          <a:prstGeom prst="rect">
            <a:avLst/>
          </a:prstGeom>
          <a:solidFill>
            <a:srgbClr val="fff39d"/>
          </a:solidFill>
          <a:ln w="9360">
            <a:noFill/>
          </a:ln>
        </p:spPr>
      </p:sp>
      <p:sp>
        <p:nvSpPr>
          <p:cNvPr id="476" name="CustomShape 8"/>
          <p:cNvSpPr/>
          <p:nvPr/>
        </p:nvSpPr>
        <p:spPr>
          <a:xfrm>
            <a:off x="442800" y="533520"/>
            <a:ext cx="8226000" cy="31320"/>
          </a:xfrm>
          <a:prstGeom prst="rect">
            <a:avLst/>
          </a:prstGeom>
          <a:gradFill>
            <a:gsLst>
              <a:gs pos="0">
                <a:srgbClr val="fff39d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pic>
        <p:nvPicPr>
          <p:cNvPr id="477" name="Picture 1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19320" y="1600200"/>
            <a:ext cx="6919560" cy="37699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31" dur="indefinite" restart="never" nodeType="tmRoot">
          <p:childTnLst>
            <p:seq>
              <p:cTn id="2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8129520" y="5734080"/>
            <a:ext cx="609120" cy="52020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DF3F80F1-C271-4320-839B-B4EE4A68D9D3}" type="slidenum">
              <a:rPr b="1" lang="en-IN" sz="1400">
                <a:solidFill>
                  <a:srgbClr val="ffffff"/>
                </a:solidFill>
                <a:latin typeface="Century Schoolbook"/>
              </a:rPr>
              <a:t>&lt;number&gt;</a:t>
            </a:fld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Diffie-Hellman Key Exchange</a:t>
            </a:r>
            <a:endParaRPr/>
          </a:p>
        </p:txBody>
      </p:sp>
      <p:sp>
        <p:nvSpPr>
          <p:cNvPr id="160" name="TextShape 3"/>
          <p:cNvSpPr txBox="1"/>
          <p:nvPr/>
        </p:nvSpPr>
        <p:spPr>
          <a:xfrm>
            <a:off x="380880" y="1295280"/>
            <a:ext cx="8000640" cy="3809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      </a:t>
            </a:r>
            <a:r>
              <a:rPr lang="en-US" sz="3200">
                <a:solidFill>
                  <a:srgbClr val="000000"/>
                </a:solidFill>
                <a:latin typeface="Century Schoolbook"/>
              </a:rPr>
              <a:t>A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                                                                        </a:t>
            </a:r>
            <a:r>
              <a:rPr lang="en-US" sz="3200">
                <a:solidFill>
                  <a:srgbClr val="000000"/>
                </a:solidFill>
                <a:latin typeface="Century Schoolbook"/>
              </a:rPr>
              <a:t>B</a:t>
            </a:r>
            <a:endParaRPr/>
          </a:p>
        </p:txBody>
      </p:sp>
      <p:sp>
        <p:nvSpPr>
          <p:cNvPr id="161" name="CustomShape 4"/>
          <p:cNvSpPr/>
          <p:nvPr/>
        </p:nvSpPr>
        <p:spPr>
          <a:xfrm>
            <a:off x="3581280" y="3505320"/>
            <a:ext cx="1371240" cy="36648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62" name="CustomShape 5"/>
          <p:cNvSpPr/>
          <p:nvPr/>
        </p:nvSpPr>
        <p:spPr>
          <a:xfrm>
            <a:off x="3184560" y="3313080"/>
            <a:ext cx="2149200" cy="36648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63" name="CustomShape 6"/>
          <p:cNvSpPr/>
          <p:nvPr/>
        </p:nvSpPr>
        <p:spPr>
          <a:xfrm>
            <a:off x="762120" y="4800600"/>
            <a:ext cx="7467120" cy="36648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64" name="CustomShape 7"/>
          <p:cNvSpPr/>
          <p:nvPr/>
        </p:nvSpPr>
        <p:spPr>
          <a:xfrm>
            <a:off x="533520" y="4267080"/>
            <a:ext cx="8381520" cy="2177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IN" sz="2800">
                <a:solidFill>
                  <a:srgbClr val="000000"/>
                </a:solidFill>
                <a:latin typeface="Times New Roman"/>
              </a:rPr>
              <a:t>both parties compute the secret key K=g</a:t>
            </a:r>
            <a:r>
              <a:rPr lang="en-IN" sz="2800" baseline="30000">
                <a:solidFill>
                  <a:srgbClr val="000000"/>
                </a:solidFill>
                <a:latin typeface="Times New Roman"/>
              </a:rPr>
              <a:t>xy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IN" sz="2800" baseline="30000">
                <a:solidFill>
                  <a:srgbClr val="000000"/>
                </a:solidFill>
                <a:latin typeface="Times New Roman"/>
              </a:rPr>
              <a:t>but Man-in-the-middle attack may be possible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5" name="CustomShape 8"/>
          <p:cNvSpPr/>
          <p:nvPr/>
        </p:nvSpPr>
        <p:spPr>
          <a:xfrm>
            <a:off x="3200400" y="3352680"/>
            <a:ext cx="2209320" cy="516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</a:rPr>
              <a:t>       </a:t>
            </a:r>
            <a:r>
              <a:rPr lang="en-IN" sz="2800">
                <a:solidFill>
                  <a:srgbClr val="000000"/>
                </a:solidFill>
                <a:latin typeface="Arial"/>
              </a:rPr>
              <a:t>   </a:t>
            </a:r>
            <a:r>
              <a:rPr lang="en-IN" sz="2800">
                <a:solidFill>
                  <a:srgbClr val="4330a4"/>
                </a:solidFill>
                <a:latin typeface="Times New Roman"/>
              </a:rPr>
              <a:t>B, g</a:t>
            </a:r>
            <a:r>
              <a:rPr lang="en-IN" sz="2800" baseline="30000">
                <a:solidFill>
                  <a:srgbClr val="4330a4"/>
                </a:solidFill>
                <a:latin typeface="Times New Roman"/>
              </a:rPr>
              <a:t>y</a:t>
            </a:r>
            <a:endParaRPr/>
          </a:p>
        </p:txBody>
      </p:sp>
      <p:sp>
        <p:nvSpPr>
          <p:cNvPr id="166" name="Line 9"/>
          <p:cNvSpPr/>
          <p:nvPr/>
        </p:nvSpPr>
        <p:spPr>
          <a:xfrm flipH="1">
            <a:off x="1600200" y="3886200"/>
            <a:ext cx="5410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lg" type="stealth" w="lg"/>
          </a:ln>
        </p:spPr>
      </p:sp>
      <p:sp>
        <p:nvSpPr>
          <p:cNvPr id="167" name="Line 10"/>
          <p:cNvSpPr/>
          <p:nvPr/>
        </p:nvSpPr>
        <p:spPr>
          <a:xfrm>
            <a:off x="1676160" y="2895480"/>
            <a:ext cx="541044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lg" type="stealth" w="lg"/>
          </a:ln>
        </p:spPr>
      </p:sp>
      <p:sp>
        <p:nvSpPr>
          <p:cNvPr id="168" name="CustomShape 11"/>
          <p:cNvSpPr/>
          <p:nvPr/>
        </p:nvSpPr>
        <p:spPr>
          <a:xfrm>
            <a:off x="3581280" y="1676520"/>
            <a:ext cx="1599840" cy="11214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4330a4"/>
                </a:solidFill>
                <a:latin typeface="Comic Sans MS"/>
              </a:rPr>
              <a:t>      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4330a4"/>
                </a:solidFill>
                <a:latin typeface="Comic Sans MS"/>
              </a:rPr>
              <a:t>   </a:t>
            </a:r>
            <a:r>
              <a:rPr lang="en-IN" sz="2800">
                <a:solidFill>
                  <a:srgbClr val="4330a4"/>
                </a:solidFill>
                <a:latin typeface="Times New Roman"/>
              </a:rPr>
              <a:t>A, g</a:t>
            </a:r>
            <a:r>
              <a:rPr lang="en-IN" sz="2800" baseline="30000">
                <a:solidFill>
                  <a:srgbClr val="4330a4"/>
                </a:solidFill>
                <a:latin typeface="Times New Roman"/>
              </a:rPr>
              <a:t>x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" dur="1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1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1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1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43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TextShape 1"/>
          <p:cNvSpPr txBox="1"/>
          <p:nvPr/>
        </p:nvSpPr>
        <p:spPr>
          <a:xfrm>
            <a:off x="380880" y="0"/>
            <a:ext cx="7467120" cy="11426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How was AES created?</a:t>
            </a:r>
            <a:endParaRPr/>
          </a:p>
        </p:txBody>
      </p:sp>
      <p:sp>
        <p:nvSpPr>
          <p:cNvPr id="479" name="TextShape 2"/>
          <p:cNvSpPr txBox="1"/>
          <p:nvPr/>
        </p:nvSpPr>
        <p:spPr>
          <a:xfrm>
            <a:off x="457200" y="1600200"/>
            <a:ext cx="8229240" cy="4873320"/>
          </a:xfrm>
          <a:prstGeom prst="rect">
            <a:avLst/>
          </a:prstGeom>
        </p:spPr>
        <p:txBody>
          <a:bodyPr/>
          <a:p>
            <a:pPr>
              <a:lnSpc>
                <a:spcPct val="80000"/>
              </a:lnSpc>
              <a:buSzPct val="70000"/>
              <a:buFont typeface="Wingdings" charset="2"/>
              <a:buChar char=""/>
            </a:pPr>
            <a:r>
              <a:rPr lang="en-US" sz="2800">
                <a:solidFill>
                  <a:srgbClr val="000000"/>
                </a:solidFill>
                <a:latin typeface="Century Schoolbook"/>
              </a:rPr>
              <a:t>AES competition</a:t>
            </a:r>
            <a:endParaRPr/>
          </a:p>
          <a:p>
            <a:pPr lvl="1">
              <a:lnSpc>
                <a:spcPct val="80000"/>
              </a:lnSpc>
              <a:buSzPct val="80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Started in January 1997 by NIST</a:t>
            </a:r>
            <a:endParaRPr/>
          </a:p>
          <a:p>
            <a:pPr lvl="1">
              <a:lnSpc>
                <a:spcPct val="80000"/>
              </a:lnSpc>
              <a:buSzPct val="80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4-year cooperation between</a:t>
            </a:r>
            <a:endParaRPr/>
          </a:p>
          <a:p>
            <a:pPr lvl="2">
              <a:lnSpc>
                <a:spcPct val="80000"/>
              </a:lnSpc>
              <a:buSzPct val="60000"/>
              <a:buFont typeface="Wingdings" charset="2"/>
              <a:buChar char=""/>
            </a:pPr>
            <a:r>
              <a:rPr lang="en-US" sz="2000">
                <a:solidFill>
                  <a:srgbClr val="000000"/>
                </a:solidFill>
                <a:latin typeface="Century Schoolbook"/>
              </a:rPr>
              <a:t>U.S. Government</a:t>
            </a:r>
            <a:endParaRPr/>
          </a:p>
          <a:p>
            <a:pPr lvl="2">
              <a:lnSpc>
                <a:spcPct val="80000"/>
              </a:lnSpc>
              <a:buSzPct val="60000"/>
              <a:buFont typeface="Wingdings" charset="2"/>
              <a:buChar char=""/>
            </a:pPr>
            <a:r>
              <a:rPr lang="en-US" sz="2000">
                <a:solidFill>
                  <a:srgbClr val="000000"/>
                </a:solidFill>
                <a:latin typeface="Century Schoolbook"/>
              </a:rPr>
              <a:t>Private Industry</a:t>
            </a:r>
            <a:endParaRPr/>
          </a:p>
          <a:p>
            <a:pPr lvl="2">
              <a:lnSpc>
                <a:spcPct val="80000"/>
              </a:lnSpc>
              <a:buSzPct val="60000"/>
              <a:buFont typeface="Wingdings" charset="2"/>
              <a:buChar char=""/>
            </a:pPr>
            <a:r>
              <a:rPr lang="en-US" sz="2000">
                <a:solidFill>
                  <a:srgbClr val="000000"/>
                </a:solidFill>
                <a:latin typeface="Century Schoolbook"/>
              </a:rPr>
              <a:t>Academia</a:t>
            </a:r>
            <a:endParaRPr/>
          </a:p>
          <a:p>
            <a:pPr>
              <a:lnSpc>
                <a:spcPct val="80000"/>
              </a:lnSpc>
              <a:buSzPct val="70000"/>
              <a:buFont typeface="Wingdings" charset="2"/>
              <a:buChar char=""/>
            </a:pPr>
            <a:r>
              <a:rPr lang="en-US" sz="2800">
                <a:solidFill>
                  <a:srgbClr val="000000"/>
                </a:solidFill>
                <a:latin typeface="Century Schoolbook"/>
              </a:rPr>
              <a:t>Why?</a:t>
            </a:r>
            <a:endParaRPr/>
          </a:p>
          <a:p>
            <a:pPr lvl="1">
              <a:lnSpc>
                <a:spcPct val="80000"/>
              </a:lnSpc>
              <a:buSzPct val="80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Replace 3DES</a:t>
            </a:r>
            <a:endParaRPr/>
          </a:p>
          <a:p>
            <a:pPr lvl="1">
              <a:lnSpc>
                <a:spcPct val="80000"/>
              </a:lnSpc>
              <a:buSzPct val="80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Provide an unclassified, publicly disclosed encryption algorithm, available royalty-free, worldwide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233" dur="indefinite" restart="never" nodeType="tmRoot">
          <p:childTnLst>
            <p:seq>
              <p:cTn id="2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380880" y="0"/>
            <a:ext cx="7467120" cy="11426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Evaluation Criteria</a:t>
            </a:r>
            <a:endParaRPr/>
          </a:p>
        </p:txBody>
      </p:sp>
      <p:sp>
        <p:nvSpPr>
          <p:cNvPr id="481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n-US" sz="2800">
                <a:solidFill>
                  <a:srgbClr val="000000"/>
                </a:solidFill>
                <a:latin typeface="Century Schoolbook"/>
              </a:rPr>
              <a:t>Security</a:t>
            </a:r>
            <a:endParaRPr/>
          </a:p>
          <a:p>
            <a:pPr lvl="2">
              <a:lnSpc>
                <a:spcPct val="100000"/>
              </a:lnSpc>
              <a:buSzPct val="60000"/>
              <a:buFont typeface="Wingdings" charset="2"/>
              <a:buChar char=""/>
            </a:pPr>
            <a:r>
              <a:rPr lang="en-US" sz="2000">
                <a:solidFill>
                  <a:srgbClr val="000000"/>
                </a:solidFill>
                <a:latin typeface="Century Schoolbook"/>
              </a:rPr>
              <a:t>Resistance to cryptanalysis, soundness of math, randomness of output, etc.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n-US" sz="2800">
                <a:solidFill>
                  <a:srgbClr val="000000"/>
                </a:solidFill>
                <a:latin typeface="Century Schoolbook"/>
              </a:rPr>
              <a:t>Cost</a:t>
            </a:r>
            <a:endParaRPr/>
          </a:p>
          <a:p>
            <a:pPr lvl="2">
              <a:lnSpc>
                <a:spcPct val="100000"/>
              </a:lnSpc>
              <a:buSzPct val="60000"/>
              <a:buFont typeface="Wingdings" charset="2"/>
              <a:buChar char=""/>
            </a:pPr>
            <a:r>
              <a:rPr lang="en-US" sz="2000">
                <a:solidFill>
                  <a:srgbClr val="000000"/>
                </a:solidFill>
                <a:latin typeface="Century Schoolbook"/>
              </a:rPr>
              <a:t>Computational efficiency (speed)</a:t>
            </a:r>
            <a:endParaRPr/>
          </a:p>
          <a:p>
            <a:pPr lvl="2">
              <a:lnSpc>
                <a:spcPct val="100000"/>
              </a:lnSpc>
              <a:buSzPct val="60000"/>
              <a:buFont typeface="Wingdings" charset="2"/>
              <a:buChar char=""/>
            </a:pPr>
            <a:r>
              <a:rPr lang="en-US" sz="2000">
                <a:solidFill>
                  <a:srgbClr val="000000"/>
                </a:solidFill>
                <a:latin typeface="Century Schoolbook"/>
              </a:rPr>
              <a:t>Memory requirements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n-US" sz="2800">
                <a:solidFill>
                  <a:srgbClr val="000000"/>
                </a:solidFill>
                <a:latin typeface="Century Schoolbook"/>
              </a:rPr>
              <a:t>Algorithm / Implementation Characteristics</a:t>
            </a:r>
            <a:endParaRPr/>
          </a:p>
          <a:p>
            <a:pPr lvl="2">
              <a:lnSpc>
                <a:spcPct val="100000"/>
              </a:lnSpc>
              <a:buSzPct val="60000"/>
              <a:buFont typeface="Wingdings" charset="2"/>
              <a:buChar char=""/>
            </a:pPr>
            <a:r>
              <a:rPr lang="en-US" sz="2000">
                <a:solidFill>
                  <a:srgbClr val="000000"/>
                </a:solidFill>
                <a:latin typeface="Century Schoolbook"/>
              </a:rPr>
              <a:t>Flexibility, hardware and software suitability, algorithm simplicity</a:t>
            </a:r>
            <a:endParaRPr/>
          </a:p>
          <a:p>
            <a:endParaRPr/>
          </a:p>
        </p:txBody>
      </p:sp>
    </p:spTree>
  </p:cSld>
  <p:timing>
    <p:tnLst>
      <p:par>
        <p:cTn id="235" dur="indefinite" restart="never" nodeType="tmRoot">
          <p:childTnLst>
            <p:seq>
              <p:cTn id="2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Shape 1"/>
          <p:cNvSpPr txBox="1"/>
          <p:nvPr/>
        </p:nvSpPr>
        <p:spPr>
          <a:xfrm rot="5400000">
            <a:off x="7589520" y="1081800"/>
            <a:ext cx="2010960" cy="38376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575f6d"/>
                </a:solidFill>
                <a:latin typeface="Century Schoolbook"/>
              </a:rPr>
              <a:t>7.</a:t>
            </a:r>
            <a:fld id="{7C026CB1-8371-430C-92C5-4707BA0B6DD7}" type="slidenum">
              <a:rPr lang="en-IN" sz="1200">
                <a:solidFill>
                  <a:srgbClr val="575f6d"/>
                </a:solidFill>
                <a:latin typeface="Century Schoolbook"/>
              </a:rPr>
              <a:t>&lt;number&gt;</a:t>
            </a:fld>
            <a:endParaRPr/>
          </a:p>
        </p:txBody>
      </p:sp>
      <p:sp>
        <p:nvSpPr>
          <p:cNvPr id="483" name="CustomShape 2"/>
          <p:cNvSpPr/>
          <p:nvPr/>
        </p:nvSpPr>
        <p:spPr>
          <a:xfrm>
            <a:off x="304920" y="618480"/>
            <a:ext cx="8229240" cy="17971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i="1" lang="en-IN" sz="2800">
                <a:solidFill>
                  <a:srgbClr val="000000"/>
                </a:solidFill>
                <a:latin typeface="Times New Roman"/>
              </a:rPr>
              <a:t>AES is a non-Feistel cipher that encrypts and decrypts a data block of 128 bits. It uses 10, 12, or 14 rounds. The key size, which can be 128, 192, or 256 bits, depends on the number of rounds. </a:t>
            </a:r>
            <a:endParaRPr/>
          </a:p>
        </p:txBody>
      </p:sp>
      <p:sp>
        <p:nvSpPr>
          <p:cNvPr id="484" name="Line 3"/>
          <p:cNvSpPr/>
          <p:nvPr/>
        </p:nvSpPr>
        <p:spPr>
          <a:xfrm>
            <a:off x="457200" y="3809880"/>
            <a:ext cx="8153280" cy="0"/>
          </a:xfrm>
          <a:prstGeom prst="line">
            <a:avLst/>
          </a:prstGeom>
          <a:ln w="76320">
            <a:solidFill>
              <a:srgbClr val="009900"/>
            </a:solidFill>
            <a:round/>
          </a:ln>
        </p:spPr>
      </p:sp>
      <p:sp>
        <p:nvSpPr>
          <p:cNvPr id="485" name="Line 4"/>
          <p:cNvSpPr/>
          <p:nvPr/>
        </p:nvSpPr>
        <p:spPr>
          <a:xfrm>
            <a:off x="458640" y="6172200"/>
            <a:ext cx="8153280" cy="0"/>
          </a:xfrm>
          <a:prstGeom prst="line">
            <a:avLst/>
          </a:prstGeom>
          <a:ln w="76320">
            <a:solidFill>
              <a:srgbClr val="009900"/>
            </a:solidFill>
            <a:round/>
          </a:ln>
        </p:spPr>
      </p:sp>
      <p:sp>
        <p:nvSpPr>
          <p:cNvPr id="486" name="CustomShape 5"/>
          <p:cNvSpPr/>
          <p:nvPr/>
        </p:nvSpPr>
        <p:spPr>
          <a:xfrm>
            <a:off x="495360" y="3902040"/>
            <a:ext cx="8076960" cy="2223360"/>
          </a:xfrm>
          <a:prstGeom prst="rect">
            <a:avLst/>
          </a:prstGeom>
          <a:solidFill>
            <a:srgbClr val="99ff33"/>
          </a:solidFill>
          <a:ln w="7632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Arial"/>
              </a:rPr>
              <a:t>AES has defined three versions, with 10, 12, and 14 rounds.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Arial"/>
              </a:rPr>
              <a:t>Each version uses a different cipher key size (128, 192, or 256), but the round keys are always 128 bits.</a:t>
            </a:r>
            <a:endParaRPr/>
          </a:p>
        </p:txBody>
      </p:sp>
      <p:pic>
        <p:nvPicPr>
          <p:cNvPr id="487" name="Picture 1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3166920"/>
            <a:ext cx="1142640" cy="566280"/>
          </a:xfrm>
          <a:prstGeom prst="rect">
            <a:avLst/>
          </a:prstGeom>
          <a:ln w="9360">
            <a:noFill/>
          </a:ln>
        </p:spPr>
      </p:pic>
      <p:sp>
        <p:nvSpPr>
          <p:cNvPr id="488" name="CustomShape 6"/>
          <p:cNvSpPr/>
          <p:nvPr/>
        </p:nvSpPr>
        <p:spPr>
          <a:xfrm>
            <a:off x="601560" y="3166920"/>
            <a:ext cx="851760" cy="5169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IN" sz="2800">
                <a:solidFill>
                  <a:srgbClr val="d2611c"/>
                </a:solidFill>
                <a:latin typeface="Times New Roman"/>
              </a:rPr>
              <a:t>Note</a:t>
            </a:r>
            <a:endParaRPr/>
          </a:p>
        </p:txBody>
      </p:sp>
    </p:spTree>
  </p:cSld>
  <p:timing>
    <p:tnLst>
      <p:par>
        <p:cTn id="237" dur="indefinite" restart="never" nodeType="tmRoot">
          <p:childTnLst>
            <p:seq>
              <p:cTn id="2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TextShape 1"/>
          <p:cNvSpPr txBox="1"/>
          <p:nvPr/>
        </p:nvSpPr>
        <p:spPr>
          <a:xfrm rot="5400000">
            <a:off x="7589520" y="1081800"/>
            <a:ext cx="2010960" cy="38376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575f6d"/>
                </a:solidFill>
                <a:latin typeface="Century Schoolbook"/>
              </a:rPr>
              <a:t>7.</a:t>
            </a:r>
            <a:fld id="{39B648B9-6F28-4644-9CAC-C5C0C5C1BE82}" type="slidenum">
              <a:rPr lang="en-IN" sz="1200">
                <a:solidFill>
                  <a:srgbClr val="575f6d"/>
                </a:solidFill>
                <a:latin typeface="Century Schoolbook"/>
              </a:rPr>
              <a:t>&lt;number&gt;</a:t>
            </a:fld>
            <a:endParaRPr/>
          </a:p>
        </p:txBody>
      </p:sp>
      <p:sp>
        <p:nvSpPr>
          <p:cNvPr id="490" name="CustomShape 2"/>
          <p:cNvSpPr/>
          <p:nvPr/>
        </p:nvSpPr>
        <p:spPr>
          <a:xfrm>
            <a:off x="640800" y="304920"/>
            <a:ext cx="6287760" cy="5169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800" u="sng">
                <a:solidFill>
                  <a:srgbClr val="3b435b"/>
                </a:solidFill>
                <a:latin typeface="Times New Roman"/>
              </a:rPr>
              <a:t> </a:t>
            </a:r>
            <a:r>
              <a:rPr b="1" i="1" lang="en-IN" sz="2800" u="sng">
                <a:solidFill>
                  <a:srgbClr val="000000"/>
                </a:solidFill>
                <a:latin typeface="Times New Roman"/>
              </a:rPr>
              <a:t>General design of AES encryption cipher</a:t>
            </a:r>
            <a:endParaRPr/>
          </a:p>
        </p:txBody>
      </p:sp>
      <p:pic>
        <p:nvPicPr>
          <p:cNvPr id="491" name="Picture 1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06400" y="1758960"/>
            <a:ext cx="7651440" cy="49464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39" dur="indefinite" restart="never" nodeType="tmRoot">
          <p:childTnLst>
            <p:seq>
              <p:cTn id="2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TextShape 1"/>
          <p:cNvSpPr txBox="1"/>
          <p:nvPr/>
        </p:nvSpPr>
        <p:spPr>
          <a:xfrm rot="5400000">
            <a:off x="7589520" y="1081800"/>
            <a:ext cx="2010960" cy="38376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575f6d"/>
                </a:solidFill>
                <a:latin typeface="Century Schoolbook"/>
              </a:rPr>
              <a:t>7.</a:t>
            </a:r>
            <a:fld id="{817C3014-AF8C-4F66-8CE0-1AFD059661CD}" type="slidenum">
              <a:rPr lang="en-IN" sz="1200">
                <a:solidFill>
                  <a:srgbClr val="575f6d"/>
                </a:solidFill>
                <a:latin typeface="Century Schoolbook"/>
              </a:rPr>
              <a:t>&lt;number&gt;</a:t>
            </a:fld>
            <a:endParaRPr/>
          </a:p>
        </p:txBody>
      </p:sp>
      <p:sp>
        <p:nvSpPr>
          <p:cNvPr id="493" name="CustomShape 2"/>
          <p:cNvSpPr/>
          <p:nvPr/>
        </p:nvSpPr>
        <p:spPr>
          <a:xfrm>
            <a:off x="413280" y="304920"/>
            <a:ext cx="6848640" cy="5169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IN" sz="2800" u="sng">
                <a:solidFill>
                  <a:srgbClr val="000000"/>
                </a:solidFill>
                <a:latin typeface="Times New Roman"/>
              </a:rPr>
              <a:t>Structure of each round at the encryption site</a:t>
            </a:r>
            <a:endParaRPr/>
          </a:p>
        </p:txBody>
      </p:sp>
      <p:pic>
        <p:nvPicPr>
          <p:cNvPr id="494" name="Picture 1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43000" y="1295280"/>
            <a:ext cx="7162560" cy="53496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41" dur="indefinite" restart="never" nodeType="tmRoot">
          <p:childTnLst>
            <p:seq>
              <p:cTn id="2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AES methods</a:t>
            </a:r>
            <a:endParaRPr/>
          </a:p>
        </p:txBody>
      </p:sp>
      <p:sp>
        <p:nvSpPr>
          <p:cNvPr id="496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Convert to state array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Transformations (and their inverses)</a:t>
            </a:r>
            <a:endParaRPr/>
          </a:p>
          <a:p>
            <a:pPr lvl="2">
              <a:lnSpc>
                <a:spcPct val="100000"/>
              </a:lnSpc>
              <a:buSzPct val="60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AddRoundKey</a:t>
            </a:r>
            <a:endParaRPr/>
          </a:p>
          <a:p>
            <a:pPr lvl="2">
              <a:lnSpc>
                <a:spcPct val="100000"/>
              </a:lnSpc>
              <a:buSzPct val="60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SubBytes</a:t>
            </a:r>
            <a:endParaRPr/>
          </a:p>
          <a:p>
            <a:pPr lvl="2">
              <a:lnSpc>
                <a:spcPct val="100000"/>
              </a:lnSpc>
              <a:buSzPct val="60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ShiftRows</a:t>
            </a:r>
            <a:endParaRPr/>
          </a:p>
          <a:p>
            <a:pPr lvl="2">
              <a:lnSpc>
                <a:spcPct val="100000"/>
              </a:lnSpc>
              <a:buSzPct val="60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MixColumns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Key Expansion</a:t>
            </a:r>
            <a:endParaRPr/>
          </a:p>
        </p:txBody>
      </p:sp>
    </p:spTree>
  </p:cSld>
  <p:timing>
    <p:tnLst>
      <p:par>
        <p:cTn id="243" dur="indefinite" restart="never" nodeType="tmRoot">
          <p:childTnLst>
            <p:seq>
              <p:cTn id="2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TextShape 1"/>
          <p:cNvSpPr txBox="1"/>
          <p:nvPr/>
        </p:nvSpPr>
        <p:spPr>
          <a:xfrm>
            <a:off x="457200" y="0"/>
            <a:ext cx="7467120" cy="76176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Encryption</a:t>
            </a:r>
            <a:endParaRPr/>
          </a:p>
        </p:txBody>
      </p:sp>
      <p:sp>
        <p:nvSpPr>
          <p:cNvPr id="498" name="TextShape 2"/>
          <p:cNvSpPr txBox="1"/>
          <p:nvPr/>
        </p:nvSpPr>
        <p:spPr>
          <a:xfrm>
            <a:off x="457200" y="762120"/>
            <a:ext cx="7467120" cy="5711760"/>
          </a:xfrm>
          <a:prstGeom prst="rect">
            <a:avLst/>
          </a:prstGeom>
        </p:spPr>
        <p:txBody>
          <a:bodyPr/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000000"/>
                </a:solidFill>
                <a:latin typeface="Times New Roman"/>
              </a:rPr>
              <a:t>byte state[4,Nb]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000000"/>
                </a:solidFill>
                <a:latin typeface="Times New Roman"/>
              </a:rPr>
              <a:t>state = in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000000"/>
                </a:solidFill>
                <a:latin typeface="Times New Roman"/>
              </a:rPr>
              <a:t>AddRoundKey(state, keySchedule[0, Nb-1])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000000"/>
                </a:solidFill>
                <a:latin typeface="Times New Roman"/>
              </a:rPr>
              <a:t>for round = 1 step 1 to Nr–1 {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1600">
                <a:solidFill>
                  <a:srgbClr val="000000"/>
                </a:solidFill>
                <a:latin typeface="Times New Roman"/>
              </a:rPr>
              <a:t>SubBytes(state)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1600">
                <a:solidFill>
                  <a:srgbClr val="000000"/>
                </a:solidFill>
                <a:latin typeface="Times New Roman"/>
              </a:rPr>
              <a:t>ShiftRows(state) 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1600">
                <a:solidFill>
                  <a:srgbClr val="000000"/>
                </a:solidFill>
                <a:latin typeface="Times New Roman"/>
              </a:rPr>
              <a:t>MixColumns(state)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1600">
                <a:solidFill>
                  <a:srgbClr val="000000"/>
                </a:solidFill>
                <a:latin typeface="Times New Roman"/>
              </a:rPr>
              <a:t>AddRoundKey(state, keySchedule[round*Nb, (round+1)*Nb-1])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000000"/>
                </a:solidFill>
                <a:latin typeface="Times New Roman"/>
              </a:rPr>
              <a:t>}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000000"/>
                </a:solidFill>
                <a:latin typeface="Times New Roman"/>
              </a:rPr>
              <a:t>SubBytes(state)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000000"/>
                </a:solidFill>
                <a:latin typeface="Times New Roman"/>
              </a:rPr>
              <a:t>ShiftRows(state)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000000"/>
                </a:solidFill>
                <a:latin typeface="Times New Roman"/>
              </a:rPr>
              <a:t>AddRoundKey(state, keySchedule[Nr*Nb, (Nr+1)*Nb-1])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000000"/>
                </a:solidFill>
                <a:latin typeface="Times New Roman"/>
              </a:rPr>
              <a:t>out = state</a:t>
            </a:r>
            <a:endParaRPr/>
          </a:p>
        </p:txBody>
      </p:sp>
      <p:sp>
        <p:nvSpPr>
          <p:cNvPr id="499" name="CustomShape 3"/>
          <p:cNvSpPr/>
          <p:nvPr/>
        </p:nvSpPr>
        <p:spPr>
          <a:xfrm>
            <a:off x="6629400" y="3352680"/>
            <a:ext cx="2361960" cy="837720"/>
          </a:xfrm>
          <a:prstGeom prst="wedgeRoundRectCallout">
            <a:avLst>
              <a:gd name="adj1" fmla="val -151000"/>
              <a:gd name="adj2" fmla="val -203704"/>
              <a:gd name="adj3" fmla="val 16667"/>
            </a:avLst>
          </a:prstGeom>
          <a:solidFill>
            <a:srgbClr val="fe8637"/>
          </a:solidFill>
          <a:ln w="9360">
            <a:solidFill>
              <a:srgbClr val="000000"/>
            </a:solidFill>
            <a:miter/>
          </a:ln>
        </p:spPr>
      </p:sp>
      <p:sp>
        <p:nvSpPr>
          <p:cNvPr id="500" name="CustomShape 4"/>
          <p:cNvSpPr/>
          <p:nvPr/>
        </p:nvSpPr>
        <p:spPr>
          <a:xfrm>
            <a:off x="6629400" y="3352680"/>
            <a:ext cx="2361960" cy="837720"/>
          </a:xfrm>
          <a:prstGeom prst="wedgeRoundRectCallout">
            <a:avLst>
              <a:gd name="adj1" fmla="val -91999"/>
              <a:gd name="adj2" fmla="val 134989"/>
              <a:gd name="adj3" fmla="val 16667"/>
            </a:avLst>
          </a:prstGeom>
          <a:solidFill>
            <a:srgbClr val="fe8637"/>
          </a:solidFill>
          <a:ln w="936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</a:rPr>
              <a:t>First and last operations ivolve the key</a:t>
            </a:r>
            <a:endParaRPr/>
          </a:p>
        </p:txBody>
      </p:sp>
      <p:sp>
        <p:nvSpPr>
          <p:cNvPr id="501" name="CustomShape 5"/>
          <p:cNvSpPr/>
          <p:nvPr/>
        </p:nvSpPr>
        <p:spPr>
          <a:xfrm>
            <a:off x="6477120" y="3124080"/>
            <a:ext cx="2666520" cy="1142640"/>
          </a:xfrm>
          <a:prstGeom prst="roundRect">
            <a:avLst>
              <a:gd name="adj" fmla="val 16667"/>
            </a:avLst>
          </a:prstGeom>
          <a:solidFill>
            <a:srgbClr val="fe8637"/>
          </a:solidFill>
          <a:ln w="9360">
            <a:solidFill>
              <a:srgbClr val="0000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</a:rPr>
              <a:t>Prevents an attacker from even beginning to encrypt or decrypt without the key</a:t>
            </a:r>
            <a:endParaRPr/>
          </a:p>
        </p:txBody>
      </p:sp>
    </p:spTree>
  </p:cSld>
  <p:timing>
    <p:tnLst>
      <p:par>
        <p:cTn id="245" dur="indefinite" restart="never" nodeType="tmRoot">
          <p:childTnLst>
            <p:seq>
              <p:cTn id="246" dur="indefinite" nodeType="mainSeq">
                <p:childTnLst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TextShape 1"/>
          <p:cNvSpPr txBox="1"/>
          <p:nvPr/>
        </p:nvSpPr>
        <p:spPr>
          <a:xfrm>
            <a:off x="457200" y="274680"/>
            <a:ext cx="7467120" cy="41076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Decryption</a:t>
            </a:r>
            <a:endParaRPr/>
          </a:p>
        </p:txBody>
      </p:sp>
      <p:sp>
        <p:nvSpPr>
          <p:cNvPr id="503" name="TextShape 2"/>
          <p:cNvSpPr txBox="1"/>
          <p:nvPr/>
        </p:nvSpPr>
        <p:spPr>
          <a:xfrm>
            <a:off x="457200" y="685800"/>
            <a:ext cx="7467120" cy="5787720"/>
          </a:xfrm>
          <a:prstGeom prst="rect">
            <a:avLst/>
          </a:prstGeom>
        </p:spPr>
        <p:txBody>
          <a:bodyPr/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000000"/>
                </a:solidFill>
                <a:latin typeface="Times New Roman"/>
              </a:rPr>
              <a:t>byte state[4,Nb]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000000"/>
                </a:solidFill>
                <a:latin typeface="Times New Roman"/>
              </a:rPr>
              <a:t>state = in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000000"/>
                </a:solidFill>
                <a:latin typeface="Times New Roman"/>
              </a:rPr>
              <a:t>AddRoundKey(state, keySchedule[Nr*Nb, (Nr+1)*Nb-1])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000000"/>
                </a:solidFill>
                <a:latin typeface="Times New Roman"/>
              </a:rPr>
              <a:t>for round = Nr-1 step -1 downto 1 {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1600">
                <a:solidFill>
                  <a:srgbClr val="000000"/>
                </a:solidFill>
                <a:latin typeface="Times New Roman"/>
              </a:rPr>
              <a:t>InvShiftRows(state) 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1600">
                <a:solidFill>
                  <a:srgbClr val="000000"/>
                </a:solidFill>
                <a:latin typeface="Times New Roman"/>
              </a:rPr>
              <a:t>InvSubBytes(state)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1600">
                <a:solidFill>
                  <a:srgbClr val="000000"/>
                </a:solidFill>
                <a:latin typeface="Times New Roman"/>
              </a:rPr>
              <a:t>AddRoundKey(state, keySchedule[round*Nb, (round+1)*Nb-1])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1600">
                <a:solidFill>
                  <a:srgbClr val="000000"/>
                </a:solidFill>
                <a:latin typeface="Times New Roman"/>
              </a:rPr>
              <a:t>InvMixColumns(state)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000000"/>
                </a:solidFill>
                <a:latin typeface="Times New Roman"/>
              </a:rPr>
              <a:t>}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000000"/>
                </a:solidFill>
                <a:latin typeface="Times New Roman"/>
              </a:rPr>
              <a:t>InvShiftRows(state)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000000"/>
                </a:solidFill>
                <a:latin typeface="Times New Roman"/>
              </a:rPr>
              <a:t>InvSubBytes(state)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000000"/>
                </a:solidFill>
                <a:latin typeface="Times New Roman"/>
              </a:rPr>
              <a:t>AddRoundKey(state, keySchedule[0, Nb-1])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000000"/>
                </a:solidFill>
                <a:latin typeface="Times New Roman"/>
              </a:rPr>
              <a:t>out = state</a:t>
            </a:r>
            <a:endParaRPr/>
          </a:p>
        </p:txBody>
      </p:sp>
    </p:spTree>
  </p:cSld>
  <p:timing>
    <p:tnLst>
      <p:par>
        <p:cTn id="257" dur="indefinite" restart="never" nodeType="tmRoot">
          <p:childTnLst>
            <p:seq>
              <p:cTn id="2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Shape 1"/>
          <p:cNvSpPr txBox="1"/>
          <p:nvPr/>
        </p:nvSpPr>
        <p:spPr>
          <a:xfrm>
            <a:off x="457200" y="0"/>
            <a:ext cx="7467120" cy="8377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Encrypt and Decrypt</a:t>
            </a:r>
            <a:endParaRPr/>
          </a:p>
        </p:txBody>
      </p:sp>
      <p:graphicFrame>
        <p:nvGraphicFramePr>
          <p:cNvPr id="505" name="Table 2"/>
          <p:cNvGraphicFramePr/>
          <p:nvPr/>
        </p:nvGraphicFramePr>
        <p:xfrm>
          <a:off x="990720" y="1828800"/>
          <a:ext cx="7314840" cy="4800240"/>
        </p:xfrm>
        <a:graphic>
          <a:graphicData uri="http://schemas.openxmlformats.org/drawingml/2006/table">
            <a:tbl>
              <a:tblPr/>
              <a:tblGrid>
                <a:gridCol w="3733560"/>
                <a:gridCol w="3581280"/>
              </a:tblGrid>
              <a:tr h="48006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Arial"/>
                        </a:rPr>
                        <a:t>Encryption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Arial"/>
                        </a:rPr>
                        <a:t>AddRoundKey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Arial"/>
                        </a:rPr>
                        <a:t>SubBytes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Arial"/>
                        </a:rPr>
                        <a:t>ShiftRows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Arial"/>
                        </a:rPr>
                        <a:t>MixColumns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Arial"/>
                        </a:rPr>
                        <a:t>AddRoundKey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Arial"/>
                        </a:rPr>
                        <a:t>SubBytes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Arial"/>
                        </a:rPr>
                        <a:t>ShiftRows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Arial"/>
                        </a:rPr>
                        <a:t>AddRoundKey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Arial"/>
                        </a:rPr>
                        <a:t>Decryption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Arial"/>
                        </a:rPr>
                        <a:t>AddRoundKey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Arial"/>
                        </a:rPr>
                        <a:t>InvShiftRows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Arial"/>
                        </a:rPr>
                        <a:t>InvSubBytes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Arial"/>
                        </a:rPr>
                        <a:t>AddRoundKey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Arial"/>
                        </a:rPr>
                        <a:t>InvMixColumns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Arial"/>
                        </a:rPr>
                        <a:t>InvShiftRows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Arial"/>
                        </a:rPr>
                        <a:t>InvSubBytes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Arial"/>
                        </a:rPr>
                        <a:t>AddRoundKey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6" name="Line 3"/>
          <p:cNvSpPr/>
          <p:nvPr/>
        </p:nvSpPr>
        <p:spPr>
          <a:xfrm flipV="1">
            <a:off x="2819160" y="2743200"/>
            <a:ext cx="1981440" cy="3276360"/>
          </a:xfrm>
          <a:prstGeom prst="line">
            <a:avLst/>
          </a:prstGeom>
          <a:ln w="38160">
            <a:solidFill>
              <a:srgbClr val="fe8637"/>
            </a:solidFill>
            <a:round/>
          </a:ln>
        </p:spPr>
      </p:sp>
      <p:sp>
        <p:nvSpPr>
          <p:cNvPr id="507" name="Line 4"/>
          <p:cNvSpPr/>
          <p:nvPr/>
        </p:nvSpPr>
        <p:spPr>
          <a:xfrm flipV="1">
            <a:off x="2286000" y="3504960"/>
            <a:ext cx="2514600" cy="2210040"/>
          </a:xfrm>
          <a:prstGeom prst="line">
            <a:avLst/>
          </a:prstGeom>
          <a:ln w="38160">
            <a:solidFill>
              <a:srgbClr val="fe8637"/>
            </a:solidFill>
            <a:round/>
          </a:ln>
        </p:spPr>
      </p:sp>
      <p:sp>
        <p:nvSpPr>
          <p:cNvPr id="508" name="Line 5"/>
          <p:cNvSpPr/>
          <p:nvPr/>
        </p:nvSpPr>
        <p:spPr>
          <a:xfrm flipV="1">
            <a:off x="2209680" y="3886200"/>
            <a:ext cx="2590920" cy="1447560"/>
          </a:xfrm>
          <a:prstGeom prst="line">
            <a:avLst/>
          </a:prstGeom>
          <a:ln w="38160">
            <a:solidFill>
              <a:srgbClr val="fe8637"/>
            </a:solidFill>
            <a:round/>
          </a:ln>
        </p:spPr>
      </p:sp>
      <p:sp>
        <p:nvSpPr>
          <p:cNvPr id="509" name="Line 6"/>
          <p:cNvSpPr/>
          <p:nvPr/>
        </p:nvSpPr>
        <p:spPr>
          <a:xfrm flipV="1">
            <a:off x="2743200" y="4190760"/>
            <a:ext cx="2057400" cy="381240"/>
          </a:xfrm>
          <a:prstGeom prst="line">
            <a:avLst/>
          </a:prstGeom>
          <a:ln w="38160">
            <a:solidFill>
              <a:srgbClr val="fe8637"/>
            </a:solidFill>
            <a:round/>
          </a:ln>
        </p:spPr>
      </p:sp>
      <p:sp>
        <p:nvSpPr>
          <p:cNvPr id="510" name="Line 7"/>
          <p:cNvSpPr/>
          <p:nvPr/>
        </p:nvSpPr>
        <p:spPr>
          <a:xfrm>
            <a:off x="2514600" y="4267080"/>
            <a:ext cx="2286000" cy="304920"/>
          </a:xfrm>
          <a:prstGeom prst="line">
            <a:avLst/>
          </a:prstGeom>
          <a:ln w="38160">
            <a:solidFill>
              <a:srgbClr val="fe8637"/>
            </a:solidFill>
            <a:round/>
          </a:ln>
        </p:spPr>
      </p:sp>
      <p:sp>
        <p:nvSpPr>
          <p:cNvPr id="511" name="Line 8"/>
          <p:cNvSpPr/>
          <p:nvPr/>
        </p:nvSpPr>
        <p:spPr>
          <a:xfrm flipV="1">
            <a:off x="2286000" y="3504960"/>
            <a:ext cx="2514600" cy="381240"/>
          </a:xfrm>
          <a:prstGeom prst="line">
            <a:avLst/>
          </a:prstGeom>
          <a:ln w="38160">
            <a:solidFill>
              <a:srgbClr val="fe8637"/>
            </a:solidFill>
            <a:round/>
          </a:ln>
        </p:spPr>
      </p:sp>
      <p:sp>
        <p:nvSpPr>
          <p:cNvPr id="512" name="Line 9"/>
          <p:cNvSpPr/>
          <p:nvPr/>
        </p:nvSpPr>
        <p:spPr>
          <a:xfrm>
            <a:off x="2209680" y="3504960"/>
            <a:ext cx="2590920" cy="381240"/>
          </a:xfrm>
          <a:prstGeom prst="line">
            <a:avLst/>
          </a:prstGeom>
          <a:ln w="38160">
            <a:solidFill>
              <a:srgbClr val="fe8637"/>
            </a:solidFill>
            <a:round/>
          </a:ln>
        </p:spPr>
      </p:sp>
      <p:sp>
        <p:nvSpPr>
          <p:cNvPr id="513" name="Line 10"/>
          <p:cNvSpPr/>
          <p:nvPr/>
        </p:nvSpPr>
        <p:spPr>
          <a:xfrm>
            <a:off x="2286000" y="3886200"/>
            <a:ext cx="2514600" cy="1447560"/>
          </a:xfrm>
          <a:prstGeom prst="line">
            <a:avLst/>
          </a:prstGeom>
          <a:ln w="38160">
            <a:solidFill>
              <a:srgbClr val="fe8637"/>
            </a:solidFill>
            <a:round/>
          </a:ln>
        </p:spPr>
      </p:sp>
      <p:sp>
        <p:nvSpPr>
          <p:cNvPr id="514" name="Line 11"/>
          <p:cNvSpPr/>
          <p:nvPr/>
        </p:nvSpPr>
        <p:spPr>
          <a:xfrm>
            <a:off x="2209680" y="3504960"/>
            <a:ext cx="2590920" cy="2210040"/>
          </a:xfrm>
          <a:prstGeom prst="line">
            <a:avLst/>
          </a:prstGeom>
          <a:ln w="38160">
            <a:solidFill>
              <a:srgbClr val="fe8637"/>
            </a:solidFill>
            <a:round/>
          </a:ln>
        </p:spPr>
      </p:sp>
      <p:sp>
        <p:nvSpPr>
          <p:cNvPr id="515" name="Line 12"/>
          <p:cNvSpPr/>
          <p:nvPr/>
        </p:nvSpPr>
        <p:spPr>
          <a:xfrm>
            <a:off x="2743200" y="2743200"/>
            <a:ext cx="2057400" cy="3276360"/>
          </a:xfrm>
          <a:prstGeom prst="line">
            <a:avLst/>
          </a:prstGeom>
          <a:ln w="38160">
            <a:solidFill>
              <a:srgbClr val="fe8637"/>
            </a:solidFill>
            <a:round/>
          </a:ln>
        </p:spPr>
      </p:sp>
      <p:sp>
        <p:nvSpPr>
          <p:cNvPr id="516" name="CustomShape 13"/>
          <p:cNvSpPr/>
          <p:nvPr/>
        </p:nvSpPr>
        <p:spPr>
          <a:xfrm rot="10800000">
            <a:off x="449640" y="3248280"/>
            <a:ext cx="609120" cy="1447560"/>
          </a:xfrm>
          <a:prstGeom prst="curvedLeftArrow">
            <a:avLst>
              <a:gd name="adj1" fmla="val 31150"/>
              <a:gd name="adj2" fmla="val 78650"/>
              <a:gd name="adj3" fmla="val 33333"/>
            </a:avLst>
          </a:prstGeom>
          <a:solidFill>
            <a:srgbClr val="fe8637"/>
          </a:solidFill>
          <a:ln w="9360">
            <a:solidFill>
              <a:srgbClr val="000000"/>
            </a:solidFill>
            <a:miter/>
          </a:ln>
        </p:spPr>
      </p:sp>
      <p:sp>
        <p:nvSpPr>
          <p:cNvPr id="517" name="CustomShape 14"/>
          <p:cNvSpPr/>
          <p:nvPr/>
        </p:nvSpPr>
        <p:spPr>
          <a:xfrm rot="10052400">
            <a:off x="6461280" y="3071880"/>
            <a:ext cx="837720" cy="1599840"/>
          </a:xfrm>
          <a:prstGeom prst="curvedRightArrow">
            <a:avLst>
              <a:gd name="adj1" fmla="val 27673"/>
              <a:gd name="adj2" fmla="val 65855"/>
              <a:gd name="adj3" fmla="val 33333"/>
            </a:avLst>
          </a:prstGeom>
          <a:solidFill>
            <a:srgbClr val="fe8637"/>
          </a:solidFill>
          <a:ln w="9360">
            <a:solidFill>
              <a:srgbClr val="000000"/>
            </a:solidFill>
            <a:miter/>
          </a:ln>
        </p:spPr>
      </p:sp>
    </p:spTree>
  </p:cSld>
  <p:timing>
    <p:tnLst>
      <p:par>
        <p:cTn id="259" dur="indefinite" restart="never" nodeType="tmRoot">
          <p:childTnLst>
            <p:seq>
              <p:cTn id="260" dur="indefinite" nodeType="mainSeq">
                <p:childTnLst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extShape 1"/>
          <p:cNvSpPr txBox="1"/>
          <p:nvPr/>
        </p:nvSpPr>
        <p:spPr>
          <a:xfrm rot="5400000">
            <a:off x="6990120" y="3737160"/>
            <a:ext cx="3200040" cy="364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AD784AB7-6975-4025-BB1B-788554365027}" type="slidenum">
              <a:rPr lang="en-IN" sz="1200">
                <a:solidFill>
                  <a:srgbClr val="575f6d"/>
                </a:solidFill>
                <a:latin typeface="Century Schoolbook"/>
              </a:rPr>
              <a:t>&lt;number&gt;</a:t>
            </a:fld>
            <a:endParaRPr/>
          </a:p>
        </p:txBody>
      </p:sp>
      <p:sp>
        <p:nvSpPr>
          <p:cNvPr id="519" name="CustomShape 2"/>
          <p:cNvSpPr/>
          <p:nvPr/>
        </p:nvSpPr>
        <p:spPr>
          <a:xfrm>
            <a:off x="1066680" y="0"/>
            <a:ext cx="5714640" cy="516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IN" sz="2800">
                <a:solidFill>
                  <a:srgbClr val="000000"/>
                </a:solidFill>
                <a:latin typeface="Times New Roman"/>
              </a:rPr>
              <a:t>Public-key cryptography</a:t>
            </a:r>
            <a:endParaRPr/>
          </a:p>
        </p:txBody>
      </p:sp>
      <p:sp>
        <p:nvSpPr>
          <p:cNvPr id="520" name="CustomShape 3"/>
          <p:cNvSpPr/>
          <p:nvPr/>
        </p:nvSpPr>
        <p:spPr>
          <a:xfrm>
            <a:off x="366840" y="108000"/>
            <a:ext cx="437760" cy="474480"/>
          </a:xfrm>
          <a:prstGeom prst="rect">
            <a:avLst/>
          </a:prstGeom>
          <a:solidFill>
            <a:srgbClr val="7598d9"/>
          </a:solidFill>
          <a:ln w="9360">
            <a:noFill/>
          </a:ln>
        </p:spPr>
      </p:sp>
      <p:sp>
        <p:nvSpPr>
          <p:cNvPr id="521" name="CustomShape 4"/>
          <p:cNvSpPr/>
          <p:nvPr/>
        </p:nvSpPr>
        <p:spPr>
          <a:xfrm>
            <a:off x="749160" y="108000"/>
            <a:ext cx="328320" cy="474480"/>
          </a:xfrm>
          <a:prstGeom prst="rect">
            <a:avLst/>
          </a:prstGeom>
          <a:gradFill>
            <a:gsLst>
              <a:gs pos="0">
                <a:srgbClr val="7598d9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522" name="CustomShape 5"/>
          <p:cNvSpPr/>
          <p:nvPr/>
        </p:nvSpPr>
        <p:spPr>
          <a:xfrm>
            <a:off x="490680" y="530280"/>
            <a:ext cx="421920" cy="474480"/>
          </a:xfrm>
          <a:prstGeom prst="rect">
            <a:avLst/>
          </a:prstGeom>
          <a:solidFill>
            <a:srgbClr val="3b435b"/>
          </a:solidFill>
          <a:ln w="9360">
            <a:noFill/>
          </a:ln>
        </p:spPr>
      </p:sp>
      <p:sp>
        <p:nvSpPr>
          <p:cNvPr id="523" name="CustomShape 6"/>
          <p:cNvSpPr/>
          <p:nvPr/>
        </p:nvSpPr>
        <p:spPr>
          <a:xfrm>
            <a:off x="860400" y="530280"/>
            <a:ext cx="367920" cy="474480"/>
          </a:xfrm>
          <a:prstGeom prst="rect">
            <a:avLst/>
          </a:prstGeom>
          <a:gradFill>
            <a:gsLst>
              <a:gs pos="0">
                <a:srgbClr val="3b435b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524" name="CustomShape 7"/>
          <p:cNvSpPr/>
          <p:nvPr/>
        </p:nvSpPr>
        <p:spPr>
          <a:xfrm>
            <a:off x="76320" y="457200"/>
            <a:ext cx="560160" cy="4219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2611c"/>
              </a:gs>
            </a:gsLst>
            <a:lin ang="18900000"/>
          </a:gradFill>
          <a:ln w="9360">
            <a:noFill/>
          </a:ln>
        </p:spPr>
      </p:sp>
      <p:sp>
        <p:nvSpPr>
          <p:cNvPr id="525" name="CustomShape 8"/>
          <p:cNvSpPr/>
          <p:nvPr/>
        </p:nvSpPr>
        <p:spPr>
          <a:xfrm>
            <a:off x="711360" y="0"/>
            <a:ext cx="31320" cy="1052280"/>
          </a:xfrm>
          <a:prstGeom prst="rect">
            <a:avLst/>
          </a:prstGeom>
          <a:solidFill>
            <a:srgbClr val="fff39d"/>
          </a:solidFill>
          <a:ln w="9360">
            <a:noFill/>
          </a:ln>
        </p:spPr>
      </p:sp>
      <p:sp>
        <p:nvSpPr>
          <p:cNvPr id="526" name="CustomShape 9"/>
          <p:cNvSpPr/>
          <p:nvPr/>
        </p:nvSpPr>
        <p:spPr>
          <a:xfrm>
            <a:off x="442800" y="533520"/>
            <a:ext cx="8226000" cy="31320"/>
          </a:xfrm>
          <a:prstGeom prst="rect">
            <a:avLst/>
          </a:prstGeom>
          <a:gradFill>
            <a:gsLst>
              <a:gs pos="0">
                <a:srgbClr val="fff39d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pic>
        <p:nvPicPr>
          <p:cNvPr id="527" name="Picture 1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4360" y="1968480"/>
            <a:ext cx="8500680" cy="30556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73" dur="indefinite" restart="never" nodeType="tmRoot">
          <p:childTnLst>
            <p:seq>
              <p:cTn id="3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8129520" y="5734080"/>
            <a:ext cx="609120" cy="52020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B3A2DA79-6769-42A8-927B-44B35024B379}" type="slidenum">
              <a:rPr b="1" lang="en-IN" sz="1400">
                <a:solidFill>
                  <a:srgbClr val="ffffff"/>
                </a:solidFill>
                <a:latin typeface="Century Schoolbook"/>
              </a:rPr>
              <a:t>&lt;number&gt;</a:t>
            </a:fld>
            <a:endParaRPr/>
          </a:p>
        </p:txBody>
      </p:sp>
      <p:sp>
        <p:nvSpPr>
          <p:cNvPr id="170" name="TextShape 2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Basic Authenticated DH (BADH)</a:t>
            </a:r>
            <a:endParaRPr/>
          </a:p>
        </p:txBody>
      </p:sp>
      <p:sp>
        <p:nvSpPr>
          <p:cNvPr id="171" name="TextShape 3"/>
          <p:cNvSpPr txBox="1"/>
          <p:nvPr/>
        </p:nvSpPr>
        <p:spPr>
          <a:xfrm>
            <a:off x="457200" y="0"/>
            <a:ext cx="8076960" cy="579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just">
              <a:lnSpc>
                <a:spcPct val="1300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Each party signs its own DH value to prevent m-i-t-m attack.</a:t>
            </a:r>
            <a:endParaRPr/>
          </a:p>
          <a:p>
            <a:pPr algn="just">
              <a:lnSpc>
                <a:spcPct val="1300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A: “Shared K=g</a:t>
            </a:r>
            <a:r>
              <a:rPr lang="en-US" sz="2000" baseline="30000">
                <a:solidFill>
                  <a:srgbClr val="000000"/>
                </a:solidFill>
                <a:latin typeface="Times New Roman"/>
              </a:rPr>
              <a:t>xy with B”  (K</a:t>
            </a:r>
            <a:r>
              <a:rPr lang="en-US" sz="2000" baseline="30000">
                <a:solidFill>
                  <a:srgbClr val="000000"/>
                </a:solidFill>
                <a:latin typeface="Wingdings"/>
              </a:rPr>
              <a:t></a:t>
            </a:r>
            <a:r>
              <a:rPr lang="en-US" sz="2000" baseline="30000">
                <a:solidFill>
                  <a:srgbClr val="000000"/>
                </a:solidFill>
                <a:latin typeface="Times New Roman"/>
              </a:rPr>
              <a:t>B)     B: “Shared K=gxy with A”  (K</a:t>
            </a:r>
            <a:r>
              <a:rPr lang="en-US" sz="2000" baseline="30000">
                <a:solidFill>
                  <a:srgbClr val="000000"/>
                </a:solidFill>
                <a:latin typeface="Wingdings"/>
              </a:rPr>
              <a:t></a:t>
            </a:r>
            <a:r>
              <a:rPr lang="en-US" sz="2000" baseline="30000">
                <a:solidFill>
                  <a:srgbClr val="000000"/>
                </a:solidFill>
                <a:latin typeface="Times New Roman"/>
              </a:rPr>
              <a:t>A)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US" sz="2400" baseline="30000">
                <a:solidFill>
                  <a:srgbClr val="000000"/>
                </a:solidFill>
                <a:latin typeface="Century Schoolbook"/>
              </a:rPr>
              <a:t>  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US" sz="2400" baseline="30000">
                <a:solidFill>
                  <a:srgbClr val="000000"/>
                </a:solidFill>
                <a:latin typeface="Century Schoolbook"/>
              </a:rPr>
              <a:t>  </a:t>
            </a:r>
            <a:r>
              <a:rPr b="1" lang="en-US" sz="2400" baseline="30000">
                <a:solidFill>
                  <a:srgbClr val="000000"/>
                </a:solidFill>
                <a:latin typeface="Century Schoolbook"/>
              </a:rPr>
              <a:t>Looks fine, but</a:t>
            </a:r>
            <a:r>
              <a:rPr b="1" lang="en-US" sz="2400" baseline="30000">
                <a:solidFill>
                  <a:srgbClr val="000000"/>
                </a:solidFill>
                <a:latin typeface="Arial"/>
              </a:rPr>
              <a:t>…</a:t>
            </a:r>
            <a:endParaRPr/>
          </a:p>
        </p:txBody>
      </p:sp>
      <p:sp>
        <p:nvSpPr>
          <p:cNvPr id="172" name="CustomShape 4"/>
          <p:cNvSpPr/>
          <p:nvPr/>
        </p:nvSpPr>
        <p:spPr>
          <a:xfrm>
            <a:off x="457200" y="1752480"/>
            <a:ext cx="8229240" cy="28951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4330a4"/>
                </a:solidFill>
                <a:latin typeface="Comic Sans MS"/>
              </a:rPr>
              <a:t>  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3" name="CustomShape 5"/>
          <p:cNvSpPr/>
          <p:nvPr/>
        </p:nvSpPr>
        <p:spPr>
          <a:xfrm>
            <a:off x="457200" y="1676520"/>
            <a:ext cx="7695720" cy="28951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4330a4"/>
                </a:solidFill>
                <a:latin typeface="Comic Sans MS"/>
              </a:rPr>
              <a:t>                                                            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4" name="CustomShape 6"/>
          <p:cNvSpPr/>
          <p:nvPr/>
        </p:nvSpPr>
        <p:spPr>
          <a:xfrm>
            <a:off x="3276720" y="3276720"/>
            <a:ext cx="3276360" cy="516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4330a4"/>
                </a:solidFill>
                <a:latin typeface="Comic Sans MS"/>
              </a:rPr>
              <a:t>      </a:t>
            </a:r>
            <a:endParaRPr/>
          </a:p>
        </p:txBody>
      </p:sp>
      <p:sp>
        <p:nvSpPr>
          <p:cNvPr id="175" name="Line 7"/>
          <p:cNvSpPr/>
          <p:nvPr/>
        </p:nvSpPr>
        <p:spPr>
          <a:xfrm flipH="1">
            <a:off x="1523880" y="3124080"/>
            <a:ext cx="5410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lg" type="stealth" w="lg"/>
          </a:ln>
        </p:spPr>
      </p:sp>
      <p:sp>
        <p:nvSpPr>
          <p:cNvPr id="176" name="CustomShape 8"/>
          <p:cNvSpPr/>
          <p:nvPr/>
        </p:nvSpPr>
        <p:spPr>
          <a:xfrm>
            <a:off x="3124080" y="2590920"/>
            <a:ext cx="2971440" cy="575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4330a4"/>
                </a:solidFill>
                <a:latin typeface="Times New Roman"/>
              </a:rPr>
              <a:t>B, g</a:t>
            </a:r>
            <a:r>
              <a:rPr lang="en-IN" sz="2800" baseline="30000">
                <a:solidFill>
                  <a:srgbClr val="4330a4"/>
                </a:solidFill>
                <a:latin typeface="Times New Roman"/>
              </a:rPr>
              <a:t>y, SIG</a:t>
            </a:r>
            <a:r>
              <a:rPr lang="en-IN" sz="2800" baseline="-25000">
                <a:solidFill>
                  <a:srgbClr val="4330a4"/>
                </a:solidFill>
                <a:latin typeface="Times New Roman"/>
              </a:rPr>
              <a:t>B(g</a:t>
            </a:r>
            <a:r>
              <a:rPr lang="en-IN" sz="2800" baseline="30000">
                <a:solidFill>
                  <a:srgbClr val="4330a4"/>
                </a:solidFill>
                <a:latin typeface="Times New Roman"/>
              </a:rPr>
              <a:t>x,gy</a:t>
            </a:r>
            <a:r>
              <a:rPr lang="en-IN" sz="2800" baseline="30000">
                <a:solidFill>
                  <a:srgbClr val="4330a4"/>
                </a:solidFill>
                <a:latin typeface="Comic Sans MS"/>
              </a:rPr>
              <a:t>)</a:t>
            </a:r>
            <a:endParaRPr/>
          </a:p>
        </p:txBody>
      </p:sp>
      <p:sp>
        <p:nvSpPr>
          <p:cNvPr id="177" name="Line 9"/>
          <p:cNvSpPr/>
          <p:nvPr/>
        </p:nvSpPr>
        <p:spPr>
          <a:xfrm>
            <a:off x="1523880" y="4267080"/>
            <a:ext cx="5410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lg" type="stealth" w="lg"/>
          </a:ln>
        </p:spPr>
      </p:sp>
      <p:sp>
        <p:nvSpPr>
          <p:cNvPr id="178" name="CustomShape 10"/>
          <p:cNvSpPr/>
          <p:nvPr/>
        </p:nvSpPr>
        <p:spPr>
          <a:xfrm>
            <a:off x="3200400" y="3048120"/>
            <a:ext cx="3276360" cy="117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4330a4"/>
                </a:solidFill>
                <a:latin typeface="Comic Sans MS"/>
              </a:rPr>
              <a:t>      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4330a4"/>
                </a:solidFill>
                <a:latin typeface="Comic Sans MS"/>
              </a:rPr>
              <a:t>  </a:t>
            </a:r>
            <a:r>
              <a:rPr lang="en-IN" sz="2800">
                <a:solidFill>
                  <a:srgbClr val="4330a4"/>
                </a:solidFill>
                <a:latin typeface="Times New Roman"/>
              </a:rPr>
              <a:t>SIG</a:t>
            </a:r>
            <a:r>
              <a:rPr lang="en-IN" sz="2800" baseline="-25000">
                <a:solidFill>
                  <a:srgbClr val="4330a4"/>
                </a:solidFill>
                <a:latin typeface="Times New Roman"/>
              </a:rPr>
              <a:t>A(g</a:t>
            </a:r>
            <a:r>
              <a:rPr lang="en-IN" sz="2800" baseline="30000">
                <a:solidFill>
                  <a:srgbClr val="4330a4"/>
                </a:solidFill>
                <a:latin typeface="Times New Roman"/>
              </a:rPr>
              <a:t>y,gx)</a:t>
            </a:r>
            <a:endParaRPr/>
          </a:p>
        </p:txBody>
      </p:sp>
      <p:sp>
        <p:nvSpPr>
          <p:cNvPr id="179" name="Line 11"/>
          <p:cNvSpPr/>
          <p:nvPr/>
        </p:nvSpPr>
        <p:spPr>
          <a:xfrm>
            <a:off x="1600200" y="2133360"/>
            <a:ext cx="5410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lg" type="stealth" w="lg"/>
          </a:ln>
        </p:spPr>
      </p:sp>
      <p:sp>
        <p:nvSpPr>
          <p:cNvPr id="180" name="CustomShape 12"/>
          <p:cNvSpPr/>
          <p:nvPr/>
        </p:nvSpPr>
        <p:spPr>
          <a:xfrm>
            <a:off x="3505320" y="914400"/>
            <a:ext cx="1599840" cy="11214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4330a4"/>
                </a:solidFill>
                <a:latin typeface="Comic Sans MS"/>
              </a:rPr>
              <a:t>      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4330a4"/>
                </a:solidFill>
                <a:latin typeface="Comic Sans MS"/>
              </a:rPr>
              <a:t>   </a:t>
            </a:r>
            <a:r>
              <a:rPr lang="en-IN" sz="2800">
                <a:solidFill>
                  <a:srgbClr val="4330a4"/>
                </a:solidFill>
                <a:latin typeface="Times New Roman"/>
              </a:rPr>
              <a:t>A, g</a:t>
            </a:r>
            <a:r>
              <a:rPr lang="en-IN" sz="2800" baseline="30000">
                <a:solidFill>
                  <a:srgbClr val="4330a4"/>
                </a:solidFill>
                <a:latin typeface="Times New Roman"/>
              </a:rPr>
              <a:t>x</a:t>
            </a:r>
            <a:endParaRPr/>
          </a:p>
        </p:txBody>
      </p:sp>
      <p:sp>
        <p:nvSpPr>
          <p:cNvPr id="181" name="CustomShape 13"/>
          <p:cNvSpPr/>
          <p:nvPr/>
        </p:nvSpPr>
        <p:spPr>
          <a:xfrm>
            <a:off x="838080" y="1600200"/>
            <a:ext cx="456840" cy="5778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3200">
                <a:solidFill>
                  <a:srgbClr val="4330a4"/>
                </a:solidFill>
                <a:latin typeface="Times New Roman"/>
              </a:rPr>
              <a:t>A</a:t>
            </a:r>
            <a:endParaRPr/>
          </a:p>
        </p:txBody>
      </p:sp>
      <p:sp>
        <p:nvSpPr>
          <p:cNvPr id="182" name="CustomShape 14"/>
          <p:cNvSpPr/>
          <p:nvPr/>
        </p:nvSpPr>
        <p:spPr>
          <a:xfrm>
            <a:off x="7162920" y="1600200"/>
            <a:ext cx="456840" cy="5778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3200">
                <a:solidFill>
                  <a:srgbClr val="4330a4"/>
                </a:solidFill>
                <a:latin typeface="Times New Roman"/>
              </a:rPr>
              <a:t>B</a:t>
            </a:r>
            <a:endParaRPr/>
          </a:p>
        </p:txBody>
      </p:sp>
    </p:spTree>
  </p:cSld>
  <p:timing>
    <p:tnLst>
      <p:par>
        <p:cTn id="22" dur="indefinite" restart="never" nodeType="tmRoot">
          <p:childTnLst>
            <p:seq>
              <p:cTn id="23" dur="indefinite" nodeType="mainSeq">
                <p:childTnLst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1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1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1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1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" dur="1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1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nodeType="afterEffect" fill="hold" presetClass="entr" presetID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3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74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42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45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CustomShape 1"/>
          <p:cNvSpPr/>
          <p:nvPr/>
        </p:nvSpPr>
        <p:spPr>
          <a:xfrm>
            <a:off x="457200" y="533520"/>
            <a:ext cx="8381520" cy="496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800">
                <a:solidFill>
                  <a:srgbClr val="000000"/>
                </a:solidFill>
                <a:latin typeface="Arial"/>
              </a:rPr>
              <a:t>NOTE:-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b="1" lang="en-IN" sz="2400">
                <a:solidFill>
                  <a:srgbClr val="000000"/>
                </a:solidFill>
                <a:latin typeface="Times New Roman"/>
              </a:rPr>
              <a:t>Symmetric-key cryptography is often used for long messages.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b="1" lang="en-IN" sz="2400">
                <a:solidFill>
                  <a:srgbClr val="000000"/>
                </a:solidFill>
                <a:latin typeface="Times New Roman"/>
              </a:rPr>
              <a:t>Asymmetric-key algorithms are more efficient for short 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2400">
                <a:solidFill>
                  <a:srgbClr val="000000"/>
                </a:solidFill>
                <a:latin typeface="Times New Roman"/>
              </a:rPr>
              <a:t>    </a:t>
            </a:r>
            <a:r>
              <a:rPr b="1" lang="en-IN" sz="2400">
                <a:solidFill>
                  <a:srgbClr val="000000"/>
                </a:solidFill>
                <a:latin typeface="Times New Roman"/>
              </a:rPr>
              <a:t>messages.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b="1" lang="en-IN" sz="2400">
                <a:solidFill>
                  <a:srgbClr val="000000"/>
                </a:solidFill>
                <a:latin typeface="Times New Roman"/>
              </a:rPr>
              <a:t>Digital signature can provide authentication, integrity, and 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2400">
                <a:solidFill>
                  <a:srgbClr val="000000"/>
                </a:solidFill>
                <a:latin typeface="Times New Roman"/>
              </a:rPr>
              <a:t>    </a:t>
            </a:r>
            <a:r>
              <a:rPr b="1" lang="en-IN" sz="2400">
                <a:solidFill>
                  <a:srgbClr val="000000"/>
                </a:solidFill>
                <a:latin typeface="Times New Roman"/>
              </a:rPr>
              <a:t>nonrepudiation for a message.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75" dur="indefinite" restart="never" nodeType="tmRoot">
          <p:childTnLst>
            <p:seq>
              <p:cTn id="3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CustomShape 1"/>
          <p:cNvSpPr/>
          <p:nvPr/>
        </p:nvSpPr>
        <p:spPr>
          <a:xfrm>
            <a:off x="380880" y="399960"/>
            <a:ext cx="8305560" cy="6000480"/>
          </a:xfrm>
          <a:prstGeom prst="roundRect">
            <a:avLst>
              <a:gd name="adj" fmla="val 13727"/>
            </a:avLst>
          </a:prstGeom>
          <a:noFill/>
          <a:ln w="50760">
            <a:solidFill>
              <a:srgbClr val="fff39d"/>
            </a:solidFill>
            <a:round/>
          </a:ln>
        </p:spPr>
      </p:sp>
      <p:sp>
        <p:nvSpPr>
          <p:cNvPr id="530" name="CustomShape 2"/>
          <p:cNvSpPr/>
          <p:nvPr/>
        </p:nvSpPr>
        <p:spPr>
          <a:xfrm>
            <a:off x="0" y="0"/>
            <a:ext cx="8534160" cy="1279800"/>
          </a:xfrm>
          <a:prstGeom prst="rect">
            <a:avLst/>
          </a:prstGeom>
          <a:solidFill>
            <a:srgbClr val="3b435b"/>
          </a:solidFill>
          <a:ln w="9360">
            <a:noFill/>
          </a:ln>
        </p:spPr>
      </p:sp>
      <p:sp>
        <p:nvSpPr>
          <p:cNvPr id="531" name="Line 3"/>
          <p:cNvSpPr/>
          <p:nvPr/>
        </p:nvSpPr>
        <p:spPr>
          <a:xfrm>
            <a:off x="0" y="1119960"/>
            <a:ext cx="807696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532" name="CustomShape 4"/>
          <p:cNvSpPr/>
          <p:nvPr/>
        </p:nvSpPr>
        <p:spPr>
          <a:xfrm>
            <a:off x="253080" y="353880"/>
            <a:ext cx="4794120" cy="6390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sz="3600">
                <a:solidFill>
                  <a:srgbClr val="ffffff"/>
                </a:solidFill>
                <a:latin typeface="Arial"/>
              </a:rPr>
              <a:t> </a:t>
            </a:r>
            <a:r>
              <a:rPr lang="en-IN" sz="3600">
                <a:solidFill>
                  <a:srgbClr val="ffffff"/>
                </a:solidFill>
                <a:latin typeface="Arial"/>
              </a:rPr>
              <a:t>DIGITAL SIGNATURE</a:t>
            </a:r>
            <a:endParaRPr/>
          </a:p>
        </p:txBody>
      </p:sp>
      <p:sp>
        <p:nvSpPr>
          <p:cNvPr id="533" name="CustomShape 5"/>
          <p:cNvSpPr/>
          <p:nvPr/>
        </p:nvSpPr>
        <p:spPr>
          <a:xfrm>
            <a:off x="533520" y="1371600"/>
            <a:ext cx="7848360" cy="700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i="1" lang="en-IN" sz="2000">
                <a:solidFill>
                  <a:srgbClr val="000000"/>
                </a:solidFill>
                <a:latin typeface="Times New Roman"/>
              </a:rPr>
              <a:t>Digital signature can provide authentication, integrity, and nonrepudiation for a message. </a:t>
            </a:r>
            <a:endParaRPr/>
          </a:p>
        </p:txBody>
      </p:sp>
    </p:spTree>
  </p:cSld>
  <p:timing>
    <p:tnLst>
      <p:par>
        <p:cTn id="377" dur="indefinite" restart="never" nodeType="tmRoot">
          <p:childTnLst>
            <p:seq>
              <p:cTn id="3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CustomShape 1"/>
          <p:cNvSpPr/>
          <p:nvPr/>
        </p:nvSpPr>
        <p:spPr>
          <a:xfrm>
            <a:off x="990720" y="0"/>
            <a:ext cx="5714640" cy="516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IN" sz="2800">
                <a:solidFill>
                  <a:srgbClr val="000000"/>
                </a:solidFill>
                <a:latin typeface="Times New Roman"/>
              </a:rPr>
              <a:t>Signing the whole document</a:t>
            </a:r>
            <a:endParaRPr/>
          </a:p>
        </p:txBody>
      </p:sp>
      <p:sp>
        <p:nvSpPr>
          <p:cNvPr id="535" name="CustomShape 2"/>
          <p:cNvSpPr/>
          <p:nvPr/>
        </p:nvSpPr>
        <p:spPr>
          <a:xfrm>
            <a:off x="366840" y="108000"/>
            <a:ext cx="437760" cy="474480"/>
          </a:xfrm>
          <a:prstGeom prst="rect">
            <a:avLst/>
          </a:prstGeom>
          <a:solidFill>
            <a:srgbClr val="7598d9"/>
          </a:solidFill>
          <a:ln w="9360">
            <a:noFill/>
          </a:ln>
        </p:spPr>
      </p:sp>
      <p:sp>
        <p:nvSpPr>
          <p:cNvPr id="536" name="CustomShape 3"/>
          <p:cNvSpPr/>
          <p:nvPr/>
        </p:nvSpPr>
        <p:spPr>
          <a:xfrm>
            <a:off x="685800" y="0"/>
            <a:ext cx="328320" cy="474480"/>
          </a:xfrm>
          <a:prstGeom prst="rect">
            <a:avLst/>
          </a:prstGeom>
          <a:gradFill>
            <a:gsLst>
              <a:gs pos="0">
                <a:srgbClr val="7598d9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537" name="CustomShape 4"/>
          <p:cNvSpPr/>
          <p:nvPr/>
        </p:nvSpPr>
        <p:spPr>
          <a:xfrm>
            <a:off x="490680" y="530280"/>
            <a:ext cx="421920" cy="474480"/>
          </a:xfrm>
          <a:prstGeom prst="rect">
            <a:avLst/>
          </a:prstGeom>
          <a:solidFill>
            <a:srgbClr val="3b435b"/>
          </a:solidFill>
          <a:ln w="9360">
            <a:noFill/>
          </a:ln>
        </p:spPr>
      </p:sp>
      <p:sp>
        <p:nvSpPr>
          <p:cNvPr id="538" name="CustomShape 5"/>
          <p:cNvSpPr/>
          <p:nvPr/>
        </p:nvSpPr>
        <p:spPr>
          <a:xfrm>
            <a:off x="860400" y="530280"/>
            <a:ext cx="367920" cy="474480"/>
          </a:xfrm>
          <a:prstGeom prst="rect">
            <a:avLst/>
          </a:prstGeom>
          <a:gradFill>
            <a:gsLst>
              <a:gs pos="0">
                <a:srgbClr val="3b435b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539" name="CustomShape 6"/>
          <p:cNvSpPr/>
          <p:nvPr/>
        </p:nvSpPr>
        <p:spPr>
          <a:xfrm>
            <a:off x="76320" y="457200"/>
            <a:ext cx="560160" cy="4219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2611c"/>
              </a:gs>
            </a:gsLst>
            <a:lin ang="18900000"/>
          </a:gradFill>
          <a:ln w="9360">
            <a:noFill/>
          </a:ln>
        </p:spPr>
      </p:sp>
      <p:sp>
        <p:nvSpPr>
          <p:cNvPr id="540" name="CustomShape 7"/>
          <p:cNvSpPr/>
          <p:nvPr/>
        </p:nvSpPr>
        <p:spPr>
          <a:xfrm>
            <a:off x="711360" y="0"/>
            <a:ext cx="31320" cy="1052280"/>
          </a:xfrm>
          <a:prstGeom prst="rect">
            <a:avLst/>
          </a:prstGeom>
          <a:solidFill>
            <a:srgbClr val="fff39d"/>
          </a:solidFill>
          <a:ln w="9360">
            <a:noFill/>
          </a:ln>
        </p:spPr>
      </p:sp>
      <p:sp>
        <p:nvSpPr>
          <p:cNvPr id="541" name="CustomShape 8"/>
          <p:cNvSpPr/>
          <p:nvPr/>
        </p:nvSpPr>
        <p:spPr>
          <a:xfrm>
            <a:off x="442800" y="533520"/>
            <a:ext cx="8226000" cy="31320"/>
          </a:xfrm>
          <a:prstGeom prst="rect">
            <a:avLst/>
          </a:prstGeom>
          <a:gradFill>
            <a:gsLst>
              <a:gs pos="0">
                <a:srgbClr val="fff39d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pic>
        <p:nvPicPr>
          <p:cNvPr id="542" name="Picture 1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2280" y="1981080"/>
            <a:ext cx="8381520" cy="25286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79" dur="indefinite" restart="never" nodeType="tmRoot">
          <p:childTnLst>
            <p:seq>
              <p:cTn id="3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CustomShape 1"/>
          <p:cNvSpPr/>
          <p:nvPr/>
        </p:nvSpPr>
        <p:spPr>
          <a:xfrm>
            <a:off x="838080" y="2195640"/>
            <a:ext cx="7543440" cy="2284920"/>
          </a:xfrm>
          <a:prstGeom prst="rect">
            <a:avLst/>
          </a:prstGeom>
          <a:solidFill>
            <a:srgbClr val="ffffff"/>
          </a:solidFill>
          <a:ln w="57240">
            <a:solidFill>
              <a:srgbClr val="ff0066"/>
            </a:solidFill>
            <a:miter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en-IN" sz="3600">
                <a:solidFill>
                  <a:srgbClr val="000000"/>
                </a:solidFill>
                <a:latin typeface="Times New Roman"/>
              </a:rPr>
              <a:t>Digital signature does not provide privacy. If there is a need for privacy, another layer of encryption/decryption must be applied.</a:t>
            </a:r>
            <a:endParaRPr/>
          </a:p>
        </p:txBody>
      </p:sp>
      <p:sp>
        <p:nvSpPr>
          <p:cNvPr id="544" name="CustomShape 2"/>
          <p:cNvSpPr/>
          <p:nvPr/>
        </p:nvSpPr>
        <p:spPr>
          <a:xfrm>
            <a:off x="535320" y="762120"/>
            <a:ext cx="1195920" cy="6390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sz="3600">
                <a:solidFill>
                  <a:srgbClr val="000000"/>
                </a:solidFill>
                <a:latin typeface="Times New Roman"/>
              </a:rPr>
              <a:t>Note:</a:t>
            </a:r>
            <a:endParaRPr/>
          </a:p>
        </p:txBody>
      </p:sp>
    </p:spTree>
  </p:cSld>
  <p:timing>
    <p:tnLst>
      <p:par>
        <p:cTn id="381" dur="indefinite" restart="never" nodeType="tmRoot">
          <p:childTnLst>
            <p:seq>
              <p:cTn id="3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CustomShape 1"/>
          <p:cNvSpPr/>
          <p:nvPr/>
        </p:nvSpPr>
        <p:spPr>
          <a:xfrm>
            <a:off x="990720" y="90360"/>
            <a:ext cx="5714640" cy="516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IN" sz="2800">
                <a:solidFill>
                  <a:srgbClr val="000000"/>
                </a:solidFill>
                <a:latin typeface="Times New Roman"/>
              </a:rPr>
              <a:t>Hash function</a:t>
            </a:r>
            <a:endParaRPr/>
          </a:p>
        </p:txBody>
      </p:sp>
      <p:sp>
        <p:nvSpPr>
          <p:cNvPr id="546" name="CustomShape 2"/>
          <p:cNvSpPr/>
          <p:nvPr/>
        </p:nvSpPr>
        <p:spPr>
          <a:xfrm>
            <a:off x="366840" y="108000"/>
            <a:ext cx="437760" cy="474480"/>
          </a:xfrm>
          <a:prstGeom prst="rect">
            <a:avLst/>
          </a:prstGeom>
          <a:solidFill>
            <a:srgbClr val="7598d9"/>
          </a:solidFill>
          <a:ln w="9360">
            <a:noFill/>
          </a:ln>
        </p:spPr>
      </p:sp>
      <p:sp>
        <p:nvSpPr>
          <p:cNvPr id="547" name="CustomShape 3"/>
          <p:cNvSpPr/>
          <p:nvPr/>
        </p:nvSpPr>
        <p:spPr>
          <a:xfrm>
            <a:off x="749160" y="108000"/>
            <a:ext cx="328320" cy="474480"/>
          </a:xfrm>
          <a:prstGeom prst="rect">
            <a:avLst/>
          </a:prstGeom>
          <a:gradFill>
            <a:gsLst>
              <a:gs pos="0">
                <a:srgbClr val="7598d9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548" name="CustomShape 4"/>
          <p:cNvSpPr/>
          <p:nvPr/>
        </p:nvSpPr>
        <p:spPr>
          <a:xfrm>
            <a:off x="490680" y="530280"/>
            <a:ext cx="421920" cy="474480"/>
          </a:xfrm>
          <a:prstGeom prst="rect">
            <a:avLst/>
          </a:prstGeom>
          <a:solidFill>
            <a:srgbClr val="3b435b"/>
          </a:solidFill>
          <a:ln w="9360">
            <a:noFill/>
          </a:ln>
        </p:spPr>
      </p:sp>
      <p:sp>
        <p:nvSpPr>
          <p:cNvPr id="549" name="CustomShape 5"/>
          <p:cNvSpPr/>
          <p:nvPr/>
        </p:nvSpPr>
        <p:spPr>
          <a:xfrm>
            <a:off x="860400" y="530280"/>
            <a:ext cx="367920" cy="474480"/>
          </a:xfrm>
          <a:prstGeom prst="rect">
            <a:avLst/>
          </a:prstGeom>
          <a:gradFill>
            <a:gsLst>
              <a:gs pos="0">
                <a:srgbClr val="3b435b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550" name="CustomShape 6"/>
          <p:cNvSpPr/>
          <p:nvPr/>
        </p:nvSpPr>
        <p:spPr>
          <a:xfrm>
            <a:off x="76320" y="457200"/>
            <a:ext cx="560160" cy="4219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2611c"/>
              </a:gs>
            </a:gsLst>
            <a:lin ang="18900000"/>
          </a:gradFill>
          <a:ln w="9360">
            <a:noFill/>
          </a:ln>
        </p:spPr>
      </p:sp>
      <p:sp>
        <p:nvSpPr>
          <p:cNvPr id="551" name="CustomShape 7"/>
          <p:cNvSpPr/>
          <p:nvPr/>
        </p:nvSpPr>
        <p:spPr>
          <a:xfrm>
            <a:off x="711360" y="0"/>
            <a:ext cx="31320" cy="1052280"/>
          </a:xfrm>
          <a:prstGeom prst="rect">
            <a:avLst/>
          </a:prstGeom>
          <a:solidFill>
            <a:srgbClr val="fff39d"/>
          </a:solidFill>
          <a:ln w="9360">
            <a:noFill/>
          </a:ln>
        </p:spPr>
      </p:sp>
      <p:sp>
        <p:nvSpPr>
          <p:cNvPr id="552" name="CustomShape 8"/>
          <p:cNvSpPr/>
          <p:nvPr/>
        </p:nvSpPr>
        <p:spPr>
          <a:xfrm>
            <a:off x="442800" y="533520"/>
            <a:ext cx="8226000" cy="31320"/>
          </a:xfrm>
          <a:prstGeom prst="rect">
            <a:avLst/>
          </a:prstGeom>
          <a:gradFill>
            <a:gsLst>
              <a:gs pos="0">
                <a:srgbClr val="fff39d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pic>
        <p:nvPicPr>
          <p:cNvPr id="553" name="Picture 1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6520" y="2638440"/>
            <a:ext cx="8129160" cy="15793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83" dur="indefinite" restart="never" nodeType="tmRoot">
          <p:childTnLst>
            <p:seq>
              <p:cTn id="3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CustomShape 1"/>
          <p:cNvSpPr/>
          <p:nvPr/>
        </p:nvSpPr>
        <p:spPr>
          <a:xfrm>
            <a:off x="990720" y="90360"/>
            <a:ext cx="5714640" cy="516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IN" sz="2800">
                <a:solidFill>
                  <a:srgbClr val="000000"/>
                </a:solidFill>
                <a:latin typeface="Times New Roman"/>
              </a:rPr>
              <a:t>Sender site</a:t>
            </a:r>
            <a:endParaRPr/>
          </a:p>
        </p:txBody>
      </p:sp>
      <p:sp>
        <p:nvSpPr>
          <p:cNvPr id="555" name="CustomShape 2"/>
          <p:cNvSpPr/>
          <p:nvPr/>
        </p:nvSpPr>
        <p:spPr>
          <a:xfrm>
            <a:off x="366840" y="108000"/>
            <a:ext cx="437760" cy="474480"/>
          </a:xfrm>
          <a:prstGeom prst="rect">
            <a:avLst/>
          </a:prstGeom>
          <a:solidFill>
            <a:srgbClr val="7598d9"/>
          </a:solidFill>
          <a:ln w="9360">
            <a:noFill/>
          </a:ln>
        </p:spPr>
      </p:sp>
      <p:sp>
        <p:nvSpPr>
          <p:cNvPr id="556" name="CustomShape 3"/>
          <p:cNvSpPr/>
          <p:nvPr/>
        </p:nvSpPr>
        <p:spPr>
          <a:xfrm>
            <a:off x="749160" y="108000"/>
            <a:ext cx="328320" cy="474480"/>
          </a:xfrm>
          <a:prstGeom prst="rect">
            <a:avLst/>
          </a:prstGeom>
          <a:gradFill>
            <a:gsLst>
              <a:gs pos="0">
                <a:srgbClr val="7598d9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557" name="CustomShape 4"/>
          <p:cNvSpPr/>
          <p:nvPr/>
        </p:nvSpPr>
        <p:spPr>
          <a:xfrm>
            <a:off x="490680" y="530280"/>
            <a:ext cx="421920" cy="474480"/>
          </a:xfrm>
          <a:prstGeom prst="rect">
            <a:avLst/>
          </a:prstGeom>
          <a:solidFill>
            <a:srgbClr val="3b435b"/>
          </a:solidFill>
          <a:ln w="9360">
            <a:noFill/>
          </a:ln>
        </p:spPr>
      </p:sp>
      <p:sp>
        <p:nvSpPr>
          <p:cNvPr id="558" name="CustomShape 5"/>
          <p:cNvSpPr/>
          <p:nvPr/>
        </p:nvSpPr>
        <p:spPr>
          <a:xfrm>
            <a:off x="860400" y="530280"/>
            <a:ext cx="367920" cy="474480"/>
          </a:xfrm>
          <a:prstGeom prst="rect">
            <a:avLst/>
          </a:prstGeom>
          <a:gradFill>
            <a:gsLst>
              <a:gs pos="0">
                <a:srgbClr val="3b435b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559" name="CustomShape 6"/>
          <p:cNvSpPr/>
          <p:nvPr/>
        </p:nvSpPr>
        <p:spPr>
          <a:xfrm>
            <a:off x="76320" y="457200"/>
            <a:ext cx="560160" cy="4219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2611c"/>
              </a:gs>
            </a:gsLst>
            <a:lin ang="18900000"/>
          </a:gradFill>
          <a:ln w="9360">
            <a:noFill/>
          </a:ln>
        </p:spPr>
      </p:sp>
      <p:sp>
        <p:nvSpPr>
          <p:cNvPr id="560" name="CustomShape 7"/>
          <p:cNvSpPr/>
          <p:nvPr/>
        </p:nvSpPr>
        <p:spPr>
          <a:xfrm>
            <a:off x="711360" y="0"/>
            <a:ext cx="31320" cy="1052280"/>
          </a:xfrm>
          <a:prstGeom prst="rect">
            <a:avLst/>
          </a:prstGeom>
          <a:solidFill>
            <a:srgbClr val="fff39d"/>
          </a:solidFill>
          <a:ln w="9360">
            <a:noFill/>
          </a:ln>
        </p:spPr>
      </p:sp>
      <p:sp>
        <p:nvSpPr>
          <p:cNvPr id="561" name="CustomShape 8"/>
          <p:cNvSpPr/>
          <p:nvPr/>
        </p:nvSpPr>
        <p:spPr>
          <a:xfrm>
            <a:off x="442800" y="533520"/>
            <a:ext cx="8226000" cy="31320"/>
          </a:xfrm>
          <a:prstGeom prst="rect">
            <a:avLst/>
          </a:prstGeom>
          <a:gradFill>
            <a:gsLst>
              <a:gs pos="0">
                <a:srgbClr val="fff39d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pic>
        <p:nvPicPr>
          <p:cNvPr id="562" name="Picture 1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95320" y="1914480"/>
            <a:ext cx="7284600" cy="32540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85" dur="indefinite" restart="never" nodeType="tmRoot">
          <p:childTnLst>
            <p:seq>
              <p:cTn id="3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1"/>
          <p:cNvSpPr/>
          <p:nvPr/>
        </p:nvSpPr>
        <p:spPr>
          <a:xfrm>
            <a:off x="990720" y="90360"/>
            <a:ext cx="5714640" cy="516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IN" sz="2800">
                <a:solidFill>
                  <a:srgbClr val="000000"/>
                </a:solidFill>
                <a:latin typeface="Times New Roman"/>
              </a:rPr>
              <a:t>Receiver site</a:t>
            </a:r>
            <a:endParaRPr/>
          </a:p>
        </p:txBody>
      </p:sp>
      <p:sp>
        <p:nvSpPr>
          <p:cNvPr id="564" name="CustomShape 2"/>
          <p:cNvSpPr/>
          <p:nvPr/>
        </p:nvSpPr>
        <p:spPr>
          <a:xfrm>
            <a:off x="366840" y="108000"/>
            <a:ext cx="437760" cy="474480"/>
          </a:xfrm>
          <a:prstGeom prst="rect">
            <a:avLst/>
          </a:prstGeom>
          <a:solidFill>
            <a:srgbClr val="7598d9"/>
          </a:solidFill>
          <a:ln w="9360">
            <a:noFill/>
          </a:ln>
        </p:spPr>
      </p:sp>
      <p:sp>
        <p:nvSpPr>
          <p:cNvPr id="565" name="CustomShape 3"/>
          <p:cNvSpPr/>
          <p:nvPr/>
        </p:nvSpPr>
        <p:spPr>
          <a:xfrm>
            <a:off x="749160" y="108000"/>
            <a:ext cx="328320" cy="474480"/>
          </a:xfrm>
          <a:prstGeom prst="rect">
            <a:avLst/>
          </a:prstGeom>
          <a:gradFill>
            <a:gsLst>
              <a:gs pos="0">
                <a:srgbClr val="7598d9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566" name="CustomShape 4"/>
          <p:cNvSpPr/>
          <p:nvPr/>
        </p:nvSpPr>
        <p:spPr>
          <a:xfrm>
            <a:off x="490680" y="530280"/>
            <a:ext cx="421920" cy="474480"/>
          </a:xfrm>
          <a:prstGeom prst="rect">
            <a:avLst/>
          </a:prstGeom>
          <a:solidFill>
            <a:srgbClr val="3b435b"/>
          </a:solidFill>
          <a:ln w="9360">
            <a:noFill/>
          </a:ln>
        </p:spPr>
      </p:sp>
      <p:sp>
        <p:nvSpPr>
          <p:cNvPr id="567" name="CustomShape 5"/>
          <p:cNvSpPr/>
          <p:nvPr/>
        </p:nvSpPr>
        <p:spPr>
          <a:xfrm>
            <a:off x="860400" y="530280"/>
            <a:ext cx="367920" cy="474480"/>
          </a:xfrm>
          <a:prstGeom prst="rect">
            <a:avLst/>
          </a:prstGeom>
          <a:gradFill>
            <a:gsLst>
              <a:gs pos="0">
                <a:srgbClr val="3b435b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568" name="CustomShape 6"/>
          <p:cNvSpPr/>
          <p:nvPr/>
        </p:nvSpPr>
        <p:spPr>
          <a:xfrm>
            <a:off x="76320" y="457200"/>
            <a:ext cx="560160" cy="4219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2611c"/>
              </a:gs>
            </a:gsLst>
            <a:lin ang="18900000"/>
          </a:gradFill>
          <a:ln w="9360">
            <a:noFill/>
          </a:ln>
        </p:spPr>
      </p:sp>
      <p:sp>
        <p:nvSpPr>
          <p:cNvPr id="569" name="CustomShape 7"/>
          <p:cNvSpPr/>
          <p:nvPr/>
        </p:nvSpPr>
        <p:spPr>
          <a:xfrm>
            <a:off x="711360" y="0"/>
            <a:ext cx="31320" cy="1052280"/>
          </a:xfrm>
          <a:prstGeom prst="rect">
            <a:avLst/>
          </a:prstGeom>
          <a:solidFill>
            <a:srgbClr val="fff39d"/>
          </a:solidFill>
          <a:ln w="9360">
            <a:noFill/>
          </a:ln>
        </p:spPr>
      </p:sp>
      <p:sp>
        <p:nvSpPr>
          <p:cNvPr id="570" name="CustomShape 8"/>
          <p:cNvSpPr/>
          <p:nvPr/>
        </p:nvSpPr>
        <p:spPr>
          <a:xfrm>
            <a:off x="442800" y="533520"/>
            <a:ext cx="8226000" cy="31320"/>
          </a:xfrm>
          <a:prstGeom prst="rect">
            <a:avLst/>
          </a:prstGeom>
          <a:gradFill>
            <a:gsLst>
              <a:gs pos="0">
                <a:srgbClr val="fff39d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pic>
        <p:nvPicPr>
          <p:cNvPr id="571" name="Picture 1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62120" y="1590840"/>
            <a:ext cx="6352920" cy="38192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87" dur="indefinite" restart="never" nodeType="tmRoot">
          <p:childTnLst>
            <p:seq>
              <p:cTn id="3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5280" y="1295280"/>
            <a:ext cx="6705360" cy="3504960"/>
          </a:xfrm>
          <a:prstGeom prst="rect">
            <a:avLst/>
          </a:prstGeom>
          <a:ln w="9360">
            <a:noFill/>
          </a:ln>
        </p:spPr>
      </p:pic>
      <p:sp>
        <p:nvSpPr>
          <p:cNvPr id="573" name="CustomShape 1"/>
          <p:cNvSpPr/>
          <p:nvPr/>
        </p:nvSpPr>
        <p:spPr>
          <a:xfrm>
            <a:off x="457200" y="380880"/>
            <a:ext cx="6324120" cy="5778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>
                <a:solidFill>
                  <a:srgbClr val="575f6d"/>
                </a:solidFill>
                <a:latin typeface="Verdana"/>
              </a:rPr>
              <a:t>Thank you</a:t>
            </a:r>
            <a:r>
              <a:rPr b="1" lang="en-IN" sz="3200">
                <a:solidFill>
                  <a:srgbClr val="ff6633"/>
                </a:solidFill>
                <a:latin typeface="Verdana"/>
              </a:rPr>
              <a:t>……………</a:t>
            </a:r>
            <a:endParaRPr/>
          </a:p>
        </p:txBody>
      </p:sp>
      <p:sp>
        <p:nvSpPr>
          <p:cNvPr id="574" name="CustomShape 2"/>
          <p:cNvSpPr/>
          <p:nvPr/>
        </p:nvSpPr>
        <p:spPr>
          <a:xfrm>
            <a:off x="2666880" y="5410080"/>
            <a:ext cx="5333760" cy="6390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Century Schoolbook"/>
              </a:rPr>
              <a:t>ANY QUERIES?.....</a:t>
            </a:r>
            <a:endParaRPr/>
          </a:p>
        </p:txBody>
      </p:sp>
    </p:spTree>
  </p:cSld>
  <p:timing>
    <p:tnLst>
      <p:par>
        <p:cTn id="389" dur="indefinite" restart="never" nodeType="tmRoot">
          <p:childTnLst>
            <p:seq>
              <p:cTn id="3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8129520" y="5734080"/>
            <a:ext cx="609120" cy="52020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C3E24ED5-45BE-454C-BA50-43FBFEE94D90}" type="slidenum">
              <a:rPr b="1" lang="en-IN" sz="1400">
                <a:solidFill>
                  <a:srgbClr val="ffffff"/>
                </a:solidFill>
                <a:latin typeface="Century Schoolbook"/>
              </a:rPr>
              <a:t>&lt;number&gt;</a:t>
            </a:fld>
            <a:endParaRPr/>
          </a:p>
        </p:txBody>
      </p:sp>
      <p:sp>
        <p:nvSpPr>
          <p:cNvPr id="184" name="TextShape 2"/>
          <p:cNvSpPr txBox="1"/>
          <p:nvPr/>
        </p:nvSpPr>
        <p:spPr>
          <a:xfrm>
            <a:off x="533520" y="228600"/>
            <a:ext cx="8305560" cy="13712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Identity-Misbinding Attack</a:t>
            </a:r>
            <a:r>
              <a:rPr lang="en-US" sz="3000" baseline="30000">
                <a:solidFill>
                  <a:srgbClr val="ffffff"/>
                </a:solidFill>
                <a:latin typeface="Century Schoolbook"/>
              </a:rPr>
              <a:t>*</a:t>
            </a:r>
            <a:r>
              <a:rPr lang="en-US" sz="2400" baseline="30000">
                <a:solidFill>
                  <a:srgbClr val="575f6d"/>
                </a:solidFill>
                <a:latin typeface="Century Schoolbook"/>
              </a:rPr>
              <a:t>(Unknown Key-Share attack)</a:t>
            </a:r>
            <a:endParaRPr/>
          </a:p>
        </p:txBody>
      </p:sp>
      <p:sp>
        <p:nvSpPr>
          <p:cNvPr id="185" name="TextShape 3"/>
          <p:cNvSpPr txBox="1"/>
          <p:nvPr/>
        </p:nvSpPr>
        <p:spPr>
          <a:xfrm>
            <a:off x="380880" y="4495680"/>
            <a:ext cx="8229240" cy="3885840"/>
          </a:xfrm>
          <a:prstGeom prst="rect">
            <a:avLst/>
          </a:prstGeom>
        </p:spPr>
        <p:txBody>
          <a:bodyPr/>
          <a:p>
            <a:pPr lvl="1"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Wrong identity binding!</a:t>
            </a:r>
            <a:endParaRPr/>
          </a:p>
          <a:p>
            <a:r>
              <a:rPr lang="en-US" sz="2100">
                <a:solidFill>
                  <a:srgbClr val="000000"/>
                </a:solidFill>
                <a:latin typeface="Century Schoolbook"/>
              </a:rPr>
              <a:t>    </a:t>
            </a:r>
            <a:r>
              <a:rPr lang="en-US" sz="2400">
                <a:solidFill>
                  <a:srgbClr val="ff0000"/>
                </a:solidFill>
                <a:latin typeface="Century Schoolbook"/>
              </a:rPr>
              <a:t>E doesn</a:t>
            </a:r>
            <a:r>
              <a:rPr lang="en-US" sz="2400">
                <a:solidFill>
                  <a:srgbClr val="ff0000"/>
                </a:solidFill>
                <a:latin typeface="Arial"/>
              </a:rPr>
              <a:t>’</a:t>
            </a:r>
            <a:r>
              <a:rPr lang="en-US" sz="2400">
                <a:solidFill>
                  <a:srgbClr val="ff0000"/>
                </a:solidFill>
                <a:latin typeface="Century Schoolbook"/>
              </a:rPr>
              <a:t>t know K=g</a:t>
            </a:r>
            <a:r>
              <a:rPr lang="en-US" sz="2400" baseline="30000">
                <a:solidFill>
                  <a:srgbClr val="ff0000"/>
                </a:solidFill>
                <a:latin typeface="Century Schoolbook"/>
              </a:rPr>
              <a:t>xy but B considers anything sent by A as coming from E      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6" name="CustomShape 4"/>
          <p:cNvSpPr/>
          <p:nvPr/>
        </p:nvSpPr>
        <p:spPr>
          <a:xfrm>
            <a:off x="228600" y="1828800"/>
            <a:ext cx="8457840" cy="36648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87" name="Line 5"/>
          <p:cNvSpPr/>
          <p:nvPr/>
        </p:nvSpPr>
        <p:spPr>
          <a:xfrm>
            <a:off x="1143000" y="2209680"/>
            <a:ext cx="28954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lg" type="arrow" w="lg"/>
          </a:ln>
        </p:spPr>
      </p:sp>
      <p:sp>
        <p:nvSpPr>
          <p:cNvPr id="188" name="Line 6"/>
          <p:cNvSpPr/>
          <p:nvPr/>
        </p:nvSpPr>
        <p:spPr>
          <a:xfrm>
            <a:off x="4724280" y="2209680"/>
            <a:ext cx="28954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lg" type="arrow" w="lg"/>
          </a:ln>
        </p:spPr>
      </p:sp>
      <p:sp>
        <p:nvSpPr>
          <p:cNvPr id="189" name="Line 7"/>
          <p:cNvSpPr/>
          <p:nvPr/>
        </p:nvSpPr>
        <p:spPr>
          <a:xfrm>
            <a:off x="1143000" y="4267080"/>
            <a:ext cx="28954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lg" type="arrow" w="lg"/>
          </a:ln>
        </p:spPr>
      </p:sp>
      <p:sp>
        <p:nvSpPr>
          <p:cNvPr id="190" name="Line 8"/>
          <p:cNvSpPr/>
          <p:nvPr/>
        </p:nvSpPr>
        <p:spPr>
          <a:xfrm>
            <a:off x="4724280" y="4267080"/>
            <a:ext cx="28954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lg" type="arrow" w="lg"/>
          </a:ln>
        </p:spPr>
      </p:sp>
      <p:sp>
        <p:nvSpPr>
          <p:cNvPr id="191" name="Line 9"/>
          <p:cNvSpPr/>
          <p:nvPr/>
        </p:nvSpPr>
        <p:spPr>
          <a:xfrm flipH="1">
            <a:off x="4724280" y="3276360"/>
            <a:ext cx="28954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lg" type="arrow" w="lg"/>
          </a:ln>
        </p:spPr>
      </p:sp>
      <p:sp>
        <p:nvSpPr>
          <p:cNvPr id="192" name="Line 10"/>
          <p:cNvSpPr/>
          <p:nvPr/>
        </p:nvSpPr>
        <p:spPr>
          <a:xfrm flipH="1">
            <a:off x="1143000" y="3276360"/>
            <a:ext cx="28954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lg" type="arrow" w="lg"/>
          </a:ln>
        </p:spPr>
      </p:sp>
      <p:sp>
        <p:nvSpPr>
          <p:cNvPr id="193" name="CustomShape 11"/>
          <p:cNvSpPr/>
          <p:nvPr/>
        </p:nvSpPr>
        <p:spPr>
          <a:xfrm>
            <a:off x="1219320" y="2666880"/>
            <a:ext cx="2971440" cy="575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4330a4"/>
                </a:solidFill>
                <a:latin typeface="Times New Roman"/>
              </a:rPr>
              <a:t>B, g</a:t>
            </a:r>
            <a:r>
              <a:rPr lang="en-IN" sz="2800" baseline="30000">
                <a:solidFill>
                  <a:srgbClr val="4330a4"/>
                </a:solidFill>
                <a:latin typeface="Times New Roman"/>
              </a:rPr>
              <a:t>y, SIG</a:t>
            </a:r>
            <a:r>
              <a:rPr lang="en-IN" sz="2800" baseline="-25000">
                <a:solidFill>
                  <a:srgbClr val="4330a4"/>
                </a:solidFill>
                <a:latin typeface="Times New Roman"/>
              </a:rPr>
              <a:t>B(g</a:t>
            </a:r>
            <a:r>
              <a:rPr lang="en-IN" sz="2800" baseline="30000">
                <a:solidFill>
                  <a:srgbClr val="4330a4"/>
                </a:solidFill>
                <a:latin typeface="Times New Roman"/>
              </a:rPr>
              <a:t>x,gy)</a:t>
            </a:r>
            <a:endParaRPr/>
          </a:p>
        </p:txBody>
      </p:sp>
      <p:sp>
        <p:nvSpPr>
          <p:cNvPr id="194" name="CustomShape 12"/>
          <p:cNvSpPr/>
          <p:nvPr/>
        </p:nvSpPr>
        <p:spPr>
          <a:xfrm>
            <a:off x="1600200" y="1066680"/>
            <a:ext cx="1599840" cy="11214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4330a4"/>
                </a:solidFill>
                <a:latin typeface="Comic Sans MS"/>
              </a:rPr>
              <a:t>      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4330a4"/>
                </a:solidFill>
                <a:latin typeface="Comic Sans MS"/>
              </a:rPr>
              <a:t>   </a:t>
            </a:r>
            <a:r>
              <a:rPr lang="en-IN" sz="2800">
                <a:solidFill>
                  <a:srgbClr val="4330a4"/>
                </a:solidFill>
                <a:latin typeface="Times New Roman"/>
              </a:rPr>
              <a:t>A, g</a:t>
            </a:r>
            <a:r>
              <a:rPr lang="en-IN" sz="2800" baseline="30000">
                <a:solidFill>
                  <a:srgbClr val="4330a4"/>
                </a:solidFill>
                <a:latin typeface="Times New Roman"/>
              </a:rPr>
              <a:t>x</a:t>
            </a:r>
            <a:endParaRPr/>
          </a:p>
        </p:txBody>
      </p:sp>
      <p:sp>
        <p:nvSpPr>
          <p:cNvPr id="195" name="CustomShape 13"/>
          <p:cNvSpPr/>
          <p:nvPr/>
        </p:nvSpPr>
        <p:spPr>
          <a:xfrm>
            <a:off x="5410080" y="1066680"/>
            <a:ext cx="1599840" cy="11214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4330a4"/>
                </a:solidFill>
                <a:latin typeface="Comic Sans MS"/>
              </a:rPr>
              <a:t>      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4330a4"/>
                </a:solidFill>
                <a:latin typeface="Comic Sans MS"/>
              </a:rPr>
              <a:t>   </a:t>
            </a:r>
            <a:r>
              <a:rPr lang="en-IN" sz="2800">
                <a:solidFill>
                  <a:srgbClr val="ff0000"/>
                </a:solidFill>
                <a:latin typeface="Times New Roman"/>
              </a:rPr>
              <a:t>E, g</a:t>
            </a:r>
            <a:r>
              <a:rPr lang="en-IN" sz="2800" baseline="30000">
                <a:solidFill>
                  <a:srgbClr val="ff0000"/>
                </a:solidFill>
                <a:latin typeface="Times New Roman"/>
              </a:rPr>
              <a:t>x</a:t>
            </a:r>
            <a:endParaRPr/>
          </a:p>
        </p:txBody>
      </p:sp>
      <p:sp>
        <p:nvSpPr>
          <p:cNvPr id="196" name="CustomShape 14"/>
          <p:cNvSpPr/>
          <p:nvPr/>
        </p:nvSpPr>
        <p:spPr>
          <a:xfrm>
            <a:off x="4724280" y="2666880"/>
            <a:ext cx="3123720" cy="516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4330a4"/>
                </a:solidFill>
                <a:latin typeface="Times New Roman"/>
              </a:rPr>
              <a:t>B, g</a:t>
            </a:r>
            <a:r>
              <a:rPr lang="en-IN" sz="2800" baseline="30000">
                <a:solidFill>
                  <a:srgbClr val="4330a4"/>
                </a:solidFill>
                <a:latin typeface="Times New Roman"/>
              </a:rPr>
              <a:t>y, SIGB(gx,gy)</a:t>
            </a:r>
            <a:endParaRPr/>
          </a:p>
        </p:txBody>
      </p:sp>
      <p:sp>
        <p:nvSpPr>
          <p:cNvPr id="197" name="CustomShape 15"/>
          <p:cNvSpPr/>
          <p:nvPr/>
        </p:nvSpPr>
        <p:spPr>
          <a:xfrm>
            <a:off x="1295280" y="3048120"/>
            <a:ext cx="3276360" cy="11214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4330a4"/>
                </a:solidFill>
                <a:latin typeface="Comic Sans MS"/>
              </a:rPr>
              <a:t>      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4330a4"/>
                </a:solidFill>
                <a:latin typeface="Comic Sans MS"/>
              </a:rPr>
              <a:t>  </a:t>
            </a:r>
            <a:r>
              <a:rPr lang="en-IN" sz="2800">
                <a:solidFill>
                  <a:srgbClr val="4330a4"/>
                </a:solidFill>
                <a:latin typeface="Times New Roman"/>
              </a:rPr>
              <a:t>SIGA(g</a:t>
            </a:r>
            <a:r>
              <a:rPr lang="en-IN" sz="2800" baseline="30000">
                <a:solidFill>
                  <a:srgbClr val="4330a4"/>
                </a:solidFill>
                <a:latin typeface="Times New Roman"/>
              </a:rPr>
              <a:t>ygx)</a:t>
            </a:r>
            <a:endParaRPr/>
          </a:p>
        </p:txBody>
      </p:sp>
      <p:sp>
        <p:nvSpPr>
          <p:cNvPr id="198" name="CustomShape 16"/>
          <p:cNvSpPr/>
          <p:nvPr/>
        </p:nvSpPr>
        <p:spPr>
          <a:xfrm>
            <a:off x="4876920" y="3048120"/>
            <a:ext cx="3276360" cy="11214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4330a4"/>
                </a:solidFill>
                <a:latin typeface="Comic Sans MS"/>
              </a:rPr>
              <a:t>      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4330a4"/>
                </a:solidFill>
                <a:latin typeface="Comic Sans MS"/>
              </a:rPr>
              <a:t>  </a:t>
            </a:r>
            <a:r>
              <a:rPr lang="en-IN" sz="2800">
                <a:solidFill>
                  <a:srgbClr val="4330a4"/>
                </a:solidFill>
                <a:latin typeface="Times New Roman"/>
              </a:rPr>
              <a:t>SIG  E  (g</a:t>
            </a:r>
            <a:r>
              <a:rPr lang="en-IN" sz="2800" baseline="30000">
                <a:solidFill>
                  <a:srgbClr val="4330a4"/>
                </a:solidFill>
                <a:latin typeface="Times New Roman"/>
              </a:rPr>
              <a:t>y, gx)</a:t>
            </a:r>
            <a:endParaRPr/>
          </a:p>
        </p:txBody>
      </p:sp>
      <p:sp>
        <p:nvSpPr>
          <p:cNvPr id="199" name="CustomShape 17"/>
          <p:cNvSpPr/>
          <p:nvPr/>
        </p:nvSpPr>
        <p:spPr>
          <a:xfrm>
            <a:off x="609480" y="1523880"/>
            <a:ext cx="533160" cy="5778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3200">
                <a:solidFill>
                  <a:srgbClr val="4330a4"/>
                </a:solidFill>
                <a:latin typeface="Times New Roman"/>
              </a:rPr>
              <a:t>A</a:t>
            </a:r>
            <a:endParaRPr/>
          </a:p>
        </p:txBody>
      </p:sp>
      <p:sp>
        <p:nvSpPr>
          <p:cNvPr id="200" name="CustomShape 18"/>
          <p:cNvSpPr/>
          <p:nvPr/>
        </p:nvSpPr>
        <p:spPr>
          <a:xfrm>
            <a:off x="7772400" y="1523880"/>
            <a:ext cx="533160" cy="5778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3200">
                <a:solidFill>
                  <a:srgbClr val="4330a4"/>
                </a:solidFill>
                <a:latin typeface="Times New Roman"/>
              </a:rPr>
              <a:t>B</a:t>
            </a:r>
            <a:endParaRPr/>
          </a:p>
        </p:txBody>
      </p:sp>
      <p:sp>
        <p:nvSpPr>
          <p:cNvPr id="201" name="CustomShape 19"/>
          <p:cNvSpPr/>
          <p:nvPr/>
        </p:nvSpPr>
        <p:spPr>
          <a:xfrm>
            <a:off x="4191120" y="1600200"/>
            <a:ext cx="533160" cy="5778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3200">
                <a:solidFill>
                  <a:srgbClr val="4330a4"/>
                </a:solidFill>
                <a:latin typeface="Times New Roman"/>
              </a:rPr>
              <a:t>E</a:t>
            </a:r>
            <a:endParaRPr/>
          </a:p>
        </p:txBody>
      </p:sp>
      <p:sp>
        <p:nvSpPr>
          <p:cNvPr id="202" name="CustomShape 20"/>
          <p:cNvSpPr/>
          <p:nvPr/>
        </p:nvSpPr>
        <p:spPr>
          <a:xfrm>
            <a:off x="5638680" y="1676520"/>
            <a:ext cx="456840" cy="53928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</p:sp>
      <p:sp>
        <p:nvSpPr>
          <p:cNvPr id="203" name="CustomShape 21"/>
          <p:cNvSpPr/>
          <p:nvPr/>
        </p:nvSpPr>
        <p:spPr>
          <a:xfrm>
            <a:off x="5791320" y="3657600"/>
            <a:ext cx="456840" cy="60300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</p:sp>
    </p:spTree>
  </p:cSld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" dur="1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1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1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1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1500" fill="hold"/>
                                        <p:tgtEl>
                                          <p:spTgt spid="201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1500" fill="hold"/>
                                        <p:tgtEl>
                                          <p:spTgt spid="201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75" dur="1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nodeType="with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78" dur="1500"/>
                                        <p:tgtEl>
                                          <p:spTgt spid="195">
                                            <p:txEl>
                                              <p:p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7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81" dur="1500"/>
                                        <p:tgtEl>
                                          <p:spTgt spid="195">
                                            <p:txEl>
                                              <p:pRg st="7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nodeType="after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87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2" dur="1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" dur="1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6" dur="1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" dur="1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102" dur="1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105" dur="1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0" dur="1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1" dur="1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4" dur="1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5" dur="1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120" dur="1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123" dur="1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nodeType="after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7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129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4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8129520" y="5734080"/>
            <a:ext cx="609120" cy="52020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94A75691-092D-4114-BCF4-AD298497F6CB}" type="slidenum">
              <a:rPr b="1" lang="en-IN" sz="1400">
                <a:solidFill>
                  <a:srgbClr val="ffffff"/>
                </a:solidFill>
                <a:latin typeface="Century Schoolbook"/>
              </a:rPr>
              <a:t>&lt;number&gt;</a:t>
            </a:fld>
            <a:endParaRPr/>
          </a:p>
        </p:txBody>
      </p:sp>
      <p:sp>
        <p:nvSpPr>
          <p:cNvPr id="205" name="TextShape 2"/>
          <p:cNvSpPr txBox="1"/>
          <p:nvPr/>
        </p:nvSpPr>
        <p:spPr>
          <a:xfrm rot="5400000">
            <a:off x="6990120" y="3737160"/>
            <a:ext cx="3200040" cy="364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575f6d"/>
                </a:solidFill>
                <a:latin typeface="Century Schoolbook"/>
              </a:rPr>
              <a:t>03Crypto - Hugo Krawczyk</a:t>
            </a:r>
            <a:endParaRPr/>
          </a:p>
        </p:txBody>
      </p:sp>
      <p:sp>
        <p:nvSpPr>
          <p:cNvPr id="206" name="TextShape 3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45000"/>
              </a:lnSpc>
            </a:pPr>
            <a:r>
              <a:rPr lang="en-US" sz="2800">
                <a:solidFill>
                  <a:srgbClr val="575f6d"/>
                </a:solidFill>
                <a:latin typeface="Times New Roman"/>
              </a:rPr>
              <a:t>A: “Shared K=g</a:t>
            </a:r>
            <a:r>
              <a:rPr lang="en-US" sz="2800" baseline="30000">
                <a:solidFill>
                  <a:srgbClr val="575f6d"/>
                </a:solidFill>
                <a:latin typeface="Times New Roman"/>
              </a:rPr>
              <a:t>xy with B”  (K</a:t>
            </a:r>
            <a:r>
              <a:rPr lang="en-US" sz="2800" baseline="30000">
                <a:solidFill>
                  <a:srgbClr val="575f6d"/>
                </a:solidFill>
                <a:latin typeface="Wingdings"/>
              </a:rPr>
              <a:t></a:t>
            </a:r>
            <a:r>
              <a:rPr lang="en-US" sz="2800" baseline="30000">
                <a:solidFill>
                  <a:srgbClr val="575f6d"/>
                </a:solidFill>
                <a:latin typeface="Times New Roman"/>
              </a:rPr>
              <a:t>B)  </a:t>
            </a:r>
            <a:r>
              <a:rPr lang="en-US" sz="2400" baseline="30000">
                <a:solidFill>
                  <a:srgbClr val="575f6d"/>
                </a:solidFill>
                <a:latin typeface="Times New Roman"/>
              </a:rPr>
              <a:t>         </a:t>
            </a:r>
            <a:r>
              <a:rPr lang="en-US" sz="2400" baseline="30000">
                <a:solidFill>
                  <a:srgbClr val="575f6d"/>
                </a:solidFill>
                <a:latin typeface="Times New Roman"/>
              </a:rPr>
              <a:t>
</a:t>
            </a:r>
            <a:r>
              <a:rPr lang="en-US" sz="2800" baseline="30000">
                <a:solidFill>
                  <a:srgbClr val="ff0000"/>
                </a:solidFill>
                <a:latin typeface="Times New Roman"/>
              </a:rPr>
              <a:t>B: “Shared K=gxy with E”  (K</a:t>
            </a:r>
            <a:r>
              <a:rPr lang="en-US" sz="2800" baseline="30000">
                <a:solidFill>
                  <a:srgbClr val="ff0000"/>
                </a:solidFill>
                <a:latin typeface="Wingdings"/>
              </a:rPr>
              <a:t></a:t>
            </a:r>
            <a:r>
              <a:rPr lang="en-US" sz="2800" baseline="30000">
                <a:solidFill>
                  <a:srgbClr val="ff0000"/>
                </a:solidFill>
                <a:latin typeface="Times New Roman"/>
              </a:rPr>
              <a:t>E)</a:t>
            </a:r>
            <a:endParaRPr/>
          </a:p>
        </p:txBody>
      </p:sp>
      <p:sp>
        <p:nvSpPr>
          <p:cNvPr id="207" name="TextShape 4"/>
          <p:cNvSpPr txBox="1"/>
          <p:nvPr/>
        </p:nvSpPr>
        <p:spPr>
          <a:xfrm>
            <a:off x="304920" y="1600200"/>
            <a:ext cx="8457840" cy="4723920"/>
          </a:xfrm>
          <a:prstGeom prst="rect">
            <a:avLst/>
          </a:prstGeom>
        </p:spPr>
        <p:txBody>
          <a:bodyPr/>
          <a:p>
            <a:endParaRPr/>
          </a:p>
          <a:p>
            <a:pPr>
              <a:lnSpc>
                <a:spcPct val="90000"/>
              </a:lnSpc>
              <a:buSzPct val="70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B = Bank  A,E = customers</a:t>
            </a:r>
            <a:endParaRPr/>
          </a:p>
          <a:p>
            <a:pPr>
              <a:lnSpc>
                <a:spcPct val="90000"/>
              </a:lnSpc>
              <a:buSzPct val="70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A          B: {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“</a:t>
            </a:r>
            <a:r>
              <a:rPr lang="en-US" sz="2000">
                <a:solidFill>
                  <a:srgbClr val="000000"/>
                </a:solidFill>
                <a:latin typeface="Century Schoolbook"/>
              </a:rPr>
              <a:t>deposit $1000 in my account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”</a:t>
            </a:r>
            <a:r>
              <a:rPr lang="en-US" sz="2000">
                <a:solidFill>
                  <a:srgbClr val="000000"/>
                </a:solidFill>
                <a:latin typeface="Century Schoolbook"/>
              </a:rPr>
              <a:t>}</a:t>
            </a:r>
            <a:r>
              <a:rPr lang="en-US" sz="2400" baseline="-25000">
                <a:solidFill>
                  <a:srgbClr val="000000"/>
                </a:solidFill>
                <a:latin typeface="Century Schoolbook"/>
              </a:rPr>
              <a:t>K</a:t>
            </a:r>
            <a:endParaRPr/>
          </a:p>
          <a:p>
            <a:pPr>
              <a:lnSpc>
                <a:spcPct val="90000"/>
              </a:lnSpc>
              <a:buSzPct val="70000"/>
              <a:buFont typeface="Wingdings" charset="2"/>
              <a:buChar char=""/>
            </a:pPr>
            <a:r>
              <a:rPr lang="en-US" sz="2400" baseline="-25000">
                <a:solidFill>
                  <a:srgbClr val="000000"/>
                </a:solidFill>
                <a:latin typeface="Century Schoolbook"/>
              </a:rPr>
              <a:t>B deposits the money in </a:t>
            </a:r>
            <a:r>
              <a:rPr lang="en-US" sz="2400" baseline="-25000">
                <a:solidFill>
                  <a:srgbClr val="000000"/>
                </a:solidFill>
                <a:latin typeface="Arial"/>
              </a:rPr>
              <a:t>“</a:t>
            </a:r>
            <a:r>
              <a:rPr lang="en-US" sz="2400" baseline="-25000">
                <a:solidFill>
                  <a:srgbClr val="ff0000"/>
                </a:solidFill>
                <a:latin typeface="Century Schoolbook"/>
              </a:rPr>
              <a:t>K</a:t>
            </a:r>
            <a:r>
              <a:rPr lang="en-US" sz="2400" baseline="-25000">
                <a:solidFill>
                  <a:srgbClr val="000000"/>
                </a:solidFill>
                <a:latin typeface="Arial"/>
              </a:rPr>
              <a:t>”</a:t>
            </a:r>
            <a:r>
              <a:rPr lang="en-US" sz="2400" baseline="-2500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baseline="-25000">
                <a:solidFill>
                  <a:srgbClr val="000000"/>
                </a:solidFill>
                <a:latin typeface="Arial"/>
              </a:rPr>
              <a:t>’</a:t>
            </a:r>
            <a:r>
              <a:rPr lang="en-US" sz="2400" baseline="-25000">
                <a:solidFill>
                  <a:srgbClr val="000000"/>
                </a:solidFill>
                <a:latin typeface="Century Schoolbook"/>
              </a:rPr>
              <a:t>s account, i.e. </a:t>
            </a:r>
            <a:r>
              <a:rPr lang="en-US" sz="2400" baseline="-25000">
                <a:solidFill>
                  <a:srgbClr val="ff0000"/>
                </a:solidFill>
                <a:latin typeface="Century Schoolbook"/>
              </a:rPr>
              <a:t>E</a:t>
            </a:r>
            <a:r>
              <a:rPr lang="en-US" sz="2400" baseline="-25000">
                <a:solidFill>
                  <a:srgbClr val="000000"/>
                </a:solidFill>
                <a:latin typeface="Arial"/>
              </a:rPr>
              <a:t>’</a:t>
            </a:r>
            <a:r>
              <a:rPr lang="en-US" sz="2400" baseline="-25000">
                <a:solidFill>
                  <a:srgbClr val="000000"/>
                </a:solidFill>
                <a:latin typeface="Century Schoolbook"/>
              </a:rPr>
              <a:t>s!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70000"/>
              <a:buFont typeface="Wingdings" charset="2"/>
              <a:buChar char=""/>
            </a:pPr>
            <a:r>
              <a:rPr lang="en-US" sz="2400" baseline="-25000">
                <a:solidFill>
                  <a:srgbClr val="ff0000"/>
                </a:solidFill>
                <a:latin typeface="Century Schoolbook"/>
              </a:rPr>
              <a:t>Identity Misbinding Attack: the </a:t>
            </a:r>
            <a:r>
              <a:rPr lang="en-US" sz="2400" baseline="-25000">
                <a:solidFill>
                  <a:srgbClr val="ff0000"/>
                </a:solidFill>
                <a:latin typeface="Arial"/>
              </a:rPr>
              <a:t>“</a:t>
            </a:r>
            <a:r>
              <a:rPr lang="en-US" sz="2400" baseline="-25000">
                <a:solidFill>
                  <a:srgbClr val="ff0000"/>
                </a:solidFill>
                <a:latin typeface="Century Schoolbook"/>
              </a:rPr>
              <a:t>differential cryptanalysis of key-exchange protocols</a:t>
            </a:r>
            <a:r>
              <a:rPr lang="en-US" sz="2400" baseline="-25000">
                <a:solidFill>
                  <a:srgbClr val="ff0000"/>
                </a:solidFill>
                <a:latin typeface="Arial"/>
              </a:rPr>
              <a:t>”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208" name="Line 5"/>
          <p:cNvSpPr/>
          <p:nvPr/>
        </p:nvSpPr>
        <p:spPr>
          <a:xfrm>
            <a:off x="1066680" y="2666880"/>
            <a:ext cx="685800" cy="0"/>
          </a:xfrm>
          <a:prstGeom prst="line">
            <a:avLst/>
          </a:prstGeom>
          <a:ln w="28440">
            <a:solidFill>
              <a:srgbClr val="fff39d"/>
            </a:solidFill>
            <a:round/>
            <a:tailEnd len="lg" type="stealth" w="lg"/>
          </a:ln>
        </p:spPr>
      </p:sp>
    </p:spTree>
  </p:cSld>
  <p:timing>
    <p:tnLst>
      <p:par>
        <p:cTn id="136" dur="indefinite" restart="never" nodeType="tmRoot">
          <p:childTnLst>
            <p:seq>
              <p:cTn id="137" dur="indefinite" nodeType="mainSeq">
                <p:childTnLst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26" end="2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8129520" y="5734080"/>
            <a:ext cx="609120" cy="52020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A9EA8FF1-1032-468C-88A5-F5971CF3245A}" type="slidenum">
              <a:rPr b="1" lang="en-IN" sz="1400">
                <a:solidFill>
                  <a:srgbClr val="ffffff"/>
                </a:solidFill>
                <a:latin typeface="Century Schoolbook"/>
              </a:rPr>
              <a:t>&lt;number&gt;</a:t>
            </a:fld>
            <a:endParaRPr/>
          </a:p>
        </p:txBody>
      </p:sp>
      <p:sp>
        <p:nvSpPr>
          <p:cNvPr id="210" name="TextShape 2"/>
          <p:cNvSpPr txBox="1"/>
          <p:nvPr/>
        </p:nvSpPr>
        <p:spPr>
          <a:xfrm rot="5400000">
            <a:off x="6990120" y="3737160"/>
            <a:ext cx="3200040" cy="364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575f6d"/>
                </a:solidFill>
                <a:latin typeface="Century Schoolbook"/>
              </a:rPr>
              <a:t>03Crypto - Hugo Krawczyk</a:t>
            </a:r>
            <a:endParaRPr/>
          </a:p>
        </p:txBody>
      </p:sp>
      <p:sp>
        <p:nvSpPr>
          <p:cNvPr id="211" name="TextShape 3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A Possible Solution</a:t>
            </a:r>
            <a:endParaRPr/>
          </a:p>
        </p:txBody>
      </p:sp>
      <p:sp>
        <p:nvSpPr>
          <p:cNvPr id="212" name="Line 4"/>
          <p:cNvSpPr/>
          <p:nvPr/>
        </p:nvSpPr>
        <p:spPr>
          <a:xfrm>
            <a:off x="1600200" y="2590560"/>
            <a:ext cx="5410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lg" type="stealth" w="lg"/>
          </a:ln>
        </p:spPr>
      </p:sp>
      <p:sp>
        <p:nvSpPr>
          <p:cNvPr id="213" name="Line 5"/>
          <p:cNvSpPr/>
          <p:nvPr/>
        </p:nvSpPr>
        <p:spPr>
          <a:xfrm flipH="1">
            <a:off x="1523880" y="3581280"/>
            <a:ext cx="5410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lg" type="stealth" w="lg"/>
          </a:ln>
        </p:spPr>
      </p:sp>
      <p:sp>
        <p:nvSpPr>
          <p:cNvPr id="214" name="CustomShape 6"/>
          <p:cNvSpPr/>
          <p:nvPr/>
        </p:nvSpPr>
        <p:spPr>
          <a:xfrm>
            <a:off x="3505320" y="1371600"/>
            <a:ext cx="1599840" cy="11214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4330a4"/>
                </a:solidFill>
                <a:latin typeface="Comic Sans MS"/>
              </a:rPr>
              <a:t>      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4330a4"/>
                </a:solidFill>
                <a:latin typeface="Comic Sans MS"/>
              </a:rPr>
              <a:t>   </a:t>
            </a:r>
            <a:r>
              <a:rPr lang="en-IN" sz="2800">
                <a:solidFill>
                  <a:srgbClr val="4330a4"/>
                </a:solidFill>
                <a:latin typeface="Comic Sans MS"/>
              </a:rPr>
              <a:t>A, g</a:t>
            </a:r>
            <a:r>
              <a:rPr lang="en-IN" sz="2800" baseline="30000">
                <a:solidFill>
                  <a:srgbClr val="4330a4"/>
                </a:solidFill>
                <a:latin typeface="Comic Sans MS"/>
              </a:rPr>
              <a:t>x</a:t>
            </a:r>
            <a:endParaRPr/>
          </a:p>
        </p:txBody>
      </p:sp>
      <p:sp>
        <p:nvSpPr>
          <p:cNvPr id="215" name="CustomShape 7"/>
          <p:cNvSpPr/>
          <p:nvPr/>
        </p:nvSpPr>
        <p:spPr>
          <a:xfrm>
            <a:off x="2819520" y="3048120"/>
            <a:ext cx="3580920" cy="575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4330a4"/>
                </a:solidFill>
                <a:latin typeface="Comic Sans MS"/>
              </a:rPr>
              <a:t>B, g</a:t>
            </a:r>
            <a:r>
              <a:rPr lang="en-IN" sz="2800" baseline="30000">
                <a:solidFill>
                  <a:srgbClr val="4330a4"/>
                </a:solidFill>
                <a:latin typeface="Comic Sans MS"/>
              </a:rPr>
              <a:t>y, SIG</a:t>
            </a:r>
            <a:r>
              <a:rPr lang="en-IN" sz="2800" baseline="-25000">
                <a:solidFill>
                  <a:srgbClr val="4330a4"/>
                </a:solidFill>
                <a:latin typeface="Comic Sans MS"/>
              </a:rPr>
              <a:t>B(g</a:t>
            </a:r>
            <a:r>
              <a:rPr lang="en-IN" sz="2800" baseline="30000">
                <a:solidFill>
                  <a:srgbClr val="4330a4"/>
                </a:solidFill>
                <a:latin typeface="Comic Sans MS"/>
              </a:rPr>
              <a:t>x,gy,</a:t>
            </a:r>
            <a:r>
              <a:rPr lang="en-IN" sz="2800" baseline="30000">
                <a:solidFill>
                  <a:srgbClr val="ff0000"/>
                </a:solidFill>
                <a:latin typeface="Comic Sans MS"/>
              </a:rPr>
              <a:t>A</a:t>
            </a:r>
            <a:r>
              <a:rPr lang="en-IN" sz="2800" baseline="30000">
                <a:solidFill>
                  <a:srgbClr val="4330a4"/>
                </a:solidFill>
                <a:latin typeface="Comic Sans MS"/>
              </a:rPr>
              <a:t>)</a:t>
            </a:r>
            <a:endParaRPr/>
          </a:p>
        </p:txBody>
      </p:sp>
      <p:sp>
        <p:nvSpPr>
          <p:cNvPr id="216" name="Line 8"/>
          <p:cNvSpPr/>
          <p:nvPr/>
        </p:nvSpPr>
        <p:spPr>
          <a:xfrm>
            <a:off x="1523880" y="4724280"/>
            <a:ext cx="5410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lg" type="stealth" w="lg"/>
          </a:ln>
        </p:spPr>
      </p:sp>
      <p:sp>
        <p:nvSpPr>
          <p:cNvPr id="217" name="CustomShape 9"/>
          <p:cNvSpPr/>
          <p:nvPr/>
        </p:nvSpPr>
        <p:spPr>
          <a:xfrm>
            <a:off x="2971800" y="3505320"/>
            <a:ext cx="3276360" cy="117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4330a4"/>
                </a:solidFill>
                <a:latin typeface="Comic Sans MS"/>
              </a:rPr>
              <a:t>      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4330a4"/>
                </a:solidFill>
                <a:latin typeface="Comic Sans MS"/>
              </a:rPr>
              <a:t>  </a:t>
            </a:r>
            <a:r>
              <a:rPr lang="en-IN" sz="2800">
                <a:solidFill>
                  <a:srgbClr val="4330a4"/>
                </a:solidFill>
                <a:latin typeface="Comic Sans MS"/>
              </a:rPr>
              <a:t>SIG</a:t>
            </a:r>
            <a:r>
              <a:rPr lang="en-IN" sz="2800" baseline="-25000">
                <a:solidFill>
                  <a:srgbClr val="4330a4"/>
                </a:solidFill>
                <a:latin typeface="Comic Sans MS"/>
              </a:rPr>
              <a:t>A(g</a:t>
            </a:r>
            <a:r>
              <a:rPr lang="en-IN" sz="2800" baseline="30000">
                <a:solidFill>
                  <a:srgbClr val="4330a4"/>
                </a:solidFill>
                <a:latin typeface="Comic Sans MS"/>
              </a:rPr>
              <a:t>y,gx,</a:t>
            </a:r>
            <a:r>
              <a:rPr lang="en-IN" sz="2800" baseline="30000">
                <a:solidFill>
                  <a:srgbClr val="ff0000"/>
                </a:solidFill>
                <a:latin typeface="Comic Sans MS"/>
              </a:rPr>
              <a:t>B</a:t>
            </a:r>
            <a:r>
              <a:rPr lang="en-IN" sz="2800" baseline="30000">
                <a:solidFill>
                  <a:srgbClr val="4330a4"/>
                </a:solidFill>
                <a:latin typeface="Comic Sans MS"/>
              </a:rPr>
              <a:t>)</a:t>
            </a:r>
            <a:endParaRPr/>
          </a:p>
        </p:txBody>
      </p:sp>
      <p:sp>
        <p:nvSpPr>
          <p:cNvPr id="218" name="CustomShape 10"/>
          <p:cNvSpPr/>
          <p:nvPr/>
        </p:nvSpPr>
        <p:spPr>
          <a:xfrm>
            <a:off x="7010280" y="1752480"/>
            <a:ext cx="380520" cy="5778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IN" sz="3200">
                <a:solidFill>
                  <a:srgbClr val="4330a4"/>
                </a:solidFill>
                <a:latin typeface="Comic Sans MS"/>
              </a:rPr>
              <a:t>B</a:t>
            </a:r>
            <a:endParaRPr/>
          </a:p>
        </p:txBody>
      </p:sp>
      <p:sp>
        <p:nvSpPr>
          <p:cNvPr id="219" name="CustomShape 11"/>
          <p:cNvSpPr/>
          <p:nvPr/>
        </p:nvSpPr>
        <p:spPr>
          <a:xfrm>
            <a:off x="228600" y="5181480"/>
            <a:ext cx="8457840" cy="943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Times New Roman"/>
              </a:rPr>
              <a:t>Prevent the identity-misbinding attack by including the identity of the peer under the signature</a:t>
            </a:r>
            <a:endParaRPr/>
          </a:p>
        </p:txBody>
      </p:sp>
      <p:sp>
        <p:nvSpPr>
          <p:cNvPr id="220" name="CustomShape 12"/>
          <p:cNvSpPr/>
          <p:nvPr/>
        </p:nvSpPr>
        <p:spPr>
          <a:xfrm>
            <a:off x="838080" y="1752480"/>
            <a:ext cx="685440" cy="5778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IN" sz="3200">
                <a:solidFill>
                  <a:srgbClr val="4330a4"/>
                </a:solidFill>
                <a:latin typeface="Comic Sans MS"/>
              </a:rPr>
              <a:t>A</a:t>
            </a:r>
            <a:endParaRPr/>
          </a:p>
        </p:txBody>
      </p:sp>
    </p:spTree>
  </p:cSld>
  <p:timing>
    <p:tnLst>
      <p:par>
        <p:cTn id="142" dur="indefinite" restart="never" nodeType="tmRoot">
          <p:childTnLst>
            <p:seq>
              <p:cTn id="143" dur="indefinite" nodeType="mainSeq">
                <p:childTnLst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8" dur="1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9" dur="1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2" dur="1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3" dur="1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5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7" dur="1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8" dur="1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1" dur="1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2" dur="1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000"/>
                            </p:stCondLst>
                            <p:childTnLst>
                              <p:par>
                                <p:cTn id="164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6" dur="1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7" dur="1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0" dur="1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1" dur="1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4500"/>
                            </p:stCondLst>
                            <p:childTnLst>
                              <p:par>
                                <p:cTn id="173" nodeType="afterEffect" fill="hold" presetClass="entr" presetID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8129520" y="5734080"/>
            <a:ext cx="609120" cy="52020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6949A18D-0230-4014-ADE6-C2D4BB9AE8F2}" type="slidenum">
              <a:rPr b="1" lang="en-IN" sz="1400">
                <a:solidFill>
                  <a:srgbClr val="ffffff"/>
                </a:solidFill>
                <a:latin typeface="Century Schoolbook"/>
              </a:rPr>
              <a:t>&lt;number&gt;</a:t>
            </a:fld>
            <a:endParaRPr/>
          </a:p>
        </p:txBody>
      </p:sp>
      <p:sp>
        <p:nvSpPr>
          <p:cNvPr id="222" name="TextShape 2"/>
          <p:cNvSpPr txBox="1"/>
          <p:nvPr/>
        </p:nvSpPr>
        <p:spPr>
          <a:xfrm rot="5400000">
            <a:off x="6990120" y="3737160"/>
            <a:ext cx="3200040" cy="364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575f6d"/>
                </a:solidFill>
                <a:latin typeface="Century Schoolbook"/>
              </a:rPr>
              <a:t>03Crypto - Hugo Krawczyk</a:t>
            </a:r>
            <a:endParaRPr/>
          </a:p>
        </p:txBody>
      </p:sp>
      <p:sp>
        <p:nvSpPr>
          <p:cNvPr id="223" name="TextShape 3"/>
          <p:cNvSpPr txBox="1"/>
          <p:nvPr/>
        </p:nvSpPr>
        <p:spPr>
          <a:xfrm>
            <a:off x="380880" y="-304920"/>
            <a:ext cx="8305560" cy="13712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The ISO defense</a:t>
            </a:r>
            <a:endParaRPr/>
          </a:p>
        </p:txBody>
      </p:sp>
      <p:sp>
        <p:nvSpPr>
          <p:cNvPr id="224" name="TextShape 4"/>
          <p:cNvSpPr txBox="1"/>
          <p:nvPr/>
        </p:nvSpPr>
        <p:spPr>
          <a:xfrm>
            <a:off x="533520" y="3809880"/>
            <a:ext cx="8229240" cy="3885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   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A: aha! B is talking to E not to me!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    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Note that E cannot produce SIG</a:t>
            </a:r>
            <a:r>
              <a:rPr lang="en-US" sz="2400" baseline="-25000">
                <a:solidFill>
                  <a:srgbClr val="000000"/>
                </a:solidFill>
                <a:latin typeface="Century Schoolbook"/>
              </a:rPr>
              <a:t>B(g</a:t>
            </a:r>
            <a:r>
              <a:rPr lang="en-US" sz="2400" baseline="30000">
                <a:solidFill>
                  <a:srgbClr val="000000"/>
                </a:solidFill>
                <a:latin typeface="Century Schoolbook"/>
              </a:rPr>
              <a:t>x,gy,A)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n-US" sz="2400" baseline="30000">
                <a:solidFill>
                  <a:srgbClr val="000000"/>
                </a:solidFill>
                <a:latin typeface="Century Schoolbook"/>
              </a:rPr>
              <a:t>The ISO protocol thus avoids the misbinding attack.</a:t>
            </a:r>
            <a:endParaRPr/>
          </a:p>
        </p:txBody>
      </p:sp>
      <p:sp>
        <p:nvSpPr>
          <p:cNvPr id="225" name="CustomShape 5"/>
          <p:cNvSpPr/>
          <p:nvPr/>
        </p:nvSpPr>
        <p:spPr>
          <a:xfrm>
            <a:off x="304920" y="1523880"/>
            <a:ext cx="8457840" cy="36648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26" name="Line 6"/>
          <p:cNvSpPr/>
          <p:nvPr/>
        </p:nvSpPr>
        <p:spPr>
          <a:xfrm>
            <a:off x="1447560" y="2361960"/>
            <a:ext cx="289584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lg" type="arrow" w="lg"/>
          </a:ln>
        </p:spPr>
      </p:sp>
      <p:sp>
        <p:nvSpPr>
          <p:cNvPr id="227" name="Line 7"/>
          <p:cNvSpPr/>
          <p:nvPr/>
        </p:nvSpPr>
        <p:spPr>
          <a:xfrm>
            <a:off x="5029200" y="2361960"/>
            <a:ext cx="28954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lg" type="arrow" w="lg"/>
          </a:ln>
        </p:spPr>
      </p:sp>
      <p:sp>
        <p:nvSpPr>
          <p:cNvPr id="228" name="Line 8"/>
          <p:cNvSpPr/>
          <p:nvPr/>
        </p:nvSpPr>
        <p:spPr>
          <a:xfrm flipH="1">
            <a:off x="1447560" y="3429000"/>
            <a:ext cx="289584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lg" type="arrow" w="lg"/>
          </a:ln>
        </p:spPr>
      </p:sp>
      <p:sp>
        <p:nvSpPr>
          <p:cNvPr id="229" name="CustomShape 9"/>
          <p:cNvSpPr/>
          <p:nvPr/>
        </p:nvSpPr>
        <p:spPr>
          <a:xfrm>
            <a:off x="1295280" y="2819520"/>
            <a:ext cx="3428640" cy="575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4330a4"/>
                </a:solidFill>
                <a:latin typeface="Comic Sans MS"/>
              </a:rPr>
              <a:t>B, g</a:t>
            </a:r>
            <a:r>
              <a:rPr lang="en-IN" sz="2800" baseline="30000">
                <a:solidFill>
                  <a:srgbClr val="4330a4"/>
                </a:solidFill>
                <a:latin typeface="Comic Sans MS"/>
              </a:rPr>
              <a:t>y, SIG</a:t>
            </a:r>
            <a:r>
              <a:rPr lang="en-IN" sz="2800" baseline="-25000">
                <a:solidFill>
                  <a:srgbClr val="4330a4"/>
                </a:solidFill>
                <a:latin typeface="Comic Sans MS"/>
              </a:rPr>
              <a:t>B(g</a:t>
            </a:r>
            <a:r>
              <a:rPr lang="en-IN" sz="2800" baseline="30000">
                <a:solidFill>
                  <a:srgbClr val="4330a4"/>
                </a:solidFill>
                <a:latin typeface="Comic Sans MS"/>
              </a:rPr>
              <a:t>x,gy,</a:t>
            </a:r>
            <a:r>
              <a:rPr lang="en-IN" sz="2800" baseline="30000">
                <a:solidFill>
                  <a:srgbClr val="ff0000"/>
                </a:solidFill>
                <a:latin typeface="Comic Sans MS"/>
              </a:rPr>
              <a:t>E</a:t>
            </a:r>
            <a:r>
              <a:rPr lang="en-IN" sz="2800" baseline="30000">
                <a:solidFill>
                  <a:srgbClr val="4330a4"/>
                </a:solidFill>
                <a:latin typeface="Comic Sans MS"/>
              </a:rPr>
              <a:t>)</a:t>
            </a:r>
            <a:endParaRPr/>
          </a:p>
        </p:txBody>
      </p:sp>
      <p:sp>
        <p:nvSpPr>
          <p:cNvPr id="230" name="CustomShape 10"/>
          <p:cNvSpPr/>
          <p:nvPr/>
        </p:nvSpPr>
        <p:spPr>
          <a:xfrm>
            <a:off x="1676520" y="1219320"/>
            <a:ext cx="1599840" cy="11214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4330a4"/>
                </a:solidFill>
                <a:latin typeface="Comic Sans MS"/>
              </a:rPr>
              <a:t>      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4330a4"/>
                </a:solidFill>
                <a:latin typeface="Comic Sans MS"/>
              </a:rPr>
              <a:t>   </a:t>
            </a:r>
            <a:r>
              <a:rPr lang="en-IN" sz="2800">
                <a:solidFill>
                  <a:srgbClr val="4330a4"/>
                </a:solidFill>
                <a:latin typeface="Comic Sans MS"/>
              </a:rPr>
              <a:t>A, g</a:t>
            </a:r>
            <a:r>
              <a:rPr lang="en-IN" sz="2800" baseline="30000">
                <a:solidFill>
                  <a:srgbClr val="4330a4"/>
                </a:solidFill>
                <a:latin typeface="Comic Sans MS"/>
              </a:rPr>
              <a:t>x</a:t>
            </a:r>
            <a:endParaRPr/>
          </a:p>
        </p:txBody>
      </p:sp>
      <p:sp>
        <p:nvSpPr>
          <p:cNvPr id="231" name="CustomShape 11"/>
          <p:cNvSpPr/>
          <p:nvPr/>
        </p:nvSpPr>
        <p:spPr>
          <a:xfrm>
            <a:off x="5486400" y="1219320"/>
            <a:ext cx="1599840" cy="11214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4330a4"/>
                </a:solidFill>
                <a:latin typeface="Comic Sans MS"/>
              </a:rPr>
              <a:t>      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4330a4"/>
                </a:solidFill>
                <a:latin typeface="Comic Sans MS"/>
              </a:rPr>
              <a:t>   </a:t>
            </a:r>
            <a:r>
              <a:rPr lang="en-IN" sz="2800">
                <a:solidFill>
                  <a:srgbClr val="ff0000"/>
                </a:solidFill>
                <a:latin typeface="Comic Sans MS"/>
              </a:rPr>
              <a:t>E, g</a:t>
            </a:r>
            <a:r>
              <a:rPr lang="en-IN" sz="2800" baseline="30000">
                <a:solidFill>
                  <a:srgbClr val="ff0000"/>
                </a:solidFill>
                <a:latin typeface="Comic Sans MS"/>
              </a:rPr>
              <a:t>x</a:t>
            </a:r>
            <a:endParaRPr/>
          </a:p>
        </p:txBody>
      </p:sp>
      <p:sp>
        <p:nvSpPr>
          <p:cNvPr id="232" name="CustomShape 12"/>
          <p:cNvSpPr/>
          <p:nvPr/>
        </p:nvSpPr>
        <p:spPr>
          <a:xfrm>
            <a:off x="914400" y="1676520"/>
            <a:ext cx="533160" cy="5778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3200">
                <a:solidFill>
                  <a:srgbClr val="4330a4"/>
                </a:solidFill>
                <a:latin typeface="Comic Sans MS"/>
              </a:rPr>
              <a:t>A</a:t>
            </a:r>
            <a:endParaRPr/>
          </a:p>
        </p:txBody>
      </p:sp>
      <p:sp>
        <p:nvSpPr>
          <p:cNvPr id="233" name="CustomShape 13"/>
          <p:cNvSpPr/>
          <p:nvPr/>
        </p:nvSpPr>
        <p:spPr>
          <a:xfrm>
            <a:off x="8077320" y="1676520"/>
            <a:ext cx="533160" cy="5778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3200">
                <a:solidFill>
                  <a:srgbClr val="4330a4"/>
                </a:solidFill>
                <a:latin typeface="Comic Sans MS"/>
              </a:rPr>
              <a:t>B</a:t>
            </a:r>
            <a:endParaRPr/>
          </a:p>
        </p:txBody>
      </p:sp>
      <p:sp>
        <p:nvSpPr>
          <p:cNvPr id="234" name="CustomShape 14"/>
          <p:cNvSpPr/>
          <p:nvPr/>
        </p:nvSpPr>
        <p:spPr>
          <a:xfrm>
            <a:off x="4495680" y="1752480"/>
            <a:ext cx="533160" cy="5778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3200">
                <a:solidFill>
                  <a:srgbClr val="ff0000"/>
                </a:solidFill>
                <a:latin typeface="Comic Sans MS"/>
              </a:rPr>
              <a:t>E</a:t>
            </a:r>
            <a:endParaRPr/>
          </a:p>
        </p:txBody>
      </p:sp>
      <p:sp>
        <p:nvSpPr>
          <p:cNvPr id="235" name="Line 15"/>
          <p:cNvSpPr/>
          <p:nvPr/>
        </p:nvSpPr>
        <p:spPr>
          <a:xfrm flipH="1">
            <a:off x="4952880" y="3429000"/>
            <a:ext cx="28954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lg" type="arrow" w="lg"/>
          </a:ln>
        </p:spPr>
      </p:sp>
      <p:sp>
        <p:nvSpPr>
          <p:cNvPr id="236" name="CustomShape 16"/>
          <p:cNvSpPr/>
          <p:nvPr/>
        </p:nvSpPr>
        <p:spPr>
          <a:xfrm>
            <a:off x="4800600" y="2819520"/>
            <a:ext cx="3428640" cy="575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ff0000"/>
                </a:solidFill>
                <a:latin typeface="Comic Sans MS"/>
              </a:rPr>
              <a:t>B, g</a:t>
            </a:r>
            <a:r>
              <a:rPr lang="en-IN" sz="2800" baseline="30000">
                <a:solidFill>
                  <a:srgbClr val="ff0000"/>
                </a:solidFill>
                <a:latin typeface="Comic Sans MS"/>
              </a:rPr>
              <a:t>y, SIG</a:t>
            </a:r>
            <a:r>
              <a:rPr lang="en-IN" sz="2800" baseline="-25000">
                <a:solidFill>
                  <a:srgbClr val="ff0000"/>
                </a:solidFill>
                <a:latin typeface="Comic Sans MS"/>
              </a:rPr>
              <a:t>B(g</a:t>
            </a:r>
            <a:r>
              <a:rPr lang="en-IN" sz="2800" baseline="30000">
                <a:solidFill>
                  <a:srgbClr val="ff0000"/>
                </a:solidFill>
                <a:latin typeface="Comic Sans MS"/>
              </a:rPr>
              <a:t>x,gy,E)</a:t>
            </a:r>
            <a:endParaRPr/>
          </a:p>
        </p:txBody>
      </p:sp>
      <p:sp>
        <p:nvSpPr>
          <p:cNvPr id="237" name="CustomShape 17"/>
          <p:cNvSpPr/>
          <p:nvPr/>
        </p:nvSpPr>
        <p:spPr>
          <a:xfrm>
            <a:off x="7543800" y="2819520"/>
            <a:ext cx="533160" cy="53316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</p:sp>
      <p:sp>
        <p:nvSpPr>
          <p:cNvPr id="238" name="CustomShape 18"/>
          <p:cNvSpPr/>
          <p:nvPr/>
        </p:nvSpPr>
        <p:spPr>
          <a:xfrm>
            <a:off x="4038480" y="2819520"/>
            <a:ext cx="533160" cy="53316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</p:sp>
    </p:spTree>
  </p:cSld>
  <p:timing>
    <p:tnLst>
      <p:par>
        <p:cTn id="175" dur="indefinite" restart="never" nodeType="tmRoot">
          <p:childTnLst>
            <p:seq>
              <p:cTn id="176" dur="indefinite" nodeType="mainSeq">
                <p:childTnLst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97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41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87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457200" y="1143000"/>
            <a:ext cx="80006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entury Schoolbook"/>
              </a:rPr>
              <a:t>Example: Suppose Alice and Bob agree to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entury Schoolbook"/>
              </a:rPr>
              <a:t>use </a:t>
            </a:r>
            <a:r>
              <a:rPr i="1" lang="en-US" sz="2800">
                <a:solidFill>
                  <a:srgbClr val="000000"/>
                </a:solidFill>
                <a:latin typeface="Century Schoolbook"/>
              </a:rPr>
              <a:t>p = 47 and g = 5.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n-US" sz="280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800">
                <a:solidFill>
                  <a:srgbClr val="000000"/>
                </a:solidFill>
                <a:latin typeface="Century Schoolbook"/>
              </a:rPr>
              <a:t>Alice chooses a number between 0 and 46,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entury Schoolbook"/>
              </a:rPr>
              <a:t>	</a:t>
            </a:r>
            <a:r>
              <a:rPr lang="en-US" sz="280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800">
                <a:solidFill>
                  <a:srgbClr val="000000"/>
                </a:solidFill>
                <a:latin typeface="Century Schoolbook"/>
              </a:rPr>
              <a:t>say </a:t>
            </a:r>
            <a:r>
              <a:rPr i="1" lang="en-US" sz="2800">
                <a:solidFill>
                  <a:srgbClr val="000000"/>
                </a:solidFill>
                <a:latin typeface="Century Schoolbook"/>
              </a:rPr>
              <a:t>a = 18.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n-US" sz="280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800">
                <a:solidFill>
                  <a:srgbClr val="000000"/>
                </a:solidFill>
                <a:latin typeface="Century Schoolbook"/>
              </a:rPr>
              <a:t>Bob chooses a number between 0 and 46,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entury Schoolbook"/>
              </a:rPr>
              <a:t>     </a:t>
            </a:r>
            <a:r>
              <a:rPr lang="en-US" sz="2800">
                <a:solidFill>
                  <a:srgbClr val="000000"/>
                </a:solidFill>
                <a:latin typeface="Century Schoolbook"/>
              </a:rPr>
              <a:t>say </a:t>
            </a:r>
            <a:r>
              <a:rPr i="1" lang="en-US" sz="2800">
                <a:solidFill>
                  <a:srgbClr val="000000"/>
                </a:solidFill>
                <a:latin typeface="Century Schoolbook"/>
              </a:rPr>
              <a:t>b = 22.</a:t>
            </a:r>
            <a:endParaRPr/>
          </a:p>
        </p:txBody>
      </p:sp>
      <p:sp>
        <p:nvSpPr>
          <p:cNvPr id="240" name="TextShape 2"/>
          <p:cNvSpPr txBox="1"/>
          <p:nvPr/>
        </p:nvSpPr>
        <p:spPr>
          <a:xfrm>
            <a:off x="304920" y="0"/>
            <a:ext cx="8305560" cy="121896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Diffie-Hellman Key Exchange Example</a:t>
            </a:r>
            <a:endParaRPr/>
          </a:p>
        </p:txBody>
      </p:sp>
    </p:spTree>
  </p:cSld>
  <p:timing>
    <p:tnLst>
      <p:par>
        <p:cTn id="209" dur="indefinite" restart="never" nodeType="tmRoot">
          <p:childTnLst>
            <p:seq>
              <p:cTn id="2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rIns="90000" tIns="45000" bIns="45000" anchor="b"/>
          <a:p>
            <a:endParaRPr/>
          </a:p>
        </p:txBody>
      </p:sp>
      <p:sp>
        <p:nvSpPr>
          <p:cNvPr id="242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n-US" sz="3200">
                <a:solidFill>
                  <a:srgbClr val="000000"/>
                </a:solidFill>
                <a:latin typeface="Century Schoolbook"/>
              </a:rPr>
              <a:t>Alice publishes </a:t>
            </a:r>
            <a:r>
              <a:rPr i="1" lang="en-US" sz="3200">
                <a:solidFill>
                  <a:srgbClr val="000000"/>
                </a:solidFill>
                <a:latin typeface="Century Schoolbook"/>
              </a:rPr>
              <a:t>g </a:t>
            </a:r>
            <a:r>
              <a:rPr i="1" lang="en-US" sz="3200" baseline="30000">
                <a:solidFill>
                  <a:srgbClr val="000000"/>
                </a:solidFill>
                <a:latin typeface="Century Schoolbook"/>
              </a:rPr>
              <a:t>a (mod p), i.e.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i="1" lang="en-US" sz="3200" baseline="30000">
                <a:solidFill>
                  <a:srgbClr val="000000"/>
                </a:solidFill>
                <a:latin typeface="Century Schoolbook"/>
              </a:rPr>
              <a:t>  </a:t>
            </a:r>
            <a:r>
              <a:rPr i="1" lang="en-US" sz="3200" baseline="30000">
                <a:solidFill>
                  <a:srgbClr val="000000"/>
                </a:solidFill>
                <a:latin typeface="Century Schoolbook"/>
              </a:rPr>
              <a:t>	</a:t>
            </a:r>
            <a:r>
              <a:rPr i="1" lang="en-US" sz="3200" baseline="30000">
                <a:solidFill>
                  <a:srgbClr val="000000"/>
                </a:solidFill>
                <a:latin typeface="Century Schoolbook"/>
              </a:rPr>
              <a:t>	</a:t>
            </a:r>
            <a:r>
              <a:rPr i="1" lang="en-US" sz="3200" baseline="30000">
                <a:solidFill>
                  <a:srgbClr val="000000"/>
                </a:solidFill>
                <a:latin typeface="Century Schoolbook"/>
              </a:rPr>
              <a:t>u = 518 (mod 47) = 2.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3200" baseline="30000">
                <a:solidFill>
                  <a:srgbClr val="000000"/>
                </a:solidFill>
                <a:latin typeface="Century Schoolbook"/>
              </a:rPr>
              <a:t> </a:t>
            </a:r>
            <a:r>
              <a:rPr i="1" lang="en-US" sz="3200" baseline="30000">
                <a:solidFill>
                  <a:srgbClr val="000000"/>
                </a:solidFill>
                <a:latin typeface="Century Schoolbook"/>
              </a:rPr>
              <a:t>	</a:t>
            </a:r>
            <a:r>
              <a:rPr i="1" lang="en-US" sz="3200" baseline="30000">
                <a:solidFill>
                  <a:srgbClr val="000000"/>
                </a:solidFill>
                <a:latin typeface="Century Schoolbook"/>
              </a:rPr>
              <a:t>	</a:t>
            </a:r>
            <a:r>
              <a:rPr i="1" lang="en-US" sz="3200" baseline="30000">
                <a:solidFill>
                  <a:srgbClr val="000000"/>
                </a:solidFill>
                <a:latin typeface="Century Schoolbook"/>
              </a:rPr>
              <a:t>public key Alice = 2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n-US" sz="3200" baseline="3000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3200" baseline="30000">
                <a:solidFill>
                  <a:srgbClr val="000000"/>
                </a:solidFill>
                <a:latin typeface="Century Schoolbook"/>
              </a:rPr>
              <a:t>Bob publishes </a:t>
            </a:r>
            <a:r>
              <a:rPr i="1" lang="en-US" sz="3200" baseline="30000">
                <a:solidFill>
                  <a:srgbClr val="000000"/>
                </a:solidFill>
                <a:latin typeface="Century Schoolbook"/>
              </a:rPr>
              <a:t>gb (mod p), i.e.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i="1" lang="en-US" sz="3200" baseline="30000">
                <a:solidFill>
                  <a:srgbClr val="000000"/>
                </a:solidFill>
                <a:latin typeface="Century Schoolbook"/>
              </a:rPr>
              <a:t>	</a:t>
            </a:r>
            <a:r>
              <a:rPr i="1" lang="en-US" sz="3200" baseline="30000">
                <a:solidFill>
                  <a:srgbClr val="000000"/>
                </a:solidFill>
                <a:latin typeface="Century Schoolbook"/>
              </a:rPr>
              <a:t>	</a:t>
            </a:r>
            <a:r>
              <a:rPr i="1" lang="en-US" sz="3200" baseline="30000">
                <a:solidFill>
                  <a:srgbClr val="000000"/>
                </a:solidFill>
                <a:latin typeface="Century Schoolbook"/>
              </a:rPr>
              <a:t>v = 522 (mod 47) = 28.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3200" baseline="30000">
                <a:solidFill>
                  <a:srgbClr val="000000"/>
                </a:solidFill>
                <a:latin typeface="Century Schoolbook"/>
              </a:rPr>
              <a:t>	</a:t>
            </a:r>
            <a:r>
              <a:rPr i="1" lang="en-US" sz="3200" baseline="30000">
                <a:solidFill>
                  <a:srgbClr val="000000"/>
                </a:solidFill>
                <a:latin typeface="Century Schoolbook"/>
              </a:rPr>
              <a:t>	</a:t>
            </a:r>
            <a:r>
              <a:rPr i="1" lang="en-US" sz="3200" baseline="30000">
                <a:solidFill>
                  <a:srgbClr val="000000"/>
                </a:solidFill>
                <a:latin typeface="Century Schoolbook"/>
              </a:rPr>
              <a:t> </a:t>
            </a:r>
            <a:r>
              <a:rPr i="1" lang="en-US" sz="3200" baseline="30000">
                <a:solidFill>
                  <a:srgbClr val="000000"/>
                </a:solidFill>
                <a:latin typeface="Century Schoolbook"/>
              </a:rPr>
              <a:t>public key Bob = 28</a:t>
            </a:r>
            <a:endParaRPr/>
          </a:p>
        </p:txBody>
      </p:sp>
    </p:spTree>
  </p:cSld>
  <p:timing>
    <p:tnLst>
      <p:par>
        <p:cTn id="211" dur="indefinite" restart="never" nodeType="tmRoot">
          <p:childTnLst>
            <p:seq>
              <p:cTn id="2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