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7" r:id="rId13"/>
    <p:sldId id="268" r:id="rId14"/>
    <p:sldId id="269" r:id="rId15"/>
    <p:sldId id="265" r:id="rId16"/>
    <p:sldId id="266" r:id="rId17"/>
  </p:sldIdLst>
  <p:sldSz cx="12192000" cy="685800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87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1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1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1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4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4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5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6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6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6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6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6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6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1"/>
          <p:cNvGrpSpPr/>
          <p:nvPr/>
        </p:nvGrpSpPr>
        <p:grpSpPr>
          <a:xfrm>
            <a:off x="0" y="-8640"/>
            <a:ext cx="12191040" cy="6866640"/>
            <a:chOff x="0" y="-8640"/>
            <a:chExt cx="12191040" cy="6866640"/>
          </a:xfrm>
        </p:grpSpPr>
        <p:sp>
          <p:nvSpPr>
            <p:cNvPr id="25" name="Line 2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w="9360">
              <a:solidFill>
                <a:srgbClr val="5FCB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" name="Line 3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w="9360">
              <a:solidFill>
                <a:srgbClr val="5FCB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" name="CustomShape 4"/>
            <p:cNvSpPr/>
            <p:nvPr/>
          </p:nvSpPr>
          <p:spPr>
            <a:xfrm>
              <a:off x="9181440" y="-8640"/>
              <a:ext cx="3006360" cy="68655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4691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4691" y="0"/>
                  </a:lnTo>
                  <a:close/>
                </a:path>
              </a:pathLst>
            </a:custGeom>
            <a:solidFill>
              <a:srgbClr val="5FCBEF">
                <a:alpha val="36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" name="CustomShape 5"/>
            <p:cNvSpPr/>
            <p:nvPr/>
          </p:nvSpPr>
          <p:spPr>
            <a:xfrm>
              <a:off x="9603360" y="-8640"/>
              <a:ext cx="2587320" cy="68655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009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BEF">
                <a:alpha val="20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" name="CustomShape 6"/>
            <p:cNvSpPr/>
            <p:nvPr/>
          </p:nvSpPr>
          <p:spPr>
            <a:xfrm>
              <a:off x="8932320" y="3048120"/>
              <a:ext cx="3258720" cy="3808800"/>
            </a:xfrm>
            <a:prstGeom prst="triangle">
              <a:avLst>
                <a:gd name="adj" fmla="val 100000"/>
              </a:avLst>
            </a:prstGeom>
            <a:solidFill>
              <a:srgbClr val="17AEE3">
                <a:alpha val="66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" name="CustomShape 7"/>
            <p:cNvSpPr/>
            <p:nvPr/>
          </p:nvSpPr>
          <p:spPr>
            <a:xfrm>
              <a:off x="9334440" y="-8640"/>
              <a:ext cx="2853360" cy="68655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8697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AEE3">
                <a:alpha val="50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" name="CustomShape 8"/>
            <p:cNvSpPr/>
            <p:nvPr/>
          </p:nvSpPr>
          <p:spPr>
            <a:xfrm>
              <a:off x="10898640" y="-8640"/>
              <a:ext cx="1289160" cy="68655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7073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rgbClr val="2E83C3">
                <a:alpha val="70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" name="CustomShape 9"/>
            <p:cNvSpPr/>
            <p:nvPr/>
          </p:nvSpPr>
          <p:spPr>
            <a:xfrm>
              <a:off x="10938960" y="-8640"/>
              <a:ext cx="1248840" cy="68655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917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6292">
                <a:alpha val="80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" name="CustomShape 10"/>
            <p:cNvSpPr/>
            <p:nvPr/>
          </p:nvSpPr>
          <p:spPr>
            <a:xfrm>
              <a:off x="10371600" y="3589920"/>
              <a:ext cx="1816200" cy="3267000"/>
            </a:xfrm>
            <a:prstGeom prst="triangle">
              <a:avLst>
                <a:gd name="adj" fmla="val 100000"/>
              </a:avLst>
            </a:prstGeom>
            <a:solidFill>
              <a:srgbClr val="17AEE3">
                <a:alpha val="66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" name="CustomShape 11"/>
            <p:cNvSpPr/>
            <p:nvPr/>
          </p:nvSpPr>
          <p:spPr>
            <a:xfrm>
              <a:off x="0" y="4013280"/>
              <a:ext cx="447480" cy="2843640"/>
            </a:xfrm>
            <a:prstGeom prst="triangle">
              <a:avLst>
                <a:gd name="adj" fmla="val 0"/>
              </a:avLst>
            </a:prstGeom>
            <a:solidFill>
              <a:srgbClr val="5FCBEF">
                <a:alpha val="70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1" name="Group 12"/>
          <p:cNvGrpSpPr/>
          <p:nvPr/>
        </p:nvGrpSpPr>
        <p:grpSpPr>
          <a:xfrm>
            <a:off x="0" y="-8640"/>
            <a:ext cx="12191040" cy="6866640"/>
            <a:chOff x="0" y="-8640"/>
            <a:chExt cx="12191040" cy="6866640"/>
          </a:xfrm>
        </p:grpSpPr>
        <p:sp>
          <p:nvSpPr>
            <p:cNvPr id="12" name="CustomShape 13"/>
            <p:cNvSpPr/>
            <p:nvPr/>
          </p:nvSpPr>
          <p:spPr>
            <a:xfrm>
              <a:off x="0" y="-7920"/>
              <a:ext cx="862560" cy="56970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32"/>
                  </a:moveTo>
                  <a:lnTo>
                    <a:pt x="21600" y="0"/>
                  </a:lnTo>
                  <a:lnTo>
                    <a:pt x="21600" y="64"/>
                  </a:lnTo>
                  <a:lnTo>
                    <a:pt x="0" y="21600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5FCBEF">
                <a:alpha val="70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" name="Line 14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w="9360">
              <a:solidFill>
                <a:srgbClr val="5FCB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" name="Line 15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w="9360">
              <a:solidFill>
                <a:srgbClr val="5FCB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" name="CustomShape 16"/>
            <p:cNvSpPr/>
            <p:nvPr/>
          </p:nvSpPr>
          <p:spPr>
            <a:xfrm>
              <a:off x="9181440" y="-8640"/>
              <a:ext cx="3006360" cy="68655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4691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4691" y="0"/>
                  </a:lnTo>
                  <a:close/>
                </a:path>
              </a:pathLst>
            </a:custGeom>
            <a:solidFill>
              <a:srgbClr val="5FCBEF">
                <a:alpha val="36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" name="CustomShape 17"/>
            <p:cNvSpPr/>
            <p:nvPr/>
          </p:nvSpPr>
          <p:spPr>
            <a:xfrm>
              <a:off x="9603360" y="-8640"/>
              <a:ext cx="2587320" cy="68655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009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BEF">
                <a:alpha val="20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" name="CustomShape 18"/>
            <p:cNvSpPr/>
            <p:nvPr/>
          </p:nvSpPr>
          <p:spPr>
            <a:xfrm>
              <a:off x="8932320" y="3048120"/>
              <a:ext cx="3258720" cy="3808800"/>
            </a:xfrm>
            <a:prstGeom prst="triangle">
              <a:avLst>
                <a:gd name="adj" fmla="val 100000"/>
              </a:avLst>
            </a:prstGeom>
            <a:solidFill>
              <a:srgbClr val="17AEE3">
                <a:alpha val="66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" name="CustomShape 19"/>
            <p:cNvSpPr/>
            <p:nvPr/>
          </p:nvSpPr>
          <p:spPr>
            <a:xfrm>
              <a:off x="9334440" y="-8640"/>
              <a:ext cx="2853360" cy="68655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8697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AEE3">
                <a:alpha val="50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" name="CustomShape 20"/>
            <p:cNvSpPr/>
            <p:nvPr/>
          </p:nvSpPr>
          <p:spPr>
            <a:xfrm>
              <a:off x="10898640" y="-8640"/>
              <a:ext cx="1289160" cy="68655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7073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rgbClr val="2E83C3">
                <a:alpha val="70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" name="CustomShape 21"/>
            <p:cNvSpPr/>
            <p:nvPr/>
          </p:nvSpPr>
          <p:spPr>
            <a:xfrm>
              <a:off x="10938960" y="-8640"/>
              <a:ext cx="1248840" cy="68655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917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6292">
                <a:alpha val="80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" name="CustomShape 22"/>
            <p:cNvSpPr/>
            <p:nvPr/>
          </p:nvSpPr>
          <p:spPr>
            <a:xfrm>
              <a:off x="10371600" y="3589920"/>
              <a:ext cx="1816200" cy="3267000"/>
            </a:xfrm>
            <a:prstGeom prst="triangle">
              <a:avLst>
                <a:gd name="adj" fmla="val 100000"/>
              </a:avLst>
            </a:prstGeom>
            <a:solidFill>
              <a:srgbClr val="17AEE3">
                <a:alpha val="66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22" name="PlaceHolder 2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IN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23" name="PlaceHolder 2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1"/>
          <p:cNvGrpSpPr/>
          <p:nvPr/>
        </p:nvGrpSpPr>
        <p:grpSpPr>
          <a:xfrm>
            <a:off x="0" y="-8640"/>
            <a:ext cx="12191040" cy="6866640"/>
            <a:chOff x="0" y="-8640"/>
            <a:chExt cx="12191040" cy="6866640"/>
          </a:xfrm>
        </p:grpSpPr>
        <p:sp>
          <p:nvSpPr>
            <p:cNvPr id="61" name="Line 2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w="9360">
              <a:solidFill>
                <a:srgbClr val="5FCB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2" name="Line 3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w="9360">
              <a:solidFill>
                <a:srgbClr val="5FCB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3" name="CustomShape 4"/>
            <p:cNvSpPr/>
            <p:nvPr/>
          </p:nvSpPr>
          <p:spPr>
            <a:xfrm>
              <a:off x="9181440" y="-8640"/>
              <a:ext cx="3006360" cy="68655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4691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4691" y="0"/>
                  </a:lnTo>
                  <a:close/>
                </a:path>
              </a:pathLst>
            </a:custGeom>
            <a:solidFill>
              <a:srgbClr val="5FCBEF">
                <a:alpha val="36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4" name="CustomShape 5"/>
            <p:cNvSpPr/>
            <p:nvPr/>
          </p:nvSpPr>
          <p:spPr>
            <a:xfrm>
              <a:off x="9603360" y="-8640"/>
              <a:ext cx="2587320" cy="68655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009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BEF">
                <a:alpha val="20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5" name="CustomShape 6"/>
            <p:cNvSpPr/>
            <p:nvPr/>
          </p:nvSpPr>
          <p:spPr>
            <a:xfrm>
              <a:off x="8932320" y="3048120"/>
              <a:ext cx="3258720" cy="3808800"/>
            </a:xfrm>
            <a:prstGeom prst="triangle">
              <a:avLst>
                <a:gd name="adj" fmla="val 100000"/>
              </a:avLst>
            </a:prstGeom>
            <a:solidFill>
              <a:srgbClr val="17AEE3">
                <a:alpha val="66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6" name="CustomShape 7"/>
            <p:cNvSpPr/>
            <p:nvPr/>
          </p:nvSpPr>
          <p:spPr>
            <a:xfrm>
              <a:off x="9334440" y="-8640"/>
              <a:ext cx="2853360" cy="68655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8697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AEE3">
                <a:alpha val="50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7" name="CustomShape 8"/>
            <p:cNvSpPr/>
            <p:nvPr/>
          </p:nvSpPr>
          <p:spPr>
            <a:xfrm>
              <a:off x="10898640" y="-8640"/>
              <a:ext cx="1289160" cy="68655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7073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rgbClr val="2E83C3">
                <a:alpha val="70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8" name="CustomShape 9"/>
            <p:cNvSpPr/>
            <p:nvPr/>
          </p:nvSpPr>
          <p:spPr>
            <a:xfrm>
              <a:off x="10938960" y="-8640"/>
              <a:ext cx="1248840" cy="68655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917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6292">
                <a:alpha val="80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9" name="CustomShape 10"/>
            <p:cNvSpPr/>
            <p:nvPr/>
          </p:nvSpPr>
          <p:spPr>
            <a:xfrm>
              <a:off x="10371600" y="3589920"/>
              <a:ext cx="1816200" cy="3267000"/>
            </a:xfrm>
            <a:prstGeom prst="triangle">
              <a:avLst>
                <a:gd name="adj" fmla="val 100000"/>
              </a:avLst>
            </a:prstGeom>
            <a:solidFill>
              <a:srgbClr val="17AEE3">
                <a:alpha val="66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0" name="CustomShape 11"/>
            <p:cNvSpPr/>
            <p:nvPr/>
          </p:nvSpPr>
          <p:spPr>
            <a:xfrm>
              <a:off x="0" y="4013280"/>
              <a:ext cx="447480" cy="2843640"/>
            </a:xfrm>
            <a:prstGeom prst="triangle">
              <a:avLst>
                <a:gd name="adj" fmla="val 0"/>
              </a:avLst>
            </a:prstGeom>
            <a:solidFill>
              <a:srgbClr val="5FCBEF">
                <a:alpha val="70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71" name="Group 12"/>
          <p:cNvGrpSpPr/>
          <p:nvPr/>
        </p:nvGrpSpPr>
        <p:grpSpPr>
          <a:xfrm>
            <a:off x="0" y="-8640"/>
            <a:ext cx="12191040" cy="6866640"/>
            <a:chOff x="0" y="-8640"/>
            <a:chExt cx="12191040" cy="6866640"/>
          </a:xfrm>
        </p:grpSpPr>
        <p:sp>
          <p:nvSpPr>
            <p:cNvPr id="72" name="Line 13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w="9360">
              <a:solidFill>
                <a:srgbClr val="5FCB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3" name="Line 14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w="9360">
              <a:solidFill>
                <a:srgbClr val="5FCB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4" name="CustomShape 15"/>
            <p:cNvSpPr/>
            <p:nvPr/>
          </p:nvSpPr>
          <p:spPr>
            <a:xfrm>
              <a:off x="9181440" y="-8640"/>
              <a:ext cx="3006360" cy="68655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4691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4691" y="0"/>
                  </a:lnTo>
                  <a:close/>
                </a:path>
              </a:pathLst>
            </a:custGeom>
            <a:solidFill>
              <a:srgbClr val="5FCBEF">
                <a:alpha val="36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5" name="CustomShape 16"/>
            <p:cNvSpPr/>
            <p:nvPr/>
          </p:nvSpPr>
          <p:spPr>
            <a:xfrm>
              <a:off x="9603360" y="-8640"/>
              <a:ext cx="2587320" cy="68655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009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BEF">
                <a:alpha val="20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6" name="CustomShape 17"/>
            <p:cNvSpPr/>
            <p:nvPr/>
          </p:nvSpPr>
          <p:spPr>
            <a:xfrm>
              <a:off x="8932320" y="3048120"/>
              <a:ext cx="3258720" cy="3808800"/>
            </a:xfrm>
            <a:prstGeom prst="triangle">
              <a:avLst>
                <a:gd name="adj" fmla="val 100000"/>
              </a:avLst>
            </a:prstGeom>
            <a:solidFill>
              <a:srgbClr val="17AEE3">
                <a:alpha val="66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7" name="CustomShape 18"/>
            <p:cNvSpPr/>
            <p:nvPr/>
          </p:nvSpPr>
          <p:spPr>
            <a:xfrm>
              <a:off x="9334440" y="-8640"/>
              <a:ext cx="2853360" cy="68655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8697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AEE3">
                <a:alpha val="50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8" name="CustomShape 19"/>
            <p:cNvSpPr/>
            <p:nvPr/>
          </p:nvSpPr>
          <p:spPr>
            <a:xfrm>
              <a:off x="10898640" y="-8640"/>
              <a:ext cx="1289160" cy="68655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7073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rgbClr val="2E83C3">
                <a:alpha val="70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9" name="CustomShape 20"/>
            <p:cNvSpPr/>
            <p:nvPr/>
          </p:nvSpPr>
          <p:spPr>
            <a:xfrm>
              <a:off x="10938960" y="-8640"/>
              <a:ext cx="1248840" cy="68655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917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6292">
                <a:alpha val="80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0" name="CustomShape 21"/>
            <p:cNvSpPr/>
            <p:nvPr/>
          </p:nvSpPr>
          <p:spPr>
            <a:xfrm>
              <a:off x="10371600" y="3589920"/>
              <a:ext cx="1816200" cy="3267000"/>
            </a:xfrm>
            <a:prstGeom prst="triangle">
              <a:avLst>
                <a:gd name="adj" fmla="val 100000"/>
              </a:avLst>
            </a:prstGeom>
            <a:solidFill>
              <a:srgbClr val="17AEE3">
                <a:alpha val="66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1" name="CustomShape 22"/>
            <p:cNvSpPr/>
            <p:nvPr/>
          </p:nvSpPr>
          <p:spPr>
            <a:xfrm>
              <a:off x="0" y="4013280"/>
              <a:ext cx="447480" cy="2843640"/>
            </a:xfrm>
            <a:prstGeom prst="triangle">
              <a:avLst>
                <a:gd name="adj" fmla="val 0"/>
              </a:avLst>
            </a:prstGeom>
            <a:solidFill>
              <a:srgbClr val="5FCBEF">
                <a:alpha val="70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82" name="PlaceHolder 2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N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83" name="PlaceHolder 2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Group 1"/>
          <p:cNvGrpSpPr/>
          <p:nvPr/>
        </p:nvGrpSpPr>
        <p:grpSpPr>
          <a:xfrm>
            <a:off x="0" y="-8640"/>
            <a:ext cx="12191040" cy="6866640"/>
            <a:chOff x="0" y="-8640"/>
            <a:chExt cx="12191040" cy="6866640"/>
          </a:xfrm>
        </p:grpSpPr>
        <p:sp>
          <p:nvSpPr>
            <p:cNvPr id="121" name="Line 2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w="9360">
              <a:solidFill>
                <a:srgbClr val="5FCB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2" name="Line 3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w="9360">
              <a:solidFill>
                <a:srgbClr val="5FCBE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3" name="CustomShape 4"/>
            <p:cNvSpPr/>
            <p:nvPr/>
          </p:nvSpPr>
          <p:spPr>
            <a:xfrm>
              <a:off x="9181440" y="-8640"/>
              <a:ext cx="3006360" cy="68655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4691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4691" y="0"/>
                  </a:lnTo>
                  <a:close/>
                </a:path>
              </a:pathLst>
            </a:custGeom>
            <a:solidFill>
              <a:srgbClr val="5FCBEF">
                <a:alpha val="36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4" name="CustomShape 5"/>
            <p:cNvSpPr/>
            <p:nvPr/>
          </p:nvSpPr>
          <p:spPr>
            <a:xfrm>
              <a:off x="9603360" y="-8640"/>
              <a:ext cx="2587320" cy="68655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009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BEF">
                <a:alpha val="20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5" name="CustomShape 6"/>
            <p:cNvSpPr/>
            <p:nvPr/>
          </p:nvSpPr>
          <p:spPr>
            <a:xfrm>
              <a:off x="8932320" y="3048120"/>
              <a:ext cx="3258720" cy="3808800"/>
            </a:xfrm>
            <a:prstGeom prst="triangle">
              <a:avLst>
                <a:gd name="adj" fmla="val 100000"/>
              </a:avLst>
            </a:prstGeom>
            <a:solidFill>
              <a:srgbClr val="17AEE3">
                <a:alpha val="66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6" name="CustomShape 7"/>
            <p:cNvSpPr/>
            <p:nvPr/>
          </p:nvSpPr>
          <p:spPr>
            <a:xfrm>
              <a:off x="9334440" y="-8640"/>
              <a:ext cx="2853360" cy="68655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8697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AEE3">
                <a:alpha val="50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7" name="CustomShape 8"/>
            <p:cNvSpPr/>
            <p:nvPr/>
          </p:nvSpPr>
          <p:spPr>
            <a:xfrm>
              <a:off x="10898640" y="-8640"/>
              <a:ext cx="1289160" cy="68655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7073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rgbClr val="2E83C3">
                <a:alpha val="70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8" name="CustomShape 9"/>
            <p:cNvSpPr/>
            <p:nvPr/>
          </p:nvSpPr>
          <p:spPr>
            <a:xfrm>
              <a:off x="10938960" y="-8640"/>
              <a:ext cx="1248840" cy="68655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917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6292">
                <a:alpha val="80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9" name="CustomShape 10"/>
            <p:cNvSpPr/>
            <p:nvPr/>
          </p:nvSpPr>
          <p:spPr>
            <a:xfrm>
              <a:off x="10371600" y="3589920"/>
              <a:ext cx="1816200" cy="3267000"/>
            </a:xfrm>
            <a:prstGeom prst="triangle">
              <a:avLst>
                <a:gd name="adj" fmla="val 100000"/>
              </a:avLst>
            </a:prstGeom>
            <a:solidFill>
              <a:srgbClr val="17AEE3">
                <a:alpha val="66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0" name="CustomShape 11"/>
            <p:cNvSpPr/>
            <p:nvPr/>
          </p:nvSpPr>
          <p:spPr>
            <a:xfrm>
              <a:off x="0" y="4013280"/>
              <a:ext cx="447480" cy="2843640"/>
            </a:xfrm>
            <a:prstGeom prst="triangle">
              <a:avLst>
                <a:gd name="adj" fmla="val 0"/>
              </a:avLst>
            </a:prstGeom>
            <a:solidFill>
              <a:srgbClr val="5FCBEF">
                <a:alpha val="70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31" name="PlaceHolder 1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IN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32" name="PlaceHolder 1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858960" y="315000"/>
            <a:ext cx="7300440" cy="6361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  <a:spcBef>
                <a:spcPts val="1001"/>
              </a:spcBef>
            </a:pPr>
            <a:r>
              <a:rPr lang="en-IN" sz="3600" b="0" strike="noStrike" spc="-1">
                <a:solidFill>
                  <a:srgbClr val="000000"/>
                </a:solidFill>
                <a:latin typeface="Times New Roman"/>
                <a:ea typeface="华文新魏"/>
              </a:rPr>
              <a:t>Insurance Management System</a:t>
            </a:r>
            <a:endParaRPr lang="en-IN" sz="3600" b="0" strike="noStrike" spc="-1">
              <a:latin typeface="Arial"/>
            </a:endParaRPr>
          </a:p>
        </p:txBody>
      </p:sp>
      <p:sp>
        <p:nvSpPr>
          <p:cNvPr id="170" name="CustomShape 2"/>
          <p:cNvSpPr/>
          <p:nvPr/>
        </p:nvSpPr>
        <p:spPr>
          <a:xfrm>
            <a:off x="858960" y="1939680"/>
            <a:ext cx="8034480" cy="19184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IN" sz="3000" b="0" strike="noStrike" spc="-1">
                <a:solidFill>
                  <a:srgbClr val="000000"/>
                </a:solidFill>
                <a:latin typeface="Times New Roman"/>
                <a:ea typeface="华文新魏"/>
              </a:rPr>
              <a:t>Aditya Ellhe-22204009</a:t>
            </a:r>
            <a:endParaRPr lang="en-IN" sz="30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IN" sz="3000" b="0" strike="noStrike" spc="-1">
                <a:solidFill>
                  <a:srgbClr val="000000"/>
                </a:solidFill>
                <a:latin typeface="Times New Roman"/>
                <a:ea typeface="华文新魏"/>
              </a:rPr>
              <a:t>Avisha Shah-22204008</a:t>
            </a:r>
            <a:endParaRPr lang="en-IN" sz="30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IN" sz="3000" b="0" strike="noStrike" spc="-1">
                <a:solidFill>
                  <a:srgbClr val="000000"/>
                </a:solidFill>
                <a:latin typeface="Times New Roman"/>
                <a:ea typeface="华文新魏"/>
              </a:rPr>
              <a:t>Jash Mehta-22204010</a:t>
            </a:r>
            <a:endParaRPr lang="en-IN" sz="30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IN" sz="3000" b="0" strike="noStrike" spc="-1">
                <a:solidFill>
                  <a:srgbClr val="000000"/>
                </a:solidFill>
                <a:latin typeface="Times New Roman"/>
                <a:ea typeface="华文新魏"/>
              </a:rPr>
              <a:t>Harsh Joshi-22204012</a:t>
            </a:r>
            <a:endParaRPr lang="en-IN" sz="3000" b="0" strike="noStrike" spc="-1">
              <a:latin typeface="Arial"/>
            </a:endParaRPr>
          </a:p>
        </p:txBody>
      </p:sp>
      <p:sp>
        <p:nvSpPr>
          <p:cNvPr id="171" name="CustomShape 3"/>
          <p:cNvSpPr/>
          <p:nvPr/>
        </p:nvSpPr>
        <p:spPr>
          <a:xfrm flipH="1">
            <a:off x="1763640" y="5126040"/>
            <a:ext cx="6704640" cy="11271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3600" b="0" strike="noStrike" spc="-1">
                <a:solidFill>
                  <a:srgbClr val="000000"/>
                </a:solidFill>
                <a:latin typeface="Bell MT"/>
                <a:ea typeface="华文新魏"/>
              </a:rPr>
              <a:t>                 </a:t>
            </a:r>
            <a:r>
              <a:rPr lang="en-IN" sz="3200" b="0" strike="noStrike" spc="-1">
                <a:solidFill>
                  <a:srgbClr val="000000"/>
                </a:solidFill>
                <a:latin typeface="Times New Roman"/>
                <a:ea typeface="华文新魏"/>
              </a:rPr>
              <a:t>Project Guide</a:t>
            </a:r>
            <a:endParaRPr lang="en-IN" sz="3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3200" b="0" strike="noStrike" spc="-1">
                <a:solidFill>
                  <a:srgbClr val="000000"/>
                </a:solidFill>
                <a:latin typeface="Times New Roman"/>
                <a:ea typeface="华文新魏"/>
              </a:rPr>
              <a:t>                 Prof.Jayshree Jha</a:t>
            </a:r>
            <a:endParaRPr lang="en-IN" sz="3200" b="0" strike="noStrike" spc="-1">
              <a:latin typeface="Arial"/>
            </a:endParaRPr>
          </a:p>
        </p:txBody>
      </p:sp>
      <p:sp>
        <p:nvSpPr>
          <p:cNvPr id="172" name="Line 4"/>
          <p:cNvSpPr/>
          <p:nvPr/>
        </p:nvSpPr>
        <p:spPr>
          <a:xfrm flipV="1">
            <a:off x="997200" y="1243800"/>
            <a:ext cx="8299080" cy="23400"/>
          </a:xfrm>
          <a:prstGeom prst="line">
            <a:avLst/>
          </a:prstGeom>
          <a:ln w="19080">
            <a:solidFill>
              <a:srgbClr val="2E83C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22D5E-5E37-7724-1241-7693CB3D7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Output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2F51B5-3A93-DA11-8376-5B1619396F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80" y="1861184"/>
            <a:ext cx="7915088" cy="39304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53D5A1C-8A70-4973-608B-817D24304CC0}"/>
              </a:ext>
            </a:extLst>
          </p:cNvPr>
          <p:cNvSpPr txBox="1"/>
          <p:nvPr/>
        </p:nvSpPr>
        <p:spPr>
          <a:xfrm>
            <a:off x="609480" y="1262331"/>
            <a:ext cx="2172929" cy="377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Landing Page</a:t>
            </a:r>
          </a:p>
        </p:txBody>
      </p:sp>
    </p:spTree>
    <p:extLst>
      <p:ext uri="{BB962C8B-B14F-4D97-AF65-F5344CB8AC3E}">
        <p14:creationId xmlns:p14="http://schemas.microsoft.com/office/powerpoint/2010/main" val="30920814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3FF9990-C68B-FEA1-1485-0275760C19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79" y="1268913"/>
            <a:ext cx="7894033" cy="389302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D89F01C-55BF-2761-04EF-3F41CFDB7949}"/>
              </a:ext>
            </a:extLst>
          </p:cNvPr>
          <p:cNvSpPr txBox="1"/>
          <p:nvPr/>
        </p:nvSpPr>
        <p:spPr>
          <a:xfrm>
            <a:off x="525780" y="698090"/>
            <a:ext cx="2386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Registration page</a:t>
            </a:r>
          </a:p>
        </p:txBody>
      </p:sp>
    </p:spTree>
    <p:extLst>
      <p:ext uri="{BB962C8B-B14F-4D97-AF65-F5344CB8AC3E}">
        <p14:creationId xmlns:p14="http://schemas.microsoft.com/office/powerpoint/2010/main" val="16326616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77024E0-8371-2353-5B4C-713DC41FEB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79" y="1524552"/>
            <a:ext cx="7535164" cy="371604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5740EEA-038C-805F-C224-210D7D26DBC8}"/>
              </a:ext>
            </a:extLst>
          </p:cNvPr>
          <p:cNvSpPr txBox="1"/>
          <p:nvPr/>
        </p:nvSpPr>
        <p:spPr>
          <a:xfrm>
            <a:off x="525780" y="884903"/>
            <a:ext cx="2753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User’s Home Page</a:t>
            </a:r>
          </a:p>
        </p:txBody>
      </p:sp>
    </p:spTree>
    <p:extLst>
      <p:ext uri="{BB962C8B-B14F-4D97-AF65-F5344CB8AC3E}">
        <p14:creationId xmlns:p14="http://schemas.microsoft.com/office/powerpoint/2010/main" val="41669851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CustomShape 1"/>
          <p:cNvSpPr/>
          <p:nvPr/>
        </p:nvSpPr>
        <p:spPr>
          <a:xfrm flipH="1">
            <a:off x="3438720" y="194040"/>
            <a:ext cx="4109400" cy="7005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4000" b="0" strike="noStrike" spc="-1">
                <a:solidFill>
                  <a:srgbClr val="000000"/>
                </a:solidFill>
                <a:latin typeface="Times New Roman"/>
                <a:ea typeface="华文新魏"/>
              </a:rPr>
              <a:t>8. Conclusion</a:t>
            </a:r>
            <a:endParaRPr lang="en-IN" sz="4000" b="0" strike="noStrike" spc="-1">
              <a:latin typeface="Arial"/>
            </a:endParaRPr>
          </a:p>
        </p:txBody>
      </p:sp>
      <p:sp>
        <p:nvSpPr>
          <p:cNvPr id="204" name="Line 2"/>
          <p:cNvSpPr/>
          <p:nvPr/>
        </p:nvSpPr>
        <p:spPr>
          <a:xfrm>
            <a:off x="789480" y="901800"/>
            <a:ext cx="8271360" cy="360"/>
          </a:xfrm>
          <a:prstGeom prst="line">
            <a:avLst/>
          </a:prstGeom>
          <a:ln w="19080">
            <a:solidFill>
              <a:srgbClr val="2E83C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5" name="CustomShape 3"/>
          <p:cNvSpPr/>
          <p:nvPr/>
        </p:nvSpPr>
        <p:spPr>
          <a:xfrm>
            <a:off x="1002960" y="1219320"/>
            <a:ext cx="8269920" cy="28900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2000" b="0" strike="noStrike" spc="-1">
                <a:solidFill>
                  <a:srgbClr val="000000"/>
                </a:solidFill>
                <a:latin typeface="Times New Roman"/>
                <a:ea typeface="方正姚体"/>
              </a:rPr>
              <a:t>Insurance management system offers features that make it eazy to keep track   of customers registrations and applied policies.</a:t>
            </a:r>
            <a:br/>
            <a:r>
              <a:rPr lang="en-IN" sz="2000" b="0" strike="noStrike" spc="-1">
                <a:solidFill>
                  <a:srgbClr val="000000"/>
                </a:solidFill>
                <a:latin typeface="Times New Roman"/>
                <a:ea typeface="方正姚体"/>
              </a:rPr>
              <a:t>The design of it will be modern with a focus on simplicity and ease of use. All features will be easy to find and use.</a:t>
            </a:r>
            <a:br/>
            <a:r>
              <a:rPr lang="en-IN" sz="2000" b="0" strike="noStrike" spc="-1">
                <a:solidFill>
                  <a:srgbClr val="000000"/>
                </a:solidFill>
                <a:latin typeface="Times New Roman"/>
                <a:ea typeface="方正姚体"/>
              </a:rPr>
              <a:t>It offers a secure login to the user</a:t>
            </a:r>
            <a:br/>
            <a:br/>
            <a:br/>
            <a:br/>
            <a:br/>
            <a:br/>
            <a:br/>
            <a:br/>
            <a:br/>
            <a:br/>
            <a:br/>
            <a:br/>
            <a:br/>
            <a:br/>
            <a:br/>
            <a:br/>
            <a:br/>
            <a:br/>
            <a:br/>
            <a:endParaRPr lang="en-IN" sz="2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CustomShape 1"/>
          <p:cNvSpPr/>
          <p:nvPr/>
        </p:nvSpPr>
        <p:spPr>
          <a:xfrm flipH="1">
            <a:off x="2921760" y="2881800"/>
            <a:ext cx="4903560" cy="9140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5400" b="0" strike="noStrike" spc="-1">
                <a:solidFill>
                  <a:srgbClr val="000000"/>
                </a:solidFill>
                <a:latin typeface="Times New Roman"/>
                <a:ea typeface="华文新魏"/>
              </a:rPr>
              <a:t>Thank you !!</a:t>
            </a:r>
            <a:endParaRPr lang="en-IN" sz="5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ustomShape 1"/>
          <p:cNvSpPr/>
          <p:nvPr/>
        </p:nvSpPr>
        <p:spPr>
          <a:xfrm flipH="1">
            <a:off x="3975480" y="152280"/>
            <a:ext cx="2146320" cy="6397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3600" b="0" strike="noStrike" spc="-1">
                <a:solidFill>
                  <a:srgbClr val="000000"/>
                </a:solidFill>
                <a:latin typeface="Times New Roman"/>
                <a:ea typeface="华文新魏"/>
              </a:rPr>
              <a:t>Contents </a:t>
            </a:r>
            <a:endParaRPr lang="en-IN" sz="3600" b="0" strike="noStrike" spc="-1">
              <a:latin typeface="Arial"/>
            </a:endParaRPr>
          </a:p>
        </p:txBody>
      </p:sp>
      <p:sp>
        <p:nvSpPr>
          <p:cNvPr id="174" name="CustomShape 2"/>
          <p:cNvSpPr/>
          <p:nvPr/>
        </p:nvSpPr>
        <p:spPr>
          <a:xfrm flipH="1">
            <a:off x="525600" y="1122120"/>
            <a:ext cx="3448800" cy="48459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IN" sz="2400" b="0" strike="noStrike" spc="-1" dirty="0">
                <a:solidFill>
                  <a:srgbClr val="000000"/>
                </a:solidFill>
                <a:latin typeface="Times New Roman"/>
                <a:ea typeface="华文新魏"/>
              </a:rPr>
              <a:t>Introduction</a:t>
            </a:r>
            <a:endParaRPr lang="en-IN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2400" b="0" strike="noStrike" spc="-1" dirty="0"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IN" sz="2400" b="0" strike="noStrike" spc="-1" dirty="0">
                <a:solidFill>
                  <a:srgbClr val="000000"/>
                </a:solidFill>
                <a:latin typeface="Times New Roman"/>
                <a:ea typeface="华文新魏"/>
              </a:rPr>
              <a:t>Objectives</a:t>
            </a:r>
            <a:endParaRPr lang="en-IN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2400" b="0" strike="noStrike" spc="-1" dirty="0"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IN" sz="2400" b="0" strike="noStrike" spc="-1" dirty="0">
                <a:solidFill>
                  <a:srgbClr val="000000"/>
                </a:solidFill>
                <a:latin typeface="Times New Roman"/>
                <a:ea typeface="华文新魏"/>
              </a:rPr>
              <a:t>Scope </a:t>
            </a:r>
            <a:endParaRPr lang="en-IN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2400" b="0" strike="noStrike" spc="-1" dirty="0"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IN" sz="2400" b="0" strike="noStrike" spc="-1" dirty="0">
                <a:solidFill>
                  <a:srgbClr val="000000"/>
                </a:solidFill>
                <a:latin typeface="Times New Roman"/>
                <a:ea typeface="华文新魏"/>
              </a:rPr>
              <a:t>Features/Functionality</a:t>
            </a:r>
            <a:endParaRPr lang="en-IN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2400" b="0" strike="noStrike" spc="-1" dirty="0"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IN" sz="2400" b="0" strike="noStrike" spc="-1" dirty="0">
                <a:solidFill>
                  <a:srgbClr val="000000"/>
                </a:solidFill>
                <a:latin typeface="Times New Roman"/>
                <a:ea typeface="华文新魏"/>
              </a:rPr>
              <a:t>Project Outcomes </a:t>
            </a:r>
            <a:endParaRPr lang="en-IN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2400" b="0" strike="noStrike" spc="-1" dirty="0"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IN" sz="2400" b="0" strike="noStrike" spc="-1" dirty="0">
                <a:solidFill>
                  <a:srgbClr val="000000"/>
                </a:solidFill>
                <a:latin typeface="Times New Roman"/>
                <a:ea typeface="华文新魏"/>
              </a:rPr>
              <a:t>Technology Stack</a:t>
            </a:r>
          </a:p>
          <a:p>
            <a:pPr marL="1080">
              <a:lnSpc>
                <a:spcPct val="100000"/>
              </a:lnSpc>
              <a:buClr>
                <a:srgbClr val="000000"/>
              </a:buClr>
            </a:pPr>
            <a:endParaRPr lang="en-IN" sz="2400" b="0" strike="noStrike" spc="-1" dirty="0">
              <a:solidFill>
                <a:srgbClr val="000000"/>
              </a:solidFill>
              <a:latin typeface="Times New Roman"/>
              <a:ea typeface="华文新魏"/>
            </a:endParaRPr>
          </a:p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IN" sz="2400" spc="-1" dirty="0">
                <a:solidFill>
                  <a:srgbClr val="000000"/>
                </a:solidFill>
                <a:latin typeface="Times New Roman"/>
                <a:ea typeface="华文新魏"/>
              </a:rPr>
              <a:t>Block Diagram</a:t>
            </a:r>
            <a:endParaRPr lang="en-IN" sz="2400" b="0" strike="noStrike" spc="-1" dirty="0">
              <a:solidFill>
                <a:srgbClr val="000000"/>
              </a:solidFill>
              <a:latin typeface="Times New Roman"/>
              <a:ea typeface="华文新魏"/>
            </a:endParaRPr>
          </a:p>
          <a:p>
            <a:pPr>
              <a:lnSpc>
                <a:spcPct val="100000"/>
              </a:lnSpc>
            </a:pPr>
            <a:endParaRPr lang="en-IN" sz="2400" b="0" strike="noStrike" spc="-1" dirty="0"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en-IN" sz="2400" b="0" strike="noStrike" spc="-1" dirty="0">
                <a:solidFill>
                  <a:srgbClr val="000000"/>
                </a:solidFill>
                <a:latin typeface="Times New Roman"/>
                <a:ea typeface="华文新魏"/>
              </a:rPr>
              <a:t>Conclusion</a:t>
            </a:r>
            <a:endParaRPr lang="en-IN" sz="2400" b="0" strike="noStrike" spc="-1" dirty="0">
              <a:latin typeface="Arial"/>
            </a:endParaRPr>
          </a:p>
        </p:txBody>
      </p:sp>
      <p:sp>
        <p:nvSpPr>
          <p:cNvPr id="175" name="Line 3"/>
          <p:cNvSpPr/>
          <p:nvPr/>
        </p:nvSpPr>
        <p:spPr>
          <a:xfrm>
            <a:off x="858960" y="798480"/>
            <a:ext cx="8181000" cy="360"/>
          </a:xfrm>
          <a:prstGeom prst="line">
            <a:avLst/>
          </a:prstGeom>
          <a:ln w="12600">
            <a:solidFill>
              <a:srgbClr val="2E83C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1"/>
          <p:cNvSpPr/>
          <p:nvPr/>
        </p:nvSpPr>
        <p:spPr>
          <a:xfrm flipH="1">
            <a:off x="567360" y="1314360"/>
            <a:ext cx="8838000" cy="74091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en-IN" sz="2000" b="0" strike="noStrike" spc="-1">
                <a:solidFill>
                  <a:srgbClr val="000000"/>
                </a:solidFill>
                <a:latin typeface="Times New Roman"/>
                <a:ea typeface="宋体"/>
              </a:rPr>
              <a:t>Insurance management systems are designed to streamline and simplify the process of managing insurance policies, claims, and customer information.</a:t>
            </a:r>
            <a:endParaRPr lang="en-IN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20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en-IN" sz="2000" b="0" strike="noStrike" spc="-1">
                <a:solidFill>
                  <a:srgbClr val="000000"/>
                </a:solidFill>
                <a:latin typeface="Times New Roman"/>
                <a:ea typeface="宋体"/>
              </a:rPr>
              <a:t>These systems are widely used by insurance companies, brokers, and agencies to improve operational efficiency, reduce costs, and enhance customer service.</a:t>
            </a:r>
            <a:endParaRPr lang="en-IN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20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en-IN" sz="2000" b="0" strike="noStrike" spc="-1">
                <a:solidFill>
                  <a:srgbClr val="000000"/>
                </a:solidFill>
                <a:latin typeface="Times New Roman"/>
                <a:ea typeface="宋体"/>
              </a:rPr>
              <a:t>With an insurance management system in place, organizations can easily track policies, process claims, and access customer data in real-time. </a:t>
            </a:r>
            <a:endParaRPr lang="en-IN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2000" b="0" strike="noStrike" spc="-1"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en-IN" sz="2000" b="0" strike="noStrike" spc="-1"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en-IN" sz="2000" b="0" strike="noStrike" spc="-1"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en-IN" sz="2000" b="0" strike="noStrike" spc="-1"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en-IN" sz="2000" b="0" strike="noStrike" spc="-1"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en-IN" sz="2000" b="0" strike="noStrike" spc="-1"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en-IN" sz="2000" b="0" strike="noStrike" spc="-1"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en-IN" sz="2000" b="0" strike="noStrike" spc="-1">
              <a:latin typeface="Arial"/>
            </a:endParaRPr>
          </a:p>
        </p:txBody>
      </p:sp>
      <p:sp>
        <p:nvSpPr>
          <p:cNvPr id="177" name="CustomShape 2"/>
          <p:cNvSpPr/>
          <p:nvPr/>
        </p:nvSpPr>
        <p:spPr>
          <a:xfrm>
            <a:off x="3282120" y="360360"/>
            <a:ext cx="3080520" cy="7005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4000" b="0" strike="noStrike" spc="-1">
                <a:solidFill>
                  <a:srgbClr val="000000"/>
                </a:solidFill>
                <a:latin typeface="Times New Roman"/>
                <a:ea typeface="华文新魏"/>
              </a:rPr>
              <a:t>1.Introduction</a:t>
            </a:r>
            <a:endParaRPr lang="en-IN" sz="4000" b="0" strike="noStrike" spc="-1">
              <a:latin typeface="Arial"/>
            </a:endParaRPr>
          </a:p>
        </p:txBody>
      </p:sp>
      <p:sp>
        <p:nvSpPr>
          <p:cNvPr id="178" name="Line 3"/>
          <p:cNvSpPr/>
          <p:nvPr/>
        </p:nvSpPr>
        <p:spPr>
          <a:xfrm flipV="1">
            <a:off x="567720" y="1055520"/>
            <a:ext cx="8303040" cy="12240"/>
          </a:xfrm>
          <a:prstGeom prst="line">
            <a:avLst/>
          </a:prstGeom>
          <a:ln w="19080">
            <a:solidFill>
              <a:srgbClr val="2E83C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79" name="Picture 6"/>
          <p:cNvPicPr/>
          <p:nvPr/>
        </p:nvPicPr>
        <p:blipFill>
          <a:blip r:embed="rId2"/>
          <a:stretch/>
        </p:blipFill>
        <p:spPr>
          <a:xfrm>
            <a:off x="1036080" y="1634760"/>
            <a:ext cx="2668320" cy="1838160"/>
          </a:xfrm>
          <a:prstGeom prst="rect">
            <a:avLst/>
          </a:prstGeom>
          <a:ln>
            <a:noFill/>
          </a:ln>
        </p:spPr>
      </p:pic>
      <p:pic>
        <p:nvPicPr>
          <p:cNvPr id="180" name="Picture 9"/>
          <p:cNvPicPr/>
          <p:nvPr/>
        </p:nvPicPr>
        <p:blipFill>
          <a:blip r:embed="rId3"/>
          <a:stretch/>
        </p:blipFill>
        <p:spPr>
          <a:xfrm>
            <a:off x="6643800" y="1634760"/>
            <a:ext cx="2762280" cy="18381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CustomShape 1"/>
          <p:cNvSpPr/>
          <p:nvPr/>
        </p:nvSpPr>
        <p:spPr>
          <a:xfrm flipH="1">
            <a:off x="2991960" y="318600"/>
            <a:ext cx="4543200" cy="4568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2400" b="0" strike="noStrike" spc="-1">
                <a:solidFill>
                  <a:srgbClr val="000000"/>
                </a:solidFill>
                <a:latin typeface="Times New Roman"/>
                <a:ea typeface="华文新魏"/>
              </a:rPr>
              <a:t>2.Objectives of the project</a:t>
            </a:r>
            <a:endParaRPr lang="en-IN" sz="2400" b="0" strike="noStrike" spc="-1">
              <a:latin typeface="Arial"/>
            </a:endParaRPr>
          </a:p>
        </p:txBody>
      </p:sp>
      <p:sp>
        <p:nvSpPr>
          <p:cNvPr id="182" name="CustomShape 2"/>
          <p:cNvSpPr/>
          <p:nvPr/>
        </p:nvSpPr>
        <p:spPr>
          <a:xfrm>
            <a:off x="470880" y="1588320"/>
            <a:ext cx="9322920" cy="31402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en-IN" sz="2000" b="0" strike="noStrike" spc="-1">
                <a:solidFill>
                  <a:srgbClr val="000000"/>
                </a:solidFill>
                <a:latin typeface="Times New Roman"/>
                <a:ea typeface="宋体"/>
              </a:rPr>
              <a:t>To be designed with the aim of providing a user-friendly, intuitive experience for all users, regardless of their level of technical knowledge.</a:t>
            </a:r>
            <a:endParaRPr lang="en-IN" sz="20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en-IN" sz="2000" b="0" strike="noStrike" spc="-1">
                <a:solidFill>
                  <a:srgbClr val="000000"/>
                </a:solidFill>
                <a:latin typeface="Times New Roman"/>
                <a:ea typeface="宋体"/>
              </a:rPr>
              <a:t>To have a  platform that  will be optimized to ensure the best possible performance and user experience, while also providing a modern and aesthetically pleasing layout.</a:t>
            </a:r>
            <a:endParaRPr lang="en-IN" sz="20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en-IN" sz="2000" b="0" strike="noStrike" spc="-1">
                <a:solidFill>
                  <a:srgbClr val="000000"/>
                </a:solidFill>
                <a:latin typeface="Times New Roman"/>
                <a:ea typeface="宋体"/>
              </a:rPr>
              <a:t>To have an user friendly and Secure Login page.</a:t>
            </a:r>
            <a:endParaRPr lang="en-IN" sz="20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en-IN" sz="2000" b="0" strike="noStrike" spc="-1">
                <a:solidFill>
                  <a:srgbClr val="000000"/>
                </a:solidFill>
                <a:latin typeface="Times New Roman"/>
                <a:ea typeface="宋体"/>
              </a:rPr>
              <a:t>The primary goal of the insturance management system is to improve the users track policy.</a:t>
            </a:r>
            <a:endParaRPr lang="en-IN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2000" b="0" strike="noStrike" spc="-1">
              <a:latin typeface="Arial"/>
            </a:endParaRPr>
          </a:p>
        </p:txBody>
      </p:sp>
      <p:sp>
        <p:nvSpPr>
          <p:cNvPr id="183" name="Line 3"/>
          <p:cNvSpPr/>
          <p:nvPr/>
        </p:nvSpPr>
        <p:spPr>
          <a:xfrm>
            <a:off x="1870200" y="1413000"/>
            <a:ext cx="360" cy="360"/>
          </a:xfrm>
          <a:prstGeom prst="line">
            <a:avLst/>
          </a:prstGeom>
          <a:ln w="12600">
            <a:solidFill>
              <a:srgbClr val="5FCBE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4" name="Line 4"/>
          <p:cNvSpPr/>
          <p:nvPr/>
        </p:nvSpPr>
        <p:spPr>
          <a:xfrm>
            <a:off x="470880" y="886680"/>
            <a:ext cx="8631360" cy="360"/>
          </a:xfrm>
          <a:prstGeom prst="line">
            <a:avLst/>
          </a:prstGeom>
          <a:ln w="19080">
            <a:solidFill>
              <a:srgbClr val="2E83C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CustomShape 1"/>
          <p:cNvSpPr/>
          <p:nvPr/>
        </p:nvSpPr>
        <p:spPr>
          <a:xfrm>
            <a:off x="2964960" y="249480"/>
            <a:ext cx="4002840" cy="5176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2800" b="0" strike="noStrike" spc="-1">
                <a:solidFill>
                  <a:srgbClr val="000000"/>
                </a:solidFill>
                <a:latin typeface="Times New Roman"/>
                <a:ea typeface="华文新魏"/>
              </a:rPr>
              <a:t>3.Scope of our project</a:t>
            </a:r>
            <a:endParaRPr lang="en-IN" sz="2800" b="0" strike="noStrike" spc="-1">
              <a:latin typeface="Arial"/>
            </a:endParaRPr>
          </a:p>
        </p:txBody>
      </p:sp>
      <p:sp>
        <p:nvSpPr>
          <p:cNvPr id="186" name="CustomShape 2"/>
          <p:cNvSpPr/>
          <p:nvPr/>
        </p:nvSpPr>
        <p:spPr>
          <a:xfrm>
            <a:off x="419040" y="1219320"/>
            <a:ext cx="9094320" cy="21949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000" algn="just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en-IN" sz="2000" b="0" strike="noStrike" spc="-1">
                <a:solidFill>
                  <a:srgbClr val="000000"/>
                </a:solidFill>
                <a:latin typeface="Times New Roman"/>
                <a:ea typeface="宋体"/>
              </a:rPr>
              <a:t>To have a attractive interface for the user</a:t>
            </a:r>
            <a:endParaRPr lang="en-IN" sz="2000" b="0" strike="noStrike" spc="-1">
              <a:latin typeface="Arial"/>
            </a:endParaRPr>
          </a:p>
          <a:p>
            <a:pPr marL="343080" indent="-342000" algn="just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en-IN" sz="2000" b="0" strike="noStrike" spc="-1">
                <a:solidFill>
                  <a:srgbClr val="000000"/>
                </a:solidFill>
                <a:latin typeface="Times New Roman"/>
                <a:ea typeface="宋体"/>
              </a:rPr>
              <a:t>To create a handy website for the user</a:t>
            </a:r>
            <a:endParaRPr lang="en-IN" sz="2000" b="0" strike="noStrike" spc="-1">
              <a:latin typeface="Arial"/>
            </a:endParaRPr>
          </a:p>
          <a:p>
            <a:pPr marL="343080" indent="-342000" algn="just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en-IN" sz="2000" b="0" strike="noStrike" spc="-1">
                <a:solidFill>
                  <a:srgbClr val="000000"/>
                </a:solidFill>
                <a:latin typeface="Times New Roman"/>
                <a:ea typeface="宋体"/>
              </a:rPr>
              <a:t>To provide customer support and address any issues or questions users may have.</a:t>
            </a:r>
            <a:endParaRPr lang="en-IN" sz="2000" b="0" strike="noStrike" spc="-1">
              <a:latin typeface="Arial"/>
            </a:endParaRPr>
          </a:p>
          <a:p>
            <a:pPr marL="343080" indent="-342000" algn="just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en-IN" sz="2000" b="0" strike="noStrike" spc="-1">
                <a:solidFill>
                  <a:srgbClr val="000000"/>
                </a:solidFill>
                <a:latin typeface="Times New Roman"/>
                <a:ea typeface="宋体"/>
              </a:rPr>
              <a:t>To continuously update and improve the website with new features and functionality based on user feedback.</a:t>
            </a:r>
            <a:endParaRPr lang="en-IN" sz="2000" b="0" strike="noStrike" spc="-1">
              <a:latin typeface="Arial"/>
            </a:endParaRPr>
          </a:p>
          <a:p>
            <a:pPr marL="343080" indent="-342000" algn="just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en-IN" sz="2000" b="0" strike="noStrike" spc="-1">
                <a:solidFill>
                  <a:srgbClr val="000000"/>
                </a:solidFill>
                <a:latin typeface="Times New Roman"/>
                <a:ea typeface="宋体"/>
              </a:rPr>
              <a:t>To make it easy for the user to input data.</a:t>
            </a:r>
            <a:endParaRPr lang="en-IN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2000" b="0" strike="noStrike" spc="-1">
              <a:latin typeface="Arial"/>
            </a:endParaRPr>
          </a:p>
        </p:txBody>
      </p:sp>
      <p:sp>
        <p:nvSpPr>
          <p:cNvPr id="187" name="Line 3"/>
          <p:cNvSpPr/>
          <p:nvPr/>
        </p:nvSpPr>
        <p:spPr>
          <a:xfrm>
            <a:off x="678600" y="772560"/>
            <a:ext cx="8264160" cy="360"/>
          </a:xfrm>
          <a:prstGeom prst="line">
            <a:avLst/>
          </a:prstGeom>
          <a:ln w="19080">
            <a:solidFill>
              <a:srgbClr val="2E83C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CustomShape 1"/>
          <p:cNvSpPr/>
          <p:nvPr/>
        </p:nvSpPr>
        <p:spPr>
          <a:xfrm>
            <a:off x="2632320" y="134640"/>
            <a:ext cx="4778640" cy="5785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3200" b="0" strike="noStrike" spc="-1">
                <a:solidFill>
                  <a:srgbClr val="000000"/>
                </a:solidFill>
                <a:latin typeface="Times New Roman"/>
                <a:ea typeface="华文新魏"/>
              </a:rPr>
              <a:t>4.Features/Functionality </a:t>
            </a:r>
            <a:endParaRPr lang="en-IN" sz="3200" b="0" strike="noStrike" spc="-1">
              <a:latin typeface="Arial"/>
            </a:endParaRPr>
          </a:p>
        </p:txBody>
      </p:sp>
      <p:sp>
        <p:nvSpPr>
          <p:cNvPr id="189" name="Line 2"/>
          <p:cNvSpPr/>
          <p:nvPr/>
        </p:nvSpPr>
        <p:spPr>
          <a:xfrm flipV="1">
            <a:off x="540000" y="872640"/>
            <a:ext cx="8589960" cy="14040"/>
          </a:xfrm>
          <a:prstGeom prst="line">
            <a:avLst/>
          </a:prstGeom>
          <a:ln w="19080">
            <a:solidFill>
              <a:srgbClr val="2E83C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0" name="CustomShape 3"/>
          <p:cNvSpPr/>
          <p:nvPr/>
        </p:nvSpPr>
        <p:spPr>
          <a:xfrm>
            <a:off x="307080" y="1022400"/>
            <a:ext cx="9055080" cy="25304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en-IN" sz="2000" b="0" strike="noStrike" spc="-1" dirty="0">
                <a:solidFill>
                  <a:srgbClr val="000000"/>
                </a:solidFill>
                <a:latin typeface="Times New Roman"/>
                <a:ea typeface="宋体"/>
              </a:rPr>
              <a:t>The design of insurance management system will be modern with a focus on simplicity and ease of use. All features will be easy to find and use.</a:t>
            </a:r>
            <a:endParaRPr lang="en-IN" sz="200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en-IN" sz="2000" b="0" strike="noStrike" spc="-1" dirty="0">
                <a:solidFill>
                  <a:srgbClr val="000000"/>
                </a:solidFill>
                <a:latin typeface="Times New Roman"/>
                <a:ea typeface="宋体"/>
              </a:rPr>
              <a:t>It helps the user to apply to various policies and connect with the agent easily with the </a:t>
            </a:r>
            <a:r>
              <a:rPr lang="en-IN" sz="2000" b="0" strike="noStrike" spc="-1" dirty="0" err="1">
                <a:solidFill>
                  <a:srgbClr val="000000"/>
                </a:solidFill>
                <a:latin typeface="Times New Roman"/>
                <a:ea typeface="宋体"/>
              </a:rPr>
              <a:t>QnA</a:t>
            </a:r>
            <a:r>
              <a:rPr lang="en-IN" sz="2000" b="0" strike="noStrike" spc="-1" dirty="0">
                <a:solidFill>
                  <a:srgbClr val="000000"/>
                </a:solidFill>
                <a:latin typeface="Times New Roman"/>
                <a:ea typeface="宋体"/>
              </a:rPr>
              <a:t> section.</a:t>
            </a:r>
            <a:endParaRPr lang="en-IN" sz="200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en-IN" sz="2000" b="0" strike="noStrike" spc="-1" dirty="0">
                <a:solidFill>
                  <a:srgbClr val="000000"/>
                </a:solidFill>
                <a:latin typeface="Times New Roman"/>
                <a:ea typeface="宋体"/>
              </a:rPr>
              <a:t>The system can be accessed by multiple users</a:t>
            </a:r>
            <a:endParaRPr lang="en-IN" sz="200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en-IN" sz="2000" b="0" strike="noStrike" spc="-1" dirty="0">
                <a:solidFill>
                  <a:srgbClr val="000000"/>
                </a:solidFill>
                <a:latin typeface="Times New Roman"/>
                <a:ea typeface="宋体"/>
              </a:rPr>
              <a:t>The admin can  create a category and add various policies to it.</a:t>
            </a:r>
            <a:endParaRPr lang="en-IN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20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CustomShape 1"/>
          <p:cNvSpPr/>
          <p:nvPr/>
        </p:nvSpPr>
        <p:spPr>
          <a:xfrm>
            <a:off x="3302640" y="245520"/>
            <a:ext cx="3574800" cy="5176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2800" b="0" strike="noStrike" spc="-1">
                <a:solidFill>
                  <a:srgbClr val="000000"/>
                </a:solidFill>
                <a:latin typeface="Times New Roman"/>
                <a:ea typeface="华文新魏"/>
              </a:rPr>
              <a:t>5. Project outcomes</a:t>
            </a:r>
            <a:endParaRPr lang="en-IN" sz="2800" b="0" strike="noStrike" spc="-1">
              <a:latin typeface="Arial"/>
            </a:endParaRPr>
          </a:p>
        </p:txBody>
      </p:sp>
      <p:sp>
        <p:nvSpPr>
          <p:cNvPr id="192" name="Line 2"/>
          <p:cNvSpPr/>
          <p:nvPr/>
        </p:nvSpPr>
        <p:spPr>
          <a:xfrm>
            <a:off x="736920" y="768600"/>
            <a:ext cx="8024760" cy="360"/>
          </a:xfrm>
          <a:prstGeom prst="line">
            <a:avLst/>
          </a:prstGeom>
          <a:ln w="19080">
            <a:solidFill>
              <a:srgbClr val="2E83C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3" name="CustomShape 3"/>
          <p:cNvSpPr/>
          <p:nvPr/>
        </p:nvSpPr>
        <p:spPr>
          <a:xfrm>
            <a:off x="736920" y="995040"/>
            <a:ext cx="7796520" cy="306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2000" b="0" strike="noStrike" spc="-1" dirty="0">
                <a:solidFill>
                  <a:srgbClr val="000000"/>
                </a:solidFill>
                <a:latin typeface="Times New Roman"/>
                <a:ea typeface="宋体"/>
              </a:rPr>
              <a:t>&gt; The platform will give user various categories of policies to choose from and apply for it.</a:t>
            </a:r>
            <a:endParaRPr lang="en-IN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000" b="0" strike="noStrike" spc="-1" dirty="0">
                <a:solidFill>
                  <a:srgbClr val="000000"/>
                </a:solidFill>
                <a:latin typeface="Times New Roman"/>
                <a:ea typeface="宋体"/>
              </a:rPr>
              <a:t>&gt; The insurance management project enables users to easily access the website and go through it.</a:t>
            </a:r>
            <a:endParaRPr lang="en-IN" sz="20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  <a:spcAft>
                <a:spcPts val="601"/>
              </a:spcAft>
            </a:pPr>
            <a:r>
              <a:rPr lang="en-IN" sz="2000" b="0" strike="noStrike" spc="-1" dirty="0">
                <a:solidFill>
                  <a:srgbClr val="000000"/>
                </a:solidFill>
                <a:latin typeface="Times New Roman"/>
                <a:ea typeface="宋体"/>
              </a:rPr>
              <a:t>&gt; The project should have a secure login</a:t>
            </a:r>
            <a:endParaRPr lang="en-IN" sz="20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  <a:spcAft>
                <a:spcPts val="601"/>
              </a:spcAft>
            </a:pPr>
            <a:endParaRPr lang="en-IN" sz="20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CustomShape 1"/>
          <p:cNvSpPr/>
          <p:nvPr/>
        </p:nvSpPr>
        <p:spPr>
          <a:xfrm flipH="1">
            <a:off x="3466440" y="295200"/>
            <a:ext cx="4411080" cy="5785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3200" b="0" strike="noStrike" spc="-1">
                <a:solidFill>
                  <a:srgbClr val="000000"/>
                </a:solidFill>
                <a:latin typeface="Times New Roman"/>
                <a:ea typeface="华文新魏"/>
              </a:rPr>
              <a:t>6. Technology Stack</a:t>
            </a:r>
            <a:endParaRPr lang="en-IN" sz="3200" b="0" strike="noStrike" spc="-1">
              <a:latin typeface="Arial"/>
            </a:endParaRPr>
          </a:p>
        </p:txBody>
      </p:sp>
      <p:sp>
        <p:nvSpPr>
          <p:cNvPr id="196" name="Line 3"/>
          <p:cNvSpPr/>
          <p:nvPr/>
        </p:nvSpPr>
        <p:spPr>
          <a:xfrm flipV="1">
            <a:off x="696960" y="1108440"/>
            <a:ext cx="8501760" cy="11160"/>
          </a:xfrm>
          <a:prstGeom prst="line">
            <a:avLst/>
          </a:prstGeom>
          <a:ln w="19080">
            <a:solidFill>
              <a:srgbClr val="2E83C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97" name="Picture 4"/>
          <p:cNvPicPr/>
          <p:nvPr/>
        </p:nvPicPr>
        <p:blipFill>
          <a:blip r:embed="rId2"/>
          <a:stretch/>
        </p:blipFill>
        <p:spPr>
          <a:xfrm>
            <a:off x="1414174" y="2339280"/>
            <a:ext cx="4760484" cy="1089720"/>
          </a:xfrm>
          <a:prstGeom prst="rect">
            <a:avLst/>
          </a:prstGeom>
          <a:ln>
            <a:noFill/>
          </a:ln>
        </p:spPr>
      </p:pic>
      <p:pic>
        <p:nvPicPr>
          <p:cNvPr id="198" name="Picture 8"/>
          <p:cNvPicPr/>
          <p:nvPr/>
        </p:nvPicPr>
        <p:blipFill>
          <a:blip r:embed="rId3"/>
          <a:stretch/>
        </p:blipFill>
        <p:spPr>
          <a:xfrm>
            <a:off x="6529970" y="2270340"/>
            <a:ext cx="1764000" cy="12276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CustomShape 1"/>
          <p:cNvSpPr/>
          <p:nvPr/>
        </p:nvSpPr>
        <p:spPr>
          <a:xfrm flipH="1">
            <a:off x="3466440" y="295200"/>
            <a:ext cx="4411080" cy="5785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3200" b="0" strike="noStrike" spc="-1">
                <a:solidFill>
                  <a:srgbClr val="000000"/>
                </a:solidFill>
                <a:latin typeface="Times New Roman"/>
                <a:ea typeface="华文新魏"/>
              </a:rPr>
              <a:t>7. Block Diagram</a:t>
            </a:r>
            <a:endParaRPr lang="en-IN" sz="3200" b="0" strike="noStrike" spc="-1">
              <a:latin typeface="Arial"/>
            </a:endParaRPr>
          </a:p>
        </p:txBody>
      </p:sp>
      <p:sp>
        <p:nvSpPr>
          <p:cNvPr id="201" name="Line 3"/>
          <p:cNvSpPr/>
          <p:nvPr/>
        </p:nvSpPr>
        <p:spPr>
          <a:xfrm flipV="1">
            <a:off x="696960" y="1108440"/>
            <a:ext cx="8501760" cy="11160"/>
          </a:xfrm>
          <a:prstGeom prst="line">
            <a:avLst/>
          </a:prstGeom>
          <a:ln w="19080">
            <a:solidFill>
              <a:srgbClr val="2E83C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3BF29E6-BAB2-5198-04C0-03EE4B41C9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2789" y="1354320"/>
            <a:ext cx="3630101" cy="492217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1459</TotalTime>
  <Words>476</Words>
  <Application>Microsoft Office PowerPoint</Application>
  <PresentationFormat>Widescreen</PresentationFormat>
  <Paragraphs>73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Bell MT</vt:lpstr>
      <vt:lpstr>Symbol</vt:lpstr>
      <vt:lpstr>Times New Roman</vt:lpstr>
      <vt:lpstr>Wingdings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Output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Patel Shivani A</dc:creator>
  <dc:description/>
  <cp:lastModifiedBy>FS19IF044 .</cp:lastModifiedBy>
  <cp:revision>73</cp:revision>
  <dcterms:created xsi:type="dcterms:W3CDTF">2022-08-28T07:26:34Z</dcterms:created>
  <dcterms:modified xsi:type="dcterms:W3CDTF">2023-05-02T15:13:56Z</dcterms:modified>
  <dc:language>en-IN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10</vt:i4>
  </property>
</Properties>
</file>