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9" r:id="rId4"/>
    <p:sldId id="267"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9500" autoAdjust="0"/>
  </p:normalViewPr>
  <p:slideViewPr>
    <p:cSldViewPr snapToGrid="0">
      <p:cViewPr varScale="1">
        <p:scale>
          <a:sx n="74" d="100"/>
          <a:sy n="74" d="100"/>
        </p:scale>
        <p:origin x="57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9"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0"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1"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2"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3"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24"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25"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26"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27"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29"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a:endParaRPr>
          </a:p>
        </p:txBody>
      </p:sp>
      <p:sp>
        <p:nvSpPr>
          <p:cNvPr id="30"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a:endParaRPr>
          </a:p>
        </p:txBody>
      </p:sp>
      <p:sp>
        <p:nvSpPr>
          <p:cNvPr id="31"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2"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3"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pPr marL="0" indent="0" algn="r">
                <a:lnSpc>
                  <a:spcPct val="100000"/>
                </a:lnSpc>
                <a:spcBef>
                  <a:spcPts val="0"/>
                </a:spcBef>
                <a:spcAft>
                  <a:spcPts val="0"/>
                </a:spcAft>
                <a:buNone/>
              </a:p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92254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66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08127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51" name="组合"/>
          <p:cNvGrpSpPr>
            <a:grpSpLocks/>
          </p:cNvGrpSpPr>
          <p:nvPr/>
        </p:nvGrpSpPr>
        <p:grpSpPr>
          <a:xfrm>
            <a:off x="0" y="-8467"/>
            <a:ext cx="12192000" cy="6866467"/>
            <a:chOff x="0" y="-8467"/>
            <a:chExt cx="12192000" cy="6866467"/>
          </a:xfrm>
        </p:grpSpPr>
        <p:sp>
          <p:nvSpPr>
            <p:cNvPr id="41"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42"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3"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44"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45"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46"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47"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48"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49"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50"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38"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39"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40"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pPr algn="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3099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382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2154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4743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10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2727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4397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3689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2023/4/26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161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pPr algn="r"/>
              <a:t>4/26/2023</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pPr algn="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0194296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https://askubuntu.com/questions/1025153/install-pycharm-community-on-ubuntu-16-04" TargetMode="External"/><Relationship Id="rId5" Type="http://schemas.openxmlformats.org/officeDocument/2006/relationships/image" Target="../media/image5.png"/><Relationship Id="rId4" Type="http://schemas.openxmlformats.org/officeDocument/2006/relationships/hyperlink" Target="https://www.insidevcode.eu/2015/05/19/eseguire-un-script-python-da-un-altro-script-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subTitle" idx="1"/>
          </p:nvPr>
        </p:nvSpPr>
        <p:spPr>
          <a:xfrm>
            <a:off x="686453" y="358194"/>
            <a:ext cx="9342930" cy="6373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buNone/>
            </a:pPr>
            <a:r>
              <a:rPr lang="en-US" altLang="zh-CN" sz="3600" b="0" i="0" u="none" strike="noStrike" kern="1200" cap="none" spc="0" baseline="0" dirty="0">
                <a:solidFill>
                  <a:schemeClr val="tx1"/>
                </a:solidFill>
                <a:latin typeface="Times New Roman"/>
                <a:ea typeface="华文新魏"/>
                <a:cs typeface="Times New Roman"/>
              </a:rPr>
              <a:t>Language </a:t>
            </a:r>
            <a:r>
              <a:rPr lang="en-US" altLang="zh-CN" sz="3600" dirty="0">
                <a:solidFill>
                  <a:schemeClr val="tx1"/>
                </a:solidFill>
                <a:latin typeface="Times New Roman"/>
                <a:ea typeface="华文新魏"/>
                <a:cs typeface="Times New Roman"/>
              </a:rPr>
              <a:t>S</a:t>
            </a:r>
            <a:r>
              <a:rPr lang="en-US" altLang="zh-CN" sz="3600" dirty="0" smtClean="0">
                <a:solidFill>
                  <a:schemeClr val="tx1"/>
                </a:solidFill>
                <a:latin typeface="Times New Roman"/>
                <a:ea typeface="华文新魏"/>
                <a:cs typeface="Times New Roman"/>
              </a:rPr>
              <a:t>olutions</a:t>
            </a:r>
            <a:endParaRPr lang="zh-CN" altLang="en-US" sz="3600" b="0" i="0" u="none" strike="noStrike" kern="1200" cap="none" spc="0" baseline="0" dirty="0">
              <a:solidFill>
                <a:schemeClr val="tx1"/>
              </a:solidFill>
              <a:latin typeface="Times New Roman" panose="02020603050405020304" pitchFamily="18" charset="0"/>
              <a:cs typeface="Times New Roman" panose="02020603050405020304" pitchFamily="18" charset="0"/>
            </a:endParaRPr>
          </a:p>
        </p:txBody>
      </p:sp>
      <p:sp>
        <p:nvSpPr>
          <p:cNvPr id="35" name="矩形"/>
          <p:cNvSpPr>
            <a:spLocks/>
          </p:cNvSpPr>
          <p:nvPr/>
        </p:nvSpPr>
        <p:spPr>
          <a:xfrm>
            <a:off x="858981" y="1939636"/>
            <a:ext cx="8035638" cy="147732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Ankita Semwal-21104130</a:t>
            </a:r>
          </a:p>
          <a:p>
            <a:pPr marL="0" indent="0" algn="ctr">
              <a:lnSpc>
                <a:spcPct val="100000"/>
              </a:lnSpc>
              <a:spcBef>
                <a:spcPts val="0"/>
              </a:spcBef>
              <a:spcAft>
                <a:spcPts val="0"/>
              </a:spcAft>
              <a:buNone/>
            </a:pPr>
            <a:r>
              <a:rPr lang="en-US" altLang="zh-CN" sz="3000" dirty="0">
                <a:latin typeface="Times New Roman" panose="02020603050405020304" pitchFamily="18" charset="0"/>
                <a:ea typeface="华文新魏" charset="0"/>
                <a:cs typeface="Times New Roman" panose="02020603050405020304" pitchFamily="18" charset="0"/>
              </a:rPr>
              <a:t>Shivani Zagade-21104021</a:t>
            </a:r>
          </a:p>
          <a:p>
            <a:pPr marL="0" indent="0" algn="ctr">
              <a:lnSpc>
                <a:spcPct val="100000"/>
              </a:lnSpc>
              <a:spcBef>
                <a:spcPts val="0"/>
              </a:spcBef>
              <a:spcAft>
                <a:spcPts val="0"/>
              </a:spcAft>
              <a:buNone/>
            </a:pPr>
            <a:r>
              <a:rPr lang="en-US" altLang="zh-CN" sz="3000" b="0" i="0" u="none" strike="noStrike" kern="1200" cap="none" spc="0" baseline="0" dirty="0" err="1">
                <a:solidFill>
                  <a:schemeClr val="tx1"/>
                </a:solidFill>
                <a:latin typeface="Times New Roman" panose="02020603050405020304" pitchFamily="18" charset="0"/>
                <a:ea typeface="华文新魏" charset="0"/>
                <a:cs typeface="Times New Roman" panose="02020603050405020304" pitchFamily="18" charset="0"/>
              </a:rPr>
              <a:t>Mrunal</a:t>
            </a:r>
            <a:r>
              <a:rPr lang="en-US" altLang="zh-CN" sz="3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Shardul-21104037</a:t>
            </a:r>
            <a:endParaRPr lang="zh-CN" altLang="en-US" sz="3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36" name="矩形"/>
          <p:cNvSpPr>
            <a:spLocks/>
          </p:cNvSpPr>
          <p:nvPr/>
        </p:nvSpPr>
        <p:spPr>
          <a:xfrm flipH="1">
            <a:off x="1764377" y="5126181"/>
            <a:ext cx="6705600" cy="113877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dirty="0">
                <a:solidFill>
                  <a:schemeClr val="tx1"/>
                </a:solidFill>
                <a:latin typeface="Bell MT" panose="02020503060305020303" pitchFamily="18" charset="0"/>
                <a:ea typeface="华文新魏" charset="0"/>
                <a:cs typeface="Trebuchet MS" charset="0"/>
              </a:rPr>
              <a:t>                 </a:t>
            </a: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Project Guide</a:t>
            </a:r>
          </a:p>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              Prof</a:t>
            </a:r>
            <a:r>
              <a:rPr lang="en-US" altLang="zh-CN" sz="3200" b="0" i="0" u="none" strike="noStrike" kern="1200" cap="none" spc="0" baseline="0" dirty="0" smtClean="0">
                <a:solidFill>
                  <a:schemeClr val="tx1"/>
                </a:solidFill>
                <a:latin typeface="Times New Roman" panose="02020603050405020304" pitchFamily="18" charset="0"/>
                <a:ea typeface="华文新魏" charset="0"/>
                <a:cs typeface="Times New Roman" panose="02020603050405020304" pitchFamily="18" charset="0"/>
              </a:rPr>
              <a:t>. </a:t>
            </a:r>
            <a:r>
              <a:rPr lang="en-US" altLang="zh-CN" sz="3200" b="0" i="0" u="none" strike="noStrike" kern="1200" cap="none" spc="0" baseline="0" dirty="0" err="1" smtClean="0">
                <a:solidFill>
                  <a:schemeClr val="tx1"/>
                </a:solidFill>
                <a:latin typeface="Times New Roman" panose="02020603050405020304" pitchFamily="18" charset="0"/>
                <a:ea typeface="华文新魏" charset="0"/>
                <a:cs typeface="Times New Roman" panose="02020603050405020304" pitchFamily="18" charset="0"/>
              </a:rPr>
              <a:t>Roshna</a:t>
            </a:r>
            <a:r>
              <a:rPr lang="en-US" altLang="zh-CN" sz="3200" b="0" i="0" u="none" strike="noStrike" kern="1200" cap="none" spc="0" baseline="0" dirty="0" smtClean="0">
                <a:solidFill>
                  <a:schemeClr val="tx1"/>
                </a:solidFill>
                <a:latin typeface="Times New Roman" panose="02020603050405020304" pitchFamily="18" charset="0"/>
                <a:ea typeface="华文新魏" charset="0"/>
                <a:cs typeface="Times New Roman" panose="02020603050405020304" pitchFamily="18" charset="0"/>
              </a:rPr>
              <a:t> </a:t>
            </a:r>
            <a:r>
              <a:rPr lang="en-US" altLang="zh-CN" sz="3200" b="0" i="0" u="none" strike="noStrike" kern="1200" cap="none" spc="0" baseline="0" dirty="0" err="1">
                <a:solidFill>
                  <a:schemeClr val="tx1"/>
                </a:solidFill>
                <a:latin typeface="Times New Roman" panose="02020603050405020304" pitchFamily="18" charset="0"/>
                <a:ea typeface="华文新魏" charset="0"/>
                <a:cs typeface="Times New Roman" panose="02020603050405020304" pitchFamily="18" charset="0"/>
              </a:rPr>
              <a:t>Sangle</a:t>
            </a:r>
            <a:endParaRPr lang="zh-CN" altLang="en-US"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37" name="直线"/>
          <p:cNvSpPr>
            <a:spLocks/>
          </p:cNvSpPr>
          <p:nvPr/>
        </p:nvSpPr>
        <p:spPr>
          <a:xfrm flipV="1">
            <a:off x="436810" y="1056966"/>
            <a:ext cx="9262156" cy="23525"/>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194282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矩形"/>
          <p:cNvSpPr>
            <a:spLocks/>
          </p:cNvSpPr>
          <p:nvPr/>
        </p:nvSpPr>
        <p:spPr>
          <a:xfrm flipH="1">
            <a:off x="507101" y="179585"/>
            <a:ext cx="4110644"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7. Conclusion</a:t>
            </a:r>
            <a:endParaRPr lang="zh-CN" altLang="en-US"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9" name="直线"/>
          <p:cNvSpPr>
            <a:spLocks/>
          </p:cNvSpPr>
          <p:nvPr/>
        </p:nvSpPr>
        <p:spPr>
          <a:xfrm>
            <a:off x="789709" y="901849"/>
            <a:ext cx="8271164" cy="0"/>
          </a:xfrm>
          <a:prstGeom prst="line">
            <a:avLst/>
          </a:prstGeom>
          <a:noFill/>
          <a:ln w="19050" cap="rnd" cmpd="sng">
            <a:solidFill>
              <a:srgbClr val="2E83C3"/>
            </a:solidFill>
            <a:prstDash val="solid"/>
            <a:round/>
          </a:ln>
        </p:spPr>
      </p:sp>
      <p:sp>
        <p:nvSpPr>
          <p:cNvPr id="80" name="矩形"/>
          <p:cNvSpPr>
            <a:spLocks/>
          </p:cNvSpPr>
          <p:nvPr/>
        </p:nvSpPr>
        <p:spPr>
          <a:xfrm flipH="1">
            <a:off x="331984" y="1192791"/>
            <a:ext cx="9448802" cy="433965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a:buChar char="Ø"/>
            </a:pPr>
            <a:r>
              <a:rPr lang="en-US" sz="2100" dirty="0">
                <a:latin typeface="Times New Roman"/>
                <a:ea typeface="宋体"/>
                <a:cs typeface="Times New Roman"/>
              </a:rPr>
              <a:t>This project is about developing a utility that is capable of translating the text into different languages and auto-correcting any mistakes made in the text</a:t>
            </a:r>
            <a:r>
              <a:rPr lang="en-US" sz="2100" dirty="0" smtClean="0">
                <a:latin typeface="Times New Roman"/>
                <a:ea typeface="宋体"/>
                <a:cs typeface="Times New Roman"/>
              </a:rPr>
              <a:t>.</a:t>
            </a:r>
            <a:endParaRPr lang="en-US" sz="2100" dirty="0">
              <a:latin typeface="Times New Roman"/>
              <a:ea typeface="宋体"/>
              <a:cs typeface="Times New Roman"/>
            </a:endParaRPr>
          </a:p>
          <a:p>
            <a:pPr marL="342900" indent="-342900" algn="just">
              <a:buFont typeface="Wingdings"/>
              <a:buChar char="Ø"/>
            </a:pPr>
            <a:r>
              <a:rPr lang="en-US" sz="2100" dirty="0">
                <a:latin typeface="Times New Roman"/>
                <a:ea typeface="宋体"/>
                <a:cs typeface="Times New Roman"/>
              </a:rPr>
              <a:t>Translation and auto-correcting tools have greatly improved communication and reduced errors in writing, making them essential tools for modern communication.</a:t>
            </a:r>
          </a:p>
          <a:p>
            <a:pPr marL="342900" indent="-342900" algn="just">
              <a:buFont typeface="Wingdings"/>
              <a:buChar char="Ø"/>
            </a:pPr>
            <a:r>
              <a:rPr lang="en-US" sz="2100" dirty="0">
                <a:latin typeface="Times New Roman"/>
                <a:ea typeface="宋体"/>
                <a:cs typeface="Times New Roman"/>
              </a:rPr>
              <a:t>The project can save users time and effort, especially when dealing with multilingual communication or writing tasks. </a:t>
            </a:r>
          </a:p>
          <a:p>
            <a:pPr marL="342900" indent="-342900" algn="just">
              <a:buFont typeface="Wingdings"/>
              <a:buChar char="Ø"/>
            </a:pPr>
            <a:r>
              <a:rPr lang="en-US" sz="2100" dirty="0">
                <a:latin typeface="Times New Roman"/>
                <a:ea typeface="宋体"/>
                <a:cs typeface="Times New Roman"/>
              </a:rPr>
              <a:t>It can also help users expand their vocabulary and improve their language skills by providing definitions of words they may not be familiar with. </a:t>
            </a:r>
            <a:endParaRPr lang="en-US" sz="2100" dirty="0" smtClean="0">
              <a:latin typeface="Times New Roman"/>
              <a:ea typeface="宋体"/>
              <a:cs typeface="Times New Roman"/>
            </a:endParaRPr>
          </a:p>
          <a:p>
            <a:pPr marL="342900" indent="-342900" algn="just">
              <a:buFont typeface="Wingdings"/>
              <a:buChar char="Ø"/>
            </a:pPr>
            <a:r>
              <a:rPr lang="en-IN" altLang="zh-CN" sz="2100" b="0" i="0" u="none" strike="noStrike" kern="1200" cap="none" spc="0" baseline="0" dirty="0" smtClean="0">
                <a:latin typeface="Times New Roman"/>
                <a:ea typeface="宋体"/>
                <a:cs typeface="Times New Roman"/>
              </a:rPr>
              <a:t>Word game feature adds an element of fun and engagement, making it easier for users to lear</a:t>
            </a:r>
            <a:r>
              <a:rPr lang="en-IN" altLang="zh-CN" sz="2100" dirty="0" smtClean="0">
                <a:latin typeface="Times New Roman"/>
                <a:ea typeface="宋体"/>
                <a:cs typeface="Times New Roman"/>
              </a:rPr>
              <a:t>n new words and phrases.</a:t>
            </a:r>
          </a:p>
          <a:p>
            <a:pPr marL="342900" indent="-342900" algn="just">
              <a:buFont typeface="Wingdings"/>
              <a:buChar char="Ø"/>
            </a:pPr>
            <a:r>
              <a:rPr lang="en-IN" altLang="zh-CN" sz="2100" b="0" i="0" u="none" strike="noStrike" kern="1200" cap="none" spc="0" baseline="0" dirty="0" smtClean="0">
                <a:latin typeface="Times New Roman"/>
                <a:ea typeface="宋体"/>
                <a:cs typeface="Times New Roman"/>
              </a:rPr>
              <a:t>Th</a:t>
            </a:r>
            <a:r>
              <a:rPr lang="en-IN" altLang="zh-CN" sz="2100" dirty="0" smtClean="0">
                <a:latin typeface="Times New Roman"/>
                <a:ea typeface="宋体"/>
                <a:cs typeface="Times New Roman"/>
              </a:rPr>
              <a:t>e text-to-speech feature will allow users to listen to their text and make necessary edits, improving the accuracy and clarity of their writing.</a:t>
            </a:r>
            <a:endParaRPr lang="en-US" altLang="zh-CN" sz="2100" b="0" i="0" u="none" strike="noStrike" kern="1200" cap="none" spc="0" baseline="0" dirty="0">
              <a:latin typeface="Times New Roman"/>
              <a:ea typeface="宋体"/>
              <a:cs typeface="Times New Roman"/>
            </a:endParaRPr>
          </a:p>
          <a:p>
            <a:pPr marL="342900" indent="-342900" algn="just">
              <a:buFont typeface="Wingdings"/>
              <a:buChar char="§"/>
            </a:pPr>
            <a:endParaRPr lang="zh-CN" altLang="en-US" sz="2400" dirty="0">
              <a:latin typeface="Times New Roman"/>
              <a:ea typeface="华文新魏" charset="0"/>
              <a:cs typeface="Trebuchet MS" charset="0"/>
            </a:endParaRPr>
          </a:p>
        </p:txBody>
      </p:sp>
    </p:spTree>
    <p:extLst>
      <p:ext uri="{BB962C8B-B14F-4D97-AF65-F5344CB8AC3E}">
        <p14:creationId xmlns:p14="http://schemas.microsoft.com/office/powerpoint/2010/main" val="70231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矩形"/>
          <p:cNvSpPr>
            <a:spLocks/>
          </p:cNvSpPr>
          <p:nvPr/>
        </p:nvSpPr>
        <p:spPr>
          <a:xfrm flipH="1">
            <a:off x="2923308" y="2881745"/>
            <a:ext cx="4904510" cy="9233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5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Thank you !!</a:t>
            </a:r>
            <a:endParaRPr lang="zh-CN" altLang="en-US" sz="5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Tree>
    <p:extLst>
      <p:ext uri="{BB962C8B-B14F-4D97-AF65-F5344CB8AC3E}">
        <p14:creationId xmlns:p14="http://schemas.microsoft.com/office/powerpoint/2010/main" val="130170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矩形"/>
          <p:cNvSpPr>
            <a:spLocks/>
          </p:cNvSpPr>
          <p:nvPr/>
        </p:nvSpPr>
        <p:spPr>
          <a:xfrm flipH="1">
            <a:off x="410670" y="152400"/>
            <a:ext cx="2147453" cy="6463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Contents </a:t>
            </a:r>
            <a:endParaRPr lang="zh-CN" altLang="en-US" sz="36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53" name="矩形"/>
          <p:cNvSpPr>
            <a:spLocks/>
          </p:cNvSpPr>
          <p:nvPr/>
        </p:nvSpPr>
        <p:spPr>
          <a:xfrm flipH="1">
            <a:off x="526472" y="1122218"/>
            <a:ext cx="3449782"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Introduction</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Objectives</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Scope </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Features/Functionality</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Project Outcomes </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Technology Stack</a:t>
            </a:r>
          </a:p>
          <a:p>
            <a:pPr marL="285750" indent="-285750" algn="l">
              <a:lnSpc>
                <a:spcPct val="100000"/>
              </a:lnSpc>
              <a:spcBef>
                <a:spcPts val="0"/>
              </a:spcBef>
              <a:spcAft>
                <a:spcPts val="0"/>
              </a:spcAft>
              <a:buFont typeface="Wingdings" pitchFamily="2" charset="2"/>
              <a:buChar char="Ø"/>
            </a:pPr>
            <a:endPar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Conclusion</a:t>
            </a:r>
            <a:endParaRPr lang="zh-CN" altLang="en-US" sz="24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54" name="直线"/>
          <p:cNvSpPr>
            <a:spLocks/>
          </p:cNvSpPr>
          <p:nvPr/>
        </p:nvSpPr>
        <p:spPr>
          <a:xfrm>
            <a:off x="858982" y="798731"/>
            <a:ext cx="8181108" cy="1"/>
          </a:xfrm>
          <a:prstGeom prst="line">
            <a:avLst/>
          </a:prstGeom>
          <a:noFill/>
          <a:ln w="12700" cap="rnd" cmpd="sng">
            <a:solidFill>
              <a:srgbClr val="2E83C3"/>
            </a:solidFill>
            <a:prstDash val="solid"/>
            <a:round/>
          </a:ln>
        </p:spPr>
      </p:sp>
    </p:spTree>
    <p:extLst>
      <p:ext uri="{BB962C8B-B14F-4D97-AF65-F5344CB8AC3E}">
        <p14:creationId xmlns:p14="http://schemas.microsoft.com/office/powerpoint/2010/main" val="22688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p:cNvSpPr>
            <a:spLocks/>
          </p:cNvSpPr>
          <p:nvPr/>
        </p:nvSpPr>
        <p:spPr>
          <a:xfrm flipH="1">
            <a:off x="568036" y="1314295"/>
            <a:ext cx="8839199" cy="760208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Times New Roman"/>
                <a:ea typeface="宋体"/>
                <a:cs typeface="Times New Roman"/>
              </a:rPr>
              <a:t>Language Solutions-Helping people to translate ideas and thoughts, it is about developing a utility for users that is capable of translating the text into different languages and auto-correcting any mistakes made in the text</a:t>
            </a:r>
          </a:p>
          <a:p>
            <a:pPr marL="342900" indent="-342900" algn="just">
              <a:buFont typeface="Wingdings" panose="05000000000000000000" pitchFamily="2" charset="2"/>
              <a:buChar char="Ø"/>
            </a:pPr>
            <a:r>
              <a:rPr lang="en-US" sz="2100" dirty="0">
                <a:latin typeface="Times New Roman"/>
                <a:ea typeface="宋体"/>
                <a:cs typeface="Times New Roman"/>
              </a:rPr>
              <a:t> This utility will be beneficial for anyone who wants to communicate with people from different countries and cultures.</a:t>
            </a:r>
          </a:p>
          <a:p>
            <a:pPr marL="342900" indent="-342900" algn="just">
              <a:buFont typeface="Wingdings" panose="05000000000000000000" pitchFamily="2" charset="2"/>
              <a:buChar char="Ø"/>
            </a:pPr>
            <a:r>
              <a:rPr lang="en-US" sz="2100" dirty="0">
                <a:latin typeface="Times New Roman"/>
                <a:ea typeface="宋体"/>
                <a:cs typeface="Times New Roman"/>
              </a:rPr>
              <a:t>The utility will be able to support a variety of languages from around the world, allowing users to communicate with each other in the languages of their choice.</a:t>
            </a:r>
          </a:p>
          <a:p>
            <a:pPr marL="342900" indent="-342900" algn="just">
              <a:lnSpc>
                <a:spcPct val="100000"/>
              </a:lnSpc>
              <a:spcBef>
                <a:spcPts val="0"/>
              </a:spcBef>
              <a:spcAft>
                <a:spcPts val="0"/>
              </a:spcAft>
              <a:buClrTx/>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60" name="矩形"/>
          <p:cNvSpPr>
            <a:spLocks/>
          </p:cNvSpPr>
          <p:nvPr/>
        </p:nvSpPr>
        <p:spPr>
          <a:xfrm>
            <a:off x="523598" y="273954"/>
            <a:ext cx="3164450"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1.Introduction</a:t>
            </a:r>
            <a:endParaRPr lang="zh-CN" altLang="en-US"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1" name="直线"/>
          <p:cNvSpPr>
            <a:spLocks/>
          </p:cNvSpPr>
          <p:nvPr/>
        </p:nvSpPr>
        <p:spPr>
          <a:xfrm flipV="1">
            <a:off x="1229396" y="1055553"/>
            <a:ext cx="8303027" cy="12551"/>
          </a:xfrm>
          <a:prstGeom prst="line">
            <a:avLst/>
          </a:prstGeom>
          <a:noFill/>
          <a:ln w="19050" cap="rnd" cmpd="sng">
            <a:solidFill>
              <a:srgbClr val="2E83C3"/>
            </a:solidFill>
            <a:prstDash val="solid"/>
            <a:round/>
          </a:ln>
        </p:spPr>
      </p:sp>
      <p:pic>
        <p:nvPicPr>
          <p:cNvPr id="4" name="Picture 3">
            <a:extLst>
              <a:ext uri="{FF2B5EF4-FFF2-40B4-BE49-F238E27FC236}">
                <a16:creationId xmlns:a16="http://schemas.microsoft.com/office/drawing/2014/main" xmlns="" id="{113C4C6E-E690-10C8-134E-DF3EDA74CE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661" y="1593108"/>
            <a:ext cx="2537012" cy="16943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23C3E221-2850-9DD8-8783-4A84B3F5F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891" y="1593110"/>
            <a:ext cx="2537012" cy="183589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xmlns="" id="{C71F1399-FA38-5914-71C1-B9AA88D35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614" y="1593109"/>
            <a:ext cx="2200275" cy="16943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6692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p:cNvSpPr>
            <a:spLocks/>
          </p:cNvSpPr>
          <p:nvPr/>
        </p:nvSpPr>
        <p:spPr>
          <a:xfrm flipH="1">
            <a:off x="568036" y="1314295"/>
            <a:ext cx="8839199" cy="65248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Times New Roman"/>
                <a:ea typeface="宋体"/>
                <a:cs typeface="Times New Roman"/>
              </a:rPr>
              <a:t>We often come across many spelling mistakes while writing our texts. Auto corrector is very useful for people who want to ensure that there are no spelling errors in their texts.</a:t>
            </a:r>
          </a:p>
          <a:p>
            <a:pPr marL="342900" indent="-34290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As we all know a dictionary is an essential tool for anyone looking to expand their vocabulary. Talking dictionary helps people who are not familiar with some words or their definitions</a:t>
            </a:r>
            <a:r>
              <a:rPr lang="en-US" sz="2100" dirty="0">
                <a:latin typeface="Times New Roman"/>
                <a:ea typeface="宋体"/>
                <a:cs typeface="Times New Roman"/>
              </a:rPr>
              <a:t>.</a:t>
            </a:r>
          </a:p>
          <a:p>
            <a:pPr marL="342900" indent="-342900" algn="just">
              <a:buFont typeface="Wingdings" panose="05000000000000000000" pitchFamily="2" charset="2"/>
              <a:buChar char="Ø"/>
            </a:pPr>
            <a:r>
              <a:rPr lang="en-US" sz="2100" dirty="0">
                <a:latin typeface="Times New Roman"/>
                <a:ea typeface="宋体"/>
                <a:cs typeface="Times New Roman"/>
              </a:rPr>
              <a:t>The utility will be very useful for people learning a new language who want to ensure their writing is error-free and those who have a keen interest in learning new words and their meanings</a:t>
            </a:r>
            <a:r>
              <a:rPr lang="en-US" sz="2100" dirty="0" smtClean="0">
                <a:latin typeface="Times New Roman"/>
                <a:ea typeface="宋体"/>
                <a:cs typeface="Times New Roman"/>
              </a:rPr>
              <a:t>.</a:t>
            </a:r>
          </a:p>
          <a:p>
            <a:pPr marL="342900" indent="-342900" algn="just">
              <a:buFont typeface="Wingdings" panose="05000000000000000000" pitchFamily="2" charset="2"/>
              <a:buChar char="Ø"/>
            </a:pPr>
            <a:r>
              <a:rPr lang="en-US" sz="2100" dirty="0" smtClean="0">
                <a:latin typeface="Times New Roman"/>
                <a:ea typeface="宋体"/>
                <a:cs typeface="Times New Roman"/>
              </a:rPr>
              <a:t> Our platform also includes a word game that users may create and text-to-speech features. You can put your vocabulary skills to the test by contributing new terms to our platform's dictionary. The text-to-speech feature allows you to hear the correct pronunciation of words and phrases in a variety of languages.</a:t>
            </a:r>
            <a:endParaRPr lang="en-US" sz="21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Tx/>
            </a:pP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Tx/>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ClrTx/>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60" name="矩形"/>
          <p:cNvSpPr>
            <a:spLocks/>
          </p:cNvSpPr>
          <p:nvPr/>
        </p:nvSpPr>
        <p:spPr>
          <a:xfrm>
            <a:off x="523598" y="273954"/>
            <a:ext cx="3164450"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1.Introduction</a:t>
            </a:r>
            <a:endParaRPr lang="zh-CN" altLang="en-US" sz="40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61" name="直线"/>
          <p:cNvSpPr>
            <a:spLocks/>
          </p:cNvSpPr>
          <p:nvPr/>
        </p:nvSpPr>
        <p:spPr>
          <a:xfrm flipV="1">
            <a:off x="1229396" y="1055553"/>
            <a:ext cx="8303027" cy="12551"/>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9600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矩形"/>
          <p:cNvSpPr>
            <a:spLocks/>
          </p:cNvSpPr>
          <p:nvPr/>
        </p:nvSpPr>
        <p:spPr>
          <a:xfrm flipH="1">
            <a:off x="375902" y="275522"/>
            <a:ext cx="7017195"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latin typeface="Times New Roman"/>
                <a:ea typeface="华文新魏"/>
                <a:cs typeface="Times New Roman"/>
              </a:rPr>
              <a:t>2.Objectives of the project</a:t>
            </a:r>
            <a:endParaRPr lang="zh-CN" altLang="en-US" sz="4000" b="0" i="0" u="none" strike="noStrike" kern="1200" cap="none" spc="0" baseline="0" dirty="0">
              <a:latin typeface="Times New Roman"/>
              <a:ea typeface="华文新魏"/>
              <a:cs typeface="Times New Roman"/>
            </a:endParaRPr>
          </a:p>
        </p:txBody>
      </p:sp>
      <p:sp>
        <p:nvSpPr>
          <p:cNvPr id="63" name="矩形"/>
          <p:cNvSpPr>
            <a:spLocks/>
          </p:cNvSpPr>
          <p:nvPr/>
        </p:nvSpPr>
        <p:spPr>
          <a:xfrm>
            <a:off x="255394" y="1099517"/>
            <a:ext cx="9338486"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Ø"/>
            </a:pPr>
            <a:r>
              <a:rPr lang="en-US" sz="2100" dirty="0">
                <a:latin typeface="Times New Roman"/>
                <a:ea typeface="宋体"/>
                <a:cs typeface="Times New Roman"/>
              </a:rPr>
              <a:t>To provide accurate translations of text from one language to another. </a:t>
            </a:r>
          </a:p>
          <a:p>
            <a:pPr marL="342900" indent="-342900" algn="just">
              <a:buFont typeface="Wingdings" panose="05000000000000000000" pitchFamily="2" charset="2"/>
              <a:buChar char="Ø"/>
            </a:pPr>
            <a:r>
              <a:rPr lang="en-US" sz="2100" dirty="0">
                <a:latin typeface="Times New Roman"/>
                <a:ea typeface="宋体"/>
                <a:cs typeface="Times New Roman"/>
              </a:rPr>
              <a:t>To identify and correct spelling and grammar mistakes made by the user while typing, so that the text is easier to read and understand.</a:t>
            </a:r>
          </a:p>
          <a:p>
            <a:pPr marL="342900" indent="-34290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 be designed with the aim of providing a user-friendly, regardless of their level of technical knowledge.</a:t>
            </a:r>
          </a:p>
          <a:p>
            <a:pPr marL="342900" indent="-342900" algn="just">
              <a:buFont typeface="Wingdings" panose="05000000000000000000" pitchFamily="2" charset="2"/>
              <a:buChar char="Ø"/>
            </a:pPr>
            <a:r>
              <a:rPr lang="en-US" sz="2100" dirty="0" smtClean="0">
                <a:latin typeface="Times New Roman" panose="02020603050405020304" pitchFamily="18" charset="0"/>
                <a:cs typeface="Times New Roman" panose="02020603050405020304" pitchFamily="18" charset="0"/>
              </a:rPr>
              <a:t>To </a:t>
            </a:r>
            <a:r>
              <a:rPr lang="en-US" sz="2100" dirty="0">
                <a:latin typeface="Times New Roman" panose="02020603050405020304" pitchFamily="18" charset="0"/>
                <a:cs typeface="Times New Roman" panose="02020603050405020304" pitchFamily="18" charset="0"/>
              </a:rPr>
              <a:t>have a platform that provides language learners improve vocabulary and spelling.</a:t>
            </a:r>
          </a:p>
          <a:p>
            <a:pPr marL="342900" indent="-342900" algn="just">
              <a:buFont typeface="Wingdings" panose="05000000000000000000" pitchFamily="2" charset="2"/>
              <a:buChar char="Ø"/>
            </a:pPr>
            <a:r>
              <a:rPr lang="en-US" altLang="zh-CN" sz="2100" b="0" i="0" u="none" strike="noStrike" kern="1200" cap="none" spc="0" baseline="0" dirty="0">
                <a:latin typeface="Times New Roman"/>
                <a:ea typeface="宋体"/>
                <a:cs typeface="Times New Roman"/>
              </a:rPr>
              <a:t>To save time by correcting spelling and translating text</a:t>
            </a:r>
            <a:r>
              <a:rPr lang="en-US" altLang="zh-CN" sz="2100" b="0" i="0" u="none" strike="noStrike" kern="1200" cap="none" spc="0" baseline="0" dirty="0" smtClean="0">
                <a:latin typeface="Times New Roman"/>
                <a:ea typeface="宋体"/>
                <a:cs typeface="Times New Roman"/>
              </a:rPr>
              <a:t>.</a:t>
            </a:r>
          </a:p>
          <a:p>
            <a:pPr marL="342900" indent="-342900" algn="just">
              <a:buFont typeface="Wingdings" panose="05000000000000000000" pitchFamily="2" charset="2"/>
              <a:buChar char="Ø"/>
            </a:pPr>
            <a:r>
              <a:rPr lang="en-US" sz="2100" dirty="0" smtClean="0">
                <a:latin typeface="Times New Roman" pitchFamily="18" charset="0"/>
                <a:cs typeface="Times New Roman" pitchFamily="18" charset="0"/>
              </a:rPr>
              <a:t>To provide users with a fun and engaging way to improve their language skills. It challenges users to form words from a set of letters or guess words from clues, helping them to expand their vocabulary and improve their spelling and grammar</a:t>
            </a:r>
          </a:p>
          <a:p>
            <a:pPr marL="342900" indent="-342900" algn="just">
              <a:buFont typeface="Wingdings" panose="05000000000000000000" pitchFamily="2" charset="2"/>
              <a:buChar char="Ø"/>
            </a:pPr>
            <a:r>
              <a:rPr lang="en-US" sz="2100" dirty="0" smtClean="0">
                <a:latin typeface="Times New Roman" pitchFamily="18" charset="0"/>
                <a:cs typeface="Times New Roman" pitchFamily="18" charset="0"/>
              </a:rPr>
              <a:t>To assist users who have difficulty reading or are visually impaired. It converts written text into speech, allowing users to listen to written content instead of reading it. This feature enhances accessibility and enables users to consume content in a more convenient and efficient way.</a:t>
            </a:r>
            <a:endParaRPr lang="en-US" altLang="zh-CN" sz="2100" i="0" u="none" strike="noStrike" kern="1200" cap="none" spc="0" baseline="0" dirty="0">
              <a:latin typeface="Times New Roman" pitchFamily="18" charset="0"/>
              <a:ea typeface="宋体"/>
              <a:cs typeface="Times New Roman" pitchFamily="18" charset="0"/>
            </a:endParaRPr>
          </a:p>
          <a:p>
            <a:pPr>
              <a:buClr>
                <a:srgbClr val="5FCBEF"/>
              </a:buClr>
              <a:buSzPct val="109000"/>
            </a:pPr>
            <a:endParaRPr lang="zh-CN" altLang="en-US" sz="2100" dirty="0">
              <a:latin typeface="Times New Roman" pitchFamily="18" charset="0"/>
              <a:ea typeface="华文新魏" charset="0"/>
              <a:cs typeface="Times New Roman" pitchFamily="18" charset="0"/>
            </a:endParaRPr>
          </a:p>
        </p:txBody>
      </p:sp>
      <p:sp>
        <p:nvSpPr>
          <p:cNvPr id="64" name="直线"/>
          <p:cNvSpPr>
            <a:spLocks/>
          </p:cNvSpPr>
          <p:nvPr/>
        </p:nvSpPr>
        <p:spPr>
          <a:xfrm>
            <a:off x="1870364" y="1413164"/>
            <a:ext cx="0" cy="0"/>
          </a:xfrm>
          <a:prstGeom prst="line">
            <a:avLst/>
          </a:prstGeom>
          <a:noFill/>
          <a:ln w="12700" cap="rnd" cmpd="sng">
            <a:solidFill>
              <a:srgbClr val="5FCBEF"/>
            </a:solidFill>
            <a:prstDash val="solid"/>
            <a:round/>
          </a:ln>
        </p:spPr>
      </p:sp>
      <p:sp>
        <p:nvSpPr>
          <p:cNvPr id="65" name="直线"/>
          <p:cNvSpPr>
            <a:spLocks/>
          </p:cNvSpPr>
          <p:nvPr/>
        </p:nvSpPr>
        <p:spPr>
          <a:xfrm>
            <a:off x="715468" y="972954"/>
            <a:ext cx="8631382" cy="0"/>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33423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矩形"/>
          <p:cNvSpPr>
            <a:spLocks/>
          </p:cNvSpPr>
          <p:nvPr/>
        </p:nvSpPr>
        <p:spPr>
          <a:xfrm>
            <a:off x="520722" y="321269"/>
            <a:ext cx="5139775"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latin typeface="Times New Roman"/>
                <a:ea typeface="华文新魏"/>
                <a:cs typeface="Times New Roman"/>
              </a:rPr>
              <a:t>3.Scope of our project</a:t>
            </a:r>
            <a:endParaRPr lang="zh-CN" altLang="en-US" sz="2800" b="0" i="0" u="none" strike="noStrike" kern="1200" cap="none" spc="0" baseline="0" dirty="0">
              <a:latin typeface="Times New Roman" panose="02020603050405020304" pitchFamily="18" charset="0"/>
              <a:ea typeface="华文新魏" charset="0"/>
              <a:cs typeface="Times New Roman" panose="02020603050405020304" pitchFamily="18" charset="0"/>
            </a:endParaRPr>
          </a:p>
        </p:txBody>
      </p:sp>
      <p:sp>
        <p:nvSpPr>
          <p:cNvPr id="67" name="矩形"/>
          <p:cNvSpPr>
            <a:spLocks/>
          </p:cNvSpPr>
          <p:nvPr/>
        </p:nvSpPr>
        <p:spPr>
          <a:xfrm>
            <a:off x="419100" y="1219201"/>
            <a:ext cx="9095509"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Ø"/>
            </a:pPr>
            <a:r>
              <a:rPr lang="en-US" altLang="en-US" sz="2100" dirty="0">
                <a:latin typeface="Times New Roman"/>
                <a:ea typeface="宋体"/>
                <a:cs typeface="Times New Roman"/>
              </a:rPr>
              <a:t>Can </a:t>
            </a:r>
            <a:r>
              <a:rPr lang="en-US" sz="2100" dirty="0">
                <a:latin typeface="Times New Roman"/>
                <a:ea typeface="宋体"/>
                <a:cs typeface="Times New Roman"/>
              </a:rPr>
              <a:t>help users learn a new language by providing accurate translations and correcting their mistakes. </a:t>
            </a:r>
          </a:p>
          <a:p>
            <a:pPr marL="342900" indent="-342900" algn="just">
              <a:buFont typeface="Wingdings" panose="05000000000000000000" pitchFamily="2" charset="2"/>
              <a:buChar char="Ø"/>
            </a:pPr>
            <a:r>
              <a:rPr lang="en-US" sz="2100" dirty="0">
                <a:latin typeface="Times New Roman"/>
                <a:ea typeface="宋体"/>
                <a:cs typeface="Times New Roman"/>
              </a:rPr>
              <a:t>Can be especially useful for people who are not native speakers of the language they are writing in.</a:t>
            </a:r>
            <a:endParaRPr lang="en-US" sz="2100" b="0" i="0" u="none" strike="noStrike" kern="1200" cap="none" spc="0" baseline="0" dirty="0">
              <a:solidFill>
                <a:schemeClr val="tx1"/>
              </a:solidFill>
              <a:latin typeface="Times New Roman"/>
              <a:ea typeface="宋体"/>
              <a:cs typeface="Times New Roman"/>
            </a:endParaRPr>
          </a:p>
          <a:p>
            <a:pPr marL="342900" indent="-342900" algn="just">
              <a:buFont typeface="Wingdings" panose="05000000000000000000" pitchFamily="2" charset="2"/>
              <a:buChar char="Ø"/>
            </a:pPr>
            <a:r>
              <a:rPr lang="en-US" sz="2100" dirty="0">
                <a:latin typeface="Times New Roman"/>
                <a:ea typeface="宋体"/>
                <a:cs typeface="Times New Roman"/>
              </a:rPr>
              <a:t>Can help ensure that the content is accurately translated and free of errors, making it easier for people to access and understand the information.</a:t>
            </a:r>
          </a:p>
          <a:p>
            <a:pPr marL="342900" indent="-342900" algn="just">
              <a:buFont typeface="Wingdings" panose="05000000000000000000" pitchFamily="2" charset="2"/>
              <a:buChar char="Ø"/>
            </a:pPr>
            <a:r>
              <a:rPr lang="en-US" sz="2100" dirty="0">
                <a:latin typeface="Times New Roman"/>
                <a:ea typeface="宋体"/>
                <a:cs typeface="Times New Roman"/>
              </a:rPr>
              <a:t>Can Provide accurate definitions and additional features to help users search for definitions in </a:t>
            </a:r>
            <a:r>
              <a:rPr lang="en-US" sz="2100" dirty="0" smtClean="0">
                <a:latin typeface="Times New Roman"/>
                <a:ea typeface="宋体"/>
                <a:cs typeface="Times New Roman"/>
              </a:rPr>
              <a:t>real-time</a:t>
            </a:r>
          </a:p>
          <a:p>
            <a:pPr marL="342900" indent="-342900" algn="just">
              <a:buFont typeface="Wingdings" panose="05000000000000000000" pitchFamily="2" charset="2"/>
              <a:buChar char="Ø"/>
            </a:pPr>
            <a:r>
              <a:rPr lang="en-US" sz="2100" dirty="0" smtClean="0">
                <a:latin typeface="Times New Roman"/>
                <a:ea typeface="宋体"/>
                <a:cs typeface="Times New Roman"/>
              </a:rPr>
              <a:t>Can help users develop their language and spelling skills by providing guidance and tools to help them construct and predict words.</a:t>
            </a:r>
          </a:p>
          <a:p>
            <a:pPr marL="342900" indent="-342900" algn="just">
              <a:buFont typeface="Wingdings" panose="05000000000000000000" pitchFamily="2" charset="2"/>
              <a:buChar char="Ø"/>
            </a:pPr>
            <a:r>
              <a:rPr lang="en-US" sz="2100" dirty="0" smtClean="0">
                <a:latin typeface="Times New Roman"/>
                <a:ea typeface="宋体"/>
                <a:cs typeface="Times New Roman"/>
              </a:rPr>
              <a:t>Can help users translate written text into spoken words.</a:t>
            </a:r>
          </a:p>
          <a:p>
            <a:pPr marL="342900" indent="-342900" algn="just">
              <a:buFont typeface="Wingdings" panose="05000000000000000000" pitchFamily="2" charset="2"/>
              <a:buChar char="Ø"/>
            </a:pPr>
            <a:r>
              <a:rPr lang="en-US" sz="2100" dirty="0" smtClean="0">
                <a:latin typeface="Times New Roman" pitchFamily="18" charset="0"/>
                <a:ea typeface="宋体"/>
                <a:cs typeface="Times New Roman" pitchFamily="18" charset="0"/>
              </a:rPr>
              <a:t>C</a:t>
            </a:r>
            <a:r>
              <a:rPr lang="en-US" sz="2100" dirty="0" smtClean="0">
                <a:latin typeface="Times New Roman" pitchFamily="18" charset="0"/>
                <a:cs typeface="Times New Roman" pitchFamily="18" charset="0"/>
              </a:rPr>
              <a:t>an help individuals with visual impairments or reading challenges, as well as language learners who want to hear the correct pronunciation of words and phrases.</a:t>
            </a:r>
          </a:p>
          <a:p>
            <a:pPr marL="342900" indent="-342900" algn="just">
              <a:buFont typeface="Wingdings" panose="05000000000000000000" pitchFamily="2" charset="2"/>
              <a:buChar char="Ø"/>
            </a:pPr>
            <a:endParaRPr lang="en-US" sz="2100" dirty="0" smtClean="0">
              <a:latin typeface="Times New Roman"/>
              <a:ea typeface="宋体"/>
              <a:cs typeface="Times New Roman"/>
            </a:endParaRPr>
          </a:p>
          <a:p>
            <a:pPr marL="342900" indent="-342900" algn="just">
              <a:buFont typeface="Wingdings" panose="05000000000000000000" pitchFamily="2" charset="2"/>
              <a:buChar char="Ø"/>
            </a:pPr>
            <a:endParaRPr lang="en-US" sz="2100" dirty="0" smtClean="0">
              <a:latin typeface="Times New Roman"/>
              <a:ea typeface="宋体"/>
              <a:cs typeface="Times New Roman"/>
            </a:endParaRPr>
          </a:p>
        </p:txBody>
      </p:sp>
      <p:sp>
        <p:nvSpPr>
          <p:cNvPr id="68" name="直线"/>
          <p:cNvSpPr>
            <a:spLocks/>
          </p:cNvSpPr>
          <p:nvPr/>
        </p:nvSpPr>
        <p:spPr>
          <a:xfrm>
            <a:off x="995174" y="1045773"/>
            <a:ext cx="8264235" cy="0"/>
          </a:xfrm>
          <a:prstGeom prst="line">
            <a:avLst/>
          </a:prstGeom>
          <a:noFill/>
          <a:ln w="19050" cap="rnd" cmpd="sng">
            <a:solidFill>
              <a:srgbClr val="2E83C3"/>
            </a:solidFill>
            <a:prstDash val="solid"/>
            <a:round/>
          </a:ln>
        </p:spPr>
      </p:sp>
    </p:spTree>
    <p:extLst>
      <p:ext uri="{BB962C8B-B14F-4D97-AF65-F5344CB8AC3E}">
        <p14:creationId xmlns:p14="http://schemas.microsoft.com/office/powerpoint/2010/main" val="112008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矩形"/>
          <p:cNvSpPr>
            <a:spLocks/>
          </p:cNvSpPr>
          <p:nvPr/>
        </p:nvSpPr>
        <p:spPr>
          <a:xfrm>
            <a:off x="303231" y="134470"/>
            <a:ext cx="5196762"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4000" b="0" i="0" u="none" strike="noStrike" kern="1200" cap="none" spc="0" baseline="0" dirty="0">
                <a:latin typeface="Times New Roman"/>
                <a:ea typeface="华文新魏"/>
                <a:cs typeface="Times New Roman"/>
              </a:rPr>
              <a:t>4.Features/Functionality</a:t>
            </a:r>
            <a:r>
              <a:rPr lang="en-US" altLang="zh-CN" sz="4000" dirty="0">
                <a:latin typeface="Times New Roman"/>
                <a:ea typeface="华文新魏"/>
                <a:cs typeface="Times New Roman"/>
              </a:rPr>
              <a:t> </a:t>
            </a:r>
            <a:endParaRPr lang="zh-CN" altLang="en-US" sz="32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0" name="直线"/>
          <p:cNvSpPr>
            <a:spLocks/>
          </p:cNvSpPr>
          <p:nvPr/>
        </p:nvSpPr>
        <p:spPr>
          <a:xfrm flipV="1">
            <a:off x="540327" y="872835"/>
            <a:ext cx="8589818" cy="13854"/>
          </a:xfrm>
          <a:prstGeom prst="line">
            <a:avLst/>
          </a:prstGeom>
          <a:noFill/>
          <a:ln w="19050" cap="rnd" cmpd="sng">
            <a:solidFill>
              <a:srgbClr val="2E83C3"/>
            </a:solidFill>
            <a:prstDash val="solid"/>
            <a:round/>
          </a:ln>
        </p:spPr>
      </p:sp>
      <p:sp>
        <p:nvSpPr>
          <p:cNvPr id="71" name="矩形"/>
          <p:cNvSpPr>
            <a:spLocks/>
          </p:cNvSpPr>
          <p:nvPr/>
        </p:nvSpPr>
        <p:spPr>
          <a:xfrm>
            <a:off x="307074" y="1022352"/>
            <a:ext cx="9056324" cy="58939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Ø"/>
            </a:pPr>
            <a:r>
              <a:rPr lang="en-US" sz="2100" dirty="0">
                <a:latin typeface="Times New Roman" panose="02020603050405020304" pitchFamily="18" charset="0"/>
                <a:ea typeface="宋体"/>
                <a:cs typeface="Times New Roman" panose="02020603050405020304" pitchFamily="18" charset="0"/>
              </a:rPr>
              <a:t>The utility will be able to provide users with accurate translations of the text into different languages. </a:t>
            </a:r>
            <a:endParaRPr lang="en-US" sz="21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Times New Roman" panose="02020603050405020304" pitchFamily="18" charset="0"/>
                <a:ea typeface="宋体"/>
                <a:cs typeface="Times New Roman" panose="02020603050405020304" pitchFamily="18" charset="0"/>
              </a:rPr>
              <a:t>It will also be able to auto-correct any mistakes made in the text. The utility will also be able to support a variety of languages from around the world.</a:t>
            </a:r>
          </a:p>
          <a:p>
            <a:pPr marL="342900" indent="-342900" algn="just">
              <a:buFont typeface="Wingdings" panose="05000000000000000000" pitchFamily="2" charset="2"/>
              <a:buChar char="Ø"/>
            </a:pPr>
            <a:r>
              <a:rPr lang="en-US" sz="2100" dirty="0">
                <a:latin typeface="Times New Roman" panose="02020603050405020304" pitchFamily="18" charset="0"/>
                <a:ea typeface="宋体"/>
                <a:cs typeface="Times New Roman" panose="02020603050405020304" pitchFamily="18" charset="0"/>
              </a:rPr>
              <a:t>It will also help reduce the amount of time spent correcting mistakes in the text.</a:t>
            </a:r>
          </a:p>
          <a:p>
            <a:pPr marL="342900" indent="-342900" algn="just">
              <a:buFont typeface="Wingdings"/>
              <a:buChar char="Ø"/>
            </a:pPr>
            <a:r>
              <a:rPr lang="en-US" sz="2100" dirty="0">
                <a:latin typeface="Times New Roman" panose="02020603050405020304" pitchFamily="18" charset="0"/>
                <a:ea typeface="宋体"/>
                <a:cs typeface="Times New Roman" panose="02020603050405020304" pitchFamily="18" charset="0"/>
              </a:rPr>
              <a:t>The design of it will be modern, with a focus on simplicity and ease of use. All features will be easy to find and use</a:t>
            </a:r>
          </a:p>
          <a:p>
            <a:pPr marL="342900" indent="-342900" algn="just">
              <a:buFont typeface="Wingdings"/>
              <a:buChar char="Ø"/>
            </a:pPr>
            <a:r>
              <a:rPr lang="en-US" sz="2100" dirty="0">
                <a:latin typeface="Times New Roman" panose="02020603050405020304" pitchFamily="18" charset="0"/>
                <a:ea typeface="宋体"/>
                <a:cs typeface="Times New Roman" panose="02020603050405020304" pitchFamily="18" charset="0"/>
              </a:rPr>
              <a:t>The system will allow users to look up definitions of words they are unsure of or unfamiliar with. </a:t>
            </a:r>
          </a:p>
          <a:p>
            <a:pPr marL="342900" indent="-342900" algn="just">
              <a:buFont typeface="Wingdings" pitchFamily="2" charset="2"/>
              <a:buChar char="Ø"/>
            </a:pPr>
            <a:r>
              <a:rPr lang="en-US" sz="2100" dirty="0" smtClean="0">
                <a:latin typeface="Times New Roman" pitchFamily="18" charset="0"/>
                <a:cs typeface="Times New Roman" pitchFamily="18" charset="0"/>
              </a:rPr>
              <a:t>The system features a word game that allows users to exercise and increase their vocabulary in several languages. </a:t>
            </a:r>
          </a:p>
          <a:p>
            <a:pPr marL="342900" indent="-342900" algn="just">
              <a:buFont typeface="Wingdings" pitchFamily="2" charset="2"/>
              <a:buChar char="Ø"/>
            </a:pPr>
            <a:r>
              <a:rPr lang="en-US" sz="2100" dirty="0" smtClean="0">
                <a:latin typeface="Times New Roman" pitchFamily="18" charset="0"/>
                <a:cs typeface="Times New Roman" pitchFamily="18" charset="0"/>
              </a:rPr>
              <a:t>This feature can make learning new words and phrases more enjoyable and engaging.</a:t>
            </a:r>
          </a:p>
          <a:p>
            <a:pPr marL="342900" indent="-342900" algn="just">
              <a:buFont typeface="Wingdings" pitchFamily="2" charset="2"/>
              <a:buChar char="Ø"/>
            </a:pPr>
            <a:r>
              <a:rPr lang="en-US" sz="2100" dirty="0" smtClean="0">
                <a:latin typeface="Times New Roman" pitchFamily="18" charset="0"/>
                <a:cs typeface="Times New Roman" pitchFamily="18" charset="0"/>
              </a:rPr>
              <a:t>The Feature can help users listen to the translated text or the definition of a word using the system's text-to-speech capability. This function can be beneficial for people who have difficulties reading or pronouncing words in another language.</a:t>
            </a:r>
            <a:endParaRPr lang="en-US" sz="2100" dirty="0">
              <a:latin typeface="Times New Roman" pitchFamily="18"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Bell MT" pitchFamily="18" charset="0"/>
              <a:ea typeface="华文新魏" charset="0"/>
              <a:cs typeface="Trebuchet MS" charset="0"/>
            </a:endParaRPr>
          </a:p>
        </p:txBody>
      </p:sp>
    </p:spTree>
    <p:extLst>
      <p:ext uri="{BB962C8B-B14F-4D97-AF65-F5344CB8AC3E}">
        <p14:creationId xmlns:p14="http://schemas.microsoft.com/office/powerpoint/2010/main" val="113220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矩形"/>
          <p:cNvSpPr>
            <a:spLocks/>
          </p:cNvSpPr>
          <p:nvPr/>
        </p:nvSpPr>
        <p:spPr>
          <a:xfrm>
            <a:off x="513551" y="317547"/>
            <a:ext cx="5401636"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latin typeface="Times New Roman"/>
                <a:ea typeface="华文新魏"/>
                <a:cs typeface="Times New Roman"/>
              </a:rPr>
              <a:t>5. Project outcomes</a:t>
            </a:r>
            <a:endParaRPr lang="zh-CN" altLang="en-US" sz="4000" b="0" i="0" u="none" strike="noStrike" kern="1200" cap="none" spc="0" baseline="0" dirty="0">
              <a:latin typeface="Times New Roman"/>
              <a:ea typeface="华文新魏"/>
              <a:cs typeface="Times New Roman"/>
            </a:endParaRPr>
          </a:p>
        </p:txBody>
      </p:sp>
      <p:sp>
        <p:nvSpPr>
          <p:cNvPr id="73" name="直线"/>
          <p:cNvSpPr>
            <a:spLocks/>
          </p:cNvSpPr>
          <p:nvPr/>
        </p:nvSpPr>
        <p:spPr>
          <a:xfrm>
            <a:off x="1268941" y="1099559"/>
            <a:ext cx="8024884" cy="0"/>
          </a:xfrm>
          <a:prstGeom prst="line">
            <a:avLst/>
          </a:prstGeom>
          <a:noFill/>
          <a:ln w="19050" cap="rnd" cmpd="sng">
            <a:solidFill>
              <a:srgbClr val="2E83C3"/>
            </a:solidFill>
            <a:prstDash val="solid"/>
            <a:round/>
          </a:ln>
        </p:spPr>
      </p:sp>
      <p:sp>
        <p:nvSpPr>
          <p:cNvPr id="2" name="TextBox 1">
            <a:extLst>
              <a:ext uri="{FF2B5EF4-FFF2-40B4-BE49-F238E27FC236}">
                <a16:creationId xmlns:a16="http://schemas.microsoft.com/office/drawing/2014/main" xmlns="" id="{BF791665-D7CF-C3CA-40ED-C54E3AD18EF9}"/>
              </a:ext>
            </a:extLst>
          </p:cNvPr>
          <p:cNvSpPr txBox="1"/>
          <p:nvPr/>
        </p:nvSpPr>
        <p:spPr>
          <a:xfrm>
            <a:off x="751355" y="1325763"/>
            <a:ext cx="8243120" cy="4678204"/>
          </a:xfrm>
          <a:prstGeom prst="rect">
            <a:avLst/>
          </a:prstGeom>
          <a:noFill/>
        </p:spPr>
        <p:txBody>
          <a:bodyPr wrap="square" lIns="91440" tIns="45720" rIns="91440" bIns="45720" rtlCol="0" anchor="t">
            <a:spAutoFit/>
          </a:bodyPr>
          <a:lstStyle/>
          <a:p>
            <a:pPr marL="342900" indent="-342900" algn="just">
              <a:spcAft>
                <a:spcPts val="600"/>
              </a:spcAft>
              <a:buFont typeface="Wingdings" panose="05000000000000000000" pitchFamily="2" charset="2"/>
              <a:buChar char="Ø"/>
            </a:pPr>
            <a:r>
              <a:rPr lang="en-US" sz="2100" dirty="0">
                <a:latin typeface="Times New Roman"/>
                <a:ea typeface="宋体"/>
                <a:cs typeface="Times New Roman"/>
              </a:rPr>
              <a:t>To provide users with a powerful tool to help them communicate in multiple languages and auto-correct mistakes.</a:t>
            </a:r>
          </a:p>
          <a:p>
            <a:pPr marL="342900" indent="-342900" algn="just">
              <a:spcAft>
                <a:spcPts val="600"/>
              </a:spcAft>
              <a:buFont typeface="Wingdings" panose="05000000000000000000" pitchFamily="2" charset="2"/>
              <a:buChar char="Ø"/>
            </a:pPr>
            <a:r>
              <a:rPr lang="en-US" sz="2100" dirty="0">
                <a:latin typeface="Times New Roman"/>
                <a:ea typeface="宋体"/>
                <a:cs typeface="Times New Roman"/>
              </a:rPr>
              <a:t>To reduce the time and effort needed to communicate in different languages and will help users become more proficient in their use of language</a:t>
            </a:r>
            <a:r>
              <a:rPr lang="en-US" sz="2100" dirty="0" smtClean="0">
                <a:latin typeface="Times New Roman"/>
                <a:ea typeface="宋体"/>
                <a:cs typeface="Times New Roman"/>
              </a:rPr>
              <a:t>.</a:t>
            </a:r>
            <a:endParaRPr lang="en-US" sz="2100" dirty="0">
              <a:latin typeface="Times New Roman"/>
              <a:ea typeface="宋体"/>
              <a:cs typeface="Times New Roman"/>
            </a:endParaRPr>
          </a:p>
          <a:p>
            <a:pPr marL="342900" indent="-342900" algn="just">
              <a:spcAft>
                <a:spcPts val="600"/>
              </a:spcAft>
              <a:buFont typeface="Wingdings" panose="05000000000000000000" pitchFamily="2" charset="2"/>
              <a:buChar char="Ø"/>
            </a:pPr>
            <a:r>
              <a:rPr lang="en-US" sz="2100" dirty="0">
                <a:latin typeface="Times New Roman"/>
                <a:ea typeface="宋体"/>
                <a:cs typeface="Times New Roman"/>
              </a:rPr>
              <a:t>To allow users to learn new words and phrases, expanding their vocabulary and improving their language skills.</a:t>
            </a:r>
          </a:p>
          <a:p>
            <a:pPr marL="342900" indent="-342900" algn="just">
              <a:spcAft>
                <a:spcPts val="600"/>
              </a:spcAft>
              <a:buFont typeface="Wingdings" panose="05000000000000000000" pitchFamily="2" charset="2"/>
              <a:buChar char="Ø"/>
            </a:pPr>
            <a:r>
              <a:rPr lang="en-US" sz="2100" dirty="0">
                <a:latin typeface="Times New Roman"/>
                <a:ea typeface="宋体"/>
                <a:cs typeface="Times New Roman"/>
              </a:rPr>
              <a:t>To save time for users in terms of language translation, spell checking, and dictionary search, making their work more efficient</a:t>
            </a:r>
            <a:r>
              <a:rPr lang="en-US" sz="2100" dirty="0" smtClean="0">
                <a:latin typeface="Times New Roman"/>
                <a:ea typeface="宋体"/>
                <a:cs typeface="Times New Roman"/>
              </a:rPr>
              <a:t>.</a:t>
            </a:r>
          </a:p>
          <a:p>
            <a:pPr marL="342900" indent="-342900" algn="just">
              <a:spcAft>
                <a:spcPts val="600"/>
              </a:spcAft>
              <a:buFont typeface="Wingdings" panose="05000000000000000000" pitchFamily="2" charset="2"/>
              <a:buChar char="Ø"/>
            </a:pPr>
            <a:r>
              <a:rPr lang="en-IN" sz="2100" dirty="0" smtClean="0">
                <a:latin typeface="Times New Roman"/>
                <a:ea typeface="宋体"/>
                <a:cs typeface="Times New Roman"/>
              </a:rPr>
              <a:t>To help users boost up their language skills and expand their vocabulary.</a:t>
            </a:r>
          </a:p>
          <a:p>
            <a:pPr marL="342900" indent="-342900" algn="just">
              <a:spcAft>
                <a:spcPts val="600"/>
              </a:spcAft>
              <a:buFont typeface="Wingdings" panose="05000000000000000000" pitchFamily="2" charset="2"/>
              <a:buChar char="Ø"/>
            </a:pPr>
            <a:r>
              <a:rPr lang="en-IN" sz="2100" dirty="0" smtClean="0">
                <a:latin typeface="Times New Roman"/>
                <a:ea typeface="宋体"/>
                <a:cs typeface="Times New Roman"/>
              </a:rPr>
              <a:t>To help users who have difficulty in reading, allowing them to listen to the translated or correct text.</a:t>
            </a:r>
            <a:endParaRPr lang="en-US" sz="2100" dirty="0">
              <a:latin typeface="Times New Roman"/>
              <a:ea typeface="宋体"/>
              <a:cs typeface="Times New Roman"/>
            </a:endParaRPr>
          </a:p>
        </p:txBody>
      </p:sp>
    </p:spTree>
    <p:extLst>
      <p:ext uri="{BB962C8B-B14F-4D97-AF65-F5344CB8AC3E}">
        <p14:creationId xmlns:p14="http://schemas.microsoft.com/office/powerpoint/2010/main" val="193385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矩形"/>
          <p:cNvSpPr>
            <a:spLocks/>
          </p:cNvSpPr>
          <p:nvPr/>
        </p:nvSpPr>
        <p:spPr>
          <a:xfrm flipH="1">
            <a:off x="635449" y="467768"/>
            <a:ext cx="4412186"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dirty="0">
                <a:latin typeface="Times New Roman"/>
                <a:ea typeface="华文新魏"/>
                <a:cs typeface="Times New Roman"/>
              </a:rPr>
              <a:t>6. Technology Stack</a:t>
            </a:r>
            <a:endParaRPr lang="zh-CN" altLang="en-US" sz="4000" b="0" i="0" u="none" strike="noStrike" kern="1200" cap="none" spc="0" baseline="0" dirty="0">
              <a:latin typeface="Times New Roman"/>
              <a:ea typeface="华文新魏"/>
              <a:cs typeface="Times New Roman"/>
            </a:endParaRPr>
          </a:p>
        </p:txBody>
      </p:sp>
      <p:sp>
        <p:nvSpPr>
          <p:cNvPr id="76" name="矩形"/>
          <p:cNvSpPr>
            <a:spLocks/>
          </p:cNvSpPr>
          <p:nvPr/>
        </p:nvSpPr>
        <p:spPr>
          <a:xfrm>
            <a:off x="1283622" y="1884219"/>
            <a:ext cx="7772400" cy="1323439"/>
          </a:xfrm>
          <a:prstGeom prst="rect">
            <a:avLst/>
          </a:prstGeom>
          <a:noFill/>
          <a:ln w="12700" cap="flat" cmpd="sng">
            <a:noFill/>
            <a:prstDash val="solid"/>
            <a:miter/>
          </a:ln>
        </p:spPr>
        <p:txBody>
          <a:bodyPr vert="horz" wrap="square" lIns="91440" tIns="45720" rIns="91440" bIns="45720" numCol="4" anchor="t" anchorCtr="0">
            <a:prstTxWarp prst="textNoShape">
              <a:avLst/>
            </a:prstTxWarp>
            <a:spAutoFit/>
          </a:bodyPr>
          <a:lstStyle/>
          <a:p>
            <a:pPr marL="342900" indent="-342900" algn="just">
              <a:lnSpc>
                <a:spcPct val="100000"/>
              </a:lnSpc>
              <a:spcBef>
                <a:spcPts val="0"/>
              </a:spcBef>
              <a:spcAft>
                <a:spcPts val="0"/>
              </a:spcAft>
              <a:buFont typeface="Wingdings" panose="05000000000000000000" pitchFamily="2" charset="2"/>
              <a:buChar char="§"/>
            </a:pPr>
            <a:r>
              <a:rPr lang="en-US" altLang="zh-CN" sz="200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rPr>
              <a:t>Python</a:t>
            </a:r>
          </a:p>
          <a:p>
            <a:pPr marL="342900" indent="-342900" algn="just">
              <a:lnSpc>
                <a:spcPct val="100000"/>
              </a:lnSpc>
              <a:spcBef>
                <a:spcPts val="0"/>
              </a:spcBef>
              <a:spcAft>
                <a:spcPts val="0"/>
              </a:spcAft>
              <a:buFont typeface="Wingdings" panose="05000000000000000000" pitchFamily="2" charset="2"/>
              <a:buChar char="§"/>
            </a:pPr>
            <a:endParaRPr lang="en-US" altLang="zh-CN" sz="200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endParaRPr lang="en-US" altLang="zh-CN" sz="2000" dirty="0">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endParaRPr lang="en-US" altLang="zh-CN" sz="2000" dirty="0">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r>
              <a:rPr lang="en-US" altLang="zh-CN" sz="2000" dirty="0">
                <a:latin typeface="Times New Roman" panose="02020603050405020304" pitchFamily="18" charset="0"/>
                <a:ea typeface="华文新魏" charset="0"/>
                <a:cs typeface="Times New Roman" panose="02020603050405020304" pitchFamily="18" charset="0"/>
              </a:rPr>
              <a:t>PyCharm IDE</a:t>
            </a:r>
          </a:p>
          <a:p>
            <a:pPr marL="285750" indent="-285750" algn="just">
              <a:lnSpc>
                <a:spcPct val="100000"/>
              </a:lnSpc>
              <a:spcBef>
                <a:spcPts val="0"/>
              </a:spcBef>
              <a:spcAft>
                <a:spcPts val="0"/>
              </a:spcAft>
              <a:buFont typeface="Wingdings" panose="05000000000000000000" pitchFamily="2" charset="2"/>
              <a:buChar char="§"/>
            </a:pPr>
            <a:endParaRPr lang="en-US" altLang="zh-CN" sz="2000" dirty="0">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endParaRPr lang="en-US" altLang="zh-CN" sz="2000" dirty="0">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endParaRPr lang="en-US" altLang="zh-CN" sz="2000" dirty="0">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r>
              <a:rPr lang="en-US" altLang="zh-CN" sz="2000" dirty="0" err="1">
                <a:latin typeface="Times New Roman" panose="02020603050405020304" pitchFamily="18" charset="0"/>
                <a:ea typeface="华文新魏" charset="0"/>
                <a:cs typeface="Times New Roman" panose="02020603050405020304" pitchFamily="18" charset="0"/>
              </a:rPr>
              <a:t>Tkinter</a:t>
            </a:r>
            <a:r>
              <a:rPr lang="en-US" altLang="zh-CN" sz="2000" dirty="0">
                <a:latin typeface="Times New Roman" panose="02020603050405020304" pitchFamily="18" charset="0"/>
                <a:ea typeface="华文新魏" charset="0"/>
                <a:cs typeface="Times New Roman" panose="02020603050405020304" pitchFamily="18" charset="0"/>
              </a:rPr>
              <a:t>                       </a:t>
            </a:r>
          </a:p>
          <a:p>
            <a:pPr algn="just">
              <a:lnSpc>
                <a:spcPct val="100000"/>
              </a:lnSpc>
              <a:spcBef>
                <a:spcPts val="0"/>
              </a:spcBef>
              <a:spcAft>
                <a:spcPts val="0"/>
              </a:spcAft>
            </a:pPr>
            <a:endParaRPr lang="en-US" altLang="zh-CN" sz="2000" dirty="0">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endParaRPr lang="en-US" altLang="zh-CN" sz="200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
            </a:pPr>
            <a:endParaRPr lang="en-US" altLang="zh-CN" sz="2000" dirty="0">
              <a:latin typeface="Times New Roman" panose="02020603050405020304" pitchFamily="18" charset="0"/>
              <a:ea typeface="华文新魏" charset="0"/>
              <a:cs typeface="Times New Roman" panose="02020603050405020304" pitchFamily="18" charset="0"/>
            </a:endParaRPr>
          </a:p>
          <a:p>
            <a:pPr algn="just">
              <a:lnSpc>
                <a:spcPct val="100000"/>
              </a:lnSpc>
              <a:spcBef>
                <a:spcPts val="0"/>
              </a:spcBef>
              <a:spcAft>
                <a:spcPts val="0"/>
              </a:spcAft>
            </a:pPr>
            <a:endParaRPr lang="en-US" altLang="zh-CN" sz="200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1800" b="0" i="0" u="none" strike="noStrike" kern="1200" cap="none" spc="0" baseline="0" dirty="0">
              <a:solidFill>
                <a:schemeClr val="tx1"/>
              </a:solidFill>
              <a:latin typeface="Times New Roman" panose="02020603050405020304" pitchFamily="18" charset="0"/>
              <a:ea typeface="华文新魏" charset="0"/>
              <a:cs typeface="Times New Roman" panose="02020603050405020304" pitchFamily="18" charset="0"/>
            </a:endParaRPr>
          </a:p>
        </p:txBody>
      </p:sp>
      <p:sp>
        <p:nvSpPr>
          <p:cNvPr id="77" name="直线"/>
          <p:cNvSpPr>
            <a:spLocks/>
          </p:cNvSpPr>
          <p:nvPr/>
        </p:nvSpPr>
        <p:spPr>
          <a:xfrm flipV="1">
            <a:off x="841003" y="1108646"/>
            <a:ext cx="8501840" cy="10970"/>
          </a:xfrm>
          <a:prstGeom prst="line">
            <a:avLst/>
          </a:prstGeom>
          <a:noFill/>
          <a:ln w="19050" cap="rnd" cmpd="sng">
            <a:solidFill>
              <a:srgbClr val="2E83C3"/>
            </a:solidFill>
            <a:prstDash val="solid"/>
            <a:round/>
          </a:ln>
        </p:spPr>
      </p:sp>
      <p:pic>
        <p:nvPicPr>
          <p:cNvPr id="3" name="Picture 2">
            <a:extLst>
              <a:ext uri="{FF2B5EF4-FFF2-40B4-BE49-F238E27FC236}">
                <a16:creationId xmlns:a16="http://schemas.microsoft.com/office/drawing/2014/main" xmlns="" id="{73D9B4DB-FACB-2955-031B-95EE2583764D}"/>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115572" y="2495008"/>
            <a:ext cx="1623181" cy="1514755"/>
          </a:xfrm>
          <a:prstGeom prst="rect">
            <a:avLst/>
          </a:prstGeom>
        </p:spPr>
      </p:pic>
      <p:pic>
        <p:nvPicPr>
          <p:cNvPr id="6" name="Picture 5">
            <a:extLst>
              <a:ext uri="{FF2B5EF4-FFF2-40B4-BE49-F238E27FC236}">
                <a16:creationId xmlns:a16="http://schemas.microsoft.com/office/drawing/2014/main" xmlns="" id="{5CD99687-776D-7215-BBAD-1FC79786F93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3467789" y="2405553"/>
            <a:ext cx="1623181" cy="1510670"/>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1078" y="2405553"/>
            <a:ext cx="1745078" cy="1566448"/>
          </a:xfrm>
          <a:prstGeom prst="rect">
            <a:avLst/>
          </a:prstGeom>
        </p:spPr>
      </p:pic>
    </p:spTree>
    <p:extLst>
      <p:ext uri="{BB962C8B-B14F-4D97-AF65-F5344CB8AC3E}">
        <p14:creationId xmlns:p14="http://schemas.microsoft.com/office/powerpoint/2010/main" val="179965931"/>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1504</TotalTime>
  <Words>411</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宋体</vt:lpstr>
      <vt:lpstr>Arial</vt:lpstr>
      <vt:lpstr>Bell MT</vt:lpstr>
      <vt:lpstr>Droid Sans</vt:lpstr>
      <vt:lpstr>方正姚体</vt:lpstr>
      <vt:lpstr>Lucida Sans</vt:lpstr>
      <vt:lpstr>华文新魏</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Shivani A</dc:creator>
  <cp:lastModifiedBy>HP</cp:lastModifiedBy>
  <cp:revision>317</cp:revision>
  <dcterms:created xsi:type="dcterms:W3CDTF">2022-08-28T07:26:34Z</dcterms:created>
  <dcterms:modified xsi:type="dcterms:W3CDTF">2023-04-26T09:29:15Z</dcterms:modified>
</cp:coreProperties>
</file>