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79" r:id="rId3"/>
    <p:sldId id="280" r:id="rId4"/>
    <p:sldId id="281" r:id="rId5"/>
    <p:sldId id="294" r:id="rId6"/>
    <p:sldId id="295" r:id="rId7"/>
    <p:sldId id="296" r:id="rId8"/>
    <p:sldId id="297" r:id="rId9"/>
    <p:sldId id="299" r:id="rId10"/>
    <p:sldId id="300" r:id="rId11"/>
    <p:sldId id="301" r:id="rId12"/>
    <p:sldId id="302"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sz="2400" dirty="0"/>
              <a:t>AGRICULTURE USING MODERN TECHNOLOGIES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sz="1600" dirty="0"/>
              <a:t>PRESENTED BY-</a:t>
            </a:r>
          </a:p>
          <a:p>
            <a:r>
              <a:rPr lang="en-US" sz="1600" dirty="0"/>
              <a:t>DARSHAN SINGH CHAUHAN</a:t>
            </a:r>
          </a:p>
          <a:p>
            <a:r>
              <a:rPr lang="en-US" sz="1600" dirty="0"/>
              <a:t>BATCH 15 CSE-17</a:t>
            </a:r>
          </a:p>
          <a:p>
            <a:endParaRPr lang="en-US" sz="16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01485" y="762684"/>
            <a:ext cx="6400800" cy="768096"/>
          </a:xfrm>
        </p:spPr>
        <p:txBody>
          <a:bodyPr/>
          <a:lstStyle/>
          <a:p>
            <a:r>
              <a:rPr lang="en-US" sz="2400" b="1" dirty="0">
                <a:solidFill>
                  <a:schemeClr val="accent6"/>
                </a:solidFill>
                <a:latin typeface="Arial Black" panose="020B0604020202020204" pitchFamily="34" charset="0"/>
                <a:cs typeface="Arial Black" panose="020B0604020202020204" pitchFamily="34" charset="0"/>
              </a:rPr>
              <a:t>NEED TO IMPROVE AGRICULTURAL TECHNIQUES</a:t>
            </a:r>
            <a:br>
              <a:rPr lang="en-US" sz="24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477347" y="1704516"/>
            <a:ext cx="6400800" cy="512064"/>
          </a:xfrm>
        </p:spPr>
        <p:txBody>
          <a:bodyPr/>
          <a:lstStyle/>
          <a:p>
            <a:pPr marL="342900" indent="-342900" algn="l">
              <a:buFont typeface="Wingdings" panose="05000000000000000000" pitchFamily="2" charset="2"/>
              <a:buChar char="Ø"/>
            </a:pPr>
            <a:r>
              <a:rPr lang="en-US" sz="1800" b="0" i="0" dirty="0">
                <a:effectLst/>
                <a:latin typeface="Roboto" panose="02000000000000000000" pitchFamily="2" charset="0"/>
              </a:rPr>
              <a:t>NEED TO IMPROVE AGRICULTURAL TECHNIQUES</a:t>
            </a:r>
          </a:p>
          <a:p>
            <a:pPr marL="342900" indent="-342900" algn="l">
              <a:buFont typeface="Wingdings" panose="05000000000000000000" pitchFamily="2" charset="2"/>
              <a:buChar char="Ø"/>
            </a:pPr>
            <a:endParaRPr lang="en-US" sz="1800" b="0" i="0" dirty="0">
              <a:effectLst/>
              <a:latin typeface="Roboto" panose="02000000000000000000" pitchFamily="2" charset="0"/>
            </a:endParaRPr>
          </a:p>
          <a:p>
            <a:pPr marL="342900" indent="-342900" algn="l">
              <a:buFont typeface="Wingdings" panose="05000000000000000000" pitchFamily="2" charset="2"/>
              <a:buChar char="Ø"/>
            </a:pPr>
            <a:r>
              <a:rPr lang="en-US" sz="1800" dirty="0">
                <a:latin typeface="Roboto" panose="02000000000000000000" pitchFamily="2" charset="0"/>
              </a:rPr>
              <a:t>I</a:t>
            </a:r>
            <a:r>
              <a:rPr lang="en-US" sz="1800" b="0" i="0" dirty="0">
                <a:effectLst/>
                <a:latin typeface="Roboto" panose="02000000000000000000" pitchFamily="2" charset="0"/>
              </a:rPr>
              <a:t>ndian agriculture is famous for its rich bio-diversity.</a:t>
            </a:r>
          </a:p>
          <a:p>
            <a:pPr marL="342900" indent="-342900" algn="l">
              <a:buFont typeface="Wingdings" panose="05000000000000000000" pitchFamily="2" charset="2"/>
              <a:buChar char="Ø"/>
            </a:pPr>
            <a:endParaRPr lang="en-US" sz="1800" b="0" i="0" dirty="0">
              <a:effectLst/>
              <a:latin typeface="Roboto" panose="02000000000000000000" pitchFamily="2" charset="0"/>
            </a:endParaRPr>
          </a:p>
          <a:p>
            <a:pPr marL="342900" indent="-342900" algn="l">
              <a:buFont typeface="Wingdings" panose="05000000000000000000" pitchFamily="2" charset="2"/>
              <a:buChar char="Ø"/>
            </a:pPr>
            <a:r>
              <a:rPr lang="en-US" sz="1800" b="0" i="0" dirty="0">
                <a:effectLst/>
                <a:latin typeface="Roboto" panose="02000000000000000000" pitchFamily="2" charset="0"/>
              </a:rPr>
              <a:t>Average yield in India is just 30% to 50% of the highest average yield in the world.</a:t>
            </a:r>
          </a:p>
          <a:p>
            <a:pPr marL="342900" indent="-342900" algn="l">
              <a:buFont typeface="Wingdings" panose="05000000000000000000" pitchFamily="2" charset="2"/>
              <a:buChar char="Ø"/>
            </a:pPr>
            <a:endParaRPr lang="en-US" sz="1800" b="0" i="0" dirty="0">
              <a:effectLst/>
              <a:latin typeface="Roboto" panose="02000000000000000000" pitchFamily="2" charset="0"/>
            </a:endParaRPr>
          </a:p>
          <a:p>
            <a:pPr marL="342900" indent="-342900" algn="l">
              <a:buFont typeface="Wingdings" panose="05000000000000000000" pitchFamily="2" charset="2"/>
              <a:buChar char="Ø"/>
            </a:pPr>
            <a:r>
              <a:rPr lang="en-US" sz="1800" b="0" i="0" dirty="0">
                <a:effectLst/>
                <a:latin typeface="Roboto" panose="02000000000000000000" pitchFamily="2" charset="0"/>
              </a:rPr>
              <a:t>Agriculture in India is not technically developed.</a:t>
            </a:r>
          </a:p>
          <a:p>
            <a:pPr marL="342900" indent="-342900" algn="l">
              <a:buFont typeface="Wingdings" panose="05000000000000000000" pitchFamily="2" charset="2"/>
              <a:buChar char="Ø"/>
            </a:pPr>
            <a:endParaRPr lang="en-US" sz="1800" b="0" i="0" dirty="0">
              <a:effectLst/>
              <a:latin typeface="Roboto" panose="02000000000000000000" pitchFamily="2" charset="0"/>
            </a:endParaRPr>
          </a:p>
          <a:p>
            <a:pPr marL="342900" indent="-342900" algn="l">
              <a:buFont typeface="Wingdings" panose="05000000000000000000" pitchFamily="2" charset="2"/>
              <a:buChar char="Ø"/>
            </a:pPr>
            <a:r>
              <a:rPr lang="en-US" sz="1800" b="0" i="0" dirty="0">
                <a:effectLst/>
                <a:latin typeface="Roboto" panose="02000000000000000000" pitchFamily="2" charset="0"/>
              </a:rPr>
              <a:t>Illiteracy and socio-economic backwardness results in low productivity in India.</a:t>
            </a:r>
            <a:endParaRPr lang="en-US" sz="18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4792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AC21-9F4D-A14A-BF11-FE91019217E3}"/>
              </a:ext>
            </a:extLst>
          </p:cNvPr>
          <p:cNvSpPr>
            <a:spLocks noGrp="1"/>
          </p:cNvSpPr>
          <p:nvPr>
            <p:ph type="title"/>
          </p:nvPr>
        </p:nvSpPr>
        <p:spPr>
          <a:xfrm>
            <a:off x="1300066" y="832104"/>
            <a:ext cx="6400800" cy="768096"/>
          </a:xfrm>
        </p:spPr>
        <p:txBody>
          <a:bodyPr/>
          <a:lstStyle/>
          <a:p>
            <a:r>
              <a:rPr lang="en-IN" dirty="0"/>
              <a:t>What our Project does</a:t>
            </a:r>
            <a:endParaRPr lang="en-IO" dirty="0"/>
          </a:p>
        </p:txBody>
      </p:sp>
      <p:sp>
        <p:nvSpPr>
          <p:cNvPr id="3" name="Text Placeholder 2">
            <a:extLst>
              <a:ext uri="{FF2B5EF4-FFF2-40B4-BE49-F238E27FC236}">
                <a16:creationId xmlns:a16="http://schemas.microsoft.com/office/drawing/2014/main" id="{9AEC0BBB-AF8E-1FBF-82F7-81AFC64FBD7C}"/>
              </a:ext>
            </a:extLst>
          </p:cNvPr>
          <p:cNvSpPr>
            <a:spLocks noGrp="1"/>
          </p:cNvSpPr>
          <p:nvPr>
            <p:ph type="body" idx="1"/>
          </p:nvPr>
        </p:nvSpPr>
        <p:spPr>
          <a:xfrm>
            <a:off x="1514670" y="3029463"/>
            <a:ext cx="6400800" cy="512064"/>
          </a:xfrm>
        </p:spPr>
        <p:txBody>
          <a:bodyPr/>
          <a:lstStyle/>
          <a:p>
            <a:pPr algn="l"/>
            <a:r>
              <a:rPr lang="en-IN" dirty="0"/>
              <a:t>Our Project gives specified agriculture related   information to Farmers and helps them explore their Farms</a:t>
            </a:r>
          </a:p>
          <a:p>
            <a:pPr algn="l"/>
            <a:endParaRPr lang="en-IN" dirty="0"/>
          </a:p>
          <a:p>
            <a:pPr algn="l"/>
            <a:r>
              <a:rPr lang="en-IN" dirty="0"/>
              <a:t>Below is the attached screenshot:</a:t>
            </a:r>
          </a:p>
          <a:p>
            <a:pPr algn="l"/>
            <a:endParaRPr lang="en-IN" dirty="0"/>
          </a:p>
          <a:p>
            <a:pPr algn="l"/>
            <a:endParaRPr lang="en-IO" dirty="0"/>
          </a:p>
        </p:txBody>
      </p:sp>
    </p:spTree>
    <p:extLst>
      <p:ext uri="{BB962C8B-B14F-4D97-AF65-F5344CB8AC3E}">
        <p14:creationId xmlns:p14="http://schemas.microsoft.com/office/powerpoint/2010/main" val="297140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34E4-6CD5-35FC-1391-13D2275B7476}"/>
              </a:ext>
            </a:extLst>
          </p:cNvPr>
          <p:cNvSpPr>
            <a:spLocks noGrp="1"/>
          </p:cNvSpPr>
          <p:nvPr>
            <p:ph type="title"/>
          </p:nvPr>
        </p:nvSpPr>
        <p:spPr/>
        <p:txBody>
          <a:bodyPr/>
          <a:lstStyle/>
          <a:p>
            <a:endParaRPr lang="en-IO" dirty="0"/>
          </a:p>
        </p:txBody>
      </p:sp>
      <p:sp>
        <p:nvSpPr>
          <p:cNvPr id="3" name="Text Placeholder 2">
            <a:extLst>
              <a:ext uri="{FF2B5EF4-FFF2-40B4-BE49-F238E27FC236}">
                <a16:creationId xmlns:a16="http://schemas.microsoft.com/office/drawing/2014/main" id="{A2CBE854-8A2B-53A7-9DF4-3E1AE8505E23}"/>
              </a:ext>
            </a:extLst>
          </p:cNvPr>
          <p:cNvSpPr>
            <a:spLocks noGrp="1"/>
          </p:cNvSpPr>
          <p:nvPr>
            <p:ph type="body" idx="1"/>
          </p:nvPr>
        </p:nvSpPr>
        <p:spPr/>
        <p:txBody>
          <a:bodyPr/>
          <a:lstStyle/>
          <a:p>
            <a:endParaRPr lang="en-IO"/>
          </a:p>
        </p:txBody>
      </p:sp>
      <p:pic>
        <p:nvPicPr>
          <p:cNvPr id="5" name="Picture 4">
            <a:extLst>
              <a:ext uri="{FF2B5EF4-FFF2-40B4-BE49-F238E27FC236}">
                <a16:creationId xmlns:a16="http://schemas.microsoft.com/office/drawing/2014/main" id="{5826D3BF-4DD5-A526-7898-A5E1019178D4}"/>
              </a:ext>
            </a:extLst>
          </p:cNvPr>
          <p:cNvPicPr>
            <a:picLocks noChangeAspect="1"/>
          </p:cNvPicPr>
          <p:nvPr/>
        </p:nvPicPr>
        <p:blipFill>
          <a:blip r:embed="rId2"/>
          <a:stretch>
            <a:fillRect/>
          </a:stretch>
        </p:blipFill>
        <p:spPr>
          <a:xfrm>
            <a:off x="0" y="1407594"/>
            <a:ext cx="12192000" cy="4042811"/>
          </a:xfrm>
          <a:prstGeom prst="rect">
            <a:avLst/>
          </a:prstGeom>
        </p:spPr>
      </p:pic>
    </p:spTree>
    <p:extLst>
      <p:ext uri="{BB962C8B-B14F-4D97-AF65-F5344CB8AC3E}">
        <p14:creationId xmlns:p14="http://schemas.microsoft.com/office/powerpoint/2010/main" val="45061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Precision agriculture using modern technology</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Farmers are backbones of our society and currently many of the farmers are not getting of their work because of the growth of corruption and greed .Modern Technologies makes your work simple and helps you earn greater as well .By the passage of time</a:t>
            </a:r>
          </a:p>
          <a:p>
            <a:r>
              <a:rPr lang="en-US" dirty="0"/>
              <a:t>Human has evolved and hence agriculture sector should</a:t>
            </a:r>
          </a:p>
          <a:p>
            <a:r>
              <a:rPr lang="en-US" dirty="0"/>
              <a:t> also ,thus agriculture can be better managed by technology and we should use Sustainability development.</a:t>
            </a:r>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Technology in Agriculture</a:t>
            </a:r>
          </a:p>
          <a:p>
            <a:r>
              <a:rPr lang="en-US" dirty="0"/>
              <a:t>​What our Project does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use of technology is increasing day by day.</a:t>
            </a:r>
          </a:p>
          <a:p>
            <a:endParaRPr lang="en-US" dirty="0"/>
          </a:p>
          <a:p>
            <a:r>
              <a:rPr lang="en-US" dirty="0"/>
              <a:t>-We all depend on technology &amp; we use various technology to accomplish specific tasks in our lives.</a:t>
            </a:r>
          </a:p>
          <a:p>
            <a:endParaRPr lang="en-US" dirty="0"/>
          </a:p>
          <a:p>
            <a:r>
              <a:rPr lang="en-US" dirty="0"/>
              <a:t>-In today's world, we are surrounded by a lots of technologies.</a:t>
            </a:r>
          </a:p>
          <a:p>
            <a:endParaRPr lang="en-US" dirty="0"/>
          </a:p>
          <a:p>
            <a:r>
              <a:rPr lang="en-US" dirty="0"/>
              <a:t>-So it is better to stay up-to-date with new emerging technologies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01217"/>
            <a:ext cx="3200400" cy="274320"/>
          </a:xfrm>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01485" y="762684"/>
            <a:ext cx="6400800" cy="768096"/>
          </a:xfrm>
        </p:spPr>
        <p:txBody>
          <a:bodyPr/>
          <a:lstStyle/>
          <a:p>
            <a:r>
              <a:rPr lang="en-US" sz="2400" b="1" dirty="0" err="1">
                <a:solidFill>
                  <a:schemeClr val="accent6"/>
                </a:solidFill>
                <a:latin typeface="Arial Black" panose="020B0604020202020204" pitchFamily="34" charset="0"/>
                <a:cs typeface="Arial Black" panose="020B0604020202020204" pitchFamily="34" charset="0"/>
              </a:rPr>
              <a:t>TEchnology</a:t>
            </a:r>
            <a:r>
              <a:rPr lang="en-US" sz="2400" dirty="0">
                <a:latin typeface="Arial Black" panose="020B0604020202020204" pitchFamily="34" charset="0"/>
                <a:cs typeface="Arial Black" panose="020B0604020202020204" pitchFamily="34" charset="0"/>
              </a:rPr>
              <a:t> in agriculture</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477347" y="1704516"/>
            <a:ext cx="6400800" cy="512064"/>
          </a:xfrm>
        </p:spPr>
        <p:txBody>
          <a:bodyPr/>
          <a:lstStyle/>
          <a:p>
            <a:pPr marL="342900" indent="-342900" algn="l">
              <a:buFont typeface="Wingdings" panose="05000000000000000000" pitchFamily="2" charset="2"/>
              <a:buChar char="Ø"/>
            </a:pPr>
            <a:r>
              <a:rPr lang="en-US" sz="2000" b="0" i="0" dirty="0">
                <a:effectLst/>
                <a:latin typeface="Roboto" panose="02000000000000000000" pitchFamily="2" charset="0"/>
              </a:rPr>
              <a:t>Technology has played a big role in developing the agricultural industry. </a:t>
            </a:r>
          </a:p>
          <a:p>
            <a:pPr marL="342900" indent="-342900" algn="l">
              <a:buFont typeface="Wingdings" panose="05000000000000000000" pitchFamily="2" charset="2"/>
              <a:buChar char="Ø"/>
            </a:pPr>
            <a:r>
              <a:rPr lang="en-US" sz="2000" b="0" i="0" dirty="0">
                <a:effectLst/>
                <a:latin typeface="Roboto" panose="02000000000000000000" pitchFamily="2" charset="0"/>
              </a:rPr>
              <a:t>Innovations in technologies have modernized the agricultural field. </a:t>
            </a:r>
          </a:p>
          <a:p>
            <a:pPr marL="342900" indent="-342900" algn="l">
              <a:buFont typeface="Wingdings" panose="05000000000000000000" pitchFamily="2" charset="2"/>
              <a:buChar char="Ø"/>
            </a:pPr>
            <a:r>
              <a:rPr lang="en-US" sz="2000" b="0" i="0" dirty="0">
                <a:effectLst/>
                <a:latin typeface="Roboto" panose="02000000000000000000" pitchFamily="2" charset="0"/>
              </a:rPr>
              <a:t>Various machineries &amp; tools have helped the farmers of our country to play a vital role in developing the economy.</a:t>
            </a:r>
          </a:p>
          <a:p>
            <a:pPr marL="342900" indent="-342900" algn="l">
              <a:buFont typeface="Wingdings" panose="05000000000000000000" pitchFamily="2" charset="2"/>
              <a:buChar char="Ø"/>
            </a:pPr>
            <a:r>
              <a:rPr lang="en-US" sz="2000" b="0" i="0" dirty="0">
                <a:effectLst/>
                <a:latin typeface="Roboto" panose="02000000000000000000" pitchFamily="2" charset="0"/>
              </a:rPr>
              <a:t> In India, the basic technology of agricultural machines has changed little in the last century.</a:t>
            </a:r>
            <a:endParaRPr lang="en-US" sz="20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01485" y="762684"/>
            <a:ext cx="6400800" cy="768096"/>
          </a:xfrm>
        </p:spPr>
        <p:txBody>
          <a:bodyPr/>
          <a:lstStyle/>
          <a:p>
            <a:r>
              <a:rPr lang="en-US" sz="2400" b="1" dirty="0">
                <a:solidFill>
                  <a:schemeClr val="accent6"/>
                </a:solidFill>
                <a:latin typeface="Arial Black" panose="020B0604020202020204" pitchFamily="34" charset="0"/>
                <a:cs typeface="Arial Black" panose="020B0604020202020204" pitchFamily="34" charset="0"/>
              </a:rPr>
              <a:t>SIGNIFIICANCE OF AGRICULTURE IN INDIA</a:t>
            </a:r>
            <a:br>
              <a:rPr lang="en-US" sz="2400" b="1" dirty="0">
                <a:solidFill>
                  <a:schemeClr val="accent6"/>
                </a:solidFill>
                <a:latin typeface="Arial Black" panose="020B0604020202020204" pitchFamily="34" charset="0"/>
                <a:cs typeface="Arial Black" panose="020B0604020202020204" pitchFamily="34" charset="0"/>
              </a:rPr>
            </a:b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477347" y="1704516"/>
            <a:ext cx="6400800" cy="512064"/>
          </a:xfrm>
        </p:spPr>
        <p:txBody>
          <a:bodyPr/>
          <a:lstStyle/>
          <a:p>
            <a:pPr marL="285750" indent="-285750" algn="l">
              <a:buFont typeface="Wingdings" panose="05000000000000000000" pitchFamily="2" charset="2"/>
              <a:buChar char="Ø"/>
            </a:pPr>
            <a:r>
              <a:rPr lang="en-US" sz="2000" b="0" i="0" dirty="0">
                <a:effectLst/>
                <a:latin typeface="Roboto" panose="02000000000000000000" pitchFamily="2" charset="0"/>
              </a:rPr>
              <a:t>Around 58% population of India depends on Agriculture. </a:t>
            </a:r>
          </a:p>
          <a:p>
            <a:pPr marL="285750" indent="-285750" algn="l">
              <a:buFont typeface="Wingdings" panose="05000000000000000000" pitchFamily="2" charset="2"/>
              <a:buChar char="Ø"/>
            </a:pPr>
            <a:r>
              <a:rPr lang="en-US" sz="2000" b="0" i="0" dirty="0">
                <a:effectLst/>
                <a:latin typeface="Roboto" panose="02000000000000000000" pitchFamily="2" charset="0"/>
              </a:rPr>
              <a:t> Almost 60% of Indian land comprises of agricultural land 140.7 million hectare area is available for sown.</a:t>
            </a:r>
          </a:p>
          <a:p>
            <a:pPr marL="285750" indent="-285750" algn="l">
              <a:buFont typeface="Wingdings" panose="05000000000000000000" pitchFamily="2" charset="2"/>
              <a:buChar char="Ø"/>
            </a:pPr>
            <a:r>
              <a:rPr lang="en-US" sz="2000" b="0" i="0" dirty="0">
                <a:effectLst/>
                <a:latin typeface="Roboto" panose="02000000000000000000" pitchFamily="2" charset="0"/>
              </a:rPr>
              <a:t> Agriculture &amp; catch fishery is amongst the fastest growing industries in India.</a:t>
            </a:r>
          </a:p>
          <a:p>
            <a:pPr marL="285750" indent="-285750" algn="l">
              <a:buFont typeface="Wingdings" panose="05000000000000000000" pitchFamily="2" charset="2"/>
              <a:buChar char="Ø"/>
            </a:pPr>
            <a:r>
              <a:rPr lang="en-US" sz="2000" b="0" i="0" dirty="0">
                <a:effectLst/>
                <a:latin typeface="Roboto" panose="02000000000000000000" pitchFamily="2" charset="0"/>
              </a:rPr>
              <a:t> Agriculture continues to play a major role in Indian Economy..</a:t>
            </a:r>
            <a:endParaRPr lang="en-US" sz="20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28758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02906" y="788250"/>
            <a:ext cx="6752254" cy="768096"/>
          </a:xfrm>
        </p:spPr>
        <p:txBody>
          <a:bodyPr/>
          <a:lstStyle/>
          <a:p>
            <a:r>
              <a:rPr lang="en-US" sz="2400" b="1" dirty="0">
                <a:solidFill>
                  <a:schemeClr val="accent6"/>
                </a:solidFill>
                <a:latin typeface="Arial Black" panose="020B0604020202020204" pitchFamily="34" charset="0"/>
                <a:cs typeface="Arial Black" panose="020B0604020202020204" pitchFamily="34" charset="0"/>
              </a:rPr>
              <a:t>HOW DOES TECHNOLOGICAL INNOVATION IMPACT AGRICULTURE?</a:t>
            </a:r>
            <a:br>
              <a:rPr lang="en-US" sz="2400" b="1" dirty="0">
                <a:solidFill>
                  <a:schemeClr val="accent6"/>
                </a:solidFill>
                <a:latin typeface="Arial Black" panose="020B0604020202020204" pitchFamily="34" charset="0"/>
                <a:cs typeface="Arial Black" panose="020B0604020202020204" pitchFamily="34" charset="0"/>
              </a:rPr>
            </a:b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477347" y="1792597"/>
            <a:ext cx="6400800" cy="512064"/>
          </a:xfrm>
        </p:spPr>
        <p:txBody>
          <a:bodyPr/>
          <a:lstStyle/>
          <a:p>
            <a:pPr marL="342900" indent="-342900" algn="l">
              <a:buFont typeface="Wingdings" panose="05000000000000000000" pitchFamily="2" charset="2"/>
              <a:buChar char="Ø"/>
            </a:pPr>
            <a:r>
              <a:rPr lang="en-US" sz="2000" b="0" i="0" dirty="0">
                <a:effectLst/>
                <a:latin typeface="Roboto" panose="02000000000000000000" pitchFamily="2" charset="0"/>
              </a:rPr>
              <a:t> Major Technological Advancements in Agriculture</a:t>
            </a:r>
          </a:p>
          <a:p>
            <a:pPr marL="342900" indent="-342900" algn="l">
              <a:buFont typeface="Wingdings" panose="05000000000000000000" pitchFamily="2" charset="2"/>
              <a:buChar char="Ø"/>
            </a:pPr>
            <a:r>
              <a:rPr lang="en-US" sz="2000" b="0" i="0" dirty="0">
                <a:effectLst/>
                <a:latin typeface="Roboto" panose="02000000000000000000" pitchFamily="2" charset="0"/>
              </a:rPr>
              <a:t> Mechanization </a:t>
            </a:r>
          </a:p>
          <a:p>
            <a:pPr marL="342900" indent="-342900" algn="l">
              <a:buFont typeface="Wingdings" panose="05000000000000000000" pitchFamily="2" charset="2"/>
              <a:buChar char="Ø"/>
            </a:pPr>
            <a:r>
              <a:rPr lang="en-US" sz="2000" b="0" i="0" dirty="0">
                <a:effectLst/>
                <a:latin typeface="Roboto" panose="02000000000000000000" pitchFamily="2" charset="0"/>
              </a:rPr>
              <a:t> Chemical Fertilizers</a:t>
            </a:r>
          </a:p>
          <a:p>
            <a:pPr marL="342900" indent="-342900" algn="l">
              <a:buFont typeface="Wingdings" panose="05000000000000000000" pitchFamily="2" charset="2"/>
              <a:buChar char="Ø"/>
            </a:pPr>
            <a:r>
              <a:rPr lang="en-US" sz="2000" b="0" i="0" dirty="0">
                <a:effectLst/>
                <a:latin typeface="Roboto" panose="02000000000000000000" pitchFamily="2" charset="0"/>
              </a:rPr>
              <a:t> Hybridization</a:t>
            </a:r>
          </a:p>
          <a:p>
            <a:pPr marL="342900" indent="-342900" algn="l">
              <a:buFont typeface="Wingdings" panose="05000000000000000000" pitchFamily="2" charset="2"/>
              <a:buChar char="Ø"/>
            </a:pPr>
            <a:r>
              <a:rPr lang="en-US" sz="2000" b="0" i="0" dirty="0">
                <a:effectLst/>
                <a:latin typeface="Roboto" panose="02000000000000000000" pitchFamily="2" charset="0"/>
              </a:rPr>
              <a:t> Biotechnol</a:t>
            </a:r>
            <a:r>
              <a:rPr lang="en-US" sz="1600" b="0" i="0" dirty="0">
                <a:effectLst/>
                <a:latin typeface="Roboto" panose="02000000000000000000" pitchFamily="2" charset="0"/>
              </a:rPr>
              <a:t>ogy</a:t>
            </a:r>
            <a:endParaRPr lang="en-US" sz="20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137416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01485" y="762684"/>
            <a:ext cx="6400800" cy="768096"/>
          </a:xfrm>
        </p:spPr>
        <p:txBody>
          <a:bodyPr/>
          <a:lstStyle/>
          <a:p>
            <a:r>
              <a:rPr lang="en-US" sz="2400" b="1" dirty="0">
                <a:solidFill>
                  <a:schemeClr val="accent6"/>
                </a:solidFill>
                <a:latin typeface="Arial Black" panose="020B0604020202020204" pitchFamily="34" charset="0"/>
                <a:cs typeface="Arial Black" panose="020B0604020202020204" pitchFamily="34" charset="0"/>
              </a:rPr>
              <a:t>TECHNOLOGIES FOR AGRICULTURAL DEVELOPMENT</a:t>
            </a:r>
            <a:br>
              <a:rPr lang="en-US" sz="2400" b="1" dirty="0">
                <a:solidFill>
                  <a:schemeClr val="accent6"/>
                </a:solidFill>
                <a:latin typeface="Arial Black" panose="020B0604020202020204" pitchFamily="34" charset="0"/>
                <a:cs typeface="Arial Black" panose="020B0604020202020204" pitchFamily="34" charset="0"/>
              </a:rPr>
            </a:b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477347" y="1704516"/>
            <a:ext cx="6400800" cy="512064"/>
          </a:xfrm>
        </p:spPr>
        <p:txBody>
          <a:bodyPr/>
          <a:lstStyle/>
          <a:p>
            <a:pPr marL="342900" indent="-342900" algn="l">
              <a:buFont typeface="Wingdings" panose="05000000000000000000" pitchFamily="2" charset="2"/>
              <a:buChar char="Ø"/>
            </a:pPr>
            <a:r>
              <a:rPr lang="en-IN" sz="2000" b="0" i="0" dirty="0">
                <a:effectLst/>
                <a:latin typeface="Roboto" panose="02000000000000000000" pitchFamily="2" charset="0"/>
              </a:rPr>
              <a:t>Pre &amp; post harvesting technology Energy saving technology</a:t>
            </a:r>
          </a:p>
          <a:p>
            <a:pPr marL="342900" indent="-342900" algn="l">
              <a:buFont typeface="Wingdings" panose="05000000000000000000" pitchFamily="2" charset="2"/>
              <a:buChar char="Ø"/>
            </a:pPr>
            <a:r>
              <a:rPr lang="en-IN" sz="2000" b="0" i="0" dirty="0">
                <a:effectLst/>
                <a:latin typeface="Roboto" panose="02000000000000000000" pitchFamily="2" charset="0"/>
              </a:rPr>
              <a:t> Environment protection technology </a:t>
            </a:r>
          </a:p>
          <a:p>
            <a:pPr marL="342900" indent="-342900" algn="l">
              <a:buFont typeface="Wingdings" panose="05000000000000000000" pitchFamily="2" charset="2"/>
              <a:buChar char="Ø"/>
            </a:pPr>
            <a:r>
              <a:rPr lang="en-IN" sz="2000" b="0" i="0" dirty="0">
                <a:effectLst/>
                <a:latin typeface="Roboto" panose="02000000000000000000" pitchFamily="2" charset="0"/>
              </a:rPr>
              <a:t>Information and Communication technology </a:t>
            </a:r>
          </a:p>
          <a:p>
            <a:pPr marL="342900" indent="-342900" algn="l">
              <a:buFont typeface="Wingdings" panose="05000000000000000000" pitchFamily="2" charset="2"/>
              <a:buChar char="Ø"/>
            </a:pPr>
            <a:r>
              <a:rPr lang="en-IN" sz="2000" b="0" i="0" dirty="0">
                <a:effectLst/>
                <a:latin typeface="Roboto" panose="02000000000000000000" pitchFamily="2" charset="0"/>
              </a:rPr>
              <a:t>GIS &amp; RS technology </a:t>
            </a:r>
          </a:p>
          <a:p>
            <a:pPr marL="342900" indent="-342900" algn="l">
              <a:buFont typeface="Wingdings" panose="05000000000000000000" pitchFamily="2" charset="2"/>
              <a:buChar char="Ø"/>
            </a:pPr>
            <a:r>
              <a:rPr lang="en-IN" sz="2000" b="0" i="0" dirty="0">
                <a:effectLst/>
                <a:latin typeface="Roboto" panose="02000000000000000000" pitchFamily="2" charset="0"/>
              </a:rPr>
              <a:t>Internet/Intranet Technology</a:t>
            </a:r>
            <a:endParaRPr lang="en-US" sz="20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52710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01485" y="762684"/>
            <a:ext cx="6400800" cy="768096"/>
          </a:xfrm>
        </p:spPr>
        <p:txBody>
          <a:bodyPr/>
          <a:lstStyle/>
          <a:p>
            <a:r>
              <a:rPr lang="en-US" sz="2400" b="1" dirty="0">
                <a:solidFill>
                  <a:schemeClr val="accent6"/>
                </a:solidFill>
                <a:latin typeface="Arial Black" panose="020B0604020202020204" pitchFamily="34" charset="0"/>
                <a:cs typeface="Arial Black" panose="020B0604020202020204" pitchFamily="34" charset="0"/>
              </a:rPr>
              <a:t>USE OF MACHINES ON FARMS</a:t>
            </a:r>
            <a:br>
              <a:rPr lang="en-US" sz="24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477347" y="1704516"/>
            <a:ext cx="6400800" cy="512064"/>
          </a:xfrm>
        </p:spPr>
        <p:txBody>
          <a:bodyPr/>
          <a:lstStyle/>
          <a:p>
            <a:pPr marL="342900" indent="-342900" algn="l">
              <a:buFont typeface="Wingdings" panose="05000000000000000000" pitchFamily="2" charset="2"/>
              <a:buChar char="Ø"/>
            </a:pPr>
            <a:r>
              <a:rPr lang="en-US" sz="2000" b="0" i="0" dirty="0">
                <a:effectLst/>
                <a:latin typeface="Roboto" panose="02000000000000000000" pitchFamily="2" charset="0"/>
              </a:rPr>
              <a:t>In agriculture, time &amp; production are so important; you have to plant in time, harvest in time &amp; deliver to stores in time.</a:t>
            </a:r>
          </a:p>
          <a:p>
            <a:pPr marL="342900" indent="-342900" algn="l">
              <a:buFont typeface="Wingdings" panose="05000000000000000000" pitchFamily="2" charset="2"/>
              <a:buChar char="Ø"/>
            </a:pPr>
            <a:r>
              <a:rPr lang="en-US" sz="2000" b="0" i="0" dirty="0">
                <a:effectLst/>
                <a:latin typeface="Roboto" panose="02000000000000000000" pitchFamily="2" charset="0"/>
              </a:rPr>
              <a:t>Now a farmer can cultivate on more than 2 acres of land with less labor.</a:t>
            </a:r>
          </a:p>
          <a:p>
            <a:pPr marL="342900" indent="-342900" algn="l">
              <a:buFont typeface="Wingdings" panose="05000000000000000000" pitchFamily="2" charset="2"/>
              <a:buChar char="Ø"/>
            </a:pPr>
            <a:r>
              <a:rPr lang="en-US" sz="2000" b="0" i="0" dirty="0">
                <a:effectLst/>
                <a:latin typeface="Roboto" panose="02000000000000000000" pitchFamily="2" charset="0"/>
              </a:rPr>
              <a:t>The use of planters &amp; harvesters makes the process so easy.</a:t>
            </a:r>
            <a:endParaRPr lang="en-US" sz="20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101721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01485" y="762684"/>
            <a:ext cx="6400800" cy="768096"/>
          </a:xfrm>
        </p:spPr>
        <p:txBody>
          <a:bodyPr/>
          <a:lstStyle/>
          <a:p>
            <a:r>
              <a:rPr lang="en-US" sz="2400" b="1" dirty="0">
                <a:solidFill>
                  <a:schemeClr val="accent6"/>
                </a:solidFill>
                <a:latin typeface="Arial Black" panose="020B0604020202020204" pitchFamily="34" charset="0"/>
                <a:cs typeface="Arial Black" panose="020B0604020202020204" pitchFamily="34" charset="0"/>
              </a:rPr>
              <a:t>MOBILE AGRICULTURE</a:t>
            </a:r>
            <a:br>
              <a:rPr lang="en-US" sz="2400" b="1" dirty="0">
                <a:solidFill>
                  <a:schemeClr val="accent6"/>
                </a:solidFill>
                <a:latin typeface="Arial Black" panose="020B0604020202020204" pitchFamily="34" charset="0"/>
                <a:cs typeface="Arial Black" panose="020B0604020202020204" pitchFamily="34" charset="0"/>
              </a:rPr>
            </a:b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477347" y="1704516"/>
            <a:ext cx="6400800" cy="512064"/>
          </a:xfrm>
        </p:spPr>
        <p:txBody>
          <a:bodyPr/>
          <a:lstStyle/>
          <a:p>
            <a:pPr marL="342900" indent="-342900" algn="l">
              <a:buFont typeface="Wingdings" panose="05000000000000000000" pitchFamily="2" charset="2"/>
              <a:buChar char="Ø"/>
            </a:pPr>
            <a:r>
              <a:rPr lang="en-US" sz="1800" b="0" i="0" dirty="0">
                <a:effectLst/>
                <a:latin typeface="Roboto" panose="02000000000000000000" pitchFamily="2" charset="0"/>
              </a:rPr>
              <a:t>Nowadays, mobiles &amp; smartphones are playing a vital role in accessing information about any topic.</a:t>
            </a:r>
          </a:p>
          <a:p>
            <a:pPr marL="342900" indent="-342900" algn="l">
              <a:buFont typeface="Wingdings" panose="05000000000000000000" pitchFamily="2" charset="2"/>
              <a:buChar char="Ø"/>
            </a:pPr>
            <a:endParaRPr lang="en-US" sz="1800" b="0" i="0" dirty="0">
              <a:effectLst/>
              <a:latin typeface="Roboto" panose="02000000000000000000" pitchFamily="2" charset="0"/>
            </a:endParaRPr>
          </a:p>
          <a:p>
            <a:pPr marL="342900" indent="-342900" algn="l">
              <a:buFont typeface="Wingdings" panose="05000000000000000000" pitchFamily="2" charset="2"/>
              <a:buChar char="Ø"/>
            </a:pPr>
            <a:r>
              <a:rPr lang="en-US" sz="1800" b="0" i="0" dirty="0">
                <a:effectLst/>
                <a:latin typeface="Roboto" panose="02000000000000000000" pitchFamily="2" charset="0"/>
              </a:rPr>
              <a:t>Thus several mobile apps have been developed for ease in work for the farmers.</a:t>
            </a:r>
          </a:p>
          <a:p>
            <a:pPr marL="342900" indent="-342900" algn="l">
              <a:buFont typeface="Wingdings" panose="05000000000000000000" pitchFamily="2" charset="2"/>
              <a:buChar char="Ø"/>
            </a:pPr>
            <a:endParaRPr lang="en-US" sz="1800" b="0" i="0" dirty="0">
              <a:effectLst/>
              <a:latin typeface="Roboto" panose="02000000000000000000" pitchFamily="2" charset="0"/>
            </a:endParaRPr>
          </a:p>
          <a:p>
            <a:pPr marL="342900" indent="-342900" algn="l">
              <a:buFont typeface="Wingdings" panose="05000000000000000000" pitchFamily="2" charset="2"/>
              <a:buChar char="Ø"/>
            </a:pPr>
            <a:r>
              <a:rPr lang="en-US" sz="1800" b="0" i="0" dirty="0">
                <a:effectLst/>
                <a:latin typeface="Roboto" panose="02000000000000000000" pitchFamily="2" charset="0"/>
              </a:rPr>
              <a:t>These applications are more advanced &amp; can give accurate information.</a:t>
            </a:r>
          </a:p>
          <a:p>
            <a:pPr marL="342900" indent="-342900" algn="l">
              <a:buFont typeface="Wingdings" panose="05000000000000000000" pitchFamily="2" charset="2"/>
              <a:buChar char="Ø"/>
            </a:pPr>
            <a:endParaRPr lang="en-US" sz="1800" b="0" i="0" dirty="0">
              <a:effectLst/>
              <a:latin typeface="Roboto" panose="02000000000000000000" pitchFamily="2" charset="0"/>
            </a:endParaRPr>
          </a:p>
          <a:p>
            <a:pPr marL="342900" indent="-342900" algn="l">
              <a:buFont typeface="Wingdings" panose="05000000000000000000" pitchFamily="2" charset="2"/>
              <a:buChar char="Ø"/>
            </a:pPr>
            <a:r>
              <a:rPr lang="en-US" sz="1800" b="0" i="0" dirty="0">
                <a:effectLst/>
                <a:latin typeface="Roboto" panose="02000000000000000000" pitchFamily="2" charset="0"/>
              </a:rPr>
              <a:t>With increase in craze of smartphones &amp; tablets, its market is likely to grow.</a:t>
            </a:r>
            <a:endParaRPr lang="en-US" sz="18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137987614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{A5907D51-192E-40E8-A7C3-8FDB4173053C}tf78438558_win32</Template>
  <TotalTime>112</TotalTime>
  <Words>551</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Roboto</vt:lpstr>
      <vt:lpstr>Sabon Next LT</vt:lpstr>
      <vt:lpstr>Wingdings</vt:lpstr>
      <vt:lpstr>Office Theme</vt:lpstr>
      <vt:lpstr>AGRICULTURE USING MODERN TECHNOLOGIES</vt:lpstr>
      <vt:lpstr>AGENDA</vt:lpstr>
      <vt:lpstr>Introduction</vt:lpstr>
      <vt:lpstr>TEchnology in agriculture</vt:lpstr>
      <vt:lpstr>SIGNIFIICANCE OF AGRICULTURE IN INDIA </vt:lpstr>
      <vt:lpstr>HOW DOES TECHNOLOGICAL INNOVATION IMPACT AGRICULTURE? </vt:lpstr>
      <vt:lpstr>TECHNOLOGIES FOR AGRICULTURAL DEVELOPMENT </vt:lpstr>
      <vt:lpstr>USE OF MACHINES ON FARMS  </vt:lpstr>
      <vt:lpstr>MOBILE AGRICULTURE </vt:lpstr>
      <vt:lpstr>NEED TO IMPROVE AGRICULTURAL TECHNIQUES  </vt:lpstr>
      <vt:lpstr>What our Project does</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AGRICULTURE USING MODERN TECHNOLOGIES</dc:title>
  <dc:subject/>
  <dc:creator>Anoop Singh</dc:creator>
  <cp:lastModifiedBy>Anoop Singh</cp:lastModifiedBy>
  <cp:revision>2</cp:revision>
  <dcterms:created xsi:type="dcterms:W3CDTF">2022-12-09T16:12:38Z</dcterms:created>
  <dcterms:modified xsi:type="dcterms:W3CDTF">2023-01-20T03:22:07Z</dcterms:modified>
</cp:coreProperties>
</file>