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83" r:id="rId14"/>
    <p:sldId id="280" r:id="rId15"/>
    <p:sldId id="271" r:id="rId16"/>
    <p:sldId id="278" r:id="rId17"/>
    <p:sldId id="281" r:id="rId18"/>
    <p:sldId id="272" r:id="rId19"/>
    <p:sldId id="274" r:id="rId20"/>
    <p:sldId id="279" r:id="rId21"/>
    <p:sldId id="276" r:id="rId22"/>
    <p:sldId id="282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4"/>
    <p:restoredTop sz="94727"/>
  </p:normalViewPr>
  <p:slideViewPr>
    <p:cSldViewPr snapToGrid="0" snapToObjects="1">
      <p:cViewPr varScale="1">
        <p:scale>
          <a:sx n="72" d="100"/>
          <a:sy n="72" d="100"/>
        </p:scale>
        <p:origin x="6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D9E1C-6F7B-5949-A82D-A214D9DB83EB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213B9-0B77-3E4C-8364-42200D6C0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04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D9E1C-6F7B-5949-A82D-A214D9DB83EB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213B9-0B77-3E4C-8364-42200D6C0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3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D9E1C-6F7B-5949-A82D-A214D9DB83EB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213B9-0B77-3E4C-8364-42200D6C0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24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D9E1C-6F7B-5949-A82D-A214D9DB83EB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213B9-0B77-3E4C-8364-42200D6C0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D9E1C-6F7B-5949-A82D-A214D9DB83EB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213B9-0B77-3E4C-8364-42200D6C0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36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D9E1C-6F7B-5949-A82D-A214D9DB83EB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213B9-0B77-3E4C-8364-42200D6C0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15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D9E1C-6F7B-5949-A82D-A214D9DB83EB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213B9-0B77-3E4C-8364-42200D6C0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78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D9E1C-6F7B-5949-A82D-A214D9DB83EB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213B9-0B77-3E4C-8364-42200D6C0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6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D9E1C-6F7B-5949-A82D-A214D9DB83EB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213B9-0B77-3E4C-8364-42200D6C0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39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D9E1C-6F7B-5949-A82D-A214D9DB83EB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213B9-0B77-3E4C-8364-42200D6C0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29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D9E1C-6F7B-5949-A82D-A214D9DB83EB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213B9-0B77-3E4C-8364-42200D6C0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2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D9E1C-6F7B-5949-A82D-A214D9DB83EB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213B9-0B77-3E4C-8364-42200D6C0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79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71870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Natural Language Processing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22085"/>
            <a:ext cx="9144000" cy="1655762"/>
          </a:xfrm>
        </p:spPr>
        <p:txBody>
          <a:bodyPr/>
          <a:lstStyle/>
          <a:p>
            <a:pPr algn="r"/>
            <a:r>
              <a:rPr lang="en-US" dirty="0"/>
              <a:t>Santosh GSK</a:t>
            </a:r>
          </a:p>
          <a:p>
            <a:pPr algn="r"/>
            <a:r>
              <a:rPr lang="en-US" dirty="0"/>
              <a:t>@</a:t>
            </a:r>
            <a:r>
              <a:rPr lang="en-US" dirty="0" err="1"/>
              <a:t>gsksantosh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876" y="4022085"/>
            <a:ext cx="493147" cy="49314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051B2-6A93-44AF-9B4D-38DC0B2D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val="1893938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Translation</a:t>
            </a:r>
          </a:p>
          <a:p>
            <a:pPr lvl="1"/>
            <a:r>
              <a:rPr lang="en-US" dirty="0" err="1"/>
              <a:t>क्या</a:t>
            </a:r>
            <a:r>
              <a:rPr lang="en-US" dirty="0"/>
              <a:t> </a:t>
            </a:r>
            <a:r>
              <a:rPr lang="en-US" dirty="0" err="1"/>
              <a:t>मैं</a:t>
            </a:r>
            <a:r>
              <a:rPr lang="en-US" dirty="0"/>
              <a:t> </a:t>
            </a:r>
            <a:r>
              <a:rPr lang="en-US" dirty="0" err="1"/>
              <a:t>आपकी</a:t>
            </a:r>
            <a:r>
              <a:rPr lang="en-US" dirty="0"/>
              <a:t> </a:t>
            </a:r>
            <a:r>
              <a:rPr lang="en-US" dirty="0" err="1"/>
              <a:t>नोटबुक</a:t>
            </a:r>
            <a:r>
              <a:rPr lang="en-US" dirty="0"/>
              <a:t> </a:t>
            </a:r>
            <a:r>
              <a:rPr lang="en-US" dirty="0" err="1"/>
              <a:t>ले</a:t>
            </a:r>
            <a:r>
              <a:rPr lang="en-US" dirty="0"/>
              <a:t> </a:t>
            </a:r>
            <a:r>
              <a:rPr lang="en-US" dirty="0" err="1"/>
              <a:t>सकता</a:t>
            </a:r>
            <a:r>
              <a:rPr lang="en-US" dirty="0"/>
              <a:t> </a:t>
            </a:r>
            <a:r>
              <a:rPr lang="en-US" dirty="0" err="1"/>
              <a:t>हूँ</a:t>
            </a:r>
            <a:r>
              <a:rPr lang="en-US" dirty="0"/>
              <a:t>   </a:t>
            </a:r>
            <a:r>
              <a:rPr lang="en-US" dirty="0">
                <a:sym typeface="Wingdings"/>
              </a:rPr>
              <a:t> Can I borrow your notebook</a:t>
            </a:r>
            <a:endParaRPr lang="en-US" dirty="0"/>
          </a:p>
          <a:p>
            <a:r>
              <a:rPr lang="en-US" dirty="0"/>
              <a:t>Word sense disambiguation</a:t>
            </a:r>
          </a:p>
          <a:p>
            <a:pPr lvl="1"/>
            <a:r>
              <a:rPr lang="en-US" dirty="0"/>
              <a:t>Bank -&gt; River Bank or Financial Bank</a:t>
            </a:r>
          </a:p>
          <a:p>
            <a:r>
              <a:rPr lang="en-US" dirty="0"/>
              <a:t>Summarization</a:t>
            </a:r>
          </a:p>
          <a:p>
            <a:pPr lvl="1"/>
            <a:r>
              <a:rPr lang="en-US" dirty="0"/>
              <a:t>Creating a short gist from a lengthier document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F076E-573D-4A31-B0CA-4FA459BE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val="658981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3850" lvl="1" indent="-309563"/>
            <a:r>
              <a:rPr lang="en-US" dirty="0"/>
              <a:t>Sentence boundary period in different language.</a:t>
            </a:r>
          </a:p>
          <a:p>
            <a:pPr marL="323850" lvl="1" indent="-309563"/>
            <a:r>
              <a:rPr lang="en-US" dirty="0"/>
              <a:t>Same word with multiple meanings</a:t>
            </a:r>
          </a:p>
          <a:p>
            <a:pPr marL="323850" lvl="1" indent="-309563"/>
            <a:r>
              <a:rPr lang="en-US" dirty="0"/>
              <a:t>Difference in Active &amp; Passive sentences</a:t>
            </a:r>
          </a:p>
          <a:p>
            <a:pPr marL="323850" indent="-309563"/>
            <a:r>
              <a:rPr lang="en-US" sz="2400" dirty="0"/>
              <a:t>Writing rules is a costlier and time consuming process</a:t>
            </a:r>
          </a:p>
          <a:p>
            <a:pPr marL="323850" indent="-309563"/>
            <a:r>
              <a:rPr lang="en-US" sz="2400" dirty="0"/>
              <a:t>Non-standard English Corpus</a:t>
            </a:r>
          </a:p>
          <a:p>
            <a:pPr marL="781050" lvl="1" indent="-309563"/>
            <a:r>
              <a:rPr lang="en-US" dirty="0"/>
              <a:t>Twitter, Facebook</a:t>
            </a:r>
          </a:p>
          <a:p>
            <a:pPr marL="323850" lvl="1" indent="-309563"/>
            <a:r>
              <a:rPr lang="en-US" dirty="0"/>
              <a:t>Problems with special characters </a:t>
            </a:r>
          </a:p>
          <a:p>
            <a:pPr marL="323850" lvl="1" indent="-309563"/>
            <a:r>
              <a:rPr lang="en-US" dirty="0"/>
              <a:t>Spelling errors</a:t>
            </a:r>
          </a:p>
          <a:p>
            <a:pPr marL="323850" lvl="1" indent="-309563"/>
            <a:r>
              <a:rPr lang="en-US" dirty="0"/>
              <a:t>Segmentation Issues</a:t>
            </a:r>
          </a:p>
          <a:p>
            <a:pPr marL="781050" lvl="2" indent="-309563"/>
            <a:r>
              <a:rPr lang="en-US" sz="2200" dirty="0"/>
              <a:t>New York, New-York and New &amp; York as separate words</a:t>
            </a:r>
          </a:p>
          <a:p>
            <a:pPr marL="323850" indent="-309563"/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2AADA1-8CE5-459A-B09B-5A12FE7F2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val="1339816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3182"/>
          </a:xfrm>
        </p:spPr>
        <p:txBody>
          <a:bodyPr>
            <a:normAutofit/>
          </a:bodyPr>
          <a:lstStyle/>
          <a:p>
            <a:r>
              <a:rPr lang="en-US" dirty="0"/>
              <a:t>Idioms </a:t>
            </a:r>
          </a:p>
          <a:p>
            <a:pPr lvl="1"/>
            <a:r>
              <a:rPr lang="en-US" dirty="0"/>
              <a:t>A hot potato</a:t>
            </a:r>
          </a:p>
          <a:p>
            <a:pPr lvl="1"/>
            <a:r>
              <a:rPr lang="en-US" dirty="0"/>
              <a:t>Ball is in your court</a:t>
            </a:r>
          </a:p>
          <a:p>
            <a:r>
              <a:rPr lang="en-US" dirty="0"/>
              <a:t>Neologism</a:t>
            </a:r>
          </a:p>
          <a:p>
            <a:pPr lvl="1"/>
            <a:r>
              <a:rPr lang="en-US" dirty="0"/>
              <a:t>Creation of new words everyday</a:t>
            </a:r>
          </a:p>
          <a:p>
            <a:pPr lvl="1"/>
            <a:r>
              <a:rPr lang="en-US" dirty="0"/>
              <a:t>Unfriend, Retweet, etc.</a:t>
            </a:r>
          </a:p>
          <a:p>
            <a:r>
              <a:rPr lang="en-US" dirty="0"/>
              <a:t>Complex Named Entities</a:t>
            </a:r>
          </a:p>
          <a:p>
            <a:pPr lvl="1"/>
            <a:r>
              <a:rPr lang="en-US" dirty="0"/>
              <a:t>Names of genes </a:t>
            </a:r>
          </a:p>
          <a:p>
            <a:pPr lvl="1"/>
            <a:r>
              <a:rPr lang="en-US" dirty="0"/>
              <a:t>Names of latest movies, etc.</a:t>
            </a:r>
          </a:p>
          <a:p>
            <a:r>
              <a:rPr lang="en-US" dirty="0"/>
              <a:t>Sarcasm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F4537A-2478-40E8-8F09-BF88D54D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val="1604810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Preprocessing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  <a:p>
            <a:r>
              <a:rPr lang="en-US" dirty="0"/>
              <a:t>Tokenization</a:t>
            </a:r>
          </a:p>
          <a:p>
            <a:r>
              <a:rPr lang="en-US" dirty="0"/>
              <a:t>Stop word Removal</a:t>
            </a:r>
          </a:p>
          <a:p>
            <a:r>
              <a:rPr lang="en-US" dirty="0"/>
              <a:t>Lemmatization</a:t>
            </a:r>
          </a:p>
          <a:p>
            <a:r>
              <a:rPr lang="en-US" dirty="0"/>
              <a:t>Stemming</a:t>
            </a:r>
          </a:p>
          <a:p>
            <a:r>
              <a:rPr lang="en-US" dirty="0"/>
              <a:t>POS Tagging</a:t>
            </a:r>
          </a:p>
          <a:p>
            <a:r>
              <a:rPr lang="en-US" dirty="0"/>
              <a:t>Chunking</a:t>
            </a:r>
          </a:p>
          <a:p>
            <a:r>
              <a:rPr lang="en-US" dirty="0"/>
              <a:t>NER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FB3481-6797-4BAD-8110-0AF4E1EB0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val="1707409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expression to find patterns from text</a:t>
            </a:r>
          </a:p>
          <a:p>
            <a:r>
              <a:rPr lang="en-US" dirty="0"/>
              <a:t>Text: “I have 3 books each costs 200 </a:t>
            </a:r>
            <a:r>
              <a:rPr lang="en-US" dirty="0" err="1"/>
              <a:t>rs</a:t>
            </a:r>
            <a:r>
              <a:rPr lang="en-US" dirty="0"/>
              <a:t>.”</a:t>
            </a:r>
          </a:p>
          <a:p>
            <a:r>
              <a:rPr lang="en-US" dirty="0"/>
              <a:t>To find all continuous numbers: [0-9]+</a:t>
            </a:r>
          </a:p>
          <a:p>
            <a:r>
              <a:rPr lang="en-US" dirty="0"/>
              <a:t>To find all continuous whitespaces: \s+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8DEFEA-7A17-462F-93DD-718F300E6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val="1781051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Tokenization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lvl="1" indent="-341313"/>
            <a:endParaRPr lang="en-US" dirty="0"/>
          </a:p>
          <a:p>
            <a:pPr marL="355600" lvl="1" indent="-341313"/>
            <a:r>
              <a:rPr lang="en-US" dirty="0"/>
              <a:t>Tokenization is splitting of sentence/ given text into words.</a:t>
            </a:r>
          </a:p>
          <a:p>
            <a:pPr marL="355600" lvl="1" indent="-341313"/>
            <a:endParaRPr lang="en-US" dirty="0"/>
          </a:p>
          <a:p>
            <a:pPr marL="355600" lvl="1" indent="-341313"/>
            <a:r>
              <a:rPr lang="en-US" dirty="0"/>
              <a:t>Ex: “I am a Data Scientist specialized in the field of NLP” </a:t>
            </a:r>
          </a:p>
          <a:p>
            <a:pPr marL="812800" lvl="2" indent="-341313"/>
            <a:r>
              <a:rPr lang="en-US" dirty="0"/>
              <a:t>Number of Tokens in the sentence is  (N) = 11</a:t>
            </a:r>
          </a:p>
          <a:p>
            <a:pPr marL="812800" lvl="2" indent="-341313"/>
            <a:r>
              <a:rPr lang="en-US" dirty="0"/>
              <a:t>|V| is the set of vocabulary, distinct set of words in a corpus = 11</a:t>
            </a:r>
          </a:p>
          <a:p>
            <a:pPr marL="355600" lvl="2" indent="-341313"/>
            <a:endParaRPr lang="en-US" dirty="0"/>
          </a:p>
          <a:p>
            <a:pPr marL="355600" lvl="1" indent="-341313"/>
            <a:r>
              <a:rPr lang="en-US" dirty="0"/>
              <a:t>Splitting of the sentences here is done by spaces. But in general there are other issues that you face while splitting sentences</a:t>
            </a:r>
          </a:p>
          <a:p>
            <a:pPr marL="355600" lvl="2" indent="-341313"/>
            <a:endParaRPr lang="en-US" dirty="0"/>
          </a:p>
          <a:p>
            <a:pPr marL="355600" lvl="1" indent="-341313"/>
            <a:endParaRPr lang="en-US" dirty="0"/>
          </a:p>
          <a:p>
            <a:pPr marL="355600" lvl="2" indent="-341313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4F3D6C-85D4-4EAA-8F3A-AD0B9C773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val="659932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Tokenization -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7187" lvl="1" indent="-342900"/>
            <a:r>
              <a:rPr lang="en-US" dirty="0" err="1"/>
              <a:t>Abbrevations</a:t>
            </a:r>
            <a:r>
              <a:rPr lang="en-US" dirty="0"/>
              <a:t>: I live nearby. Vs Dr. </a:t>
            </a:r>
            <a:r>
              <a:rPr lang="en-US" dirty="0" err="1"/>
              <a:t>Manoj</a:t>
            </a:r>
            <a:r>
              <a:rPr lang="en-US" dirty="0"/>
              <a:t> lives nearby.</a:t>
            </a:r>
          </a:p>
          <a:p>
            <a:pPr marL="357187" lvl="1" indent="-342900"/>
            <a:r>
              <a:rPr lang="en-US" dirty="0"/>
              <a:t>Hyphen: It</a:t>
            </a:r>
            <a:r>
              <a:rPr lang="uk-UA" dirty="0"/>
              <a:t>’</a:t>
            </a:r>
            <a:r>
              <a:rPr lang="en-US" dirty="0"/>
              <a:t>s a New York-based institute. Vs My sister-in-law is ill.</a:t>
            </a:r>
          </a:p>
          <a:p>
            <a:pPr marL="357187" lvl="1" indent="-342900"/>
            <a:r>
              <a:rPr lang="en-US" sz="2400" dirty="0"/>
              <a:t>Email addresses</a:t>
            </a:r>
          </a:p>
          <a:p>
            <a:pPr marL="357187" lvl="1" indent="-342900"/>
            <a:r>
              <a:rPr lang="en-US" sz="2400" dirty="0"/>
              <a:t>Phone numbers</a:t>
            </a:r>
          </a:p>
          <a:p>
            <a:pPr marL="357187" lvl="1" indent="-342900"/>
            <a:r>
              <a:rPr lang="en-US" sz="2400" dirty="0"/>
              <a:t>Dates</a:t>
            </a:r>
          </a:p>
          <a:p>
            <a:pPr marL="357187" lvl="1" indent="-342900"/>
            <a:r>
              <a:rPr lang="en-US" sz="2400" dirty="0"/>
              <a:t>Problems with Enclitics</a:t>
            </a:r>
          </a:p>
          <a:p>
            <a:pPr lvl="1"/>
            <a:r>
              <a:rPr lang="en-US" dirty="0"/>
              <a:t>India’s flag –&gt;India flag, India’s flag, </a:t>
            </a:r>
            <a:r>
              <a:rPr lang="en-US" dirty="0" err="1"/>
              <a:t>Indias</a:t>
            </a:r>
            <a:r>
              <a:rPr lang="en-US" dirty="0"/>
              <a:t> flag</a:t>
            </a:r>
          </a:p>
          <a:p>
            <a:pPr lvl="1"/>
            <a:r>
              <a:rPr lang="en-US" dirty="0"/>
              <a:t>I’m, what’re –&gt; I am, What are, </a:t>
            </a:r>
            <a:r>
              <a:rPr lang="en-US" dirty="0" err="1"/>
              <a:t>etc</a:t>
            </a:r>
            <a:endParaRPr lang="en-US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675952-2A2B-4DD5-BF70-E32926AA0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val="1344741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Stopwords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 words often carry less information</a:t>
            </a:r>
          </a:p>
          <a:p>
            <a:pPr lvl="1"/>
            <a:r>
              <a:rPr lang="en-US" dirty="0"/>
              <a:t>E.g., [‘a’, ‘an’, ‘the’, ‘for’, ‘if’, </a:t>
            </a:r>
            <a:r>
              <a:rPr lang="is-IS" dirty="0"/>
              <a:t>… ]</a:t>
            </a:r>
          </a:p>
          <a:p>
            <a:pPr lvl="1"/>
            <a:r>
              <a:rPr lang="is-IS" dirty="0"/>
              <a:t>Such words are called Stopwords</a:t>
            </a:r>
          </a:p>
          <a:p>
            <a:pPr lvl="1"/>
            <a:r>
              <a:rPr lang="is-IS" dirty="0"/>
              <a:t>Often discarded in NLP tasks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23CE2B-0ECB-43AD-BBBA-E76245365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val="149411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Morphology / Lemmatization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155"/>
            <a:ext cx="10515600" cy="4730158"/>
          </a:xfrm>
        </p:spPr>
        <p:txBody>
          <a:bodyPr>
            <a:normAutofit/>
          </a:bodyPr>
          <a:lstStyle/>
          <a:p>
            <a:r>
              <a:rPr lang="en-US" dirty="0"/>
              <a:t>Converting every word to its base form (lemma)</a:t>
            </a:r>
          </a:p>
          <a:p>
            <a:r>
              <a:rPr lang="en-US" dirty="0"/>
              <a:t>E.g., ran -&gt; run, walking -&gt; walk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Regular word forms :- map, maps, mapping, mapped, etc.</a:t>
            </a:r>
          </a:p>
          <a:p>
            <a:r>
              <a:rPr lang="en-US" dirty="0"/>
              <a:t>Irregular word forms :- catch, caught, eat, ate, etc.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3CD5C2-402B-4C42-9C97-1FB28406B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val="1874478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450" y="1690688"/>
            <a:ext cx="9283700" cy="4486275"/>
          </a:xfrm>
        </p:spPr>
        <p:txBody>
          <a:bodyPr>
            <a:normAutofit/>
          </a:bodyPr>
          <a:lstStyle/>
          <a:p>
            <a:r>
              <a:rPr lang="en-US" dirty="0"/>
              <a:t>Crude form of chopping the affixes and suffixes in a word</a:t>
            </a:r>
          </a:p>
          <a:p>
            <a:r>
              <a:rPr lang="en-US" dirty="0"/>
              <a:t>Ex: automatic, automates, automation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automat</a:t>
            </a:r>
          </a:p>
          <a:p>
            <a:r>
              <a:rPr lang="en-US" dirty="0"/>
              <a:t>Difference between Morphing and Stemming</a:t>
            </a:r>
          </a:p>
          <a:p>
            <a:pPr lvl="1"/>
            <a:r>
              <a:rPr lang="en-US" dirty="0"/>
              <a:t>Stem doesn’t necessarily need to have a meaning/word in dictionary.</a:t>
            </a:r>
          </a:p>
          <a:p>
            <a:pPr lvl="1"/>
            <a:r>
              <a:rPr lang="en-US" dirty="0"/>
              <a:t>Whereas, morphing leads to the base form of the word, which is a meaningful word in itself. Moreover, it considers the parts of speech of the word while morphing.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236F6A-7F20-45A3-8B78-0A562C0D9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val="443527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9"/>
            <a:ext cx="2772103" cy="61430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2937640"/>
            <a:ext cx="2215056" cy="12824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223" y="4456524"/>
            <a:ext cx="2228056" cy="22280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45366" y="578018"/>
            <a:ext cx="3762312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AI</a:t>
            </a:r>
          </a:p>
          <a:p>
            <a:endParaRPr lang="en-US" sz="2400" dirty="0"/>
          </a:p>
          <a:p>
            <a:r>
              <a:rPr lang="en-US" sz="2400" dirty="0"/>
              <a:t>Deep Learning</a:t>
            </a:r>
          </a:p>
          <a:p>
            <a:endParaRPr lang="en-US" sz="2400" dirty="0"/>
          </a:p>
          <a:p>
            <a:r>
              <a:rPr lang="en-US" sz="2400" dirty="0"/>
              <a:t>Data Science</a:t>
            </a:r>
          </a:p>
          <a:p>
            <a:endParaRPr lang="en-US" sz="2400" dirty="0"/>
          </a:p>
          <a:p>
            <a:r>
              <a:rPr lang="en-US" sz="2400" dirty="0"/>
              <a:t>Machine Learning</a:t>
            </a:r>
          </a:p>
          <a:p>
            <a:endParaRPr lang="en-US" sz="2400" dirty="0"/>
          </a:p>
          <a:p>
            <a:r>
              <a:rPr lang="en-US" sz="2400" dirty="0"/>
              <a:t>Natural Language Processing</a:t>
            </a:r>
          </a:p>
          <a:p>
            <a:endParaRPr lang="en-US" sz="2400" dirty="0"/>
          </a:p>
          <a:p>
            <a:r>
              <a:rPr lang="en-US" sz="2400" dirty="0"/>
              <a:t>Algorithmic Trading</a:t>
            </a:r>
          </a:p>
          <a:p>
            <a:endParaRPr lang="en-US" sz="2400" dirty="0"/>
          </a:p>
          <a:p>
            <a:r>
              <a:rPr lang="en-US" sz="2400" dirty="0"/>
              <a:t>Information Retrieval</a:t>
            </a:r>
          </a:p>
          <a:p>
            <a:endParaRPr lang="en-US" sz="2400" dirty="0"/>
          </a:p>
          <a:p>
            <a:r>
              <a:rPr lang="en-US" sz="2400" dirty="0"/>
              <a:t>Statistics</a:t>
            </a:r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092262" y="2240011"/>
            <a:ext cx="16711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Healthcare</a:t>
            </a:r>
          </a:p>
          <a:p>
            <a:endParaRPr lang="en-US" sz="2400" dirty="0"/>
          </a:p>
          <a:p>
            <a:r>
              <a:rPr lang="en-US" sz="2400" dirty="0"/>
              <a:t>Real-estate</a:t>
            </a:r>
          </a:p>
          <a:p>
            <a:endParaRPr lang="en-US" sz="2400" dirty="0"/>
          </a:p>
          <a:p>
            <a:r>
              <a:rPr lang="en-US" sz="2400" dirty="0"/>
              <a:t>Legal</a:t>
            </a:r>
          </a:p>
          <a:p>
            <a:endParaRPr lang="en-US" sz="2400" dirty="0"/>
          </a:p>
          <a:p>
            <a:r>
              <a:rPr lang="en-US" sz="2400" dirty="0"/>
              <a:t>Finance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B97210-75BA-4E29-B2CA-F3B2A46BB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val="1684835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Spell Correct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lang="en-US" spc="-5" dirty="0">
                <a:solidFill>
                  <a:srgbClr val="404040"/>
                </a:solidFill>
                <a:cs typeface="Verdana"/>
              </a:rPr>
              <a:t>Correcting</a:t>
            </a:r>
            <a:r>
              <a:rPr lang="en-US" spc="-130" dirty="0">
                <a:solidFill>
                  <a:srgbClr val="404040"/>
                </a:solidFill>
                <a:cs typeface="Verdana"/>
              </a:rPr>
              <a:t> </a:t>
            </a:r>
            <a:r>
              <a:rPr lang="en-US" spc="-25" dirty="0">
                <a:solidFill>
                  <a:srgbClr val="404040"/>
                </a:solidFill>
                <a:cs typeface="Verdana"/>
              </a:rPr>
              <a:t>the</a:t>
            </a:r>
            <a:r>
              <a:rPr lang="en-US" spc="-110" dirty="0">
                <a:solidFill>
                  <a:srgbClr val="404040"/>
                </a:solidFill>
                <a:cs typeface="Verdana"/>
              </a:rPr>
              <a:t> </a:t>
            </a:r>
            <a:r>
              <a:rPr lang="en-US" spc="-15" dirty="0">
                <a:solidFill>
                  <a:srgbClr val="404040"/>
                </a:solidFill>
                <a:cs typeface="Verdana"/>
              </a:rPr>
              <a:t>word</a:t>
            </a:r>
            <a:r>
              <a:rPr lang="en-US" spc="-95" dirty="0">
                <a:solidFill>
                  <a:srgbClr val="404040"/>
                </a:solidFill>
                <a:cs typeface="Verdana"/>
              </a:rPr>
              <a:t> </a:t>
            </a:r>
            <a:r>
              <a:rPr lang="en-US" spc="-35" dirty="0">
                <a:solidFill>
                  <a:srgbClr val="404040"/>
                </a:solidFill>
                <a:cs typeface="Verdana"/>
              </a:rPr>
              <a:t>that</a:t>
            </a:r>
            <a:r>
              <a:rPr lang="en-US" spc="-114" dirty="0">
                <a:solidFill>
                  <a:srgbClr val="404040"/>
                </a:solidFill>
                <a:cs typeface="Verdana"/>
              </a:rPr>
              <a:t> </a:t>
            </a:r>
            <a:r>
              <a:rPr lang="en-US" spc="-180" dirty="0">
                <a:solidFill>
                  <a:srgbClr val="404040"/>
                </a:solidFill>
                <a:cs typeface="Verdana"/>
              </a:rPr>
              <a:t>is</a:t>
            </a:r>
            <a:r>
              <a:rPr lang="en-US" spc="-155" dirty="0">
                <a:solidFill>
                  <a:srgbClr val="404040"/>
                </a:solidFill>
                <a:cs typeface="Verdana"/>
              </a:rPr>
              <a:t> </a:t>
            </a:r>
            <a:r>
              <a:rPr lang="en-US" spc="-20" dirty="0">
                <a:solidFill>
                  <a:srgbClr val="404040"/>
                </a:solidFill>
                <a:cs typeface="Verdana"/>
              </a:rPr>
              <a:t>spelled</a:t>
            </a:r>
            <a:r>
              <a:rPr lang="en-US" spc="-114" dirty="0">
                <a:solidFill>
                  <a:srgbClr val="404040"/>
                </a:solidFill>
                <a:cs typeface="Verdana"/>
              </a:rPr>
              <a:t> </a:t>
            </a:r>
            <a:r>
              <a:rPr lang="en-US" spc="-50" dirty="0">
                <a:solidFill>
                  <a:srgbClr val="404040"/>
                </a:solidFill>
                <a:cs typeface="Verdana"/>
              </a:rPr>
              <a:t>improperly</a:t>
            </a:r>
            <a:r>
              <a:rPr lang="en-US" spc="-170" dirty="0">
                <a:solidFill>
                  <a:srgbClr val="404040"/>
                </a:solidFill>
                <a:cs typeface="Verdana"/>
              </a:rPr>
              <a:t> </a:t>
            </a:r>
            <a:r>
              <a:rPr lang="en-US" spc="-75" dirty="0">
                <a:solidFill>
                  <a:srgbClr val="404040"/>
                </a:solidFill>
                <a:cs typeface="Verdana"/>
              </a:rPr>
              <a:t>or</a:t>
            </a:r>
            <a:r>
              <a:rPr lang="en-US" spc="-130" dirty="0">
                <a:solidFill>
                  <a:srgbClr val="404040"/>
                </a:solidFill>
                <a:cs typeface="Verdana"/>
              </a:rPr>
              <a:t> </a:t>
            </a:r>
            <a:r>
              <a:rPr lang="en-US" spc="-20" dirty="0">
                <a:solidFill>
                  <a:srgbClr val="404040"/>
                </a:solidFill>
                <a:cs typeface="Verdana"/>
              </a:rPr>
              <a:t>spelled</a:t>
            </a:r>
            <a:r>
              <a:rPr lang="en-US" spc="-125" dirty="0">
                <a:solidFill>
                  <a:srgbClr val="404040"/>
                </a:solidFill>
                <a:cs typeface="Verdana"/>
              </a:rPr>
              <a:t> </a:t>
            </a:r>
            <a:r>
              <a:rPr lang="en-US" spc="-80" dirty="0">
                <a:solidFill>
                  <a:srgbClr val="404040"/>
                </a:solidFill>
                <a:cs typeface="Verdana"/>
              </a:rPr>
              <a:t>in</a:t>
            </a:r>
            <a:r>
              <a:rPr lang="en-US" spc="-145" dirty="0">
                <a:solidFill>
                  <a:srgbClr val="404040"/>
                </a:solidFill>
                <a:cs typeface="Verdana"/>
              </a:rPr>
              <a:t> </a:t>
            </a:r>
            <a:r>
              <a:rPr lang="en-US" spc="-25" dirty="0">
                <a:solidFill>
                  <a:srgbClr val="404040"/>
                </a:solidFill>
                <a:cs typeface="Verdana"/>
              </a:rPr>
              <a:t>wrong</a:t>
            </a:r>
            <a:r>
              <a:rPr lang="en-US" spc="-90" dirty="0">
                <a:solidFill>
                  <a:srgbClr val="404040"/>
                </a:solidFill>
                <a:cs typeface="Verdana"/>
              </a:rPr>
              <a:t> </a:t>
            </a:r>
            <a:r>
              <a:rPr lang="en-US" spc="-10" dirty="0">
                <a:solidFill>
                  <a:srgbClr val="404040"/>
                </a:solidFill>
                <a:cs typeface="Verdana"/>
              </a:rPr>
              <a:t>context</a:t>
            </a:r>
            <a:endParaRPr lang="en-US" dirty="0">
              <a:cs typeface="Verdana"/>
            </a:endParaRPr>
          </a:p>
          <a:p>
            <a:pPr>
              <a:lnSpc>
                <a:spcPct val="100000"/>
              </a:lnSpc>
            </a:pPr>
            <a:endParaRPr lang="en-US" sz="3600" dirty="0"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  <a:tabLst>
                <a:tab pos="354965" algn="l"/>
              </a:tabLst>
            </a:pPr>
            <a:r>
              <a:rPr lang="en-US" spc="-35" dirty="0">
                <a:solidFill>
                  <a:srgbClr val="404040"/>
                </a:solidFill>
                <a:cs typeface="Verdana"/>
              </a:rPr>
              <a:t> Example</a:t>
            </a:r>
            <a:r>
              <a:rPr lang="en-US" spc="-145" dirty="0">
                <a:solidFill>
                  <a:srgbClr val="404040"/>
                </a:solidFill>
                <a:cs typeface="Verdana"/>
              </a:rPr>
              <a:t> </a:t>
            </a:r>
            <a:r>
              <a:rPr lang="en-US" spc="-320" dirty="0">
                <a:solidFill>
                  <a:srgbClr val="404040"/>
                </a:solidFill>
                <a:cs typeface="Verdana"/>
              </a:rPr>
              <a:t>:</a:t>
            </a:r>
            <a:r>
              <a:rPr lang="en-US" spc="-130" dirty="0">
                <a:solidFill>
                  <a:srgbClr val="404040"/>
                </a:solidFill>
                <a:cs typeface="Verdana"/>
              </a:rPr>
              <a:t> </a:t>
            </a:r>
            <a:r>
              <a:rPr lang="en-US" spc="-45" dirty="0">
                <a:solidFill>
                  <a:srgbClr val="404040"/>
                </a:solidFill>
                <a:cs typeface="Verdana"/>
              </a:rPr>
              <a:t>“</a:t>
            </a:r>
            <a:r>
              <a:rPr lang="en-US" spc="-45" dirty="0" err="1">
                <a:solidFill>
                  <a:srgbClr val="404040"/>
                </a:solidFill>
                <a:cs typeface="Verdana"/>
              </a:rPr>
              <a:t>rigth</a:t>
            </a:r>
            <a:r>
              <a:rPr lang="en-US" spc="-45" dirty="0">
                <a:solidFill>
                  <a:srgbClr val="404040"/>
                </a:solidFill>
                <a:cs typeface="Verdana"/>
              </a:rPr>
              <a:t>”</a:t>
            </a:r>
            <a:r>
              <a:rPr lang="en-US" spc="-135" dirty="0">
                <a:solidFill>
                  <a:srgbClr val="404040"/>
                </a:solidFill>
                <a:cs typeface="Verdana"/>
              </a:rPr>
              <a:t>  </a:t>
            </a:r>
            <a:r>
              <a:rPr lang="en-US" spc="-135" dirty="0">
                <a:solidFill>
                  <a:srgbClr val="404040"/>
                </a:solidFill>
                <a:cs typeface="Verdana"/>
                <a:sym typeface="Wingdings"/>
              </a:rPr>
              <a:t> </a:t>
            </a:r>
            <a:r>
              <a:rPr lang="en-US" spc="-80" dirty="0">
                <a:solidFill>
                  <a:srgbClr val="404040"/>
                </a:solidFill>
                <a:cs typeface="Verdana"/>
              </a:rPr>
              <a:t>right</a:t>
            </a:r>
            <a:r>
              <a:rPr lang="en-US" spc="-145" dirty="0">
                <a:solidFill>
                  <a:srgbClr val="404040"/>
                </a:solidFill>
                <a:cs typeface="Verdana"/>
              </a:rPr>
              <a:t> </a:t>
            </a:r>
            <a:r>
              <a:rPr lang="en-US" spc="-70" dirty="0">
                <a:solidFill>
                  <a:srgbClr val="404040"/>
                </a:solidFill>
                <a:cs typeface="Verdana"/>
              </a:rPr>
              <a:t>/</a:t>
            </a:r>
            <a:r>
              <a:rPr lang="en-US" spc="-140" dirty="0">
                <a:solidFill>
                  <a:srgbClr val="404040"/>
                </a:solidFill>
                <a:cs typeface="Verdana"/>
              </a:rPr>
              <a:t> </a:t>
            </a:r>
            <a:r>
              <a:rPr lang="en-US" spc="-75" dirty="0">
                <a:solidFill>
                  <a:srgbClr val="404040"/>
                </a:solidFill>
                <a:cs typeface="Verdana"/>
              </a:rPr>
              <a:t>write</a:t>
            </a:r>
            <a:r>
              <a:rPr lang="en-US" spc="-100" dirty="0">
                <a:solidFill>
                  <a:srgbClr val="404040"/>
                </a:solidFill>
                <a:cs typeface="Verdana"/>
              </a:rPr>
              <a:t> </a:t>
            </a:r>
            <a:r>
              <a:rPr lang="en-US" spc="-70" dirty="0">
                <a:solidFill>
                  <a:srgbClr val="404040"/>
                </a:solidFill>
                <a:cs typeface="Verdana"/>
              </a:rPr>
              <a:t>/</a:t>
            </a:r>
            <a:r>
              <a:rPr lang="en-US" spc="-150" dirty="0">
                <a:solidFill>
                  <a:srgbClr val="404040"/>
                </a:solidFill>
                <a:cs typeface="Verdana"/>
              </a:rPr>
              <a:t> </a:t>
            </a:r>
            <a:r>
              <a:rPr lang="en-US" spc="-120" dirty="0">
                <a:solidFill>
                  <a:srgbClr val="404040"/>
                </a:solidFill>
                <a:cs typeface="Verdana"/>
              </a:rPr>
              <a:t>rights</a:t>
            </a:r>
            <a:r>
              <a:rPr lang="en-US" spc="10" dirty="0">
                <a:solidFill>
                  <a:srgbClr val="404040"/>
                </a:solidFill>
                <a:cs typeface="Verdana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620"/>
              </a:spcBef>
              <a:tabLst>
                <a:tab pos="354965" algn="l"/>
              </a:tabLst>
            </a:pPr>
            <a:endParaRPr lang="en-US" spc="10" dirty="0">
              <a:solidFill>
                <a:srgbClr val="404040"/>
              </a:solidFill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  <a:tabLst>
                <a:tab pos="354965" algn="l"/>
              </a:tabLst>
            </a:pPr>
            <a:r>
              <a:rPr lang="en-US" spc="10" dirty="0">
                <a:solidFill>
                  <a:srgbClr val="404040"/>
                </a:solidFill>
                <a:cs typeface="Verdana"/>
              </a:rPr>
              <a:t>Most frequent word within some Edit distance </a:t>
            </a:r>
          </a:p>
          <a:p>
            <a:pPr marL="469900" lvl="1">
              <a:lnSpc>
                <a:spcPct val="100000"/>
              </a:lnSpc>
              <a:spcBef>
                <a:spcPts val="1620"/>
              </a:spcBef>
              <a:tabLst>
                <a:tab pos="354965" algn="l"/>
              </a:tabLst>
            </a:pPr>
            <a:r>
              <a:rPr lang="en-US" spc="10" dirty="0">
                <a:solidFill>
                  <a:srgbClr val="404040"/>
                </a:solidFill>
                <a:cs typeface="Verdana"/>
              </a:rPr>
              <a:t>An edit can be one of [Addition, Deletion, Substitution, Transpose]</a:t>
            </a:r>
            <a:endParaRPr lang="en-US" dirty="0">
              <a:cs typeface="Verdana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7DABC-4D2F-4913-AEE0-9B38A47C1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val="1389919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 Tagging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 a Part-Of-Speech tag to each word in a sentence.</a:t>
            </a:r>
          </a:p>
          <a:p>
            <a:r>
              <a:rPr lang="en-US" dirty="0"/>
              <a:t>Helps in understanding the sentence structure and role of each word </a:t>
            </a:r>
          </a:p>
          <a:p>
            <a:endParaRPr lang="en-US" dirty="0"/>
          </a:p>
          <a:p>
            <a:r>
              <a:rPr lang="en-US" dirty="0"/>
              <a:t>Ram killed </a:t>
            </a:r>
            <a:r>
              <a:rPr lang="en-US" dirty="0" err="1"/>
              <a:t>Ravan</a:t>
            </a:r>
            <a:r>
              <a:rPr lang="en-US" dirty="0"/>
              <a:t>.</a:t>
            </a:r>
          </a:p>
          <a:p>
            <a:r>
              <a:rPr lang="en-US" dirty="0"/>
              <a:t>Ram/NNP killed/VBD </a:t>
            </a:r>
            <a:r>
              <a:rPr lang="en-US" dirty="0" err="1"/>
              <a:t>Ravan</a:t>
            </a:r>
            <a:r>
              <a:rPr lang="en-US" dirty="0"/>
              <a:t>/NNP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4CD349-07AB-42BB-A24E-379322225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val="1478799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Chunking / Noun Phrase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of extracting Noun Phrases using </a:t>
            </a:r>
            <a:r>
              <a:rPr lang="en-US" dirty="0" err="1"/>
              <a:t>RegEx</a:t>
            </a:r>
            <a:endParaRPr lang="en-US" dirty="0"/>
          </a:p>
          <a:p>
            <a:r>
              <a:rPr lang="en-US" dirty="0"/>
              <a:t>A noun phrase is a group of words that constitute as a subject/object</a:t>
            </a:r>
          </a:p>
          <a:p>
            <a:endParaRPr lang="en-US" dirty="0"/>
          </a:p>
          <a:p>
            <a:r>
              <a:rPr lang="en-US" dirty="0"/>
              <a:t>Ex: We are attending a workshop on NLP</a:t>
            </a:r>
          </a:p>
          <a:p>
            <a:r>
              <a:rPr lang="en-US" dirty="0"/>
              <a:t>We/PRP are/VBP attending/VBG a/DT workshop/NN on/IN NLP/NNP</a:t>
            </a:r>
          </a:p>
          <a:p>
            <a:r>
              <a:rPr lang="en-US" dirty="0"/>
              <a:t>Noun Phrases: We, workshop, NLP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2096AC-783E-4D4C-9C3F-832FA3449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val="553069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Entity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444" y="1825625"/>
            <a:ext cx="10842356" cy="4351338"/>
          </a:xfrm>
        </p:spPr>
        <p:txBody>
          <a:bodyPr>
            <a:normAutofit/>
          </a:bodyPr>
          <a:lstStyle/>
          <a:p>
            <a:r>
              <a:rPr lang="en-US" dirty="0"/>
              <a:t>Named Entities :- Entity which refer to the name of person, organization, location, date, time, etc.</a:t>
            </a:r>
          </a:p>
          <a:p>
            <a:endParaRPr lang="en-US" dirty="0"/>
          </a:p>
          <a:p>
            <a:r>
              <a:rPr lang="en-US" dirty="0"/>
              <a:t>Identification is done by Capital letter words, numerals, etc.</a:t>
            </a:r>
          </a:p>
          <a:p>
            <a:endParaRPr lang="en-US" dirty="0"/>
          </a:p>
          <a:p>
            <a:r>
              <a:rPr lang="en-US" dirty="0"/>
              <a:t>Tagging is done by sequential modelling</a:t>
            </a:r>
          </a:p>
          <a:p>
            <a:endParaRPr lang="en-US" dirty="0"/>
          </a:p>
          <a:p>
            <a:r>
              <a:rPr lang="en-US" dirty="0"/>
              <a:t>Ex: [APJ Abdul </a:t>
            </a:r>
            <a:r>
              <a:rPr lang="en-US" dirty="0" err="1"/>
              <a:t>Kalam</a:t>
            </a:r>
            <a:r>
              <a:rPr lang="en-US" dirty="0"/>
              <a:t>]/PERSON has done a great service to India/LOCATION.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66938E-5793-40F6-8B75-9C9389018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val="1356798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give computers the ability to process human language</a:t>
            </a:r>
          </a:p>
          <a:p>
            <a:endParaRPr lang="en-US" dirty="0"/>
          </a:p>
          <a:p>
            <a:r>
              <a:rPr lang="en-US" dirty="0"/>
              <a:t>Processing of language includes : </a:t>
            </a:r>
          </a:p>
          <a:p>
            <a:pPr lvl="1"/>
            <a:r>
              <a:rPr lang="en-US" dirty="0"/>
              <a:t>Understanding a document</a:t>
            </a:r>
          </a:p>
          <a:p>
            <a:pPr lvl="1"/>
            <a:r>
              <a:rPr lang="en-US" dirty="0"/>
              <a:t>Understanding a conversation/ dialogue</a:t>
            </a:r>
          </a:p>
          <a:p>
            <a:pPr lvl="1"/>
            <a:r>
              <a:rPr lang="en-US" dirty="0"/>
              <a:t>Extracting a precise answer/ document/ summary to a question</a:t>
            </a:r>
          </a:p>
          <a:p>
            <a:pPr lvl="1"/>
            <a:r>
              <a:rPr lang="en-US" dirty="0"/>
              <a:t>Understanding different languages</a:t>
            </a:r>
          </a:p>
          <a:p>
            <a:pPr lvl="1"/>
            <a:r>
              <a:rPr lang="en-US" dirty="0"/>
              <a:t>Ability to perceive and reproduce language similar to a human does.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D85511-0921-438D-8A68-956C21C64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val="223194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Huge amounts of documents across Internet</a:t>
            </a:r>
          </a:p>
          <a:p>
            <a:pPr lvl="1"/>
            <a:r>
              <a:rPr lang="en-US" dirty="0"/>
              <a:t>1.3B Websites, Social Media, Emails, Forums</a:t>
            </a:r>
          </a:p>
          <a:p>
            <a:r>
              <a:rPr lang="en-US" dirty="0"/>
              <a:t>Various languages used across countries</a:t>
            </a:r>
          </a:p>
          <a:p>
            <a:pPr lvl="1"/>
            <a:r>
              <a:rPr lang="en-US" dirty="0"/>
              <a:t>6900+ different languages</a:t>
            </a:r>
          </a:p>
          <a:p>
            <a:r>
              <a:rPr lang="en-US" dirty="0"/>
              <a:t>Common form of human communication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194CC-23B6-4DD5-AA00-A4763D07A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val="264940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Search Engine</a:t>
            </a:r>
          </a:p>
          <a:p>
            <a:pPr lvl="1"/>
            <a:r>
              <a:rPr lang="en-US" dirty="0"/>
              <a:t>Extracting relevant documents for a search query</a:t>
            </a:r>
          </a:p>
          <a:p>
            <a:pPr marL="241300">
              <a:lnSpc>
                <a:spcPct val="100000"/>
              </a:lnSpc>
              <a:spcBef>
                <a:spcPts val="640"/>
              </a:spcBef>
              <a:tabLst>
                <a:tab pos="241300" algn="l"/>
              </a:tabLst>
            </a:pPr>
            <a:r>
              <a:rPr lang="en-US" sz="2400" spc="-15" dirty="0">
                <a:cs typeface="Calibri"/>
              </a:rPr>
              <a:t>Example</a:t>
            </a:r>
            <a:r>
              <a:rPr lang="en-US" sz="2400" spc="-10" dirty="0">
                <a:cs typeface="Calibri"/>
              </a:rPr>
              <a:t> </a:t>
            </a:r>
            <a:r>
              <a:rPr lang="en-US" sz="2400" dirty="0">
                <a:cs typeface="Calibri"/>
              </a:rPr>
              <a:t>:-</a:t>
            </a:r>
          </a:p>
          <a:p>
            <a:pPr marL="698500" lvl="1">
              <a:lnSpc>
                <a:spcPct val="100000"/>
              </a:lnSpc>
              <a:spcBef>
                <a:spcPts val="240"/>
              </a:spcBef>
              <a:tabLst>
                <a:tab pos="698500" algn="l"/>
              </a:tabLst>
            </a:pPr>
            <a:r>
              <a:rPr lang="en-US" spc="-10" dirty="0">
                <a:cs typeface="Calibri"/>
              </a:rPr>
              <a:t>Document1</a:t>
            </a:r>
            <a:r>
              <a:rPr lang="en-US" spc="-5" dirty="0">
                <a:cs typeface="Calibri"/>
              </a:rPr>
              <a:t>: </a:t>
            </a:r>
            <a:r>
              <a:rPr lang="en-US" spc="-15" dirty="0" err="1">
                <a:cs typeface="Calibri"/>
              </a:rPr>
              <a:t>Practo</a:t>
            </a:r>
            <a:r>
              <a:rPr lang="en-US" spc="-10" dirty="0">
                <a:cs typeface="Calibri"/>
              </a:rPr>
              <a:t> </a:t>
            </a:r>
            <a:r>
              <a:rPr lang="en-US" spc="-5" dirty="0">
                <a:cs typeface="Calibri"/>
              </a:rPr>
              <a:t>is </a:t>
            </a:r>
            <a:r>
              <a:rPr lang="en-US" dirty="0">
                <a:cs typeface="Calibri"/>
              </a:rPr>
              <a:t>a healthcare </a:t>
            </a:r>
            <a:r>
              <a:rPr lang="en-US" spc="-15" dirty="0">
                <a:cs typeface="Calibri"/>
              </a:rPr>
              <a:t>company</a:t>
            </a:r>
            <a:endParaRPr lang="en-US" dirty="0">
              <a:cs typeface="Calibri"/>
            </a:endParaRPr>
          </a:p>
          <a:p>
            <a:pPr marL="698500" lvl="1">
              <a:lnSpc>
                <a:spcPct val="100000"/>
              </a:lnSpc>
              <a:spcBef>
                <a:spcPts val="220"/>
              </a:spcBef>
              <a:tabLst>
                <a:tab pos="698500" algn="l"/>
              </a:tabLst>
            </a:pPr>
            <a:r>
              <a:rPr lang="en-US" spc="-10" dirty="0">
                <a:cs typeface="Calibri"/>
              </a:rPr>
              <a:t>Document2: </a:t>
            </a:r>
            <a:r>
              <a:rPr lang="en-US" dirty="0">
                <a:cs typeface="Calibri"/>
              </a:rPr>
              <a:t>There is a huge demand for Data Scientists.</a:t>
            </a:r>
          </a:p>
          <a:p>
            <a:pPr marL="241300" marR="441325">
              <a:lnSpc>
                <a:spcPts val="3000"/>
              </a:lnSpc>
              <a:spcBef>
                <a:spcPts val="1020"/>
              </a:spcBef>
              <a:tabLst>
                <a:tab pos="241300" algn="l"/>
              </a:tabLst>
            </a:pPr>
            <a:r>
              <a:rPr lang="en-US" sz="2400" spc="-5" dirty="0">
                <a:cs typeface="Calibri"/>
              </a:rPr>
              <a:t>Query </a:t>
            </a:r>
            <a:r>
              <a:rPr lang="en-US" sz="2400" spc="-15" dirty="0">
                <a:cs typeface="Calibri"/>
              </a:rPr>
              <a:t>“Data” </a:t>
            </a:r>
            <a:r>
              <a:rPr lang="en-US" sz="2400" spc="-5" dirty="0">
                <a:cs typeface="Calibri"/>
              </a:rPr>
              <a:t>need </a:t>
            </a:r>
            <a:r>
              <a:rPr lang="en-US" sz="2400" spc="-15" dirty="0">
                <a:cs typeface="Calibri"/>
              </a:rPr>
              <a:t>to go </a:t>
            </a:r>
            <a:r>
              <a:rPr lang="en-US" sz="2400" spc="-10" dirty="0">
                <a:cs typeface="Calibri"/>
              </a:rPr>
              <a:t>through </a:t>
            </a:r>
            <a:r>
              <a:rPr lang="en-US" sz="2400" spc="-5" dirty="0">
                <a:cs typeface="Calibri"/>
              </a:rPr>
              <a:t>each and </a:t>
            </a:r>
            <a:r>
              <a:rPr lang="en-US" sz="2400" spc="-15" dirty="0">
                <a:cs typeface="Calibri"/>
              </a:rPr>
              <a:t>every </a:t>
            </a:r>
            <a:r>
              <a:rPr lang="en-US" sz="2400" spc="-5" dirty="0">
                <a:cs typeface="Calibri"/>
              </a:rPr>
              <a:t>document </a:t>
            </a:r>
            <a:r>
              <a:rPr lang="en-US" sz="2400" spc="-15" dirty="0">
                <a:cs typeface="Calibri"/>
              </a:rPr>
              <a:t>to  </a:t>
            </a:r>
            <a:r>
              <a:rPr lang="en-US" sz="2400" spc="-20" dirty="0">
                <a:cs typeface="Calibri"/>
              </a:rPr>
              <a:t>retrieve</a:t>
            </a:r>
            <a:r>
              <a:rPr lang="en-US" sz="2400" spc="-10" dirty="0">
                <a:cs typeface="Calibri"/>
              </a:rPr>
              <a:t> results</a:t>
            </a:r>
            <a:endParaRPr lang="en-US" sz="2400" dirty="0">
              <a:cs typeface="Calibri"/>
            </a:endParaRPr>
          </a:p>
          <a:p>
            <a:pPr marL="241300">
              <a:lnSpc>
                <a:spcPct val="100000"/>
              </a:lnSpc>
              <a:spcBef>
                <a:spcPts val="700"/>
              </a:spcBef>
              <a:tabLst>
                <a:tab pos="241300" algn="l"/>
              </a:tabLst>
            </a:pPr>
            <a:r>
              <a:rPr lang="en-US" sz="2400" spc="-15" dirty="0">
                <a:cs typeface="Calibri"/>
              </a:rPr>
              <a:t>Score </a:t>
            </a:r>
            <a:r>
              <a:rPr lang="en-US" sz="2400" spc="-5" dirty="0">
                <a:cs typeface="Calibri"/>
              </a:rPr>
              <a:t>the documents, need the </a:t>
            </a:r>
            <a:r>
              <a:rPr lang="en-US" sz="2400" spc="-10" dirty="0">
                <a:cs typeface="Calibri"/>
              </a:rPr>
              <a:t>counts </a:t>
            </a:r>
            <a:r>
              <a:rPr lang="en-US" sz="2400" spc="-5" dirty="0">
                <a:cs typeface="Calibri"/>
              </a:rPr>
              <a:t>of </a:t>
            </a:r>
            <a:r>
              <a:rPr lang="en-US" sz="2400" spc="-30" dirty="0">
                <a:cs typeface="Calibri"/>
              </a:rPr>
              <a:t>“Data” </a:t>
            </a:r>
            <a:r>
              <a:rPr lang="en-US" sz="2400" spc="-5" dirty="0">
                <a:cs typeface="Calibri"/>
              </a:rPr>
              <a:t>in all</a:t>
            </a:r>
            <a:r>
              <a:rPr lang="en-US" sz="2400" spc="50" dirty="0">
                <a:cs typeface="Calibri"/>
              </a:rPr>
              <a:t> </a:t>
            </a:r>
            <a:r>
              <a:rPr lang="en-US" sz="2400" spc="-5" dirty="0">
                <a:cs typeface="Calibri"/>
              </a:rPr>
              <a:t>documents</a:t>
            </a:r>
            <a:endParaRPr lang="en-US" sz="2400" dirty="0">
              <a:cs typeface="Calibri"/>
            </a:endParaRP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7A8CD3-41F0-4918-A40A-4F53D7A27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val="1050740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phrase extraction</a:t>
            </a:r>
          </a:p>
          <a:p>
            <a:pPr lvl="1"/>
            <a:r>
              <a:rPr lang="en-US" dirty="0"/>
              <a:t>Finding the most important key terms in a given document</a:t>
            </a:r>
          </a:p>
          <a:p>
            <a:pPr lvl="1"/>
            <a:r>
              <a:rPr lang="en-US" dirty="0"/>
              <a:t>Useful for understanding document(s)/corpus of text</a:t>
            </a:r>
          </a:p>
          <a:p>
            <a:pPr lvl="1"/>
            <a:r>
              <a:rPr lang="en-US" dirty="0"/>
              <a:t>Used in creating Word Clouds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032" y="3099661"/>
            <a:ext cx="4818358" cy="321223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54414-AFC2-4A42-B117-64DEC94B3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val="1772668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 Answering</a:t>
            </a:r>
          </a:p>
          <a:p>
            <a:pPr lvl="1"/>
            <a:r>
              <a:rPr lang="en-US" dirty="0"/>
              <a:t>Factual question “Who is the director of the movie </a:t>
            </a:r>
            <a:r>
              <a:rPr lang="en-US" dirty="0" err="1"/>
              <a:t>Bahubali</a:t>
            </a:r>
            <a:r>
              <a:rPr lang="en-US" dirty="0"/>
              <a:t>?”  </a:t>
            </a:r>
          </a:p>
          <a:p>
            <a:pPr lvl="2"/>
            <a:r>
              <a:rPr lang="en-US" dirty="0"/>
              <a:t>S. S. </a:t>
            </a:r>
            <a:r>
              <a:rPr lang="en-US" dirty="0" err="1"/>
              <a:t>Rajamouli</a:t>
            </a:r>
            <a:endParaRPr lang="en-US" dirty="0"/>
          </a:p>
          <a:p>
            <a:pPr lvl="1"/>
            <a:r>
              <a:rPr lang="en-US" dirty="0"/>
              <a:t>Indirect questions : What are the effects of smoking?</a:t>
            </a:r>
          </a:p>
          <a:p>
            <a:pPr lvl="1"/>
            <a:r>
              <a:rPr lang="en-US" dirty="0"/>
              <a:t>Personalized QA systems</a:t>
            </a:r>
          </a:p>
          <a:p>
            <a:pPr lvl="2"/>
            <a:r>
              <a:rPr lang="en-US" dirty="0"/>
              <a:t>Should I need to carry an umbrella today?</a:t>
            </a:r>
          </a:p>
          <a:p>
            <a:pPr lvl="2"/>
            <a:r>
              <a:rPr lang="en-US" dirty="0"/>
              <a:t>Am I free at 5:00 PM today?</a:t>
            </a:r>
          </a:p>
          <a:p>
            <a:pPr marL="228600" lvl="1">
              <a:spcBef>
                <a:spcPts val="1000"/>
              </a:spcBef>
            </a:pPr>
            <a:r>
              <a:rPr lang="en-US" dirty="0"/>
              <a:t>IBM Watson QA System is one such example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08745F-EFB5-4C4F-BCC9-76F93B92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val="1182660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Sentiment Analysis</a:t>
            </a:r>
          </a:p>
          <a:p>
            <a:pPr lvl="1"/>
            <a:r>
              <a:rPr lang="en-US" dirty="0"/>
              <a:t>Parsing the comments/ reviews of products and rating them</a:t>
            </a:r>
          </a:p>
          <a:p>
            <a:pPr lvl="1"/>
            <a:r>
              <a:rPr lang="en-US" dirty="0"/>
              <a:t>Any e-commerce sites like </a:t>
            </a:r>
            <a:r>
              <a:rPr lang="en-US" dirty="0" err="1"/>
              <a:t>Flipkart</a:t>
            </a:r>
            <a:endParaRPr lang="en-US" dirty="0"/>
          </a:p>
          <a:p>
            <a:pPr lvl="1"/>
            <a:r>
              <a:rPr lang="en-US" dirty="0"/>
              <a:t>Rating of movies, film stars, political decisions, etc.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Solved as a Supervised Machine Learning problem</a:t>
            </a:r>
          </a:p>
          <a:p>
            <a:pPr lvl="1"/>
            <a:r>
              <a:rPr lang="en-US" dirty="0"/>
              <a:t>Features are words and its characteristics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06458"/>
              </p:ext>
            </p:extLst>
          </p:nvPr>
        </p:nvGraphicFramePr>
        <p:xfrm>
          <a:off x="1613546" y="3493864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Sentiment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This is a very poor</a:t>
                      </a:r>
                      <a:r>
                        <a:rPr lang="en-US" baseline="0" dirty="0"/>
                        <a:t> mobile with a bad camera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 like this phone. It looks stunning.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6CE8D-8FA3-4242-BC4C-949F76BD9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val="1301748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Chat bot</a:t>
            </a:r>
          </a:p>
          <a:p>
            <a:pPr lvl="1"/>
            <a:r>
              <a:rPr lang="en-US" dirty="0"/>
              <a:t>Personalized automated messaging</a:t>
            </a:r>
          </a:p>
          <a:p>
            <a:pPr lvl="1"/>
            <a:r>
              <a:rPr lang="en-US" dirty="0"/>
              <a:t>Deep Learning model: Seq2Seq</a:t>
            </a:r>
          </a:p>
          <a:p>
            <a:pPr lvl="1"/>
            <a:r>
              <a:rPr lang="en-US" dirty="0"/>
              <a:t>Intent classification and Slot filling</a:t>
            </a:r>
          </a:p>
          <a:p>
            <a:pPr lvl="2"/>
            <a:r>
              <a:rPr lang="en-US" dirty="0"/>
              <a:t>I want to order a pizza </a:t>
            </a:r>
            <a:r>
              <a:rPr lang="en-US" dirty="0">
                <a:sym typeface="Wingdings"/>
              </a:rPr>
              <a:t> Intent: Order, Slots: [type: pizza, size: ?, where: ?]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Goal-oriented vs Conversational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40804E-18F2-47FD-AABB-9B3CF373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Capgemini Public</a:t>
            </a:r>
          </a:p>
        </p:txBody>
      </p:sp>
    </p:spTree>
    <p:extLst>
      <p:ext uri="{BB962C8B-B14F-4D97-AF65-F5344CB8AC3E}">
        <p14:creationId xmlns:p14="http://schemas.microsoft.com/office/powerpoint/2010/main" val="327950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</TotalTime>
  <Words>1111</Words>
  <Application>Microsoft Office PowerPoint</Application>
  <PresentationFormat>Widescreen</PresentationFormat>
  <Paragraphs>223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Verdana</vt:lpstr>
      <vt:lpstr>Wingdings</vt:lpstr>
      <vt:lpstr>Office Theme</vt:lpstr>
      <vt:lpstr>Natural Language Processing</vt:lpstr>
      <vt:lpstr>About Me:</vt:lpstr>
      <vt:lpstr>What is NLP</vt:lpstr>
      <vt:lpstr>Why NLP</vt:lpstr>
      <vt:lpstr>Applications </vt:lpstr>
      <vt:lpstr>Applications</vt:lpstr>
      <vt:lpstr>Applications</vt:lpstr>
      <vt:lpstr>Applications</vt:lpstr>
      <vt:lpstr>Applications </vt:lpstr>
      <vt:lpstr>Applications</vt:lpstr>
      <vt:lpstr>Challenges</vt:lpstr>
      <vt:lpstr>Challenges</vt:lpstr>
      <vt:lpstr>NLP Preprocessing Pipeline</vt:lpstr>
      <vt:lpstr>Regular Expressions</vt:lpstr>
      <vt:lpstr>Word Tokenization</vt:lpstr>
      <vt:lpstr>Word Tokenization - Challenges</vt:lpstr>
      <vt:lpstr>Stopwords</vt:lpstr>
      <vt:lpstr>Morphology / Lemmatization</vt:lpstr>
      <vt:lpstr>Stemming</vt:lpstr>
      <vt:lpstr>Spell Correct</vt:lpstr>
      <vt:lpstr>POS Tagging</vt:lpstr>
      <vt:lpstr>Chunking / Noun Phrase Extraction</vt:lpstr>
      <vt:lpstr>Named Entity Recognition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</dc:title>
  <dc:creator>Santosh Gadde</dc:creator>
  <cp:lastModifiedBy>Sinha, Vikash (GE Digital, consultant)</cp:lastModifiedBy>
  <cp:revision>42</cp:revision>
  <dcterms:created xsi:type="dcterms:W3CDTF">2018-02-10T11:20:10Z</dcterms:created>
  <dcterms:modified xsi:type="dcterms:W3CDTF">2018-02-22T10:25:08Z</dcterms:modified>
</cp:coreProperties>
</file>