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CDFAC7-82BD-43DE-8F20-5A7FC442E501}">
  <a:tblStyle styleId="{5FCDFAC7-82BD-43DE-8F20-5A7FC442E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0033547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0033547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highlight>
                  <a:srgbClr val="FFFFFF"/>
                </a:highlight>
              </a:rPr>
              <a:t>The main idea behind this objective is the assumption that, closer the pre-training self-supervised objective is to the final downstream task, the better the fine-tuning performance.</a:t>
            </a:r>
            <a:endParaRPr sz="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0003354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0003354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0003354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0003354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: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The animal didn't cross the street because </a:t>
            </a:r>
            <a:r>
              <a:rPr b="1" lang="en" sz="13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was too tired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003354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003354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0003354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0003354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003354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003354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003354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003354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Tokenization methods 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Byte-Pair-Encoding algorithm (</a:t>
            </a:r>
            <a:r>
              <a:rPr b="1" lang="en">
                <a:solidFill>
                  <a:schemeClr val="dk1"/>
                </a:solidFill>
              </a:rPr>
              <a:t>BPE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2.)	SentencePiece Unigram algorithm (subword tokenization)ex. </a:t>
            </a:r>
            <a:r>
              <a:rPr b="1" lang="en">
                <a:solidFill>
                  <a:schemeClr val="dk1"/>
                </a:solidFill>
              </a:rPr>
              <a:t>Smartest =&gt; smart + est</a:t>
            </a:r>
            <a:r>
              <a:rPr lang="en">
                <a:solidFill>
                  <a:schemeClr val="dk1"/>
                </a:solidFill>
              </a:rPr>
              <a:t> ; </a:t>
            </a:r>
            <a:r>
              <a:rPr b="1" lang="en">
                <a:solidFill>
                  <a:schemeClr val="dk1"/>
                </a:solidFill>
              </a:rPr>
              <a:t>newer =&gt;  new + 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003354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003354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003354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003354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3250" y="965150"/>
            <a:ext cx="8197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</a:rPr>
              <a:t>PEGASUS</a:t>
            </a:r>
            <a:r>
              <a:rPr lang="en" sz="2900">
                <a:solidFill>
                  <a:schemeClr val="dk1"/>
                </a:solidFill>
              </a:rPr>
              <a:t>:</a:t>
            </a:r>
            <a:r>
              <a:rPr b="1" lang="en" sz="2900">
                <a:solidFill>
                  <a:schemeClr val="dk1"/>
                </a:solidFill>
              </a:rPr>
              <a:t>Pre-training</a:t>
            </a:r>
            <a:r>
              <a:rPr lang="en" sz="2900">
                <a:solidFill>
                  <a:schemeClr val="dk1"/>
                </a:solidFill>
              </a:rPr>
              <a:t> with </a:t>
            </a:r>
            <a:endParaRPr sz="29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Extracted Gap-sentences</a:t>
            </a:r>
            <a:r>
              <a:rPr lang="en" sz="2900">
                <a:solidFill>
                  <a:schemeClr val="dk1"/>
                </a:solidFill>
              </a:rPr>
              <a:t> for   </a:t>
            </a:r>
            <a:r>
              <a:rPr b="1" lang="en" sz="2900">
                <a:solidFill>
                  <a:schemeClr val="dk1"/>
                </a:solidFill>
              </a:rPr>
              <a:t>Abstractive Summarization</a:t>
            </a:r>
            <a:endParaRPr sz="1700"/>
          </a:p>
        </p:txBody>
      </p:sp>
      <p:sp>
        <p:nvSpPr>
          <p:cNvPr id="55" name="Google Shape;55;p13"/>
          <p:cNvSpPr txBox="1"/>
          <p:nvPr/>
        </p:nvSpPr>
        <p:spPr>
          <a:xfrm>
            <a:off x="321900" y="3915775"/>
            <a:ext cx="425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Guided By	: </a:t>
            </a:r>
            <a:r>
              <a:rPr b="1" lang="en" sz="1700"/>
              <a:t>Prof. Dr.Brijesh Bhatt</a:t>
            </a:r>
            <a:endParaRPr b="1"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		  Prof. Siddharth Shah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3931225"/>
            <a:ext cx="348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Prepared By	: Darshan Tank 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450600" y="178750"/>
            <a:ext cx="30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Conclusion</a:t>
            </a:r>
            <a:r>
              <a:rPr b="1" lang="en" sz="1700"/>
              <a:t> :</a:t>
            </a:r>
            <a:endParaRPr b="1" sz="1700"/>
          </a:p>
        </p:txBody>
      </p:sp>
      <p:sp>
        <p:nvSpPr>
          <p:cNvPr id="116" name="Google Shape;116;p22"/>
          <p:cNvSpPr txBox="1"/>
          <p:nvPr/>
        </p:nvSpPr>
        <p:spPr>
          <a:xfrm>
            <a:off x="450600" y="715250"/>
            <a:ext cx="844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Goal : Abstractive Summarization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Solution : PEGASUS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Pre-training Data-set 	: C4 and HugeNews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Fine-tuning Data-set	: List of 12 Data-sets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DownStream Task 		: Abstractive Summarization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Pre-training Model 	: GSG(Gap-Sentence-Generation)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Which Gap-sentences	: Principal approach (Independent-Original)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GSR value			: 15%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Gradient Descent Algo	: Adafactor 	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Vocabulary Size		: Unigram with size of 96k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Parameters			: 568M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</a:rPr>
              <a:t>	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47975" y="322225"/>
            <a:ext cx="735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Text</a:t>
            </a:r>
            <a:r>
              <a:rPr b="1" lang="en" sz="1800"/>
              <a:t> summarization.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of summarization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Abstractive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Extractive</a:t>
            </a:r>
            <a:endParaRPr b="1"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5" y="2021575"/>
            <a:ext cx="5900899" cy="2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36475" y="262950"/>
            <a:ext cx="8094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machine gonna achieve this task ?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Seq2Seq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RNN ( LSTM, GRUs ).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Encoder-Decoder </a:t>
            </a:r>
            <a:r>
              <a:rPr b="1" lang="en" sz="1800"/>
              <a:t>mechanism, Context vector.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Issue With RNN based model</a:t>
            </a:r>
            <a:endParaRPr b="1"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What if we have powerful machine with high class GPUs. Will we able to utilize that power of machine with RNN.</a:t>
            </a:r>
            <a:endParaRPr b="1"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Loss of information Gain &amp; </a:t>
            </a:r>
            <a:r>
              <a:rPr b="1" lang="en" sz="1800">
                <a:solidFill>
                  <a:schemeClr val="dk1"/>
                </a:solidFill>
              </a:rPr>
              <a:t>Vanishing Gradient</a:t>
            </a:r>
            <a:endParaRPr b="1"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Unidirectional context only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Transformation</a:t>
            </a:r>
            <a:r>
              <a:rPr b="1" lang="en" sz="1800"/>
              <a:t> from RNN to TRANSFORMER.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Self-Attention with multiple-Head (Parallel Computing.)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Positional Encoding.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Bidirectional context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132000"/>
            <a:ext cx="92331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Transformers are Data Hungry !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Introduction to Pre-training and Fine-tuning.</a:t>
            </a:r>
            <a:endParaRPr b="1"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Pre-training models and Pre-Training objectives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MASS 	: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MA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sked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equence to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equence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UniLM	: </a:t>
            </a:r>
            <a:r>
              <a:rPr lang="en" sz="1600"/>
              <a:t>unidirectional, bidirectional, Sequence-to-Sequence(word level)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T5		: </a:t>
            </a:r>
            <a:r>
              <a:rPr lang="en" sz="1600"/>
              <a:t>randomly corrupted text spans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BART	: </a:t>
            </a:r>
            <a:r>
              <a:rPr lang="en" sz="1600"/>
              <a:t>corrupted text with an arbitrary noising function 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MLM	: </a:t>
            </a:r>
            <a:r>
              <a:rPr lang="en" sz="1600"/>
              <a:t>Mask language modeling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PEGASUS</a:t>
            </a:r>
            <a:r>
              <a:rPr b="1" lang="en" sz="1800"/>
              <a:t> has proposed to Perform Abstractive Text</a:t>
            </a:r>
            <a:r>
              <a:rPr b="1" lang="en" sz="1800"/>
              <a:t> </a:t>
            </a:r>
            <a:r>
              <a:rPr b="1" lang="en" sz="1800"/>
              <a:t>Summarization</a:t>
            </a:r>
            <a:r>
              <a:rPr b="1" lang="en" sz="1800"/>
              <a:t>?</a:t>
            </a:r>
            <a:endParaRPr b="1"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Introduction to GSG(Gap-Sentence-Generation)</a:t>
            </a:r>
            <a:endParaRPr b="1" sz="17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How to select Gap-Sentences?</a:t>
            </a:r>
            <a:endParaRPr b="1" sz="16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Randomly</a:t>
            </a:r>
            <a:endParaRPr b="1"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Lead</a:t>
            </a:r>
            <a:endParaRPr b="1"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Principal - </a:t>
            </a:r>
            <a:r>
              <a:rPr b="1" lang="en">
                <a:solidFill>
                  <a:schemeClr val="dk1"/>
                </a:solidFill>
              </a:rPr>
              <a:t>ROUGE1-F1</a:t>
            </a:r>
            <a:endParaRPr b="1">
              <a:solidFill>
                <a:schemeClr val="dk1"/>
              </a:solidFill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Independently</a:t>
            </a:r>
            <a:endParaRPr b="1">
              <a:solidFill>
                <a:schemeClr val="dk1"/>
              </a:solidFill>
            </a:endParaRPr>
          </a:p>
          <a:p>
            <a:pPr indent="-3238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>
                <a:solidFill>
                  <a:schemeClr val="dk1"/>
                </a:solidFill>
              </a:rPr>
              <a:t>Sequentially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67676" cy="29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00" y="2966050"/>
            <a:ext cx="4397225" cy="217744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822028" y="3173952"/>
            <a:ext cx="3821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2D050"/>
                </a:solidFill>
              </a:rPr>
              <a:t>Random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36C0A"/>
                </a:solidFill>
              </a:rPr>
              <a:t>Lead</a:t>
            </a:r>
            <a:r>
              <a:rPr b="1" lang="en" sz="1600">
                <a:solidFill>
                  <a:srgbClr val="000000"/>
                </a:solidFill>
              </a:rPr>
              <a:t>       	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70C0"/>
                </a:solidFill>
              </a:rPr>
              <a:t>Principal</a:t>
            </a:r>
            <a:r>
              <a:rPr b="1" lang="en" sz="1600">
                <a:solidFill>
                  <a:srgbClr val="000000"/>
                </a:solidFill>
              </a:rPr>
              <a:t>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03400" y="390350"/>
            <a:ext cx="873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How many sentences should be masked?</a:t>
            </a:r>
            <a:endParaRPr b="1" sz="18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600">
                <a:solidFill>
                  <a:schemeClr val="dk1"/>
                </a:solidFill>
              </a:rPr>
              <a:t>GSR</a:t>
            </a:r>
            <a:r>
              <a:rPr b="1" lang="en" sz="1700">
                <a:solidFill>
                  <a:schemeClr val="dk1"/>
                </a:solidFill>
              </a:rPr>
              <a:t>(</a:t>
            </a:r>
            <a:r>
              <a:rPr b="1" lang="en" sz="1600">
                <a:solidFill>
                  <a:schemeClr val="dk1"/>
                </a:solidFill>
              </a:rPr>
              <a:t>G</a:t>
            </a:r>
            <a:r>
              <a:rPr lang="en" sz="1600">
                <a:solidFill>
                  <a:schemeClr val="dk1"/>
                </a:solidFill>
              </a:rPr>
              <a:t>ap </a:t>
            </a:r>
            <a:r>
              <a:rPr b="1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entences </a:t>
            </a:r>
            <a:r>
              <a:rPr b="1"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ation</a:t>
            </a:r>
            <a:r>
              <a:rPr b="1" lang="en" sz="1700">
                <a:solidFill>
                  <a:schemeClr val="dk1"/>
                </a:solidFill>
              </a:rPr>
              <a:t>)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" y="1286625"/>
            <a:ext cx="4466425" cy="270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075" y="1286625"/>
            <a:ext cx="4466425" cy="26540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56325" y="4056499"/>
            <a:ext cx="826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the diagrams we can see that </a:t>
            </a:r>
            <a:r>
              <a:rPr b="1" lang="en" sz="1600"/>
              <a:t>GSR value 15% &amp; 30% </a:t>
            </a:r>
            <a:r>
              <a:rPr lang="en" sz="1600"/>
              <a:t>works well for all the given data set.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6800" y="314950"/>
            <a:ext cx="6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have everything with us let’s start experiment.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104400" y="100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{5FCDFAC7-82BD-43DE-8F20-5A7FC442E501}</a:tableStyleId>
              </a:tblPr>
              <a:tblGrid>
                <a:gridCol w="1232125"/>
                <a:gridCol w="1001675"/>
                <a:gridCol w="1116900"/>
                <a:gridCol w="1116900"/>
                <a:gridCol w="1116900"/>
                <a:gridCol w="1116900"/>
                <a:gridCol w="1116900"/>
                <a:gridCol w="1116900"/>
              </a:tblGrid>
              <a:tr h="10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Data-Set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layers for encoder-decoder(L)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 layer size(H)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Feed-Forward layer size(F)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Self-Attention head(A)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PEGASUS</a:t>
                      </a:r>
                      <a:r>
                        <a:rPr b="1" baseline="-25000" lang="en" sz="1100"/>
                        <a:t>BASE</a:t>
                      </a:r>
                      <a:endParaRPr b="1" baseline="-25000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PEGASUS</a:t>
                      </a:r>
                      <a:r>
                        <a:rPr b="1" baseline="-25000" lang="en" sz="1100"/>
                        <a:t>LARGE</a:t>
                      </a:r>
                      <a:endParaRPr b="1" baseline="-25000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568M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395250" y="3611275"/>
            <a:ext cx="83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Vocabulary Option</a:t>
            </a:r>
            <a:r>
              <a:rPr lang="en"/>
              <a:t> = Unigram with size of 96k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Gradient descent = </a:t>
            </a:r>
            <a:r>
              <a:rPr lang="en"/>
              <a:t>For optimization, both pre-training and fine-tuning used </a:t>
            </a:r>
            <a:r>
              <a:rPr b="1" lang="en"/>
              <a:t>Adafactor</a:t>
            </a:r>
            <a:r>
              <a:rPr lang="en"/>
              <a:t> (Shazeer &amp; Stern, 2018) with </a:t>
            </a:r>
            <a:r>
              <a:rPr b="1" lang="en"/>
              <a:t>square root learning rate decay</a:t>
            </a:r>
            <a:r>
              <a:rPr lang="en"/>
              <a:t> and </a:t>
            </a:r>
            <a:r>
              <a:rPr b="1" lang="en"/>
              <a:t>dropout rate of 0.1.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544875" y="157825"/>
            <a:ext cx="60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Output :</a:t>
            </a:r>
            <a:endParaRPr b="1"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5" y="573325"/>
            <a:ext cx="7737075" cy="2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375" y="3385100"/>
            <a:ext cx="5295059" cy="1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50550" y="126400"/>
            <a:ext cx="807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Difficulty</a:t>
            </a:r>
            <a:r>
              <a:rPr b="1" lang="en" sz="1600"/>
              <a:t> to collect a large number of supervised examples to train or fine-tune a summarization model.</a:t>
            </a:r>
            <a:endParaRPr b="1"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600">
                <a:solidFill>
                  <a:schemeClr val="dk1"/>
                </a:solidFill>
              </a:rPr>
              <a:t>low-resource summarization setting </a:t>
            </a:r>
            <a:r>
              <a:rPr lang="en"/>
              <a:t>(</a:t>
            </a:r>
            <a:r>
              <a:rPr lang="en"/>
              <a:t>picked the first 10</a:t>
            </a:r>
            <a:r>
              <a:rPr baseline="30000" lang="en"/>
              <a:t>k</a:t>
            </a:r>
            <a:r>
              <a:rPr lang="en"/>
              <a:t> (k = 1, 2, 3, 4) training examples from each dataset to fine-tune PEGASUS</a:t>
            </a:r>
            <a:r>
              <a:rPr baseline="-25000" lang="en"/>
              <a:t>LARGE</a:t>
            </a:r>
            <a:r>
              <a:rPr lang="en"/>
              <a:t>).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8839200" cy="267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555050" y="4371900"/>
            <a:ext cx="603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Solid lines			PEGASUS</a:t>
            </a:r>
            <a:r>
              <a:rPr baseline="-25000" lang="en" sz="1300"/>
              <a:t>LARGE</a:t>
            </a:r>
            <a:endParaRPr baseline="-2500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Dashed lines		Transformer</a:t>
            </a:r>
            <a:r>
              <a:rPr baseline="-25000" lang="en" sz="1300"/>
              <a:t>BASE</a:t>
            </a:r>
            <a:r>
              <a:rPr lang="en" sz="1300"/>
              <a:t> models </a:t>
            </a:r>
            <a:r>
              <a:rPr lang="en" sz="1100"/>
              <a:t>(</a:t>
            </a:r>
            <a:r>
              <a:rPr lang="en" sz="900"/>
              <a:t>equivalent in capacity as PEGASUS</a:t>
            </a:r>
            <a:r>
              <a:rPr baseline="-25000" lang="en" sz="900"/>
              <a:t>BASE</a:t>
            </a:r>
            <a:r>
              <a:rPr lang="en" sz="1100"/>
              <a:t>)</a:t>
            </a:r>
            <a:endParaRPr sz="1100"/>
          </a:p>
        </p:txBody>
      </p:sp>
      <p:cxnSp>
        <p:nvCxnSpPr>
          <p:cNvPr id="109" name="Google Shape;109;p21"/>
          <p:cNvCxnSpPr/>
          <p:nvPr/>
        </p:nvCxnSpPr>
        <p:spPr>
          <a:xfrm>
            <a:off x="2713100" y="4573750"/>
            <a:ext cx="6648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2713100" y="4963225"/>
            <a:ext cx="664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