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1BC988-3CEF-4E94-97DE-CD4D2C28DF0E}">
  <a:tblStyle styleId="{D61BC988-3CEF-4E94-97DE-CD4D2C28DF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996965b9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996965b9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996965b9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996965b9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23cf9d10632b0a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423cf9d10632b0a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423cf9d10632b0a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423cf9d10632b0a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423cf9d10632b0a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423cf9d10632b0a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23cf9d10632b0a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423cf9d10632b0a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Tokenization methods :</a:t>
            </a:r>
            <a:endParaRPr/>
          </a:p>
          <a:p>
            <a:pPr indent="-298450" lvl="0" marL="457200" rtl="0" algn="l">
              <a:spcBef>
                <a:spcPts val="0"/>
              </a:spcBef>
              <a:spcAft>
                <a:spcPts val="0"/>
              </a:spcAft>
              <a:buSzPts val="1100"/>
              <a:buAutoNum type="arabicPeriod"/>
            </a:pPr>
            <a:r>
              <a:rPr lang="en"/>
              <a:t>Byte-Pair-Encoding algorithm (</a:t>
            </a:r>
            <a:r>
              <a:rPr b="1" lang="en">
                <a:solidFill>
                  <a:schemeClr val="dk1"/>
                </a:solidFill>
              </a:rPr>
              <a:t>BPE</a:t>
            </a:r>
            <a:r>
              <a:rPr lang="en"/>
              <a:t>)</a:t>
            </a:r>
            <a:endParaRPr/>
          </a:p>
          <a:p>
            <a:pPr indent="0" lvl="0" marL="0" rtl="0" algn="l">
              <a:spcBef>
                <a:spcPts val="0"/>
              </a:spcBef>
              <a:spcAft>
                <a:spcPts val="0"/>
              </a:spcAft>
              <a:buNone/>
            </a:pPr>
            <a:r>
              <a:rPr lang="en"/>
              <a:t>  2.)	SentencePiece Unigram algorithm (subword </a:t>
            </a:r>
            <a:r>
              <a:rPr lang="en"/>
              <a:t>tokenization</a:t>
            </a:r>
            <a:r>
              <a:rPr lang="en"/>
              <a:t>)ex. </a:t>
            </a:r>
            <a:r>
              <a:rPr b="1" lang="en"/>
              <a:t>Smartest =&gt; smart + est</a:t>
            </a:r>
            <a:r>
              <a:rPr lang="en"/>
              <a:t> ; </a:t>
            </a:r>
            <a:r>
              <a:rPr b="1" lang="en"/>
              <a:t>newer =&gt;  new + er</a:t>
            </a:r>
            <a:endParaRPr b="1"/>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23cf9d10632b0a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423cf9d10632b0a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423cf9d10632b0a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423cf9d10632b0a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423cf9d10632b0a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423cf9d10632b0a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0996965b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0996965b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a:t>
            </a:r>
            <a:endParaRPr/>
          </a:p>
          <a:p>
            <a:pPr indent="0" lvl="0" marL="0" rtl="0" algn="l">
              <a:spcBef>
                <a:spcPts val="0"/>
              </a:spcBef>
              <a:spcAft>
                <a:spcPts val="0"/>
              </a:spcAft>
              <a:buNone/>
            </a:pPr>
            <a:r>
              <a:rPr lang="en"/>
              <a:t>-We only need to read 1-2 sentences instead of whole length news.</a:t>
            </a:r>
            <a:endParaRPr/>
          </a:p>
          <a:p>
            <a:pPr indent="0" lvl="0" marL="0" rtl="0" algn="l">
              <a:spcBef>
                <a:spcPts val="0"/>
              </a:spcBef>
              <a:spcAft>
                <a:spcPts val="0"/>
              </a:spcAft>
              <a:buNone/>
            </a:pPr>
            <a:r>
              <a:rPr lang="en"/>
              <a:t>-Some Speaker’s 2-3 hr long speach in 2-3 minutes</a:t>
            </a:r>
            <a:endParaRPr/>
          </a:p>
          <a:p>
            <a:pPr indent="0" lvl="0" marL="0" rtl="0" algn="l">
              <a:spcBef>
                <a:spcPts val="0"/>
              </a:spcBef>
              <a:spcAft>
                <a:spcPts val="0"/>
              </a:spcAft>
              <a:buNone/>
            </a:pPr>
            <a:r>
              <a:rPr lang="en"/>
              <a:t>-Instead of listening whole lecture we only have to listen short summary of lecture for better understanding.</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996965b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996965b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Abstractive summary have more </a:t>
            </a:r>
            <a:r>
              <a:rPr lang="en"/>
              <a:t>coherent</a:t>
            </a:r>
            <a:r>
              <a:rPr lang="en"/>
              <a:t> and meaning.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996965b9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996965b9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vector is basically </a:t>
            </a:r>
            <a:r>
              <a:rPr lang="en"/>
              <a:t>numerical</a:t>
            </a:r>
            <a:r>
              <a:rPr lang="en"/>
              <a:t> representation of text which was feed to encoder. Decoder now decode this context vector and produce summary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996965b9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996965b9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But What if </a:t>
            </a:r>
            <a:endParaRPr sz="1400">
              <a:solidFill>
                <a:schemeClr val="dk1"/>
              </a:solidFill>
            </a:endParaRPr>
          </a:p>
          <a:p>
            <a:pPr indent="0" lvl="0" marL="0" rtl="0" algn="l">
              <a:spcBef>
                <a:spcPts val="0"/>
              </a:spcBef>
              <a:spcAft>
                <a:spcPts val="0"/>
              </a:spcAft>
              <a:buNone/>
            </a:pPr>
            <a:r>
              <a:rPr lang="en" sz="1400">
                <a:solidFill>
                  <a:schemeClr val="dk1"/>
                </a:solidFill>
              </a:rPr>
              <a:t>I have Powerful GPUs and high class computer? models are anyway gonna take input one at a time which will make my resource useless.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Now What if We are allowed to pass whole Sequence at a time instead of giving it on timestamps!</a:t>
            </a:r>
            <a:endParaRPr sz="1400">
              <a:solidFill>
                <a:schemeClr val="dk1"/>
              </a:solidFill>
            </a:endParaRPr>
          </a:p>
          <a:p>
            <a:pPr indent="0" lvl="0" marL="0" rtl="0" algn="l">
              <a:spcBef>
                <a:spcPts val="0"/>
              </a:spcBef>
              <a:spcAft>
                <a:spcPts val="0"/>
              </a:spcAft>
              <a:buNone/>
            </a:pPr>
            <a:r>
              <a:rPr lang="en" sz="1400">
                <a:solidFill>
                  <a:schemeClr val="dk1"/>
                </a:solidFill>
              </a:rPr>
              <a:t>Transformer models came into picture to solve this issue.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200">
                <a:solidFill>
                  <a:schemeClr val="dk1"/>
                </a:solidFill>
              </a:rPr>
              <a:t>-Transformer come up with </a:t>
            </a:r>
            <a:r>
              <a:rPr b="1" lang="en" sz="1200">
                <a:solidFill>
                  <a:schemeClr val="dk1"/>
                </a:solidFill>
              </a:rPr>
              <a:t>self-attention mechanism</a:t>
            </a:r>
            <a:r>
              <a:rPr lang="en" sz="1200">
                <a:solidFill>
                  <a:schemeClr val="dk1"/>
                </a:solidFill>
              </a:rPr>
              <a:t>.</a:t>
            </a:r>
            <a:endParaRPr sz="9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a:solidFill>
                  <a:srgbClr val="292929"/>
                </a:solidFill>
                <a:highlight>
                  <a:srgbClr val="FFFFFF"/>
                </a:highlight>
                <a:latin typeface="Georgia"/>
                <a:ea typeface="Georgia"/>
                <a:cs typeface="Georgia"/>
                <a:sym typeface="Georgia"/>
              </a:rPr>
              <a:t>the self-attention mechanism allows the inputs to interact with each other (“self”) and find out who they should pay more attention to (“attention”). The outputs are aggregates of these interactions and attention scores.</a:t>
            </a:r>
            <a:endParaRPr>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400">
                <a:solidFill>
                  <a:schemeClr val="dk1"/>
                </a:solidFill>
              </a:rPr>
              <a:t>In RNN we are using Attention with encoder-decoder.</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Transformer is totally attention based model.</a:t>
            </a:r>
            <a:endParaRPr>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9c8419b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9c8419b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996965b9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996965b9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423cf9d10632b0a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423cf9d10632b0a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996965b9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996965b9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Now this pre-training can be done in different ways and One such an idea is GAP SENTENCES which is used in PEGASUS model to reach SOTA result.</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Hugging face provides us library named “Transformer” for implementation.</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gif"/><Relationship Id="rId4" Type="http://schemas.openxmlformats.org/officeDocument/2006/relationships/hyperlink" Target="https://ai.googleblog.com/2020/06/pegasus-state-of-art-model-for.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034250" y="550550"/>
            <a:ext cx="70755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t>PEGASUS </a:t>
            </a:r>
            <a:r>
              <a:rPr lang="en" sz="2600"/>
              <a:t>:</a:t>
            </a:r>
            <a:r>
              <a:rPr b="1" lang="en" sz="2600"/>
              <a:t>Pre-training</a:t>
            </a:r>
            <a:r>
              <a:rPr lang="en" sz="2600"/>
              <a:t> with </a:t>
            </a:r>
            <a:endParaRPr sz="2600"/>
          </a:p>
          <a:p>
            <a:pPr indent="0" lvl="0" marL="1828800" rtl="0" algn="l">
              <a:spcBef>
                <a:spcPts val="0"/>
              </a:spcBef>
              <a:spcAft>
                <a:spcPts val="0"/>
              </a:spcAft>
              <a:buNone/>
            </a:pPr>
            <a:r>
              <a:rPr b="1" lang="en" sz="2600"/>
              <a:t>Extracted Gap-sentences</a:t>
            </a:r>
            <a:r>
              <a:rPr lang="en" sz="2600"/>
              <a:t> for </a:t>
            </a:r>
            <a:r>
              <a:rPr b="1" lang="en" sz="2600"/>
              <a:t>Abstractive Summarization</a:t>
            </a:r>
            <a:endParaRPr b="1"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nvSpPr>
        <p:spPr>
          <a:xfrm>
            <a:off x="140300" y="248725"/>
            <a:ext cx="8863500" cy="194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rPr>
              <a:t>Pre-training with Extracted Gap-Sentences</a:t>
            </a:r>
            <a:r>
              <a:rPr lang="en">
                <a:solidFill>
                  <a:schemeClr val="dk1"/>
                </a:solidFill>
              </a:rPr>
              <a:t>, idea is machine mask some of the sentences or words from the text and try to learn those sentences or words from the remaining text. This is </a:t>
            </a:r>
            <a:r>
              <a:rPr b="1" lang="en">
                <a:solidFill>
                  <a:schemeClr val="dk1"/>
                </a:solidFill>
              </a:rPr>
              <a:t>self-supervised learning</a:t>
            </a:r>
            <a:r>
              <a:rPr lang="en">
                <a:solidFill>
                  <a:schemeClr val="dk1"/>
                </a:solidFill>
              </a:rPr>
              <a:t> where </a:t>
            </a:r>
            <a:r>
              <a:rPr b="1" lang="en">
                <a:solidFill>
                  <a:schemeClr val="dk1"/>
                </a:solidFill>
              </a:rPr>
              <a:t>machine </a:t>
            </a:r>
            <a:r>
              <a:rPr b="1" lang="en">
                <a:solidFill>
                  <a:srgbClr val="202124"/>
                </a:solidFill>
                <a:highlight>
                  <a:srgbClr val="FFFFFF"/>
                </a:highlight>
              </a:rPr>
              <a:t>learns</a:t>
            </a:r>
            <a:r>
              <a:rPr lang="en">
                <a:solidFill>
                  <a:srgbClr val="202124"/>
                </a:solidFill>
                <a:highlight>
                  <a:srgbClr val="FFFFFF"/>
                </a:highlight>
              </a:rPr>
              <a:t> </a:t>
            </a:r>
            <a:r>
              <a:rPr b="1" lang="en">
                <a:solidFill>
                  <a:srgbClr val="202124"/>
                </a:solidFill>
                <a:highlight>
                  <a:srgbClr val="FFFFFF"/>
                </a:highlight>
              </a:rPr>
              <a:t>from unlabeled data to fill in the blanks for missing pieces</a:t>
            </a:r>
            <a:r>
              <a:rPr lang="en">
                <a:solidFill>
                  <a:srgbClr val="202124"/>
                </a:solidFill>
                <a:highlight>
                  <a:srgbClr val="FFFFFF"/>
                </a:highlight>
              </a:rPr>
              <a:t>.</a:t>
            </a:r>
            <a:r>
              <a:rPr lang="en">
                <a:solidFill>
                  <a:schemeClr val="dk1"/>
                </a:solidFill>
              </a:rPr>
              <a:t> isn't it cool!</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Those masked sentences are named as Gap-Sentences</a:t>
            </a:r>
            <a:r>
              <a:rPr lang="en">
                <a:solidFill>
                  <a:schemeClr val="dk1"/>
                </a:solidFill>
              </a:rPr>
              <a:t> which we extract from our text and train model to learn those sentences from remaining text.</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Let’s understand it by visuals.</a:t>
            </a:r>
            <a:endParaRPr>
              <a:solidFill>
                <a:schemeClr val="dk1"/>
              </a:solidFill>
            </a:endParaRPr>
          </a:p>
        </p:txBody>
      </p:sp>
      <p:pic>
        <p:nvPicPr>
          <p:cNvPr id="136" name="Google Shape;136;p22"/>
          <p:cNvPicPr preferRelativeResize="0"/>
          <p:nvPr/>
        </p:nvPicPr>
        <p:blipFill>
          <a:blip r:embed="rId3">
            <a:alphaModFix/>
          </a:blip>
          <a:stretch>
            <a:fillRect/>
          </a:stretch>
        </p:blipFill>
        <p:spPr>
          <a:xfrm>
            <a:off x="1497219" y="2195725"/>
            <a:ext cx="6149568" cy="2136975"/>
          </a:xfrm>
          <a:prstGeom prst="rect">
            <a:avLst/>
          </a:prstGeom>
          <a:noFill/>
          <a:ln>
            <a:noFill/>
          </a:ln>
        </p:spPr>
      </p:pic>
      <p:sp>
        <p:nvSpPr>
          <p:cNvPr id="137" name="Google Shape;137;p22"/>
          <p:cNvSpPr txBox="1"/>
          <p:nvPr/>
        </p:nvSpPr>
        <p:spPr>
          <a:xfrm>
            <a:off x="1990650" y="4421675"/>
            <a:ext cx="5162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A self-supervised example for PEGASUS during pre-training. The model is trained to output all the masked sentences.</a:t>
            </a:r>
            <a:r>
              <a:rPr lang="en" sz="1000"/>
              <a:t>From Google Blog on </a:t>
            </a:r>
            <a:r>
              <a:rPr lang="en" sz="1000" u="sng">
                <a:solidFill>
                  <a:schemeClr val="hlink"/>
                </a:solidFill>
                <a:hlinkClick r:id="rId4"/>
              </a:rPr>
              <a:t>PEGASUS</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nvSpPr>
        <p:spPr>
          <a:xfrm>
            <a:off x="215775" y="205575"/>
            <a:ext cx="874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3" name="Google Shape;143;p23"/>
          <p:cNvSpPr txBox="1"/>
          <p:nvPr/>
        </p:nvSpPr>
        <p:spPr>
          <a:xfrm>
            <a:off x="336725" y="229125"/>
            <a:ext cx="8400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Up till</a:t>
            </a:r>
            <a:r>
              <a:rPr lang="en"/>
              <a:t> now, we have </a:t>
            </a:r>
            <a:r>
              <a:rPr lang="en">
                <a:solidFill>
                  <a:schemeClr val="dk1"/>
                </a:solidFill>
              </a:rPr>
              <a:t>Pre-training data-set 	: C4 and Hugenews</a:t>
            </a:r>
            <a:endParaRPr/>
          </a:p>
          <a:p>
            <a:pPr indent="457200" lvl="0" marL="914400" rtl="0" algn="l">
              <a:spcBef>
                <a:spcPts val="0"/>
              </a:spcBef>
              <a:spcAft>
                <a:spcPts val="0"/>
              </a:spcAft>
              <a:buNone/>
            </a:pPr>
            <a:r>
              <a:rPr lang="en"/>
              <a:t>     Pre-training method  	: Gap Sentence Generation (GSG)</a:t>
            </a:r>
            <a:endParaRPr/>
          </a:p>
          <a:p>
            <a:pPr indent="457200" lvl="0" marL="914400" rtl="0" algn="l">
              <a:spcBef>
                <a:spcPts val="0"/>
              </a:spcBef>
              <a:spcAft>
                <a:spcPts val="0"/>
              </a:spcAft>
              <a:buNone/>
            </a:pPr>
            <a:r>
              <a:rPr lang="en"/>
              <a:t>     DownStream Task 		: Abstractive Summarization	</a:t>
            </a:r>
            <a:endParaRPr/>
          </a:p>
        </p:txBody>
      </p:sp>
      <p:sp>
        <p:nvSpPr>
          <p:cNvPr id="144" name="Google Shape;144;p23"/>
          <p:cNvSpPr txBox="1"/>
          <p:nvPr/>
        </p:nvSpPr>
        <p:spPr>
          <a:xfrm>
            <a:off x="215775" y="951350"/>
            <a:ext cx="8424300" cy="226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700">
                <a:solidFill>
                  <a:schemeClr val="dk1"/>
                </a:solidFill>
              </a:rPr>
              <a:t>Question is, </a:t>
            </a:r>
            <a:r>
              <a:rPr b="1" lang="en" sz="1700">
                <a:solidFill>
                  <a:schemeClr val="dk1"/>
                </a:solidFill>
              </a:rPr>
              <a:t>what sentences to be selected for masking in pre-training?</a:t>
            </a:r>
            <a:endParaRPr sz="1700"/>
          </a:p>
          <a:p>
            <a:pPr indent="0" lvl="0" marL="0" rtl="0" algn="l">
              <a:spcBef>
                <a:spcPts val="0"/>
              </a:spcBef>
              <a:spcAft>
                <a:spcPts val="0"/>
              </a:spcAft>
              <a:buNone/>
            </a:pPr>
            <a:r>
              <a:t/>
            </a:r>
            <a:endParaRPr/>
          </a:p>
          <a:p>
            <a:pPr indent="0" lvl="0" marL="0" rtl="0" algn="l">
              <a:spcBef>
                <a:spcPts val="0"/>
              </a:spcBef>
              <a:spcAft>
                <a:spcPts val="0"/>
              </a:spcAft>
              <a:buNone/>
            </a:pPr>
            <a:r>
              <a:rPr lang="en"/>
              <a:t>PEGASUS has proposed </a:t>
            </a:r>
            <a:r>
              <a:rPr b="1" lang="en"/>
              <a:t>3 methods</a:t>
            </a:r>
            <a:r>
              <a:rPr lang="en"/>
              <a:t> to select those mask </a:t>
            </a:r>
            <a:r>
              <a:rPr lang="en"/>
              <a:t>sentences</a:t>
            </a:r>
            <a:r>
              <a:rPr lang="en"/>
              <a:t> :</a:t>
            </a:r>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Randomly 	: </a:t>
            </a:r>
            <a:r>
              <a:rPr lang="en">
                <a:solidFill>
                  <a:schemeClr val="dk1"/>
                </a:solidFill>
              </a:rPr>
              <a:t>Uniformly select m sentences at random.</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Lead 	: </a:t>
            </a:r>
            <a:r>
              <a:rPr lang="en">
                <a:solidFill>
                  <a:schemeClr val="dk1"/>
                </a:solidFill>
              </a:rPr>
              <a:t>Select the first m sentences.</a:t>
            </a:r>
            <a:endParaRPr>
              <a:solidFill>
                <a:schemeClr val="dk1"/>
              </a:solidFill>
            </a:endParaRPr>
          </a:p>
          <a:p>
            <a:pPr indent="0" lvl="0" marL="0" rtl="0" algn="l">
              <a:spcBef>
                <a:spcPts val="1200"/>
              </a:spcBef>
              <a:spcAft>
                <a:spcPts val="0"/>
              </a:spcAft>
              <a:buNone/>
            </a:pPr>
            <a:r>
              <a:rPr b="1" lang="en">
                <a:solidFill>
                  <a:schemeClr val="dk1"/>
                </a:solidFill>
              </a:rPr>
              <a:t>Principal 	: </a:t>
            </a:r>
            <a:r>
              <a:rPr lang="en">
                <a:solidFill>
                  <a:schemeClr val="dk1"/>
                </a:solidFill>
              </a:rPr>
              <a:t>Select top-m scored sentences according to importance. As a proxy for importance we </a:t>
            </a:r>
            <a:endParaRPr>
              <a:solidFill>
                <a:schemeClr val="dk1"/>
              </a:solidFill>
            </a:endParaRPr>
          </a:p>
          <a:p>
            <a:pPr indent="457200" lvl="0" marL="457200" rtl="0" algn="l">
              <a:spcBef>
                <a:spcPts val="0"/>
              </a:spcBef>
              <a:spcAft>
                <a:spcPts val="0"/>
              </a:spcAft>
              <a:buNone/>
            </a:pPr>
            <a:r>
              <a:rPr lang="en">
                <a:solidFill>
                  <a:schemeClr val="dk1"/>
                </a:solidFill>
              </a:rPr>
              <a:t>  compute </a:t>
            </a:r>
            <a:r>
              <a:rPr lang="en">
                <a:solidFill>
                  <a:schemeClr val="dk1"/>
                </a:solidFill>
              </a:rPr>
              <a:t>ROUGE 1</a:t>
            </a:r>
            <a:r>
              <a:rPr lang="en">
                <a:solidFill>
                  <a:schemeClr val="dk1"/>
                </a:solidFill>
              </a:rPr>
              <a:t>- F1 between the sentence and the rest of the document.</a:t>
            </a:r>
            <a:endParaRPr/>
          </a:p>
        </p:txBody>
      </p:sp>
      <p:sp>
        <p:nvSpPr>
          <p:cNvPr id="145" name="Google Shape;145;p23"/>
          <p:cNvSpPr txBox="1"/>
          <p:nvPr/>
        </p:nvSpPr>
        <p:spPr>
          <a:xfrm>
            <a:off x="215775" y="3323575"/>
            <a:ext cx="729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can select </a:t>
            </a:r>
            <a:r>
              <a:rPr lang="en"/>
              <a:t>principal sentences in 2 ways </a:t>
            </a:r>
            <a:r>
              <a:rPr b="1" lang="en"/>
              <a:t>Independently</a:t>
            </a:r>
            <a:r>
              <a:rPr lang="en"/>
              <a:t> and </a:t>
            </a:r>
            <a:r>
              <a:rPr b="1" lang="en"/>
              <a:t>Sequentially.</a:t>
            </a:r>
            <a:endParaRPr b="1"/>
          </a:p>
        </p:txBody>
      </p:sp>
      <p:sp>
        <p:nvSpPr>
          <p:cNvPr id="146" name="Google Shape;146;p23"/>
          <p:cNvSpPr txBox="1"/>
          <p:nvPr/>
        </p:nvSpPr>
        <p:spPr>
          <a:xfrm>
            <a:off x="276225" y="3830400"/>
            <a:ext cx="83034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u="sng"/>
              <a:t>Independently</a:t>
            </a:r>
            <a:r>
              <a:rPr b="1" lang="en" sz="1500"/>
              <a:t> </a:t>
            </a:r>
            <a:r>
              <a:rPr lang="en"/>
              <a:t>: Select top-m scored sentences for the data according to importance. </a:t>
            </a:r>
            <a:r>
              <a:rPr lang="en">
                <a:solidFill>
                  <a:schemeClr val="dk1"/>
                </a:solidFill>
              </a:rPr>
              <a:t>For importance it compute ROUGE 1-F1 score between sentence and rest of the document.</a:t>
            </a:r>
            <a:endParaRPr/>
          </a:p>
          <a:p>
            <a:pPr indent="0" lvl="0" marL="0" rtl="0" algn="l">
              <a:spcBef>
                <a:spcPts val="0"/>
              </a:spcBef>
              <a:spcAft>
                <a:spcPts val="0"/>
              </a:spcAft>
              <a:buNone/>
            </a:pPr>
            <a:r>
              <a:t/>
            </a:r>
            <a:endParaRPr/>
          </a:p>
          <a:p>
            <a:pPr indent="457200" lvl="0" marL="0" rtl="0" algn="l">
              <a:spcBef>
                <a:spcPts val="0"/>
              </a:spcBef>
              <a:spcAft>
                <a:spcPts val="0"/>
              </a:spcAft>
              <a:buNone/>
            </a:pPr>
            <a:r>
              <a:rPr b="1" lang="en"/>
              <a:t>s</a:t>
            </a:r>
            <a:r>
              <a:rPr b="1" baseline="-25000" lang="en"/>
              <a:t>i</a:t>
            </a:r>
            <a:r>
              <a:rPr b="1" lang="en"/>
              <a:t> = rouge( x</a:t>
            </a:r>
            <a:r>
              <a:rPr b="1" baseline="-25000" lang="en"/>
              <a:t>i</a:t>
            </a:r>
            <a:r>
              <a:rPr b="1" lang="en"/>
              <a:t> , D - {x</a:t>
            </a:r>
            <a:r>
              <a:rPr b="1" baseline="-25000" lang="en"/>
              <a:t>i</a:t>
            </a:r>
            <a:r>
              <a:rPr b="1" lang="en"/>
              <a:t>} ), ∀i.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nvSpPr>
        <p:spPr>
          <a:xfrm>
            <a:off x="252600" y="229125"/>
            <a:ext cx="8616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t>S</a:t>
            </a:r>
            <a:r>
              <a:rPr b="1" lang="en" sz="1600" u="sng"/>
              <a:t>equentially</a:t>
            </a:r>
            <a:r>
              <a:rPr b="1" lang="en" sz="1600"/>
              <a:t> : </a:t>
            </a:r>
            <a:r>
              <a:rPr lang="en" sz="1300"/>
              <a:t>Greedily maximizing the ROUGE 1-F1 between,</a:t>
            </a:r>
            <a:endParaRPr sz="1300"/>
          </a:p>
          <a:p>
            <a:pPr indent="457200" lvl="0" marL="914400" rtl="0" algn="l">
              <a:spcBef>
                <a:spcPts val="0"/>
              </a:spcBef>
              <a:spcAft>
                <a:spcPts val="0"/>
              </a:spcAft>
              <a:buNone/>
            </a:pPr>
            <a:r>
              <a:rPr lang="en" sz="1300"/>
              <a:t>Selected sentences  	</a:t>
            </a:r>
            <a:r>
              <a:rPr b="1" lang="en"/>
              <a:t>S ∪ {x</a:t>
            </a:r>
            <a:r>
              <a:rPr b="1" baseline="-25000" lang="en"/>
              <a:t>i</a:t>
            </a:r>
            <a:r>
              <a:rPr b="1" lang="en"/>
              <a:t>}</a:t>
            </a:r>
            <a:r>
              <a:rPr b="1" lang="en" sz="1500"/>
              <a:t> </a:t>
            </a:r>
            <a:r>
              <a:rPr lang="en" sz="1300"/>
              <a:t>and</a:t>
            </a:r>
            <a:endParaRPr sz="1300"/>
          </a:p>
          <a:p>
            <a:pPr indent="457200" lvl="0" marL="914400" rtl="0" algn="l">
              <a:spcBef>
                <a:spcPts val="0"/>
              </a:spcBef>
              <a:spcAft>
                <a:spcPts val="0"/>
              </a:spcAft>
              <a:buNone/>
            </a:pPr>
            <a:r>
              <a:rPr lang="en" sz="1300"/>
              <a:t>Remaining</a:t>
            </a:r>
            <a:r>
              <a:rPr lang="en" sz="1300"/>
              <a:t> sentences	</a:t>
            </a:r>
            <a:r>
              <a:rPr b="1" lang="en"/>
              <a:t>D - (S ∪ {x</a:t>
            </a:r>
            <a:r>
              <a:rPr b="1" baseline="-25000" lang="en"/>
              <a:t>i</a:t>
            </a:r>
            <a:r>
              <a:rPr b="1" lang="en"/>
              <a:t>})</a:t>
            </a:r>
            <a:r>
              <a:rPr lang="en" sz="1300"/>
              <a:t>  </a:t>
            </a:r>
            <a:endParaRPr sz="1300"/>
          </a:p>
        </p:txBody>
      </p:sp>
      <p:sp>
        <p:nvSpPr>
          <p:cNvPr id="152" name="Google Shape;152;p24"/>
          <p:cNvSpPr txBox="1"/>
          <p:nvPr/>
        </p:nvSpPr>
        <p:spPr>
          <a:xfrm>
            <a:off x="252600" y="1137225"/>
            <a:ext cx="81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Understand it by Algorithm</a:t>
            </a:r>
            <a:r>
              <a:rPr lang="en"/>
              <a:t> </a:t>
            </a:r>
            <a:r>
              <a:rPr b="1" lang="en"/>
              <a:t>:</a:t>
            </a:r>
            <a:endParaRPr b="1"/>
          </a:p>
        </p:txBody>
      </p:sp>
      <p:pic>
        <p:nvPicPr>
          <p:cNvPr id="153" name="Google Shape;153;p24"/>
          <p:cNvPicPr preferRelativeResize="0"/>
          <p:nvPr/>
        </p:nvPicPr>
        <p:blipFill>
          <a:blip r:embed="rId3">
            <a:alphaModFix/>
          </a:blip>
          <a:stretch>
            <a:fillRect/>
          </a:stretch>
        </p:blipFill>
        <p:spPr>
          <a:xfrm>
            <a:off x="252600" y="1537425"/>
            <a:ext cx="5636225" cy="2665075"/>
          </a:xfrm>
          <a:prstGeom prst="rect">
            <a:avLst/>
          </a:prstGeom>
          <a:noFill/>
          <a:ln>
            <a:noFill/>
          </a:ln>
        </p:spPr>
      </p:pic>
      <p:sp>
        <p:nvSpPr>
          <p:cNvPr id="154" name="Google Shape;154;p24"/>
          <p:cNvSpPr txBox="1"/>
          <p:nvPr/>
        </p:nvSpPr>
        <p:spPr>
          <a:xfrm>
            <a:off x="420850" y="4291050"/>
            <a:ext cx="800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	= Final selection set</a:t>
            </a:r>
            <a:endParaRPr/>
          </a:p>
          <a:p>
            <a:pPr indent="0" lvl="0" marL="0" rtl="0" algn="l">
              <a:spcBef>
                <a:spcPts val="0"/>
              </a:spcBef>
              <a:spcAft>
                <a:spcPts val="0"/>
              </a:spcAft>
              <a:buNone/>
            </a:pPr>
            <a:r>
              <a:rPr lang="en"/>
              <a:t>s</a:t>
            </a:r>
            <a:r>
              <a:rPr baseline="-25000" lang="en"/>
              <a:t>i</a:t>
            </a:r>
            <a:r>
              <a:rPr lang="en"/>
              <a:t> 	= ROUGE 1-F1 </a:t>
            </a:r>
            <a:r>
              <a:rPr lang="en"/>
              <a:t>score</a:t>
            </a:r>
            <a:r>
              <a:rPr lang="en"/>
              <a:t> for x(i)th sentence</a:t>
            </a:r>
            <a:endParaRPr/>
          </a:p>
        </p:txBody>
      </p:sp>
      <p:pic>
        <p:nvPicPr>
          <p:cNvPr id="155" name="Google Shape;155;p24"/>
          <p:cNvPicPr preferRelativeResize="0"/>
          <p:nvPr/>
        </p:nvPicPr>
        <p:blipFill>
          <a:blip r:embed="rId4">
            <a:alphaModFix/>
          </a:blip>
          <a:stretch>
            <a:fillRect/>
          </a:stretch>
        </p:blipFill>
        <p:spPr>
          <a:xfrm>
            <a:off x="5258875" y="0"/>
            <a:ext cx="3885124" cy="51435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nvSpPr>
        <p:spPr>
          <a:xfrm>
            <a:off x="517000" y="385350"/>
            <a:ext cx="7234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Here is an example of </a:t>
            </a:r>
            <a:r>
              <a:rPr b="1" lang="en" sz="1600"/>
              <a:t>selected GAP-Sentences</a:t>
            </a:r>
            <a:r>
              <a:rPr lang="en" sz="1600"/>
              <a:t> :</a:t>
            </a:r>
            <a:endParaRPr sz="1600"/>
          </a:p>
        </p:txBody>
      </p:sp>
      <p:pic>
        <p:nvPicPr>
          <p:cNvPr id="161" name="Google Shape;161;p25"/>
          <p:cNvPicPr preferRelativeResize="0"/>
          <p:nvPr/>
        </p:nvPicPr>
        <p:blipFill>
          <a:blip r:embed="rId3">
            <a:alphaModFix/>
          </a:blip>
          <a:stretch>
            <a:fillRect/>
          </a:stretch>
        </p:blipFill>
        <p:spPr>
          <a:xfrm>
            <a:off x="2075777" y="1044000"/>
            <a:ext cx="4992450" cy="3055500"/>
          </a:xfrm>
          <a:prstGeom prst="rect">
            <a:avLst/>
          </a:prstGeom>
          <a:noFill/>
          <a:ln>
            <a:noFill/>
          </a:ln>
        </p:spPr>
      </p:pic>
      <p:sp>
        <p:nvSpPr>
          <p:cNvPr id="162" name="Google Shape;162;p25"/>
          <p:cNvSpPr txBox="1"/>
          <p:nvPr/>
        </p:nvSpPr>
        <p:spPr>
          <a:xfrm>
            <a:off x="2402850" y="4221700"/>
            <a:ext cx="43383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100">
                <a:solidFill>
                  <a:srgbClr val="92D050"/>
                </a:solidFill>
              </a:rPr>
              <a:t>                </a:t>
            </a:r>
            <a:r>
              <a:rPr b="1" lang="en" sz="1600">
                <a:solidFill>
                  <a:srgbClr val="92D050"/>
                </a:solidFill>
              </a:rPr>
              <a:t>Random</a:t>
            </a:r>
            <a:r>
              <a:rPr b="1" lang="en" sz="1600">
                <a:solidFill>
                  <a:schemeClr val="dk1"/>
                </a:solidFill>
              </a:rPr>
              <a:t> 	</a:t>
            </a:r>
            <a:r>
              <a:rPr b="1" lang="en" sz="1600">
                <a:solidFill>
                  <a:srgbClr val="E36C0A"/>
                </a:solidFill>
              </a:rPr>
              <a:t>Lead</a:t>
            </a:r>
            <a:r>
              <a:rPr b="1" lang="en" sz="1600">
                <a:solidFill>
                  <a:schemeClr val="dk1"/>
                </a:solidFill>
              </a:rPr>
              <a:t>       	</a:t>
            </a:r>
            <a:r>
              <a:rPr b="1" lang="en" sz="1600">
                <a:solidFill>
                  <a:srgbClr val="0070C0"/>
                </a:solidFill>
              </a:rPr>
              <a:t>Principal</a:t>
            </a:r>
            <a:r>
              <a:rPr b="1" lang="en" sz="1600">
                <a:solidFill>
                  <a:schemeClr val="dk1"/>
                </a:solidFill>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nvSpPr>
        <p:spPr>
          <a:xfrm>
            <a:off x="356325" y="228625"/>
            <a:ext cx="6033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rPr>
              <a:t>GSR</a:t>
            </a:r>
            <a:r>
              <a:rPr lang="en" sz="1600">
                <a:solidFill>
                  <a:schemeClr val="dk1"/>
                </a:solidFill>
              </a:rPr>
              <a:t> (</a:t>
            </a:r>
            <a:r>
              <a:rPr b="1" lang="en" sz="1600">
                <a:solidFill>
                  <a:schemeClr val="dk1"/>
                </a:solidFill>
              </a:rPr>
              <a:t>G</a:t>
            </a:r>
            <a:r>
              <a:rPr lang="en" sz="1600">
                <a:solidFill>
                  <a:schemeClr val="dk1"/>
                </a:solidFill>
              </a:rPr>
              <a:t>ap </a:t>
            </a:r>
            <a:r>
              <a:rPr b="1" lang="en" sz="1600">
                <a:solidFill>
                  <a:schemeClr val="dk1"/>
                </a:solidFill>
              </a:rPr>
              <a:t>S</a:t>
            </a:r>
            <a:r>
              <a:rPr lang="en" sz="1600">
                <a:solidFill>
                  <a:schemeClr val="dk1"/>
                </a:solidFill>
              </a:rPr>
              <a:t>entences </a:t>
            </a:r>
            <a:r>
              <a:rPr b="1" lang="en" sz="1600">
                <a:solidFill>
                  <a:schemeClr val="dk1"/>
                </a:solidFill>
              </a:rPr>
              <a:t>R</a:t>
            </a:r>
            <a:r>
              <a:rPr lang="en" sz="1600">
                <a:solidFill>
                  <a:schemeClr val="dk1"/>
                </a:solidFill>
              </a:rPr>
              <a:t>ation) :</a:t>
            </a:r>
            <a:endParaRPr sz="1600"/>
          </a:p>
        </p:txBody>
      </p:sp>
      <p:sp>
        <p:nvSpPr>
          <p:cNvPr id="168" name="Google Shape;168;p26"/>
          <p:cNvSpPr txBox="1"/>
          <p:nvPr/>
        </p:nvSpPr>
        <p:spPr>
          <a:xfrm>
            <a:off x="1303650" y="754950"/>
            <a:ext cx="603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Number of selected gap-sentences</a:t>
            </a:r>
            <a:endParaRPr b="1" sz="1200"/>
          </a:p>
        </p:txBody>
      </p:sp>
      <p:sp>
        <p:nvSpPr>
          <p:cNvPr id="169" name="Google Shape;169;p26"/>
          <p:cNvSpPr txBox="1"/>
          <p:nvPr/>
        </p:nvSpPr>
        <p:spPr>
          <a:xfrm>
            <a:off x="1167450" y="995875"/>
            <a:ext cx="603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Total number of sentences in document</a:t>
            </a:r>
            <a:endParaRPr b="1" sz="1200"/>
          </a:p>
        </p:txBody>
      </p:sp>
      <p:cxnSp>
        <p:nvCxnSpPr>
          <p:cNvPr id="170" name="Google Shape;170;p26"/>
          <p:cNvCxnSpPr/>
          <p:nvPr/>
        </p:nvCxnSpPr>
        <p:spPr>
          <a:xfrm>
            <a:off x="1240800" y="1058725"/>
            <a:ext cx="2943600" cy="0"/>
          </a:xfrm>
          <a:prstGeom prst="straightConnector1">
            <a:avLst/>
          </a:prstGeom>
          <a:noFill/>
          <a:ln cap="flat" cmpd="sng" w="9525">
            <a:solidFill>
              <a:schemeClr val="dk2"/>
            </a:solidFill>
            <a:prstDash val="solid"/>
            <a:round/>
            <a:headEnd len="med" w="med" type="none"/>
            <a:tailEnd len="med" w="med" type="none"/>
          </a:ln>
        </p:spPr>
      </p:cxnSp>
      <p:sp>
        <p:nvSpPr>
          <p:cNvPr id="171" name="Google Shape;171;p26"/>
          <p:cNvSpPr txBox="1"/>
          <p:nvPr/>
        </p:nvSpPr>
        <p:spPr>
          <a:xfrm>
            <a:off x="434250" y="858625"/>
            <a:ext cx="7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GSR =</a:t>
            </a:r>
            <a:endParaRPr/>
          </a:p>
        </p:txBody>
      </p:sp>
      <p:pic>
        <p:nvPicPr>
          <p:cNvPr id="172" name="Google Shape;172;p26"/>
          <p:cNvPicPr preferRelativeResize="0"/>
          <p:nvPr/>
        </p:nvPicPr>
        <p:blipFill>
          <a:blip r:embed="rId3">
            <a:alphaModFix/>
          </a:blip>
          <a:stretch>
            <a:fillRect/>
          </a:stretch>
        </p:blipFill>
        <p:spPr>
          <a:xfrm>
            <a:off x="52525" y="1432600"/>
            <a:ext cx="4466425" cy="2588425"/>
          </a:xfrm>
          <a:prstGeom prst="rect">
            <a:avLst/>
          </a:prstGeom>
          <a:noFill/>
          <a:ln>
            <a:noFill/>
          </a:ln>
        </p:spPr>
      </p:pic>
      <p:pic>
        <p:nvPicPr>
          <p:cNvPr id="173" name="Google Shape;173;p26"/>
          <p:cNvPicPr preferRelativeResize="0"/>
          <p:nvPr/>
        </p:nvPicPr>
        <p:blipFill>
          <a:blip r:embed="rId4">
            <a:alphaModFix/>
          </a:blip>
          <a:stretch>
            <a:fillRect/>
          </a:stretch>
        </p:blipFill>
        <p:spPr>
          <a:xfrm>
            <a:off x="4595075" y="1432600"/>
            <a:ext cx="4466425" cy="2542600"/>
          </a:xfrm>
          <a:prstGeom prst="rect">
            <a:avLst/>
          </a:prstGeom>
          <a:noFill/>
          <a:ln>
            <a:noFill/>
          </a:ln>
        </p:spPr>
      </p:pic>
      <p:sp>
        <p:nvSpPr>
          <p:cNvPr id="174" name="Google Shape;174;p26"/>
          <p:cNvSpPr txBox="1"/>
          <p:nvPr/>
        </p:nvSpPr>
        <p:spPr>
          <a:xfrm>
            <a:off x="356325" y="4086175"/>
            <a:ext cx="8265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From the </a:t>
            </a:r>
            <a:r>
              <a:rPr lang="en" sz="1600"/>
              <a:t>diagrams</a:t>
            </a:r>
            <a:r>
              <a:rPr lang="en" sz="1600"/>
              <a:t> we can see that </a:t>
            </a:r>
            <a:r>
              <a:rPr b="1" lang="en" sz="1600"/>
              <a:t>GSR value 15% &amp; 30% </a:t>
            </a:r>
            <a:r>
              <a:rPr lang="en" sz="1600"/>
              <a:t>works well for all the given data set.</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nvSpPr>
        <p:spPr>
          <a:xfrm>
            <a:off x="366800" y="314950"/>
            <a:ext cx="603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Now, We have everything with us let’s start experiment.</a:t>
            </a:r>
            <a:endParaRPr/>
          </a:p>
        </p:txBody>
      </p:sp>
      <p:graphicFrame>
        <p:nvGraphicFramePr>
          <p:cNvPr id="180" name="Google Shape;180;p27"/>
          <p:cNvGraphicFramePr/>
          <p:nvPr/>
        </p:nvGraphicFramePr>
        <p:xfrm>
          <a:off x="104400" y="1000788"/>
          <a:ext cx="3000000" cy="3000000"/>
        </p:xfrm>
        <a:graphic>
          <a:graphicData uri="http://schemas.openxmlformats.org/drawingml/2006/table">
            <a:tbl>
              <a:tblPr>
                <a:noFill/>
                <a:tableStyleId>{D61BC988-3CEF-4E94-97DE-CD4D2C28DF0E}</a:tableStyleId>
              </a:tblPr>
              <a:tblGrid>
                <a:gridCol w="1232125"/>
                <a:gridCol w="1001675"/>
                <a:gridCol w="1116900"/>
                <a:gridCol w="1116900"/>
                <a:gridCol w="1116900"/>
                <a:gridCol w="1116900"/>
                <a:gridCol w="1116900"/>
                <a:gridCol w="1116900"/>
              </a:tblGrid>
              <a:tr h="10820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Batch Size</a:t>
                      </a:r>
                      <a:endParaRPr/>
                    </a:p>
                  </a:txBody>
                  <a:tcPr marT="91425" marB="91425" marR="91425" marL="91425"/>
                </a:tc>
                <a:tc>
                  <a:txBody>
                    <a:bodyPr/>
                    <a:lstStyle/>
                    <a:p>
                      <a:pPr indent="0" lvl="0" marL="0" rtl="0" algn="ctr">
                        <a:spcBef>
                          <a:spcPts val="0"/>
                        </a:spcBef>
                        <a:spcAft>
                          <a:spcPts val="0"/>
                        </a:spcAft>
                        <a:buNone/>
                      </a:pPr>
                      <a:r>
                        <a:rPr lang="en"/>
                        <a:t>Parameters</a:t>
                      </a:r>
                      <a:endParaRPr/>
                    </a:p>
                  </a:txBody>
                  <a:tcPr marT="91425" marB="91425" marR="91425" marL="91425"/>
                </a:tc>
                <a:tc>
                  <a:txBody>
                    <a:bodyPr/>
                    <a:lstStyle/>
                    <a:p>
                      <a:pPr indent="0" lvl="0" marL="0" rtl="0" algn="ctr">
                        <a:spcBef>
                          <a:spcPts val="0"/>
                        </a:spcBef>
                        <a:spcAft>
                          <a:spcPts val="0"/>
                        </a:spcAft>
                        <a:buNone/>
                      </a:pPr>
                      <a:r>
                        <a:rPr lang="en"/>
                        <a:t>Data-Set</a:t>
                      </a:r>
                      <a:endParaRPr/>
                    </a:p>
                  </a:txBody>
                  <a:tcPr marT="91425" marB="91425" marR="91425" marL="91425"/>
                </a:tc>
                <a:tc>
                  <a:txBody>
                    <a:bodyPr/>
                    <a:lstStyle/>
                    <a:p>
                      <a:pPr indent="0" lvl="0" marL="0" rtl="0" algn="ctr">
                        <a:spcBef>
                          <a:spcPts val="0"/>
                        </a:spcBef>
                        <a:spcAft>
                          <a:spcPts val="0"/>
                        </a:spcAft>
                        <a:buNone/>
                      </a:pPr>
                      <a:r>
                        <a:rPr lang="en"/>
                        <a:t>Number of layers for encoder-decoder(L)</a:t>
                      </a:r>
                      <a:endParaRPr/>
                    </a:p>
                  </a:txBody>
                  <a:tcPr marT="91425" marB="91425" marR="91425" marL="91425"/>
                </a:tc>
                <a:tc>
                  <a:txBody>
                    <a:bodyPr/>
                    <a:lstStyle/>
                    <a:p>
                      <a:pPr indent="0" lvl="0" marL="0" rtl="0" algn="ctr">
                        <a:spcBef>
                          <a:spcPts val="0"/>
                        </a:spcBef>
                        <a:spcAft>
                          <a:spcPts val="0"/>
                        </a:spcAft>
                        <a:buNone/>
                      </a:pPr>
                      <a:r>
                        <a:rPr lang="en"/>
                        <a:t>Hidden layer size(H)</a:t>
                      </a:r>
                      <a:endParaRPr/>
                    </a:p>
                  </a:txBody>
                  <a:tcPr marT="91425" marB="91425" marR="91425" marL="91425"/>
                </a:tc>
                <a:tc>
                  <a:txBody>
                    <a:bodyPr/>
                    <a:lstStyle/>
                    <a:p>
                      <a:pPr indent="0" lvl="0" marL="0" rtl="0" algn="ctr">
                        <a:spcBef>
                          <a:spcPts val="0"/>
                        </a:spcBef>
                        <a:spcAft>
                          <a:spcPts val="0"/>
                        </a:spcAft>
                        <a:buNone/>
                      </a:pPr>
                      <a:r>
                        <a:rPr lang="en"/>
                        <a:t>Feed-Forward layer size(F)</a:t>
                      </a:r>
                      <a:endParaRPr/>
                    </a:p>
                  </a:txBody>
                  <a:tcPr marT="91425" marB="91425" marR="91425" marL="91425"/>
                </a:tc>
                <a:tc>
                  <a:txBody>
                    <a:bodyPr/>
                    <a:lstStyle/>
                    <a:p>
                      <a:pPr indent="0" lvl="0" marL="0" rtl="0" algn="ctr">
                        <a:spcBef>
                          <a:spcPts val="0"/>
                        </a:spcBef>
                        <a:spcAft>
                          <a:spcPts val="0"/>
                        </a:spcAft>
                        <a:buNone/>
                      </a:pPr>
                      <a:r>
                        <a:rPr lang="en"/>
                        <a:t>Number of Self-Attention head(A)</a:t>
                      </a:r>
                      <a:endParaRPr/>
                    </a:p>
                  </a:txBody>
                  <a:tcPr marT="91425" marB="91425" marR="91425" marL="91425"/>
                </a:tc>
              </a:tr>
              <a:tr h="633200">
                <a:tc>
                  <a:txBody>
                    <a:bodyPr/>
                    <a:lstStyle/>
                    <a:p>
                      <a:pPr indent="0" lvl="0" marL="0" rtl="0" algn="ctr">
                        <a:spcBef>
                          <a:spcPts val="0"/>
                        </a:spcBef>
                        <a:spcAft>
                          <a:spcPts val="0"/>
                        </a:spcAft>
                        <a:buNone/>
                      </a:pPr>
                      <a:r>
                        <a:rPr b="1" lang="en" sz="1200"/>
                        <a:t>PEGASUS</a:t>
                      </a:r>
                      <a:r>
                        <a:rPr b="1" baseline="-25000" lang="en" sz="1200"/>
                        <a:t>BASE</a:t>
                      </a:r>
                      <a:endParaRPr b="1" baseline="-25000" sz="1300"/>
                    </a:p>
                  </a:txBody>
                  <a:tcPr marT="91425" marB="91425" marR="91425" marL="91425"/>
                </a:tc>
                <a:tc>
                  <a:txBody>
                    <a:bodyPr/>
                    <a:lstStyle/>
                    <a:p>
                      <a:pPr indent="0" lvl="0" marL="0" rtl="0" algn="l">
                        <a:spcBef>
                          <a:spcPts val="0"/>
                        </a:spcBef>
                        <a:spcAft>
                          <a:spcPts val="0"/>
                        </a:spcAft>
                        <a:buNone/>
                      </a:pPr>
                      <a:r>
                        <a:rPr lang="en"/>
                        <a:t>256</a:t>
                      </a:r>
                      <a:endParaRPr/>
                    </a:p>
                  </a:txBody>
                  <a:tcPr marT="91425" marB="91425" marR="91425" marL="91425"/>
                </a:tc>
                <a:tc>
                  <a:txBody>
                    <a:bodyPr/>
                    <a:lstStyle/>
                    <a:p>
                      <a:pPr indent="0" lvl="0" marL="0" rtl="0" algn="l">
                        <a:spcBef>
                          <a:spcPts val="0"/>
                        </a:spcBef>
                        <a:spcAft>
                          <a:spcPts val="0"/>
                        </a:spcAft>
                        <a:buNone/>
                      </a:pPr>
                      <a:r>
                        <a:rPr lang="en"/>
                        <a:t>223M</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768</a:t>
                      </a:r>
                      <a:endParaRPr/>
                    </a:p>
                  </a:txBody>
                  <a:tcPr marT="91425" marB="91425" marR="91425" marL="91425"/>
                </a:tc>
                <a:tc>
                  <a:txBody>
                    <a:bodyPr/>
                    <a:lstStyle/>
                    <a:p>
                      <a:pPr indent="0" lvl="0" marL="0" rtl="0" algn="l">
                        <a:spcBef>
                          <a:spcPts val="0"/>
                        </a:spcBef>
                        <a:spcAft>
                          <a:spcPts val="0"/>
                        </a:spcAft>
                        <a:buNone/>
                      </a:pPr>
                      <a:r>
                        <a:rPr lang="en"/>
                        <a:t>3072</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r h="609575">
                <a:tc>
                  <a:txBody>
                    <a:bodyPr/>
                    <a:lstStyle/>
                    <a:p>
                      <a:pPr indent="0" lvl="0" marL="0" rtl="0" algn="ctr">
                        <a:spcBef>
                          <a:spcPts val="0"/>
                        </a:spcBef>
                        <a:spcAft>
                          <a:spcPts val="0"/>
                        </a:spcAft>
                        <a:buNone/>
                      </a:pPr>
                      <a:r>
                        <a:rPr b="1" lang="en" sz="1100"/>
                        <a:t>PEGASUS</a:t>
                      </a:r>
                      <a:r>
                        <a:rPr b="1" baseline="-25000" lang="en" sz="1100"/>
                        <a:t>LARGE</a:t>
                      </a:r>
                      <a:endParaRPr b="1" baseline="-25000" sz="1100"/>
                    </a:p>
                  </a:txBody>
                  <a:tcPr marT="91425" marB="91425" marR="91425" marL="91425"/>
                </a:tc>
                <a:tc>
                  <a:txBody>
                    <a:bodyPr/>
                    <a:lstStyle/>
                    <a:p>
                      <a:pPr indent="0" lvl="0" marL="0" rtl="0" algn="l">
                        <a:spcBef>
                          <a:spcPts val="0"/>
                        </a:spcBef>
                        <a:spcAft>
                          <a:spcPts val="0"/>
                        </a:spcAft>
                        <a:buNone/>
                      </a:pPr>
                      <a:r>
                        <a:rPr lang="en"/>
                        <a:t>8192</a:t>
                      </a:r>
                      <a:endParaRPr/>
                    </a:p>
                  </a:txBody>
                  <a:tcPr marT="91425" marB="91425" marR="91425" marL="91425"/>
                </a:tc>
                <a:tc>
                  <a:txBody>
                    <a:bodyPr/>
                    <a:lstStyle/>
                    <a:p>
                      <a:pPr indent="0" lvl="0" marL="0" rtl="0" algn="l">
                        <a:spcBef>
                          <a:spcPts val="0"/>
                        </a:spcBef>
                        <a:spcAft>
                          <a:spcPts val="0"/>
                        </a:spcAft>
                        <a:buNone/>
                      </a:pPr>
                      <a:r>
                        <a:rPr lang="en"/>
                        <a:t>568M</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1024</a:t>
                      </a:r>
                      <a:endParaRPr/>
                    </a:p>
                  </a:txBody>
                  <a:tcPr marT="91425" marB="91425" marR="91425" marL="91425"/>
                </a:tc>
                <a:tc>
                  <a:txBody>
                    <a:bodyPr/>
                    <a:lstStyle/>
                    <a:p>
                      <a:pPr indent="0" lvl="0" marL="0" rtl="0" algn="l">
                        <a:spcBef>
                          <a:spcPts val="0"/>
                        </a:spcBef>
                        <a:spcAft>
                          <a:spcPts val="0"/>
                        </a:spcAft>
                        <a:buNone/>
                      </a:pPr>
                      <a:r>
                        <a:rPr lang="en"/>
                        <a:t>4096</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r>
            </a:tbl>
          </a:graphicData>
        </a:graphic>
      </p:graphicFrame>
      <p:sp>
        <p:nvSpPr>
          <p:cNvPr id="181" name="Google Shape;181;p27"/>
          <p:cNvSpPr txBox="1"/>
          <p:nvPr/>
        </p:nvSpPr>
        <p:spPr>
          <a:xfrm>
            <a:off x="395250" y="3611275"/>
            <a:ext cx="8353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V</a:t>
            </a:r>
            <a:r>
              <a:rPr b="1" lang="en"/>
              <a:t>ocabulary Option</a:t>
            </a:r>
            <a:r>
              <a:rPr lang="en"/>
              <a:t> = Unigram with size of 96k</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Gradient descent = </a:t>
            </a:r>
            <a:r>
              <a:rPr lang="en"/>
              <a:t>For optimization, both pre-training and </a:t>
            </a:r>
            <a:r>
              <a:rPr lang="en"/>
              <a:t>fine-tuning</a:t>
            </a:r>
            <a:r>
              <a:rPr lang="en"/>
              <a:t> used </a:t>
            </a:r>
            <a:r>
              <a:rPr b="1" lang="en"/>
              <a:t>Adafactor</a:t>
            </a:r>
            <a:r>
              <a:rPr lang="en"/>
              <a:t> (Shazeer &amp; Stern, 2018) with </a:t>
            </a:r>
            <a:r>
              <a:rPr b="1" lang="en"/>
              <a:t>square root learning rate decay</a:t>
            </a:r>
            <a:r>
              <a:rPr lang="en"/>
              <a:t> and </a:t>
            </a:r>
            <a:r>
              <a:rPr b="1" lang="en"/>
              <a:t>dropout rate of 0.1.</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nvSpPr>
        <p:spPr>
          <a:xfrm>
            <a:off x="544875" y="157825"/>
            <a:ext cx="6033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Final Output :</a:t>
            </a:r>
            <a:endParaRPr b="1" sz="1500"/>
          </a:p>
        </p:txBody>
      </p:sp>
      <p:pic>
        <p:nvPicPr>
          <p:cNvPr id="187" name="Google Shape;187;p28"/>
          <p:cNvPicPr preferRelativeResize="0"/>
          <p:nvPr/>
        </p:nvPicPr>
        <p:blipFill>
          <a:blip r:embed="rId3">
            <a:alphaModFix/>
          </a:blip>
          <a:stretch>
            <a:fillRect/>
          </a:stretch>
        </p:blipFill>
        <p:spPr>
          <a:xfrm>
            <a:off x="372375" y="573325"/>
            <a:ext cx="7737075" cy="2842400"/>
          </a:xfrm>
          <a:prstGeom prst="rect">
            <a:avLst/>
          </a:prstGeom>
          <a:noFill/>
          <a:ln>
            <a:noFill/>
          </a:ln>
        </p:spPr>
      </p:pic>
      <p:pic>
        <p:nvPicPr>
          <p:cNvPr id="188" name="Google Shape;188;p28"/>
          <p:cNvPicPr preferRelativeResize="0"/>
          <p:nvPr/>
        </p:nvPicPr>
        <p:blipFill>
          <a:blip r:embed="rId4">
            <a:alphaModFix/>
          </a:blip>
          <a:stretch>
            <a:fillRect/>
          </a:stretch>
        </p:blipFill>
        <p:spPr>
          <a:xfrm>
            <a:off x="1593375" y="3385100"/>
            <a:ext cx="5295059" cy="1758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nvSpPr>
        <p:spPr>
          <a:xfrm>
            <a:off x="450550" y="126400"/>
            <a:ext cx="8076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 real world it’s difficult to collect a large number of supervised examples to train or fine-tune a summarization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simulate the </a:t>
            </a:r>
            <a:r>
              <a:rPr b="1" lang="en"/>
              <a:t>low-resource summarization setting</a:t>
            </a:r>
            <a:r>
              <a:rPr lang="en"/>
              <a:t>, we picked the first 10</a:t>
            </a:r>
            <a:r>
              <a:rPr baseline="30000" lang="en"/>
              <a:t>k</a:t>
            </a:r>
            <a:r>
              <a:rPr lang="en"/>
              <a:t> (k = 1, 2, 3, 4) training examples from each dataset to fine-tune PEGASUS</a:t>
            </a:r>
            <a:r>
              <a:rPr baseline="-25000" lang="en"/>
              <a:t>LARGE</a:t>
            </a:r>
            <a:endParaRPr baseline="-25000"/>
          </a:p>
        </p:txBody>
      </p:sp>
      <p:pic>
        <p:nvPicPr>
          <p:cNvPr id="194" name="Google Shape;194;p29"/>
          <p:cNvPicPr preferRelativeResize="0"/>
          <p:nvPr/>
        </p:nvPicPr>
        <p:blipFill>
          <a:blip r:embed="rId3">
            <a:alphaModFix/>
          </a:blip>
          <a:stretch>
            <a:fillRect/>
          </a:stretch>
        </p:blipFill>
        <p:spPr>
          <a:xfrm>
            <a:off x="152400" y="1461825"/>
            <a:ext cx="8839200" cy="2676830"/>
          </a:xfrm>
          <a:prstGeom prst="rect">
            <a:avLst/>
          </a:prstGeom>
          <a:noFill/>
          <a:ln>
            <a:noFill/>
          </a:ln>
        </p:spPr>
      </p:pic>
      <p:sp>
        <p:nvSpPr>
          <p:cNvPr id="195" name="Google Shape;195;p29"/>
          <p:cNvSpPr txBox="1"/>
          <p:nvPr/>
        </p:nvSpPr>
        <p:spPr>
          <a:xfrm>
            <a:off x="1555050" y="4371900"/>
            <a:ext cx="6033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Solid lines			PEGASUS</a:t>
            </a:r>
            <a:r>
              <a:rPr baseline="-25000" lang="en" sz="1300"/>
              <a:t>LARGE</a:t>
            </a:r>
            <a:endParaRPr baseline="-25000" sz="1300"/>
          </a:p>
          <a:p>
            <a:pPr indent="0" lvl="0" marL="0" rtl="0" algn="l">
              <a:spcBef>
                <a:spcPts val="0"/>
              </a:spcBef>
              <a:spcAft>
                <a:spcPts val="0"/>
              </a:spcAft>
              <a:buNone/>
            </a:pPr>
            <a:r>
              <a:rPr lang="en" sz="1300"/>
              <a:t>Dashed lines		Transformer</a:t>
            </a:r>
            <a:r>
              <a:rPr baseline="-25000" lang="en" sz="1300"/>
              <a:t>BASE</a:t>
            </a:r>
            <a:r>
              <a:rPr lang="en" sz="1300"/>
              <a:t> models</a:t>
            </a:r>
            <a:r>
              <a:rPr lang="en" sz="1100"/>
              <a:t>(</a:t>
            </a:r>
            <a:r>
              <a:rPr lang="en" sz="900"/>
              <a:t>equivalent in capacity as PEGASUS</a:t>
            </a:r>
            <a:r>
              <a:rPr baseline="-25000" lang="en" sz="900"/>
              <a:t>BASE</a:t>
            </a:r>
            <a:r>
              <a:rPr lang="en" sz="1100"/>
              <a:t>)</a:t>
            </a:r>
            <a:endParaRPr sz="1100"/>
          </a:p>
        </p:txBody>
      </p:sp>
      <p:cxnSp>
        <p:nvCxnSpPr>
          <p:cNvPr id="196" name="Google Shape;196;p29"/>
          <p:cNvCxnSpPr/>
          <p:nvPr/>
        </p:nvCxnSpPr>
        <p:spPr>
          <a:xfrm>
            <a:off x="2713100" y="4573750"/>
            <a:ext cx="664800" cy="105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29"/>
          <p:cNvCxnSpPr/>
          <p:nvPr/>
        </p:nvCxnSpPr>
        <p:spPr>
          <a:xfrm>
            <a:off x="2713100" y="4768050"/>
            <a:ext cx="664800" cy="4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nvSpPr>
        <p:spPr>
          <a:xfrm>
            <a:off x="450600" y="178750"/>
            <a:ext cx="3017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t>Conclusion</a:t>
            </a:r>
            <a:r>
              <a:rPr b="1" lang="en" sz="1700"/>
              <a:t> :</a:t>
            </a:r>
            <a:endParaRPr b="1" sz="1700"/>
          </a:p>
        </p:txBody>
      </p:sp>
      <p:sp>
        <p:nvSpPr>
          <p:cNvPr id="203" name="Google Shape;203;p30"/>
          <p:cNvSpPr txBox="1"/>
          <p:nvPr/>
        </p:nvSpPr>
        <p:spPr>
          <a:xfrm>
            <a:off x="450600" y="715250"/>
            <a:ext cx="8442600" cy="377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Goal : Abstractive Summarization</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 sz="1700"/>
              <a:t>Solution : PEGASUS</a:t>
            </a:r>
            <a:endParaRPr b="1" sz="1700"/>
          </a:p>
          <a:p>
            <a:pPr indent="0" lvl="0" marL="0" rtl="0" algn="l">
              <a:spcBef>
                <a:spcPts val="0"/>
              </a:spcBef>
              <a:spcAft>
                <a:spcPts val="0"/>
              </a:spcAft>
              <a:buNone/>
            </a:pPr>
            <a:r>
              <a:t/>
            </a:r>
            <a:endParaRPr b="1" sz="1600"/>
          </a:p>
          <a:p>
            <a:pPr indent="0" lvl="0" marL="0" rtl="0" algn="l">
              <a:spcBef>
                <a:spcPts val="0"/>
              </a:spcBef>
              <a:spcAft>
                <a:spcPts val="0"/>
              </a:spcAft>
              <a:buNone/>
            </a:pPr>
            <a:r>
              <a:rPr b="1" lang="en" sz="1600"/>
              <a:t>Pre-training Data-set 	: C4 and HugeNews</a:t>
            </a:r>
            <a:endParaRPr b="1" sz="1600"/>
          </a:p>
          <a:p>
            <a:pPr indent="0" lvl="0" marL="0" rtl="0" algn="l">
              <a:spcBef>
                <a:spcPts val="0"/>
              </a:spcBef>
              <a:spcAft>
                <a:spcPts val="0"/>
              </a:spcAft>
              <a:buClr>
                <a:schemeClr val="dk1"/>
              </a:buClr>
              <a:buSzPts val="1100"/>
              <a:buFont typeface="Arial"/>
              <a:buNone/>
            </a:pPr>
            <a:r>
              <a:rPr b="1" lang="en" sz="1600">
                <a:solidFill>
                  <a:schemeClr val="dk1"/>
                </a:solidFill>
              </a:rPr>
              <a:t>Fine-tuning Data-set	: List of 12 Data-sets</a:t>
            </a:r>
            <a:endParaRPr b="1" sz="1600"/>
          </a:p>
          <a:p>
            <a:pPr indent="0" lvl="0" marL="0" rtl="0" algn="l">
              <a:spcBef>
                <a:spcPts val="0"/>
              </a:spcBef>
              <a:spcAft>
                <a:spcPts val="0"/>
              </a:spcAft>
              <a:buNone/>
            </a:pPr>
            <a:r>
              <a:rPr b="1" lang="en" sz="1600"/>
              <a:t>DownStream Task 		: Abstractive Summarization</a:t>
            </a:r>
            <a:endParaRPr b="1" sz="1600"/>
          </a:p>
          <a:p>
            <a:pPr indent="0" lvl="0" marL="0" rtl="0" algn="l">
              <a:spcBef>
                <a:spcPts val="0"/>
              </a:spcBef>
              <a:spcAft>
                <a:spcPts val="0"/>
              </a:spcAft>
              <a:buNone/>
            </a:pPr>
            <a:r>
              <a:rPr b="1" lang="en" sz="1600">
                <a:solidFill>
                  <a:schemeClr val="dk1"/>
                </a:solidFill>
              </a:rPr>
              <a:t>Pre-training Model 	: GSG(Gap-Sentence-Generation)</a:t>
            </a:r>
            <a:endParaRPr b="1" sz="1600">
              <a:solidFill>
                <a:schemeClr val="dk1"/>
              </a:solidFill>
            </a:endParaRPr>
          </a:p>
          <a:p>
            <a:pPr indent="0" lvl="0" marL="0" rtl="0" algn="l">
              <a:spcBef>
                <a:spcPts val="0"/>
              </a:spcBef>
              <a:spcAft>
                <a:spcPts val="0"/>
              </a:spcAft>
              <a:buNone/>
            </a:pPr>
            <a:r>
              <a:rPr b="1" lang="en" sz="1600">
                <a:solidFill>
                  <a:schemeClr val="dk1"/>
                </a:solidFill>
              </a:rPr>
              <a:t>Which Gap-sentences	: Principal approach (Independent-Original)</a:t>
            </a:r>
            <a:endParaRPr b="1" sz="1600">
              <a:solidFill>
                <a:schemeClr val="dk1"/>
              </a:solidFill>
            </a:endParaRPr>
          </a:p>
          <a:p>
            <a:pPr indent="0" lvl="0" marL="0" rtl="0" algn="l">
              <a:spcBef>
                <a:spcPts val="0"/>
              </a:spcBef>
              <a:spcAft>
                <a:spcPts val="0"/>
              </a:spcAft>
              <a:buNone/>
            </a:pPr>
            <a:r>
              <a:rPr b="1" lang="en" sz="1600">
                <a:solidFill>
                  <a:schemeClr val="dk1"/>
                </a:solidFill>
              </a:rPr>
              <a:t>GSR value			: 15%</a:t>
            </a:r>
            <a:endParaRPr b="1" sz="1600">
              <a:solidFill>
                <a:schemeClr val="dk1"/>
              </a:solidFill>
            </a:endParaRPr>
          </a:p>
          <a:p>
            <a:pPr indent="0" lvl="0" marL="0" rtl="0" algn="l">
              <a:spcBef>
                <a:spcPts val="0"/>
              </a:spcBef>
              <a:spcAft>
                <a:spcPts val="0"/>
              </a:spcAft>
              <a:buNone/>
            </a:pPr>
            <a:r>
              <a:rPr b="1" lang="en" sz="1600">
                <a:solidFill>
                  <a:schemeClr val="dk1"/>
                </a:solidFill>
              </a:rPr>
              <a:t>Gradient Descent Algo	: Adafactor 	</a:t>
            </a:r>
            <a:endParaRPr b="1" sz="1600">
              <a:solidFill>
                <a:schemeClr val="dk1"/>
              </a:solidFill>
            </a:endParaRPr>
          </a:p>
          <a:p>
            <a:pPr indent="0" lvl="0" marL="0" rtl="0" algn="l">
              <a:spcBef>
                <a:spcPts val="0"/>
              </a:spcBef>
              <a:spcAft>
                <a:spcPts val="0"/>
              </a:spcAft>
              <a:buNone/>
            </a:pPr>
            <a:r>
              <a:rPr b="1" lang="en" sz="1600">
                <a:solidFill>
                  <a:schemeClr val="dk1"/>
                </a:solidFill>
              </a:rPr>
              <a:t>Vocabulary Size		: Unigram with size of 96k</a:t>
            </a:r>
            <a:endParaRPr b="1" sz="1600">
              <a:solidFill>
                <a:schemeClr val="dk1"/>
              </a:solidFill>
            </a:endParaRPr>
          </a:p>
          <a:p>
            <a:pPr indent="0" lvl="0" marL="0" rtl="0" algn="l">
              <a:spcBef>
                <a:spcPts val="0"/>
              </a:spcBef>
              <a:spcAft>
                <a:spcPts val="0"/>
              </a:spcAft>
              <a:buNone/>
            </a:pPr>
            <a:r>
              <a:rPr b="1" lang="en" sz="1600">
                <a:solidFill>
                  <a:srgbClr val="202124"/>
                </a:solidFill>
                <a:highlight>
                  <a:srgbClr val="FFFFFF"/>
                </a:highlight>
              </a:rPr>
              <a:t>Parameters			: 568M </a:t>
            </a:r>
            <a:r>
              <a:rPr b="1" lang="en" sz="1300">
                <a:solidFill>
                  <a:srgbClr val="202124"/>
                </a:solidFill>
                <a:highlight>
                  <a:srgbClr val="FFFFFF"/>
                </a:highlight>
              </a:rPr>
              <a:t>	</a:t>
            </a:r>
            <a:endParaRPr b="1" sz="1700">
              <a:solidFill>
                <a:schemeClr val="dk1"/>
              </a:solidFill>
            </a:endParaRPr>
          </a:p>
          <a:p>
            <a:pPr indent="0" lvl="0" marL="0" rtl="0" algn="l">
              <a:spcBef>
                <a:spcPts val="0"/>
              </a:spcBef>
              <a:spcAft>
                <a:spcPts val="0"/>
              </a:spcAft>
              <a:buNone/>
            </a:pPr>
            <a:r>
              <a:t/>
            </a:r>
            <a:endParaRPr b="1"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281075"/>
            <a:ext cx="8520600" cy="452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t>As you have seen in the </a:t>
            </a:r>
            <a:r>
              <a:rPr lang="en" sz="2300"/>
              <a:t>title, </a:t>
            </a:r>
            <a:r>
              <a:rPr b="1" lang="en" sz="2300"/>
              <a:t>our goal is to summarize data</a:t>
            </a:r>
            <a:r>
              <a:rPr lang="en" sz="2300"/>
              <a:t>. </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rPr b="1" lang="en" sz="2400"/>
              <a:t>Let’s understand first what is summary?</a:t>
            </a:r>
            <a:endParaRPr b="1" sz="2400"/>
          </a:p>
          <a:p>
            <a:pPr indent="0" lvl="0" marL="0" rtl="0" algn="l">
              <a:spcBef>
                <a:spcPts val="0"/>
              </a:spcBef>
              <a:spcAft>
                <a:spcPts val="0"/>
              </a:spcAft>
              <a:buNone/>
            </a:pPr>
            <a:r>
              <a:t/>
            </a:r>
            <a:endParaRPr sz="2000"/>
          </a:p>
          <a:p>
            <a:pPr indent="0" lvl="0" marL="0" rtl="0" algn="l">
              <a:spcBef>
                <a:spcPts val="0"/>
              </a:spcBef>
              <a:spcAft>
                <a:spcPts val="0"/>
              </a:spcAft>
              <a:buNone/>
            </a:pPr>
            <a:r>
              <a:rPr lang="en" sz="2000"/>
              <a:t>Lengthy text data, wikipedia pages or some news articles, are usually boring to read and hard to digest completely. Right! Even Things become more difficult when you have to understand all the data from first character to last full stop and also coming up with some meaning out of it.</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What if we only have to read one or two sentences to get knowledge about whole lengthy text data instead of reading it fully! cool right! </a:t>
            </a:r>
            <a:endParaRPr sz="2000"/>
          </a:p>
          <a:p>
            <a:pPr indent="0" lvl="0" marL="0" rtl="0" algn="l">
              <a:spcBef>
                <a:spcPts val="0"/>
              </a:spcBef>
              <a:spcAft>
                <a:spcPts val="0"/>
              </a:spcAft>
              <a:buNone/>
            </a:pPr>
            <a:r>
              <a:rPr b="1" lang="en" sz="2000"/>
              <a:t>Summary is that one or two conclusive sentences by which we can get idea and understanding of whole text data.</a:t>
            </a:r>
            <a:endParaRPr b="1"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This summary is also categorized further.</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215700" y="173225"/>
            <a:ext cx="8712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t>Types of S</a:t>
            </a:r>
            <a:r>
              <a:rPr b="1" lang="en" sz="2200" u="sng"/>
              <a:t>ummarization</a:t>
            </a:r>
            <a:r>
              <a:rPr b="1" lang="en" sz="2200"/>
              <a:t> :</a:t>
            </a:r>
            <a:endParaRPr b="1" sz="2200"/>
          </a:p>
        </p:txBody>
      </p:sp>
      <p:sp>
        <p:nvSpPr>
          <p:cNvPr id="65" name="Google Shape;65;p15"/>
          <p:cNvSpPr txBox="1"/>
          <p:nvPr/>
        </p:nvSpPr>
        <p:spPr>
          <a:xfrm>
            <a:off x="280500" y="710950"/>
            <a:ext cx="8173500" cy="1840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AutoNum type="arabicPeriod"/>
            </a:pPr>
            <a:r>
              <a:rPr b="1" lang="en" sz="1300">
                <a:solidFill>
                  <a:schemeClr val="dk1"/>
                </a:solidFill>
              </a:rPr>
              <a:t>Extractive Text Summarization.</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It copies informative fragments from the input. That means summary is totally made up of input texts.</a:t>
            </a:r>
            <a:endParaRPr sz="1200">
              <a:solidFill>
                <a:schemeClr val="dk1"/>
              </a:solidFill>
            </a:endParaRPr>
          </a:p>
          <a:p>
            <a:pPr indent="-311150" lvl="0" marL="457200" rtl="0" algn="l">
              <a:spcBef>
                <a:spcPts val="1200"/>
              </a:spcBef>
              <a:spcAft>
                <a:spcPts val="0"/>
              </a:spcAft>
              <a:buClr>
                <a:schemeClr val="dk1"/>
              </a:buClr>
              <a:buSzPts val="1300"/>
              <a:buAutoNum type="arabicPeriod"/>
            </a:pPr>
            <a:r>
              <a:rPr b="1" lang="en" sz="1300">
                <a:solidFill>
                  <a:schemeClr val="dk1"/>
                </a:solidFill>
              </a:rPr>
              <a:t>Abstractive Text Summarization.</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It may generate novel words. That means our summary may have new works which are not there in our text!!!</a:t>
            </a:r>
            <a:endParaRPr sz="1200">
              <a:solidFill>
                <a:schemeClr val="dk1"/>
              </a:solidFill>
            </a:endParaRPr>
          </a:p>
          <a:p>
            <a:pPr indent="0" lvl="0" marL="0" rtl="0" algn="l">
              <a:spcBef>
                <a:spcPts val="1200"/>
              </a:spcBef>
              <a:spcAft>
                <a:spcPts val="0"/>
              </a:spcAft>
              <a:buNone/>
            </a:pPr>
            <a:r>
              <a:t/>
            </a:r>
            <a:endParaRPr sz="1200"/>
          </a:p>
        </p:txBody>
      </p:sp>
      <p:sp>
        <p:nvSpPr>
          <p:cNvPr id="66" name="Google Shape;66;p15"/>
          <p:cNvSpPr txBox="1"/>
          <p:nvPr/>
        </p:nvSpPr>
        <p:spPr>
          <a:xfrm>
            <a:off x="280500" y="2226725"/>
            <a:ext cx="82707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u="sng"/>
              <a:t>Example:</a:t>
            </a:r>
            <a:endParaRPr b="1" sz="1300" u="sng"/>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Source Text</a:t>
            </a:r>
            <a:r>
              <a:rPr lang="en" sz="1300"/>
              <a:t> </a:t>
            </a:r>
            <a:r>
              <a:rPr b="1" lang="en" sz="1300"/>
              <a:t>:</a:t>
            </a:r>
            <a:r>
              <a:rPr lang="en" sz="1300"/>
              <a:t> </a:t>
            </a:r>
            <a:r>
              <a:rPr lang="en" sz="1300">
                <a:highlight>
                  <a:srgbClr val="FFFF00"/>
                </a:highlight>
              </a:rPr>
              <a:t>Ram </a:t>
            </a:r>
            <a:r>
              <a:rPr lang="en" sz="1300">
                <a:highlight>
                  <a:srgbClr val="FFFF00"/>
                </a:highlight>
              </a:rPr>
              <a:t>and Shyam</a:t>
            </a:r>
            <a:r>
              <a:rPr lang="en" sz="1300"/>
              <a:t> took a taxi to </a:t>
            </a:r>
            <a:r>
              <a:rPr lang="en" sz="1300">
                <a:highlight>
                  <a:srgbClr val="FFFF00"/>
                </a:highlight>
              </a:rPr>
              <a:t>attend</a:t>
            </a:r>
            <a:r>
              <a:rPr lang="en" sz="1300">
                <a:highlight>
                  <a:schemeClr val="lt1"/>
                </a:highlight>
              </a:rPr>
              <a:t> </a:t>
            </a:r>
            <a:r>
              <a:rPr lang="en" sz="1300"/>
              <a:t>the night </a:t>
            </a:r>
            <a:r>
              <a:rPr lang="en" sz="1300">
                <a:highlight>
                  <a:srgbClr val="FFFF00"/>
                </a:highlight>
              </a:rPr>
              <a:t>party</a:t>
            </a:r>
            <a:r>
              <a:rPr lang="en" sz="1300"/>
              <a:t> in the city. While in the city, </a:t>
            </a:r>
            <a:r>
              <a:rPr lang="en" sz="1300">
                <a:highlight>
                  <a:srgbClr val="FFFF00"/>
                </a:highlight>
              </a:rPr>
              <a:t>Ram</a:t>
            </a:r>
            <a:r>
              <a:rPr lang="en" sz="1300"/>
              <a:t> 		     	   collapsed and was </a:t>
            </a:r>
            <a:r>
              <a:rPr lang="en" sz="1300">
                <a:highlight>
                  <a:srgbClr val="FFFF00"/>
                </a:highlight>
              </a:rPr>
              <a:t>rushed</a:t>
            </a:r>
            <a:r>
              <a:rPr lang="en" sz="1300"/>
              <a:t> to the </a:t>
            </a:r>
            <a:r>
              <a:rPr lang="en" sz="1300">
                <a:highlight>
                  <a:srgbClr val="FFFF00"/>
                </a:highlight>
              </a:rPr>
              <a:t>hospital.</a:t>
            </a:r>
            <a:endParaRPr sz="1300">
              <a:highlight>
                <a:srgbClr val="FFFF00"/>
              </a:highlight>
            </a:endParaRPr>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Extractive Summary   :</a:t>
            </a:r>
            <a:r>
              <a:rPr lang="en" sz="1300"/>
              <a:t> </a:t>
            </a:r>
            <a:r>
              <a:rPr b="1" lang="en" sz="1300"/>
              <a:t>Ram and Shyam attend party. Ram rushed hospital.</a:t>
            </a:r>
            <a:endParaRPr b="1" sz="1300"/>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Clr>
                <a:schemeClr val="dk1"/>
              </a:buClr>
              <a:buSzPts val="1100"/>
              <a:buFont typeface="Arial"/>
              <a:buNone/>
            </a:pPr>
            <a:r>
              <a:rPr b="1" lang="en" sz="1300">
                <a:solidFill>
                  <a:schemeClr val="dk1"/>
                </a:solidFill>
              </a:rPr>
              <a:t>Source Text</a:t>
            </a:r>
            <a:r>
              <a:rPr lang="en" sz="1300">
                <a:solidFill>
                  <a:schemeClr val="dk1"/>
                </a:solidFill>
              </a:rPr>
              <a:t> </a:t>
            </a:r>
            <a:r>
              <a:rPr b="1" lang="en" sz="1300">
                <a:solidFill>
                  <a:schemeClr val="dk1"/>
                </a:solidFill>
              </a:rPr>
              <a:t>:</a:t>
            </a:r>
            <a:r>
              <a:rPr lang="en" sz="1300">
                <a:solidFill>
                  <a:schemeClr val="dk1"/>
                </a:solidFill>
              </a:rPr>
              <a:t> </a:t>
            </a:r>
            <a:r>
              <a:rPr lang="en" sz="1300">
                <a:solidFill>
                  <a:schemeClr val="dk1"/>
                </a:solidFill>
                <a:highlight>
                  <a:srgbClr val="00FF00"/>
                </a:highlight>
              </a:rPr>
              <a:t>Ram </a:t>
            </a:r>
            <a:r>
              <a:rPr lang="en" sz="1300">
                <a:solidFill>
                  <a:schemeClr val="dk1"/>
                </a:solidFill>
                <a:highlight>
                  <a:schemeClr val="lt1"/>
                </a:highlight>
              </a:rPr>
              <a:t>and </a:t>
            </a:r>
            <a:r>
              <a:rPr lang="en" sz="1300">
                <a:solidFill>
                  <a:schemeClr val="dk1"/>
                </a:solidFill>
                <a:highlight>
                  <a:srgbClr val="00FF00"/>
                </a:highlight>
              </a:rPr>
              <a:t>Shyam </a:t>
            </a:r>
            <a:r>
              <a:rPr lang="en" sz="1300">
                <a:solidFill>
                  <a:schemeClr val="dk1"/>
                </a:solidFill>
                <a:highlight>
                  <a:schemeClr val="lt1"/>
                </a:highlight>
              </a:rPr>
              <a:t>took a taxi to </a:t>
            </a:r>
            <a:r>
              <a:rPr lang="en" sz="1300">
                <a:solidFill>
                  <a:schemeClr val="dk1"/>
                </a:solidFill>
                <a:highlight>
                  <a:srgbClr val="00FF00"/>
                </a:highlight>
              </a:rPr>
              <a:t>attend</a:t>
            </a:r>
            <a:r>
              <a:rPr lang="en" sz="1300">
                <a:solidFill>
                  <a:schemeClr val="dk1"/>
                </a:solidFill>
                <a:highlight>
                  <a:schemeClr val="lt1"/>
                </a:highlight>
              </a:rPr>
              <a:t> the night </a:t>
            </a:r>
            <a:r>
              <a:rPr lang="en" sz="1300">
                <a:solidFill>
                  <a:schemeClr val="dk1"/>
                </a:solidFill>
                <a:highlight>
                  <a:srgbClr val="00FF00"/>
                </a:highlight>
              </a:rPr>
              <a:t>party</a:t>
            </a:r>
            <a:r>
              <a:rPr lang="en" sz="1300">
                <a:solidFill>
                  <a:schemeClr val="dk1"/>
                </a:solidFill>
                <a:highlight>
                  <a:schemeClr val="lt1"/>
                </a:highlight>
              </a:rPr>
              <a:t> in the city. While in the city, </a:t>
            </a:r>
            <a:r>
              <a:rPr lang="en" sz="1300">
                <a:solidFill>
                  <a:schemeClr val="dk1"/>
                </a:solidFill>
                <a:highlight>
                  <a:srgbClr val="00FF00"/>
                </a:highlight>
              </a:rPr>
              <a:t>Ram</a:t>
            </a:r>
            <a:r>
              <a:rPr lang="en" sz="1300">
                <a:solidFill>
                  <a:schemeClr val="dk1"/>
                </a:solidFill>
                <a:highlight>
                  <a:schemeClr val="lt1"/>
                </a:highlight>
              </a:rPr>
              <a:t> 		     	   collapsed and was rushed to the </a:t>
            </a:r>
            <a:r>
              <a:rPr lang="en" sz="1300">
                <a:solidFill>
                  <a:schemeClr val="dk1"/>
                </a:solidFill>
                <a:highlight>
                  <a:srgbClr val="00FF00"/>
                </a:highlight>
              </a:rPr>
              <a:t>hospital</a:t>
            </a:r>
            <a:r>
              <a:rPr lang="en" sz="1300">
                <a:solidFill>
                  <a:schemeClr val="dk1"/>
                </a:solidFill>
                <a:highlight>
                  <a:schemeClr val="lt1"/>
                </a:highlight>
              </a:rPr>
              <a:t>.</a:t>
            </a:r>
            <a:endParaRPr sz="1300">
              <a:solidFill>
                <a:schemeClr val="dk1"/>
              </a:solidFill>
              <a:highlight>
                <a:schemeClr val="lt1"/>
              </a:highlight>
            </a:endParaRPr>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Abstractive Summary : </a:t>
            </a:r>
            <a:r>
              <a:rPr b="1" lang="en" sz="1300"/>
              <a:t>Ram was hospitalized </a:t>
            </a:r>
            <a:r>
              <a:rPr b="1" lang="en" sz="1300"/>
              <a:t>after</a:t>
            </a:r>
            <a:r>
              <a:rPr b="1" lang="en" sz="1300"/>
              <a:t> attending a party with Shyam.</a:t>
            </a:r>
            <a:endParaRPr b="1" sz="1300"/>
          </a:p>
        </p:txBody>
      </p:sp>
      <p:cxnSp>
        <p:nvCxnSpPr>
          <p:cNvPr id="67" name="Google Shape;67;p15"/>
          <p:cNvCxnSpPr/>
          <p:nvPr/>
        </p:nvCxnSpPr>
        <p:spPr>
          <a:xfrm>
            <a:off x="280500" y="3698225"/>
            <a:ext cx="8270700" cy="0"/>
          </a:xfrm>
          <a:prstGeom prst="straightConnector1">
            <a:avLst/>
          </a:prstGeom>
          <a:noFill/>
          <a:ln cap="flat" cmpd="sng" w="9525">
            <a:solidFill>
              <a:schemeClr val="dk2"/>
            </a:solidFill>
            <a:prstDash val="solid"/>
            <a:round/>
            <a:headEnd len="med" w="med" type="none"/>
            <a:tailEnd len="med" w="med" type="none"/>
          </a:ln>
        </p:spPr>
      </p:cxnSp>
      <p:cxnSp>
        <p:nvCxnSpPr>
          <p:cNvPr id="68" name="Google Shape;68;p15"/>
          <p:cNvCxnSpPr/>
          <p:nvPr/>
        </p:nvCxnSpPr>
        <p:spPr>
          <a:xfrm>
            <a:off x="231900" y="2226725"/>
            <a:ext cx="82707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1621125" y="1145513"/>
            <a:ext cx="99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Input Text</a:t>
            </a:r>
            <a:endParaRPr/>
          </a:p>
        </p:txBody>
      </p:sp>
      <p:sp>
        <p:nvSpPr>
          <p:cNvPr id="74" name="Google Shape;74;p16"/>
          <p:cNvSpPr/>
          <p:nvPr/>
        </p:nvSpPr>
        <p:spPr>
          <a:xfrm>
            <a:off x="2613225" y="1286288"/>
            <a:ext cx="399000" cy="15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a:off x="5461375" y="1270763"/>
            <a:ext cx="399000" cy="15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3098450" y="952013"/>
            <a:ext cx="2265300" cy="78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a:t>
            </a:r>
            <a:endParaRPr/>
          </a:p>
        </p:txBody>
      </p:sp>
      <p:sp>
        <p:nvSpPr>
          <p:cNvPr id="77" name="Google Shape;77;p16"/>
          <p:cNvSpPr txBox="1"/>
          <p:nvPr/>
        </p:nvSpPr>
        <p:spPr>
          <a:xfrm>
            <a:off x="5906600" y="1145513"/>
            <a:ext cx="99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Summary</a:t>
            </a:r>
            <a:endParaRPr/>
          </a:p>
        </p:txBody>
      </p:sp>
      <p:sp>
        <p:nvSpPr>
          <p:cNvPr id="78" name="Google Shape;78;p16"/>
          <p:cNvSpPr/>
          <p:nvPr/>
        </p:nvSpPr>
        <p:spPr>
          <a:xfrm>
            <a:off x="2901387" y="3568050"/>
            <a:ext cx="875100" cy="74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t>Encoder</a:t>
            </a:r>
            <a:endParaRPr b="1" sz="1300"/>
          </a:p>
        </p:txBody>
      </p:sp>
      <p:sp>
        <p:nvSpPr>
          <p:cNvPr id="79" name="Google Shape;79;p16"/>
          <p:cNvSpPr/>
          <p:nvPr/>
        </p:nvSpPr>
        <p:spPr>
          <a:xfrm>
            <a:off x="4743457" y="3568050"/>
            <a:ext cx="875100" cy="74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t>Decoder</a:t>
            </a:r>
            <a:endParaRPr b="1" sz="1300"/>
          </a:p>
        </p:txBody>
      </p:sp>
      <p:cxnSp>
        <p:nvCxnSpPr>
          <p:cNvPr id="80" name="Google Shape;80;p16"/>
          <p:cNvCxnSpPr>
            <a:stCxn id="78" idx="3"/>
            <a:endCxn id="79" idx="1"/>
          </p:cNvCxnSpPr>
          <p:nvPr/>
        </p:nvCxnSpPr>
        <p:spPr>
          <a:xfrm>
            <a:off x="3776487" y="3940050"/>
            <a:ext cx="966900" cy="0"/>
          </a:xfrm>
          <a:prstGeom prst="straightConnector1">
            <a:avLst/>
          </a:prstGeom>
          <a:noFill/>
          <a:ln cap="flat" cmpd="sng" w="9525">
            <a:solidFill>
              <a:schemeClr val="dk2"/>
            </a:solidFill>
            <a:prstDash val="solid"/>
            <a:round/>
            <a:headEnd len="med" w="med" type="none"/>
            <a:tailEnd len="med" w="med" type="triangle"/>
          </a:ln>
        </p:spPr>
      </p:cxnSp>
      <p:sp>
        <p:nvSpPr>
          <p:cNvPr id="81" name="Google Shape;81;p16"/>
          <p:cNvSpPr txBox="1"/>
          <p:nvPr/>
        </p:nvSpPr>
        <p:spPr>
          <a:xfrm>
            <a:off x="3822422" y="3662997"/>
            <a:ext cx="875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Context Vector</a:t>
            </a:r>
            <a:endParaRPr b="1" sz="1200"/>
          </a:p>
        </p:txBody>
      </p:sp>
      <p:sp>
        <p:nvSpPr>
          <p:cNvPr id="82" name="Google Shape;82;p16"/>
          <p:cNvSpPr txBox="1"/>
          <p:nvPr/>
        </p:nvSpPr>
        <p:spPr>
          <a:xfrm>
            <a:off x="3294113" y="4532350"/>
            <a:ext cx="245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Sequence-to-Sequence Learning</a:t>
            </a:r>
            <a:endParaRPr sz="1200"/>
          </a:p>
        </p:txBody>
      </p:sp>
      <p:sp>
        <p:nvSpPr>
          <p:cNvPr id="83" name="Google Shape;83;p16"/>
          <p:cNvSpPr txBox="1"/>
          <p:nvPr/>
        </p:nvSpPr>
        <p:spPr>
          <a:xfrm>
            <a:off x="551275" y="207400"/>
            <a:ext cx="817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4" name="Google Shape;84;p16"/>
          <p:cNvSpPr txBox="1"/>
          <p:nvPr/>
        </p:nvSpPr>
        <p:spPr>
          <a:xfrm>
            <a:off x="344625" y="184450"/>
            <a:ext cx="8472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How machine gonna do “abstractive” summarization !?</a:t>
            </a:r>
            <a:endParaRPr b="1" sz="2000"/>
          </a:p>
        </p:txBody>
      </p:sp>
      <p:sp>
        <p:nvSpPr>
          <p:cNvPr id="85" name="Google Shape;85;p16"/>
          <p:cNvSpPr txBox="1"/>
          <p:nvPr/>
        </p:nvSpPr>
        <p:spPr>
          <a:xfrm>
            <a:off x="344625" y="2070050"/>
            <a:ext cx="8036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Here we are sending Sequence as input and getting Sequence as output.</a:t>
            </a:r>
            <a:endParaRPr>
              <a:solidFill>
                <a:schemeClr val="dk1"/>
              </a:solidFill>
            </a:endParaRPr>
          </a:p>
          <a:p>
            <a:pPr indent="0" lvl="0" marL="0" rtl="0" algn="l">
              <a:spcBef>
                <a:spcPts val="0"/>
              </a:spcBef>
              <a:spcAft>
                <a:spcPts val="0"/>
              </a:spcAft>
              <a:buNone/>
            </a:pPr>
            <a:r>
              <a:rPr lang="en">
                <a:solidFill>
                  <a:schemeClr val="dk1"/>
                </a:solidFill>
              </a:rPr>
              <a:t>Now This Sequence reminds us of RNN(Recurrent NN) models like LSTM and GRUs which are using encoder-decoder based models.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For Text summarization we are gonna use encoder-Decoder based models.</a:t>
            </a:r>
            <a:endParaRPr>
              <a:solidFill>
                <a:schemeClr val="dk1"/>
              </a:solidFill>
            </a:endParaRPr>
          </a:p>
        </p:txBody>
      </p:sp>
      <p:sp>
        <p:nvSpPr>
          <p:cNvPr id="86" name="Google Shape;86;p16"/>
          <p:cNvSpPr txBox="1"/>
          <p:nvPr/>
        </p:nvSpPr>
        <p:spPr>
          <a:xfrm>
            <a:off x="1464313" y="3739938"/>
            <a:ext cx="992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Input Text</a:t>
            </a:r>
            <a:endParaRPr b="1" sz="1300"/>
          </a:p>
        </p:txBody>
      </p:sp>
      <p:sp>
        <p:nvSpPr>
          <p:cNvPr id="87" name="Google Shape;87;p16"/>
          <p:cNvSpPr/>
          <p:nvPr/>
        </p:nvSpPr>
        <p:spPr>
          <a:xfrm>
            <a:off x="2456413" y="3880713"/>
            <a:ext cx="399000" cy="15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5664463" y="3881313"/>
            <a:ext cx="399000" cy="15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nvSpPr>
        <p:spPr>
          <a:xfrm>
            <a:off x="6109688" y="3756063"/>
            <a:ext cx="992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Summary</a:t>
            </a:r>
            <a:endParaRPr b="1"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nvSpPr>
        <p:spPr>
          <a:xfrm>
            <a:off x="386700" y="229625"/>
            <a:ext cx="8370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Transformation </a:t>
            </a:r>
            <a:r>
              <a:rPr lang="en" sz="2000"/>
              <a:t>from </a:t>
            </a:r>
            <a:r>
              <a:rPr b="1" lang="en" sz="2000"/>
              <a:t>RNN to Transformer</a:t>
            </a:r>
            <a:endParaRPr b="1" sz="2000"/>
          </a:p>
        </p:txBody>
      </p:sp>
      <p:sp>
        <p:nvSpPr>
          <p:cNvPr id="95" name="Google Shape;95;p17"/>
          <p:cNvSpPr/>
          <p:nvPr/>
        </p:nvSpPr>
        <p:spPr>
          <a:xfrm>
            <a:off x="2772208" y="3822225"/>
            <a:ext cx="1212900" cy="74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t>Transformer</a:t>
            </a:r>
            <a:endParaRPr b="1" sz="1300"/>
          </a:p>
          <a:p>
            <a:pPr indent="0" lvl="0" marL="0" rtl="0" algn="ctr">
              <a:spcBef>
                <a:spcPts val="0"/>
              </a:spcBef>
              <a:spcAft>
                <a:spcPts val="0"/>
              </a:spcAft>
              <a:buNone/>
            </a:pPr>
            <a:r>
              <a:rPr b="1" lang="en" sz="1300"/>
              <a:t>Encoder</a:t>
            </a:r>
            <a:endParaRPr b="1" sz="1300"/>
          </a:p>
        </p:txBody>
      </p:sp>
      <p:sp>
        <p:nvSpPr>
          <p:cNvPr id="96" name="Google Shape;96;p17"/>
          <p:cNvSpPr/>
          <p:nvPr/>
        </p:nvSpPr>
        <p:spPr>
          <a:xfrm>
            <a:off x="4913833" y="3822225"/>
            <a:ext cx="1212900" cy="74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t>Transformer</a:t>
            </a:r>
            <a:endParaRPr b="1" sz="1300"/>
          </a:p>
          <a:p>
            <a:pPr indent="0" lvl="0" marL="0" rtl="0" algn="ctr">
              <a:spcBef>
                <a:spcPts val="0"/>
              </a:spcBef>
              <a:spcAft>
                <a:spcPts val="0"/>
              </a:spcAft>
              <a:buNone/>
            </a:pPr>
            <a:r>
              <a:rPr b="1" lang="en" sz="1300"/>
              <a:t>Decoder</a:t>
            </a:r>
            <a:endParaRPr b="1" sz="1300"/>
          </a:p>
        </p:txBody>
      </p:sp>
      <p:cxnSp>
        <p:nvCxnSpPr>
          <p:cNvPr id="97" name="Google Shape;97;p17"/>
          <p:cNvCxnSpPr>
            <a:stCxn id="95" idx="3"/>
            <a:endCxn id="96" idx="1"/>
          </p:cNvCxnSpPr>
          <p:nvPr/>
        </p:nvCxnSpPr>
        <p:spPr>
          <a:xfrm>
            <a:off x="3985108" y="4194225"/>
            <a:ext cx="928800" cy="0"/>
          </a:xfrm>
          <a:prstGeom prst="straightConnector1">
            <a:avLst/>
          </a:prstGeom>
          <a:noFill/>
          <a:ln cap="flat" cmpd="sng" w="9525">
            <a:solidFill>
              <a:schemeClr val="dk2"/>
            </a:solidFill>
            <a:prstDash val="solid"/>
            <a:round/>
            <a:headEnd len="med" w="med" type="none"/>
            <a:tailEnd len="med" w="med" type="triangle"/>
          </a:ln>
        </p:spPr>
      </p:cxnSp>
      <p:sp>
        <p:nvSpPr>
          <p:cNvPr id="98" name="Google Shape;98;p17"/>
          <p:cNvSpPr txBox="1"/>
          <p:nvPr/>
        </p:nvSpPr>
        <p:spPr>
          <a:xfrm>
            <a:off x="4011922" y="3917172"/>
            <a:ext cx="875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Context Vector</a:t>
            </a:r>
            <a:endParaRPr sz="1200"/>
          </a:p>
        </p:txBody>
      </p:sp>
      <p:sp>
        <p:nvSpPr>
          <p:cNvPr id="99" name="Google Shape;99;p17"/>
          <p:cNvSpPr txBox="1"/>
          <p:nvPr/>
        </p:nvSpPr>
        <p:spPr>
          <a:xfrm>
            <a:off x="1141313" y="4009650"/>
            <a:ext cx="992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Input Text</a:t>
            </a:r>
            <a:endParaRPr b="1" sz="1300"/>
          </a:p>
        </p:txBody>
      </p:sp>
      <p:sp>
        <p:nvSpPr>
          <p:cNvPr id="100" name="Google Shape;100;p17"/>
          <p:cNvSpPr/>
          <p:nvPr/>
        </p:nvSpPr>
        <p:spPr>
          <a:xfrm>
            <a:off x="2253313" y="4149825"/>
            <a:ext cx="399000" cy="15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6246713" y="4118775"/>
            <a:ext cx="399000" cy="15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6765688" y="4009650"/>
            <a:ext cx="992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Summary</a:t>
            </a:r>
            <a:endParaRPr b="1" sz="1300"/>
          </a:p>
        </p:txBody>
      </p:sp>
      <p:sp>
        <p:nvSpPr>
          <p:cNvPr id="103" name="Google Shape;103;p17"/>
          <p:cNvSpPr txBox="1"/>
          <p:nvPr/>
        </p:nvSpPr>
        <p:spPr>
          <a:xfrm>
            <a:off x="264200" y="994675"/>
            <a:ext cx="8370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dk1"/>
                </a:solidFill>
              </a:rPr>
              <a:t>But What if </a:t>
            </a:r>
            <a:endParaRPr b="1">
              <a:solidFill>
                <a:schemeClr val="dk1"/>
              </a:solidFill>
            </a:endParaRPr>
          </a:p>
          <a:p>
            <a:pPr indent="0" lvl="0" marL="0" rtl="0" algn="l">
              <a:spcBef>
                <a:spcPts val="0"/>
              </a:spcBef>
              <a:spcAft>
                <a:spcPts val="0"/>
              </a:spcAft>
              <a:buNone/>
            </a:pPr>
            <a:r>
              <a:rPr lang="en">
                <a:solidFill>
                  <a:schemeClr val="dk1"/>
                </a:solidFill>
              </a:rPr>
              <a:t>I have Powerful GPUs and high class computer? models are anyway gonna take input one at a time which will make my resource useless.</a:t>
            </a:r>
            <a:endParaRPr>
              <a:solidFill>
                <a:schemeClr val="dk1"/>
              </a:solidFill>
            </a:endParaRPr>
          </a:p>
          <a:p>
            <a:pPr indent="0" lvl="0" marL="0" rtl="0" algn="l">
              <a:spcBef>
                <a:spcPts val="0"/>
              </a:spcBef>
              <a:spcAft>
                <a:spcPts val="0"/>
              </a:spcAft>
              <a:buNone/>
            </a:pPr>
            <a:r>
              <a:rPr lang="en">
                <a:solidFill>
                  <a:schemeClr val="dk1"/>
                </a:solidFill>
              </a:rPr>
              <a:t>-Parallel computing</a:t>
            </a:r>
            <a:endParaRPr>
              <a:solidFill>
                <a:schemeClr val="dk1"/>
              </a:solidFill>
            </a:endParaRPr>
          </a:p>
          <a:p>
            <a:pPr indent="0" lvl="0" marL="0" rtl="0" algn="l">
              <a:spcBef>
                <a:spcPts val="0"/>
              </a:spcBef>
              <a:spcAft>
                <a:spcPts val="0"/>
              </a:spcAft>
              <a:buNone/>
            </a:pPr>
            <a:r>
              <a:rPr lang="en">
                <a:solidFill>
                  <a:schemeClr val="dk1"/>
                </a:solidFill>
              </a:rPr>
              <a:t>-Loss of information</a:t>
            </a:r>
            <a:endParaRPr>
              <a:solidFill>
                <a:schemeClr val="dk1"/>
              </a:solidFill>
            </a:endParaRPr>
          </a:p>
          <a:p>
            <a:pPr indent="0" lvl="0" marL="0" rtl="0" algn="l">
              <a:spcBef>
                <a:spcPts val="0"/>
              </a:spcBef>
              <a:spcAft>
                <a:spcPts val="0"/>
              </a:spcAft>
              <a:buNone/>
            </a:pPr>
            <a:r>
              <a:rPr lang="en">
                <a:solidFill>
                  <a:schemeClr val="dk1"/>
                </a:solidFill>
              </a:rPr>
              <a:t>-vanishing Gradients (LSTM and GRUs are there but not work well with longer sequences)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What if We are allowed to pass whole Sequence at a time instead of giving it on timestamps!</a:t>
            </a:r>
            <a:endParaRPr>
              <a:solidFill>
                <a:schemeClr val="dk1"/>
              </a:solidFill>
            </a:endParaRPr>
          </a:p>
          <a:p>
            <a:pPr indent="0" lvl="0" marL="0" rtl="0" algn="l">
              <a:spcBef>
                <a:spcPts val="0"/>
              </a:spcBef>
              <a:spcAft>
                <a:spcPts val="0"/>
              </a:spcAft>
              <a:buNone/>
            </a:pPr>
            <a:r>
              <a:rPr lang="en">
                <a:solidFill>
                  <a:schemeClr val="dk1"/>
                </a:solidFill>
              </a:rPr>
              <a:t>Transformer models came into picture to solve this issue. </a:t>
            </a:r>
            <a:endParaRPr>
              <a:solidFill>
                <a:schemeClr val="dk1"/>
              </a:solidFill>
            </a:endParaRPr>
          </a:p>
          <a:p>
            <a:pPr indent="0" lvl="0" marL="0" rtl="0" algn="l">
              <a:spcBef>
                <a:spcPts val="0"/>
              </a:spcBef>
              <a:spcAft>
                <a:spcPts val="0"/>
              </a:spcAft>
              <a:buNone/>
            </a:pPr>
            <a:r>
              <a:rPr lang="en">
                <a:solidFill>
                  <a:schemeClr val="dk1"/>
                </a:solidFill>
              </a:rPr>
              <a:t>Self-Attention with multiple-head</a:t>
            </a:r>
            <a:endParaRPr>
              <a:solidFill>
                <a:schemeClr val="dk1"/>
              </a:solidFill>
            </a:endParaRPr>
          </a:p>
          <a:p>
            <a:pPr indent="0" lvl="0" marL="0" rtl="0" algn="l">
              <a:spcBef>
                <a:spcPts val="0"/>
              </a:spcBef>
              <a:spcAft>
                <a:spcPts val="0"/>
              </a:spcAft>
              <a:buNone/>
            </a:pPr>
            <a:r>
              <a:rPr lang="en">
                <a:solidFill>
                  <a:schemeClr val="dk1"/>
                </a:solidFill>
              </a:rPr>
              <a:t>Positional Encoding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8"/>
          <p:cNvPicPr preferRelativeResize="0"/>
          <p:nvPr/>
        </p:nvPicPr>
        <p:blipFill>
          <a:blip r:embed="rId3">
            <a:alphaModFix/>
          </a:blip>
          <a:stretch>
            <a:fillRect/>
          </a:stretch>
        </p:blipFill>
        <p:spPr>
          <a:xfrm>
            <a:off x="220550" y="-5400"/>
            <a:ext cx="3977014" cy="4838700"/>
          </a:xfrm>
          <a:prstGeom prst="rect">
            <a:avLst/>
          </a:prstGeom>
          <a:noFill/>
          <a:ln>
            <a:noFill/>
          </a:ln>
        </p:spPr>
      </p:pic>
      <p:sp>
        <p:nvSpPr>
          <p:cNvPr id="109" name="Google Shape;109;p18"/>
          <p:cNvSpPr txBox="1"/>
          <p:nvPr/>
        </p:nvSpPr>
        <p:spPr>
          <a:xfrm>
            <a:off x="833500" y="4833300"/>
            <a:ext cx="2556000" cy="3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50">
                <a:solidFill>
                  <a:srgbClr val="757575"/>
                </a:solidFill>
                <a:highlight>
                  <a:srgbClr val="FFFFFF"/>
                </a:highlight>
              </a:rPr>
              <a:t>From ‘Attention Is All You Need’ by Vaswani et al.</a:t>
            </a:r>
            <a:endParaRPr sz="1200"/>
          </a:p>
        </p:txBody>
      </p:sp>
      <p:pic>
        <p:nvPicPr>
          <p:cNvPr id="110" name="Google Shape;110;p18"/>
          <p:cNvPicPr preferRelativeResize="0"/>
          <p:nvPr/>
        </p:nvPicPr>
        <p:blipFill>
          <a:blip r:embed="rId4">
            <a:alphaModFix/>
          </a:blip>
          <a:stretch>
            <a:fillRect/>
          </a:stretch>
        </p:blipFill>
        <p:spPr>
          <a:xfrm>
            <a:off x="3768975" y="614851"/>
            <a:ext cx="5102275" cy="29869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nvSpPr>
        <p:spPr>
          <a:xfrm>
            <a:off x="278425" y="168700"/>
            <a:ext cx="8602800" cy="489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Transformer Models are Data hungry and need lot of data to train and it’s d</a:t>
            </a:r>
            <a:r>
              <a:rPr lang="en"/>
              <a:t>ifficult</a:t>
            </a:r>
            <a:r>
              <a:rPr lang="en"/>
              <a:t> to train model with doc </a:t>
            </a:r>
            <a:r>
              <a:rPr lang="en"/>
              <a:t>size</a:t>
            </a:r>
            <a:r>
              <a:rPr lang="en"/>
              <a:t> in million and to reach SOTA result.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google come-up with new idea of Pre-training on large corpus that is of 350M web pages (c4) and 1.5B news articles(HugeNews)!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Now </a:t>
            </a:r>
            <a:r>
              <a:rPr b="1" lang="en" sz="1600">
                <a:solidFill>
                  <a:schemeClr val="dk1"/>
                </a:solidFill>
              </a:rPr>
              <a:t>what is Pre-training?</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We utilize a</a:t>
            </a:r>
            <a:r>
              <a:rPr lang="en">
                <a:solidFill>
                  <a:srgbClr val="202124"/>
                </a:solidFill>
                <a:highlight>
                  <a:schemeClr val="lt1"/>
                </a:highlight>
              </a:rPr>
              <a:t> model created by someone else to solve a similar problem. Instead of building a model from scratch to solve a similar problem. In layman term, model to recognize car is utilized for truck recognition.</a:t>
            </a:r>
            <a:endParaRPr/>
          </a:p>
          <a:p>
            <a:pPr indent="0" lvl="0" marL="0" rtl="0" algn="l">
              <a:spcBef>
                <a:spcPts val="1200"/>
              </a:spcBef>
              <a:spcAft>
                <a:spcPts val="0"/>
              </a:spcAft>
              <a:buNone/>
            </a:pPr>
            <a:r>
              <a:rPr lang="en"/>
              <a:t>After Pre-training on the model we then perform fine-tuning of the model on the actual data according to our downstream task. Now we don’t need more data to fine-tuning task.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basically we have two data-set	for - Pre-training &amp;</a:t>
            </a:r>
            <a:endParaRPr/>
          </a:p>
          <a:p>
            <a:pPr indent="0" lvl="0" marL="0" rtl="0" algn="l">
              <a:spcBef>
                <a:spcPts val="0"/>
              </a:spcBef>
              <a:spcAft>
                <a:spcPts val="0"/>
              </a:spcAft>
              <a:buNone/>
            </a:pPr>
            <a:r>
              <a:rPr lang="en"/>
              <a:t>						     - Fine-Tuning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pre-Training we required large amount of data as I have mention, data from millions of number of web pages.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Fine-tuning can be done on the small number of data based on our downstream task in our case text summarization.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nvSpPr>
        <p:spPr>
          <a:xfrm>
            <a:off x="167550" y="132925"/>
            <a:ext cx="880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 PEGASUS they have created </a:t>
            </a:r>
            <a:r>
              <a:rPr lang="en"/>
              <a:t>2 pre-training models on </a:t>
            </a:r>
            <a:r>
              <a:rPr b="1" lang="en"/>
              <a:t>2 different data-set</a:t>
            </a:r>
            <a:r>
              <a:rPr lang="en"/>
              <a:t> </a:t>
            </a:r>
            <a:r>
              <a:rPr lang="en"/>
              <a:t>which are </a:t>
            </a:r>
            <a:r>
              <a:rPr b="1" lang="en"/>
              <a:t>C4</a:t>
            </a:r>
            <a:r>
              <a:rPr lang="en"/>
              <a:t> and </a:t>
            </a:r>
            <a:r>
              <a:rPr b="1" lang="en"/>
              <a:t>HugeNews.</a:t>
            </a:r>
            <a:endParaRPr b="1"/>
          </a:p>
        </p:txBody>
      </p:sp>
      <p:sp>
        <p:nvSpPr>
          <p:cNvPr id="121" name="Google Shape;121;p20"/>
          <p:cNvSpPr txBox="1"/>
          <p:nvPr/>
        </p:nvSpPr>
        <p:spPr>
          <a:xfrm>
            <a:off x="204525" y="449000"/>
            <a:ext cx="8809200" cy="124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800" u="sng">
                <a:solidFill>
                  <a:schemeClr val="dk1"/>
                </a:solidFill>
              </a:rPr>
              <a:t>Pre-Training</a:t>
            </a:r>
            <a:r>
              <a:rPr b="1" lang="en" sz="1800">
                <a:solidFill>
                  <a:schemeClr val="dk1"/>
                </a:solidFill>
              </a:rPr>
              <a:t> :</a:t>
            </a:r>
            <a:endParaRPr b="1" sz="1800">
              <a:solidFill>
                <a:schemeClr val="dk1"/>
              </a:solidFill>
            </a:endParaRPr>
          </a:p>
          <a:p>
            <a:pPr indent="457200" lvl="0" marL="0" rtl="0" algn="l">
              <a:lnSpc>
                <a:spcPct val="115000"/>
              </a:lnSpc>
              <a:spcBef>
                <a:spcPts val="1200"/>
              </a:spcBef>
              <a:spcAft>
                <a:spcPts val="0"/>
              </a:spcAft>
              <a:buNone/>
            </a:pPr>
            <a:r>
              <a:rPr b="1" lang="en" sz="1300">
                <a:solidFill>
                  <a:schemeClr val="dk1"/>
                </a:solidFill>
              </a:rPr>
              <a:t>C</a:t>
            </a:r>
            <a:r>
              <a:rPr b="1" lang="en" sz="1300">
                <a:solidFill>
                  <a:schemeClr val="dk1"/>
                </a:solidFill>
              </a:rPr>
              <a:t>4 (Colossal and Cleaned version of Common Crawl) :</a:t>
            </a:r>
            <a:r>
              <a:rPr lang="en" sz="1300">
                <a:solidFill>
                  <a:schemeClr val="dk1"/>
                </a:solidFill>
              </a:rPr>
              <a:t> Consists of text from </a:t>
            </a:r>
            <a:r>
              <a:rPr b="1" lang="en" sz="1300">
                <a:solidFill>
                  <a:schemeClr val="dk1"/>
                </a:solidFill>
              </a:rPr>
              <a:t>350M Web-pages(750GB)</a:t>
            </a:r>
            <a:r>
              <a:rPr lang="en" sz="1300">
                <a:solidFill>
                  <a:schemeClr val="dk1"/>
                </a:solidFill>
              </a:rPr>
              <a:t>.</a:t>
            </a:r>
            <a:endParaRPr sz="1300">
              <a:solidFill>
                <a:schemeClr val="dk1"/>
              </a:solidFill>
            </a:endParaRPr>
          </a:p>
          <a:p>
            <a:pPr indent="457200" lvl="0" marL="0" rtl="0" algn="l">
              <a:lnSpc>
                <a:spcPct val="115000"/>
              </a:lnSpc>
              <a:spcBef>
                <a:spcPts val="1200"/>
              </a:spcBef>
              <a:spcAft>
                <a:spcPts val="1200"/>
              </a:spcAft>
              <a:buNone/>
            </a:pPr>
            <a:r>
              <a:rPr b="1" lang="en" sz="1300">
                <a:solidFill>
                  <a:schemeClr val="dk1"/>
                </a:solidFill>
              </a:rPr>
              <a:t>HugeNews :</a:t>
            </a:r>
            <a:r>
              <a:rPr lang="en" sz="1300">
                <a:solidFill>
                  <a:schemeClr val="dk1"/>
                </a:solidFill>
              </a:rPr>
              <a:t> </a:t>
            </a:r>
            <a:r>
              <a:rPr b="1" lang="en" sz="1300">
                <a:solidFill>
                  <a:schemeClr val="dk1"/>
                </a:solidFill>
              </a:rPr>
              <a:t>1.5B articles(3.8TB)</a:t>
            </a:r>
            <a:r>
              <a:rPr lang="en" sz="1300">
                <a:solidFill>
                  <a:schemeClr val="dk1"/>
                </a:solidFill>
              </a:rPr>
              <a:t> Collected from news and news-like websites from 2013- 2019.</a:t>
            </a:r>
            <a:endParaRPr sz="1600"/>
          </a:p>
        </p:txBody>
      </p:sp>
      <p:sp>
        <p:nvSpPr>
          <p:cNvPr id="122" name="Google Shape;122;p20"/>
          <p:cNvSpPr txBox="1"/>
          <p:nvPr/>
        </p:nvSpPr>
        <p:spPr>
          <a:xfrm>
            <a:off x="167550" y="2220550"/>
            <a:ext cx="8592600" cy="273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t>Fine-Tuning</a:t>
            </a:r>
            <a:r>
              <a:rPr b="1" lang="en" sz="1800"/>
              <a:t> :</a:t>
            </a:r>
            <a:endParaRPr b="1" sz="1800"/>
          </a:p>
          <a:p>
            <a:pPr indent="457200" lvl="0" marL="0" rtl="0" algn="l">
              <a:lnSpc>
                <a:spcPct val="115000"/>
              </a:lnSpc>
              <a:spcBef>
                <a:spcPts val="1200"/>
              </a:spcBef>
              <a:spcAft>
                <a:spcPts val="0"/>
              </a:spcAft>
              <a:buClr>
                <a:schemeClr val="dk1"/>
              </a:buClr>
              <a:buSzPts val="1100"/>
              <a:buFont typeface="Arial"/>
              <a:buNone/>
            </a:pPr>
            <a:r>
              <a:rPr b="1" lang="en" sz="1300">
                <a:solidFill>
                  <a:schemeClr val="dk1"/>
                </a:solidFill>
              </a:rPr>
              <a:t>XSum :</a:t>
            </a:r>
            <a:r>
              <a:rPr lang="en" sz="1300">
                <a:solidFill>
                  <a:schemeClr val="dk1"/>
                </a:solidFill>
              </a:rPr>
              <a:t> </a:t>
            </a:r>
            <a:r>
              <a:rPr b="1" lang="en" sz="1300">
                <a:solidFill>
                  <a:schemeClr val="dk1"/>
                </a:solidFill>
              </a:rPr>
              <a:t>		</a:t>
            </a:r>
            <a:r>
              <a:rPr b="1" lang="en" sz="1300">
                <a:solidFill>
                  <a:schemeClr val="dk1"/>
                </a:solidFill>
              </a:rPr>
              <a:t>		</a:t>
            </a:r>
            <a:r>
              <a:rPr b="1" lang="en" sz="1300">
                <a:solidFill>
                  <a:schemeClr val="dk1"/>
                </a:solidFill>
              </a:rPr>
              <a:t>PubMed :</a:t>
            </a:r>
            <a:endParaRPr b="1" sz="1300">
              <a:solidFill>
                <a:schemeClr val="dk1"/>
              </a:solidFill>
            </a:endParaRPr>
          </a:p>
          <a:p>
            <a:pPr indent="457200" lvl="0" marL="0" rtl="0" algn="l">
              <a:lnSpc>
                <a:spcPct val="115000"/>
              </a:lnSpc>
              <a:spcBef>
                <a:spcPts val="1200"/>
              </a:spcBef>
              <a:spcAft>
                <a:spcPts val="0"/>
              </a:spcAft>
              <a:buClr>
                <a:schemeClr val="dk1"/>
              </a:buClr>
              <a:buSzPts val="1100"/>
              <a:buFont typeface="Arial"/>
              <a:buNone/>
            </a:pPr>
            <a:r>
              <a:rPr b="1" lang="en" sz="1300">
                <a:solidFill>
                  <a:schemeClr val="dk1"/>
                </a:solidFill>
              </a:rPr>
              <a:t>CNN/DailyMail  :</a:t>
            </a:r>
            <a:r>
              <a:rPr b="1" lang="en" sz="1300">
                <a:solidFill>
                  <a:schemeClr val="dk1"/>
                </a:solidFill>
              </a:rPr>
              <a:t>			BIG PATENT :</a:t>
            </a:r>
            <a:endParaRPr b="1" sz="1300">
              <a:solidFill>
                <a:schemeClr val="dk1"/>
              </a:solidFill>
            </a:endParaRPr>
          </a:p>
          <a:p>
            <a:pPr indent="457200" lvl="0" marL="0" rtl="0" algn="l">
              <a:lnSpc>
                <a:spcPct val="115000"/>
              </a:lnSpc>
              <a:spcBef>
                <a:spcPts val="1200"/>
              </a:spcBef>
              <a:spcAft>
                <a:spcPts val="0"/>
              </a:spcAft>
              <a:buClr>
                <a:schemeClr val="dk1"/>
              </a:buClr>
              <a:buSzPts val="1100"/>
              <a:buFont typeface="Arial"/>
              <a:buNone/>
            </a:pPr>
            <a:r>
              <a:rPr b="1" lang="en" sz="1300">
                <a:solidFill>
                  <a:schemeClr val="dk1"/>
                </a:solidFill>
              </a:rPr>
              <a:t>NEWSROOM :			</a:t>
            </a:r>
            <a:r>
              <a:rPr b="1" lang="en" sz="1300">
                <a:solidFill>
                  <a:schemeClr val="dk1"/>
                </a:solidFill>
              </a:rPr>
              <a:t>WikiHow :</a:t>
            </a:r>
            <a:endParaRPr b="1" sz="1300">
              <a:solidFill>
                <a:schemeClr val="dk1"/>
              </a:solidFill>
            </a:endParaRPr>
          </a:p>
          <a:p>
            <a:pPr indent="457200" lvl="0" marL="0" rtl="0" algn="l">
              <a:lnSpc>
                <a:spcPct val="115000"/>
              </a:lnSpc>
              <a:spcBef>
                <a:spcPts val="1200"/>
              </a:spcBef>
              <a:spcAft>
                <a:spcPts val="0"/>
              </a:spcAft>
              <a:buClr>
                <a:schemeClr val="dk1"/>
              </a:buClr>
              <a:buSzPts val="1100"/>
              <a:buFont typeface="Arial"/>
              <a:buNone/>
            </a:pPr>
            <a:r>
              <a:rPr b="1" lang="en" sz="1300">
                <a:solidFill>
                  <a:schemeClr val="dk1"/>
                </a:solidFill>
              </a:rPr>
              <a:t>Multi-News :			</a:t>
            </a:r>
            <a:r>
              <a:rPr b="1" lang="en" sz="1300">
                <a:solidFill>
                  <a:schemeClr val="dk1"/>
                </a:solidFill>
              </a:rPr>
              <a:t>Reddit TIFU :</a:t>
            </a:r>
            <a:endParaRPr b="1" sz="1300">
              <a:solidFill>
                <a:schemeClr val="dk1"/>
              </a:solidFill>
            </a:endParaRPr>
          </a:p>
          <a:p>
            <a:pPr indent="457200" lvl="0" marL="0" rtl="0" algn="l">
              <a:lnSpc>
                <a:spcPct val="115000"/>
              </a:lnSpc>
              <a:spcBef>
                <a:spcPts val="1200"/>
              </a:spcBef>
              <a:spcAft>
                <a:spcPts val="0"/>
              </a:spcAft>
              <a:buNone/>
            </a:pPr>
            <a:r>
              <a:rPr b="1" lang="en" sz="1300">
                <a:solidFill>
                  <a:schemeClr val="dk1"/>
                </a:solidFill>
              </a:rPr>
              <a:t>Gigaword :				</a:t>
            </a:r>
            <a:r>
              <a:rPr b="1" lang="en" sz="1300">
                <a:solidFill>
                  <a:schemeClr val="dk1"/>
                </a:solidFill>
              </a:rPr>
              <a:t>AESLC :</a:t>
            </a:r>
            <a:endParaRPr b="1" sz="1300">
              <a:solidFill>
                <a:schemeClr val="dk1"/>
              </a:solidFill>
            </a:endParaRPr>
          </a:p>
          <a:p>
            <a:pPr indent="457200" lvl="0" marL="0" rtl="0" algn="l">
              <a:spcBef>
                <a:spcPts val="1200"/>
              </a:spcBef>
              <a:spcAft>
                <a:spcPts val="0"/>
              </a:spcAft>
              <a:buNone/>
            </a:pPr>
            <a:r>
              <a:rPr b="1" lang="en" sz="1300">
                <a:solidFill>
                  <a:schemeClr val="dk1"/>
                </a:solidFill>
              </a:rPr>
              <a:t>arXiv :				BillSum :</a:t>
            </a:r>
            <a:endParaRPr b="1" sz="1800"/>
          </a:p>
        </p:txBody>
      </p:sp>
      <p:sp>
        <p:nvSpPr>
          <p:cNvPr id="123" name="Google Shape;123;p20"/>
          <p:cNvSpPr txBox="1"/>
          <p:nvPr/>
        </p:nvSpPr>
        <p:spPr>
          <a:xfrm>
            <a:off x="204675" y="1755363"/>
            <a:ext cx="880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 PEGASUS they utilized </a:t>
            </a:r>
            <a:r>
              <a:rPr b="1" lang="en"/>
              <a:t>12 different </a:t>
            </a:r>
            <a:r>
              <a:rPr b="1" lang="en">
                <a:solidFill>
                  <a:schemeClr val="dk1"/>
                </a:solidFill>
              </a:rPr>
              <a:t>fine-tuning</a:t>
            </a:r>
            <a:r>
              <a:rPr b="1" lang="en"/>
              <a:t> data-set</a:t>
            </a:r>
            <a:r>
              <a:rPr lang="en"/>
              <a:t> for text </a:t>
            </a:r>
            <a:r>
              <a:rPr lang="en"/>
              <a:t>summarization</a:t>
            </a:r>
            <a:r>
              <a:rPr lang="en"/>
              <a:t> on C4 and HugeNews.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nvSpPr>
        <p:spPr>
          <a:xfrm>
            <a:off x="266775" y="192500"/>
            <a:ext cx="852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Pre-training models </a:t>
            </a:r>
            <a:endParaRPr b="1" sz="1800"/>
          </a:p>
        </p:txBody>
      </p:sp>
      <p:sp>
        <p:nvSpPr>
          <p:cNvPr id="129" name="Google Shape;129;p21"/>
          <p:cNvSpPr txBox="1"/>
          <p:nvPr/>
        </p:nvSpPr>
        <p:spPr>
          <a:xfrm>
            <a:off x="266775" y="714050"/>
            <a:ext cx="8520600" cy="324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sz="1700">
                <a:solidFill>
                  <a:srgbClr val="202124"/>
                </a:solidFill>
                <a:highlight>
                  <a:srgbClr val="FFFFFF"/>
                </a:highlight>
              </a:rPr>
              <a:t>MASS</a:t>
            </a:r>
            <a:r>
              <a:rPr lang="en" sz="1700">
                <a:solidFill>
                  <a:srgbClr val="202124"/>
                </a:solidFill>
                <a:highlight>
                  <a:srgbClr val="FFFFFF"/>
                </a:highlight>
              </a:rPr>
              <a:t> </a:t>
            </a:r>
            <a:r>
              <a:rPr b="1" lang="en" sz="1700">
                <a:solidFill>
                  <a:srgbClr val="202124"/>
                </a:solidFill>
                <a:highlight>
                  <a:srgbClr val="FFFFFF"/>
                </a:highlight>
              </a:rPr>
              <a:t>:</a:t>
            </a:r>
            <a:r>
              <a:rPr lang="en" sz="1700">
                <a:solidFill>
                  <a:srgbClr val="202124"/>
                </a:solidFill>
                <a:highlight>
                  <a:srgbClr val="FFFFFF"/>
                </a:highlight>
              </a:rPr>
              <a:t> </a:t>
            </a:r>
            <a:r>
              <a:rPr lang="en">
                <a:solidFill>
                  <a:schemeClr val="dk1"/>
                </a:solidFill>
              </a:rPr>
              <a:t>masked sequence-to-sequence generation that reconstructs a sentence fragment given the remaining part of the sentence.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700">
                <a:solidFill>
                  <a:srgbClr val="202124"/>
                </a:solidFill>
                <a:highlight>
                  <a:srgbClr val="FFFFFF"/>
                </a:highlight>
              </a:rPr>
              <a:t>UniLM :</a:t>
            </a:r>
            <a:r>
              <a:rPr lang="en" sz="1700">
                <a:solidFill>
                  <a:srgbClr val="202124"/>
                </a:solidFill>
                <a:highlight>
                  <a:srgbClr val="FFFFFF"/>
                </a:highlight>
              </a:rPr>
              <a:t> </a:t>
            </a:r>
            <a:r>
              <a:rPr lang="en">
                <a:solidFill>
                  <a:schemeClr val="dk1"/>
                </a:solidFill>
              </a:rPr>
              <a:t>jointly training on three types of language modeling tasks: </a:t>
            </a:r>
            <a:r>
              <a:rPr b="1" lang="en">
                <a:solidFill>
                  <a:schemeClr val="dk1"/>
                </a:solidFill>
              </a:rPr>
              <a:t>unidirectional</a:t>
            </a:r>
            <a:r>
              <a:rPr lang="en">
                <a:solidFill>
                  <a:schemeClr val="dk1"/>
                </a:solidFill>
              </a:rPr>
              <a:t> (left-to-right and right-to-left), </a:t>
            </a:r>
            <a:r>
              <a:rPr b="1" lang="en">
                <a:solidFill>
                  <a:schemeClr val="dk1"/>
                </a:solidFill>
              </a:rPr>
              <a:t>bidirectional</a:t>
            </a:r>
            <a:r>
              <a:rPr lang="en">
                <a:solidFill>
                  <a:schemeClr val="dk1"/>
                </a:solidFill>
              </a:rPr>
              <a:t> (word-level mask, with next sentence prediction), and </a:t>
            </a:r>
            <a:r>
              <a:rPr b="1" lang="en">
                <a:solidFill>
                  <a:schemeClr val="dk1"/>
                </a:solidFill>
              </a:rPr>
              <a:t>sequence-to-sequence</a:t>
            </a:r>
            <a:r>
              <a:rPr lang="en">
                <a:solidFill>
                  <a:schemeClr val="dk1"/>
                </a:solidFill>
              </a:rPr>
              <a:t> (word-level mask) prediction.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700">
                <a:solidFill>
                  <a:srgbClr val="202124"/>
                </a:solidFill>
                <a:highlight>
                  <a:srgbClr val="FFFFFF"/>
                </a:highlight>
              </a:rPr>
              <a:t>T5 :</a:t>
            </a:r>
            <a:r>
              <a:rPr lang="en" sz="1700">
                <a:solidFill>
                  <a:srgbClr val="202124"/>
                </a:solidFill>
                <a:highlight>
                  <a:srgbClr val="FFFFFF"/>
                </a:highlight>
              </a:rPr>
              <a:t> </a:t>
            </a:r>
            <a:r>
              <a:rPr lang="en">
                <a:solidFill>
                  <a:schemeClr val="dk1"/>
                </a:solidFill>
              </a:rPr>
              <a:t>Pre-trained with </a:t>
            </a:r>
            <a:r>
              <a:rPr b="1" lang="en">
                <a:solidFill>
                  <a:schemeClr val="dk1"/>
                </a:solidFill>
              </a:rPr>
              <a:t>randomly corrupted text spans</a:t>
            </a:r>
            <a:r>
              <a:rPr lang="en">
                <a:solidFill>
                  <a:schemeClr val="dk1"/>
                </a:solidFill>
              </a:rPr>
              <a:t> of varying mask ratios and sizes of spans.</a:t>
            </a:r>
            <a:endParaRPr>
              <a:solidFill>
                <a:schemeClr val="dk1"/>
              </a:solidFill>
            </a:endParaRPr>
          </a:p>
          <a:p>
            <a:pPr indent="0" lvl="0" marL="0" rtl="0" algn="l">
              <a:spcBef>
                <a:spcPts val="1200"/>
              </a:spcBef>
              <a:spcAft>
                <a:spcPts val="0"/>
              </a:spcAft>
              <a:buNone/>
            </a:pPr>
            <a:r>
              <a:rPr b="1" lang="en" sz="1700">
                <a:solidFill>
                  <a:srgbClr val="202124"/>
                </a:solidFill>
                <a:highlight>
                  <a:srgbClr val="FFFFFF"/>
                </a:highlight>
              </a:rPr>
              <a:t>BART :</a:t>
            </a:r>
            <a:r>
              <a:rPr lang="en" sz="1700">
                <a:solidFill>
                  <a:srgbClr val="202124"/>
                </a:solidFill>
                <a:highlight>
                  <a:srgbClr val="FFFFFF"/>
                </a:highlight>
              </a:rPr>
              <a:t> </a:t>
            </a:r>
            <a:r>
              <a:rPr lang="en">
                <a:solidFill>
                  <a:schemeClr val="dk1"/>
                </a:solidFill>
              </a:rPr>
              <a:t>BART corrupted text with an arbitrary noising function and learned to reconstruct the original text.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sz="1700">
                <a:solidFill>
                  <a:schemeClr val="dk1"/>
                </a:solidFill>
              </a:rPr>
              <a:t>MLM : </a:t>
            </a:r>
            <a:r>
              <a:rPr lang="en">
                <a:solidFill>
                  <a:schemeClr val="dk1"/>
                </a:solidFill>
              </a:rPr>
              <a:t>Mask language modeling. Mask some of the token </a:t>
            </a:r>
            <a:r>
              <a:rPr lang="en">
                <a:solidFill>
                  <a:schemeClr val="dk1"/>
                </a:solidFill>
              </a:rPr>
              <a:t>randomly</a:t>
            </a:r>
            <a:r>
              <a:rPr lang="en">
                <a:solidFill>
                  <a:schemeClr val="dk1"/>
                </a:solidFill>
              </a:rPr>
              <a:t> and try to learn </a:t>
            </a:r>
            <a:r>
              <a:rPr lang="en">
                <a:solidFill>
                  <a:schemeClr val="dk1"/>
                </a:solidFill>
              </a:rPr>
              <a:t>those</a:t>
            </a:r>
            <a:r>
              <a:rPr lang="en">
                <a:solidFill>
                  <a:schemeClr val="dk1"/>
                </a:solidFill>
              </a:rPr>
              <a:t> tokens back. </a:t>
            </a:r>
            <a:endParaRPr>
              <a:solidFill>
                <a:schemeClr val="dk1"/>
              </a:solidFill>
            </a:endParaRPr>
          </a:p>
        </p:txBody>
      </p:sp>
      <p:sp>
        <p:nvSpPr>
          <p:cNvPr id="130" name="Google Shape;130;p21"/>
          <p:cNvSpPr txBox="1"/>
          <p:nvPr/>
        </p:nvSpPr>
        <p:spPr>
          <a:xfrm>
            <a:off x="213825" y="4228800"/>
            <a:ext cx="86265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600">
                <a:solidFill>
                  <a:schemeClr val="dk1"/>
                </a:solidFill>
              </a:rPr>
              <a:t>In contrast to MASS, UniLM, BART, MLM and T5, the proposed PEGASUS masks multiple whole sentences rather than smaller continuous text spans.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