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omments/modernComment_117_6B948B3A.xml" ContentType="application/vnd.ms-powerpoint.comments+xml"/>
  <Override PartName="/ppt/comments/modernComment_128_CB7F304D.xml" ContentType="application/vnd.ms-powerpoint.comments+xml"/>
  <Override PartName="/ppt/comments/modernComment_12F_4E677293.xml" ContentType="application/vnd.ms-powerpoint.comments+xml"/>
  <Override PartName="/ppt/comments/modernComment_130_2B2B9EC2.xml" ContentType="application/vnd.ms-powerpoint.comments+xml"/>
  <Override PartName="/ppt/comments/modernComment_12D_B8F480EC.xml" ContentType="application/vnd.ms-powerpoint.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modernComment_129_B2DEE572.xml" ContentType="application/vnd.ms-powerpoint.comments+xml"/>
  <Override PartName="/ppt/comments/modernComment_12A_BADA4C6C.xml" ContentType="application/vnd.ms-powerpoint.comments+xml"/>
  <Override PartName="/ppt/comments/modernComment_12B_3D26B5B9.xml" ContentType="application/vnd.ms-powerpoint.comments+xml"/>
  <Override PartName="/ppt/comments/modernComment_132_D73B7266.xml" ContentType="application/vnd.ms-powerpoint.comments+xml"/>
  <Override PartName="/ppt/comments/modernComment_133_E6EF033D.xml" ContentType="application/vnd.ms-powerpoint.comments+xml"/>
  <Override PartName="/ppt/comments/modernComment_134_ED13EE73.xml" ContentType="application/vnd.ms-powerpoint.comment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omments/modernComment_135_BACD90F7.xml" ContentType="application/vnd.ms-powerpoint.comments+xml"/>
  <Override PartName="/ppt/comments/modernComment_137_764B50E6.xml" ContentType="application/vnd.ms-powerpoint.comments+xml"/>
  <Override PartName="/ppt/comments/modernComment_136_CD5A7DDF.xml" ContentType="application/vnd.ms-powerpoint.comments+xml"/>
  <Override PartName="/ppt/comments/modernComment_138_CC67227A.xml" ContentType="application/vnd.ms-powerpoint.comments+xml"/>
  <Override PartName="/ppt/comments/modernComment_13A_6FE526E0.xml" ContentType="application/vnd.ms-powerpoint.comment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omments/modernComment_13C_28E0D5C4.xml" ContentType="application/vnd.ms-powerpoint.comment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omments/modernComment_13E_D8EADDE8.xml" ContentType="application/vnd.ms-powerpoint.comment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omments/modernComment_131_CEA2504B.xml" ContentType="application/vnd.ms-powerpoint.comments+xml"/>
  <Override PartName="/ppt/comments/modernComment_13B_654E853E.xml" ContentType="application/vnd.ms-powerpoint.comments+xml"/>
  <Override PartName="/ppt/notesSlides/notesSlide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08" r:id="rId1"/>
  </p:sldMasterIdLst>
  <p:notesMasterIdLst>
    <p:notesMasterId r:id="rId45"/>
  </p:notesMasterIdLst>
  <p:sldIdLst>
    <p:sldId id="257" r:id="rId2"/>
    <p:sldId id="271" r:id="rId3"/>
    <p:sldId id="272" r:id="rId4"/>
    <p:sldId id="294" r:id="rId5"/>
    <p:sldId id="319" r:id="rId6"/>
    <p:sldId id="275" r:id="rId7"/>
    <p:sldId id="274" r:id="rId8"/>
    <p:sldId id="295" r:id="rId9"/>
    <p:sldId id="283" r:id="rId10"/>
    <p:sldId id="291" r:id="rId11"/>
    <p:sldId id="279" r:id="rId12"/>
    <p:sldId id="296" r:id="rId13"/>
    <p:sldId id="303" r:id="rId14"/>
    <p:sldId id="304" r:id="rId15"/>
    <p:sldId id="301" r:id="rId16"/>
    <p:sldId id="297" r:id="rId17"/>
    <p:sldId id="298" r:id="rId18"/>
    <p:sldId id="299" r:id="rId19"/>
    <p:sldId id="306" r:id="rId20"/>
    <p:sldId id="307" r:id="rId21"/>
    <p:sldId id="308" r:id="rId22"/>
    <p:sldId id="309" r:id="rId23"/>
    <p:sldId id="311" r:id="rId24"/>
    <p:sldId id="310" r:id="rId25"/>
    <p:sldId id="302" r:id="rId26"/>
    <p:sldId id="312" r:id="rId27"/>
    <p:sldId id="314" r:id="rId28"/>
    <p:sldId id="320" r:id="rId29"/>
    <p:sldId id="316" r:id="rId30"/>
    <p:sldId id="318" r:id="rId31"/>
    <p:sldId id="285" r:id="rId32"/>
    <p:sldId id="324" r:id="rId33"/>
    <p:sldId id="305" r:id="rId34"/>
    <p:sldId id="322" r:id="rId35"/>
    <p:sldId id="325" r:id="rId36"/>
    <p:sldId id="323" r:id="rId37"/>
    <p:sldId id="315" r:id="rId38"/>
    <p:sldId id="321" r:id="rId39"/>
    <p:sldId id="280" r:id="rId40"/>
    <p:sldId id="281" r:id="rId41"/>
    <p:sldId id="300" r:id="rId42"/>
    <p:sldId id="313" r:id="rId43"/>
    <p:sldId id="262" r:id="rId44"/>
  </p:sldIdLst>
  <p:sldSz cx="12192000" cy="6858000"/>
  <p:notesSz cx="6858000" cy="9144000"/>
  <p:embeddedFontLst>
    <p:embeddedFont>
      <p:font typeface="Acumin Pro" panose="020B0604020202020204" charset="0"/>
      <p:regular r:id="rId46"/>
      <p:bold r:id="rId47"/>
      <p:italic r:id="rId48"/>
      <p:boldItalic r:id="rId49"/>
    </p:embeddedFont>
    <p:embeddedFont>
      <p:font typeface="Franklin Gothic Book" panose="020B0503020102020204" pitchFamily="34" charset="0"/>
      <p:regular r:id="rId50"/>
      <p:italic r:id="rId51"/>
    </p:embeddedFont>
    <p:embeddedFont>
      <p:font typeface="Franklin Gothic Demi" panose="020B0703020102020204" pitchFamily="34" charset="0"/>
      <p:regular r:id="rId52"/>
      <p:bold r:id="rId53"/>
      <p:italic r:id="rId54"/>
      <p:boldItalic r:id="rId55"/>
    </p:embeddedFont>
    <p:embeddedFont>
      <p:font typeface="Franklin Gothic Medium" panose="020B0603020102020204" pitchFamily="34" charset="0"/>
      <p:regular r:id="rId56"/>
      <p:italic r:id="rId57"/>
    </p:embeddedFont>
    <p:embeddedFont>
      <p:font typeface="Impact" panose="020B0806030902050204" pitchFamily="34" charset="0"/>
      <p:regular r:id="rId58"/>
    </p:embeddedFont>
    <p:embeddedFont>
      <p:font typeface="Segoe UI Symbol" panose="020B0502040204020203" pitchFamily="34" charset="0"/>
      <p:regular r:id="rId5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E717837-24C1-44D6-9A7C-F1B0758F68F9}">
          <p14:sldIdLst>
            <p14:sldId id="257"/>
            <p14:sldId id="271"/>
            <p14:sldId id="272"/>
            <p14:sldId id="294"/>
            <p14:sldId id="319"/>
            <p14:sldId id="275"/>
            <p14:sldId id="274"/>
            <p14:sldId id="295"/>
            <p14:sldId id="283"/>
            <p14:sldId id="291"/>
            <p14:sldId id="279"/>
            <p14:sldId id="296"/>
            <p14:sldId id="303"/>
            <p14:sldId id="304"/>
            <p14:sldId id="301"/>
            <p14:sldId id="297"/>
            <p14:sldId id="298"/>
            <p14:sldId id="299"/>
            <p14:sldId id="306"/>
            <p14:sldId id="307"/>
            <p14:sldId id="308"/>
            <p14:sldId id="309"/>
            <p14:sldId id="311"/>
            <p14:sldId id="310"/>
            <p14:sldId id="302"/>
            <p14:sldId id="312"/>
            <p14:sldId id="314"/>
            <p14:sldId id="320"/>
            <p14:sldId id="316"/>
            <p14:sldId id="318"/>
            <p14:sldId id="285"/>
            <p14:sldId id="324"/>
            <p14:sldId id="305"/>
            <p14:sldId id="322"/>
            <p14:sldId id="325"/>
            <p14:sldId id="323"/>
            <p14:sldId id="315"/>
            <p14:sldId id="321"/>
            <p14:sldId id="280"/>
            <p14:sldId id="281"/>
            <p14:sldId id="300"/>
            <p14:sldId id="313"/>
            <p14:sldId id="26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DBAE41A-1595-5F78-05D3-2F689AC92FCC}" name="Biczek, Hugo Robert" initials="BH" userId="S::hbiczek@purdue.edu::941518aa-1f63-4056-8611-5505779480a9" providerId="AD"/>
  <p188:author id="{DA670524-10B3-F537-2B0D-26DABEC9084B}" name="Saquib Hussain" initials="SH" userId="S::hussai71@purdue.edu::efdf7754-fec4-49f4-a815-7000b1b9fe34" providerId="AD"/>
  <p188:author id="{C53E1B7E-5E6B-5F5A-CA00-0162119DCF2E}" name="Shubham Gaddi" initials="SG" userId="S::sgaddi@purdue.edu::390ad973-8737-4199-ad6e-023eebcf0ace" providerId="AD"/>
  <p188:author id="{8BA39F8E-60A6-597D-7210-356B507CBF67}" name="Darshan Prafulbhai Upadhyay" initials="DU" userId="S::upadhy33@purdue.edu::2813323b-f15c-48c6-a2a9-9b56cfb5253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F58B54"/>
    <a:srgbClr val="4C3D3D"/>
    <a:srgbClr val="FFD95A"/>
    <a:srgbClr val="0F0F0F"/>
    <a:srgbClr val="532E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9D3EFE-2095-8079-87F3-DABCD869ECC3}" v="230" dt="2025-04-21T14:11:20.257"/>
    <p1510:client id="{408A0CE9-59A4-2997-476F-F0A3BCFD3A76}" v="20" dt="2025-04-21T01:49:00.068"/>
    <p1510:client id="{4210AA77-9EF1-520C-41AB-90A8D7FFB445}" v="1" dt="2025-04-21T14:36:41.020"/>
    <p1510:client id="{6E90E8D1-CAD9-AC60-7ADD-513B1DCA26E6}" v="60" dt="2025-04-20T20:27:42.799"/>
    <p1510:client id="{7F6C3067-C132-B6C6-4857-CF994484756B}" v="11" dt="2025-04-22T19:32:01.562"/>
    <p1510:client id="{BBF17B1A-AD3B-DB1D-8F4D-57B0869B5191}" v="1754" dt="2025-04-21T14:37:54.476"/>
    <p1510:client id="{D4E111AE-AD72-08D5-8124-C785E7388BF2}" v="1413" dt="2025-04-21T16:40:46.969"/>
    <p1510:client id="{E13197CF-6EEF-1F5A-DEF6-9630F83DC671}" v="1" dt="2025-04-21T03:37:05.485"/>
    <p1510:client id="{E25BB211-6A88-8BFF-E1F0-68A08212F936}" v="4" dt="2025-04-20T23:56:27.366"/>
    <p1510:client id="{F3D108F4-685A-C7A5-01D8-933E0D1C750C}" v="1" dt="2025-04-21T21:13:16.8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presProps" Target="presProps.xml"/><Relationship Id="rId65"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3" Type="http://schemas.openxmlformats.org/officeDocument/2006/relationships/oleObject" Target="https://purdue0-my.sharepoint.com/personal/sgaddi_purdue_edu/Documents/2024%20Indiana%20Supreme%20Court%20Presentation_Pi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purdue0-my.sharepoint.com/personal/sgaddi_purdue_edu/Documents/2024%20Indiana%20Supreme%20Court%20Presentation_Pie%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purdue0-my.sharepoint.com/personal/sgaddi_purdue_edu/Documents/2024%20Indiana%20Supreme%20Court%20Presentation_Pie%20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purdue0-my.sharepoint.com/personal/sgaddi_purdue_edu/Documents/2024%20Indiana%20Supreme%20Court%20Presentation_Pie%203.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purdue0-my.sharepoint.com/personal/sgaddi_purdue_edu/Documents/2024%20Indiana%20Supreme%20Court%20Presentation_Pie%204.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purdue0-my.sharepoint.com/personal/hussai71_purdue_edu/Documents/2024%20Indiana%20Supreme%20Court%20Presentation_ColumnClustere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purdue0-my.sharepoint.com/personal/sgaddi_purdue_edu/Documents/2024%20Indiana%20Supreme%20Court%20Presentation_ColumnClustere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purdue0-my.sharepoint.com/personal/sgaddi_purdue_edu/Documents/2024%20Indiana%20Supreme%20Court%20Presentation_ColumnClustered%201.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Responses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0BD-405B-877D-6457992CA7D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0BD-405B-877D-6457992CA7D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0BD-405B-877D-6457992CA7D2}"/>
              </c:ext>
            </c:extLst>
          </c:dPt>
          <c:cat>
            <c:strRef>
              <c:f>Sheet1!$A$2:$A$4</c:f>
              <c:strCache>
                <c:ptCount val="3"/>
                <c:pt idx="0">
                  <c:v>Positive</c:v>
                </c:pt>
                <c:pt idx="1">
                  <c:v>Negative</c:v>
                </c:pt>
                <c:pt idx="2">
                  <c:v>Neutral</c:v>
                </c:pt>
              </c:strCache>
            </c:strRef>
          </c:cat>
          <c:val>
            <c:numRef>
              <c:f>Sheet1!$B$2:$B$4</c:f>
              <c:numCache>
                <c:formatCode>General</c:formatCode>
                <c:ptCount val="3"/>
                <c:pt idx="0">
                  <c:v>8.5</c:v>
                </c:pt>
                <c:pt idx="1">
                  <c:v>8.5</c:v>
                </c:pt>
                <c:pt idx="2">
                  <c:v>83</c:v>
                </c:pt>
              </c:numCache>
            </c:numRef>
          </c:val>
          <c:extLst>
            <c:ext xmlns:c16="http://schemas.microsoft.com/office/drawing/2014/chart" uri="{C3380CC4-5D6E-409C-BE32-E72D297353CC}">
              <c16:uniqueId val="{00000000-65A3-4ED1-9207-9108A9B4750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Responses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2C5-4C0D-AC66-BE479B6F882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2C5-4C0D-AC66-BE479B6F882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2C5-4C0D-AC66-BE479B6F8821}"/>
              </c:ext>
            </c:extLst>
          </c:dPt>
          <c:cat>
            <c:strRef>
              <c:f>Sheet1!$A$2:$A$4</c:f>
              <c:strCache>
                <c:ptCount val="3"/>
                <c:pt idx="0">
                  <c:v>Positive</c:v>
                </c:pt>
                <c:pt idx="1">
                  <c:v>Negative</c:v>
                </c:pt>
                <c:pt idx="2">
                  <c:v>Neutral</c:v>
                </c:pt>
              </c:strCache>
            </c:strRef>
          </c:cat>
          <c:val>
            <c:numRef>
              <c:f>Sheet1!$B$2:$B$4</c:f>
              <c:numCache>
                <c:formatCode>General</c:formatCode>
                <c:ptCount val="3"/>
                <c:pt idx="0">
                  <c:v>11.4</c:v>
                </c:pt>
                <c:pt idx="1">
                  <c:v>31.8</c:v>
                </c:pt>
                <c:pt idx="2">
                  <c:v>56.8</c:v>
                </c:pt>
              </c:numCache>
            </c:numRef>
          </c:val>
          <c:extLst>
            <c:ext xmlns:c16="http://schemas.microsoft.com/office/drawing/2014/chart" uri="{C3380CC4-5D6E-409C-BE32-E72D297353CC}">
              <c16:uniqueId val="{00000000-08E7-46C3-BCEB-33F90FC461D4}"/>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Responses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1F4-4ED6-A912-B877DF522D5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1F4-4ED6-A912-B877DF522D5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1F4-4ED6-A912-B877DF522D51}"/>
              </c:ext>
            </c:extLst>
          </c:dPt>
          <c:cat>
            <c:strRef>
              <c:f>Sheet1!$A$2:$A$4</c:f>
              <c:strCache>
                <c:ptCount val="3"/>
                <c:pt idx="0">
                  <c:v>Positive</c:v>
                </c:pt>
                <c:pt idx="1">
                  <c:v>Negative</c:v>
                </c:pt>
                <c:pt idx="2">
                  <c:v>Neutral</c:v>
                </c:pt>
              </c:strCache>
            </c:strRef>
          </c:cat>
          <c:val>
            <c:numRef>
              <c:f>Sheet1!$B$2:$B$4</c:f>
              <c:numCache>
                <c:formatCode>General</c:formatCode>
                <c:ptCount val="3"/>
                <c:pt idx="0">
                  <c:v>10.9</c:v>
                </c:pt>
                <c:pt idx="1">
                  <c:v>30.4</c:v>
                </c:pt>
                <c:pt idx="2">
                  <c:v>58.7</c:v>
                </c:pt>
              </c:numCache>
            </c:numRef>
          </c:val>
          <c:extLst>
            <c:ext xmlns:c16="http://schemas.microsoft.com/office/drawing/2014/chart" uri="{C3380CC4-5D6E-409C-BE32-E72D297353CC}">
              <c16:uniqueId val="{00000000-499F-4FC0-B997-364631C15C97}"/>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 of Judges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4A4-463F-A19E-09F5575431F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4A4-463F-A19E-09F5575431F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4A4-463F-A19E-09F5575431F5}"/>
              </c:ext>
            </c:extLst>
          </c:dPt>
          <c:cat>
            <c:strRef>
              <c:f>Sheet1!$A$2:$A$4</c:f>
              <c:strCache>
                <c:ptCount val="3"/>
                <c:pt idx="0">
                  <c:v>Low</c:v>
                </c:pt>
                <c:pt idx="1">
                  <c:v>Medium</c:v>
                </c:pt>
                <c:pt idx="2">
                  <c:v>High</c:v>
                </c:pt>
              </c:strCache>
            </c:strRef>
          </c:cat>
          <c:val>
            <c:numRef>
              <c:f>Sheet1!$B$2:$B$4</c:f>
              <c:numCache>
                <c:formatCode>0%</c:formatCode>
                <c:ptCount val="3"/>
                <c:pt idx="0">
                  <c:v>0.375</c:v>
                </c:pt>
                <c:pt idx="1">
                  <c:v>0.375</c:v>
                </c:pt>
                <c:pt idx="2">
                  <c:v>0.25</c:v>
                </c:pt>
              </c:numCache>
            </c:numRef>
          </c:val>
          <c:extLst>
            <c:ext xmlns:c16="http://schemas.microsoft.com/office/drawing/2014/chart" uri="{C3380CC4-5D6E-409C-BE32-E72D297353CC}">
              <c16:uniqueId val="{00000000-BF17-43CE-8DCB-982F17C2DA7D}"/>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Time Consming Activities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D92-4494-AB4E-5CA41A5095D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D92-4494-AB4E-5CA41A5095D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D92-4494-AB4E-5CA41A5095D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D92-4494-AB4E-5CA41A5095D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8D92-4494-AB4E-5CA41A5095D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8D92-4494-AB4E-5CA41A5095D3}"/>
              </c:ext>
            </c:extLst>
          </c:dPt>
          <c:cat>
            <c:strRef>
              <c:f>Sheet1!$A$2:$A$7</c:f>
              <c:strCache>
                <c:ptCount val="6"/>
                <c:pt idx="0">
                  <c:v>Admin. Work</c:v>
                </c:pt>
                <c:pt idx="1">
                  <c:v>System Management</c:v>
                </c:pt>
                <c:pt idx="2">
                  <c:v>Writing</c:v>
                </c:pt>
                <c:pt idx="3">
                  <c:v>Research</c:v>
                </c:pt>
                <c:pt idx="4">
                  <c:v>Doc - Review</c:v>
                </c:pt>
                <c:pt idx="5">
                  <c:v>Court Proceedings</c:v>
                </c:pt>
              </c:strCache>
            </c:strRef>
          </c:cat>
          <c:val>
            <c:numRef>
              <c:f>Sheet1!$B$2:$B$7</c:f>
              <c:numCache>
                <c:formatCode>General</c:formatCode>
                <c:ptCount val="6"/>
                <c:pt idx="0">
                  <c:v>0.14299999999999999</c:v>
                </c:pt>
                <c:pt idx="1">
                  <c:v>7.0999999999999994E-2</c:v>
                </c:pt>
                <c:pt idx="2">
                  <c:v>0.28599999999999998</c:v>
                </c:pt>
                <c:pt idx="3">
                  <c:v>0.214</c:v>
                </c:pt>
                <c:pt idx="4">
                  <c:v>0.214</c:v>
                </c:pt>
                <c:pt idx="5">
                  <c:v>7.0999999999999994E-2</c:v>
                </c:pt>
              </c:numCache>
            </c:numRef>
          </c:val>
          <c:extLst>
            <c:ext xmlns:c16="http://schemas.microsoft.com/office/drawing/2014/chart" uri="{C3380CC4-5D6E-409C-BE32-E72D297353CC}">
              <c16:uniqueId val="{00000000-DE09-451F-BDB6-8132C3861C6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GPTZero</c:v>
          </c:tx>
          <c:spPr>
            <a:solidFill>
              <a:schemeClr val="accent1"/>
            </a:solidFill>
            <a:ln>
              <a:noFill/>
            </a:ln>
            <a:effectLst/>
          </c:spPr>
          <c:invertIfNegative val="0"/>
          <c:cat>
            <c:strRef>
              <c:f>Sheet1!$A$2:$A$5</c:f>
              <c:strCache>
                <c:ptCount val="4"/>
                <c:pt idx="0">
                  <c:v>Cost</c:v>
                </c:pt>
                <c:pt idx="1">
                  <c:v>Transparency</c:v>
                </c:pt>
                <c:pt idx="2">
                  <c:v>Ease of Use</c:v>
                </c:pt>
                <c:pt idx="3">
                  <c:v>Accuracy</c:v>
                </c:pt>
              </c:strCache>
            </c:strRef>
          </c:cat>
          <c:val>
            <c:numRef>
              <c:f>Sheet1!$B$2:$B$5</c:f>
              <c:numCache>
                <c:formatCode>General</c:formatCode>
                <c:ptCount val="4"/>
                <c:pt idx="0">
                  <c:v>8</c:v>
                </c:pt>
                <c:pt idx="1">
                  <c:v>9</c:v>
                </c:pt>
                <c:pt idx="2">
                  <c:v>9</c:v>
                </c:pt>
                <c:pt idx="3">
                  <c:v>10</c:v>
                </c:pt>
              </c:numCache>
            </c:numRef>
          </c:val>
          <c:extLst>
            <c:ext xmlns:c16="http://schemas.microsoft.com/office/drawing/2014/chart" uri="{C3380CC4-5D6E-409C-BE32-E72D297353CC}">
              <c16:uniqueId val="{00000000-38DC-487D-A674-7457FBC71D06}"/>
            </c:ext>
          </c:extLst>
        </c:ser>
        <c:ser>
          <c:idx val="1"/>
          <c:order val="1"/>
          <c:tx>
            <c:v>ZeroGPT</c:v>
          </c:tx>
          <c:spPr>
            <a:solidFill>
              <a:schemeClr val="accent2"/>
            </a:solidFill>
            <a:ln>
              <a:noFill/>
            </a:ln>
            <a:effectLst/>
          </c:spPr>
          <c:invertIfNegative val="0"/>
          <c:cat>
            <c:strRef>
              <c:f>Sheet1!$A$2:$A$5</c:f>
              <c:strCache>
                <c:ptCount val="4"/>
                <c:pt idx="0">
                  <c:v>Cost</c:v>
                </c:pt>
                <c:pt idx="1">
                  <c:v>Transparency</c:v>
                </c:pt>
                <c:pt idx="2">
                  <c:v>Ease of Use</c:v>
                </c:pt>
                <c:pt idx="3">
                  <c:v>Accuracy</c:v>
                </c:pt>
              </c:strCache>
            </c:strRef>
          </c:cat>
          <c:val>
            <c:numRef>
              <c:f>Sheet1!$C$2:$C$5</c:f>
              <c:numCache>
                <c:formatCode>General</c:formatCode>
                <c:ptCount val="4"/>
                <c:pt idx="0">
                  <c:v>7</c:v>
                </c:pt>
                <c:pt idx="1">
                  <c:v>7</c:v>
                </c:pt>
                <c:pt idx="2">
                  <c:v>9</c:v>
                </c:pt>
                <c:pt idx="3">
                  <c:v>10</c:v>
                </c:pt>
              </c:numCache>
            </c:numRef>
          </c:val>
          <c:extLst>
            <c:ext xmlns:c16="http://schemas.microsoft.com/office/drawing/2014/chart" uri="{C3380CC4-5D6E-409C-BE32-E72D297353CC}">
              <c16:uniqueId val="{00000001-38DC-487D-A674-7457FBC71D06}"/>
            </c:ext>
          </c:extLst>
        </c:ser>
        <c:ser>
          <c:idx val="2"/>
          <c:order val="2"/>
          <c:tx>
            <c:v>Quillbot</c:v>
          </c:tx>
          <c:spPr>
            <a:solidFill>
              <a:schemeClr val="accent3"/>
            </a:solidFill>
            <a:ln>
              <a:noFill/>
            </a:ln>
            <a:effectLst/>
          </c:spPr>
          <c:invertIfNegative val="0"/>
          <c:cat>
            <c:strRef>
              <c:f>Sheet1!$A$2:$A$5</c:f>
              <c:strCache>
                <c:ptCount val="4"/>
                <c:pt idx="0">
                  <c:v>Cost</c:v>
                </c:pt>
                <c:pt idx="1">
                  <c:v>Transparency</c:v>
                </c:pt>
                <c:pt idx="2">
                  <c:v>Ease of Use</c:v>
                </c:pt>
                <c:pt idx="3">
                  <c:v>Accuracy</c:v>
                </c:pt>
              </c:strCache>
            </c:strRef>
          </c:cat>
          <c:val>
            <c:numRef>
              <c:f>Sheet1!$D$2:$D$5</c:f>
              <c:numCache>
                <c:formatCode>General</c:formatCode>
                <c:ptCount val="4"/>
                <c:pt idx="0">
                  <c:v>6</c:v>
                </c:pt>
                <c:pt idx="1">
                  <c:v>6</c:v>
                </c:pt>
                <c:pt idx="2">
                  <c:v>8</c:v>
                </c:pt>
                <c:pt idx="3">
                  <c:v>10</c:v>
                </c:pt>
              </c:numCache>
            </c:numRef>
          </c:val>
          <c:extLst>
            <c:ext xmlns:c16="http://schemas.microsoft.com/office/drawing/2014/chart" uri="{C3380CC4-5D6E-409C-BE32-E72D297353CC}">
              <c16:uniqueId val="{00000002-38DC-487D-A674-7457FBC71D06}"/>
            </c:ext>
          </c:extLst>
        </c:ser>
        <c:dLbls>
          <c:showLegendKey val="0"/>
          <c:showVal val="0"/>
          <c:showCatName val="0"/>
          <c:showSerName val="0"/>
          <c:showPercent val="0"/>
          <c:showBubbleSize val="0"/>
        </c:dLbls>
        <c:gapWidth val="219"/>
        <c:overlap val="-27"/>
        <c:axId val="485204911"/>
        <c:axId val="527666127"/>
      </c:barChart>
      <c:catAx>
        <c:axId val="485204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7666127"/>
        <c:crosses val="autoZero"/>
        <c:auto val="1"/>
        <c:lblAlgn val="ctr"/>
        <c:lblOffset val="100"/>
        <c:noMultiLvlLbl val="0"/>
      </c:catAx>
      <c:valAx>
        <c:axId val="5276661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5204911"/>
        <c:crosses val="autoZero"/>
        <c:crossBetween val="between"/>
      </c:valAx>
      <c:spPr>
        <a:noFill/>
        <a:ln>
          <a:noFill/>
        </a:ln>
        <a:effectLst/>
      </c:spPr>
    </c:plotArea>
    <c:legend>
      <c:legendPos val="b"/>
      <c:layout>
        <c:manualLayout>
          <c:xMode val="edge"/>
          <c:yMode val="edge"/>
          <c:x val="0.3090790464546424"/>
          <c:y val="0.92070554512184832"/>
          <c:w val="0.38230561023622045"/>
          <c:h val="6.2676441861306387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SightEngine</c:v>
                </c:pt>
              </c:strCache>
            </c:strRef>
          </c:tx>
          <c:spPr>
            <a:solidFill>
              <a:schemeClr val="accent1"/>
            </a:solidFill>
            <a:ln>
              <a:noFill/>
            </a:ln>
            <a:effectLst/>
          </c:spPr>
          <c:invertIfNegative val="0"/>
          <c:cat>
            <c:strRef>
              <c:f>Sheet1!$A$2:$A$5</c:f>
              <c:strCache>
                <c:ptCount val="4"/>
                <c:pt idx="0">
                  <c:v>Cost</c:v>
                </c:pt>
                <c:pt idx="1">
                  <c:v>Transparency</c:v>
                </c:pt>
                <c:pt idx="2">
                  <c:v>Accuracy</c:v>
                </c:pt>
                <c:pt idx="3">
                  <c:v>Ease of Use</c:v>
                </c:pt>
              </c:strCache>
            </c:strRef>
          </c:cat>
          <c:val>
            <c:numRef>
              <c:f>Sheet1!$B$2:$B$5</c:f>
              <c:numCache>
                <c:formatCode>General</c:formatCode>
                <c:ptCount val="4"/>
                <c:pt idx="0">
                  <c:v>8</c:v>
                </c:pt>
                <c:pt idx="1">
                  <c:v>7</c:v>
                </c:pt>
                <c:pt idx="2">
                  <c:v>9</c:v>
                </c:pt>
                <c:pt idx="3">
                  <c:v>9</c:v>
                </c:pt>
              </c:numCache>
            </c:numRef>
          </c:val>
          <c:extLst>
            <c:ext xmlns:c16="http://schemas.microsoft.com/office/drawing/2014/chart" uri="{C3380CC4-5D6E-409C-BE32-E72D297353CC}">
              <c16:uniqueId val="{00000000-5EA9-4580-9891-6B9812F288FB}"/>
            </c:ext>
          </c:extLst>
        </c:ser>
        <c:ser>
          <c:idx val="1"/>
          <c:order val="1"/>
          <c:tx>
            <c:strRef>
              <c:f>Sheet1!$C$1</c:f>
              <c:strCache>
                <c:ptCount val="1"/>
                <c:pt idx="0">
                  <c:v>Hive Moderation</c:v>
                </c:pt>
              </c:strCache>
            </c:strRef>
          </c:tx>
          <c:spPr>
            <a:solidFill>
              <a:schemeClr val="accent2"/>
            </a:solidFill>
            <a:ln>
              <a:noFill/>
            </a:ln>
            <a:effectLst/>
          </c:spPr>
          <c:invertIfNegative val="0"/>
          <c:cat>
            <c:strRef>
              <c:f>Sheet1!$A$2:$A$5</c:f>
              <c:strCache>
                <c:ptCount val="4"/>
                <c:pt idx="0">
                  <c:v>Cost</c:v>
                </c:pt>
                <c:pt idx="1">
                  <c:v>Transparency</c:v>
                </c:pt>
                <c:pt idx="2">
                  <c:v>Accuracy</c:v>
                </c:pt>
                <c:pt idx="3">
                  <c:v>Ease of Use</c:v>
                </c:pt>
              </c:strCache>
            </c:strRef>
          </c:cat>
          <c:val>
            <c:numRef>
              <c:f>Sheet1!$C$2:$C$5</c:f>
              <c:numCache>
                <c:formatCode>General</c:formatCode>
                <c:ptCount val="4"/>
                <c:pt idx="0">
                  <c:v>6</c:v>
                </c:pt>
                <c:pt idx="1">
                  <c:v>2</c:v>
                </c:pt>
                <c:pt idx="2">
                  <c:v>10</c:v>
                </c:pt>
                <c:pt idx="3">
                  <c:v>10</c:v>
                </c:pt>
              </c:numCache>
            </c:numRef>
          </c:val>
          <c:extLst>
            <c:ext xmlns:c16="http://schemas.microsoft.com/office/drawing/2014/chart" uri="{C3380CC4-5D6E-409C-BE32-E72D297353CC}">
              <c16:uniqueId val="{00000001-5EA9-4580-9891-6B9812F288FB}"/>
            </c:ext>
          </c:extLst>
        </c:ser>
        <c:ser>
          <c:idx val="2"/>
          <c:order val="2"/>
          <c:tx>
            <c:strRef>
              <c:f>Sheet1!$D$1</c:f>
              <c:strCache>
                <c:ptCount val="1"/>
                <c:pt idx="0">
                  <c:v>AI or Not</c:v>
                </c:pt>
              </c:strCache>
            </c:strRef>
          </c:tx>
          <c:spPr>
            <a:solidFill>
              <a:schemeClr val="accent3"/>
            </a:solidFill>
            <a:ln>
              <a:noFill/>
            </a:ln>
            <a:effectLst/>
          </c:spPr>
          <c:invertIfNegative val="0"/>
          <c:cat>
            <c:strRef>
              <c:f>Sheet1!$A$2:$A$5</c:f>
              <c:strCache>
                <c:ptCount val="4"/>
                <c:pt idx="0">
                  <c:v>Cost</c:v>
                </c:pt>
                <c:pt idx="1">
                  <c:v>Transparency</c:v>
                </c:pt>
                <c:pt idx="2">
                  <c:v>Accuracy</c:v>
                </c:pt>
                <c:pt idx="3">
                  <c:v>Ease of Use</c:v>
                </c:pt>
              </c:strCache>
            </c:strRef>
          </c:cat>
          <c:val>
            <c:numRef>
              <c:f>Sheet1!$D$2:$D$5</c:f>
              <c:numCache>
                <c:formatCode>General</c:formatCode>
                <c:ptCount val="4"/>
                <c:pt idx="0">
                  <c:v>6</c:v>
                </c:pt>
                <c:pt idx="1">
                  <c:v>8</c:v>
                </c:pt>
                <c:pt idx="2">
                  <c:v>9</c:v>
                </c:pt>
                <c:pt idx="3">
                  <c:v>7</c:v>
                </c:pt>
              </c:numCache>
            </c:numRef>
          </c:val>
          <c:extLst>
            <c:ext xmlns:c16="http://schemas.microsoft.com/office/drawing/2014/chart" uri="{C3380CC4-5D6E-409C-BE32-E72D297353CC}">
              <c16:uniqueId val="{00000002-5EA9-4580-9891-6B9812F288FB}"/>
            </c:ext>
          </c:extLst>
        </c:ser>
        <c:dLbls>
          <c:showLegendKey val="0"/>
          <c:showVal val="0"/>
          <c:showCatName val="0"/>
          <c:showSerName val="0"/>
          <c:showPercent val="0"/>
          <c:showBubbleSize val="0"/>
        </c:dLbls>
        <c:gapWidth val="219"/>
        <c:overlap val="-27"/>
        <c:axId val="1988521072"/>
        <c:axId val="1988519632"/>
      </c:barChart>
      <c:catAx>
        <c:axId val="1988521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88519632"/>
        <c:crosses val="autoZero"/>
        <c:auto val="1"/>
        <c:lblAlgn val="ctr"/>
        <c:lblOffset val="100"/>
        <c:noMultiLvlLbl val="0"/>
      </c:catAx>
      <c:valAx>
        <c:axId val="19885196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885210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Deepware</c:v>
                </c:pt>
              </c:strCache>
            </c:strRef>
          </c:tx>
          <c:spPr>
            <a:solidFill>
              <a:schemeClr val="accent1"/>
            </a:solidFill>
            <a:ln>
              <a:noFill/>
            </a:ln>
            <a:effectLst/>
          </c:spPr>
          <c:invertIfNegative val="0"/>
          <c:cat>
            <c:strRef>
              <c:f>Sheet1!$A$2:$A$5</c:f>
              <c:strCache>
                <c:ptCount val="4"/>
                <c:pt idx="0">
                  <c:v>Cost</c:v>
                </c:pt>
                <c:pt idx="1">
                  <c:v>Transparency</c:v>
                </c:pt>
                <c:pt idx="2">
                  <c:v>Ease of Use</c:v>
                </c:pt>
                <c:pt idx="3">
                  <c:v>Accuracy</c:v>
                </c:pt>
              </c:strCache>
            </c:strRef>
          </c:cat>
          <c:val>
            <c:numRef>
              <c:f>Sheet1!$B$2:$B$5</c:f>
              <c:numCache>
                <c:formatCode>General</c:formatCode>
                <c:ptCount val="4"/>
                <c:pt idx="0">
                  <c:v>10</c:v>
                </c:pt>
                <c:pt idx="1">
                  <c:v>7</c:v>
                </c:pt>
                <c:pt idx="2">
                  <c:v>10</c:v>
                </c:pt>
                <c:pt idx="3">
                  <c:v>6</c:v>
                </c:pt>
              </c:numCache>
            </c:numRef>
          </c:val>
          <c:extLst>
            <c:ext xmlns:c16="http://schemas.microsoft.com/office/drawing/2014/chart" uri="{C3380CC4-5D6E-409C-BE32-E72D297353CC}">
              <c16:uniqueId val="{00000000-88F4-432B-BB6C-FA7C3BD9F227}"/>
            </c:ext>
          </c:extLst>
        </c:ser>
        <c:ser>
          <c:idx val="1"/>
          <c:order val="1"/>
          <c:tx>
            <c:strRef>
              <c:f>Sheet1!$C$1</c:f>
              <c:strCache>
                <c:ptCount val="1"/>
                <c:pt idx="0">
                  <c:v>Sensity AI</c:v>
                </c:pt>
              </c:strCache>
            </c:strRef>
          </c:tx>
          <c:spPr>
            <a:solidFill>
              <a:schemeClr val="accent2"/>
            </a:solidFill>
            <a:ln>
              <a:noFill/>
            </a:ln>
            <a:effectLst/>
          </c:spPr>
          <c:invertIfNegative val="0"/>
          <c:cat>
            <c:strRef>
              <c:f>Sheet1!$A$2:$A$5</c:f>
              <c:strCache>
                <c:ptCount val="4"/>
                <c:pt idx="0">
                  <c:v>Cost</c:v>
                </c:pt>
                <c:pt idx="1">
                  <c:v>Transparency</c:v>
                </c:pt>
                <c:pt idx="2">
                  <c:v>Ease of Use</c:v>
                </c:pt>
                <c:pt idx="3">
                  <c:v>Accuracy</c:v>
                </c:pt>
              </c:strCache>
            </c:strRef>
          </c:cat>
          <c:val>
            <c:numRef>
              <c:f>Sheet1!$C$2:$C$5</c:f>
              <c:numCache>
                <c:formatCode>General</c:formatCode>
                <c:ptCount val="4"/>
                <c:pt idx="0">
                  <c:v>8</c:v>
                </c:pt>
                <c:pt idx="1">
                  <c:v>8</c:v>
                </c:pt>
                <c:pt idx="2">
                  <c:v>6</c:v>
                </c:pt>
                <c:pt idx="3">
                  <c:v>8</c:v>
                </c:pt>
              </c:numCache>
            </c:numRef>
          </c:val>
          <c:extLst>
            <c:ext xmlns:c16="http://schemas.microsoft.com/office/drawing/2014/chart" uri="{C3380CC4-5D6E-409C-BE32-E72D297353CC}">
              <c16:uniqueId val="{00000001-88F4-432B-BB6C-FA7C3BD9F227}"/>
            </c:ext>
          </c:extLst>
        </c:ser>
        <c:ser>
          <c:idx val="2"/>
          <c:order val="2"/>
          <c:tx>
            <c:strRef>
              <c:f>Sheet1!$D$1</c:f>
              <c:strCache>
                <c:ptCount val="1"/>
                <c:pt idx="0">
                  <c:v>Sentinel</c:v>
                </c:pt>
              </c:strCache>
            </c:strRef>
          </c:tx>
          <c:spPr>
            <a:solidFill>
              <a:schemeClr val="accent3"/>
            </a:solidFill>
            <a:ln>
              <a:noFill/>
            </a:ln>
            <a:effectLst/>
          </c:spPr>
          <c:invertIfNegative val="0"/>
          <c:cat>
            <c:strRef>
              <c:f>Sheet1!$A$2:$A$5</c:f>
              <c:strCache>
                <c:ptCount val="4"/>
                <c:pt idx="0">
                  <c:v>Cost</c:v>
                </c:pt>
                <c:pt idx="1">
                  <c:v>Transparency</c:v>
                </c:pt>
                <c:pt idx="2">
                  <c:v>Ease of Use</c:v>
                </c:pt>
                <c:pt idx="3">
                  <c:v>Accuracy</c:v>
                </c:pt>
              </c:strCache>
            </c:strRef>
          </c:cat>
          <c:val>
            <c:numRef>
              <c:f>Sheet1!$D$2:$D$5</c:f>
              <c:numCache>
                <c:formatCode>General</c:formatCode>
                <c:ptCount val="4"/>
                <c:pt idx="0">
                  <c:v>4</c:v>
                </c:pt>
                <c:pt idx="1">
                  <c:v>10</c:v>
                </c:pt>
                <c:pt idx="2">
                  <c:v>6</c:v>
                </c:pt>
                <c:pt idx="3">
                  <c:v>8</c:v>
                </c:pt>
              </c:numCache>
            </c:numRef>
          </c:val>
          <c:extLst>
            <c:ext xmlns:c16="http://schemas.microsoft.com/office/drawing/2014/chart" uri="{C3380CC4-5D6E-409C-BE32-E72D297353CC}">
              <c16:uniqueId val="{00000002-88F4-432B-BB6C-FA7C3BD9F227}"/>
            </c:ext>
          </c:extLst>
        </c:ser>
        <c:dLbls>
          <c:showLegendKey val="0"/>
          <c:showVal val="0"/>
          <c:showCatName val="0"/>
          <c:showSerName val="0"/>
          <c:showPercent val="0"/>
          <c:showBubbleSize val="0"/>
        </c:dLbls>
        <c:gapWidth val="219"/>
        <c:overlap val="-27"/>
        <c:axId val="1493701488"/>
        <c:axId val="1493696208"/>
      </c:barChart>
      <c:catAx>
        <c:axId val="1493701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93696208"/>
        <c:crosses val="autoZero"/>
        <c:auto val="1"/>
        <c:lblAlgn val="ctr"/>
        <c:lblOffset val="100"/>
        <c:noMultiLvlLbl val="0"/>
      </c:catAx>
      <c:valAx>
        <c:axId val="1493696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937014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modernComment_117_6B948B3A.xml><?xml version="1.0" encoding="utf-8"?>
<p188:cmLst xmlns:a="http://schemas.openxmlformats.org/drawingml/2006/main" xmlns:r="http://schemas.openxmlformats.org/officeDocument/2006/relationships" xmlns:p188="http://schemas.microsoft.com/office/powerpoint/2018/8/main">
  <p188:cm id="{5B050A5B-B9FD-4D58-B7AE-A01738738313}" authorId="{8BA39F8E-60A6-597D-7210-356B507CBF67}" created="2025-04-21T14:36:41.020">
    <pc:sldMkLst xmlns:pc="http://schemas.microsoft.com/office/powerpoint/2013/main/command">
      <pc:docMk/>
      <pc:sldMk cId="1804897082" sldId="279"/>
    </pc:sldMkLst>
    <p188:txBody>
      <a:bodyPr/>
      <a:lstStyle/>
      <a:p>
        <a:r>
          <a:rPr lang="en-US"/>
          <a:t>I got this </a:t>
        </a:r>
      </a:p>
    </p188:txBody>
  </p188:cm>
</p188:cmLst>
</file>

<file path=ppt/comments/modernComment_128_CB7F304D.xml><?xml version="1.0" encoding="utf-8"?>
<p188:cmLst xmlns:a="http://schemas.openxmlformats.org/drawingml/2006/main" xmlns:r="http://schemas.openxmlformats.org/officeDocument/2006/relationships" xmlns:p188="http://schemas.microsoft.com/office/powerpoint/2018/8/main">
  <p188:cm id="{9654F5A7-97F7-43D7-9C0E-AFE12CC8B1AB}" authorId="{8BA39F8E-60A6-597D-7210-356B507CBF67}" created="2025-04-20T23:56:00.553">
    <pc:sldMkLst xmlns:pc="http://schemas.microsoft.com/office/powerpoint/2013/main/command">
      <pc:docMk/>
      <pc:sldMk cId="3414110285" sldId="296"/>
    </pc:sldMkLst>
    <p188:txBody>
      <a:bodyPr/>
      <a:lstStyle/>
      <a:p>
        <a:r>
          <a:rPr lang="en-US"/>
          <a:t>I can take this </a:t>
        </a:r>
      </a:p>
    </p188:txBody>
  </p188:cm>
</p188:cmLst>
</file>

<file path=ppt/comments/modernComment_129_B2DEE572.xml><?xml version="1.0" encoding="utf-8"?>
<p188:cmLst xmlns:a="http://schemas.openxmlformats.org/drawingml/2006/main" xmlns:r="http://schemas.openxmlformats.org/officeDocument/2006/relationships" xmlns:p188="http://schemas.microsoft.com/office/powerpoint/2018/8/main">
  <p188:cm id="{A86E270C-469C-4234-82B5-3FA641AC4887}" authorId="{C53E1B7E-5E6B-5F5A-CA00-0162119DCF2E}" created="2025-04-16T23:52:33.430">
    <pc:sldMkLst xmlns:pc="http://schemas.microsoft.com/office/powerpoint/2013/main/command">
      <pc:docMk/>
      <pc:sldMk cId="3000952178" sldId="297"/>
    </pc:sldMkLst>
    <p188:txBody>
      <a:bodyPr/>
      <a:lstStyle/>
      <a:p>
        <a:r>
          <a:rPr lang="en-US"/>
          <a:t>Darshan</a:t>
        </a:r>
      </a:p>
    </p188:txBody>
  </p188:cm>
</p188:cmLst>
</file>

<file path=ppt/comments/modernComment_12A_BADA4C6C.xml><?xml version="1.0" encoding="utf-8"?>
<p188:cmLst xmlns:a="http://schemas.openxmlformats.org/drawingml/2006/main" xmlns:r="http://schemas.openxmlformats.org/officeDocument/2006/relationships" xmlns:p188="http://schemas.microsoft.com/office/powerpoint/2018/8/main">
  <p188:cm id="{FB69A67A-48A4-4671-A0AA-D9EC6FF30F32}" authorId="{C53E1B7E-5E6B-5F5A-CA00-0162119DCF2E}" created="2025-04-16T23:52:44.211">
    <pc:sldMkLst xmlns:pc="http://schemas.microsoft.com/office/powerpoint/2013/main/command">
      <pc:docMk/>
      <pc:sldMk cId="3134868588" sldId="298"/>
    </pc:sldMkLst>
    <p188:txBody>
      <a:bodyPr/>
      <a:lstStyle/>
      <a:p>
        <a:r>
          <a:rPr lang="en-US"/>
          <a:t>Darshan</a:t>
        </a:r>
      </a:p>
    </p188:txBody>
  </p188:cm>
</p188:cmLst>
</file>

<file path=ppt/comments/modernComment_12B_3D26B5B9.xml><?xml version="1.0" encoding="utf-8"?>
<p188:cmLst xmlns:a="http://schemas.openxmlformats.org/drawingml/2006/main" xmlns:r="http://schemas.openxmlformats.org/officeDocument/2006/relationships" xmlns:p188="http://schemas.microsoft.com/office/powerpoint/2018/8/main">
  <p188:cm id="{29381BC0-6F1C-4DB6-A9ED-BCC1E0345A35}" authorId="{7DBAE41A-1595-5F78-05D3-2F689AC92FCC}" created="2025-04-16T23:50:56.738">
    <pc:sldMkLst xmlns:pc="http://schemas.microsoft.com/office/powerpoint/2013/main/command">
      <pc:docMk/>
      <pc:sldMk cId="1025947065" sldId="299"/>
    </pc:sldMkLst>
    <p188:txBody>
      <a:bodyPr/>
      <a:lstStyle/>
      <a:p>
        <a:r>
          <a:rPr lang="en-US"/>
          <a:t>I got this</a:t>
        </a:r>
      </a:p>
    </p188:txBody>
  </p188:cm>
</p188:cmLst>
</file>

<file path=ppt/comments/modernComment_12D_B8F480EC.xml><?xml version="1.0" encoding="utf-8"?>
<p188:cmLst xmlns:a="http://schemas.openxmlformats.org/drawingml/2006/main" xmlns:r="http://schemas.openxmlformats.org/officeDocument/2006/relationships" xmlns:p188="http://schemas.microsoft.com/office/powerpoint/2018/8/main">
  <p188:cm id="{932186C1-90EF-4AB4-A584-05FA90DADE2A}" authorId="{C53E1B7E-5E6B-5F5A-CA00-0162119DCF2E}" created="2025-04-16T23:52:20.992">
    <pc:sldMkLst xmlns:pc="http://schemas.microsoft.com/office/powerpoint/2013/main/command">
      <pc:docMk/>
      <pc:sldMk cId="3103031532" sldId="301"/>
    </pc:sldMkLst>
    <p188:txBody>
      <a:bodyPr/>
      <a:lstStyle/>
      <a:p>
        <a:r>
          <a:rPr lang="en-US"/>
          <a:t>Darshan</a:t>
        </a:r>
      </a:p>
    </p188:txBody>
  </p188:cm>
</p188:cmLst>
</file>

<file path=ppt/comments/modernComment_12F_4E677293.xml><?xml version="1.0" encoding="utf-8"?>
<p188:cmLst xmlns:a="http://schemas.openxmlformats.org/drawingml/2006/main" xmlns:r="http://schemas.openxmlformats.org/officeDocument/2006/relationships" xmlns:p188="http://schemas.microsoft.com/office/powerpoint/2018/8/main">
  <p188:cm id="{B6C84509-B8E6-4ED6-A8A5-DDC5A7B31F7C}" authorId="{8BA39F8E-60A6-597D-7210-356B507CBF67}" created="2025-04-20T23:56:18.834">
    <pc:sldMkLst xmlns:pc="http://schemas.microsoft.com/office/powerpoint/2013/main/command">
      <pc:docMk/>
      <pc:sldMk cId="1315402387" sldId="303"/>
    </pc:sldMkLst>
    <p188:txBody>
      <a:bodyPr/>
      <a:lstStyle/>
      <a:p>
        <a:r>
          <a:rPr lang="en-US"/>
          <a:t>I can take This</a:t>
        </a:r>
      </a:p>
    </p188:txBody>
  </p188:cm>
</p188:cmLst>
</file>

<file path=ppt/comments/modernComment_130_2B2B9EC2.xml><?xml version="1.0" encoding="utf-8"?>
<p188:cmLst xmlns:a="http://schemas.openxmlformats.org/drawingml/2006/main" xmlns:r="http://schemas.openxmlformats.org/officeDocument/2006/relationships" xmlns:p188="http://schemas.microsoft.com/office/powerpoint/2018/8/main">
  <p188:cm id="{9C6FCCD4-5456-4088-AC92-808712DC0F18}" authorId="{8BA39F8E-60A6-597D-7210-356B507CBF67}" created="2025-04-20T23:56:27.366">
    <pc:sldMkLst xmlns:pc="http://schemas.microsoft.com/office/powerpoint/2013/main/command">
      <pc:docMk/>
      <pc:sldMk cId="724278978" sldId="304"/>
    </pc:sldMkLst>
    <p188:txBody>
      <a:bodyPr/>
      <a:lstStyle/>
      <a:p>
        <a:r>
          <a:rPr lang="en-US"/>
          <a:t>I can take this </a:t>
        </a:r>
      </a:p>
    </p188:txBody>
  </p188:cm>
</p188:cmLst>
</file>

<file path=ppt/comments/modernComment_131_CEA2504B.xml><?xml version="1.0" encoding="utf-8"?>
<p188:cmLst xmlns:a="http://schemas.openxmlformats.org/drawingml/2006/main" xmlns:r="http://schemas.openxmlformats.org/officeDocument/2006/relationships" xmlns:p188="http://schemas.microsoft.com/office/powerpoint/2018/8/main">
  <p188:cm id="{CF4234D8-70B4-48DD-B046-EDEBB8E495BF}" authorId="{C53E1B7E-5E6B-5F5A-CA00-0162119DCF2E}" created="2025-04-16T23:52:54.649">
    <pc:sldMkLst xmlns:pc="http://schemas.microsoft.com/office/powerpoint/2013/main/command">
      <pc:docMk/>
      <pc:sldMk cId="3466743883" sldId="305"/>
    </pc:sldMkLst>
    <p188:txBody>
      <a:bodyPr/>
      <a:lstStyle/>
      <a:p>
        <a:r>
          <a:rPr lang="en-US"/>
          <a:t>Darshan</a:t>
        </a:r>
      </a:p>
    </p188:txBody>
  </p188:cm>
</p188:cmLst>
</file>

<file path=ppt/comments/modernComment_132_D73B7266.xml><?xml version="1.0" encoding="utf-8"?>
<p188:cmLst xmlns:a="http://schemas.openxmlformats.org/drawingml/2006/main" xmlns:r="http://schemas.openxmlformats.org/officeDocument/2006/relationships" xmlns:p188="http://schemas.microsoft.com/office/powerpoint/2018/8/main">
  <p188:cm id="{0D8C8586-E4E6-461C-BCF1-0B10198F10E7}" authorId="{7DBAE41A-1595-5F78-05D3-2F689AC92FCC}" created="2025-04-16T23:51:01.004">
    <pc:sldMkLst xmlns:pc="http://schemas.microsoft.com/office/powerpoint/2013/main/command">
      <pc:docMk/>
      <pc:sldMk cId="3610997350" sldId="306"/>
    </pc:sldMkLst>
    <p188:txBody>
      <a:bodyPr/>
      <a:lstStyle/>
      <a:p>
        <a:r>
          <a:rPr lang="en-US"/>
          <a:t>I got this</a:t>
        </a:r>
      </a:p>
    </p188:txBody>
  </p188:cm>
</p188:cmLst>
</file>

<file path=ppt/comments/modernComment_133_E6EF033D.xml><?xml version="1.0" encoding="utf-8"?>
<p188:cmLst xmlns:a="http://schemas.openxmlformats.org/drawingml/2006/main" xmlns:r="http://schemas.openxmlformats.org/officeDocument/2006/relationships" xmlns:p188="http://schemas.microsoft.com/office/powerpoint/2018/8/main">
  <p188:cm id="{68E9981F-CD79-43BA-B96B-30D3754DE27A}" authorId="{7DBAE41A-1595-5F78-05D3-2F689AC92FCC}" created="2025-04-16T23:51:05.332">
    <pc:sldMkLst xmlns:pc="http://schemas.microsoft.com/office/powerpoint/2013/main/command">
      <pc:docMk/>
      <pc:sldMk cId="3874423613" sldId="307"/>
    </pc:sldMkLst>
    <p188:txBody>
      <a:bodyPr/>
      <a:lstStyle/>
      <a:p>
        <a:r>
          <a:rPr lang="en-US"/>
          <a:t>I got this</a:t>
        </a:r>
      </a:p>
    </p188:txBody>
  </p188:cm>
</p188:cmLst>
</file>

<file path=ppt/comments/modernComment_134_ED13EE73.xml><?xml version="1.0" encoding="utf-8"?>
<p188:cmLst xmlns:a="http://schemas.openxmlformats.org/drawingml/2006/main" xmlns:r="http://schemas.openxmlformats.org/officeDocument/2006/relationships" xmlns:p188="http://schemas.microsoft.com/office/powerpoint/2018/8/main">
  <p188:cm id="{EF3FB96F-126D-460C-AF3B-D2BA08CB5E97}" authorId="{7DBAE41A-1595-5F78-05D3-2F689AC92FCC}" created="2025-04-16T23:51:09.457">
    <pc:sldMkLst xmlns:pc="http://schemas.microsoft.com/office/powerpoint/2013/main/command">
      <pc:docMk/>
      <pc:sldMk cId="3977506419" sldId="308"/>
    </pc:sldMkLst>
    <p188:txBody>
      <a:bodyPr/>
      <a:lstStyle/>
      <a:p>
        <a:r>
          <a:rPr lang="en-US"/>
          <a:t>I got this</a:t>
        </a:r>
      </a:p>
    </p188:txBody>
  </p188:cm>
</p188:cmLst>
</file>

<file path=ppt/comments/modernComment_135_BACD90F7.xml><?xml version="1.0" encoding="utf-8"?>
<p188:cmLst xmlns:a="http://schemas.openxmlformats.org/drawingml/2006/main" xmlns:r="http://schemas.openxmlformats.org/officeDocument/2006/relationships" xmlns:p188="http://schemas.microsoft.com/office/powerpoint/2018/8/main">
  <p188:cm id="{F570B328-5AFC-461C-ADCD-0A5CD6614C74}" authorId="{DA670524-10B3-F537-2B0D-26DABEC9084B}" created="2025-04-16T23:50:53.141">
    <pc:sldMkLst xmlns:pc="http://schemas.microsoft.com/office/powerpoint/2013/main/command">
      <pc:docMk/>
      <pc:sldMk cId="3134034167" sldId="309"/>
    </pc:sldMkLst>
    <p188:txBody>
      <a:bodyPr/>
      <a:lstStyle/>
      <a:p>
        <a:r>
          <a:rPr lang="en-US"/>
          <a:t>I will pick this</a:t>
        </a:r>
      </a:p>
    </p188:txBody>
  </p188:cm>
</p188:cmLst>
</file>

<file path=ppt/comments/modernComment_136_CD5A7DDF.xml><?xml version="1.0" encoding="utf-8"?>
<p188:cmLst xmlns:a="http://schemas.openxmlformats.org/drawingml/2006/main" xmlns:r="http://schemas.openxmlformats.org/officeDocument/2006/relationships" xmlns:p188="http://schemas.microsoft.com/office/powerpoint/2018/8/main">
  <p188:cm id="{67641E53-B6B9-40EA-BCD2-9E46B927939C}" authorId="{DA670524-10B3-F537-2B0D-26DABEC9084B}" created="2025-04-16T23:51:10.204">
    <pc:sldMkLst xmlns:pc="http://schemas.microsoft.com/office/powerpoint/2013/main/command">
      <pc:docMk/>
      <pc:sldMk cId="3445259743" sldId="310"/>
    </pc:sldMkLst>
    <p188:txBody>
      <a:bodyPr/>
      <a:lstStyle/>
      <a:p>
        <a:r>
          <a:rPr lang="en-US"/>
          <a:t>I will pick this</a:t>
        </a:r>
      </a:p>
    </p188:txBody>
  </p188:cm>
</p188:cmLst>
</file>

<file path=ppt/comments/modernComment_137_764B50E6.xml><?xml version="1.0" encoding="utf-8"?>
<p188:cmLst xmlns:a="http://schemas.openxmlformats.org/drawingml/2006/main" xmlns:r="http://schemas.openxmlformats.org/officeDocument/2006/relationships" xmlns:p188="http://schemas.microsoft.com/office/powerpoint/2018/8/main">
  <p188:cm id="{53EC0E34-6F53-40FD-BC25-8A09070A6855}" authorId="{DA670524-10B3-F537-2B0D-26DABEC9084B}" created="2025-04-16T23:51:01.797">
    <pc:sldMkLst xmlns:pc="http://schemas.microsoft.com/office/powerpoint/2013/main/command">
      <pc:docMk/>
      <pc:sldMk cId="1984647398" sldId="311"/>
    </pc:sldMkLst>
    <p188:txBody>
      <a:bodyPr/>
      <a:lstStyle/>
      <a:p>
        <a:r>
          <a:rPr lang="en-US"/>
          <a:t>I will pick this</a:t>
        </a:r>
      </a:p>
    </p188:txBody>
  </p188:cm>
</p188:cmLst>
</file>

<file path=ppt/comments/modernComment_138_CC67227A.xml><?xml version="1.0" encoding="utf-8"?>
<p188:cmLst xmlns:a="http://schemas.openxmlformats.org/drawingml/2006/main" xmlns:r="http://schemas.openxmlformats.org/officeDocument/2006/relationships" xmlns:p188="http://schemas.microsoft.com/office/powerpoint/2018/8/main">
  <p188:cm id="{F4018A15-0C35-4E16-9D45-D439133F145D}" authorId="{DA670524-10B3-F537-2B0D-26DABEC9084B}" created="2025-04-16T23:49:41.030">
    <pc:sldMkLst xmlns:pc="http://schemas.microsoft.com/office/powerpoint/2013/main/command">
      <pc:docMk/>
      <pc:sldMk cId="3429311098" sldId="312"/>
    </pc:sldMkLst>
    <p188:txBody>
      <a:bodyPr/>
      <a:lstStyle/>
      <a:p>
        <a:r>
          <a:rPr lang="en-US"/>
          <a:t>Ayush will pick this</a:t>
        </a:r>
      </a:p>
    </p188:txBody>
  </p188:cm>
</p188:cmLst>
</file>

<file path=ppt/comments/modernComment_13A_6FE526E0.xml><?xml version="1.0" encoding="utf-8"?>
<p188:cmLst xmlns:a="http://schemas.openxmlformats.org/drawingml/2006/main" xmlns:r="http://schemas.openxmlformats.org/officeDocument/2006/relationships" xmlns:p188="http://schemas.microsoft.com/office/powerpoint/2018/8/main">
  <p188:cm id="{C5276B07-CA4D-43B0-88D7-EC2FDC9F964E}" authorId="{DA670524-10B3-F537-2B0D-26DABEC9084B}" created="2025-04-16T23:49:49.483">
    <pc:sldMkLst xmlns:pc="http://schemas.microsoft.com/office/powerpoint/2013/main/command">
      <pc:docMk/>
      <pc:sldMk cId="1877288672" sldId="314"/>
    </pc:sldMkLst>
    <p188:txBody>
      <a:bodyPr/>
      <a:lstStyle/>
      <a:p>
        <a:r>
          <a:rPr lang="en-US"/>
          <a:t>Ayush will pick this</a:t>
        </a:r>
      </a:p>
    </p188:txBody>
  </p188:cm>
</p188:cmLst>
</file>

<file path=ppt/comments/modernComment_13B_654E853E.xml><?xml version="1.0" encoding="utf-8"?>
<p188:cmLst xmlns:a="http://schemas.openxmlformats.org/drawingml/2006/main" xmlns:r="http://schemas.openxmlformats.org/officeDocument/2006/relationships" xmlns:p188="http://schemas.microsoft.com/office/powerpoint/2018/8/main">
  <p188:cm id="{7D592DF6-DF31-4A83-9B7F-2C2EFF58682C}" authorId="{DA670524-10B3-F537-2B0D-26DABEC9084B}" created="2025-04-16T23:50:00.264">
    <pc:sldMkLst xmlns:pc="http://schemas.microsoft.com/office/powerpoint/2013/main/command">
      <pc:docMk/>
      <pc:sldMk cId="1699644734" sldId="315"/>
    </pc:sldMkLst>
    <p188:txBody>
      <a:bodyPr/>
      <a:lstStyle/>
      <a:p>
        <a:r>
          <a:rPr lang="en-US"/>
          <a:t>Ayush will pick this</a:t>
        </a:r>
      </a:p>
    </p188:txBody>
  </p188:cm>
</p188:cmLst>
</file>

<file path=ppt/comments/modernComment_13C_28E0D5C4.xml><?xml version="1.0" encoding="utf-8"?>
<p188:cmLst xmlns:a="http://schemas.openxmlformats.org/drawingml/2006/main" xmlns:r="http://schemas.openxmlformats.org/officeDocument/2006/relationships" xmlns:p188="http://schemas.microsoft.com/office/powerpoint/2018/8/main">
  <p188:cm id="{07E26515-6113-4CD3-9B2C-044E29A522EB}" authorId="{DA670524-10B3-F537-2B0D-26DABEC9084B}" created="2025-04-16T23:47:45.011">
    <pc:sldMkLst xmlns:pc="http://schemas.microsoft.com/office/powerpoint/2013/main/command">
      <pc:docMk/>
      <pc:sldMk cId="685823428" sldId="316"/>
    </pc:sldMkLst>
    <p188:txBody>
      <a:bodyPr/>
      <a:lstStyle/>
      <a:p>
        <a:r>
          <a:rPr lang="en-US"/>
          <a:t>Ayush will pick</a:t>
        </a:r>
      </a:p>
    </p188:txBody>
  </p188:cm>
</p188:cmLst>
</file>

<file path=ppt/comments/modernComment_13E_D8EADDE8.xml><?xml version="1.0" encoding="utf-8"?>
<p188:cmLst xmlns:a="http://schemas.openxmlformats.org/drawingml/2006/main" xmlns:r="http://schemas.openxmlformats.org/officeDocument/2006/relationships" xmlns:p188="http://schemas.microsoft.com/office/powerpoint/2018/8/main">
  <p188:cm id="{6D536676-FF98-479C-8C6C-4ED53CBAF3AC}" authorId="{DA670524-10B3-F537-2B0D-26DABEC9084B}" created="2025-04-16T23:47:53.887">
    <pc:sldMkLst xmlns:pc="http://schemas.microsoft.com/office/powerpoint/2013/main/command">
      <pc:docMk/>
      <pc:sldMk cId="3639270888" sldId="318"/>
    </pc:sldMkLst>
    <p188:txBody>
      <a:bodyPr/>
      <a:lstStyle/>
      <a:p>
        <a:r>
          <a:rPr lang="en-US"/>
          <a:t>Ayush will pick this</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612D20-2A31-42DA-BB87-D6D3DF3D4458}" type="doc">
      <dgm:prSet loTypeId="urn:microsoft.com/office/officeart/2016/7/layout/BasicTimeline" loCatId="timeline" qsTypeId="urn:microsoft.com/office/officeart/2005/8/quickstyle/simple1" qsCatId="simple" csTypeId="urn:microsoft.com/office/officeart/2005/8/colors/accent1_2" csCatId="accent1" phldr="1"/>
      <dgm:spPr/>
      <dgm:t>
        <a:bodyPr/>
        <a:lstStyle/>
        <a:p>
          <a:endParaRPr lang="en-US"/>
        </a:p>
      </dgm:t>
    </dgm:pt>
    <dgm:pt modelId="{FAA34295-CD46-47CC-B6FC-20F56E457977}">
      <dgm:prSet phldrT="[Text]" phldr="0"/>
      <dgm:spPr/>
      <dgm:t>
        <a:bodyPr/>
        <a:lstStyle/>
        <a:p>
          <a:pPr rtl="0">
            <a:defRPr b="1"/>
          </a:pPr>
          <a:r>
            <a:rPr lang="en-US">
              <a:latin typeface="Franklin Gothic Medium" panose="020B0603020102020204"/>
            </a:rPr>
            <a:t>Phase 1 : Awareness Packet</a:t>
          </a:r>
          <a:endParaRPr lang="en-US"/>
        </a:p>
      </dgm:t>
    </dgm:pt>
    <dgm:pt modelId="{D026FB0D-525A-44DA-913C-97797B9FBBE1}" type="parTrans" cxnId="{6DFFC3F1-60C8-48D1-9523-8770B7692025}">
      <dgm:prSet/>
      <dgm:spPr/>
      <dgm:t>
        <a:bodyPr/>
        <a:lstStyle/>
        <a:p>
          <a:endParaRPr lang="en-US"/>
        </a:p>
      </dgm:t>
    </dgm:pt>
    <dgm:pt modelId="{08272B92-706A-4504-9517-3557A3B9048B}" type="sibTrans" cxnId="{6DFFC3F1-60C8-48D1-9523-8770B7692025}">
      <dgm:prSet/>
      <dgm:spPr/>
      <dgm:t>
        <a:bodyPr/>
        <a:lstStyle/>
        <a:p>
          <a:endParaRPr lang="en-US"/>
        </a:p>
      </dgm:t>
    </dgm:pt>
    <dgm:pt modelId="{59E41C92-CCA4-4B99-9C35-E69C3D5F9329}">
      <dgm:prSet phldrT="[Text]" phldr="0"/>
      <dgm:spPr/>
      <dgm:t>
        <a:bodyPr/>
        <a:lstStyle/>
        <a:p>
          <a:pPr rtl="0">
            <a:defRPr b="1"/>
          </a:pPr>
          <a:r>
            <a:rPr lang="en-US" b="1">
              <a:latin typeface="Calibri"/>
              <a:ea typeface="Calibri"/>
              <a:cs typeface="Calibri"/>
            </a:rPr>
            <a:t>Phase 2 : AI in Daily Workflows</a:t>
          </a:r>
        </a:p>
      </dgm:t>
    </dgm:pt>
    <dgm:pt modelId="{7DC7B3D9-21A9-49AD-81A7-E4F6EC9E92CC}" type="parTrans" cxnId="{CE4AC2C1-7CEC-4727-84D7-AB6AA131A6C2}">
      <dgm:prSet/>
      <dgm:spPr/>
      <dgm:t>
        <a:bodyPr/>
        <a:lstStyle/>
        <a:p>
          <a:endParaRPr lang="en-US"/>
        </a:p>
      </dgm:t>
    </dgm:pt>
    <dgm:pt modelId="{BEC75FF4-6195-4850-8B9E-FDD90D938833}" type="sibTrans" cxnId="{CE4AC2C1-7CEC-4727-84D7-AB6AA131A6C2}">
      <dgm:prSet/>
      <dgm:spPr/>
      <dgm:t>
        <a:bodyPr/>
        <a:lstStyle/>
        <a:p>
          <a:endParaRPr lang="en-US"/>
        </a:p>
      </dgm:t>
    </dgm:pt>
    <dgm:pt modelId="{01730B8F-7931-4E3C-BA27-155B67602AAB}">
      <dgm:prSet phldrT="[Text]" phldr="0"/>
      <dgm:spPr/>
      <dgm:t>
        <a:bodyPr/>
        <a:lstStyle/>
        <a:p>
          <a:r>
            <a:rPr lang="en-US">
              <a:solidFill>
                <a:schemeClr val="accent4"/>
              </a:solidFill>
              <a:latin typeface="Franklin Gothic Medium" panose="020B0603020102020204"/>
            </a:rPr>
            <a:t>Understanding the daily workflows of Judicial Officers and boosting productivity and efficiency by suggesting relevant AI Tools</a:t>
          </a:r>
          <a:endParaRPr lang="en-US">
            <a:solidFill>
              <a:schemeClr val="accent4"/>
            </a:solidFill>
          </a:endParaRPr>
        </a:p>
      </dgm:t>
    </dgm:pt>
    <dgm:pt modelId="{2347B568-4130-41B8-81E0-8478A34CD5C6}" type="parTrans" cxnId="{7E0A5782-9354-4127-9861-5F78A8D430CB}">
      <dgm:prSet/>
      <dgm:spPr/>
      <dgm:t>
        <a:bodyPr/>
        <a:lstStyle/>
        <a:p>
          <a:endParaRPr lang="en-US"/>
        </a:p>
      </dgm:t>
    </dgm:pt>
    <dgm:pt modelId="{777EA743-C329-45CF-B128-8B22B95B0415}" type="sibTrans" cxnId="{7E0A5782-9354-4127-9861-5F78A8D430CB}">
      <dgm:prSet/>
      <dgm:spPr/>
      <dgm:t>
        <a:bodyPr/>
        <a:lstStyle/>
        <a:p>
          <a:endParaRPr lang="en-US"/>
        </a:p>
      </dgm:t>
    </dgm:pt>
    <dgm:pt modelId="{621ED12E-2335-4C33-9CC0-0E5D2EEFD73D}">
      <dgm:prSet phldrT="[Text]" phldr="0"/>
      <dgm:spPr/>
      <dgm:t>
        <a:bodyPr/>
        <a:lstStyle/>
        <a:p>
          <a:r>
            <a:rPr lang="en-US" b="0">
              <a:solidFill>
                <a:schemeClr val="accent4"/>
              </a:solidFill>
              <a:latin typeface="Franklin Gothic Medium" panose="020B0603020102020204"/>
            </a:rPr>
            <a:t>Two Pronged objectives -&gt; Fact Checking AI Generated Text, References </a:t>
          </a:r>
          <a:r>
            <a:rPr lang="en-US" b="0" err="1">
              <a:solidFill>
                <a:schemeClr val="accent4"/>
              </a:solidFill>
              <a:latin typeface="Franklin Gothic Medium" panose="020B0603020102020204"/>
            </a:rPr>
            <a:t>etc</a:t>
          </a:r>
          <a:r>
            <a:rPr lang="en-US" b="0">
              <a:solidFill>
                <a:schemeClr val="accent4"/>
              </a:solidFill>
              <a:latin typeface="Franklin Gothic Medium" panose="020B0603020102020204"/>
            </a:rPr>
            <a:t> &amp; Identifying AI Generated Audio, Video, Images</a:t>
          </a:r>
          <a:endParaRPr lang="en-US" b="0">
            <a:solidFill>
              <a:schemeClr val="accent4"/>
            </a:solidFill>
          </a:endParaRPr>
        </a:p>
      </dgm:t>
    </dgm:pt>
    <dgm:pt modelId="{2FF96405-79A0-45DB-8331-0D9CEAC480FB}" type="parTrans" cxnId="{16D291A9-9410-46B2-B499-B842C2902563}">
      <dgm:prSet/>
      <dgm:spPr/>
      <dgm:t>
        <a:bodyPr/>
        <a:lstStyle/>
        <a:p>
          <a:endParaRPr lang="en-US"/>
        </a:p>
      </dgm:t>
    </dgm:pt>
    <dgm:pt modelId="{CD61047E-8CCE-489C-86A8-3A453C7AD181}" type="sibTrans" cxnId="{16D291A9-9410-46B2-B499-B842C2902563}">
      <dgm:prSet/>
      <dgm:spPr/>
      <dgm:t>
        <a:bodyPr/>
        <a:lstStyle/>
        <a:p>
          <a:endParaRPr lang="en-US"/>
        </a:p>
      </dgm:t>
    </dgm:pt>
    <dgm:pt modelId="{C4B8161C-1CFA-4A28-9F13-00DAACD77AFE}">
      <dgm:prSet phldr="0"/>
      <dgm:spPr/>
      <dgm:t>
        <a:bodyPr/>
        <a:lstStyle/>
        <a:p>
          <a:pPr rtl="0">
            <a:defRPr b="1"/>
          </a:pPr>
          <a:r>
            <a:rPr lang="en-US">
              <a:latin typeface="Franklin Gothic Medium" panose="020B0603020102020204"/>
            </a:rPr>
            <a:t>Phase 3 : Identification &amp; Credibility of AI Generated Content </a:t>
          </a:r>
        </a:p>
      </dgm:t>
    </dgm:pt>
    <dgm:pt modelId="{276F26CD-35F3-4CFD-89BC-2424458AA33F}" type="parTrans" cxnId="{79825241-27E6-4EDA-A2D8-7B12638A990A}">
      <dgm:prSet/>
      <dgm:spPr/>
    </dgm:pt>
    <dgm:pt modelId="{5D99E2F7-8B34-408F-89A3-D7ABF2A0FED0}" type="sibTrans" cxnId="{79825241-27E6-4EDA-A2D8-7B12638A990A}">
      <dgm:prSet/>
      <dgm:spPr/>
    </dgm:pt>
    <dgm:pt modelId="{68590222-4770-4676-9D86-1DC213FDDA03}">
      <dgm:prSet phldr="0"/>
      <dgm:spPr/>
      <dgm:t>
        <a:bodyPr/>
        <a:lstStyle/>
        <a:p>
          <a:r>
            <a:rPr lang="en-US">
              <a:solidFill>
                <a:schemeClr val="accent4"/>
              </a:solidFill>
              <a:latin typeface="Franklin Gothic Medium" panose="020B0603020102020204"/>
            </a:rPr>
            <a:t>Understanding common hesitations to using AI &amp; creating an educational packet to mitigate concerns &amp; fear</a:t>
          </a:r>
        </a:p>
      </dgm:t>
    </dgm:pt>
    <dgm:pt modelId="{FA45247E-7908-4107-B5EF-51AA73601603}" type="parTrans" cxnId="{D40EAF5C-5903-4785-B22A-F87EF42425C6}">
      <dgm:prSet/>
      <dgm:spPr/>
    </dgm:pt>
    <dgm:pt modelId="{EF69F3FD-F7E9-470A-A038-831FF63D6597}" type="sibTrans" cxnId="{D40EAF5C-5903-4785-B22A-F87EF42425C6}">
      <dgm:prSet/>
      <dgm:spPr/>
    </dgm:pt>
    <dgm:pt modelId="{FA10A98E-7B03-4529-9992-3821A8A53580}" type="pres">
      <dgm:prSet presAssocID="{05612D20-2A31-42DA-BB87-D6D3DF3D4458}" presName="root" presStyleCnt="0">
        <dgm:presLayoutVars>
          <dgm:chMax/>
          <dgm:chPref/>
          <dgm:animLvl val="lvl"/>
        </dgm:presLayoutVars>
      </dgm:prSet>
      <dgm:spPr/>
    </dgm:pt>
    <dgm:pt modelId="{2B24D732-F48B-4FD8-AF08-1C0826CC7D60}" type="pres">
      <dgm:prSet presAssocID="{05612D20-2A31-42DA-BB87-D6D3DF3D4458}" presName="divider" presStyleLbl="fgAccFollowNode1" presStyleIdx="0" presStyleCnt="1"/>
      <dgm:spPr>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tailEnd type="triangle" w="lg" len="lg"/>
        </a:ln>
        <a:effectLst/>
      </dgm:spPr>
    </dgm:pt>
    <dgm:pt modelId="{761CF14A-760D-4AAB-95B9-D844F05E1D5B}" type="pres">
      <dgm:prSet presAssocID="{05612D20-2A31-42DA-BB87-D6D3DF3D4458}" presName="nodes" presStyleCnt="0">
        <dgm:presLayoutVars>
          <dgm:chMax/>
          <dgm:chPref/>
          <dgm:animLvl val="lvl"/>
        </dgm:presLayoutVars>
      </dgm:prSet>
      <dgm:spPr/>
    </dgm:pt>
    <dgm:pt modelId="{C4BEED27-C44E-411A-B2DA-5D894F87DB4C}" type="pres">
      <dgm:prSet presAssocID="{FAA34295-CD46-47CC-B6FC-20F56E457977}" presName="composite" presStyleCnt="0"/>
      <dgm:spPr/>
    </dgm:pt>
    <dgm:pt modelId="{5C8D3CA1-8780-408E-A7C3-9C291D556705}" type="pres">
      <dgm:prSet presAssocID="{FAA34295-CD46-47CC-B6FC-20F56E457977}" presName="L1TextContainer" presStyleLbl="revTx" presStyleIdx="0" presStyleCnt="3">
        <dgm:presLayoutVars>
          <dgm:chMax val="1"/>
          <dgm:chPref val="1"/>
          <dgm:bulletEnabled val="1"/>
        </dgm:presLayoutVars>
      </dgm:prSet>
      <dgm:spPr/>
    </dgm:pt>
    <dgm:pt modelId="{506271B0-1AE2-493F-817D-73879F6109B0}" type="pres">
      <dgm:prSet presAssocID="{FAA34295-CD46-47CC-B6FC-20F56E457977}" presName="L2TextContainerWrapper" presStyleCnt="0">
        <dgm:presLayoutVars>
          <dgm:chMax val="0"/>
          <dgm:chPref val="0"/>
          <dgm:bulletEnabled val="1"/>
        </dgm:presLayoutVars>
      </dgm:prSet>
      <dgm:spPr/>
    </dgm:pt>
    <dgm:pt modelId="{A79BF8DA-0F8D-42E1-8CB9-C07CE7A02034}" type="pres">
      <dgm:prSet presAssocID="{FAA34295-CD46-47CC-B6FC-20F56E457977}" presName="L2TextContainer" presStyleLbl="bgAcc1" presStyleIdx="0" presStyleCnt="3"/>
      <dgm:spPr/>
    </dgm:pt>
    <dgm:pt modelId="{A0059E5A-10CB-4ACA-8FF5-77ED47EEDAA8}" type="pres">
      <dgm:prSet presAssocID="{FAA34295-CD46-47CC-B6FC-20F56E457977}" presName="FlexibleEmptyPlaceHolder" presStyleCnt="0"/>
      <dgm:spPr/>
    </dgm:pt>
    <dgm:pt modelId="{AE751A2E-16E4-4AB3-910F-3D973B943758}" type="pres">
      <dgm:prSet presAssocID="{FAA34295-CD46-47CC-B6FC-20F56E457977}" presName="ConnectLine" presStyleLbl="sibTrans1D1" presStyleIdx="0" presStyleCnt="3"/>
      <dgm:spPr>
        <a:noFill/>
        <a:ln w="6350" cap="flat" cmpd="sng" algn="ctr">
          <a:solidFill>
            <a:schemeClr val="accent1">
              <a:hueOff val="0"/>
              <a:satOff val="0"/>
              <a:lumOff val="0"/>
              <a:alphaOff val="0"/>
            </a:schemeClr>
          </a:solidFill>
          <a:prstDash val="dash"/>
        </a:ln>
        <a:effectLst/>
      </dgm:spPr>
    </dgm:pt>
    <dgm:pt modelId="{47FC737A-FADB-4512-AD46-8AD46FEE28CC}" type="pres">
      <dgm:prSet presAssocID="{FAA34295-CD46-47CC-B6FC-20F56E457977}" presName="ConnectorPoint" presStyleLbl="alignNode1" presStyleIdx="0" presStyleCnt="3"/>
      <dgm:spPr/>
    </dgm:pt>
    <dgm:pt modelId="{2138D07A-E28D-4427-93E7-2C7898947118}" type="pres">
      <dgm:prSet presAssocID="{FAA34295-CD46-47CC-B6FC-20F56E457977}" presName="EmptyPlaceHolder" presStyleCnt="0"/>
      <dgm:spPr/>
    </dgm:pt>
    <dgm:pt modelId="{B0849212-EA61-43BF-9C25-98A285DDFC1D}" type="pres">
      <dgm:prSet presAssocID="{08272B92-706A-4504-9517-3557A3B9048B}" presName="spaceBetweenRectangles" presStyleCnt="0"/>
      <dgm:spPr/>
    </dgm:pt>
    <dgm:pt modelId="{596FD875-EC54-4A67-A677-7C32D38B48F5}" type="pres">
      <dgm:prSet presAssocID="{59E41C92-CCA4-4B99-9C35-E69C3D5F9329}" presName="composite" presStyleCnt="0"/>
      <dgm:spPr/>
    </dgm:pt>
    <dgm:pt modelId="{C089059F-7F16-44B3-BE39-1BCA6E9C4A8F}" type="pres">
      <dgm:prSet presAssocID="{59E41C92-CCA4-4B99-9C35-E69C3D5F9329}" presName="L1TextContainer" presStyleLbl="revTx" presStyleIdx="1" presStyleCnt="3">
        <dgm:presLayoutVars>
          <dgm:chMax val="1"/>
          <dgm:chPref val="1"/>
          <dgm:bulletEnabled val="1"/>
        </dgm:presLayoutVars>
      </dgm:prSet>
      <dgm:spPr/>
    </dgm:pt>
    <dgm:pt modelId="{5A496D38-5ADA-4543-A480-D66FEBCCE05D}" type="pres">
      <dgm:prSet presAssocID="{59E41C92-CCA4-4B99-9C35-E69C3D5F9329}" presName="L2TextContainerWrapper" presStyleCnt="0">
        <dgm:presLayoutVars>
          <dgm:chMax val="0"/>
          <dgm:chPref val="0"/>
          <dgm:bulletEnabled val="1"/>
        </dgm:presLayoutVars>
      </dgm:prSet>
      <dgm:spPr/>
    </dgm:pt>
    <dgm:pt modelId="{75190982-B898-46FE-A090-DC6C1D5A9053}" type="pres">
      <dgm:prSet presAssocID="{59E41C92-CCA4-4B99-9C35-E69C3D5F9329}" presName="L2TextContainer" presStyleLbl="bgAcc1" presStyleIdx="1" presStyleCnt="3"/>
      <dgm:spPr/>
    </dgm:pt>
    <dgm:pt modelId="{1C706517-E3F8-43A5-8863-2750290E4128}" type="pres">
      <dgm:prSet presAssocID="{59E41C92-CCA4-4B99-9C35-E69C3D5F9329}" presName="FlexibleEmptyPlaceHolder" presStyleCnt="0"/>
      <dgm:spPr/>
    </dgm:pt>
    <dgm:pt modelId="{E9561511-B01C-41DC-9FE2-768440AA107F}" type="pres">
      <dgm:prSet presAssocID="{59E41C92-CCA4-4B99-9C35-E69C3D5F9329}" presName="ConnectLine" presStyleLbl="sibTrans1D1" presStyleIdx="1" presStyleCnt="3"/>
      <dgm:spPr>
        <a:noFill/>
        <a:ln w="6350" cap="flat" cmpd="sng" algn="ctr">
          <a:solidFill>
            <a:schemeClr val="accent1">
              <a:hueOff val="0"/>
              <a:satOff val="0"/>
              <a:lumOff val="0"/>
              <a:alphaOff val="0"/>
            </a:schemeClr>
          </a:solidFill>
          <a:prstDash val="dash"/>
        </a:ln>
        <a:effectLst/>
      </dgm:spPr>
    </dgm:pt>
    <dgm:pt modelId="{392C6465-A474-4695-A761-28EBD89D726E}" type="pres">
      <dgm:prSet presAssocID="{59E41C92-CCA4-4B99-9C35-E69C3D5F9329}" presName="ConnectorPoint" presStyleLbl="alignNode1" presStyleIdx="1" presStyleCnt="3"/>
      <dgm:spPr/>
    </dgm:pt>
    <dgm:pt modelId="{117B0704-A267-4136-909F-468B73014A10}" type="pres">
      <dgm:prSet presAssocID="{59E41C92-CCA4-4B99-9C35-E69C3D5F9329}" presName="EmptyPlaceHolder" presStyleCnt="0"/>
      <dgm:spPr/>
    </dgm:pt>
    <dgm:pt modelId="{FC240F55-A5DE-45DE-8E7E-73EE556B8498}" type="pres">
      <dgm:prSet presAssocID="{BEC75FF4-6195-4850-8B9E-FDD90D938833}" presName="spaceBetweenRectangles" presStyleCnt="0"/>
      <dgm:spPr/>
    </dgm:pt>
    <dgm:pt modelId="{56A3C9B6-EC1E-4AE7-9F39-391A95EC05FD}" type="pres">
      <dgm:prSet presAssocID="{C4B8161C-1CFA-4A28-9F13-00DAACD77AFE}" presName="composite" presStyleCnt="0"/>
      <dgm:spPr/>
    </dgm:pt>
    <dgm:pt modelId="{21CDC581-D260-45E3-9265-AA207BC56777}" type="pres">
      <dgm:prSet presAssocID="{C4B8161C-1CFA-4A28-9F13-00DAACD77AFE}" presName="L1TextContainer" presStyleLbl="revTx" presStyleIdx="2" presStyleCnt="3">
        <dgm:presLayoutVars>
          <dgm:chMax val="1"/>
          <dgm:chPref val="1"/>
          <dgm:bulletEnabled val="1"/>
        </dgm:presLayoutVars>
      </dgm:prSet>
      <dgm:spPr/>
    </dgm:pt>
    <dgm:pt modelId="{B2174B64-2FE7-4AFD-A9B7-8D54215C6E9A}" type="pres">
      <dgm:prSet presAssocID="{C4B8161C-1CFA-4A28-9F13-00DAACD77AFE}" presName="L2TextContainerWrapper" presStyleCnt="0">
        <dgm:presLayoutVars>
          <dgm:chMax val="0"/>
          <dgm:chPref val="0"/>
          <dgm:bulletEnabled val="1"/>
        </dgm:presLayoutVars>
      </dgm:prSet>
      <dgm:spPr/>
    </dgm:pt>
    <dgm:pt modelId="{8E68B5A7-5209-4D96-B52F-A6FF94F8772F}" type="pres">
      <dgm:prSet presAssocID="{C4B8161C-1CFA-4A28-9F13-00DAACD77AFE}" presName="L2TextContainer" presStyleLbl="bgAcc1" presStyleIdx="2" presStyleCnt="3"/>
      <dgm:spPr/>
    </dgm:pt>
    <dgm:pt modelId="{B2C9F304-092A-43DD-90B5-2C65FF0A3928}" type="pres">
      <dgm:prSet presAssocID="{C4B8161C-1CFA-4A28-9F13-00DAACD77AFE}" presName="FlexibleEmptyPlaceHolder" presStyleCnt="0"/>
      <dgm:spPr/>
    </dgm:pt>
    <dgm:pt modelId="{F22FF3B1-0F77-4792-BD2F-FF7B5F538A71}" type="pres">
      <dgm:prSet presAssocID="{C4B8161C-1CFA-4A28-9F13-00DAACD77AFE}" presName="ConnectLine" presStyleLbl="sibTrans1D1" presStyleIdx="2" presStyleCnt="3"/>
      <dgm:spPr>
        <a:noFill/>
        <a:ln w="6350" cap="flat" cmpd="sng" algn="ctr">
          <a:solidFill>
            <a:schemeClr val="accent1">
              <a:hueOff val="0"/>
              <a:satOff val="0"/>
              <a:lumOff val="0"/>
              <a:alphaOff val="0"/>
            </a:schemeClr>
          </a:solidFill>
          <a:prstDash val="dash"/>
        </a:ln>
        <a:effectLst/>
      </dgm:spPr>
    </dgm:pt>
    <dgm:pt modelId="{C295B946-1ADC-4161-9DB6-894A7CAE9364}" type="pres">
      <dgm:prSet presAssocID="{C4B8161C-1CFA-4A28-9F13-00DAACD77AFE}" presName="ConnectorPoint" presStyleLbl="alignNode1" presStyleIdx="2" presStyleCnt="3"/>
      <dgm:spPr/>
    </dgm:pt>
    <dgm:pt modelId="{C287D3A6-00E0-4A91-B3D1-6858327EE888}" type="pres">
      <dgm:prSet presAssocID="{C4B8161C-1CFA-4A28-9F13-00DAACD77AFE}" presName="EmptyPlaceHolder" presStyleCnt="0"/>
      <dgm:spPr/>
    </dgm:pt>
  </dgm:ptLst>
  <dgm:cxnLst>
    <dgm:cxn modelId="{361C8C11-63C0-4705-850D-9161019657BF}" type="presOf" srcId="{68590222-4770-4676-9D86-1DC213FDDA03}" destId="{A79BF8DA-0F8D-42E1-8CB9-C07CE7A02034}" srcOrd="0" destOrd="0" presId="urn:microsoft.com/office/officeart/2016/7/layout/BasicTimeline"/>
    <dgm:cxn modelId="{B1B0BF26-FC36-44FE-A808-9441B425FD62}" type="presOf" srcId="{FAA34295-CD46-47CC-B6FC-20F56E457977}" destId="{5C8D3CA1-8780-408E-A7C3-9C291D556705}" srcOrd="0" destOrd="0" presId="urn:microsoft.com/office/officeart/2016/7/layout/BasicTimeline"/>
    <dgm:cxn modelId="{8C8AE52F-2B6D-4ABF-87AC-9668BA6AD711}" type="presOf" srcId="{05612D20-2A31-42DA-BB87-D6D3DF3D4458}" destId="{FA10A98E-7B03-4529-9992-3821A8A53580}" srcOrd="0" destOrd="0" presId="urn:microsoft.com/office/officeart/2016/7/layout/BasicTimeline"/>
    <dgm:cxn modelId="{C2C5E338-9A1E-48B0-A0A4-006F6A98377A}" type="presOf" srcId="{C4B8161C-1CFA-4A28-9F13-00DAACD77AFE}" destId="{21CDC581-D260-45E3-9265-AA207BC56777}" srcOrd="0" destOrd="0" presId="urn:microsoft.com/office/officeart/2016/7/layout/BasicTimeline"/>
    <dgm:cxn modelId="{D40EAF5C-5903-4785-B22A-F87EF42425C6}" srcId="{FAA34295-CD46-47CC-B6FC-20F56E457977}" destId="{68590222-4770-4676-9D86-1DC213FDDA03}" srcOrd="0" destOrd="0" parTransId="{FA45247E-7908-4107-B5EF-51AA73601603}" sibTransId="{EF69F3FD-F7E9-470A-A038-831FF63D6597}"/>
    <dgm:cxn modelId="{79825241-27E6-4EDA-A2D8-7B12638A990A}" srcId="{05612D20-2A31-42DA-BB87-D6D3DF3D4458}" destId="{C4B8161C-1CFA-4A28-9F13-00DAACD77AFE}" srcOrd="2" destOrd="0" parTransId="{276F26CD-35F3-4CFD-89BC-2424458AA33F}" sibTransId="{5D99E2F7-8B34-408F-89A3-D7ABF2A0FED0}"/>
    <dgm:cxn modelId="{3CCACB64-F5F0-4362-AA2D-F6E2D6CA685A}" type="presOf" srcId="{621ED12E-2335-4C33-9CC0-0E5D2EEFD73D}" destId="{8E68B5A7-5209-4D96-B52F-A6FF94F8772F}" srcOrd="0" destOrd="0" presId="urn:microsoft.com/office/officeart/2016/7/layout/BasicTimeline"/>
    <dgm:cxn modelId="{33AB4E53-C1E4-4B13-AEEF-88253EFCD7DF}" type="presOf" srcId="{01730B8F-7931-4E3C-BA27-155B67602AAB}" destId="{75190982-B898-46FE-A090-DC6C1D5A9053}" srcOrd="0" destOrd="0" presId="urn:microsoft.com/office/officeart/2016/7/layout/BasicTimeline"/>
    <dgm:cxn modelId="{7E0A5782-9354-4127-9861-5F78A8D430CB}" srcId="{59E41C92-CCA4-4B99-9C35-E69C3D5F9329}" destId="{01730B8F-7931-4E3C-BA27-155B67602AAB}" srcOrd="0" destOrd="0" parTransId="{2347B568-4130-41B8-81E0-8478A34CD5C6}" sibTransId="{777EA743-C329-45CF-B128-8B22B95B0415}"/>
    <dgm:cxn modelId="{16D291A9-9410-46B2-B499-B842C2902563}" srcId="{C4B8161C-1CFA-4A28-9F13-00DAACD77AFE}" destId="{621ED12E-2335-4C33-9CC0-0E5D2EEFD73D}" srcOrd="0" destOrd="0" parTransId="{2FF96405-79A0-45DB-8331-0D9CEAC480FB}" sibTransId="{CD61047E-8CCE-489C-86A8-3A453C7AD181}"/>
    <dgm:cxn modelId="{4001EBBB-28E5-4C08-809F-F44071CB78EA}" type="presOf" srcId="{59E41C92-CCA4-4B99-9C35-E69C3D5F9329}" destId="{C089059F-7F16-44B3-BE39-1BCA6E9C4A8F}" srcOrd="0" destOrd="0" presId="urn:microsoft.com/office/officeart/2016/7/layout/BasicTimeline"/>
    <dgm:cxn modelId="{CE4AC2C1-7CEC-4727-84D7-AB6AA131A6C2}" srcId="{05612D20-2A31-42DA-BB87-D6D3DF3D4458}" destId="{59E41C92-CCA4-4B99-9C35-E69C3D5F9329}" srcOrd="1" destOrd="0" parTransId="{7DC7B3D9-21A9-49AD-81A7-E4F6EC9E92CC}" sibTransId="{BEC75FF4-6195-4850-8B9E-FDD90D938833}"/>
    <dgm:cxn modelId="{6DFFC3F1-60C8-48D1-9523-8770B7692025}" srcId="{05612D20-2A31-42DA-BB87-D6D3DF3D4458}" destId="{FAA34295-CD46-47CC-B6FC-20F56E457977}" srcOrd="0" destOrd="0" parTransId="{D026FB0D-525A-44DA-913C-97797B9FBBE1}" sibTransId="{08272B92-706A-4504-9517-3557A3B9048B}"/>
    <dgm:cxn modelId="{E386C791-9328-4D1B-AF49-7EF81361E17B}" type="presParOf" srcId="{FA10A98E-7B03-4529-9992-3821A8A53580}" destId="{2B24D732-F48B-4FD8-AF08-1C0826CC7D60}" srcOrd="0" destOrd="0" presId="urn:microsoft.com/office/officeart/2016/7/layout/BasicTimeline"/>
    <dgm:cxn modelId="{957001DE-0102-4B5A-BDF1-FBC81C89BC6E}" type="presParOf" srcId="{FA10A98E-7B03-4529-9992-3821A8A53580}" destId="{761CF14A-760D-4AAB-95B9-D844F05E1D5B}" srcOrd="1" destOrd="0" presId="urn:microsoft.com/office/officeart/2016/7/layout/BasicTimeline"/>
    <dgm:cxn modelId="{18941F06-6ED6-4039-A8C9-B9208FFF4316}" type="presParOf" srcId="{761CF14A-760D-4AAB-95B9-D844F05E1D5B}" destId="{C4BEED27-C44E-411A-B2DA-5D894F87DB4C}" srcOrd="0" destOrd="0" presId="urn:microsoft.com/office/officeart/2016/7/layout/BasicTimeline"/>
    <dgm:cxn modelId="{47A13FFD-C2F5-4A84-B943-0EA5A5A6F2A5}" type="presParOf" srcId="{C4BEED27-C44E-411A-B2DA-5D894F87DB4C}" destId="{5C8D3CA1-8780-408E-A7C3-9C291D556705}" srcOrd="0" destOrd="0" presId="urn:microsoft.com/office/officeart/2016/7/layout/BasicTimeline"/>
    <dgm:cxn modelId="{77D21281-9464-4DB4-9CA0-181BDC46D320}" type="presParOf" srcId="{C4BEED27-C44E-411A-B2DA-5D894F87DB4C}" destId="{506271B0-1AE2-493F-817D-73879F6109B0}" srcOrd="1" destOrd="0" presId="urn:microsoft.com/office/officeart/2016/7/layout/BasicTimeline"/>
    <dgm:cxn modelId="{802670A5-E422-4415-A861-7202A0FD4F50}" type="presParOf" srcId="{506271B0-1AE2-493F-817D-73879F6109B0}" destId="{A79BF8DA-0F8D-42E1-8CB9-C07CE7A02034}" srcOrd="0" destOrd="0" presId="urn:microsoft.com/office/officeart/2016/7/layout/BasicTimeline"/>
    <dgm:cxn modelId="{A3CE8FA6-F5F0-41F1-B446-E097CC947263}" type="presParOf" srcId="{506271B0-1AE2-493F-817D-73879F6109B0}" destId="{A0059E5A-10CB-4ACA-8FF5-77ED47EEDAA8}" srcOrd="1" destOrd="0" presId="urn:microsoft.com/office/officeart/2016/7/layout/BasicTimeline"/>
    <dgm:cxn modelId="{99A66EDD-CB46-4A79-9E5A-389E430141B7}" type="presParOf" srcId="{C4BEED27-C44E-411A-B2DA-5D894F87DB4C}" destId="{AE751A2E-16E4-4AB3-910F-3D973B943758}" srcOrd="2" destOrd="0" presId="urn:microsoft.com/office/officeart/2016/7/layout/BasicTimeline"/>
    <dgm:cxn modelId="{4B8DB3FE-4BB8-4524-80B9-CBBEFBD61B2A}" type="presParOf" srcId="{C4BEED27-C44E-411A-B2DA-5D894F87DB4C}" destId="{47FC737A-FADB-4512-AD46-8AD46FEE28CC}" srcOrd="3" destOrd="0" presId="urn:microsoft.com/office/officeart/2016/7/layout/BasicTimeline"/>
    <dgm:cxn modelId="{7B394FC4-D0A2-4898-B015-7A98A242AFD9}" type="presParOf" srcId="{C4BEED27-C44E-411A-B2DA-5D894F87DB4C}" destId="{2138D07A-E28D-4427-93E7-2C7898947118}" srcOrd="4" destOrd="0" presId="urn:microsoft.com/office/officeart/2016/7/layout/BasicTimeline"/>
    <dgm:cxn modelId="{67F31797-B71E-45A5-A670-0D938DBA0990}" type="presParOf" srcId="{761CF14A-760D-4AAB-95B9-D844F05E1D5B}" destId="{B0849212-EA61-43BF-9C25-98A285DDFC1D}" srcOrd="1" destOrd="0" presId="urn:microsoft.com/office/officeart/2016/7/layout/BasicTimeline"/>
    <dgm:cxn modelId="{FFE94A4B-FA97-4435-8E16-057C9DF728FE}" type="presParOf" srcId="{761CF14A-760D-4AAB-95B9-D844F05E1D5B}" destId="{596FD875-EC54-4A67-A677-7C32D38B48F5}" srcOrd="2" destOrd="0" presId="urn:microsoft.com/office/officeart/2016/7/layout/BasicTimeline"/>
    <dgm:cxn modelId="{73A2017C-A35F-4285-BE98-7EABA0DFECF3}" type="presParOf" srcId="{596FD875-EC54-4A67-A677-7C32D38B48F5}" destId="{C089059F-7F16-44B3-BE39-1BCA6E9C4A8F}" srcOrd="0" destOrd="0" presId="urn:microsoft.com/office/officeart/2016/7/layout/BasicTimeline"/>
    <dgm:cxn modelId="{8A02D9C4-EECC-417D-AA7F-728A60DD3706}" type="presParOf" srcId="{596FD875-EC54-4A67-A677-7C32D38B48F5}" destId="{5A496D38-5ADA-4543-A480-D66FEBCCE05D}" srcOrd="1" destOrd="0" presId="urn:microsoft.com/office/officeart/2016/7/layout/BasicTimeline"/>
    <dgm:cxn modelId="{13A2351F-C94B-4445-A2FD-BB7556C5E401}" type="presParOf" srcId="{5A496D38-5ADA-4543-A480-D66FEBCCE05D}" destId="{75190982-B898-46FE-A090-DC6C1D5A9053}" srcOrd="0" destOrd="0" presId="urn:microsoft.com/office/officeart/2016/7/layout/BasicTimeline"/>
    <dgm:cxn modelId="{A469B0BB-F35D-4949-BBAA-A432869FF70F}" type="presParOf" srcId="{5A496D38-5ADA-4543-A480-D66FEBCCE05D}" destId="{1C706517-E3F8-43A5-8863-2750290E4128}" srcOrd="1" destOrd="0" presId="urn:microsoft.com/office/officeart/2016/7/layout/BasicTimeline"/>
    <dgm:cxn modelId="{60903FD5-6EC5-4156-8365-F947FE8ED894}" type="presParOf" srcId="{596FD875-EC54-4A67-A677-7C32D38B48F5}" destId="{E9561511-B01C-41DC-9FE2-768440AA107F}" srcOrd="2" destOrd="0" presId="urn:microsoft.com/office/officeart/2016/7/layout/BasicTimeline"/>
    <dgm:cxn modelId="{3B9002DD-A901-456B-8FEA-31820FE2DF5F}" type="presParOf" srcId="{596FD875-EC54-4A67-A677-7C32D38B48F5}" destId="{392C6465-A474-4695-A761-28EBD89D726E}" srcOrd="3" destOrd="0" presId="urn:microsoft.com/office/officeart/2016/7/layout/BasicTimeline"/>
    <dgm:cxn modelId="{D7CF75CD-B6AB-416F-B422-84441B42A627}" type="presParOf" srcId="{596FD875-EC54-4A67-A677-7C32D38B48F5}" destId="{117B0704-A267-4136-909F-468B73014A10}" srcOrd="4" destOrd="0" presId="urn:microsoft.com/office/officeart/2016/7/layout/BasicTimeline"/>
    <dgm:cxn modelId="{707D0DED-90DA-4651-B9AC-DF2525809A14}" type="presParOf" srcId="{761CF14A-760D-4AAB-95B9-D844F05E1D5B}" destId="{FC240F55-A5DE-45DE-8E7E-73EE556B8498}" srcOrd="3" destOrd="0" presId="urn:microsoft.com/office/officeart/2016/7/layout/BasicTimeline"/>
    <dgm:cxn modelId="{88C1FC73-0613-4D6A-AEA3-0CAD92D079AF}" type="presParOf" srcId="{761CF14A-760D-4AAB-95B9-D844F05E1D5B}" destId="{56A3C9B6-EC1E-4AE7-9F39-391A95EC05FD}" srcOrd="4" destOrd="0" presId="urn:microsoft.com/office/officeart/2016/7/layout/BasicTimeline"/>
    <dgm:cxn modelId="{59382E3A-A822-4D7C-BEAA-B4A566874111}" type="presParOf" srcId="{56A3C9B6-EC1E-4AE7-9F39-391A95EC05FD}" destId="{21CDC581-D260-45E3-9265-AA207BC56777}" srcOrd="0" destOrd="0" presId="urn:microsoft.com/office/officeart/2016/7/layout/BasicTimeline"/>
    <dgm:cxn modelId="{3E547C9F-1A9E-4EB1-9763-F367A92A3F9B}" type="presParOf" srcId="{56A3C9B6-EC1E-4AE7-9F39-391A95EC05FD}" destId="{B2174B64-2FE7-4AFD-A9B7-8D54215C6E9A}" srcOrd="1" destOrd="0" presId="urn:microsoft.com/office/officeart/2016/7/layout/BasicTimeline"/>
    <dgm:cxn modelId="{2F2754FB-B682-4870-8AEE-3EA0510FA1D8}" type="presParOf" srcId="{B2174B64-2FE7-4AFD-A9B7-8D54215C6E9A}" destId="{8E68B5A7-5209-4D96-B52F-A6FF94F8772F}" srcOrd="0" destOrd="0" presId="urn:microsoft.com/office/officeart/2016/7/layout/BasicTimeline"/>
    <dgm:cxn modelId="{AB1B9158-4DB2-4193-A4FD-1249A64CCDCB}" type="presParOf" srcId="{B2174B64-2FE7-4AFD-A9B7-8D54215C6E9A}" destId="{B2C9F304-092A-43DD-90B5-2C65FF0A3928}" srcOrd="1" destOrd="0" presId="urn:microsoft.com/office/officeart/2016/7/layout/BasicTimeline"/>
    <dgm:cxn modelId="{18C9BD50-7EC9-4D1D-A99D-F2CEA59A745C}" type="presParOf" srcId="{56A3C9B6-EC1E-4AE7-9F39-391A95EC05FD}" destId="{F22FF3B1-0F77-4792-BD2F-FF7B5F538A71}" srcOrd="2" destOrd="0" presId="urn:microsoft.com/office/officeart/2016/7/layout/BasicTimeline"/>
    <dgm:cxn modelId="{1B1EBCDD-D48F-41F0-97C1-CE39CB5B19D6}" type="presParOf" srcId="{56A3C9B6-EC1E-4AE7-9F39-391A95EC05FD}" destId="{C295B946-1ADC-4161-9DB6-894A7CAE9364}" srcOrd="3" destOrd="0" presId="urn:microsoft.com/office/officeart/2016/7/layout/BasicTimeline"/>
    <dgm:cxn modelId="{D0CA1897-70A4-4F4D-A109-369841D72528}" type="presParOf" srcId="{56A3C9B6-EC1E-4AE7-9F39-391A95EC05FD}" destId="{C287D3A6-00E0-4A91-B3D1-6858327EE888}"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3710F9-BD49-4893-86D1-F3BE35E36001}" type="doc">
      <dgm:prSet loTypeId="urn:microsoft.com/office/officeart/2005/8/layout/default" loCatId="list" qsTypeId="urn:microsoft.com/office/officeart/2005/8/quickstyle/3d4" qsCatId="3D" csTypeId="urn:microsoft.com/office/officeart/2005/8/colors/accent1_2" csCatId="accent1" phldr="1"/>
      <dgm:spPr/>
      <dgm:t>
        <a:bodyPr/>
        <a:lstStyle/>
        <a:p>
          <a:endParaRPr lang="en-US"/>
        </a:p>
      </dgm:t>
    </dgm:pt>
    <dgm:pt modelId="{DDCD3097-A7D9-4625-A670-66047BB5F8D0}">
      <dgm:prSet phldr="0"/>
      <dgm:spPr/>
      <dgm:t>
        <a:bodyPr/>
        <a:lstStyle/>
        <a:p>
          <a:pPr rtl="0"/>
          <a:r>
            <a:rPr lang="en-US" b="1">
              <a:latin typeface="Franklin Gothic Book"/>
            </a:rPr>
            <a:t>Understanding Artificial Intelligence: A Primer for the Judiciary</a:t>
          </a:r>
          <a:endParaRPr lang="en-US">
            <a:latin typeface="Franklin Gothic Book"/>
          </a:endParaRPr>
        </a:p>
      </dgm:t>
    </dgm:pt>
    <dgm:pt modelId="{00DE34CC-F7CD-460F-B8AA-9BC3D6E8B770}" type="parTrans" cxnId="{37802474-7B6C-48B6-B8FA-A87CA2193E23}">
      <dgm:prSet/>
      <dgm:spPr/>
    </dgm:pt>
    <dgm:pt modelId="{75E91D26-C654-4B63-B3E4-737870EBEE17}" type="sibTrans" cxnId="{37802474-7B6C-48B6-B8FA-A87CA2193E23}">
      <dgm:prSet/>
      <dgm:spPr/>
    </dgm:pt>
    <dgm:pt modelId="{4DBD8F1A-FB8F-497C-812C-FF238F557B3D}">
      <dgm:prSet phldr="0"/>
      <dgm:spPr/>
      <dgm:t>
        <a:bodyPr/>
        <a:lstStyle/>
        <a:p>
          <a:pPr rtl="0"/>
          <a:r>
            <a:rPr lang="en-US" b="1">
              <a:latin typeface="Franklin Gothic Book"/>
            </a:rPr>
            <a:t>AI Tooling &amp; Common Use Cases Across Industries</a:t>
          </a:r>
          <a:endParaRPr lang="en-US">
            <a:latin typeface="Franklin Gothic Book"/>
          </a:endParaRPr>
        </a:p>
      </dgm:t>
    </dgm:pt>
    <dgm:pt modelId="{A99C20C5-D0AC-497F-BCAC-3CE00FCDA649}" type="parTrans" cxnId="{BECE783B-1DA6-4CE2-97A4-F471D5A7BB3F}">
      <dgm:prSet/>
      <dgm:spPr/>
    </dgm:pt>
    <dgm:pt modelId="{EC2BBC24-F714-4193-8E19-E35D3081DCA9}" type="sibTrans" cxnId="{BECE783B-1DA6-4CE2-97A4-F471D5A7BB3F}">
      <dgm:prSet/>
      <dgm:spPr/>
    </dgm:pt>
    <dgm:pt modelId="{EF2F133C-FD6C-4634-92CA-87C4C4619513}">
      <dgm:prSet phldr="0"/>
      <dgm:spPr/>
      <dgm:t>
        <a:bodyPr/>
        <a:lstStyle/>
        <a:p>
          <a:pPr rtl="0"/>
          <a:r>
            <a:rPr lang="en-US" b="1">
              <a:latin typeface="Franklin Gothic Book"/>
            </a:rPr>
            <a:t>The Promise &amp; Perils of AI in the Judiciary</a:t>
          </a:r>
          <a:endParaRPr lang="en-US">
            <a:latin typeface="Franklin Gothic Book"/>
          </a:endParaRPr>
        </a:p>
      </dgm:t>
    </dgm:pt>
    <dgm:pt modelId="{C2F49D3D-FE2B-4778-AF1C-A3F342A276AC}" type="parTrans" cxnId="{FDDB4012-3226-45E0-BDB0-A865EAAE21B9}">
      <dgm:prSet/>
      <dgm:spPr/>
    </dgm:pt>
    <dgm:pt modelId="{CAFD13C5-765C-4D3E-B1EA-A7E5387D8661}" type="sibTrans" cxnId="{FDDB4012-3226-45E0-BDB0-A865EAAE21B9}">
      <dgm:prSet/>
      <dgm:spPr/>
    </dgm:pt>
    <dgm:pt modelId="{B5926CBD-0A85-478F-9405-97723084E44F}">
      <dgm:prSet phldr="0"/>
      <dgm:spPr/>
      <dgm:t>
        <a:bodyPr/>
        <a:lstStyle/>
        <a:p>
          <a:pPr rtl="0"/>
          <a:r>
            <a:rPr lang="en-US" b="1">
              <a:latin typeface="Franklin Gothic Book"/>
            </a:rPr>
            <a:t>AI: Enhancing Judicial Efficiency and Access to Justice</a:t>
          </a:r>
          <a:endParaRPr lang="en-US">
            <a:latin typeface="Franklin Gothic Book"/>
          </a:endParaRPr>
        </a:p>
      </dgm:t>
    </dgm:pt>
    <dgm:pt modelId="{8571846A-724F-40F8-8A1B-16CAA68E0F63}" type="parTrans" cxnId="{248C5B50-9A1D-4877-A2C1-38BB3A68FBE6}">
      <dgm:prSet/>
      <dgm:spPr/>
    </dgm:pt>
    <dgm:pt modelId="{B7733AC0-4D5C-483C-8C58-F5A8DE7704A3}" type="sibTrans" cxnId="{248C5B50-9A1D-4877-A2C1-38BB3A68FBE6}">
      <dgm:prSet/>
      <dgm:spPr/>
    </dgm:pt>
    <dgm:pt modelId="{4576701C-0270-44EC-B5D3-704200AA07FF}">
      <dgm:prSet phldr="0"/>
      <dgm:spPr/>
      <dgm:t>
        <a:bodyPr/>
        <a:lstStyle/>
        <a:p>
          <a:pPr rtl="0"/>
          <a:r>
            <a:rPr lang="en-US" b="1">
              <a:latin typeface="Franklin Gothic Book"/>
            </a:rPr>
            <a:t>Hands On: Experiments with Common AI Tools</a:t>
          </a:r>
          <a:endParaRPr lang="en-US">
            <a:latin typeface="Franklin Gothic Book"/>
          </a:endParaRPr>
        </a:p>
      </dgm:t>
    </dgm:pt>
    <dgm:pt modelId="{33EA2380-7AAE-4F8A-96D6-72284ABC31D5}" type="parTrans" cxnId="{1E461F28-F008-4B5B-8B7D-64748FA3827B}">
      <dgm:prSet/>
      <dgm:spPr/>
    </dgm:pt>
    <dgm:pt modelId="{9E6F7B9F-6B5F-43C7-9774-44A3C8E4DF1F}" type="sibTrans" cxnId="{1E461F28-F008-4B5B-8B7D-64748FA3827B}">
      <dgm:prSet/>
      <dgm:spPr/>
    </dgm:pt>
    <dgm:pt modelId="{B2FBBA28-57A5-4347-A295-4F45C142DBEE}">
      <dgm:prSet phldr="0"/>
      <dgm:spPr/>
      <dgm:t>
        <a:bodyPr/>
        <a:lstStyle/>
        <a:p>
          <a:pPr rtl="0"/>
          <a:r>
            <a:rPr lang="en-US" b="1">
              <a:latin typeface="Franklin Gothic Book"/>
            </a:rPr>
            <a:t>Prompt Engineering for Judges</a:t>
          </a:r>
          <a:endParaRPr lang="en-US" b="0">
            <a:latin typeface="Franklin Gothic Book"/>
          </a:endParaRPr>
        </a:p>
      </dgm:t>
    </dgm:pt>
    <dgm:pt modelId="{05631DCE-8EE5-41AF-A073-A206853AEDD7}" type="parTrans" cxnId="{1CE4159E-26D8-45B9-B4E7-90D4BA8D3160}">
      <dgm:prSet/>
      <dgm:spPr/>
    </dgm:pt>
    <dgm:pt modelId="{643A4E94-1195-4581-89CF-B0AD8B9FF8C3}" type="sibTrans" cxnId="{1CE4159E-26D8-45B9-B4E7-90D4BA8D3160}">
      <dgm:prSet/>
      <dgm:spPr/>
    </dgm:pt>
    <dgm:pt modelId="{B4F3EFE2-BD25-4397-8DC9-EBBA0EB1F8AD}" type="pres">
      <dgm:prSet presAssocID="{A83710F9-BD49-4893-86D1-F3BE35E36001}" presName="diagram" presStyleCnt="0">
        <dgm:presLayoutVars>
          <dgm:dir/>
          <dgm:resizeHandles val="exact"/>
        </dgm:presLayoutVars>
      </dgm:prSet>
      <dgm:spPr/>
    </dgm:pt>
    <dgm:pt modelId="{8127430A-22B7-4868-8B5D-9B8474610339}" type="pres">
      <dgm:prSet presAssocID="{DDCD3097-A7D9-4625-A670-66047BB5F8D0}" presName="node" presStyleLbl="node1" presStyleIdx="0" presStyleCnt="6">
        <dgm:presLayoutVars>
          <dgm:bulletEnabled val="1"/>
        </dgm:presLayoutVars>
      </dgm:prSet>
      <dgm:spPr/>
    </dgm:pt>
    <dgm:pt modelId="{D1CE6661-BE32-4268-B8FB-983D2169EE03}" type="pres">
      <dgm:prSet presAssocID="{75E91D26-C654-4B63-B3E4-737870EBEE17}" presName="sibTrans" presStyleCnt="0"/>
      <dgm:spPr/>
    </dgm:pt>
    <dgm:pt modelId="{553C4FFC-67A8-4D16-99D1-7EA8D43A53AB}" type="pres">
      <dgm:prSet presAssocID="{4DBD8F1A-FB8F-497C-812C-FF238F557B3D}" presName="node" presStyleLbl="node1" presStyleIdx="1" presStyleCnt="6">
        <dgm:presLayoutVars>
          <dgm:bulletEnabled val="1"/>
        </dgm:presLayoutVars>
      </dgm:prSet>
      <dgm:spPr/>
    </dgm:pt>
    <dgm:pt modelId="{F2B8D3C6-7B72-4712-9040-A86E5168E2E8}" type="pres">
      <dgm:prSet presAssocID="{EC2BBC24-F714-4193-8E19-E35D3081DCA9}" presName="sibTrans" presStyleCnt="0"/>
      <dgm:spPr/>
    </dgm:pt>
    <dgm:pt modelId="{08DE5986-E5EA-479D-981A-ABE0E7389EA1}" type="pres">
      <dgm:prSet presAssocID="{EF2F133C-FD6C-4634-92CA-87C4C4619513}" presName="node" presStyleLbl="node1" presStyleIdx="2" presStyleCnt="6">
        <dgm:presLayoutVars>
          <dgm:bulletEnabled val="1"/>
        </dgm:presLayoutVars>
      </dgm:prSet>
      <dgm:spPr/>
    </dgm:pt>
    <dgm:pt modelId="{BF7BD852-75BA-42C8-8ECA-374731EAC0CA}" type="pres">
      <dgm:prSet presAssocID="{CAFD13C5-765C-4D3E-B1EA-A7E5387D8661}" presName="sibTrans" presStyleCnt="0"/>
      <dgm:spPr/>
    </dgm:pt>
    <dgm:pt modelId="{49D10398-5900-43BA-B129-BF790C972515}" type="pres">
      <dgm:prSet presAssocID="{B5926CBD-0A85-478F-9405-97723084E44F}" presName="node" presStyleLbl="node1" presStyleIdx="3" presStyleCnt="6">
        <dgm:presLayoutVars>
          <dgm:bulletEnabled val="1"/>
        </dgm:presLayoutVars>
      </dgm:prSet>
      <dgm:spPr/>
    </dgm:pt>
    <dgm:pt modelId="{1C587DA6-5CE4-4848-85CD-925D380BF460}" type="pres">
      <dgm:prSet presAssocID="{B7733AC0-4D5C-483C-8C58-F5A8DE7704A3}" presName="sibTrans" presStyleCnt="0"/>
      <dgm:spPr/>
    </dgm:pt>
    <dgm:pt modelId="{E755261E-BB57-4CC4-B0F9-98C39249AF08}" type="pres">
      <dgm:prSet presAssocID="{B2FBBA28-57A5-4347-A295-4F45C142DBEE}" presName="node" presStyleLbl="node1" presStyleIdx="4" presStyleCnt="6">
        <dgm:presLayoutVars>
          <dgm:bulletEnabled val="1"/>
        </dgm:presLayoutVars>
      </dgm:prSet>
      <dgm:spPr/>
    </dgm:pt>
    <dgm:pt modelId="{1230C68A-A9B5-4D17-AC8C-0A055B0EA6AE}" type="pres">
      <dgm:prSet presAssocID="{643A4E94-1195-4581-89CF-B0AD8B9FF8C3}" presName="sibTrans" presStyleCnt="0"/>
      <dgm:spPr/>
    </dgm:pt>
    <dgm:pt modelId="{2B0A520C-E3ED-49FB-951F-DF3A4F0937E8}" type="pres">
      <dgm:prSet presAssocID="{4576701C-0270-44EC-B5D3-704200AA07FF}" presName="node" presStyleLbl="node1" presStyleIdx="5" presStyleCnt="6">
        <dgm:presLayoutVars>
          <dgm:bulletEnabled val="1"/>
        </dgm:presLayoutVars>
      </dgm:prSet>
      <dgm:spPr/>
    </dgm:pt>
  </dgm:ptLst>
  <dgm:cxnLst>
    <dgm:cxn modelId="{48B61D04-6091-4738-9F4F-9F2F2016B773}" type="presOf" srcId="{B5926CBD-0A85-478F-9405-97723084E44F}" destId="{49D10398-5900-43BA-B129-BF790C972515}" srcOrd="0" destOrd="0" presId="urn:microsoft.com/office/officeart/2005/8/layout/default"/>
    <dgm:cxn modelId="{FDDB4012-3226-45E0-BDB0-A865EAAE21B9}" srcId="{A83710F9-BD49-4893-86D1-F3BE35E36001}" destId="{EF2F133C-FD6C-4634-92CA-87C4C4619513}" srcOrd="2" destOrd="0" parTransId="{C2F49D3D-FE2B-4778-AF1C-A3F342A276AC}" sibTransId="{CAFD13C5-765C-4D3E-B1EA-A7E5387D8661}"/>
    <dgm:cxn modelId="{1E461F28-F008-4B5B-8B7D-64748FA3827B}" srcId="{A83710F9-BD49-4893-86D1-F3BE35E36001}" destId="{4576701C-0270-44EC-B5D3-704200AA07FF}" srcOrd="5" destOrd="0" parTransId="{33EA2380-7AAE-4F8A-96D6-72284ABC31D5}" sibTransId="{9E6F7B9F-6B5F-43C7-9774-44A3C8E4DF1F}"/>
    <dgm:cxn modelId="{BECE783B-1DA6-4CE2-97A4-F471D5A7BB3F}" srcId="{A83710F9-BD49-4893-86D1-F3BE35E36001}" destId="{4DBD8F1A-FB8F-497C-812C-FF238F557B3D}" srcOrd="1" destOrd="0" parTransId="{A99C20C5-D0AC-497F-BCAC-3CE00FCDA649}" sibTransId="{EC2BBC24-F714-4193-8E19-E35D3081DCA9}"/>
    <dgm:cxn modelId="{4512316A-6895-48C4-98F7-9F3DBA9A32FF}" type="presOf" srcId="{B2FBBA28-57A5-4347-A295-4F45C142DBEE}" destId="{E755261E-BB57-4CC4-B0F9-98C39249AF08}" srcOrd="0" destOrd="0" presId="urn:microsoft.com/office/officeart/2005/8/layout/default"/>
    <dgm:cxn modelId="{248C5B50-9A1D-4877-A2C1-38BB3A68FBE6}" srcId="{A83710F9-BD49-4893-86D1-F3BE35E36001}" destId="{B5926CBD-0A85-478F-9405-97723084E44F}" srcOrd="3" destOrd="0" parTransId="{8571846A-724F-40F8-8A1B-16CAA68E0F63}" sibTransId="{B7733AC0-4D5C-483C-8C58-F5A8DE7704A3}"/>
    <dgm:cxn modelId="{37802474-7B6C-48B6-B8FA-A87CA2193E23}" srcId="{A83710F9-BD49-4893-86D1-F3BE35E36001}" destId="{DDCD3097-A7D9-4625-A670-66047BB5F8D0}" srcOrd="0" destOrd="0" parTransId="{00DE34CC-F7CD-460F-B8AA-9BC3D6E8B770}" sibTransId="{75E91D26-C654-4B63-B3E4-737870EBEE17}"/>
    <dgm:cxn modelId="{F658347D-119F-466F-B148-850ACD32E031}" type="presOf" srcId="{A83710F9-BD49-4893-86D1-F3BE35E36001}" destId="{B4F3EFE2-BD25-4397-8DC9-EBBA0EB1F8AD}" srcOrd="0" destOrd="0" presId="urn:microsoft.com/office/officeart/2005/8/layout/default"/>
    <dgm:cxn modelId="{FC99DF8F-B6F2-4D2D-856C-F5EC2F8E5BA6}" type="presOf" srcId="{EF2F133C-FD6C-4634-92CA-87C4C4619513}" destId="{08DE5986-E5EA-479D-981A-ABE0E7389EA1}" srcOrd="0" destOrd="0" presId="urn:microsoft.com/office/officeart/2005/8/layout/default"/>
    <dgm:cxn modelId="{1CE4159E-26D8-45B9-B4E7-90D4BA8D3160}" srcId="{A83710F9-BD49-4893-86D1-F3BE35E36001}" destId="{B2FBBA28-57A5-4347-A295-4F45C142DBEE}" srcOrd="4" destOrd="0" parTransId="{05631DCE-8EE5-41AF-A073-A206853AEDD7}" sibTransId="{643A4E94-1195-4581-89CF-B0AD8B9FF8C3}"/>
    <dgm:cxn modelId="{E5CECAD3-24CA-46D5-8FBC-763DDC5C825D}" type="presOf" srcId="{DDCD3097-A7D9-4625-A670-66047BB5F8D0}" destId="{8127430A-22B7-4868-8B5D-9B8474610339}" srcOrd="0" destOrd="0" presId="urn:microsoft.com/office/officeart/2005/8/layout/default"/>
    <dgm:cxn modelId="{730A69F6-F5D1-466D-BCBE-8756C9881907}" type="presOf" srcId="{4DBD8F1A-FB8F-497C-812C-FF238F557B3D}" destId="{553C4FFC-67A8-4D16-99D1-7EA8D43A53AB}" srcOrd="0" destOrd="0" presId="urn:microsoft.com/office/officeart/2005/8/layout/default"/>
    <dgm:cxn modelId="{25C5BBFE-ACCE-4C14-A461-FFC2DCDB481D}" type="presOf" srcId="{4576701C-0270-44EC-B5D3-704200AA07FF}" destId="{2B0A520C-E3ED-49FB-951F-DF3A4F0937E8}" srcOrd="0" destOrd="0" presId="urn:microsoft.com/office/officeart/2005/8/layout/default"/>
    <dgm:cxn modelId="{A7F26E73-A21E-438A-AA0D-3CF4D244916A}" type="presParOf" srcId="{B4F3EFE2-BD25-4397-8DC9-EBBA0EB1F8AD}" destId="{8127430A-22B7-4868-8B5D-9B8474610339}" srcOrd="0" destOrd="0" presId="urn:microsoft.com/office/officeart/2005/8/layout/default"/>
    <dgm:cxn modelId="{C8E8D9B5-C3C6-472C-A440-BE9D0120B463}" type="presParOf" srcId="{B4F3EFE2-BD25-4397-8DC9-EBBA0EB1F8AD}" destId="{D1CE6661-BE32-4268-B8FB-983D2169EE03}" srcOrd="1" destOrd="0" presId="urn:microsoft.com/office/officeart/2005/8/layout/default"/>
    <dgm:cxn modelId="{77772F93-045A-452A-9111-899051532EB0}" type="presParOf" srcId="{B4F3EFE2-BD25-4397-8DC9-EBBA0EB1F8AD}" destId="{553C4FFC-67A8-4D16-99D1-7EA8D43A53AB}" srcOrd="2" destOrd="0" presId="urn:microsoft.com/office/officeart/2005/8/layout/default"/>
    <dgm:cxn modelId="{B42C9EDF-31F7-4B9B-9777-FBE173F004DA}" type="presParOf" srcId="{B4F3EFE2-BD25-4397-8DC9-EBBA0EB1F8AD}" destId="{F2B8D3C6-7B72-4712-9040-A86E5168E2E8}" srcOrd="3" destOrd="0" presId="urn:microsoft.com/office/officeart/2005/8/layout/default"/>
    <dgm:cxn modelId="{84106987-04F0-4A6F-B02D-B6CECD5BB004}" type="presParOf" srcId="{B4F3EFE2-BD25-4397-8DC9-EBBA0EB1F8AD}" destId="{08DE5986-E5EA-479D-981A-ABE0E7389EA1}" srcOrd="4" destOrd="0" presId="urn:microsoft.com/office/officeart/2005/8/layout/default"/>
    <dgm:cxn modelId="{23ABEE9B-D1DE-4E80-8FDD-8BA95CF4CACA}" type="presParOf" srcId="{B4F3EFE2-BD25-4397-8DC9-EBBA0EB1F8AD}" destId="{BF7BD852-75BA-42C8-8ECA-374731EAC0CA}" srcOrd="5" destOrd="0" presId="urn:microsoft.com/office/officeart/2005/8/layout/default"/>
    <dgm:cxn modelId="{0837B21E-52F7-456D-B0C1-4F5218973BAC}" type="presParOf" srcId="{B4F3EFE2-BD25-4397-8DC9-EBBA0EB1F8AD}" destId="{49D10398-5900-43BA-B129-BF790C972515}" srcOrd="6" destOrd="0" presId="urn:microsoft.com/office/officeart/2005/8/layout/default"/>
    <dgm:cxn modelId="{C52D9539-61E6-4B0D-BA6F-2EF3201FE553}" type="presParOf" srcId="{B4F3EFE2-BD25-4397-8DC9-EBBA0EB1F8AD}" destId="{1C587DA6-5CE4-4848-85CD-925D380BF460}" srcOrd="7" destOrd="0" presId="urn:microsoft.com/office/officeart/2005/8/layout/default"/>
    <dgm:cxn modelId="{2D05C160-70B5-4F1B-80A3-688051D3BC28}" type="presParOf" srcId="{B4F3EFE2-BD25-4397-8DC9-EBBA0EB1F8AD}" destId="{E755261E-BB57-4CC4-B0F9-98C39249AF08}" srcOrd="8" destOrd="0" presId="urn:microsoft.com/office/officeart/2005/8/layout/default"/>
    <dgm:cxn modelId="{96D3B689-747D-444A-AF65-CAC671856248}" type="presParOf" srcId="{B4F3EFE2-BD25-4397-8DC9-EBBA0EB1F8AD}" destId="{1230C68A-A9B5-4D17-AC8C-0A055B0EA6AE}" srcOrd="9" destOrd="0" presId="urn:microsoft.com/office/officeart/2005/8/layout/default"/>
    <dgm:cxn modelId="{A996C074-8F54-442F-B9F1-68FB4985F62B}" type="presParOf" srcId="{B4F3EFE2-BD25-4397-8DC9-EBBA0EB1F8AD}" destId="{2B0A520C-E3ED-49FB-951F-DF3A4F0937E8}"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24D732-F48B-4FD8-AF08-1C0826CC7D60}">
      <dsp:nvSpPr>
        <dsp:cNvPr id="0" name=""/>
        <dsp:cNvSpPr/>
      </dsp:nvSpPr>
      <dsp:spPr>
        <a:xfrm>
          <a:off x="0" y="1995487"/>
          <a:ext cx="10944877" cy="0"/>
        </a:xfrm>
        <a:prstGeom prst="lin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5C8D3CA1-8780-408E-A7C3-9C291D556705}">
      <dsp:nvSpPr>
        <dsp:cNvPr id="0" name=""/>
        <dsp:cNvSpPr/>
      </dsp:nvSpPr>
      <dsp:spPr>
        <a:xfrm>
          <a:off x="304831" y="2143153"/>
          <a:ext cx="4458327" cy="450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66750" rtl="0">
            <a:lnSpc>
              <a:spcPct val="90000"/>
            </a:lnSpc>
            <a:spcBef>
              <a:spcPct val="0"/>
            </a:spcBef>
            <a:spcAft>
              <a:spcPct val="35000"/>
            </a:spcAft>
            <a:buNone/>
            <a:defRPr b="1"/>
          </a:pPr>
          <a:r>
            <a:rPr lang="en-US" sz="1500" kern="1200">
              <a:latin typeface="Franklin Gothic Medium" panose="020B0603020102020204"/>
            </a:rPr>
            <a:t>Phase 1 : Awareness Packet</a:t>
          </a:r>
          <a:endParaRPr lang="en-US" sz="1500" kern="1200"/>
        </a:p>
      </dsp:txBody>
      <dsp:txXfrm>
        <a:off x="304831" y="2143153"/>
        <a:ext cx="4458327" cy="450980"/>
      </dsp:txXfrm>
    </dsp:sp>
    <dsp:sp modelId="{A79BF8DA-0F8D-42E1-8CB9-C07CE7A02034}">
      <dsp:nvSpPr>
        <dsp:cNvPr id="0" name=""/>
        <dsp:cNvSpPr/>
      </dsp:nvSpPr>
      <dsp:spPr>
        <a:xfrm>
          <a:off x="855" y="556741"/>
          <a:ext cx="5066280" cy="68046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5570" tIns="115570" rIns="115570" bIns="115570" numCol="1" spcCol="1270" anchor="ctr" anchorCtr="0">
          <a:noAutofit/>
        </a:bodyPr>
        <a:lstStyle/>
        <a:p>
          <a:pPr marL="0" lvl="0" indent="0" algn="l" defTabSz="577850">
            <a:lnSpc>
              <a:spcPct val="90000"/>
            </a:lnSpc>
            <a:spcBef>
              <a:spcPct val="0"/>
            </a:spcBef>
            <a:spcAft>
              <a:spcPct val="35000"/>
            </a:spcAft>
            <a:buNone/>
          </a:pPr>
          <a:r>
            <a:rPr lang="en-US" sz="1300" kern="1200">
              <a:solidFill>
                <a:schemeClr val="accent4"/>
              </a:solidFill>
              <a:latin typeface="Franklin Gothic Medium" panose="020B0603020102020204"/>
            </a:rPr>
            <a:t>Understanding common hesitations to using AI &amp; creating an educational packet to mitigate concerns &amp; fear</a:t>
          </a:r>
        </a:p>
      </dsp:txBody>
      <dsp:txXfrm>
        <a:off x="34072" y="589958"/>
        <a:ext cx="4999846" cy="614027"/>
      </dsp:txXfrm>
    </dsp:sp>
    <dsp:sp modelId="{AE751A2E-16E4-4AB3-910F-3D973B943758}">
      <dsp:nvSpPr>
        <dsp:cNvPr id="0" name=""/>
        <dsp:cNvSpPr/>
      </dsp:nvSpPr>
      <dsp:spPr>
        <a:xfrm>
          <a:off x="2533995" y="1237202"/>
          <a:ext cx="0" cy="758285"/>
        </a:xfrm>
        <a:prstGeom prst="line">
          <a:avLst/>
        </a:prstGeom>
        <a:noFill/>
        <a:ln w="635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089059F-7F16-44B3-BE39-1BCA6E9C4A8F}">
      <dsp:nvSpPr>
        <dsp:cNvPr id="0" name=""/>
        <dsp:cNvSpPr/>
      </dsp:nvSpPr>
      <dsp:spPr>
        <a:xfrm>
          <a:off x="3243274" y="1396841"/>
          <a:ext cx="4458327" cy="450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66750" rtl="0">
            <a:lnSpc>
              <a:spcPct val="90000"/>
            </a:lnSpc>
            <a:spcBef>
              <a:spcPct val="0"/>
            </a:spcBef>
            <a:spcAft>
              <a:spcPct val="35000"/>
            </a:spcAft>
            <a:buNone/>
            <a:defRPr b="1"/>
          </a:pPr>
          <a:r>
            <a:rPr lang="en-US" sz="1500" b="1" kern="1200">
              <a:latin typeface="Calibri"/>
              <a:ea typeface="Calibri"/>
              <a:cs typeface="Calibri"/>
            </a:rPr>
            <a:t>Phase 2 : AI in Daily Workflows</a:t>
          </a:r>
        </a:p>
      </dsp:txBody>
      <dsp:txXfrm>
        <a:off x="3243274" y="1396841"/>
        <a:ext cx="4458327" cy="450980"/>
      </dsp:txXfrm>
    </dsp:sp>
    <dsp:sp modelId="{47FC737A-FADB-4512-AD46-8AD46FEE28CC}">
      <dsp:nvSpPr>
        <dsp:cNvPr id="0" name=""/>
        <dsp:cNvSpPr/>
      </dsp:nvSpPr>
      <dsp:spPr>
        <a:xfrm>
          <a:off x="2504063" y="1965555"/>
          <a:ext cx="59864" cy="5986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190982-B898-46FE-A090-DC6C1D5A9053}">
      <dsp:nvSpPr>
        <dsp:cNvPr id="0" name=""/>
        <dsp:cNvSpPr/>
      </dsp:nvSpPr>
      <dsp:spPr>
        <a:xfrm>
          <a:off x="2939298" y="2753772"/>
          <a:ext cx="5066280" cy="68046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5570" tIns="115570" rIns="115570" bIns="115570" numCol="1" spcCol="1270" anchor="ctr" anchorCtr="0">
          <a:noAutofit/>
        </a:bodyPr>
        <a:lstStyle/>
        <a:p>
          <a:pPr marL="0" lvl="0" indent="0" algn="l" defTabSz="577850">
            <a:lnSpc>
              <a:spcPct val="90000"/>
            </a:lnSpc>
            <a:spcBef>
              <a:spcPct val="0"/>
            </a:spcBef>
            <a:spcAft>
              <a:spcPct val="35000"/>
            </a:spcAft>
            <a:buNone/>
          </a:pPr>
          <a:r>
            <a:rPr lang="en-US" sz="1300" kern="1200">
              <a:solidFill>
                <a:schemeClr val="accent4"/>
              </a:solidFill>
              <a:latin typeface="Franklin Gothic Medium" panose="020B0603020102020204"/>
            </a:rPr>
            <a:t>Understanding the daily workflows of Judicial Officers and boosting productivity and efficiency by suggesting relevant AI Tools</a:t>
          </a:r>
          <a:endParaRPr lang="en-US" sz="1300" kern="1200">
            <a:solidFill>
              <a:schemeClr val="accent4"/>
            </a:solidFill>
          </a:endParaRPr>
        </a:p>
      </dsp:txBody>
      <dsp:txXfrm>
        <a:off x="2972515" y="2786989"/>
        <a:ext cx="4999846" cy="614027"/>
      </dsp:txXfrm>
    </dsp:sp>
    <dsp:sp modelId="{E9561511-B01C-41DC-9FE2-768440AA107F}">
      <dsp:nvSpPr>
        <dsp:cNvPr id="0" name=""/>
        <dsp:cNvSpPr/>
      </dsp:nvSpPr>
      <dsp:spPr>
        <a:xfrm>
          <a:off x="5472438" y="1995487"/>
          <a:ext cx="0" cy="758285"/>
        </a:xfrm>
        <a:prstGeom prst="line">
          <a:avLst/>
        </a:prstGeom>
        <a:noFill/>
        <a:ln w="635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21CDC581-D260-45E3-9265-AA207BC56777}">
      <dsp:nvSpPr>
        <dsp:cNvPr id="0" name=""/>
        <dsp:cNvSpPr/>
      </dsp:nvSpPr>
      <dsp:spPr>
        <a:xfrm>
          <a:off x="6181717" y="2143153"/>
          <a:ext cx="4458327" cy="450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66750" rtl="0">
            <a:lnSpc>
              <a:spcPct val="90000"/>
            </a:lnSpc>
            <a:spcBef>
              <a:spcPct val="0"/>
            </a:spcBef>
            <a:spcAft>
              <a:spcPct val="35000"/>
            </a:spcAft>
            <a:buNone/>
            <a:defRPr b="1"/>
          </a:pPr>
          <a:r>
            <a:rPr lang="en-US" sz="1500" kern="1200">
              <a:latin typeface="Franklin Gothic Medium" panose="020B0603020102020204"/>
            </a:rPr>
            <a:t>Phase 3 : Identification &amp; Credibility of AI Generated Content </a:t>
          </a:r>
        </a:p>
      </dsp:txBody>
      <dsp:txXfrm>
        <a:off x="6181717" y="2143153"/>
        <a:ext cx="4458327" cy="450980"/>
      </dsp:txXfrm>
    </dsp:sp>
    <dsp:sp modelId="{392C6465-A474-4695-A761-28EBD89D726E}">
      <dsp:nvSpPr>
        <dsp:cNvPr id="0" name=""/>
        <dsp:cNvSpPr/>
      </dsp:nvSpPr>
      <dsp:spPr>
        <a:xfrm>
          <a:off x="5442506" y="1965555"/>
          <a:ext cx="59864" cy="5986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68B5A7-5209-4D96-B52F-A6FF94F8772F}">
      <dsp:nvSpPr>
        <dsp:cNvPr id="0" name=""/>
        <dsp:cNvSpPr/>
      </dsp:nvSpPr>
      <dsp:spPr>
        <a:xfrm>
          <a:off x="5877740" y="556741"/>
          <a:ext cx="5066280" cy="68046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5570" tIns="115570" rIns="115570" bIns="115570" numCol="1" spcCol="1270" anchor="ctr" anchorCtr="0">
          <a:noAutofit/>
        </a:bodyPr>
        <a:lstStyle/>
        <a:p>
          <a:pPr marL="0" lvl="0" indent="0" algn="l" defTabSz="577850">
            <a:lnSpc>
              <a:spcPct val="90000"/>
            </a:lnSpc>
            <a:spcBef>
              <a:spcPct val="0"/>
            </a:spcBef>
            <a:spcAft>
              <a:spcPct val="35000"/>
            </a:spcAft>
            <a:buNone/>
          </a:pPr>
          <a:r>
            <a:rPr lang="en-US" sz="1300" b="0" kern="1200">
              <a:solidFill>
                <a:schemeClr val="accent4"/>
              </a:solidFill>
              <a:latin typeface="Franklin Gothic Medium" panose="020B0603020102020204"/>
            </a:rPr>
            <a:t>Two Pronged objectives -&gt; Fact Checking AI Generated Text, References </a:t>
          </a:r>
          <a:r>
            <a:rPr lang="en-US" sz="1300" b="0" kern="1200" err="1">
              <a:solidFill>
                <a:schemeClr val="accent4"/>
              </a:solidFill>
              <a:latin typeface="Franklin Gothic Medium" panose="020B0603020102020204"/>
            </a:rPr>
            <a:t>etc</a:t>
          </a:r>
          <a:r>
            <a:rPr lang="en-US" sz="1300" b="0" kern="1200">
              <a:solidFill>
                <a:schemeClr val="accent4"/>
              </a:solidFill>
              <a:latin typeface="Franklin Gothic Medium" panose="020B0603020102020204"/>
            </a:rPr>
            <a:t> &amp; Identifying AI Generated Audio, Video, Images</a:t>
          </a:r>
          <a:endParaRPr lang="en-US" sz="1300" b="0" kern="1200">
            <a:solidFill>
              <a:schemeClr val="accent4"/>
            </a:solidFill>
          </a:endParaRPr>
        </a:p>
      </dsp:txBody>
      <dsp:txXfrm>
        <a:off x="5910957" y="589958"/>
        <a:ext cx="4999846" cy="614027"/>
      </dsp:txXfrm>
    </dsp:sp>
    <dsp:sp modelId="{F22FF3B1-0F77-4792-BD2F-FF7B5F538A71}">
      <dsp:nvSpPr>
        <dsp:cNvPr id="0" name=""/>
        <dsp:cNvSpPr/>
      </dsp:nvSpPr>
      <dsp:spPr>
        <a:xfrm>
          <a:off x="8410881" y="1237202"/>
          <a:ext cx="0" cy="758285"/>
        </a:xfrm>
        <a:prstGeom prst="line">
          <a:avLst/>
        </a:prstGeom>
        <a:noFill/>
        <a:ln w="635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295B946-1ADC-4161-9DB6-894A7CAE9364}">
      <dsp:nvSpPr>
        <dsp:cNvPr id="0" name=""/>
        <dsp:cNvSpPr/>
      </dsp:nvSpPr>
      <dsp:spPr>
        <a:xfrm>
          <a:off x="8380949" y="1965555"/>
          <a:ext cx="59864" cy="5986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27430A-22B7-4868-8B5D-9B8474610339}">
      <dsp:nvSpPr>
        <dsp:cNvPr id="0" name=""/>
        <dsp:cNvSpPr/>
      </dsp:nvSpPr>
      <dsp:spPr>
        <a:xfrm>
          <a:off x="837172" y="1684"/>
          <a:ext cx="2202113" cy="1321268"/>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b="1" kern="1200">
              <a:latin typeface="Franklin Gothic Book"/>
            </a:rPr>
            <a:t>Understanding Artificial Intelligence: A Primer for the Judiciary</a:t>
          </a:r>
          <a:endParaRPr lang="en-US" sz="1800" kern="1200">
            <a:latin typeface="Franklin Gothic Book"/>
          </a:endParaRPr>
        </a:p>
      </dsp:txBody>
      <dsp:txXfrm>
        <a:off x="837172" y="1684"/>
        <a:ext cx="2202113" cy="1321268"/>
      </dsp:txXfrm>
    </dsp:sp>
    <dsp:sp modelId="{553C4FFC-67A8-4D16-99D1-7EA8D43A53AB}">
      <dsp:nvSpPr>
        <dsp:cNvPr id="0" name=""/>
        <dsp:cNvSpPr/>
      </dsp:nvSpPr>
      <dsp:spPr>
        <a:xfrm>
          <a:off x="3259497" y="1684"/>
          <a:ext cx="2202113" cy="1321268"/>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b="1" kern="1200">
              <a:latin typeface="Franklin Gothic Book"/>
            </a:rPr>
            <a:t>AI Tooling &amp; Common Use Cases Across Industries</a:t>
          </a:r>
          <a:endParaRPr lang="en-US" sz="1800" kern="1200">
            <a:latin typeface="Franklin Gothic Book"/>
          </a:endParaRPr>
        </a:p>
      </dsp:txBody>
      <dsp:txXfrm>
        <a:off x="3259497" y="1684"/>
        <a:ext cx="2202113" cy="1321268"/>
      </dsp:txXfrm>
    </dsp:sp>
    <dsp:sp modelId="{08DE5986-E5EA-479D-981A-ABE0E7389EA1}">
      <dsp:nvSpPr>
        <dsp:cNvPr id="0" name=""/>
        <dsp:cNvSpPr/>
      </dsp:nvSpPr>
      <dsp:spPr>
        <a:xfrm>
          <a:off x="837172" y="1543163"/>
          <a:ext cx="2202113" cy="1321268"/>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b="1" kern="1200">
              <a:latin typeface="Franklin Gothic Book"/>
            </a:rPr>
            <a:t>The Promise &amp; Perils of AI in the Judiciary</a:t>
          </a:r>
          <a:endParaRPr lang="en-US" sz="1800" kern="1200">
            <a:latin typeface="Franklin Gothic Book"/>
          </a:endParaRPr>
        </a:p>
      </dsp:txBody>
      <dsp:txXfrm>
        <a:off x="837172" y="1543163"/>
        <a:ext cx="2202113" cy="1321268"/>
      </dsp:txXfrm>
    </dsp:sp>
    <dsp:sp modelId="{49D10398-5900-43BA-B129-BF790C972515}">
      <dsp:nvSpPr>
        <dsp:cNvPr id="0" name=""/>
        <dsp:cNvSpPr/>
      </dsp:nvSpPr>
      <dsp:spPr>
        <a:xfrm>
          <a:off x="3259497" y="1543163"/>
          <a:ext cx="2202113" cy="1321268"/>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b="1" kern="1200">
              <a:latin typeface="Franklin Gothic Book"/>
            </a:rPr>
            <a:t>AI: Enhancing Judicial Efficiency and Access to Justice</a:t>
          </a:r>
          <a:endParaRPr lang="en-US" sz="1800" kern="1200">
            <a:latin typeface="Franklin Gothic Book"/>
          </a:endParaRPr>
        </a:p>
      </dsp:txBody>
      <dsp:txXfrm>
        <a:off x="3259497" y="1543163"/>
        <a:ext cx="2202113" cy="1321268"/>
      </dsp:txXfrm>
    </dsp:sp>
    <dsp:sp modelId="{E755261E-BB57-4CC4-B0F9-98C39249AF08}">
      <dsp:nvSpPr>
        <dsp:cNvPr id="0" name=""/>
        <dsp:cNvSpPr/>
      </dsp:nvSpPr>
      <dsp:spPr>
        <a:xfrm>
          <a:off x="837172" y="3084643"/>
          <a:ext cx="2202113" cy="1321268"/>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b="1" kern="1200">
              <a:latin typeface="Franklin Gothic Book"/>
            </a:rPr>
            <a:t>Prompt Engineering for Judges</a:t>
          </a:r>
          <a:endParaRPr lang="en-US" sz="1800" b="0" kern="1200">
            <a:latin typeface="Franklin Gothic Book"/>
          </a:endParaRPr>
        </a:p>
      </dsp:txBody>
      <dsp:txXfrm>
        <a:off x="837172" y="3084643"/>
        <a:ext cx="2202113" cy="1321268"/>
      </dsp:txXfrm>
    </dsp:sp>
    <dsp:sp modelId="{2B0A520C-E3ED-49FB-951F-DF3A4F0937E8}">
      <dsp:nvSpPr>
        <dsp:cNvPr id="0" name=""/>
        <dsp:cNvSpPr/>
      </dsp:nvSpPr>
      <dsp:spPr>
        <a:xfrm>
          <a:off x="3259497" y="3084643"/>
          <a:ext cx="2202113" cy="1321268"/>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b="1" kern="1200">
              <a:latin typeface="Franklin Gothic Book"/>
            </a:rPr>
            <a:t>Hands On: Experiments with Common AI Tools</a:t>
          </a:r>
          <a:endParaRPr lang="en-US" sz="1800" kern="1200">
            <a:latin typeface="Franklin Gothic Book"/>
          </a:endParaRPr>
        </a:p>
      </dsp:txBody>
      <dsp:txXfrm>
        <a:off x="3259497" y="3084643"/>
        <a:ext cx="2202113" cy="1321268"/>
      </dsp:txXfrm>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A55EAA-D64B-A54D-9AD6-840407C79D5E}" type="datetimeFigureOut">
              <a:rPr lang="en-US" smtClean="0"/>
              <a:t>5/23/2025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8F3A2B-14A6-8F47-B753-A658CA12576A}" type="slidenum">
              <a:rPr lang="en-US" smtClean="0"/>
              <a:t>‹#›</a:t>
            </a:fld>
            <a:endParaRPr lang="en-US"/>
          </a:p>
        </p:txBody>
      </p:sp>
    </p:spTree>
    <p:extLst>
      <p:ext uri="{BB962C8B-B14F-4D97-AF65-F5344CB8AC3E}">
        <p14:creationId xmlns:p14="http://schemas.microsoft.com/office/powerpoint/2010/main" val="1617900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when we started this project, we realized it was actually pretty open-ended. There wasn’t a set scope or fixed deliverable — which honestly made it more interesting for us. It gave us the freedom to explore what AI means for the legal space and how it could actually be used in a meaningful way.</a:t>
            </a:r>
          </a:p>
          <a:p>
            <a:r>
              <a:rPr lang="en-US"/>
              <a:t>To make things clearer, we broke it down into three main problem areas. We built these from our initial conversations we had with the judges and few others involved in the </a:t>
            </a:r>
            <a:r>
              <a:rPr lang="en-US" err="1"/>
              <a:t>porject</a:t>
            </a:r>
            <a:endParaRPr lang="en-US" err="1">
              <a:ea typeface="Calibri"/>
              <a:cs typeface="Calibri"/>
            </a:endParaRPr>
          </a:p>
          <a:p>
            <a:r>
              <a:rPr lang="en-US"/>
              <a:t> </a:t>
            </a:r>
            <a:endParaRPr lang="en-US">
              <a:ea typeface="Calibri"/>
              <a:cs typeface="Calibri"/>
            </a:endParaRPr>
          </a:p>
          <a:p>
            <a:r>
              <a:rPr lang="en-US"/>
              <a:t>The </a:t>
            </a:r>
            <a:r>
              <a:rPr lang="en-US" b="1"/>
              <a:t>first</a:t>
            </a:r>
            <a:r>
              <a:rPr lang="en-US"/>
              <a:t> problem is the fear and stigma around AI. And honestly, that fear isn’t totally wrong. A lot of it comes from not knowing what these tools do or how they work .</a:t>
            </a:r>
          </a:p>
          <a:p>
            <a:r>
              <a:rPr lang="en-US"/>
              <a:t>One thing I personally feel really strongly about — and something that came up during our research too — is that even people who know </a:t>
            </a:r>
            <a:r>
              <a:rPr lang="en-US" i="1"/>
              <a:t>how</a:t>
            </a:r>
            <a:r>
              <a:rPr lang="en-US"/>
              <a:t> to use AI don’t always use it </a:t>
            </a:r>
            <a:r>
              <a:rPr lang="en-US" i="1"/>
              <a:t>responsibly</a:t>
            </a:r>
            <a:r>
              <a:rPr lang="en-US"/>
              <a:t>. Like, it’s one thing to ask ChatGPT for help writing an email. But it’s another thing to upload a full legal contract or a sensitive client memo into an AI tool just to get a summary.</a:t>
            </a:r>
            <a:endParaRPr lang="en-US">
              <a:ea typeface="Calibri"/>
              <a:cs typeface="Calibri"/>
            </a:endParaRPr>
          </a:p>
          <a:p>
            <a:r>
              <a:rPr lang="en-US"/>
              <a:t>For example, we found that people have uploaded full legal documents — with things like contract terms or client data — into tools like ChatGPT just to get a quick summary. But once you do that, you don’t really know where that data ends up. And that can lead to privacy issues or even legal trouble. So the hesitation we’re seeing isn’t just about fear — it’s also about protecting sensitive information, which makes complete sense.</a:t>
            </a:r>
            <a:endParaRPr lang="en-US">
              <a:ea typeface="Calibri"/>
              <a:cs typeface="Calibri"/>
            </a:endParaRPr>
          </a:p>
          <a:p>
            <a:r>
              <a:rPr lang="en-US"/>
              <a:t> </a:t>
            </a:r>
            <a:endParaRPr lang="en-US">
              <a:ea typeface="Calibri"/>
              <a:cs typeface="Calibri"/>
            </a:endParaRPr>
          </a:p>
          <a:p>
            <a:r>
              <a:rPr lang="en-US"/>
              <a:t>The </a:t>
            </a:r>
            <a:r>
              <a:rPr lang="en-US" b="1"/>
              <a:t>second</a:t>
            </a:r>
            <a:r>
              <a:rPr lang="en-US"/>
              <a:t> problem is more about guidance. Even if someone is open to using AI, they might not know where to start or what tools are allowed, how they can help, or where they can be safely used in a daily workflow.</a:t>
            </a:r>
            <a:endParaRPr lang="en-US">
              <a:ea typeface="Calibri"/>
              <a:cs typeface="Calibri"/>
            </a:endParaRPr>
          </a:p>
          <a:p>
            <a:r>
              <a:rPr lang="en-US"/>
              <a:t> </a:t>
            </a:r>
            <a:endParaRPr lang="en-US">
              <a:ea typeface="Calibri"/>
              <a:cs typeface="Calibri"/>
            </a:endParaRPr>
          </a:p>
          <a:p>
            <a:r>
              <a:rPr lang="en-US"/>
              <a:t>And the </a:t>
            </a:r>
            <a:r>
              <a:rPr lang="en-US" b="1"/>
              <a:t>third</a:t>
            </a:r>
            <a:r>
              <a:rPr lang="en-US"/>
              <a:t> is about AI-generated content. With tools like ChatGPT, it’s becoming easier to create emails, legal arguments, or documents — but right now there’s no easy way to identify if something was created or influenced by AI. And that leads to questions like: should AI-generated content be flagged in court? How do we verify authenticity? Does it change how we evaluate something?</a:t>
            </a:r>
            <a:endParaRPr lang="en-US">
              <a:ea typeface="Calibri"/>
              <a:cs typeface="Calibri"/>
            </a:endParaRPr>
          </a:p>
          <a:p>
            <a:r>
              <a:rPr lang="en-US"/>
              <a:t>These three areas are what we used to frame the rest of our work.</a:t>
            </a:r>
            <a:endParaRPr lang="en-US">
              <a:ea typeface="Calibri"/>
              <a:cs typeface="Calibri"/>
            </a:endParaRPr>
          </a:p>
          <a:p>
            <a:r>
              <a:rPr lang="en-US"/>
              <a:t> was generated by AI.</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988F3A2B-14A6-8F47-B753-A658CA12576A}" type="slidenum">
              <a:rPr lang="en-US" smtClean="0"/>
              <a:t>2</a:t>
            </a:fld>
            <a:endParaRPr lang="en-US"/>
          </a:p>
        </p:txBody>
      </p:sp>
    </p:spTree>
    <p:extLst>
      <p:ext uri="{BB962C8B-B14F-4D97-AF65-F5344CB8AC3E}">
        <p14:creationId xmlns:p14="http://schemas.microsoft.com/office/powerpoint/2010/main" val="2756536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2: Business Benefits</a:t>
            </a:r>
            <a:endParaRPr lang="en-US" dirty="0"/>
          </a:p>
          <a:p>
            <a:r>
              <a:rPr lang="en-US" dirty="0"/>
              <a:t>If we’re able to tackle these problems, we can create a lot of value for the judicial system.</a:t>
            </a:r>
            <a:endParaRPr lang="en-US" dirty="0">
              <a:ea typeface="Calibri"/>
              <a:cs typeface="Calibri"/>
            </a:endParaRPr>
          </a:p>
          <a:p>
            <a:endParaRPr lang="en-US" dirty="0"/>
          </a:p>
          <a:p>
            <a:r>
              <a:rPr lang="en-US" dirty="0"/>
              <a:t>First and foremost is improving the awareness around AI. Just by improving awareness we can help people feel more confident using it </a:t>
            </a:r>
            <a:r>
              <a:rPr lang="en-US" dirty="0" err="1"/>
              <a:t>sndd</a:t>
            </a:r>
            <a:r>
              <a:rPr lang="en-US" dirty="0"/>
              <a:t> Once there’s less hesitation, it opens up the chance to explore where it fits, without fear or confusion.</a:t>
            </a:r>
            <a:endParaRPr lang="en-US" dirty="0">
              <a:ea typeface="Calibri"/>
              <a:cs typeface="Calibri"/>
            </a:endParaRPr>
          </a:p>
          <a:p>
            <a:r>
              <a:rPr lang="en-US" dirty="0"/>
              <a:t>That leads to better </a:t>
            </a:r>
            <a:r>
              <a:rPr lang="en-US" b="1" dirty="0"/>
              <a:t>productivity as </a:t>
            </a:r>
            <a:r>
              <a:rPr lang="en-US" dirty="0"/>
              <a:t>AI can support research, help draft documents, or automate repetitive tasks — all of which can save time and effort.</a:t>
            </a:r>
            <a:endParaRPr lang="en-US" dirty="0">
              <a:ea typeface="Calibri"/>
              <a:cs typeface="Calibri"/>
            </a:endParaRPr>
          </a:p>
          <a:p>
            <a:r>
              <a:rPr lang="en-US" dirty="0"/>
              <a:t>It can also help reduce </a:t>
            </a:r>
            <a:r>
              <a:rPr lang="en-US" b="1" dirty="0"/>
              <a:t>risk</a:t>
            </a:r>
            <a:r>
              <a:rPr lang="en-US" dirty="0"/>
              <a:t>. If we build some best practices around how to use these tools — and how to spot AI-generated content — it lowers the chance of mistakes or misuse.</a:t>
            </a:r>
            <a:endParaRPr lang="en-US" dirty="0">
              <a:ea typeface="Calibri"/>
              <a:cs typeface="Calibri"/>
            </a:endParaRPr>
          </a:p>
          <a:p>
            <a:r>
              <a:rPr lang="en-US" dirty="0"/>
              <a:t>So the goal here isn’t just about “using AI.” It’s about doing it in a way that adds value </a:t>
            </a:r>
            <a:r>
              <a:rPr lang="en-US" i="1" dirty="0"/>
              <a:t>without introducing unnecessary risk </a:t>
            </a:r>
            <a:r>
              <a:rPr lang="en-US" i="1" dirty="0" err="1"/>
              <a:t>ann</a:t>
            </a:r>
            <a:r>
              <a:rPr lang="en-US" i="1" dirty="0"/>
              <a:t> that</a:t>
            </a:r>
            <a:r>
              <a:rPr lang="en-US" dirty="0"/>
              <a:t> it can actually support the work that’s already being done, without replacing human judgment.</a:t>
            </a:r>
            <a:endParaRPr lang="en-US" dirty="0">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988F3A2B-14A6-8F47-B753-A658CA12576A}" type="slidenum">
              <a:rPr lang="en-US" smtClean="0"/>
              <a:t>3</a:t>
            </a:fld>
            <a:endParaRPr lang="en-US"/>
          </a:p>
        </p:txBody>
      </p:sp>
    </p:spTree>
    <p:extLst>
      <p:ext uri="{BB962C8B-B14F-4D97-AF65-F5344CB8AC3E}">
        <p14:creationId xmlns:p14="http://schemas.microsoft.com/office/powerpoint/2010/main" val="865838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Of course, all of this sounds great at a high level — but to actually move forward, we had to translate these into more tangible, solvable problems. And that’s where analytics comes in.</a:t>
            </a:r>
            <a:br>
              <a:rPr lang="en-US">
                <a:ea typeface="Calibri"/>
                <a:cs typeface="+mn-lt"/>
              </a:rPr>
            </a:br>
            <a:endParaRPr lang="en-US">
              <a:ea typeface="Calibri"/>
              <a:cs typeface="Calibri"/>
            </a:endParaRPr>
          </a:p>
          <a:p>
            <a:r>
              <a:rPr lang="en-US"/>
              <a:t>For the awareness gap, we </a:t>
            </a:r>
            <a:r>
              <a:rPr lang="en-US" b="1"/>
              <a:t>looked at ways to measure familiarity</a:t>
            </a:r>
            <a:r>
              <a:rPr lang="en-US"/>
              <a:t> with AI across different roles — judges, clerks, and court staff. This helped us understand where the hesitation was coming from and where more exposure or training might be needed.</a:t>
            </a:r>
            <a:endParaRPr lang="en-US">
              <a:ea typeface="Calibri"/>
              <a:cs typeface="Calibri"/>
            </a:endParaRPr>
          </a:p>
          <a:p>
            <a:endParaRPr lang="en-US"/>
          </a:p>
          <a:p>
            <a:r>
              <a:rPr lang="en-US"/>
              <a:t>For workflow integration, we </a:t>
            </a:r>
            <a:r>
              <a:rPr lang="en-US" b="1"/>
              <a:t>analyzed some common judicial processes</a:t>
            </a:r>
            <a:r>
              <a:rPr lang="en-US"/>
              <a:t> and identified areas where AI could be safely introduced. The goal wasn’t to overhaul anything — just to see where it could help make things more efficient without interfering with legal judgment.</a:t>
            </a:r>
            <a:endParaRPr lang="en-US">
              <a:ea typeface="Calibri"/>
              <a:cs typeface="Calibri"/>
            </a:endParaRPr>
          </a:p>
          <a:p>
            <a:endParaRPr lang="en-US"/>
          </a:p>
          <a:p>
            <a:r>
              <a:rPr lang="en-US"/>
              <a:t>And for the AI-generated content concern, we </a:t>
            </a:r>
            <a:r>
              <a:rPr lang="en-US" b="1"/>
              <a:t>explored how detection could work in practice</a:t>
            </a:r>
            <a:r>
              <a:rPr lang="en-US"/>
              <a:t> — not necessarily building a complex detection system, but coming up with </a:t>
            </a:r>
            <a:r>
              <a:rPr lang="en-US" b="1"/>
              <a:t>guidelines and checkpoints</a:t>
            </a:r>
            <a:r>
              <a:rPr lang="en-US"/>
              <a:t> that could be used to flag suspicious or fully AI-generated materials.</a:t>
            </a:r>
            <a:endParaRPr lang="en-US">
              <a:ea typeface="Calibri"/>
              <a:cs typeface="Calibri"/>
            </a:endParaRPr>
          </a:p>
          <a:p>
            <a:endParaRPr lang="en-US">
              <a:ea typeface="Calibri"/>
              <a:cs typeface="Calibri"/>
            </a:endParaRPr>
          </a:p>
          <a:p>
            <a:r>
              <a:rPr lang="en-US"/>
              <a:t>So the whole idea is to take something that seems broad and a little overwhelming, and turn it into something structured and doable and ofc something that could actually support decision-making and policy in the long run.</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988F3A2B-14A6-8F47-B753-A658CA12576A}" type="slidenum">
              <a:rPr lang="en-US" smtClean="0"/>
              <a:t>4</a:t>
            </a:fld>
            <a:endParaRPr lang="en-US"/>
          </a:p>
        </p:txBody>
      </p:sp>
    </p:spTree>
    <p:extLst>
      <p:ext uri="{BB962C8B-B14F-4D97-AF65-F5344CB8AC3E}">
        <p14:creationId xmlns:p14="http://schemas.microsoft.com/office/powerpoint/2010/main" val="2325296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88F3A2B-14A6-8F47-B753-A658CA12576A}" type="slidenum">
              <a:rPr lang="en-US" smtClean="0"/>
              <a:t>43</a:t>
            </a:fld>
            <a:endParaRPr lang="en-US"/>
          </a:p>
        </p:txBody>
      </p:sp>
    </p:spTree>
    <p:extLst>
      <p:ext uri="{BB962C8B-B14F-4D97-AF65-F5344CB8AC3E}">
        <p14:creationId xmlns:p14="http://schemas.microsoft.com/office/powerpoint/2010/main" val="4568514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source Page - PPT Accessibility">
    <p:bg>
      <p:bgPr>
        <a:solidFill>
          <a:schemeClr val="accent4"/>
        </a:solidFill>
        <a:effectLst/>
      </p:bgPr>
    </p:bg>
    <p:spTree>
      <p:nvGrpSpPr>
        <p:cNvPr id="1" name=""/>
        <p:cNvGrpSpPr/>
        <p:nvPr/>
      </p:nvGrpSpPr>
      <p:grpSpPr>
        <a:xfrm>
          <a:off x="0" y="0"/>
          <a:ext cx="0" cy="0"/>
          <a:chOff x="0" y="0"/>
          <a:chExt cx="0" cy="0"/>
        </a:xfrm>
      </p:grpSpPr>
      <p:sp>
        <p:nvSpPr>
          <p:cNvPr id="3" name="PPT Accessibility"/>
          <p:cNvSpPr>
            <a:spLocks noGrp="1"/>
          </p:cNvSpPr>
          <p:nvPr>
            <p:ph type="subTitle" idx="1" hasCustomPrompt="1"/>
          </p:nvPr>
        </p:nvSpPr>
        <p:spPr>
          <a:xfrm>
            <a:off x="2667000" y="1597306"/>
            <a:ext cx="6581494" cy="1477328"/>
          </a:xfrm>
          <a:noFill/>
        </p:spPr>
        <p:txBody>
          <a:bodyPr wrap="square" lIns="0" tIns="0" rIns="0" bIns="0" anchor="t" anchorCtr="0">
            <a:spAutoFit/>
          </a:bodyPr>
          <a:lstStyle>
            <a:lvl1pPr marL="0" indent="0" algn="l">
              <a:buNone/>
              <a:defRPr lang="en-US" b="0" baseline="0" smtClean="0">
                <a:solidFill>
                  <a:schemeClr val="bg1"/>
                </a:solidFill>
                <a:effectLst/>
                <a:latin typeface="Franklin Gothic Book" panose="020B050302010202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cumin Pro" panose="020B0504020202020204" pitchFamily="34" charset="77"/>
              </a:rPr>
              <a:t>Support the Purdue University brand in your presentations by using a brand-friendly template. This template uses an accessible master layout. Please note that some changes  to the PowerPoint template could impact accessibility by those with disabilities. Follow the instructions provided by Microsoft Office to ensure that your PowerPoint presentations are accessible to all users:</a:t>
            </a:r>
          </a:p>
        </p:txBody>
      </p:sp>
      <p:sp>
        <p:nvSpPr>
          <p:cNvPr id="10" name="PPT Accessibility URL" descr="PPT Accessibility URL">
            <a:extLst>
              <a:ext uri="{FF2B5EF4-FFF2-40B4-BE49-F238E27FC236}">
                <a16:creationId xmlns:a16="http://schemas.microsoft.com/office/drawing/2014/main" id="{E7B0FF2D-DA7C-7D4D-A32C-27DF18CCFBFD}"/>
              </a:ext>
            </a:extLst>
          </p:cNvPr>
          <p:cNvSpPr>
            <a:spLocks noGrp="1"/>
          </p:cNvSpPr>
          <p:nvPr>
            <p:ph type="body" sz="quarter" idx="14" hasCustomPrompt="1"/>
          </p:nvPr>
        </p:nvSpPr>
        <p:spPr>
          <a:xfrm>
            <a:off x="2667001" y="3813008"/>
            <a:ext cx="6725194" cy="602238"/>
          </a:xfrm>
        </p:spPr>
        <p:txBody>
          <a:bodyPr lIns="0" tIns="0" rIns="0" bIns="0">
            <a:normAutofit/>
          </a:bodyPr>
          <a:lstStyle>
            <a:lvl1pPr marL="0" marR="0" indent="0" algn="l" defTabSz="457200" rtl="0" eaLnBrk="1" fontAlgn="auto" latinLnBrk="0" hangingPunct="1">
              <a:lnSpc>
                <a:spcPct val="100000"/>
              </a:lnSpc>
              <a:spcBef>
                <a:spcPts val="0"/>
              </a:spcBef>
              <a:spcAft>
                <a:spcPts val="0"/>
              </a:spcAft>
              <a:buClrTx/>
              <a:buSzTx/>
              <a:buFontTx/>
              <a:buNone/>
              <a:tabLst/>
              <a:defRPr sz="1800" b="0" i="0" normalizeH="0" baseline="0">
                <a:solidFill>
                  <a:schemeClr val="bg1"/>
                </a:solidFill>
                <a:latin typeface="Acumin Pro" panose="020B0504020202020204" pitchFamily="34" charset="77"/>
              </a:defRPr>
            </a:lvl1pPr>
          </a:lstStyle>
          <a:p>
            <a:r>
              <a:rPr lang="en-US">
                <a:solidFill>
                  <a:schemeClr val="accent1"/>
                </a:solidFill>
                <a:effectLst/>
                <a:latin typeface="Acumin Pro" panose="020B0504020202020204" pitchFamily="34" charset="77"/>
              </a:rPr>
              <a:t>https://</a:t>
            </a:r>
            <a:r>
              <a:rPr lang="en-US" err="1">
                <a:solidFill>
                  <a:schemeClr val="accent1"/>
                </a:solidFill>
                <a:effectLst/>
                <a:latin typeface="Acumin Pro" panose="020B0504020202020204" pitchFamily="34" charset="77"/>
              </a:rPr>
              <a:t>support.office.com</a:t>
            </a:r>
            <a:r>
              <a:rPr lang="en-US">
                <a:solidFill>
                  <a:schemeClr val="accent1"/>
                </a:solidFill>
                <a:effectLst/>
                <a:latin typeface="Acumin Pro" panose="020B0504020202020204" pitchFamily="34" charset="77"/>
              </a:rPr>
              <a:t>/</a:t>
            </a:r>
            <a:r>
              <a:rPr lang="en-US" err="1">
                <a:solidFill>
                  <a:schemeClr val="accent1"/>
                </a:solidFill>
                <a:effectLst/>
                <a:latin typeface="Acumin Pro" panose="020B0504020202020204" pitchFamily="34" charset="77"/>
              </a:rPr>
              <a:t>en</a:t>
            </a:r>
            <a:r>
              <a:rPr lang="en-US">
                <a:solidFill>
                  <a:schemeClr val="accent1"/>
                </a:solidFill>
                <a:effectLst/>
                <a:latin typeface="Acumin Pro" panose="020B0504020202020204" pitchFamily="34" charset="77"/>
              </a:rPr>
              <a:t>-us/article/Make-your-PowerPoint-presentations-accessible-6f7772b2-2f33-4bd2-8ca7-dae3b2b3ef25</a:t>
            </a:r>
            <a:endParaRPr lang="en-US">
              <a:solidFill>
                <a:schemeClr val="accent1"/>
              </a:solidFill>
            </a:endParaRPr>
          </a:p>
        </p:txBody>
      </p:sp>
      <p:sp>
        <p:nvSpPr>
          <p:cNvPr id="7" name="Date"/>
          <p:cNvSpPr>
            <a:spLocks noGrp="1"/>
          </p:cNvSpPr>
          <p:nvPr>
            <p:ph type="dt" sz="half" idx="10"/>
          </p:nvPr>
        </p:nvSpPr>
        <p:spPr>
          <a:xfrm>
            <a:off x="8926248" y="6220740"/>
            <a:ext cx="1021891" cy="323968"/>
          </a:xfrm>
        </p:spPr>
        <p:txBody>
          <a:bodyPr/>
          <a:lstStyle>
            <a:lvl1pPr>
              <a:defRPr>
                <a:solidFill>
                  <a:schemeClr val="bg1">
                    <a:alpha val="70000"/>
                  </a:schemeClr>
                </a:solidFill>
              </a:defRPr>
            </a:lvl1pPr>
          </a:lstStyle>
          <a:p>
            <a:fld id="{D47A9A36-4EB0-BF46-AE48-7CDA251B954B}" type="datetime1">
              <a:rPr lang="en-US" smtClean="0"/>
              <a:t>5/23/2025</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A7A6979-0714-4377-B894-6BE4C2D6E202}" type="slidenum">
              <a:rPr lang="en-US" smtClean="0"/>
              <a:pPr/>
              <a:t>‹#›</a:t>
            </a:fld>
            <a:endParaRPr lang="en-US"/>
          </a:p>
        </p:txBody>
      </p:sp>
      <p:pic>
        <p:nvPicPr>
          <p:cNvPr id="11" name="Purdue CoBrand">
            <a:extLst>
              <a:ext uri="{FF2B5EF4-FFF2-40B4-BE49-F238E27FC236}">
                <a16:creationId xmlns:a16="http://schemas.microsoft.com/office/drawing/2014/main" id="{C9CD174E-FD96-2241-A6F9-04DEE0EA8DCE}"/>
              </a:ext>
            </a:extLst>
          </p:cNvPr>
          <p:cNvPicPr>
            <a:picLocks noChangeAspect="1"/>
          </p:cNvPicPr>
          <p:nvPr userDrawn="1"/>
        </p:nvPicPr>
        <p:blipFill>
          <a:blip r:embed="rId2"/>
          <a:srcRect/>
          <a:stretch/>
        </p:blipFill>
        <p:spPr>
          <a:xfrm>
            <a:off x="1811903" y="5987080"/>
            <a:ext cx="4243984" cy="449363"/>
          </a:xfrm>
          <a:prstGeom prst="rect">
            <a:avLst/>
          </a:prstGeom>
        </p:spPr>
      </p:pic>
    </p:spTree>
    <p:extLst>
      <p:ext uri="{BB962C8B-B14F-4D97-AF65-F5344CB8AC3E}">
        <p14:creationId xmlns:p14="http://schemas.microsoft.com/office/powerpoint/2010/main" val="197306990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4032" userDrawn="1">
          <p15:clr>
            <a:srgbClr val="FBAE40"/>
          </p15:clr>
        </p15:guide>
        <p15:guide id="4" pos="5496" userDrawn="1">
          <p15:clr>
            <a:srgbClr val="FBAE40"/>
          </p15:clr>
        </p15:guide>
        <p15:guide id="5" pos="6848" userDrawn="1">
          <p15:clr>
            <a:srgbClr val="FBAE40"/>
          </p15:clr>
        </p15:guide>
        <p15:guide id="6" orient="horz" pos="4080" userDrawn="1">
          <p15:clr>
            <a:srgbClr val="FBAE40"/>
          </p15:clr>
        </p15:guide>
        <p15:guide id="7" pos="1312" userDrawn="1">
          <p15:clr>
            <a:srgbClr val="FBAE40"/>
          </p15:clr>
        </p15:guide>
        <p15:guide id="8" pos="1680" userDrawn="1">
          <p15:clr>
            <a:srgbClr val="FBAE40"/>
          </p15:clr>
        </p15:guide>
        <p15:guide id="9" pos="6264" userDrawn="1">
          <p15:clr>
            <a:srgbClr val="FBAE40"/>
          </p15:clr>
        </p15:guide>
        <p15:guide id="10" pos="6360" userDrawn="1">
          <p15:clr>
            <a:srgbClr val="FBAE40"/>
          </p15:clr>
        </p15:guide>
        <p15:guide id="11" orient="horz" pos="100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4"/>
        </a:solidFill>
        <a:effectLst/>
      </p:bgPr>
    </p:bg>
    <p:spTree>
      <p:nvGrpSpPr>
        <p:cNvPr id="1" name=""/>
        <p:cNvGrpSpPr/>
        <p:nvPr/>
      </p:nvGrpSpPr>
      <p:grpSpPr>
        <a:xfrm>
          <a:off x="0" y="0"/>
          <a:ext cx="0" cy="0"/>
          <a:chOff x="0" y="0"/>
          <a:chExt cx="0" cy="0"/>
        </a:xfrm>
      </p:grpSpPr>
      <p:sp>
        <p:nvSpPr>
          <p:cNvPr id="20" name="Black Background">
            <a:extLst>
              <a:ext uri="{FF2B5EF4-FFF2-40B4-BE49-F238E27FC236}">
                <a16:creationId xmlns:a16="http://schemas.microsoft.com/office/drawing/2014/main" id="{EACB2F0C-1C3D-CD48-AD13-7B5AD683F7C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2647199" y="1501742"/>
            <a:ext cx="6801602" cy="664797"/>
          </a:xfrm>
          <a:prstGeom prst="rect">
            <a:avLst/>
          </a:prstGeom>
          <a:noFill/>
          <a:ln w="38100">
            <a:noFill/>
          </a:ln>
        </p:spPr>
        <p:txBody>
          <a:bodyPr wrap="square" lIns="0" tIns="0" rIns="0" bIns="0" anchor="t" anchorCtr="0">
            <a:spAutoFit/>
          </a:bodyPr>
          <a:lstStyle>
            <a:lvl1pPr algn="l">
              <a:defRPr sz="4800" b="1" i="1" spc="0" baseline="0">
                <a:solidFill>
                  <a:schemeClr val="tx2"/>
                </a:solidFill>
                <a:latin typeface="Franklin Gothic Book" panose="020B0503020102020204" pitchFamily="34" charset="0"/>
              </a:defRPr>
            </a:lvl1pPr>
          </a:lstStyle>
          <a:p>
            <a:r>
              <a:rPr lang="en-US"/>
              <a:t>Title</a:t>
            </a:r>
          </a:p>
        </p:txBody>
      </p:sp>
      <p:sp>
        <p:nvSpPr>
          <p:cNvPr id="3" name="Subtitle"/>
          <p:cNvSpPr>
            <a:spLocks noGrp="1"/>
          </p:cNvSpPr>
          <p:nvPr>
            <p:ph type="subTitle" idx="1" hasCustomPrompt="1"/>
          </p:nvPr>
        </p:nvSpPr>
        <p:spPr>
          <a:xfrm>
            <a:off x="2647199" y="3429000"/>
            <a:ext cx="6801603" cy="336015"/>
          </a:xfrm>
          <a:noFill/>
        </p:spPr>
        <p:txBody>
          <a:bodyPr wrap="square" lIns="0" tIns="0" rIns="0" bIns="0" anchor="t" anchorCtr="0">
            <a:spAutoFit/>
          </a:bodyPr>
          <a:lstStyle>
            <a:lvl1pPr marL="0" indent="0" algn="l">
              <a:buNone/>
              <a:defRPr sz="2200" b="1" i="0" baseline="0">
                <a:solidFill>
                  <a:schemeClr val="accent4"/>
                </a:solidFill>
                <a:latin typeface="Franklin Gothic Demi" panose="020B060302010202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a:t>
            </a:r>
          </a:p>
        </p:txBody>
      </p:sp>
      <p:sp>
        <p:nvSpPr>
          <p:cNvPr id="12" name="Date">
            <a:extLst>
              <a:ext uri="{FF2B5EF4-FFF2-40B4-BE49-F238E27FC236}">
                <a16:creationId xmlns:a16="http://schemas.microsoft.com/office/drawing/2014/main" id="{569EEC58-EAB4-064A-8F4A-AFD41D2C52E3}"/>
              </a:ext>
            </a:extLst>
          </p:cNvPr>
          <p:cNvSpPr>
            <a:spLocks noGrp="1"/>
          </p:cNvSpPr>
          <p:nvPr>
            <p:ph type="dt" sz="half" idx="10"/>
          </p:nvPr>
        </p:nvSpPr>
        <p:spPr>
          <a:xfrm>
            <a:off x="8926248" y="6220740"/>
            <a:ext cx="1021891" cy="323968"/>
          </a:xfrm>
        </p:spPr>
        <p:txBody>
          <a:bodyPr/>
          <a:lstStyle>
            <a:lvl1pPr>
              <a:defRPr>
                <a:solidFill>
                  <a:schemeClr val="accent4">
                    <a:alpha val="70000"/>
                  </a:schemeClr>
                </a:solidFill>
              </a:defRPr>
            </a:lvl1pPr>
          </a:lstStyle>
          <a:p>
            <a:fld id="{D47A9A36-4EB0-BF46-AE48-7CDA251B954B}" type="datetime1">
              <a:rPr lang="en-US" smtClean="0"/>
              <a:pPr/>
              <a:t>5/23/2025</a:t>
            </a:fld>
            <a:endParaRPr lang="en-US"/>
          </a:p>
        </p:txBody>
      </p:sp>
      <p:sp>
        <p:nvSpPr>
          <p:cNvPr id="14" name="Slide Number">
            <a:extLst>
              <a:ext uri="{FF2B5EF4-FFF2-40B4-BE49-F238E27FC236}">
                <a16:creationId xmlns:a16="http://schemas.microsoft.com/office/drawing/2014/main" id="{F5536D05-EE19-B94F-AEFA-CBB9C74BE38E}"/>
              </a:ext>
            </a:extLst>
          </p:cNvPr>
          <p:cNvSpPr>
            <a:spLocks noGrp="1"/>
          </p:cNvSpPr>
          <p:nvPr>
            <p:ph type="sldNum" sz="quarter" idx="12"/>
          </p:nvPr>
        </p:nvSpPr>
        <p:spPr>
          <a:xfrm>
            <a:off x="10096500" y="6200875"/>
            <a:ext cx="487680" cy="365760"/>
          </a:xfrm>
        </p:spPr>
        <p:txBody>
          <a:bodyPr/>
          <a:lstStyle>
            <a:lvl1pPr>
              <a:defRPr>
                <a:solidFill>
                  <a:schemeClr val="accent4"/>
                </a:solidFill>
              </a:defRPr>
            </a:lvl1pPr>
          </a:lstStyle>
          <a:p>
            <a:fld id="{8A7A6979-0714-4377-B894-6BE4C2D6E202}" type="slidenum">
              <a:rPr lang="en-US" smtClean="0"/>
              <a:pPr/>
              <a:t>‹#›</a:t>
            </a:fld>
            <a:endParaRPr lang="en-US"/>
          </a:p>
        </p:txBody>
      </p:sp>
      <p:cxnSp>
        <p:nvCxnSpPr>
          <p:cNvPr id="16" name="Line 1">
            <a:extLst>
              <a:ext uri="{FF2B5EF4-FFF2-40B4-BE49-F238E27FC236}">
                <a16:creationId xmlns:a16="http://schemas.microsoft.com/office/drawing/2014/main" id="{6A4A8F82-5B38-7048-AC2C-C6614B1C1F87}"/>
              </a:ext>
            </a:extLst>
          </p:cNvPr>
          <p:cNvCxnSpPr/>
          <p:nvPr userDrawn="1"/>
        </p:nvCxnSpPr>
        <p:spPr>
          <a:xfrm>
            <a:off x="1281648"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Line 2">
            <a:extLst>
              <a:ext uri="{FF2B5EF4-FFF2-40B4-BE49-F238E27FC236}">
                <a16:creationId xmlns:a16="http://schemas.microsoft.com/office/drawing/2014/main" id="{8D8B04B8-2399-454A-B669-A05BD4291FE0}"/>
              </a:ext>
            </a:extLst>
          </p:cNvPr>
          <p:cNvCxnSpPr>
            <a:cxnSpLocks/>
          </p:cNvCxnSpPr>
          <p:nvPr userDrawn="1"/>
        </p:nvCxnSpPr>
        <p:spPr>
          <a:xfrm>
            <a:off x="8724900"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Line 3">
            <a:extLst>
              <a:ext uri="{FF2B5EF4-FFF2-40B4-BE49-F238E27FC236}">
                <a16:creationId xmlns:a16="http://schemas.microsoft.com/office/drawing/2014/main" id="{E7D4788F-092F-E04C-9AB1-9F6377412706}"/>
              </a:ext>
            </a:extLst>
          </p:cNvPr>
          <p:cNvCxnSpPr>
            <a:cxnSpLocks/>
          </p:cNvCxnSpPr>
          <p:nvPr userDrawn="1"/>
        </p:nvCxnSpPr>
        <p:spPr>
          <a:xfrm>
            <a:off x="10880901"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urdue CoBrand">
            <a:extLst>
              <a:ext uri="{FF2B5EF4-FFF2-40B4-BE49-F238E27FC236}">
                <a16:creationId xmlns:a16="http://schemas.microsoft.com/office/drawing/2014/main" id="{35863FF8-FC78-8245-B0B0-E1D4313A3AF5}"/>
              </a:ext>
            </a:extLst>
          </p:cNvPr>
          <p:cNvPicPr>
            <a:picLocks noChangeAspect="1"/>
          </p:cNvPicPr>
          <p:nvPr userDrawn="1"/>
        </p:nvPicPr>
        <p:blipFill>
          <a:blip r:embed="rId2"/>
          <a:srcRect/>
          <a:stretch/>
        </p:blipFill>
        <p:spPr>
          <a:xfrm>
            <a:off x="1811903" y="5987081"/>
            <a:ext cx="4243984" cy="449363"/>
          </a:xfrm>
          <a:prstGeom prst="rect">
            <a:avLst/>
          </a:prstGeom>
        </p:spPr>
      </p:pic>
    </p:spTree>
    <p:extLst>
      <p:ext uri="{BB962C8B-B14F-4D97-AF65-F5344CB8AC3E}">
        <p14:creationId xmlns:p14="http://schemas.microsoft.com/office/powerpoint/2010/main" val="246350217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960">
          <p15:clr>
            <a:srgbClr val="FBAE40"/>
          </p15:clr>
        </p15:guide>
        <p15:guide id="4" pos="5952">
          <p15:clr>
            <a:srgbClr val="FBAE40"/>
          </p15:clr>
        </p15:guide>
        <p15:guide id="5" pos="6848">
          <p15:clr>
            <a:srgbClr val="FBAE40"/>
          </p15:clr>
        </p15:guide>
        <p15:guide id="6" orient="horz" pos="4080">
          <p15:clr>
            <a:srgbClr val="FBAE40"/>
          </p15:clr>
        </p15:guide>
        <p15:guide id="7" pos="165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 Copy">
    <p:bg>
      <p:bgPr>
        <a:solidFill>
          <a:schemeClr val="accent4"/>
        </a:solidFill>
        <a:effectLst/>
      </p:bgPr>
    </p:bg>
    <p:spTree>
      <p:nvGrpSpPr>
        <p:cNvPr id="1" name=""/>
        <p:cNvGrpSpPr/>
        <p:nvPr/>
      </p:nvGrpSpPr>
      <p:grpSpPr>
        <a:xfrm>
          <a:off x="0" y="0"/>
          <a:ext cx="0" cy="0"/>
          <a:chOff x="0" y="0"/>
          <a:chExt cx="0" cy="0"/>
        </a:xfrm>
      </p:grpSpPr>
      <p:sp>
        <p:nvSpPr>
          <p:cNvPr id="26" name="Black Bar">
            <a:extLst>
              <a:ext uri="{FF2B5EF4-FFF2-40B4-BE49-F238E27FC236}">
                <a16:creationId xmlns:a16="http://schemas.microsoft.com/office/drawing/2014/main" id="{A66A797F-CC2D-F24E-8D26-8632FDB68C4C}"/>
              </a:ext>
            </a:extLst>
          </p:cNvPr>
          <p:cNvSpPr/>
          <p:nvPr userDrawn="1"/>
        </p:nvSpPr>
        <p:spPr>
          <a:xfrm>
            <a:off x="1773864" y="0"/>
            <a:ext cx="9884736" cy="908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2107520" y="437030"/>
            <a:ext cx="7988980" cy="332399"/>
          </a:xfrm>
          <a:prstGeom prst="rect">
            <a:avLst/>
          </a:prstGeom>
          <a:noFill/>
          <a:ln w="38100">
            <a:noFill/>
          </a:ln>
        </p:spPr>
        <p:txBody>
          <a:bodyPr wrap="square" lIns="0" tIns="0" rIns="0" bIns="0" anchor="t" anchorCtr="0">
            <a:spAutoFit/>
          </a:bodyPr>
          <a:lstStyle>
            <a:lvl1pPr algn="l">
              <a:defRPr sz="2400" b="1" i="1" cap="none" spc="0" baseline="0">
                <a:solidFill>
                  <a:schemeClr val="tx2"/>
                </a:solidFill>
                <a:latin typeface="Franklin Gothic Book" panose="020B0503020102020204" pitchFamily="34" charset="0"/>
              </a:defRPr>
            </a:lvl1pPr>
          </a:lstStyle>
          <a:p>
            <a:r>
              <a:rPr lang="en-US"/>
              <a:t>Title</a:t>
            </a:r>
          </a:p>
        </p:txBody>
      </p:sp>
      <p:sp>
        <p:nvSpPr>
          <p:cNvPr id="3" name="Subhead"/>
          <p:cNvSpPr>
            <a:spLocks noGrp="1"/>
          </p:cNvSpPr>
          <p:nvPr>
            <p:ph type="subTitle" idx="1" hasCustomPrompt="1"/>
          </p:nvPr>
        </p:nvSpPr>
        <p:spPr>
          <a:xfrm>
            <a:off x="2107518" y="1345167"/>
            <a:ext cx="7988982" cy="276999"/>
          </a:xfrm>
          <a:noFill/>
        </p:spPr>
        <p:txBody>
          <a:bodyPr wrap="square" lIns="0" tIns="0" rIns="0" bIns="0" anchor="t" anchorCtr="0">
            <a:spAutoFit/>
          </a:bodyPr>
          <a:lstStyle>
            <a:lvl1pPr marL="0" indent="0" algn="l">
              <a:buNone/>
              <a:defRPr sz="1800" b="1" i="0" baseline="0">
                <a:solidFill>
                  <a:schemeClr val="accent2"/>
                </a:solidFill>
                <a:latin typeface="Franklin Gothic Book" panose="020B050302010202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Subhead</a:t>
            </a:r>
          </a:p>
        </p:txBody>
      </p:sp>
      <p:sp>
        <p:nvSpPr>
          <p:cNvPr id="25" name="Body Text">
            <a:extLst>
              <a:ext uri="{FF2B5EF4-FFF2-40B4-BE49-F238E27FC236}">
                <a16:creationId xmlns:a16="http://schemas.microsoft.com/office/drawing/2014/main" id="{9F798712-4535-8340-942F-27FFD5E3FE9B}"/>
              </a:ext>
            </a:extLst>
          </p:cNvPr>
          <p:cNvSpPr>
            <a:spLocks noGrp="1"/>
          </p:cNvSpPr>
          <p:nvPr>
            <p:ph type="body" sz="quarter" idx="14" hasCustomPrompt="1"/>
          </p:nvPr>
        </p:nvSpPr>
        <p:spPr>
          <a:xfrm>
            <a:off x="2666056" y="1917389"/>
            <a:ext cx="7366000"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600" b="0" i="0" normalizeH="0" baseline="0">
                <a:solidFill>
                  <a:schemeClr val="bg1"/>
                </a:solidFill>
                <a:latin typeface="Franklin Gothic Book" panose="020B0503020102020204" pitchFamily="34" charset="0"/>
              </a:defRPr>
            </a:lvl1pPr>
          </a:lstStyle>
          <a:p>
            <a:pPr lvl="0"/>
            <a:r>
              <a:rPr lang="en-US"/>
              <a:t>Bulleted copy. Keep it short with bite-size chunks of information.</a:t>
            </a:r>
          </a:p>
          <a:p>
            <a:pPr lvl="0"/>
            <a:endParaRPr lang="en-US"/>
          </a:p>
          <a:p>
            <a:pPr lvl="0"/>
            <a:r>
              <a:rPr lang="en-US"/>
              <a:t>Bulleted copy. Keep it short with bite-size chunks of information.</a:t>
            </a:r>
          </a:p>
          <a:p>
            <a:pPr lvl="0"/>
            <a:endParaRPr lang="en-US"/>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a:t>Bulleted copy. Keep it short with bite-size chunks of information.</a:t>
            </a:r>
          </a:p>
          <a:p>
            <a:pPr lvl="0"/>
            <a:endParaRPr lang="en-US"/>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a:t>Bulleted copy. Keep it short with bite-size chunks of information.</a:t>
            </a:r>
          </a:p>
          <a:p>
            <a:pPr lvl="0"/>
            <a:endParaRPr lang="en-US"/>
          </a:p>
        </p:txBody>
      </p:sp>
      <p:sp>
        <p:nvSpPr>
          <p:cNvPr id="16" name="Date">
            <a:extLst>
              <a:ext uri="{FF2B5EF4-FFF2-40B4-BE49-F238E27FC236}">
                <a16:creationId xmlns:a16="http://schemas.microsoft.com/office/drawing/2014/main" id="{714077B3-45FB-7B43-8C19-3B82C49646B4}"/>
              </a:ext>
            </a:extLst>
          </p:cNvPr>
          <p:cNvSpPr>
            <a:spLocks noGrp="1"/>
          </p:cNvSpPr>
          <p:nvPr>
            <p:ph type="dt" sz="half" idx="10"/>
          </p:nvPr>
        </p:nvSpPr>
        <p:spPr>
          <a:xfrm>
            <a:off x="8926248" y="6220740"/>
            <a:ext cx="1021891" cy="323968"/>
          </a:xfrm>
        </p:spPr>
        <p:txBody>
          <a:bodyPr/>
          <a:lstStyle>
            <a:lvl1pPr>
              <a:defRPr>
                <a:solidFill>
                  <a:schemeClr val="bg1">
                    <a:alpha val="70000"/>
                  </a:schemeClr>
                </a:solidFill>
              </a:defRPr>
            </a:lvl1pPr>
          </a:lstStyle>
          <a:p>
            <a:fld id="{D47A9A36-4EB0-BF46-AE48-7CDA251B954B}" type="datetime1">
              <a:rPr lang="en-US" smtClean="0"/>
              <a:t>5/23/2025</a:t>
            </a:fld>
            <a:endParaRPr lang="en-US"/>
          </a:p>
        </p:txBody>
      </p:sp>
      <p:sp>
        <p:nvSpPr>
          <p:cNvPr id="17" name="Slide Number">
            <a:extLst>
              <a:ext uri="{FF2B5EF4-FFF2-40B4-BE49-F238E27FC236}">
                <a16:creationId xmlns:a16="http://schemas.microsoft.com/office/drawing/2014/main" id="{9877984E-7F57-E649-B9D9-2C2240989518}"/>
              </a:ext>
            </a:extLst>
          </p:cNvPr>
          <p:cNvSpPr>
            <a:spLocks noGrp="1"/>
          </p:cNvSpPr>
          <p:nvPr>
            <p:ph type="sldNum" sz="quarter" idx="12"/>
          </p:nvPr>
        </p:nvSpPr>
        <p:spPr>
          <a:xfrm>
            <a:off x="10096500" y="6200875"/>
            <a:ext cx="487680" cy="365760"/>
          </a:xfrm>
        </p:spPr>
        <p:txBody>
          <a:bodyPr/>
          <a:lstStyle>
            <a:lvl1pPr>
              <a:defRPr>
                <a:solidFill>
                  <a:schemeClr val="bg1"/>
                </a:solidFill>
              </a:defRPr>
            </a:lvl1pPr>
          </a:lstStyle>
          <a:p>
            <a:fld id="{8A7A6979-0714-4377-B894-6BE4C2D6E202}" type="slidenum">
              <a:rPr lang="en-US" smtClean="0"/>
              <a:pPr/>
              <a:t>‹#›</a:t>
            </a:fld>
            <a:endParaRPr lang="en-US"/>
          </a:p>
        </p:txBody>
      </p:sp>
      <p:pic>
        <p:nvPicPr>
          <p:cNvPr id="11" name="Purdue CoBrand">
            <a:extLst>
              <a:ext uri="{FF2B5EF4-FFF2-40B4-BE49-F238E27FC236}">
                <a16:creationId xmlns:a16="http://schemas.microsoft.com/office/drawing/2014/main" id="{7819D8BA-413A-6641-B706-270206BA2A7C}"/>
              </a:ext>
            </a:extLst>
          </p:cNvPr>
          <p:cNvPicPr>
            <a:picLocks noChangeAspect="1"/>
          </p:cNvPicPr>
          <p:nvPr userDrawn="1"/>
        </p:nvPicPr>
        <p:blipFill>
          <a:blip r:embed="rId2"/>
          <a:srcRect/>
          <a:stretch/>
        </p:blipFill>
        <p:spPr>
          <a:xfrm>
            <a:off x="1811903" y="5987080"/>
            <a:ext cx="4243984" cy="449363"/>
          </a:xfrm>
          <a:prstGeom prst="rect">
            <a:avLst/>
          </a:prstGeom>
        </p:spPr>
      </p:pic>
    </p:spTree>
    <p:extLst>
      <p:ext uri="{BB962C8B-B14F-4D97-AF65-F5344CB8AC3E}">
        <p14:creationId xmlns:p14="http://schemas.microsoft.com/office/powerpoint/2010/main" val="140675489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960">
          <p15:clr>
            <a:srgbClr val="FBAE40"/>
          </p15:clr>
        </p15:guide>
        <p15:guide id="4" pos="5952">
          <p15:clr>
            <a:srgbClr val="FBAE40"/>
          </p15:clr>
        </p15:guide>
        <p15:guide id="5" pos="6848">
          <p15:clr>
            <a:srgbClr val="FBAE40"/>
          </p15:clr>
        </p15:guide>
        <p15:guide id="6" orient="horz" pos="4080">
          <p15:clr>
            <a:srgbClr val="FBAE40"/>
          </p15:clr>
        </p15:guide>
        <p15:guide id="7" pos="1104">
          <p15:clr>
            <a:srgbClr val="FBAE40"/>
          </p15:clr>
        </p15:guide>
        <p15:guide id="8" pos="1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 Copy &amp; Pic/Chart">
    <p:bg>
      <p:bgPr>
        <a:solidFill>
          <a:schemeClr val="accent4"/>
        </a:solidFill>
        <a:effectLst/>
      </p:bgPr>
    </p:bg>
    <p:spTree>
      <p:nvGrpSpPr>
        <p:cNvPr id="1" name=""/>
        <p:cNvGrpSpPr/>
        <p:nvPr/>
      </p:nvGrpSpPr>
      <p:grpSpPr>
        <a:xfrm>
          <a:off x="0" y="0"/>
          <a:ext cx="0" cy="0"/>
          <a:chOff x="0" y="0"/>
          <a:chExt cx="0" cy="0"/>
        </a:xfrm>
      </p:grpSpPr>
      <p:sp>
        <p:nvSpPr>
          <p:cNvPr id="24" name="Black Bar">
            <a:extLst>
              <a:ext uri="{FF2B5EF4-FFF2-40B4-BE49-F238E27FC236}">
                <a16:creationId xmlns:a16="http://schemas.microsoft.com/office/drawing/2014/main" id="{0AE71379-F4D3-D147-9F20-2FE1D74B2D32}"/>
              </a:ext>
            </a:extLst>
          </p:cNvPr>
          <p:cNvSpPr/>
          <p:nvPr userDrawn="1"/>
        </p:nvSpPr>
        <p:spPr>
          <a:xfrm>
            <a:off x="1773864" y="0"/>
            <a:ext cx="9884736" cy="908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 name="Title">
            <a:extLst>
              <a:ext uri="{FF2B5EF4-FFF2-40B4-BE49-F238E27FC236}">
                <a16:creationId xmlns:a16="http://schemas.microsoft.com/office/drawing/2014/main" id="{D4CA7DB8-4B5A-E34E-9870-26F61BD3E47D}"/>
              </a:ext>
            </a:extLst>
          </p:cNvPr>
          <p:cNvSpPr>
            <a:spLocks noGrp="1"/>
          </p:cNvSpPr>
          <p:nvPr>
            <p:ph type="ctrTitle" hasCustomPrompt="1"/>
          </p:nvPr>
        </p:nvSpPr>
        <p:spPr bwMode="blackWhite">
          <a:xfrm>
            <a:off x="2107520" y="437030"/>
            <a:ext cx="7988978" cy="332399"/>
          </a:xfrm>
          <a:prstGeom prst="rect">
            <a:avLst/>
          </a:prstGeom>
          <a:noFill/>
          <a:ln w="38100">
            <a:noFill/>
          </a:ln>
        </p:spPr>
        <p:txBody>
          <a:bodyPr wrap="square" lIns="0" tIns="0" rIns="0" bIns="0" anchor="t" anchorCtr="0">
            <a:spAutoFit/>
          </a:bodyPr>
          <a:lstStyle>
            <a:lvl1pPr algn="l">
              <a:defRPr sz="2400" b="1" i="1" cap="none" spc="0" baseline="0">
                <a:solidFill>
                  <a:schemeClr val="tx2"/>
                </a:solidFill>
                <a:latin typeface="Franklin Gothic Book" panose="020B0503020102020204" pitchFamily="34" charset="0"/>
              </a:defRPr>
            </a:lvl1pPr>
          </a:lstStyle>
          <a:p>
            <a:r>
              <a:rPr lang="en-US"/>
              <a:t>Title</a:t>
            </a:r>
          </a:p>
        </p:txBody>
      </p:sp>
      <p:sp>
        <p:nvSpPr>
          <p:cNvPr id="26" name="Subhead">
            <a:extLst>
              <a:ext uri="{FF2B5EF4-FFF2-40B4-BE49-F238E27FC236}">
                <a16:creationId xmlns:a16="http://schemas.microsoft.com/office/drawing/2014/main" id="{1DF492DD-020D-4A41-BFE4-1758A1DC7221}"/>
              </a:ext>
            </a:extLst>
          </p:cNvPr>
          <p:cNvSpPr>
            <a:spLocks noGrp="1"/>
          </p:cNvSpPr>
          <p:nvPr>
            <p:ph type="subTitle" idx="1" hasCustomPrompt="1"/>
          </p:nvPr>
        </p:nvSpPr>
        <p:spPr>
          <a:xfrm>
            <a:off x="2107518" y="1345167"/>
            <a:ext cx="7988980" cy="276999"/>
          </a:xfrm>
          <a:noFill/>
        </p:spPr>
        <p:txBody>
          <a:bodyPr wrap="square" lIns="0" tIns="0" rIns="0" bIns="0" anchor="t" anchorCtr="0">
            <a:spAutoFit/>
          </a:bodyPr>
          <a:lstStyle>
            <a:lvl1pPr marL="0" indent="0" algn="l">
              <a:buNone/>
              <a:defRPr sz="1800" b="1" i="0" baseline="0">
                <a:solidFill>
                  <a:schemeClr val="accent2"/>
                </a:solidFill>
                <a:latin typeface="Franklin Gothic Book" panose="020B050302010202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Subhead</a:t>
            </a:r>
          </a:p>
        </p:txBody>
      </p:sp>
      <p:sp>
        <p:nvSpPr>
          <p:cNvPr id="19" name="Body Text">
            <a:extLst>
              <a:ext uri="{FF2B5EF4-FFF2-40B4-BE49-F238E27FC236}">
                <a16:creationId xmlns:a16="http://schemas.microsoft.com/office/drawing/2014/main" id="{4B5CCD19-DE21-294C-8B0B-3103725AE082}"/>
              </a:ext>
            </a:extLst>
          </p:cNvPr>
          <p:cNvSpPr>
            <a:spLocks noGrp="1"/>
          </p:cNvSpPr>
          <p:nvPr>
            <p:ph type="body" sz="quarter" idx="14" hasCustomPrompt="1"/>
          </p:nvPr>
        </p:nvSpPr>
        <p:spPr>
          <a:xfrm>
            <a:off x="2665914" y="1917389"/>
            <a:ext cx="4081046"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600" b="0" i="0" normalizeH="0" baseline="0">
                <a:solidFill>
                  <a:schemeClr val="bg1"/>
                </a:solidFill>
                <a:latin typeface="Franklin Gothic Book" panose="020B0503020102020204" pitchFamily="34" charset="0"/>
              </a:defRPr>
            </a:lvl1pPr>
          </a:lstStyle>
          <a:p>
            <a:pPr lvl="0"/>
            <a:r>
              <a:rPr lang="en-US"/>
              <a:t>Bulleted copy. Keep it short with bite-size chunks of information.</a:t>
            </a:r>
          </a:p>
          <a:p>
            <a:pPr lvl="0"/>
            <a:endParaRPr lang="en-US"/>
          </a:p>
          <a:p>
            <a:pPr lvl="0"/>
            <a:r>
              <a:rPr lang="en-US"/>
              <a:t>Bulleted copy. Keep it short with bite-size chunks of information.</a:t>
            </a:r>
          </a:p>
          <a:p>
            <a:pPr lvl="0"/>
            <a:endParaRPr lang="en-US"/>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a:t>Bulleted copy. Keep it short with bite-size chunks of information.</a:t>
            </a:r>
          </a:p>
          <a:p>
            <a:pPr lvl="0"/>
            <a:endParaRPr lang="en-US"/>
          </a:p>
          <a:p>
            <a:pPr lvl="0"/>
            <a:endParaRPr lang="en-US"/>
          </a:p>
        </p:txBody>
      </p:sp>
      <p:sp>
        <p:nvSpPr>
          <p:cNvPr id="10" name="Picture or Chart" descr="Picture or Chart">
            <a:extLst>
              <a:ext uri="{FF2B5EF4-FFF2-40B4-BE49-F238E27FC236}">
                <a16:creationId xmlns:a16="http://schemas.microsoft.com/office/drawing/2014/main" id="{699BD747-48B6-2547-8F7C-25A44594F612}"/>
              </a:ext>
            </a:extLst>
          </p:cNvPr>
          <p:cNvSpPr>
            <a:spLocks noGrp="1"/>
          </p:cNvSpPr>
          <p:nvPr>
            <p:ph sz="quarter" idx="13" hasCustomPrompt="1"/>
          </p:nvPr>
        </p:nvSpPr>
        <p:spPr>
          <a:xfrm>
            <a:off x="7093131" y="1920876"/>
            <a:ext cx="4561597" cy="2982913"/>
          </a:xfrm>
          <a:solidFill>
            <a:schemeClr val="accent4"/>
          </a:solidFill>
        </p:spPr>
        <p:txBody>
          <a:bodyPr lIns="0" tIns="0" rIns="0" bIns="0" anchor="ctr" anchorCtr="0"/>
          <a:lstStyle>
            <a:lvl1pPr algn="ctr">
              <a:defRPr b="0" i="0">
                <a:solidFill>
                  <a:schemeClr val="bg1"/>
                </a:solidFill>
                <a:latin typeface="Acumin Pro" panose="020B0504020202020204" pitchFamily="34" charset="77"/>
              </a:defRPr>
            </a:lvl1pPr>
            <a:lvl4pPr marL="685800" indent="0" algn="ctr">
              <a:buNone/>
              <a:defRPr>
                <a:solidFill>
                  <a:schemeClr val="bg1"/>
                </a:solidFill>
              </a:defRPr>
            </a:lvl4pPr>
          </a:lstStyle>
          <a:p>
            <a:pPr lvl="0"/>
            <a:r>
              <a:rPr lang="en-US"/>
              <a:t>Insert picture or chart here</a:t>
            </a:r>
          </a:p>
        </p:txBody>
      </p:sp>
      <p:sp>
        <p:nvSpPr>
          <p:cNvPr id="16" name="Date">
            <a:extLst>
              <a:ext uri="{FF2B5EF4-FFF2-40B4-BE49-F238E27FC236}">
                <a16:creationId xmlns:a16="http://schemas.microsoft.com/office/drawing/2014/main" id="{C8365B71-1339-9448-BF22-95AA51DA73FB}"/>
              </a:ext>
            </a:extLst>
          </p:cNvPr>
          <p:cNvSpPr>
            <a:spLocks noGrp="1"/>
          </p:cNvSpPr>
          <p:nvPr>
            <p:ph type="dt" sz="half" idx="10"/>
          </p:nvPr>
        </p:nvSpPr>
        <p:spPr>
          <a:xfrm>
            <a:off x="8926248" y="6220740"/>
            <a:ext cx="1021891" cy="323968"/>
          </a:xfrm>
        </p:spPr>
        <p:txBody>
          <a:bodyPr/>
          <a:lstStyle>
            <a:lvl1pPr>
              <a:defRPr>
                <a:solidFill>
                  <a:schemeClr val="bg1">
                    <a:alpha val="70000"/>
                  </a:schemeClr>
                </a:solidFill>
              </a:defRPr>
            </a:lvl1pPr>
          </a:lstStyle>
          <a:p>
            <a:fld id="{D47A9A36-4EB0-BF46-AE48-7CDA251B954B}" type="datetime1">
              <a:rPr lang="en-US" smtClean="0"/>
              <a:t>5/23/2025</a:t>
            </a:fld>
            <a:endParaRPr lang="en-US"/>
          </a:p>
        </p:txBody>
      </p:sp>
      <p:sp>
        <p:nvSpPr>
          <p:cNvPr id="17" name="Slide Number">
            <a:extLst>
              <a:ext uri="{FF2B5EF4-FFF2-40B4-BE49-F238E27FC236}">
                <a16:creationId xmlns:a16="http://schemas.microsoft.com/office/drawing/2014/main" id="{90CEF399-1C96-2B44-8CD0-34997E7B715B}"/>
              </a:ext>
            </a:extLst>
          </p:cNvPr>
          <p:cNvSpPr>
            <a:spLocks noGrp="1"/>
          </p:cNvSpPr>
          <p:nvPr>
            <p:ph type="sldNum" sz="quarter" idx="12"/>
          </p:nvPr>
        </p:nvSpPr>
        <p:spPr>
          <a:xfrm>
            <a:off x="10096500" y="6200875"/>
            <a:ext cx="487680" cy="365760"/>
          </a:xfrm>
        </p:spPr>
        <p:txBody>
          <a:bodyPr/>
          <a:lstStyle>
            <a:lvl1pPr>
              <a:defRPr>
                <a:solidFill>
                  <a:schemeClr val="bg1"/>
                </a:solidFill>
              </a:defRPr>
            </a:lvl1pPr>
          </a:lstStyle>
          <a:p>
            <a:fld id="{8A7A6979-0714-4377-B894-6BE4C2D6E202}" type="slidenum">
              <a:rPr lang="en-US" smtClean="0"/>
              <a:pPr/>
              <a:t>‹#›</a:t>
            </a:fld>
            <a:endParaRPr lang="en-US"/>
          </a:p>
        </p:txBody>
      </p:sp>
      <p:pic>
        <p:nvPicPr>
          <p:cNvPr id="12" name="Purdue CoBrand">
            <a:extLst>
              <a:ext uri="{FF2B5EF4-FFF2-40B4-BE49-F238E27FC236}">
                <a16:creationId xmlns:a16="http://schemas.microsoft.com/office/drawing/2014/main" id="{F8D8386B-0D43-664A-B6B7-C474C0595C63}"/>
              </a:ext>
            </a:extLst>
          </p:cNvPr>
          <p:cNvPicPr>
            <a:picLocks noChangeAspect="1"/>
          </p:cNvPicPr>
          <p:nvPr userDrawn="1"/>
        </p:nvPicPr>
        <p:blipFill>
          <a:blip r:embed="rId2"/>
          <a:srcRect/>
          <a:stretch/>
        </p:blipFill>
        <p:spPr>
          <a:xfrm>
            <a:off x="1811903" y="5987080"/>
            <a:ext cx="4243984" cy="449363"/>
          </a:xfrm>
          <a:prstGeom prst="rect">
            <a:avLst/>
          </a:prstGeom>
        </p:spPr>
      </p:pic>
    </p:spTree>
    <p:extLst>
      <p:ext uri="{BB962C8B-B14F-4D97-AF65-F5344CB8AC3E}">
        <p14:creationId xmlns:p14="http://schemas.microsoft.com/office/powerpoint/2010/main" val="18154640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4032">
          <p15:clr>
            <a:srgbClr val="FBAE40"/>
          </p15:clr>
        </p15:guide>
        <p15:guide id="4" pos="7344">
          <p15:clr>
            <a:srgbClr val="FBAE40"/>
          </p15:clr>
        </p15:guide>
        <p15:guide id="5" pos="6848">
          <p15:clr>
            <a:srgbClr val="FBAE40"/>
          </p15:clr>
        </p15:guide>
        <p15:guide id="6" orient="horz" pos="4080">
          <p15:clr>
            <a:srgbClr val="FBAE40"/>
          </p15:clr>
        </p15:guide>
        <p15:guide id="7" pos="1104">
          <p15:clr>
            <a:srgbClr val="FBAE40"/>
          </p15:clr>
        </p15:guide>
        <p15:guide id="8" pos="1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Slide - Picture">
    <p:bg>
      <p:bgPr>
        <a:solidFill>
          <a:schemeClr val="accent4"/>
        </a:solidFill>
        <a:effectLst/>
      </p:bgPr>
    </p:bg>
    <p:spTree>
      <p:nvGrpSpPr>
        <p:cNvPr id="1" name=""/>
        <p:cNvGrpSpPr/>
        <p:nvPr/>
      </p:nvGrpSpPr>
      <p:grpSpPr>
        <a:xfrm>
          <a:off x="0" y="0"/>
          <a:ext cx="0" cy="0"/>
          <a:chOff x="0" y="0"/>
          <a:chExt cx="0" cy="0"/>
        </a:xfrm>
      </p:grpSpPr>
      <p:sp>
        <p:nvSpPr>
          <p:cNvPr id="17" name="Picture" descr="Picture Description">
            <a:extLst>
              <a:ext uri="{FF2B5EF4-FFF2-40B4-BE49-F238E27FC236}">
                <a16:creationId xmlns:a16="http://schemas.microsoft.com/office/drawing/2014/main" id="{B6A7C9B5-3617-0144-A4ED-16186741E8C3}"/>
              </a:ext>
            </a:extLst>
          </p:cNvPr>
          <p:cNvSpPr>
            <a:spLocks noGrp="1"/>
          </p:cNvSpPr>
          <p:nvPr>
            <p:ph type="pic" sz="quarter" idx="13"/>
          </p:nvPr>
        </p:nvSpPr>
        <p:spPr>
          <a:xfrm>
            <a:off x="0" y="0"/>
            <a:ext cx="12192000" cy="6858000"/>
          </a:xfrm>
        </p:spPr>
        <p:txBody>
          <a:bodyPr anchor="ctr" anchorCtr="1"/>
          <a:lstStyle>
            <a:lvl1pPr marL="0" indent="0" algn="ctr">
              <a:buFontTx/>
              <a:buNone/>
              <a:defRPr baseline="0">
                <a:solidFill>
                  <a:schemeClr val="bg1"/>
                </a:solidFill>
                <a:latin typeface="Acumin Pro" panose="020B0504020202020204" pitchFamily="34" charset="77"/>
              </a:defRPr>
            </a:lvl1pPr>
          </a:lstStyle>
          <a:p>
            <a:r>
              <a:rPr lang="en-US"/>
              <a:t>Click icon to add picture</a:t>
            </a:r>
          </a:p>
        </p:txBody>
      </p:sp>
      <p:sp>
        <p:nvSpPr>
          <p:cNvPr id="3" name="Photo caption"/>
          <p:cNvSpPr>
            <a:spLocks noGrp="1"/>
          </p:cNvSpPr>
          <p:nvPr>
            <p:ph type="subTitle" idx="1" hasCustomPrompt="1"/>
          </p:nvPr>
        </p:nvSpPr>
        <p:spPr>
          <a:xfrm>
            <a:off x="7301170" y="219206"/>
            <a:ext cx="3574087" cy="738664"/>
          </a:xfrm>
          <a:noFill/>
        </p:spPr>
        <p:txBody>
          <a:bodyPr wrap="square" lIns="0" tIns="0" rIns="0" bIns="0" anchor="t" anchorCtr="0">
            <a:spAutoFit/>
          </a:bodyPr>
          <a:lstStyle>
            <a:lvl1pPr marL="0" indent="0" algn="l">
              <a:buNone/>
              <a:defRPr sz="1600" b="1" i="0" baseline="0">
                <a:solidFill>
                  <a:schemeClr val="bg1"/>
                </a:solidFill>
                <a:latin typeface="Franklin Gothic Book" panose="020B050302010202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Brief photo caption. Place in top left or right corner. Make text black or white for legibility.</a:t>
            </a:r>
          </a:p>
        </p:txBody>
      </p:sp>
      <p:sp>
        <p:nvSpPr>
          <p:cNvPr id="11" name="Date">
            <a:extLst>
              <a:ext uri="{FF2B5EF4-FFF2-40B4-BE49-F238E27FC236}">
                <a16:creationId xmlns:a16="http://schemas.microsoft.com/office/drawing/2014/main" id="{F330C439-AFA6-B840-9D2A-258668D35CA5}"/>
              </a:ext>
            </a:extLst>
          </p:cNvPr>
          <p:cNvSpPr>
            <a:spLocks noGrp="1"/>
          </p:cNvSpPr>
          <p:nvPr>
            <p:ph type="dt" sz="half" idx="10"/>
          </p:nvPr>
        </p:nvSpPr>
        <p:spPr>
          <a:xfrm>
            <a:off x="8926248" y="6220740"/>
            <a:ext cx="1021891" cy="323968"/>
          </a:xfrm>
        </p:spPr>
        <p:txBody>
          <a:bodyPr/>
          <a:lstStyle>
            <a:lvl1pPr>
              <a:defRPr>
                <a:solidFill>
                  <a:schemeClr val="bg1">
                    <a:alpha val="70000"/>
                  </a:schemeClr>
                </a:solidFill>
              </a:defRPr>
            </a:lvl1pPr>
          </a:lstStyle>
          <a:p>
            <a:fld id="{D47A9A36-4EB0-BF46-AE48-7CDA251B954B}" type="datetime1">
              <a:rPr lang="en-US" smtClean="0"/>
              <a:t>5/23/2025</a:t>
            </a:fld>
            <a:endParaRPr lang="en-US"/>
          </a:p>
        </p:txBody>
      </p:sp>
      <p:sp>
        <p:nvSpPr>
          <p:cNvPr id="14" name="Slide Number">
            <a:extLst>
              <a:ext uri="{FF2B5EF4-FFF2-40B4-BE49-F238E27FC236}">
                <a16:creationId xmlns:a16="http://schemas.microsoft.com/office/drawing/2014/main" id="{ACC80B6D-3922-3742-99F9-101C945C2B33}"/>
              </a:ext>
            </a:extLst>
          </p:cNvPr>
          <p:cNvSpPr>
            <a:spLocks noGrp="1"/>
          </p:cNvSpPr>
          <p:nvPr>
            <p:ph type="sldNum" sz="quarter" idx="12"/>
          </p:nvPr>
        </p:nvSpPr>
        <p:spPr>
          <a:xfrm>
            <a:off x="10096500" y="6200875"/>
            <a:ext cx="487680" cy="365760"/>
          </a:xfrm>
        </p:spPr>
        <p:txBody>
          <a:bodyPr/>
          <a:lstStyle>
            <a:lvl1pPr>
              <a:defRPr>
                <a:solidFill>
                  <a:schemeClr val="bg1"/>
                </a:solidFill>
              </a:defRPr>
            </a:lvl1pPr>
          </a:lstStyle>
          <a:p>
            <a:fld id="{8A7A6979-0714-4377-B894-6BE4C2D6E202}" type="slidenum">
              <a:rPr lang="en-US" smtClean="0"/>
              <a:pPr/>
              <a:t>‹#›</a:t>
            </a:fld>
            <a:endParaRPr lang="en-US"/>
          </a:p>
        </p:txBody>
      </p:sp>
      <p:cxnSp>
        <p:nvCxnSpPr>
          <p:cNvPr id="19" name="Line 2">
            <a:extLst>
              <a:ext uri="{FF2B5EF4-FFF2-40B4-BE49-F238E27FC236}">
                <a16:creationId xmlns:a16="http://schemas.microsoft.com/office/drawing/2014/main" id="{E3D41B36-C946-AA44-BFF4-3F3A6A8607A2}"/>
              </a:ext>
            </a:extLst>
          </p:cNvPr>
          <p:cNvCxnSpPr>
            <a:cxnSpLocks/>
          </p:cNvCxnSpPr>
          <p:nvPr userDrawn="1"/>
        </p:nvCxnSpPr>
        <p:spPr>
          <a:xfrm>
            <a:off x="8724900"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urdue CoBrand">
            <a:extLst>
              <a:ext uri="{FF2B5EF4-FFF2-40B4-BE49-F238E27FC236}">
                <a16:creationId xmlns:a16="http://schemas.microsoft.com/office/drawing/2014/main" id="{B1FB8C0C-65BE-BE4A-9624-20705F2A16B6}"/>
              </a:ext>
            </a:extLst>
          </p:cNvPr>
          <p:cNvPicPr>
            <a:picLocks noChangeAspect="1"/>
          </p:cNvPicPr>
          <p:nvPr userDrawn="1"/>
        </p:nvPicPr>
        <p:blipFill>
          <a:blip r:embed="rId2"/>
          <a:srcRect/>
          <a:stretch/>
        </p:blipFill>
        <p:spPr>
          <a:xfrm>
            <a:off x="1811903" y="5987080"/>
            <a:ext cx="4243984" cy="449363"/>
          </a:xfrm>
          <a:prstGeom prst="rect">
            <a:avLst/>
          </a:prstGeom>
        </p:spPr>
      </p:pic>
    </p:spTree>
    <p:extLst>
      <p:ext uri="{BB962C8B-B14F-4D97-AF65-F5344CB8AC3E}">
        <p14:creationId xmlns:p14="http://schemas.microsoft.com/office/powerpoint/2010/main" val="41862580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960">
          <p15:clr>
            <a:srgbClr val="FBAE40"/>
          </p15:clr>
        </p15:guide>
        <p15:guide id="4" pos="5952">
          <p15:clr>
            <a:srgbClr val="FBAE40"/>
          </p15:clr>
        </p15:guide>
        <p15:guide id="5" pos="6848">
          <p15:clr>
            <a:srgbClr val="FBAE40"/>
          </p15:clr>
        </p15:guide>
        <p15:guide id="6" orient="horz" pos="40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Slide - Fact/Highlight">
    <p:bg>
      <p:bgPr>
        <a:solidFill>
          <a:schemeClr val="accent4"/>
        </a:solidFill>
        <a:effectLst/>
      </p:bgPr>
    </p:bg>
    <p:spTree>
      <p:nvGrpSpPr>
        <p:cNvPr id="1" name=""/>
        <p:cNvGrpSpPr/>
        <p:nvPr/>
      </p:nvGrpSpPr>
      <p:grpSpPr>
        <a:xfrm>
          <a:off x="0" y="0"/>
          <a:ext cx="0" cy="0"/>
          <a:chOff x="0" y="0"/>
          <a:chExt cx="0" cy="0"/>
        </a:xfrm>
      </p:grpSpPr>
      <p:sp>
        <p:nvSpPr>
          <p:cNvPr id="6" name="Gold Background">
            <a:extLst>
              <a:ext uri="{FF2B5EF4-FFF2-40B4-BE49-F238E27FC236}">
                <a16:creationId xmlns:a16="http://schemas.microsoft.com/office/drawing/2014/main" id="{5CCAEC11-865D-CB4B-88E8-5AF51FB37FBE}"/>
              </a:ext>
            </a:extLst>
          </p:cNvPr>
          <p:cNvSpPr/>
          <p:nvPr/>
        </p:nvSpPr>
        <p:spPr>
          <a:xfrm>
            <a:off x="1" y="0"/>
            <a:ext cx="12191999" cy="68522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Heading"/>
          <p:cNvSpPr>
            <a:spLocks noGrp="1"/>
          </p:cNvSpPr>
          <p:nvPr>
            <p:ph type="ctrTitle" hasCustomPrompt="1"/>
          </p:nvPr>
        </p:nvSpPr>
        <p:spPr bwMode="blackWhite">
          <a:xfrm>
            <a:off x="2886334" y="1614576"/>
            <a:ext cx="6419331" cy="1007712"/>
          </a:xfrm>
          <a:prstGeom prst="rect">
            <a:avLst/>
          </a:prstGeom>
          <a:noFill/>
          <a:ln w="38100">
            <a:noFill/>
          </a:ln>
        </p:spPr>
        <p:txBody>
          <a:bodyPr wrap="square" lIns="0" tIns="0" rIns="0" bIns="0" anchor="t" anchorCtr="0">
            <a:spAutoFit/>
          </a:bodyPr>
          <a:lstStyle>
            <a:lvl1pPr algn="ctr">
              <a:defRPr sz="7200" b="1" i="0" cap="none" spc="300" baseline="0">
                <a:solidFill>
                  <a:schemeClr val="accent2"/>
                </a:solidFill>
                <a:latin typeface="Impact" panose="020B0806030902050204" pitchFamily="34" charset="0"/>
              </a:defRPr>
            </a:lvl1pPr>
          </a:lstStyle>
          <a:p>
            <a:r>
              <a:rPr lang="en-US" spc="0">
                <a:latin typeface="United Sans Rg Md" pitchFamily="50" charset="0"/>
              </a:rPr>
              <a:t>123</a:t>
            </a:r>
            <a:endParaRPr lang="en-US"/>
          </a:p>
        </p:txBody>
      </p:sp>
      <p:sp>
        <p:nvSpPr>
          <p:cNvPr id="20" name="Black Bar">
            <a:extLst>
              <a:ext uri="{FF2B5EF4-FFF2-40B4-BE49-F238E27FC236}">
                <a16:creationId xmlns:a16="http://schemas.microsoft.com/office/drawing/2014/main" id="{EACB2F0C-1C3D-CD48-AD13-7B5AD683F7C7}"/>
              </a:ext>
            </a:extLst>
          </p:cNvPr>
          <p:cNvSpPr/>
          <p:nvPr/>
        </p:nvSpPr>
        <p:spPr>
          <a:xfrm>
            <a:off x="2648277" y="2744421"/>
            <a:ext cx="6905456" cy="4409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Subhead"/>
          <p:cNvSpPr>
            <a:spLocks noGrp="1"/>
          </p:cNvSpPr>
          <p:nvPr>
            <p:ph type="subTitle" idx="1" hasCustomPrompt="1"/>
          </p:nvPr>
        </p:nvSpPr>
        <p:spPr>
          <a:xfrm>
            <a:off x="2648276" y="2706475"/>
            <a:ext cx="6895463" cy="492443"/>
          </a:xfrm>
          <a:noFill/>
        </p:spPr>
        <p:txBody>
          <a:bodyPr wrap="square" lIns="0" tIns="0" rIns="0" bIns="0" anchor="t" anchorCtr="0">
            <a:spAutoFit/>
          </a:bodyPr>
          <a:lstStyle>
            <a:lvl1pPr marL="0" indent="0" algn="ctr">
              <a:buNone/>
              <a:defRPr sz="3200" b="0" i="0" spc="300" baseline="0">
                <a:solidFill>
                  <a:schemeClr val="accent4"/>
                </a:solidFill>
                <a:latin typeface="Impact" panose="020B080603090205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TOPIC OR TITLE</a:t>
            </a:r>
          </a:p>
        </p:txBody>
      </p:sp>
      <p:sp>
        <p:nvSpPr>
          <p:cNvPr id="23" name="Body Text">
            <a:extLst>
              <a:ext uri="{FF2B5EF4-FFF2-40B4-BE49-F238E27FC236}">
                <a16:creationId xmlns:a16="http://schemas.microsoft.com/office/drawing/2014/main" id="{BD416322-CF1A-F143-B2A9-844B608C50DA}"/>
              </a:ext>
            </a:extLst>
          </p:cNvPr>
          <p:cNvSpPr>
            <a:spLocks noGrp="1"/>
          </p:cNvSpPr>
          <p:nvPr>
            <p:ph type="body" sz="quarter" idx="14" hasCustomPrompt="1"/>
          </p:nvPr>
        </p:nvSpPr>
        <p:spPr>
          <a:xfrm>
            <a:off x="2875268" y="3540352"/>
            <a:ext cx="6678467" cy="1122744"/>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2400" b="0" i="0" normalizeH="0" baseline="0">
                <a:solidFill>
                  <a:schemeClr val="bg1"/>
                </a:solidFill>
                <a:latin typeface="Franklin Gothic Book" panose="020B0503020102020204" pitchFamily="34" charset="0"/>
              </a:defRPr>
            </a:lvl1pPr>
          </a:lstStyle>
          <a:p>
            <a:pPr lvl="0"/>
            <a:r>
              <a:rPr lang="en-US"/>
              <a:t>Fact or highlight. Keep it short with bite-size chunks of information.</a:t>
            </a:r>
          </a:p>
        </p:txBody>
      </p:sp>
      <p:sp>
        <p:nvSpPr>
          <p:cNvPr id="16" name="Date">
            <a:extLst>
              <a:ext uri="{FF2B5EF4-FFF2-40B4-BE49-F238E27FC236}">
                <a16:creationId xmlns:a16="http://schemas.microsoft.com/office/drawing/2014/main" id="{D5F83FDC-674A-8F42-A488-884B2867DCC3}"/>
              </a:ext>
            </a:extLst>
          </p:cNvPr>
          <p:cNvSpPr>
            <a:spLocks noGrp="1"/>
          </p:cNvSpPr>
          <p:nvPr>
            <p:ph type="dt" sz="half" idx="10"/>
          </p:nvPr>
        </p:nvSpPr>
        <p:spPr>
          <a:xfrm>
            <a:off x="8926248" y="6220740"/>
            <a:ext cx="1021891" cy="323968"/>
          </a:xfrm>
        </p:spPr>
        <p:txBody>
          <a:bodyPr/>
          <a:lstStyle>
            <a:lvl1pPr>
              <a:defRPr>
                <a:solidFill>
                  <a:schemeClr val="bg1">
                    <a:alpha val="70000"/>
                  </a:schemeClr>
                </a:solidFill>
              </a:defRPr>
            </a:lvl1pPr>
          </a:lstStyle>
          <a:p>
            <a:fld id="{D47A9A36-4EB0-BF46-AE48-7CDA251B954B}" type="datetime1">
              <a:rPr lang="en-US" smtClean="0"/>
              <a:t>5/23/2025</a:t>
            </a:fld>
            <a:endParaRPr lang="en-US"/>
          </a:p>
        </p:txBody>
      </p:sp>
      <p:sp>
        <p:nvSpPr>
          <p:cNvPr id="17" name="Slide Number">
            <a:extLst>
              <a:ext uri="{FF2B5EF4-FFF2-40B4-BE49-F238E27FC236}">
                <a16:creationId xmlns:a16="http://schemas.microsoft.com/office/drawing/2014/main" id="{DF9C56DA-C412-B14C-8168-05E55A21B5E5}"/>
              </a:ext>
            </a:extLst>
          </p:cNvPr>
          <p:cNvSpPr>
            <a:spLocks noGrp="1"/>
          </p:cNvSpPr>
          <p:nvPr>
            <p:ph type="sldNum" sz="quarter" idx="12"/>
          </p:nvPr>
        </p:nvSpPr>
        <p:spPr>
          <a:xfrm>
            <a:off x="10096500" y="6200875"/>
            <a:ext cx="487680" cy="365760"/>
          </a:xfrm>
        </p:spPr>
        <p:txBody>
          <a:bodyPr/>
          <a:lstStyle>
            <a:lvl1pPr>
              <a:defRPr>
                <a:solidFill>
                  <a:schemeClr val="bg1"/>
                </a:solidFill>
              </a:defRPr>
            </a:lvl1pPr>
          </a:lstStyle>
          <a:p>
            <a:fld id="{8A7A6979-0714-4377-B894-6BE4C2D6E202}" type="slidenum">
              <a:rPr lang="en-US" smtClean="0"/>
              <a:pPr/>
              <a:t>‹#›</a:t>
            </a:fld>
            <a:endParaRPr lang="en-US"/>
          </a:p>
        </p:txBody>
      </p:sp>
      <p:pic>
        <p:nvPicPr>
          <p:cNvPr id="13" name="Purdue CoBrand">
            <a:extLst>
              <a:ext uri="{FF2B5EF4-FFF2-40B4-BE49-F238E27FC236}">
                <a16:creationId xmlns:a16="http://schemas.microsoft.com/office/drawing/2014/main" id="{C956BC4A-6335-2245-B16C-D97B7C359084}"/>
              </a:ext>
            </a:extLst>
          </p:cNvPr>
          <p:cNvPicPr>
            <a:picLocks noChangeAspect="1"/>
          </p:cNvPicPr>
          <p:nvPr userDrawn="1"/>
        </p:nvPicPr>
        <p:blipFill>
          <a:blip r:embed="rId2"/>
          <a:srcRect/>
          <a:stretch/>
        </p:blipFill>
        <p:spPr>
          <a:xfrm>
            <a:off x="1811903" y="5987080"/>
            <a:ext cx="4243984" cy="449363"/>
          </a:xfrm>
          <a:prstGeom prst="rect">
            <a:avLst/>
          </a:prstGeom>
        </p:spPr>
      </p:pic>
    </p:spTree>
    <p:extLst>
      <p:ext uri="{BB962C8B-B14F-4D97-AF65-F5344CB8AC3E}">
        <p14:creationId xmlns:p14="http://schemas.microsoft.com/office/powerpoint/2010/main" val="270739352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960">
          <p15:clr>
            <a:srgbClr val="FBAE40"/>
          </p15:clr>
        </p15:guide>
        <p15:guide id="4" pos="5952">
          <p15:clr>
            <a:srgbClr val="FBAE40"/>
          </p15:clr>
        </p15:guide>
        <p15:guide id="5" pos="6848">
          <p15:clr>
            <a:srgbClr val="FBAE40"/>
          </p15:clr>
        </p15:guide>
        <p15:guide id="6" orient="horz" pos="4080">
          <p15:clr>
            <a:srgbClr val="FBAE40"/>
          </p15:clr>
        </p15:guide>
        <p15:guide id="7" orient="horz" pos="1008">
          <p15:clr>
            <a:srgbClr val="FBAE40"/>
          </p15:clr>
        </p15:guide>
        <p15:guide id="8" orient="horz" pos="1488">
          <p15:clr>
            <a:srgbClr val="FBAE40"/>
          </p15:clr>
        </p15:guide>
        <p15:guide id="9" orient="horz" pos="86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4"/>
        </a:solidFill>
        <a:effectLst/>
      </p:bgPr>
    </p:bg>
    <p:spTree>
      <p:nvGrpSpPr>
        <p:cNvPr id="1" name=""/>
        <p:cNvGrpSpPr/>
        <p:nvPr/>
      </p:nvGrpSpPr>
      <p:grpSpPr>
        <a:xfrm>
          <a:off x="0" y="0"/>
          <a:ext cx="0" cy="0"/>
          <a:chOff x="0" y="0"/>
          <a:chExt cx="0" cy="0"/>
        </a:xfrm>
      </p:grpSpPr>
      <p:sp>
        <p:nvSpPr>
          <p:cNvPr id="20" name="Black Background">
            <a:extLst>
              <a:ext uri="{FF2B5EF4-FFF2-40B4-BE49-F238E27FC236}">
                <a16:creationId xmlns:a16="http://schemas.microsoft.com/office/drawing/2014/main" id="{EACB2F0C-1C3D-CD48-AD13-7B5AD683F7C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Heading"/>
          <p:cNvSpPr>
            <a:spLocks noGrp="1"/>
          </p:cNvSpPr>
          <p:nvPr>
            <p:ph type="ctrTitle" hasCustomPrompt="1"/>
          </p:nvPr>
        </p:nvSpPr>
        <p:spPr bwMode="blackWhite">
          <a:xfrm>
            <a:off x="2628902" y="1521334"/>
            <a:ext cx="6347458" cy="609398"/>
          </a:xfrm>
          <a:prstGeom prst="rect">
            <a:avLst/>
          </a:prstGeom>
          <a:noFill/>
          <a:ln w="38100">
            <a:noFill/>
          </a:ln>
        </p:spPr>
        <p:txBody>
          <a:bodyPr wrap="square" lIns="0" tIns="0" rIns="0" bIns="0" anchor="t" anchorCtr="0">
            <a:spAutoFit/>
          </a:bodyPr>
          <a:lstStyle>
            <a:lvl1pPr algn="l">
              <a:defRPr sz="4400" b="1" i="1" spc="0" baseline="0">
                <a:solidFill>
                  <a:schemeClr val="tx2"/>
                </a:solidFill>
                <a:latin typeface="Franklin Gothic Book" panose="020B0503020102020204" pitchFamily="34" charset="0"/>
              </a:defRPr>
            </a:lvl1pPr>
          </a:lstStyle>
          <a:p>
            <a:r>
              <a:rPr lang="en-US"/>
              <a:t>Thank You</a:t>
            </a:r>
          </a:p>
        </p:txBody>
      </p:sp>
      <p:sp>
        <p:nvSpPr>
          <p:cNvPr id="16" name="Body Text">
            <a:extLst>
              <a:ext uri="{FF2B5EF4-FFF2-40B4-BE49-F238E27FC236}">
                <a16:creationId xmlns:a16="http://schemas.microsoft.com/office/drawing/2014/main" id="{900775FC-E9E4-FF46-A522-92CC39196093}"/>
              </a:ext>
            </a:extLst>
          </p:cNvPr>
          <p:cNvSpPr>
            <a:spLocks noGrp="1"/>
          </p:cNvSpPr>
          <p:nvPr>
            <p:ph type="body" sz="quarter" idx="14" hasCustomPrompt="1"/>
          </p:nvPr>
        </p:nvSpPr>
        <p:spPr>
          <a:xfrm>
            <a:off x="2628900" y="2548210"/>
            <a:ext cx="6347460" cy="880790"/>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1600" b="0" i="0" normalizeH="0" baseline="0">
                <a:solidFill>
                  <a:schemeClr val="accent4"/>
                </a:solidFill>
                <a:latin typeface="Franklin Gothic Book" panose="020B0503020102020204" pitchFamily="34" charset="0"/>
              </a:defRPr>
            </a:lvl1pPr>
          </a:lstStyle>
          <a:p>
            <a:pPr lvl="0"/>
            <a:r>
              <a:rPr lang="en-US"/>
              <a:t>Conclusion, call to action or contact information. </a:t>
            </a:r>
          </a:p>
        </p:txBody>
      </p:sp>
      <p:sp>
        <p:nvSpPr>
          <p:cNvPr id="12" name="Date">
            <a:extLst>
              <a:ext uri="{FF2B5EF4-FFF2-40B4-BE49-F238E27FC236}">
                <a16:creationId xmlns:a16="http://schemas.microsoft.com/office/drawing/2014/main" id="{E7D56F3A-D0B6-8A49-81C9-B6A0051C7E73}"/>
              </a:ext>
            </a:extLst>
          </p:cNvPr>
          <p:cNvSpPr>
            <a:spLocks noGrp="1"/>
          </p:cNvSpPr>
          <p:nvPr>
            <p:ph type="dt" sz="half" idx="10"/>
          </p:nvPr>
        </p:nvSpPr>
        <p:spPr>
          <a:xfrm>
            <a:off x="8926248" y="6220740"/>
            <a:ext cx="1021891" cy="323968"/>
          </a:xfrm>
        </p:spPr>
        <p:txBody>
          <a:bodyPr/>
          <a:lstStyle>
            <a:lvl1pPr>
              <a:defRPr>
                <a:solidFill>
                  <a:schemeClr val="accent4">
                    <a:alpha val="70000"/>
                  </a:schemeClr>
                </a:solidFill>
              </a:defRPr>
            </a:lvl1pPr>
          </a:lstStyle>
          <a:p>
            <a:fld id="{D47A9A36-4EB0-BF46-AE48-7CDA251B954B}" type="datetime1">
              <a:rPr lang="en-US" smtClean="0"/>
              <a:pPr/>
              <a:t>5/23/2025</a:t>
            </a:fld>
            <a:endParaRPr lang="en-US"/>
          </a:p>
        </p:txBody>
      </p:sp>
      <p:sp>
        <p:nvSpPr>
          <p:cNvPr id="14" name="Slide Number">
            <a:extLst>
              <a:ext uri="{FF2B5EF4-FFF2-40B4-BE49-F238E27FC236}">
                <a16:creationId xmlns:a16="http://schemas.microsoft.com/office/drawing/2014/main" id="{DED03763-61BB-3343-B3CC-0623CC8EAA03}"/>
              </a:ext>
            </a:extLst>
          </p:cNvPr>
          <p:cNvSpPr>
            <a:spLocks noGrp="1"/>
          </p:cNvSpPr>
          <p:nvPr>
            <p:ph type="sldNum" sz="quarter" idx="12"/>
          </p:nvPr>
        </p:nvSpPr>
        <p:spPr>
          <a:xfrm>
            <a:off x="10096500" y="6200875"/>
            <a:ext cx="487680" cy="365760"/>
          </a:xfrm>
        </p:spPr>
        <p:txBody>
          <a:bodyPr/>
          <a:lstStyle>
            <a:lvl1pPr>
              <a:defRPr>
                <a:solidFill>
                  <a:schemeClr val="accent4"/>
                </a:solidFill>
              </a:defRPr>
            </a:lvl1pPr>
          </a:lstStyle>
          <a:p>
            <a:fld id="{8A7A6979-0714-4377-B894-6BE4C2D6E202}" type="slidenum">
              <a:rPr lang="en-US" smtClean="0"/>
              <a:pPr/>
              <a:t>‹#›</a:t>
            </a:fld>
            <a:endParaRPr lang="en-US"/>
          </a:p>
        </p:txBody>
      </p:sp>
      <p:cxnSp>
        <p:nvCxnSpPr>
          <p:cNvPr id="17" name="Line 1">
            <a:extLst>
              <a:ext uri="{FF2B5EF4-FFF2-40B4-BE49-F238E27FC236}">
                <a16:creationId xmlns:a16="http://schemas.microsoft.com/office/drawing/2014/main" id="{9B9CC658-FCDB-754D-83A8-E72E62847F53}"/>
              </a:ext>
            </a:extLst>
          </p:cNvPr>
          <p:cNvCxnSpPr/>
          <p:nvPr userDrawn="1"/>
        </p:nvCxnSpPr>
        <p:spPr>
          <a:xfrm>
            <a:off x="1281648"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Line 2">
            <a:extLst>
              <a:ext uri="{FF2B5EF4-FFF2-40B4-BE49-F238E27FC236}">
                <a16:creationId xmlns:a16="http://schemas.microsoft.com/office/drawing/2014/main" id="{52700362-C315-8A41-8A37-D1C4D5A0E238}"/>
              </a:ext>
            </a:extLst>
          </p:cNvPr>
          <p:cNvCxnSpPr>
            <a:cxnSpLocks/>
          </p:cNvCxnSpPr>
          <p:nvPr userDrawn="1"/>
        </p:nvCxnSpPr>
        <p:spPr>
          <a:xfrm>
            <a:off x="8724900"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Line 3">
            <a:extLst>
              <a:ext uri="{FF2B5EF4-FFF2-40B4-BE49-F238E27FC236}">
                <a16:creationId xmlns:a16="http://schemas.microsoft.com/office/drawing/2014/main" id="{14A431DC-9C67-D94C-982A-8D0C2E3D10D8}"/>
              </a:ext>
            </a:extLst>
          </p:cNvPr>
          <p:cNvCxnSpPr>
            <a:cxnSpLocks/>
          </p:cNvCxnSpPr>
          <p:nvPr userDrawn="1"/>
        </p:nvCxnSpPr>
        <p:spPr>
          <a:xfrm>
            <a:off x="10880901"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urdue CoBrand">
            <a:extLst>
              <a:ext uri="{FF2B5EF4-FFF2-40B4-BE49-F238E27FC236}">
                <a16:creationId xmlns:a16="http://schemas.microsoft.com/office/drawing/2014/main" id="{176AE897-D878-964C-8095-7884DE87DB08}"/>
              </a:ext>
            </a:extLst>
          </p:cNvPr>
          <p:cNvPicPr>
            <a:picLocks noChangeAspect="1"/>
          </p:cNvPicPr>
          <p:nvPr userDrawn="1"/>
        </p:nvPicPr>
        <p:blipFill>
          <a:blip r:embed="rId2"/>
          <a:srcRect/>
          <a:stretch/>
        </p:blipFill>
        <p:spPr>
          <a:xfrm>
            <a:off x="1811903" y="5987081"/>
            <a:ext cx="4243984" cy="449363"/>
          </a:xfrm>
          <a:prstGeom prst="rect">
            <a:avLst/>
          </a:prstGeom>
        </p:spPr>
      </p:pic>
    </p:spTree>
    <p:extLst>
      <p:ext uri="{BB962C8B-B14F-4D97-AF65-F5344CB8AC3E}">
        <p14:creationId xmlns:p14="http://schemas.microsoft.com/office/powerpoint/2010/main" val="6953237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960">
          <p15:clr>
            <a:srgbClr val="FBAE40"/>
          </p15:clr>
        </p15:guide>
        <p15:guide id="4" pos="5952">
          <p15:clr>
            <a:srgbClr val="FBAE40"/>
          </p15:clr>
        </p15:guide>
        <p15:guide id="5" pos="6848">
          <p15:clr>
            <a:srgbClr val="FBAE40"/>
          </p15:clr>
        </p15:guide>
        <p15:guide id="6" orient="horz" pos="4080">
          <p15:clr>
            <a:srgbClr val="FBAE40"/>
          </p15:clr>
        </p15:guide>
        <p15:guide id="7" pos="165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141394" y="964692"/>
            <a:ext cx="7917007"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2141394" y="2638046"/>
            <a:ext cx="7917007"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744769" y="6227670"/>
            <a:ext cx="1161231" cy="323968"/>
          </a:xfrm>
          <a:prstGeom prst="rect">
            <a:avLst/>
          </a:prstGeom>
        </p:spPr>
        <p:txBody>
          <a:bodyPr vert="horz" lIns="91440" tIns="45720" rIns="91440" bIns="45720" rtlCol="0" anchor="ctr"/>
          <a:lstStyle>
            <a:lvl1pPr algn="r">
              <a:defRPr sz="1000" b="0" i="0" baseline="0">
                <a:solidFill>
                  <a:schemeClr val="tx1">
                    <a:alpha val="70000"/>
                  </a:schemeClr>
                </a:solidFill>
                <a:latin typeface="Franklin Gothic Book" panose="020B0503020102020204" pitchFamily="34" charset="0"/>
              </a:defRPr>
            </a:lvl1pPr>
          </a:lstStyle>
          <a:p>
            <a:fld id="{E0C8DACD-4E35-4E4C-AC75-C3DE50F04E7E}" type="datetime1">
              <a:rPr lang="en-US" smtClean="0"/>
              <a:pPr/>
              <a:t>5/23/2025</a:t>
            </a:fld>
            <a:endParaRPr lang="en-US"/>
          </a:p>
        </p:txBody>
      </p:sp>
      <p:sp>
        <p:nvSpPr>
          <p:cNvPr id="6" name="Slide Number Placeholder 5"/>
          <p:cNvSpPr>
            <a:spLocks noGrp="1"/>
          </p:cNvSpPr>
          <p:nvPr>
            <p:ph type="sldNum" sz="quarter" idx="4"/>
          </p:nvPr>
        </p:nvSpPr>
        <p:spPr>
          <a:xfrm>
            <a:off x="10096500" y="6200875"/>
            <a:ext cx="487680" cy="365760"/>
          </a:xfrm>
          <a:prstGeom prst="ellipse">
            <a:avLst/>
          </a:prstGeom>
          <a:noFill/>
        </p:spPr>
        <p:txBody>
          <a:bodyPr vert="horz" lIns="18288" tIns="45720" rIns="18288" bIns="45720" rtlCol="0" anchor="ctr">
            <a:noAutofit/>
          </a:bodyPr>
          <a:lstStyle>
            <a:lvl1pPr algn="ctr">
              <a:defRPr sz="1000" b="1" i="0" spc="0" baseline="0">
                <a:solidFill>
                  <a:schemeClr val="tx1"/>
                </a:solidFill>
                <a:latin typeface="Franklin Gothic Book" panose="020B0503020102020204" pitchFamily="34" charset="0"/>
              </a:defRPr>
            </a:lvl1pPr>
          </a:lstStyle>
          <a:p>
            <a:fld id="{8A7A6979-0714-4377-B894-6BE4C2D6E202}" type="slidenum">
              <a:rPr lang="en-US" smtClean="0"/>
              <a:pPr/>
              <a:t>‹#›</a:t>
            </a:fld>
            <a:endParaRPr lang="en-US"/>
          </a:p>
        </p:txBody>
      </p:sp>
      <p:sp>
        <p:nvSpPr>
          <p:cNvPr id="7" name="Footer Placeholder 4">
            <a:extLst>
              <a:ext uri="{FF2B5EF4-FFF2-40B4-BE49-F238E27FC236}">
                <a16:creationId xmlns:a16="http://schemas.microsoft.com/office/drawing/2014/main" id="{F51272EC-C1E6-1240-AF69-43B2679C2CD3}"/>
              </a:ext>
            </a:extLst>
          </p:cNvPr>
          <p:cNvSpPr>
            <a:spLocks noGrp="1"/>
          </p:cNvSpPr>
          <p:nvPr>
            <p:ph type="ftr" sz="quarter" idx="3"/>
          </p:nvPr>
        </p:nvSpPr>
        <p:spPr>
          <a:xfrm>
            <a:off x="1137845" y="6219163"/>
            <a:ext cx="6075552"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a:p>
        </p:txBody>
      </p:sp>
    </p:spTree>
    <p:extLst>
      <p:ext uri="{BB962C8B-B14F-4D97-AF65-F5344CB8AC3E}">
        <p14:creationId xmlns:p14="http://schemas.microsoft.com/office/powerpoint/2010/main" val="3595336832"/>
      </p:ext>
    </p:extLst>
  </p:cSld>
  <p:clrMap bg1="lt1" tx1="dk1" bg2="lt2" tx2="dk2" accent1="accent1" accent2="accent2" accent3="accent3" accent4="accent4" accent5="accent5" accent6="accent6" hlink="hlink" folHlink="folHlink"/>
  <p:sldLayoutIdLst>
    <p:sldLayoutId id="2147483725" r:id="rId1"/>
    <p:sldLayoutId id="2147483709" r:id="rId2"/>
    <p:sldLayoutId id="2147483720" r:id="rId3"/>
    <p:sldLayoutId id="2147483721" r:id="rId4"/>
    <p:sldLayoutId id="2147483722" r:id="rId5"/>
    <p:sldLayoutId id="2147483723" r:id="rId6"/>
    <p:sldLayoutId id="2147483724" r:id="rId7"/>
  </p:sldLayoutIdLst>
  <p:hf hdr="0" ftr="0"/>
  <p:txStyles>
    <p:titleStyle>
      <a:lvl1pPr algn="ctr" defTabSz="914400" rtl="0" eaLnBrk="1" latinLnBrk="0" hangingPunct="1">
        <a:lnSpc>
          <a:spcPct val="90000"/>
        </a:lnSpc>
        <a:spcBef>
          <a:spcPct val="0"/>
        </a:spcBef>
        <a:buNone/>
        <a:defRPr sz="2600" b="1" i="0" kern="1200" cap="all" spc="200" baseline="0">
          <a:solidFill>
            <a:srgbClr val="262626"/>
          </a:solidFill>
          <a:latin typeface="Franklin Gothic Book" panose="020B0503020102020204" pitchFamily="34" charset="0"/>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lumMod val="85000"/>
              <a:lumOff val="15000"/>
            </a:schemeClr>
          </a:solidFill>
          <a:latin typeface="Franklin Gothic Book" panose="020B0503020102020204" pitchFamily="34" charset="0"/>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lumMod val="85000"/>
              <a:lumOff val="15000"/>
            </a:schemeClr>
          </a:solidFill>
          <a:latin typeface="Franklin Gothic Book" panose="020B0503020102020204" pitchFamily="34" charset="0"/>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lumMod val="85000"/>
              <a:lumOff val="15000"/>
            </a:schemeClr>
          </a:solidFill>
          <a:latin typeface="Franklin Gothic Book" panose="020B0503020102020204" pitchFamily="34" charset="0"/>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lumMod val="85000"/>
              <a:lumOff val="15000"/>
            </a:schemeClr>
          </a:solidFill>
          <a:latin typeface="Franklin Gothic Book" panose="020B0503020102020204" pitchFamily="34" charset="0"/>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lumMod val="85000"/>
              <a:lumOff val="15000"/>
            </a:schemeClr>
          </a:solidFill>
          <a:latin typeface="Franklin Gothic Book" panose="020B0503020102020204" pitchFamily="34" charset="0"/>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4056">
          <p15:clr>
            <a:srgbClr val="F26B43"/>
          </p15:clr>
        </p15:guide>
        <p15:guide id="4" pos="6240">
          <p15:clr>
            <a:srgbClr val="F26B43"/>
          </p15:clr>
        </p15:guide>
        <p15:guide id="5" pos="63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microsoft.com/office/2018/10/relationships/comments" Target="../comments/modernComment_117_6B948B3A.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microsoft.com/office/2018/10/relationships/comments" Target="../comments/modernComment_128_CB7F304D.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12F_4E67729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30_2B2B9EC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microsoft.com/office/2018/10/relationships/comments" Target="../comments/modernComment_12D_B8F480EC.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2" Type="http://schemas.microsoft.com/office/2018/10/relationships/comments" Target="../comments/modernComment_129_B2DEE57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microsoft.com/office/2018/10/relationships/comments" Target="../comments/modernComment_12A_BADA4C6C.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microsoft.com/office/2018/10/relationships/comments" Target="../comments/modernComment_12B_3D26B5B9.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microsoft.com/office/2018/10/relationships/comments" Target="../comments/modernComment_132_D73B726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microsoft.com/office/2018/10/relationships/comments" Target="../comments/modernComment_133_E6EF033D.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chart" Target="../charts/chart4.xml"/><Relationship Id="rId2" Type="http://schemas.microsoft.com/office/2018/10/relationships/comments" Target="../comments/modernComment_134_ED13EE73.xml"/><Relationship Id="rId1" Type="http://schemas.openxmlformats.org/officeDocument/2006/relationships/slideLayout" Target="../slideLayouts/slideLayout3.xml"/><Relationship Id="rId4" Type="http://schemas.openxmlformats.org/officeDocument/2006/relationships/chart" Target="../charts/chart5.xml"/></Relationships>
</file>

<file path=ppt/slides/_rels/slide22.xml.rels><?xml version="1.0" encoding="UTF-8" standalone="yes"?>
<Relationships xmlns="http://schemas.openxmlformats.org/package/2006/relationships"><Relationship Id="rId2" Type="http://schemas.microsoft.com/office/2018/10/relationships/comments" Target="../comments/modernComment_135_BACD90F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37_764B50E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8/10/relationships/comments" Target="../comments/modernComment_136_CD5A7DDF.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microsoft.com/office/2018/10/relationships/comments" Target="../comments/modernComment_138_CC67227A.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microsoft.com/office/2018/10/relationships/comments" Target="../comments/modernComment_13A_6FE526E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chart" Target="../charts/chart7.xml"/><Relationship Id="rId2" Type="http://schemas.microsoft.com/office/2018/10/relationships/comments" Target="../comments/modernComment_13C_28E0D5C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chart" Target="../charts/chart8.xml"/><Relationship Id="rId2" Type="http://schemas.microsoft.com/office/2018/10/relationships/comments" Target="../comments/modernComment_13E_D8EADDE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8/10/relationships/comments" Target="../comments/modernComment_131_CEA2504B.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microsoft.com/office/2018/10/relationships/comments" Target="../comments/modernComment_13B_654E853E.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54EA7F14-B9DE-164B-9F38-47D5668D2586}"/>
              </a:ext>
            </a:extLst>
          </p:cNvPr>
          <p:cNvSpPr>
            <a:spLocks noGrp="1"/>
          </p:cNvSpPr>
          <p:nvPr>
            <p:ph type="ctrTitle"/>
          </p:nvPr>
        </p:nvSpPr>
        <p:spPr>
          <a:xfrm>
            <a:off x="2046184" y="943657"/>
            <a:ext cx="8051811" cy="2492990"/>
          </a:xfrm>
        </p:spPr>
        <p:txBody>
          <a:bodyPr/>
          <a:lstStyle/>
          <a:p>
            <a:r>
              <a:rPr lang="en-US" sz="6000" i="0">
                <a:latin typeface="Franklin Gothic Book"/>
                <a:cs typeface="Arial"/>
              </a:rPr>
              <a:t>AI Awareness and best practices in the Judiciary </a:t>
            </a:r>
            <a:endParaRPr lang="en-US" sz="6000" i="0">
              <a:cs typeface="Arial"/>
            </a:endParaRPr>
          </a:p>
        </p:txBody>
      </p:sp>
      <p:sp>
        <p:nvSpPr>
          <p:cNvPr id="4" name="Date">
            <a:extLst>
              <a:ext uri="{FF2B5EF4-FFF2-40B4-BE49-F238E27FC236}">
                <a16:creationId xmlns:a16="http://schemas.microsoft.com/office/drawing/2014/main" id="{7488F1B0-19AE-FE4B-A8CD-0F44AB281CC5}"/>
              </a:ext>
            </a:extLst>
          </p:cNvPr>
          <p:cNvSpPr>
            <a:spLocks noGrp="1"/>
          </p:cNvSpPr>
          <p:nvPr>
            <p:ph type="dt" sz="half" idx="10"/>
          </p:nvPr>
        </p:nvSpPr>
        <p:spPr/>
        <p:txBody>
          <a:bodyPr/>
          <a:lstStyle/>
          <a:p>
            <a:fld id="{D47A9A36-4EB0-BF46-AE48-7CDA251B954B}" type="datetime1">
              <a:rPr lang="en-US" smtClean="0"/>
              <a:pPr/>
              <a:t>5/23/2025</a:t>
            </a:fld>
            <a:endParaRPr lang="en-US"/>
          </a:p>
        </p:txBody>
      </p:sp>
      <p:sp>
        <p:nvSpPr>
          <p:cNvPr id="5" name="Slide Number">
            <a:extLst>
              <a:ext uri="{FF2B5EF4-FFF2-40B4-BE49-F238E27FC236}">
                <a16:creationId xmlns:a16="http://schemas.microsoft.com/office/drawing/2014/main" id="{FFCAA48C-2045-8749-8754-B722B9DB8A5C}"/>
              </a:ext>
            </a:extLst>
          </p:cNvPr>
          <p:cNvSpPr>
            <a:spLocks noGrp="1"/>
          </p:cNvSpPr>
          <p:nvPr>
            <p:ph type="sldNum" sz="quarter" idx="12"/>
          </p:nvPr>
        </p:nvSpPr>
        <p:spPr/>
        <p:txBody>
          <a:bodyPr/>
          <a:lstStyle/>
          <a:p>
            <a:fld id="{8A7A6979-0714-4377-B894-6BE4C2D6E202}" type="slidenum">
              <a:rPr lang="en-US" smtClean="0"/>
              <a:pPr/>
              <a:t>1</a:t>
            </a:fld>
            <a:endParaRPr lang="en-US"/>
          </a:p>
        </p:txBody>
      </p:sp>
      <p:sp>
        <p:nvSpPr>
          <p:cNvPr id="3" name="TextBox 2">
            <a:extLst>
              <a:ext uri="{FF2B5EF4-FFF2-40B4-BE49-F238E27FC236}">
                <a16:creationId xmlns:a16="http://schemas.microsoft.com/office/drawing/2014/main" id="{36D9D820-A979-7168-DD91-CCA15F6E83D5}"/>
              </a:ext>
            </a:extLst>
          </p:cNvPr>
          <p:cNvSpPr txBox="1"/>
          <p:nvPr/>
        </p:nvSpPr>
        <p:spPr>
          <a:xfrm>
            <a:off x="1772992" y="4359499"/>
            <a:ext cx="863528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a:solidFill>
                  <a:schemeClr val="bg2"/>
                </a:solidFill>
                <a:latin typeface="Franklin Gothic Medium"/>
              </a:rPr>
              <a:t>Shubham Gaddi, Saquib Hussain, Darshan Upadhyay, Hugo </a:t>
            </a:r>
            <a:r>
              <a:rPr lang="en-US" sz="2200" b="1" err="1">
                <a:solidFill>
                  <a:schemeClr val="bg2"/>
                </a:solidFill>
                <a:latin typeface="Franklin Gothic Medium"/>
              </a:rPr>
              <a:t>Biczek</a:t>
            </a:r>
            <a:r>
              <a:rPr lang="en-US" sz="2200" b="1">
                <a:solidFill>
                  <a:schemeClr val="bg2"/>
                </a:solidFill>
                <a:latin typeface="Franklin Gothic Medium"/>
              </a:rPr>
              <a:t>, Nandini </a:t>
            </a:r>
            <a:r>
              <a:rPr lang="en-US" sz="2200" b="1" err="1">
                <a:solidFill>
                  <a:schemeClr val="bg2"/>
                </a:solidFill>
                <a:latin typeface="Franklin Gothic Medium"/>
              </a:rPr>
              <a:t>Devalla</a:t>
            </a:r>
            <a:r>
              <a:rPr lang="en-US" sz="2200" b="1">
                <a:solidFill>
                  <a:schemeClr val="bg2"/>
                </a:solidFill>
                <a:latin typeface="Franklin Gothic Medium"/>
              </a:rPr>
              <a:t>, Ayush Gupta</a:t>
            </a:r>
          </a:p>
        </p:txBody>
      </p:sp>
    </p:spTree>
    <p:extLst>
      <p:ext uri="{BB962C8B-B14F-4D97-AF65-F5344CB8AC3E}">
        <p14:creationId xmlns:p14="http://schemas.microsoft.com/office/powerpoint/2010/main" val="2708108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FD0865-89AE-F18A-9926-EBE826FBDD1D}"/>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8BC66AFA-A48F-F659-6415-5C056EFF7386}"/>
              </a:ext>
            </a:extLst>
          </p:cNvPr>
          <p:cNvSpPr/>
          <p:nvPr/>
        </p:nvSpPr>
        <p:spPr>
          <a:xfrm>
            <a:off x="444772" y="-2575"/>
            <a:ext cx="11305149" cy="95134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5E5EF927-AE49-8875-7053-3951F68FC19F}"/>
              </a:ext>
            </a:extLst>
          </p:cNvPr>
          <p:cNvSpPr>
            <a:spLocks noGrp="1"/>
          </p:cNvSpPr>
          <p:nvPr>
            <p:ph type="dt" sz="half" idx="10"/>
          </p:nvPr>
        </p:nvSpPr>
        <p:spPr/>
        <p:txBody>
          <a:bodyPr/>
          <a:lstStyle/>
          <a:p>
            <a:fld id="{D47A9A36-4EB0-BF46-AE48-7CDA251B954B}" type="datetime1">
              <a:rPr lang="en-US" smtClean="0"/>
              <a:t>5/23/2025</a:t>
            </a:fld>
            <a:endParaRPr lang="en-US"/>
          </a:p>
        </p:txBody>
      </p:sp>
      <p:sp>
        <p:nvSpPr>
          <p:cNvPr id="6" name="Slide Number Placeholder 5">
            <a:extLst>
              <a:ext uri="{FF2B5EF4-FFF2-40B4-BE49-F238E27FC236}">
                <a16:creationId xmlns:a16="http://schemas.microsoft.com/office/drawing/2014/main" id="{558E807C-34A0-1DE5-E3FE-6A756BF25637}"/>
              </a:ext>
            </a:extLst>
          </p:cNvPr>
          <p:cNvSpPr>
            <a:spLocks noGrp="1"/>
          </p:cNvSpPr>
          <p:nvPr>
            <p:ph type="sldNum" sz="quarter" idx="12"/>
          </p:nvPr>
        </p:nvSpPr>
        <p:spPr/>
        <p:txBody>
          <a:bodyPr/>
          <a:lstStyle/>
          <a:p>
            <a:fld id="{8A7A6979-0714-4377-B894-6BE4C2D6E202}" type="slidenum">
              <a:rPr lang="en-US" smtClean="0"/>
              <a:pPr/>
              <a:t>10</a:t>
            </a:fld>
            <a:endParaRPr lang="en-US"/>
          </a:p>
        </p:txBody>
      </p:sp>
      <p:sp>
        <p:nvSpPr>
          <p:cNvPr id="2" name="Title 1">
            <a:extLst>
              <a:ext uri="{FF2B5EF4-FFF2-40B4-BE49-F238E27FC236}">
                <a16:creationId xmlns:a16="http://schemas.microsoft.com/office/drawing/2014/main" id="{1B54E9A4-100D-895E-DD20-5910187C9DD6}"/>
              </a:ext>
            </a:extLst>
          </p:cNvPr>
          <p:cNvSpPr>
            <a:spLocks noGrp="1"/>
          </p:cNvSpPr>
          <p:nvPr>
            <p:ph type="ctrTitle"/>
          </p:nvPr>
        </p:nvSpPr>
        <p:spPr>
          <a:xfrm>
            <a:off x="974045" y="198905"/>
            <a:ext cx="7988980" cy="609398"/>
          </a:xfrm>
        </p:spPr>
        <p:txBody>
          <a:bodyPr/>
          <a:lstStyle/>
          <a:p>
            <a:r>
              <a:rPr lang="en-US" sz="4400">
                <a:latin typeface="Franklin Gothic Book"/>
              </a:rPr>
              <a:t>Metrics for Success</a:t>
            </a:r>
            <a:endParaRPr lang="en-US" sz="3200"/>
          </a:p>
        </p:txBody>
      </p:sp>
      <p:grpSp>
        <p:nvGrpSpPr>
          <p:cNvPr id="20" name="Group 19">
            <a:extLst>
              <a:ext uri="{FF2B5EF4-FFF2-40B4-BE49-F238E27FC236}">
                <a16:creationId xmlns:a16="http://schemas.microsoft.com/office/drawing/2014/main" id="{085EF4DF-AE22-A26C-CB63-3963B93C00DE}"/>
              </a:ext>
            </a:extLst>
          </p:cNvPr>
          <p:cNvGrpSpPr/>
          <p:nvPr/>
        </p:nvGrpSpPr>
        <p:grpSpPr>
          <a:xfrm>
            <a:off x="1310737" y="1321707"/>
            <a:ext cx="9549567" cy="3990728"/>
            <a:chOff x="441836" y="1158320"/>
            <a:chExt cx="9549567" cy="3990728"/>
          </a:xfrm>
        </p:grpSpPr>
        <p:sp>
          <p:nvSpPr>
            <p:cNvPr id="10" name="TextBox 9">
              <a:extLst>
                <a:ext uri="{FF2B5EF4-FFF2-40B4-BE49-F238E27FC236}">
                  <a16:creationId xmlns:a16="http://schemas.microsoft.com/office/drawing/2014/main" id="{6860E75B-C32E-2FE7-6F4E-ABC08513EEB4}"/>
                </a:ext>
              </a:extLst>
            </p:cNvPr>
            <p:cNvSpPr txBox="1"/>
            <p:nvPr/>
          </p:nvSpPr>
          <p:spPr>
            <a:xfrm>
              <a:off x="441836" y="1240576"/>
              <a:ext cx="4247157" cy="1077218"/>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a:latin typeface="Franklin Gothic Book"/>
                </a:rPr>
                <a:t>Reduction in Negative Sentiment</a:t>
              </a:r>
              <a:endParaRPr lang="en-US" sz="3200"/>
            </a:p>
          </p:txBody>
        </p:sp>
        <p:sp>
          <p:nvSpPr>
            <p:cNvPr id="3" name="TextBox 2">
              <a:extLst>
                <a:ext uri="{FF2B5EF4-FFF2-40B4-BE49-F238E27FC236}">
                  <a16:creationId xmlns:a16="http://schemas.microsoft.com/office/drawing/2014/main" id="{8F9925C4-E475-BC8F-F118-D87CA1C900C6}"/>
                </a:ext>
              </a:extLst>
            </p:cNvPr>
            <p:cNvSpPr txBox="1"/>
            <p:nvPr/>
          </p:nvSpPr>
          <p:spPr>
            <a:xfrm>
              <a:off x="5440605" y="1158320"/>
              <a:ext cx="2935099"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600" b="1">
                  <a:solidFill>
                    <a:schemeClr val="accent1"/>
                  </a:solidFill>
                </a:rPr>
                <a:t>&lt; 10%</a:t>
              </a:r>
            </a:p>
          </p:txBody>
        </p:sp>
        <p:sp>
          <p:nvSpPr>
            <p:cNvPr id="12" name="TextBox 11">
              <a:extLst>
                <a:ext uri="{FF2B5EF4-FFF2-40B4-BE49-F238E27FC236}">
                  <a16:creationId xmlns:a16="http://schemas.microsoft.com/office/drawing/2014/main" id="{CBF819A8-5B10-4EF1-AB87-A70A88838724}"/>
                </a:ext>
              </a:extLst>
            </p:cNvPr>
            <p:cNvSpPr txBox="1"/>
            <p:nvPr/>
          </p:nvSpPr>
          <p:spPr>
            <a:xfrm>
              <a:off x="707655" y="4049358"/>
              <a:ext cx="3986474"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a:t>Accuracy in Flagging AI Content</a:t>
              </a:r>
              <a:endParaRPr lang="en-US" sz="3200"/>
            </a:p>
          </p:txBody>
        </p:sp>
        <p:sp>
          <p:nvSpPr>
            <p:cNvPr id="9" name="TextBox 8">
              <a:extLst>
                <a:ext uri="{FF2B5EF4-FFF2-40B4-BE49-F238E27FC236}">
                  <a16:creationId xmlns:a16="http://schemas.microsoft.com/office/drawing/2014/main" id="{7DB6B728-E0FA-B3DE-DEB2-7AFAFCD97841}"/>
                </a:ext>
              </a:extLst>
            </p:cNvPr>
            <p:cNvSpPr txBox="1"/>
            <p:nvPr/>
          </p:nvSpPr>
          <p:spPr>
            <a:xfrm>
              <a:off x="5443173" y="4017966"/>
              <a:ext cx="2935099"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600" b="1">
                  <a:solidFill>
                    <a:schemeClr val="accent1"/>
                  </a:solidFill>
                </a:rPr>
                <a:t>~80%</a:t>
              </a:r>
            </a:p>
          </p:txBody>
        </p:sp>
        <p:sp>
          <p:nvSpPr>
            <p:cNvPr id="8" name="TextBox 7">
              <a:extLst>
                <a:ext uri="{FF2B5EF4-FFF2-40B4-BE49-F238E27FC236}">
                  <a16:creationId xmlns:a16="http://schemas.microsoft.com/office/drawing/2014/main" id="{DB6A7F85-5440-A052-D198-40C797D9E71F}"/>
                </a:ext>
              </a:extLst>
            </p:cNvPr>
            <p:cNvSpPr txBox="1"/>
            <p:nvPr/>
          </p:nvSpPr>
          <p:spPr>
            <a:xfrm>
              <a:off x="474484" y="2574078"/>
              <a:ext cx="4247156" cy="1077218"/>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a:latin typeface="Franklin Gothic Book"/>
                </a:rPr>
                <a:t>AI Supported Daily Workflows/Use-Cases</a:t>
              </a:r>
              <a:endParaRPr lang="en-US" sz="3200" b="1"/>
            </a:p>
          </p:txBody>
        </p:sp>
        <p:sp>
          <p:nvSpPr>
            <p:cNvPr id="11" name="TextBox 10">
              <a:extLst>
                <a:ext uri="{FF2B5EF4-FFF2-40B4-BE49-F238E27FC236}">
                  <a16:creationId xmlns:a16="http://schemas.microsoft.com/office/drawing/2014/main" id="{8CF40BFA-3F71-0DE4-86FD-3C0ADCB2DAB3}"/>
                </a:ext>
              </a:extLst>
            </p:cNvPr>
            <p:cNvSpPr txBox="1"/>
            <p:nvPr/>
          </p:nvSpPr>
          <p:spPr>
            <a:xfrm>
              <a:off x="5443172" y="2562004"/>
              <a:ext cx="2935099"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600" b="1">
                  <a:solidFill>
                    <a:schemeClr val="accent1"/>
                  </a:solidFill>
                </a:rPr>
                <a:t>5</a:t>
              </a:r>
            </a:p>
          </p:txBody>
        </p:sp>
        <p:sp>
          <p:nvSpPr>
            <p:cNvPr id="14" name="Arrow: Down 13">
              <a:extLst>
                <a:ext uri="{FF2B5EF4-FFF2-40B4-BE49-F238E27FC236}">
                  <a16:creationId xmlns:a16="http://schemas.microsoft.com/office/drawing/2014/main" id="{35B3F6AB-4336-EDD9-7B67-9D094E89FD25}"/>
                </a:ext>
              </a:extLst>
            </p:cNvPr>
            <p:cNvSpPr/>
            <p:nvPr/>
          </p:nvSpPr>
          <p:spPr>
            <a:xfrm>
              <a:off x="9045837" y="1239745"/>
              <a:ext cx="825385" cy="1107169"/>
            </a:xfrm>
            <a:prstGeom prst="downArrow">
              <a:avLst/>
            </a:prstGeom>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1506B681-BCEA-901B-9396-81542990FCE3}"/>
                </a:ext>
              </a:extLst>
            </p:cNvPr>
            <p:cNvSpPr/>
            <p:nvPr/>
          </p:nvSpPr>
          <p:spPr>
            <a:xfrm rot="10800000">
              <a:off x="9035105" y="2663482"/>
              <a:ext cx="825385" cy="1097142"/>
            </a:xfrm>
            <a:prstGeom prst="downArrow">
              <a:avLst/>
            </a:prstGeom>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DE77CDA9-895B-9697-9C00-DF08DC33A6C2}"/>
                </a:ext>
              </a:extLst>
            </p:cNvPr>
            <p:cNvGrpSpPr/>
            <p:nvPr/>
          </p:nvGrpSpPr>
          <p:grpSpPr>
            <a:xfrm>
              <a:off x="8901590" y="4053388"/>
              <a:ext cx="1089813" cy="1095660"/>
              <a:chOff x="10154880" y="2659730"/>
              <a:chExt cx="1089813" cy="1095660"/>
            </a:xfrm>
          </p:grpSpPr>
          <p:sp>
            <p:nvSpPr>
              <p:cNvPr id="17" name="Circle: Hollow 16">
                <a:extLst>
                  <a:ext uri="{FF2B5EF4-FFF2-40B4-BE49-F238E27FC236}">
                    <a16:creationId xmlns:a16="http://schemas.microsoft.com/office/drawing/2014/main" id="{D1E68361-B9F9-7F92-9A66-D0BD451C8115}"/>
                  </a:ext>
                </a:extLst>
              </p:cNvPr>
              <p:cNvSpPr/>
              <p:nvPr/>
            </p:nvSpPr>
            <p:spPr>
              <a:xfrm>
                <a:off x="10154880" y="2659730"/>
                <a:ext cx="1089813" cy="1095660"/>
              </a:xfrm>
              <a:prstGeom prst="donut">
                <a:avLst/>
              </a:prstGeom>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Oval 17">
                <a:extLst>
                  <a:ext uri="{FF2B5EF4-FFF2-40B4-BE49-F238E27FC236}">
                    <a16:creationId xmlns:a16="http://schemas.microsoft.com/office/drawing/2014/main" id="{CE9A078E-A82D-C852-6DEB-66719C3FC243}"/>
                  </a:ext>
                </a:extLst>
              </p:cNvPr>
              <p:cNvSpPr/>
              <p:nvPr/>
            </p:nvSpPr>
            <p:spPr>
              <a:xfrm>
                <a:off x="10574686" y="3085253"/>
                <a:ext cx="246167" cy="261863"/>
              </a:xfrm>
              <a:prstGeom prst="ellipse">
                <a:avLst/>
              </a:prstGeom>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625242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E62A1-A0BE-1100-7287-4E110EAB3097}"/>
            </a:ext>
          </a:extLst>
        </p:cNvPr>
        <p:cNvGrpSpPr/>
        <p:nvPr/>
      </p:nvGrpSpPr>
      <p:grpSpPr>
        <a:xfrm>
          <a:off x="0" y="0"/>
          <a:ext cx="0" cy="0"/>
          <a:chOff x="0" y="0"/>
          <a:chExt cx="0" cy="0"/>
        </a:xfrm>
      </p:grpSpPr>
      <p:sp>
        <p:nvSpPr>
          <p:cNvPr id="5" name="Date Placeholder 4">
            <a:extLst>
              <a:ext uri="{FF2B5EF4-FFF2-40B4-BE49-F238E27FC236}">
                <a16:creationId xmlns:a16="http://schemas.microsoft.com/office/drawing/2014/main" id="{BC34ED88-A1B2-6FAB-DFB1-91E0E16B7EC1}"/>
              </a:ext>
            </a:extLst>
          </p:cNvPr>
          <p:cNvSpPr>
            <a:spLocks noGrp="1"/>
          </p:cNvSpPr>
          <p:nvPr>
            <p:ph type="dt" sz="half" idx="10"/>
          </p:nvPr>
        </p:nvSpPr>
        <p:spPr/>
        <p:txBody>
          <a:bodyPr/>
          <a:lstStyle/>
          <a:p>
            <a:fld id="{D47A9A36-4EB0-BF46-AE48-7CDA251B954B}" type="datetime1">
              <a:rPr lang="en-US" smtClean="0"/>
              <a:t>5/23/2025</a:t>
            </a:fld>
            <a:endParaRPr lang="en-US"/>
          </a:p>
        </p:txBody>
      </p:sp>
      <p:sp>
        <p:nvSpPr>
          <p:cNvPr id="6" name="Slide Number Placeholder 5">
            <a:extLst>
              <a:ext uri="{FF2B5EF4-FFF2-40B4-BE49-F238E27FC236}">
                <a16:creationId xmlns:a16="http://schemas.microsoft.com/office/drawing/2014/main" id="{213BF795-A16E-17AF-91BF-FF6E28FA75F7}"/>
              </a:ext>
            </a:extLst>
          </p:cNvPr>
          <p:cNvSpPr>
            <a:spLocks noGrp="1"/>
          </p:cNvSpPr>
          <p:nvPr>
            <p:ph type="sldNum" sz="quarter" idx="12"/>
          </p:nvPr>
        </p:nvSpPr>
        <p:spPr/>
        <p:txBody>
          <a:bodyPr/>
          <a:lstStyle/>
          <a:p>
            <a:fld id="{8A7A6979-0714-4377-B894-6BE4C2D6E202}" type="slidenum">
              <a:rPr lang="en-US" smtClean="0"/>
              <a:pPr/>
              <a:t>11</a:t>
            </a:fld>
            <a:endParaRPr lang="en-US"/>
          </a:p>
        </p:txBody>
      </p:sp>
      <p:sp>
        <p:nvSpPr>
          <p:cNvPr id="4" name="Rectangle 3">
            <a:extLst>
              <a:ext uri="{FF2B5EF4-FFF2-40B4-BE49-F238E27FC236}">
                <a16:creationId xmlns:a16="http://schemas.microsoft.com/office/drawing/2014/main" id="{A201B300-7648-9C6D-AA1E-19D8BEC6C278}"/>
              </a:ext>
            </a:extLst>
          </p:cNvPr>
          <p:cNvSpPr/>
          <p:nvPr/>
        </p:nvSpPr>
        <p:spPr>
          <a:xfrm>
            <a:off x="2188980" y="2437411"/>
            <a:ext cx="7879222" cy="125357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73D52BA-B84C-5495-3F95-D4E5C997F7C0}"/>
              </a:ext>
            </a:extLst>
          </p:cNvPr>
          <p:cNvSpPr>
            <a:spLocks noGrp="1"/>
          </p:cNvSpPr>
          <p:nvPr>
            <p:ph type="subTitle" idx="1"/>
          </p:nvPr>
        </p:nvSpPr>
        <p:spPr>
          <a:xfrm>
            <a:off x="2184249" y="2692321"/>
            <a:ext cx="7879712" cy="738664"/>
          </a:xfrm>
        </p:spPr>
        <p:txBody>
          <a:bodyPr/>
          <a:lstStyle/>
          <a:p>
            <a:r>
              <a:rPr lang="en-US" sz="4800">
                <a:latin typeface="Impact"/>
              </a:rPr>
              <a:t>AI Awareness Packet</a:t>
            </a:r>
            <a:endParaRPr lang="en-US"/>
          </a:p>
        </p:txBody>
      </p:sp>
    </p:spTree>
    <p:extLst>
      <p:ext uri="{BB962C8B-B14F-4D97-AF65-F5344CB8AC3E}">
        <p14:creationId xmlns:p14="http://schemas.microsoft.com/office/powerpoint/2010/main" val="1804897082"/>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40CB61-8E98-2044-8FEA-E0AE29971E90}"/>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DB3FBD62-D123-BCE6-1386-42D7EBBBBEAF}"/>
              </a:ext>
            </a:extLst>
          </p:cNvPr>
          <p:cNvSpPr/>
          <p:nvPr/>
        </p:nvSpPr>
        <p:spPr>
          <a:xfrm>
            <a:off x="444772" y="-2575"/>
            <a:ext cx="11305149" cy="95134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8F4022F9-8EFA-4B34-75EB-E5769BCD823E}"/>
              </a:ext>
            </a:extLst>
          </p:cNvPr>
          <p:cNvSpPr>
            <a:spLocks noGrp="1"/>
          </p:cNvSpPr>
          <p:nvPr>
            <p:ph type="dt" sz="half" idx="10"/>
          </p:nvPr>
        </p:nvSpPr>
        <p:spPr/>
        <p:txBody>
          <a:bodyPr/>
          <a:lstStyle/>
          <a:p>
            <a:fld id="{D47A9A36-4EB0-BF46-AE48-7CDA251B954B}" type="datetime1">
              <a:rPr lang="en-US" smtClean="0"/>
              <a:t>5/23/2025</a:t>
            </a:fld>
            <a:endParaRPr lang="en-US"/>
          </a:p>
        </p:txBody>
      </p:sp>
      <p:sp>
        <p:nvSpPr>
          <p:cNvPr id="6" name="Slide Number Placeholder 5">
            <a:extLst>
              <a:ext uri="{FF2B5EF4-FFF2-40B4-BE49-F238E27FC236}">
                <a16:creationId xmlns:a16="http://schemas.microsoft.com/office/drawing/2014/main" id="{66A76979-35F4-040E-9AFD-F5CB297C122C}"/>
              </a:ext>
            </a:extLst>
          </p:cNvPr>
          <p:cNvSpPr>
            <a:spLocks noGrp="1"/>
          </p:cNvSpPr>
          <p:nvPr>
            <p:ph type="sldNum" sz="quarter" idx="12"/>
          </p:nvPr>
        </p:nvSpPr>
        <p:spPr/>
        <p:txBody>
          <a:bodyPr/>
          <a:lstStyle/>
          <a:p>
            <a:fld id="{8A7A6979-0714-4377-B894-6BE4C2D6E202}" type="slidenum">
              <a:rPr lang="en-US" smtClean="0"/>
              <a:pPr/>
              <a:t>12</a:t>
            </a:fld>
            <a:endParaRPr lang="en-US"/>
          </a:p>
        </p:txBody>
      </p:sp>
      <p:sp>
        <p:nvSpPr>
          <p:cNvPr id="2" name="Title 1">
            <a:extLst>
              <a:ext uri="{FF2B5EF4-FFF2-40B4-BE49-F238E27FC236}">
                <a16:creationId xmlns:a16="http://schemas.microsoft.com/office/drawing/2014/main" id="{0333D401-F03A-8FFE-9AC3-D8FD0F981CFC}"/>
              </a:ext>
            </a:extLst>
          </p:cNvPr>
          <p:cNvSpPr>
            <a:spLocks noGrp="1"/>
          </p:cNvSpPr>
          <p:nvPr>
            <p:ph type="ctrTitle"/>
          </p:nvPr>
        </p:nvSpPr>
        <p:spPr>
          <a:xfrm>
            <a:off x="974045" y="198905"/>
            <a:ext cx="7988980" cy="609398"/>
          </a:xfrm>
        </p:spPr>
        <p:txBody>
          <a:bodyPr/>
          <a:lstStyle/>
          <a:p>
            <a:r>
              <a:rPr lang="en-US" sz="4400">
                <a:latin typeface="Franklin Gothic Book"/>
              </a:rPr>
              <a:t>Objectives</a:t>
            </a:r>
            <a:endParaRPr lang="en-US"/>
          </a:p>
        </p:txBody>
      </p:sp>
      <p:grpSp>
        <p:nvGrpSpPr>
          <p:cNvPr id="26" name="Group 25">
            <a:extLst>
              <a:ext uri="{FF2B5EF4-FFF2-40B4-BE49-F238E27FC236}">
                <a16:creationId xmlns:a16="http://schemas.microsoft.com/office/drawing/2014/main" id="{DA9310F0-86FA-33F5-B6E3-D43B7C074A04}"/>
              </a:ext>
            </a:extLst>
          </p:cNvPr>
          <p:cNvGrpSpPr/>
          <p:nvPr/>
        </p:nvGrpSpPr>
        <p:grpSpPr>
          <a:xfrm>
            <a:off x="439730" y="1384379"/>
            <a:ext cx="11315792" cy="4112806"/>
            <a:chOff x="439730" y="1506813"/>
            <a:chExt cx="11315792" cy="4112806"/>
          </a:xfrm>
        </p:grpSpPr>
        <p:grpSp>
          <p:nvGrpSpPr>
            <p:cNvPr id="21" name="Group 20">
              <a:extLst>
                <a:ext uri="{FF2B5EF4-FFF2-40B4-BE49-F238E27FC236}">
                  <a16:creationId xmlns:a16="http://schemas.microsoft.com/office/drawing/2014/main" id="{27A772F7-F28C-911E-2DE2-F0EC5BC7E574}"/>
                </a:ext>
              </a:extLst>
            </p:cNvPr>
            <p:cNvGrpSpPr/>
            <p:nvPr/>
          </p:nvGrpSpPr>
          <p:grpSpPr>
            <a:xfrm>
              <a:off x="439730" y="1506813"/>
              <a:ext cx="11315792" cy="1927069"/>
              <a:chOff x="439730" y="1506813"/>
              <a:chExt cx="11315792" cy="1646333"/>
            </a:xfrm>
          </p:grpSpPr>
          <p:sp>
            <p:nvSpPr>
              <p:cNvPr id="19" name="Rectangle 18">
                <a:extLst>
                  <a:ext uri="{FF2B5EF4-FFF2-40B4-BE49-F238E27FC236}">
                    <a16:creationId xmlns:a16="http://schemas.microsoft.com/office/drawing/2014/main" id="{91186C3E-EF8C-B537-D5E1-5EE53222A370}"/>
                  </a:ext>
                </a:extLst>
              </p:cNvPr>
              <p:cNvSpPr/>
              <p:nvPr/>
            </p:nvSpPr>
            <p:spPr>
              <a:xfrm>
                <a:off x="439730" y="1506813"/>
                <a:ext cx="4527978" cy="164633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AC19FE6-D39B-00EB-A7C2-4E79281551CB}"/>
                  </a:ext>
                </a:extLst>
              </p:cNvPr>
              <p:cNvSpPr/>
              <p:nvPr/>
            </p:nvSpPr>
            <p:spPr>
              <a:xfrm>
                <a:off x="4500387" y="1506813"/>
                <a:ext cx="7255135" cy="1646333"/>
              </a:xfrm>
              <a:prstGeom prst="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610B6250-D74D-1454-D4A9-6700B0AAE395}"/>
                </a:ext>
              </a:extLst>
            </p:cNvPr>
            <p:cNvGrpSpPr/>
            <p:nvPr/>
          </p:nvGrpSpPr>
          <p:grpSpPr>
            <a:xfrm>
              <a:off x="439730" y="3692550"/>
              <a:ext cx="11315792" cy="1927069"/>
              <a:chOff x="439730" y="1506813"/>
              <a:chExt cx="11315792" cy="1646333"/>
            </a:xfrm>
          </p:grpSpPr>
          <p:sp>
            <p:nvSpPr>
              <p:cNvPr id="24" name="Rectangle 23">
                <a:extLst>
                  <a:ext uri="{FF2B5EF4-FFF2-40B4-BE49-F238E27FC236}">
                    <a16:creationId xmlns:a16="http://schemas.microsoft.com/office/drawing/2014/main" id="{28416350-7101-6564-AB2D-19BF6ECB0677}"/>
                  </a:ext>
                </a:extLst>
              </p:cNvPr>
              <p:cNvSpPr/>
              <p:nvPr/>
            </p:nvSpPr>
            <p:spPr>
              <a:xfrm>
                <a:off x="439730" y="1506813"/>
                <a:ext cx="4527978" cy="164633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DA333AC-4E7D-84BE-047D-68A15BEEB4E8}"/>
                  </a:ext>
                </a:extLst>
              </p:cNvPr>
              <p:cNvSpPr/>
              <p:nvPr/>
            </p:nvSpPr>
            <p:spPr>
              <a:xfrm>
                <a:off x="4500387" y="1506813"/>
                <a:ext cx="7255135" cy="1646333"/>
              </a:xfrm>
              <a:prstGeom prst="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8" name="TextBox 27">
            <a:extLst>
              <a:ext uri="{FF2B5EF4-FFF2-40B4-BE49-F238E27FC236}">
                <a16:creationId xmlns:a16="http://schemas.microsoft.com/office/drawing/2014/main" id="{9D7C17A3-A055-06D7-E54A-F8BDAF0564D2}"/>
              </a:ext>
            </a:extLst>
          </p:cNvPr>
          <p:cNvSpPr txBox="1"/>
          <p:nvPr/>
        </p:nvSpPr>
        <p:spPr>
          <a:xfrm>
            <a:off x="571356" y="1461488"/>
            <a:ext cx="3758224" cy="18044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t>Explain the basic functions of AI and AI tools</a:t>
            </a:r>
            <a:endParaRPr lang="en-US" sz="3600"/>
          </a:p>
        </p:txBody>
      </p:sp>
      <p:sp>
        <p:nvSpPr>
          <p:cNvPr id="30" name="TextBox 29">
            <a:extLst>
              <a:ext uri="{FF2B5EF4-FFF2-40B4-BE49-F238E27FC236}">
                <a16:creationId xmlns:a16="http://schemas.microsoft.com/office/drawing/2014/main" id="{AC35D719-3180-5CC1-932D-A86CCB25818A}"/>
              </a:ext>
            </a:extLst>
          </p:cNvPr>
          <p:cNvSpPr txBox="1"/>
          <p:nvPr/>
        </p:nvSpPr>
        <p:spPr>
          <a:xfrm>
            <a:off x="501172" y="3627171"/>
            <a:ext cx="392867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t>Create exercises to build comfort around AI tools</a:t>
            </a:r>
            <a:endParaRPr lang="en-US"/>
          </a:p>
        </p:txBody>
      </p:sp>
      <p:sp>
        <p:nvSpPr>
          <p:cNvPr id="32" name="TextBox 31">
            <a:extLst>
              <a:ext uri="{FF2B5EF4-FFF2-40B4-BE49-F238E27FC236}">
                <a16:creationId xmlns:a16="http://schemas.microsoft.com/office/drawing/2014/main" id="{FFB37863-248E-E4C6-3AE1-C0D7F79FA3DE}"/>
              </a:ext>
            </a:extLst>
          </p:cNvPr>
          <p:cNvSpPr txBox="1"/>
          <p:nvPr/>
        </p:nvSpPr>
        <p:spPr>
          <a:xfrm>
            <a:off x="4535298" y="1313364"/>
            <a:ext cx="7178351" cy="1952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sz="2800"/>
              <a:t>Definitions &amp; explanations</a:t>
            </a:r>
            <a:endParaRPr lang="en-US"/>
          </a:p>
          <a:p>
            <a:pPr marL="285750" indent="-285750">
              <a:lnSpc>
                <a:spcPct val="150000"/>
              </a:lnSpc>
              <a:buFont typeface="Arial"/>
              <a:buChar char="•"/>
            </a:pPr>
            <a:r>
              <a:rPr lang="en-US" sz="2800"/>
              <a:t>Courtroom use cases</a:t>
            </a:r>
          </a:p>
          <a:p>
            <a:pPr marL="285750" indent="-285750">
              <a:lnSpc>
                <a:spcPct val="150000"/>
              </a:lnSpc>
              <a:buFont typeface="Arial"/>
              <a:buChar char="•"/>
            </a:pPr>
            <a:r>
              <a:rPr lang="en-US" sz="2800"/>
              <a:t>Considerations &amp; pitfalls</a:t>
            </a:r>
          </a:p>
        </p:txBody>
      </p:sp>
      <p:sp>
        <p:nvSpPr>
          <p:cNvPr id="34" name="TextBox 33">
            <a:extLst>
              <a:ext uri="{FF2B5EF4-FFF2-40B4-BE49-F238E27FC236}">
                <a16:creationId xmlns:a16="http://schemas.microsoft.com/office/drawing/2014/main" id="{1E6CFA46-DFD0-2F07-A60F-2CFBAAD4A656}"/>
              </a:ext>
            </a:extLst>
          </p:cNvPr>
          <p:cNvSpPr txBox="1"/>
          <p:nvPr/>
        </p:nvSpPr>
        <p:spPr>
          <a:xfrm>
            <a:off x="4535299" y="3719679"/>
            <a:ext cx="7178350" cy="1305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sz="2800"/>
              <a:t>Examples in legal workflows</a:t>
            </a:r>
            <a:endParaRPr lang="en-US"/>
          </a:p>
          <a:p>
            <a:pPr marL="285750" indent="-285750">
              <a:lnSpc>
                <a:spcPct val="150000"/>
              </a:lnSpc>
              <a:buFont typeface="Arial"/>
              <a:buChar char="•"/>
            </a:pPr>
            <a:r>
              <a:rPr lang="en-US" sz="2800"/>
              <a:t>Sample, DIY exercises for familiarity</a:t>
            </a:r>
          </a:p>
        </p:txBody>
      </p:sp>
    </p:spTree>
    <p:extLst>
      <p:ext uri="{BB962C8B-B14F-4D97-AF65-F5344CB8AC3E}">
        <p14:creationId xmlns:p14="http://schemas.microsoft.com/office/powerpoint/2010/main" val="3414110285"/>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AA7676-66E0-EE02-4E9B-788430ECE4C6}"/>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7E40D538-0C61-BAE6-E120-FF282A950A53}"/>
              </a:ext>
            </a:extLst>
          </p:cNvPr>
          <p:cNvSpPr/>
          <p:nvPr/>
        </p:nvSpPr>
        <p:spPr>
          <a:xfrm>
            <a:off x="444772" y="-2575"/>
            <a:ext cx="11305149" cy="95134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853D720E-022D-2CC7-3743-C89E0938C54A}"/>
              </a:ext>
            </a:extLst>
          </p:cNvPr>
          <p:cNvSpPr>
            <a:spLocks noGrp="1"/>
          </p:cNvSpPr>
          <p:nvPr>
            <p:ph type="dt" sz="half" idx="10"/>
          </p:nvPr>
        </p:nvSpPr>
        <p:spPr/>
        <p:txBody>
          <a:bodyPr/>
          <a:lstStyle/>
          <a:p>
            <a:fld id="{D47A9A36-4EB0-BF46-AE48-7CDA251B954B}" type="datetime1">
              <a:rPr lang="en-US" smtClean="0"/>
              <a:t>5/23/2025</a:t>
            </a:fld>
            <a:endParaRPr lang="en-US"/>
          </a:p>
        </p:txBody>
      </p:sp>
      <p:sp>
        <p:nvSpPr>
          <p:cNvPr id="6" name="Slide Number Placeholder 5">
            <a:extLst>
              <a:ext uri="{FF2B5EF4-FFF2-40B4-BE49-F238E27FC236}">
                <a16:creationId xmlns:a16="http://schemas.microsoft.com/office/drawing/2014/main" id="{373201A3-BC64-E483-06D1-5E28889833F0}"/>
              </a:ext>
            </a:extLst>
          </p:cNvPr>
          <p:cNvSpPr>
            <a:spLocks noGrp="1"/>
          </p:cNvSpPr>
          <p:nvPr>
            <p:ph type="sldNum" sz="quarter" idx="12"/>
          </p:nvPr>
        </p:nvSpPr>
        <p:spPr/>
        <p:txBody>
          <a:bodyPr/>
          <a:lstStyle/>
          <a:p>
            <a:fld id="{8A7A6979-0714-4377-B894-6BE4C2D6E202}" type="slidenum">
              <a:rPr lang="en-US" smtClean="0"/>
              <a:pPr/>
              <a:t>13</a:t>
            </a:fld>
            <a:endParaRPr lang="en-US"/>
          </a:p>
        </p:txBody>
      </p:sp>
      <p:sp>
        <p:nvSpPr>
          <p:cNvPr id="2" name="Title 1">
            <a:extLst>
              <a:ext uri="{FF2B5EF4-FFF2-40B4-BE49-F238E27FC236}">
                <a16:creationId xmlns:a16="http://schemas.microsoft.com/office/drawing/2014/main" id="{9C27401F-805D-180A-2F30-4E8DBAF19B3B}"/>
              </a:ext>
            </a:extLst>
          </p:cNvPr>
          <p:cNvSpPr>
            <a:spLocks noGrp="1"/>
          </p:cNvSpPr>
          <p:nvPr>
            <p:ph type="ctrTitle"/>
          </p:nvPr>
        </p:nvSpPr>
        <p:spPr>
          <a:xfrm>
            <a:off x="974045" y="198905"/>
            <a:ext cx="9683427" cy="1218795"/>
          </a:xfrm>
        </p:spPr>
        <p:txBody>
          <a:bodyPr/>
          <a:lstStyle/>
          <a:p>
            <a:r>
              <a:rPr lang="en-US" sz="4400">
                <a:latin typeface="Franklin Gothic Book"/>
              </a:rPr>
              <a:t>Identifying Gaps in Understanding</a:t>
            </a:r>
            <a:endParaRPr lang="en-US"/>
          </a:p>
        </p:txBody>
      </p:sp>
      <p:pic>
        <p:nvPicPr>
          <p:cNvPr id="4" name="Picture 3" descr="A diagram of a computer&#10;&#10;AI-generated content may be incorrect.">
            <a:extLst>
              <a:ext uri="{FF2B5EF4-FFF2-40B4-BE49-F238E27FC236}">
                <a16:creationId xmlns:a16="http://schemas.microsoft.com/office/drawing/2014/main" id="{E8BED184-E805-BCE7-3AB2-DC0CF4E95AB6}"/>
              </a:ext>
            </a:extLst>
          </p:cNvPr>
          <p:cNvPicPr>
            <a:picLocks noChangeAspect="1"/>
          </p:cNvPicPr>
          <p:nvPr/>
        </p:nvPicPr>
        <p:blipFill>
          <a:blip r:embed="rId3"/>
          <a:stretch>
            <a:fillRect/>
          </a:stretch>
        </p:blipFill>
        <p:spPr>
          <a:xfrm>
            <a:off x="1533525" y="1032711"/>
            <a:ext cx="9134976" cy="4782552"/>
          </a:xfrm>
          <a:prstGeom prst="rect">
            <a:avLst/>
          </a:prstGeom>
          <a:ln>
            <a:noFill/>
          </a:ln>
        </p:spPr>
      </p:pic>
    </p:spTree>
    <p:extLst>
      <p:ext uri="{BB962C8B-B14F-4D97-AF65-F5344CB8AC3E}">
        <p14:creationId xmlns:p14="http://schemas.microsoft.com/office/powerpoint/2010/main" val="1315402387"/>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01B87B-349F-9991-1D62-2A466FFD35B2}"/>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E8A4B01A-7D94-D8E7-7814-6A9B212E6220}"/>
              </a:ext>
            </a:extLst>
          </p:cNvPr>
          <p:cNvSpPr/>
          <p:nvPr/>
        </p:nvSpPr>
        <p:spPr>
          <a:xfrm>
            <a:off x="444772" y="-2575"/>
            <a:ext cx="11305149" cy="95134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85FDD0CA-13D9-2988-FE2C-7960D1EDB2E3}"/>
              </a:ext>
            </a:extLst>
          </p:cNvPr>
          <p:cNvSpPr>
            <a:spLocks noGrp="1"/>
          </p:cNvSpPr>
          <p:nvPr>
            <p:ph type="dt" sz="half" idx="10"/>
          </p:nvPr>
        </p:nvSpPr>
        <p:spPr/>
        <p:txBody>
          <a:bodyPr/>
          <a:lstStyle/>
          <a:p>
            <a:fld id="{D47A9A36-4EB0-BF46-AE48-7CDA251B954B}" type="datetime1">
              <a:rPr lang="en-US" smtClean="0"/>
              <a:t>5/23/2025</a:t>
            </a:fld>
            <a:endParaRPr lang="en-US"/>
          </a:p>
        </p:txBody>
      </p:sp>
      <p:sp>
        <p:nvSpPr>
          <p:cNvPr id="6" name="Slide Number Placeholder 5">
            <a:extLst>
              <a:ext uri="{FF2B5EF4-FFF2-40B4-BE49-F238E27FC236}">
                <a16:creationId xmlns:a16="http://schemas.microsoft.com/office/drawing/2014/main" id="{D28157E5-4BA7-D140-5B10-78427058610A}"/>
              </a:ext>
            </a:extLst>
          </p:cNvPr>
          <p:cNvSpPr>
            <a:spLocks noGrp="1"/>
          </p:cNvSpPr>
          <p:nvPr>
            <p:ph type="sldNum" sz="quarter" idx="12"/>
          </p:nvPr>
        </p:nvSpPr>
        <p:spPr/>
        <p:txBody>
          <a:bodyPr/>
          <a:lstStyle/>
          <a:p>
            <a:fld id="{8A7A6979-0714-4377-B894-6BE4C2D6E202}" type="slidenum">
              <a:rPr lang="en-US" smtClean="0"/>
              <a:pPr/>
              <a:t>14</a:t>
            </a:fld>
            <a:endParaRPr lang="en-US"/>
          </a:p>
        </p:txBody>
      </p:sp>
      <p:sp>
        <p:nvSpPr>
          <p:cNvPr id="2" name="Title 1">
            <a:extLst>
              <a:ext uri="{FF2B5EF4-FFF2-40B4-BE49-F238E27FC236}">
                <a16:creationId xmlns:a16="http://schemas.microsoft.com/office/drawing/2014/main" id="{CDC9C1B6-750C-A2EE-785D-A5B58ACAE454}"/>
              </a:ext>
            </a:extLst>
          </p:cNvPr>
          <p:cNvSpPr>
            <a:spLocks noGrp="1"/>
          </p:cNvSpPr>
          <p:nvPr>
            <p:ph type="ctrTitle"/>
          </p:nvPr>
        </p:nvSpPr>
        <p:spPr>
          <a:xfrm>
            <a:off x="974045" y="198905"/>
            <a:ext cx="9693453" cy="1218795"/>
          </a:xfrm>
        </p:spPr>
        <p:txBody>
          <a:bodyPr/>
          <a:lstStyle/>
          <a:p>
            <a:r>
              <a:rPr lang="en-US" sz="4400">
                <a:latin typeface="Franklin Gothic Book"/>
              </a:rPr>
              <a:t>Gaps in Understanding - Identified</a:t>
            </a:r>
            <a:endParaRPr lang="en-US"/>
          </a:p>
        </p:txBody>
      </p:sp>
      <p:pic>
        <p:nvPicPr>
          <p:cNvPr id="7" name="Picture 6">
            <a:extLst>
              <a:ext uri="{FF2B5EF4-FFF2-40B4-BE49-F238E27FC236}">
                <a16:creationId xmlns:a16="http://schemas.microsoft.com/office/drawing/2014/main" id="{2F89E118-7641-40CD-BE7B-5B5F41820659}"/>
              </a:ext>
            </a:extLst>
          </p:cNvPr>
          <p:cNvPicPr>
            <a:picLocks noChangeAspect="1"/>
          </p:cNvPicPr>
          <p:nvPr/>
        </p:nvPicPr>
        <p:blipFill>
          <a:blip r:embed="rId3"/>
          <a:stretch>
            <a:fillRect/>
          </a:stretch>
        </p:blipFill>
        <p:spPr>
          <a:xfrm>
            <a:off x="726657" y="1071563"/>
            <a:ext cx="4412080" cy="4714875"/>
          </a:xfrm>
          <a:prstGeom prst="rect">
            <a:avLst/>
          </a:prstGeom>
          <a:ln>
            <a:noFill/>
          </a:ln>
        </p:spPr>
      </p:pic>
      <p:pic>
        <p:nvPicPr>
          <p:cNvPr id="8" name="Picture 7">
            <a:extLst>
              <a:ext uri="{FF2B5EF4-FFF2-40B4-BE49-F238E27FC236}">
                <a16:creationId xmlns:a16="http://schemas.microsoft.com/office/drawing/2014/main" id="{E968265C-8DEE-1A7C-F2EC-6EAC0C83F33D}"/>
              </a:ext>
            </a:extLst>
          </p:cNvPr>
          <p:cNvPicPr>
            <a:picLocks noChangeAspect="1"/>
          </p:cNvPicPr>
          <p:nvPr/>
        </p:nvPicPr>
        <p:blipFill>
          <a:blip r:embed="rId4"/>
          <a:stretch>
            <a:fillRect/>
          </a:stretch>
        </p:blipFill>
        <p:spPr>
          <a:xfrm>
            <a:off x="6394033" y="1171575"/>
            <a:ext cx="4657725" cy="4514850"/>
          </a:xfrm>
          <a:prstGeom prst="rect">
            <a:avLst/>
          </a:prstGeom>
          <a:ln>
            <a:noFill/>
          </a:ln>
        </p:spPr>
      </p:pic>
    </p:spTree>
    <p:extLst>
      <p:ext uri="{BB962C8B-B14F-4D97-AF65-F5344CB8AC3E}">
        <p14:creationId xmlns:p14="http://schemas.microsoft.com/office/powerpoint/2010/main" val="724278978"/>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A1BBC-FD95-70D7-60E4-72250C3F96F8}"/>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A810659C-A2AA-F185-ACFC-65A597FDD3A5}"/>
              </a:ext>
            </a:extLst>
          </p:cNvPr>
          <p:cNvSpPr/>
          <p:nvPr/>
        </p:nvSpPr>
        <p:spPr>
          <a:xfrm>
            <a:off x="444772" y="-2575"/>
            <a:ext cx="11305149" cy="95134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42836DEC-9D2B-C0BF-E730-89E937E68600}"/>
              </a:ext>
            </a:extLst>
          </p:cNvPr>
          <p:cNvSpPr>
            <a:spLocks noGrp="1"/>
          </p:cNvSpPr>
          <p:nvPr>
            <p:ph type="dt" sz="half" idx="10"/>
          </p:nvPr>
        </p:nvSpPr>
        <p:spPr/>
        <p:txBody>
          <a:bodyPr/>
          <a:lstStyle/>
          <a:p>
            <a:fld id="{D47A9A36-4EB0-BF46-AE48-7CDA251B954B}" type="datetime1">
              <a:rPr lang="en-US" smtClean="0"/>
              <a:t>5/23/2025</a:t>
            </a:fld>
            <a:endParaRPr lang="en-US"/>
          </a:p>
        </p:txBody>
      </p:sp>
      <p:sp>
        <p:nvSpPr>
          <p:cNvPr id="6" name="Slide Number Placeholder 5">
            <a:extLst>
              <a:ext uri="{FF2B5EF4-FFF2-40B4-BE49-F238E27FC236}">
                <a16:creationId xmlns:a16="http://schemas.microsoft.com/office/drawing/2014/main" id="{F3486148-D040-AB6E-1D99-7694C28DA93E}"/>
              </a:ext>
            </a:extLst>
          </p:cNvPr>
          <p:cNvSpPr>
            <a:spLocks noGrp="1"/>
          </p:cNvSpPr>
          <p:nvPr>
            <p:ph type="sldNum" sz="quarter" idx="12"/>
          </p:nvPr>
        </p:nvSpPr>
        <p:spPr/>
        <p:txBody>
          <a:bodyPr/>
          <a:lstStyle/>
          <a:p>
            <a:fld id="{8A7A6979-0714-4377-B894-6BE4C2D6E202}" type="slidenum">
              <a:rPr lang="en-US" smtClean="0"/>
              <a:pPr/>
              <a:t>15</a:t>
            </a:fld>
            <a:endParaRPr lang="en-US"/>
          </a:p>
        </p:txBody>
      </p:sp>
      <p:sp>
        <p:nvSpPr>
          <p:cNvPr id="2" name="Title 1">
            <a:extLst>
              <a:ext uri="{FF2B5EF4-FFF2-40B4-BE49-F238E27FC236}">
                <a16:creationId xmlns:a16="http://schemas.microsoft.com/office/drawing/2014/main" id="{6F6A5A9E-C0FB-6F7D-30FE-C4904DA4C122}"/>
              </a:ext>
            </a:extLst>
          </p:cNvPr>
          <p:cNvSpPr>
            <a:spLocks noGrp="1"/>
          </p:cNvSpPr>
          <p:nvPr>
            <p:ph type="ctrTitle"/>
          </p:nvPr>
        </p:nvSpPr>
        <p:spPr>
          <a:xfrm>
            <a:off x="974045" y="198905"/>
            <a:ext cx="8858303" cy="1261724"/>
          </a:xfrm>
        </p:spPr>
        <p:txBody>
          <a:bodyPr/>
          <a:lstStyle/>
          <a:p>
            <a:r>
              <a:rPr lang="en-US" sz="4400">
                <a:latin typeface="Franklin Gothic Book"/>
              </a:rPr>
              <a:t>Solution - AI Onboarding &amp; Training</a:t>
            </a:r>
            <a:endParaRPr lang="en-US"/>
          </a:p>
        </p:txBody>
      </p:sp>
      <p:sp>
        <p:nvSpPr>
          <p:cNvPr id="225" name="TextBox 224">
            <a:extLst>
              <a:ext uri="{FF2B5EF4-FFF2-40B4-BE49-F238E27FC236}">
                <a16:creationId xmlns:a16="http://schemas.microsoft.com/office/drawing/2014/main" id="{66977917-8337-368B-4F3A-2346095436CD}"/>
              </a:ext>
            </a:extLst>
          </p:cNvPr>
          <p:cNvSpPr txBox="1"/>
          <p:nvPr/>
        </p:nvSpPr>
        <p:spPr>
          <a:xfrm>
            <a:off x="637584" y="1225335"/>
            <a:ext cx="5222099" cy="42468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spcAft>
                <a:spcPts val="200"/>
              </a:spcAft>
            </a:pPr>
            <a:r>
              <a:rPr lang="en-US" sz="2200"/>
              <a:t>The packet contains of 6 major stages, each of which covers a theme,</a:t>
            </a:r>
            <a:endParaRPr lang="en-US"/>
          </a:p>
          <a:p>
            <a:pPr marL="285750">
              <a:lnSpc>
                <a:spcPct val="150000"/>
              </a:lnSpc>
              <a:spcAft>
                <a:spcPts val="200"/>
              </a:spcAft>
              <a:buFont typeface="Arial"/>
              <a:buChar char="•"/>
            </a:pPr>
            <a:r>
              <a:rPr lang="en-US" sz="2200"/>
              <a:t> Basics of Modern Day AI</a:t>
            </a:r>
          </a:p>
          <a:p>
            <a:pPr marL="285750">
              <a:lnSpc>
                <a:spcPct val="150000"/>
              </a:lnSpc>
              <a:spcAft>
                <a:spcPts val="200"/>
              </a:spcAft>
              <a:buFont typeface="Arial"/>
              <a:buChar char="•"/>
            </a:pPr>
            <a:r>
              <a:rPr lang="en-US" sz="2200"/>
              <a:t> Generic AI Use-Cases &amp; Case studies</a:t>
            </a:r>
          </a:p>
          <a:p>
            <a:pPr marL="285750">
              <a:lnSpc>
                <a:spcPct val="150000"/>
              </a:lnSpc>
              <a:spcAft>
                <a:spcPts val="200"/>
              </a:spcAft>
              <a:buFont typeface="Arial"/>
              <a:buChar char="•"/>
            </a:pPr>
            <a:r>
              <a:rPr lang="en-US" sz="2200"/>
              <a:t> Limitations &amp; Considerations</a:t>
            </a:r>
          </a:p>
          <a:p>
            <a:pPr marL="285750">
              <a:lnSpc>
                <a:spcPct val="150000"/>
              </a:lnSpc>
              <a:spcAft>
                <a:spcPts val="200"/>
              </a:spcAft>
              <a:buFont typeface="Arial"/>
              <a:buChar char="•"/>
            </a:pPr>
            <a:r>
              <a:rPr lang="en-US" sz="2200"/>
              <a:t> Sample Legal Use-Cases</a:t>
            </a:r>
          </a:p>
          <a:p>
            <a:pPr marL="285750">
              <a:lnSpc>
                <a:spcPct val="150000"/>
              </a:lnSpc>
              <a:spcAft>
                <a:spcPts val="200"/>
              </a:spcAft>
              <a:buFont typeface="Arial"/>
              <a:buChar char="•"/>
            </a:pPr>
            <a:r>
              <a:rPr lang="en-US" sz="2200"/>
              <a:t> DIY Exercises for AI Experimentation</a:t>
            </a:r>
          </a:p>
          <a:p>
            <a:pPr marL="285750">
              <a:lnSpc>
                <a:spcPct val="150000"/>
              </a:lnSpc>
              <a:spcAft>
                <a:spcPts val="200"/>
              </a:spcAft>
              <a:buFont typeface="Arial"/>
              <a:buChar char="•"/>
            </a:pPr>
            <a:r>
              <a:rPr lang="en-US" sz="2200"/>
              <a:t> FAQs &amp; Further Resources</a:t>
            </a:r>
          </a:p>
        </p:txBody>
      </p:sp>
      <p:graphicFrame>
        <p:nvGraphicFramePr>
          <p:cNvPr id="268" name="Diagram 267">
            <a:extLst>
              <a:ext uri="{FF2B5EF4-FFF2-40B4-BE49-F238E27FC236}">
                <a16:creationId xmlns:a16="http://schemas.microsoft.com/office/drawing/2014/main" id="{B2FAD480-6824-47CC-F8BB-3F1F649177F8}"/>
              </a:ext>
            </a:extLst>
          </p:cNvPr>
          <p:cNvGraphicFramePr/>
          <p:nvPr>
            <p:extLst>
              <p:ext uri="{D42A27DB-BD31-4B8C-83A1-F6EECF244321}">
                <p14:modId xmlns:p14="http://schemas.microsoft.com/office/powerpoint/2010/main" val="3735963391"/>
              </p:ext>
            </p:extLst>
          </p:nvPr>
        </p:nvGraphicFramePr>
        <p:xfrm>
          <a:off x="5610502" y="1222307"/>
          <a:ext cx="6298784" cy="44075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03031532"/>
      </p:ext>
    </p:extLst>
  </p:cSld>
  <p:clrMapOvr>
    <a:masterClrMapping/>
  </p:clrMapOvr>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BB6565-F76E-5050-5D35-13B86FB04646}"/>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42AAD835-7943-F8A1-B398-2A4A8814512D}"/>
              </a:ext>
            </a:extLst>
          </p:cNvPr>
          <p:cNvSpPr/>
          <p:nvPr/>
        </p:nvSpPr>
        <p:spPr>
          <a:xfrm>
            <a:off x="444772" y="-2575"/>
            <a:ext cx="11305149" cy="95134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82EE4C49-4C69-E4A8-6691-A552294CA920}"/>
              </a:ext>
            </a:extLst>
          </p:cNvPr>
          <p:cNvSpPr>
            <a:spLocks noGrp="1"/>
          </p:cNvSpPr>
          <p:nvPr>
            <p:ph type="dt" sz="half" idx="10"/>
          </p:nvPr>
        </p:nvSpPr>
        <p:spPr/>
        <p:txBody>
          <a:bodyPr/>
          <a:lstStyle/>
          <a:p>
            <a:fld id="{D47A9A36-4EB0-BF46-AE48-7CDA251B954B}" type="datetime1">
              <a:rPr lang="en-US" smtClean="0"/>
              <a:t>5/23/2025</a:t>
            </a:fld>
            <a:endParaRPr lang="en-US"/>
          </a:p>
        </p:txBody>
      </p:sp>
      <p:sp>
        <p:nvSpPr>
          <p:cNvPr id="6" name="Slide Number Placeholder 5">
            <a:extLst>
              <a:ext uri="{FF2B5EF4-FFF2-40B4-BE49-F238E27FC236}">
                <a16:creationId xmlns:a16="http://schemas.microsoft.com/office/drawing/2014/main" id="{ED68D899-E537-7296-9AF7-A0FC42E96792}"/>
              </a:ext>
            </a:extLst>
          </p:cNvPr>
          <p:cNvSpPr>
            <a:spLocks noGrp="1"/>
          </p:cNvSpPr>
          <p:nvPr>
            <p:ph type="sldNum" sz="quarter" idx="12"/>
          </p:nvPr>
        </p:nvSpPr>
        <p:spPr/>
        <p:txBody>
          <a:bodyPr/>
          <a:lstStyle/>
          <a:p>
            <a:fld id="{8A7A6979-0714-4377-B894-6BE4C2D6E202}" type="slidenum">
              <a:rPr lang="en-US" smtClean="0"/>
              <a:pPr/>
              <a:t>16</a:t>
            </a:fld>
            <a:endParaRPr lang="en-US"/>
          </a:p>
        </p:txBody>
      </p:sp>
      <p:sp>
        <p:nvSpPr>
          <p:cNvPr id="2" name="Title 1">
            <a:extLst>
              <a:ext uri="{FF2B5EF4-FFF2-40B4-BE49-F238E27FC236}">
                <a16:creationId xmlns:a16="http://schemas.microsoft.com/office/drawing/2014/main" id="{6E24C212-32D8-E939-4C17-4992F811D7A9}"/>
              </a:ext>
            </a:extLst>
          </p:cNvPr>
          <p:cNvSpPr>
            <a:spLocks noGrp="1"/>
          </p:cNvSpPr>
          <p:nvPr>
            <p:ph type="ctrTitle"/>
          </p:nvPr>
        </p:nvSpPr>
        <p:spPr>
          <a:xfrm>
            <a:off x="974045" y="198905"/>
            <a:ext cx="7988980" cy="609398"/>
          </a:xfrm>
        </p:spPr>
        <p:txBody>
          <a:bodyPr/>
          <a:lstStyle/>
          <a:p>
            <a:r>
              <a:rPr lang="en-US" sz="4400">
                <a:latin typeface="Franklin Gothic Book"/>
                <a:ea typeface="Calibri"/>
                <a:cs typeface="Calibri"/>
              </a:rPr>
              <a:t>Content Overview</a:t>
            </a:r>
            <a:endParaRPr lang="en-US" sz="4400">
              <a:ea typeface="Calibri"/>
              <a:cs typeface="Calibri"/>
            </a:endParaRPr>
          </a:p>
        </p:txBody>
      </p:sp>
      <p:grpSp>
        <p:nvGrpSpPr>
          <p:cNvPr id="31" name="Group 30">
            <a:extLst>
              <a:ext uri="{FF2B5EF4-FFF2-40B4-BE49-F238E27FC236}">
                <a16:creationId xmlns:a16="http://schemas.microsoft.com/office/drawing/2014/main" id="{01BDAB5B-3414-1816-B725-168A41D16BDD}"/>
              </a:ext>
            </a:extLst>
          </p:cNvPr>
          <p:cNvGrpSpPr/>
          <p:nvPr/>
        </p:nvGrpSpPr>
        <p:grpSpPr>
          <a:xfrm>
            <a:off x="522469" y="1132378"/>
            <a:ext cx="11194473" cy="4598293"/>
            <a:chOff x="512443" y="1132378"/>
            <a:chExt cx="11194473" cy="4598293"/>
          </a:xfrm>
        </p:grpSpPr>
        <p:sp>
          <p:nvSpPr>
            <p:cNvPr id="18" name="Rectangle 17">
              <a:extLst>
                <a:ext uri="{FF2B5EF4-FFF2-40B4-BE49-F238E27FC236}">
                  <a16:creationId xmlns:a16="http://schemas.microsoft.com/office/drawing/2014/main" id="{584B6296-34E8-ABA7-D8E0-00FC8250FDF8}"/>
                </a:ext>
              </a:extLst>
            </p:cNvPr>
            <p:cNvSpPr/>
            <p:nvPr/>
          </p:nvSpPr>
          <p:spPr>
            <a:xfrm>
              <a:off x="512443" y="1143111"/>
              <a:ext cx="3317376" cy="4587560"/>
            </a:xfrm>
            <a:prstGeom prst="roundRect">
              <a:avLst/>
            </a:prstGeom>
            <a:solidFill>
              <a:schemeClr val="accent1">
                <a:lumMod val="20000"/>
                <a:lumOff val="80000"/>
              </a:schemeClr>
            </a:solid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7D978265-1D74-2CCA-9AE9-B2605FB7CA1B}"/>
                </a:ext>
              </a:extLst>
            </p:cNvPr>
            <p:cNvSpPr/>
            <p:nvPr/>
          </p:nvSpPr>
          <p:spPr>
            <a:xfrm>
              <a:off x="4464789" y="1143111"/>
              <a:ext cx="3317376" cy="4587560"/>
            </a:xfrm>
            <a:prstGeom prst="roundRect">
              <a:avLst/>
            </a:prstGeom>
            <a:solidFill>
              <a:schemeClr val="accent1">
                <a:lumMod val="20000"/>
                <a:lumOff val="80000"/>
              </a:schemeClr>
            </a:solid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7">
              <a:extLst>
                <a:ext uri="{FF2B5EF4-FFF2-40B4-BE49-F238E27FC236}">
                  <a16:creationId xmlns:a16="http://schemas.microsoft.com/office/drawing/2014/main" id="{2B865CB3-9F33-2291-7583-4CBA39B731B0}"/>
                </a:ext>
              </a:extLst>
            </p:cNvPr>
            <p:cNvSpPr/>
            <p:nvPr/>
          </p:nvSpPr>
          <p:spPr>
            <a:xfrm>
              <a:off x="8379288" y="1132378"/>
              <a:ext cx="3317376" cy="4587560"/>
            </a:xfrm>
            <a:prstGeom prst="roundRect">
              <a:avLst/>
            </a:prstGeom>
            <a:solidFill>
              <a:schemeClr val="accent1">
                <a:lumMod val="20000"/>
                <a:lumOff val="80000"/>
              </a:schemeClr>
            </a:solid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5B8B47D-E318-BB80-02BA-DA36CEF1393F}"/>
                </a:ext>
              </a:extLst>
            </p:cNvPr>
            <p:cNvSpPr txBox="1"/>
            <p:nvPr/>
          </p:nvSpPr>
          <p:spPr>
            <a:xfrm>
              <a:off x="513476" y="1250189"/>
              <a:ext cx="333280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Franklin Gothic Medium"/>
                  <a:ea typeface="Calibri"/>
                  <a:cs typeface="Calibri"/>
                </a:rPr>
                <a:t>Understanding Artificial Intelligence: A Primer for the Judiciary</a:t>
              </a:r>
              <a:endParaRPr lang="en-US">
                <a:latin typeface="Franklin Gothic Medium"/>
              </a:endParaRPr>
            </a:p>
          </p:txBody>
        </p:sp>
        <p:sp>
          <p:nvSpPr>
            <p:cNvPr id="25" name="TextBox 24">
              <a:extLst>
                <a:ext uri="{FF2B5EF4-FFF2-40B4-BE49-F238E27FC236}">
                  <a16:creationId xmlns:a16="http://schemas.microsoft.com/office/drawing/2014/main" id="{27DECDCB-E73B-DEDB-0F10-DF4E778D6461}"/>
                </a:ext>
              </a:extLst>
            </p:cNvPr>
            <p:cNvSpPr txBox="1"/>
            <p:nvPr/>
          </p:nvSpPr>
          <p:spPr>
            <a:xfrm>
              <a:off x="4443792" y="1350452"/>
              <a:ext cx="333280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Franklin Gothic Medium"/>
                  <a:ea typeface="Calibri"/>
                  <a:cs typeface="Calibri"/>
                </a:rPr>
                <a:t>AI Tooling &amp; Common Use Cases Across Industries</a:t>
              </a:r>
              <a:endParaRPr lang="en-US"/>
            </a:p>
          </p:txBody>
        </p:sp>
        <p:sp>
          <p:nvSpPr>
            <p:cNvPr id="26" name="TextBox 25">
              <a:extLst>
                <a:ext uri="{FF2B5EF4-FFF2-40B4-BE49-F238E27FC236}">
                  <a16:creationId xmlns:a16="http://schemas.microsoft.com/office/drawing/2014/main" id="{37E1BA08-AC88-157D-5D81-745F562381DC}"/>
                </a:ext>
              </a:extLst>
            </p:cNvPr>
            <p:cNvSpPr txBox="1"/>
            <p:nvPr/>
          </p:nvSpPr>
          <p:spPr>
            <a:xfrm>
              <a:off x="8374107" y="1340426"/>
              <a:ext cx="333280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Franklin Gothic Medium"/>
                  <a:ea typeface="Calibri"/>
                  <a:cs typeface="Calibri"/>
                </a:rPr>
                <a:t>The Promise &amp; Perils of AI in the Judiciary</a:t>
              </a:r>
              <a:endParaRPr lang="en-US"/>
            </a:p>
          </p:txBody>
        </p:sp>
        <p:sp>
          <p:nvSpPr>
            <p:cNvPr id="27" name="TextBox 26">
              <a:extLst>
                <a:ext uri="{FF2B5EF4-FFF2-40B4-BE49-F238E27FC236}">
                  <a16:creationId xmlns:a16="http://schemas.microsoft.com/office/drawing/2014/main" id="{614FAA71-F78C-2640-5F02-0267918DC859}"/>
                </a:ext>
              </a:extLst>
            </p:cNvPr>
            <p:cNvSpPr txBox="1"/>
            <p:nvPr/>
          </p:nvSpPr>
          <p:spPr>
            <a:xfrm>
              <a:off x="681698" y="2232188"/>
              <a:ext cx="2997451"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t>Introduction to AI</a:t>
              </a:r>
              <a:endParaRPr lang="en-US"/>
            </a:p>
            <a:p>
              <a:pPr marL="285750" indent="-285750">
                <a:buFont typeface="Arial"/>
                <a:buChar char="•"/>
              </a:pPr>
              <a:r>
                <a:rPr lang="en-US" sz="2000"/>
                <a:t>Types of AI</a:t>
              </a:r>
            </a:p>
            <a:p>
              <a:pPr marL="285750" indent="-285750">
                <a:buFont typeface="Arial"/>
                <a:buChar char="•"/>
              </a:pPr>
              <a:r>
                <a:rPr lang="en-US" sz="2000"/>
                <a:t>Modern AI Landscape</a:t>
              </a:r>
            </a:p>
            <a:p>
              <a:pPr marL="285750" indent="-285750">
                <a:buFont typeface="Arial"/>
                <a:buChar char="•"/>
              </a:pPr>
              <a:r>
                <a:rPr lang="en-US" sz="2000"/>
                <a:t>Why AI matters to the Judiciary</a:t>
              </a:r>
            </a:p>
            <a:p>
              <a:pPr marL="285750" indent="-285750">
                <a:buFont typeface="Arial"/>
                <a:buChar char="•"/>
              </a:pPr>
              <a:r>
                <a:rPr lang="en-US" sz="2000"/>
                <a:t>Common Limitations</a:t>
              </a:r>
            </a:p>
            <a:p>
              <a:pPr marL="285750" indent="-285750">
                <a:buFont typeface="Arial"/>
                <a:buChar char="•"/>
              </a:pPr>
              <a:r>
                <a:rPr lang="en-US" sz="2000"/>
                <a:t>Incentive for Judges to use AI</a:t>
              </a:r>
            </a:p>
            <a:p>
              <a:pPr marL="285750" indent="-285750">
                <a:buFont typeface="Arial"/>
                <a:buChar char="•"/>
              </a:pPr>
              <a:r>
                <a:rPr lang="en-US" sz="2000"/>
                <a:t>AI as a Catalyst for Modern Justice</a:t>
              </a:r>
            </a:p>
          </p:txBody>
        </p:sp>
        <p:sp>
          <p:nvSpPr>
            <p:cNvPr id="28" name="TextBox 27">
              <a:extLst>
                <a:ext uri="{FF2B5EF4-FFF2-40B4-BE49-F238E27FC236}">
                  <a16:creationId xmlns:a16="http://schemas.microsoft.com/office/drawing/2014/main" id="{CA2892D8-728D-1E95-6E8C-6EA368BECDE9}"/>
                </a:ext>
              </a:extLst>
            </p:cNvPr>
            <p:cNvSpPr txBox="1"/>
            <p:nvPr/>
          </p:nvSpPr>
          <p:spPr>
            <a:xfrm>
              <a:off x="4612014" y="2091820"/>
              <a:ext cx="2997451"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i="1"/>
                <a:t>Healthcare</a:t>
              </a:r>
              <a:r>
                <a:rPr lang="en-US" sz="2000"/>
                <a:t> – Mayo Clinic Case Study</a:t>
              </a:r>
            </a:p>
            <a:p>
              <a:pPr marL="285750" indent="-285750">
                <a:buFont typeface="Arial"/>
                <a:buChar char="•"/>
              </a:pPr>
              <a:r>
                <a:rPr lang="en-US" sz="2000" i="1"/>
                <a:t>Finance </a:t>
              </a:r>
              <a:r>
                <a:rPr lang="en-US" sz="2000"/>
                <a:t>– JP Morgan Case Study</a:t>
              </a:r>
            </a:p>
            <a:p>
              <a:pPr marL="285750" indent="-285750">
                <a:buFont typeface="Arial"/>
                <a:buChar char="•"/>
              </a:pPr>
              <a:r>
                <a:rPr lang="en-US" sz="2000" i="1"/>
                <a:t>Education </a:t>
              </a:r>
              <a:r>
                <a:rPr lang="en-US" sz="2000"/>
                <a:t>– Arizona State University Case Study</a:t>
              </a:r>
            </a:p>
            <a:p>
              <a:pPr marL="285750" indent="-285750">
                <a:buFont typeface="Arial"/>
                <a:buChar char="•"/>
              </a:pPr>
              <a:r>
                <a:rPr lang="en-US" sz="2000" i="1"/>
                <a:t>Retail </a:t>
              </a:r>
              <a:r>
                <a:rPr lang="en-US" sz="2000"/>
                <a:t>– Amazon Case Study</a:t>
              </a:r>
            </a:p>
            <a:p>
              <a:pPr marL="285750" indent="-285750">
                <a:buFont typeface="Arial"/>
                <a:buChar char="•"/>
              </a:pPr>
              <a:r>
                <a:rPr lang="en-US" sz="2000" i="1"/>
                <a:t>Manufacturing </a:t>
              </a:r>
              <a:r>
                <a:rPr lang="en-US" sz="2000"/>
                <a:t>– Toyota Case Study</a:t>
              </a:r>
            </a:p>
          </p:txBody>
        </p:sp>
        <p:sp>
          <p:nvSpPr>
            <p:cNvPr id="29" name="TextBox 28">
              <a:extLst>
                <a:ext uri="{FF2B5EF4-FFF2-40B4-BE49-F238E27FC236}">
                  <a16:creationId xmlns:a16="http://schemas.microsoft.com/office/drawing/2014/main" id="{7EB90454-0011-52E0-7465-D06A7E4DACFA}"/>
                </a:ext>
              </a:extLst>
            </p:cNvPr>
            <p:cNvSpPr txBox="1"/>
            <p:nvPr/>
          </p:nvSpPr>
          <p:spPr>
            <a:xfrm>
              <a:off x="8552355" y="2071767"/>
              <a:ext cx="2997451"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t>Inherent Limitations of AI</a:t>
              </a:r>
            </a:p>
            <a:p>
              <a:pPr marL="285750" indent="-285750">
                <a:buFont typeface="Arial"/>
                <a:buChar char="•"/>
              </a:pPr>
              <a:r>
                <a:rPr lang="en-US" sz="2000"/>
                <a:t>Bias in Decision Making</a:t>
              </a:r>
            </a:p>
            <a:p>
              <a:pPr marL="285750" indent="-285750">
                <a:buFont typeface="Arial"/>
                <a:buChar char="•"/>
              </a:pPr>
              <a:r>
                <a:rPr lang="en-US" sz="2000"/>
                <a:t>Lack of Transparency – Black Box Model</a:t>
              </a:r>
            </a:p>
            <a:p>
              <a:pPr marL="285750" indent="-285750">
                <a:buFont typeface="Arial"/>
                <a:buChar char="•"/>
              </a:pPr>
              <a:r>
                <a:rPr lang="en-US" sz="2000"/>
                <a:t>Hallucinations &amp; Inaccuracies</a:t>
              </a:r>
            </a:p>
            <a:p>
              <a:pPr marL="285750" indent="-285750">
                <a:buFont typeface="Arial"/>
                <a:buChar char="•"/>
              </a:pPr>
              <a:r>
                <a:rPr lang="en-US" sz="2000"/>
                <a:t>Over-reliance on AI tooling</a:t>
              </a:r>
            </a:p>
            <a:p>
              <a:pPr marL="285750" indent="-285750">
                <a:buFont typeface="Arial"/>
                <a:buChar char="•"/>
              </a:pPr>
              <a:r>
                <a:rPr lang="en-US" sz="2000"/>
                <a:t>Data Privacy</a:t>
              </a:r>
            </a:p>
          </p:txBody>
        </p:sp>
      </p:grpSp>
    </p:spTree>
    <p:extLst>
      <p:ext uri="{BB962C8B-B14F-4D97-AF65-F5344CB8AC3E}">
        <p14:creationId xmlns:p14="http://schemas.microsoft.com/office/powerpoint/2010/main" val="3000952178"/>
      </p:ext>
    </p:extLst>
  </p:cSld>
  <p:clrMapOvr>
    <a:masterClrMapping/>
  </p:clrMapOvr>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DA3124-24F4-F1D8-9E08-8FEDB935AE75}"/>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E4319B52-E395-75C7-0675-169D49220A1A}"/>
              </a:ext>
            </a:extLst>
          </p:cNvPr>
          <p:cNvSpPr/>
          <p:nvPr/>
        </p:nvSpPr>
        <p:spPr>
          <a:xfrm>
            <a:off x="444772" y="-2575"/>
            <a:ext cx="11305149" cy="95134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1493AE51-62E4-D50A-4713-D1FCBB0CD14C}"/>
              </a:ext>
            </a:extLst>
          </p:cNvPr>
          <p:cNvSpPr>
            <a:spLocks noGrp="1"/>
          </p:cNvSpPr>
          <p:nvPr>
            <p:ph type="dt" sz="half" idx="10"/>
          </p:nvPr>
        </p:nvSpPr>
        <p:spPr/>
        <p:txBody>
          <a:bodyPr/>
          <a:lstStyle/>
          <a:p>
            <a:fld id="{D47A9A36-4EB0-BF46-AE48-7CDA251B954B}" type="datetime1">
              <a:rPr lang="en-US" smtClean="0"/>
              <a:t>5/23/2025</a:t>
            </a:fld>
            <a:endParaRPr lang="en-US"/>
          </a:p>
        </p:txBody>
      </p:sp>
      <p:sp>
        <p:nvSpPr>
          <p:cNvPr id="6" name="Slide Number Placeholder 5">
            <a:extLst>
              <a:ext uri="{FF2B5EF4-FFF2-40B4-BE49-F238E27FC236}">
                <a16:creationId xmlns:a16="http://schemas.microsoft.com/office/drawing/2014/main" id="{FA35E336-46BD-6D78-D225-40CE25D835AF}"/>
              </a:ext>
            </a:extLst>
          </p:cNvPr>
          <p:cNvSpPr>
            <a:spLocks noGrp="1"/>
          </p:cNvSpPr>
          <p:nvPr>
            <p:ph type="sldNum" sz="quarter" idx="12"/>
          </p:nvPr>
        </p:nvSpPr>
        <p:spPr/>
        <p:txBody>
          <a:bodyPr/>
          <a:lstStyle/>
          <a:p>
            <a:fld id="{8A7A6979-0714-4377-B894-6BE4C2D6E202}" type="slidenum">
              <a:rPr lang="en-US" smtClean="0"/>
              <a:pPr/>
              <a:t>17</a:t>
            </a:fld>
            <a:endParaRPr lang="en-US"/>
          </a:p>
        </p:txBody>
      </p:sp>
      <p:sp>
        <p:nvSpPr>
          <p:cNvPr id="2" name="Title 1">
            <a:extLst>
              <a:ext uri="{FF2B5EF4-FFF2-40B4-BE49-F238E27FC236}">
                <a16:creationId xmlns:a16="http://schemas.microsoft.com/office/drawing/2014/main" id="{C31F1A1D-DC18-0FBC-C2D9-1FF929B91CC2}"/>
              </a:ext>
            </a:extLst>
          </p:cNvPr>
          <p:cNvSpPr>
            <a:spLocks noGrp="1"/>
          </p:cNvSpPr>
          <p:nvPr>
            <p:ph type="ctrTitle"/>
          </p:nvPr>
        </p:nvSpPr>
        <p:spPr>
          <a:xfrm>
            <a:off x="974045" y="198905"/>
            <a:ext cx="7988980" cy="609398"/>
          </a:xfrm>
        </p:spPr>
        <p:txBody>
          <a:bodyPr/>
          <a:lstStyle/>
          <a:p>
            <a:r>
              <a:rPr lang="en-US" sz="4400">
                <a:latin typeface="Franklin Gothic Book"/>
                <a:ea typeface="Calibri"/>
                <a:cs typeface="Calibri"/>
              </a:rPr>
              <a:t>Content Overview</a:t>
            </a:r>
            <a:endParaRPr lang="en-US" sz="4400">
              <a:ea typeface="Calibri"/>
              <a:cs typeface="Calibri"/>
            </a:endParaRPr>
          </a:p>
        </p:txBody>
      </p:sp>
      <p:grpSp>
        <p:nvGrpSpPr>
          <p:cNvPr id="4" name="Group 3">
            <a:extLst>
              <a:ext uri="{FF2B5EF4-FFF2-40B4-BE49-F238E27FC236}">
                <a16:creationId xmlns:a16="http://schemas.microsoft.com/office/drawing/2014/main" id="{1B8C6E90-2268-4809-3145-F90FFF2FE8E2}"/>
              </a:ext>
            </a:extLst>
          </p:cNvPr>
          <p:cNvGrpSpPr/>
          <p:nvPr/>
        </p:nvGrpSpPr>
        <p:grpSpPr>
          <a:xfrm>
            <a:off x="512443" y="1152431"/>
            <a:ext cx="11197783" cy="5022789"/>
            <a:chOff x="512443" y="1152431"/>
            <a:chExt cx="11197783" cy="5022789"/>
          </a:xfrm>
        </p:grpSpPr>
        <p:sp>
          <p:nvSpPr>
            <p:cNvPr id="18" name="Rectangle 17">
              <a:extLst>
                <a:ext uri="{FF2B5EF4-FFF2-40B4-BE49-F238E27FC236}">
                  <a16:creationId xmlns:a16="http://schemas.microsoft.com/office/drawing/2014/main" id="{15D0D37D-55ED-D0DA-D383-945E0DF5888B}"/>
                </a:ext>
              </a:extLst>
            </p:cNvPr>
            <p:cNvSpPr/>
            <p:nvPr/>
          </p:nvSpPr>
          <p:spPr>
            <a:xfrm>
              <a:off x="512443" y="1163164"/>
              <a:ext cx="3317376" cy="4587560"/>
            </a:xfrm>
            <a:prstGeom prst="roundRect">
              <a:avLst/>
            </a:prstGeom>
            <a:solidFill>
              <a:schemeClr val="accent1">
                <a:lumMod val="20000"/>
                <a:lumOff val="80000"/>
              </a:schemeClr>
            </a:solid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2AAF43E1-E1CA-799C-7D31-2B9E8578D9F9}"/>
                </a:ext>
              </a:extLst>
            </p:cNvPr>
            <p:cNvSpPr/>
            <p:nvPr/>
          </p:nvSpPr>
          <p:spPr>
            <a:xfrm>
              <a:off x="4434709" y="1163164"/>
              <a:ext cx="3317376" cy="4587560"/>
            </a:xfrm>
            <a:prstGeom prst="roundRect">
              <a:avLst/>
            </a:prstGeom>
            <a:solidFill>
              <a:schemeClr val="accent1">
                <a:lumMod val="20000"/>
                <a:lumOff val="80000"/>
              </a:schemeClr>
            </a:solid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7">
              <a:extLst>
                <a:ext uri="{FF2B5EF4-FFF2-40B4-BE49-F238E27FC236}">
                  <a16:creationId xmlns:a16="http://schemas.microsoft.com/office/drawing/2014/main" id="{A20768D2-105C-2767-0B7B-C261CF5BE0CF}"/>
                </a:ext>
              </a:extLst>
            </p:cNvPr>
            <p:cNvSpPr/>
            <p:nvPr/>
          </p:nvSpPr>
          <p:spPr>
            <a:xfrm>
              <a:off x="8379288" y="1152431"/>
              <a:ext cx="3317376" cy="4587560"/>
            </a:xfrm>
            <a:prstGeom prst="roundRect">
              <a:avLst/>
            </a:prstGeom>
            <a:solidFill>
              <a:schemeClr val="accent1">
                <a:lumMod val="20000"/>
                <a:lumOff val="80000"/>
              </a:schemeClr>
            </a:solid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625E053D-D07C-06E0-98D8-BD748465BA76}"/>
                </a:ext>
              </a:extLst>
            </p:cNvPr>
            <p:cNvSpPr txBox="1"/>
            <p:nvPr/>
          </p:nvSpPr>
          <p:spPr>
            <a:xfrm>
              <a:off x="633791" y="1360479"/>
              <a:ext cx="317238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Franklin Gothic Medium"/>
                  <a:ea typeface="Calibri"/>
                  <a:cs typeface="Calibri"/>
                </a:rPr>
                <a:t>Enhancing Judicial Efficiency &amp; Access to Justice</a:t>
              </a:r>
              <a:endParaRPr lang="en-US"/>
            </a:p>
          </p:txBody>
        </p:sp>
        <p:sp>
          <p:nvSpPr>
            <p:cNvPr id="25" name="TextBox 24">
              <a:extLst>
                <a:ext uri="{FF2B5EF4-FFF2-40B4-BE49-F238E27FC236}">
                  <a16:creationId xmlns:a16="http://schemas.microsoft.com/office/drawing/2014/main" id="{D4344FD7-FAB0-3106-9DAE-9198838774F9}"/>
                </a:ext>
              </a:extLst>
            </p:cNvPr>
            <p:cNvSpPr txBox="1"/>
            <p:nvPr/>
          </p:nvSpPr>
          <p:spPr>
            <a:xfrm>
              <a:off x="4443791" y="1370505"/>
              <a:ext cx="333280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Franklin Gothic Medium"/>
                  <a:ea typeface="Calibri"/>
                  <a:cs typeface="Calibri"/>
                </a:rPr>
                <a:t>Hands on Exercises – Building Familiarity with AI</a:t>
              </a:r>
              <a:endParaRPr lang="en-US"/>
            </a:p>
          </p:txBody>
        </p:sp>
        <p:sp>
          <p:nvSpPr>
            <p:cNvPr id="26" name="TextBox 25">
              <a:extLst>
                <a:ext uri="{FF2B5EF4-FFF2-40B4-BE49-F238E27FC236}">
                  <a16:creationId xmlns:a16="http://schemas.microsoft.com/office/drawing/2014/main" id="{C22981B0-96B2-5290-C9B6-3B9FC7A0C7E0}"/>
                </a:ext>
              </a:extLst>
            </p:cNvPr>
            <p:cNvSpPr txBox="1"/>
            <p:nvPr/>
          </p:nvSpPr>
          <p:spPr>
            <a:xfrm>
              <a:off x="8374107" y="1360479"/>
              <a:ext cx="333280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Franklin Gothic Medium"/>
                  <a:ea typeface="Calibri"/>
                  <a:cs typeface="Calibri"/>
                </a:rPr>
                <a:t>Prompt Engineering for Judges, FAQs and Further Reading</a:t>
              </a:r>
            </a:p>
          </p:txBody>
        </p:sp>
        <p:sp>
          <p:nvSpPr>
            <p:cNvPr id="27" name="TextBox 26">
              <a:extLst>
                <a:ext uri="{FF2B5EF4-FFF2-40B4-BE49-F238E27FC236}">
                  <a16:creationId xmlns:a16="http://schemas.microsoft.com/office/drawing/2014/main" id="{E08BE88E-35F1-87CD-1B20-C3C7369BA4FD}"/>
                </a:ext>
              </a:extLst>
            </p:cNvPr>
            <p:cNvSpPr txBox="1"/>
            <p:nvPr/>
          </p:nvSpPr>
          <p:spPr>
            <a:xfrm>
              <a:off x="681698" y="2101846"/>
              <a:ext cx="2997451"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t>Legal Research – CARA AI</a:t>
              </a:r>
            </a:p>
            <a:p>
              <a:pPr marL="285750" indent="-285750">
                <a:buFont typeface="Arial"/>
                <a:buChar char="•"/>
              </a:pPr>
              <a:r>
                <a:rPr lang="en-US" sz="2000"/>
                <a:t>E-Discovery – Kira Systems</a:t>
              </a:r>
            </a:p>
            <a:p>
              <a:pPr marL="285750" indent="-285750">
                <a:buFont typeface="Arial"/>
                <a:buChar char="•"/>
              </a:pPr>
              <a:r>
                <a:rPr lang="en-US" sz="2000"/>
                <a:t>AI based Case Outcome Predictions – Lex Machina</a:t>
              </a:r>
            </a:p>
            <a:p>
              <a:pPr marL="285750" indent="-285750">
                <a:buFont typeface="Arial"/>
                <a:buChar char="•"/>
              </a:pPr>
              <a:r>
                <a:rPr lang="en-US" sz="2000"/>
                <a:t>AI powered Transcription – Verbit</a:t>
              </a:r>
            </a:p>
            <a:p>
              <a:pPr marL="285750" indent="-285750">
                <a:buFont typeface="Arial"/>
                <a:buChar char="•"/>
              </a:pPr>
              <a:r>
                <a:rPr lang="en-US" sz="2000"/>
                <a:t>AI for Bias Detection – </a:t>
              </a:r>
              <a:r>
                <a:rPr lang="en-US" sz="2000" err="1"/>
                <a:t>Hollistic</a:t>
              </a:r>
              <a:r>
                <a:rPr lang="en-US" sz="2000"/>
                <a:t> AI</a:t>
              </a:r>
            </a:p>
          </p:txBody>
        </p:sp>
        <p:sp>
          <p:nvSpPr>
            <p:cNvPr id="28" name="TextBox 27">
              <a:extLst>
                <a:ext uri="{FF2B5EF4-FFF2-40B4-BE49-F238E27FC236}">
                  <a16:creationId xmlns:a16="http://schemas.microsoft.com/office/drawing/2014/main" id="{5F0616A8-DCAF-DD3F-5300-43694002F422}"/>
                </a:ext>
              </a:extLst>
            </p:cNvPr>
            <p:cNvSpPr txBox="1"/>
            <p:nvPr/>
          </p:nvSpPr>
          <p:spPr>
            <a:xfrm>
              <a:off x="4581934" y="2111873"/>
              <a:ext cx="2997451"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t>Summarization with </a:t>
              </a:r>
              <a:r>
                <a:rPr lang="en-US" sz="2000" err="1"/>
                <a:t>Quillbot</a:t>
              </a:r>
              <a:endParaRPr lang="en-US" sz="2000"/>
            </a:p>
            <a:p>
              <a:pPr marL="285750" indent="-285750">
                <a:buFont typeface="Arial"/>
                <a:buChar char="•"/>
              </a:pPr>
              <a:r>
                <a:rPr lang="en-US" sz="2000"/>
                <a:t>Transcription with Otter.ai</a:t>
              </a:r>
            </a:p>
            <a:p>
              <a:pPr marL="285750" indent="-285750">
                <a:buFont typeface="Arial"/>
                <a:buChar char="•"/>
              </a:pPr>
              <a:r>
                <a:rPr lang="en-US" sz="2000"/>
                <a:t>Writing improvements with Grammarly</a:t>
              </a:r>
            </a:p>
            <a:p>
              <a:pPr marL="285750" indent="-285750">
                <a:buFont typeface="Arial"/>
                <a:buChar char="•"/>
              </a:pPr>
              <a:r>
                <a:rPr lang="en-US" sz="2000"/>
                <a:t>Real-time translations with Google Translate</a:t>
              </a:r>
            </a:p>
            <a:p>
              <a:pPr marL="285750" indent="-285750">
                <a:buFont typeface="Arial"/>
                <a:buChar char="•"/>
              </a:pPr>
              <a:r>
                <a:rPr lang="en-US" sz="2000"/>
                <a:t>Ideation with GPTs</a:t>
              </a:r>
            </a:p>
            <a:p>
              <a:pPr marL="285750" indent="-285750">
                <a:buFont typeface="Arial"/>
                <a:buChar char="•"/>
              </a:pPr>
              <a:r>
                <a:rPr lang="en-US" sz="2000"/>
                <a:t>AI Detection with </a:t>
              </a:r>
              <a:r>
                <a:rPr lang="en-US" sz="2000" err="1"/>
                <a:t>Quillbot</a:t>
              </a:r>
              <a:endParaRPr lang="en-US" sz="2000"/>
            </a:p>
          </p:txBody>
        </p:sp>
        <p:sp>
          <p:nvSpPr>
            <p:cNvPr id="29" name="TextBox 28">
              <a:extLst>
                <a:ext uri="{FF2B5EF4-FFF2-40B4-BE49-F238E27FC236}">
                  <a16:creationId xmlns:a16="http://schemas.microsoft.com/office/drawing/2014/main" id="{760E9FF7-8B4B-DCCE-4131-4C3710746662}"/>
                </a:ext>
              </a:extLst>
            </p:cNvPr>
            <p:cNvSpPr txBox="1"/>
            <p:nvPr/>
          </p:nvSpPr>
          <p:spPr>
            <a:xfrm>
              <a:off x="8381908" y="2081792"/>
              <a:ext cx="3328318"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t>What is Prompt Engineering?</a:t>
              </a:r>
              <a:endParaRPr lang="en-US"/>
            </a:p>
            <a:p>
              <a:pPr marL="285750" indent="-285750">
                <a:buFont typeface="Arial"/>
                <a:buChar char="•"/>
              </a:pPr>
              <a:r>
                <a:rPr lang="en-US" sz="2000"/>
                <a:t>Technical Aspects and Evolution with Time</a:t>
              </a:r>
            </a:p>
            <a:p>
              <a:pPr marL="285750" indent="-285750">
                <a:buFont typeface="Arial"/>
                <a:buChar char="•"/>
              </a:pPr>
              <a:r>
                <a:rPr lang="en-US" sz="2000"/>
                <a:t>Elements of writing Good Prompts</a:t>
              </a:r>
            </a:p>
            <a:p>
              <a:pPr marL="285750" indent="-285750">
                <a:buFont typeface="Arial"/>
                <a:buChar char="•"/>
              </a:pPr>
              <a:r>
                <a:rPr lang="en-US" sz="2000"/>
                <a:t>Ethical Considerations &amp; Relevance to the Judiciary</a:t>
              </a:r>
            </a:p>
            <a:p>
              <a:pPr marL="285750" indent="-285750">
                <a:buFont typeface="Arial"/>
                <a:buChar char="•"/>
              </a:pPr>
              <a:r>
                <a:rPr lang="en-US" sz="2000"/>
                <a:t>Examples and Use - Cases for Legal Processes for </a:t>
              </a:r>
              <a:r>
                <a:rPr lang="en-US" sz="2000" err="1"/>
                <a:t>Familiarisation</a:t>
              </a:r>
              <a:endParaRPr lang="en-US" sz="2000"/>
            </a:p>
            <a:p>
              <a:pPr marL="285750" indent="-285750">
                <a:buFont typeface="Arial"/>
                <a:buChar char="•"/>
              </a:pPr>
              <a:endParaRPr lang="en-US" sz="2000"/>
            </a:p>
            <a:p>
              <a:pPr marL="285750" indent="-285750">
                <a:buFont typeface="Arial"/>
                <a:buChar char="•"/>
              </a:pPr>
              <a:endParaRPr lang="en-US" sz="2000"/>
            </a:p>
          </p:txBody>
        </p:sp>
      </p:grpSp>
    </p:spTree>
    <p:extLst>
      <p:ext uri="{BB962C8B-B14F-4D97-AF65-F5344CB8AC3E}">
        <p14:creationId xmlns:p14="http://schemas.microsoft.com/office/powerpoint/2010/main" val="3134868588"/>
      </p:ext>
    </p:extLst>
  </p:cSld>
  <p:clrMapOvr>
    <a:masterClrMapping/>
  </p:clrMapOvr>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FDF235-7B37-41DD-FD2A-8BD060178A1F}"/>
            </a:ext>
          </a:extLst>
        </p:cNvPr>
        <p:cNvGrpSpPr/>
        <p:nvPr/>
      </p:nvGrpSpPr>
      <p:grpSpPr>
        <a:xfrm>
          <a:off x="0" y="0"/>
          <a:ext cx="0" cy="0"/>
          <a:chOff x="0" y="0"/>
          <a:chExt cx="0" cy="0"/>
        </a:xfrm>
      </p:grpSpPr>
      <p:sp>
        <p:nvSpPr>
          <p:cNvPr id="5" name="Date Placeholder 4">
            <a:extLst>
              <a:ext uri="{FF2B5EF4-FFF2-40B4-BE49-F238E27FC236}">
                <a16:creationId xmlns:a16="http://schemas.microsoft.com/office/drawing/2014/main" id="{3D66CD0E-18F9-DFCA-614F-D42691767122}"/>
              </a:ext>
            </a:extLst>
          </p:cNvPr>
          <p:cNvSpPr>
            <a:spLocks noGrp="1"/>
          </p:cNvSpPr>
          <p:nvPr>
            <p:ph type="dt" sz="half" idx="10"/>
          </p:nvPr>
        </p:nvSpPr>
        <p:spPr/>
        <p:txBody>
          <a:bodyPr/>
          <a:lstStyle/>
          <a:p>
            <a:fld id="{D47A9A36-4EB0-BF46-AE48-7CDA251B954B}" type="datetime1">
              <a:rPr lang="en-US" smtClean="0"/>
              <a:t>5/23/2025</a:t>
            </a:fld>
            <a:endParaRPr lang="en-US"/>
          </a:p>
        </p:txBody>
      </p:sp>
      <p:sp>
        <p:nvSpPr>
          <p:cNvPr id="6" name="Slide Number Placeholder 5">
            <a:extLst>
              <a:ext uri="{FF2B5EF4-FFF2-40B4-BE49-F238E27FC236}">
                <a16:creationId xmlns:a16="http://schemas.microsoft.com/office/drawing/2014/main" id="{B5713F9D-7F37-BAA7-D0BE-740A9C8F506B}"/>
              </a:ext>
            </a:extLst>
          </p:cNvPr>
          <p:cNvSpPr>
            <a:spLocks noGrp="1"/>
          </p:cNvSpPr>
          <p:nvPr>
            <p:ph type="sldNum" sz="quarter" idx="12"/>
          </p:nvPr>
        </p:nvSpPr>
        <p:spPr/>
        <p:txBody>
          <a:bodyPr/>
          <a:lstStyle/>
          <a:p>
            <a:fld id="{8A7A6979-0714-4377-B894-6BE4C2D6E202}" type="slidenum">
              <a:rPr lang="en-US" smtClean="0"/>
              <a:pPr/>
              <a:t>18</a:t>
            </a:fld>
            <a:endParaRPr lang="en-US"/>
          </a:p>
        </p:txBody>
      </p:sp>
      <p:sp>
        <p:nvSpPr>
          <p:cNvPr id="4" name="Rectangle 3">
            <a:extLst>
              <a:ext uri="{FF2B5EF4-FFF2-40B4-BE49-F238E27FC236}">
                <a16:creationId xmlns:a16="http://schemas.microsoft.com/office/drawing/2014/main" id="{111F1414-032F-5EEE-F501-87D1D600CC78}"/>
              </a:ext>
            </a:extLst>
          </p:cNvPr>
          <p:cNvSpPr/>
          <p:nvPr/>
        </p:nvSpPr>
        <p:spPr>
          <a:xfrm>
            <a:off x="2188980" y="2437411"/>
            <a:ext cx="7879222" cy="125357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661677D-64A0-2A20-79DC-C0200EA0F1C2}"/>
              </a:ext>
            </a:extLst>
          </p:cNvPr>
          <p:cNvSpPr>
            <a:spLocks noGrp="1"/>
          </p:cNvSpPr>
          <p:nvPr>
            <p:ph type="subTitle" idx="1"/>
          </p:nvPr>
        </p:nvSpPr>
        <p:spPr>
          <a:xfrm>
            <a:off x="2214328" y="2692321"/>
            <a:ext cx="7879712" cy="738664"/>
          </a:xfrm>
        </p:spPr>
        <p:txBody>
          <a:bodyPr/>
          <a:lstStyle/>
          <a:p>
            <a:r>
              <a:rPr lang="en-US" sz="4800">
                <a:latin typeface="Impact"/>
              </a:rPr>
              <a:t>AI in Daily Legal Workflows</a:t>
            </a:r>
            <a:endParaRPr lang="en-US"/>
          </a:p>
        </p:txBody>
      </p:sp>
    </p:spTree>
    <p:extLst>
      <p:ext uri="{BB962C8B-B14F-4D97-AF65-F5344CB8AC3E}">
        <p14:creationId xmlns:p14="http://schemas.microsoft.com/office/powerpoint/2010/main" val="1025947065"/>
      </p:ext>
    </p:extLst>
  </p:cSld>
  <p:clrMapOvr>
    <a:masterClrMapping/>
  </p:clrMapOvr>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F143CF-70AD-DDE4-74E8-6D9DD497252B}"/>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5C4059A9-7183-3406-0756-65375C386906}"/>
              </a:ext>
            </a:extLst>
          </p:cNvPr>
          <p:cNvSpPr/>
          <p:nvPr/>
        </p:nvSpPr>
        <p:spPr>
          <a:xfrm>
            <a:off x="444772" y="-2575"/>
            <a:ext cx="11305149" cy="95134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76343E9F-5F33-B1DB-3BA3-9B0A517BECD2}"/>
              </a:ext>
            </a:extLst>
          </p:cNvPr>
          <p:cNvSpPr>
            <a:spLocks noGrp="1"/>
          </p:cNvSpPr>
          <p:nvPr>
            <p:ph type="dt" sz="half" idx="10"/>
          </p:nvPr>
        </p:nvSpPr>
        <p:spPr/>
        <p:txBody>
          <a:bodyPr/>
          <a:lstStyle/>
          <a:p>
            <a:fld id="{D47A9A36-4EB0-BF46-AE48-7CDA251B954B}" type="datetime1">
              <a:rPr lang="en-US" smtClean="0"/>
              <a:t>5/23/2025</a:t>
            </a:fld>
            <a:endParaRPr lang="en-US"/>
          </a:p>
        </p:txBody>
      </p:sp>
      <p:sp>
        <p:nvSpPr>
          <p:cNvPr id="6" name="Slide Number Placeholder 5">
            <a:extLst>
              <a:ext uri="{FF2B5EF4-FFF2-40B4-BE49-F238E27FC236}">
                <a16:creationId xmlns:a16="http://schemas.microsoft.com/office/drawing/2014/main" id="{5FE5A0BB-15C4-FBB6-C315-A025244203D9}"/>
              </a:ext>
            </a:extLst>
          </p:cNvPr>
          <p:cNvSpPr>
            <a:spLocks noGrp="1"/>
          </p:cNvSpPr>
          <p:nvPr>
            <p:ph type="sldNum" sz="quarter" idx="12"/>
          </p:nvPr>
        </p:nvSpPr>
        <p:spPr/>
        <p:txBody>
          <a:bodyPr/>
          <a:lstStyle/>
          <a:p>
            <a:fld id="{8A7A6979-0714-4377-B894-6BE4C2D6E202}" type="slidenum">
              <a:rPr lang="en-US" smtClean="0"/>
              <a:pPr/>
              <a:t>19</a:t>
            </a:fld>
            <a:endParaRPr lang="en-US"/>
          </a:p>
        </p:txBody>
      </p:sp>
      <p:sp>
        <p:nvSpPr>
          <p:cNvPr id="2" name="Title 1">
            <a:extLst>
              <a:ext uri="{FF2B5EF4-FFF2-40B4-BE49-F238E27FC236}">
                <a16:creationId xmlns:a16="http://schemas.microsoft.com/office/drawing/2014/main" id="{D340BB06-7A3B-CCEC-8BA8-BA601FE28530}"/>
              </a:ext>
            </a:extLst>
          </p:cNvPr>
          <p:cNvSpPr>
            <a:spLocks noGrp="1"/>
          </p:cNvSpPr>
          <p:nvPr>
            <p:ph type="ctrTitle"/>
          </p:nvPr>
        </p:nvSpPr>
        <p:spPr>
          <a:xfrm>
            <a:off x="974045" y="198905"/>
            <a:ext cx="7988980" cy="609398"/>
          </a:xfrm>
        </p:spPr>
        <p:txBody>
          <a:bodyPr/>
          <a:lstStyle/>
          <a:p>
            <a:r>
              <a:rPr lang="en-US" sz="4400">
                <a:latin typeface="Franklin Gothic Book"/>
              </a:rPr>
              <a:t>Objectives</a:t>
            </a:r>
            <a:endParaRPr lang="en-US"/>
          </a:p>
        </p:txBody>
      </p:sp>
      <p:grpSp>
        <p:nvGrpSpPr>
          <p:cNvPr id="26" name="Group 25">
            <a:extLst>
              <a:ext uri="{FF2B5EF4-FFF2-40B4-BE49-F238E27FC236}">
                <a16:creationId xmlns:a16="http://schemas.microsoft.com/office/drawing/2014/main" id="{44BA605D-E370-4BA3-9B07-172C07D7115E}"/>
              </a:ext>
            </a:extLst>
          </p:cNvPr>
          <p:cNvGrpSpPr/>
          <p:nvPr/>
        </p:nvGrpSpPr>
        <p:grpSpPr>
          <a:xfrm>
            <a:off x="439730" y="1384379"/>
            <a:ext cx="11315792" cy="4112806"/>
            <a:chOff x="439730" y="1506813"/>
            <a:chExt cx="11315792" cy="4112806"/>
          </a:xfrm>
        </p:grpSpPr>
        <p:grpSp>
          <p:nvGrpSpPr>
            <p:cNvPr id="21" name="Group 20">
              <a:extLst>
                <a:ext uri="{FF2B5EF4-FFF2-40B4-BE49-F238E27FC236}">
                  <a16:creationId xmlns:a16="http://schemas.microsoft.com/office/drawing/2014/main" id="{BAC198E8-690A-569E-DE8B-C9B98B3B4F76}"/>
                </a:ext>
              </a:extLst>
            </p:cNvPr>
            <p:cNvGrpSpPr/>
            <p:nvPr/>
          </p:nvGrpSpPr>
          <p:grpSpPr>
            <a:xfrm>
              <a:off x="439730" y="1506813"/>
              <a:ext cx="11315792" cy="1927069"/>
              <a:chOff x="439730" y="1506813"/>
              <a:chExt cx="11315792" cy="1646333"/>
            </a:xfrm>
          </p:grpSpPr>
          <p:sp>
            <p:nvSpPr>
              <p:cNvPr id="19" name="Rectangle 18">
                <a:extLst>
                  <a:ext uri="{FF2B5EF4-FFF2-40B4-BE49-F238E27FC236}">
                    <a16:creationId xmlns:a16="http://schemas.microsoft.com/office/drawing/2014/main" id="{B7682F5A-7B6D-F057-119A-39C67271CFCF}"/>
                  </a:ext>
                </a:extLst>
              </p:cNvPr>
              <p:cNvSpPr/>
              <p:nvPr/>
            </p:nvSpPr>
            <p:spPr>
              <a:xfrm>
                <a:off x="439730" y="1506813"/>
                <a:ext cx="4527978" cy="164633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D217E67-EFA9-00CA-9FAD-FC97ED03F835}"/>
                  </a:ext>
                </a:extLst>
              </p:cNvPr>
              <p:cNvSpPr/>
              <p:nvPr/>
            </p:nvSpPr>
            <p:spPr>
              <a:xfrm>
                <a:off x="4500387" y="1506813"/>
                <a:ext cx="7255135" cy="1646333"/>
              </a:xfrm>
              <a:prstGeom prst="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2E4A9F64-E975-0182-B918-45A9540EE5A5}"/>
                </a:ext>
              </a:extLst>
            </p:cNvPr>
            <p:cNvGrpSpPr/>
            <p:nvPr/>
          </p:nvGrpSpPr>
          <p:grpSpPr>
            <a:xfrm>
              <a:off x="439730" y="3692550"/>
              <a:ext cx="11315792" cy="1927069"/>
              <a:chOff x="439730" y="1506813"/>
              <a:chExt cx="11315792" cy="1646333"/>
            </a:xfrm>
          </p:grpSpPr>
          <p:sp>
            <p:nvSpPr>
              <p:cNvPr id="24" name="Rectangle 23">
                <a:extLst>
                  <a:ext uri="{FF2B5EF4-FFF2-40B4-BE49-F238E27FC236}">
                    <a16:creationId xmlns:a16="http://schemas.microsoft.com/office/drawing/2014/main" id="{59683CCC-887E-8927-2501-7CE5FA64E5C8}"/>
                  </a:ext>
                </a:extLst>
              </p:cNvPr>
              <p:cNvSpPr/>
              <p:nvPr/>
            </p:nvSpPr>
            <p:spPr>
              <a:xfrm>
                <a:off x="439730" y="1506813"/>
                <a:ext cx="4527978" cy="164633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5720158-B1AC-F7BC-848F-3BABCE896657}"/>
                  </a:ext>
                </a:extLst>
              </p:cNvPr>
              <p:cNvSpPr/>
              <p:nvPr/>
            </p:nvSpPr>
            <p:spPr>
              <a:xfrm>
                <a:off x="4500387" y="1506813"/>
                <a:ext cx="7255135" cy="1646333"/>
              </a:xfrm>
              <a:prstGeom prst="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8" name="TextBox 27">
            <a:extLst>
              <a:ext uri="{FF2B5EF4-FFF2-40B4-BE49-F238E27FC236}">
                <a16:creationId xmlns:a16="http://schemas.microsoft.com/office/drawing/2014/main" id="{FE290CA2-70C4-1507-62C9-71110932BF53}"/>
              </a:ext>
            </a:extLst>
          </p:cNvPr>
          <p:cNvSpPr txBox="1"/>
          <p:nvPr/>
        </p:nvSpPr>
        <p:spPr>
          <a:xfrm>
            <a:off x="571356" y="1461488"/>
            <a:ext cx="3758224"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t>Find scope for AI aided daily workflows </a:t>
            </a:r>
          </a:p>
        </p:txBody>
      </p:sp>
      <p:sp>
        <p:nvSpPr>
          <p:cNvPr id="30" name="TextBox 29">
            <a:extLst>
              <a:ext uri="{FF2B5EF4-FFF2-40B4-BE49-F238E27FC236}">
                <a16:creationId xmlns:a16="http://schemas.microsoft.com/office/drawing/2014/main" id="{6AB8D216-3477-13EF-3C4C-A0D2A093E7B8}"/>
              </a:ext>
            </a:extLst>
          </p:cNvPr>
          <p:cNvSpPr txBox="1"/>
          <p:nvPr/>
        </p:nvSpPr>
        <p:spPr>
          <a:xfrm>
            <a:off x="491145" y="3907908"/>
            <a:ext cx="392867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t>Automate operational tasks</a:t>
            </a:r>
            <a:endParaRPr lang="en-US"/>
          </a:p>
        </p:txBody>
      </p:sp>
      <p:sp>
        <p:nvSpPr>
          <p:cNvPr id="32" name="TextBox 31">
            <a:extLst>
              <a:ext uri="{FF2B5EF4-FFF2-40B4-BE49-F238E27FC236}">
                <a16:creationId xmlns:a16="http://schemas.microsoft.com/office/drawing/2014/main" id="{60B2CEF8-4958-16B7-3561-27ACA000184B}"/>
              </a:ext>
            </a:extLst>
          </p:cNvPr>
          <p:cNvSpPr txBox="1"/>
          <p:nvPr/>
        </p:nvSpPr>
        <p:spPr>
          <a:xfrm>
            <a:off x="4535298" y="1313364"/>
            <a:ext cx="7178351" cy="1952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sz="2800"/>
              <a:t>Understand a Judges' Daily Workflow</a:t>
            </a:r>
          </a:p>
          <a:p>
            <a:pPr marL="285750" indent="-285750">
              <a:lnSpc>
                <a:spcPct val="150000"/>
              </a:lnSpc>
              <a:buFont typeface="Arial"/>
              <a:buChar char="•"/>
            </a:pPr>
            <a:r>
              <a:rPr lang="en-US" sz="2800"/>
              <a:t>Identify tasks suited for AI Tool</a:t>
            </a:r>
          </a:p>
          <a:p>
            <a:pPr marL="285750" indent="-285750">
              <a:lnSpc>
                <a:spcPct val="150000"/>
              </a:lnSpc>
              <a:buFont typeface="Arial"/>
              <a:buChar char="•"/>
            </a:pPr>
            <a:r>
              <a:rPr lang="en-US" sz="2800"/>
              <a:t>Suggest AI – Aided Workflows for Efficiency</a:t>
            </a:r>
          </a:p>
        </p:txBody>
      </p:sp>
      <p:sp>
        <p:nvSpPr>
          <p:cNvPr id="34" name="TextBox 33">
            <a:extLst>
              <a:ext uri="{FF2B5EF4-FFF2-40B4-BE49-F238E27FC236}">
                <a16:creationId xmlns:a16="http://schemas.microsoft.com/office/drawing/2014/main" id="{70ACF8BF-1462-A7E5-58D6-95ECE56E798C}"/>
              </a:ext>
            </a:extLst>
          </p:cNvPr>
          <p:cNvSpPr txBox="1"/>
          <p:nvPr/>
        </p:nvSpPr>
        <p:spPr>
          <a:xfrm>
            <a:off x="4535299" y="3479047"/>
            <a:ext cx="7178350" cy="1952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sz="2800"/>
              <a:t>Identify Operational &amp; Recurring Tasks</a:t>
            </a:r>
          </a:p>
          <a:p>
            <a:pPr marL="285750" indent="-285750">
              <a:lnSpc>
                <a:spcPct val="150000"/>
              </a:lnSpc>
              <a:buFont typeface="Arial"/>
              <a:buChar char="•"/>
            </a:pPr>
            <a:r>
              <a:rPr lang="en-US" sz="2800"/>
              <a:t>Automate through AI Tools</a:t>
            </a:r>
          </a:p>
          <a:p>
            <a:pPr marL="285750" indent="-285750">
              <a:lnSpc>
                <a:spcPct val="150000"/>
              </a:lnSpc>
              <a:buFont typeface="Arial"/>
              <a:buChar char="•"/>
            </a:pPr>
            <a:r>
              <a:rPr lang="en-US" sz="2800"/>
              <a:t>Allow Judges to Focus on Decision Making</a:t>
            </a:r>
          </a:p>
        </p:txBody>
      </p:sp>
    </p:spTree>
    <p:extLst>
      <p:ext uri="{BB962C8B-B14F-4D97-AF65-F5344CB8AC3E}">
        <p14:creationId xmlns:p14="http://schemas.microsoft.com/office/powerpoint/2010/main" val="3610997350"/>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95F12967-03CD-7942-8B49-F8DBFB56200B}"/>
              </a:ext>
            </a:extLst>
          </p:cNvPr>
          <p:cNvSpPr>
            <a:spLocks noGrp="1"/>
          </p:cNvSpPr>
          <p:nvPr>
            <p:ph type="dt" sz="half" idx="10"/>
          </p:nvPr>
        </p:nvSpPr>
        <p:spPr/>
        <p:txBody>
          <a:bodyPr/>
          <a:lstStyle/>
          <a:p>
            <a:fld id="{D47A9A36-4EB0-BF46-AE48-7CDA251B954B}" type="datetime1">
              <a:rPr lang="en-US" smtClean="0"/>
              <a:t>5/23/2025</a:t>
            </a:fld>
            <a:endParaRPr lang="en-US"/>
          </a:p>
        </p:txBody>
      </p:sp>
      <p:sp>
        <p:nvSpPr>
          <p:cNvPr id="6" name="Slide Number Placeholder 5">
            <a:extLst>
              <a:ext uri="{FF2B5EF4-FFF2-40B4-BE49-F238E27FC236}">
                <a16:creationId xmlns:a16="http://schemas.microsoft.com/office/drawing/2014/main" id="{E7486C51-25E8-4845-95A9-ABC45B4BC846}"/>
              </a:ext>
            </a:extLst>
          </p:cNvPr>
          <p:cNvSpPr>
            <a:spLocks noGrp="1"/>
          </p:cNvSpPr>
          <p:nvPr>
            <p:ph type="sldNum" sz="quarter" idx="12"/>
          </p:nvPr>
        </p:nvSpPr>
        <p:spPr/>
        <p:txBody>
          <a:bodyPr/>
          <a:lstStyle/>
          <a:p>
            <a:fld id="{8A7A6979-0714-4377-B894-6BE4C2D6E202}" type="slidenum">
              <a:rPr lang="en-US" smtClean="0"/>
              <a:pPr/>
              <a:t>2</a:t>
            </a:fld>
            <a:endParaRPr lang="en-US"/>
          </a:p>
        </p:txBody>
      </p:sp>
      <p:sp>
        <p:nvSpPr>
          <p:cNvPr id="9" name="TextBox 8">
            <a:extLst>
              <a:ext uri="{FF2B5EF4-FFF2-40B4-BE49-F238E27FC236}">
                <a16:creationId xmlns:a16="http://schemas.microsoft.com/office/drawing/2014/main" id="{9B4575FE-D627-5384-FAA4-5B098944D4FE}"/>
              </a:ext>
            </a:extLst>
          </p:cNvPr>
          <p:cNvSpPr txBox="1"/>
          <p:nvPr/>
        </p:nvSpPr>
        <p:spPr>
          <a:xfrm>
            <a:off x="726894" y="1117223"/>
            <a:ext cx="1080898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Judges in the Indiana Judiciary face challenges with understanding and leveraging AI effectively in their roles. Core challenges include;</a:t>
            </a:r>
          </a:p>
        </p:txBody>
      </p:sp>
      <p:sp>
        <p:nvSpPr>
          <p:cNvPr id="10" name="Rectangle 9">
            <a:extLst>
              <a:ext uri="{FF2B5EF4-FFF2-40B4-BE49-F238E27FC236}">
                <a16:creationId xmlns:a16="http://schemas.microsoft.com/office/drawing/2014/main" id="{0AA88EBB-1545-0666-0E9B-3B44CF0DCCEC}"/>
              </a:ext>
            </a:extLst>
          </p:cNvPr>
          <p:cNvSpPr/>
          <p:nvPr/>
        </p:nvSpPr>
        <p:spPr>
          <a:xfrm>
            <a:off x="444772" y="-2575"/>
            <a:ext cx="11305149" cy="95134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294DFF-FEC0-0C48-A972-9E4ED3BA9D6E}"/>
              </a:ext>
            </a:extLst>
          </p:cNvPr>
          <p:cNvSpPr>
            <a:spLocks noGrp="1"/>
          </p:cNvSpPr>
          <p:nvPr>
            <p:ph type="ctrTitle"/>
          </p:nvPr>
        </p:nvSpPr>
        <p:spPr>
          <a:xfrm>
            <a:off x="974045" y="198905"/>
            <a:ext cx="7988980" cy="609398"/>
          </a:xfrm>
        </p:spPr>
        <p:txBody>
          <a:bodyPr/>
          <a:lstStyle/>
          <a:p>
            <a:r>
              <a:rPr lang="en-US" sz="4400">
                <a:latin typeface="Franklin Gothic Book"/>
              </a:rPr>
              <a:t>Business Problem</a:t>
            </a:r>
            <a:endParaRPr lang="en-US" sz="4400"/>
          </a:p>
        </p:txBody>
      </p:sp>
      <p:grpSp>
        <p:nvGrpSpPr>
          <p:cNvPr id="23" name="Group 22">
            <a:extLst>
              <a:ext uri="{FF2B5EF4-FFF2-40B4-BE49-F238E27FC236}">
                <a16:creationId xmlns:a16="http://schemas.microsoft.com/office/drawing/2014/main" id="{CEE3F5E9-5DD8-1442-A262-3FA62C7053CD}"/>
              </a:ext>
            </a:extLst>
          </p:cNvPr>
          <p:cNvGrpSpPr/>
          <p:nvPr/>
        </p:nvGrpSpPr>
        <p:grpSpPr>
          <a:xfrm>
            <a:off x="666301" y="2175291"/>
            <a:ext cx="10905359" cy="3425847"/>
            <a:chOff x="732562" y="2175291"/>
            <a:chExt cx="10905359" cy="3425847"/>
          </a:xfrm>
        </p:grpSpPr>
        <p:sp>
          <p:nvSpPr>
            <p:cNvPr id="11" name="Rectangle 10">
              <a:extLst>
                <a:ext uri="{FF2B5EF4-FFF2-40B4-BE49-F238E27FC236}">
                  <a16:creationId xmlns:a16="http://schemas.microsoft.com/office/drawing/2014/main" id="{C88DA804-2FA4-7C99-A4F1-7B5F3B57DD0B}"/>
                </a:ext>
              </a:extLst>
            </p:cNvPr>
            <p:cNvSpPr/>
            <p:nvPr/>
          </p:nvSpPr>
          <p:spPr>
            <a:xfrm>
              <a:off x="732562" y="2184816"/>
              <a:ext cx="3094859" cy="3416322"/>
            </a:xfrm>
            <a:prstGeom prst="rect">
              <a:avLst/>
            </a:prstGeom>
            <a:solidFill>
              <a:schemeClr val="tx2"/>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12" name="Rectangle 11">
              <a:extLst>
                <a:ext uri="{FF2B5EF4-FFF2-40B4-BE49-F238E27FC236}">
                  <a16:creationId xmlns:a16="http://schemas.microsoft.com/office/drawing/2014/main" id="{641B1533-3C09-B536-446C-820270FC0764}"/>
                </a:ext>
              </a:extLst>
            </p:cNvPr>
            <p:cNvSpPr/>
            <p:nvPr/>
          </p:nvSpPr>
          <p:spPr>
            <a:xfrm>
              <a:off x="8543062" y="2184816"/>
              <a:ext cx="3094859" cy="3416322"/>
            </a:xfrm>
            <a:prstGeom prst="rect">
              <a:avLst/>
            </a:prstGeom>
            <a:solidFill>
              <a:schemeClr val="tx2"/>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just"/>
              <a:endParaRPr lang="en-US"/>
            </a:p>
          </p:txBody>
        </p:sp>
        <p:sp>
          <p:nvSpPr>
            <p:cNvPr id="13" name="Rectangle 12">
              <a:extLst>
                <a:ext uri="{FF2B5EF4-FFF2-40B4-BE49-F238E27FC236}">
                  <a16:creationId xmlns:a16="http://schemas.microsoft.com/office/drawing/2014/main" id="{41A476FF-9239-FB37-7C55-0482DC5B2011}"/>
                </a:ext>
              </a:extLst>
            </p:cNvPr>
            <p:cNvSpPr/>
            <p:nvPr/>
          </p:nvSpPr>
          <p:spPr>
            <a:xfrm>
              <a:off x="4694962" y="2175291"/>
              <a:ext cx="3094859" cy="3425847"/>
            </a:xfrm>
            <a:prstGeom prst="rect">
              <a:avLst/>
            </a:prstGeom>
            <a:solidFill>
              <a:schemeClr val="tx2"/>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just"/>
              <a:endParaRPr lang="en-US"/>
            </a:p>
          </p:txBody>
        </p:sp>
        <p:sp>
          <p:nvSpPr>
            <p:cNvPr id="14" name="TextBox 13">
              <a:extLst>
                <a:ext uri="{FF2B5EF4-FFF2-40B4-BE49-F238E27FC236}">
                  <a16:creationId xmlns:a16="http://schemas.microsoft.com/office/drawing/2014/main" id="{7BBD9C7D-67AC-7A4B-C7FE-23821CFF6BE6}"/>
                </a:ext>
              </a:extLst>
            </p:cNvPr>
            <p:cNvSpPr txBox="1"/>
            <p:nvPr/>
          </p:nvSpPr>
          <p:spPr>
            <a:xfrm>
              <a:off x="742088" y="3128947"/>
              <a:ext cx="3094589" cy="2062103"/>
            </a:xfrm>
            <a:prstGeom prst="rect">
              <a:avLst/>
            </a:prstGeom>
            <a:no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200" b="1"/>
                <a:t>Fear &amp; Stigma Surrounding AI – Lack of Awareness</a:t>
              </a:r>
              <a:endParaRPr lang="en-US"/>
            </a:p>
          </p:txBody>
        </p:sp>
        <p:sp>
          <p:nvSpPr>
            <p:cNvPr id="15" name="TextBox 14">
              <a:extLst>
                <a:ext uri="{FF2B5EF4-FFF2-40B4-BE49-F238E27FC236}">
                  <a16:creationId xmlns:a16="http://schemas.microsoft.com/office/drawing/2014/main" id="{42645E27-5F85-3776-AF08-5263BBD5D672}"/>
                </a:ext>
              </a:extLst>
            </p:cNvPr>
            <p:cNvSpPr txBox="1"/>
            <p:nvPr/>
          </p:nvSpPr>
          <p:spPr>
            <a:xfrm>
              <a:off x="4683918" y="3173123"/>
              <a:ext cx="3094589" cy="2062103"/>
            </a:xfrm>
            <a:prstGeom prst="rect">
              <a:avLst/>
            </a:prstGeom>
            <a:no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200" b="1"/>
                <a:t>Incorporation of AI in everyday Judicial Processes</a:t>
              </a:r>
              <a:endParaRPr lang="en-US"/>
            </a:p>
          </p:txBody>
        </p:sp>
        <p:sp>
          <p:nvSpPr>
            <p:cNvPr id="17" name="TextBox 13">
              <a:extLst>
                <a:ext uri="{FF2B5EF4-FFF2-40B4-BE49-F238E27FC236}">
                  <a16:creationId xmlns:a16="http://schemas.microsoft.com/office/drawing/2014/main" id="{BEAEBD75-9A9A-6A3A-A756-AF887D8A3495}"/>
                </a:ext>
              </a:extLst>
            </p:cNvPr>
            <p:cNvSpPr txBox="1"/>
            <p:nvPr/>
          </p:nvSpPr>
          <p:spPr>
            <a:xfrm>
              <a:off x="8540025" y="3185684"/>
              <a:ext cx="3094589" cy="2062103"/>
            </a:xfrm>
            <a:prstGeom prst="rect">
              <a:avLst/>
            </a:prstGeom>
            <a:noFill/>
            <a:ln>
              <a:noFill/>
            </a:ln>
          </p:spPr>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200" b="1"/>
                <a:t>Identification &amp; Flagging of AI Generated Content</a:t>
              </a:r>
              <a:endParaRPr lang="en-US"/>
            </a:p>
          </p:txBody>
        </p:sp>
        <p:sp>
          <p:nvSpPr>
            <p:cNvPr id="19" name="Oval 18">
              <a:extLst>
                <a:ext uri="{FF2B5EF4-FFF2-40B4-BE49-F238E27FC236}">
                  <a16:creationId xmlns:a16="http://schemas.microsoft.com/office/drawing/2014/main" id="{9FE6EFC0-9736-3329-C4E5-FE1C977B5CA9}"/>
                </a:ext>
              </a:extLst>
            </p:cNvPr>
            <p:cNvSpPr/>
            <p:nvPr/>
          </p:nvSpPr>
          <p:spPr>
            <a:xfrm>
              <a:off x="1846226" y="2245119"/>
              <a:ext cx="769554" cy="81019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tx2"/>
                  </a:solidFill>
                </a:rPr>
                <a:t>1</a:t>
              </a:r>
            </a:p>
          </p:txBody>
        </p:sp>
        <p:sp>
          <p:nvSpPr>
            <p:cNvPr id="21" name="Oval 20">
              <a:extLst>
                <a:ext uri="{FF2B5EF4-FFF2-40B4-BE49-F238E27FC236}">
                  <a16:creationId xmlns:a16="http://schemas.microsoft.com/office/drawing/2014/main" id="{7746C02F-65BE-9E81-2BEF-DE057969F7E8}"/>
                </a:ext>
              </a:extLst>
            </p:cNvPr>
            <p:cNvSpPr/>
            <p:nvPr/>
          </p:nvSpPr>
          <p:spPr>
            <a:xfrm>
              <a:off x="5832921" y="2256162"/>
              <a:ext cx="769554" cy="81019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a:solidFill>
                    <a:schemeClr val="tx2"/>
                  </a:solidFill>
                </a:rPr>
                <a:t>2</a:t>
              </a:r>
            </a:p>
          </p:txBody>
        </p:sp>
        <p:sp>
          <p:nvSpPr>
            <p:cNvPr id="22" name="Oval 21">
              <a:extLst>
                <a:ext uri="{FF2B5EF4-FFF2-40B4-BE49-F238E27FC236}">
                  <a16:creationId xmlns:a16="http://schemas.microsoft.com/office/drawing/2014/main" id="{4F9C68D1-06D1-27A4-EB79-6AC5BC122E65}"/>
                </a:ext>
              </a:extLst>
            </p:cNvPr>
            <p:cNvSpPr/>
            <p:nvPr/>
          </p:nvSpPr>
          <p:spPr>
            <a:xfrm>
              <a:off x="9709182" y="2267205"/>
              <a:ext cx="769554" cy="81019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a:solidFill>
                    <a:schemeClr val="tx2"/>
                  </a:solidFill>
                </a:rPr>
                <a:t>3</a:t>
              </a:r>
            </a:p>
          </p:txBody>
        </p:sp>
      </p:grpSp>
    </p:spTree>
    <p:extLst>
      <p:ext uri="{BB962C8B-B14F-4D97-AF65-F5344CB8AC3E}">
        <p14:creationId xmlns:p14="http://schemas.microsoft.com/office/powerpoint/2010/main" val="3241423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AFFF9-BED1-2DC0-F7F4-1F1B75637913}"/>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DAA6D3EA-2EEC-BC33-051D-2E48C5385167}"/>
              </a:ext>
            </a:extLst>
          </p:cNvPr>
          <p:cNvSpPr/>
          <p:nvPr/>
        </p:nvSpPr>
        <p:spPr>
          <a:xfrm>
            <a:off x="444772" y="-2575"/>
            <a:ext cx="11305149" cy="95134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86C34EDA-DF4B-D53E-08CD-2D925EC405ED}"/>
              </a:ext>
            </a:extLst>
          </p:cNvPr>
          <p:cNvSpPr>
            <a:spLocks noGrp="1"/>
          </p:cNvSpPr>
          <p:nvPr>
            <p:ph type="dt" sz="half" idx="10"/>
          </p:nvPr>
        </p:nvSpPr>
        <p:spPr/>
        <p:txBody>
          <a:bodyPr/>
          <a:lstStyle/>
          <a:p>
            <a:fld id="{D47A9A36-4EB0-BF46-AE48-7CDA251B954B}" type="datetime1">
              <a:rPr lang="en-US" smtClean="0"/>
              <a:t>5/23/2025</a:t>
            </a:fld>
            <a:endParaRPr lang="en-US"/>
          </a:p>
        </p:txBody>
      </p:sp>
      <p:sp>
        <p:nvSpPr>
          <p:cNvPr id="6" name="Slide Number Placeholder 5">
            <a:extLst>
              <a:ext uri="{FF2B5EF4-FFF2-40B4-BE49-F238E27FC236}">
                <a16:creationId xmlns:a16="http://schemas.microsoft.com/office/drawing/2014/main" id="{1C6BE089-404A-E7FD-7BDE-6963B8298C6C}"/>
              </a:ext>
            </a:extLst>
          </p:cNvPr>
          <p:cNvSpPr>
            <a:spLocks noGrp="1"/>
          </p:cNvSpPr>
          <p:nvPr>
            <p:ph type="sldNum" sz="quarter" idx="12"/>
          </p:nvPr>
        </p:nvSpPr>
        <p:spPr/>
        <p:txBody>
          <a:bodyPr/>
          <a:lstStyle/>
          <a:p>
            <a:fld id="{8A7A6979-0714-4377-B894-6BE4C2D6E202}" type="slidenum">
              <a:rPr lang="en-US" smtClean="0"/>
              <a:pPr/>
              <a:t>20</a:t>
            </a:fld>
            <a:endParaRPr lang="en-US"/>
          </a:p>
        </p:txBody>
      </p:sp>
      <p:sp>
        <p:nvSpPr>
          <p:cNvPr id="2" name="Title 1">
            <a:extLst>
              <a:ext uri="{FF2B5EF4-FFF2-40B4-BE49-F238E27FC236}">
                <a16:creationId xmlns:a16="http://schemas.microsoft.com/office/drawing/2014/main" id="{72309560-434B-2618-E032-A3E90F2AE4AE}"/>
              </a:ext>
            </a:extLst>
          </p:cNvPr>
          <p:cNvSpPr>
            <a:spLocks noGrp="1"/>
          </p:cNvSpPr>
          <p:nvPr>
            <p:ph type="ctrTitle"/>
          </p:nvPr>
        </p:nvSpPr>
        <p:spPr>
          <a:xfrm>
            <a:off x="974045" y="198905"/>
            <a:ext cx="9683427" cy="609398"/>
          </a:xfrm>
        </p:spPr>
        <p:txBody>
          <a:bodyPr/>
          <a:lstStyle/>
          <a:p>
            <a:r>
              <a:rPr lang="en-US" sz="4400">
                <a:latin typeface="Franklin Gothic Book"/>
              </a:rPr>
              <a:t>Methodology – Qualitative Interviews</a:t>
            </a:r>
            <a:endParaRPr lang="en-US"/>
          </a:p>
        </p:txBody>
      </p:sp>
      <p:sp>
        <p:nvSpPr>
          <p:cNvPr id="7" name="TextBox 6">
            <a:extLst>
              <a:ext uri="{FF2B5EF4-FFF2-40B4-BE49-F238E27FC236}">
                <a16:creationId xmlns:a16="http://schemas.microsoft.com/office/drawing/2014/main" id="{55BF3F99-F298-CEC1-1D17-4FCE48A5466B}"/>
              </a:ext>
            </a:extLst>
          </p:cNvPr>
          <p:cNvSpPr txBox="1"/>
          <p:nvPr/>
        </p:nvSpPr>
        <p:spPr>
          <a:xfrm>
            <a:off x="731643" y="1188920"/>
            <a:ext cx="3612489" cy="320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grpSp>
        <p:nvGrpSpPr>
          <p:cNvPr id="15" name="Group 14">
            <a:extLst>
              <a:ext uri="{FF2B5EF4-FFF2-40B4-BE49-F238E27FC236}">
                <a16:creationId xmlns:a16="http://schemas.microsoft.com/office/drawing/2014/main" id="{6F48AC56-1CB2-9854-A016-F2541C88B1CD}"/>
              </a:ext>
            </a:extLst>
          </p:cNvPr>
          <p:cNvGrpSpPr/>
          <p:nvPr/>
        </p:nvGrpSpPr>
        <p:grpSpPr>
          <a:xfrm>
            <a:off x="679426" y="1243063"/>
            <a:ext cx="5117241" cy="4659156"/>
            <a:chOff x="679426" y="1243063"/>
            <a:chExt cx="5117241" cy="4659156"/>
          </a:xfrm>
        </p:grpSpPr>
        <p:sp>
          <p:nvSpPr>
            <p:cNvPr id="9" name="Rectangle: Rounded Corners 8">
              <a:extLst>
                <a:ext uri="{FF2B5EF4-FFF2-40B4-BE49-F238E27FC236}">
                  <a16:creationId xmlns:a16="http://schemas.microsoft.com/office/drawing/2014/main" id="{6342EE3D-3976-9307-C142-68F853E44169}"/>
                </a:ext>
              </a:extLst>
            </p:cNvPr>
            <p:cNvSpPr/>
            <p:nvPr/>
          </p:nvSpPr>
          <p:spPr>
            <a:xfrm>
              <a:off x="680580" y="3679457"/>
              <a:ext cx="5112732" cy="2085183"/>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F5BAFFCA-A4F4-30B1-9C0E-F86E26F78A65}"/>
                </a:ext>
              </a:extLst>
            </p:cNvPr>
            <p:cNvSpPr/>
            <p:nvPr/>
          </p:nvSpPr>
          <p:spPr>
            <a:xfrm>
              <a:off x="680580" y="1243063"/>
              <a:ext cx="5112732" cy="2085183"/>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4B861BF-BC73-5333-8A3C-BA485C114995}"/>
                </a:ext>
              </a:extLst>
            </p:cNvPr>
            <p:cNvSpPr txBox="1"/>
            <p:nvPr/>
          </p:nvSpPr>
          <p:spPr>
            <a:xfrm>
              <a:off x="679426" y="1283778"/>
              <a:ext cx="5115075" cy="510778"/>
            </a:xfrm>
            <a:prstGeom prst="round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t>Selection of Judges from the System</a:t>
              </a:r>
              <a:endParaRPr lang="en-US" sz="2400"/>
            </a:p>
          </p:txBody>
        </p:sp>
        <p:sp>
          <p:nvSpPr>
            <p:cNvPr id="12" name="TextBox 11">
              <a:extLst>
                <a:ext uri="{FF2B5EF4-FFF2-40B4-BE49-F238E27FC236}">
                  <a16:creationId xmlns:a16="http://schemas.microsoft.com/office/drawing/2014/main" id="{8D0FE65D-1032-B444-E8C1-5066EFD06334}"/>
                </a:ext>
              </a:extLst>
            </p:cNvPr>
            <p:cNvSpPr txBox="1"/>
            <p:nvPr/>
          </p:nvSpPr>
          <p:spPr>
            <a:xfrm>
              <a:off x="679426" y="3677243"/>
              <a:ext cx="5115075" cy="510778"/>
            </a:xfrm>
            <a:prstGeom prst="round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t>Creation of Interview Questionnaire</a:t>
              </a:r>
              <a:endParaRPr lang="en-US" sz="2000"/>
            </a:p>
          </p:txBody>
        </p:sp>
        <p:sp>
          <p:nvSpPr>
            <p:cNvPr id="13" name="TextBox 12">
              <a:extLst>
                <a:ext uri="{FF2B5EF4-FFF2-40B4-BE49-F238E27FC236}">
                  <a16:creationId xmlns:a16="http://schemas.microsoft.com/office/drawing/2014/main" id="{4AF84AE6-702C-BF6B-20C0-C2538E45EE05}"/>
                </a:ext>
              </a:extLst>
            </p:cNvPr>
            <p:cNvSpPr txBox="1"/>
            <p:nvPr/>
          </p:nvSpPr>
          <p:spPr>
            <a:xfrm>
              <a:off x="730676" y="1793338"/>
              <a:ext cx="5065991" cy="1656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spcAft>
                  <a:spcPts val="200"/>
                </a:spcAft>
                <a:buFont typeface="Arial"/>
                <a:buChar char="•"/>
              </a:pPr>
              <a:r>
                <a:rPr lang="en-US" sz="2000"/>
                <a:t>Random selection of judges by IOCS </a:t>
              </a:r>
            </a:p>
            <a:p>
              <a:pPr marL="342900" indent="-342900">
                <a:buFont typeface="Arial"/>
                <a:buChar char="•"/>
              </a:pPr>
              <a:r>
                <a:rPr lang="en-US" sz="2000"/>
                <a:t>Diversity in 2 main factors,</a:t>
              </a:r>
            </a:p>
            <a:p>
              <a:pPr marL="800100" lvl="1" indent="-342900">
                <a:buFont typeface="Courier New"/>
                <a:buChar char="o"/>
              </a:pPr>
              <a:r>
                <a:rPr lang="en-US" sz="2000"/>
                <a:t>Experience on the Bench</a:t>
              </a:r>
            </a:p>
            <a:p>
              <a:pPr marL="800100" lvl="1" indent="-342900">
                <a:buFont typeface="Courier New"/>
                <a:buChar char="o"/>
              </a:pPr>
              <a:r>
                <a:rPr lang="en-US" sz="2000"/>
                <a:t>Jurisdiction/Type of Court</a:t>
              </a:r>
            </a:p>
            <a:p>
              <a:pPr>
                <a:spcAft>
                  <a:spcPts val="200"/>
                </a:spcAft>
              </a:pPr>
              <a:endParaRPr lang="en-US" sz="2000"/>
            </a:p>
          </p:txBody>
        </p:sp>
        <p:sp>
          <p:nvSpPr>
            <p:cNvPr id="14" name="TextBox 13">
              <a:extLst>
                <a:ext uri="{FF2B5EF4-FFF2-40B4-BE49-F238E27FC236}">
                  <a16:creationId xmlns:a16="http://schemas.microsoft.com/office/drawing/2014/main" id="{41BB8EA6-01E9-B522-36FE-48EC6AD1B3CC}"/>
                </a:ext>
              </a:extLst>
            </p:cNvPr>
            <p:cNvSpPr txBox="1"/>
            <p:nvPr/>
          </p:nvSpPr>
          <p:spPr>
            <a:xfrm>
              <a:off x="700597" y="4219707"/>
              <a:ext cx="5065991" cy="16825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spcAft>
                  <a:spcPts val="200"/>
                </a:spcAft>
                <a:buFont typeface="Arial"/>
                <a:buChar char="•"/>
              </a:pPr>
              <a:r>
                <a:rPr lang="en-US" sz="2000"/>
                <a:t>Understand tasks that judges, ideally, want to spend less time on</a:t>
              </a:r>
              <a:endParaRPr lang="en-US"/>
            </a:p>
            <a:p>
              <a:pPr marL="342900" indent="-342900">
                <a:spcAft>
                  <a:spcPts val="200"/>
                </a:spcAft>
                <a:buFont typeface="Arial"/>
                <a:buChar char="•"/>
              </a:pPr>
              <a:r>
                <a:rPr lang="en-US" sz="2000"/>
                <a:t>Find out processes that are inefficient or can be sped up through AI</a:t>
              </a:r>
            </a:p>
            <a:p>
              <a:pPr>
                <a:spcAft>
                  <a:spcPts val="200"/>
                </a:spcAft>
              </a:pPr>
              <a:endParaRPr lang="en-US" sz="2000"/>
            </a:p>
          </p:txBody>
        </p:sp>
      </p:grpSp>
      <p:grpSp>
        <p:nvGrpSpPr>
          <p:cNvPr id="31" name="Group 30">
            <a:extLst>
              <a:ext uri="{FF2B5EF4-FFF2-40B4-BE49-F238E27FC236}">
                <a16:creationId xmlns:a16="http://schemas.microsoft.com/office/drawing/2014/main" id="{3D86CE9C-EF62-5139-E422-80AC0A28CDD3}"/>
              </a:ext>
            </a:extLst>
          </p:cNvPr>
          <p:cNvGrpSpPr/>
          <p:nvPr/>
        </p:nvGrpSpPr>
        <p:grpSpPr>
          <a:xfrm>
            <a:off x="5965942" y="1139529"/>
            <a:ext cx="5786622" cy="4891996"/>
            <a:chOff x="5965942" y="1139529"/>
            <a:chExt cx="5786622" cy="4891996"/>
          </a:xfrm>
        </p:grpSpPr>
        <p:grpSp>
          <p:nvGrpSpPr>
            <p:cNvPr id="17" name="Group 16">
              <a:extLst>
                <a:ext uri="{FF2B5EF4-FFF2-40B4-BE49-F238E27FC236}">
                  <a16:creationId xmlns:a16="http://schemas.microsoft.com/office/drawing/2014/main" id="{447A9744-3921-06A3-801C-81DD8796C1F8}"/>
                </a:ext>
              </a:extLst>
            </p:cNvPr>
            <p:cNvGrpSpPr/>
            <p:nvPr/>
          </p:nvGrpSpPr>
          <p:grpSpPr>
            <a:xfrm>
              <a:off x="6919398" y="1250875"/>
              <a:ext cx="4833166" cy="4623965"/>
              <a:chOff x="6929424" y="1411296"/>
              <a:chExt cx="4833166" cy="4623965"/>
            </a:xfrm>
          </p:grpSpPr>
          <p:grpSp>
            <p:nvGrpSpPr>
              <p:cNvPr id="21" name="Group 20">
                <a:extLst>
                  <a:ext uri="{FF2B5EF4-FFF2-40B4-BE49-F238E27FC236}">
                    <a16:creationId xmlns:a16="http://schemas.microsoft.com/office/drawing/2014/main" id="{3F9F80A2-A586-BB66-6327-70F5F5CFC9F7}"/>
                  </a:ext>
                </a:extLst>
              </p:cNvPr>
              <p:cNvGrpSpPr/>
              <p:nvPr/>
            </p:nvGrpSpPr>
            <p:grpSpPr>
              <a:xfrm>
                <a:off x="6940520" y="1411296"/>
                <a:ext cx="4820945" cy="4623965"/>
                <a:chOff x="7471908" y="1246309"/>
                <a:chExt cx="4319626" cy="4593887"/>
              </a:xfrm>
            </p:grpSpPr>
            <p:sp>
              <p:nvSpPr>
                <p:cNvPr id="27" name="Rectangle 3">
                  <a:extLst>
                    <a:ext uri="{FF2B5EF4-FFF2-40B4-BE49-F238E27FC236}">
                      <a16:creationId xmlns:a16="http://schemas.microsoft.com/office/drawing/2014/main" id="{9BB40498-130E-9E13-DDB5-B8DAFEB05B9C}"/>
                    </a:ext>
                  </a:extLst>
                </p:cNvPr>
                <p:cNvSpPr/>
                <p:nvPr/>
              </p:nvSpPr>
              <p:spPr>
                <a:xfrm>
                  <a:off x="7471908" y="1246309"/>
                  <a:ext cx="4299574" cy="800895"/>
                </a:xfrm>
                <a:prstGeom prst="roundRect">
                  <a:avLst/>
                </a:prstGeom>
                <a:solidFill>
                  <a:schemeClr val="tx2"/>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1">
                  <a:extLst>
                    <a:ext uri="{FF2B5EF4-FFF2-40B4-BE49-F238E27FC236}">
                      <a16:creationId xmlns:a16="http://schemas.microsoft.com/office/drawing/2014/main" id="{006960A9-E8D1-7DA2-C9B6-EA9C01BE92D2}"/>
                    </a:ext>
                  </a:extLst>
                </p:cNvPr>
                <p:cNvSpPr/>
                <p:nvPr/>
              </p:nvSpPr>
              <p:spPr>
                <a:xfrm>
                  <a:off x="7471908" y="2512669"/>
                  <a:ext cx="4309600" cy="841001"/>
                </a:xfrm>
                <a:prstGeom prst="roundRect">
                  <a:avLst/>
                </a:prstGeom>
                <a:solidFill>
                  <a:schemeClr val="tx2"/>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9">
                  <a:extLst>
                    <a:ext uri="{FF2B5EF4-FFF2-40B4-BE49-F238E27FC236}">
                      <a16:creationId xmlns:a16="http://schemas.microsoft.com/office/drawing/2014/main" id="{6AA781AB-33BA-8B47-7B8A-53DFFC49BFE5}"/>
                    </a:ext>
                  </a:extLst>
                </p:cNvPr>
                <p:cNvSpPr/>
                <p:nvPr/>
              </p:nvSpPr>
              <p:spPr>
                <a:xfrm>
                  <a:off x="7481934" y="3732835"/>
                  <a:ext cx="4299574" cy="800895"/>
                </a:xfrm>
                <a:prstGeom prst="roundRect">
                  <a:avLst/>
                </a:prstGeom>
                <a:solidFill>
                  <a:schemeClr val="tx2"/>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0">
                  <a:extLst>
                    <a:ext uri="{FF2B5EF4-FFF2-40B4-BE49-F238E27FC236}">
                      <a16:creationId xmlns:a16="http://schemas.microsoft.com/office/drawing/2014/main" id="{D36B3068-7E0F-0756-B730-FE7328FDB7BA}"/>
                    </a:ext>
                  </a:extLst>
                </p:cNvPr>
                <p:cNvSpPr/>
                <p:nvPr/>
              </p:nvSpPr>
              <p:spPr>
                <a:xfrm>
                  <a:off x="7481934" y="4999195"/>
                  <a:ext cx="4309600" cy="841001"/>
                </a:xfrm>
                <a:prstGeom prst="roundRect">
                  <a:avLst/>
                </a:prstGeom>
                <a:solidFill>
                  <a:schemeClr val="tx2"/>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2B0AF443-48E1-C2B3-679D-ED0B546256B1}"/>
                  </a:ext>
                </a:extLst>
              </p:cNvPr>
              <p:cNvSpPr txBox="1"/>
              <p:nvPr/>
            </p:nvSpPr>
            <p:spPr>
              <a:xfrm>
                <a:off x="6939450" y="1419589"/>
                <a:ext cx="482314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t>Level of Familiarity with AI Tools &amp; Key Concerns</a:t>
                </a:r>
                <a:endParaRPr lang="en-US" sz="2400"/>
              </a:p>
            </p:txBody>
          </p:sp>
          <p:sp>
            <p:nvSpPr>
              <p:cNvPr id="24" name="TextBox 23">
                <a:extLst>
                  <a:ext uri="{FF2B5EF4-FFF2-40B4-BE49-F238E27FC236}">
                    <a16:creationId xmlns:a16="http://schemas.microsoft.com/office/drawing/2014/main" id="{83AACB17-36BE-CA14-6826-D6C953339D3C}"/>
                  </a:ext>
                </a:extLst>
              </p:cNvPr>
              <p:cNvSpPr txBox="1"/>
              <p:nvPr/>
            </p:nvSpPr>
            <p:spPr>
              <a:xfrm>
                <a:off x="6939450" y="2708838"/>
                <a:ext cx="482314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t>Preferred Mode of Instruction &amp; Desired AI Support</a:t>
                </a:r>
                <a:endParaRPr lang="en-US" sz="2400"/>
              </a:p>
            </p:txBody>
          </p:sp>
          <p:sp>
            <p:nvSpPr>
              <p:cNvPr id="25" name="TextBox 24">
                <a:extLst>
                  <a:ext uri="{FF2B5EF4-FFF2-40B4-BE49-F238E27FC236}">
                    <a16:creationId xmlns:a16="http://schemas.microsoft.com/office/drawing/2014/main" id="{2F12CC50-F51E-7FEE-D860-B1B350D93DBC}"/>
                  </a:ext>
                </a:extLst>
              </p:cNvPr>
              <p:cNvSpPr txBox="1"/>
              <p:nvPr/>
            </p:nvSpPr>
            <p:spPr>
              <a:xfrm>
                <a:off x="6939450" y="3923755"/>
                <a:ext cx="482314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t>Most Time-Consuming Daily Activities</a:t>
                </a:r>
                <a:endParaRPr lang="en-US" sz="2400"/>
              </a:p>
            </p:txBody>
          </p:sp>
          <p:sp>
            <p:nvSpPr>
              <p:cNvPr id="26" name="TextBox 25">
                <a:extLst>
                  <a:ext uri="{FF2B5EF4-FFF2-40B4-BE49-F238E27FC236}">
                    <a16:creationId xmlns:a16="http://schemas.microsoft.com/office/drawing/2014/main" id="{72C0B045-FE57-6855-144C-0792886E87F4}"/>
                  </a:ext>
                </a:extLst>
              </p:cNvPr>
              <p:cNvSpPr txBox="1"/>
              <p:nvPr/>
            </p:nvSpPr>
            <p:spPr>
              <a:xfrm>
                <a:off x="6929424" y="5202976"/>
                <a:ext cx="482314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t>Expectations from an Ideal AI Companion</a:t>
                </a:r>
                <a:endParaRPr lang="en-US" sz="2400"/>
              </a:p>
            </p:txBody>
          </p:sp>
        </p:grpSp>
        <p:cxnSp>
          <p:nvCxnSpPr>
            <p:cNvPr id="18" name="Straight Arrow Connector 17">
              <a:extLst>
                <a:ext uri="{FF2B5EF4-FFF2-40B4-BE49-F238E27FC236}">
                  <a16:creationId xmlns:a16="http://schemas.microsoft.com/office/drawing/2014/main" id="{CC86C679-BE46-EB5F-4960-D217CE396007}"/>
                </a:ext>
              </a:extLst>
            </p:cNvPr>
            <p:cNvCxnSpPr/>
            <p:nvPr/>
          </p:nvCxnSpPr>
          <p:spPr>
            <a:xfrm>
              <a:off x="6728548" y="1139529"/>
              <a:ext cx="22488" cy="4891996"/>
            </a:xfrm>
            <a:prstGeom prst="straightConnector1">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Arrow: Right 18">
              <a:extLst>
                <a:ext uri="{FF2B5EF4-FFF2-40B4-BE49-F238E27FC236}">
                  <a16:creationId xmlns:a16="http://schemas.microsoft.com/office/drawing/2014/main" id="{C0210F4A-C3B7-B761-1E92-68290BB89817}"/>
                </a:ext>
              </a:extLst>
            </p:cNvPr>
            <p:cNvSpPr/>
            <p:nvPr/>
          </p:nvSpPr>
          <p:spPr>
            <a:xfrm>
              <a:off x="5965942" y="2063718"/>
              <a:ext cx="637139" cy="44889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B03135BA-26A8-8322-0AB0-076784F3A65C}"/>
                </a:ext>
              </a:extLst>
            </p:cNvPr>
            <p:cNvSpPr/>
            <p:nvPr/>
          </p:nvSpPr>
          <p:spPr>
            <a:xfrm>
              <a:off x="5965942" y="4553633"/>
              <a:ext cx="637139" cy="44889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74423613"/>
      </p:ext>
    </p:extLst>
  </p:cSld>
  <p:clrMapOvr>
    <a:masterClrMapping/>
  </p:clrMapOvr>
  <p:extLst>
    <p:ext uri="{6950BFC3-D8DA-4A85-94F7-54DA5524770B}">
      <p188:commentRel xmlns:p188="http://schemas.microsoft.com/office/powerpoint/2018/8/main" r:id="rId2"/>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B682A-8693-6383-62A6-267948AA720A}"/>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C5E8AC39-48DC-C045-A6CC-5C93B2362293}"/>
              </a:ext>
            </a:extLst>
          </p:cNvPr>
          <p:cNvSpPr/>
          <p:nvPr/>
        </p:nvSpPr>
        <p:spPr>
          <a:xfrm>
            <a:off x="444772" y="-2575"/>
            <a:ext cx="11305149" cy="95134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45FBE0D5-B095-C5B0-F651-965E653B1647}"/>
              </a:ext>
            </a:extLst>
          </p:cNvPr>
          <p:cNvSpPr>
            <a:spLocks noGrp="1"/>
          </p:cNvSpPr>
          <p:nvPr>
            <p:ph type="dt" sz="half" idx="10"/>
          </p:nvPr>
        </p:nvSpPr>
        <p:spPr/>
        <p:txBody>
          <a:bodyPr/>
          <a:lstStyle/>
          <a:p>
            <a:fld id="{D47A9A36-4EB0-BF46-AE48-7CDA251B954B}" type="datetime1">
              <a:rPr lang="en-US" smtClean="0"/>
              <a:t>5/23/2025</a:t>
            </a:fld>
            <a:endParaRPr lang="en-US"/>
          </a:p>
        </p:txBody>
      </p:sp>
      <p:sp>
        <p:nvSpPr>
          <p:cNvPr id="6" name="Slide Number Placeholder 5">
            <a:extLst>
              <a:ext uri="{FF2B5EF4-FFF2-40B4-BE49-F238E27FC236}">
                <a16:creationId xmlns:a16="http://schemas.microsoft.com/office/drawing/2014/main" id="{51411D29-63C7-B15F-9CBD-B2FBB4BF080D}"/>
              </a:ext>
            </a:extLst>
          </p:cNvPr>
          <p:cNvSpPr>
            <a:spLocks noGrp="1"/>
          </p:cNvSpPr>
          <p:nvPr>
            <p:ph type="sldNum" sz="quarter" idx="12"/>
          </p:nvPr>
        </p:nvSpPr>
        <p:spPr/>
        <p:txBody>
          <a:bodyPr/>
          <a:lstStyle/>
          <a:p>
            <a:fld id="{8A7A6979-0714-4377-B894-6BE4C2D6E202}" type="slidenum">
              <a:rPr lang="en-US" smtClean="0"/>
              <a:pPr/>
              <a:t>21</a:t>
            </a:fld>
            <a:endParaRPr lang="en-US"/>
          </a:p>
        </p:txBody>
      </p:sp>
      <p:sp>
        <p:nvSpPr>
          <p:cNvPr id="2" name="Title 1">
            <a:extLst>
              <a:ext uri="{FF2B5EF4-FFF2-40B4-BE49-F238E27FC236}">
                <a16:creationId xmlns:a16="http://schemas.microsoft.com/office/drawing/2014/main" id="{6659F815-6D9F-B0D8-AA68-062AF584E125}"/>
              </a:ext>
            </a:extLst>
          </p:cNvPr>
          <p:cNvSpPr>
            <a:spLocks noGrp="1"/>
          </p:cNvSpPr>
          <p:nvPr>
            <p:ph type="ctrTitle"/>
          </p:nvPr>
        </p:nvSpPr>
        <p:spPr>
          <a:xfrm>
            <a:off x="974045" y="198905"/>
            <a:ext cx="9683427" cy="609398"/>
          </a:xfrm>
        </p:spPr>
        <p:txBody>
          <a:bodyPr/>
          <a:lstStyle/>
          <a:p>
            <a:r>
              <a:rPr lang="en-US" sz="4400">
                <a:latin typeface="Franklin Gothic Book"/>
              </a:rPr>
              <a:t>Understanding the Judges</a:t>
            </a:r>
            <a:endParaRPr lang="en-US"/>
          </a:p>
        </p:txBody>
      </p:sp>
      <p:sp>
        <p:nvSpPr>
          <p:cNvPr id="7" name="TextBox 6">
            <a:extLst>
              <a:ext uri="{FF2B5EF4-FFF2-40B4-BE49-F238E27FC236}">
                <a16:creationId xmlns:a16="http://schemas.microsoft.com/office/drawing/2014/main" id="{93DD7B3C-B2F1-8AC8-E620-747619222D85}"/>
              </a:ext>
            </a:extLst>
          </p:cNvPr>
          <p:cNvSpPr txBox="1"/>
          <p:nvPr/>
        </p:nvSpPr>
        <p:spPr>
          <a:xfrm>
            <a:off x="731643" y="1188920"/>
            <a:ext cx="3612489" cy="320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graphicFrame>
        <p:nvGraphicFramePr>
          <p:cNvPr id="3" name="Chart 2">
            <a:extLst>
              <a:ext uri="{FF2B5EF4-FFF2-40B4-BE49-F238E27FC236}">
                <a16:creationId xmlns:a16="http://schemas.microsoft.com/office/drawing/2014/main" id="{7CCD2C06-C002-E7FF-6374-D02AEE1AD365}"/>
              </a:ext>
            </a:extLst>
          </p:cNvPr>
          <p:cNvGraphicFramePr/>
          <p:nvPr>
            <p:extLst>
              <p:ext uri="{D42A27DB-BD31-4B8C-83A1-F6EECF244321}">
                <p14:modId xmlns:p14="http://schemas.microsoft.com/office/powerpoint/2010/main" val="3008998999"/>
              </p:ext>
            </p:extLst>
          </p:nvPr>
        </p:nvGraphicFramePr>
        <p:xfrm>
          <a:off x="571501" y="2217987"/>
          <a:ext cx="5524500" cy="3524919"/>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7CE9AE47-B366-4054-4487-1286E4367B84}"/>
              </a:ext>
            </a:extLst>
          </p:cNvPr>
          <p:cNvSpPr txBox="1"/>
          <p:nvPr/>
        </p:nvSpPr>
        <p:spPr>
          <a:xfrm>
            <a:off x="1604888" y="1349155"/>
            <a:ext cx="3445053" cy="707886"/>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latin typeface="Franklin Gothic Book"/>
              </a:rPr>
              <a:t>Familiarity with AI &amp; AI Tools (ChatGPT, </a:t>
            </a:r>
            <a:r>
              <a:rPr lang="en-US" sz="2000" b="1" err="1">
                <a:latin typeface="Franklin Gothic Book"/>
              </a:rPr>
              <a:t>Quillbot</a:t>
            </a:r>
            <a:r>
              <a:rPr lang="en-US" sz="2000" b="1">
                <a:latin typeface="Franklin Gothic Book"/>
              </a:rPr>
              <a:t> etc.)</a:t>
            </a:r>
            <a:endParaRPr lang="en-US"/>
          </a:p>
        </p:txBody>
      </p:sp>
      <p:graphicFrame>
        <p:nvGraphicFramePr>
          <p:cNvPr id="16" name="Chart 15">
            <a:extLst>
              <a:ext uri="{FF2B5EF4-FFF2-40B4-BE49-F238E27FC236}">
                <a16:creationId xmlns:a16="http://schemas.microsoft.com/office/drawing/2014/main" id="{E0D2971C-A3C1-C608-A239-3772F83B4CA2}"/>
              </a:ext>
            </a:extLst>
          </p:cNvPr>
          <p:cNvGraphicFramePr/>
          <p:nvPr>
            <p:extLst>
              <p:ext uri="{D42A27DB-BD31-4B8C-83A1-F6EECF244321}">
                <p14:modId xmlns:p14="http://schemas.microsoft.com/office/powerpoint/2010/main" val="295808989"/>
              </p:ext>
            </p:extLst>
          </p:nvPr>
        </p:nvGraphicFramePr>
        <p:xfrm>
          <a:off x="5243763" y="2217987"/>
          <a:ext cx="6477001" cy="3534946"/>
        </p:xfrm>
        <a:graphic>
          <a:graphicData uri="http://schemas.openxmlformats.org/drawingml/2006/chart">
            <c:chart xmlns:c="http://schemas.openxmlformats.org/drawingml/2006/chart" xmlns:r="http://schemas.openxmlformats.org/officeDocument/2006/relationships" r:id="rId4"/>
          </a:graphicData>
        </a:graphic>
      </p:graphicFrame>
      <p:sp>
        <p:nvSpPr>
          <p:cNvPr id="32" name="TextBox 31">
            <a:extLst>
              <a:ext uri="{FF2B5EF4-FFF2-40B4-BE49-F238E27FC236}">
                <a16:creationId xmlns:a16="http://schemas.microsoft.com/office/drawing/2014/main" id="{6A19CC6D-53FE-4D33-A2CF-EC7F142953E5}"/>
              </a:ext>
            </a:extLst>
          </p:cNvPr>
          <p:cNvSpPr txBox="1"/>
          <p:nvPr/>
        </p:nvSpPr>
        <p:spPr>
          <a:xfrm>
            <a:off x="6758414" y="1349155"/>
            <a:ext cx="3445053" cy="707886"/>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latin typeface="Franklin Gothic Book"/>
              </a:rPr>
              <a:t>Most Time Consuming, Recurring Activities</a:t>
            </a:r>
            <a:endParaRPr lang="en-US"/>
          </a:p>
        </p:txBody>
      </p:sp>
      <p:sp>
        <p:nvSpPr>
          <p:cNvPr id="34" name="TextBox 33">
            <a:extLst>
              <a:ext uri="{FF2B5EF4-FFF2-40B4-BE49-F238E27FC236}">
                <a16:creationId xmlns:a16="http://schemas.microsoft.com/office/drawing/2014/main" id="{C052D7F3-3103-3650-CC39-417AECD0C72E}"/>
              </a:ext>
            </a:extLst>
          </p:cNvPr>
          <p:cNvSpPr txBox="1"/>
          <p:nvPr/>
        </p:nvSpPr>
        <p:spPr>
          <a:xfrm>
            <a:off x="2710682" y="4505380"/>
            <a:ext cx="8053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a:solidFill>
                  <a:schemeClr val="accent4"/>
                </a:solidFill>
              </a:rPr>
              <a:t>37.5%</a:t>
            </a:r>
          </a:p>
        </p:txBody>
      </p:sp>
      <p:sp>
        <p:nvSpPr>
          <p:cNvPr id="35" name="TextBox 34">
            <a:extLst>
              <a:ext uri="{FF2B5EF4-FFF2-40B4-BE49-F238E27FC236}">
                <a16:creationId xmlns:a16="http://schemas.microsoft.com/office/drawing/2014/main" id="{A505A3EB-D862-29A3-EF89-2595BD2240B9}"/>
              </a:ext>
            </a:extLst>
          </p:cNvPr>
          <p:cNvSpPr txBox="1"/>
          <p:nvPr/>
        </p:nvSpPr>
        <p:spPr>
          <a:xfrm>
            <a:off x="3643129" y="3673195"/>
            <a:ext cx="8053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a:solidFill>
                  <a:schemeClr val="accent4"/>
                </a:solidFill>
              </a:rPr>
              <a:t>37.5%</a:t>
            </a:r>
          </a:p>
        </p:txBody>
      </p:sp>
      <p:sp>
        <p:nvSpPr>
          <p:cNvPr id="36" name="TextBox 35">
            <a:extLst>
              <a:ext uri="{FF2B5EF4-FFF2-40B4-BE49-F238E27FC236}">
                <a16:creationId xmlns:a16="http://schemas.microsoft.com/office/drawing/2014/main" id="{190935CE-0D5D-7CEE-D433-881DFC01AEB5}"/>
              </a:ext>
            </a:extLst>
          </p:cNvPr>
          <p:cNvSpPr txBox="1"/>
          <p:nvPr/>
        </p:nvSpPr>
        <p:spPr>
          <a:xfrm>
            <a:off x="2520181" y="3362379"/>
            <a:ext cx="8053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a:t>25%</a:t>
            </a:r>
          </a:p>
        </p:txBody>
      </p:sp>
      <p:sp>
        <p:nvSpPr>
          <p:cNvPr id="37" name="TextBox 36">
            <a:extLst>
              <a:ext uri="{FF2B5EF4-FFF2-40B4-BE49-F238E27FC236}">
                <a16:creationId xmlns:a16="http://schemas.microsoft.com/office/drawing/2014/main" id="{352B0679-9CA9-4BB4-28A8-0DBE0495CEEB}"/>
              </a:ext>
            </a:extLst>
          </p:cNvPr>
          <p:cNvSpPr txBox="1"/>
          <p:nvPr/>
        </p:nvSpPr>
        <p:spPr>
          <a:xfrm>
            <a:off x="7673707" y="4354984"/>
            <a:ext cx="8053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a:t>21.4%</a:t>
            </a:r>
          </a:p>
        </p:txBody>
      </p:sp>
      <p:sp>
        <p:nvSpPr>
          <p:cNvPr id="38" name="TextBox 37">
            <a:extLst>
              <a:ext uri="{FF2B5EF4-FFF2-40B4-BE49-F238E27FC236}">
                <a16:creationId xmlns:a16="http://schemas.microsoft.com/office/drawing/2014/main" id="{11555361-61AC-00F9-6FCC-0D1F202A5D8E}"/>
              </a:ext>
            </a:extLst>
          </p:cNvPr>
          <p:cNvSpPr txBox="1"/>
          <p:nvPr/>
        </p:nvSpPr>
        <p:spPr>
          <a:xfrm>
            <a:off x="7453128" y="3432563"/>
            <a:ext cx="8053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a:solidFill>
                  <a:schemeClr val="accent4"/>
                </a:solidFill>
              </a:rPr>
              <a:t>21.4%</a:t>
            </a:r>
          </a:p>
        </p:txBody>
      </p:sp>
      <p:sp>
        <p:nvSpPr>
          <p:cNvPr id="39" name="TextBox 38">
            <a:extLst>
              <a:ext uri="{FF2B5EF4-FFF2-40B4-BE49-F238E27FC236}">
                <a16:creationId xmlns:a16="http://schemas.microsoft.com/office/drawing/2014/main" id="{929DE0C5-810B-0483-FE82-8591EACC1B5C}"/>
              </a:ext>
            </a:extLst>
          </p:cNvPr>
          <p:cNvSpPr txBox="1"/>
          <p:nvPr/>
        </p:nvSpPr>
        <p:spPr>
          <a:xfrm>
            <a:off x="8616180" y="4204588"/>
            <a:ext cx="8053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a:t>21.4%</a:t>
            </a:r>
          </a:p>
        </p:txBody>
      </p:sp>
      <p:sp>
        <p:nvSpPr>
          <p:cNvPr id="40" name="TextBox 39">
            <a:extLst>
              <a:ext uri="{FF2B5EF4-FFF2-40B4-BE49-F238E27FC236}">
                <a16:creationId xmlns:a16="http://schemas.microsoft.com/office/drawing/2014/main" id="{40889757-90C7-1BCC-9A72-3EE3C63D01B0}"/>
              </a:ext>
            </a:extLst>
          </p:cNvPr>
          <p:cNvSpPr txBox="1"/>
          <p:nvPr/>
        </p:nvSpPr>
        <p:spPr>
          <a:xfrm>
            <a:off x="9017233" y="3362379"/>
            <a:ext cx="8053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a:solidFill>
                  <a:schemeClr val="accent4"/>
                </a:solidFill>
              </a:rPr>
              <a:t>7.1%</a:t>
            </a:r>
          </a:p>
        </p:txBody>
      </p:sp>
      <p:sp>
        <p:nvSpPr>
          <p:cNvPr id="42" name="TextBox 41">
            <a:extLst>
              <a:ext uri="{FF2B5EF4-FFF2-40B4-BE49-F238E27FC236}">
                <a16:creationId xmlns:a16="http://schemas.microsoft.com/office/drawing/2014/main" id="{E8B14A6B-032B-88E7-4776-240B4E0043D3}"/>
              </a:ext>
            </a:extLst>
          </p:cNvPr>
          <p:cNvSpPr txBox="1"/>
          <p:nvPr/>
        </p:nvSpPr>
        <p:spPr>
          <a:xfrm>
            <a:off x="7994548" y="2830984"/>
            <a:ext cx="8053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a:solidFill>
                  <a:schemeClr val="accent4"/>
                </a:solidFill>
              </a:rPr>
              <a:t>7.1%</a:t>
            </a:r>
          </a:p>
        </p:txBody>
      </p:sp>
      <p:sp>
        <p:nvSpPr>
          <p:cNvPr id="43" name="TextBox 42">
            <a:extLst>
              <a:ext uri="{FF2B5EF4-FFF2-40B4-BE49-F238E27FC236}">
                <a16:creationId xmlns:a16="http://schemas.microsoft.com/office/drawing/2014/main" id="{E940CC96-78A3-CF2B-199D-913C3B37A480}"/>
              </a:ext>
            </a:extLst>
          </p:cNvPr>
          <p:cNvSpPr txBox="1"/>
          <p:nvPr/>
        </p:nvSpPr>
        <p:spPr>
          <a:xfrm>
            <a:off x="8576075" y="2991403"/>
            <a:ext cx="8053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a:t>14.3%</a:t>
            </a:r>
          </a:p>
        </p:txBody>
      </p:sp>
    </p:spTree>
    <p:extLst>
      <p:ext uri="{BB962C8B-B14F-4D97-AF65-F5344CB8AC3E}">
        <p14:creationId xmlns:p14="http://schemas.microsoft.com/office/powerpoint/2010/main" val="3977506419"/>
      </p:ext>
    </p:extLst>
  </p:cSld>
  <p:clrMapOvr>
    <a:masterClrMapping/>
  </p:clrMapOvr>
  <p:extLst>
    <p:ext uri="{6950BFC3-D8DA-4A85-94F7-54DA5524770B}">
      <p188:commentRel xmlns:p188="http://schemas.microsoft.com/office/powerpoint/2018/8/main" r:id="rId2"/>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7D6497-CBB2-8682-C6B5-13BC85FF14B2}"/>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F9C5E512-4305-660A-2B34-F1799307E694}"/>
              </a:ext>
            </a:extLst>
          </p:cNvPr>
          <p:cNvSpPr/>
          <p:nvPr/>
        </p:nvSpPr>
        <p:spPr>
          <a:xfrm>
            <a:off x="444772" y="-2575"/>
            <a:ext cx="11305149" cy="95134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30726C59-9B21-64A3-1364-42ECA6538C47}"/>
              </a:ext>
            </a:extLst>
          </p:cNvPr>
          <p:cNvSpPr>
            <a:spLocks noGrp="1"/>
          </p:cNvSpPr>
          <p:nvPr>
            <p:ph type="dt" sz="half" idx="10"/>
          </p:nvPr>
        </p:nvSpPr>
        <p:spPr/>
        <p:txBody>
          <a:bodyPr/>
          <a:lstStyle/>
          <a:p>
            <a:fld id="{D47A9A36-4EB0-BF46-AE48-7CDA251B954B}" type="datetime1">
              <a:rPr lang="en-US" smtClean="0"/>
              <a:t>5/23/2025</a:t>
            </a:fld>
            <a:endParaRPr lang="en-US"/>
          </a:p>
        </p:txBody>
      </p:sp>
      <p:sp>
        <p:nvSpPr>
          <p:cNvPr id="6" name="Slide Number Placeholder 5">
            <a:extLst>
              <a:ext uri="{FF2B5EF4-FFF2-40B4-BE49-F238E27FC236}">
                <a16:creationId xmlns:a16="http://schemas.microsoft.com/office/drawing/2014/main" id="{4C2D90CB-4D2A-425D-7362-2378806C5588}"/>
              </a:ext>
            </a:extLst>
          </p:cNvPr>
          <p:cNvSpPr>
            <a:spLocks noGrp="1"/>
          </p:cNvSpPr>
          <p:nvPr>
            <p:ph type="sldNum" sz="quarter" idx="12"/>
          </p:nvPr>
        </p:nvSpPr>
        <p:spPr/>
        <p:txBody>
          <a:bodyPr/>
          <a:lstStyle/>
          <a:p>
            <a:fld id="{8A7A6979-0714-4377-B894-6BE4C2D6E202}" type="slidenum">
              <a:rPr lang="en-US" smtClean="0"/>
              <a:pPr/>
              <a:t>22</a:t>
            </a:fld>
            <a:endParaRPr lang="en-US"/>
          </a:p>
        </p:txBody>
      </p:sp>
      <p:sp>
        <p:nvSpPr>
          <p:cNvPr id="2" name="Title 1">
            <a:extLst>
              <a:ext uri="{FF2B5EF4-FFF2-40B4-BE49-F238E27FC236}">
                <a16:creationId xmlns:a16="http://schemas.microsoft.com/office/drawing/2014/main" id="{F230A4FA-6ECC-C6AE-E2F5-AA9A749EF390}"/>
              </a:ext>
            </a:extLst>
          </p:cNvPr>
          <p:cNvSpPr>
            <a:spLocks noGrp="1"/>
          </p:cNvSpPr>
          <p:nvPr>
            <p:ph type="ctrTitle"/>
          </p:nvPr>
        </p:nvSpPr>
        <p:spPr>
          <a:xfrm>
            <a:off x="974045" y="198905"/>
            <a:ext cx="9683427" cy="609398"/>
          </a:xfrm>
        </p:spPr>
        <p:txBody>
          <a:bodyPr/>
          <a:lstStyle/>
          <a:p>
            <a:r>
              <a:rPr lang="en-US" sz="4400">
                <a:latin typeface="Franklin Gothic Book"/>
              </a:rPr>
              <a:t>Key Findings &amp; Observations</a:t>
            </a:r>
            <a:endParaRPr lang="en-US"/>
          </a:p>
        </p:txBody>
      </p:sp>
      <p:grpSp>
        <p:nvGrpSpPr>
          <p:cNvPr id="15" name="Group 14">
            <a:extLst>
              <a:ext uri="{FF2B5EF4-FFF2-40B4-BE49-F238E27FC236}">
                <a16:creationId xmlns:a16="http://schemas.microsoft.com/office/drawing/2014/main" id="{1A52365C-4F4E-1956-E0FE-2B793AEED138}"/>
              </a:ext>
            </a:extLst>
          </p:cNvPr>
          <p:cNvGrpSpPr/>
          <p:nvPr/>
        </p:nvGrpSpPr>
        <p:grpSpPr>
          <a:xfrm>
            <a:off x="666301" y="2175291"/>
            <a:ext cx="10905359" cy="3425847"/>
            <a:chOff x="732562" y="2175291"/>
            <a:chExt cx="10905359" cy="3425847"/>
          </a:xfrm>
        </p:grpSpPr>
        <p:sp>
          <p:nvSpPr>
            <p:cNvPr id="4" name="Rectangle 3">
              <a:extLst>
                <a:ext uri="{FF2B5EF4-FFF2-40B4-BE49-F238E27FC236}">
                  <a16:creationId xmlns:a16="http://schemas.microsoft.com/office/drawing/2014/main" id="{D1DCCDCF-6F7B-CAA9-F3AB-A624406A5C2C}"/>
                </a:ext>
              </a:extLst>
            </p:cNvPr>
            <p:cNvSpPr/>
            <p:nvPr/>
          </p:nvSpPr>
          <p:spPr>
            <a:xfrm>
              <a:off x="732562" y="2184816"/>
              <a:ext cx="3094859" cy="3416322"/>
            </a:xfrm>
            <a:prstGeom prst="rect">
              <a:avLst/>
            </a:prstGeom>
            <a:solidFill>
              <a:schemeClr val="tx2"/>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7" name="Rectangle 6">
              <a:extLst>
                <a:ext uri="{FF2B5EF4-FFF2-40B4-BE49-F238E27FC236}">
                  <a16:creationId xmlns:a16="http://schemas.microsoft.com/office/drawing/2014/main" id="{A7AD0928-489C-EE78-FBD1-541B565C8986}"/>
                </a:ext>
              </a:extLst>
            </p:cNvPr>
            <p:cNvSpPr/>
            <p:nvPr/>
          </p:nvSpPr>
          <p:spPr>
            <a:xfrm>
              <a:off x="8543062" y="2184816"/>
              <a:ext cx="3094859" cy="3416322"/>
            </a:xfrm>
            <a:prstGeom prst="rect">
              <a:avLst/>
            </a:prstGeom>
            <a:solidFill>
              <a:schemeClr val="tx2"/>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just"/>
              <a:endParaRPr lang="en-US"/>
            </a:p>
          </p:txBody>
        </p:sp>
        <p:sp>
          <p:nvSpPr>
            <p:cNvPr id="8" name="Rectangle 7">
              <a:extLst>
                <a:ext uri="{FF2B5EF4-FFF2-40B4-BE49-F238E27FC236}">
                  <a16:creationId xmlns:a16="http://schemas.microsoft.com/office/drawing/2014/main" id="{94B9F380-37D2-08D0-C415-B0AB48459D8C}"/>
                </a:ext>
              </a:extLst>
            </p:cNvPr>
            <p:cNvSpPr/>
            <p:nvPr/>
          </p:nvSpPr>
          <p:spPr>
            <a:xfrm>
              <a:off x="4694962" y="2175291"/>
              <a:ext cx="3094859" cy="3425847"/>
            </a:xfrm>
            <a:prstGeom prst="rect">
              <a:avLst/>
            </a:prstGeom>
            <a:solidFill>
              <a:schemeClr val="tx2"/>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just"/>
              <a:endParaRPr lang="en-US"/>
            </a:p>
          </p:txBody>
        </p:sp>
        <p:sp>
          <p:nvSpPr>
            <p:cNvPr id="9" name="TextBox 8">
              <a:extLst>
                <a:ext uri="{FF2B5EF4-FFF2-40B4-BE49-F238E27FC236}">
                  <a16:creationId xmlns:a16="http://schemas.microsoft.com/office/drawing/2014/main" id="{3A364007-0931-0BEC-CADF-92ED8811DC4A}"/>
                </a:ext>
              </a:extLst>
            </p:cNvPr>
            <p:cNvSpPr txBox="1"/>
            <p:nvPr/>
          </p:nvSpPr>
          <p:spPr>
            <a:xfrm>
              <a:off x="742088" y="3128948"/>
              <a:ext cx="3094589" cy="2062103"/>
            </a:xfrm>
            <a:prstGeom prst="rect">
              <a:avLst/>
            </a:prstGeom>
            <a:no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200" b="1"/>
                <a:t>Repetitive &amp; Monotonous Work is a Major Burden</a:t>
              </a:r>
              <a:endParaRPr lang="en-US"/>
            </a:p>
          </p:txBody>
        </p:sp>
        <p:sp>
          <p:nvSpPr>
            <p:cNvPr id="10" name="TextBox 9">
              <a:extLst>
                <a:ext uri="{FF2B5EF4-FFF2-40B4-BE49-F238E27FC236}">
                  <a16:creationId xmlns:a16="http://schemas.microsoft.com/office/drawing/2014/main" id="{F30FBCB9-C67F-C53C-A8AA-FCA19348D96C}"/>
                </a:ext>
              </a:extLst>
            </p:cNvPr>
            <p:cNvSpPr txBox="1"/>
            <p:nvPr/>
          </p:nvSpPr>
          <p:spPr>
            <a:xfrm>
              <a:off x="4683918" y="3173124"/>
              <a:ext cx="3094589" cy="2062103"/>
            </a:xfrm>
            <a:prstGeom prst="rect">
              <a:avLst/>
            </a:prstGeom>
            <a:no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200" b="1"/>
                <a:t>Time Diversion towards Grunt Work is significant</a:t>
              </a:r>
            </a:p>
          </p:txBody>
        </p:sp>
        <p:sp>
          <p:nvSpPr>
            <p:cNvPr id="11" name="TextBox 13">
              <a:extLst>
                <a:ext uri="{FF2B5EF4-FFF2-40B4-BE49-F238E27FC236}">
                  <a16:creationId xmlns:a16="http://schemas.microsoft.com/office/drawing/2014/main" id="{90A93E39-586F-4CD4-EE26-CA0EBA8686C6}"/>
                </a:ext>
              </a:extLst>
            </p:cNvPr>
            <p:cNvSpPr txBox="1"/>
            <p:nvPr/>
          </p:nvSpPr>
          <p:spPr>
            <a:xfrm>
              <a:off x="8540025" y="3185685"/>
              <a:ext cx="3094589" cy="2062103"/>
            </a:xfrm>
            <a:prstGeom prst="rect">
              <a:avLst/>
            </a:prstGeom>
            <a:noFill/>
            <a:ln>
              <a:noFill/>
            </a:ln>
          </p:spPr>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200" b="1"/>
                <a:t>Training Preferences vary across Experience</a:t>
              </a:r>
              <a:endParaRPr lang="en-US"/>
            </a:p>
          </p:txBody>
        </p:sp>
        <p:sp>
          <p:nvSpPr>
            <p:cNvPr id="12" name="Oval 11">
              <a:extLst>
                <a:ext uri="{FF2B5EF4-FFF2-40B4-BE49-F238E27FC236}">
                  <a16:creationId xmlns:a16="http://schemas.microsoft.com/office/drawing/2014/main" id="{6E1748ED-9439-1AD1-677C-FA189D488F26}"/>
                </a:ext>
              </a:extLst>
            </p:cNvPr>
            <p:cNvSpPr/>
            <p:nvPr/>
          </p:nvSpPr>
          <p:spPr>
            <a:xfrm>
              <a:off x="1846226" y="2245119"/>
              <a:ext cx="769554" cy="81019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tx2"/>
                  </a:solidFill>
                </a:rPr>
                <a:t>1</a:t>
              </a:r>
            </a:p>
          </p:txBody>
        </p:sp>
        <p:sp>
          <p:nvSpPr>
            <p:cNvPr id="13" name="Oval 12">
              <a:extLst>
                <a:ext uri="{FF2B5EF4-FFF2-40B4-BE49-F238E27FC236}">
                  <a16:creationId xmlns:a16="http://schemas.microsoft.com/office/drawing/2014/main" id="{5E8454B4-D849-D9B9-6D9F-F7FAB54E8491}"/>
                </a:ext>
              </a:extLst>
            </p:cNvPr>
            <p:cNvSpPr/>
            <p:nvPr/>
          </p:nvSpPr>
          <p:spPr>
            <a:xfrm>
              <a:off x="5832921" y="2256162"/>
              <a:ext cx="769554" cy="81019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a:solidFill>
                    <a:schemeClr val="tx2"/>
                  </a:solidFill>
                </a:rPr>
                <a:t>2</a:t>
              </a:r>
            </a:p>
          </p:txBody>
        </p:sp>
        <p:sp>
          <p:nvSpPr>
            <p:cNvPr id="14" name="Oval 13">
              <a:extLst>
                <a:ext uri="{FF2B5EF4-FFF2-40B4-BE49-F238E27FC236}">
                  <a16:creationId xmlns:a16="http://schemas.microsoft.com/office/drawing/2014/main" id="{A5C467D3-CCF6-E224-C8FE-F089E595FF75}"/>
                </a:ext>
              </a:extLst>
            </p:cNvPr>
            <p:cNvSpPr/>
            <p:nvPr/>
          </p:nvSpPr>
          <p:spPr>
            <a:xfrm>
              <a:off x="9709182" y="2267205"/>
              <a:ext cx="769554" cy="81019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a:solidFill>
                    <a:schemeClr val="tx2"/>
                  </a:solidFill>
                </a:rPr>
                <a:t>3</a:t>
              </a:r>
            </a:p>
          </p:txBody>
        </p:sp>
      </p:grpSp>
      <p:sp>
        <p:nvSpPr>
          <p:cNvPr id="17" name="TextBox 16">
            <a:extLst>
              <a:ext uri="{FF2B5EF4-FFF2-40B4-BE49-F238E27FC236}">
                <a16:creationId xmlns:a16="http://schemas.microsoft.com/office/drawing/2014/main" id="{80A4A6F2-97E0-7005-449D-215E90D3A6D8}"/>
              </a:ext>
            </a:extLst>
          </p:cNvPr>
          <p:cNvSpPr txBox="1"/>
          <p:nvPr/>
        </p:nvSpPr>
        <p:spPr>
          <a:xfrm>
            <a:off x="726894" y="1117223"/>
            <a:ext cx="1080898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We can categorize most concerns that came out of the interviews with the judges into 3 main problem pools,</a:t>
            </a:r>
            <a:endParaRPr lang="en-US"/>
          </a:p>
        </p:txBody>
      </p:sp>
    </p:spTree>
    <p:extLst>
      <p:ext uri="{BB962C8B-B14F-4D97-AF65-F5344CB8AC3E}">
        <p14:creationId xmlns:p14="http://schemas.microsoft.com/office/powerpoint/2010/main" val="3134034167"/>
      </p:ext>
    </p:extLst>
  </p:cSld>
  <p:clrMapOvr>
    <a:masterClrMapping/>
  </p:clrMapOvr>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A4D22C-DE38-ED5E-8158-BA088A5B7621}"/>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C0E5529F-24A0-8162-10CF-50A93202AE6B}"/>
              </a:ext>
            </a:extLst>
          </p:cNvPr>
          <p:cNvSpPr/>
          <p:nvPr/>
        </p:nvSpPr>
        <p:spPr>
          <a:xfrm>
            <a:off x="444772" y="-2575"/>
            <a:ext cx="11305149" cy="95134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AC431EC5-AD40-E134-1812-3083CC84814F}"/>
              </a:ext>
            </a:extLst>
          </p:cNvPr>
          <p:cNvSpPr>
            <a:spLocks noGrp="1"/>
          </p:cNvSpPr>
          <p:nvPr>
            <p:ph type="dt" sz="half" idx="10"/>
          </p:nvPr>
        </p:nvSpPr>
        <p:spPr/>
        <p:txBody>
          <a:bodyPr/>
          <a:lstStyle/>
          <a:p>
            <a:fld id="{D47A9A36-4EB0-BF46-AE48-7CDA251B954B}" type="datetime1">
              <a:rPr lang="en-US" smtClean="0"/>
              <a:t>5/23/2025</a:t>
            </a:fld>
            <a:endParaRPr lang="en-US"/>
          </a:p>
        </p:txBody>
      </p:sp>
      <p:sp>
        <p:nvSpPr>
          <p:cNvPr id="6" name="Slide Number Placeholder 5">
            <a:extLst>
              <a:ext uri="{FF2B5EF4-FFF2-40B4-BE49-F238E27FC236}">
                <a16:creationId xmlns:a16="http://schemas.microsoft.com/office/drawing/2014/main" id="{845BDD0E-0E29-B58A-01EA-5D5460BFDA58}"/>
              </a:ext>
            </a:extLst>
          </p:cNvPr>
          <p:cNvSpPr>
            <a:spLocks noGrp="1"/>
          </p:cNvSpPr>
          <p:nvPr>
            <p:ph type="sldNum" sz="quarter" idx="12"/>
          </p:nvPr>
        </p:nvSpPr>
        <p:spPr/>
        <p:txBody>
          <a:bodyPr/>
          <a:lstStyle/>
          <a:p>
            <a:fld id="{8A7A6979-0714-4377-B894-6BE4C2D6E202}" type="slidenum">
              <a:rPr lang="en-US" smtClean="0"/>
              <a:pPr/>
              <a:t>23</a:t>
            </a:fld>
            <a:endParaRPr lang="en-US"/>
          </a:p>
        </p:txBody>
      </p:sp>
      <p:sp>
        <p:nvSpPr>
          <p:cNvPr id="2" name="Title 1">
            <a:extLst>
              <a:ext uri="{FF2B5EF4-FFF2-40B4-BE49-F238E27FC236}">
                <a16:creationId xmlns:a16="http://schemas.microsoft.com/office/drawing/2014/main" id="{6CDB1946-CA7A-D28E-7286-C1B3B7FBDC2D}"/>
              </a:ext>
            </a:extLst>
          </p:cNvPr>
          <p:cNvSpPr>
            <a:spLocks noGrp="1"/>
          </p:cNvSpPr>
          <p:nvPr>
            <p:ph type="ctrTitle"/>
          </p:nvPr>
        </p:nvSpPr>
        <p:spPr>
          <a:xfrm>
            <a:off x="974045" y="198905"/>
            <a:ext cx="9683427" cy="609398"/>
          </a:xfrm>
        </p:spPr>
        <p:txBody>
          <a:bodyPr/>
          <a:lstStyle/>
          <a:p>
            <a:r>
              <a:rPr lang="en-US" sz="4400">
                <a:latin typeface="Franklin Gothic Book"/>
              </a:rPr>
              <a:t>Expectations from an AI Aide</a:t>
            </a:r>
            <a:endParaRPr lang="en-US"/>
          </a:p>
        </p:txBody>
      </p:sp>
      <p:pic>
        <p:nvPicPr>
          <p:cNvPr id="4" name="Picture 3" descr="A brown sign with white text&#10;&#10;AI-generated content may be incorrect.">
            <a:extLst>
              <a:ext uri="{FF2B5EF4-FFF2-40B4-BE49-F238E27FC236}">
                <a16:creationId xmlns:a16="http://schemas.microsoft.com/office/drawing/2014/main" id="{7988EFF5-313C-2187-BB0C-E838BB077F46}"/>
              </a:ext>
            </a:extLst>
          </p:cNvPr>
          <p:cNvPicPr>
            <a:picLocks noChangeAspect="1"/>
          </p:cNvPicPr>
          <p:nvPr/>
        </p:nvPicPr>
        <p:blipFill>
          <a:blip r:embed="rId3"/>
          <a:stretch>
            <a:fillRect/>
          </a:stretch>
        </p:blipFill>
        <p:spPr>
          <a:xfrm>
            <a:off x="5796464" y="1083343"/>
            <a:ext cx="5953125" cy="4972050"/>
          </a:xfrm>
          <a:prstGeom prst="rect">
            <a:avLst/>
          </a:prstGeom>
          <a:ln>
            <a:solidFill>
              <a:schemeClr val="accent4"/>
            </a:solidFill>
          </a:ln>
        </p:spPr>
      </p:pic>
      <p:sp>
        <p:nvSpPr>
          <p:cNvPr id="7" name="TextBox 6">
            <a:extLst>
              <a:ext uri="{FF2B5EF4-FFF2-40B4-BE49-F238E27FC236}">
                <a16:creationId xmlns:a16="http://schemas.microsoft.com/office/drawing/2014/main" id="{A33C0AE3-39E6-1295-DA4C-90488BBA851A}"/>
              </a:ext>
            </a:extLst>
          </p:cNvPr>
          <p:cNvSpPr txBox="1"/>
          <p:nvPr/>
        </p:nvSpPr>
        <p:spPr>
          <a:xfrm>
            <a:off x="439895" y="1188301"/>
            <a:ext cx="5508301"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a:t>Accuracy is of paramount importance – AI based errors are unacceptable</a:t>
            </a:r>
          </a:p>
          <a:p>
            <a:pPr marL="285750" indent="-285750">
              <a:buFont typeface="Arial"/>
              <a:buChar char="•"/>
            </a:pPr>
            <a:endParaRPr lang="en-US" sz="2400"/>
          </a:p>
          <a:p>
            <a:pPr marL="285750" indent="-285750">
              <a:buFont typeface="Arial"/>
              <a:buChar char="•"/>
            </a:pPr>
            <a:r>
              <a:rPr lang="en-US" sz="2400"/>
              <a:t>Tools should provide noticeable  benefits with a low learning curve</a:t>
            </a:r>
          </a:p>
          <a:p>
            <a:pPr marL="285750" indent="-285750">
              <a:buFont typeface="Arial"/>
              <a:buChar char="•"/>
            </a:pPr>
            <a:endParaRPr lang="en-US" sz="2400"/>
          </a:p>
          <a:p>
            <a:pPr marL="285750" indent="-285750">
              <a:buFont typeface="Arial"/>
              <a:buChar char="•"/>
            </a:pPr>
            <a:r>
              <a:rPr lang="en-US" sz="2400"/>
              <a:t>Explainability is paramount – black boxes are deal breakers</a:t>
            </a:r>
          </a:p>
          <a:p>
            <a:pPr marL="285750" indent="-285750">
              <a:buFont typeface="Arial"/>
              <a:buChar char="•"/>
            </a:pPr>
            <a:endParaRPr lang="en-US" sz="2400"/>
          </a:p>
          <a:p>
            <a:pPr marL="285750" indent="-285750">
              <a:buFont typeface="Arial"/>
              <a:buChar char="•"/>
            </a:pPr>
            <a:r>
              <a:rPr lang="en-US" sz="2400"/>
              <a:t>Data confidentiality is the problem in most cases – court documents are not meant for the training loop</a:t>
            </a:r>
          </a:p>
        </p:txBody>
      </p:sp>
    </p:spTree>
    <p:extLst>
      <p:ext uri="{BB962C8B-B14F-4D97-AF65-F5344CB8AC3E}">
        <p14:creationId xmlns:p14="http://schemas.microsoft.com/office/powerpoint/2010/main" val="1984647398"/>
      </p:ext>
    </p:extLst>
  </p:cSld>
  <p:clrMapOvr>
    <a:masterClrMapping/>
  </p:clrMapOvr>
  <p:extLst>
    <p:ext uri="{6950BFC3-D8DA-4A85-94F7-54DA5524770B}">
      <p188:commentRel xmlns:p188="http://schemas.microsoft.com/office/powerpoint/2018/8/main" r:id="rId2"/>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1E2BAD-7AA6-8DB7-B38C-6568D3CA7302}"/>
            </a:ext>
          </a:extLst>
        </p:cNvPr>
        <p:cNvGrpSpPr/>
        <p:nvPr/>
      </p:nvGrpSpPr>
      <p:grpSpPr>
        <a:xfrm>
          <a:off x="0" y="0"/>
          <a:ext cx="0" cy="0"/>
          <a:chOff x="0" y="0"/>
          <a:chExt cx="0" cy="0"/>
        </a:xfrm>
      </p:grpSpPr>
      <p:pic>
        <p:nvPicPr>
          <p:cNvPr id="3" name="Picture 2" descr="A group of icons on a white background&#10;&#10;AI-generated content may be incorrect.">
            <a:extLst>
              <a:ext uri="{FF2B5EF4-FFF2-40B4-BE49-F238E27FC236}">
                <a16:creationId xmlns:a16="http://schemas.microsoft.com/office/drawing/2014/main" id="{FC5BAD88-DAA6-141D-A1B4-D9B58DF9E32E}"/>
              </a:ext>
            </a:extLst>
          </p:cNvPr>
          <p:cNvPicPr>
            <a:picLocks noChangeAspect="1"/>
          </p:cNvPicPr>
          <p:nvPr/>
        </p:nvPicPr>
        <p:blipFill>
          <a:blip r:embed="rId3"/>
          <a:stretch>
            <a:fillRect/>
          </a:stretch>
        </p:blipFill>
        <p:spPr>
          <a:xfrm>
            <a:off x="1172077" y="943977"/>
            <a:ext cx="9938083" cy="4990098"/>
          </a:xfrm>
          <a:prstGeom prst="rect">
            <a:avLst/>
          </a:prstGeom>
          <a:ln>
            <a:solidFill>
              <a:schemeClr val="accent4"/>
            </a:solidFill>
          </a:ln>
        </p:spPr>
      </p:pic>
      <p:sp>
        <p:nvSpPr>
          <p:cNvPr id="22" name="Rectangle 21">
            <a:extLst>
              <a:ext uri="{FF2B5EF4-FFF2-40B4-BE49-F238E27FC236}">
                <a16:creationId xmlns:a16="http://schemas.microsoft.com/office/drawing/2014/main" id="{68A11491-7227-AA5B-12C1-14E8BAB48D70}"/>
              </a:ext>
            </a:extLst>
          </p:cNvPr>
          <p:cNvSpPr/>
          <p:nvPr/>
        </p:nvSpPr>
        <p:spPr>
          <a:xfrm>
            <a:off x="444772" y="-2575"/>
            <a:ext cx="11305149" cy="95134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B3D614DF-8AB6-FCEC-77C0-20C734D5F441}"/>
              </a:ext>
            </a:extLst>
          </p:cNvPr>
          <p:cNvSpPr>
            <a:spLocks noGrp="1"/>
          </p:cNvSpPr>
          <p:nvPr>
            <p:ph type="dt" sz="half" idx="10"/>
          </p:nvPr>
        </p:nvSpPr>
        <p:spPr/>
        <p:txBody>
          <a:bodyPr/>
          <a:lstStyle/>
          <a:p>
            <a:fld id="{D47A9A36-4EB0-BF46-AE48-7CDA251B954B}" type="datetime1">
              <a:rPr lang="en-US" smtClean="0"/>
              <a:t>5/23/2025</a:t>
            </a:fld>
            <a:endParaRPr lang="en-US"/>
          </a:p>
        </p:txBody>
      </p:sp>
      <p:sp>
        <p:nvSpPr>
          <p:cNvPr id="6" name="Slide Number Placeholder 5">
            <a:extLst>
              <a:ext uri="{FF2B5EF4-FFF2-40B4-BE49-F238E27FC236}">
                <a16:creationId xmlns:a16="http://schemas.microsoft.com/office/drawing/2014/main" id="{4C46F840-D463-6199-7153-EA1D1985D919}"/>
              </a:ext>
            </a:extLst>
          </p:cNvPr>
          <p:cNvSpPr>
            <a:spLocks noGrp="1"/>
          </p:cNvSpPr>
          <p:nvPr>
            <p:ph type="sldNum" sz="quarter" idx="12"/>
          </p:nvPr>
        </p:nvSpPr>
        <p:spPr/>
        <p:txBody>
          <a:bodyPr/>
          <a:lstStyle/>
          <a:p>
            <a:fld id="{8A7A6979-0714-4377-B894-6BE4C2D6E202}" type="slidenum">
              <a:rPr lang="en-US" smtClean="0"/>
              <a:pPr/>
              <a:t>24</a:t>
            </a:fld>
            <a:endParaRPr lang="en-US"/>
          </a:p>
        </p:txBody>
      </p:sp>
      <p:sp>
        <p:nvSpPr>
          <p:cNvPr id="2" name="Title 1">
            <a:extLst>
              <a:ext uri="{FF2B5EF4-FFF2-40B4-BE49-F238E27FC236}">
                <a16:creationId xmlns:a16="http://schemas.microsoft.com/office/drawing/2014/main" id="{BA48A4BD-7756-0D05-0948-BEB7EB2196C1}"/>
              </a:ext>
            </a:extLst>
          </p:cNvPr>
          <p:cNvSpPr>
            <a:spLocks noGrp="1"/>
          </p:cNvSpPr>
          <p:nvPr>
            <p:ph type="ctrTitle"/>
          </p:nvPr>
        </p:nvSpPr>
        <p:spPr>
          <a:xfrm>
            <a:off x="974045" y="198905"/>
            <a:ext cx="9683427" cy="609398"/>
          </a:xfrm>
        </p:spPr>
        <p:txBody>
          <a:bodyPr/>
          <a:lstStyle/>
          <a:p>
            <a:r>
              <a:rPr lang="en-US" sz="4400">
                <a:latin typeface="Franklin Gothic Book"/>
              </a:rPr>
              <a:t>Targeted Workflows</a:t>
            </a:r>
            <a:endParaRPr lang="en-US" sz="4400"/>
          </a:p>
        </p:txBody>
      </p:sp>
    </p:spTree>
    <p:extLst>
      <p:ext uri="{BB962C8B-B14F-4D97-AF65-F5344CB8AC3E}">
        <p14:creationId xmlns:p14="http://schemas.microsoft.com/office/powerpoint/2010/main" val="3445259743"/>
      </p:ext>
    </p:extLst>
  </p:cSld>
  <p:clrMapOvr>
    <a:masterClrMapping/>
  </p:clrMapOvr>
  <p:extLst>
    <p:ext uri="{6950BFC3-D8DA-4A85-94F7-54DA5524770B}">
      <p188:commentRel xmlns:p188="http://schemas.microsoft.com/office/powerpoint/2018/8/main" r:id="rId2"/>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76D03D-AEF0-7237-A9F0-D21530B58489}"/>
            </a:ext>
          </a:extLst>
        </p:cNvPr>
        <p:cNvGrpSpPr/>
        <p:nvPr/>
      </p:nvGrpSpPr>
      <p:grpSpPr>
        <a:xfrm>
          <a:off x="0" y="0"/>
          <a:ext cx="0" cy="0"/>
          <a:chOff x="0" y="0"/>
          <a:chExt cx="0" cy="0"/>
        </a:xfrm>
      </p:grpSpPr>
      <p:sp>
        <p:nvSpPr>
          <p:cNvPr id="5" name="Date Placeholder 4">
            <a:extLst>
              <a:ext uri="{FF2B5EF4-FFF2-40B4-BE49-F238E27FC236}">
                <a16:creationId xmlns:a16="http://schemas.microsoft.com/office/drawing/2014/main" id="{B18EC7F3-A164-A0D7-17B6-1ED7E6ABD69C}"/>
              </a:ext>
            </a:extLst>
          </p:cNvPr>
          <p:cNvSpPr>
            <a:spLocks noGrp="1"/>
          </p:cNvSpPr>
          <p:nvPr>
            <p:ph type="dt" sz="half" idx="10"/>
          </p:nvPr>
        </p:nvSpPr>
        <p:spPr/>
        <p:txBody>
          <a:bodyPr/>
          <a:lstStyle/>
          <a:p>
            <a:fld id="{D47A9A36-4EB0-BF46-AE48-7CDA251B954B}" type="datetime1">
              <a:rPr lang="en-US" smtClean="0"/>
              <a:t>5/23/2025</a:t>
            </a:fld>
            <a:endParaRPr lang="en-US"/>
          </a:p>
        </p:txBody>
      </p:sp>
      <p:sp>
        <p:nvSpPr>
          <p:cNvPr id="6" name="Slide Number Placeholder 5">
            <a:extLst>
              <a:ext uri="{FF2B5EF4-FFF2-40B4-BE49-F238E27FC236}">
                <a16:creationId xmlns:a16="http://schemas.microsoft.com/office/drawing/2014/main" id="{4E8A71ED-4E06-9791-E1F9-53AD68CF0A23}"/>
              </a:ext>
            </a:extLst>
          </p:cNvPr>
          <p:cNvSpPr>
            <a:spLocks noGrp="1"/>
          </p:cNvSpPr>
          <p:nvPr>
            <p:ph type="sldNum" sz="quarter" idx="12"/>
          </p:nvPr>
        </p:nvSpPr>
        <p:spPr/>
        <p:txBody>
          <a:bodyPr/>
          <a:lstStyle/>
          <a:p>
            <a:fld id="{8A7A6979-0714-4377-B894-6BE4C2D6E202}" type="slidenum">
              <a:rPr lang="en-US" smtClean="0"/>
              <a:pPr/>
              <a:t>25</a:t>
            </a:fld>
            <a:endParaRPr lang="en-US"/>
          </a:p>
        </p:txBody>
      </p:sp>
      <p:sp>
        <p:nvSpPr>
          <p:cNvPr id="4" name="Rectangle 3">
            <a:extLst>
              <a:ext uri="{FF2B5EF4-FFF2-40B4-BE49-F238E27FC236}">
                <a16:creationId xmlns:a16="http://schemas.microsoft.com/office/drawing/2014/main" id="{7662A247-EF0B-1153-D99C-6408AFDCB4D8}"/>
              </a:ext>
            </a:extLst>
          </p:cNvPr>
          <p:cNvSpPr/>
          <p:nvPr/>
        </p:nvSpPr>
        <p:spPr>
          <a:xfrm>
            <a:off x="1968401" y="2236885"/>
            <a:ext cx="8250195" cy="165462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BECCA96D-0E54-71B1-2C2F-4E1756ADEC70}"/>
              </a:ext>
            </a:extLst>
          </p:cNvPr>
          <p:cNvSpPr>
            <a:spLocks noGrp="1"/>
          </p:cNvSpPr>
          <p:nvPr>
            <p:ph type="subTitle" idx="1"/>
          </p:nvPr>
        </p:nvSpPr>
        <p:spPr>
          <a:xfrm>
            <a:off x="2154170" y="2331374"/>
            <a:ext cx="7879712" cy="1477328"/>
          </a:xfrm>
        </p:spPr>
        <p:txBody>
          <a:bodyPr/>
          <a:lstStyle/>
          <a:p>
            <a:r>
              <a:rPr lang="en-US" sz="4800">
                <a:latin typeface="Impact"/>
              </a:rPr>
              <a:t>AI Generated/Altered Content Flagging</a:t>
            </a:r>
            <a:endParaRPr lang="en-US"/>
          </a:p>
        </p:txBody>
      </p:sp>
    </p:spTree>
    <p:extLst>
      <p:ext uri="{BB962C8B-B14F-4D97-AF65-F5344CB8AC3E}">
        <p14:creationId xmlns:p14="http://schemas.microsoft.com/office/powerpoint/2010/main" val="4168948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A64DFB-ED6B-7F63-E2DD-32B1D8B9C2D2}"/>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53A88183-AA50-3080-608D-35D97B789785}"/>
              </a:ext>
            </a:extLst>
          </p:cNvPr>
          <p:cNvSpPr/>
          <p:nvPr/>
        </p:nvSpPr>
        <p:spPr>
          <a:xfrm>
            <a:off x="444772" y="-2575"/>
            <a:ext cx="11305149" cy="95134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4FECF511-3076-5F22-2338-FD5BB9BB1C7A}"/>
              </a:ext>
            </a:extLst>
          </p:cNvPr>
          <p:cNvSpPr>
            <a:spLocks noGrp="1"/>
          </p:cNvSpPr>
          <p:nvPr>
            <p:ph type="dt" sz="half" idx="10"/>
          </p:nvPr>
        </p:nvSpPr>
        <p:spPr/>
        <p:txBody>
          <a:bodyPr/>
          <a:lstStyle/>
          <a:p>
            <a:fld id="{D47A9A36-4EB0-BF46-AE48-7CDA251B954B}" type="datetime1">
              <a:rPr lang="en-US" smtClean="0"/>
              <a:t>5/23/2025</a:t>
            </a:fld>
            <a:endParaRPr lang="en-US"/>
          </a:p>
        </p:txBody>
      </p:sp>
      <p:sp>
        <p:nvSpPr>
          <p:cNvPr id="6" name="Slide Number Placeholder 5">
            <a:extLst>
              <a:ext uri="{FF2B5EF4-FFF2-40B4-BE49-F238E27FC236}">
                <a16:creationId xmlns:a16="http://schemas.microsoft.com/office/drawing/2014/main" id="{D9590FCC-8854-8FFE-FE02-DF8675870AB1}"/>
              </a:ext>
            </a:extLst>
          </p:cNvPr>
          <p:cNvSpPr>
            <a:spLocks noGrp="1"/>
          </p:cNvSpPr>
          <p:nvPr>
            <p:ph type="sldNum" sz="quarter" idx="12"/>
          </p:nvPr>
        </p:nvSpPr>
        <p:spPr/>
        <p:txBody>
          <a:bodyPr/>
          <a:lstStyle/>
          <a:p>
            <a:fld id="{8A7A6979-0714-4377-B894-6BE4C2D6E202}" type="slidenum">
              <a:rPr lang="en-US" smtClean="0"/>
              <a:pPr/>
              <a:t>26</a:t>
            </a:fld>
            <a:endParaRPr lang="en-US"/>
          </a:p>
        </p:txBody>
      </p:sp>
      <p:sp>
        <p:nvSpPr>
          <p:cNvPr id="2" name="Title 1">
            <a:extLst>
              <a:ext uri="{FF2B5EF4-FFF2-40B4-BE49-F238E27FC236}">
                <a16:creationId xmlns:a16="http://schemas.microsoft.com/office/drawing/2014/main" id="{DCD0EBF0-76EF-82DF-60D2-0C9C64F5A345}"/>
              </a:ext>
            </a:extLst>
          </p:cNvPr>
          <p:cNvSpPr>
            <a:spLocks noGrp="1"/>
          </p:cNvSpPr>
          <p:nvPr>
            <p:ph type="ctrTitle"/>
          </p:nvPr>
        </p:nvSpPr>
        <p:spPr>
          <a:xfrm>
            <a:off x="974045" y="198905"/>
            <a:ext cx="7988980" cy="609398"/>
          </a:xfrm>
        </p:spPr>
        <p:txBody>
          <a:bodyPr/>
          <a:lstStyle/>
          <a:p>
            <a:r>
              <a:rPr lang="en-US" sz="4400">
                <a:latin typeface="Franklin Gothic Book"/>
              </a:rPr>
              <a:t>Objectives</a:t>
            </a:r>
            <a:endParaRPr lang="en-US"/>
          </a:p>
        </p:txBody>
      </p:sp>
      <p:grpSp>
        <p:nvGrpSpPr>
          <p:cNvPr id="26" name="Group 25">
            <a:extLst>
              <a:ext uri="{FF2B5EF4-FFF2-40B4-BE49-F238E27FC236}">
                <a16:creationId xmlns:a16="http://schemas.microsoft.com/office/drawing/2014/main" id="{C1B7A641-DCD4-DB5A-1E13-D0FE8C0D158B}"/>
              </a:ext>
            </a:extLst>
          </p:cNvPr>
          <p:cNvGrpSpPr/>
          <p:nvPr/>
        </p:nvGrpSpPr>
        <p:grpSpPr>
          <a:xfrm>
            <a:off x="439730" y="1384379"/>
            <a:ext cx="11315792" cy="4112806"/>
            <a:chOff x="439730" y="1506813"/>
            <a:chExt cx="11315792" cy="4112806"/>
          </a:xfrm>
        </p:grpSpPr>
        <p:grpSp>
          <p:nvGrpSpPr>
            <p:cNvPr id="21" name="Group 20">
              <a:extLst>
                <a:ext uri="{FF2B5EF4-FFF2-40B4-BE49-F238E27FC236}">
                  <a16:creationId xmlns:a16="http://schemas.microsoft.com/office/drawing/2014/main" id="{29DE0B88-E643-F4D6-8AA0-98796C8843EF}"/>
                </a:ext>
              </a:extLst>
            </p:cNvPr>
            <p:cNvGrpSpPr/>
            <p:nvPr/>
          </p:nvGrpSpPr>
          <p:grpSpPr>
            <a:xfrm>
              <a:off x="439730" y="1506813"/>
              <a:ext cx="11315792" cy="1927069"/>
              <a:chOff x="439730" y="1506813"/>
              <a:chExt cx="11315792" cy="1646333"/>
            </a:xfrm>
          </p:grpSpPr>
          <p:sp>
            <p:nvSpPr>
              <p:cNvPr id="19" name="Rectangle 18">
                <a:extLst>
                  <a:ext uri="{FF2B5EF4-FFF2-40B4-BE49-F238E27FC236}">
                    <a16:creationId xmlns:a16="http://schemas.microsoft.com/office/drawing/2014/main" id="{AB0633CA-A249-F96D-256A-A5A9498FBBD7}"/>
                  </a:ext>
                </a:extLst>
              </p:cNvPr>
              <p:cNvSpPr/>
              <p:nvPr/>
            </p:nvSpPr>
            <p:spPr>
              <a:xfrm>
                <a:off x="439730" y="1506813"/>
                <a:ext cx="4527978" cy="164633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152E1B5-8BD9-7606-C503-14313F857000}"/>
                  </a:ext>
                </a:extLst>
              </p:cNvPr>
              <p:cNvSpPr/>
              <p:nvPr/>
            </p:nvSpPr>
            <p:spPr>
              <a:xfrm>
                <a:off x="4500387" y="1506813"/>
                <a:ext cx="7255135" cy="1646333"/>
              </a:xfrm>
              <a:prstGeom prst="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C10B3117-0B0F-9DAB-981A-FA1C92C7FEA6}"/>
                </a:ext>
              </a:extLst>
            </p:cNvPr>
            <p:cNvGrpSpPr/>
            <p:nvPr/>
          </p:nvGrpSpPr>
          <p:grpSpPr>
            <a:xfrm>
              <a:off x="439730" y="3692550"/>
              <a:ext cx="11315792" cy="1927069"/>
              <a:chOff x="439730" y="1506813"/>
              <a:chExt cx="11315792" cy="1646333"/>
            </a:xfrm>
          </p:grpSpPr>
          <p:sp>
            <p:nvSpPr>
              <p:cNvPr id="24" name="Rectangle 23">
                <a:extLst>
                  <a:ext uri="{FF2B5EF4-FFF2-40B4-BE49-F238E27FC236}">
                    <a16:creationId xmlns:a16="http://schemas.microsoft.com/office/drawing/2014/main" id="{E67849B2-E4FC-63F4-2DA6-D5EB7D08D23F}"/>
                  </a:ext>
                </a:extLst>
              </p:cNvPr>
              <p:cNvSpPr/>
              <p:nvPr/>
            </p:nvSpPr>
            <p:spPr>
              <a:xfrm>
                <a:off x="439730" y="1506813"/>
                <a:ext cx="4527978" cy="164633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0E7DE03-5CF6-3D0E-B537-F6416D163198}"/>
                  </a:ext>
                </a:extLst>
              </p:cNvPr>
              <p:cNvSpPr/>
              <p:nvPr/>
            </p:nvSpPr>
            <p:spPr>
              <a:xfrm>
                <a:off x="4500387" y="1506813"/>
                <a:ext cx="7255135" cy="1646333"/>
              </a:xfrm>
              <a:prstGeom prst="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8" name="TextBox 27">
            <a:extLst>
              <a:ext uri="{FF2B5EF4-FFF2-40B4-BE49-F238E27FC236}">
                <a16:creationId xmlns:a16="http://schemas.microsoft.com/office/drawing/2014/main" id="{3E42E363-A558-21FB-76E7-FB0A170A78CA}"/>
              </a:ext>
            </a:extLst>
          </p:cNvPr>
          <p:cNvSpPr txBox="1"/>
          <p:nvPr/>
        </p:nvSpPr>
        <p:spPr>
          <a:xfrm>
            <a:off x="506962" y="1389892"/>
            <a:ext cx="4047998"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t>Create &amp; identify reasonable  doubt</a:t>
            </a:r>
          </a:p>
        </p:txBody>
      </p:sp>
      <p:sp>
        <p:nvSpPr>
          <p:cNvPr id="30" name="TextBox 29">
            <a:extLst>
              <a:ext uri="{FF2B5EF4-FFF2-40B4-BE49-F238E27FC236}">
                <a16:creationId xmlns:a16="http://schemas.microsoft.com/office/drawing/2014/main" id="{064BF356-2ABD-8F58-1499-18EDFC5BAE88}"/>
              </a:ext>
            </a:extLst>
          </p:cNvPr>
          <p:cNvSpPr txBox="1"/>
          <p:nvPr/>
        </p:nvSpPr>
        <p:spPr>
          <a:xfrm>
            <a:off x="491145" y="3797619"/>
            <a:ext cx="392867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t>Ensure fairness &amp; transparency</a:t>
            </a:r>
            <a:endParaRPr lang="en-US" sz="4000"/>
          </a:p>
        </p:txBody>
      </p:sp>
      <p:sp>
        <p:nvSpPr>
          <p:cNvPr id="32" name="TextBox 31">
            <a:extLst>
              <a:ext uri="{FF2B5EF4-FFF2-40B4-BE49-F238E27FC236}">
                <a16:creationId xmlns:a16="http://schemas.microsoft.com/office/drawing/2014/main" id="{93424B3F-3107-EFF1-A635-4BDE953D67E7}"/>
              </a:ext>
            </a:extLst>
          </p:cNvPr>
          <p:cNvSpPr txBox="1"/>
          <p:nvPr/>
        </p:nvSpPr>
        <p:spPr>
          <a:xfrm>
            <a:off x="4535298" y="1313364"/>
            <a:ext cx="7178351" cy="1952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sz="2800"/>
              <a:t>Identify AI Generated Filings – extra caution</a:t>
            </a:r>
          </a:p>
          <a:p>
            <a:pPr marL="285750" indent="-285750">
              <a:lnSpc>
                <a:spcPct val="150000"/>
              </a:lnSpc>
              <a:buFont typeface="Arial"/>
              <a:buChar char="•"/>
            </a:pPr>
            <a:r>
              <a:rPr lang="en-US" sz="2800"/>
              <a:t>Flag AI Generated/Altered Media Evidence</a:t>
            </a:r>
          </a:p>
          <a:p>
            <a:pPr marL="285750" indent="-285750">
              <a:lnSpc>
                <a:spcPct val="150000"/>
              </a:lnSpc>
              <a:buFont typeface="Arial"/>
              <a:buChar char="•"/>
            </a:pPr>
            <a:r>
              <a:rPr lang="en-US" sz="2800"/>
              <a:t>Find Reasonable Doubt</a:t>
            </a:r>
          </a:p>
        </p:txBody>
      </p:sp>
      <p:sp>
        <p:nvSpPr>
          <p:cNvPr id="34" name="TextBox 33">
            <a:extLst>
              <a:ext uri="{FF2B5EF4-FFF2-40B4-BE49-F238E27FC236}">
                <a16:creationId xmlns:a16="http://schemas.microsoft.com/office/drawing/2014/main" id="{6535B89E-8E3A-6CD8-54F6-AF389EC9E7D3}"/>
              </a:ext>
            </a:extLst>
          </p:cNvPr>
          <p:cNvSpPr txBox="1"/>
          <p:nvPr/>
        </p:nvSpPr>
        <p:spPr>
          <a:xfrm>
            <a:off x="4535299" y="3479047"/>
            <a:ext cx="7178350" cy="1952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sz="2800"/>
              <a:t>Maintain objectivity in Verdicts</a:t>
            </a:r>
          </a:p>
          <a:p>
            <a:pPr marL="285750" indent="-285750">
              <a:lnSpc>
                <a:spcPct val="150000"/>
              </a:lnSpc>
              <a:buFont typeface="Arial"/>
              <a:buChar char="•"/>
            </a:pPr>
            <a:r>
              <a:rPr lang="en-US" sz="2800"/>
              <a:t>Probabilistic Identification of AI generated or altered Evidence</a:t>
            </a:r>
          </a:p>
        </p:txBody>
      </p:sp>
    </p:spTree>
    <p:extLst>
      <p:ext uri="{BB962C8B-B14F-4D97-AF65-F5344CB8AC3E}">
        <p14:creationId xmlns:p14="http://schemas.microsoft.com/office/powerpoint/2010/main" val="3429311098"/>
      </p:ext>
    </p:extLst>
  </p:cSld>
  <p:clrMapOvr>
    <a:masterClrMapping/>
  </p:clrMapOvr>
  <p:extLst>
    <p:ext uri="{6950BFC3-D8DA-4A85-94F7-54DA5524770B}">
      <p188:commentRel xmlns:p188="http://schemas.microsoft.com/office/powerpoint/2018/8/main" r:id="rId2"/>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AC1F5B-B773-305C-34A8-B46303EB8F75}"/>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93F9EBF8-DABA-1F30-16E5-CFB1BF635C63}"/>
              </a:ext>
            </a:extLst>
          </p:cNvPr>
          <p:cNvSpPr/>
          <p:nvPr/>
        </p:nvSpPr>
        <p:spPr>
          <a:xfrm>
            <a:off x="444772" y="-2575"/>
            <a:ext cx="11305149" cy="95134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A797CA60-4786-C126-70DE-43378985492D}"/>
              </a:ext>
            </a:extLst>
          </p:cNvPr>
          <p:cNvSpPr>
            <a:spLocks noGrp="1"/>
          </p:cNvSpPr>
          <p:nvPr>
            <p:ph type="dt" sz="half" idx="10"/>
          </p:nvPr>
        </p:nvSpPr>
        <p:spPr/>
        <p:txBody>
          <a:bodyPr/>
          <a:lstStyle/>
          <a:p>
            <a:fld id="{D47A9A36-4EB0-BF46-AE48-7CDA251B954B}" type="datetime1">
              <a:rPr lang="en-US" smtClean="0"/>
              <a:t>5/23/2025</a:t>
            </a:fld>
            <a:endParaRPr lang="en-US"/>
          </a:p>
        </p:txBody>
      </p:sp>
      <p:sp>
        <p:nvSpPr>
          <p:cNvPr id="6" name="Slide Number Placeholder 5">
            <a:extLst>
              <a:ext uri="{FF2B5EF4-FFF2-40B4-BE49-F238E27FC236}">
                <a16:creationId xmlns:a16="http://schemas.microsoft.com/office/drawing/2014/main" id="{D74CFA33-5CD8-E0FE-3E88-434BC48BE374}"/>
              </a:ext>
            </a:extLst>
          </p:cNvPr>
          <p:cNvSpPr>
            <a:spLocks noGrp="1"/>
          </p:cNvSpPr>
          <p:nvPr>
            <p:ph type="sldNum" sz="quarter" idx="12"/>
          </p:nvPr>
        </p:nvSpPr>
        <p:spPr/>
        <p:txBody>
          <a:bodyPr/>
          <a:lstStyle/>
          <a:p>
            <a:fld id="{8A7A6979-0714-4377-B894-6BE4C2D6E202}" type="slidenum">
              <a:rPr lang="en-US" smtClean="0"/>
              <a:pPr/>
              <a:t>27</a:t>
            </a:fld>
            <a:endParaRPr lang="en-US"/>
          </a:p>
        </p:txBody>
      </p:sp>
      <p:sp>
        <p:nvSpPr>
          <p:cNvPr id="2" name="Title 1">
            <a:extLst>
              <a:ext uri="{FF2B5EF4-FFF2-40B4-BE49-F238E27FC236}">
                <a16:creationId xmlns:a16="http://schemas.microsoft.com/office/drawing/2014/main" id="{58CDFFFE-C229-F1BD-C398-617FF604C71D}"/>
              </a:ext>
            </a:extLst>
          </p:cNvPr>
          <p:cNvSpPr>
            <a:spLocks noGrp="1"/>
          </p:cNvSpPr>
          <p:nvPr>
            <p:ph type="ctrTitle"/>
          </p:nvPr>
        </p:nvSpPr>
        <p:spPr>
          <a:xfrm>
            <a:off x="974045" y="198905"/>
            <a:ext cx="7988980" cy="609398"/>
          </a:xfrm>
        </p:spPr>
        <p:txBody>
          <a:bodyPr/>
          <a:lstStyle/>
          <a:p>
            <a:r>
              <a:rPr lang="en-US" sz="4400">
                <a:latin typeface="Franklin Gothic Book"/>
              </a:rPr>
              <a:t>Constraints &amp; Requirements</a:t>
            </a:r>
            <a:endParaRPr lang="en-US"/>
          </a:p>
        </p:txBody>
      </p:sp>
      <p:sp>
        <p:nvSpPr>
          <p:cNvPr id="4" name="TextBox 3">
            <a:extLst>
              <a:ext uri="{FF2B5EF4-FFF2-40B4-BE49-F238E27FC236}">
                <a16:creationId xmlns:a16="http://schemas.microsoft.com/office/drawing/2014/main" id="{74E6601F-497C-F3DC-C874-0C6390B0B2F9}"/>
              </a:ext>
            </a:extLst>
          </p:cNvPr>
          <p:cNvSpPr txBox="1"/>
          <p:nvPr/>
        </p:nvSpPr>
        <p:spPr>
          <a:xfrm>
            <a:off x="731643" y="1188920"/>
            <a:ext cx="3612489" cy="320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grpSp>
        <p:nvGrpSpPr>
          <p:cNvPr id="14" name="Group 13">
            <a:extLst>
              <a:ext uri="{FF2B5EF4-FFF2-40B4-BE49-F238E27FC236}">
                <a16:creationId xmlns:a16="http://schemas.microsoft.com/office/drawing/2014/main" id="{A1209210-D907-A4C1-EC4B-93BDD82360FA}"/>
              </a:ext>
            </a:extLst>
          </p:cNvPr>
          <p:cNvGrpSpPr/>
          <p:nvPr/>
        </p:nvGrpSpPr>
        <p:grpSpPr>
          <a:xfrm>
            <a:off x="679426" y="1243063"/>
            <a:ext cx="5117241" cy="4659156"/>
            <a:chOff x="679426" y="1243063"/>
            <a:chExt cx="5117241" cy="4659156"/>
          </a:xfrm>
        </p:grpSpPr>
        <p:sp>
          <p:nvSpPr>
            <p:cNvPr id="8" name="Rectangle: Rounded Corners 7">
              <a:extLst>
                <a:ext uri="{FF2B5EF4-FFF2-40B4-BE49-F238E27FC236}">
                  <a16:creationId xmlns:a16="http://schemas.microsoft.com/office/drawing/2014/main" id="{E23636C6-5B7C-C3A6-3EB3-76023E9AE960}"/>
                </a:ext>
              </a:extLst>
            </p:cNvPr>
            <p:cNvSpPr/>
            <p:nvPr/>
          </p:nvSpPr>
          <p:spPr>
            <a:xfrm>
              <a:off x="680580" y="3679457"/>
              <a:ext cx="5112732" cy="2085183"/>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22BD86F4-7516-0A08-6AD5-C05D457DEFA1}"/>
                </a:ext>
              </a:extLst>
            </p:cNvPr>
            <p:cNvSpPr/>
            <p:nvPr/>
          </p:nvSpPr>
          <p:spPr>
            <a:xfrm>
              <a:off x="680580" y="1243063"/>
              <a:ext cx="5112732" cy="2085183"/>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28553CC-4D5E-2622-18EB-E2C68746F488}"/>
                </a:ext>
              </a:extLst>
            </p:cNvPr>
            <p:cNvSpPr txBox="1"/>
            <p:nvPr/>
          </p:nvSpPr>
          <p:spPr>
            <a:xfrm>
              <a:off x="679426" y="1283778"/>
              <a:ext cx="5115075" cy="510778"/>
            </a:xfrm>
            <a:prstGeom prst="round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t>Pre - Trial Requirements</a:t>
              </a:r>
              <a:endParaRPr lang="en-US"/>
            </a:p>
          </p:txBody>
        </p:sp>
        <p:sp>
          <p:nvSpPr>
            <p:cNvPr id="11" name="TextBox 10">
              <a:extLst>
                <a:ext uri="{FF2B5EF4-FFF2-40B4-BE49-F238E27FC236}">
                  <a16:creationId xmlns:a16="http://schemas.microsoft.com/office/drawing/2014/main" id="{96A4458C-B444-D4A9-F9D7-6D44550150E8}"/>
                </a:ext>
              </a:extLst>
            </p:cNvPr>
            <p:cNvSpPr txBox="1"/>
            <p:nvPr/>
          </p:nvSpPr>
          <p:spPr>
            <a:xfrm>
              <a:off x="679426" y="3677243"/>
              <a:ext cx="5115075" cy="510778"/>
            </a:xfrm>
            <a:prstGeom prst="round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t>In - Trial Requirements</a:t>
              </a:r>
            </a:p>
          </p:txBody>
        </p:sp>
        <p:sp>
          <p:nvSpPr>
            <p:cNvPr id="12" name="TextBox 11">
              <a:extLst>
                <a:ext uri="{FF2B5EF4-FFF2-40B4-BE49-F238E27FC236}">
                  <a16:creationId xmlns:a16="http://schemas.microsoft.com/office/drawing/2014/main" id="{93EF4F29-8A52-B290-C537-59F06E2A4C2E}"/>
                </a:ext>
              </a:extLst>
            </p:cNvPr>
            <p:cNvSpPr txBox="1"/>
            <p:nvPr/>
          </p:nvSpPr>
          <p:spPr>
            <a:xfrm>
              <a:off x="730676" y="1793338"/>
              <a:ext cx="5065991" cy="20415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spcAft>
                  <a:spcPts val="200"/>
                </a:spcAft>
                <a:buFont typeface="Arial"/>
                <a:buChar char="•"/>
              </a:pPr>
              <a:r>
                <a:rPr lang="en-US" sz="2000"/>
                <a:t>Identify AI Generated Filings</a:t>
              </a:r>
            </a:p>
            <a:p>
              <a:pPr marL="342900" indent="-342900">
                <a:spcAft>
                  <a:spcPts val="200"/>
                </a:spcAft>
                <a:buFont typeface="Arial"/>
                <a:buChar char="•"/>
              </a:pPr>
              <a:r>
                <a:rPr lang="en-US" sz="2000"/>
                <a:t>Identify AI Generated Citations</a:t>
              </a:r>
            </a:p>
            <a:p>
              <a:pPr marL="342900" indent="-342900">
                <a:spcAft>
                  <a:spcPts val="200"/>
                </a:spcAft>
                <a:buFont typeface="Arial"/>
                <a:buChar char="•"/>
              </a:pPr>
              <a:r>
                <a:rPr lang="en-US" sz="2000"/>
                <a:t>Increased scrutiny &amp; reviews for </a:t>
              </a:r>
              <a:r>
                <a:rPr lang="en-US" sz="2000" err="1"/>
                <a:t>GenAI</a:t>
              </a:r>
              <a:r>
                <a:rPr lang="en-US" sz="2000"/>
                <a:t> work product</a:t>
              </a:r>
            </a:p>
            <a:p>
              <a:pPr marL="342900" indent="-342900">
                <a:spcAft>
                  <a:spcPts val="200"/>
                </a:spcAft>
                <a:buFont typeface="Arial"/>
                <a:buChar char="•"/>
              </a:pPr>
              <a:endParaRPr lang="en-US" sz="2000"/>
            </a:p>
            <a:p>
              <a:pPr>
                <a:spcAft>
                  <a:spcPts val="200"/>
                </a:spcAft>
              </a:pPr>
              <a:endParaRPr lang="en-US" sz="2000"/>
            </a:p>
          </p:txBody>
        </p:sp>
        <p:sp>
          <p:nvSpPr>
            <p:cNvPr id="13" name="TextBox 12">
              <a:extLst>
                <a:ext uri="{FF2B5EF4-FFF2-40B4-BE49-F238E27FC236}">
                  <a16:creationId xmlns:a16="http://schemas.microsoft.com/office/drawing/2014/main" id="{FCE9A06C-1390-FEB4-F721-F01690668640}"/>
                </a:ext>
              </a:extLst>
            </p:cNvPr>
            <p:cNvSpPr txBox="1"/>
            <p:nvPr/>
          </p:nvSpPr>
          <p:spPr>
            <a:xfrm>
              <a:off x="700597" y="4219707"/>
              <a:ext cx="5065991" cy="16825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spcAft>
                  <a:spcPts val="200"/>
                </a:spcAft>
                <a:buFont typeface="Arial"/>
                <a:buChar char="•"/>
              </a:pPr>
              <a:r>
                <a:rPr lang="en-US" sz="2000"/>
                <a:t>Identify &amp; flag AI generated media – informed decision to admit evidence</a:t>
              </a:r>
            </a:p>
            <a:p>
              <a:pPr marL="342900" indent="-342900">
                <a:spcAft>
                  <a:spcPts val="200"/>
                </a:spcAft>
                <a:buFont typeface="Arial"/>
                <a:buChar char="•"/>
              </a:pPr>
              <a:r>
                <a:rPr lang="en-US" sz="2000"/>
                <a:t>Identify &amp; flag AI altered media – create reasonable doubt about extent of impact</a:t>
              </a:r>
            </a:p>
            <a:p>
              <a:pPr>
                <a:spcAft>
                  <a:spcPts val="200"/>
                </a:spcAft>
              </a:pPr>
              <a:endParaRPr lang="en-US" sz="2000"/>
            </a:p>
          </p:txBody>
        </p:sp>
      </p:grpSp>
      <p:grpSp>
        <p:nvGrpSpPr>
          <p:cNvPr id="41" name="Group 40">
            <a:extLst>
              <a:ext uri="{FF2B5EF4-FFF2-40B4-BE49-F238E27FC236}">
                <a16:creationId xmlns:a16="http://schemas.microsoft.com/office/drawing/2014/main" id="{7865C9CE-B71D-34C5-1A68-34649150F0D8}"/>
              </a:ext>
            </a:extLst>
          </p:cNvPr>
          <p:cNvGrpSpPr/>
          <p:nvPr/>
        </p:nvGrpSpPr>
        <p:grpSpPr>
          <a:xfrm>
            <a:off x="5965942" y="1139529"/>
            <a:ext cx="5786622" cy="4891996"/>
            <a:chOff x="5965942" y="1139529"/>
            <a:chExt cx="5786622" cy="4891996"/>
          </a:xfrm>
        </p:grpSpPr>
        <p:grpSp>
          <p:nvGrpSpPr>
            <p:cNvPr id="16" name="Group 15">
              <a:extLst>
                <a:ext uri="{FF2B5EF4-FFF2-40B4-BE49-F238E27FC236}">
                  <a16:creationId xmlns:a16="http://schemas.microsoft.com/office/drawing/2014/main" id="{7BB3D874-949B-8F3B-3B1B-EB4284A06677}"/>
                </a:ext>
              </a:extLst>
            </p:cNvPr>
            <p:cNvGrpSpPr/>
            <p:nvPr/>
          </p:nvGrpSpPr>
          <p:grpSpPr>
            <a:xfrm>
              <a:off x="6919398" y="1250875"/>
              <a:ext cx="4833166" cy="4623965"/>
              <a:chOff x="6929424" y="1411296"/>
              <a:chExt cx="4833166" cy="4623965"/>
            </a:xfrm>
          </p:grpSpPr>
          <p:grpSp>
            <p:nvGrpSpPr>
              <p:cNvPr id="29" name="Group 28">
                <a:extLst>
                  <a:ext uri="{FF2B5EF4-FFF2-40B4-BE49-F238E27FC236}">
                    <a16:creationId xmlns:a16="http://schemas.microsoft.com/office/drawing/2014/main" id="{60221BEF-76E6-7976-6063-BFF0322805B6}"/>
                  </a:ext>
                </a:extLst>
              </p:cNvPr>
              <p:cNvGrpSpPr/>
              <p:nvPr/>
            </p:nvGrpSpPr>
            <p:grpSpPr>
              <a:xfrm>
                <a:off x="6940520" y="1411296"/>
                <a:ext cx="4820945" cy="4623965"/>
                <a:chOff x="7471908" y="1246309"/>
                <a:chExt cx="4319626" cy="4593887"/>
              </a:xfrm>
            </p:grpSpPr>
            <p:sp>
              <p:nvSpPr>
                <p:cNvPr id="37" name="Rectangle 3">
                  <a:extLst>
                    <a:ext uri="{FF2B5EF4-FFF2-40B4-BE49-F238E27FC236}">
                      <a16:creationId xmlns:a16="http://schemas.microsoft.com/office/drawing/2014/main" id="{66222E7F-A8C4-A905-140E-55879746086E}"/>
                    </a:ext>
                  </a:extLst>
                </p:cNvPr>
                <p:cNvSpPr/>
                <p:nvPr/>
              </p:nvSpPr>
              <p:spPr>
                <a:xfrm>
                  <a:off x="7471908" y="1246309"/>
                  <a:ext cx="4299574" cy="800895"/>
                </a:xfrm>
                <a:prstGeom prst="roundRect">
                  <a:avLst/>
                </a:prstGeom>
                <a:solidFill>
                  <a:schemeClr val="tx2"/>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1">
                  <a:extLst>
                    <a:ext uri="{FF2B5EF4-FFF2-40B4-BE49-F238E27FC236}">
                      <a16:creationId xmlns:a16="http://schemas.microsoft.com/office/drawing/2014/main" id="{AAF7C668-D1A9-9047-4A0B-CD40F7FA42C4}"/>
                    </a:ext>
                  </a:extLst>
                </p:cNvPr>
                <p:cNvSpPr/>
                <p:nvPr/>
              </p:nvSpPr>
              <p:spPr>
                <a:xfrm>
                  <a:off x="7471908" y="2512669"/>
                  <a:ext cx="4309600" cy="841001"/>
                </a:xfrm>
                <a:prstGeom prst="roundRect">
                  <a:avLst/>
                </a:prstGeom>
                <a:solidFill>
                  <a:schemeClr val="tx2"/>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9">
                  <a:extLst>
                    <a:ext uri="{FF2B5EF4-FFF2-40B4-BE49-F238E27FC236}">
                      <a16:creationId xmlns:a16="http://schemas.microsoft.com/office/drawing/2014/main" id="{A11CEEAF-3B1E-CB75-C371-B65FE93B84E3}"/>
                    </a:ext>
                  </a:extLst>
                </p:cNvPr>
                <p:cNvSpPr/>
                <p:nvPr/>
              </p:nvSpPr>
              <p:spPr>
                <a:xfrm>
                  <a:off x="7481934" y="3732835"/>
                  <a:ext cx="4299574" cy="800895"/>
                </a:xfrm>
                <a:prstGeom prst="roundRect">
                  <a:avLst/>
                </a:prstGeom>
                <a:solidFill>
                  <a:schemeClr val="tx2"/>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0">
                  <a:extLst>
                    <a:ext uri="{FF2B5EF4-FFF2-40B4-BE49-F238E27FC236}">
                      <a16:creationId xmlns:a16="http://schemas.microsoft.com/office/drawing/2014/main" id="{38E4E821-7919-1C77-012C-E472347263A7}"/>
                    </a:ext>
                  </a:extLst>
                </p:cNvPr>
                <p:cNvSpPr/>
                <p:nvPr/>
              </p:nvSpPr>
              <p:spPr>
                <a:xfrm>
                  <a:off x="7481934" y="4999195"/>
                  <a:ext cx="4309600" cy="841001"/>
                </a:xfrm>
                <a:prstGeom prst="roundRect">
                  <a:avLst/>
                </a:prstGeom>
                <a:solidFill>
                  <a:schemeClr val="tx2"/>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a:extLst>
                  <a:ext uri="{FF2B5EF4-FFF2-40B4-BE49-F238E27FC236}">
                    <a16:creationId xmlns:a16="http://schemas.microsoft.com/office/drawing/2014/main" id="{FA8A2C3F-F2E1-209D-E7C9-0A6892565679}"/>
                  </a:ext>
                </a:extLst>
              </p:cNvPr>
              <p:cNvSpPr txBox="1"/>
              <p:nvPr/>
            </p:nvSpPr>
            <p:spPr>
              <a:xfrm>
                <a:off x="6939450" y="1479747"/>
                <a:ext cx="482314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Transparent model with probabilistic output – how likely is a media AI generated/altered</a:t>
                </a:r>
              </a:p>
            </p:txBody>
          </p:sp>
          <p:sp>
            <p:nvSpPr>
              <p:cNvPr id="33" name="TextBox 32">
                <a:extLst>
                  <a:ext uri="{FF2B5EF4-FFF2-40B4-BE49-F238E27FC236}">
                    <a16:creationId xmlns:a16="http://schemas.microsoft.com/office/drawing/2014/main" id="{F5646F5A-6012-9FC5-181E-897FFEA77571}"/>
                  </a:ext>
                </a:extLst>
              </p:cNvPr>
              <p:cNvSpPr txBox="1"/>
              <p:nvPr/>
            </p:nvSpPr>
            <p:spPr>
              <a:xfrm>
                <a:off x="6939450" y="2779022"/>
                <a:ext cx="482314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Identify which part of the Image/Video has AI tampering  - rule on admission</a:t>
                </a:r>
              </a:p>
            </p:txBody>
          </p:sp>
          <p:sp>
            <p:nvSpPr>
              <p:cNvPr id="35" name="TextBox 34">
                <a:extLst>
                  <a:ext uri="{FF2B5EF4-FFF2-40B4-BE49-F238E27FC236}">
                    <a16:creationId xmlns:a16="http://schemas.microsoft.com/office/drawing/2014/main" id="{CD0C4DD6-827F-1E8A-F77E-D81EAD637285}"/>
                  </a:ext>
                </a:extLst>
              </p:cNvPr>
              <p:cNvSpPr txBox="1"/>
              <p:nvPr/>
            </p:nvSpPr>
            <p:spPr>
              <a:xfrm>
                <a:off x="6939450" y="4003965"/>
                <a:ext cx="482314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Ability to Identify gives the Judiciary the ability to Regulate – AI Watermarking</a:t>
                </a:r>
              </a:p>
            </p:txBody>
          </p:sp>
          <p:sp>
            <p:nvSpPr>
              <p:cNvPr id="36" name="TextBox 35">
                <a:extLst>
                  <a:ext uri="{FF2B5EF4-FFF2-40B4-BE49-F238E27FC236}">
                    <a16:creationId xmlns:a16="http://schemas.microsoft.com/office/drawing/2014/main" id="{2E916AC8-B590-1BE7-EE24-527244D4A7A4}"/>
                  </a:ext>
                </a:extLst>
              </p:cNvPr>
              <p:cNvSpPr txBox="1"/>
              <p:nvPr/>
            </p:nvSpPr>
            <p:spPr>
              <a:xfrm>
                <a:off x="6929424" y="5303239"/>
                <a:ext cx="482314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Where to Go : In – House AI  identification capabilities &amp; infrastructure</a:t>
                </a:r>
              </a:p>
            </p:txBody>
          </p:sp>
        </p:grpSp>
        <p:cxnSp>
          <p:nvCxnSpPr>
            <p:cNvPr id="17" name="Straight Arrow Connector 16">
              <a:extLst>
                <a:ext uri="{FF2B5EF4-FFF2-40B4-BE49-F238E27FC236}">
                  <a16:creationId xmlns:a16="http://schemas.microsoft.com/office/drawing/2014/main" id="{63CE4367-5CB0-AD88-0F07-44000D07CEB4}"/>
                </a:ext>
              </a:extLst>
            </p:cNvPr>
            <p:cNvCxnSpPr/>
            <p:nvPr/>
          </p:nvCxnSpPr>
          <p:spPr>
            <a:xfrm>
              <a:off x="6728548" y="1139529"/>
              <a:ext cx="22488" cy="4891996"/>
            </a:xfrm>
            <a:prstGeom prst="straightConnector1">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Arrow: Right 17">
              <a:extLst>
                <a:ext uri="{FF2B5EF4-FFF2-40B4-BE49-F238E27FC236}">
                  <a16:creationId xmlns:a16="http://schemas.microsoft.com/office/drawing/2014/main" id="{F579F5D5-531F-A71F-929A-83485AC0A2E4}"/>
                </a:ext>
              </a:extLst>
            </p:cNvPr>
            <p:cNvSpPr/>
            <p:nvPr/>
          </p:nvSpPr>
          <p:spPr>
            <a:xfrm>
              <a:off x="5965942" y="2063718"/>
              <a:ext cx="637139" cy="44889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83361FF5-124F-219E-E6FD-7AC53E6603F4}"/>
                </a:ext>
              </a:extLst>
            </p:cNvPr>
            <p:cNvSpPr/>
            <p:nvPr/>
          </p:nvSpPr>
          <p:spPr>
            <a:xfrm>
              <a:off x="5965942" y="4553633"/>
              <a:ext cx="637139" cy="44889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77288672"/>
      </p:ext>
    </p:extLst>
  </p:cSld>
  <p:clrMapOvr>
    <a:masterClrMapping/>
  </p:clrMapOvr>
  <p:extLst>
    <p:ext uri="{6950BFC3-D8DA-4A85-94F7-54DA5524770B}">
      <p188:commentRel xmlns:p188="http://schemas.microsoft.com/office/powerpoint/2018/8/main" r:id="rId2"/>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771016-AFAD-7D26-B653-7AC638377252}"/>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092CB17C-0D79-C18C-C5B4-20B3D9865E95}"/>
              </a:ext>
            </a:extLst>
          </p:cNvPr>
          <p:cNvSpPr/>
          <p:nvPr/>
        </p:nvSpPr>
        <p:spPr>
          <a:xfrm>
            <a:off x="444772" y="-2575"/>
            <a:ext cx="11305149" cy="95134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8B79751F-406C-BB27-C5A5-DD69A4352355}"/>
              </a:ext>
            </a:extLst>
          </p:cNvPr>
          <p:cNvSpPr>
            <a:spLocks noGrp="1"/>
          </p:cNvSpPr>
          <p:nvPr>
            <p:ph type="dt" sz="half" idx="10"/>
          </p:nvPr>
        </p:nvSpPr>
        <p:spPr/>
        <p:txBody>
          <a:bodyPr/>
          <a:lstStyle/>
          <a:p>
            <a:fld id="{D47A9A36-4EB0-BF46-AE48-7CDA251B954B}" type="datetime1">
              <a:rPr lang="en-US" smtClean="0"/>
              <a:t>5/23/2025</a:t>
            </a:fld>
            <a:endParaRPr lang="en-US"/>
          </a:p>
        </p:txBody>
      </p:sp>
      <p:sp>
        <p:nvSpPr>
          <p:cNvPr id="6" name="Slide Number Placeholder 5">
            <a:extLst>
              <a:ext uri="{FF2B5EF4-FFF2-40B4-BE49-F238E27FC236}">
                <a16:creationId xmlns:a16="http://schemas.microsoft.com/office/drawing/2014/main" id="{5BC99A83-25BF-EB20-8A0C-06CD5254CF47}"/>
              </a:ext>
            </a:extLst>
          </p:cNvPr>
          <p:cNvSpPr>
            <a:spLocks noGrp="1"/>
          </p:cNvSpPr>
          <p:nvPr>
            <p:ph type="sldNum" sz="quarter" idx="12"/>
          </p:nvPr>
        </p:nvSpPr>
        <p:spPr/>
        <p:txBody>
          <a:bodyPr/>
          <a:lstStyle/>
          <a:p>
            <a:fld id="{8A7A6979-0714-4377-B894-6BE4C2D6E202}" type="slidenum">
              <a:rPr lang="en-US" smtClean="0"/>
              <a:pPr/>
              <a:t>28</a:t>
            </a:fld>
            <a:endParaRPr lang="en-US"/>
          </a:p>
        </p:txBody>
      </p:sp>
      <p:sp>
        <p:nvSpPr>
          <p:cNvPr id="2" name="Title 1">
            <a:extLst>
              <a:ext uri="{FF2B5EF4-FFF2-40B4-BE49-F238E27FC236}">
                <a16:creationId xmlns:a16="http://schemas.microsoft.com/office/drawing/2014/main" id="{B4EEC845-7DDE-8ED9-5A76-EFEB40D19EBF}"/>
              </a:ext>
            </a:extLst>
          </p:cNvPr>
          <p:cNvSpPr>
            <a:spLocks noGrp="1"/>
          </p:cNvSpPr>
          <p:nvPr>
            <p:ph type="ctrTitle"/>
          </p:nvPr>
        </p:nvSpPr>
        <p:spPr>
          <a:xfrm>
            <a:off x="974045" y="198905"/>
            <a:ext cx="7988980" cy="609398"/>
          </a:xfrm>
        </p:spPr>
        <p:txBody>
          <a:bodyPr/>
          <a:lstStyle/>
          <a:p>
            <a:r>
              <a:rPr lang="en-US" sz="4400">
                <a:latin typeface="Franklin Gothic Book"/>
              </a:rPr>
              <a:t>Text Identification</a:t>
            </a:r>
            <a:endParaRPr lang="en-US"/>
          </a:p>
        </p:txBody>
      </p:sp>
      <p:sp>
        <p:nvSpPr>
          <p:cNvPr id="13" name="TextBox 12">
            <a:extLst>
              <a:ext uri="{FF2B5EF4-FFF2-40B4-BE49-F238E27FC236}">
                <a16:creationId xmlns:a16="http://schemas.microsoft.com/office/drawing/2014/main" id="{4A49E3E7-15A2-3EC7-AC68-BE92F46C2F01}"/>
              </a:ext>
            </a:extLst>
          </p:cNvPr>
          <p:cNvSpPr txBox="1"/>
          <p:nvPr/>
        </p:nvSpPr>
        <p:spPr>
          <a:xfrm>
            <a:off x="439895" y="1104380"/>
            <a:ext cx="380438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i="1"/>
              <a:t>Dataset</a:t>
            </a:r>
            <a:r>
              <a:rPr lang="en-US" sz="2400"/>
              <a:t> – 50 Essays (50% AI-generated)</a:t>
            </a:r>
            <a:endParaRPr lang="en-US"/>
          </a:p>
          <a:p>
            <a:pPr marL="285750" indent="-285750">
              <a:buFont typeface="Arial"/>
              <a:buChar char="•"/>
            </a:pPr>
            <a:endParaRPr lang="en-US" sz="2400"/>
          </a:p>
          <a:p>
            <a:pPr marL="285750" indent="-285750">
              <a:buFont typeface="Arial"/>
              <a:buChar char="•"/>
            </a:pPr>
            <a:r>
              <a:rPr lang="en-US" sz="2400" i="1"/>
              <a:t>Cost</a:t>
            </a:r>
            <a:r>
              <a:rPr lang="en-US" sz="2400"/>
              <a:t> – Usage Limits &amp; Pricing</a:t>
            </a:r>
          </a:p>
          <a:p>
            <a:pPr marL="285750" indent="-285750">
              <a:buFont typeface="Arial"/>
              <a:buChar char="•"/>
            </a:pPr>
            <a:endParaRPr lang="en-US" sz="2400"/>
          </a:p>
          <a:p>
            <a:pPr marL="285750" indent="-285750">
              <a:buFont typeface="Arial"/>
              <a:buChar char="•"/>
            </a:pPr>
            <a:r>
              <a:rPr lang="en-US" sz="2400" i="1"/>
              <a:t>Transparency</a:t>
            </a:r>
            <a:r>
              <a:rPr lang="en-US" sz="2400"/>
              <a:t> – Blackbox output v/s explained output</a:t>
            </a:r>
          </a:p>
          <a:p>
            <a:pPr marL="285750" indent="-285750">
              <a:buFont typeface="Arial"/>
              <a:buChar char="•"/>
            </a:pPr>
            <a:endParaRPr lang="en-US" sz="2400"/>
          </a:p>
          <a:p>
            <a:pPr marL="285750" indent="-285750">
              <a:buFont typeface="Arial"/>
              <a:buChar char="•"/>
            </a:pPr>
            <a:r>
              <a:rPr lang="en-US" sz="2400" i="1"/>
              <a:t>Ease of Use</a:t>
            </a:r>
            <a:r>
              <a:rPr lang="en-US" sz="2400"/>
              <a:t> – Intuitive UI, Account Creation etc. </a:t>
            </a:r>
          </a:p>
        </p:txBody>
      </p:sp>
      <p:graphicFrame>
        <p:nvGraphicFramePr>
          <p:cNvPr id="10" name="Chart 9">
            <a:extLst>
              <a:ext uri="{FF2B5EF4-FFF2-40B4-BE49-F238E27FC236}">
                <a16:creationId xmlns:a16="http://schemas.microsoft.com/office/drawing/2014/main" id="{AC1AE84F-7150-CC70-E3EF-07C4B120129A}"/>
              </a:ext>
            </a:extLst>
          </p:cNvPr>
          <p:cNvGraphicFramePr/>
          <p:nvPr>
            <p:extLst>
              <p:ext uri="{D42A27DB-BD31-4B8C-83A1-F6EECF244321}">
                <p14:modId xmlns:p14="http://schemas.microsoft.com/office/powerpoint/2010/main" val="850368740"/>
              </p:ext>
            </p:extLst>
          </p:nvPr>
        </p:nvGraphicFramePr>
        <p:xfrm>
          <a:off x="4608285" y="1101725"/>
          <a:ext cx="7039428" cy="45154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935843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65093A-BECE-88D6-BA2D-5B9956B75F46}"/>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638E0576-89F4-F78D-7A1E-E421DF7ACB78}"/>
              </a:ext>
            </a:extLst>
          </p:cNvPr>
          <p:cNvSpPr/>
          <p:nvPr/>
        </p:nvSpPr>
        <p:spPr>
          <a:xfrm>
            <a:off x="444772" y="-2575"/>
            <a:ext cx="11305149" cy="95134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8C4D8A9C-FBA3-0547-57E3-E03583E9F7A7}"/>
              </a:ext>
            </a:extLst>
          </p:cNvPr>
          <p:cNvSpPr>
            <a:spLocks noGrp="1"/>
          </p:cNvSpPr>
          <p:nvPr>
            <p:ph type="dt" sz="half" idx="10"/>
          </p:nvPr>
        </p:nvSpPr>
        <p:spPr/>
        <p:txBody>
          <a:bodyPr/>
          <a:lstStyle/>
          <a:p>
            <a:fld id="{D47A9A36-4EB0-BF46-AE48-7CDA251B954B}" type="datetime1">
              <a:rPr lang="en-US" smtClean="0"/>
              <a:t>5/23/2025</a:t>
            </a:fld>
            <a:endParaRPr lang="en-US"/>
          </a:p>
        </p:txBody>
      </p:sp>
      <p:sp>
        <p:nvSpPr>
          <p:cNvPr id="6" name="Slide Number Placeholder 5">
            <a:extLst>
              <a:ext uri="{FF2B5EF4-FFF2-40B4-BE49-F238E27FC236}">
                <a16:creationId xmlns:a16="http://schemas.microsoft.com/office/drawing/2014/main" id="{A1819496-4CD6-9F90-C9B7-A55296A1CEB7}"/>
              </a:ext>
            </a:extLst>
          </p:cNvPr>
          <p:cNvSpPr>
            <a:spLocks noGrp="1"/>
          </p:cNvSpPr>
          <p:nvPr>
            <p:ph type="sldNum" sz="quarter" idx="12"/>
          </p:nvPr>
        </p:nvSpPr>
        <p:spPr/>
        <p:txBody>
          <a:bodyPr/>
          <a:lstStyle/>
          <a:p>
            <a:fld id="{8A7A6979-0714-4377-B894-6BE4C2D6E202}" type="slidenum">
              <a:rPr lang="en-US" smtClean="0"/>
              <a:pPr/>
              <a:t>29</a:t>
            </a:fld>
            <a:endParaRPr lang="en-US"/>
          </a:p>
        </p:txBody>
      </p:sp>
      <p:sp>
        <p:nvSpPr>
          <p:cNvPr id="2" name="Title 1">
            <a:extLst>
              <a:ext uri="{FF2B5EF4-FFF2-40B4-BE49-F238E27FC236}">
                <a16:creationId xmlns:a16="http://schemas.microsoft.com/office/drawing/2014/main" id="{1E65F129-3944-4309-F3CF-D9A49F5AD702}"/>
              </a:ext>
            </a:extLst>
          </p:cNvPr>
          <p:cNvSpPr>
            <a:spLocks noGrp="1"/>
          </p:cNvSpPr>
          <p:nvPr>
            <p:ph type="ctrTitle"/>
          </p:nvPr>
        </p:nvSpPr>
        <p:spPr>
          <a:xfrm>
            <a:off x="974045" y="198905"/>
            <a:ext cx="7988980" cy="609398"/>
          </a:xfrm>
        </p:spPr>
        <p:txBody>
          <a:bodyPr/>
          <a:lstStyle/>
          <a:p>
            <a:r>
              <a:rPr lang="en-US" sz="4400">
                <a:latin typeface="Franklin Gothic Book"/>
              </a:rPr>
              <a:t>Image Identification</a:t>
            </a:r>
            <a:endParaRPr lang="en-US"/>
          </a:p>
        </p:txBody>
      </p:sp>
      <p:graphicFrame>
        <p:nvGraphicFramePr>
          <p:cNvPr id="11" name="Chart 10">
            <a:extLst>
              <a:ext uri="{FF2B5EF4-FFF2-40B4-BE49-F238E27FC236}">
                <a16:creationId xmlns:a16="http://schemas.microsoft.com/office/drawing/2014/main" id="{468088BD-5844-D01E-B5CE-36F021D22C43}"/>
              </a:ext>
            </a:extLst>
          </p:cNvPr>
          <p:cNvGraphicFramePr/>
          <p:nvPr>
            <p:extLst>
              <p:ext uri="{D42A27DB-BD31-4B8C-83A1-F6EECF244321}">
                <p14:modId xmlns:p14="http://schemas.microsoft.com/office/powerpoint/2010/main" val="2284506687"/>
              </p:ext>
            </p:extLst>
          </p:nvPr>
        </p:nvGraphicFramePr>
        <p:xfrm>
          <a:off x="4360334" y="1101726"/>
          <a:ext cx="7620000" cy="4643966"/>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a:extLst>
              <a:ext uri="{FF2B5EF4-FFF2-40B4-BE49-F238E27FC236}">
                <a16:creationId xmlns:a16="http://schemas.microsoft.com/office/drawing/2014/main" id="{6BA77AAF-2139-129F-7A43-6D99E5C48865}"/>
              </a:ext>
            </a:extLst>
          </p:cNvPr>
          <p:cNvSpPr txBox="1"/>
          <p:nvPr/>
        </p:nvSpPr>
        <p:spPr>
          <a:xfrm>
            <a:off x="439895" y="1104380"/>
            <a:ext cx="380438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i="1"/>
              <a:t>Dataset</a:t>
            </a:r>
            <a:r>
              <a:rPr lang="en-US" sz="2400"/>
              <a:t> – 50 Images (Mixed Sources)</a:t>
            </a:r>
            <a:endParaRPr lang="en-US"/>
          </a:p>
          <a:p>
            <a:pPr marL="285750" indent="-285750">
              <a:buFont typeface="Arial"/>
              <a:buChar char="•"/>
            </a:pPr>
            <a:endParaRPr lang="en-US" sz="2400"/>
          </a:p>
          <a:p>
            <a:pPr marL="285750" indent="-285750">
              <a:buFont typeface="Arial"/>
              <a:buChar char="•"/>
            </a:pPr>
            <a:r>
              <a:rPr lang="en-US" sz="2400" i="1"/>
              <a:t>Cost</a:t>
            </a:r>
            <a:r>
              <a:rPr lang="en-US" sz="2400"/>
              <a:t> – Usage Limits &amp; Pricing</a:t>
            </a:r>
          </a:p>
          <a:p>
            <a:pPr marL="285750" indent="-285750">
              <a:buFont typeface="Arial"/>
              <a:buChar char="•"/>
            </a:pPr>
            <a:endParaRPr lang="en-US" sz="2400"/>
          </a:p>
          <a:p>
            <a:pPr marL="285750" indent="-285750">
              <a:buFont typeface="Arial"/>
              <a:buChar char="•"/>
            </a:pPr>
            <a:r>
              <a:rPr lang="en-US" sz="2400" i="1"/>
              <a:t>Transparency</a:t>
            </a:r>
            <a:r>
              <a:rPr lang="en-US" sz="2400"/>
              <a:t> – Blackbox output v/s explained output</a:t>
            </a:r>
          </a:p>
          <a:p>
            <a:pPr marL="285750" indent="-285750">
              <a:buFont typeface="Arial"/>
              <a:buChar char="•"/>
            </a:pPr>
            <a:endParaRPr lang="en-US" sz="2400"/>
          </a:p>
          <a:p>
            <a:pPr marL="285750" indent="-285750">
              <a:buFont typeface="Arial"/>
              <a:buChar char="•"/>
            </a:pPr>
            <a:r>
              <a:rPr lang="en-US" sz="2400" i="1"/>
              <a:t>Ease of Use</a:t>
            </a:r>
            <a:r>
              <a:rPr lang="en-US" sz="2400"/>
              <a:t> – Intuitive UI, Account Creation etc. </a:t>
            </a:r>
          </a:p>
        </p:txBody>
      </p:sp>
    </p:spTree>
    <p:extLst>
      <p:ext uri="{BB962C8B-B14F-4D97-AF65-F5344CB8AC3E}">
        <p14:creationId xmlns:p14="http://schemas.microsoft.com/office/powerpoint/2010/main" val="685823428"/>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F57548D-DB38-450C-24A7-C0D1D8F30C69}"/>
              </a:ext>
            </a:extLst>
          </p:cNvPr>
          <p:cNvSpPr/>
          <p:nvPr/>
        </p:nvSpPr>
        <p:spPr>
          <a:xfrm>
            <a:off x="444772" y="-2575"/>
            <a:ext cx="11305149" cy="95134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95F12967-03CD-7942-8B49-F8DBFB56200B}"/>
              </a:ext>
            </a:extLst>
          </p:cNvPr>
          <p:cNvSpPr>
            <a:spLocks noGrp="1"/>
          </p:cNvSpPr>
          <p:nvPr>
            <p:ph type="dt" sz="half" idx="10"/>
          </p:nvPr>
        </p:nvSpPr>
        <p:spPr/>
        <p:txBody>
          <a:bodyPr/>
          <a:lstStyle/>
          <a:p>
            <a:fld id="{D47A9A36-4EB0-BF46-AE48-7CDA251B954B}" type="datetime1">
              <a:rPr lang="en-US" smtClean="0"/>
              <a:t>5/23/2025</a:t>
            </a:fld>
            <a:endParaRPr lang="en-US"/>
          </a:p>
        </p:txBody>
      </p:sp>
      <p:sp>
        <p:nvSpPr>
          <p:cNvPr id="6" name="Slide Number Placeholder 5">
            <a:extLst>
              <a:ext uri="{FF2B5EF4-FFF2-40B4-BE49-F238E27FC236}">
                <a16:creationId xmlns:a16="http://schemas.microsoft.com/office/drawing/2014/main" id="{E7486C51-25E8-4845-95A9-ABC45B4BC846}"/>
              </a:ext>
            </a:extLst>
          </p:cNvPr>
          <p:cNvSpPr>
            <a:spLocks noGrp="1"/>
          </p:cNvSpPr>
          <p:nvPr>
            <p:ph type="sldNum" sz="quarter" idx="12"/>
          </p:nvPr>
        </p:nvSpPr>
        <p:spPr/>
        <p:txBody>
          <a:bodyPr/>
          <a:lstStyle/>
          <a:p>
            <a:fld id="{8A7A6979-0714-4377-B894-6BE4C2D6E202}" type="slidenum">
              <a:rPr lang="en-US" smtClean="0"/>
              <a:pPr/>
              <a:t>3</a:t>
            </a:fld>
            <a:endParaRPr lang="en-US"/>
          </a:p>
        </p:txBody>
      </p:sp>
      <p:sp>
        <p:nvSpPr>
          <p:cNvPr id="2" name="Title 1">
            <a:extLst>
              <a:ext uri="{FF2B5EF4-FFF2-40B4-BE49-F238E27FC236}">
                <a16:creationId xmlns:a16="http://schemas.microsoft.com/office/drawing/2014/main" id="{FE294DFF-FEC0-0C48-A972-9E4ED3BA9D6E}"/>
              </a:ext>
            </a:extLst>
          </p:cNvPr>
          <p:cNvSpPr>
            <a:spLocks noGrp="1"/>
          </p:cNvSpPr>
          <p:nvPr>
            <p:ph type="ctrTitle"/>
          </p:nvPr>
        </p:nvSpPr>
        <p:spPr>
          <a:xfrm>
            <a:off x="974045" y="198905"/>
            <a:ext cx="7988980" cy="609398"/>
          </a:xfrm>
        </p:spPr>
        <p:txBody>
          <a:bodyPr/>
          <a:lstStyle/>
          <a:p>
            <a:r>
              <a:rPr lang="en-US" sz="4400">
                <a:latin typeface="Franklin Gothic Book"/>
              </a:rPr>
              <a:t>Business Benefits</a:t>
            </a:r>
            <a:endParaRPr lang="en-US" sz="4400"/>
          </a:p>
        </p:txBody>
      </p:sp>
      <p:grpSp>
        <p:nvGrpSpPr>
          <p:cNvPr id="35" name="Group 34">
            <a:extLst>
              <a:ext uri="{FF2B5EF4-FFF2-40B4-BE49-F238E27FC236}">
                <a16:creationId xmlns:a16="http://schemas.microsoft.com/office/drawing/2014/main" id="{1452D816-59C8-7B49-769F-F1EE977A9198}"/>
              </a:ext>
            </a:extLst>
          </p:cNvPr>
          <p:cNvGrpSpPr/>
          <p:nvPr/>
        </p:nvGrpSpPr>
        <p:grpSpPr>
          <a:xfrm>
            <a:off x="740037" y="1327057"/>
            <a:ext cx="10581672" cy="4107809"/>
            <a:chOff x="686375" y="1327057"/>
            <a:chExt cx="10581672" cy="4107809"/>
          </a:xfrm>
        </p:grpSpPr>
        <p:sp>
          <p:nvSpPr>
            <p:cNvPr id="3" name="Rectangle 2">
              <a:extLst>
                <a:ext uri="{FF2B5EF4-FFF2-40B4-BE49-F238E27FC236}">
                  <a16:creationId xmlns:a16="http://schemas.microsoft.com/office/drawing/2014/main" id="{4016FACD-B28E-116D-48E2-A2C9DE5C270C}"/>
                </a:ext>
              </a:extLst>
            </p:cNvPr>
            <p:cNvSpPr/>
            <p:nvPr/>
          </p:nvSpPr>
          <p:spPr>
            <a:xfrm>
              <a:off x="701537" y="1327507"/>
              <a:ext cx="2911645" cy="1412750"/>
            </a:xfrm>
            <a:prstGeom prst="rect">
              <a:avLst/>
            </a:prstGeom>
            <a:solidFill>
              <a:schemeClr val="tx2"/>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74B8369-2F64-9E03-8AFF-E8F613D96FE1}"/>
                </a:ext>
              </a:extLst>
            </p:cNvPr>
            <p:cNvSpPr/>
            <p:nvPr/>
          </p:nvSpPr>
          <p:spPr>
            <a:xfrm>
              <a:off x="701537" y="4022116"/>
              <a:ext cx="2911645" cy="1412750"/>
            </a:xfrm>
            <a:prstGeom prst="rect">
              <a:avLst/>
            </a:prstGeom>
            <a:solidFill>
              <a:schemeClr val="tx2"/>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491450C-D808-FB17-4F95-ABA4B61BA504}"/>
                </a:ext>
              </a:extLst>
            </p:cNvPr>
            <p:cNvSpPr/>
            <p:nvPr/>
          </p:nvSpPr>
          <p:spPr>
            <a:xfrm>
              <a:off x="8354667" y="1327507"/>
              <a:ext cx="2911645" cy="1412750"/>
            </a:xfrm>
            <a:prstGeom prst="rect">
              <a:avLst/>
            </a:prstGeom>
            <a:solidFill>
              <a:schemeClr val="tx2"/>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2907CBB-23C4-9ACE-4017-218500C78B61}"/>
                </a:ext>
              </a:extLst>
            </p:cNvPr>
            <p:cNvSpPr/>
            <p:nvPr/>
          </p:nvSpPr>
          <p:spPr>
            <a:xfrm>
              <a:off x="8354667" y="4022116"/>
              <a:ext cx="2911645" cy="1412750"/>
            </a:xfrm>
            <a:prstGeom prst="rect">
              <a:avLst/>
            </a:prstGeom>
            <a:solidFill>
              <a:schemeClr val="tx2"/>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FA541C8F-E964-AA31-5D37-B6FA04CBB462}"/>
                </a:ext>
              </a:extLst>
            </p:cNvPr>
            <p:cNvSpPr/>
            <p:nvPr/>
          </p:nvSpPr>
          <p:spPr>
            <a:xfrm>
              <a:off x="3772650" y="2047558"/>
              <a:ext cx="4412722" cy="496976"/>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441BC7F3-5103-BFC3-D127-5F31E7080BD7}"/>
                </a:ext>
              </a:extLst>
            </p:cNvPr>
            <p:cNvSpPr/>
            <p:nvPr/>
          </p:nvSpPr>
          <p:spPr>
            <a:xfrm rot="10800000">
              <a:off x="3772650" y="4764254"/>
              <a:ext cx="4412722" cy="496976"/>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0C03E6A7-610D-97F3-8591-EF08CEFA01AA}"/>
                </a:ext>
              </a:extLst>
            </p:cNvPr>
            <p:cNvSpPr/>
            <p:nvPr/>
          </p:nvSpPr>
          <p:spPr>
            <a:xfrm>
              <a:off x="10375149" y="2877187"/>
              <a:ext cx="585774" cy="1031065"/>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6FEC5AA4-BA22-427C-9C5B-91A2DE9B3233}"/>
                </a:ext>
              </a:extLst>
            </p:cNvPr>
            <p:cNvSpPr txBox="1"/>
            <p:nvPr/>
          </p:nvSpPr>
          <p:spPr>
            <a:xfrm>
              <a:off x="686375" y="1337790"/>
              <a:ext cx="2960739" cy="1384995"/>
            </a:xfrm>
            <a:prstGeom prst="rect">
              <a:avLst/>
            </a:prstGeom>
            <a:no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b="1"/>
                <a:t>AI awareness among Indiana judicial officers</a:t>
              </a:r>
              <a:endParaRPr lang="en-US"/>
            </a:p>
          </p:txBody>
        </p:sp>
        <p:sp>
          <p:nvSpPr>
            <p:cNvPr id="26" name="TextBox 25">
              <a:extLst>
                <a:ext uri="{FF2B5EF4-FFF2-40B4-BE49-F238E27FC236}">
                  <a16:creationId xmlns:a16="http://schemas.microsoft.com/office/drawing/2014/main" id="{9866FB43-02CC-5723-2FCF-D5EACBB68591}"/>
                </a:ext>
              </a:extLst>
            </p:cNvPr>
            <p:cNvSpPr txBox="1"/>
            <p:nvPr/>
          </p:nvSpPr>
          <p:spPr>
            <a:xfrm>
              <a:off x="8360970" y="1327057"/>
              <a:ext cx="2907077" cy="1384995"/>
            </a:xfrm>
            <a:prstGeom prst="rect">
              <a:avLst/>
            </a:prstGeom>
            <a:no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b="1"/>
                <a:t>Improved productivity &amp; judicial efficiency</a:t>
              </a:r>
            </a:p>
          </p:txBody>
        </p:sp>
        <p:sp>
          <p:nvSpPr>
            <p:cNvPr id="27" name="TextBox 26">
              <a:extLst>
                <a:ext uri="{FF2B5EF4-FFF2-40B4-BE49-F238E27FC236}">
                  <a16:creationId xmlns:a16="http://schemas.microsoft.com/office/drawing/2014/main" id="{8CD75060-6D37-0360-FC3B-65CFE18E5D35}"/>
                </a:ext>
              </a:extLst>
            </p:cNvPr>
            <p:cNvSpPr txBox="1"/>
            <p:nvPr/>
          </p:nvSpPr>
          <p:spPr>
            <a:xfrm>
              <a:off x="697108" y="4032709"/>
              <a:ext cx="2928539" cy="1395727"/>
            </a:xfrm>
            <a:prstGeom prst="rect">
              <a:avLst/>
            </a:prstGeom>
            <a:no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b="1"/>
                <a:t>Flagging AI generated evidence</a:t>
              </a:r>
            </a:p>
          </p:txBody>
        </p:sp>
        <p:sp>
          <p:nvSpPr>
            <p:cNvPr id="28" name="TextBox 27">
              <a:extLst>
                <a:ext uri="{FF2B5EF4-FFF2-40B4-BE49-F238E27FC236}">
                  <a16:creationId xmlns:a16="http://schemas.microsoft.com/office/drawing/2014/main" id="{E48C7723-3D1D-9949-BF39-D70D64BA9967}"/>
                </a:ext>
              </a:extLst>
            </p:cNvPr>
            <p:cNvSpPr txBox="1"/>
            <p:nvPr/>
          </p:nvSpPr>
          <p:spPr>
            <a:xfrm>
              <a:off x="8350238" y="4248153"/>
              <a:ext cx="2917809" cy="954107"/>
            </a:xfrm>
            <a:prstGeom prst="rect">
              <a:avLst/>
            </a:prstGeom>
            <a:no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b="1"/>
                <a:t>Cost &amp; time savings</a:t>
              </a:r>
              <a:endParaRPr lang="en-US"/>
            </a:p>
          </p:txBody>
        </p:sp>
        <p:sp>
          <p:nvSpPr>
            <p:cNvPr id="30" name="TextBox 29">
              <a:extLst>
                <a:ext uri="{FF2B5EF4-FFF2-40B4-BE49-F238E27FC236}">
                  <a16:creationId xmlns:a16="http://schemas.microsoft.com/office/drawing/2014/main" id="{1A0FED02-C02E-9424-C0DB-6893D376AC27}"/>
                </a:ext>
              </a:extLst>
            </p:cNvPr>
            <p:cNvSpPr txBox="1"/>
            <p:nvPr/>
          </p:nvSpPr>
          <p:spPr>
            <a:xfrm>
              <a:off x="4322191" y="1391154"/>
              <a:ext cx="332513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Awareness about AI helps breaks fear &amp; stigma around it</a:t>
              </a:r>
            </a:p>
          </p:txBody>
        </p:sp>
        <p:sp>
          <p:nvSpPr>
            <p:cNvPr id="31" name="TextBox 30">
              <a:extLst>
                <a:ext uri="{FF2B5EF4-FFF2-40B4-BE49-F238E27FC236}">
                  <a16:creationId xmlns:a16="http://schemas.microsoft.com/office/drawing/2014/main" id="{3E68D64A-365C-2448-B7C0-61CF596EA8D6}"/>
                </a:ext>
              </a:extLst>
            </p:cNvPr>
            <p:cNvSpPr txBox="1"/>
            <p:nvPr/>
          </p:nvSpPr>
          <p:spPr>
            <a:xfrm>
              <a:off x="4322191" y="4107849"/>
              <a:ext cx="332513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Faster research means more time to evaluate evidence</a:t>
              </a:r>
            </a:p>
          </p:txBody>
        </p:sp>
        <p:sp>
          <p:nvSpPr>
            <p:cNvPr id="32" name="TextBox 31">
              <a:extLst>
                <a:ext uri="{FF2B5EF4-FFF2-40B4-BE49-F238E27FC236}">
                  <a16:creationId xmlns:a16="http://schemas.microsoft.com/office/drawing/2014/main" id="{72C9393F-EDAB-B729-8D5A-B5543AD9B7FF}"/>
                </a:ext>
              </a:extLst>
            </p:cNvPr>
            <p:cNvSpPr txBox="1"/>
            <p:nvPr/>
          </p:nvSpPr>
          <p:spPr>
            <a:xfrm>
              <a:off x="8408278" y="2793675"/>
              <a:ext cx="196678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Improved efficiency leads to savings of time and resources</a:t>
              </a:r>
            </a:p>
          </p:txBody>
        </p:sp>
        <p:sp>
          <p:nvSpPr>
            <p:cNvPr id="33" name="Arrow: Down 32">
              <a:extLst>
                <a:ext uri="{FF2B5EF4-FFF2-40B4-BE49-F238E27FC236}">
                  <a16:creationId xmlns:a16="http://schemas.microsoft.com/office/drawing/2014/main" id="{7EF33C2E-043D-0C46-F878-C431E67131ED}"/>
                </a:ext>
              </a:extLst>
            </p:cNvPr>
            <p:cNvSpPr/>
            <p:nvPr/>
          </p:nvSpPr>
          <p:spPr>
            <a:xfrm rot="10800000">
              <a:off x="877757" y="2855100"/>
              <a:ext cx="585774" cy="1031065"/>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21D518D8-FC0B-BD83-1B0B-CF0BBA5C300F}"/>
                </a:ext>
              </a:extLst>
            </p:cNvPr>
            <p:cNvSpPr txBox="1"/>
            <p:nvPr/>
          </p:nvSpPr>
          <p:spPr>
            <a:xfrm>
              <a:off x="1572364" y="2804718"/>
              <a:ext cx="196678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More cases/experience leads to higher AI awareness</a:t>
              </a:r>
            </a:p>
          </p:txBody>
        </p:sp>
      </p:grpSp>
    </p:spTree>
    <p:extLst>
      <p:ext uri="{BB962C8B-B14F-4D97-AF65-F5344CB8AC3E}">
        <p14:creationId xmlns:p14="http://schemas.microsoft.com/office/powerpoint/2010/main" val="38009146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EDB22A-EE56-7C90-EABA-1E6822143EDF}"/>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EC59A4B5-3F6A-14FF-AC57-1A89507E05F0}"/>
              </a:ext>
            </a:extLst>
          </p:cNvPr>
          <p:cNvSpPr/>
          <p:nvPr/>
        </p:nvSpPr>
        <p:spPr>
          <a:xfrm>
            <a:off x="444772" y="-2575"/>
            <a:ext cx="11305149" cy="95134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5D2D9907-633C-AC21-2A76-878F9BB18AB9}"/>
              </a:ext>
            </a:extLst>
          </p:cNvPr>
          <p:cNvSpPr>
            <a:spLocks noGrp="1"/>
          </p:cNvSpPr>
          <p:nvPr>
            <p:ph type="dt" sz="half" idx="10"/>
          </p:nvPr>
        </p:nvSpPr>
        <p:spPr/>
        <p:txBody>
          <a:bodyPr/>
          <a:lstStyle/>
          <a:p>
            <a:fld id="{D47A9A36-4EB0-BF46-AE48-7CDA251B954B}" type="datetime1">
              <a:rPr lang="en-US" smtClean="0"/>
              <a:t>5/23/2025</a:t>
            </a:fld>
            <a:endParaRPr lang="en-US"/>
          </a:p>
        </p:txBody>
      </p:sp>
      <p:sp>
        <p:nvSpPr>
          <p:cNvPr id="6" name="Slide Number Placeholder 5">
            <a:extLst>
              <a:ext uri="{FF2B5EF4-FFF2-40B4-BE49-F238E27FC236}">
                <a16:creationId xmlns:a16="http://schemas.microsoft.com/office/drawing/2014/main" id="{A16990DE-6A45-3BFB-8C26-34092382F727}"/>
              </a:ext>
            </a:extLst>
          </p:cNvPr>
          <p:cNvSpPr>
            <a:spLocks noGrp="1"/>
          </p:cNvSpPr>
          <p:nvPr>
            <p:ph type="sldNum" sz="quarter" idx="12"/>
          </p:nvPr>
        </p:nvSpPr>
        <p:spPr/>
        <p:txBody>
          <a:bodyPr/>
          <a:lstStyle/>
          <a:p>
            <a:fld id="{8A7A6979-0714-4377-B894-6BE4C2D6E202}" type="slidenum">
              <a:rPr lang="en-US" smtClean="0"/>
              <a:pPr/>
              <a:t>30</a:t>
            </a:fld>
            <a:endParaRPr lang="en-US"/>
          </a:p>
        </p:txBody>
      </p:sp>
      <p:sp>
        <p:nvSpPr>
          <p:cNvPr id="2" name="Title 1">
            <a:extLst>
              <a:ext uri="{FF2B5EF4-FFF2-40B4-BE49-F238E27FC236}">
                <a16:creationId xmlns:a16="http://schemas.microsoft.com/office/drawing/2014/main" id="{D622C008-77DE-932D-4BFB-F6D0153352F6}"/>
              </a:ext>
            </a:extLst>
          </p:cNvPr>
          <p:cNvSpPr>
            <a:spLocks noGrp="1"/>
          </p:cNvSpPr>
          <p:nvPr>
            <p:ph type="ctrTitle"/>
          </p:nvPr>
        </p:nvSpPr>
        <p:spPr>
          <a:xfrm>
            <a:off x="974045" y="198905"/>
            <a:ext cx="7988980" cy="609398"/>
          </a:xfrm>
        </p:spPr>
        <p:txBody>
          <a:bodyPr/>
          <a:lstStyle/>
          <a:p>
            <a:r>
              <a:rPr lang="en-US" sz="4400">
                <a:latin typeface="Franklin Gothic Book"/>
              </a:rPr>
              <a:t>Video Identification</a:t>
            </a:r>
            <a:endParaRPr lang="en-US"/>
          </a:p>
        </p:txBody>
      </p:sp>
      <p:sp>
        <p:nvSpPr>
          <p:cNvPr id="13" name="TextBox 12">
            <a:extLst>
              <a:ext uri="{FF2B5EF4-FFF2-40B4-BE49-F238E27FC236}">
                <a16:creationId xmlns:a16="http://schemas.microsoft.com/office/drawing/2014/main" id="{2C267133-C708-5F32-47A0-25C9EDDADD84}"/>
              </a:ext>
            </a:extLst>
          </p:cNvPr>
          <p:cNvSpPr txBox="1"/>
          <p:nvPr/>
        </p:nvSpPr>
        <p:spPr>
          <a:xfrm>
            <a:off x="439895" y="1104380"/>
            <a:ext cx="380438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i="1"/>
              <a:t>Dataset</a:t>
            </a:r>
            <a:r>
              <a:rPr lang="en-US" sz="2400"/>
              <a:t> – 50 Videos (Mixed Sources)</a:t>
            </a:r>
            <a:endParaRPr lang="en-US"/>
          </a:p>
          <a:p>
            <a:pPr marL="285750" indent="-285750">
              <a:buFont typeface="Arial"/>
              <a:buChar char="•"/>
            </a:pPr>
            <a:endParaRPr lang="en-US" sz="2400"/>
          </a:p>
          <a:p>
            <a:pPr marL="285750" indent="-285750">
              <a:buFont typeface="Arial"/>
              <a:buChar char="•"/>
            </a:pPr>
            <a:r>
              <a:rPr lang="en-US" sz="2400" i="1"/>
              <a:t>Cost</a:t>
            </a:r>
            <a:r>
              <a:rPr lang="en-US" sz="2400"/>
              <a:t> – Usage Limits &amp; Pricing</a:t>
            </a:r>
          </a:p>
          <a:p>
            <a:pPr marL="285750" indent="-285750">
              <a:buFont typeface="Arial"/>
              <a:buChar char="•"/>
            </a:pPr>
            <a:endParaRPr lang="en-US" sz="2400"/>
          </a:p>
          <a:p>
            <a:pPr marL="285750" indent="-285750">
              <a:buFont typeface="Arial"/>
              <a:buChar char="•"/>
            </a:pPr>
            <a:r>
              <a:rPr lang="en-US" sz="2400" i="1"/>
              <a:t>Transparency</a:t>
            </a:r>
            <a:r>
              <a:rPr lang="en-US" sz="2400"/>
              <a:t> – Blackbox output v/s explained output</a:t>
            </a:r>
          </a:p>
          <a:p>
            <a:pPr marL="285750" indent="-285750">
              <a:buFont typeface="Arial"/>
              <a:buChar char="•"/>
            </a:pPr>
            <a:endParaRPr lang="en-US" sz="2400"/>
          </a:p>
          <a:p>
            <a:pPr marL="285750" indent="-285750">
              <a:buFont typeface="Arial"/>
              <a:buChar char="•"/>
            </a:pPr>
            <a:r>
              <a:rPr lang="en-US" sz="2400" i="1"/>
              <a:t>Ease of Use</a:t>
            </a:r>
            <a:r>
              <a:rPr lang="en-US" sz="2400"/>
              <a:t> – Intuitive UI, Account Creation etc. </a:t>
            </a:r>
          </a:p>
        </p:txBody>
      </p:sp>
      <p:graphicFrame>
        <p:nvGraphicFramePr>
          <p:cNvPr id="3" name="Chart 2">
            <a:extLst>
              <a:ext uri="{FF2B5EF4-FFF2-40B4-BE49-F238E27FC236}">
                <a16:creationId xmlns:a16="http://schemas.microsoft.com/office/drawing/2014/main" id="{38DDF40D-F040-B7F4-EB9C-1CBAE73DCC97}"/>
              </a:ext>
            </a:extLst>
          </p:cNvPr>
          <p:cNvGraphicFramePr/>
          <p:nvPr>
            <p:extLst>
              <p:ext uri="{D42A27DB-BD31-4B8C-83A1-F6EECF244321}">
                <p14:modId xmlns:p14="http://schemas.microsoft.com/office/powerpoint/2010/main" val="2449943832"/>
              </p:ext>
            </p:extLst>
          </p:nvPr>
        </p:nvGraphicFramePr>
        <p:xfrm>
          <a:off x="4241133" y="1215358"/>
          <a:ext cx="7509710" cy="440723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39270888"/>
      </p:ext>
    </p:extLst>
  </p:cSld>
  <p:clrMapOvr>
    <a:masterClrMapping/>
  </p:clrMapOvr>
  <p:extLst>
    <p:ext uri="{6950BFC3-D8DA-4A85-94F7-54DA5524770B}">
      <p188:commentRel xmlns:p188="http://schemas.microsoft.com/office/powerpoint/2018/8/main" r:id="rId2"/>
    </p:ext>
  </p:extLs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7F8526-074A-D100-91F2-9D99A19565BC}"/>
            </a:ext>
          </a:extLst>
        </p:cNvPr>
        <p:cNvGrpSpPr/>
        <p:nvPr/>
      </p:nvGrpSpPr>
      <p:grpSpPr>
        <a:xfrm>
          <a:off x="0" y="0"/>
          <a:ext cx="0" cy="0"/>
          <a:chOff x="0" y="0"/>
          <a:chExt cx="0" cy="0"/>
        </a:xfrm>
      </p:grpSpPr>
      <p:sp>
        <p:nvSpPr>
          <p:cNvPr id="5" name="Date Placeholder 4">
            <a:extLst>
              <a:ext uri="{FF2B5EF4-FFF2-40B4-BE49-F238E27FC236}">
                <a16:creationId xmlns:a16="http://schemas.microsoft.com/office/drawing/2014/main" id="{F29D8A29-6308-AD33-9411-A442FB26DF9D}"/>
              </a:ext>
            </a:extLst>
          </p:cNvPr>
          <p:cNvSpPr>
            <a:spLocks noGrp="1"/>
          </p:cNvSpPr>
          <p:nvPr>
            <p:ph type="dt" sz="half" idx="10"/>
          </p:nvPr>
        </p:nvSpPr>
        <p:spPr/>
        <p:txBody>
          <a:bodyPr/>
          <a:lstStyle/>
          <a:p>
            <a:fld id="{D47A9A36-4EB0-BF46-AE48-7CDA251B954B}" type="datetime1">
              <a:rPr lang="en-US" smtClean="0"/>
              <a:t>5/23/2025</a:t>
            </a:fld>
            <a:endParaRPr lang="en-US"/>
          </a:p>
        </p:txBody>
      </p:sp>
      <p:sp>
        <p:nvSpPr>
          <p:cNvPr id="6" name="Slide Number Placeholder 5">
            <a:extLst>
              <a:ext uri="{FF2B5EF4-FFF2-40B4-BE49-F238E27FC236}">
                <a16:creationId xmlns:a16="http://schemas.microsoft.com/office/drawing/2014/main" id="{B0377F19-18A4-8DBB-35FF-8143D283BF14}"/>
              </a:ext>
            </a:extLst>
          </p:cNvPr>
          <p:cNvSpPr>
            <a:spLocks noGrp="1"/>
          </p:cNvSpPr>
          <p:nvPr>
            <p:ph type="sldNum" sz="quarter" idx="12"/>
          </p:nvPr>
        </p:nvSpPr>
        <p:spPr/>
        <p:txBody>
          <a:bodyPr/>
          <a:lstStyle/>
          <a:p>
            <a:fld id="{8A7A6979-0714-4377-B894-6BE4C2D6E202}" type="slidenum">
              <a:rPr lang="en-US" smtClean="0"/>
              <a:pPr/>
              <a:t>31</a:t>
            </a:fld>
            <a:endParaRPr lang="en-US"/>
          </a:p>
        </p:txBody>
      </p:sp>
      <p:sp>
        <p:nvSpPr>
          <p:cNvPr id="4" name="Rectangle 3">
            <a:extLst>
              <a:ext uri="{FF2B5EF4-FFF2-40B4-BE49-F238E27FC236}">
                <a16:creationId xmlns:a16="http://schemas.microsoft.com/office/drawing/2014/main" id="{B6939D7B-D0D7-6AEE-2846-AA685775467D}"/>
              </a:ext>
            </a:extLst>
          </p:cNvPr>
          <p:cNvSpPr/>
          <p:nvPr/>
        </p:nvSpPr>
        <p:spPr>
          <a:xfrm>
            <a:off x="2134424" y="2415946"/>
            <a:ext cx="7826454" cy="101760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69F82A8-4F3D-3581-F04C-1CCAEBD8E755}"/>
              </a:ext>
            </a:extLst>
          </p:cNvPr>
          <p:cNvSpPr>
            <a:spLocks noGrp="1"/>
          </p:cNvSpPr>
          <p:nvPr>
            <p:ph type="subTitle" idx="1"/>
          </p:nvPr>
        </p:nvSpPr>
        <p:spPr>
          <a:xfrm>
            <a:off x="2648276" y="2584997"/>
            <a:ext cx="6895463" cy="738664"/>
          </a:xfrm>
        </p:spPr>
        <p:txBody>
          <a:bodyPr/>
          <a:lstStyle/>
          <a:p>
            <a:r>
              <a:rPr lang="en-US" sz="4800">
                <a:latin typeface="Impact"/>
              </a:rPr>
              <a:t>Summary &amp; Next Steps</a:t>
            </a:r>
            <a:endParaRPr lang="en-US"/>
          </a:p>
        </p:txBody>
      </p:sp>
    </p:spTree>
    <p:extLst>
      <p:ext uri="{BB962C8B-B14F-4D97-AF65-F5344CB8AC3E}">
        <p14:creationId xmlns:p14="http://schemas.microsoft.com/office/powerpoint/2010/main" val="34537416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1A3FEA-C0BF-1F39-E707-FB053096B3E1}"/>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A4DEC651-3C78-779C-1EB8-F008B8D323A0}"/>
              </a:ext>
            </a:extLst>
          </p:cNvPr>
          <p:cNvSpPr/>
          <p:nvPr/>
        </p:nvSpPr>
        <p:spPr>
          <a:xfrm>
            <a:off x="444772" y="-2575"/>
            <a:ext cx="11305149" cy="95134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68159C7A-03AE-2AE9-4FCC-300B99907DEF}"/>
              </a:ext>
            </a:extLst>
          </p:cNvPr>
          <p:cNvSpPr>
            <a:spLocks noGrp="1"/>
          </p:cNvSpPr>
          <p:nvPr>
            <p:ph type="dt" sz="half" idx="10"/>
          </p:nvPr>
        </p:nvSpPr>
        <p:spPr/>
        <p:txBody>
          <a:bodyPr/>
          <a:lstStyle/>
          <a:p>
            <a:fld id="{D47A9A36-4EB0-BF46-AE48-7CDA251B954B}" type="datetime1">
              <a:rPr lang="en-US" smtClean="0"/>
              <a:t>5/23/2025</a:t>
            </a:fld>
            <a:endParaRPr lang="en-US"/>
          </a:p>
        </p:txBody>
      </p:sp>
      <p:sp>
        <p:nvSpPr>
          <p:cNvPr id="6" name="Slide Number Placeholder 5">
            <a:extLst>
              <a:ext uri="{FF2B5EF4-FFF2-40B4-BE49-F238E27FC236}">
                <a16:creationId xmlns:a16="http://schemas.microsoft.com/office/drawing/2014/main" id="{29980D63-1135-6B5A-EABA-F551C9B331BD}"/>
              </a:ext>
            </a:extLst>
          </p:cNvPr>
          <p:cNvSpPr>
            <a:spLocks noGrp="1"/>
          </p:cNvSpPr>
          <p:nvPr>
            <p:ph type="sldNum" sz="quarter" idx="12"/>
          </p:nvPr>
        </p:nvSpPr>
        <p:spPr/>
        <p:txBody>
          <a:bodyPr/>
          <a:lstStyle/>
          <a:p>
            <a:fld id="{8A7A6979-0714-4377-B894-6BE4C2D6E202}" type="slidenum">
              <a:rPr lang="en-US" smtClean="0"/>
              <a:pPr/>
              <a:t>32</a:t>
            </a:fld>
            <a:endParaRPr lang="en-US"/>
          </a:p>
        </p:txBody>
      </p:sp>
      <p:sp>
        <p:nvSpPr>
          <p:cNvPr id="2" name="Title 1">
            <a:extLst>
              <a:ext uri="{FF2B5EF4-FFF2-40B4-BE49-F238E27FC236}">
                <a16:creationId xmlns:a16="http://schemas.microsoft.com/office/drawing/2014/main" id="{15BFE6BF-F00D-F47E-CBA1-4CB1961F41A5}"/>
              </a:ext>
            </a:extLst>
          </p:cNvPr>
          <p:cNvSpPr>
            <a:spLocks noGrp="1"/>
          </p:cNvSpPr>
          <p:nvPr>
            <p:ph type="ctrTitle"/>
          </p:nvPr>
        </p:nvSpPr>
        <p:spPr>
          <a:xfrm>
            <a:off x="974045" y="198905"/>
            <a:ext cx="9693453" cy="609398"/>
          </a:xfrm>
        </p:spPr>
        <p:txBody>
          <a:bodyPr/>
          <a:lstStyle/>
          <a:p>
            <a:r>
              <a:rPr lang="en-US" sz="4400">
                <a:latin typeface="Franklin Gothic Book"/>
              </a:rPr>
              <a:t>Awareness Packet – Relevance</a:t>
            </a:r>
            <a:endParaRPr lang="en-US"/>
          </a:p>
        </p:txBody>
      </p:sp>
      <p:pic>
        <p:nvPicPr>
          <p:cNvPr id="3" name="Picture 2" descr="A brown sign with white text&#10;&#10;AI-generated content may be incorrect.">
            <a:extLst>
              <a:ext uri="{FF2B5EF4-FFF2-40B4-BE49-F238E27FC236}">
                <a16:creationId xmlns:a16="http://schemas.microsoft.com/office/drawing/2014/main" id="{BCA15946-C194-8EBC-2E55-92F02B5EB682}"/>
              </a:ext>
            </a:extLst>
          </p:cNvPr>
          <p:cNvPicPr>
            <a:picLocks noChangeAspect="1"/>
          </p:cNvPicPr>
          <p:nvPr/>
        </p:nvPicPr>
        <p:blipFill>
          <a:blip r:embed="rId2"/>
          <a:stretch>
            <a:fillRect/>
          </a:stretch>
        </p:blipFill>
        <p:spPr>
          <a:xfrm>
            <a:off x="5961146" y="1111668"/>
            <a:ext cx="5924550" cy="5095875"/>
          </a:xfrm>
          <a:prstGeom prst="rect">
            <a:avLst/>
          </a:prstGeom>
          <a:ln>
            <a:noFill/>
          </a:ln>
        </p:spPr>
      </p:pic>
      <p:sp>
        <p:nvSpPr>
          <p:cNvPr id="7" name="TextBox 6">
            <a:extLst>
              <a:ext uri="{FF2B5EF4-FFF2-40B4-BE49-F238E27FC236}">
                <a16:creationId xmlns:a16="http://schemas.microsoft.com/office/drawing/2014/main" id="{F144FD64-276D-B76B-F447-8EC421033D27}"/>
              </a:ext>
            </a:extLst>
          </p:cNvPr>
          <p:cNvSpPr txBox="1"/>
          <p:nvPr/>
        </p:nvSpPr>
        <p:spPr>
          <a:xfrm>
            <a:off x="439895" y="1188301"/>
            <a:ext cx="5508301"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a:t>Major Misconception – AI is the early coming of Skynet</a:t>
            </a:r>
          </a:p>
          <a:p>
            <a:pPr marL="285750" indent="-285750">
              <a:buFont typeface="Arial"/>
              <a:buChar char="•"/>
            </a:pPr>
            <a:endParaRPr lang="en-US" sz="2400"/>
          </a:p>
          <a:p>
            <a:pPr marL="285750" indent="-285750">
              <a:buFont typeface="Arial"/>
              <a:buChar char="•"/>
            </a:pPr>
            <a:r>
              <a:rPr lang="en-US" sz="2400"/>
              <a:t>AI is your typical consultant – confidently incorrect</a:t>
            </a:r>
          </a:p>
          <a:p>
            <a:pPr marL="285750" indent="-285750">
              <a:buFont typeface="Arial"/>
              <a:buChar char="•"/>
            </a:pPr>
            <a:endParaRPr lang="en-US" sz="2400"/>
          </a:p>
          <a:p>
            <a:pPr marL="285750" indent="-285750">
              <a:buFont typeface="Arial"/>
              <a:buChar char="•"/>
            </a:pPr>
            <a:r>
              <a:rPr lang="en-US" sz="2400"/>
              <a:t>Does using AI provide access to all files on the system?</a:t>
            </a:r>
          </a:p>
          <a:p>
            <a:pPr marL="285750" indent="-285750">
              <a:buFont typeface="Arial"/>
              <a:buChar char="•"/>
            </a:pPr>
            <a:endParaRPr lang="en-US" sz="2400"/>
          </a:p>
          <a:p>
            <a:pPr marL="285750" indent="-285750">
              <a:buFont typeface="Arial"/>
              <a:buChar char="•"/>
            </a:pPr>
            <a:r>
              <a:rPr lang="en-US" sz="2400"/>
              <a:t>GPT 4o, o1 mini, Claude Sonnet 3.5, DeepSeek R1 – new terminator models?</a:t>
            </a:r>
          </a:p>
        </p:txBody>
      </p:sp>
    </p:spTree>
    <p:extLst>
      <p:ext uri="{BB962C8B-B14F-4D97-AF65-F5344CB8AC3E}">
        <p14:creationId xmlns:p14="http://schemas.microsoft.com/office/powerpoint/2010/main" val="8863698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CEC21B-26E5-4C8E-75E5-4956CCC4A824}"/>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F8562CBD-66D4-02CE-6F19-82742B698EB6}"/>
              </a:ext>
            </a:extLst>
          </p:cNvPr>
          <p:cNvSpPr/>
          <p:nvPr/>
        </p:nvSpPr>
        <p:spPr>
          <a:xfrm>
            <a:off x="444772" y="-2575"/>
            <a:ext cx="11305149" cy="95134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1A1F6F91-D711-2862-319A-3A0C22C28450}"/>
              </a:ext>
            </a:extLst>
          </p:cNvPr>
          <p:cNvSpPr>
            <a:spLocks noGrp="1"/>
          </p:cNvSpPr>
          <p:nvPr>
            <p:ph type="dt" sz="half" idx="10"/>
          </p:nvPr>
        </p:nvSpPr>
        <p:spPr/>
        <p:txBody>
          <a:bodyPr/>
          <a:lstStyle/>
          <a:p>
            <a:fld id="{D47A9A36-4EB0-BF46-AE48-7CDA251B954B}" type="datetime1">
              <a:rPr lang="en-US" smtClean="0"/>
              <a:t>5/23/2025</a:t>
            </a:fld>
            <a:endParaRPr lang="en-US"/>
          </a:p>
        </p:txBody>
      </p:sp>
      <p:sp>
        <p:nvSpPr>
          <p:cNvPr id="6" name="Slide Number Placeholder 5">
            <a:extLst>
              <a:ext uri="{FF2B5EF4-FFF2-40B4-BE49-F238E27FC236}">
                <a16:creationId xmlns:a16="http://schemas.microsoft.com/office/drawing/2014/main" id="{DC1A4AE9-73ED-6F9E-6FB4-8B6D89ABBBD9}"/>
              </a:ext>
            </a:extLst>
          </p:cNvPr>
          <p:cNvSpPr>
            <a:spLocks noGrp="1"/>
          </p:cNvSpPr>
          <p:nvPr>
            <p:ph type="sldNum" sz="quarter" idx="12"/>
          </p:nvPr>
        </p:nvSpPr>
        <p:spPr/>
        <p:txBody>
          <a:bodyPr/>
          <a:lstStyle/>
          <a:p>
            <a:fld id="{8A7A6979-0714-4377-B894-6BE4C2D6E202}" type="slidenum">
              <a:rPr lang="en-US" smtClean="0"/>
              <a:pPr/>
              <a:t>33</a:t>
            </a:fld>
            <a:endParaRPr lang="en-US"/>
          </a:p>
        </p:txBody>
      </p:sp>
      <p:sp>
        <p:nvSpPr>
          <p:cNvPr id="2" name="Title 1">
            <a:extLst>
              <a:ext uri="{FF2B5EF4-FFF2-40B4-BE49-F238E27FC236}">
                <a16:creationId xmlns:a16="http://schemas.microsoft.com/office/drawing/2014/main" id="{7769114A-4062-68AB-7618-674CA3A31F54}"/>
              </a:ext>
            </a:extLst>
          </p:cNvPr>
          <p:cNvSpPr>
            <a:spLocks noGrp="1"/>
          </p:cNvSpPr>
          <p:nvPr>
            <p:ph type="ctrTitle"/>
          </p:nvPr>
        </p:nvSpPr>
        <p:spPr>
          <a:xfrm>
            <a:off x="974045" y="198905"/>
            <a:ext cx="9693453" cy="609398"/>
          </a:xfrm>
        </p:spPr>
        <p:txBody>
          <a:bodyPr/>
          <a:lstStyle/>
          <a:p>
            <a:r>
              <a:rPr lang="en-US" sz="4400">
                <a:latin typeface="Franklin Gothic Book"/>
              </a:rPr>
              <a:t>Awareness Packet – Next Steps</a:t>
            </a:r>
            <a:endParaRPr lang="en-US"/>
          </a:p>
        </p:txBody>
      </p:sp>
      <p:pic>
        <p:nvPicPr>
          <p:cNvPr id="9" name="Picture 8" descr="A diagram of a process&#10;&#10;AI-generated content may be incorrect.">
            <a:extLst>
              <a:ext uri="{FF2B5EF4-FFF2-40B4-BE49-F238E27FC236}">
                <a16:creationId xmlns:a16="http://schemas.microsoft.com/office/drawing/2014/main" id="{BEC7846F-9940-E69C-366E-81444183F08A}"/>
              </a:ext>
            </a:extLst>
          </p:cNvPr>
          <p:cNvPicPr>
            <a:picLocks noChangeAspect="1"/>
          </p:cNvPicPr>
          <p:nvPr/>
        </p:nvPicPr>
        <p:blipFill>
          <a:blip r:embed="rId3"/>
          <a:stretch>
            <a:fillRect/>
          </a:stretch>
        </p:blipFill>
        <p:spPr>
          <a:xfrm>
            <a:off x="3051227" y="1461086"/>
            <a:ext cx="8996613" cy="3935830"/>
          </a:xfrm>
          <a:prstGeom prst="rect">
            <a:avLst/>
          </a:prstGeom>
          <a:ln>
            <a:noFill/>
          </a:ln>
        </p:spPr>
      </p:pic>
      <p:sp>
        <p:nvSpPr>
          <p:cNvPr id="11" name="TextBox 9">
            <a:extLst>
              <a:ext uri="{FF2B5EF4-FFF2-40B4-BE49-F238E27FC236}">
                <a16:creationId xmlns:a16="http://schemas.microsoft.com/office/drawing/2014/main" id="{CC2EC264-A7DA-1E7D-3418-2C5B45D1A270}"/>
              </a:ext>
            </a:extLst>
          </p:cNvPr>
          <p:cNvSpPr txBox="1"/>
          <p:nvPr/>
        </p:nvSpPr>
        <p:spPr>
          <a:xfrm>
            <a:off x="618204" y="1720231"/>
            <a:ext cx="2316870" cy="34163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Arial"/>
              <a:buChar char="•"/>
            </a:pPr>
            <a:r>
              <a:rPr lang="en-US">
                <a:latin typeface="Franklin Gothic Book"/>
              </a:rPr>
              <a:t>New Course setup on Moodle for distribution to Judges</a:t>
            </a:r>
            <a:endParaRPr lang="en-US"/>
          </a:p>
          <a:p>
            <a:pPr marL="285750" indent="-285750">
              <a:buFont typeface="Arial"/>
              <a:buChar char="•"/>
            </a:pPr>
            <a:endParaRPr lang="en-US">
              <a:latin typeface="Franklin Gothic Book"/>
            </a:endParaRPr>
          </a:p>
          <a:p>
            <a:pPr marL="285750" indent="-285750">
              <a:buFont typeface="Arial"/>
              <a:buChar char="•"/>
            </a:pPr>
            <a:r>
              <a:rPr lang="en-US">
                <a:latin typeface="Franklin Gothic Book"/>
              </a:rPr>
              <a:t>Feedback form included at the end of the course</a:t>
            </a:r>
          </a:p>
          <a:p>
            <a:pPr marL="285750" indent="-285750">
              <a:buFont typeface="Arial"/>
              <a:buChar char="•"/>
            </a:pPr>
            <a:endParaRPr lang="en-US">
              <a:latin typeface="Franklin Gothic Book"/>
            </a:endParaRPr>
          </a:p>
          <a:p>
            <a:pPr marL="285750" indent="-285750">
              <a:buFont typeface="Arial"/>
              <a:buChar char="•"/>
            </a:pPr>
            <a:r>
              <a:rPr lang="en-US">
                <a:latin typeface="Franklin Gothic Book"/>
              </a:rPr>
              <a:t>Feedback summary shared with IOCS routinely</a:t>
            </a:r>
          </a:p>
        </p:txBody>
      </p:sp>
    </p:spTree>
    <p:extLst>
      <p:ext uri="{BB962C8B-B14F-4D97-AF65-F5344CB8AC3E}">
        <p14:creationId xmlns:p14="http://schemas.microsoft.com/office/powerpoint/2010/main" val="3466743883"/>
      </p:ext>
    </p:extLst>
  </p:cSld>
  <p:clrMapOvr>
    <a:masterClrMapping/>
  </p:clrMapOvr>
  <p:extLst>
    <p:ext uri="{6950BFC3-D8DA-4A85-94F7-54DA5524770B}">
      <p188:commentRel xmlns:p188="http://schemas.microsoft.com/office/powerpoint/2018/8/main" r:id="rId2"/>
    </p:ext>
  </p:extLs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33F566-7A8A-26D1-59B6-45496C4EE3E6}"/>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9F63D123-3379-08CF-5B3B-ADC53A4BD60E}"/>
              </a:ext>
            </a:extLst>
          </p:cNvPr>
          <p:cNvSpPr/>
          <p:nvPr/>
        </p:nvSpPr>
        <p:spPr>
          <a:xfrm>
            <a:off x="444772" y="-2575"/>
            <a:ext cx="11305149" cy="95134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7C2D2FC6-89DC-E096-4F80-8A19F383652D}"/>
              </a:ext>
            </a:extLst>
          </p:cNvPr>
          <p:cNvSpPr>
            <a:spLocks noGrp="1"/>
          </p:cNvSpPr>
          <p:nvPr>
            <p:ph type="dt" sz="half" idx="10"/>
          </p:nvPr>
        </p:nvSpPr>
        <p:spPr/>
        <p:txBody>
          <a:bodyPr/>
          <a:lstStyle/>
          <a:p>
            <a:fld id="{D47A9A36-4EB0-BF46-AE48-7CDA251B954B}" type="datetime1">
              <a:rPr lang="en-US" smtClean="0"/>
              <a:t>5/23/2025</a:t>
            </a:fld>
            <a:endParaRPr lang="en-US"/>
          </a:p>
        </p:txBody>
      </p:sp>
      <p:sp>
        <p:nvSpPr>
          <p:cNvPr id="6" name="Slide Number Placeholder 5">
            <a:extLst>
              <a:ext uri="{FF2B5EF4-FFF2-40B4-BE49-F238E27FC236}">
                <a16:creationId xmlns:a16="http://schemas.microsoft.com/office/drawing/2014/main" id="{29A0E771-3F83-2212-C6C9-E99131BCFC77}"/>
              </a:ext>
            </a:extLst>
          </p:cNvPr>
          <p:cNvSpPr>
            <a:spLocks noGrp="1"/>
          </p:cNvSpPr>
          <p:nvPr>
            <p:ph type="sldNum" sz="quarter" idx="12"/>
          </p:nvPr>
        </p:nvSpPr>
        <p:spPr/>
        <p:txBody>
          <a:bodyPr/>
          <a:lstStyle/>
          <a:p>
            <a:fld id="{8A7A6979-0714-4377-B894-6BE4C2D6E202}" type="slidenum">
              <a:rPr lang="en-US" smtClean="0"/>
              <a:pPr/>
              <a:t>34</a:t>
            </a:fld>
            <a:endParaRPr lang="en-US"/>
          </a:p>
        </p:txBody>
      </p:sp>
      <p:sp>
        <p:nvSpPr>
          <p:cNvPr id="2" name="Title 1">
            <a:extLst>
              <a:ext uri="{FF2B5EF4-FFF2-40B4-BE49-F238E27FC236}">
                <a16:creationId xmlns:a16="http://schemas.microsoft.com/office/drawing/2014/main" id="{0C4A05CA-AD5E-21DB-1405-45FF4238D8C7}"/>
              </a:ext>
            </a:extLst>
          </p:cNvPr>
          <p:cNvSpPr>
            <a:spLocks noGrp="1"/>
          </p:cNvSpPr>
          <p:nvPr>
            <p:ph type="ctrTitle"/>
          </p:nvPr>
        </p:nvSpPr>
        <p:spPr>
          <a:xfrm>
            <a:off x="974045" y="198905"/>
            <a:ext cx="7988980" cy="609398"/>
          </a:xfrm>
        </p:spPr>
        <p:txBody>
          <a:bodyPr/>
          <a:lstStyle/>
          <a:p>
            <a:r>
              <a:rPr lang="en-US" sz="4400">
                <a:latin typeface="Franklin Gothic Book"/>
              </a:rPr>
              <a:t>Awareness Packet – Next Steps</a:t>
            </a:r>
            <a:endParaRPr lang="en-US"/>
          </a:p>
        </p:txBody>
      </p:sp>
      <p:pic>
        <p:nvPicPr>
          <p:cNvPr id="3" name="Picture 2" descr="A diagram of a process&#10;&#10;AI-generated content may be incorrect.">
            <a:extLst>
              <a:ext uri="{FF2B5EF4-FFF2-40B4-BE49-F238E27FC236}">
                <a16:creationId xmlns:a16="http://schemas.microsoft.com/office/drawing/2014/main" id="{CAA73308-5A3F-EA43-EB85-818544EA459B}"/>
              </a:ext>
            </a:extLst>
          </p:cNvPr>
          <p:cNvPicPr>
            <a:picLocks noChangeAspect="1"/>
          </p:cNvPicPr>
          <p:nvPr/>
        </p:nvPicPr>
        <p:blipFill>
          <a:blip r:embed="rId2"/>
          <a:stretch>
            <a:fillRect/>
          </a:stretch>
        </p:blipFill>
        <p:spPr>
          <a:xfrm>
            <a:off x="642436" y="1360822"/>
            <a:ext cx="7999497" cy="4146383"/>
          </a:xfrm>
          <a:prstGeom prst="rect">
            <a:avLst/>
          </a:prstGeom>
          <a:ln>
            <a:noFill/>
          </a:ln>
        </p:spPr>
      </p:pic>
      <p:sp>
        <p:nvSpPr>
          <p:cNvPr id="7" name="TextBox 9">
            <a:extLst>
              <a:ext uri="{FF2B5EF4-FFF2-40B4-BE49-F238E27FC236}">
                <a16:creationId xmlns:a16="http://schemas.microsoft.com/office/drawing/2014/main" id="{E67728F8-BC97-5D0D-F5C1-2428E8323451}"/>
              </a:ext>
            </a:extLst>
          </p:cNvPr>
          <p:cNvSpPr txBox="1"/>
          <p:nvPr/>
        </p:nvSpPr>
        <p:spPr>
          <a:xfrm>
            <a:off x="8538994" y="1359284"/>
            <a:ext cx="3108948" cy="452431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Arial"/>
              <a:buChar char="•"/>
            </a:pPr>
            <a:r>
              <a:rPr lang="en-US">
                <a:latin typeface="Franklin Gothic Book"/>
              </a:rPr>
              <a:t>LMS course feedback will have questions to gauge,</a:t>
            </a:r>
          </a:p>
          <a:p>
            <a:pPr marL="742950" lvl="1" indent="-285750">
              <a:buFont typeface="Courier New"/>
              <a:buChar char="o"/>
            </a:pPr>
            <a:r>
              <a:rPr lang="en-US">
                <a:latin typeface="Franklin Gothic Book"/>
              </a:rPr>
              <a:t>Change in familiarity with AI</a:t>
            </a:r>
          </a:p>
          <a:p>
            <a:pPr marL="742950" lvl="1" indent="-285750">
              <a:buFont typeface="Courier New"/>
              <a:buChar char="o"/>
            </a:pPr>
            <a:r>
              <a:rPr lang="en-US">
                <a:latin typeface="Franklin Gothic Book"/>
              </a:rPr>
              <a:t>Updated thoughts about AI</a:t>
            </a:r>
          </a:p>
          <a:p>
            <a:pPr marL="742950" lvl="1" indent="-285750">
              <a:buFont typeface="Courier New"/>
              <a:buChar char="o"/>
            </a:pPr>
            <a:r>
              <a:rPr lang="en-US">
                <a:latin typeface="Franklin Gothic Book"/>
              </a:rPr>
              <a:t>Addressal of previous concerns</a:t>
            </a:r>
          </a:p>
          <a:p>
            <a:pPr marL="742950" lvl="1" indent="-285750">
              <a:buFont typeface="Courier New"/>
              <a:buChar char="o"/>
            </a:pPr>
            <a:endParaRPr lang="en-US">
              <a:latin typeface="Franklin Gothic Book"/>
            </a:endParaRPr>
          </a:p>
          <a:p>
            <a:pPr marL="285750" indent="-285750">
              <a:buFont typeface="Arial"/>
              <a:buChar char="•"/>
            </a:pPr>
            <a:r>
              <a:rPr lang="en-US">
                <a:latin typeface="Franklin Gothic Book"/>
              </a:rPr>
              <a:t>These will be used to perform a similar analysis to the original survey</a:t>
            </a:r>
          </a:p>
          <a:p>
            <a:pPr marL="285750" indent="-285750">
              <a:buFont typeface="Arial"/>
              <a:buChar char="•"/>
            </a:pPr>
            <a:endParaRPr lang="en-US">
              <a:latin typeface="Franklin Gothic Book"/>
            </a:endParaRPr>
          </a:p>
          <a:p>
            <a:pPr marL="285750" indent="-285750">
              <a:buFont typeface="Arial"/>
              <a:buChar char="•"/>
            </a:pPr>
            <a:r>
              <a:rPr lang="en-US">
                <a:latin typeface="Franklin Gothic Book"/>
              </a:rPr>
              <a:t>Results will be compared to evaluate efficiency. Process will be automated</a:t>
            </a:r>
          </a:p>
        </p:txBody>
      </p:sp>
    </p:spTree>
    <p:extLst>
      <p:ext uri="{BB962C8B-B14F-4D97-AF65-F5344CB8AC3E}">
        <p14:creationId xmlns:p14="http://schemas.microsoft.com/office/powerpoint/2010/main" val="27026584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D3B8E6-7513-815C-9AEB-9EE7C66BC9CA}"/>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CFE69843-CC58-C834-95B9-EF2DDFD773F1}"/>
              </a:ext>
            </a:extLst>
          </p:cNvPr>
          <p:cNvSpPr/>
          <p:nvPr/>
        </p:nvSpPr>
        <p:spPr>
          <a:xfrm>
            <a:off x="444772" y="-2575"/>
            <a:ext cx="11305149" cy="95134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FF160217-4C90-4AAD-FDAC-8F27132A880D}"/>
              </a:ext>
            </a:extLst>
          </p:cNvPr>
          <p:cNvSpPr>
            <a:spLocks noGrp="1"/>
          </p:cNvSpPr>
          <p:nvPr>
            <p:ph type="dt" sz="half" idx="10"/>
          </p:nvPr>
        </p:nvSpPr>
        <p:spPr/>
        <p:txBody>
          <a:bodyPr/>
          <a:lstStyle/>
          <a:p>
            <a:fld id="{D47A9A36-4EB0-BF46-AE48-7CDA251B954B}" type="datetime1">
              <a:rPr lang="en-US" smtClean="0"/>
              <a:t>5/23/2025</a:t>
            </a:fld>
            <a:endParaRPr lang="en-US"/>
          </a:p>
        </p:txBody>
      </p:sp>
      <p:sp>
        <p:nvSpPr>
          <p:cNvPr id="6" name="Slide Number Placeholder 5">
            <a:extLst>
              <a:ext uri="{FF2B5EF4-FFF2-40B4-BE49-F238E27FC236}">
                <a16:creationId xmlns:a16="http://schemas.microsoft.com/office/drawing/2014/main" id="{D64E12A2-9E67-12CF-B755-F74D68F74221}"/>
              </a:ext>
            </a:extLst>
          </p:cNvPr>
          <p:cNvSpPr>
            <a:spLocks noGrp="1"/>
          </p:cNvSpPr>
          <p:nvPr>
            <p:ph type="sldNum" sz="quarter" idx="12"/>
          </p:nvPr>
        </p:nvSpPr>
        <p:spPr/>
        <p:txBody>
          <a:bodyPr/>
          <a:lstStyle/>
          <a:p>
            <a:fld id="{8A7A6979-0714-4377-B894-6BE4C2D6E202}" type="slidenum">
              <a:rPr lang="en-US" smtClean="0"/>
              <a:pPr/>
              <a:t>35</a:t>
            </a:fld>
            <a:endParaRPr lang="en-US"/>
          </a:p>
        </p:txBody>
      </p:sp>
      <p:sp>
        <p:nvSpPr>
          <p:cNvPr id="2" name="Title 1">
            <a:extLst>
              <a:ext uri="{FF2B5EF4-FFF2-40B4-BE49-F238E27FC236}">
                <a16:creationId xmlns:a16="http://schemas.microsoft.com/office/drawing/2014/main" id="{43C91028-A149-BC90-F08D-468465F4C50A}"/>
              </a:ext>
            </a:extLst>
          </p:cNvPr>
          <p:cNvSpPr>
            <a:spLocks noGrp="1"/>
          </p:cNvSpPr>
          <p:nvPr>
            <p:ph type="ctrTitle"/>
          </p:nvPr>
        </p:nvSpPr>
        <p:spPr>
          <a:xfrm>
            <a:off x="974045" y="198905"/>
            <a:ext cx="9693453" cy="1218795"/>
          </a:xfrm>
        </p:spPr>
        <p:txBody>
          <a:bodyPr/>
          <a:lstStyle/>
          <a:p>
            <a:r>
              <a:rPr lang="en-US" sz="4400">
                <a:latin typeface="Franklin Gothic Book"/>
              </a:rPr>
              <a:t>AI in Daily Workflows – Relevance</a:t>
            </a:r>
            <a:endParaRPr lang="en-US" sz="4400" b="0" i="0">
              <a:solidFill>
                <a:srgbClr val="000000"/>
              </a:solidFill>
              <a:latin typeface="Franklin Gothic Book"/>
            </a:endParaRPr>
          </a:p>
          <a:p>
            <a:endParaRPr lang="en-US" sz="4400"/>
          </a:p>
        </p:txBody>
      </p:sp>
      <p:sp>
        <p:nvSpPr>
          <p:cNvPr id="7" name="TextBox 6">
            <a:extLst>
              <a:ext uri="{FF2B5EF4-FFF2-40B4-BE49-F238E27FC236}">
                <a16:creationId xmlns:a16="http://schemas.microsoft.com/office/drawing/2014/main" id="{C8E72598-D6FE-0F7C-902C-A8F142FAE833}"/>
              </a:ext>
            </a:extLst>
          </p:cNvPr>
          <p:cNvSpPr txBox="1"/>
          <p:nvPr/>
        </p:nvSpPr>
        <p:spPr>
          <a:xfrm>
            <a:off x="6094737" y="1298590"/>
            <a:ext cx="5508301"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a:t>Help ease the boredom of repetitive, routine and operational tasks</a:t>
            </a:r>
          </a:p>
          <a:p>
            <a:pPr marL="285750" indent="-285750">
              <a:buFont typeface="Arial"/>
              <a:buChar char="•"/>
            </a:pPr>
            <a:endParaRPr lang="en-US" sz="2400"/>
          </a:p>
          <a:p>
            <a:pPr marL="285750" indent="-285750">
              <a:buFont typeface="Arial"/>
              <a:buChar char="•"/>
            </a:pPr>
            <a:r>
              <a:rPr lang="en-US" sz="2400"/>
              <a:t>Help reduce the dependance on trained labor – speeding up potential court processes</a:t>
            </a:r>
          </a:p>
          <a:p>
            <a:pPr marL="285750" indent="-285750">
              <a:buFont typeface="Arial"/>
              <a:buChar char="•"/>
            </a:pPr>
            <a:endParaRPr lang="en-US" sz="2400"/>
          </a:p>
          <a:p>
            <a:pPr marL="285750" indent="-285750">
              <a:buFont typeface="Arial"/>
              <a:buChar char="•"/>
            </a:pPr>
            <a:r>
              <a:rPr lang="en-US" sz="2400"/>
              <a:t>Great at knowledge retention, average at higher order thinking</a:t>
            </a:r>
          </a:p>
          <a:p>
            <a:pPr marL="285750" indent="-285750">
              <a:buFont typeface="Arial"/>
              <a:buChar char="•"/>
            </a:pPr>
            <a:endParaRPr lang="en-US" sz="2400"/>
          </a:p>
          <a:p>
            <a:pPr marL="285750" indent="-285750">
              <a:buFont typeface="Arial"/>
              <a:buChar char="•"/>
            </a:pPr>
            <a:r>
              <a:rPr lang="en-US" sz="2400"/>
              <a:t>World's best know-it-all helper/assistant</a:t>
            </a:r>
          </a:p>
        </p:txBody>
      </p:sp>
      <p:pic>
        <p:nvPicPr>
          <p:cNvPr id="4" name="Picture 3" descr="Bloom’s Taxonomy – Gymnastics Coaching.com">
            <a:extLst>
              <a:ext uri="{FF2B5EF4-FFF2-40B4-BE49-F238E27FC236}">
                <a16:creationId xmlns:a16="http://schemas.microsoft.com/office/drawing/2014/main" id="{80823A29-3309-B44A-13A9-01E10958A264}"/>
              </a:ext>
            </a:extLst>
          </p:cNvPr>
          <p:cNvPicPr>
            <a:picLocks noChangeAspect="1"/>
          </p:cNvPicPr>
          <p:nvPr/>
        </p:nvPicPr>
        <p:blipFill>
          <a:blip r:embed="rId2"/>
          <a:stretch>
            <a:fillRect/>
          </a:stretch>
        </p:blipFill>
        <p:spPr>
          <a:xfrm>
            <a:off x="583532" y="1168214"/>
            <a:ext cx="5500435" cy="4401255"/>
          </a:xfrm>
          <a:prstGeom prst="rect">
            <a:avLst/>
          </a:prstGeom>
          <a:ln>
            <a:noFill/>
          </a:ln>
        </p:spPr>
      </p:pic>
    </p:spTree>
    <p:extLst>
      <p:ext uri="{BB962C8B-B14F-4D97-AF65-F5344CB8AC3E}">
        <p14:creationId xmlns:p14="http://schemas.microsoft.com/office/powerpoint/2010/main" val="1499620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1EA309-A716-89B7-B983-9E11E641058D}"/>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C3C3481F-9EC3-CDAD-4606-230106AF3BC5}"/>
              </a:ext>
            </a:extLst>
          </p:cNvPr>
          <p:cNvSpPr/>
          <p:nvPr/>
        </p:nvSpPr>
        <p:spPr>
          <a:xfrm>
            <a:off x="444772" y="-2575"/>
            <a:ext cx="11305149" cy="95134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E997463A-32C2-81B4-D109-E2363CB486D6}"/>
              </a:ext>
            </a:extLst>
          </p:cNvPr>
          <p:cNvSpPr>
            <a:spLocks noGrp="1"/>
          </p:cNvSpPr>
          <p:nvPr>
            <p:ph type="dt" sz="half" idx="10"/>
          </p:nvPr>
        </p:nvSpPr>
        <p:spPr/>
        <p:txBody>
          <a:bodyPr/>
          <a:lstStyle/>
          <a:p>
            <a:fld id="{D47A9A36-4EB0-BF46-AE48-7CDA251B954B}" type="datetime1">
              <a:rPr lang="en-US" smtClean="0"/>
              <a:t>5/23/2025</a:t>
            </a:fld>
            <a:endParaRPr lang="en-US"/>
          </a:p>
        </p:txBody>
      </p:sp>
      <p:sp>
        <p:nvSpPr>
          <p:cNvPr id="2" name="Title 1">
            <a:extLst>
              <a:ext uri="{FF2B5EF4-FFF2-40B4-BE49-F238E27FC236}">
                <a16:creationId xmlns:a16="http://schemas.microsoft.com/office/drawing/2014/main" id="{07B9E4B9-351C-4386-573B-AA2BDF7EA7DD}"/>
              </a:ext>
            </a:extLst>
          </p:cNvPr>
          <p:cNvSpPr>
            <a:spLocks noGrp="1"/>
          </p:cNvSpPr>
          <p:nvPr>
            <p:ph type="ctrTitle"/>
          </p:nvPr>
        </p:nvSpPr>
        <p:spPr>
          <a:xfrm>
            <a:off x="974045" y="198905"/>
            <a:ext cx="9693453" cy="609398"/>
          </a:xfrm>
        </p:spPr>
        <p:txBody>
          <a:bodyPr/>
          <a:lstStyle/>
          <a:p>
            <a:r>
              <a:rPr lang="en-US" sz="4400">
                <a:latin typeface="Franklin Gothic Book"/>
              </a:rPr>
              <a:t>AI in Daily Workflows – Next Steps</a:t>
            </a:r>
            <a:endParaRPr lang="en-US"/>
          </a:p>
        </p:txBody>
      </p:sp>
      <p:sp>
        <p:nvSpPr>
          <p:cNvPr id="4" name="Slide Number Placeholder 5">
            <a:extLst>
              <a:ext uri="{FF2B5EF4-FFF2-40B4-BE49-F238E27FC236}">
                <a16:creationId xmlns:a16="http://schemas.microsoft.com/office/drawing/2014/main" id="{CAF3E706-CBC0-7203-0E6F-65789AA286D6}"/>
              </a:ext>
            </a:extLst>
          </p:cNvPr>
          <p:cNvSpPr txBox="1">
            <a:spLocks/>
          </p:cNvSpPr>
          <p:nvPr/>
        </p:nvSpPr>
        <p:spPr>
          <a:xfrm>
            <a:off x="10419347" y="6212907"/>
            <a:ext cx="487680" cy="365760"/>
          </a:xfrm>
          <a:prstGeom prst="ellipse">
            <a:avLst/>
          </a:prstGeom>
          <a:noFill/>
        </p:spPr>
        <p:txBody>
          <a:bodyPr vert="horz" lIns="18288" tIns="45720" rIns="18288" bIns="45720" rtlCol="0" anchor="ctr">
            <a:noAutofit/>
          </a:bodyPr>
          <a:lstStyle>
            <a:defPPr>
              <a:defRPr lang="en-US"/>
            </a:defPPr>
            <a:lvl1pPr marL="0" algn="ctr" defTabSz="457200" rtl="0" eaLnBrk="1" latinLnBrk="0" hangingPunct="1">
              <a:defRPr sz="1000" b="1" i="0" kern="1200" spc="0" baseline="0">
                <a:solidFill>
                  <a:schemeClr val="bg1"/>
                </a:solidFill>
                <a:latin typeface="Franklin Gothic Book" panose="020B050302010202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A7A6979-0714-4377-B894-6BE4C2D6E202}" type="slidenum">
              <a:rPr lang="en-US" smtClean="0"/>
              <a:pPr/>
              <a:t>36</a:t>
            </a:fld>
            <a:endParaRPr lang="en-US"/>
          </a:p>
        </p:txBody>
      </p:sp>
      <p:sp>
        <p:nvSpPr>
          <p:cNvPr id="8" name="TextBox 7">
            <a:extLst>
              <a:ext uri="{FF2B5EF4-FFF2-40B4-BE49-F238E27FC236}">
                <a16:creationId xmlns:a16="http://schemas.microsoft.com/office/drawing/2014/main" id="{27D9606A-8B8F-8471-DF00-EA91EFBC41C5}"/>
              </a:ext>
            </a:extLst>
          </p:cNvPr>
          <p:cNvSpPr txBox="1"/>
          <p:nvPr/>
        </p:nvSpPr>
        <p:spPr>
          <a:xfrm>
            <a:off x="731643" y="1188920"/>
            <a:ext cx="3612489" cy="320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grpSp>
        <p:nvGrpSpPr>
          <p:cNvPr id="18" name="Group 17">
            <a:extLst>
              <a:ext uri="{FF2B5EF4-FFF2-40B4-BE49-F238E27FC236}">
                <a16:creationId xmlns:a16="http://schemas.microsoft.com/office/drawing/2014/main" id="{6DD45DB5-9F8D-B634-1E2D-CE5478970A67}"/>
              </a:ext>
            </a:extLst>
          </p:cNvPr>
          <p:cNvGrpSpPr/>
          <p:nvPr/>
        </p:nvGrpSpPr>
        <p:grpSpPr>
          <a:xfrm>
            <a:off x="679426" y="1243063"/>
            <a:ext cx="5117241" cy="4659156"/>
            <a:chOff x="679426" y="1243063"/>
            <a:chExt cx="5117241" cy="4659156"/>
          </a:xfrm>
        </p:grpSpPr>
        <p:sp>
          <p:nvSpPr>
            <p:cNvPr id="12" name="Rectangle: Rounded Corners 11">
              <a:extLst>
                <a:ext uri="{FF2B5EF4-FFF2-40B4-BE49-F238E27FC236}">
                  <a16:creationId xmlns:a16="http://schemas.microsoft.com/office/drawing/2014/main" id="{38F86386-0866-2EE4-5ACC-CBDCB82D76F9}"/>
                </a:ext>
              </a:extLst>
            </p:cNvPr>
            <p:cNvSpPr/>
            <p:nvPr/>
          </p:nvSpPr>
          <p:spPr>
            <a:xfrm>
              <a:off x="680580" y="3679457"/>
              <a:ext cx="5112732" cy="2085183"/>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EA701ECF-2246-79D7-1198-E9609B2D1054}"/>
                </a:ext>
              </a:extLst>
            </p:cNvPr>
            <p:cNvSpPr/>
            <p:nvPr/>
          </p:nvSpPr>
          <p:spPr>
            <a:xfrm>
              <a:off x="680580" y="1243063"/>
              <a:ext cx="5112732" cy="2085183"/>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E29A6F1-00FA-E2DD-965A-42F0EF9CD109}"/>
                </a:ext>
              </a:extLst>
            </p:cNvPr>
            <p:cNvSpPr txBox="1"/>
            <p:nvPr/>
          </p:nvSpPr>
          <p:spPr>
            <a:xfrm>
              <a:off x="679426" y="1283778"/>
              <a:ext cx="5115075" cy="510778"/>
            </a:xfrm>
            <a:prstGeom prst="round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t>Original Objectives</a:t>
              </a:r>
              <a:endParaRPr lang="en-US"/>
            </a:p>
          </p:txBody>
        </p:sp>
        <p:sp>
          <p:nvSpPr>
            <p:cNvPr id="15" name="TextBox 14">
              <a:extLst>
                <a:ext uri="{FF2B5EF4-FFF2-40B4-BE49-F238E27FC236}">
                  <a16:creationId xmlns:a16="http://schemas.microsoft.com/office/drawing/2014/main" id="{DBD83C2D-1697-94E7-64A3-D201B66CAE5F}"/>
                </a:ext>
              </a:extLst>
            </p:cNvPr>
            <p:cNvSpPr txBox="1"/>
            <p:nvPr/>
          </p:nvSpPr>
          <p:spPr>
            <a:xfrm>
              <a:off x="679426" y="3677243"/>
              <a:ext cx="5115075" cy="510778"/>
            </a:xfrm>
            <a:prstGeom prst="round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t>Challenges</a:t>
              </a:r>
              <a:endParaRPr lang="en-US"/>
            </a:p>
          </p:txBody>
        </p:sp>
        <p:sp>
          <p:nvSpPr>
            <p:cNvPr id="16" name="TextBox 15">
              <a:extLst>
                <a:ext uri="{FF2B5EF4-FFF2-40B4-BE49-F238E27FC236}">
                  <a16:creationId xmlns:a16="http://schemas.microsoft.com/office/drawing/2014/main" id="{A9FA3A9E-39AF-B693-0AA7-4C36BD001897}"/>
                </a:ext>
              </a:extLst>
            </p:cNvPr>
            <p:cNvSpPr txBox="1"/>
            <p:nvPr/>
          </p:nvSpPr>
          <p:spPr>
            <a:xfrm>
              <a:off x="730676" y="1793338"/>
              <a:ext cx="5065991" cy="16825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spcAft>
                  <a:spcPts val="200"/>
                </a:spcAft>
                <a:buFont typeface="Arial"/>
                <a:buChar char="•"/>
              </a:pPr>
              <a:r>
                <a:rPr lang="en-US" sz="2000"/>
                <a:t>Understand and identify relevant workflows</a:t>
              </a:r>
              <a:endParaRPr lang="en-US"/>
            </a:p>
            <a:p>
              <a:pPr marL="342900" indent="-342900">
                <a:spcAft>
                  <a:spcPts val="200"/>
                </a:spcAft>
                <a:buFont typeface="Arial"/>
                <a:buChar char="•"/>
              </a:pPr>
              <a:r>
                <a:rPr lang="en-US" sz="2000"/>
                <a:t>Setup pilot programs with AI tools to for test runs</a:t>
              </a:r>
            </a:p>
            <a:p>
              <a:pPr>
                <a:spcAft>
                  <a:spcPts val="200"/>
                </a:spcAft>
              </a:pPr>
              <a:endParaRPr lang="en-US" sz="2000"/>
            </a:p>
          </p:txBody>
        </p:sp>
        <p:sp>
          <p:nvSpPr>
            <p:cNvPr id="17" name="TextBox 16">
              <a:extLst>
                <a:ext uri="{FF2B5EF4-FFF2-40B4-BE49-F238E27FC236}">
                  <a16:creationId xmlns:a16="http://schemas.microsoft.com/office/drawing/2014/main" id="{062BFEB4-58E3-940F-44CC-CB87417CB7D8}"/>
                </a:ext>
              </a:extLst>
            </p:cNvPr>
            <p:cNvSpPr txBox="1"/>
            <p:nvPr/>
          </p:nvSpPr>
          <p:spPr>
            <a:xfrm>
              <a:off x="700597" y="4219707"/>
              <a:ext cx="5065991" cy="16825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spcAft>
                  <a:spcPts val="200"/>
                </a:spcAft>
                <a:buFont typeface="Arial"/>
                <a:buChar char="•"/>
              </a:pPr>
              <a:r>
                <a:rPr lang="en-US" sz="2000"/>
                <a:t>Tight schedules – took longer than expected to find time with judges</a:t>
              </a:r>
            </a:p>
            <a:p>
              <a:pPr marL="342900" indent="-342900">
                <a:spcAft>
                  <a:spcPts val="200"/>
                </a:spcAft>
                <a:buFont typeface="Arial"/>
                <a:buChar char="•"/>
              </a:pPr>
              <a:r>
                <a:rPr lang="en-US" sz="2000"/>
                <a:t>Slow feedback and approval cycles – led to lack of time for pilot </a:t>
              </a:r>
              <a:r>
                <a:rPr lang="en-US" sz="2000" err="1"/>
                <a:t>implemetation</a:t>
              </a:r>
            </a:p>
            <a:p>
              <a:pPr>
                <a:spcAft>
                  <a:spcPts val="200"/>
                </a:spcAft>
              </a:pPr>
              <a:endParaRPr lang="en-US" sz="2000"/>
            </a:p>
          </p:txBody>
        </p:sp>
      </p:grpSp>
      <p:grpSp>
        <p:nvGrpSpPr>
          <p:cNvPr id="34" name="Group 33">
            <a:extLst>
              <a:ext uri="{FF2B5EF4-FFF2-40B4-BE49-F238E27FC236}">
                <a16:creationId xmlns:a16="http://schemas.microsoft.com/office/drawing/2014/main" id="{606324FF-C3CB-0E2C-C1E5-7082FF3A57BE}"/>
              </a:ext>
            </a:extLst>
          </p:cNvPr>
          <p:cNvGrpSpPr/>
          <p:nvPr/>
        </p:nvGrpSpPr>
        <p:grpSpPr>
          <a:xfrm>
            <a:off x="5965942" y="1139529"/>
            <a:ext cx="5786622" cy="4891996"/>
            <a:chOff x="5965942" y="1139529"/>
            <a:chExt cx="5786622" cy="4891996"/>
          </a:xfrm>
        </p:grpSpPr>
        <p:grpSp>
          <p:nvGrpSpPr>
            <p:cNvPr id="20" name="Group 19">
              <a:extLst>
                <a:ext uri="{FF2B5EF4-FFF2-40B4-BE49-F238E27FC236}">
                  <a16:creationId xmlns:a16="http://schemas.microsoft.com/office/drawing/2014/main" id="{1BE63167-CC89-6D01-9700-D445EB689891}"/>
                </a:ext>
              </a:extLst>
            </p:cNvPr>
            <p:cNvGrpSpPr/>
            <p:nvPr/>
          </p:nvGrpSpPr>
          <p:grpSpPr>
            <a:xfrm>
              <a:off x="6919398" y="1250875"/>
              <a:ext cx="4833166" cy="4623965"/>
              <a:chOff x="6929424" y="1411296"/>
              <a:chExt cx="4833166" cy="4623965"/>
            </a:xfrm>
          </p:grpSpPr>
          <p:grpSp>
            <p:nvGrpSpPr>
              <p:cNvPr id="25" name="Group 24">
                <a:extLst>
                  <a:ext uri="{FF2B5EF4-FFF2-40B4-BE49-F238E27FC236}">
                    <a16:creationId xmlns:a16="http://schemas.microsoft.com/office/drawing/2014/main" id="{32A95C66-FD08-90BA-3FD8-7BD166A52DC4}"/>
                  </a:ext>
                </a:extLst>
              </p:cNvPr>
              <p:cNvGrpSpPr/>
              <p:nvPr/>
            </p:nvGrpSpPr>
            <p:grpSpPr>
              <a:xfrm>
                <a:off x="6940522" y="1411296"/>
                <a:ext cx="4820946" cy="4623965"/>
                <a:chOff x="7471908" y="1246309"/>
                <a:chExt cx="4319626" cy="4593887"/>
              </a:xfrm>
            </p:grpSpPr>
            <p:sp>
              <p:nvSpPr>
                <p:cNvPr id="30" name="Rectangle 3">
                  <a:extLst>
                    <a:ext uri="{FF2B5EF4-FFF2-40B4-BE49-F238E27FC236}">
                      <a16:creationId xmlns:a16="http://schemas.microsoft.com/office/drawing/2014/main" id="{01FF2043-C359-49E0-1D75-3CE917566C1F}"/>
                    </a:ext>
                  </a:extLst>
                </p:cNvPr>
                <p:cNvSpPr/>
                <p:nvPr/>
              </p:nvSpPr>
              <p:spPr>
                <a:xfrm>
                  <a:off x="7471908" y="1246309"/>
                  <a:ext cx="4299574" cy="800895"/>
                </a:xfrm>
                <a:prstGeom prst="roundRect">
                  <a:avLst/>
                </a:prstGeom>
                <a:solidFill>
                  <a:schemeClr val="tx2"/>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1">
                  <a:extLst>
                    <a:ext uri="{FF2B5EF4-FFF2-40B4-BE49-F238E27FC236}">
                      <a16:creationId xmlns:a16="http://schemas.microsoft.com/office/drawing/2014/main" id="{C70E303F-04DE-6154-11FB-81D9DFC2C0D5}"/>
                    </a:ext>
                  </a:extLst>
                </p:cNvPr>
                <p:cNvSpPr/>
                <p:nvPr/>
              </p:nvSpPr>
              <p:spPr>
                <a:xfrm>
                  <a:off x="7471908" y="2512669"/>
                  <a:ext cx="4309600" cy="841001"/>
                </a:xfrm>
                <a:prstGeom prst="roundRect">
                  <a:avLst/>
                </a:prstGeom>
                <a:solidFill>
                  <a:schemeClr val="tx2"/>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9">
                  <a:extLst>
                    <a:ext uri="{FF2B5EF4-FFF2-40B4-BE49-F238E27FC236}">
                      <a16:creationId xmlns:a16="http://schemas.microsoft.com/office/drawing/2014/main" id="{9604EA1B-8904-2217-A5B3-7C8C412A2A7E}"/>
                    </a:ext>
                  </a:extLst>
                </p:cNvPr>
                <p:cNvSpPr/>
                <p:nvPr/>
              </p:nvSpPr>
              <p:spPr>
                <a:xfrm>
                  <a:off x="7481934" y="3732835"/>
                  <a:ext cx="4299574" cy="800895"/>
                </a:xfrm>
                <a:prstGeom prst="roundRect">
                  <a:avLst/>
                </a:prstGeom>
                <a:solidFill>
                  <a:schemeClr val="tx2"/>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0">
                  <a:extLst>
                    <a:ext uri="{FF2B5EF4-FFF2-40B4-BE49-F238E27FC236}">
                      <a16:creationId xmlns:a16="http://schemas.microsoft.com/office/drawing/2014/main" id="{C2C6DCFF-7272-93A5-0863-274506AB3F1D}"/>
                    </a:ext>
                  </a:extLst>
                </p:cNvPr>
                <p:cNvSpPr/>
                <p:nvPr/>
              </p:nvSpPr>
              <p:spPr>
                <a:xfrm>
                  <a:off x="7481934" y="4999195"/>
                  <a:ext cx="4309600" cy="841001"/>
                </a:xfrm>
                <a:prstGeom prst="roundRect">
                  <a:avLst/>
                </a:prstGeom>
                <a:solidFill>
                  <a:schemeClr val="tx2"/>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Box 25">
                <a:extLst>
                  <a:ext uri="{FF2B5EF4-FFF2-40B4-BE49-F238E27FC236}">
                    <a16:creationId xmlns:a16="http://schemas.microsoft.com/office/drawing/2014/main" id="{CB5C5759-F5A6-37E1-A848-5B63CD982946}"/>
                  </a:ext>
                </a:extLst>
              </p:cNvPr>
              <p:cNvSpPr txBox="1"/>
              <p:nvPr/>
            </p:nvSpPr>
            <p:spPr>
              <a:xfrm>
                <a:off x="6939450" y="1419589"/>
                <a:ext cx="482314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t>Detailed report about the conversations with judges</a:t>
                </a:r>
              </a:p>
            </p:txBody>
          </p:sp>
          <p:sp>
            <p:nvSpPr>
              <p:cNvPr id="27" name="TextBox 26">
                <a:extLst>
                  <a:ext uri="{FF2B5EF4-FFF2-40B4-BE49-F238E27FC236}">
                    <a16:creationId xmlns:a16="http://schemas.microsoft.com/office/drawing/2014/main" id="{D9536709-992A-10AF-CB0A-DEA5DEDAC73F}"/>
                  </a:ext>
                </a:extLst>
              </p:cNvPr>
              <p:cNvSpPr txBox="1"/>
              <p:nvPr/>
            </p:nvSpPr>
            <p:spPr>
              <a:xfrm>
                <a:off x="6939450" y="2708838"/>
                <a:ext cx="482314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t>Identification of common concerns and workflows that need change</a:t>
                </a:r>
                <a:endParaRPr lang="en-US"/>
              </a:p>
            </p:txBody>
          </p:sp>
          <p:sp>
            <p:nvSpPr>
              <p:cNvPr id="28" name="TextBox 27">
                <a:extLst>
                  <a:ext uri="{FF2B5EF4-FFF2-40B4-BE49-F238E27FC236}">
                    <a16:creationId xmlns:a16="http://schemas.microsoft.com/office/drawing/2014/main" id="{81FD8837-55A3-C951-ED8F-0F2ED17691EA}"/>
                  </a:ext>
                </a:extLst>
              </p:cNvPr>
              <p:cNvSpPr txBox="1"/>
              <p:nvPr/>
            </p:nvSpPr>
            <p:spPr>
              <a:xfrm>
                <a:off x="6939450" y="3923755"/>
                <a:ext cx="482314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t>Understanding the expectations from a good AI tool</a:t>
                </a:r>
              </a:p>
            </p:txBody>
          </p:sp>
          <p:sp>
            <p:nvSpPr>
              <p:cNvPr id="29" name="TextBox 28">
                <a:extLst>
                  <a:ext uri="{FF2B5EF4-FFF2-40B4-BE49-F238E27FC236}">
                    <a16:creationId xmlns:a16="http://schemas.microsoft.com/office/drawing/2014/main" id="{48BA31F8-1EF9-15EF-627F-D58E41C0E954}"/>
                  </a:ext>
                </a:extLst>
              </p:cNvPr>
              <p:cNvSpPr txBox="1"/>
              <p:nvPr/>
            </p:nvSpPr>
            <p:spPr>
              <a:xfrm>
                <a:off x="6929424" y="5202976"/>
                <a:ext cx="482314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t>System Designs for AI Implementation in the future</a:t>
                </a:r>
              </a:p>
            </p:txBody>
          </p:sp>
        </p:grpSp>
        <p:cxnSp>
          <p:nvCxnSpPr>
            <p:cNvPr id="21" name="Straight Arrow Connector 20">
              <a:extLst>
                <a:ext uri="{FF2B5EF4-FFF2-40B4-BE49-F238E27FC236}">
                  <a16:creationId xmlns:a16="http://schemas.microsoft.com/office/drawing/2014/main" id="{15C765E5-F866-31AB-33AC-E0A8B31CC4ED}"/>
                </a:ext>
              </a:extLst>
            </p:cNvPr>
            <p:cNvCxnSpPr/>
            <p:nvPr/>
          </p:nvCxnSpPr>
          <p:spPr>
            <a:xfrm>
              <a:off x="6728548" y="1139529"/>
              <a:ext cx="22488" cy="4891996"/>
            </a:xfrm>
            <a:prstGeom prst="straightConnector1">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Arrow: Right 22">
              <a:extLst>
                <a:ext uri="{FF2B5EF4-FFF2-40B4-BE49-F238E27FC236}">
                  <a16:creationId xmlns:a16="http://schemas.microsoft.com/office/drawing/2014/main" id="{0C34C8F5-54B0-5F19-7C72-B308E6AFBFAA}"/>
                </a:ext>
              </a:extLst>
            </p:cNvPr>
            <p:cNvSpPr/>
            <p:nvPr/>
          </p:nvSpPr>
          <p:spPr>
            <a:xfrm>
              <a:off x="5965942" y="2063718"/>
              <a:ext cx="637139" cy="44889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9BC7AC2E-23F2-824C-5EDC-2210E768996C}"/>
                </a:ext>
              </a:extLst>
            </p:cNvPr>
            <p:cNvSpPr/>
            <p:nvPr/>
          </p:nvSpPr>
          <p:spPr>
            <a:xfrm>
              <a:off x="5965942" y="4553633"/>
              <a:ext cx="637139" cy="44889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998280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D1C905-81A9-9554-543E-B315A9802B66}"/>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91C16C92-C63D-8B17-A50C-F92A3DD23B54}"/>
              </a:ext>
            </a:extLst>
          </p:cNvPr>
          <p:cNvSpPr/>
          <p:nvPr/>
        </p:nvSpPr>
        <p:spPr>
          <a:xfrm>
            <a:off x="444772" y="-2575"/>
            <a:ext cx="11305149" cy="95134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76575DF3-1992-0C25-4ABE-19D4D9B5DE2A}"/>
              </a:ext>
            </a:extLst>
          </p:cNvPr>
          <p:cNvSpPr>
            <a:spLocks noGrp="1"/>
          </p:cNvSpPr>
          <p:nvPr>
            <p:ph type="dt" sz="half" idx="10"/>
          </p:nvPr>
        </p:nvSpPr>
        <p:spPr/>
        <p:txBody>
          <a:bodyPr/>
          <a:lstStyle/>
          <a:p>
            <a:fld id="{D47A9A36-4EB0-BF46-AE48-7CDA251B954B}" type="datetime1">
              <a:rPr lang="en-US" smtClean="0"/>
              <a:t>5/23/2025</a:t>
            </a:fld>
            <a:endParaRPr lang="en-US"/>
          </a:p>
        </p:txBody>
      </p:sp>
      <p:sp>
        <p:nvSpPr>
          <p:cNvPr id="6" name="Slide Number Placeholder 5">
            <a:extLst>
              <a:ext uri="{FF2B5EF4-FFF2-40B4-BE49-F238E27FC236}">
                <a16:creationId xmlns:a16="http://schemas.microsoft.com/office/drawing/2014/main" id="{0F193A57-2E40-5715-00B3-86630D5589FA}"/>
              </a:ext>
            </a:extLst>
          </p:cNvPr>
          <p:cNvSpPr>
            <a:spLocks noGrp="1"/>
          </p:cNvSpPr>
          <p:nvPr>
            <p:ph type="sldNum" sz="quarter" idx="12"/>
          </p:nvPr>
        </p:nvSpPr>
        <p:spPr/>
        <p:txBody>
          <a:bodyPr/>
          <a:lstStyle/>
          <a:p>
            <a:fld id="{8A7A6979-0714-4377-B894-6BE4C2D6E202}" type="slidenum">
              <a:rPr lang="en-US" smtClean="0"/>
              <a:pPr/>
              <a:t>37</a:t>
            </a:fld>
            <a:endParaRPr lang="en-US"/>
          </a:p>
        </p:txBody>
      </p:sp>
      <p:sp>
        <p:nvSpPr>
          <p:cNvPr id="2" name="Title 1">
            <a:extLst>
              <a:ext uri="{FF2B5EF4-FFF2-40B4-BE49-F238E27FC236}">
                <a16:creationId xmlns:a16="http://schemas.microsoft.com/office/drawing/2014/main" id="{3C610F26-3CE7-B2A2-54CA-21C970BF58E6}"/>
              </a:ext>
            </a:extLst>
          </p:cNvPr>
          <p:cNvSpPr>
            <a:spLocks noGrp="1"/>
          </p:cNvSpPr>
          <p:nvPr>
            <p:ph type="ctrTitle"/>
          </p:nvPr>
        </p:nvSpPr>
        <p:spPr>
          <a:xfrm>
            <a:off x="974045" y="198905"/>
            <a:ext cx="9351994" cy="1218795"/>
          </a:xfrm>
        </p:spPr>
        <p:txBody>
          <a:bodyPr/>
          <a:lstStyle/>
          <a:p>
            <a:r>
              <a:rPr lang="en-US" sz="4400">
                <a:latin typeface="Franklin Gothic Book"/>
              </a:rPr>
              <a:t>AI Detection Guidelines – Next Steps</a:t>
            </a:r>
            <a:endParaRPr lang="en-US" sz="4400"/>
          </a:p>
        </p:txBody>
      </p:sp>
      <p:grpSp>
        <p:nvGrpSpPr>
          <p:cNvPr id="15" name="Group 14">
            <a:extLst>
              <a:ext uri="{FF2B5EF4-FFF2-40B4-BE49-F238E27FC236}">
                <a16:creationId xmlns:a16="http://schemas.microsoft.com/office/drawing/2014/main" id="{8DB3BCDB-5F65-95C5-0E3F-572A880CC721}"/>
              </a:ext>
            </a:extLst>
          </p:cNvPr>
          <p:cNvGrpSpPr/>
          <p:nvPr/>
        </p:nvGrpSpPr>
        <p:grpSpPr>
          <a:xfrm>
            <a:off x="503449" y="1132378"/>
            <a:ext cx="11233545" cy="4598293"/>
            <a:chOff x="493423" y="1132378"/>
            <a:chExt cx="11233545" cy="4598293"/>
          </a:xfrm>
        </p:grpSpPr>
        <p:sp>
          <p:nvSpPr>
            <p:cNvPr id="4" name="Rectangle 17">
              <a:extLst>
                <a:ext uri="{FF2B5EF4-FFF2-40B4-BE49-F238E27FC236}">
                  <a16:creationId xmlns:a16="http://schemas.microsoft.com/office/drawing/2014/main" id="{5443AB9A-4632-0A7D-4472-8681138F48B3}"/>
                </a:ext>
              </a:extLst>
            </p:cNvPr>
            <p:cNvSpPr/>
            <p:nvPr/>
          </p:nvSpPr>
          <p:spPr>
            <a:xfrm>
              <a:off x="512443" y="1143111"/>
              <a:ext cx="3317376" cy="4587560"/>
            </a:xfrm>
            <a:prstGeom prst="roundRect">
              <a:avLst/>
            </a:prstGeom>
            <a:solidFill>
              <a:schemeClr val="accent1">
                <a:lumMod val="20000"/>
                <a:lumOff val="80000"/>
              </a:schemeClr>
            </a:solid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7">
              <a:extLst>
                <a:ext uri="{FF2B5EF4-FFF2-40B4-BE49-F238E27FC236}">
                  <a16:creationId xmlns:a16="http://schemas.microsoft.com/office/drawing/2014/main" id="{BA11C83A-7539-8404-6933-C02358C655FB}"/>
                </a:ext>
              </a:extLst>
            </p:cNvPr>
            <p:cNvSpPr/>
            <p:nvPr/>
          </p:nvSpPr>
          <p:spPr>
            <a:xfrm>
              <a:off x="4464789" y="1143111"/>
              <a:ext cx="3317376" cy="4587560"/>
            </a:xfrm>
            <a:prstGeom prst="roundRect">
              <a:avLst/>
            </a:prstGeom>
            <a:solidFill>
              <a:schemeClr val="accent1">
                <a:lumMod val="20000"/>
                <a:lumOff val="80000"/>
              </a:schemeClr>
            </a:solid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7">
              <a:extLst>
                <a:ext uri="{FF2B5EF4-FFF2-40B4-BE49-F238E27FC236}">
                  <a16:creationId xmlns:a16="http://schemas.microsoft.com/office/drawing/2014/main" id="{5918D05E-C6C8-BCC9-9E31-D07A659B29F4}"/>
                </a:ext>
              </a:extLst>
            </p:cNvPr>
            <p:cNvSpPr/>
            <p:nvPr/>
          </p:nvSpPr>
          <p:spPr>
            <a:xfrm>
              <a:off x="8379288" y="1132378"/>
              <a:ext cx="3317376" cy="4587560"/>
            </a:xfrm>
            <a:prstGeom prst="roundRect">
              <a:avLst/>
            </a:prstGeom>
            <a:solidFill>
              <a:schemeClr val="accent1">
                <a:lumMod val="20000"/>
                <a:lumOff val="80000"/>
              </a:schemeClr>
            </a:solid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39C00AC-53C0-EF54-1FBC-D7545A8D97C6}"/>
                </a:ext>
              </a:extLst>
            </p:cNvPr>
            <p:cNvSpPr txBox="1"/>
            <p:nvPr/>
          </p:nvSpPr>
          <p:spPr>
            <a:xfrm>
              <a:off x="493423" y="1350452"/>
              <a:ext cx="333280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latin typeface="Franklin Gothic Medium"/>
                  <a:ea typeface="Calibri"/>
                  <a:cs typeface="Calibri"/>
                </a:rPr>
                <a:t>Phase 1 – Zero to One</a:t>
              </a:r>
            </a:p>
          </p:txBody>
        </p:sp>
        <p:sp>
          <p:nvSpPr>
            <p:cNvPr id="10" name="TextBox 9">
              <a:extLst>
                <a:ext uri="{FF2B5EF4-FFF2-40B4-BE49-F238E27FC236}">
                  <a16:creationId xmlns:a16="http://schemas.microsoft.com/office/drawing/2014/main" id="{48C54EE6-CAD4-D034-3377-1A0C9D86D50A}"/>
                </a:ext>
              </a:extLst>
            </p:cNvPr>
            <p:cNvSpPr txBox="1"/>
            <p:nvPr/>
          </p:nvSpPr>
          <p:spPr>
            <a:xfrm>
              <a:off x="4443792" y="1350452"/>
              <a:ext cx="333280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latin typeface="Franklin Gothic Medium"/>
                  <a:ea typeface="Calibri"/>
                  <a:cs typeface="Calibri"/>
                </a:rPr>
                <a:t>Phase 2 – One to Ten</a:t>
              </a:r>
            </a:p>
          </p:txBody>
        </p:sp>
        <p:sp>
          <p:nvSpPr>
            <p:cNvPr id="11" name="TextBox 10">
              <a:extLst>
                <a:ext uri="{FF2B5EF4-FFF2-40B4-BE49-F238E27FC236}">
                  <a16:creationId xmlns:a16="http://schemas.microsoft.com/office/drawing/2014/main" id="{E953400D-FE8E-F3C5-A314-36E55C6B7E66}"/>
                </a:ext>
              </a:extLst>
            </p:cNvPr>
            <p:cNvSpPr txBox="1"/>
            <p:nvPr/>
          </p:nvSpPr>
          <p:spPr>
            <a:xfrm>
              <a:off x="8213686" y="1149927"/>
              <a:ext cx="3513282" cy="11380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latin typeface="Franklin Gothic Medium"/>
                  <a:ea typeface="Calibri"/>
                  <a:cs typeface="Calibri"/>
                </a:rPr>
                <a:t>Phase 3 – Ten to Hundred</a:t>
              </a:r>
            </a:p>
            <a:p>
              <a:pPr algn="ctr"/>
              <a:endParaRPr lang="en-US">
                <a:latin typeface="Franklin Gothic Medium"/>
                <a:ea typeface="Calibri"/>
                <a:cs typeface="Calibri"/>
              </a:endParaRPr>
            </a:p>
          </p:txBody>
        </p:sp>
        <p:sp>
          <p:nvSpPr>
            <p:cNvPr id="12" name="TextBox 11">
              <a:extLst>
                <a:ext uri="{FF2B5EF4-FFF2-40B4-BE49-F238E27FC236}">
                  <a16:creationId xmlns:a16="http://schemas.microsoft.com/office/drawing/2014/main" id="{C192C005-C637-5ED0-5572-1C31A67DEAAC}"/>
                </a:ext>
              </a:extLst>
            </p:cNvPr>
            <p:cNvSpPr txBox="1"/>
            <p:nvPr/>
          </p:nvSpPr>
          <p:spPr>
            <a:xfrm>
              <a:off x="671672" y="2071767"/>
              <a:ext cx="2997451"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t>Market Analysis – Available Tools</a:t>
              </a:r>
            </a:p>
            <a:p>
              <a:pPr marL="285750" indent="-285750">
                <a:buFont typeface="Arial"/>
                <a:buChar char="•"/>
              </a:pPr>
              <a:r>
                <a:rPr lang="en-US" sz="2000"/>
                <a:t>Guidelines &amp; Instruction</a:t>
              </a:r>
            </a:p>
            <a:p>
              <a:pPr marL="285750" indent="-285750">
                <a:buFont typeface="Arial"/>
                <a:buChar char="•"/>
              </a:pPr>
              <a:r>
                <a:rPr lang="en-US" sz="2000"/>
                <a:t>Hierarchy of Detection Tools</a:t>
              </a:r>
            </a:p>
            <a:p>
              <a:pPr marL="742950" lvl="1" indent="-285750">
                <a:buFont typeface="Courier New"/>
                <a:buChar char="o"/>
              </a:pPr>
              <a:r>
                <a:rPr lang="en-US" sz="2000"/>
                <a:t>Cost</a:t>
              </a:r>
            </a:p>
            <a:p>
              <a:pPr marL="742950" lvl="1" indent="-285750">
                <a:buFont typeface="Courier New"/>
                <a:buChar char="o"/>
              </a:pPr>
              <a:r>
                <a:rPr lang="en-US" sz="2000"/>
                <a:t>Transparency</a:t>
              </a:r>
            </a:p>
            <a:p>
              <a:pPr marL="742950" lvl="1" indent="-285750">
                <a:buFont typeface="Courier New"/>
                <a:buChar char="o"/>
              </a:pPr>
              <a:r>
                <a:rPr lang="en-US" sz="2000"/>
                <a:t>Accuracy</a:t>
              </a:r>
            </a:p>
            <a:p>
              <a:pPr marL="742950" lvl="1" indent="-285750">
                <a:buFont typeface="Courier New"/>
                <a:buChar char="o"/>
              </a:pPr>
              <a:r>
                <a:rPr lang="en-US" sz="2000"/>
                <a:t>Reliability</a:t>
              </a:r>
            </a:p>
          </p:txBody>
        </p:sp>
        <p:sp>
          <p:nvSpPr>
            <p:cNvPr id="13" name="TextBox 12">
              <a:extLst>
                <a:ext uri="{FF2B5EF4-FFF2-40B4-BE49-F238E27FC236}">
                  <a16:creationId xmlns:a16="http://schemas.microsoft.com/office/drawing/2014/main" id="{16A3C8B2-4B5D-FC85-6A2A-01C5D2F71210}"/>
                </a:ext>
              </a:extLst>
            </p:cNvPr>
            <p:cNvSpPr txBox="1"/>
            <p:nvPr/>
          </p:nvSpPr>
          <p:spPr>
            <a:xfrm>
              <a:off x="4612014" y="2091820"/>
              <a:ext cx="2997451"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t>Use of available AI Tools for Detection</a:t>
              </a:r>
            </a:p>
            <a:p>
              <a:pPr marL="285750" indent="-285750">
                <a:buFont typeface="Arial"/>
                <a:buChar char="•"/>
              </a:pPr>
              <a:r>
                <a:rPr lang="en-US" sz="2000"/>
                <a:t>Assessment, Performance &amp; Integration testing for Cloud based AI Detection Tools</a:t>
              </a:r>
            </a:p>
            <a:p>
              <a:pPr marL="285750" indent="-285750">
                <a:buFont typeface="Arial"/>
                <a:buChar char="•"/>
              </a:pPr>
              <a:r>
                <a:rPr lang="en-US" sz="2000"/>
                <a:t>Top Choices,</a:t>
              </a:r>
            </a:p>
            <a:p>
              <a:pPr marL="742950" lvl="1" indent="-285750">
                <a:buFont typeface="Courier New"/>
                <a:buChar char="o"/>
              </a:pPr>
              <a:r>
                <a:rPr lang="en-US" sz="2000"/>
                <a:t>Azure Sentinel</a:t>
              </a:r>
            </a:p>
            <a:p>
              <a:pPr marL="742950" lvl="1" indent="-285750">
                <a:buFont typeface="Courier New"/>
                <a:buChar char="o"/>
              </a:pPr>
              <a:r>
                <a:rPr lang="en-US" sz="2000"/>
                <a:t>AWS </a:t>
              </a:r>
              <a:r>
                <a:rPr lang="en-US" sz="2000" err="1"/>
                <a:t>Rekognition</a:t>
              </a:r>
            </a:p>
            <a:p>
              <a:pPr marL="285750" indent="-285750">
                <a:buFont typeface="Arial"/>
                <a:buChar char="•"/>
              </a:pPr>
              <a:endParaRPr lang="en-US" sz="2000"/>
            </a:p>
          </p:txBody>
        </p:sp>
        <p:sp>
          <p:nvSpPr>
            <p:cNvPr id="14" name="TextBox 13">
              <a:extLst>
                <a:ext uri="{FF2B5EF4-FFF2-40B4-BE49-F238E27FC236}">
                  <a16:creationId xmlns:a16="http://schemas.microsoft.com/office/drawing/2014/main" id="{C4946414-7D00-8CFC-4F10-8903DFA00D8E}"/>
                </a:ext>
              </a:extLst>
            </p:cNvPr>
            <p:cNvSpPr txBox="1"/>
            <p:nvPr/>
          </p:nvSpPr>
          <p:spPr>
            <a:xfrm>
              <a:off x="8592460" y="2011609"/>
              <a:ext cx="2997451"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t>Deployment of Cloud Based AI Detection </a:t>
              </a:r>
            </a:p>
            <a:p>
              <a:pPr marL="285750" indent="-285750">
                <a:buFont typeface="Arial"/>
                <a:buChar char="•"/>
              </a:pPr>
              <a:r>
                <a:rPr lang="en-US" sz="2000"/>
                <a:t>Increased control over limits, transparency, granularity </a:t>
              </a:r>
              <a:r>
                <a:rPr lang="en-US" sz="2000" err="1"/>
                <a:t>etc</a:t>
              </a:r>
            </a:p>
            <a:p>
              <a:pPr marL="285750" indent="-285750">
                <a:buFont typeface="Arial"/>
                <a:buChar char="•"/>
              </a:pPr>
              <a:r>
                <a:rPr lang="en-US" sz="2000"/>
                <a:t>Design and development of In - House algorithms for AI Detection</a:t>
              </a:r>
            </a:p>
            <a:p>
              <a:pPr marL="285750" indent="-285750">
                <a:buFont typeface="Arial"/>
                <a:buChar char="•"/>
              </a:pPr>
              <a:r>
                <a:rPr lang="en-US" sz="2000"/>
                <a:t>Mixed Use – Cloud + Native Algorithms</a:t>
              </a:r>
            </a:p>
          </p:txBody>
        </p:sp>
      </p:grpSp>
    </p:spTree>
    <p:extLst>
      <p:ext uri="{BB962C8B-B14F-4D97-AF65-F5344CB8AC3E}">
        <p14:creationId xmlns:p14="http://schemas.microsoft.com/office/powerpoint/2010/main" val="1699644734"/>
      </p:ext>
    </p:extLst>
  </p:cSld>
  <p:clrMapOvr>
    <a:masterClrMapping/>
  </p:clrMapOvr>
  <p:extLst>
    <p:ext uri="{6950BFC3-D8DA-4A85-94F7-54DA5524770B}">
      <p188:commentRel xmlns:p188="http://schemas.microsoft.com/office/powerpoint/2018/8/main" r:id="rId2"/>
    </p:ext>
  </p:extLs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7CDC91F-D000-2B04-426E-34E004B8DD5C}"/>
            </a:ext>
          </a:extLst>
        </p:cNvPr>
        <p:cNvGrpSpPr/>
        <p:nvPr/>
      </p:nvGrpSpPr>
      <p:grpSpPr>
        <a:xfrm>
          <a:off x="0" y="0"/>
          <a:ext cx="0" cy="0"/>
          <a:chOff x="0" y="0"/>
          <a:chExt cx="0" cy="0"/>
        </a:xfrm>
      </p:grpSpPr>
      <p:sp>
        <p:nvSpPr>
          <p:cNvPr id="5" name="Date Placeholder 4">
            <a:extLst>
              <a:ext uri="{FF2B5EF4-FFF2-40B4-BE49-F238E27FC236}">
                <a16:creationId xmlns:a16="http://schemas.microsoft.com/office/drawing/2014/main" id="{2506CD1E-DA29-8085-C4A6-93B3315AD798}"/>
              </a:ext>
            </a:extLst>
          </p:cNvPr>
          <p:cNvSpPr>
            <a:spLocks noGrp="1"/>
          </p:cNvSpPr>
          <p:nvPr>
            <p:ph type="dt" sz="half" idx="10"/>
          </p:nvPr>
        </p:nvSpPr>
        <p:spPr/>
        <p:txBody>
          <a:bodyPr/>
          <a:lstStyle/>
          <a:p>
            <a:fld id="{D47A9A36-4EB0-BF46-AE48-7CDA251B954B}" type="datetime1">
              <a:rPr lang="en-US" smtClean="0"/>
              <a:t>5/23/2025</a:t>
            </a:fld>
            <a:endParaRPr lang="en-US"/>
          </a:p>
        </p:txBody>
      </p:sp>
      <p:sp>
        <p:nvSpPr>
          <p:cNvPr id="6" name="Slide Number Placeholder 5">
            <a:extLst>
              <a:ext uri="{FF2B5EF4-FFF2-40B4-BE49-F238E27FC236}">
                <a16:creationId xmlns:a16="http://schemas.microsoft.com/office/drawing/2014/main" id="{FF7CB2EA-8F39-75D3-66C0-7338F4911748}"/>
              </a:ext>
            </a:extLst>
          </p:cNvPr>
          <p:cNvSpPr>
            <a:spLocks noGrp="1"/>
          </p:cNvSpPr>
          <p:nvPr>
            <p:ph type="sldNum" sz="quarter" idx="12"/>
          </p:nvPr>
        </p:nvSpPr>
        <p:spPr/>
        <p:txBody>
          <a:bodyPr/>
          <a:lstStyle/>
          <a:p>
            <a:fld id="{8A7A6979-0714-4377-B894-6BE4C2D6E202}" type="slidenum">
              <a:rPr lang="en-US" smtClean="0"/>
              <a:pPr/>
              <a:t>38</a:t>
            </a:fld>
            <a:endParaRPr lang="en-US"/>
          </a:p>
        </p:txBody>
      </p:sp>
      <p:sp>
        <p:nvSpPr>
          <p:cNvPr id="4" name="Rectangle 3">
            <a:extLst>
              <a:ext uri="{FF2B5EF4-FFF2-40B4-BE49-F238E27FC236}">
                <a16:creationId xmlns:a16="http://schemas.microsoft.com/office/drawing/2014/main" id="{A50626C2-BCFC-FF6B-3970-EA8E36449D97}"/>
              </a:ext>
            </a:extLst>
          </p:cNvPr>
          <p:cNvSpPr/>
          <p:nvPr/>
        </p:nvSpPr>
        <p:spPr>
          <a:xfrm>
            <a:off x="2134424" y="2415946"/>
            <a:ext cx="7826454" cy="101760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903453A-F175-787C-F660-73AA030AD63E}"/>
              </a:ext>
            </a:extLst>
          </p:cNvPr>
          <p:cNvSpPr>
            <a:spLocks noGrp="1"/>
          </p:cNvSpPr>
          <p:nvPr>
            <p:ph type="subTitle" idx="1"/>
          </p:nvPr>
        </p:nvSpPr>
        <p:spPr>
          <a:xfrm>
            <a:off x="2648276" y="2584997"/>
            <a:ext cx="6895463" cy="738664"/>
          </a:xfrm>
        </p:spPr>
        <p:txBody>
          <a:bodyPr/>
          <a:lstStyle/>
          <a:p>
            <a:r>
              <a:rPr lang="en-US" sz="4800">
                <a:latin typeface="Impact"/>
              </a:rPr>
              <a:t>Appendix &amp; Glossary</a:t>
            </a:r>
            <a:endParaRPr lang="en-US" sz="4800">
              <a:solidFill>
                <a:srgbClr val="000000"/>
              </a:solidFill>
              <a:latin typeface="Impact"/>
            </a:endParaRPr>
          </a:p>
        </p:txBody>
      </p:sp>
    </p:spTree>
    <p:extLst>
      <p:ext uri="{BB962C8B-B14F-4D97-AF65-F5344CB8AC3E}">
        <p14:creationId xmlns:p14="http://schemas.microsoft.com/office/powerpoint/2010/main" val="24680642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FFB76CC8-9924-B26D-CD3D-30929F32C68D}"/>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CB605AFB-2216-B9CF-AAAB-5748FF1A8016}"/>
              </a:ext>
            </a:extLst>
          </p:cNvPr>
          <p:cNvSpPr/>
          <p:nvPr/>
        </p:nvSpPr>
        <p:spPr>
          <a:xfrm>
            <a:off x="444772" y="-2575"/>
            <a:ext cx="11305149" cy="95134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5C3BB555-6153-C69C-49A1-00B3881AF5A0}"/>
              </a:ext>
            </a:extLst>
          </p:cNvPr>
          <p:cNvSpPr>
            <a:spLocks noGrp="1"/>
          </p:cNvSpPr>
          <p:nvPr>
            <p:ph type="dt" sz="half" idx="10"/>
          </p:nvPr>
        </p:nvSpPr>
        <p:spPr/>
        <p:txBody>
          <a:bodyPr/>
          <a:lstStyle/>
          <a:p>
            <a:fld id="{D47A9A36-4EB0-BF46-AE48-7CDA251B954B}" type="datetime1">
              <a:rPr lang="en-US" smtClean="0"/>
              <a:t>5/23/2025</a:t>
            </a:fld>
            <a:endParaRPr lang="en-US"/>
          </a:p>
        </p:txBody>
      </p:sp>
      <p:sp>
        <p:nvSpPr>
          <p:cNvPr id="6" name="Slide Number Placeholder 5">
            <a:extLst>
              <a:ext uri="{FF2B5EF4-FFF2-40B4-BE49-F238E27FC236}">
                <a16:creationId xmlns:a16="http://schemas.microsoft.com/office/drawing/2014/main" id="{386131EA-7EA2-86D7-CCE4-E494E5C15E49}"/>
              </a:ext>
            </a:extLst>
          </p:cNvPr>
          <p:cNvSpPr>
            <a:spLocks noGrp="1"/>
          </p:cNvSpPr>
          <p:nvPr>
            <p:ph type="sldNum" sz="quarter" idx="12"/>
          </p:nvPr>
        </p:nvSpPr>
        <p:spPr/>
        <p:txBody>
          <a:bodyPr/>
          <a:lstStyle/>
          <a:p>
            <a:fld id="{8A7A6979-0714-4377-B894-6BE4C2D6E202}" type="slidenum">
              <a:rPr lang="en-US" smtClean="0"/>
              <a:pPr/>
              <a:t>39</a:t>
            </a:fld>
            <a:endParaRPr lang="en-US"/>
          </a:p>
        </p:txBody>
      </p:sp>
      <p:sp>
        <p:nvSpPr>
          <p:cNvPr id="2" name="Title 1">
            <a:extLst>
              <a:ext uri="{FF2B5EF4-FFF2-40B4-BE49-F238E27FC236}">
                <a16:creationId xmlns:a16="http://schemas.microsoft.com/office/drawing/2014/main" id="{DB0CE091-C339-DB13-2B76-323404E4C564}"/>
              </a:ext>
            </a:extLst>
          </p:cNvPr>
          <p:cNvSpPr>
            <a:spLocks noGrp="1"/>
          </p:cNvSpPr>
          <p:nvPr>
            <p:ph type="ctrTitle"/>
          </p:nvPr>
        </p:nvSpPr>
        <p:spPr>
          <a:xfrm>
            <a:off x="974045" y="198905"/>
            <a:ext cx="7988980" cy="498598"/>
          </a:xfrm>
        </p:spPr>
        <p:txBody>
          <a:bodyPr/>
          <a:lstStyle/>
          <a:p>
            <a:r>
              <a:rPr lang="en-US" sz="3600">
                <a:latin typeface="Franklin Gothic Book"/>
              </a:rPr>
              <a:t>Distribution of Work</a:t>
            </a:r>
            <a:endParaRPr lang="en-US"/>
          </a:p>
        </p:txBody>
      </p:sp>
      <p:graphicFrame>
        <p:nvGraphicFramePr>
          <p:cNvPr id="35" name="Table 34">
            <a:extLst>
              <a:ext uri="{FF2B5EF4-FFF2-40B4-BE49-F238E27FC236}">
                <a16:creationId xmlns:a16="http://schemas.microsoft.com/office/drawing/2014/main" id="{B04BD938-DDD3-2A76-667E-45C572F469C9}"/>
              </a:ext>
            </a:extLst>
          </p:cNvPr>
          <p:cNvGraphicFramePr>
            <a:graphicFrameLocks noGrp="1"/>
          </p:cNvGraphicFramePr>
          <p:nvPr>
            <p:extLst>
              <p:ext uri="{D42A27DB-BD31-4B8C-83A1-F6EECF244321}">
                <p14:modId xmlns:p14="http://schemas.microsoft.com/office/powerpoint/2010/main" val="1529474589"/>
              </p:ext>
            </p:extLst>
          </p:nvPr>
        </p:nvGraphicFramePr>
        <p:xfrm>
          <a:off x="443506" y="1119941"/>
          <a:ext cx="11304242" cy="4415701"/>
        </p:xfrm>
        <a:graphic>
          <a:graphicData uri="http://schemas.openxmlformats.org/drawingml/2006/table">
            <a:tbl>
              <a:tblPr firstRow="1" bandRow="1">
                <a:tableStyleId>{8799B23B-EC83-4686-B30A-512413B5E67A}</a:tableStyleId>
              </a:tblPr>
              <a:tblGrid>
                <a:gridCol w="1831587">
                  <a:extLst>
                    <a:ext uri="{9D8B030D-6E8A-4147-A177-3AD203B41FA5}">
                      <a16:colId xmlns:a16="http://schemas.microsoft.com/office/drawing/2014/main" val="3143483369"/>
                    </a:ext>
                  </a:extLst>
                </a:gridCol>
                <a:gridCol w="1655956">
                  <a:extLst>
                    <a:ext uri="{9D8B030D-6E8A-4147-A177-3AD203B41FA5}">
                      <a16:colId xmlns:a16="http://schemas.microsoft.com/office/drawing/2014/main" val="1329541804"/>
                    </a:ext>
                  </a:extLst>
                </a:gridCol>
                <a:gridCol w="1492869">
                  <a:extLst>
                    <a:ext uri="{9D8B030D-6E8A-4147-A177-3AD203B41FA5}">
                      <a16:colId xmlns:a16="http://schemas.microsoft.com/office/drawing/2014/main" val="240603062"/>
                    </a:ext>
                  </a:extLst>
                </a:gridCol>
                <a:gridCol w="1643410">
                  <a:extLst>
                    <a:ext uri="{9D8B030D-6E8A-4147-A177-3AD203B41FA5}">
                      <a16:colId xmlns:a16="http://schemas.microsoft.com/office/drawing/2014/main" val="114876378"/>
                    </a:ext>
                  </a:extLst>
                </a:gridCol>
                <a:gridCol w="1450636">
                  <a:extLst>
                    <a:ext uri="{9D8B030D-6E8A-4147-A177-3AD203B41FA5}">
                      <a16:colId xmlns:a16="http://schemas.microsoft.com/office/drawing/2014/main" val="4121936439"/>
                    </a:ext>
                  </a:extLst>
                </a:gridCol>
                <a:gridCol w="1614892">
                  <a:extLst>
                    <a:ext uri="{9D8B030D-6E8A-4147-A177-3AD203B41FA5}">
                      <a16:colId xmlns:a16="http://schemas.microsoft.com/office/drawing/2014/main" val="3238965024"/>
                    </a:ext>
                  </a:extLst>
                </a:gridCol>
                <a:gridCol w="1614892">
                  <a:extLst>
                    <a:ext uri="{9D8B030D-6E8A-4147-A177-3AD203B41FA5}">
                      <a16:colId xmlns:a16="http://schemas.microsoft.com/office/drawing/2014/main" val="1447659498"/>
                    </a:ext>
                  </a:extLst>
                </a:gridCol>
              </a:tblGrid>
              <a:tr h="840523">
                <a:tc>
                  <a:txBody>
                    <a:bodyPr/>
                    <a:lstStyle/>
                    <a:p>
                      <a:endParaRPr lang="en-US"/>
                    </a:p>
                  </a:txBody>
                  <a:tcPr/>
                </a:tc>
                <a:tc>
                  <a:txBody>
                    <a:bodyPr/>
                    <a:lstStyle/>
                    <a:p>
                      <a:pPr algn="ctr"/>
                      <a:r>
                        <a:rPr lang="en-US"/>
                        <a:t>Ayush Gupta</a:t>
                      </a:r>
                    </a:p>
                  </a:txBody>
                  <a:tcPr anchor="ctr"/>
                </a:tc>
                <a:tc>
                  <a:txBody>
                    <a:bodyPr/>
                    <a:lstStyle/>
                    <a:p>
                      <a:pPr algn="ctr"/>
                      <a:r>
                        <a:rPr lang="en-US"/>
                        <a:t>Saquib Hussain</a:t>
                      </a:r>
                    </a:p>
                  </a:txBody>
                  <a:tcPr anchor="ctr"/>
                </a:tc>
                <a:tc>
                  <a:txBody>
                    <a:bodyPr/>
                    <a:lstStyle/>
                    <a:p>
                      <a:pPr algn="ctr"/>
                      <a:r>
                        <a:rPr lang="en-US"/>
                        <a:t>Hugo </a:t>
                      </a:r>
                      <a:r>
                        <a:rPr lang="en-US" err="1"/>
                        <a:t>Biczek</a:t>
                      </a:r>
                    </a:p>
                  </a:txBody>
                  <a:tcPr anchor="ctr"/>
                </a:tc>
                <a:tc>
                  <a:txBody>
                    <a:bodyPr/>
                    <a:lstStyle/>
                    <a:p>
                      <a:pPr algn="ctr"/>
                      <a:r>
                        <a:rPr lang="en-US"/>
                        <a:t>Darshan Upadhyay</a:t>
                      </a:r>
                    </a:p>
                  </a:txBody>
                  <a:tcPr anchor="ctr"/>
                </a:tc>
                <a:tc>
                  <a:txBody>
                    <a:bodyPr/>
                    <a:lstStyle/>
                    <a:p>
                      <a:pPr algn="ctr"/>
                      <a:r>
                        <a:rPr lang="en-US"/>
                        <a:t>Nandini </a:t>
                      </a:r>
                      <a:r>
                        <a:rPr lang="en-US" err="1"/>
                        <a:t>Devalla</a:t>
                      </a:r>
                    </a:p>
                  </a:txBody>
                  <a:tcPr anchor="ctr"/>
                </a:tc>
                <a:tc>
                  <a:txBody>
                    <a:bodyPr/>
                    <a:lstStyle/>
                    <a:p>
                      <a:pPr algn="ctr"/>
                      <a:r>
                        <a:rPr lang="en-US"/>
                        <a:t>Shubham Gaddi</a:t>
                      </a:r>
                    </a:p>
                  </a:txBody>
                  <a:tcPr anchor="ctr"/>
                </a:tc>
                <a:extLst>
                  <a:ext uri="{0D108BD9-81ED-4DB2-BD59-A6C34878D82A}">
                    <a16:rowId xmlns:a16="http://schemas.microsoft.com/office/drawing/2014/main" val="1146039801"/>
                  </a:ext>
                </a:extLst>
              </a:tr>
              <a:tr h="1191726">
                <a:tc>
                  <a:txBody>
                    <a:bodyPr/>
                    <a:lstStyle/>
                    <a:p>
                      <a:pPr algn="ctr"/>
                      <a:r>
                        <a:rPr lang="en-US"/>
                        <a:t>Week 1</a:t>
                      </a:r>
                    </a:p>
                    <a:p>
                      <a:pPr lvl="0" algn="ctr">
                        <a:buNone/>
                      </a:pPr>
                      <a:r>
                        <a:rPr lang="en-US"/>
                        <a:t>(20/01 - 26/01)</a:t>
                      </a:r>
                    </a:p>
                  </a:txBody>
                  <a:tcPr anchor="ctr"/>
                </a:tc>
                <a:tc>
                  <a:txBody>
                    <a:bodyPr/>
                    <a:lstStyle/>
                    <a:p>
                      <a:r>
                        <a:rPr lang="en-US"/>
                        <a:t>INFORMS Registration, Slide Deck</a:t>
                      </a:r>
                    </a:p>
                  </a:txBody>
                  <a:tcPr/>
                </a:tc>
                <a:tc>
                  <a:txBody>
                    <a:bodyPr/>
                    <a:lstStyle/>
                    <a:p>
                      <a:pPr lvl="0">
                        <a:buNone/>
                      </a:pPr>
                      <a:r>
                        <a:rPr lang="en-US" sz="1800" b="0" i="0" u="none" strike="noStrike" noProof="0">
                          <a:solidFill>
                            <a:srgbClr val="000000"/>
                          </a:solidFill>
                          <a:latin typeface="Franklin Gothic Book"/>
                        </a:rPr>
                        <a:t>INFORMS Registration, Slide Deck</a:t>
                      </a:r>
                      <a:endParaRPr lang="en-US"/>
                    </a:p>
                  </a:txBody>
                  <a:tcPr/>
                </a:tc>
                <a:tc>
                  <a:txBody>
                    <a:bodyPr/>
                    <a:lstStyle/>
                    <a:p>
                      <a:pPr lvl="0">
                        <a:buNone/>
                      </a:pPr>
                      <a:r>
                        <a:rPr lang="en-US" sz="1800" b="0" i="0" u="none" strike="noStrike" noProof="0">
                          <a:solidFill>
                            <a:srgbClr val="000000"/>
                          </a:solidFill>
                          <a:latin typeface="Franklin Gothic Book"/>
                        </a:rPr>
                        <a:t>INFORMS Registration, Slide Deck</a:t>
                      </a:r>
                      <a:endParaRPr lang="en-US"/>
                    </a:p>
                  </a:txBody>
                  <a:tcPr/>
                </a:tc>
                <a:tc>
                  <a:txBody>
                    <a:bodyPr/>
                    <a:lstStyle/>
                    <a:p>
                      <a:pPr lvl="0">
                        <a:buNone/>
                      </a:pPr>
                      <a:r>
                        <a:rPr lang="en-US" sz="1800" b="0" i="0" u="none" strike="noStrike" noProof="0">
                          <a:solidFill>
                            <a:srgbClr val="000000"/>
                          </a:solidFill>
                          <a:latin typeface="Franklin Gothic Book"/>
                        </a:rPr>
                        <a:t>INFORMS Registration, Slide Deck</a:t>
                      </a:r>
                      <a:endParaRPr lang="en-US"/>
                    </a:p>
                  </a:txBody>
                  <a:tcPr/>
                </a:tc>
                <a:tc>
                  <a:txBody>
                    <a:bodyPr/>
                    <a:lstStyle/>
                    <a:p>
                      <a:pPr lvl="0">
                        <a:buNone/>
                      </a:pPr>
                      <a:r>
                        <a:rPr lang="en-US" sz="1800" b="0" i="0" u="none" strike="noStrike" noProof="0">
                          <a:solidFill>
                            <a:srgbClr val="000000"/>
                          </a:solidFill>
                          <a:latin typeface="Franklin Gothic Book"/>
                        </a:rPr>
                        <a:t>INFORMS Registration, Slide Deck</a:t>
                      </a:r>
                      <a:endParaRPr lang="en-US"/>
                    </a:p>
                  </a:txBody>
                  <a:tcPr/>
                </a:tc>
                <a:tc>
                  <a:txBody>
                    <a:bodyPr/>
                    <a:lstStyle/>
                    <a:p>
                      <a:pPr lvl="0">
                        <a:buNone/>
                      </a:pPr>
                      <a:r>
                        <a:rPr lang="en-US" sz="1800" b="0" i="0" u="none" strike="noStrike" noProof="0">
                          <a:solidFill>
                            <a:srgbClr val="000000"/>
                          </a:solidFill>
                          <a:latin typeface="Franklin Gothic Book"/>
                        </a:rPr>
                        <a:t>INFORMS Registration, Slide Deck</a:t>
                      </a:r>
                      <a:endParaRPr lang="en-US"/>
                    </a:p>
                  </a:txBody>
                  <a:tcPr/>
                </a:tc>
                <a:extLst>
                  <a:ext uri="{0D108BD9-81ED-4DB2-BD59-A6C34878D82A}">
                    <a16:rowId xmlns:a16="http://schemas.microsoft.com/office/drawing/2014/main" val="3874966989"/>
                  </a:ext>
                </a:extLst>
              </a:tr>
              <a:tr h="1191726">
                <a:tc>
                  <a:txBody>
                    <a:bodyPr/>
                    <a:lstStyle/>
                    <a:p>
                      <a:pPr lvl="0" algn="ctr">
                        <a:buNone/>
                      </a:pPr>
                      <a:r>
                        <a:rPr lang="en-US"/>
                        <a:t>Week 2</a:t>
                      </a:r>
                    </a:p>
                    <a:p>
                      <a:pPr lvl="0" algn="ctr">
                        <a:buNone/>
                      </a:pPr>
                      <a:r>
                        <a:rPr lang="en-US"/>
                        <a:t>(27/01 - 02/02)</a:t>
                      </a:r>
                    </a:p>
                  </a:txBody>
                  <a:tcPr anchor="ctr"/>
                </a:tc>
                <a:tc>
                  <a:txBody>
                    <a:bodyPr/>
                    <a:lstStyle/>
                    <a:p>
                      <a:r>
                        <a:rPr lang="en-US"/>
                        <a:t>Slide Deck</a:t>
                      </a:r>
                    </a:p>
                  </a:txBody>
                  <a:tcPr/>
                </a:tc>
                <a:tc>
                  <a:txBody>
                    <a:bodyPr/>
                    <a:lstStyle/>
                    <a:p>
                      <a:pPr lvl="0">
                        <a:buNone/>
                      </a:pPr>
                      <a:r>
                        <a:rPr lang="en-US" sz="1800" b="0" i="0" u="none" strike="noStrike" noProof="0">
                          <a:solidFill>
                            <a:srgbClr val="000000"/>
                          </a:solidFill>
                          <a:latin typeface="Franklin Gothic Book"/>
                        </a:rPr>
                        <a:t>Slide Deck</a:t>
                      </a:r>
                      <a:endParaRPr lang="en-US"/>
                    </a:p>
                  </a:txBody>
                  <a:tcPr/>
                </a:tc>
                <a:tc>
                  <a:txBody>
                    <a:bodyPr/>
                    <a:lstStyle/>
                    <a:p>
                      <a:r>
                        <a:rPr lang="en-US"/>
                        <a:t>Educational Packet</a:t>
                      </a:r>
                    </a:p>
                  </a:txBody>
                  <a:tcPr/>
                </a:tc>
                <a:tc>
                  <a:txBody>
                    <a:bodyPr/>
                    <a:lstStyle/>
                    <a:p>
                      <a:r>
                        <a:rPr lang="en-US"/>
                        <a:t>Educational Packet</a:t>
                      </a:r>
                    </a:p>
                  </a:txBody>
                  <a:tcPr/>
                </a:tc>
                <a:tc>
                  <a:txBody>
                    <a:bodyPr/>
                    <a:lstStyle/>
                    <a:p>
                      <a:pPr lvl="0">
                        <a:buNone/>
                      </a:pPr>
                      <a:r>
                        <a:rPr lang="en-US" sz="1800" b="0" i="0" u="none" strike="noStrike" noProof="0">
                          <a:solidFill>
                            <a:srgbClr val="000000"/>
                          </a:solidFill>
                          <a:latin typeface="Franklin Gothic Book"/>
                        </a:rPr>
                        <a:t>Educational Packet, Sentiment Analysis</a:t>
                      </a:r>
                    </a:p>
                  </a:txBody>
                  <a:tcPr/>
                </a:tc>
                <a:tc>
                  <a:txBody>
                    <a:bodyPr/>
                    <a:lstStyle/>
                    <a:p>
                      <a:r>
                        <a:rPr lang="en-US"/>
                        <a:t>Educational Packet, Judge Interview Questions</a:t>
                      </a:r>
                    </a:p>
                  </a:txBody>
                  <a:tcPr/>
                </a:tc>
                <a:extLst>
                  <a:ext uri="{0D108BD9-81ED-4DB2-BD59-A6C34878D82A}">
                    <a16:rowId xmlns:a16="http://schemas.microsoft.com/office/drawing/2014/main" val="1173158249"/>
                  </a:ext>
                </a:extLst>
              </a:tr>
              <a:tr h="1191726">
                <a:tc>
                  <a:txBody>
                    <a:bodyPr/>
                    <a:lstStyle/>
                    <a:p>
                      <a:pPr lvl="0" algn="ctr">
                        <a:buNone/>
                      </a:pPr>
                      <a:r>
                        <a:rPr lang="en-US"/>
                        <a:t>Week 3</a:t>
                      </a:r>
                    </a:p>
                    <a:p>
                      <a:pPr lvl="0" algn="ctr">
                        <a:buNone/>
                      </a:pPr>
                      <a:r>
                        <a:rPr lang="en-US"/>
                        <a:t>(03/02 - 09/02)</a:t>
                      </a:r>
                    </a:p>
                  </a:txBody>
                  <a:tcPr anchor="ctr"/>
                </a:tc>
                <a:tc>
                  <a:txBody>
                    <a:bodyPr/>
                    <a:lstStyle/>
                    <a:p>
                      <a:r>
                        <a:rPr lang="en-US"/>
                        <a:t>Slide Deck</a:t>
                      </a:r>
                    </a:p>
                  </a:txBody>
                  <a:tcPr/>
                </a:tc>
                <a:tc>
                  <a:txBody>
                    <a:bodyPr/>
                    <a:lstStyle/>
                    <a:p>
                      <a:r>
                        <a:rPr lang="en-US"/>
                        <a:t>Slide Deck</a:t>
                      </a:r>
                    </a:p>
                  </a:txBody>
                  <a:tcPr/>
                </a:tc>
                <a:tc>
                  <a:txBody>
                    <a:bodyPr/>
                    <a:lstStyle/>
                    <a:p>
                      <a:pPr lvl="0">
                        <a:buNone/>
                      </a:pPr>
                      <a:r>
                        <a:rPr lang="en-US" sz="1800" b="0" i="0" u="none" strike="noStrike" noProof="0">
                          <a:solidFill>
                            <a:srgbClr val="000000"/>
                          </a:solidFill>
                          <a:latin typeface="Franklin Gothic Book"/>
                        </a:rPr>
                        <a:t>Educational Packet</a:t>
                      </a:r>
                      <a:endParaRPr lang="en-US"/>
                    </a:p>
                  </a:txBody>
                  <a:tcPr/>
                </a:tc>
                <a:tc>
                  <a:txBody>
                    <a:bodyPr/>
                    <a:lstStyle/>
                    <a:p>
                      <a:r>
                        <a:rPr lang="en-US"/>
                        <a:t>Project Paper, AI Content Flagging</a:t>
                      </a:r>
                    </a:p>
                  </a:txBody>
                  <a:tcPr/>
                </a:tc>
                <a:tc>
                  <a:txBody>
                    <a:bodyPr/>
                    <a:lstStyle/>
                    <a:p>
                      <a:pPr lvl="0">
                        <a:buNone/>
                      </a:pPr>
                      <a:r>
                        <a:rPr lang="en-US" sz="1800" b="0" i="0" u="none" strike="noStrike" noProof="0">
                          <a:solidFill>
                            <a:srgbClr val="000000"/>
                          </a:solidFill>
                          <a:latin typeface="Franklin Gothic Book"/>
                        </a:rPr>
                        <a:t>Educational Packet</a:t>
                      </a:r>
                      <a:endParaRPr lang="en-US"/>
                    </a:p>
                  </a:txBody>
                  <a:tcPr/>
                </a:tc>
                <a:tc>
                  <a:txBody>
                    <a:bodyPr/>
                    <a:lstStyle/>
                    <a:p>
                      <a:r>
                        <a:rPr lang="en-US"/>
                        <a:t>Project Paper, Scheduling Interviews</a:t>
                      </a:r>
                    </a:p>
                  </a:txBody>
                  <a:tcPr/>
                </a:tc>
                <a:extLst>
                  <a:ext uri="{0D108BD9-81ED-4DB2-BD59-A6C34878D82A}">
                    <a16:rowId xmlns:a16="http://schemas.microsoft.com/office/drawing/2014/main" val="2517936101"/>
                  </a:ext>
                </a:extLst>
              </a:tr>
            </a:tbl>
          </a:graphicData>
        </a:graphic>
      </p:graphicFrame>
    </p:spTree>
    <p:extLst>
      <p:ext uri="{BB962C8B-B14F-4D97-AF65-F5344CB8AC3E}">
        <p14:creationId xmlns:p14="http://schemas.microsoft.com/office/powerpoint/2010/main" val="1232796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D42027-C031-FF51-31BD-F76159C937C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A80E148-9FB4-0CE8-340F-A8B4D9E7F38C}"/>
              </a:ext>
            </a:extLst>
          </p:cNvPr>
          <p:cNvSpPr/>
          <p:nvPr/>
        </p:nvSpPr>
        <p:spPr>
          <a:xfrm>
            <a:off x="415511" y="-2405"/>
            <a:ext cx="11305149" cy="95134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602FEE28-68E7-DD31-7D36-3A5860B5DFC1}"/>
              </a:ext>
            </a:extLst>
          </p:cNvPr>
          <p:cNvSpPr>
            <a:spLocks noGrp="1"/>
          </p:cNvSpPr>
          <p:nvPr>
            <p:ph type="dt" sz="half" idx="10"/>
          </p:nvPr>
        </p:nvSpPr>
        <p:spPr/>
        <p:txBody>
          <a:bodyPr/>
          <a:lstStyle/>
          <a:p>
            <a:fld id="{D47A9A36-4EB0-BF46-AE48-7CDA251B954B}" type="datetime1">
              <a:rPr lang="en-US" smtClean="0"/>
              <a:t>5/23/2025</a:t>
            </a:fld>
            <a:endParaRPr lang="en-US"/>
          </a:p>
        </p:txBody>
      </p:sp>
      <p:sp>
        <p:nvSpPr>
          <p:cNvPr id="6" name="Slide Number Placeholder 5">
            <a:extLst>
              <a:ext uri="{FF2B5EF4-FFF2-40B4-BE49-F238E27FC236}">
                <a16:creationId xmlns:a16="http://schemas.microsoft.com/office/drawing/2014/main" id="{412343B7-DB38-71DF-B7AF-FB40EA571282}"/>
              </a:ext>
            </a:extLst>
          </p:cNvPr>
          <p:cNvSpPr>
            <a:spLocks noGrp="1"/>
          </p:cNvSpPr>
          <p:nvPr>
            <p:ph type="sldNum" sz="quarter" idx="12"/>
          </p:nvPr>
        </p:nvSpPr>
        <p:spPr/>
        <p:txBody>
          <a:bodyPr/>
          <a:lstStyle/>
          <a:p>
            <a:fld id="{8A7A6979-0714-4377-B894-6BE4C2D6E202}" type="slidenum">
              <a:rPr lang="en-US" smtClean="0"/>
              <a:pPr/>
              <a:t>4</a:t>
            </a:fld>
            <a:endParaRPr lang="en-US"/>
          </a:p>
        </p:txBody>
      </p:sp>
      <p:sp>
        <p:nvSpPr>
          <p:cNvPr id="2" name="Title 1">
            <a:extLst>
              <a:ext uri="{FF2B5EF4-FFF2-40B4-BE49-F238E27FC236}">
                <a16:creationId xmlns:a16="http://schemas.microsoft.com/office/drawing/2014/main" id="{5CEA9B88-49BE-D9B2-BB6E-B9F148788EDC}"/>
              </a:ext>
            </a:extLst>
          </p:cNvPr>
          <p:cNvSpPr>
            <a:spLocks noGrp="1"/>
          </p:cNvSpPr>
          <p:nvPr>
            <p:ph type="ctrTitle"/>
          </p:nvPr>
        </p:nvSpPr>
        <p:spPr>
          <a:xfrm>
            <a:off x="974045" y="198905"/>
            <a:ext cx="10500360" cy="1218795"/>
          </a:xfrm>
        </p:spPr>
        <p:txBody>
          <a:bodyPr/>
          <a:lstStyle/>
          <a:p>
            <a:r>
              <a:rPr lang="en-US" sz="4400">
                <a:latin typeface="Franklin Gothic Book"/>
              </a:rPr>
              <a:t>Business to Analytics Problem Framing</a:t>
            </a:r>
            <a:endParaRPr lang="en-US" sz="4400"/>
          </a:p>
        </p:txBody>
      </p:sp>
      <p:sp>
        <p:nvSpPr>
          <p:cNvPr id="3" name="TextBox 2">
            <a:extLst>
              <a:ext uri="{FF2B5EF4-FFF2-40B4-BE49-F238E27FC236}">
                <a16:creationId xmlns:a16="http://schemas.microsoft.com/office/drawing/2014/main" id="{15ACBD21-5D16-BE49-81A9-09CB71045F74}"/>
              </a:ext>
            </a:extLst>
          </p:cNvPr>
          <p:cNvSpPr txBox="1"/>
          <p:nvPr/>
        </p:nvSpPr>
        <p:spPr>
          <a:xfrm>
            <a:off x="1149527" y="1188496"/>
            <a:ext cx="349321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t>Business Problem</a:t>
            </a:r>
          </a:p>
        </p:txBody>
      </p:sp>
      <p:sp>
        <p:nvSpPr>
          <p:cNvPr id="8" name="TextBox 7">
            <a:extLst>
              <a:ext uri="{FF2B5EF4-FFF2-40B4-BE49-F238E27FC236}">
                <a16:creationId xmlns:a16="http://schemas.microsoft.com/office/drawing/2014/main" id="{A7970E3B-4F00-73BF-72A1-26CAA83352F2}"/>
              </a:ext>
            </a:extLst>
          </p:cNvPr>
          <p:cNvSpPr txBox="1"/>
          <p:nvPr/>
        </p:nvSpPr>
        <p:spPr>
          <a:xfrm>
            <a:off x="7736816" y="1188495"/>
            <a:ext cx="327263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t>Analytics Problem</a:t>
            </a:r>
          </a:p>
        </p:txBody>
      </p:sp>
      <p:grpSp>
        <p:nvGrpSpPr>
          <p:cNvPr id="48" name="Group 47">
            <a:extLst>
              <a:ext uri="{FF2B5EF4-FFF2-40B4-BE49-F238E27FC236}">
                <a16:creationId xmlns:a16="http://schemas.microsoft.com/office/drawing/2014/main" id="{57EE1635-FC92-3128-9DEB-B65E77069BA8}"/>
              </a:ext>
            </a:extLst>
          </p:cNvPr>
          <p:cNvGrpSpPr/>
          <p:nvPr/>
        </p:nvGrpSpPr>
        <p:grpSpPr>
          <a:xfrm>
            <a:off x="562132" y="1914736"/>
            <a:ext cx="11192509" cy="3397732"/>
            <a:chOff x="582185" y="1924762"/>
            <a:chExt cx="11192509" cy="3397732"/>
          </a:xfrm>
        </p:grpSpPr>
        <p:grpSp>
          <p:nvGrpSpPr>
            <p:cNvPr id="24" name="Group 23">
              <a:extLst>
                <a:ext uri="{FF2B5EF4-FFF2-40B4-BE49-F238E27FC236}">
                  <a16:creationId xmlns:a16="http://schemas.microsoft.com/office/drawing/2014/main" id="{54C61FAD-F331-B0BC-7DC5-E289CCEA4DC3}"/>
                </a:ext>
              </a:extLst>
            </p:cNvPr>
            <p:cNvGrpSpPr/>
            <p:nvPr/>
          </p:nvGrpSpPr>
          <p:grpSpPr>
            <a:xfrm>
              <a:off x="582185" y="1964885"/>
              <a:ext cx="11118011" cy="709541"/>
              <a:chOff x="632317" y="1964885"/>
              <a:chExt cx="10887406" cy="709541"/>
            </a:xfrm>
          </p:grpSpPr>
          <p:sp>
            <p:nvSpPr>
              <p:cNvPr id="14" name="Rectangle 13">
                <a:extLst>
                  <a:ext uri="{FF2B5EF4-FFF2-40B4-BE49-F238E27FC236}">
                    <a16:creationId xmlns:a16="http://schemas.microsoft.com/office/drawing/2014/main" id="{B7E44960-96CC-08D0-D1EA-0D110CC955F4}"/>
                  </a:ext>
                </a:extLst>
              </p:cNvPr>
              <p:cNvSpPr/>
              <p:nvPr/>
            </p:nvSpPr>
            <p:spPr>
              <a:xfrm>
                <a:off x="6765558" y="1964885"/>
                <a:ext cx="4754165" cy="709541"/>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1DC05C-2211-E245-F4D4-D6848A10ED97}"/>
                  </a:ext>
                </a:extLst>
              </p:cNvPr>
              <p:cNvSpPr/>
              <p:nvPr/>
            </p:nvSpPr>
            <p:spPr>
              <a:xfrm>
                <a:off x="632317" y="1964885"/>
                <a:ext cx="4754165" cy="70954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246BAB4-C0A7-A202-C3D2-319962C8DA6E}"/>
                  </a:ext>
                </a:extLst>
              </p:cNvPr>
              <p:cNvSpPr/>
              <p:nvPr/>
            </p:nvSpPr>
            <p:spPr>
              <a:xfrm>
                <a:off x="5073974" y="1964885"/>
                <a:ext cx="1836507" cy="709541"/>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25602855-B09F-3597-1DA7-59C92E30665D}"/>
                  </a:ext>
                </a:extLst>
              </p:cNvPr>
              <p:cNvSpPr/>
              <p:nvPr/>
            </p:nvSpPr>
            <p:spPr>
              <a:xfrm>
                <a:off x="5414675" y="2044878"/>
                <a:ext cx="1148355" cy="560248"/>
              </a:xfrm>
              <a:prstGeom prst="rightArrow">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B36C58F2-9677-BBF0-B98D-039F6CFA4F45}"/>
                </a:ext>
              </a:extLst>
            </p:cNvPr>
            <p:cNvGrpSpPr/>
            <p:nvPr/>
          </p:nvGrpSpPr>
          <p:grpSpPr>
            <a:xfrm>
              <a:off x="582185" y="2817121"/>
              <a:ext cx="11118011" cy="709541"/>
              <a:chOff x="632317" y="1964885"/>
              <a:chExt cx="10887406" cy="709541"/>
            </a:xfrm>
          </p:grpSpPr>
          <p:sp>
            <p:nvSpPr>
              <p:cNvPr id="26" name="Rectangle 25">
                <a:extLst>
                  <a:ext uri="{FF2B5EF4-FFF2-40B4-BE49-F238E27FC236}">
                    <a16:creationId xmlns:a16="http://schemas.microsoft.com/office/drawing/2014/main" id="{B141F266-B29F-13B3-B5DF-F4F9A555B9EF}"/>
                  </a:ext>
                </a:extLst>
              </p:cNvPr>
              <p:cNvSpPr/>
              <p:nvPr/>
            </p:nvSpPr>
            <p:spPr>
              <a:xfrm>
                <a:off x="6765558" y="1964885"/>
                <a:ext cx="4754165" cy="709541"/>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E751896-0FE6-C1EE-CF42-8D05C710E90A}"/>
                  </a:ext>
                </a:extLst>
              </p:cNvPr>
              <p:cNvSpPr/>
              <p:nvPr/>
            </p:nvSpPr>
            <p:spPr>
              <a:xfrm>
                <a:off x="632317" y="1964885"/>
                <a:ext cx="4754165" cy="70954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A6B84B3-AFC6-609B-5815-A7E14B4E3EED}"/>
                  </a:ext>
                </a:extLst>
              </p:cNvPr>
              <p:cNvSpPr/>
              <p:nvPr/>
            </p:nvSpPr>
            <p:spPr>
              <a:xfrm>
                <a:off x="5073974" y="1964885"/>
                <a:ext cx="1836507" cy="709541"/>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0A0CB3F2-8D28-646B-7745-825260315354}"/>
                  </a:ext>
                </a:extLst>
              </p:cNvPr>
              <p:cNvSpPr/>
              <p:nvPr/>
            </p:nvSpPr>
            <p:spPr>
              <a:xfrm>
                <a:off x="5414675" y="2044878"/>
                <a:ext cx="1148355" cy="560248"/>
              </a:xfrm>
              <a:prstGeom prst="rightArrow">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85234BDC-3C68-E41F-ACF2-29A6566DADAD}"/>
                </a:ext>
              </a:extLst>
            </p:cNvPr>
            <p:cNvGrpSpPr/>
            <p:nvPr/>
          </p:nvGrpSpPr>
          <p:grpSpPr>
            <a:xfrm>
              <a:off x="582185" y="3679385"/>
              <a:ext cx="11118011" cy="709541"/>
              <a:chOff x="632317" y="1964885"/>
              <a:chExt cx="10887406" cy="709541"/>
            </a:xfrm>
          </p:grpSpPr>
          <p:sp>
            <p:nvSpPr>
              <p:cNvPr id="31" name="Rectangle 30">
                <a:extLst>
                  <a:ext uri="{FF2B5EF4-FFF2-40B4-BE49-F238E27FC236}">
                    <a16:creationId xmlns:a16="http://schemas.microsoft.com/office/drawing/2014/main" id="{D0BB9582-8661-2248-E192-C2C33C3D00C4}"/>
                  </a:ext>
                </a:extLst>
              </p:cNvPr>
              <p:cNvSpPr/>
              <p:nvPr/>
            </p:nvSpPr>
            <p:spPr>
              <a:xfrm>
                <a:off x="6765558" y="1964885"/>
                <a:ext cx="4754165" cy="709541"/>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F531C0F-604B-58F7-7F02-725510195B4A}"/>
                  </a:ext>
                </a:extLst>
              </p:cNvPr>
              <p:cNvSpPr/>
              <p:nvPr/>
            </p:nvSpPr>
            <p:spPr>
              <a:xfrm>
                <a:off x="632317" y="1964885"/>
                <a:ext cx="4754165" cy="70954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601FDA8-E74F-F41B-B7DF-023AA851CCAD}"/>
                  </a:ext>
                </a:extLst>
              </p:cNvPr>
              <p:cNvSpPr/>
              <p:nvPr/>
            </p:nvSpPr>
            <p:spPr>
              <a:xfrm>
                <a:off x="5073974" y="1964885"/>
                <a:ext cx="1836507" cy="709541"/>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Right 33">
                <a:extLst>
                  <a:ext uri="{FF2B5EF4-FFF2-40B4-BE49-F238E27FC236}">
                    <a16:creationId xmlns:a16="http://schemas.microsoft.com/office/drawing/2014/main" id="{5E317B9A-2312-480F-7FD3-680155FD5490}"/>
                  </a:ext>
                </a:extLst>
              </p:cNvPr>
              <p:cNvSpPr/>
              <p:nvPr/>
            </p:nvSpPr>
            <p:spPr>
              <a:xfrm>
                <a:off x="5414675" y="2044878"/>
                <a:ext cx="1148355" cy="560248"/>
              </a:xfrm>
              <a:prstGeom prst="rightArrow">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A4314FAB-507D-7E68-98DF-43AB281EFB5A}"/>
                </a:ext>
              </a:extLst>
            </p:cNvPr>
            <p:cNvGrpSpPr/>
            <p:nvPr/>
          </p:nvGrpSpPr>
          <p:grpSpPr>
            <a:xfrm>
              <a:off x="582185" y="4531621"/>
              <a:ext cx="11118011" cy="709541"/>
              <a:chOff x="632317" y="1964885"/>
              <a:chExt cx="10887406" cy="709541"/>
            </a:xfrm>
          </p:grpSpPr>
          <p:sp>
            <p:nvSpPr>
              <p:cNvPr id="36" name="Rectangle 35">
                <a:extLst>
                  <a:ext uri="{FF2B5EF4-FFF2-40B4-BE49-F238E27FC236}">
                    <a16:creationId xmlns:a16="http://schemas.microsoft.com/office/drawing/2014/main" id="{D4B0D432-B0F4-D99F-B55F-FC257B7A61A0}"/>
                  </a:ext>
                </a:extLst>
              </p:cNvPr>
              <p:cNvSpPr/>
              <p:nvPr/>
            </p:nvSpPr>
            <p:spPr>
              <a:xfrm>
                <a:off x="6765558" y="1964885"/>
                <a:ext cx="4754165" cy="709541"/>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F825947-1F6D-417C-92B6-491BC4E20E66}"/>
                  </a:ext>
                </a:extLst>
              </p:cNvPr>
              <p:cNvSpPr/>
              <p:nvPr/>
            </p:nvSpPr>
            <p:spPr>
              <a:xfrm>
                <a:off x="632317" y="1964885"/>
                <a:ext cx="4754165" cy="70954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9BF98D2-D6FD-3CAE-BF4C-032CDA28FB3C}"/>
                  </a:ext>
                </a:extLst>
              </p:cNvPr>
              <p:cNvSpPr/>
              <p:nvPr/>
            </p:nvSpPr>
            <p:spPr>
              <a:xfrm>
                <a:off x="5073974" y="1964885"/>
                <a:ext cx="1836507" cy="709541"/>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Right 38">
                <a:extLst>
                  <a:ext uri="{FF2B5EF4-FFF2-40B4-BE49-F238E27FC236}">
                    <a16:creationId xmlns:a16="http://schemas.microsoft.com/office/drawing/2014/main" id="{CA5DADF5-27C4-EAEF-D01E-9EBCDCB1485A}"/>
                  </a:ext>
                </a:extLst>
              </p:cNvPr>
              <p:cNvSpPr/>
              <p:nvPr/>
            </p:nvSpPr>
            <p:spPr>
              <a:xfrm>
                <a:off x="5414675" y="2044878"/>
                <a:ext cx="1148355" cy="560248"/>
              </a:xfrm>
              <a:prstGeom prst="rightArrow">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TextBox 39">
              <a:extLst>
                <a:ext uri="{FF2B5EF4-FFF2-40B4-BE49-F238E27FC236}">
                  <a16:creationId xmlns:a16="http://schemas.microsoft.com/office/drawing/2014/main" id="{9A7F956E-08AB-8A47-A098-74A347C88B72}"/>
                </a:ext>
              </a:extLst>
            </p:cNvPr>
            <p:cNvSpPr txBox="1"/>
            <p:nvPr/>
          </p:nvSpPr>
          <p:spPr>
            <a:xfrm>
              <a:off x="614814" y="2065130"/>
              <a:ext cx="453248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accent4"/>
                  </a:solidFill>
                </a:rPr>
                <a:t>Lack of AI awareness</a:t>
              </a:r>
              <a:endParaRPr lang="en-US"/>
            </a:p>
          </p:txBody>
        </p:sp>
        <p:sp>
          <p:nvSpPr>
            <p:cNvPr id="41" name="TextBox 40">
              <a:extLst>
                <a:ext uri="{FF2B5EF4-FFF2-40B4-BE49-F238E27FC236}">
                  <a16:creationId xmlns:a16="http://schemas.microsoft.com/office/drawing/2014/main" id="{7F92F4B1-C4B2-A146-9965-5D13A4F2AF85}"/>
                </a:ext>
              </a:extLst>
            </p:cNvPr>
            <p:cNvSpPr txBox="1"/>
            <p:nvPr/>
          </p:nvSpPr>
          <p:spPr>
            <a:xfrm>
              <a:off x="604788" y="2917368"/>
              <a:ext cx="455253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accent4"/>
                  </a:solidFill>
                </a:rPr>
                <a:t>AI agnostic daily workflows</a:t>
              </a:r>
              <a:endParaRPr lang="en-US">
                <a:solidFill>
                  <a:schemeClr val="accent4"/>
                </a:solidFill>
              </a:endParaRPr>
            </a:p>
          </p:txBody>
        </p:sp>
        <p:sp>
          <p:nvSpPr>
            <p:cNvPr id="42" name="TextBox 41">
              <a:extLst>
                <a:ext uri="{FF2B5EF4-FFF2-40B4-BE49-F238E27FC236}">
                  <a16:creationId xmlns:a16="http://schemas.microsoft.com/office/drawing/2014/main" id="{4DEEBC38-0C87-EFC3-F371-34081F26276A}"/>
                </a:ext>
              </a:extLst>
            </p:cNvPr>
            <p:cNvSpPr txBox="1"/>
            <p:nvPr/>
          </p:nvSpPr>
          <p:spPr>
            <a:xfrm>
              <a:off x="594762" y="3779631"/>
              <a:ext cx="455253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accent4"/>
                  </a:solidFill>
                </a:rPr>
                <a:t>Identifying </a:t>
              </a:r>
              <a:r>
                <a:rPr lang="en-US" sz="2800" b="1" err="1">
                  <a:solidFill>
                    <a:schemeClr val="accent4"/>
                  </a:solidFill>
                </a:rPr>
                <a:t>genAI</a:t>
              </a:r>
              <a:r>
                <a:rPr lang="en-US" sz="2800" b="1">
                  <a:solidFill>
                    <a:schemeClr val="accent4"/>
                  </a:solidFill>
                </a:rPr>
                <a:t> content</a:t>
              </a:r>
              <a:endParaRPr lang="en-US">
                <a:solidFill>
                  <a:schemeClr val="accent4"/>
                </a:solidFill>
              </a:endParaRPr>
            </a:p>
          </p:txBody>
        </p:sp>
        <p:sp>
          <p:nvSpPr>
            <p:cNvPr id="43" name="TextBox 42">
              <a:extLst>
                <a:ext uri="{FF2B5EF4-FFF2-40B4-BE49-F238E27FC236}">
                  <a16:creationId xmlns:a16="http://schemas.microsoft.com/office/drawing/2014/main" id="{0C9CD975-82D9-8093-D24A-6C10994CB790}"/>
                </a:ext>
              </a:extLst>
            </p:cNvPr>
            <p:cNvSpPr txBox="1"/>
            <p:nvPr/>
          </p:nvSpPr>
          <p:spPr>
            <a:xfrm>
              <a:off x="614814" y="4631867"/>
              <a:ext cx="455253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chemeClr val="accent4"/>
                  </a:solidFill>
                </a:rPr>
                <a:t>Flagging AI altered content</a:t>
              </a:r>
              <a:endParaRPr lang="en-US">
                <a:solidFill>
                  <a:schemeClr val="accent4"/>
                </a:solidFill>
              </a:endParaRPr>
            </a:p>
          </p:txBody>
        </p:sp>
        <p:sp>
          <p:nvSpPr>
            <p:cNvPr id="44" name="TextBox 43">
              <a:extLst>
                <a:ext uri="{FF2B5EF4-FFF2-40B4-BE49-F238E27FC236}">
                  <a16:creationId xmlns:a16="http://schemas.microsoft.com/office/drawing/2014/main" id="{4F9F71F3-C2AB-A879-FD1F-13C4CFE1E3A1}"/>
                </a:ext>
              </a:extLst>
            </p:cNvPr>
            <p:cNvSpPr txBox="1"/>
            <p:nvPr/>
          </p:nvSpPr>
          <p:spPr>
            <a:xfrm>
              <a:off x="6983642" y="1924762"/>
              <a:ext cx="4722986" cy="8410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350" b="1">
                  <a:solidFill>
                    <a:schemeClr val="bg1"/>
                  </a:solidFill>
                </a:rPr>
                <a:t>Quantify organizational gaps in AI awareness</a:t>
              </a:r>
              <a:endParaRPr lang="en-US" sz="2350">
                <a:solidFill>
                  <a:schemeClr val="bg1"/>
                </a:solidFill>
              </a:endParaRPr>
            </a:p>
          </p:txBody>
        </p:sp>
        <p:sp>
          <p:nvSpPr>
            <p:cNvPr id="45" name="TextBox 44">
              <a:extLst>
                <a:ext uri="{FF2B5EF4-FFF2-40B4-BE49-F238E27FC236}">
                  <a16:creationId xmlns:a16="http://schemas.microsoft.com/office/drawing/2014/main" id="{49386D00-FDD2-E8C5-CD1C-D47596496300}"/>
                </a:ext>
              </a:extLst>
            </p:cNvPr>
            <p:cNvSpPr txBox="1"/>
            <p:nvPr/>
          </p:nvSpPr>
          <p:spPr>
            <a:xfrm>
              <a:off x="7061735" y="2766973"/>
              <a:ext cx="455253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350" b="1">
                  <a:solidFill>
                    <a:srgbClr val="000000"/>
                  </a:solidFill>
                </a:rPr>
                <a:t>Process mining for workflow AI integration</a:t>
              </a:r>
              <a:endParaRPr lang="en-US" sz="2350"/>
            </a:p>
          </p:txBody>
        </p:sp>
        <p:sp>
          <p:nvSpPr>
            <p:cNvPr id="46" name="TextBox 45">
              <a:extLst>
                <a:ext uri="{FF2B5EF4-FFF2-40B4-BE49-F238E27FC236}">
                  <a16:creationId xmlns:a16="http://schemas.microsoft.com/office/drawing/2014/main" id="{6CE1ACBE-117C-6864-C83C-CB67F6A83487}"/>
                </a:ext>
              </a:extLst>
            </p:cNvPr>
            <p:cNvSpPr txBox="1"/>
            <p:nvPr/>
          </p:nvSpPr>
          <p:spPr>
            <a:xfrm>
              <a:off x="7021629" y="3629236"/>
              <a:ext cx="4743038" cy="8410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350" b="1"/>
                <a:t>Guidelines for probabilistic detection of </a:t>
              </a:r>
              <a:r>
                <a:rPr lang="en-US" sz="2350" b="1" err="1"/>
                <a:t>genAI</a:t>
              </a:r>
              <a:r>
                <a:rPr lang="en-US" sz="2350" b="1"/>
                <a:t> content</a:t>
              </a:r>
            </a:p>
          </p:txBody>
        </p:sp>
        <p:sp>
          <p:nvSpPr>
            <p:cNvPr id="47" name="TextBox 46">
              <a:extLst>
                <a:ext uri="{FF2B5EF4-FFF2-40B4-BE49-F238E27FC236}">
                  <a16:creationId xmlns:a16="http://schemas.microsoft.com/office/drawing/2014/main" id="{B779BD00-C883-136F-4A36-E5F930B0AFBF}"/>
                </a:ext>
              </a:extLst>
            </p:cNvPr>
            <p:cNvSpPr txBox="1"/>
            <p:nvPr/>
          </p:nvSpPr>
          <p:spPr>
            <a:xfrm>
              <a:off x="6921366" y="4491497"/>
              <a:ext cx="485332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350" b="1">
                  <a:solidFill>
                    <a:srgbClr val="000000"/>
                  </a:solidFill>
                </a:rPr>
                <a:t>Guidelines for multimodal synthetic media detection</a:t>
              </a:r>
              <a:endParaRPr lang="en-US" sz="2350"/>
            </a:p>
          </p:txBody>
        </p:sp>
      </p:grpSp>
    </p:spTree>
    <p:extLst>
      <p:ext uri="{BB962C8B-B14F-4D97-AF65-F5344CB8AC3E}">
        <p14:creationId xmlns:p14="http://schemas.microsoft.com/office/powerpoint/2010/main" val="32766147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AD2872E-4CBD-390D-FF7F-6E37895C4ED7}"/>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76748DBE-B6D7-7B09-72CC-487B3581276E}"/>
              </a:ext>
            </a:extLst>
          </p:cNvPr>
          <p:cNvSpPr/>
          <p:nvPr/>
        </p:nvSpPr>
        <p:spPr>
          <a:xfrm>
            <a:off x="444772" y="-2575"/>
            <a:ext cx="11305149" cy="95134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53BEC7D2-1C2B-4B8A-6E9E-CED330FA6620}"/>
              </a:ext>
            </a:extLst>
          </p:cNvPr>
          <p:cNvSpPr>
            <a:spLocks noGrp="1"/>
          </p:cNvSpPr>
          <p:nvPr>
            <p:ph type="dt" sz="half" idx="10"/>
          </p:nvPr>
        </p:nvSpPr>
        <p:spPr/>
        <p:txBody>
          <a:bodyPr/>
          <a:lstStyle/>
          <a:p>
            <a:fld id="{D47A9A36-4EB0-BF46-AE48-7CDA251B954B}" type="datetime1">
              <a:rPr lang="en-US" smtClean="0"/>
              <a:t>5/23/2025</a:t>
            </a:fld>
            <a:endParaRPr lang="en-US"/>
          </a:p>
        </p:txBody>
      </p:sp>
      <p:sp>
        <p:nvSpPr>
          <p:cNvPr id="6" name="Slide Number Placeholder 5">
            <a:extLst>
              <a:ext uri="{FF2B5EF4-FFF2-40B4-BE49-F238E27FC236}">
                <a16:creationId xmlns:a16="http://schemas.microsoft.com/office/drawing/2014/main" id="{68E2BA25-C817-229A-A0C3-64E87B5F51A1}"/>
              </a:ext>
            </a:extLst>
          </p:cNvPr>
          <p:cNvSpPr>
            <a:spLocks noGrp="1"/>
          </p:cNvSpPr>
          <p:nvPr>
            <p:ph type="sldNum" sz="quarter" idx="12"/>
          </p:nvPr>
        </p:nvSpPr>
        <p:spPr/>
        <p:txBody>
          <a:bodyPr/>
          <a:lstStyle/>
          <a:p>
            <a:fld id="{8A7A6979-0714-4377-B894-6BE4C2D6E202}" type="slidenum">
              <a:rPr lang="en-US" smtClean="0"/>
              <a:pPr/>
              <a:t>40</a:t>
            </a:fld>
            <a:endParaRPr lang="en-US"/>
          </a:p>
        </p:txBody>
      </p:sp>
      <p:sp>
        <p:nvSpPr>
          <p:cNvPr id="2" name="Title 1">
            <a:extLst>
              <a:ext uri="{FF2B5EF4-FFF2-40B4-BE49-F238E27FC236}">
                <a16:creationId xmlns:a16="http://schemas.microsoft.com/office/drawing/2014/main" id="{CCB38CD7-8D88-7078-9999-3374A2CF15B0}"/>
              </a:ext>
            </a:extLst>
          </p:cNvPr>
          <p:cNvSpPr>
            <a:spLocks noGrp="1"/>
          </p:cNvSpPr>
          <p:nvPr>
            <p:ph type="ctrTitle"/>
          </p:nvPr>
        </p:nvSpPr>
        <p:spPr>
          <a:xfrm>
            <a:off x="974045" y="198905"/>
            <a:ext cx="7988980" cy="498598"/>
          </a:xfrm>
        </p:spPr>
        <p:txBody>
          <a:bodyPr/>
          <a:lstStyle/>
          <a:p>
            <a:r>
              <a:rPr lang="en-US" sz="3600">
                <a:latin typeface="Franklin Gothic Book"/>
              </a:rPr>
              <a:t>Distribution of Work</a:t>
            </a:r>
            <a:endParaRPr lang="en-US"/>
          </a:p>
        </p:txBody>
      </p:sp>
      <p:graphicFrame>
        <p:nvGraphicFramePr>
          <p:cNvPr id="35" name="Table 34">
            <a:extLst>
              <a:ext uri="{FF2B5EF4-FFF2-40B4-BE49-F238E27FC236}">
                <a16:creationId xmlns:a16="http://schemas.microsoft.com/office/drawing/2014/main" id="{AB41F811-FA6F-155E-4C49-8C89EC325179}"/>
              </a:ext>
            </a:extLst>
          </p:cNvPr>
          <p:cNvGraphicFramePr>
            <a:graphicFrameLocks noGrp="1"/>
          </p:cNvGraphicFramePr>
          <p:nvPr>
            <p:extLst>
              <p:ext uri="{D42A27DB-BD31-4B8C-83A1-F6EECF244321}">
                <p14:modId xmlns:p14="http://schemas.microsoft.com/office/powerpoint/2010/main" val="1628091638"/>
              </p:ext>
            </p:extLst>
          </p:nvPr>
        </p:nvGraphicFramePr>
        <p:xfrm>
          <a:off x="443506" y="1119941"/>
          <a:ext cx="11304242" cy="4415701"/>
        </p:xfrm>
        <a:graphic>
          <a:graphicData uri="http://schemas.openxmlformats.org/drawingml/2006/table">
            <a:tbl>
              <a:tblPr firstRow="1" bandRow="1">
                <a:tableStyleId>{8799B23B-EC83-4686-B30A-512413B5E67A}</a:tableStyleId>
              </a:tblPr>
              <a:tblGrid>
                <a:gridCol w="1831587">
                  <a:extLst>
                    <a:ext uri="{9D8B030D-6E8A-4147-A177-3AD203B41FA5}">
                      <a16:colId xmlns:a16="http://schemas.microsoft.com/office/drawing/2014/main" val="3143483369"/>
                    </a:ext>
                  </a:extLst>
                </a:gridCol>
                <a:gridCol w="1655956">
                  <a:extLst>
                    <a:ext uri="{9D8B030D-6E8A-4147-A177-3AD203B41FA5}">
                      <a16:colId xmlns:a16="http://schemas.microsoft.com/office/drawing/2014/main" val="1329541804"/>
                    </a:ext>
                  </a:extLst>
                </a:gridCol>
                <a:gridCol w="1492869">
                  <a:extLst>
                    <a:ext uri="{9D8B030D-6E8A-4147-A177-3AD203B41FA5}">
                      <a16:colId xmlns:a16="http://schemas.microsoft.com/office/drawing/2014/main" val="240603062"/>
                    </a:ext>
                  </a:extLst>
                </a:gridCol>
                <a:gridCol w="1643410">
                  <a:extLst>
                    <a:ext uri="{9D8B030D-6E8A-4147-A177-3AD203B41FA5}">
                      <a16:colId xmlns:a16="http://schemas.microsoft.com/office/drawing/2014/main" val="114876378"/>
                    </a:ext>
                  </a:extLst>
                </a:gridCol>
                <a:gridCol w="1450636">
                  <a:extLst>
                    <a:ext uri="{9D8B030D-6E8A-4147-A177-3AD203B41FA5}">
                      <a16:colId xmlns:a16="http://schemas.microsoft.com/office/drawing/2014/main" val="4121936439"/>
                    </a:ext>
                  </a:extLst>
                </a:gridCol>
                <a:gridCol w="1614892">
                  <a:extLst>
                    <a:ext uri="{9D8B030D-6E8A-4147-A177-3AD203B41FA5}">
                      <a16:colId xmlns:a16="http://schemas.microsoft.com/office/drawing/2014/main" val="3238965024"/>
                    </a:ext>
                  </a:extLst>
                </a:gridCol>
                <a:gridCol w="1614892">
                  <a:extLst>
                    <a:ext uri="{9D8B030D-6E8A-4147-A177-3AD203B41FA5}">
                      <a16:colId xmlns:a16="http://schemas.microsoft.com/office/drawing/2014/main" val="1447659498"/>
                    </a:ext>
                  </a:extLst>
                </a:gridCol>
              </a:tblGrid>
              <a:tr h="840523">
                <a:tc>
                  <a:txBody>
                    <a:bodyPr/>
                    <a:lstStyle/>
                    <a:p>
                      <a:endParaRPr lang="en-US"/>
                    </a:p>
                  </a:txBody>
                  <a:tcPr/>
                </a:tc>
                <a:tc>
                  <a:txBody>
                    <a:bodyPr/>
                    <a:lstStyle/>
                    <a:p>
                      <a:pPr algn="ctr"/>
                      <a:r>
                        <a:rPr lang="en-US"/>
                        <a:t>Ayush Gupta</a:t>
                      </a:r>
                    </a:p>
                  </a:txBody>
                  <a:tcPr anchor="ctr"/>
                </a:tc>
                <a:tc>
                  <a:txBody>
                    <a:bodyPr/>
                    <a:lstStyle/>
                    <a:p>
                      <a:pPr algn="ctr"/>
                      <a:r>
                        <a:rPr lang="en-US"/>
                        <a:t>Saquib Hussain</a:t>
                      </a:r>
                    </a:p>
                  </a:txBody>
                  <a:tcPr anchor="ctr"/>
                </a:tc>
                <a:tc>
                  <a:txBody>
                    <a:bodyPr/>
                    <a:lstStyle/>
                    <a:p>
                      <a:pPr algn="ctr"/>
                      <a:r>
                        <a:rPr lang="en-US"/>
                        <a:t>Hugo </a:t>
                      </a:r>
                      <a:r>
                        <a:rPr lang="en-US" err="1"/>
                        <a:t>Biczek</a:t>
                      </a:r>
                    </a:p>
                  </a:txBody>
                  <a:tcPr anchor="ctr"/>
                </a:tc>
                <a:tc>
                  <a:txBody>
                    <a:bodyPr/>
                    <a:lstStyle/>
                    <a:p>
                      <a:pPr algn="ctr"/>
                      <a:r>
                        <a:rPr lang="en-US"/>
                        <a:t>Darshan Upadhyay</a:t>
                      </a:r>
                    </a:p>
                  </a:txBody>
                  <a:tcPr anchor="ctr"/>
                </a:tc>
                <a:tc>
                  <a:txBody>
                    <a:bodyPr/>
                    <a:lstStyle/>
                    <a:p>
                      <a:pPr algn="ctr"/>
                      <a:r>
                        <a:rPr lang="en-US"/>
                        <a:t>Nandini </a:t>
                      </a:r>
                      <a:r>
                        <a:rPr lang="en-US" err="1"/>
                        <a:t>Devalla</a:t>
                      </a:r>
                    </a:p>
                  </a:txBody>
                  <a:tcPr anchor="ctr"/>
                </a:tc>
                <a:tc>
                  <a:txBody>
                    <a:bodyPr/>
                    <a:lstStyle/>
                    <a:p>
                      <a:pPr algn="ctr"/>
                      <a:r>
                        <a:rPr lang="en-US"/>
                        <a:t>Shubham Gaddi</a:t>
                      </a:r>
                    </a:p>
                  </a:txBody>
                  <a:tcPr anchor="ctr"/>
                </a:tc>
                <a:extLst>
                  <a:ext uri="{0D108BD9-81ED-4DB2-BD59-A6C34878D82A}">
                    <a16:rowId xmlns:a16="http://schemas.microsoft.com/office/drawing/2014/main" val="1146039801"/>
                  </a:ext>
                </a:extLst>
              </a:tr>
              <a:tr h="1191726">
                <a:tc>
                  <a:txBody>
                    <a:bodyPr/>
                    <a:lstStyle/>
                    <a:p>
                      <a:pPr algn="ctr"/>
                      <a:r>
                        <a:rPr lang="en-US"/>
                        <a:t>Week 4</a:t>
                      </a:r>
                    </a:p>
                    <a:p>
                      <a:pPr lvl="0" algn="ctr">
                        <a:buNone/>
                      </a:pPr>
                      <a:r>
                        <a:rPr lang="en-US"/>
                        <a:t>(10/02 - 16/02)</a:t>
                      </a:r>
                    </a:p>
                  </a:txBody>
                  <a:tcPr anchor="ctr"/>
                </a:tc>
                <a:tc>
                  <a:txBody>
                    <a:bodyPr/>
                    <a:lstStyle/>
                    <a:p>
                      <a:r>
                        <a:rPr lang="en-US"/>
                        <a:t>Interview with Judge McAdam</a:t>
                      </a:r>
                    </a:p>
                  </a:txBody>
                  <a:tcPr/>
                </a:tc>
                <a:tc>
                  <a:txBody>
                    <a:bodyPr/>
                    <a:lstStyle/>
                    <a:p>
                      <a:r>
                        <a:rPr lang="en-US"/>
                        <a:t>Interview Judge McAdam</a:t>
                      </a:r>
                    </a:p>
                  </a:txBody>
                  <a:tcPr/>
                </a:tc>
                <a:tc>
                  <a:txBody>
                    <a:bodyPr/>
                    <a:lstStyle/>
                    <a:p>
                      <a:r>
                        <a:rPr lang="en-US"/>
                        <a:t>Interview Judge Weissmann</a:t>
                      </a:r>
                    </a:p>
                  </a:txBody>
                  <a:tcPr/>
                </a:tc>
                <a:tc>
                  <a:txBody>
                    <a:bodyPr/>
                    <a:lstStyle/>
                    <a:p>
                      <a:r>
                        <a:rPr lang="en-US"/>
                        <a:t>Interview Judge Sarber</a:t>
                      </a:r>
                    </a:p>
                  </a:txBody>
                  <a:tcPr/>
                </a:tc>
                <a:tc>
                  <a:txBody>
                    <a:bodyPr/>
                    <a:lstStyle/>
                    <a:p>
                      <a:pPr lvl="0">
                        <a:buNone/>
                      </a:pPr>
                      <a:r>
                        <a:rPr lang="en-US" sz="1800" b="0" i="0" u="none" strike="noStrike" noProof="0">
                          <a:solidFill>
                            <a:srgbClr val="000000"/>
                          </a:solidFill>
                          <a:latin typeface="Franklin Gothic Book"/>
                        </a:rPr>
                        <a:t>Interview Judge Weissmann</a:t>
                      </a:r>
                      <a:endParaRPr lang="en-US"/>
                    </a:p>
                  </a:txBody>
                  <a:tcPr/>
                </a:tc>
                <a:tc>
                  <a:txBody>
                    <a:bodyPr/>
                    <a:lstStyle/>
                    <a:p>
                      <a:pPr lvl="0">
                        <a:buNone/>
                      </a:pPr>
                      <a:r>
                        <a:rPr lang="en-US" sz="1800" b="0" i="0" u="none" strike="noStrike" noProof="0">
                          <a:solidFill>
                            <a:srgbClr val="000000"/>
                          </a:solidFill>
                          <a:latin typeface="Franklin Gothic Book"/>
                        </a:rPr>
                        <a:t>Interview Judge Sarber</a:t>
                      </a:r>
                      <a:endParaRPr lang="en-US"/>
                    </a:p>
                  </a:txBody>
                  <a:tcPr/>
                </a:tc>
                <a:extLst>
                  <a:ext uri="{0D108BD9-81ED-4DB2-BD59-A6C34878D82A}">
                    <a16:rowId xmlns:a16="http://schemas.microsoft.com/office/drawing/2014/main" val="3874966989"/>
                  </a:ext>
                </a:extLst>
              </a:tr>
              <a:tr h="1191726">
                <a:tc>
                  <a:txBody>
                    <a:bodyPr/>
                    <a:lstStyle/>
                    <a:p>
                      <a:pPr lvl="0" algn="ctr">
                        <a:buNone/>
                      </a:pPr>
                      <a:r>
                        <a:rPr lang="en-US"/>
                        <a:t>Week 5</a:t>
                      </a:r>
                    </a:p>
                    <a:p>
                      <a:pPr lvl="0" algn="ctr">
                        <a:buNone/>
                      </a:pPr>
                      <a:r>
                        <a:rPr lang="en-US"/>
                        <a:t>(17/02 - 23/02)</a:t>
                      </a:r>
                    </a:p>
                  </a:txBody>
                  <a:tcPr anchor="ctr"/>
                </a:tc>
                <a:tc>
                  <a:txBody>
                    <a:bodyPr/>
                    <a:lstStyle/>
                    <a:p>
                      <a:r>
                        <a:rPr lang="en-US"/>
                        <a:t>Interviews</a:t>
                      </a:r>
                    </a:p>
                  </a:txBody>
                  <a:tcPr/>
                </a:tc>
                <a:tc>
                  <a:txBody>
                    <a:bodyPr/>
                    <a:lstStyle/>
                    <a:p>
                      <a:r>
                        <a:rPr lang="en-US"/>
                        <a:t>Interviews</a:t>
                      </a:r>
                    </a:p>
                  </a:txBody>
                  <a:tcPr/>
                </a:tc>
                <a:tc>
                  <a:txBody>
                    <a:bodyPr/>
                    <a:lstStyle/>
                    <a:p>
                      <a:r>
                        <a:rPr lang="en-US"/>
                        <a:t>Interviews</a:t>
                      </a:r>
                    </a:p>
                  </a:txBody>
                  <a:tcPr/>
                </a:tc>
                <a:tc>
                  <a:txBody>
                    <a:bodyPr/>
                    <a:lstStyle/>
                    <a:p>
                      <a:r>
                        <a:rPr lang="en-US"/>
                        <a:t>Paper Literature Review</a:t>
                      </a:r>
                    </a:p>
                  </a:txBody>
                  <a:tcPr/>
                </a:tc>
                <a:tc>
                  <a:txBody>
                    <a:bodyPr/>
                    <a:lstStyle/>
                    <a:p>
                      <a:r>
                        <a:rPr lang="en-US"/>
                        <a:t>Interviews</a:t>
                      </a:r>
                    </a:p>
                  </a:txBody>
                  <a:tcPr/>
                </a:tc>
                <a:tc>
                  <a:txBody>
                    <a:bodyPr/>
                    <a:lstStyle/>
                    <a:p>
                      <a:r>
                        <a:rPr lang="en-US"/>
                        <a:t>Paper Methodology + Poster</a:t>
                      </a:r>
                    </a:p>
                  </a:txBody>
                  <a:tcPr/>
                </a:tc>
                <a:extLst>
                  <a:ext uri="{0D108BD9-81ED-4DB2-BD59-A6C34878D82A}">
                    <a16:rowId xmlns:a16="http://schemas.microsoft.com/office/drawing/2014/main" val="1173158249"/>
                  </a:ext>
                </a:extLst>
              </a:tr>
              <a:tr h="1191726">
                <a:tc>
                  <a:txBody>
                    <a:bodyPr/>
                    <a:lstStyle/>
                    <a:p>
                      <a:pPr lvl="0" algn="ctr">
                        <a:buNone/>
                      </a:pPr>
                      <a:r>
                        <a:rPr lang="en-US"/>
                        <a:t>Week 6</a:t>
                      </a:r>
                    </a:p>
                    <a:p>
                      <a:pPr lvl="0" algn="ctr">
                        <a:buNone/>
                      </a:pPr>
                      <a:r>
                        <a:rPr lang="en-US"/>
                        <a:t>(24/02 - 02/03)</a:t>
                      </a:r>
                    </a:p>
                  </a:txBody>
                  <a:tcPr anchor="ctr"/>
                </a:tc>
                <a:tc gridSpan="6">
                  <a:txBody>
                    <a:bodyPr/>
                    <a:lstStyle/>
                    <a:p>
                      <a:pPr lvl="0" algn="ctr">
                        <a:buNone/>
                      </a:pPr>
                      <a:r>
                        <a:rPr lang="en-US"/>
                        <a:t>Finals Week – Work Paused &amp; IOCS informed about the same</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17936101"/>
                  </a:ext>
                </a:extLst>
              </a:tr>
            </a:tbl>
          </a:graphicData>
        </a:graphic>
      </p:graphicFrame>
    </p:spTree>
    <p:extLst>
      <p:ext uri="{BB962C8B-B14F-4D97-AF65-F5344CB8AC3E}">
        <p14:creationId xmlns:p14="http://schemas.microsoft.com/office/powerpoint/2010/main" val="24122507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5C8B15C-B501-C3EF-E93F-525745CD4205}"/>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7B1B3C39-7D9E-7D8A-4CFD-308684BD8A9B}"/>
              </a:ext>
            </a:extLst>
          </p:cNvPr>
          <p:cNvSpPr/>
          <p:nvPr/>
        </p:nvSpPr>
        <p:spPr>
          <a:xfrm>
            <a:off x="444772" y="-2575"/>
            <a:ext cx="11305149" cy="95134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2487B654-1E4F-4813-A5BF-82C06BB04EB8}"/>
              </a:ext>
            </a:extLst>
          </p:cNvPr>
          <p:cNvSpPr>
            <a:spLocks noGrp="1"/>
          </p:cNvSpPr>
          <p:nvPr>
            <p:ph type="dt" sz="half" idx="10"/>
          </p:nvPr>
        </p:nvSpPr>
        <p:spPr/>
        <p:txBody>
          <a:bodyPr/>
          <a:lstStyle/>
          <a:p>
            <a:fld id="{D47A9A36-4EB0-BF46-AE48-7CDA251B954B}" type="datetime1">
              <a:rPr lang="en-US" smtClean="0"/>
              <a:t>5/23/2025</a:t>
            </a:fld>
            <a:endParaRPr lang="en-US"/>
          </a:p>
        </p:txBody>
      </p:sp>
      <p:sp>
        <p:nvSpPr>
          <p:cNvPr id="6" name="Slide Number Placeholder 5">
            <a:extLst>
              <a:ext uri="{FF2B5EF4-FFF2-40B4-BE49-F238E27FC236}">
                <a16:creationId xmlns:a16="http://schemas.microsoft.com/office/drawing/2014/main" id="{C595FFFB-ED36-EBCD-3B54-631B405876E6}"/>
              </a:ext>
            </a:extLst>
          </p:cNvPr>
          <p:cNvSpPr>
            <a:spLocks noGrp="1"/>
          </p:cNvSpPr>
          <p:nvPr>
            <p:ph type="sldNum" sz="quarter" idx="12"/>
          </p:nvPr>
        </p:nvSpPr>
        <p:spPr/>
        <p:txBody>
          <a:bodyPr/>
          <a:lstStyle/>
          <a:p>
            <a:fld id="{8A7A6979-0714-4377-B894-6BE4C2D6E202}" type="slidenum">
              <a:rPr lang="en-US" smtClean="0"/>
              <a:pPr/>
              <a:t>41</a:t>
            </a:fld>
            <a:endParaRPr lang="en-US"/>
          </a:p>
        </p:txBody>
      </p:sp>
      <p:sp>
        <p:nvSpPr>
          <p:cNvPr id="2" name="Title 1">
            <a:extLst>
              <a:ext uri="{FF2B5EF4-FFF2-40B4-BE49-F238E27FC236}">
                <a16:creationId xmlns:a16="http://schemas.microsoft.com/office/drawing/2014/main" id="{BF90E627-CD25-C626-ED87-CF0A50C57F4B}"/>
              </a:ext>
            </a:extLst>
          </p:cNvPr>
          <p:cNvSpPr>
            <a:spLocks noGrp="1"/>
          </p:cNvSpPr>
          <p:nvPr>
            <p:ph type="ctrTitle"/>
          </p:nvPr>
        </p:nvSpPr>
        <p:spPr>
          <a:xfrm>
            <a:off x="974045" y="198905"/>
            <a:ext cx="7988980" cy="498598"/>
          </a:xfrm>
        </p:spPr>
        <p:txBody>
          <a:bodyPr/>
          <a:lstStyle/>
          <a:p>
            <a:r>
              <a:rPr lang="en-US" sz="3600">
                <a:latin typeface="Franklin Gothic Book"/>
              </a:rPr>
              <a:t>Distribution of Work</a:t>
            </a:r>
            <a:endParaRPr lang="en-US"/>
          </a:p>
        </p:txBody>
      </p:sp>
      <p:graphicFrame>
        <p:nvGraphicFramePr>
          <p:cNvPr id="35" name="Table 34">
            <a:extLst>
              <a:ext uri="{FF2B5EF4-FFF2-40B4-BE49-F238E27FC236}">
                <a16:creationId xmlns:a16="http://schemas.microsoft.com/office/drawing/2014/main" id="{6D4E5480-8103-01A6-4323-4E9ACB6C28F0}"/>
              </a:ext>
            </a:extLst>
          </p:cNvPr>
          <p:cNvGraphicFramePr>
            <a:graphicFrameLocks noGrp="1"/>
          </p:cNvGraphicFramePr>
          <p:nvPr>
            <p:extLst>
              <p:ext uri="{D42A27DB-BD31-4B8C-83A1-F6EECF244321}">
                <p14:modId xmlns:p14="http://schemas.microsoft.com/office/powerpoint/2010/main" val="1398485272"/>
              </p:ext>
            </p:extLst>
          </p:nvPr>
        </p:nvGraphicFramePr>
        <p:xfrm>
          <a:off x="443506" y="1119941"/>
          <a:ext cx="11304241" cy="4415701"/>
        </p:xfrm>
        <a:graphic>
          <a:graphicData uri="http://schemas.openxmlformats.org/drawingml/2006/table">
            <a:tbl>
              <a:tblPr firstRow="1" bandRow="1">
                <a:tableStyleId>{8799B23B-EC83-4686-B30A-512413B5E67A}</a:tableStyleId>
              </a:tblPr>
              <a:tblGrid>
                <a:gridCol w="1831587">
                  <a:extLst>
                    <a:ext uri="{9D8B030D-6E8A-4147-A177-3AD203B41FA5}">
                      <a16:colId xmlns:a16="http://schemas.microsoft.com/office/drawing/2014/main" val="3143483369"/>
                    </a:ext>
                  </a:extLst>
                </a:gridCol>
                <a:gridCol w="1655956">
                  <a:extLst>
                    <a:ext uri="{9D8B030D-6E8A-4147-A177-3AD203B41FA5}">
                      <a16:colId xmlns:a16="http://schemas.microsoft.com/office/drawing/2014/main" val="1329541804"/>
                    </a:ext>
                  </a:extLst>
                </a:gridCol>
                <a:gridCol w="1618689">
                  <a:extLst>
                    <a:ext uri="{9D8B030D-6E8A-4147-A177-3AD203B41FA5}">
                      <a16:colId xmlns:a16="http://schemas.microsoft.com/office/drawing/2014/main" val="240603062"/>
                    </a:ext>
                  </a:extLst>
                </a:gridCol>
                <a:gridCol w="1517589">
                  <a:extLst>
                    <a:ext uri="{9D8B030D-6E8A-4147-A177-3AD203B41FA5}">
                      <a16:colId xmlns:a16="http://schemas.microsoft.com/office/drawing/2014/main" val="114876378"/>
                    </a:ext>
                  </a:extLst>
                </a:gridCol>
                <a:gridCol w="1450636">
                  <a:extLst>
                    <a:ext uri="{9D8B030D-6E8A-4147-A177-3AD203B41FA5}">
                      <a16:colId xmlns:a16="http://schemas.microsoft.com/office/drawing/2014/main" val="4121936439"/>
                    </a:ext>
                  </a:extLst>
                </a:gridCol>
                <a:gridCol w="1614892">
                  <a:extLst>
                    <a:ext uri="{9D8B030D-6E8A-4147-A177-3AD203B41FA5}">
                      <a16:colId xmlns:a16="http://schemas.microsoft.com/office/drawing/2014/main" val="3238965024"/>
                    </a:ext>
                  </a:extLst>
                </a:gridCol>
                <a:gridCol w="1614892">
                  <a:extLst>
                    <a:ext uri="{9D8B030D-6E8A-4147-A177-3AD203B41FA5}">
                      <a16:colId xmlns:a16="http://schemas.microsoft.com/office/drawing/2014/main" val="1447659498"/>
                    </a:ext>
                  </a:extLst>
                </a:gridCol>
              </a:tblGrid>
              <a:tr h="840523">
                <a:tc>
                  <a:txBody>
                    <a:bodyPr/>
                    <a:lstStyle/>
                    <a:p>
                      <a:endParaRPr lang="en-US"/>
                    </a:p>
                  </a:txBody>
                  <a:tcPr/>
                </a:tc>
                <a:tc>
                  <a:txBody>
                    <a:bodyPr/>
                    <a:lstStyle/>
                    <a:p>
                      <a:pPr algn="ctr"/>
                      <a:r>
                        <a:rPr lang="en-US"/>
                        <a:t>Ayush Gupta</a:t>
                      </a:r>
                    </a:p>
                  </a:txBody>
                  <a:tcPr anchor="ctr"/>
                </a:tc>
                <a:tc>
                  <a:txBody>
                    <a:bodyPr/>
                    <a:lstStyle/>
                    <a:p>
                      <a:pPr algn="ctr"/>
                      <a:r>
                        <a:rPr lang="en-US"/>
                        <a:t>Saquib Hussain</a:t>
                      </a:r>
                    </a:p>
                  </a:txBody>
                  <a:tcPr anchor="ctr"/>
                </a:tc>
                <a:tc>
                  <a:txBody>
                    <a:bodyPr/>
                    <a:lstStyle/>
                    <a:p>
                      <a:pPr algn="ctr"/>
                      <a:r>
                        <a:rPr lang="en-US"/>
                        <a:t>Hugo </a:t>
                      </a:r>
                      <a:r>
                        <a:rPr lang="en-US" err="1"/>
                        <a:t>Biczek</a:t>
                      </a:r>
                    </a:p>
                  </a:txBody>
                  <a:tcPr anchor="ctr"/>
                </a:tc>
                <a:tc>
                  <a:txBody>
                    <a:bodyPr/>
                    <a:lstStyle/>
                    <a:p>
                      <a:pPr algn="ctr"/>
                      <a:r>
                        <a:rPr lang="en-US"/>
                        <a:t>Darshan Upadhyay</a:t>
                      </a:r>
                    </a:p>
                  </a:txBody>
                  <a:tcPr anchor="ctr"/>
                </a:tc>
                <a:tc>
                  <a:txBody>
                    <a:bodyPr/>
                    <a:lstStyle/>
                    <a:p>
                      <a:pPr algn="ctr"/>
                      <a:r>
                        <a:rPr lang="en-US"/>
                        <a:t>Nandini </a:t>
                      </a:r>
                      <a:r>
                        <a:rPr lang="en-US" err="1"/>
                        <a:t>Devalla</a:t>
                      </a:r>
                    </a:p>
                  </a:txBody>
                  <a:tcPr anchor="ctr"/>
                </a:tc>
                <a:tc>
                  <a:txBody>
                    <a:bodyPr/>
                    <a:lstStyle/>
                    <a:p>
                      <a:pPr algn="ctr"/>
                      <a:r>
                        <a:rPr lang="en-US"/>
                        <a:t>Shubham Gaddi</a:t>
                      </a:r>
                    </a:p>
                  </a:txBody>
                  <a:tcPr anchor="ctr"/>
                </a:tc>
                <a:extLst>
                  <a:ext uri="{0D108BD9-81ED-4DB2-BD59-A6C34878D82A}">
                    <a16:rowId xmlns:a16="http://schemas.microsoft.com/office/drawing/2014/main" val="1146039801"/>
                  </a:ext>
                </a:extLst>
              </a:tr>
              <a:tr h="1191726">
                <a:tc>
                  <a:txBody>
                    <a:bodyPr/>
                    <a:lstStyle/>
                    <a:p>
                      <a:pPr algn="ctr"/>
                      <a:r>
                        <a:rPr lang="en-US"/>
                        <a:t>Week 7</a:t>
                      </a:r>
                    </a:p>
                    <a:p>
                      <a:pPr lvl="0" algn="ctr">
                        <a:buNone/>
                      </a:pPr>
                      <a:r>
                        <a:rPr lang="en-US"/>
                        <a:t>(03/03 - 09/03)</a:t>
                      </a:r>
                    </a:p>
                  </a:txBody>
                  <a:tcPr anchor="ctr"/>
                </a:tc>
                <a:tc>
                  <a:txBody>
                    <a:bodyPr/>
                    <a:lstStyle/>
                    <a:p>
                      <a:r>
                        <a:rPr lang="en-US"/>
                        <a:t>Interview Consolidation</a:t>
                      </a:r>
                    </a:p>
                  </a:txBody>
                  <a:tcPr/>
                </a:tc>
                <a:tc>
                  <a:txBody>
                    <a:bodyPr/>
                    <a:lstStyle/>
                    <a:p>
                      <a:pPr lvl="0">
                        <a:buNone/>
                      </a:pPr>
                      <a:r>
                        <a:rPr lang="en-US" sz="1800" b="0" i="0" u="none" strike="noStrike" noProof="0">
                          <a:solidFill>
                            <a:srgbClr val="000000"/>
                          </a:solidFill>
                          <a:latin typeface="Franklin Gothic Book"/>
                        </a:rPr>
                        <a:t>Interview Consolidation</a:t>
                      </a:r>
                      <a:endParaRPr lang="en-US"/>
                    </a:p>
                  </a:txBody>
                  <a:tcPr/>
                </a:tc>
                <a:tc>
                  <a:txBody>
                    <a:bodyPr/>
                    <a:lstStyle/>
                    <a:p>
                      <a:r>
                        <a:rPr lang="en-US"/>
                        <a:t>Awareness Packet &lt;&gt; LMS</a:t>
                      </a:r>
                    </a:p>
                  </a:txBody>
                  <a:tcPr/>
                </a:tc>
                <a:tc>
                  <a:txBody>
                    <a:bodyPr/>
                    <a:lstStyle/>
                    <a:p>
                      <a:pPr lvl="0">
                        <a:buNone/>
                      </a:pPr>
                      <a:r>
                        <a:rPr lang="en-US" sz="1800" b="0" i="0" u="none" strike="noStrike" noProof="0">
                          <a:solidFill>
                            <a:srgbClr val="000000"/>
                          </a:solidFill>
                          <a:latin typeface="Franklin Gothic Book"/>
                        </a:rPr>
                        <a:t>Awareness Packet &lt;&gt; LMS</a:t>
                      </a:r>
                      <a:endParaRPr lang="en-US"/>
                    </a:p>
                  </a:txBody>
                  <a:tcPr/>
                </a:tc>
                <a:tc>
                  <a:txBody>
                    <a:bodyPr/>
                    <a:lstStyle/>
                    <a:p>
                      <a:pPr lvl="0">
                        <a:buNone/>
                      </a:pPr>
                      <a:r>
                        <a:rPr lang="en-US" sz="1800" b="0" i="0" u="none" strike="noStrike" noProof="0">
                          <a:solidFill>
                            <a:srgbClr val="000000"/>
                          </a:solidFill>
                          <a:latin typeface="Franklin Gothic Book"/>
                        </a:rPr>
                        <a:t>AI Detection Study – Text &amp; Audio</a:t>
                      </a:r>
                    </a:p>
                  </a:txBody>
                  <a:tcPr/>
                </a:tc>
                <a:tc>
                  <a:txBody>
                    <a:bodyPr/>
                    <a:lstStyle/>
                    <a:p>
                      <a:pPr lvl="0">
                        <a:buNone/>
                      </a:pPr>
                      <a:r>
                        <a:rPr lang="en-US" sz="1800" b="0" i="0" u="none" strike="noStrike" noProof="0">
                          <a:solidFill>
                            <a:srgbClr val="000000"/>
                          </a:solidFill>
                          <a:latin typeface="Franklin Gothic Book"/>
                        </a:rPr>
                        <a:t>AI Detection Study – Images &amp; Videos</a:t>
                      </a:r>
                    </a:p>
                  </a:txBody>
                  <a:tcPr/>
                </a:tc>
                <a:extLst>
                  <a:ext uri="{0D108BD9-81ED-4DB2-BD59-A6C34878D82A}">
                    <a16:rowId xmlns:a16="http://schemas.microsoft.com/office/drawing/2014/main" val="3874966989"/>
                  </a:ext>
                </a:extLst>
              </a:tr>
              <a:tr h="1191726">
                <a:tc>
                  <a:txBody>
                    <a:bodyPr/>
                    <a:lstStyle/>
                    <a:p>
                      <a:pPr lvl="0" algn="ctr">
                        <a:buNone/>
                      </a:pPr>
                      <a:r>
                        <a:rPr lang="en-US"/>
                        <a:t>Week 8</a:t>
                      </a:r>
                    </a:p>
                    <a:p>
                      <a:pPr lvl="0" algn="ctr">
                        <a:buNone/>
                      </a:pPr>
                      <a:r>
                        <a:rPr lang="en-US"/>
                        <a:t>(10/03 - 16/03)</a:t>
                      </a:r>
                    </a:p>
                  </a:txBody>
                  <a:tcPr anchor="ctr"/>
                </a:tc>
                <a:tc>
                  <a:txBody>
                    <a:bodyPr/>
                    <a:lstStyle/>
                    <a:p>
                      <a:pPr lvl="0">
                        <a:buNone/>
                      </a:pPr>
                      <a:r>
                        <a:rPr lang="en-US" sz="1800" b="0" i="0" u="none" strike="noStrike" noProof="0">
                          <a:solidFill>
                            <a:srgbClr val="000000"/>
                          </a:solidFill>
                          <a:latin typeface="Franklin Gothic Book"/>
                        </a:rPr>
                        <a:t>Interview Consolidation</a:t>
                      </a:r>
                      <a:endParaRPr lang="en-US"/>
                    </a:p>
                  </a:txBody>
                  <a:tcPr/>
                </a:tc>
                <a:tc>
                  <a:txBody>
                    <a:bodyPr/>
                    <a:lstStyle/>
                    <a:p>
                      <a:pPr lvl="0">
                        <a:buNone/>
                      </a:pPr>
                      <a:r>
                        <a:rPr lang="en-US" sz="1800" b="0" i="0" u="none" strike="noStrike" noProof="0">
                          <a:solidFill>
                            <a:srgbClr val="000000"/>
                          </a:solidFill>
                          <a:latin typeface="Franklin Gothic Book"/>
                        </a:rPr>
                        <a:t>Interview Consolidation</a:t>
                      </a:r>
                      <a:endParaRPr lang="en-US"/>
                    </a:p>
                  </a:txBody>
                  <a:tcPr/>
                </a:tc>
                <a:tc>
                  <a:txBody>
                    <a:bodyPr/>
                    <a:lstStyle/>
                    <a:p>
                      <a:pPr lvl="0">
                        <a:buNone/>
                      </a:pPr>
                      <a:r>
                        <a:rPr lang="en-US" sz="1800" b="0" i="0" u="none" strike="noStrike" noProof="0">
                          <a:solidFill>
                            <a:srgbClr val="000000"/>
                          </a:solidFill>
                          <a:latin typeface="Franklin Gothic Book"/>
                        </a:rPr>
                        <a:t>Awareness Packet &lt;&gt; LMS</a:t>
                      </a:r>
                      <a:endParaRPr lang="en-US"/>
                    </a:p>
                  </a:txBody>
                  <a:tcPr/>
                </a:tc>
                <a:tc>
                  <a:txBody>
                    <a:bodyPr/>
                    <a:lstStyle/>
                    <a:p>
                      <a:pPr lvl="0">
                        <a:buNone/>
                      </a:pPr>
                      <a:r>
                        <a:rPr lang="en-US" sz="1800" b="0" i="0" u="none" strike="noStrike" noProof="0">
                          <a:solidFill>
                            <a:srgbClr val="000000"/>
                          </a:solidFill>
                          <a:latin typeface="Franklin Gothic Book"/>
                        </a:rPr>
                        <a:t>Awareness Packet &lt;&gt; LMS</a:t>
                      </a:r>
                      <a:endParaRPr lang="en-US"/>
                    </a:p>
                  </a:txBody>
                  <a:tcPr/>
                </a:tc>
                <a:tc>
                  <a:txBody>
                    <a:bodyPr/>
                    <a:lstStyle/>
                    <a:p>
                      <a:pPr lvl="0">
                        <a:buNone/>
                      </a:pPr>
                      <a:r>
                        <a:rPr lang="en-US" sz="1800" b="0" i="0" u="none" strike="noStrike" noProof="0">
                          <a:solidFill>
                            <a:srgbClr val="000000"/>
                          </a:solidFill>
                          <a:latin typeface="Franklin Gothic Book"/>
                        </a:rPr>
                        <a:t>AI Detection Study – Text &amp; Audio</a:t>
                      </a:r>
                      <a:endParaRPr lang="en-US"/>
                    </a:p>
                  </a:txBody>
                  <a:tcPr/>
                </a:tc>
                <a:tc>
                  <a:txBody>
                    <a:bodyPr/>
                    <a:lstStyle/>
                    <a:p>
                      <a:pPr lvl="0">
                        <a:buNone/>
                      </a:pPr>
                      <a:r>
                        <a:rPr lang="en-US" sz="1800" b="0" i="0" u="none" strike="noStrike" noProof="0">
                          <a:solidFill>
                            <a:srgbClr val="000000"/>
                          </a:solidFill>
                          <a:latin typeface="Franklin Gothic Book"/>
                        </a:rPr>
                        <a:t>AI Detection Study – Images &amp; Videos</a:t>
                      </a:r>
                      <a:endParaRPr lang="en-US"/>
                    </a:p>
                  </a:txBody>
                  <a:tcPr/>
                </a:tc>
                <a:extLst>
                  <a:ext uri="{0D108BD9-81ED-4DB2-BD59-A6C34878D82A}">
                    <a16:rowId xmlns:a16="http://schemas.microsoft.com/office/drawing/2014/main" val="1173158249"/>
                  </a:ext>
                </a:extLst>
              </a:tr>
              <a:tr h="1191726">
                <a:tc>
                  <a:txBody>
                    <a:bodyPr/>
                    <a:lstStyle/>
                    <a:p>
                      <a:pPr lvl="0" algn="ctr">
                        <a:buNone/>
                      </a:pPr>
                      <a:r>
                        <a:rPr lang="en-US"/>
                        <a:t>Week 9</a:t>
                      </a:r>
                    </a:p>
                    <a:p>
                      <a:pPr lvl="0" algn="ctr">
                        <a:buNone/>
                      </a:pPr>
                      <a:r>
                        <a:rPr lang="en-US"/>
                        <a:t>(17/03 - 23/03)</a:t>
                      </a:r>
                    </a:p>
                  </a:txBody>
                  <a:tcPr anchor="ctr"/>
                </a:tc>
                <a:tc gridSpan="6">
                  <a:txBody>
                    <a:bodyPr/>
                    <a:lstStyle/>
                    <a:p>
                      <a:pPr lvl="0" algn="ctr">
                        <a:buNone/>
                      </a:pPr>
                      <a:r>
                        <a:rPr lang="en-US" sz="1800" b="0" i="0" u="none" strike="noStrike" noProof="0">
                          <a:solidFill>
                            <a:srgbClr val="000000"/>
                          </a:solidFill>
                          <a:latin typeface="Franklin Gothic Book"/>
                        </a:rPr>
                        <a:t>Spring Break – Work Paused &amp; IOCS Informed about the same</a:t>
                      </a:r>
                      <a:endParaRPr lang="en-US"/>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06128372"/>
                  </a:ext>
                </a:extLst>
              </a:tr>
            </a:tbl>
          </a:graphicData>
        </a:graphic>
      </p:graphicFrame>
    </p:spTree>
    <p:extLst>
      <p:ext uri="{BB962C8B-B14F-4D97-AF65-F5344CB8AC3E}">
        <p14:creationId xmlns:p14="http://schemas.microsoft.com/office/powerpoint/2010/main" val="4566313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65644FD-D1B5-C16E-3BAB-9FB0CB20B51F}"/>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CA378E36-966C-26C5-ECB8-DC2115A14E03}"/>
              </a:ext>
            </a:extLst>
          </p:cNvPr>
          <p:cNvSpPr/>
          <p:nvPr/>
        </p:nvSpPr>
        <p:spPr>
          <a:xfrm>
            <a:off x="444772" y="-2575"/>
            <a:ext cx="11305149" cy="95134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FA41A8F9-89C1-ABC3-0DA4-AAD8C2E6C6C9}"/>
              </a:ext>
            </a:extLst>
          </p:cNvPr>
          <p:cNvSpPr>
            <a:spLocks noGrp="1"/>
          </p:cNvSpPr>
          <p:nvPr>
            <p:ph type="dt" sz="half" idx="10"/>
          </p:nvPr>
        </p:nvSpPr>
        <p:spPr/>
        <p:txBody>
          <a:bodyPr/>
          <a:lstStyle/>
          <a:p>
            <a:fld id="{D47A9A36-4EB0-BF46-AE48-7CDA251B954B}" type="datetime1">
              <a:rPr lang="en-US" smtClean="0"/>
              <a:t>5/23/2025</a:t>
            </a:fld>
            <a:endParaRPr lang="en-US"/>
          </a:p>
        </p:txBody>
      </p:sp>
      <p:sp>
        <p:nvSpPr>
          <p:cNvPr id="6" name="Slide Number Placeholder 5">
            <a:extLst>
              <a:ext uri="{FF2B5EF4-FFF2-40B4-BE49-F238E27FC236}">
                <a16:creationId xmlns:a16="http://schemas.microsoft.com/office/drawing/2014/main" id="{3E89B958-55E8-42EA-4A65-DE4D0A0BCDD8}"/>
              </a:ext>
            </a:extLst>
          </p:cNvPr>
          <p:cNvSpPr>
            <a:spLocks noGrp="1"/>
          </p:cNvSpPr>
          <p:nvPr>
            <p:ph type="sldNum" sz="quarter" idx="12"/>
          </p:nvPr>
        </p:nvSpPr>
        <p:spPr/>
        <p:txBody>
          <a:bodyPr/>
          <a:lstStyle/>
          <a:p>
            <a:fld id="{8A7A6979-0714-4377-B894-6BE4C2D6E202}" type="slidenum">
              <a:rPr lang="en-US" smtClean="0"/>
              <a:pPr/>
              <a:t>42</a:t>
            </a:fld>
            <a:endParaRPr lang="en-US"/>
          </a:p>
        </p:txBody>
      </p:sp>
      <p:sp>
        <p:nvSpPr>
          <p:cNvPr id="2" name="Title 1">
            <a:extLst>
              <a:ext uri="{FF2B5EF4-FFF2-40B4-BE49-F238E27FC236}">
                <a16:creationId xmlns:a16="http://schemas.microsoft.com/office/drawing/2014/main" id="{7A97BFD7-FEDE-3B90-DAC0-4B329C213F99}"/>
              </a:ext>
            </a:extLst>
          </p:cNvPr>
          <p:cNvSpPr>
            <a:spLocks noGrp="1"/>
          </p:cNvSpPr>
          <p:nvPr>
            <p:ph type="ctrTitle"/>
          </p:nvPr>
        </p:nvSpPr>
        <p:spPr>
          <a:xfrm>
            <a:off x="974045" y="198905"/>
            <a:ext cx="7988980" cy="498598"/>
          </a:xfrm>
        </p:spPr>
        <p:txBody>
          <a:bodyPr/>
          <a:lstStyle/>
          <a:p>
            <a:r>
              <a:rPr lang="en-US" sz="3600">
                <a:latin typeface="Franklin Gothic Book"/>
              </a:rPr>
              <a:t>Distribution of Work</a:t>
            </a:r>
            <a:endParaRPr lang="en-US"/>
          </a:p>
        </p:txBody>
      </p:sp>
      <p:graphicFrame>
        <p:nvGraphicFramePr>
          <p:cNvPr id="35" name="Table 34">
            <a:extLst>
              <a:ext uri="{FF2B5EF4-FFF2-40B4-BE49-F238E27FC236}">
                <a16:creationId xmlns:a16="http://schemas.microsoft.com/office/drawing/2014/main" id="{4BA9B08E-415D-EB1B-C29F-9AFE93E51A18}"/>
              </a:ext>
            </a:extLst>
          </p:cNvPr>
          <p:cNvGraphicFramePr>
            <a:graphicFrameLocks noGrp="1"/>
          </p:cNvGraphicFramePr>
          <p:nvPr>
            <p:extLst>
              <p:ext uri="{D42A27DB-BD31-4B8C-83A1-F6EECF244321}">
                <p14:modId xmlns:p14="http://schemas.microsoft.com/office/powerpoint/2010/main" val="3655855242"/>
              </p:ext>
            </p:extLst>
          </p:nvPr>
        </p:nvGraphicFramePr>
        <p:xfrm>
          <a:off x="443506" y="1119941"/>
          <a:ext cx="11304242" cy="4415701"/>
        </p:xfrm>
        <a:graphic>
          <a:graphicData uri="http://schemas.openxmlformats.org/drawingml/2006/table">
            <a:tbl>
              <a:tblPr firstRow="1" bandRow="1">
                <a:tableStyleId>{8799B23B-EC83-4686-B30A-512413B5E67A}</a:tableStyleId>
              </a:tblPr>
              <a:tblGrid>
                <a:gridCol w="1831587">
                  <a:extLst>
                    <a:ext uri="{9D8B030D-6E8A-4147-A177-3AD203B41FA5}">
                      <a16:colId xmlns:a16="http://schemas.microsoft.com/office/drawing/2014/main" val="3143483369"/>
                    </a:ext>
                  </a:extLst>
                </a:gridCol>
                <a:gridCol w="1655956">
                  <a:extLst>
                    <a:ext uri="{9D8B030D-6E8A-4147-A177-3AD203B41FA5}">
                      <a16:colId xmlns:a16="http://schemas.microsoft.com/office/drawing/2014/main" val="1329541804"/>
                    </a:ext>
                  </a:extLst>
                </a:gridCol>
                <a:gridCol w="1492869">
                  <a:extLst>
                    <a:ext uri="{9D8B030D-6E8A-4147-A177-3AD203B41FA5}">
                      <a16:colId xmlns:a16="http://schemas.microsoft.com/office/drawing/2014/main" val="240603062"/>
                    </a:ext>
                  </a:extLst>
                </a:gridCol>
                <a:gridCol w="1643410">
                  <a:extLst>
                    <a:ext uri="{9D8B030D-6E8A-4147-A177-3AD203B41FA5}">
                      <a16:colId xmlns:a16="http://schemas.microsoft.com/office/drawing/2014/main" val="114876378"/>
                    </a:ext>
                  </a:extLst>
                </a:gridCol>
                <a:gridCol w="1450636">
                  <a:extLst>
                    <a:ext uri="{9D8B030D-6E8A-4147-A177-3AD203B41FA5}">
                      <a16:colId xmlns:a16="http://schemas.microsoft.com/office/drawing/2014/main" val="4121936439"/>
                    </a:ext>
                  </a:extLst>
                </a:gridCol>
                <a:gridCol w="1614892">
                  <a:extLst>
                    <a:ext uri="{9D8B030D-6E8A-4147-A177-3AD203B41FA5}">
                      <a16:colId xmlns:a16="http://schemas.microsoft.com/office/drawing/2014/main" val="3238965024"/>
                    </a:ext>
                  </a:extLst>
                </a:gridCol>
                <a:gridCol w="1614892">
                  <a:extLst>
                    <a:ext uri="{9D8B030D-6E8A-4147-A177-3AD203B41FA5}">
                      <a16:colId xmlns:a16="http://schemas.microsoft.com/office/drawing/2014/main" val="1447659498"/>
                    </a:ext>
                  </a:extLst>
                </a:gridCol>
              </a:tblGrid>
              <a:tr h="840523">
                <a:tc>
                  <a:txBody>
                    <a:bodyPr/>
                    <a:lstStyle/>
                    <a:p>
                      <a:endParaRPr lang="en-US"/>
                    </a:p>
                  </a:txBody>
                  <a:tcPr/>
                </a:tc>
                <a:tc>
                  <a:txBody>
                    <a:bodyPr/>
                    <a:lstStyle/>
                    <a:p>
                      <a:pPr algn="ctr"/>
                      <a:r>
                        <a:rPr lang="en-US"/>
                        <a:t>Ayush Gupta</a:t>
                      </a:r>
                    </a:p>
                  </a:txBody>
                  <a:tcPr anchor="ctr"/>
                </a:tc>
                <a:tc>
                  <a:txBody>
                    <a:bodyPr/>
                    <a:lstStyle/>
                    <a:p>
                      <a:pPr algn="ctr"/>
                      <a:r>
                        <a:rPr lang="en-US"/>
                        <a:t>Saquib Hussain</a:t>
                      </a:r>
                    </a:p>
                  </a:txBody>
                  <a:tcPr anchor="ctr"/>
                </a:tc>
                <a:tc>
                  <a:txBody>
                    <a:bodyPr/>
                    <a:lstStyle/>
                    <a:p>
                      <a:pPr algn="ctr"/>
                      <a:r>
                        <a:rPr lang="en-US"/>
                        <a:t>Hugo </a:t>
                      </a:r>
                      <a:r>
                        <a:rPr lang="en-US" err="1"/>
                        <a:t>Biczek</a:t>
                      </a:r>
                    </a:p>
                  </a:txBody>
                  <a:tcPr anchor="ctr"/>
                </a:tc>
                <a:tc>
                  <a:txBody>
                    <a:bodyPr/>
                    <a:lstStyle/>
                    <a:p>
                      <a:pPr algn="ctr"/>
                      <a:r>
                        <a:rPr lang="en-US"/>
                        <a:t>Darshan Upadhyay</a:t>
                      </a:r>
                    </a:p>
                  </a:txBody>
                  <a:tcPr anchor="ctr"/>
                </a:tc>
                <a:tc>
                  <a:txBody>
                    <a:bodyPr/>
                    <a:lstStyle/>
                    <a:p>
                      <a:pPr algn="ctr"/>
                      <a:r>
                        <a:rPr lang="en-US"/>
                        <a:t>Nandini </a:t>
                      </a:r>
                      <a:r>
                        <a:rPr lang="en-US" err="1"/>
                        <a:t>Devalla</a:t>
                      </a:r>
                    </a:p>
                  </a:txBody>
                  <a:tcPr anchor="ctr"/>
                </a:tc>
                <a:tc>
                  <a:txBody>
                    <a:bodyPr/>
                    <a:lstStyle/>
                    <a:p>
                      <a:pPr algn="ctr"/>
                      <a:r>
                        <a:rPr lang="en-US"/>
                        <a:t>Shubham Gaddi</a:t>
                      </a:r>
                    </a:p>
                  </a:txBody>
                  <a:tcPr anchor="ctr"/>
                </a:tc>
                <a:extLst>
                  <a:ext uri="{0D108BD9-81ED-4DB2-BD59-A6C34878D82A}">
                    <a16:rowId xmlns:a16="http://schemas.microsoft.com/office/drawing/2014/main" val="1146039801"/>
                  </a:ext>
                </a:extLst>
              </a:tr>
              <a:tr h="1191726">
                <a:tc>
                  <a:txBody>
                    <a:bodyPr/>
                    <a:lstStyle/>
                    <a:p>
                      <a:pPr algn="ctr"/>
                      <a:r>
                        <a:rPr lang="en-US"/>
                        <a:t>Week 10</a:t>
                      </a:r>
                    </a:p>
                    <a:p>
                      <a:pPr lvl="0" algn="ctr">
                        <a:buNone/>
                      </a:pPr>
                      <a:r>
                        <a:rPr lang="en-US"/>
                        <a:t>(24/03 - 30/03)</a:t>
                      </a:r>
                    </a:p>
                  </a:txBody>
                  <a:tcPr anchor="ctr"/>
                </a:tc>
                <a:tc gridSpan="2">
                  <a:txBody>
                    <a:bodyPr/>
                    <a:lstStyle/>
                    <a:p>
                      <a:pPr lvl="0" algn="ctr">
                        <a:buNone/>
                      </a:pPr>
                      <a:r>
                        <a:rPr lang="en-US"/>
                        <a:t>AI Tooling Review - Text</a:t>
                      </a:r>
                    </a:p>
                  </a:txBody>
                  <a:tcPr anchor="ctr"/>
                </a:tc>
                <a:tc hMerge="1">
                  <a:txBody>
                    <a:bodyPr/>
                    <a:lstStyle/>
                    <a:p>
                      <a:endParaRPr lang="en-US"/>
                    </a:p>
                  </a:txBody>
                  <a:tcPr/>
                </a:tc>
                <a:tc>
                  <a:txBody>
                    <a:bodyPr/>
                    <a:lstStyle/>
                    <a:p>
                      <a:pPr lvl="0" algn="ctr">
                        <a:buNone/>
                      </a:pPr>
                      <a:r>
                        <a:rPr lang="en-US" sz="1800" b="0" i="0" u="none" strike="noStrike" noProof="0">
                          <a:solidFill>
                            <a:srgbClr val="000000"/>
                          </a:solidFill>
                          <a:latin typeface="Franklin Gothic Book"/>
                        </a:rPr>
                        <a:t>AI Tooling Review – Images &amp; Tutorial Videos</a:t>
                      </a:r>
                    </a:p>
                  </a:txBody>
                  <a:tcPr anchor="ctr"/>
                </a:tc>
                <a:tc>
                  <a:txBody>
                    <a:bodyPr/>
                    <a:lstStyle/>
                    <a:p>
                      <a:pPr lvl="0" algn="ctr">
                        <a:buNone/>
                      </a:pPr>
                      <a:r>
                        <a:rPr lang="en-US" sz="1800" b="0" i="0" u="none" strike="noStrike" noProof="0">
                          <a:solidFill>
                            <a:srgbClr val="000000"/>
                          </a:solidFill>
                          <a:latin typeface="Franklin Gothic Book"/>
                        </a:rPr>
                        <a:t>Poster Preparation &amp; Video</a:t>
                      </a:r>
                    </a:p>
                  </a:txBody>
                  <a:tcPr anchor="ctr"/>
                </a:tc>
                <a:tc>
                  <a:txBody>
                    <a:bodyPr/>
                    <a:lstStyle/>
                    <a:p>
                      <a:pPr lvl="0" algn="ctr">
                        <a:buNone/>
                      </a:pPr>
                      <a:r>
                        <a:rPr lang="en-US" sz="1800" b="0" i="0" u="none" strike="noStrike" noProof="0">
                          <a:solidFill>
                            <a:srgbClr val="000000"/>
                          </a:solidFill>
                          <a:latin typeface="Franklin Gothic Book"/>
                        </a:rPr>
                        <a:t>Paper Review &amp; Preparation</a:t>
                      </a:r>
                    </a:p>
                  </a:txBody>
                  <a:tcPr anchor="ctr"/>
                </a:tc>
                <a:tc>
                  <a:txBody>
                    <a:bodyPr/>
                    <a:lstStyle/>
                    <a:p>
                      <a:pPr lvl="0" algn="ctr">
                        <a:buNone/>
                      </a:pPr>
                      <a:r>
                        <a:rPr lang="en-US" sz="1800" b="0" i="0" u="none" strike="noStrike" noProof="0">
                          <a:solidFill>
                            <a:srgbClr val="000000"/>
                          </a:solidFill>
                          <a:latin typeface="Franklin Gothic Book"/>
                        </a:rPr>
                        <a:t>AI Tooling Review - Videos</a:t>
                      </a:r>
                    </a:p>
                  </a:txBody>
                  <a:tcPr anchor="ctr"/>
                </a:tc>
                <a:extLst>
                  <a:ext uri="{0D108BD9-81ED-4DB2-BD59-A6C34878D82A}">
                    <a16:rowId xmlns:a16="http://schemas.microsoft.com/office/drawing/2014/main" val="3874966989"/>
                  </a:ext>
                </a:extLst>
              </a:tr>
              <a:tr h="1191726">
                <a:tc>
                  <a:txBody>
                    <a:bodyPr/>
                    <a:lstStyle/>
                    <a:p>
                      <a:pPr lvl="0" algn="ctr">
                        <a:buNone/>
                      </a:pPr>
                      <a:r>
                        <a:rPr lang="en-US"/>
                        <a:t>Week 11</a:t>
                      </a:r>
                    </a:p>
                    <a:p>
                      <a:pPr lvl="0" algn="ctr">
                        <a:buNone/>
                      </a:pPr>
                      <a:r>
                        <a:rPr lang="en-US"/>
                        <a:t>(31/03 - 06/04)</a:t>
                      </a:r>
                    </a:p>
                  </a:txBody>
                  <a:tcPr anchor="ctr"/>
                </a:tc>
                <a:tc rowSpan="2" gridSpan="3">
                  <a:txBody>
                    <a:bodyPr/>
                    <a:lstStyle/>
                    <a:p>
                      <a:pPr lvl="0" algn="ctr">
                        <a:buNone/>
                      </a:pPr>
                      <a:r>
                        <a:rPr lang="en-US"/>
                        <a:t>Documentation &amp; Consolidation</a:t>
                      </a:r>
                    </a:p>
                    <a:p>
                      <a:pPr lvl="0" algn="ctr">
                        <a:buNone/>
                      </a:pPr>
                      <a:r>
                        <a:rPr lang="en-US"/>
                        <a:t>Saquib &amp; Ayush involved in INFORMS</a:t>
                      </a:r>
                    </a:p>
                  </a:txBody>
                  <a:tcPr anchor="ctr"/>
                </a:tc>
                <a:tc rowSpan="2" hMerge="1">
                  <a:txBody>
                    <a:bodyPr/>
                    <a:lstStyle/>
                    <a:p>
                      <a:endParaRPr lang="en-US"/>
                    </a:p>
                  </a:txBody>
                  <a:tcPr/>
                </a:tc>
                <a:tc rowSpan="2" hMerge="1">
                  <a:txBody>
                    <a:bodyPr/>
                    <a:lstStyle/>
                    <a:p>
                      <a:endParaRPr lang="en-US"/>
                    </a:p>
                  </a:txBody>
                  <a:tcPr/>
                </a:tc>
                <a:tc rowSpan="2" gridSpan="3">
                  <a:txBody>
                    <a:bodyPr/>
                    <a:lstStyle/>
                    <a:p>
                      <a:pPr lvl="0" algn="ctr">
                        <a:buNone/>
                      </a:pPr>
                      <a:r>
                        <a:rPr lang="en-US"/>
                        <a:t>Moodle Access &amp; LMS Integration</a:t>
                      </a:r>
                    </a:p>
                    <a:p>
                      <a:pPr lvl="0" algn="ctr">
                        <a:buNone/>
                      </a:pPr>
                      <a:r>
                        <a:rPr lang="en-US"/>
                        <a:t>Shubham also involved in MWDSI</a:t>
                      </a:r>
                    </a:p>
                    <a:p>
                      <a:pPr lvl="0" algn="ctr">
                        <a:buNone/>
                      </a:pPr>
                      <a:r>
                        <a:rPr lang="en-US"/>
                        <a:t>Darshan Involved in INFORMS</a:t>
                      </a:r>
                    </a:p>
                  </a:txBody>
                  <a:tcPr anchor="ctr"/>
                </a:tc>
                <a:tc rowSpan="2" hMerge="1">
                  <a:txBody>
                    <a:bodyPr/>
                    <a:lstStyle/>
                    <a:p>
                      <a:endParaRPr lang="en-US" sz="1800" b="0" i="0" u="none" strike="noStrike" noProof="0">
                        <a:solidFill>
                          <a:srgbClr val="000000"/>
                        </a:solidFill>
                        <a:latin typeface="Franklin Gothic Book"/>
                      </a:endParaRPr>
                    </a:p>
                  </a:txBody>
                  <a:tcPr/>
                </a:tc>
                <a:tc rowSpan="2" hMerge="1">
                  <a:txBody>
                    <a:bodyPr/>
                    <a:lstStyle/>
                    <a:p>
                      <a:endParaRPr lang="en-US"/>
                    </a:p>
                  </a:txBody>
                  <a:tcPr/>
                </a:tc>
                <a:extLst>
                  <a:ext uri="{0D108BD9-81ED-4DB2-BD59-A6C34878D82A}">
                    <a16:rowId xmlns:a16="http://schemas.microsoft.com/office/drawing/2014/main" val="1173158249"/>
                  </a:ext>
                </a:extLst>
              </a:tr>
              <a:tr h="1191726">
                <a:tc>
                  <a:txBody>
                    <a:bodyPr/>
                    <a:lstStyle/>
                    <a:p>
                      <a:pPr lvl="0" algn="ctr">
                        <a:buNone/>
                      </a:pPr>
                      <a:r>
                        <a:rPr lang="en-US"/>
                        <a:t>Week 12</a:t>
                      </a:r>
                    </a:p>
                    <a:p>
                      <a:pPr lvl="0" algn="ctr">
                        <a:buNone/>
                      </a:pPr>
                      <a:r>
                        <a:rPr lang="en-US"/>
                        <a:t>(07/04 - 13/04)</a:t>
                      </a:r>
                    </a:p>
                  </a:txBody>
                  <a:tcPr anchor="ct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2517936101"/>
                  </a:ext>
                </a:extLst>
              </a:tr>
            </a:tbl>
          </a:graphicData>
        </a:graphic>
      </p:graphicFrame>
    </p:spTree>
    <p:extLst>
      <p:ext uri="{BB962C8B-B14F-4D97-AF65-F5344CB8AC3E}">
        <p14:creationId xmlns:p14="http://schemas.microsoft.com/office/powerpoint/2010/main" val="34794376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BE73D688-E632-1244-8778-FE87C28D958E}"/>
              </a:ext>
            </a:extLst>
          </p:cNvPr>
          <p:cNvSpPr>
            <a:spLocks noGrp="1"/>
          </p:cNvSpPr>
          <p:nvPr>
            <p:ph type="ctrTitle"/>
          </p:nvPr>
        </p:nvSpPr>
        <p:spPr>
          <a:xfrm>
            <a:off x="2628902" y="1521334"/>
            <a:ext cx="6347458" cy="1329595"/>
          </a:xfrm>
        </p:spPr>
        <p:txBody>
          <a:bodyPr/>
          <a:lstStyle/>
          <a:p>
            <a:r>
              <a:rPr lang="en-US" sz="9600" b="0" dirty="0">
                <a:latin typeface="Franklin Gothic Demi"/>
              </a:rPr>
              <a:t>Thank You</a:t>
            </a:r>
          </a:p>
        </p:txBody>
      </p:sp>
      <p:sp>
        <p:nvSpPr>
          <p:cNvPr id="4" name="Date">
            <a:extLst>
              <a:ext uri="{FF2B5EF4-FFF2-40B4-BE49-F238E27FC236}">
                <a16:creationId xmlns:a16="http://schemas.microsoft.com/office/drawing/2014/main" id="{4308CDE5-DD68-3740-85BD-EE252849D49E}"/>
              </a:ext>
            </a:extLst>
          </p:cNvPr>
          <p:cNvSpPr>
            <a:spLocks noGrp="1"/>
          </p:cNvSpPr>
          <p:nvPr>
            <p:ph type="dt" sz="half" idx="10"/>
          </p:nvPr>
        </p:nvSpPr>
        <p:spPr/>
        <p:txBody>
          <a:bodyPr/>
          <a:lstStyle/>
          <a:p>
            <a:fld id="{D47A9A36-4EB0-BF46-AE48-7CDA251B954B}" type="datetime1">
              <a:rPr lang="en-US" smtClean="0"/>
              <a:pPr/>
              <a:t>5/23/2025</a:t>
            </a:fld>
            <a:endParaRPr lang="en-US"/>
          </a:p>
        </p:txBody>
      </p:sp>
      <p:sp>
        <p:nvSpPr>
          <p:cNvPr id="5" name="Slide Number">
            <a:extLst>
              <a:ext uri="{FF2B5EF4-FFF2-40B4-BE49-F238E27FC236}">
                <a16:creationId xmlns:a16="http://schemas.microsoft.com/office/drawing/2014/main" id="{BF90099D-AEBF-BE42-B572-F48AF47617D6}"/>
              </a:ext>
            </a:extLst>
          </p:cNvPr>
          <p:cNvSpPr>
            <a:spLocks noGrp="1"/>
          </p:cNvSpPr>
          <p:nvPr>
            <p:ph type="sldNum" sz="quarter" idx="12"/>
          </p:nvPr>
        </p:nvSpPr>
        <p:spPr/>
        <p:txBody>
          <a:bodyPr/>
          <a:lstStyle/>
          <a:p>
            <a:fld id="{8A7A6979-0714-4377-B894-6BE4C2D6E202}" type="slidenum">
              <a:rPr lang="en-US" smtClean="0"/>
              <a:pPr/>
              <a:t>43</a:t>
            </a:fld>
            <a:endParaRPr lang="en-US"/>
          </a:p>
        </p:txBody>
      </p:sp>
    </p:spTree>
    <p:extLst>
      <p:ext uri="{BB962C8B-B14F-4D97-AF65-F5344CB8AC3E}">
        <p14:creationId xmlns:p14="http://schemas.microsoft.com/office/powerpoint/2010/main" val="3743599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8ED3DB1-87CC-323B-096B-9804B58715C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497636D-79E5-FAB7-B417-E23C577E6465}"/>
              </a:ext>
            </a:extLst>
          </p:cNvPr>
          <p:cNvSpPr/>
          <p:nvPr/>
        </p:nvSpPr>
        <p:spPr>
          <a:xfrm>
            <a:off x="415511" y="-2405"/>
            <a:ext cx="11305149" cy="95134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409B6543-F36B-F76D-3E92-867ED135197B}"/>
              </a:ext>
            </a:extLst>
          </p:cNvPr>
          <p:cNvSpPr>
            <a:spLocks noGrp="1"/>
          </p:cNvSpPr>
          <p:nvPr>
            <p:ph type="dt" sz="half" idx="10"/>
          </p:nvPr>
        </p:nvSpPr>
        <p:spPr/>
        <p:txBody>
          <a:bodyPr/>
          <a:lstStyle/>
          <a:p>
            <a:fld id="{D47A9A36-4EB0-BF46-AE48-7CDA251B954B}" type="datetime1">
              <a:rPr lang="en-US" smtClean="0"/>
              <a:t>5/23/2025</a:t>
            </a:fld>
            <a:endParaRPr lang="en-US"/>
          </a:p>
        </p:txBody>
      </p:sp>
      <p:sp>
        <p:nvSpPr>
          <p:cNvPr id="6" name="Slide Number Placeholder 5">
            <a:extLst>
              <a:ext uri="{FF2B5EF4-FFF2-40B4-BE49-F238E27FC236}">
                <a16:creationId xmlns:a16="http://schemas.microsoft.com/office/drawing/2014/main" id="{912517E1-90E5-1214-3A60-50170A697293}"/>
              </a:ext>
            </a:extLst>
          </p:cNvPr>
          <p:cNvSpPr>
            <a:spLocks noGrp="1"/>
          </p:cNvSpPr>
          <p:nvPr>
            <p:ph type="sldNum" sz="quarter" idx="12"/>
          </p:nvPr>
        </p:nvSpPr>
        <p:spPr/>
        <p:txBody>
          <a:bodyPr/>
          <a:lstStyle/>
          <a:p>
            <a:fld id="{8A7A6979-0714-4377-B894-6BE4C2D6E202}" type="slidenum">
              <a:rPr lang="en-US" smtClean="0"/>
              <a:pPr/>
              <a:t>5</a:t>
            </a:fld>
            <a:endParaRPr lang="en-US"/>
          </a:p>
        </p:txBody>
      </p:sp>
      <p:sp>
        <p:nvSpPr>
          <p:cNvPr id="2" name="Title 1">
            <a:extLst>
              <a:ext uri="{FF2B5EF4-FFF2-40B4-BE49-F238E27FC236}">
                <a16:creationId xmlns:a16="http://schemas.microsoft.com/office/drawing/2014/main" id="{3B5D59DB-6AB8-96CB-F4DC-F5B76E856552}"/>
              </a:ext>
            </a:extLst>
          </p:cNvPr>
          <p:cNvSpPr>
            <a:spLocks noGrp="1"/>
          </p:cNvSpPr>
          <p:nvPr>
            <p:ph type="ctrTitle"/>
          </p:nvPr>
        </p:nvSpPr>
        <p:spPr>
          <a:xfrm>
            <a:off x="974045" y="198905"/>
            <a:ext cx="10500360" cy="609398"/>
          </a:xfrm>
        </p:spPr>
        <p:txBody>
          <a:bodyPr/>
          <a:lstStyle/>
          <a:p>
            <a:r>
              <a:rPr lang="en-US" sz="4400">
                <a:latin typeface="Franklin Gothic Book"/>
              </a:rPr>
              <a:t>Literature Review</a:t>
            </a:r>
            <a:endParaRPr lang="en-US" sz="4400"/>
          </a:p>
        </p:txBody>
      </p:sp>
      <p:graphicFrame>
        <p:nvGraphicFramePr>
          <p:cNvPr id="7" name="Table 6">
            <a:extLst>
              <a:ext uri="{FF2B5EF4-FFF2-40B4-BE49-F238E27FC236}">
                <a16:creationId xmlns:a16="http://schemas.microsoft.com/office/drawing/2014/main" id="{AD01C4DE-7984-DEA9-B75B-781DD932DA86}"/>
              </a:ext>
            </a:extLst>
          </p:cNvPr>
          <p:cNvGraphicFramePr>
            <a:graphicFrameLocks noGrp="1"/>
          </p:cNvGraphicFramePr>
          <p:nvPr>
            <p:extLst>
              <p:ext uri="{D42A27DB-BD31-4B8C-83A1-F6EECF244321}">
                <p14:modId xmlns:p14="http://schemas.microsoft.com/office/powerpoint/2010/main" val="2558567297"/>
              </p:ext>
            </p:extLst>
          </p:nvPr>
        </p:nvGraphicFramePr>
        <p:xfrm>
          <a:off x="755990" y="1216066"/>
          <a:ext cx="10720416" cy="4415835"/>
        </p:xfrm>
        <a:graphic>
          <a:graphicData uri="http://schemas.openxmlformats.org/drawingml/2006/table">
            <a:tbl>
              <a:tblPr firstRow="1" bandRow="1">
                <a:tableStyleId>{5C22544A-7EE6-4342-B048-85BDC9FD1C3A}</a:tableStyleId>
              </a:tblPr>
              <a:tblGrid>
                <a:gridCol w="1531488">
                  <a:extLst>
                    <a:ext uri="{9D8B030D-6E8A-4147-A177-3AD203B41FA5}">
                      <a16:colId xmlns:a16="http://schemas.microsoft.com/office/drawing/2014/main" val="2899334536"/>
                    </a:ext>
                  </a:extLst>
                </a:gridCol>
                <a:gridCol w="1531488">
                  <a:extLst>
                    <a:ext uri="{9D8B030D-6E8A-4147-A177-3AD203B41FA5}">
                      <a16:colId xmlns:a16="http://schemas.microsoft.com/office/drawing/2014/main" val="4049264768"/>
                    </a:ext>
                  </a:extLst>
                </a:gridCol>
                <a:gridCol w="1531488">
                  <a:extLst>
                    <a:ext uri="{9D8B030D-6E8A-4147-A177-3AD203B41FA5}">
                      <a16:colId xmlns:a16="http://schemas.microsoft.com/office/drawing/2014/main" val="1775354597"/>
                    </a:ext>
                  </a:extLst>
                </a:gridCol>
                <a:gridCol w="1531488">
                  <a:extLst>
                    <a:ext uri="{9D8B030D-6E8A-4147-A177-3AD203B41FA5}">
                      <a16:colId xmlns:a16="http://schemas.microsoft.com/office/drawing/2014/main" val="3695799634"/>
                    </a:ext>
                  </a:extLst>
                </a:gridCol>
                <a:gridCol w="1531488">
                  <a:extLst>
                    <a:ext uri="{9D8B030D-6E8A-4147-A177-3AD203B41FA5}">
                      <a16:colId xmlns:a16="http://schemas.microsoft.com/office/drawing/2014/main" val="996985547"/>
                    </a:ext>
                  </a:extLst>
                </a:gridCol>
                <a:gridCol w="1531488">
                  <a:extLst>
                    <a:ext uri="{9D8B030D-6E8A-4147-A177-3AD203B41FA5}">
                      <a16:colId xmlns:a16="http://schemas.microsoft.com/office/drawing/2014/main" val="4192904606"/>
                    </a:ext>
                  </a:extLst>
                </a:gridCol>
                <a:gridCol w="1531488">
                  <a:extLst>
                    <a:ext uri="{9D8B030D-6E8A-4147-A177-3AD203B41FA5}">
                      <a16:colId xmlns:a16="http://schemas.microsoft.com/office/drawing/2014/main" val="2831129358"/>
                    </a:ext>
                  </a:extLst>
                </a:gridCol>
              </a:tblGrid>
              <a:tr h="627135">
                <a:tc>
                  <a:txBody>
                    <a:bodyPr/>
                    <a:lstStyle/>
                    <a:p>
                      <a:pPr algn="ctr"/>
                      <a:r>
                        <a:rPr lang="en-US"/>
                        <a:t>Study By</a:t>
                      </a:r>
                    </a:p>
                  </a:txBody>
                  <a:tcPr anchor="ctr"/>
                </a:tc>
                <a:tc>
                  <a:txBody>
                    <a:bodyPr/>
                    <a:lstStyle/>
                    <a:p>
                      <a:pPr algn="ctr"/>
                      <a:r>
                        <a:rPr lang="en-US"/>
                        <a:t>Focus Area</a:t>
                      </a:r>
                    </a:p>
                  </a:txBody>
                  <a:tcPr anchor="ctr"/>
                </a:tc>
                <a:tc>
                  <a:txBody>
                    <a:bodyPr/>
                    <a:lstStyle/>
                    <a:p>
                      <a:pPr algn="ctr"/>
                      <a:r>
                        <a:rPr lang="en-US"/>
                        <a:t>AI Adoption</a:t>
                      </a:r>
                    </a:p>
                  </a:txBody>
                  <a:tcPr anchor="ctr"/>
                </a:tc>
                <a:tc>
                  <a:txBody>
                    <a:bodyPr/>
                    <a:lstStyle/>
                    <a:p>
                      <a:pPr algn="ctr"/>
                      <a:r>
                        <a:rPr lang="en-US"/>
                        <a:t>AI Detection</a:t>
                      </a:r>
                    </a:p>
                  </a:txBody>
                  <a:tcPr anchor="ctr"/>
                </a:tc>
                <a:tc>
                  <a:txBody>
                    <a:bodyPr/>
                    <a:lstStyle/>
                    <a:p>
                      <a:pPr algn="ctr"/>
                      <a:r>
                        <a:rPr lang="en-US"/>
                        <a:t>Policy Consideration</a:t>
                      </a:r>
                    </a:p>
                  </a:txBody>
                  <a:tcPr anchor="ctr"/>
                </a:tc>
                <a:tc>
                  <a:txBody>
                    <a:bodyPr/>
                    <a:lstStyle/>
                    <a:p>
                      <a:pPr algn="ctr"/>
                      <a:r>
                        <a:rPr lang="en-US"/>
                        <a:t>Empirical Evaluation</a:t>
                      </a:r>
                    </a:p>
                  </a:txBody>
                  <a:tcPr anchor="ctr"/>
                </a:tc>
                <a:tc>
                  <a:txBody>
                    <a:bodyPr/>
                    <a:lstStyle/>
                    <a:p>
                      <a:pPr algn="ctr"/>
                      <a:r>
                        <a:rPr lang="en-US"/>
                        <a:t>Limitations Identified</a:t>
                      </a:r>
                    </a:p>
                  </a:txBody>
                  <a:tcPr anchor="ctr"/>
                </a:tc>
                <a:extLst>
                  <a:ext uri="{0D108BD9-81ED-4DB2-BD59-A6C34878D82A}">
                    <a16:rowId xmlns:a16="http://schemas.microsoft.com/office/drawing/2014/main" val="878600026"/>
                  </a:ext>
                </a:extLst>
              </a:tr>
              <a:tr h="627135">
                <a:tc>
                  <a:txBody>
                    <a:bodyPr/>
                    <a:lstStyle/>
                    <a:p>
                      <a:pPr lvl="0" algn="ctr">
                        <a:buNone/>
                      </a:pPr>
                      <a:r>
                        <a:rPr lang="en-US" sz="1200" b="0" i="0" u="none" strike="noStrike" noProof="0">
                          <a:solidFill>
                            <a:srgbClr val="000000"/>
                          </a:solidFill>
                          <a:latin typeface="Arial"/>
                        </a:rPr>
                        <a:t>Indiana National Courts and Sciences Institute</a:t>
                      </a:r>
                    </a:p>
                  </a:txBody>
                  <a:tcPr anchor="ctr"/>
                </a:tc>
                <a:tc>
                  <a:txBody>
                    <a:bodyPr/>
                    <a:lstStyle/>
                    <a:p>
                      <a:pPr lvl="0" algn="ctr">
                        <a:buNone/>
                      </a:pPr>
                      <a:r>
                        <a:rPr lang="en-US" sz="1200" b="0" i="0" u="none" strike="noStrike" noProof="0">
                          <a:solidFill>
                            <a:srgbClr val="000000"/>
                          </a:solidFill>
                          <a:latin typeface="Arial"/>
                        </a:rPr>
                        <a:t>Judicial AI Usage</a:t>
                      </a:r>
                    </a:p>
                  </a:txBody>
                  <a:tcPr anchor="ctr"/>
                </a:tc>
                <a:tc>
                  <a:txBody>
                    <a:bodyPr/>
                    <a:lstStyle/>
                    <a:p>
                      <a:pPr lvl="0" algn="ctr">
                        <a:buNone/>
                      </a:pPr>
                      <a:r>
                        <a:rPr lang="en-US" sz="2000" b="1" i="0" u="none" strike="noStrike" noProof="0">
                          <a:solidFill>
                            <a:srgbClr val="000000"/>
                          </a:solidFill>
                          <a:latin typeface="Segoe UI Symbol"/>
                        </a:rPr>
                        <a:t>✓</a:t>
                      </a:r>
                    </a:p>
                  </a:txBody>
                  <a:tcPr anchor="ctr"/>
                </a:tc>
                <a:tc>
                  <a:txBody>
                    <a:bodyPr/>
                    <a:lstStyle/>
                    <a:p>
                      <a:pPr lvl="0" algn="ctr">
                        <a:buNone/>
                      </a:pPr>
                      <a:r>
                        <a:rPr lang="en-US" sz="2000" b="1" i="0" u="none" strike="noStrike" noProof="0">
                          <a:solidFill>
                            <a:srgbClr val="000000"/>
                          </a:solidFill>
                          <a:latin typeface="Segoe UI Symbol"/>
                        </a:rPr>
                        <a:t>✗</a:t>
                      </a:r>
                    </a:p>
                  </a:txBody>
                  <a:tcPr anchor="ctr"/>
                </a:tc>
                <a:tc>
                  <a:txBody>
                    <a:bodyPr/>
                    <a:lstStyle/>
                    <a:p>
                      <a:pPr lvl="0" algn="ctr">
                        <a:buNone/>
                      </a:pPr>
                      <a:r>
                        <a:rPr lang="en-US" sz="2000" b="1" i="0" u="none" strike="noStrike" noProof="0">
                          <a:solidFill>
                            <a:srgbClr val="000000"/>
                          </a:solidFill>
                          <a:latin typeface="Segoe UI Symbol"/>
                        </a:rPr>
                        <a:t>✗</a:t>
                      </a:r>
                      <a:endParaRPr lang="en-US" b="1"/>
                    </a:p>
                  </a:txBody>
                  <a:tcPr anchor="ctr"/>
                </a:tc>
                <a:tc>
                  <a:txBody>
                    <a:bodyPr/>
                    <a:lstStyle/>
                    <a:p>
                      <a:pPr lvl="0" algn="ctr">
                        <a:buNone/>
                      </a:pPr>
                      <a:r>
                        <a:rPr lang="en-US" sz="2000" b="1" i="0" u="none" strike="noStrike" noProof="0">
                          <a:solidFill>
                            <a:srgbClr val="000000"/>
                          </a:solidFill>
                          <a:latin typeface="Segoe UI Symbol"/>
                        </a:rPr>
                        <a:t>✓</a:t>
                      </a:r>
                      <a:endParaRPr lang="en-US" b="1"/>
                    </a:p>
                  </a:txBody>
                  <a:tcPr anchor="ctr"/>
                </a:tc>
                <a:tc>
                  <a:txBody>
                    <a:bodyPr/>
                    <a:lstStyle/>
                    <a:p>
                      <a:pPr lvl="0" algn="ctr">
                        <a:buNone/>
                      </a:pPr>
                      <a:r>
                        <a:rPr lang="en-US" sz="2000" b="1" i="0" u="none" strike="noStrike" noProof="0">
                          <a:solidFill>
                            <a:srgbClr val="000000"/>
                          </a:solidFill>
                          <a:latin typeface="Segoe UI Symbol"/>
                        </a:rPr>
                        <a:t>✗</a:t>
                      </a:r>
                      <a:endParaRPr lang="en-US" b="1"/>
                    </a:p>
                  </a:txBody>
                  <a:tcPr anchor="ctr"/>
                </a:tc>
                <a:extLst>
                  <a:ext uri="{0D108BD9-81ED-4DB2-BD59-A6C34878D82A}">
                    <a16:rowId xmlns:a16="http://schemas.microsoft.com/office/drawing/2014/main" val="3566507110"/>
                  </a:ext>
                </a:extLst>
              </a:tr>
              <a:tr h="627135">
                <a:tc>
                  <a:txBody>
                    <a:bodyPr/>
                    <a:lstStyle/>
                    <a:p>
                      <a:pPr lvl="0" algn="ctr">
                        <a:buNone/>
                      </a:pPr>
                      <a:r>
                        <a:rPr lang="en-US" sz="1200" b="0" i="0" u="none" strike="noStrike" noProof="0">
                          <a:solidFill>
                            <a:srgbClr val="000000"/>
                          </a:solidFill>
                          <a:latin typeface="Arial"/>
                        </a:rPr>
                        <a:t>Illinois Supreme Court</a:t>
                      </a:r>
                    </a:p>
                  </a:txBody>
                  <a:tcPr anchor="ctr"/>
                </a:tc>
                <a:tc>
                  <a:txBody>
                    <a:bodyPr/>
                    <a:lstStyle/>
                    <a:p>
                      <a:pPr lvl="0" algn="ctr">
                        <a:buNone/>
                      </a:pPr>
                      <a:r>
                        <a:rPr lang="en-US" sz="1200" b="0" i="0" u="none" strike="noStrike" noProof="0">
                          <a:solidFill>
                            <a:srgbClr val="000000"/>
                          </a:solidFill>
                          <a:latin typeface="Arial"/>
                        </a:rPr>
                        <a:t>AI Policies and Guidelines</a:t>
                      </a:r>
                    </a:p>
                  </a:txBody>
                  <a:tcPr anchor="ctr"/>
                </a:tc>
                <a:tc>
                  <a:txBody>
                    <a:bodyPr/>
                    <a:lstStyle/>
                    <a:p>
                      <a:pPr lvl="0" algn="ctr">
                        <a:buNone/>
                      </a:pPr>
                      <a:r>
                        <a:rPr lang="en-US" sz="2000" b="1" i="0" u="none" strike="noStrike" noProof="0">
                          <a:solidFill>
                            <a:srgbClr val="000000"/>
                          </a:solidFill>
                          <a:latin typeface="Segoe UI Symbol"/>
                        </a:rPr>
                        <a:t>✓</a:t>
                      </a:r>
                      <a:endParaRPr lang="en-US" b="1"/>
                    </a:p>
                  </a:txBody>
                  <a:tcPr anchor="ctr"/>
                </a:tc>
                <a:tc>
                  <a:txBody>
                    <a:bodyPr/>
                    <a:lstStyle/>
                    <a:p>
                      <a:pPr lvl="0" algn="ctr">
                        <a:buNone/>
                      </a:pPr>
                      <a:r>
                        <a:rPr lang="en-US" sz="2000" b="1" i="0" u="none" strike="noStrike" noProof="0">
                          <a:solidFill>
                            <a:srgbClr val="000000"/>
                          </a:solidFill>
                          <a:latin typeface="Segoe UI Symbol"/>
                        </a:rPr>
                        <a:t>✗</a:t>
                      </a:r>
                      <a:endParaRPr lang="en-US" b="1"/>
                    </a:p>
                  </a:txBody>
                  <a:tcPr anchor="ctr"/>
                </a:tc>
                <a:tc>
                  <a:txBody>
                    <a:bodyPr/>
                    <a:lstStyle/>
                    <a:p>
                      <a:pPr lvl="0" algn="ctr">
                        <a:buNone/>
                      </a:pPr>
                      <a:r>
                        <a:rPr lang="en-US" sz="2000" b="1" i="0" u="none" strike="noStrike" noProof="0">
                          <a:solidFill>
                            <a:srgbClr val="000000"/>
                          </a:solidFill>
                          <a:latin typeface="Segoe UI Symbol"/>
                        </a:rPr>
                        <a:t>✓</a:t>
                      </a:r>
                      <a:endParaRPr lang="en-US" b="1"/>
                    </a:p>
                  </a:txBody>
                  <a:tcPr anchor="ctr"/>
                </a:tc>
                <a:tc>
                  <a:txBody>
                    <a:bodyPr/>
                    <a:lstStyle/>
                    <a:p>
                      <a:pPr lvl="0" algn="ctr">
                        <a:buNone/>
                      </a:pPr>
                      <a:r>
                        <a:rPr lang="en-US" sz="2000" b="1" i="0" u="none" strike="noStrike" noProof="0">
                          <a:solidFill>
                            <a:srgbClr val="000000"/>
                          </a:solidFill>
                          <a:latin typeface="Segoe UI Symbol"/>
                        </a:rPr>
                        <a:t>✗</a:t>
                      </a:r>
                      <a:endParaRPr lang="en-US" b="1"/>
                    </a:p>
                  </a:txBody>
                  <a:tcPr anchor="ctr"/>
                </a:tc>
                <a:tc>
                  <a:txBody>
                    <a:bodyPr/>
                    <a:lstStyle/>
                    <a:p>
                      <a:pPr lvl="0" algn="ctr">
                        <a:buNone/>
                      </a:pPr>
                      <a:r>
                        <a:rPr lang="en-US" sz="2000" b="1" i="0" u="none" strike="noStrike" noProof="0">
                          <a:solidFill>
                            <a:srgbClr val="000000"/>
                          </a:solidFill>
                          <a:latin typeface="Segoe UI Symbol"/>
                        </a:rPr>
                        <a:t>✓</a:t>
                      </a:r>
                      <a:endParaRPr lang="en-US" b="1"/>
                    </a:p>
                  </a:txBody>
                  <a:tcPr anchor="ctr"/>
                </a:tc>
                <a:extLst>
                  <a:ext uri="{0D108BD9-81ED-4DB2-BD59-A6C34878D82A}">
                    <a16:rowId xmlns:a16="http://schemas.microsoft.com/office/drawing/2014/main" val="313916617"/>
                  </a:ext>
                </a:extLst>
              </a:tr>
              <a:tr h="627135">
                <a:tc>
                  <a:txBody>
                    <a:bodyPr/>
                    <a:lstStyle/>
                    <a:p>
                      <a:pPr lvl="0" algn="ctr">
                        <a:buNone/>
                      </a:pPr>
                      <a:r>
                        <a:rPr lang="en-US" sz="1200" b="0" i="0" u="none" strike="noStrike" noProof="0">
                          <a:solidFill>
                            <a:srgbClr val="000000"/>
                          </a:solidFill>
                          <a:latin typeface="Arial"/>
                        </a:rPr>
                        <a:t>National Center for State Courts</a:t>
                      </a:r>
                    </a:p>
                  </a:txBody>
                  <a:tcPr anchor="ctr"/>
                </a:tc>
                <a:tc>
                  <a:txBody>
                    <a:bodyPr/>
                    <a:lstStyle/>
                    <a:p>
                      <a:pPr lvl="0" algn="ctr">
                        <a:buNone/>
                      </a:pPr>
                      <a:r>
                        <a:rPr lang="en-US" sz="1200" b="0" i="0" u="none" strike="noStrike" noProof="0">
                          <a:solidFill>
                            <a:srgbClr val="000000"/>
                          </a:solidFill>
                          <a:latin typeface="Arial"/>
                        </a:rPr>
                        <a:t>AI Advisory</a:t>
                      </a:r>
                    </a:p>
                  </a:txBody>
                  <a:tcPr anchor="ctr"/>
                </a:tc>
                <a:tc>
                  <a:txBody>
                    <a:bodyPr/>
                    <a:lstStyle/>
                    <a:p>
                      <a:pPr lvl="0" algn="ctr">
                        <a:buNone/>
                      </a:pPr>
                      <a:r>
                        <a:rPr lang="en-US" sz="2000" b="1" i="0" u="none" strike="noStrike" noProof="0">
                          <a:solidFill>
                            <a:srgbClr val="000000"/>
                          </a:solidFill>
                          <a:latin typeface="Segoe UI Symbol"/>
                        </a:rPr>
                        <a:t>✓</a:t>
                      </a:r>
                      <a:endParaRPr lang="en-US" b="1"/>
                    </a:p>
                  </a:txBody>
                  <a:tcPr anchor="ctr"/>
                </a:tc>
                <a:tc>
                  <a:txBody>
                    <a:bodyPr/>
                    <a:lstStyle/>
                    <a:p>
                      <a:pPr lvl="0" algn="ctr">
                        <a:buNone/>
                      </a:pPr>
                      <a:r>
                        <a:rPr lang="en-US" sz="2000" b="1" i="0" u="none" strike="noStrike" noProof="0">
                          <a:solidFill>
                            <a:srgbClr val="000000"/>
                          </a:solidFill>
                          <a:latin typeface="Segoe UI Symbol"/>
                        </a:rPr>
                        <a:t>✗</a:t>
                      </a:r>
                      <a:endParaRPr lang="en-US" b="1"/>
                    </a:p>
                  </a:txBody>
                  <a:tcPr anchor="ctr"/>
                </a:tc>
                <a:tc>
                  <a:txBody>
                    <a:bodyPr/>
                    <a:lstStyle/>
                    <a:p>
                      <a:pPr lvl="0" algn="ctr">
                        <a:buNone/>
                      </a:pPr>
                      <a:r>
                        <a:rPr lang="en-US" sz="2000" b="1" i="0" u="none" strike="noStrike" noProof="0">
                          <a:solidFill>
                            <a:srgbClr val="000000"/>
                          </a:solidFill>
                          <a:latin typeface="Segoe UI Symbol"/>
                        </a:rPr>
                        <a:t>✓</a:t>
                      </a:r>
                      <a:endParaRPr lang="en-US" b="1"/>
                    </a:p>
                  </a:txBody>
                  <a:tcPr anchor="ctr"/>
                </a:tc>
                <a:tc>
                  <a:txBody>
                    <a:bodyPr/>
                    <a:lstStyle/>
                    <a:p>
                      <a:pPr lvl="0" algn="ctr">
                        <a:buNone/>
                      </a:pPr>
                      <a:r>
                        <a:rPr lang="en-US" sz="2000" b="1" i="0" u="none" strike="noStrike" noProof="0">
                          <a:solidFill>
                            <a:srgbClr val="000000"/>
                          </a:solidFill>
                          <a:latin typeface="Segoe UI Symbol"/>
                        </a:rPr>
                        <a:t>✗</a:t>
                      </a:r>
                      <a:endParaRPr lang="en-US" b="1"/>
                    </a:p>
                  </a:txBody>
                  <a:tcPr anchor="ctr"/>
                </a:tc>
                <a:tc>
                  <a:txBody>
                    <a:bodyPr/>
                    <a:lstStyle/>
                    <a:p>
                      <a:pPr lvl="0" algn="ctr">
                        <a:buNone/>
                      </a:pPr>
                      <a:r>
                        <a:rPr lang="en-US" sz="2000" b="1" i="0" u="none" strike="noStrike" noProof="0">
                          <a:solidFill>
                            <a:srgbClr val="000000"/>
                          </a:solidFill>
                          <a:latin typeface="Segoe UI Symbol"/>
                        </a:rPr>
                        <a:t>✓</a:t>
                      </a:r>
                      <a:endParaRPr lang="en-US" b="1"/>
                    </a:p>
                  </a:txBody>
                  <a:tcPr anchor="ctr"/>
                </a:tc>
                <a:extLst>
                  <a:ext uri="{0D108BD9-81ED-4DB2-BD59-A6C34878D82A}">
                    <a16:rowId xmlns:a16="http://schemas.microsoft.com/office/drawing/2014/main" val="2189186517"/>
                  </a:ext>
                </a:extLst>
              </a:tr>
              <a:tr h="627135">
                <a:tc>
                  <a:txBody>
                    <a:bodyPr/>
                    <a:lstStyle/>
                    <a:p>
                      <a:pPr lvl="0" algn="ctr">
                        <a:buNone/>
                      </a:pPr>
                      <a:r>
                        <a:rPr lang="en-US" sz="1200" b="0" i="0" u="none" strike="noStrike" noProof="0">
                          <a:solidFill>
                            <a:srgbClr val="000000"/>
                          </a:solidFill>
                          <a:latin typeface="Arial"/>
                        </a:rPr>
                        <a:t>Sadasivan et al.</a:t>
                      </a:r>
                    </a:p>
                  </a:txBody>
                  <a:tcPr anchor="ctr"/>
                </a:tc>
                <a:tc>
                  <a:txBody>
                    <a:bodyPr/>
                    <a:lstStyle/>
                    <a:p>
                      <a:pPr lvl="0" algn="ctr">
                        <a:buNone/>
                      </a:pPr>
                      <a:r>
                        <a:rPr lang="en-US" sz="1200" b="0" i="0" u="none" strike="noStrike" noProof="0">
                          <a:solidFill>
                            <a:srgbClr val="000000"/>
                          </a:solidFill>
                          <a:latin typeface="Arial"/>
                        </a:rPr>
                        <a:t>AI Text Detection</a:t>
                      </a:r>
                    </a:p>
                  </a:txBody>
                  <a:tcPr anchor="ctr"/>
                </a:tc>
                <a:tc>
                  <a:txBody>
                    <a:bodyPr/>
                    <a:lstStyle/>
                    <a:p>
                      <a:pPr lvl="0" algn="ctr">
                        <a:buNone/>
                      </a:pPr>
                      <a:r>
                        <a:rPr lang="en-US" sz="2000" b="1" i="0" u="none" strike="noStrike" noProof="0">
                          <a:solidFill>
                            <a:srgbClr val="000000"/>
                          </a:solidFill>
                          <a:latin typeface="Segoe UI Symbol"/>
                        </a:rPr>
                        <a:t>✗</a:t>
                      </a:r>
                      <a:endParaRPr lang="en-US" b="1"/>
                    </a:p>
                  </a:txBody>
                  <a:tcPr anchor="ctr"/>
                </a:tc>
                <a:tc>
                  <a:txBody>
                    <a:bodyPr/>
                    <a:lstStyle/>
                    <a:p>
                      <a:pPr lvl="0" algn="ctr">
                        <a:buNone/>
                      </a:pPr>
                      <a:r>
                        <a:rPr lang="en-US" sz="2000" b="1" i="0" u="none" strike="noStrike" noProof="0">
                          <a:solidFill>
                            <a:srgbClr val="000000"/>
                          </a:solidFill>
                          <a:latin typeface="Segoe UI Symbol"/>
                        </a:rPr>
                        <a:t>✓</a:t>
                      </a:r>
                      <a:endParaRPr lang="en-US" b="1"/>
                    </a:p>
                  </a:txBody>
                  <a:tcPr anchor="ctr"/>
                </a:tc>
                <a:tc>
                  <a:txBody>
                    <a:bodyPr/>
                    <a:lstStyle/>
                    <a:p>
                      <a:pPr lvl="0" algn="ctr">
                        <a:buNone/>
                      </a:pPr>
                      <a:r>
                        <a:rPr lang="en-US" sz="2000" b="1" i="0" u="none" strike="noStrike" noProof="0">
                          <a:solidFill>
                            <a:srgbClr val="000000"/>
                          </a:solidFill>
                          <a:latin typeface="Segoe UI Symbol"/>
                        </a:rPr>
                        <a:t>✗</a:t>
                      </a:r>
                      <a:endParaRPr lang="en-US" b="1"/>
                    </a:p>
                  </a:txBody>
                  <a:tcPr anchor="ctr"/>
                </a:tc>
                <a:tc>
                  <a:txBody>
                    <a:bodyPr/>
                    <a:lstStyle/>
                    <a:p>
                      <a:pPr lvl="0" algn="ctr">
                        <a:buNone/>
                      </a:pPr>
                      <a:r>
                        <a:rPr lang="en-US" sz="2000" b="1" i="0" u="none" strike="noStrike" noProof="0">
                          <a:solidFill>
                            <a:srgbClr val="000000"/>
                          </a:solidFill>
                          <a:latin typeface="Segoe UI Symbol"/>
                        </a:rPr>
                        <a:t>✓</a:t>
                      </a:r>
                      <a:endParaRPr lang="en-US" b="1"/>
                    </a:p>
                  </a:txBody>
                  <a:tcPr anchor="ctr"/>
                </a:tc>
                <a:tc>
                  <a:txBody>
                    <a:bodyPr/>
                    <a:lstStyle/>
                    <a:p>
                      <a:pPr lvl="0" algn="ctr">
                        <a:buNone/>
                      </a:pPr>
                      <a:r>
                        <a:rPr lang="en-US" sz="2000" b="1" i="0" u="none" strike="noStrike" noProof="0">
                          <a:solidFill>
                            <a:srgbClr val="000000"/>
                          </a:solidFill>
                          <a:latin typeface="Segoe UI Symbol"/>
                        </a:rPr>
                        <a:t>✓</a:t>
                      </a:r>
                      <a:endParaRPr lang="en-US" b="1"/>
                    </a:p>
                  </a:txBody>
                  <a:tcPr anchor="ctr"/>
                </a:tc>
                <a:extLst>
                  <a:ext uri="{0D108BD9-81ED-4DB2-BD59-A6C34878D82A}">
                    <a16:rowId xmlns:a16="http://schemas.microsoft.com/office/drawing/2014/main" val="3207658927"/>
                  </a:ext>
                </a:extLst>
              </a:tr>
              <a:tr h="627135">
                <a:tc>
                  <a:txBody>
                    <a:bodyPr/>
                    <a:lstStyle/>
                    <a:p>
                      <a:pPr lvl="0" algn="ctr">
                        <a:buNone/>
                      </a:pPr>
                      <a:r>
                        <a:rPr lang="en-US" sz="1200" b="0" i="0" u="none" strike="noStrike" noProof="0" err="1">
                          <a:solidFill>
                            <a:srgbClr val="000000"/>
                          </a:solidFill>
                          <a:latin typeface="Arial"/>
                        </a:rPr>
                        <a:t>Blümer</a:t>
                      </a:r>
                      <a:r>
                        <a:rPr lang="en-US" sz="1200" b="0" i="0" u="none" strike="noStrike" noProof="0">
                          <a:solidFill>
                            <a:srgbClr val="000000"/>
                          </a:solidFill>
                          <a:latin typeface="Arial"/>
                        </a:rPr>
                        <a:t> et al.</a:t>
                      </a:r>
                    </a:p>
                  </a:txBody>
                  <a:tcPr anchor="ctr"/>
                </a:tc>
                <a:tc>
                  <a:txBody>
                    <a:bodyPr/>
                    <a:lstStyle/>
                    <a:p>
                      <a:pPr lvl="0" algn="ctr">
                        <a:buNone/>
                      </a:pPr>
                      <a:r>
                        <a:rPr lang="en-US" sz="1200" b="0" i="0" u="none" strike="noStrike" noProof="0">
                          <a:solidFill>
                            <a:srgbClr val="000000"/>
                          </a:solidFill>
                          <a:latin typeface="Arial"/>
                        </a:rPr>
                        <a:t>Deepfake Detection</a:t>
                      </a:r>
                    </a:p>
                  </a:txBody>
                  <a:tcPr anchor="ctr"/>
                </a:tc>
                <a:tc>
                  <a:txBody>
                    <a:bodyPr/>
                    <a:lstStyle/>
                    <a:p>
                      <a:pPr lvl="0" algn="ctr">
                        <a:buNone/>
                      </a:pPr>
                      <a:r>
                        <a:rPr lang="en-US" sz="2000" b="1" i="0" u="none" strike="noStrike" noProof="0">
                          <a:solidFill>
                            <a:srgbClr val="000000"/>
                          </a:solidFill>
                          <a:latin typeface="Segoe UI Symbol"/>
                        </a:rPr>
                        <a:t>✗</a:t>
                      </a:r>
                      <a:endParaRPr lang="en-US" b="1"/>
                    </a:p>
                  </a:txBody>
                  <a:tcPr anchor="ctr"/>
                </a:tc>
                <a:tc>
                  <a:txBody>
                    <a:bodyPr/>
                    <a:lstStyle/>
                    <a:p>
                      <a:pPr lvl="0" algn="ctr">
                        <a:buNone/>
                      </a:pPr>
                      <a:r>
                        <a:rPr lang="en-US" sz="2000" b="1" i="0" u="none" strike="noStrike" noProof="0">
                          <a:solidFill>
                            <a:srgbClr val="000000"/>
                          </a:solidFill>
                          <a:latin typeface="Segoe UI Symbol"/>
                        </a:rPr>
                        <a:t>✓</a:t>
                      </a:r>
                      <a:endParaRPr lang="en-US" b="1"/>
                    </a:p>
                  </a:txBody>
                  <a:tcPr anchor="ctr"/>
                </a:tc>
                <a:tc>
                  <a:txBody>
                    <a:bodyPr/>
                    <a:lstStyle/>
                    <a:p>
                      <a:pPr lvl="0" algn="ctr">
                        <a:buNone/>
                      </a:pPr>
                      <a:r>
                        <a:rPr lang="en-US" sz="2000" b="1" i="0" u="none" strike="noStrike" noProof="0">
                          <a:solidFill>
                            <a:srgbClr val="000000"/>
                          </a:solidFill>
                          <a:latin typeface="Segoe UI Symbol"/>
                        </a:rPr>
                        <a:t>✗</a:t>
                      </a:r>
                      <a:endParaRPr lang="en-US" b="1"/>
                    </a:p>
                  </a:txBody>
                  <a:tcPr anchor="ctr"/>
                </a:tc>
                <a:tc>
                  <a:txBody>
                    <a:bodyPr/>
                    <a:lstStyle/>
                    <a:p>
                      <a:pPr lvl="0" algn="ctr">
                        <a:buNone/>
                      </a:pPr>
                      <a:r>
                        <a:rPr lang="en-US" sz="2000" b="1" i="0" u="none" strike="noStrike" noProof="0">
                          <a:solidFill>
                            <a:srgbClr val="000000"/>
                          </a:solidFill>
                          <a:latin typeface="Segoe UI Symbol"/>
                        </a:rPr>
                        <a:t>✓</a:t>
                      </a:r>
                      <a:endParaRPr lang="en-US" b="1"/>
                    </a:p>
                  </a:txBody>
                  <a:tcPr anchor="ctr"/>
                </a:tc>
                <a:tc>
                  <a:txBody>
                    <a:bodyPr/>
                    <a:lstStyle/>
                    <a:p>
                      <a:pPr lvl="0" algn="ctr">
                        <a:buNone/>
                      </a:pPr>
                      <a:r>
                        <a:rPr lang="en-US" sz="2000" b="1" i="0" u="none" strike="noStrike" noProof="0">
                          <a:solidFill>
                            <a:srgbClr val="000000"/>
                          </a:solidFill>
                          <a:latin typeface="Segoe UI Symbol"/>
                        </a:rPr>
                        <a:t>✓</a:t>
                      </a:r>
                      <a:endParaRPr lang="en-US" b="1"/>
                    </a:p>
                  </a:txBody>
                  <a:tcPr anchor="ctr"/>
                </a:tc>
                <a:extLst>
                  <a:ext uri="{0D108BD9-81ED-4DB2-BD59-A6C34878D82A}">
                    <a16:rowId xmlns:a16="http://schemas.microsoft.com/office/drawing/2014/main" val="2896886746"/>
                  </a:ext>
                </a:extLst>
              </a:tr>
              <a:tr h="627135">
                <a:tc>
                  <a:txBody>
                    <a:bodyPr/>
                    <a:lstStyle/>
                    <a:p>
                      <a:pPr lvl="0" algn="ctr">
                        <a:buNone/>
                      </a:pPr>
                      <a:r>
                        <a:rPr lang="en-US" sz="1200" b="0" i="0" u="none" strike="noStrike" noProof="0">
                          <a:solidFill>
                            <a:srgbClr val="000000"/>
                          </a:solidFill>
                          <a:latin typeface="Arial"/>
                        </a:rPr>
                        <a:t>Our Study</a:t>
                      </a:r>
                    </a:p>
                  </a:txBody>
                  <a:tcPr anchor="ctr"/>
                </a:tc>
                <a:tc>
                  <a:txBody>
                    <a:bodyPr/>
                    <a:lstStyle/>
                    <a:p>
                      <a:pPr lvl="0" algn="ctr">
                        <a:buNone/>
                      </a:pPr>
                      <a:r>
                        <a:rPr lang="en-US" sz="1200" b="0" i="0" u="none" strike="noStrike" noProof="0">
                          <a:solidFill>
                            <a:srgbClr val="000000"/>
                          </a:solidFill>
                          <a:latin typeface="Arial"/>
                        </a:rPr>
                        <a:t>AI Use in the Judiciary</a:t>
                      </a:r>
                    </a:p>
                  </a:txBody>
                  <a:tcPr anchor="ctr"/>
                </a:tc>
                <a:tc>
                  <a:txBody>
                    <a:bodyPr/>
                    <a:lstStyle/>
                    <a:p>
                      <a:pPr lvl="0" algn="ctr">
                        <a:buNone/>
                      </a:pPr>
                      <a:r>
                        <a:rPr lang="en-US" sz="2000" b="1" i="0" u="none" strike="noStrike" noProof="0">
                          <a:solidFill>
                            <a:srgbClr val="000000"/>
                          </a:solidFill>
                          <a:latin typeface="Segoe UI Symbol"/>
                        </a:rPr>
                        <a:t>✓</a:t>
                      </a:r>
                      <a:endParaRPr lang="en-US" b="1"/>
                    </a:p>
                  </a:txBody>
                  <a:tcPr anchor="ctr"/>
                </a:tc>
                <a:tc>
                  <a:txBody>
                    <a:bodyPr/>
                    <a:lstStyle/>
                    <a:p>
                      <a:pPr lvl="0" algn="ctr">
                        <a:buNone/>
                      </a:pPr>
                      <a:r>
                        <a:rPr lang="en-US" sz="2000" b="1" i="0" u="none" strike="noStrike" noProof="0">
                          <a:solidFill>
                            <a:srgbClr val="000000"/>
                          </a:solidFill>
                          <a:latin typeface="Segoe UI Symbol"/>
                        </a:rPr>
                        <a:t>✓</a:t>
                      </a:r>
                      <a:endParaRPr lang="en-US" b="1"/>
                    </a:p>
                  </a:txBody>
                  <a:tcPr anchor="ctr"/>
                </a:tc>
                <a:tc>
                  <a:txBody>
                    <a:bodyPr/>
                    <a:lstStyle/>
                    <a:p>
                      <a:pPr lvl="0" algn="ctr">
                        <a:buNone/>
                      </a:pPr>
                      <a:r>
                        <a:rPr lang="en-US" sz="2000" b="1" i="0" u="none" strike="noStrike" noProof="0">
                          <a:solidFill>
                            <a:srgbClr val="000000"/>
                          </a:solidFill>
                          <a:latin typeface="Segoe UI Symbol"/>
                        </a:rPr>
                        <a:t>✓</a:t>
                      </a:r>
                      <a:endParaRPr lang="en-US" b="1"/>
                    </a:p>
                  </a:txBody>
                  <a:tcPr anchor="ctr"/>
                </a:tc>
                <a:tc>
                  <a:txBody>
                    <a:bodyPr/>
                    <a:lstStyle/>
                    <a:p>
                      <a:pPr lvl="0" algn="ctr">
                        <a:buNone/>
                      </a:pPr>
                      <a:r>
                        <a:rPr lang="en-US" sz="2000" b="1" i="0" u="none" strike="noStrike" noProof="0">
                          <a:solidFill>
                            <a:srgbClr val="000000"/>
                          </a:solidFill>
                          <a:latin typeface="Segoe UI Symbol"/>
                        </a:rPr>
                        <a:t>✓</a:t>
                      </a:r>
                      <a:endParaRPr lang="en-US" b="1"/>
                    </a:p>
                  </a:txBody>
                  <a:tcPr anchor="ctr"/>
                </a:tc>
                <a:tc>
                  <a:txBody>
                    <a:bodyPr/>
                    <a:lstStyle/>
                    <a:p>
                      <a:pPr lvl="0" algn="ctr">
                        <a:buNone/>
                      </a:pPr>
                      <a:r>
                        <a:rPr lang="en-US" sz="2000" b="1" i="0" u="none" strike="noStrike" noProof="0">
                          <a:solidFill>
                            <a:srgbClr val="000000"/>
                          </a:solidFill>
                          <a:latin typeface="Segoe UI Symbol"/>
                        </a:rPr>
                        <a:t>✓</a:t>
                      </a:r>
                      <a:endParaRPr lang="en-US" b="1"/>
                    </a:p>
                  </a:txBody>
                  <a:tcPr anchor="ctr"/>
                </a:tc>
                <a:extLst>
                  <a:ext uri="{0D108BD9-81ED-4DB2-BD59-A6C34878D82A}">
                    <a16:rowId xmlns:a16="http://schemas.microsoft.com/office/drawing/2014/main" val="1875800525"/>
                  </a:ext>
                </a:extLst>
              </a:tr>
            </a:tbl>
          </a:graphicData>
        </a:graphic>
      </p:graphicFrame>
    </p:spTree>
    <p:extLst>
      <p:ext uri="{BB962C8B-B14F-4D97-AF65-F5344CB8AC3E}">
        <p14:creationId xmlns:p14="http://schemas.microsoft.com/office/powerpoint/2010/main" val="1029508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BD27ECF-9FFC-0547-83AA-8DF1571D4252}"/>
              </a:ext>
            </a:extLst>
          </p:cNvPr>
          <p:cNvSpPr>
            <a:spLocks noGrp="1"/>
          </p:cNvSpPr>
          <p:nvPr>
            <p:ph type="dt" sz="half" idx="10"/>
          </p:nvPr>
        </p:nvSpPr>
        <p:spPr/>
        <p:txBody>
          <a:bodyPr/>
          <a:lstStyle/>
          <a:p>
            <a:fld id="{D47A9A36-4EB0-BF46-AE48-7CDA251B954B}" type="datetime1">
              <a:rPr lang="en-US" smtClean="0"/>
              <a:t>5/23/2025</a:t>
            </a:fld>
            <a:endParaRPr lang="en-US"/>
          </a:p>
        </p:txBody>
      </p:sp>
      <p:sp>
        <p:nvSpPr>
          <p:cNvPr id="6" name="Slide Number Placeholder 5">
            <a:extLst>
              <a:ext uri="{FF2B5EF4-FFF2-40B4-BE49-F238E27FC236}">
                <a16:creationId xmlns:a16="http://schemas.microsoft.com/office/drawing/2014/main" id="{2FBA7647-7D2C-9C46-8817-4A87ACABC263}"/>
              </a:ext>
            </a:extLst>
          </p:cNvPr>
          <p:cNvSpPr>
            <a:spLocks noGrp="1"/>
          </p:cNvSpPr>
          <p:nvPr>
            <p:ph type="sldNum" sz="quarter" idx="12"/>
          </p:nvPr>
        </p:nvSpPr>
        <p:spPr/>
        <p:txBody>
          <a:bodyPr/>
          <a:lstStyle/>
          <a:p>
            <a:fld id="{8A7A6979-0714-4377-B894-6BE4C2D6E202}" type="slidenum">
              <a:rPr lang="en-US" smtClean="0"/>
              <a:pPr/>
              <a:t>6</a:t>
            </a:fld>
            <a:endParaRPr lang="en-US"/>
          </a:p>
        </p:txBody>
      </p:sp>
      <p:sp>
        <p:nvSpPr>
          <p:cNvPr id="4" name="Rectangle 3">
            <a:extLst>
              <a:ext uri="{FF2B5EF4-FFF2-40B4-BE49-F238E27FC236}">
                <a16:creationId xmlns:a16="http://schemas.microsoft.com/office/drawing/2014/main" id="{01C10BD7-33B7-209D-5F63-7EAA40A2869B}"/>
              </a:ext>
            </a:extLst>
          </p:cNvPr>
          <p:cNvSpPr/>
          <p:nvPr/>
        </p:nvSpPr>
        <p:spPr>
          <a:xfrm>
            <a:off x="1737326" y="2340820"/>
            <a:ext cx="8727975" cy="196205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E1EA122-CEAE-CE42-9D32-20768F626355}"/>
              </a:ext>
            </a:extLst>
          </p:cNvPr>
          <p:cNvSpPr>
            <a:spLocks noGrp="1"/>
          </p:cNvSpPr>
          <p:nvPr>
            <p:ph type="subTitle" idx="1"/>
          </p:nvPr>
        </p:nvSpPr>
        <p:spPr>
          <a:xfrm>
            <a:off x="2648276" y="2584997"/>
            <a:ext cx="6895463" cy="1477328"/>
          </a:xfrm>
        </p:spPr>
        <p:txBody>
          <a:bodyPr/>
          <a:lstStyle/>
          <a:p>
            <a:r>
              <a:rPr lang="en-US" sz="4800">
                <a:latin typeface="Impact"/>
              </a:rPr>
              <a:t>Project Roadmap &amp; Baseline Metrics</a:t>
            </a:r>
            <a:endParaRPr lang="en-US" sz="4800"/>
          </a:p>
        </p:txBody>
      </p:sp>
    </p:spTree>
    <p:extLst>
      <p:ext uri="{BB962C8B-B14F-4D97-AF65-F5344CB8AC3E}">
        <p14:creationId xmlns:p14="http://schemas.microsoft.com/office/powerpoint/2010/main" val="3926085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8464835-0D34-3413-2251-6A6A5C85BE2E}"/>
              </a:ext>
            </a:extLst>
          </p:cNvPr>
          <p:cNvSpPr/>
          <p:nvPr/>
        </p:nvSpPr>
        <p:spPr>
          <a:xfrm>
            <a:off x="444772" y="-2575"/>
            <a:ext cx="11305149" cy="95134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95F12967-03CD-7942-8B49-F8DBFB56200B}"/>
              </a:ext>
            </a:extLst>
          </p:cNvPr>
          <p:cNvSpPr>
            <a:spLocks noGrp="1"/>
          </p:cNvSpPr>
          <p:nvPr>
            <p:ph type="dt" sz="half" idx="10"/>
          </p:nvPr>
        </p:nvSpPr>
        <p:spPr/>
        <p:txBody>
          <a:bodyPr/>
          <a:lstStyle/>
          <a:p>
            <a:fld id="{D47A9A36-4EB0-BF46-AE48-7CDA251B954B}" type="datetime1">
              <a:rPr lang="en-US" smtClean="0"/>
              <a:t>5/23/2025</a:t>
            </a:fld>
            <a:endParaRPr lang="en-US"/>
          </a:p>
        </p:txBody>
      </p:sp>
      <p:sp>
        <p:nvSpPr>
          <p:cNvPr id="6" name="Slide Number Placeholder 5">
            <a:extLst>
              <a:ext uri="{FF2B5EF4-FFF2-40B4-BE49-F238E27FC236}">
                <a16:creationId xmlns:a16="http://schemas.microsoft.com/office/drawing/2014/main" id="{E7486C51-25E8-4845-95A9-ABC45B4BC846}"/>
              </a:ext>
            </a:extLst>
          </p:cNvPr>
          <p:cNvSpPr>
            <a:spLocks noGrp="1"/>
          </p:cNvSpPr>
          <p:nvPr>
            <p:ph type="sldNum" sz="quarter" idx="12"/>
          </p:nvPr>
        </p:nvSpPr>
        <p:spPr/>
        <p:txBody>
          <a:bodyPr/>
          <a:lstStyle/>
          <a:p>
            <a:fld id="{8A7A6979-0714-4377-B894-6BE4C2D6E202}" type="slidenum">
              <a:rPr lang="en-US" smtClean="0"/>
              <a:pPr/>
              <a:t>7</a:t>
            </a:fld>
            <a:endParaRPr lang="en-US"/>
          </a:p>
        </p:txBody>
      </p:sp>
      <p:sp>
        <p:nvSpPr>
          <p:cNvPr id="2" name="Title 1">
            <a:extLst>
              <a:ext uri="{FF2B5EF4-FFF2-40B4-BE49-F238E27FC236}">
                <a16:creationId xmlns:a16="http://schemas.microsoft.com/office/drawing/2014/main" id="{FE294DFF-FEC0-0C48-A972-9E4ED3BA9D6E}"/>
              </a:ext>
            </a:extLst>
          </p:cNvPr>
          <p:cNvSpPr>
            <a:spLocks noGrp="1"/>
          </p:cNvSpPr>
          <p:nvPr>
            <p:ph type="ctrTitle"/>
          </p:nvPr>
        </p:nvSpPr>
        <p:spPr>
          <a:xfrm>
            <a:off x="974045" y="198905"/>
            <a:ext cx="7988980" cy="609398"/>
          </a:xfrm>
        </p:spPr>
        <p:txBody>
          <a:bodyPr/>
          <a:lstStyle/>
          <a:p>
            <a:r>
              <a:rPr lang="en-US" sz="4400">
                <a:latin typeface="Franklin Gothic Book"/>
              </a:rPr>
              <a:t>Project Roadmap</a:t>
            </a:r>
            <a:endParaRPr lang="en-US" sz="3200"/>
          </a:p>
        </p:txBody>
      </p:sp>
      <p:graphicFrame>
        <p:nvGraphicFramePr>
          <p:cNvPr id="3" name="Diagram 2">
            <a:extLst>
              <a:ext uri="{FF2B5EF4-FFF2-40B4-BE49-F238E27FC236}">
                <a16:creationId xmlns:a16="http://schemas.microsoft.com/office/drawing/2014/main" id="{280467F1-C772-F2DA-75E3-4C7B82417ACF}"/>
              </a:ext>
            </a:extLst>
          </p:cNvPr>
          <p:cNvGraphicFramePr/>
          <p:nvPr>
            <p:extLst>
              <p:ext uri="{D42A27DB-BD31-4B8C-83A1-F6EECF244321}">
                <p14:modId xmlns:p14="http://schemas.microsoft.com/office/powerpoint/2010/main" val="1133035287"/>
              </p:ext>
            </p:extLst>
          </p:nvPr>
        </p:nvGraphicFramePr>
        <p:xfrm>
          <a:off x="627215" y="1438275"/>
          <a:ext cx="10944877" cy="3990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8535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4F35C0-22B3-9969-67B5-AEDB9A68579B}"/>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BDA32059-F46E-3619-E07C-B0D9B2A90706}"/>
              </a:ext>
            </a:extLst>
          </p:cNvPr>
          <p:cNvSpPr/>
          <p:nvPr/>
        </p:nvSpPr>
        <p:spPr>
          <a:xfrm>
            <a:off x="444772" y="-2575"/>
            <a:ext cx="11305149" cy="95134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7648D98C-D82D-6F04-31B7-BEB0F3DAB2D8}"/>
              </a:ext>
            </a:extLst>
          </p:cNvPr>
          <p:cNvSpPr>
            <a:spLocks noGrp="1"/>
          </p:cNvSpPr>
          <p:nvPr>
            <p:ph type="dt" sz="half" idx="10"/>
          </p:nvPr>
        </p:nvSpPr>
        <p:spPr/>
        <p:txBody>
          <a:bodyPr/>
          <a:lstStyle/>
          <a:p>
            <a:fld id="{D47A9A36-4EB0-BF46-AE48-7CDA251B954B}" type="datetime1">
              <a:rPr lang="en-US" smtClean="0"/>
              <a:t>5/23/2025</a:t>
            </a:fld>
            <a:endParaRPr lang="en-US"/>
          </a:p>
        </p:txBody>
      </p:sp>
      <p:sp>
        <p:nvSpPr>
          <p:cNvPr id="2" name="Title 1">
            <a:extLst>
              <a:ext uri="{FF2B5EF4-FFF2-40B4-BE49-F238E27FC236}">
                <a16:creationId xmlns:a16="http://schemas.microsoft.com/office/drawing/2014/main" id="{D6112310-F326-B144-E15D-0F242CD2543F}"/>
              </a:ext>
            </a:extLst>
          </p:cNvPr>
          <p:cNvSpPr>
            <a:spLocks noGrp="1"/>
          </p:cNvSpPr>
          <p:nvPr>
            <p:ph type="ctrTitle"/>
          </p:nvPr>
        </p:nvSpPr>
        <p:spPr>
          <a:xfrm>
            <a:off x="974045" y="198905"/>
            <a:ext cx="7988980" cy="609398"/>
          </a:xfrm>
        </p:spPr>
        <p:txBody>
          <a:bodyPr/>
          <a:lstStyle/>
          <a:p>
            <a:r>
              <a:rPr lang="en-US" sz="4400">
                <a:latin typeface="Franklin Gothic Book"/>
              </a:rPr>
              <a:t>Baseline Metrics</a:t>
            </a:r>
            <a:endParaRPr lang="en-US" sz="4400"/>
          </a:p>
        </p:txBody>
      </p:sp>
      <p:sp>
        <p:nvSpPr>
          <p:cNvPr id="16" name="TextBox 15">
            <a:extLst>
              <a:ext uri="{FF2B5EF4-FFF2-40B4-BE49-F238E27FC236}">
                <a16:creationId xmlns:a16="http://schemas.microsoft.com/office/drawing/2014/main" id="{7A3CAC83-86D4-552D-7F21-BE4794CC66D1}"/>
              </a:ext>
            </a:extLst>
          </p:cNvPr>
          <p:cNvSpPr txBox="1"/>
          <p:nvPr/>
        </p:nvSpPr>
        <p:spPr>
          <a:xfrm>
            <a:off x="731643" y="1188920"/>
            <a:ext cx="3612489" cy="320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grpSp>
        <p:nvGrpSpPr>
          <p:cNvPr id="18" name="Group 17">
            <a:extLst>
              <a:ext uri="{FF2B5EF4-FFF2-40B4-BE49-F238E27FC236}">
                <a16:creationId xmlns:a16="http://schemas.microsoft.com/office/drawing/2014/main" id="{AD203F3F-E853-DF57-9701-27369343386D}"/>
              </a:ext>
            </a:extLst>
          </p:cNvPr>
          <p:cNvGrpSpPr/>
          <p:nvPr/>
        </p:nvGrpSpPr>
        <p:grpSpPr>
          <a:xfrm>
            <a:off x="679426" y="1243063"/>
            <a:ext cx="5117241" cy="4633508"/>
            <a:chOff x="679426" y="1243063"/>
            <a:chExt cx="5117241" cy="4633508"/>
          </a:xfrm>
        </p:grpSpPr>
        <p:sp>
          <p:nvSpPr>
            <p:cNvPr id="8" name="Rectangle: Rounded Corners 7">
              <a:extLst>
                <a:ext uri="{FF2B5EF4-FFF2-40B4-BE49-F238E27FC236}">
                  <a16:creationId xmlns:a16="http://schemas.microsoft.com/office/drawing/2014/main" id="{5BA444F2-ED6A-1018-EAE9-34B06C068ADD}"/>
                </a:ext>
              </a:extLst>
            </p:cNvPr>
            <p:cNvSpPr/>
            <p:nvPr/>
          </p:nvSpPr>
          <p:spPr>
            <a:xfrm>
              <a:off x="680580" y="3679457"/>
              <a:ext cx="5112732" cy="2085183"/>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CC4AE9D9-B948-C36C-6C05-EC1C712A2ECA}"/>
                </a:ext>
              </a:extLst>
            </p:cNvPr>
            <p:cNvSpPr/>
            <p:nvPr/>
          </p:nvSpPr>
          <p:spPr>
            <a:xfrm>
              <a:off x="680580" y="1243063"/>
              <a:ext cx="5112732" cy="2085183"/>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1C5792F-3767-B0AA-688B-E40B20C14014}"/>
                </a:ext>
              </a:extLst>
            </p:cNvPr>
            <p:cNvSpPr txBox="1"/>
            <p:nvPr/>
          </p:nvSpPr>
          <p:spPr>
            <a:xfrm>
              <a:off x="679426" y="1283778"/>
              <a:ext cx="5115075" cy="510778"/>
            </a:xfrm>
            <a:prstGeom prst="round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t>Manual Assessment of Survey Data</a:t>
              </a:r>
              <a:endParaRPr lang="en-US" sz="2400"/>
            </a:p>
          </p:txBody>
        </p:sp>
        <p:sp>
          <p:nvSpPr>
            <p:cNvPr id="10" name="TextBox 9">
              <a:extLst>
                <a:ext uri="{FF2B5EF4-FFF2-40B4-BE49-F238E27FC236}">
                  <a16:creationId xmlns:a16="http://schemas.microsoft.com/office/drawing/2014/main" id="{4A48177B-7717-142C-132B-DE5BCBCC61A9}"/>
                </a:ext>
              </a:extLst>
            </p:cNvPr>
            <p:cNvSpPr txBox="1"/>
            <p:nvPr/>
          </p:nvSpPr>
          <p:spPr>
            <a:xfrm>
              <a:off x="679426" y="3677243"/>
              <a:ext cx="5115075" cy="510778"/>
            </a:xfrm>
            <a:prstGeom prst="round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t>NLP Assessment of Survey Data</a:t>
              </a:r>
              <a:endParaRPr lang="en-US" sz="2000"/>
            </a:p>
          </p:txBody>
        </p:sp>
        <p:sp>
          <p:nvSpPr>
            <p:cNvPr id="11" name="TextBox 10">
              <a:extLst>
                <a:ext uri="{FF2B5EF4-FFF2-40B4-BE49-F238E27FC236}">
                  <a16:creationId xmlns:a16="http://schemas.microsoft.com/office/drawing/2014/main" id="{DC76A380-DAF4-DDAC-5B59-CCCD15E8D661}"/>
                </a:ext>
              </a:extLst>
            </p:cNvPr>
            <p:cNvSpPr txBox="1"/>
            <p:nvPr/>
          </p:nvSpPr>
          <p:spPr>
            <a:xfrm>
              <a:off x="730676" y="1793338"/>
              <a:ext cx="5065991" cy="1656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spcAft>
                  <a:spcPts val="200"/>
                </a:spcAft>
                <a:buFont typeface="Arial"/>
                <a:buChar char="•"/>
              </a:pPr>
              <a:r>
                <a:rPr lang="en-US" sz="2000"/>
                <a:t>Finding common themes from open ended questions</a:t>
              </a:r>
            </a:p>
            <a:p>
              <a:pPr marL="342900" indent="-342900">
                <a:buFont typeface="Arial"/>
                <a:buChar char="•"/>
              </a:pPr>
              <a:r>
                <a:rPr lang="en-US" sz="2000"/>
                <a:t>Picking actionable concerns from the survey report</a:t>
              </a:r>
            </a:p>
            <a:p>
              <a:pPr>
                <a:spcAft>
                  <a:spcPts val="200"/>
                </a:spcAft>
              </a:pPr>
              <a:endParaRPr lang="en-US" sz="2000"/>
            </a:p>
          </p:txBody>
        </p:sp>
        <p:sp>
          <p:nvSpPr>
            <p:cNvPr id="13" name="TextBox 12">
              <a:extLst>
                <a:ext uri="{FF2B5EF4-FFF2-40B4-BE49-F238E27FC236}">
                  <a16:creationId xmlns:a16="http://schemas.microsoft.com/office/drawing/2014/main" id="{9AB28EA2-A40C-DED2-7810-E3A0A0E5EBC2}"/>
                </a:ext>
              </a:extLst>
            </p:cNvPr>
            <p:cNvSpPr txBox="1"/>
            <p:nvPr/>
          </p:nvSpPr>
          <p:spPr>
            <a:xfrm>
              <a:off x="700597" y="4219707"/>
              <a:ext cx="5065991" cy="1656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spcAft>
                  <a:spcPts val="200"/>
                </a:spcAft>
                <a:buFont typeface="Arial"/>
                <a:buChar char="•"/>
              </a:pPr>
              <a:r>
                <a:rPr lang="en-US" sz="2000"/>
                <a:t>Sentiment analysis to gauge current state of AI acceptance/understanding</a:t>
              </a:r>
              <a:endParaRPr lang="en-US"/>
            </a:p>
            <a:p>
              <a:pPr marL="342900" indent="-342900">
                <a:buFont typeface="Arial"/>
                <a:buChar char="•"/>
              </a:pPr>
              <a:r>
                <a:rPr lang="en-US" sz="2000"/>
                <a:t>Key phrase analysis to pick out commonly occurring words</a:t>
              </a:r>
            </a:p>
            <a:p>
              <a:pPr>
                <a:spcAft>
                  <a:spcPts val="200"/>
                </a:spcAft>
              </a:pPr>
              <a:endParaRPr lang="en-US" sz="2000"/>
            </a:p>
          </p:txBody>
        </p:sp>
      </p:grpSp>
      <p:grpSp>
        <p:nvGrpSpPr>
          <p:cNvPr id="42" name="Group 41">
            <a:extLst>
              <a:ext uri="{FF2B5EF4-FFF2-40B4-BE49-F238E27FC236}">
                <a16:creationId xmlns:a16="http://schemas.microsoft.com/office/drawing/2014/main" id="{439E646C-1F04-4F69-63DE-E10F3F759C20}"/>
              </a:ext>
            </a:extLst>
          </p:cNvPr>
          <p:cNvGrpSpPr/>
          <p:nvPr/>
        </p:nvGrpSpPr>
        <p:grpSpPr>
          <a:xfrm>
            <a:off x="5965942" y="1139529"/>
            <a:ext cx="5786622" cy="4891996"/>
            <a:chOff x="5965942" y="1139529"/>
            <a:chExt cx="5786622" cy="4891996"/>
          </a:xfrm>
        </p:grpSpPr>
        <p:grpSp>
          <p:nvGrpSpPr>
            <p:cNvPr id="38" name="Group 37">
              <a:extLst>
                <a:ext uri="{FF2B5EF4-FFF2-40B4-BE49-F238E27FC236}">
                  <a16:creationId xmlns:a16="http://schemas.microsoft.com/office/drawing/2014/main" id="{23D3709D-F9A0-A015-7999-1068A90F4A26}"/>
                </a:ext>
              </a:extLst>
            </p:cNvPr>
            <p:cNvGrpSpPr/>
            <p:nvPr/>
          </p:nvGrpSpPr>
          <p:grpSpPr>
            <a:xfrm>
              <a:off x="6919398" y="1250875"/>
              <a:ext cx="4833166" cy="4623965"/>
              <a:chOff x="6929424" y="1411296"/>
              <a:chExt cx="4833166" cy="4623965"/>
            </a:xfrm>
          </p:grpSpPr>
          <p:grpSp>
            <p:nvGrpSpPr>
              <p:cNvPr id="29" name="Group 28">
                <a:extLst>
                  <a:ext uri="{FF2B5EF4-FFF2-40B4-BE49-F238E27FC236}">
                    <a16:creationId xmlns:a16="http://schemas.microsoft.com/office/drawing/2014/main" id="{989629BC-F53D-D894-B219-CA5563D4FEFB}"/>
                  </a:ext>
                </a:extLst>
              </p:cNvPr>
              <p:cNvGrpSpPr/>
              <p:nvPr/>
            </p:nvGrpSpPr>
            <p:grpSpPr>
              <a:xfrm>
                <a:off x="6940518" y="1411296"/>
                <a:ext cx="4820944" cy="4623965"/>
                <a:chOff x="7471908" y="1246309"/>
                <a:chExt cx="4319626" cy="4593887"/>
              </a:xfrm>
            </p:grpSpPr>
            <p:sp>
              <p:nvSpPr>
                <p:cNvPr id="34" name="Rectangle 3">
                  <a:extLst>
                    <a:ext uri="{FF2B5EF4-FFF2-40B4-BE49-F238E27FC236}">
                      <a16:creationId xmlns:a16="http://schemas.microsoft.com/office/drawing/2014/main" id="{18F19505-80D9-0960-F374-0D1B91338D65}"/>
                    </a:ext>
                  </a:extLst>
                </p:cNvPr>
                <p:cNvSpPr/>
                <p:nvPr/>
              </p:nvSpPr>
              <p:spPr>
                <a:xfrm>
                  <a:off x="7471908" y="1246309"/>
                  <a:ext cx="4299574" cy="800895"/>
                </a:xfrm>
                <a:prstGeom prst="roundRect">
                  <a:avLst/>
                </a:prstGeom>
                <a:solidFill>
                  <a:schemeClr val="tx2"/>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11">
                  <a:extLst>
                    <a:ext uri="{FF2B5EF4-FFF2-40B4-BE49-F238E27FC236}">
                      <a16:creationId xmlns:a16="http://schemas.microsoft.com/office/drawing/2014/main" id="{91FFBDEF-FFD7-5A12-0E16-C6C1CCAD2207}"/>
                    </a:ext>
                  </a:extLst>
                </p:cNvPr>
                <p:cNvSpPr/>
                <p:nvPr/>
              </p:nvSpPr>
              <p:spPr>
                <a:xfrm>
                  <a:off x="7471908" y="2512669"/>
                  <a:ext cx="4309600" cy="841001"/>
                </a:xfrm>
                <a:prstGeom prst="roundRect">
                  <a:avLst/>
                </a:prstGeom>
                <a:solidFill>
                  <a:schemeClr val="tx2"/>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9">
                  <a:extLst>
                    <a:ext uri="{FF2B5EF4-FFF2-40B4-BE49-F238E27FC236}">
                      <a16:creationId xmlns:a16="http://schemas.microsoft.com/office/drawing/2014/main" id="{580DDC45-3CCB-8D11-355D-2BB1745403B6}"/>
                    </a:ext>
                  </a:extLst>
                </p:cNvPr>
                <p:cNvSpPr/>
                <p:nvPr/>
              </p:nvSpPr>
              <p:spPr>
                <a:xfrm>
                  <a:off x="7481934" y="3732835"/>
                  <a:ext cx="4299574" cy="800895"/>
                </a:xfrm>
                <a:prstGeom prst="roundRect">
                  <a:avLst/>
                </a:prstGeom>
                <a:solidFill>
                  <a:schemeClr val="tx2"/>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0">
                  <a:extLst>
                    <a:ext uri="{FF2B5EF4-FFF2-40B4-BE49-F238E27FC236}">
                      <a16:creationId xmlns:a16="http://schemas.microsoft.com/office/drawing/2014/main" id="{D4C8184D-8ADB-08F7-0BF5-00EDBEDEFEBF}"/>
                    </a:ext>
                  </a:extLst>
                </p:cNvPr>
                <p:cNvSpPr/>
                <p:nvPr/>
              </p:nvSpPr>
              <p:spPr>
                <a:xfrm>
                  <a:off x="7481934" y="4999195"/>
                  <a:ext cx="4309600" cy="841001"/>
                </a:xfrm>
                <a:prstGeom prst="roundRect">
                  <a:avLst/>
                </a:prstGeom>
                <a:solidFill>
                  <a:schemeClr val="tx2"/>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Box 29">
                <a:extLst>
                  <a:ext uri="{FF2B5EF4-FFF2-40B4-BE49-F238E27FC236}">
                    <a16:creationId xmlns:a16="http://schemas.microsoft.com/office/drawing/2014/main" id="{C50C0DF9-6903-EBDD-B615-ADEE47A7D88F}"/>
                  </a:ext>
                </a:extLst>
              </p:cNvPr>
              <p:cNvSpPr txBox="1"/>
              <p:nvPr/>
            </p:nvSpPr>
            <p:spPr>
              <a:xfrm>
                <a:off x="6939450" y="1479747"/>
                <a:ext cx="482314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~90% survey responses display either negative or neutral sentiments towards AI </a:t>
                </a:r>
                <a:endParaRPr lang="en-US"/>
              </a:p>
            </p:txBody>
          </p:sp>
          <p:sp>
            <p:nvSpPr>
              <p:cNvPr id="31" name="TextBox 30">
                <a:extLst>
                  <a:ext uri="{FF2B5EF4-FFF2-40B4-BE49-F238E27FC236}">
                    <a16:creationId xmlns:a16="http://schemas.microsoft.com/office/drawing/2014/main" id="{132B7A9E-502C-5DB1-33A2-CE048A1C0965}"/>
                  </a:ext>
                </a:extLst>
              </p:cNvPr>
              <p:cNvSpPr txBox="1"/>
              <p:nvPr/>
            </p:nvSpPr>
            <p:spPr>
              <a:xfrm>
                <a:off x="6939450" y="2779022"/>
                <a:ext cx="482314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Key requirements include themes like – training, guidance, ambiguity</a:t>
                </a:r>
                <a:endParaRPr lang="en-US"/>
              </a:p>
            </p:txBody>
          </p:sp>
          <p:sp>
            <p:nvSpPr>
              <p:cNvPr id="32" name="TextBox 31">
                <a:extLst>
                  <a:ext uri="{FF2B5EF4-FFF2-40B4-BE49-F238E27FC236}">
                    <a16:creationId xmlns:a16="http://schemas.microsoft.com/office/drawing/2014/main" id="{CD888BCD-CEB3-EDCD-B15F-BE9C90878677}"/>
                  </a:ext>
                </a:extLst>
              </p:cNvPr>
              <p:cNvSpPr txBox="1"/>
              <p:nvPr/>
            </p:nvSpPr>
            <p:spPr>
              <a:xfrm>
                <a:off x="6939450" y="4003965"/>
                <a:ext cx="482314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AI is deemed valuable for resources/processes like  – policies, hearings, briefs</a:t>
                </a:r>
                <a:endParaRPr lang="en-US"/>
              </a:p>
            </p:txBody>
          </p:sp>
          <p:sp>
            <p:nvSpPr>
              <p:cNvPr id="33" name="TextBox 32">
                <a:extLst>
                  <a:ext uri="{FF2B5EF4-FFF2-40B4-BE49-F238E27FC236}">
                    <a16:creationId xmlns:a16="http://schemas.microsoft.com/office/drawing/2014/main" id="{543EBE12-5E93-CE46-EA29-B1A009F1C0C5}"/>
                  </a:ext>
                </a:extLst>
              </p:cNvPr>
              <p:cNvSpPr txBox="1"/>
              <p:nvPr/>
            </p:nvSpPr>
            <p:spPr>
              <a:xfrm>
                <a:off x="6929424" y="5303239"/>
                <a:ext cx="482314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Concerns regarding AI revolve around themes  – stakes, ethics, responsibility, danger</a:t>
                </a:r>
              </a:p>
            </p:txBody>
          </p:sp>
        </p:grpSp>
        <p:cxnSp>
          <p:nvCxnSpPr>
            <p:cNvPr id="39" name="Straight Arrow Connector 38">
              <a:extLst>
                <a:ext uri="{FF2B5EF4-FFF2-40B4-BE49-F238E27FC236}">
                  <a16:creationId xmlns:a16="http://schemas.microsoft.com/office/drawing/2014/main" id="{789E78FC-C6DD-C785-7CE0-00B13AE8F4F9}"/>
                </a:ext>
              </a:extLst>
            </p:cNvPr>
            <p:cNvCxnSpPr/>
            <p:nvPr/>
          </p:nvCxnSpPr>
          <p:spPr>
            <a:xfrm>
              <a:off x="6728548" y="1139529"/>
              <a:ext cx="22488" cy="4891996"/>
            </a:xfrm>
            <a:prstGeom prst="straightConnector1">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Arrow: Right 39">
              <a:extLst>
                <a:ext uri="{FF2B5EF4-FFF2-40B4-BE49-F238E27FC236}">
                  <a16:creationId xmlns:a16="http://schemas.microsoft.com/office/drawing/2014/main" id="{F1AE1EE0-1985-4915-3013-EA3F20C398A4}"/>
                </a:ext>
              </a:extLst>
            </p:cNvPr>
            <p:cNvSpPr/>
            <p:nvPr/>
          </p:nvSpPr>
          <p:spPr>
            <a:xfrm>
              <a:off x="5965942" y="2063718"/>
              <a:ext cx="637139" cy="44889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CF19401D-BCE4-F93C-22EB-CD3C98060EDC}"/>
                </a:ext>
              </a:extLst>
            </p:cNvPr>
            <p:cNvSpPr/>
            <p:nvPr/>
          </p:nvSpPr>
          <p:spPr>
            <a:xfrm>
              <a:off x="5965942" y="4553633"/>
              <a:ext cx="637139" cy="44889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9721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1C2FC-6742-B746-FA58-677D5086176B}"/>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B937ADFE-732F-AD40-D5C1-79AAA2B0F11A}"/>
              </a:ext>
            </a:extLst>
          </p:cNvPr>
          <p:cNvSpPr/>
          <p:nvPr/>
        </p:nvSpPr>
        <p:spPr>
          <a:xfrm>
            <a:off x="444772" y="-2575"/>
            <a:ext cx="11305149" cy="95134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3F0133AB-5A41-0BE1-494C-2E0E3BF12EA6}"/>
              </a:ext>
            </a:extLst>
          </p:cNvPr>
          <p:cNvSpPr>
            <a:spLocks noGrp="1"/>
          </p:cNvSpPr>
          <p:nvPr>
            <p:ph type="dt" sz="half" idx="10"/>
          </p:nvPr>
        </p:nvSpPr>
        <p:spPr/>
        <p:txBody>
          <a:bodyPr/>
          <a:lstStyle/>
          <a:p>
            <a:fld id="{D47A9A36-4EB0-BF46-AE48-7CDA251B954B}" type="datetime1">
              <a:rPr lang="en-US" smtClean="0"/>
              <a:t>5/23/2025</a:t>
            </a:fld>
            <a:endParaRPr lang="en-US"/>
          </a:p>
        </p:txBody>
      </p:sp>
      <p:sp>
        <p:nvSpPr>
          <p:cNvPr id="6" name="Slide Number Placeholder 5">
            <a:extLst>
              <a:ext uri="{FF2B5EF4-FFF2-40B4-BE49-F238E27FC236}">
                <a16:creationId xmlns:a16="http://schemas.microsoft.com/office/drawing/2014/main" id="{EF6E4F9F-9DCE-5EF8-0D75-E37AF5CFCCCF}"/>
              </a:ext>
            </a:extLst>
          </p:cNvPr>
          <p:cNvSpPr>
            <a:spLocks noGrp="1"/>
          </p:cNvSpPr>
          <p:nvPr>
            <p:ph type="sldNum" sz="quarter" idx="12"/>
          </p:nvPr>
        </p:nvSpPr>
        <p:spPr/>
        <p:txBody>
          <a:bodyPr/>
          <a:lstStyle/>
          <a:p>
            <a:fld id="{8A7A6979-0714-4377-B894-6BE4C2D6E202}" type="slidenum">
              <a:rPr lang="en-US" smtClean="0"/>
              <a:pPr/>
              <a:t>9</a:t>
            </a:fld>
            <a:endParaRPr lang="en-US"/>
          </a:p>
        </p:txBody>
      </p:sp>
      <p:sp>
        <p:nvSpPr>
          <p:cNvPr id="2" name="Title 1">
            <a:extLst>
              <a:ext uri="{FF2B5EF4-FFF2-40B4-BE49-F238E27FC236}">
                <a16:creationId xmlns:a16="http://schemas.microsoft.com/office/drawing/2014/main" id="{141AD4F3-5569-72E6-47C4-7005F41B8B8B}"/>
              </a:ext>
            </a:extLst>
          </p:cNvPr>
          <p:cNvSpPr>
            <a:spLocks noGrp="1"/>
          </p:cNvSpPr>
          <p:nvPr>
            <p:ph type="ctrTitle"/>
          </p:nvPr>
        </p:nvSpPr>
        <p:spPr>
          <a:xfrm>
            <a:off x="974045" y="198905"/>
            <a:ext cx="7988980" cy="1218795"/>
          </a:xfrm>
        </p:spPr>
        <p:txBody>
          <a:bodyPr/>
          <a:lstStyle/>
          <a:p>
            <a:r>
              <a:rPr lang="en-US" sz="4400">
                <a:latin typeface="Franklin Gothic Book"/>
              </a:rPr>
              <a:t>Baseline Metrics</a:t>
            </a:r>
            <a:endParaRPr lang="en-US" sz="4400" b="0" i="0">
              <a:solidFill>
                <a:srgbClr val="000000"/>
              </a:solidFill>
              <a:latin typeface="Franklin Gothic Book"/>
            </a:endParaRPr>
          </a:p>
          <a:p>
            <a:endParaRPr lang="en-US" sz="4400"/>
          </a:p>
        </p:txBody>
      </p:sp>
      <p:grpSp>
        <p:nvGrpSpPr>
          <p:cNvPr id="8" name="Group 7">
            <a:extLst>
              <a:ext uri="{FF2B5EF4-FFF2-40B4-BE49-F238E27FC236}">
                <a16:creationId xmlns:a16="http://schemas.microsoft.com/office/drawing/2014/main" id="{947695B3-5075-09FA-797E-D638FF7E1675}"/>
              </a:ext>
            </a:extLst>
          </p:cNvPr>
          <p:cNvGrpSpPr/>
          <p:nvPr/>
        </p:nvGrpSpPr>
        <p:grpSpPr>
          <a:xfrm>
            <a:off x="602257" y="1072575"/>
            <a:ext cx="11060162" cy="1323439"/>
            <a:chOff x="602257" y="1146916"/>
            <a:chExt cx="11060162" cy="1323439"/>
          </a:xfrm>
        </p:grpSpPr>
        <p:sp>
          <p:nvSpPr>
            <p:cNvPr id="3" name="TextBox 2">
              <a:extLst>
                <a:ext uri="{FF2B5EF4-FFF2-40B4-BE49-F238E27FC236}">
                  <a16:creationId xmlns:a16="http://schemas.microsoft.com/office/drawing/2014/main" id="{2E443644-6299-F565-5661-B9F43600A57A}"/>
                </a:ext>
              </a:extLst>
            </p:cNvPr>
            <p:cNvSpPr txBox="1"/>
            <p:nvPr/>
          </p:nvSpPr>
          <p:spPr>
            <a:xfrm>
              <a:off x="602257" y="1453574"/>
              <a:ext cx="3124211" cy="707886"/>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latin typeface="Franklin Gothic Book"/>
                </a:rPr>
                <a:t>What additional tools or guidance would be helpful?</a:t>
              </a:r>
            </a:p>
          </p:txBody>
        </p:sp>
        <p:sp>
          <p:nvSpPr>
            <p:cNvPr id="4" name="TextBox 3">
              <a:extLst>
                <a:ext uri="{FF2B5EF4-FFF2-40B4-BE49-F238E27FC236}">
                  <a16:creationId xmlns:a16="http://schemas.microsoft.com/office/drawing/2014/main" id="{914D3C56-F266-39D2-F3FC-BD56EE3A41D5}"/>
                </a:ext>
              </a:extLst>
            </p:cNvPr>
            <p:cNvSpPr txBox="1"/>
            <p:nvPr/>
          </p:nvSpPr>
          <p:spPr>
            <a:xfrm>
              <a:off x="4282159" y="1146916"/>
              <a:ext cx="3440162"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latin typeface="Franklin Gothic Book"/>
                </a:rPr>
                <a:t>Are there any other resources that were not listed that you would find valuable as a judicial officer?</a:t>
              </a:r>
            </a:p>
          </p:txBody>
        </p:sp>
        <p:sp>
          <p:nvSpPr>
            <p:cNvPr id="7" name="TextBox 6">
              <a:extLst>
                <a:ext uri="{FF2B5EF4-FFF2-40B4-BE49-F238E27FC236}">
                  <a16:creationId xmlns:a16="http://schemas.microsoft.com/office/drawing/2014/main" id="{D5453CC0-415F-8344-BA20-73FDF7B42C2A}"/>
                </a:ext>
              </a:extLst>
            </p:cNvPr>
            <p:cNvSpPr txBox="1"/>
            <p:nvPr/>
          </p:nvSpPr>
          <p:spPr>
            <a:xfrm>
              <a:off x="8538208" y="1304891"/>
              <a:ext cx="312421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latin typeface="Franklin Gothic Book"/>
                </a:rPr>
                <a:t>What else would you like to share about the use of AI as a judicial officer?</a:t>
              </a:r>
            </a:p>
          </p:txBody>
        </p:sp>
      </p:grpSp>
      <p:grpSp>
        <p:nvGrpSpPr>
          <p:cNvPr id="24" name="Group 23">
            <a:extLst>
              <a:ext uri="{FF2B5EF4-FFF2-40B4-BE49-F238E27FC236}">
                <a16:creationId xmlns:a16="http://schemas.microsoft.com/office/drawing/2014/main" id="{1D106956-1A4A-A761-F280-FCF667F6FB15}"/>
              </a:ext>
            </a:extLst>
          </p:cNvPr>
          <p:cNvGrpSpPr/>
          <p:nvPr/>
        </p:nvGrpSpPr>
        <p:grpSpPr>
          <a:xfrm>
            <a:off x="604023" y="2433675"/>
            <a:ext cx="11132637" cy="3254454"/>
            <a:chOff x="604023" y="2433675"/>
            <a:chExt cx="11132637" cy="3254454"/>
          </a:xfrm>
        </p:grpSpPr>
        <p:sp>
          <p:nvSpPr>
            <p:cNvPr id="14" name="TextBox 13">
              <a:extLst>
                <a:ext uri="{FF2B5EF4-FFF2-40B4-BE49-F238E27FC236}">
                  <a16:creationId xmlns:a16="http://schemas.microsoft.com/office/drawing/2014/main" id="{26BB50F9-11EF-6AD1-B35B-B42173EAEAE1}"/>
                </a:ext>
              </a:extLst>
            </p:cNvPr>
            <p:cNvSpPr txBox="1"/>
            <p:nvPr/>
          </p:nvSpPr>
          <p:spPr>
            <a:xfrm>
              <a:off x="2119864" y="3150361"/>
              <a:ext cx="66499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b="1">
                  <a:solidFill>
                    <a:schemeClr val="accent4"/>
                  </a:solidFill>
                </a:rPr>
                <a:t>8.5%</a:t>
              </a:r>
            </a:p>
          </p:txBody>
        </p:sp>
        <p:graphicFrame>
          <p:nvGraphicFramePr>
            <p:cNvPr id="9" name="Chart 8">
              <a:extLst>
                <a:ext uri="{FF2B5EF4-FFF2-40B4-BE49-F238E27FC236}">
                  <a16:creationId xmlns:a16="http://schemas.microsoft.com/office/drawing/2014/main" id="{D6F6BC13-251D-1793-BC61-33EC3DA73070}"/>
                </a:ext>
              </a:extLst>
            </p:cNvPr>
            <p:cNvGraphicFramePr/>
            <p:nvPr>
              <p:extLst>
                <p:ext uri="{D42A27DB-BD31-4B8C-83A1-F6EECF244321}">
                  <p14:modId xmlns:p14="http://schemas.microsoft.com/office/powerpoint/2010/main" val="3036800032"/>
                </p:ext>
              </p:extLst>
            </p:nvPr>
          </p:nvGraphicFramePr>
          <p:xfrm>
            <a:off x="604023" y="2433675"/>
            <a:ext cx="3113050" cy="325445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B37123C9-4C8E-1375-3741-A8EB5EC8EB2D}"/>
                </a:ext>
              </a:extLst>
            </p:cNvPr>
            <p:cNvGraphicFramePr/>
            <p:nvPr>
              <p:extLst>
                <p:ext uri="{D42A27DB-BD31-4B8C-83A1-F6EECF244321}">
                  <p14:modId xmlns:p14="http://schemas.microsoft.com/office/powerpoint/2010/main" val="34739065"/>
                </p:ext>
              </p:extLst>
            </p:nvPr>
          </p:nvGraphicFramePr>
          <p:xfrm>
            <a:off x="4516244" y="2433676"/>
            <a:ext cx="3224561" cy="325445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FC4A2CA1-812C-6A75-E52F-B3C36C5A2440}"/>
                </a:ext>
              </a:extLst>
            </p:cNvPr>
            <p:cNvGraphicFramePr/>
            <p:nvPr>
              <p:extLst>
                <p:ext uri="{D42A27DB-BD31-4B8C-83A1-F6EECF244321}">
                  <p14:modId xmlns:p14="http://schemas.microsoft.com/office/powerpoint/2010/main" val="1154411850"/>
                </p:ext>
              </p:extLst>
            </p:nvPr>
          </p:nvGraphicFramePr>
          <p:xfrm>
            <a:off x="8484220" y="2433675"/>
            <a:ext cx="3252440" cy="3254453"/>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a:extLst>
                <a:ext uri="{FF2B5EF4-FFF2-40B4-BE49-F238E27FC236}">
                  <a16:creationId xmlns:a16="http://schemas.microsoft.com/office/drawing/2014/main" id="{CCF469DC-646E-3CD9-DB24-BD3FAD3A92FF}"/>
                </a:ext>
              </a:extLst>
            </p:cNvPr>
            <p:cNvSpPr txBox="1"/>
            <p:nvPr/>
          </p:nvSpPr>
          <p:spPr>
            <a:xfrm>
              <a:off x="1822498" y="4451337"/>
              <a:ext cx="66499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b="1"/>
                <a:t>83%</a:t>
              </a:r>
            </a:p>
          </p:txBody>
        </p:sp>
        <p:sp>
          <p:nvSpPr>
            <p:cNvPr id="13" name="TextBox 12">
              <a:extLst>
                <a:ext uri="{FF2B5EF4-FFF2-40B4-BE49-F238E27FC236}">
                  <a16:creationId xmlns:a16="http://schemas.microsoft.com/office/drawing/2014/main" id="{7577557A-C35C-BCA4-22EC-C61E99E5D231}"/>
                </a:ext>
              </a:extLst>
            </p:cNvPr>
            <p:cNvSpPr txBox="1"/>
            <p:nvPr/>
          </p:nvSpPr>
          <p:spPr>
            <a:xfrm>
              <a:off x="2491571" y="3429142"/>
              <a:ext cx="66499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b="1">
                  <a:solidFill>
                    <a:schemeClr val="accent4"/>
                  </a:solidFill>
                </a:rPr>
                <a:t>8.5%</a:t>
              </a:r>
            </a:p>
          </p:txBody>
        </p:sp>
        <p:sp>
          <p:nvSpPr>
            <p:cNvPr id="15" name="TextBox 14">
              <a:extLst>
                <a:ext uri="{FF2B5EF4-FFF2-40B4-BE49-F238E27FC236}">
                  <a16:creationId xmlns:a16="http://schemas.microsoft.com/office/drawing/2014/main" id="{F876EE76-3E9A-BC64-08B5-CFA652511A39}"/>
                </a:ext>
              </a:extLst>
            </p:cNvPr>
            <p:cNvSpPr txBox="1"/>
            <p:nvPr/>
          </p:nvSpPr>
          <p:spPr>
            <a:xfrm>
              <a:off x="6143595" y="3196824"/>
              <a:ext cx="66499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b="1">
                  <a:solidFill>
                    <a:schemeClr val="accent4"/>
                  </a:solidFill>
                </a:rPr>
                <a:t>11.4%</a:t>
              </a:r>
            </a:p>
          </p:txBody>
        </p:sp>
        <p:sp>
          <p:nvSpPr>
            <p:cNvPr id="16" name="TextBox 15">
              <a:extLst>
                <a:ext uri="{FF2B5EF4-FFF2-40B4-BE49-F238E27FC236}">
                  <a16:creationId xmlns:a16="http://schemas.microsoft.com/office/drawing/2014/main" id="{DE4829CD-AB87-0BF6-2143-B06FB0CA99E4}"/>
                </a:ext>
              </a:extLst>
            </p:cNvPr>
            <p:cNvSpPr txBox="1"/>
            <p:nvPr/>
          </p:nvSpPr>
          <p:spPr>
            <a:xfrm>
              <a:off x="6413083" y="4023872"/>
              <a:ext cx="66499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b="1">
                  <a:solidFill>
                    <a:schemeClr val="accent4"/>
                  </a:solidFill>
                </a:rPr>
                <a:t>31.8%</a:t>
              </a:r>
            </a:p>
          </p:txBody>
        </p:sp>
        <p:sp>
          <p:nvSpPr>
            <p:cNvPr id="17" name="TextBox 16">
              <a:extLst>
                <a:ext uri="{FF2B5EF4-FFF2-40B4-BE49-F238E27FC236}">
                  <a16:creationId xmlns:a16="http://schemas.microsoft.com/office/drawing/2014/main" id="{4556B828-A2D2-32A7-5A5B-4DD89D00D542}"/>
                </a:ext>
              </a:extLst>
            </p:cNvPr>
            <p:cNvSpPr txBox="1"/>
            <p:nvPr/>
          </p:nvSpPr>
          <p:spPr>
            <a:xfrm>
              <a:off x="5251497" y="4061043"/>
              <a:ext cx="66499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chemeClr val="bg1"/>
                  </a:solidFill>
                </a:rPr>
                <a:t>56.8%</a:t>
              </a:r>
            </a:p>
          </p:txBody>
        </p:sp>
        <p:sp>
          <p:nvSpPr>
            <p:cNvPr id="18" name="TextBox 17">
              <a:extLst>
                <a:ext uri="{FF2B5EF4-FFF2-40B4-BE49-F238E27FC236}">
                  <a16:creationId xmlns:a16="http://schemas.microsoft.com/office/drawing/2014/main" id="{8699DDE1-133F-07AB-C663-1EF5D78A11F2}"/>
                </a:ext>
              </a:extLst>
            </p:cNvPr>
            <p:cNvSpPr txBox="1"/>
            <p:nvPr/>
          </p:nvSpPr>
          <p:spPr>
            <a:xfrm>
              <a:off x="9256643" y="4061043"/>
              <a:ext cx="66499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chemeClr val="bg1"/>
                  </a:solidFill>
                </a:rPr>
                <a:t>58.7%</a:t>
              </a:r>
            </a:p>
          </p:txBody>
        </p:sp>
        <p:sp>
          <p:nvSpPr>
            <p:cNvPr id="19" name="TextBox 18">
              <a:extLst>
                <a:ext uri="{FF2B5EF4-FFF2-40B4-BE49-F238E27FC236}">
                  <a16:creationId xmlns:a16="http://schemas.microsoft.com/office/drawing/2014/main" id="{9C567B55-EF4E-297F-89A2-28F9C9E0613A}"/>
                </a:ext>
              </a:extLst>
            </p:cNvPr>
            <p:cNvSpPr txBox="1"/>
            <p:nvPr/>
          </p:nvSpPr>
          <p:spPr>
            <a:xfrm>
              <a:off x="10399643" y="3995994"/>
              <a:ext cx="66499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chemeClr val="accent4"/>
                  </a:solidFill>
                </a:rPr>
                <a:t>30.4%</a:t>
              </a:r>
            </a:p>
          </p:txBody>
        </p:sp>
        <p:sp>
          <p:nvSpPr>
            <p:cNvPr id="20" name="TextBox 19">
              <a:extLst>
                <a:ext uri="{FF2B5EF4-FFF2-40B4-BE49-F238E27FC236}">
                  <a16:creationId xmlns:a16="http://schemas.microsoft.com/office/drawing/2014/main" id="{37D348F4-4C51-8914-F362-BBB130AB3985}"/>
                </a:ext>
              </a:extLst>
            </p:cNvPr>
            <p:cNvSpPr txBox="1"/>
            <p:nvPr/>
          </p:nvSpPr>
          <p:spPr>
            <a:xfrm>
              <a:off x="10092984" y="3150360"/>
              <a:ext cx="66499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chemeClr val="accent4"/>
                  </a:solidFill>
                </a:rPr>
                <a:t>10.9%</a:t>
              </a:r>
            </a:p>
          </p:txBody>
        </p:sp>
        <p:sp>
          <p:nvSpPr>
            <p:cNvPr id="23" name="TextBox 22">
              <a:extLst>
                <a:ext uri="{FF2B5EF4-FFF2-40B4-BE49-F238E27FC236}">
                  <a16:creationId xmlns:a16="http://schemas.microsoft.com/office/drawing/2014/main" id="{7944A6CA-BC31-CAA7-DA9D-2BE2DDFE3B4B}"/>
                </a:ext>
              </a:extLst>
            </p:cNvPr>
            <p:cNvSpPr txBox="1"/>
            <p:nvPr/>
          </p:nvSpPr>
          <p:spPr>
            <a:xfrm>
              <a:off x="2129156" y="3131775"/>
              <a:ext cx="66499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b="1">
                  <a:solidFill>
                    <a:schemeClr val="accent4"/>
                  </a:solidFill>
                </a:rPr>
                <a:t>8.5%</a:t>
              </a:r>
            </a:p>
          </p:txBody>
        </p:sp>
      </p:grpSp>
    </p:spTree>
    <p:extLst>
      <p:ext uri="{BB962C8B-B14F-4D97-AF65-F5344CB8AC3E}">
        <p14:creationId xmlns:p14="http://schemas.microsoft.com/office/powerpoint/2010/main" val="1624588544"/>
      </p:ext>
    </p:extLst>
  </p:cSld>
  <p:clrMapOvr>
    <a:masterClrMapping/>
  </p:clrMapOvr>
</p:sld>
</file>

<file path=ppt/theme/theme1.xml><?xml version="1.0" encoding="utf-8"?>
<a:theme xmlns:a="http://schemas.openxmlformats.org/drawingml/2006/main" name="Purdue2">
  <a:themeElements>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resentation1" id="{C3331F77-FEA5-BF47-A3F4-E4829FE02237}" vid="{60263B1E-E418-7448-9383-F855BEE649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A34F73C-71E9-42E5-A093-B5C058AC1857}">
  <we:reference id="WA200006038" version="1.0.0.3" store="en-US" storeType="omex"/>
  <we:alternateReferences>
    <we:reference id="WA200006038" version="1.0.0.3" store="en-US" storeType="omex"/>
  </we:alternateReferences>
  <we:properties>
    <we:property name="pptx_export_from_biorender" value="false"/>
  </we:properties>
  <we:bindings/>
  <we:snapshot xmlns:r="http://schemas.openxmlformats.org/officeDocument/2006/relationships"/>
  <we:extLst>
    <a:ext xmlns:a="http://schemas.openxmlformats.org/drawingml/2006/main" uri="{0858819E-0033-43BF-8937-05EC82904868}">
      <we:backgroundApp state="1" runtimeId="Taskpane.Url"/>
    </a:ext>
  </we:extLst>
</we:webextension>
</file>

<file path=docProps/app.xml><?xml version="1.0" encoding="utf-8"?>
<Properties xmlns="http://schemas.openxmlformats.org/officeDocument/2006/extended-properties" xmlns:vt="http://schemas.openxmlformats.org/officeDocument/2006/docPropsVTypes">
  <Template>Business Co-Brand_Powerpoint</Template>
  <Application>Microsoft Office PowerPoint</Application>
  <PresentationFormat>Widescreen</PresentationFormat>
  <Slides>43</Slides>
  <Notes>4</Notes>
  <HiddenSlides>6</HiddenSlide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Purdue2</vt:lpstr>
      <vt:lpstr>AI Awareness and best practices in the Judiciary </vt:lpstr>
      <vt:lpstr>Business Problem</vt:lpstr>
      <vt:lpstr>Business Benefits</vt:lpstr>
      <vt:lpstr>Business to Analytics Problem Framing</vt:lpstr>
      <vt:lpstr>Literature Review</vt:lpstr>
      <vt:lpstr>PowerPoint Presentation</vt:lpstr>
      <vt:lpstr>Project Roadmap</vt:lpstr>
      <vt:lpstr>Baseline Metrics</vt:lpstr>
      <vt:lpstr>Baseline Metrics </vt:lpstr>
      <vt:lpstr>Metrics for Success</vt:lpstr>
      <vt:lpstr>PowerPoint Presentation</vt:lpstr>
      <vt:lpstr>Objectives</vt:lpstr>
      <vt:lpstr>Identifying Gaps in Understanding</vt:lpstr>
      <vt:lpstr>Gaps in Understanding - Identified</vt:lpstr>
      <vt:lpstr>Solution - AI Onboarding &amp; Training</vt:lpstr>
      <vt:lpstr>Content Overview</vt:lpstr>
      <vt:lpstr>Content Overview</vt:lpstr>
      <vt:lpstr>PowerPoint Presentation</vt:lpstr>
      <vt:lpstr>Objectives</vt:lpstr>
      <vt:lpstr>Methodology – Qualitative Interviews</vt:lpstr>
      <vt:lpstr>Understanding the Judges</vt:lpstr>
      <vt:lpstr>Key Findings &amp; Observations</vt:lpstr>
      <vt:lpstr>Expectations from an AI Aide</vt:lpstr>
      <vt:lpstr>Targeted Workflows</vt:lpstr>
      <vt:lpstr>PowerPoint Presentation</vt:lpstr>
      <vt:lpstr>Objectives</vt:lpstr>
      <vt:lpstr>Constraints &amp; Requirements</vt:lpstr>
      <vt:lpstr>Text Identification</vt:lpstr>
      <vt:lpstr>Image Identification</vt:lpstr>
      <vt:lpstr>Video Identification</vt:lpstr>
      <vt:lpstr>PowerPoint Presentation</vt:lpstr>
      <vt:lpstr>Awareness Packet – Relevance</vt:lpstr>
      <vt:lpstr>Awareness Packet – Next Steps</vt:lpstr>
      <vt:lpstr>Awareness Packet – Next Steps</vt:lpstr>
      <vt:lpstr>AI in Daily Workflows – Relevance </vt:lpstr>
      <vt:lpstr>AI in Daily Workflows – Next Steps</vt:lpstr>
      <vt:lpstr>AI Detection Guidelines – Next Steps</vt:lpstr>
      <vt:lpstr>PowerPoint Presentation</vt:lpstr>
      <vt:lpstr>Distribution of Work</vt:lpstr>
      <vt:lpstr>Distribution of Work</vt:lpstr>
      <vt:lpstr>Distribution of Work</vt:lpstr>
      <vt:lpstr>Distribution of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Lanham, Matthew A</dc:creator>
  <cp:revision>10</cp:revision>
  <dcterms:created xsi:type="dcterms:W3CDTF">2024-01-10T17:46:35Z</dcterms:created>
  <dcterms:modified xsi:type="dcterms:W3CDTF">2025-05-24T02:48:07Z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2023-02-01T19:33:41Z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1fcd283c-6b68-4694-bc56-c77c15714632</vt:lpwstr>
  </property>
  <property fmtid="{D5CDD505-2E9C-101B-9397-08002B2CF9AE}" pid="8" name="MSIP_Label_4044bd30-2ed7-4c9d-9d12-46200872a97b_ContentBits">
    <vt:lpwstr>0</vt:lpwstr>
  </property>
</Properties>
</file>