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4" r:id="rId6"/>
    <p:sldId id="294" r:id="rId7"/>
    <p:sldId id="304" r:id="rId8"/>
    <p:sldId id="299" r:id="rId9"/>
    <p:sldId id="300" r:id="rId10"/>
    <p:sldId id="301" r:id="rId11"/>
    <p:sldId id="295" r:id="rId12"/>
    <p:sldId id="30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HR_1&amp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HR_1&amp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HR_1&amp;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HR_1&amp;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771398192450824E-2"/>
          <c:y val="0.17566074950690336"/>
          <c:w val="0.95321637426900585"/>
          <c:h val="0.709217723524204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'1-Dept Wise Attri  Rate'!$B$14</c:f>
              <c:strCache>
                <c:ptCount val="1"/>
                <c:pt idx="0">
                  <c:v>Attrition Rate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Professional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'1-Dept Wise Attri  Rate'!$A$15:$A$20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'1-Dept Wise Attri  Rate'!$B$15:$B$20</c:f>
              <c:numCache>
                <c:formatCode>0.00%</c:formatCode>
                <c:ptCount val="6"/>
                <c:pt idx="0">
                  <c:v>0.48188937836514928</c:v>
                </c:pt>
                <c:pt idx="1">
                  <c:v>0.50603550295857991</c:v>
                </c:pt>
                <c:pt idx="2">
                  <c:v>0.50681265206812653</c:v>
                </c:pt>
                <c:pt idx="3">
                  <c:v>0.49460853258321613</c:v>
                </c:pt>
                <c:pt idx="4">
                  <c:v>0.51521739130434785</c:v>
                </c:pt>
                <c:pt idx="5">
                  <c:v>0.49905482041587901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D-4394-9D5E-8C241EF471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3437976"/>
        <c:axId val="373438960"/>
      </c:barChart>
      <c:catAx>
        <c:axId val="373437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Professional"/>
                <a:ea typeface="+mn-ea"/>
                <a:cs typeface="+mn-cs"/>
              </a:defRPr>
            </a:pPr>
            <a:endParaRPr lang="en-US"/>
          </a:p>
        </c:txPr>
        <c:crossAx val="373438960"/>
        <c:crosses val="autoZero"/>
        <c:auto val="1"/>
        <c:lblAlgn val="ctr"/>
        <c:lblOffset val="100"/>
        <c:noMultiLvlLbl val="0"/>
      </c:catAx>
      <c:valAx>
        <c:axId val="37343896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373437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471147897658045E-2"/>
          <c:y val="0.17210591163151237"/>
          <c:w val="0.84080089337532016"/>
          <c:h val="0.790518390256198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66CCFF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'3-Attrition Rate VS mon Income'!$A$37:$A$46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'3-Attrition Rate VS mon Income'!$B$37:$B$46</c:f>
              <c:numCache>
                <c:formatCode>0</c:formatCode>
                <c:ptCount val="10"/>
                <c:pt idx="0">
                  <c:v>26012.214443329991</c:v>
                </c:pt>
                <c:pt idx="1">
                  <c:v>25937.295738354806</c:v>
                </c:pt>
                <c:pt idx="2">
                  <c:v>25794.759537337661</c:v>
                </c:pt>
                <c:pt idx="3">
                  <c:v>25947.861563517916</c:v>
                </c:pt>
                <c:pt idx="4">
                  <c:v>26365.295671167594</c:v>
                </c:pt>
                <c:pt idx="5">
                  <c:v>25937.42782468838</c:v>
                </c:pt>
                <c:pt idx="6">
                  <c:v>26008.088574840764</c:v>
                </c:pt>
                <c:pt idx="7">
                  <c:v>25916.690485668791</c:v>
                </c:pt>
                <c:pt idx="8">
                  <c:v>26131.826043934296</c:v>
                </c:pt>
                <c:pt idx="9">
                  <c:v>26098.713687985655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4-4C58-A623-8FA1AEC8F6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8380768"/>
        <c:axId val="9283896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9166666902477061E-2"/>
                  <c:y val="-6.54007361445064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24-4C58-A623-8FA1AEC8F60B}"/>
                </c:ext>
              </c:extLst>
            </c:dLbl>
            <c:dLbl>
              <c:idx val="2"/>
              <c:layout>
                <c:manualLayout>
                  <c:x val="-1.1979166814048148E-2"/>
                  <c:y val="-4.3600490763004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24-4C58-A623-8FA1AEC8F60B}"/>
                </c:ext>
              </c:extLst>
            </c:dLbl>
            <c:dLbl>
              <c:idx val="3"/>
              <c:layout>
                <c:manualLayout>
                  <c:x val="-1.0365136222522999E-2"/>
                  <c:y val="1.4814816385886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24-4C58-A623-8FA1AEC8F60B}"/>
                </c:ext>
              </c:extLst>
            </c:dLbl>
            <c:dLbl>
              <c:idx val="4"/>
              <c:layout>
                <c:manualLayout>
                  <c:x val="3.2979978889845682E-3"/>
                  <c:y val="-2.9629632771773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24-4C58-A623-8FA1AEC8F60B}"/>
                </c:ext>
              </c:extLst>
            </c:dLbl>
            <c:dLbl>
              <c:idx val="9"/>
              <c:layout>
                <c:manualLayout>
                  <c:x val="-1.2249706444799825E-2"/>
                  <c:y val="2.3594522187317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24-4C58-A623-8FA1AEC8F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ofession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'3-Attrition Rate VS mon Income'!$A$37:$A$46</c:f>
              <c:strCache>
                <c:ptCount val="10"/>
                <c:pt idx="0">
                  <c:v>Developer</c:v>
                </c:pt>
                <c:pt idx="1">
                  <c:v>Healthcare Representative</c:v>
                </c:pt>
                <c:pt idx="2">
                  <c:v>Human Resources</c:v>
                </c:pt>
                <c:pt idx="3">
                  <c:v>Laboratory Technician</c:v>
                </c:pt>
                <c:pt idx="4">
                  <c:v>Manager</c:v>
                </c:pt>
                <c:pt idx="5">
                  <c:v>Manufacturing Director</c:v>
                </c:pt>
                <c:pt idx="6">
                  <c:v>Research Director</c:v>
                </c:pt>
                <c:pt idx="7">
                  <c:v>Research Scientist</c:v>
                </c:pt>
                <c:pt idx="8">
                  <c:v>Sales Executive</c:v>
                </c:pt>
                <c:pt idx="9">
                  <c:v>Sales Representative</c:v>
                </c:pt>
              </c:strCache>
            </c:strRef>
          </c:cat>
          <c:val>
            <c:numRef>
              <c:f>'3-Attrition Rate VS mon Income'!$C$37:$C$46</c:f>
              <c:numCache>
                <c:formatCode>0.00%</c:formatCode>
                <c:ptCount val="10"/>
                <c:pt idx="0">
                  <c:v>0.50371113340020057</c:v>
                </c:pt>
                <c:pt idx="1">
                  <c:v>0.50267591674925671</c:v>
                </c:pt>
                <c:pt idx="2">
                  <c:v>0.50568181818181823</c:v>
                </c:pt>
                <c:pt idx="3">
                  <c:v>0.5042752442996743</c:v>
                </c:pt>
                <c:pt idx="4">
                  <c:v>0.50416997617156478</c:v>
                </c:pt>
                <c:pt idx="5">
                  <c:v>0.49959790912746282</c:v>
                </c:pt>
                <c:pt idx="6">
                  <c:v>0.50358280254777066</c:v>
                </c:pt>
                <c:pt idx="7">
                  <c:v>0.48905254777070062</c:v>
                </c:pt>
                <c:pt idx="8">
                  <c:v>0.50405699584405306</c:v>
                </c:pt>
                <c:pt idx="9">
                  <c:v>0.50428372185694359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A24-4C58-A623-8FA1AEC8F6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28386344"/>
        <c:axId val="928380440"/>
      </c:lineChart>
      <c:valAx>
        <c:axId val="92838044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ofessional"/>
                <a:ea typeface="+mn-ea"/>
                <a:cs typeface="+mn-cs"/>
              </a:defRPr>
            </a:pPr>
            <a:endParaRPr lang="en-US"/>
          </a:p>
        </c:txPr>
        <c:crossAx val="928386344"/>
        <c:crosses val="max"/>
        <c:crossBetween val="between"/>
      </c:valAx>
      <c:catAx>
        <c:axId val="928386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Professional"/>
                <a:ea typeface="+mn-ea"/>
                <a:cs typeface="+mn-cs"/>
              </a:defRPr>
            </a:pPr>
            <a:endParaRPr lang="en-US"/>
          </a:p>
        </c:txPr>
        <c:crossAx val="928380440"/>
        <c:crosses val="autoZero"/>
        <c:auto val="1"/>
        <c:lblAlgn val="ctr"/>
        <c:lblOffset val="100"/>
        <c:noMultiLvlLbl val="0"/>
      </c:catAx>
      <c:valAx>
        <c:axId val="928389624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ofessional"/>
                <a:ea typeface="+mn-ea"/>
                <a:cs typeface="+mn-cs"/>
              </a:defRPr>
            </a:pPr>
            <a:endParaRPr lang="en-US"/>
          </a:p>
        </c:txPr>
        <c:crossAx val="928380768"/>
        <c:crosses val="autoZero"/>
        <c:crossBetween val="between"/>
      </c:valAx>
      <c:catAx>
        <c:axId val="928380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8389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[HR_1&amp;2.xlsx]Sheet3!PivotTable6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2636229749631811E-2"/>
              <c:y val="4.7362440920237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2.0854197349042855E-2"/>
              <c:y val="-5.84134579557240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1035837015218602E-2"/>
              <c:y val="5.2929593492656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2636229749631811E-2"/>
              <c:y val="4.7362440920237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1035837015218602E-2"/>
              <c:y val="5.2929593492656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2.0854197349042855E-2"/>
              <c:y val="-5.84134579557240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2636229749631811E-2"/>
              <c:y val="4.7362440920237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1035837015218602E-2"/>
              <c:y val="5.2929593492656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2.0854197349042855E-2"/>
              <c:y val="-5.84134579557240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2636229749631811E-2"/>
                  <c:y val="4.7362440920237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EB-473F-B0B3-4E884B0BD2A2}"/>
                </c:ext>
              </c:extLst>
            </c:dLbl>
            <c:dLbl>
              <c:idx val="5"/>
              <c:layout>
                <c:manualLayout>
                  <c:x val="-1.1035837015218602E-2"/>
                  <c:y val="5.29295934926561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B-473F-B0B3-4E884B0BD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ofessional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Sales</c:v>
                </c:pt>
                <c:pt idx="1">
                  <c:v>Human Resources</c:v>
                </c:pt>
                <c:pt idx="2">
                  <c:v>Software</c:v>
                </c:pt>
                <c:pt idx="3">
                  <c:v>Research &amp; Development</c:v>
                </c:pt>
                <c:pt idx="4">
                  <c:v>Support</c:v>
                </c:pt>
                <c:pt idx="5">
                  <c:v>Hardware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4187</c:v>
                </c:pt>
                <c:pt idx="1">
                  <c:v>4193</c:v>
                </c:pt>
                <c:pt idx="2">
                  <c:v>4196</c:v>
                </c:pt>
                <c:pt idx="3">
                  <c:v>4209</c:v>
                </c:pt>
                <c:pt idx="4">
                  <c:v>4073</c:v>
                </c:pt>
                <c:pt idx="5">
                  <c:v>4083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EB-473F-B0B3-4E884B0BD2A2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2.0854197349042855E-2"/>
                  <c:y val="-5.84134579557240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EB-473F-B0B3-4E884B0BD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ofessional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6"/>
                <c:pt idx="0">
                  <c:v>Sales</c:v>
                </c:pt>
                <c:pt idx="1">
                  <c:v>Human Resources</c:v>
                </c:pt>
                <c:pt idx="2">
                  <c:v>Software</c:v>
                </c:pt>
                <c:pt idx="3">
                  <c:v>Research &amp; Development</c:v>
                </c:pt>
                <c:pt idx="4">
                  <c:v>Support</c:v>
                </c:pt>
                <c:pt idx="5">
                  <c:v>Hardware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4266</c:v>
                </c:pt>
                <c:pt idx="1">
                  <c:v>4225</c:v>
                </c:pt>
                <c:pt idx="2">
                  <c:v>4140</c:v>
                </c:pt>
                <c:pt idx="3">
                  <c:v>4110</c:v>
                </c:pt>
                <c:pt idx="4">
                  <c:v>4232</c:v>
                </c:pt>
                <c:pt idx="5">
                  <c:v>4086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7EB-473F-B0B3-4E884B0BD2A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3765080"/>
        <c:axId val="393757208"/>
      </c:lineChart>
      <c:catAx>
        <c:axId val="393765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Professional"/>
                <a:ea typeface="+mn-ea"/>
                <a:cs typeface="+mn-cs"/>
              </a:defRPr>
            </a:pPr>
            <a:endParaRPr lang="en-US"/>
          </a:p>
        </c:txPr>
        <c:crossAx val="393757208"/>
        <c:crosses val="autoZero"/>
        <c:auto val="1"/>
        <c:lblAlgn val="ctr"/>
        <c:lblOffset val="100"/>
        <c:noMultiLvlLbl val="0"/>
      </c:catAx>
      <c:valAx>
        <c:axId val="3937572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376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[HR_1&amp;2.xlsx]Sheet2!PivotTable3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Sheet2!$B$23</c:f>
              <c:strCache>
                <c:ptCount val="1"/>
                <c:pt idx="0">
                  <c:v>Sum of Not Balanced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ofessional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Sheet2!$A$24:$A$30</c:f>
              <c:strCache>
                <c:ptCount val="6"/>
                <c:pt idx="0">
                  <c:v>Human Resources</c:v>
                </c:pt>
                <c:pt idx="1">
                  <c:v>Support</c:v>
                </c:pt>
                <c:pt idx="2">
                  <c:v>Sales</c:v>
                </c:pt>
                <c:pt idx="3">
                  <c:v>Research &amp; Development</c:v>
                </c:pt>
                <c:pt idx="4">
                  <c:v>Software</c:v>
                </c:pt>
                <c:pt idx="5">
                  <c:v>Hardware</c:v>
                </c:pt>
              </c:strCache>
            </c:strRef>
          </c:cat>
          <c:val>
            <c:numRef>
              <c:f>Sheet2!$B$24:$B$30</c:f>
              <c:numCache>
                <c:formatCode>General</c:formatCode>
                <c:ptCount val="6"/>
                <c:pt idx="0">
                  <c:v>4244</c:v>
                </c:pt>
                <c:pt idx="1">
                  <c:v>4199</c:v>
                </c:pt>
                <c:pt idx="2">
                  <c:v>4195</c:v>
                </c:pt>
                <c:pt idx="3">
                  <c:v>4187</c:v>
                </c:pt>
                <c:pt idx="4">
                  <c:v>4159</c:v>
                </c:pt>
                <c:pt idx="5">
                  <c:v>4087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5-4225-BEDD-0214D519B19E}"/>
            </c:ext>
          </c:extLst>
        </c:ser>
        <c:ser>
          <c:idx val="1"/>
          <c:order val="1"/>
          <c:tx>
            <c:strRef>
              <c:f>Sheet2!$C$23</c:f>
              <c:strCache>
                <c:ptCount val="1"/>
                <c:pt idx="0">
                  <c:v>Sum of Balanced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ofessional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Sheet2!$A$24:$A$30</c:f>
              <c:strCache>
                <c:ptCount val="6"/>
                <c:pt idx="0">
                  <c:v>Human Resources</c:v>
                </c:pt>
                <c:pt idx="1">
                  <c:v>Support</c:v>
                </c:pt>
                <c:pt idx="2">
                  <c:v>Sales</c:v>
                </c:pt>
                <c:pt idx="3">
                  <c:v>Research &amp; Development</c:v>
                </c:pt>
                <c:pt idx="4">
                  <c:v>Software</c:v>
                </c:pt>
                <c:pt idx="5">
                  <c:v>Hardware</c:v>
                </c:pt>
              </c:strCache>
            </c:strRef>
          </c:cat>
          <c:val>
            <c:numRef>
              <c:f>Sheet2!$C$24:$C$30</c:f>
              <c:numCache>
                <c:formatCode>General</c:formatCode>
                <c:ptCount val="6"/>
                <c:pt idx="0">
                  <c:v>4174</c:v>
                </c:pt>
                <c:pt idx="1">
                  <c:v>4106</c:v>
                </c:pt>
                <c:pt idx="2">
                  <c:v>4258</c:v>
                </c:pt>
                <c:pt idx="3">
                  <c:v>4132</c:v>
                </c:pt>
                <c:pt idx="4">
                  <c:v>4177</c:v>
                </c:pt>
                <c:pt idx="5">
                  <c:v>4082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35-4225-BEDD-0214D519B1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1458552"/>
        <c:axId val="841457568"/>
      </c:barChart>
      <c:catAx>
        <c:axId val="84145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Professional"/>
                <a:ea typeface="+mn-ea"/>
                <a:cs typeface="+mn-cs"/>
              </a:defRPr>
            </a:pPr>
            <a:endParaRPr lang="en-US"/>
          </a:p>
        </c:txPr>
        <c:crossAx val="841457568"/>
        <c:crosses val="autoZero"/>
        <c:auto val="1"/>
        <c:lblAlgn val="ctr"/>
        <c:lblOffset val="100"/>
        <c:noMultiLvlLbl val="0"/>
      </c:catAx>
      <c:valAx>
        <c:axId val="84145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145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AA8665-D56F-4141-80FA-B94F7DB34E94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269" y="61214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5A293-9EDE-4589-9C07-C12225FEA468}"/>
              </a:ext>
            </a:extLst>
          </p:cNvPr>
          <p:cNvSpPr txBox="1"/>
          <p:nvPr/>
        </p:nvSpPr>
        <p:spPr>
          <a:xfrm>
            <a:off x="119270" y="212035"/>
            <a:ext cx="116527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Problem Statement :-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32D46-1190-4F90-A35C-088F13B8387F}"/>
              </a:ext>
            </a:extLst>
          </p:cNvPr>
          <p:cNvSpPr txBox="1"/>
          <p:nvPr/>
        </p:nvSpPr>
        <p:spPr>
          <a:xfrm>
            <a:off x="119270" y="764315"/>
            <a:ext cx="1195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fessional"/>
              </a:rPr>
              <a:t>Understanding attrition is crucial for organizations to retain talent and maintain productivity. This presentation will explore the causes and impacts of attrition, as well as effective strategies for retention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10578B-5EFD-4A7F-B4A2-9A79D08A80D5}"/>
              </a:ext>
            </a:extLst>
          </p:cNvPr>
          <p:cNvSpPr/>
          <p:nvPr/>
        </p:nvSpPr>
        <p:spPr>
          <a:xfrm>
            <a:off x="6241774" y="1987826"/>
            <a:ext cx="2239617" cy="252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9A0EE7-CD48-4569-B0E3-F860C611BD57}"/>
              </a:ext>
            </a:extLst>
          </p:cNvPr>
          <p:cNvSpPr txBox="1"/>
          <p:nvPr/>
        </p:nvSpPr>
        <p:spPr>
          <a:xfrm>
            <a:off x="344557" y="1756115"/>
            <a:ext cx="4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Impacts of Attrition :-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5EA45-352A-4158-A695-946334E52894}"/>
              </a:ext>
            </a:extLst>
          </p:cNvPr>
          <p:cNvSpPr txBox="1"/>
          <p:nvPr/>
        </p:nvSpPr>
        <p:spPr>
          <a:xfrm>
            <a:off x="344559" y="2141129"/>
            <a:ext cx="1184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fessional"/>
              </a:rPr>
              <a:t>Attrition can </a:t>
            </a:r>
            <a:r>
              <a:rPr lang="en-US" sz="2000" dirty="0">
                <a:latin typeface="Professional"/>
              </a:rPr>
              <a:t>lead</a:t>
            </a:r>
            <a:r>
              <a:rPr lang="en-US" dirty="0">
                <a:latin typeface="Professional"/>
              </a:rPr>
              <a:t> to decreased productivity, increased recruitment costs, and a negative impact on morale. Understanding these impacts is crucial for organizations to recognize the importance of retention efforts.</a:t>
            </a:r>
            <a:endParaRPr lang="en-IN" dirty="0">
              <a:latin typeface="Professional"/>
            </a:endParaRP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3A8D95-E37B-4AF6-A52D-789003B641D5}"/>
              </a:ext>
            </a:extLst>
          </p:cNvPr>
          <p:cNvSpPr txBox="1"/>
          <p:nvPr/>
        </p:nvSpPr>
        <p:spPr>
          <a:xfrm>
            <a:off x="543339" y="342900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 Rounded MT Bold" panose="020F0704030504030204" pitchFamily="34" charset="0"/>
              </a:rPr>
              <a:t>DATASET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: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06E262-72FC-4DF5-9F85-90CC3DA7163F}"/>
              </a:ext>
            </a:extLst>
          </p:cNvPr>
          <p:cNvSpPr/>
          <p:nvPr/>
        </p:nvSpPr>
        <p:spPr>
          <a:xfrm>
            <a:off x="636109" y="3745323"/>
            <a:ext cx="2001074" cy="106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5134C-6102-4390-8364-0E1698F5842C}"/>
              </a:ext>
            </a:extLst>
          </p:cNvPr>
          <p:cNvSpPr txBox="1"/>
          <p:nvPr/>
        </p:nvSpPr>
        <p:spPr>
          <a:xfrm>
            <a:off x="450272" y="3844805"/>
            <a:ext cx="1152572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6000"/>
              <a:buFont typeface="+mj-lt"/>
              <a:buAutoNum type="arabicPeriod"/>
            </a:pPr>
            <a:r>
              <a:rPr lang="en-IN" dirty="0">
                <a:latin typeface="Professional"/>
              </a:rPr>
              <a:t>The dataset that were used for presentation : HR analytics 1 and HR analytics 2</a:t>
            </a:r>
          </a:p>
          <a:p>
            <a:pPr marL="342900" indent="-342900">
              <a:lnSpc>
                <a:spcPct val="150000"/>
              </a:lnSpc>
              <a:buSzPct val="86000"/>
              <a:buFont typeface="+mj-lt"/>
              <a:buAutoNum type="arabicPeriod"/>
            </a:pPr>
            <a:r>
              <a:rPr lang="en-IN" dirty="0">
                <a:latin typeface="Professional"/>
              </a:rPr>
              <a:t>The dataset contains 2 Tables nearly for </a:t>
            </a:r>
            <a:r>
              <a:rPr lang="en-IN" b="1" dirty="0">
                <a:latin typeface="Professional"/>
              </a:rPr>
              <a:t>50k</a:t>
            </a:r>
            <a:r>
              <a:rPr lang="en-IN" dirty="0">
                <a:latin typeface="Professional"/>
              </a:rPr>
              <a:t>  information Employees in Each.</a:t>
            </a:r>
          </a:p>
          <a:p>
            <a:pPr marL="342900" indent="-342900">
              <a:lnSpc>
                <a:spcPct val="150000"/>
              </a:lnSpc>
              <a:buSzPct val="86000"/>
              <a:buFont typeface="+mj-lt"/>
              <a:buAutoNum type="arabicPeriod"/>
            </a:pPr>
            <a:r>
              <a:rPr lang="en-IN" dirty="0">
                <a:latin typeface="Professional"/>
              </a:rPr>
              <a:t>It allows to view an Employee information : Age, Education Field, Environment Satisfaction, Gender, Job Role, Job Satisfaction, Marital Status, Monthly Income, Total Working Years and etc.</a:t>
            </a:r>
          </a:p>
          <a:p>
            <a:pPr marL="342900" indent="-342900">
              <a:lnSpc>
                <a:spcPct val="150000"/>
              </a:lnSpc>
              <a:buSzPct val="86000"/>
              <a:buFont typeface="+mj-lt"/>
              <a:buAutoNum type="arabicPeriod"/>
            </a:pPr>
            <a:r>
              <a:rPr lang="en-IN" dirty="0">
                <a:latin typeface="Professional"/>
              </a:rPr>
              <a:t>Here </a:t>
            </a:r>
            <a:r>
              <a:rPr lang="en-IN" b="1" dirty="0">
                <a:latin typeface="Professional"/>
              </a:rPr>
              <a:t>2</a:t>
            </a:r>
            <a:r>
              <a:rPr lang="en-IN" dirty="0">
                <a:latin typeface="Professional"/>
              </a:rPr>
              <a:t> tables with datasets which are connected each other  through common fields. </a:t>
            </a:r>
            <a:endParaRPr lang="en-US" dirty="0">
              <a:latin typeface="Professional"/>
            </a:endParaRP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6FFB0-5B84-457F-A56F-DE56CBF4D7D8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00" y="286227"/>
            <a:ext cx="11328000" cy="432000"/>
          </a:xfrm>
        </p:spPr>
        <p:txBody>
          <a:bodyPr/>
          <a:lstStyle/>
          <a:p>
            <a:r>
              <a:rPr lang="en-IN" dirty="0"/>
              <a:t>KEY POINTS: </a:t>
            </a:r>
            <a:br>
              <a:rPr lang="en-IN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65D7A-1E71-4679-9D71-F897622B3DB4}"/>
              </a:ext>
            </a:extLst>
          </p:cNvPr>
          <p:cNvSpPr txBox="1"/>
          <p:nvPr/>
        </p:nvSpPr>
        <p:spPr>
          <a:xfrm>
            <a:off x="343200" y="718227"/>
            <a:ext cx="11150400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Total Number of Employee are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50000.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Total Number of Female are </a:t>
            </a:r>
            <a:r>
              <a:rPr lang="en-IN" b="1" dirty="0">
                <a:latin typeface="Professional"/>
              </a:rPr>
              <a:t>24941 </a:t>
            </a:r>
            <a:r>
              <a:rPr lang="en-IN" dirty="0">
                <a:latin typeface="Professional"/>
              </a:rPr>
              <a:t>and total number of Male are </a:t>
            </a:r>
            <a:r>
              <a:rPr lang="en-IN" b="1" dirty="0">
                <a:latin typeface="Professional"/>
              </a:rPr>
              <a:t>25059.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IN" dirty="0">
                <a:latin typeface="Professional"/>
              </a:rPr>
              <a:t>Active Number of Female are </a:t>
            </a:r>
            <a:r>
              <a:rPr lang="en-IN" b="1" dirty="0">
                <a:latin typeface="Professional"/>
              </a:rPr>
              <a:t>12381</a:t>
            </a:r>
            <a:r>
              <a:rPr lang="en-IN" dirty="0">
                <a:latin typeface="Professional"/>
              </a:rPr>
              <a:t>  and male are </a:t>
            </a:r>
            <a:r>
              <a:rPr lang="en-IN" b="1" dirty="0">
                <a:latin typeface="Professional"/>
              </a:rPr>
              <a:t>12514.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IN" dirty="0">
                <a:latin typeface="Professional"/>
              </a:rPr>
              <a:t>Overall Attrition Rate is </a:t>
            </a:r>
            <a:r>
              <a:rPr lang="en-IN" b="1" dirty="0">
                <a:latin typeface="Professional"/>
              </a:rPr>
              <a:t>50.21%</a:t>
            </a:r>
            <a:r>
              <a:rPr lang="en-IN" dirty="0">
                <a:latin typeface="Professional"/>
              </a:rPr>
              <a:t> and Attrition Rate for female is </a:t>
            </a:r>
            <a:r>
              <a:rPr lang="en-IN" b="1" dirty="0">
                <a:latin typeface="Professional"/>
              </a:rPr>
              <a:t>50.36%</a:t>
            </a:r>
            <a:r>
              <a:rPr lang="en-IN" dirty="0">
                <a:latin typeface="Professional"/>
              </a:rPr>
              <a:t> and For male is </a:t>
            </a:r>
            <a:r>
              <a:rPr lang="en-IN" b="1" dirty="0">
                <a:latin typeface="Professional"/>
              </a:rPr>
              <a:t>50.06%</a:t>
            </a:r>
            <a:r>
              <a:rPr lang="en-IN" dirty="0">
                <a:latin typeface="Professional"/>
              </a:rPr>
              <a:t>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IN" dirty="0">
                <a:latin typeface="Professional"/>
              </a:rPr>
              <a:t>Average Hourly Rate of Male  Research Scientist is </a:t>
            </a:r>
            <a:r>
              <a:rPr lang="en-IN" b="1" dirty="0">
                <a:latin typeface="Professional"/>
              </a:rPr>
              <a:t>114.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endParaRPr lang="en-IN" dirty="0">
              <a:latin typeface="Professional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endParaRPr lang="en-IN" dirty="0"/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2B992-6BE0-4063-A0AC-CB1E925DCE60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 Wise Attrition Rate </a:t>
            </a:r>
            <a:br>
              <a:rPr lang="en-IN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828D313-2513-498D-96F5-0D0669866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515529"/>
              </p:ext>
            </p:extLst>
          </p:nvPr>
        </p:nvGraphicFramePr>
        <p:xfrm>
          <a:off x="-251791" y="223617"/>
          <a:ext cx="11544200" cy="283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D65D7A-1E71-4679-9D71-F897622B3DB4}"/>
              </a:ext>
            </a:extLst>
          </p:cNvPr>
          <p:cNvSpPr txBox="1"/>
          <p:nvPr/>
        </p:nvSpPr>
        <p:spPr>
          <a:xfrm>
            <a:off x="432000" y="3429000"/>
            <a:ext cx="11150400" cy="291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The average attrition rate in the given data is 50,21%.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The hardware department has the lowest attrition rate 48.19%. 2070 in 4083 Female left which Results 51% Attrition Rate of Female. 1969in 4086 Male left which Results 48.19% Attrition Rate.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while the research department has the highest with 50.68%.2177 in 4209 Female left which Results 52% Attrition Rate for female and 2083 in 4110 Male left which Results 51% of Attrition Rate for male. 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Attrition Rate for Female is Lowest in HR Department Which is 49% and Highest is in R&amp;D which is 52%.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Attrition Rate for Male is Lowest in Hardware which is 48% and Highest is in Software which is 52%.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896EF-BA80-4D09-B18F-A4715250AA83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649"/>
            <a:ext cx="11328000" cy="809351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65D7A-1E71-4679-9D71-F897622B3DB4}"/>
              </a:ext>
            </a:extLst>
          </p:cNvPr>
          <p:cNvSpPr txBox="1"/>
          <p:nvPr/>
        </p:nvSpPr>
        <p:spPr>
          <a:xfrm>
            <a:off x="432000" y="3429000"/>
            <a:ext cx="1115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In terms of average monthly income, the Manager takes the top spot with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26365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And attrition rate of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50.42%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, while the Human Resources trails behind with the lowest average monthly income of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25795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with Attrition Rate of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50.57%.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Human Resources Have Highest Attrition Rate of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50.57%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 ,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50%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 of Male and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49%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of Female are not satisfied with the job role and work life Balance.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More Than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50%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 of Male Developers are satisfied with job role and work life balance but then also 49% Left the organization. </a:t>
            </a:r>
          </a:p>
          <a:p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7AD86D-19E4-443A-889B-C3C35E516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9051"/>
              </p:ext>
            </p:extLst>
          </p:nvPr>
        </p:nvGraphicFramePr>
        <p:xfrm>
          <a:off x="225287" y="864000"/>
          <a:ext cx="11328000" cy="256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9766C2-C92F-4E3B-BA61-41291254DE73}"/>
              </a:ext>
            </a:extLst>
          </p:cNvPr>
          <p:cNvSpPr txBox="1"/>
          <p:nvPr/>
        </p:nvSpPr>
        <p:spPr>
          <a:xfrm>
            <a:off x="530087" y="217669"/>
            <a:ext cx="988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Monthly  Income Vs Attrition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2757E-22C1-4E8D-B025-D4C5793D7235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067B7-FA4F-4B53-A4AD-4FACBD625970}"/>
              </a:ext>
            </a:extLst>
          </p:cNvPr>
          <p:cNvSpPr/>
          <p:nvPr/>
        </p:nvSpPr>
        <p:spPr>
          <a:xfrm>
            <a:off x="10489096" y="65237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76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649"/>
            <a:ext cx="11328000" cy="809351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65D7A-1E71-4679-9D71-F897622B3DB4}"/>
              </a:ext>
            </a:extLst>
          </p:cNvPr>
          <p:cNvSpPr txBox="1"/>
          <p:nvPr/>
        </p:nvSpPr>
        <p:spPr>
          <a:xfrm>
            <a:off x="432000" y="3429000"/>
            <a:ext cx="1115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The hardware department has a lower number of employees, specifically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8169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 out of which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4083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are female and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4086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 are Male.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while the sales department boosts the highest number of employees, with a total of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8453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.Out of Which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4266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Male and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4187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 Female.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Female Employee Shows high preference in Human Resources Department Compared to Other Department.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Professional"/>
              </a:rPr>
              <a:t>Male Employee Shows High preference in Hardware Department.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Professional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766C2-C92F-4E3B-BA61-41291254DE73}"/>
              </a:ext>
            </a:extLst>
          </p:cNvPr>
          <p:cNvSpPr txBox="1"/>
          <p:nvPr/>
        </p:nvSpPr>
        <p:spPr>
          <a:xfrm>
            <a:off x="530087" y="217669"/>
            <a:ext cx="988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Gender Wise Number of Employee in Each Department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3FC8FF-6599-4B35-9EF4-89A1B7258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420714"/>
              </p:ext>
            </p:extLst>
          </p:nvPr>
        </p:nvGraphicFramePr>
        <p:xfrm>
          <a:off x="609600" y="963096"/>
          <a:ext cx="10601739" cy="246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4275776-A2A7-44F3-A947-3113B567F99D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79EC2-FC54-41BC-8B63-408BAE7CAEF9}"/>
              </a:ext>
            </a:extLst>
          </p:cNvPr>
          <p:cNvSpPr/>
          <p:nvPr/>
        </p:nvSpPr>
        <p:spPr>
          <a:xfrm>
            <a:off x="10489096" y="65237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041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649"/>
            <a:ext cx="11328000" cy="809351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766C2-C92F-4E3B-BA61-41291254DE73}"/>
              </a:ext>
            </a:extLst>
          </p:cNvPr>
          <p:cNvSpPr txBox="1"/>
          <p:nvPr/>
        </p:nvSpPr>
        <p:spPr>
          <a:xfrm>
            <a:off x="530087" y="217669"/>
            <a:ext cx="988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Department Wise Count of Balanced Life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86A48F-B472-499D-8368-307475144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241447"/>
              </p:ext>
            </p:extLst>
          </p:nvPr>
        </p:nvGraphicFramePr>
        <p:xfrm>
          <a:off x="530087" y="774900"/>
          <a:ext cx="98861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4F5BCC-57CB-4138-BA38-C6229676A92B}"/>
              </a:ext>
            </a:extLst>
          </p:cNvPr>
          <p:cNvSpPr txBox="1"/>
          <p:nvPr/>
        </p:nvSpPr>
        <p:spPr>
          <a:xfrm>
            <a:off x="432000" y="4041913"/>
            <a:ext cx="109913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Professional"/>
              </a:rPr>
              <a:t>4258 </a:t>
            </a:r>
            <a:r>
              <a:rPr lang="en-IN" dirty="0">
                <a:latin typeface="Professional"/>
              </a:rPr>
              <a:t>Employees In the Sales Department are Not satisfied with work life balance which leads to </a:t>
            </a:r>
            <a:r>
              <a:rPr lang="en-IN" b="1" dirty="0">
                <a:latin typeface="Professional"/>
              </a:rPr>
              <a:t>50%</a:t>
            </a:r>
            <a:r>
              <a:rPr lang="en-IN" dirty="0">
                <a:latin typeface="Professional"/>
              </a:rPr>
              <a:t> Attrition Rate for Sales Department. Attrition Rate for Female is </a:t>
            </a:r>
            <a:r>
              <a:rPr lang="en-IN" b="1" dirty="0">
                <a:latin typeface="Professional"/>
              </a:rPr>
              <a:t>51%  </a:t>
            </a:r>
            <a:r>
              <a:rPr lang="en-IN" dirty="0">
                <a:latin typeface="Professional"/>
              </a:rPr>
              <a:t>Because More than </a:t>
            </a:r>
            <a:r>
              <a:rPr lang="en-IN" b="1" dirty="0">
                <a:latin typeface="Professional"/>
              </a:rPr>
              <a:t>50%</a:t>
            </a:r>
            <a:r>
              <a:rPr lang="en-IN" dirty="0">
                <a:latin typeface="Professional"/>
              </a:rPr>
              <a:t> of employees are not satisfied with Department and More than </a:t>
            </a:r>
            <a:r>
              <a:rPr lang="en-IN" b="1" dirty="0">
                <a:latin typeface="Professional"/>
              </a:rPr>
              <a:t>50%</a:t>
            </a:r>
            <a:r>
              <a:rPr lang="en-IN" dirty="0">
                <a:latin typeface="Professional"/>
              </a:rPr>
              <a:t> not having work life Balance.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Professional"/>
              </a:rPr>
              <a:t>In R&amp;D department has Highest Attrition Rate of </a:t>
            </a:r>
            <a:r>
              <a:rPr lang="en-IN" b="1" dirty="0">
                <a:latin typeface="Professional"/>
              </a:rPr>
              <a:t>51.21</a:t>
            </a:r>
            <a:r>
              <a:rPr lang="en-IN" dirty="0">
                <a:latin typeface="Professional"/>
              </a:rPr>
              <a:t>%, In R&amp;D </a:t>
            </a:r>
            <a:r>
              <a:rPr lang="en-IN" b="1" dirty="0">
                <a:latin typeface="Professional"/>
              </a:rPr>
              <a:t>52%</a:t>
            </a:r>
            <a:r>
              <a:rPr lang="en-IN" dirty="0">
                <a:latin typeface="Professional"/>
              </a:rPr>
              <a:t> Employees are Given Lowest Performance Rating.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Professional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493A2-1513-4106-9408-FAF5EAB2BAED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9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9390B9-E8F7-4916-A6D7-6E8D77C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rofessional"/>
              </a:rPr>
              <a:t>strategies that can help mitigate attrition:</a:t>
            </a:r>
            <a:endParaRPr lang="en-IN" dirty="0">
              <a:latin typeface="Profession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1C381-5826-4145-A7D4-43807CC1B241}"/>
              </a:ext>
            </a:extLst>
          </p:cNvPr>
          <p:cNvSpPr/>
          <p:nvPr/>
        </p:nvSpPr>
        <p:spPr>
          <a:xfrm>
            <a:off x="332935" y="991498"/>
            <a:ext cx="53504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1.) </a:t>
            </a:r>
            <a:r>
              <a:rPr lang="en-US" altLang="en-US" b="1" dirty="0">
                <a:latin typeface="Professional"/>
              </a:rPr>
              <a:t>Employee Engagement: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Foster a positive work environment.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Encourage open communication and feedback.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Recognize and reward employees for their contributions.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Provide opportunities for professional development and growth.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Ensure a healthy work-life balance.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73CAE-0EFD-4E51-BF8D-5BDAA3ED4F6C}"/>
              </a:ext>
            </a:extLst>
          </p:cNvPr>
          <p:cNvSpPr/>
          <p:nvPr/>
        </p:nvSpPr>
        <p:spPr>
          <a:xfrm>
            <a:off x="6260122" y="99149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2.) </a:t>
            </a:r>
            <a:r>
              <a:rPr lang="en-US" altLang="en-US" b="1" dirty="0">
                <a:latin typeface="Professional"/>
              </a:rPr>
              <a:t>Competitive Compensation and Benefits: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Regularly review and adjust salaries to remain competitive.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Offer a comprehensive benefits package.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Profession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Professional"/>
              </a:rPr>
              <a:t>Provide performance-based bonuses</a:t>
            </a:r>
            <a:r>
              <a:rPr lang="en-US" altLang="en-US" sz="1400" dirty="0">
                <a:latin typeface="Professional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CC9A1-D4C6-4E26-A9CC-F4C64BF25032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D9177C-CB30-4849-B67E-28EE5B45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Conclusion: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0284A-8B78-463A-826A-7967BD292EF7}"/>
              </a:ext>
            </a:extLst>
          </p:cNvPr>
          <p:cNvSpPr/>
          <p:nvPr/>
        </p:nvSpPr>
        <p:spPr>
          <a:xfrm>
            <a:off x="431999" y="1166843"/>
            <a:ext cx="11327999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rofessional"/>
              </a:rPr>
              <a:t>It is crucial for organizations to comprehend the reasons, consequences, and successful approaches to retention in order to minimize attrition and uphold a productive and committed workforce. By giving priority to retention initiatives, organizations can establish a favorable and enduring work atmosphere.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fessional"/>
              </a:rPr>
              <a:t>In the Research and Development department, the absence of Good Performance Rating Contribute to the department's elevated attrition rate.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fessional"/>
              </a:rPr>
              <a:t>In terms of gender-based comparison, females exhibit a higher attrition rate compared to males. This can be attributed to their below-average job level satisfaction.</a:t>
            </a:r>
            <a:endParaRPr lang="en-IN" sz="2400" dirty="0">
              <a:latin typeface="Profession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ECFBF-2EAB-4D4D-B4F2-9CA50F599F27}"/>
              </a:ext>
            </a:extLst>
          </p:cNvPr>
          <p:cNvSpPr/>
          <p:nvPr/>
        </p:nvSpPr>
        <p:spPr>
          <a:xfrm>
            <a:off x="10336696" y="6371351"/>
            <a:ext cx="103366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8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71af3243-3dd4-4a8d-8c0d-dd76da1f02a5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805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Calibri</vt:lpstr>
      <vt:lpstr>Candara</vt:lpstr>
      <vt:lpstr>Corbel</vt:lpstr>
      <vt:lpstr>Professional</vt:lpstr>
      <vt:lpstr>source-serif-pro</vt:lpstr>
      <vt:lpstr>Times New Roman</vt:lpstr>
      <vt:lpstr>Wingdings 2</vt:lpstr>
      <vt:lpstr>Office Theme</vt:lpstr>
      <vt:lpstr>HR Analytics</vt:lpstr>
      <vt:lpstr>PowerPoint Presentation</vt:lpstr>
      <vt:lpstr>KEY POINTS:  </vt:lpstr>
      <vt:lpstr>Department Wise Attrition Rate  </vt:lpstr>
      <vt:lpstr> </vt:lpstr>
      <vt:lpstr> </vt:lpstr>
      <vt:lpstr> </vt:lpstr>
      <vt:lpstr>strategies that can help mitigate attrition: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2024-02-09T06:47:42Z</dcterms:created>
  <dcterms:modified xsi:type="dcterms:W3CDTF">2024-03-29T11:42:41Z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