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ricolage Grotesque Ultra-Bold" charset="1" panose="020B0605040402000204"/>
      <p:regular r:id="rId12"/>
    </p:embeddedFont>
    <p:embeddedFont>
      <p:font typeface="Bricolage Grotesque Bold" charset="1" panose="020B0605040402000204"/>
      <p:regular r:id="rId13"/>
    </p:embeddedFont>
    <p:embeddedFont>
      <p:font typeface="Bricolage Grotesque" charset="1" panose="020B060504040200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https://github.com/Darshan2908221/Bumble_UX_Data_Analysis/blob/main/Bumble_Dating_App.pbix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github.com/Darshan2908221/Bumble_UX_Data_Analysis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85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36385" y="8831096"/>
            <a:ext cx="497506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4326401">
            <a:off x="7517219" y="-2351303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07597" y="8679421"/>
            <a:ext cx="336376" cy="303350"/>
          </a:xfrm>
          <a:custGeom>
            <a:avLst/>
            <a:gdLst/>
            <a:ahLst/>
            <a:cxnLst/>
            <a:rect r="r" b="b" t="t" l="l"/>
            <a:pathLst>
              <a:path h="303350" w="336376">
                <a:moveTo>
                  <a:pt x="0" y="0"/>
                </a:moveTo>
                <a:lnTo>
                  <a:pt x="336376" y="0"/>
                </a:lnTo>
                <a:lnTo>
                  <a:pt x="336376" y="303350"/>
                </a:lnTo>
                <a:lnTo>
                  <a:pt x="0" y="303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github.com/Darshan2908221/Bumble_UX_Data_Analysis/blob/main/Bumble_Dating_App.pbix"/>
          </p:cNvPr>
          <p:cNvSpPr/>
          <p:nvPr/>
        </p:nvSpPr>
        <p:spPr>
          <a:xfrm flipH="false" flipV="false" rot="0">
            <a:off x="0" y="0"/>
            <a:ext cx="18299128" cy="10287000"/>
          </a:xfrm>
          <a:custGeom>
            <a:avLst/>
            <a:gdLst/>
            <a:ahLst/>
            <a:cxnLst/>
            <a:rect r="r" b="b" t="t" l="l"/>
            <a:pathLst>
              <a:path h="10287000" w="18299128">
                <a:moveTo>
                  <a:pt x="0" y="0"/>
                </a:moveTo>
                <a:lnTo>
                  <a:pt x="18299128" y="0"/>
                </a:lnTo>
                <a:lnTo>
                  <a:pt x="182991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66181" y="514604"/>
            <a:ext cx="3308976" cy="945422"/>
          </a:xfrm>
          <a:custGeom>
            <a:avLst/>
            <a:gdLst/>
            <a:ahLst/>
            <a:cxnLst/>
            <a:rect r="r" b="b" t="t" l="l"/>
            <a:pathLst>
              <a:path h="945422" w="3308976">
                <a:moveTo>
                  <a:pt x="0" y="0"/>
                </a:moveTo>
                <a:lnTo>
                  <a:pt x="3308976" y="0"/>
                </a:lnTo>
                <a:lnTo>
                  <a:pt x="3308976" y="945421"/>
                </a:lnTo>
                <a:lnTo>
                  <a:pt x="0" y="9454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92" t="-143333" r="-3610" b="-14307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03818" y="213828"/>
            <a:ext cx="1909771" cy="34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2"/>
              </a:lnSpc>
              <a:spcBef>
                <a:spcPct val="0"/>
              </a:spcBef>
            </a:pPr>
            <a:r>
              <a:rPr lang="en-US" b="true" sz="203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March 11,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93098" y="49079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Darshan Naik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9595" y="6576338"/>
            <a:ext cx="14132510" cy="108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6"/>
              </a:lnSpc>
            </a:pPr>
            <a:r>
              <a:rPr lang="en-US" sz="8035" b="true">
                <a:solidFill>
                  <a:srgbClr val="1D252B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BUMBLE UX DATA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83941" y="79005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naikdarshan221@gmail.com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36645" y="8465971"/>
            <a:ext cx="6795461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  <a:hlinkClick r:id="rId9" tooltip="https://github.com/Darshan2908221/Bumble_UX_Data_Analysis"/>
              </a:rPr>
              <a:t>https://github.com/Darshan2908221/Bumble_UX_Data_Analysis/blob/main/Bumble_Dating_App.pbix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C7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36385" y="8831096"/>
            <a:ext cx="497506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4326401">
            <a:off x="7517219" y="-2351303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07597" y="8679421"/>
            <a:ext cx="336376" cy="303350"/>
          </a:xfrm>
          <a:custGeom>
            <a:avLst/>
            <a:gdLst/>
            <a:ahLst/>
            <a:cxnLst/>
            <a:rect r="r" b="b" t="t" l="l"/>
            <a:pathLst>
              <a:path h="303350" w="336376">
                <a:moveTo>
                  <a:pt x="0" y="0"/>
                </a:moveTo>
                <a:lnTo>
                  <a:pt x="336376" y="0"/>
                </a:lnTo>
                <a:lnTo>
                  <a:pt x="336376" y="303350"/>
                </a:lnTo>
                <a:lnTo>
                  <a:pt x="0" y="303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6181" y="514604"/>
            <a:ext cx="3308976" cy="945422"/>
          </a:xfrm>
          <a:custGeom>
            <a:avLst/>
            <a:gdLst/>
            <a:ahLst/>
            <a:cxnLst/>
            <a:rect r="r" b="b" t="t" l="l"/>
            <a:pathLst>
              <a:path h="945422" w="3308976">
                <a:moveTo>
                  <a:pt x="0" y="0"/>
                </a:moveTo>
                <a:lnTo>
                  <a:pt x="3308976" y="0"/>
                </a:lnTo>
                <a:lnTo>
                  <a:pt x="3308976" y="945421"/>
                </a:lnTo>
                <a:lnTo>
                  <a:pt x="0" y="9454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792" t="-143333" r="-3610" b="-14307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03818" y="213828"/>
            <a:ext cx="1909771" cy="34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2"/>
              </a:lnSpc>
              <a:spcBef>
                <a:spcPct val="0"/>
              </a:spcBef>
            </a:pPr>
            <a:r>
              <a:rPr lang="en-US" b="true" sz="203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March 11,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3098" y="49079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Darshan Naik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3941" y="79005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181" y="2013248"/>
            <a:ext cx="8642023" cy="106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  <a:spcBef>
                <a:spcPct val="0"/>
              </a:spcBef>
            </a:pPr>
            <a:r>
              <a:rPr lang="en-US" b="true" sz="3061" u="sng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Findings from the Bumble Dating App Data Analysis: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6063" y="3611897"/>
            <a:ext cx="13820158" cy="289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1 ] </a:t>
            </a:r>
            <a:r>
              <a:rPr lang="en-US" b="true" sz="360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User Engagement &amp; App Modes</a:t>
            </a:r>
          </a:p>
          <a:p>
            <a:pPr algn="l" marL="648707" indent="-324354" lvl="1">
              <a:lnSpc>
                <a:spcPts val="4506"/>
              </a:lnSpc>
              <a:buFont typeface="Arial"/>
              <a:buChar char="•"/>
            </a:pPr>
            <a:r>
              <a:rPr lang="en-US" sz="3004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The majority (69.36%) of users operate in General mode, followed by Bumble Date (26.30%).</a:t>
            </a:r>
          </a:p>
          <a:p>
            <a:pPr algn="l" marL="648707" indent="-324354" lvl="1">
              <a:lnSpc>
                <a:spcPts val="4506"/>
              </a:lnSpc>
              <a:spcBef>
                <a:spcPct val="0"/>
              </a:spcBef>
              <a:buFont typeface="Arial"/>
              <a:buChar char="•"/>
            </a:pPr>
            <a:r>
              <a:rPr lang="en-US" sz="3004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Bumble BFF (3.16%) and Bumble Bizz (1.18%) have significantly lower engagement, indicating limited interest in non-dating functionalities.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C7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36385" y="8831096"/>
            <a:ext cx="497506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4326401">
            <a:off x="7517219" y="-2351303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07597" y="8679421"/>
            <a:ext cx="336376" cy="303350"/>
          </a:xfrm>
          <a:custGeom>
            <a:avLst/>
            <a:gdLst/>
            <a:ahLst/>
            <a:cxnLst/>
            <a:rect r="r" b="b" t="t" l="l"/>
            <a:pathLst>
              <a:path h="303350" w="336376">
                <a:moveTo>
                  <a:pt x="0" y="0"/>
                </a:moveTo>
                <a:lnTo>
                  <a:pt x="336376" y="0"/>
                </a:lnTo>
                <a:lnTo>
                  <a:pt x="336376" y="303350"/>
                </a:lnTo>
                <a:lnTo>
                  <a:pt x="0" y="303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6181" y="514604"/>
            <a:ext cx="3308976" cy="945422"/>
          </a:xfrm>
          <a:custGeom>
            <a:avLst/>
            <a:gdLst/>
            <a:ahLst/>
            <a:cxnLst/>
            <a:rect r="r" b="b" t="t" l="l"/>
            <a:pathLst>
              <a:path h="945422" w="3308976">
                <a:moveTo>
                  <a:pt x="0" y="0"/>
                </a:moveTo>
                <a:lnTo>
                  <a:pt x="3308976" y="0"/>
                </a:lnTo>
                <a:lnTo>
                  <a:pt x="3308976" y="945421"/>
                </a:lnTo>
                <a:lnTo>
                  <a:pt x="0" y="9454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792" t="-143333" r="-3610" b="-14307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03818" y="213828"/>
            <a:ext cx="1909771" cy="34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2"/>
              </a:lnSpc>
              <a:spcBef>
                <a:spcPct val="0"/>
              </a:spcBef>
            </a:pPr>
            <a:r>
              <a:rPr lang="en-US" b="true" sz="203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March 11,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3098" y="49079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Darshan Naik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3941" y="79005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181" y="2013248"/>
            <a:ext cx="8642023" cy="106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  <a:spcBef>
                <a:spcPct val="0"/>
              </a:spcBef>
            </a:pPr>
            <a:r>
              <a:rPr lang="en-US" b="true" sz="3061" u="sng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Findings from the Bumble Dating App Data Analysis: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6063" y="3611897"/>
            <a:ext cx="13820158" cy="384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2] </a:t>
            </a:r>
            <a:r>
              <a:rPr lang="en-US" b="true" sz="360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User Ratings &amp; Sentiment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The average rating is (2.23), suggesting primarily negative feedback.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 majority of 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users (53.55%) have rated the app 1 star, while only 17.29% gave it 5 stars.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Negative sentiment (65.48%) dominates user reviews, with only 24.23% positive feedback.</a:t>
            </a:r>
          </a:p>
          <a:p>
            <a:pPr algn="l">
              <a:lnSpc>
                <a:spcPts val="45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C7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36385" y="8831096"/>
            <a:ext cx="497506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4326401">
            <a:off x="7517219" y="-2351303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07597" y="8679421"/>
            <a:ext cx="336376" cy="303350"/>
          </a:xfrm>
          <a:custGeom>
            <a:avLst/>
            <a:gdLst/>
            <a:ahLst/>
            <a:cxnLst/>
            <a:rect r="r" b="b" t="t" l="l"/>
            <a:pathLst>
              <a:path h="303350" w="336376">
                <a:moveTo>
                  <a:pt x="0" y="0"/>
                </a:moveTo>
                <a:lnTo>
                  <a:pt x="336376" y="0"/>
                </a:lnTo>
                <a:lnTo>
                  <a:pt x="336376" y="303350"/>
                </a:lnTo>
                <a:lnTo>
                  <a:pt x="0" y="303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6181" y="514604"/>
            <a:ext cx="3308976" cy="945422"/>
          </a:xfrm>
          <a:custGeom>
            <a:avLst/>
            <a:gdLst/>
            <a:ahLst/>
            <a:cxnLst/>
            <a:rect r="r" b="b" t="t" l="l"/>
            <a:pathLst>
              <a:path h="945422" w="3308976">
                <a:moveTo>
                  <a:pt x="0" y="0"/>
                </a:moveTo>
                <a:lnTo>
                  <a:pt x="3308976" y="0"/>
                </a:lnTo>
                <a:lnTo>
                  <a:pt x="3308976" y="945421"/>
                </a:lnTo>
                <a:lnTo>
                  <a:pt x="0" y="9454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792" t="-143333" r="-3610" b="-14307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03818" y="213828"/>
            <a:ext cx="1909771" cy="34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2"/>
              </a:lnSpc>
              <a:spcBef>
                <a:spcPct val="0"/>
              </a:spcBef>
            </a:pPr>
            <a:r>
              <a:rPr lang="en-US" b="true" sz="203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March 11,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3098" y="49079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Darshan Naik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3941" y="79005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181" y="2013248"/>
            <a:ext cx="8642023" cy="106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  <a:spcBef>
                <a:spcPct val="0"/>
              </a:spcBef>
            </a:pPr>
            <a:r>
              <a:rPr lang="en-US" b="true" sz="3061" u="sng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Findings from the Bumble Dating App Data Analysis: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6063" y="3611897"/>
            <a:ext cx="13820158" cy="545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3] Common </a:t>
            </a:r>
            <a:r>
              <a:rPr lang="en-US" b="true" sz="360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User Issues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G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eneral issues (55.12%) are the biggest concern, Indicating overall dissatisfaction.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Match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making (16.28%) and subscription probl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ems (12.61%) are key pain points.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User experience (4.89%), technical issues (3.66%), and messaging issues (3.54%) suggest platform usability concerns.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ake profiles (2.98%) and bans/suspensions (0.93%) indicate some trust and security issues.</a:t>
            </a:r>
          </a:p>
          <a:p>
            <a:pPr algn="l">
              <a:lnSpc>
                <a:spcPts val="45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C7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36385" y="8831096"/>
            <a:ext cx="497506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4326401">
            <a:off x="7517219" y="-2351303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07597" y="8679421"/>
            <a:ext cx="336376" cy="303350"/>
          </a:xfrm>
          <a:custGeom>
            <a:avLst/>
            <a:gdLst/>
            <a:ahLst/>
            <a:cxnLst/>
            <a:rect r="r" b="b" t="t" l="l"/>
            <a:pathLst>
              <a:path h="303350" w="336376">
                <a:moveTo>
                  <a:pt x="0" y="0"/>
                </a:moveTo>
                <a:lnTo>
                  <a:pt x="336376" y="0"/>
                </a:lnTo>
                <a:lnTo>
                  <a:pt x="336376" y="303350"/>
                </a:lnTo>
                <a:lnTo>
                  <a:pt x="0" y="303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6181" y="514604"/>
            <a:ext cx="3308976" cy="945422"/>
          </a:xfrm>
          <a:custGeom>
            <a:avLst/>
            <a:gdLst/>
            <a:ahLst/>
            <a:cxnLst/>
            <a:rect r="r" b="b" t="t" l="l"/>
            <a:pathLst>
              <a:path h="945422" w="3308976">
                <a:moveTo>
                  <a:pt x="0" y="0"/>
                </a:moveTo>
                <a:lnTo>
                  <a:pt x="3308976" y="0"/>
                </a:lnTo>
                <a:lnTo>
                  <a:pt x="3308976" y="945421"/>
                </a:lnTo>
                <a:lnTo>
                  <a:pt x="0" y="9454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792" t="-143333" r="-3610" b="-14307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03818" y="213828"/>
            <a:ext cx="1909771" cy="34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2"/>
              </a:lnSpc>
              <a:spcBef>
                <a:spcPct val="0"/>
              </a:spcBef>
            </a:pPr>
            <a:r>
              <a:rPr lang="en-US" b="true" sz="2030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March 11,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3098" y="49079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Darshan Naik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3941" y="790059"/>
            <a:ext cx="5019644" cy="3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5"/>
              </a:lnSpc>
            </a:pPr>
            <a:r>
              <a:rPr lang="en-US" b="true" sz="2032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181" y="2013248"/>
            <a:ext cx="8642023" cy="106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  <a:spcBef>
                <a:spcPct val="0"/>
              </a:spcBef>
            </a:pPr>
            <a:r>
              <a:rPr lang="en-US" b="true" sz="3061" u="sng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Findings from the Bumble Dating App Data Analysis: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6063" y="3621422"/>
            <a:ext cx="13225224" cy="538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3"/>
              </a:lnSpc>
            </a:pPr>
            <a:r>
              <a:rPr lang="en-US" sz="3445" b="true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Recomm</a:t>
            </a:r>
            <a:r>
              <a:rPr lang="en-US" b="true" sz="3445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endations: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Improve matchmaking algorithms to en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ance user experience(16.28%).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Address subscription-relat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ed concerns to reduce dissatisfaction(12.61%).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Enhance u</a:t>
            </a: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ser experience &amp; technical stability to lower complaints i.e resolving 8% of user complaints.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Strengthen fraud detection &amp; moderation to tackle fake profiles.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D252B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Increase engagement in Bumble BFF &amp; Bizz through better marketing or feature improvements.</a:t>
            </a:r>
          </a:p>
          <a:p>
            <a:pPr algn="l">
              <a:lnSpc>
                <a:spcPts val="431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244173" y="8460447"/>
            <a:ext cx="8642023" cy="5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  <a:spcBef>
                <a:spcPct val="0"/>
              </a:spcBef>
            </a:pPr>
            <a:r>
              <a:rPr lang="en-US" b="true" sz="3061" u="sng">
                <a:solidFill>
                  <a:srgbClr val="1D252B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DAGhXT75y5c</dc:identifier>
  <dcterms:modified xsi:type="dcterms:W3CDTF">2011-08-01T06:04:30Z</dcterms:modified>
  <cp:revision>1</cp:revision>
  <dc:title>March 11, 2025</dc:title>
</cp:coreProperties>
</file>