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nria Serif Bold" charset="1" panose="00000000000000000000"/>
      <p:regular r:id="rId15"/>
    </p:embeddedFont>
    <p:embeddedFont>
      <p:font typeface="Inria Serif" charset="1" panose="00000000000000000000"/>
      <p:regular r:id="rId16"/>
    </p:embeddedFont>
    <p:embeddedFont>
      <p:font typeface="Times New Roman Bold" charset="1" panose="02030802070405020303"/>
      <p:regular r:id="rId17"/>
    </p:embeddedFont>
    <p:embeddedFont>
      <p:font typeface="Times New Roman" charset="1" panose="020305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Darshan2908221/Netflix_UX_Data_Analysis/blob/main/Netflix_dashboard.pbix" TargetMode="External" Type="http://schemas.openxmlformats.org/officeDocument/2006/relationships/hyperlink"/><Relationship Id="rId4" Target="../media/image2.png" Type="http://schemas.openxmlformats.org/officeDocument/2006/relationships/image"/><Relationship Id="rId5" Target="https://github.com/Darshan2908221/Netflix_UX_Data_Analysi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a:hlinkClick r:id="rId3" tooltip="https://github.com/Darshan2908221/Netflix_UX_Data_Analysis/blob/main/Netflix_dashboard.pbix"/>
          </p:cNvPr>
          <p:cNvSpPr/>
          <p:nvPr/>
        </p:nvSpPr>
        <p:spPr>
          <a:xfrm flipH="false" flipV="false" rot="0">
            <a:off x="-216458" y="-187325"/>
            <a:ext cx="18279357" cy="10287000"/>
          </a:xfrm>
          <a:custGeom>
            <a:avLst/>
            <a:gdLst/>
            <a:ahLst/>
            <a:cxnLst/>
            <a:rect r="r" b="b" t="t" l="l"/>
            <a:pathLst>
              <a:path h="10287000" w="18279357">
                <a:moveTo>
                  <a:pt x="0" y="0"/>
                </a:moveTo>
                <a:lnTo>
                  <a:pt x="18279358" y="0"/>
                </a:lnTo>
                <a:lnTo>
                  <a:pt x="18279358"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911006" y="3559000"/>
            <a:ext cx="10801149" cy="3169001"/>
          </a:xfrm>
          <a:custGeom>
            <a:avLst/>
            <a:gdLst/>
            <a:ahLst/>
            <a:cxnLst/>
            <a:rect r="r" b="b" t="t" l="l"/>
            <a:pathLst>
              <a:path h="3169001" w="10801149">
                <a:moveTo>
                  <a:pt x="0" y="0"/>
                </a:moveTo>
                <a:lnTo>
                  <a:pt x="10801149" y="0"/>
                </a:lnTo>
                <a:lnTo>
                  <a:pt x="10801149" y="3169000"/>
                </a:lnTo>
                <a:lnTo>
                  <a:pt x="0" y="3169000"/>
                </a:lnTo>
                <a:lnTo>
                  <a:pt x="0" y="0"/>
                </a:lnTo>
                <a:close/>
              </a:path>
            </a:pathLst>
          </a:custGeom>
          <a:blipFill>
            <a:blip r:embed="rId4"/>
            <a:stretch>
              <a:fillRect l="0" t="0" r="0" b="0"/>
            </a:stretch>
          </a:blipFill>
        </p:spPr>
      </p:sp>
      <p:sp>
        <p:nvSpPr>
          <p:cNvPr name="TextBox 4" id="4"/>
          <p:cNvSpPr txBox="true"/>
          <p:nvPr/>
        </p:nvSpPr>
        <p:spPr>
          <a:xfrm rot="0">
            <a:off x="0" y="689300"/>
            <a:ext cx="9671741" cy="1019177"/>
          </a:xfrm>
          <a:prstGeom prst="rect">
            <a:avLst/>
          </a:prstGeom>
        </p:spPr>
        <p:txBody>
          <a:bodyPr anchor="t" rtlCol="false" tIns="0" lIns="0" bIns="0" rIns="0">
            <a:spAutoFit/>
          </a:bodyPr>
          <a:lstStyle/>
          <a:p>
            <a:pPr algn="ctr">
              <a:lnSpc>
                <a:spcPts val="8399"/>
              </a:lnSpc>
              <a:spcBef>
                <a:spcPct val="0"/>
              </a:spcBef>
            </a:pPr>
            <a:r>
              <a:rPr lang="en-US" b="true" sz="5999">
                <a:solidFill>
                  <a:srgbClr val="E40A14"/>
                </a:solidFill>
                <a:latin typeface="Inria Serif Bold"/>
                <a:ea typeface="Inria Serif Bold"/>
                <a:cs typeface="Inria Serif Bold"/>
                <a:sym typeface="Inria Serif Bold"/>
              </a:rPr>
              <a:t>Netflix UX Data Analysis</a:t>
            </a: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
        <p:nvSpPr>
          <p:cNvPr name="TextBox 6" id="6"/>
          <p:cNvSpPr txBox="true"/>
          <p:nvPr/>
        </p:nvSpPr>
        <p:spPr>
          <a:xfrm rot="0">
            <a:off x="11867683" y="8127486"/>
            <a:ext cx="5688944" cy="1298575"/>
          </a:xfrm>
          <a:prstGeom prst="rect">
            <a:avLst/>
          </a:prstGeom>
        </p:spPr>
        <p:txBody>
          <a:bodyPr anchor="t" rtlCol="false" tIns="0" lIns="0" bIns="0" rIns="0">
            <a:spAutoFit/>
          </a:bodyPr>
          <a:lstStyle/>
          <a:p>
            <a:pPr algn="ctr">
              <a:lnSpc>
                <a:spcPts val="3499"/>
              </a:lnSpc>
              <a:spcBef>
                <a:spcPct val="0"/>
              </a:spcBef>
            </a:pPr>
            <a:r>
              <a:rPr lang="en-US" sz="2499" u="sng">
                <a:solidFill>
                  <a:srgbClr val="E40A14"/>
                </a:solidFill>
                <a:latin typeface="Inria Serif"/>
                <a:ea typeface="Inria Serif"/>
                <a:cs typeface="Inria Serif"/>
                <a:sym typeface="Inria Serif"/>
                <a:hlinkClick r:id="rId5" tooltip="https://github.com/Darshan2908221/Netflix_UX_Data_Analysis"/>
              </a:rPr>
              <a:t>Your paragraph texthttps://github.com/Darshan2908221/Netflix_UX_Data_Analysis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3" r="0" b="-1333"/>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Freeform 3" id="3"/>
          <p:cNvSpPr/>
          <p:nvPr/>
        </p:nvSpPr>
        <p:spPr>
          <a:xfrm flipH="false" flipV="false" rot="0">
            <a:off x="5958041" y="7116194"/>
            <a:ext cx="11301259" cy="1313771"/>
          </a:xfrm>
          <a:custGeom>
            <a:avLst/>
            <a:gdLst/>
            <a:ahLst/>
            <a:cxnLst/>
            <a:rect r="r" b="b" t="t" l="l"/>
            <a:pathLst>
              <a:path h="1313771" w="11301259">
                <a:moveTo>
                  <a:pt x="0" y="0"/>
                </a:moveTo>
                <a:lnTo>
                  <a:pt x="11301259" y="0"/>
                </a:lnTo>
                <a:lnTo>
                  <a:pt x="11301259" y="1313772"/>
                </a:lnTo>
                <a:lnTo>
                  <a:pt x="0" y="1313772"/>
                </a:lnTo>
                <a:lnTo>
                  <a:pt x="0" y="0"/>
                </a:lnTo>
                <a:close/>
              </a:path>
            </a:pathLst>
          </a:custGeom>
          <a:blipFill>
            <a:blip r:embed="rId3"/>
            <a:stretch>
              <a:fillRect l="0" t="0" r="0" b="0"/>
            </a:stretch>
          </a:blipFill>
        </p:spPr>
      </p:sp>
      <p:sp>
        <p:nvSpPr>
          <p:cNvPr name="TextBox 4" id="4"/>
          <p:cNvSpPr txBox="true"/>
          <p:nvPr/>
        </p:nvSpPr>
        <p:spPr>
          <a:xfrm rot="0">
            <a:off x="541139" y="4139590"/>
            <a:ext cx="7100768" cy="2830830"/>
          </a:xfrm>
          <a:prstGeom prst="rect">
            <a:avLst/>
          </a:prstGeom>
        </p:spPr>
        <p:txBody>
          <a:bodyPr anchor="t" rtlCol="false" tIns="0" lIns="0" bIns="0" rIns="0">
            <a:spAutoFit/>
          </a:bodyPr>
          <a:lstStyle/>
          <a:p>
            <a:pPr algn="just">
              <a:lnSpc>
                <a:spcPts val="5040"/>
              </a:lnSpc>
              <a:spcBef>
                <a:spcPct val="0"/>
              </a:spcBef>
            </a:pPr>
            <a:r>
              <a:rPr lang="en-US" b="true" sz="3600">
                <a:solidFill>
                  <a:srgbClr val="E40A14"/>
                </a:solidFill>
                <a:latin typeface="Times New Roman Bold"/>
                <a:ea typeface="Times New Roman Bold"/>
                <a:cs typeface="Times New Roman Bold"/>
                <a:sym typeface="Times New Roman Bold"/>
              </a:rPr>
              <a:t>1]  </a:t>
            </a:r>
            <a:r>
              <a:rPr lang="en-US" b="true" sz="3600">
                <a:solidFill>
                  <a:srgbClr val="E40A14"/>
                </a:solidFill>
                <a:latin typeface="Times New Roman Bold"/>
                <a:ea typeface="Times New Roman Bold"/>
                <a:cs typeface="Times New Roman Bold"/>
                <a:sym typeface="Times New Roman Bold"/>
              </a:rPr>
              <a:t>Key Metrics</a:t>
            </a:r>
          </a:p>
          <a:p>
            <a:pPr algn="just" marL="647703" indent="-323852" lvl="1">
              <a:lnSpc>
                <a:spcPts val="4200"/>
              </a:lnSpc>
              <a:buFont typeface="Arial"/>
              <a:buChar char="•"/>
            </a:pPr>
            <a:r>
              <a:rPr lang="en-US" sz="3000">
                <a:solidFill>
                  <a:srgbClr val="FFFFFF"/>
                </a:solidFill>
                <a:latin typeface="Times New Roman"/>
                <a:ea typeface="Times New Roman"/>
                <a:cs typeface="Times New Roman"/>
                <a:sym typeface="Times New Roman"/>
              </a:rPr>
              <a:t>Total Users: 25K</a:t>
            </a:r>
          </a:p>
          <a:p>
            <a:pPr algn="just" marL="647703" indent="-323852" lvl="1">
              <a:lnSpc>
                <a:spcPts val="4200"/>
              </a:lnSpc>
              <a:buFont typeface="Arial"/>
              <a:buChar char="•"/>
            </a:pPr>
            <a:r>
              <a:rPr lang="en-US" sz="3000">
                <a:solidFill>
                  <a:srgbClr val="FFFFFF"/>
                </a:solidFill>
                <a:latin typeface="Times New Roman"/>
                <a:ea typeface="Times New Roman"/>
                <a:cs typeface="Times New Roman"/>
                <a:sym typeface="Times New Roman"/>
              </a:rPr>
              <a:t>Total Watch Time: 12.51M hours</a:t>
            </a:r>
          </a:p>
          <a:p>
            <a:pPr algn="just" marL="647703" indent="-323852" lvl="1">
              <a:lnSpc>
                <a:spcPts val="4200"/>
              </a:lnSpc>
              <a:buFont typeface="Arial"/>
              <a:buChar char="•"/>
            </a:pPr>
            <a:r>
              <a:rPr lang="en-US" sz="3000">
                <a:solidFill>
                  <a:srgbClr val="FFFFFF"/>
                </a:solidFill>
                <a:latin typeface="Times New Roman"/>
                <a:ea typeface="Times New Roman"/>
                <a:cs typeface="Times New Roman"/>
                <a:sym typeface="Times New Roman"/>
              </a:rPr>
              <a:t>Avg Watch Time per User: 500.47 hours</a:t>
            </a:r>
          </a:p>
          <a:p>
            <a:pPr algn="just" marL="647703" indent="-323852" lvl="1">
              <a:lnSpc>
                <a:spcPts val="4200"/>
              </a:lnSpc>
              <a:buFont typeface="Arial"/>
              <a:buChar char="•"/>
            </a:pPr>
            <a:r>
              <a:rPr lang="en-US" sz="3000">
                <a:solidFill>
                  <a:srgbClr val="FFFFFF"/>
                </a:solidFill>
                <a:latin typeface="Times New Roman"/>
                <a:ea typeface="Times New Roman"/>
                <a:cs typeface="Times New Roman"/>
                <a:sym typeface="Times New Roman"/>
              </a:rPr>
              <a:t>Avg Rating: 3.35 </a:t>
            </a: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Freeform 3" id="3"/>
          <p:cNvSpPr/>
          <p:nvPr/>
        </p:nvSpPr>
        <p:spPr>
          <a:xfrm flipH="false" flipV="false" rot="0">
            <a:off x="11938819" y="6181465"/>
            <a:ext cx="6124081" cy="3893267"/>
          </a:xfrm>
          <a:custGeom>
            <a:avLst/>
            <a:gdLst/>
            <a:ahLst/>
            <a:cxnLst/>
            <a:rect r="r" b="b" t="t" l="l"/>
            <a:pathLst>
              <a:path h="3893267" w="6124081">
                <a:moveTo>
                  <a:pt x="0" y="0"/>
                </a:moveTo>
                <a:lnTo>
                  <a:pt x="6124081" y="0"/>
                </a:lnTo>
                <a:lnTo>
                  <a:pt x="6124081" y="3893267"/>
                </a:lnTo>
                <a:lnTo>
                  <a:pt x="0" y="3893267"/>
                </a:lnTo>
                <a:lnTo>
                  <a:pt x="0" y="0"/>
                </a:lnTo>
                <a:close/>
              </a:path>
            </a:pathLst>
          </a:custGeom>
          <a:blipFill>
            <a:blip r:embed="rId3"/>
            <a:stretch>
              <a:fillRect l="0" t="0" r="0" b="0"/>
            </a:stretch>
          </a:blipFill>
        </p:spPr>
      </p:sp>
      <p:sp>
        <p:nvSpPr>
          <p:cNvPr name="TextBox 4" id="4"/>
          <p:cNvSpPr txBox="true"/>
          <p:nvPr/>
        </p:nvSpPr>
        <p:spPr>
          <a:xfrm rot="0">
            <a:off x="507444" y="3824450"/>
            <a:ext cx="17273112" cy="2830830"/>
          </a:xfrm>
          <a:prstGeom prst="rect">
            <a:avLst/>
          </a:prstGeom>
        </p:spPr>
        <p:txBody>
          <a:bodyPr anchor="t" rtlCol="false" tIns="0" lIns="0" bIns="0" rIns="0">
            <a:spAutoFit/>
          </a:bodyPr>
          <a:lstStyle/>
          <a:p>
            <a:pPr algn="just">
              <a:lnSpc>
                <a:spcPts val="5040"/>
              </a:lnSpc>
              <a:spcBef>
                <a:spcPct val="0"/>
              </a:spcBef>
            </a:pPr>
            <a:r>
              <a:rPr lang="en-US" b="true" sz="3600">
                <a:solidFill>
                  <a:srgbClr val="E40A14"/>
                </a:solidFill>
                <a:latin typeface="Times New Roman Bold"/>
                <a:ea typeface="Times New Roman Bold"/>
                <a:cs typeface="Times New Roman Bold"/>
                <a:sym typeface="Times New Roman Bold"/>
              </a:rPr>
              <a:t>2] User Engagement Based on Watch Time</a:t>
            </a:r>
          </a:p>
          <a:p>
            <a:pPr algn="just" marL="647703" indent="-323852"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High Engagement – Watch time ≥ 80% of the average watch time (60.30% of users).</a:t>
            </a:r>
          </a:p>
          <a:p>
            <a:pPr algn="just" marL="647703" indent="-323852"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Medium Engagement – Watch time between 40% and 80% of the average watch time (20.20% of users).</a:t>
            </a:r>
          </a:p>
          <a:p>
            <a:pPr algn="just" marL="647703" indent="-323852"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Low Engagement – Watch time ≤ 40% of the average watch time (19.50% of users).</a:t>
            </a:r>
          </a:p>
          <a:p>
            <a:pPr algn="just">
              <a:lnSpc>
                <a:spcPts val="4200"/>
              </a:lnSpc>
            </a:pP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Freeform 3" id="3"/>
          <p:cNvSpPr/>
          <p:nvPr/>
        </p:nvSpPr>
        <p:spPr>
          <a:xfrm flipH="false" flipV="false" rot="0">
            <a:off x="11380519" y="5848758"/>
            <a:ext cx="6675994" cy="4280672"/>
          </a:xfrm>
          <a:custGeom>
            <a:avLst/>
            <a:gdLst/>
            <a:ahLst/>
            <a:cxnLst/>
            <a:rect r="r" b="b" t="t" l="l"/>
            <a:pathLst>
              <a:path h="4280672" w="6675994">
                <a:moveTo>
                  <a:pt x="0" y="0"/>
                </a:moveTo>
                <a:lnTo>
                  <a:pt x="6675993" y="0"/>
                </a:lnTo>
                <a:lnTo>
                  <a:pt x="6675993" y="4280672"/>
                </a:lnTo>
                <a:lnTo>
                  <a:pt x="0" y="4280672"/>
                </a:lnTo>
                <a:lnTo>
                  <a:pt x="0" y="0"/>
                </a:lnTo>
                <a:close/>
              </a:path>
            </a:pathLst>
          </a:custGeom>
          <a:blipFill>
            <a:blip r:embed="rId3"/>
            <a:stretch>
              <a:fillRect l="0" t="0" r="0" b="0"/>
            </a:stretch>
          </a:blipFill>
        </p:spPr>
      </p:sp>
      <p:sp>
        <p:nvSpPr>
          <p:cNvPr name="TextBox 4" id="4"/>
          <p:cNvSpPr txBox="true"/>
          <p:nvPr/>
        </p:nvSpPr>
        <p:spPr>
          <a:xfrm rot="0">
            <a:off x="507444" y="3824450"/>
            <a:ext cx="14211072" cy="2830830"/>
          </a:xfrm>
          <a:prstGeom prst="rect">
            <a:avLst/>
          </a:prstGeom>
        </p:spPr>
        <p:txBody>
          <a:bodyPr anchor="t" rtlCol="false" tIns="0" lIns="0" bIns="0" rIns="0">
            <a:spAutoFit/>
          </a:bodyPr>
          <a:lstStyle/>
          <a:p>
            <a:pPr algn="just">
              <a:lnSpc>
                <a:spcPts val="5040"/>
              </a:lnSpc>
              <a:spcBef>
                <a:spcPct val="0"/>
              </a:spcBef>
            </a:pPr>
            <a:r>
              <a:rPr lang="en-US" b="true" sz="3600">
                <a:solidFill>
                  <a:srgbClr val="E40A14"/>
                </a:solidFill>
                <a:latin typeface="Times New Roman Bold"/>
                <a:ea typeface="Times New Roman Bold"/>
                <a:cs typeface="Times New Roman Bold"/>
                <a:sym typeface="Times New Roman Bold"/>
              </a:rPr>
              <a:t>3] User Status by Last Login Date</a:t>
            </a:r>
          </a:p>
          <a:p>
            <a:pPr algn="just" marL="647703" indent="-323852"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Active Users (27.12%) – Logged in within the last 30 days from March 8 2025.</a:t>
            </a:r>
          </a:p>
          <a:p>
            <a:pPr algn="just" marL="647703" indent="-323852"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Inactive Users (72.88%) – Haven’t logged in for over 30 days before March 8 2025.</a:t>
            </a:r>
          </a:p>
          <a:p>
            <a:pPr algn="just">
              <a:lnSpc>
                <a:spcPts val="4200"/>
              </a:lnSpc>
              <a:spcBef>
                <a:spcPct val="0"/>
              </a:spcBef>
            </a:pPr>
          </a:p>
          <a:p>
            <a:pPr algn="just">
              <a:lnSpc>
                <a:spcPts val="4200"/>
              </a:lnSpc>
            </a:pP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Freeform 3" id="3"/>
          <p:cNvSpPr/>
          <p:nvPr/>
        </p:nvSpPr>
        <p:spPr>
          <a:xfrm flipH="false" flipV="false" rot="0">
            <a:off x="13000208" y="4532037"/>
            <a:ext cx="5062692" cy="5544853"/>
          </a:xfrm>
          <a:custGeom>
            <a:avLst/>
            <a:gdLst/>
            <a:ahLst/>
            <a:cxnLst/>
            <a:rect r="r" b="b" t="t" l="l"/>
            <a:pathLst>
              <a:path h="5544853" w="5062692">
                <a:moveTo>
                  <a:pt x="0" y="0"/>
                </a:moveTo>
                <a:lnTo>
                  <a:pt x="5062692" y="0"/>
                </a:lnTo>
                <a:lnTo>
                  <a:pt x="5062692" y="5544853"/>
                </a:lnTo>
                <a:lnTo>
                  <a:pt x="0" y="5544853"/>
                </a:lnTo>
                <a:lnTo>
                  <a:pt x="0" y="0"/>
                </a:lnTo>
                <a:close/>
              </a:path>
            </a:pathLst>
          </a:custGeom>
          <a:blipFill>
            <a:blip r:embed="rId3"/>
            <a:stretch>
              <a:fillRect l="0" t="0" r="0" b="0"/>
            </a:stretch>
          </a:blipFill>
        </p:spPr>
      </p:sp>
      <p:sp>
        <p:nvSpPr>
          <p:cNvPr name="TextBox 4" id="4"/>
          <p:cNvSpPr txBox="true"/>
          <p:nvPr/>
        </p:nvSpPr>
        <p:spPr>
          <a:xfrm rot="0">
            <a:off x="507444" y="3824450"/>
            <a:ext cx="16896303" cy="4824673"/>
          </a:xfrm>
          <a:prstGeom prst="rect">
            <a:avLst/>
          </a:prstGeom>
        </p:spPr>
        <p:txBody>
          <a:bodyPr anchor="t" rtlCol="false" tIns="0" lIns="0" bIns="0" rIns="0">
            <a:spAutoFit/>
          </a:bodyPr>
          <a:lstStyle/>
          <a:p>
            <a:pPr algn="just">
              <a:lnSpc>
                <a:spcPts val="4852"/>
              </a:lnSpc>
              <a:spcBef>
                <a:spcPct val="0"/>
              </a:spcBef>
            </a:pPr>
            <a:r>
              <a:rPr lang="en-US" b="true" sz="3466">
                <a:solidFill>
                  <a:srgbClr val="E40A14"/>
                </a:solidFill>
                <a:latin typeface="Times New Roman Bold"/>
                <a:ea typeface="Times New Roman Bold"/>
                <a:cs typeface="Times New Roman Bold"/>
                <a:sym typeface="Times New Roman Bold"/>
              </a:rPr>
              <a:t>4] User Satisfaction Categorization Based on User Engagement and Subscription type</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40% of users are highly satisfied (Premium &amp; Standard users).</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33.81% are satisfied (a mix of all subscription types).</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19.76% are moderately satisfied.(a mix of all subscription types).</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6.43% are less satisfied (Basic plan users).</a:t>
            </a:r>
          </a:p>
          <a:p>
            <a:pPr algn="just">
              <a:lnSpc>
                <a:spcPts val="4043"/>
              </a:lnSpc>
              <a:spcBef>
                <a:spcPct val="0"/>
              </a:spcBef>
            </a:pPr>
          </a:p>
          <a:p>
            <a:pPr algn="just">
              <a:lnSpc>
                <a:spcPts val="4043"/>
              </a:lnSpc>
              <a:spcBef>
                <a:spcPct val="0"/>
              </a:spcBef>
            </a:pPr>
          </a:p>
          <a:p>
            <a:pPr algn="just">
              <a:lnSpc>
                <a:spcPts val="4043"/>
              </a:lnSpc>
              <a:spcBef>
                <a:spcPct val="0"/>
              </a:spcBef>
            </a:pPr>
          </a:p>
          <a:p>
            <a:pPr algn="just">
              <a:lnSpc>
                <a:spcPts val="4043"/>
              </a:lnSpc>
            </a:pP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TextBox 3" id="3"/>
          <p:cNvSpPr txBox="true"/>
          <p:nvPr/>
        </p:nvSpPr>
        <p:spPr>
          <a:xfrm rot="0">
            <a:off x="507444" y="3824450"/>
            <a:ext cx="16896303" cy="5891473"/>
          </a:xfrm>
          <a:prstGeom prst="rect">
            <a:avLst/>
          </a:prstGeom>
        </p:spPr>
        <p:txBody>
          <a:bodyPr anchor="t" rtlCol="false" tIns="0" lIns="0" bIns="0" rIns="0">
            <a:spAutoFit/>
          </a:bodyPr>
          <a:lstStyle/>
          <a:p>
            <a:pPr algn="just">
              <a:lnSpc>
                <a:spcPts val="4852"/>
              </a:lnSpc>
              <a:spcBef>
                <a:spcPct val="0"/>
              </a:spcBef>
            </a:pPr>
            <a:r>
              <a:rPr lang="en-US" b="true" sz="3466">
                <a:solidFill>
                  <a:srgbClr val="E40A14"/>
                </a:solidFill>
                <a:latin typeface="Times New Roman Bold"/>
                <a:ea typeface="Times New Roman Bold"/>
                <a:cs typeface="Times New Roman Bold"/>
                <a:sym typeface="Times New Roman Bold"/>
              </a:rPr>
              <a:t>5] User Ratings Breakdown</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4 Stars: 9.6K users (38.28%)</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3 Stars: 7.5K users (29.93%)</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2 Stars: 4K users (16.16%)</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5 Stars: 2.7K users (10.91%)</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1 Star: 1.2K users (4.72%)</a:t>
            </a:r>
          </a:p>
          <a:p>
            <a:pPr algn="just">
              <a:lnSpc>
                <a:spcPts val="4200"/>
              </a:lnSpc>
              <a:spcBef>
                <a:spcPct val="0"/>
              </a:spcBef>
            </a:pPr>
          </a:p>
          <a:p>
            <a:pPr algn="just">
              <a:lnSpc>
                <a:spcPts val="4043"/>
              </a:lnSpc>
              <a:spcBef>
                <a:spcPct val="0"/>
              </a:spcBef>
            </a:pPr>
          </a:p>
          <a:p>
            <a:pPr algn="just">
              <a:lnSpc>
                <a:spcPts val="4043"/>
              </a:lnSpc>
              <a:spcBef>
                <a:spcPct val="0"/>
              </a:spcBef>
            </a:pPr>
          </a:p>
          <a:p>
            <a:pPr algn="just">
              <a:lnSpc>
                <a:spcPts val="4043"/>
              </a:lnSpc>
              <a:spcBef>
                <a:spcPct val="0"/>
              </a:spcBef>
            </a:pPr>
          </a:p>
          <a:p>
            <a:pPr algn="just">
              <a:lnSpc>
                <a:spcPts val="4043"/>
              </a:lnSpc>
            </a:pPr>
          </a:p>
        </p:txBody>
      </p:sp>
      <p:sp>
        <p:nvSpPr>
          <p:cNvPr name="Freeform 4" id="4"/>
          <p:cNvSpPr/>
          <p:nvPr/>
        </p:nvSpPr>
        <p:spPr>
          <a:xfrm flipH="false" flipV="false" rot="0">
            <a:off x="9983051" y="4872744"/>
            <a:ext cx="8079849" cy="5180829"/>
          </a:xfrm>
          <a:custGeom>
            <a:avLst/>
            <a:gdLst/>
            <a:ahLst/>
            <a:cxnLst/>
            <a:rect r="r" b="b" t="t" l="l"/>
            <a:pathLst>
              <a:path h="5180829" w="8079849">
                <a:moveTo>
                  <a:pt x="0" y="0"/>
                </a:moveTo>
                <a:lnTo>
                  <a:pt x="8079849" y="0"/>
                </a:lnTo>
                <a:lnTo>
                  <a:pt x="8079849" y="5180829"/>
                </a:lnTo>
                <a:lnTo>
                  <a:pt x="0" y="5180829"/>
                </a:lnTo>
                <a:lnTo>
                  <a:pt x="0" y="0"/>
                </a:lnTo>
                <a:close/>
              </a:path>
            </a:pathLst>
          </a:custGeom>
          <a:blipFill>
            <a:blip r:embed="rId3"/>
            <a:stretch>
              <a:fillRect l="0" t="0" r="0" b="0"/>
            </a:stretch>
          </a:blipFill>
        </p:spPr>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783576" cy="3783576"/>
          </a:xfrm>
          <a:custGeom>
            <a:avLst/>
            <a:gdLst/>
            <a:ahLst/>
            <a:cxnLst/>
            <a:rect r="r" b="b" t="t" l="l"/>
            <a:pathLst>
              <a:path h="3783576" w="3783576">
                <a:moveTo>
                  <a:pt x="0" y="0"/>
                </a:moveTo>
                <a:lnTo>
                  <a:pt x="3783576" y="0"/>
                </a:lnTo>
                <a:lnTo>
                  <a:pt x="3783576" y="3783576"/>
                </a:lnTo>
                <a:lnTo>
                  <a:pt x="0" y="3783576"/>
                </a:lnTo>
                <a:lnTo>
                  <a:pt x="0" y="0"/>
                </a:lnTo>
                <a:close/>
              </a:path>
            </a:pathLst>
          </a:custGeom>
          <a:blipFill>
            <a:blip r:embed="rId2"/>
            <a:stretch>
              <a:fillRect l="0" t="0" r="0" b="0"/>
            </a:stretch>
          </a:blipFill>
        </p:spPr>
      </p:sp>
      <p:sp>
        <p:nvSpPr>
          <p:cNvPr name="Freeform 3" id="3"/>
          <p:cNvSpPr/>
          <p:nvPr/>
        </p:nvSpPr>
        <p:spPr>
          <a:xfrm flipH="false" flipV="false" rot="0">
            <a:off x="9920698" y="4873039"/>
            <a:ext cx="8142201" cy="5177990"/>
          </a:xfrm>
          <a:custGeom>
            <a:avLst/>
            <a:gdLst/>
            <a:ahLst/>
            <a:cxnLst/>
            <a:rect r="r" b="b" t="t" l="l"/>
            <a:pathLst>
              <a:path h="5177990" w="8142201">
                <a:moveTo>
                  <a:pt x="0" y="0"/>
                </a:moveTo>
                <a:lnTo>
                  <a:pt x="8142202" y="0"/>
                </a:lnTo>
                <a:lnTo>
                  <a:pt x="8142202" y="5177990"/>
                </a:lnTo>
                <a:lnTo>
                  <a:pt x="0" y="5177990"/>
                </a:lnTo>
                <a:lnTo>
                  <a:pt x="0" y="0"/>
                </a:lnTo>
                <a:close/>
              </a:path>
            </a:pathLst>
          </a:custGeom>
          <a:blipFill>
            <a:blip r:embed="rId3"/>
            <a:stretch>
              <a:fillRect l="0" t="0" r="0" b="0"/>
            </a:stretch>
          </a:blipFill>
        </p:spPr>
      </p:sp>
      <p:sp>
        <p:nvSpPr>
          <p:cNvPr name="TextBox 4" id="4"/>
          <p:cNvSpPr txBox="true"/>
          <p:nvPr/>
        </p:nvSpPr>
        <p:spPr>
          <a:xfrm rot="0">
            <a:off x="507444" y="3824450"/>
            <a:ext cx="16896303" cy="5358073"/>
          </a:xfrm>
          <a:prstGeom prst="rect">
            <a:avLst/>
          </a:prstGeom>
        </p:spPr>
        <p:txBody>
          <a:bodyPr anchor="t" rtlCol="false" tIns="0" lIns="0" bIns="0" rIns="0">
            <a:spAutoFit/>
          </a:bodyPr>
          <a:lstStyle/>
          <a:p>
            <a:pPr algn="just">
              <a:lnSpc>
                <a:spcPts val="4852"/>
              </a:lnSpc>
              <a:spcBef>
                <a:spcPct val="0"/>
              </a:spcBef>
            </a:pPr>
            <a:r>
              <a:rPr lang="en-US" b="true" sz="3466">
                <a:solidFill>
                  <a:srgbClr val="E40A14"/>
                </a:solidFill>
                <a:latin typeface="Times New Roman Bold"/>
                <a:ea typeface="Times New Roman Bold"/>
                <a:cs typeface="Times New Roman Bold"/>
                <a:sym typeface="Times New Roman Bold"/>
              </a:rPr>
              <a:t>6] Subscription Type Analysis</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Premium Users: 33.61%</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Basic Users: 33.42%</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Standard Users: 32.97%</a:t>
            </a:r>
          </a:p>
          <a:p>
            <a:pPr algn="just" marL="647700" indent="-323850" lvl="1">
              <a:lnSpc>
                <a:spcPts val="4200"/>
              </a:lnSpc>
              <a:spcBef>
                <a:spcPct val="0"/>
              </a:spcBef>
              <a:buFont typeface="Arial"/>
              <a:buChar char="•"/>
            </a:pPr>
            <a:r>
              <a:rPr lang="en-US" sz="3000">
                <a:solidFill>
                  <a:srgbClr val="FFFFFF"/>
                </a:solidFill>
                <a:latin typeface="Times New Roman"/>
                <a:ea typeface="Times New Roman"/>
                <a:cs typeface="Times New Roman"/>
                <a:sym typeface="Times New Roman"/>
              </a:rPr>
              <a:t>Total Subscription Coverage: 100%</a:t>
            </a:r>
          </a:p>
          <a:p>
            <a:pPr algn="just">
              <a:lnSpc>
                <a:spcPts val="4200"/>
              </a:lnSpc>
              <a:spcBef>
                <a:spcPct val="0"/>
              </a:spcBef>
            </a:pPr>
          </a:p>
          <a:p>
            <a:pPr algn="just">
              <a:lnSpc>
                <a:spcPts val="4043"/>
              </a:lnSpc>
              <a:spcBef>
                <a:spcPct val="0"/>
              </a:spcBef>
            </a:pPr>
          </a:p>
          <a:p>
            <a:pPr algn="just">
              <a:lnSpc>
                <a:spcPts val="4043"/>
              </a:lnSpc>
              <a:spcBef>
                <a:spcPct val="0"/>
              </a:spcBef>
            </a:pPr>
          </a:p>
          <a:p>
            <a:pPr algn="just">
              <a:lnSpc>
                <a:spcPts val="4043"/>
              </a:lnSpc>
              <a:spcBef>
                <a:spcPct val="0"/>
              </a:spcBef>
            </a:pPr>
          </a:p>
          <a:p>
            <a:pPr algn="just">
              <a:lnSpc>
                <a:spcPts val="4043"/>
              </a:lnSpc>
            </a:pPr>
          </a:p>
        </p:txBody>
      </p:sp>
      <p:sp>
        <p:nvSpPr>
          <p:cNvPr name="TextBox 5" id="5"/>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1211"/>
        </a:solidFill>
      </p:bgPr>
    </p:bg>
    <p:spTree>
      <p:nvGrpSpPr>
        <p:cNvPr id="1" name=""/>
        <p:cNvGrpSpPr/>
        <p:nvPr/>
      </p:nvGrpSpPr>
      <p:grpSpPr>
        <a:xfrm>
          <a:off x="0" y="0"/>
          <a:ext cx="0" cy="0"/>
          <a:chOff x="0" y="0"/>
          <a:chExt cx="0" cy="0"/>
        </a:xfrm>
      </p:grpSpPr>
      <p:sp>
        <p:nvSpPr>
          <p:cNvPr name="TextBox 2" id="2"/>
          <p:cNvSpPr txBox="true"/>
          <p:nvPr/>
        </p:nvSpPr>
        <p:spPr>
          <a:xfrm rot="0">
            <a:off x="269319" y="2849949"/>
            <a:ext cx="17793581" cy="8106321"/>
          </a:xfrm>
          <a:prstGeom prst="rect">
            <a:avLst/>
          </a:prstGeom>
        </p:spPr>
        <p:txBody>
          <a:bodyPr anchor="t" rtlCol="false" tIns="0" lIns="0" bIns="0" rIns="0">
            <a:spAutoFit/>
          </a:bodyPr>
          <a:lstStyle/>
          <a:p>
            <a:pPr algn="just">
              <a:lnSpc>
                <a:spcPts val="5040"/>
              </a:lnSpc>
              <a:spcBef>
                <a:spcPct val="0"/>
              </a:spcBef>
            </a:pPr>
            <a:r>
              <a:rPr lang="en-US" b="true" sz="3600">
                <a:solidFill>
                  <a:srgbClr val="E40A14"/>
                </a:solidFill>
                <a:latin typeface="Times New Roman Bold"/>
                <a:ea typeface="Times New Roman Bold"/>
                <a:cs typeface="Times New Roman Bold"/>
                <a:sym typeface="Times New Roman Bold"/>
              </a:rPr>
              <a:t>Recommendations</a:t>
            </a:r>
          </a:p>
          <a:p>
            <a:pPr algn="l" marL="647697" indent="-323848" lvl="1">
              <a:lnSpc>
                <a:spcPts val="4199"/>
              </a:lnSpc>
              <a:buFont typeface="Arial"/>
              <a:buChar char="•"/>
            </a:pPr>
            <a:r>
              <a:rPr lang="en-US" sz="2999">
                <a:solidFill>
                  <a:srgbClr val="FFFFFF"/>
                </a:solidFill>
                <a:latin typeface="Times New Roman"/>
                <a:ea typeface="Times New Roman"/>
                <a:cs typeface="Times New Roman"/>
                <a:sym typeface="Times New Roman"/>
              </a:rPr>
              <a:t>60.3% users have high engagement but 72.88% of users have been inactive for over 30 days, suggesting that while users enjoy the content, they may not find enough reasons to return frequently</a:t>
            </a:r>
          </a:p>
          <a:p>
            <a:pPr algn="l">
              <a:lnSpc>
                <a:spcPts val="4199"/>
              </a:lnSpc>
            </a:pPr>
            <a:r>
              <a:rPr lang="en-US" sz="2999">
                <a:solidFill>
                  <a:srgbClr val="FFFFFF"/>
                </a:solidFill>
                <a:latin typeface="Times New Roman"/>
                <a:ea typeface="Times New Roman"/>
                <a:cs typeface="Times New Roman"/>
                <a:sym typeface="Times New Roman"/>
              </a:rPr>
              <a:t>       thus can develop a algorithm that can pop up movie recommendations based on user choice &amp; login time.      </a:t>
            </a:r>
          </a:p>
          <a:p>
            <a:pPr algn="l" marL="647697" indent="-323848" lvl="1">
              <a:lnSpc>
                <a:spcPts val="4199"/>
              </a:lnSpc>
              <a:buFont typeface="Arial"/>
              <a:buChar char="•"/>
            </a:pPr>
            <a:r>
              <a:rPr lang="en-US" sz="2999">
                <a:solidFill>
                  <a:srgbClr val="FFFFFF"/>
                </a:solidFill>
                <a:latin typeface="Times New Roman"/>
                <a:ea typeface="Times New Roman"/>
                <a:cs typeface="Times New Roman"/>
                <a:sym typeface="Times New Roman"/>
              </a:rPr>
              <a:t>User satisfaction is closely tied to subscription type, with 40% of highly satisfied users being Premium or Standard subscribers, while only 6.43% of users, mostly on the Basic plan, reported low satisfaction thus improving features on basic plan to retain them and give better experience and gradually turn them in to upgraded subscriptions for more features that enrich the user experience. </a:t>
            </a:r>
          </a:p>
          <a:p>
            <a:pPr algn="l" marL="647697" indent="-323848" lvl="1">
              <a:lnSpc>
                <a:spcPts val="4199"/>
              </a:lnSpc>
              <a:buFont typeface="Arial"/>
              <a:buChar char="•"/>
            </a:pPr>
            <a:r>
              <a:rPr lang="en-US" sz="2999">
                <a:solidFill>
                  <a:srgbClr val="FFFFFF"/>
                </a:solidFill>
                <a:latin typeface="Times New Roman"/>
                <a:ea typeface="Times New Roman"/>
                <a:cs typeface="Times New Roman"/>
                <a:sym typeface="Times New Roman"/>
              </a:rPr>
              <a:t>Ratings indicate a mixed user experience, with most users giving 3 or 4 stars, while 1 and 2-star ratings from 5.2K users which highlights the areas for improvement. </a:t>
            </a:r>
          </a:p>
          <a:p>
            <a:pPr algn="l" marL="647697" indent="-323848" lvl="1">
              <a:lnSpc>
                <a:spcPts val="4199"/>
              </a:lnSpc>
              <a:buFont typeface="Arial"/>
              <a:buChar char="•"/>
            </a:pPr>
            <a:r>
              <a:rPr lang="en-US" sz="2999">
                <a:solidFill>
                  <a:srgbClr val="FFFFFF"/>
                </a:solidFill>
                <a:latin typeface="Times New Roman"/>
                <a:ea typeface="Times New Roman"/>
                <a:cs typeface="Times New Roman"/>
                <a:sym typeface="Times New Roman"/>
              </a:rPr>
              <a:t>Subscription distribution is nearly equal among Premium (33.61%), Basic (33.42%), and Standard (32.97%) users.</a:t>
            </a:r>
          </a:p>
          <a:p>
            <a:pPr algn="just">
              <a:lnSpc>
                <a:spcPts val="3299"/>
              </a:lnSpc>
              <a:spcBef>
                <a:spcPct val="0"/>
              </a:spcBef>
            </a:pPr>
          </a:p>
          <a:p>
            <a:pPr algn="just">
              <a:lnSpc>
                <a:spcPts val="3299"/>
              </a:lnSpc>
              <a:spcBef>
                <a:spcPct val="0"/>
              </a:spcBef>
            </a:pPr>
          </a:p>
          <a:p>
            <a:pPr algn="just">
              <a:lnSpc>
                <a:spcPts val="3299"/>
              </a:lnSpc>
              <a:spcBef>
                <a:spcPct val="0"/>
              </a:spcBef>
            </a:pPr>
          </a:p>
          <a:p>
            <a:pPr algn="just">
              <a:lnSpc>
                <a:spcPts val="3299"/>
              </a:lnSpc>
            </a:pPr>
          </a:p>
        </p:txBody>
      </p:sp>
      <p:sp>
        <p:nvSpPr>
          <p:cNvPr name="TextBox 3" id="3"/>
          <p:cNvSpPr txBox="true"/>
          <p:nvPr/>
        </p:nvSpPr>
        <p:spPr>
          <a:xfrm rot="0">
            <a:off x="13690141" y="130500"/>
            <a:ext cx="4372759" cy="1298575"/>
          </a:xfrm>
          <a:prstGeom prst="rect">
            <a:avLst/>
          </a:prstGeom>
        </p:spPr>
        <p:txBody>
          <a:bodyPr anchor="t" rtlCol="false" tIns="0" lIns="0" bIns="0" rIns="0">
            <a:spAutoFit/>
          </a:bodyPr>
          <a:lstStyle/>
          <a:p>
            <a:pPr algn="l">
              <a:lnSpc>
                <a:spcPts val="3499"/>
              </a:lnSpc>
            </a:pPr>
            <a:r>
              <a:rPr lang="en-US" sz="2499">
                <a:solidFill>
                  <a:srgbClr val="FFFFFF"/>
                </a:solidFill>
                <a:latin typeface="Inria Serif"/>
                <a:ea typeface="Inria Serif"/>
                <a:cs typeface="Inria Serif"/>
                <a:sym typeface="Inria Serif"/>
              </a:rPr>
              <a:t>March 11 2025</a:t>
            </a:r>
          </a:p>
          <a:p>
            <a:pPr algn="l">
              <a:lnSpc>
                <a:spcPts val="3499"/>
              </a:lnSpc>
            </a:pPr>
            <a:r>
              <a:rPr lang="en-US" sz="2499">
                <a:solidFill>
                  <a:srgbClr val="FFFFFF"/>
                </a:solidFill>
                <a:latin typeface="Inria Serif"/>
                <a:ea typeface="Inria Serif"/>
                <a:cs typeface="Inria Serif"/>
                <a:sym typeface="Inria Serif"/>
              </a:rPr>
              <a:t>Darshan Naik</a:t>
            </a:r>
          </a:p>
          <a:p>
            <a:pPr algn="l">
              <a:lnSpc>
                <a:spcPts val="3499"/>
              </a:lnSpc>
              <a:spcBef>
                <a:spcPct val="0"/>
              </a:spcBef>
            </a:pPr>
            <a:r>
              <a:rPr lang="en-US" sz="2499">
                <a:solidFill>
                  <a:srgbClr val="FFFFFF"/>
                </a:solidFill>
                <a:latin typeface="Inria Serif"/>
                <a:ea typeface="Inria Serif"/>
                <a:cs typeface="Inria Serif"/>
                <a:sym typeface="Inria Serif"/>
              </a:rPr>
              <a:t>naikdarshan221@gmail.com</a:t>
            </a:r>
          </a:p>
        </p:txBody>
      </p:sp>
      <p:sp>
        <p:nvSpPr>
          <p:cNvPr name="Freeform 4" id="4"/>
          <p:cNvSpPr/>
          <p:nvPr/>
        </p:nvSpPr>
        <p:spPr>
          <a:xfrm flipH="false" flipV="false" rot="0">
            <a:off x="0" y="0"/>
            <a:ext cx="2754876" cy="2754876"/>
          </a:xfrm>
          <a:custGeom>
            <a:avLst/>
            <a:gdLst/>
            <a:ahLst/>
            <a:cxnLst/>
            <a:rect r="r" b="b" t="t" l="l"/>
            <a:pathLst>
              <a:path h="2754876" w="2754876">
                <a:moveTo>
                  <a:pt x="0" y="0"/>
                </a:moveTo>
                <a:lnTo>
                  <a:pt x="2754876" y="0"/>
                </a:lnTo>
                <a:lnTo>
                  <a:pt x="2754876" y="2754876"/>
                </a:lnTo>
                <a:lnTo>
                  <a:pt x="0" y="2754876"/>
                </a:lnTo>
                <a:lnTo>
                  <a:pt x="0" y="0"/>
                </a:lnTo>
                <a:close/>
              </a:path>
            </a:pathLst>
          </a:custGeom>
          <a:blipFill>
            <a:blip r:embed="rId2"/>
            <a:stretch>
              <a:fillRect l="0" t="0" r="0" b="0"/>
            </a:stretch>
          </a:blipFill>
        </p:spPr>
      </p:sp>
      <p:sp>
        <p:nvSpPr>
          <p:cNvPr name="TextBox 5" id="5"/>
          <p:cNvSpPr txBox="true"/>
          <p:nvPr/>
        </p:nvSpPr>
        <p:spPr>
          <a:xfrm rot="0">
            <a:off x="15072848" y="9210675"/>
            <a:ext cx="1607344" cy="4222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Inria Serif"/>
                <a:ea typeface="Inria Serif"/>
                <a:cs typeface="Inria Serif"/>
                <a:sym typeface="Inria Serif"/>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DAGhXSCbqd8</dc:identifier>
  <dcterms:modified xsi:type="dcterms:W3CDTF">2011-08-01T06:04:30Z</dcterms:modified>
  <cp:revision>1</cp:revision>
  <dc:title>Netf</dc:title>
</cp:coreProperties>
</file>