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86" r:id="rId3"/>
    <p:sldId id="287" r:id="rId4"/>
    <p:sldId id="288" r:id="rId5"/>
    <p:sldId id="289" r:id="rId6"/>
    <p:sldId id="257" r:id="rId7"/>
    <p:sldId id="258" r:id="rId8"/>
    <p:sldId id="290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1" r:id="rId22"/>
    <p:sldId id="292" r:id="rId23"/>
    <p:sldId id="293" r:id="rId24"/>
    <p:sldId id="272" r:id="rId25"/>
    <p:sldId id="284" r:id="rId26"/>
    <p:sldId id="274" r:id="rId27"/>
    <p:sldId id="275" r:id="rId28"/>
    <p:sldId id="276" r:id="rId29"/>
    <p:sldId id="277" r:id="rId30"/>
    <p:sldId id="278" r:id="rId31"/>
    <p:sldId id="285" r:id="rId32"/>
    <p:sldId id="294" r:id="rId33"/>
    <p:sldId id="281" r:id="rId34"/>
    <p:sldId id="282" r:id="rId35"/>
    <p:sldId id="297" r:id="rId36"/>
    <p:sldId id="298" r:id="rId37"/>
    <p:sldId id="299" r:id="rId38"/>
    <p:sldId id="307" r:id="rId39"/>
    <p:sldId id="316" r:id="rId40"/>
    <p:sldId id="317" r:id="rId41"/>
    <p:sldId id="301" r:id="rId42"/>
    <p:sldId id="319" r:id="rId43"/>
    <p:sldId id="320" r:id="rId44"/>
    <p:sldId id="321" r:id="rId45"/>
    <p:sldId id="322" r:id="rId46"/>
    <p:sldId id="323" r:id="rId47"/>
    <p:sldId id="308" r:id="rId48"/>
    <p:sldId id="309" r:id="rId49"/>
    <p:sldId id="318" r:id="rId50"/>
    <p:sldId id="310" r:id="rId51"/>
    <p:sldId id="311" r:id="rId52"/>
    <p:sldId id="324" r:id="rId53"/>
    <p:sldId id="32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77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5C25-AC03-48BF-B795-85ACA112F299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D5A7D-3BD2-4621-8680-D15C046CE6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5B384A-9AA7-4375-9FF4-BF77AE13E7A0}" type="slidenum">
              <a:rPr lang="fi-FI"/>
              <a:pPr/>
              <a:t>10</a:t>
            </a:fld>
            <a:endParaRPr lang="fi-FI"/>
          </a:p>
        </p:txBody>
      </p:sp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1DAAEE-B452-45BD-B57A-2A94004CD3F9}" type="slidenum">
              <a:rPr lang="fi-FI"/>
              <a:pPr/>
              <a:t>19</a:t>
            </a:fld>
            <a:endParaRPr lang="fi-FI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1DE72B-BAFE-43F8-8D81-6443660ECECE}" type="slidenum">
              <a:rPr lang="fi-FI"/>
              <a:pPr/>
              <a:t>20</a:t>
            </a:fld>
            <a:endParaRPr lang="fi-FI"/>
          </a:p>
        </p:txBody>
      </p:sp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FE88B1-247B-4EFF-AEEF-CA158D05675C}" type="slidenum">
              <a:rPr lang="fi-FI"/>
              <a:pPr/>
              <a:t>11</a:t>
            </a:fld>
            <a:endParaRPr lang="fi-FI"/>
          </a:p>
        </p:txBody>
      </p:sp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15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202819-D52F-4B29-B707-D7BAB9768C77}" type="slidenum">
              <a:rPr lang="fi-FI"/>
              <a:pPr/>
              <a:t>12</a:t>
            </a:fld>
            <a:endParaRPr lang="fi-FI"/>
          </a:p>
        </p:txBody>
      </p:sp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25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696397-99A3-499D-8A67-496E9275D16B}" type="slidenum">
              <a:rPr lang="fi-FI"/>
              <a:pPr/>
              <a:t>13</a:t>
            </a:fld>
            <a:endParaRPr lang="fi-FI"/>
          </a:p>
        </p:txBody>
      </p:sp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35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E1593F-23EA-45DB-BE97-9F11A852653C}" type="slidenum">
              <a:rPr lang="fi-FI"/>
              <a:pPr/>
              <a:t>14</a:t>
            </a:fld>
            <a:endParaRPr lang="fi-FI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45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9E7E24-EE90-410D-B342-AD2075D29EB4}" type="slidenum">
              <a:rPr lang="fi-FI"/>
              <a:pPr/>
              <a:t>15</a:t>
            </a:fld>
            <a:endParaRPr lang="fi-FI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56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EC73CB-C0EC-4879-A3E5-5CF3342DC79B}" type="slidenum">
              <a:rPr lang="fi-FI"/>
              <a:pPr/>
              <a:t>16</a:t>
            </a:fld>
            <a:endParaRPr lang="fi-FI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0165" tIns="40083" rIns="80165" bIns="40083" anchor="ctr"/>
          <a:lstStyle/>
          <a:p>
            <a:endParaRPr lang="en-US"/>
          </a:p>
        </p:txBody>
      </p:sp>
      <p:sp>
        <p:nvSpPr>
          <p:cNvPr id="266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512" y="4343231"/>
            <a:ext cx="5485536" cy="411378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F0C686-2333-4DEB-BD57-D0ED49AD73C8}" type="slidenum">
              <a:rPr lang="fi-FI"/>
              <a:pPr/>
              <a:t>17</a:t>
            </a:fld>
            <a:endParaRPr lang="fi-FI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83D1A4-FBA9-4A81-ADB2-B895DFBF176F}" type="slidenum">
              <a:rPr lang="fi-FI"/>
              <a:pPr/>
              <a:t>18</a:t>
            </a:fld>
            <a:endParaRPr lang="fi-FI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1"/>
            <a:ext cx="5485536" cy="403639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7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6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2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C2883-1732-47F9-8B66-79763992FED4}" type="datetimeFigureOut">
              <a:rPr lang="en-US" smtClean="0"/>
              <a:pPr/>
              <a:t>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C72E0-4885-469C-A90E-D5AD7B15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874076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 smtClean="0"/>
              <a:t>Mnemonic Operation </a:t>
            </a:r>
            <a:r>
              <a:rPr lang="fi-FI" dirty="0"/>
              <a:t>Codes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91600" cy="4526396"/>
          </a:xfrm>
          <a:ln/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Each statement has two operands, first operand is always a register and second operand refers to a memory word using a symbolic name and optional displacement.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160320" cy="44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864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Operation Codes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219201"/>
            <a:ext cx="8523360" cy="5257800"/>
          </a:xfrm>
          <a:ln/>
        </p:spPr>
        <p:txBody>
          <a:bodyPr tIns="0">
            <a:normAutofit fontScale="92500" lnSpcReduction="10000"/>
          </a:bodyPr>
          <a:lstStyle/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400" i="1" dirty="0" smtClean="0">
                <a:solidFill>
                  <a:srgbClr val="FF0000"/>
                </a:solidFill>
                <a:latin typeface="FreeSerif" pitchFamily="16" charset="0"/>
              </a:rPr>
              <a:t>MOVE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 </a:t>
            </a:r>
            <a:r>
              <a:rPr lang="fi-FI" sz="2400" dirty="0">
                <a:latin typeface="FreeSerif" pitchFamily="16" charset="0"/>
              </a:rPr>
              <a:t>instructions move a value between a memory word and a register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400" i="1" dirty="0">
                <a:solidFill>
                  <a:srgbClr val="FF0000"/>
                </a:solidFill>
                <a:latin typeface="FreeSerif" pitchFamily="16" charset="0"/>
              </a:rPr>
              <a:t>MOVER</a:t>
            </a:r>
            <a:r>
              <a:rPr lang="fi-FI" sz="2400" dirty="0">
                <a:latin typeface="FreeSerif" pitchFamily="16" charset="0"/>
              </a:rPr>
              <a:t> – </a:t>
            </a:r>
            <a:r>
              <a:rPr lang="fi-FI" sz="2400" dirty="0" smtClean="0">
                <a:latin typeface="FreeSerif" pitchFamily="16" charset="0"/>
              </a:rPr>
              <a:t>First operand is target and second operand is source</a:t>
            </a:r>
            <a:endParaRPr lang="fi-FI" sz="2400" dirty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400" i="1" dirty="0">
                <a:solidFill>
                  <a:srgbClr val="FF0000"/>
                </a:solidFill>
                <a:latin typeface="FreeSerif" pitchFamily="16" charset="0"/>
              </a:rPr>
              <a:t>MOVEM</a:t>
            </a:r>
            <a:r>
              <a:rPr lang="fi-FI" sz="2400" dirty="0">
                <a:latin typeface="FreeSerif" pitchFamily="16" charset="0"/>
              </a:rPr>
              <a:t> – first operand is source, second is </a:t>
            </a:r>
            <a:r>
              <a:rPr lang="fi-FI" sz="2400" dirty="0" smtClean="0">
                <a:latin typeface="FreeSerif" pitchFamily="16" charset="0"/>
              </a:rPr>
              <a:t>target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fi-FI" sz="2400" dirty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dirty="0">
                <a:latin typeface="FreeSerif" pitchFamily="16" charset="0"/>
              </a:rPr>
              <a:t>All arithmetic is performed in a </a:t>
            </a:r>
            <a:r>
              <a:rPr lang="fi-FI" sz="2500" dirty="0" smtClean="0">
                <a:latin typeface="FreeSerif" pitchFamily="16" charset="0"/>
              </a:rPr>
              <a:t>register (replaces the contents of a register) and sets </a:t>
            </a:r>
            <a:r>
              <a:rPr lang="fi-FI" sz="2500" i="1" dirty="0" smtClean="0">
                <a:latin typeface="FreeSerif" pitchFamily="16" charset="0"/>
              </a:rPr>
              <a:t>condition code.</a:t>
            </a:r>
            <a:r>
              <a:rPr lang="fi-FI" sz="2500" dirty="0" smtClean="0">
                <a:latin typeface="FreeSerif" pitchFamily="16" charset="0"/>
              </a:rPr>
              <a:t> 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fi-FI" sz="2500" dirty="0" smtClean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dirty="0" smtClean="0">
                <a:latin typeface="FreeSerif" pitchFamily="16" charset="0"/>
              </a:rPr>
              <a:t>A Comparision instruction </a:t>
            </a:r>
            <a:r>
              <a:rPr lang="fi-FI" sz="2500" dirty="0">
                <a:latin typeface="FreeSerif" pitchFamily="16" charset="0"/>
              </a:rPr>
              <a:t>sets </a:t>
            </a:r>
            <a:r>
              <a:rPr lang="fi-FI" sz="2500" i="1" dirty="0">
                <a:latin typeface="FreeSerif" pitchFamily="16" charset="0"/>
              </a:rPr>
              <a:t>condition code </a:t>
            </a:r>
            <a:r>
              <a:rPr lang="fi-FI" sz="2500" dirty="0" smtClean="0">
                <a:latin typeface="FreeSerif" pitchFamily="16" charset="0"/>
              </a:rPr>
              <a:t>analogous to arithmetics, i.e. without </a:t>
            </a:r>
            <a:r>
              <a:rPr lang="fi-FI" sz="2500" dirty="0">
                <a:latin typeface="FreeSerif" pitchFamily="16" charset="0"/>
              </a:rPr>
              <a:t>affecting values of operands. </a:t>
            </a:r>
            <a:endParaRPr lang="fi-FI" sz="2500" dirty="0" smtClean="0">
              <a:latin typeface="FreeSerif" pitchFamily="16" charset="0"/>
            </a:endParaRPr>
          </a:p>
          <a:p>
            <a:pPr marL="96482" indent="0">
              <a:buClr>
                <a:srgbClr val="996633"/>
              </a:buClr>
              <a:buSzPct val="45000"/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endParaRPr lang="fi-FI" sz="2500" dirty="0" smtClean="0">
              <a:latin typeface="FreeSerif" pitchFamily="16" charset="0"/>
            </a:endParaRP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i="1" dirty="0">
                <a:latin typeface="FreeSerif" pitchFamily="16" charset="0"/>
              </a:rPr>
              <a:t>condition code </a:t>
            </a:r>
            <a:r>
              <a:rPr lang="fi-FI" sz="2500" dirty="0" smtClean="0">
                <a:latin typeface="FreeSerif" pitchFamily="16" charset="0"/>
              </a:rPr>
              <a:t>can </a:t>
            </a:r>
            <a:r>
              <a:rPr lang="fi-FI" sz="2500" dirty="0">
                <a:latin typeface="FreeSerif" pitchFamily="16" charset="0"/>
              </a:rPr>
              <a:t>be tested by a Branch on Condition (BC) instruction and the format is</a:t>
            </a:r>
            <a:r>
              <a:rPr lang="fi-FI" sz="2500" dirty="0" smtClean="0">
                <a:latin typeface="FreeSerif" pitchFamily="16" charset="0"/>
              </a:rPr>
              <a:t>:</a:t>
            </a:r>
            <a:endParaRPr lang="fi-FI" sz="2500" dirty="0">
              <a:latin typeface="FreeSerif" pitchFamily="16" charset="0"/>
            </a:endParaRPr>
          </a:p>
          <a:p>
            <a:pPr marL="390246" indent="-293764" algn="ctr">
              <a:buNone/>
              <a:tabLst>
                <a:tab pos="390246" algn="l"/>
                <a:tab pos="485288" algn="l"/>
                <a:tab pos="892813" algn="l"/>
                <a:tab pos="1300340" algn="l"/>
                <a:tab pos="1707865" algn="l"/>
                <a:tab pos="2115392" algn="l"/>
                <a:tab pos="2522917" algn="l"/>
                <a:tab pos="2930444" algn="l"/>
                <a:tab pos="3337969" algn="l"/>
                <a:tab pos="3745496" algn="l"/>
                <a:tab pos="4153021" algn="l"/>
                <a:tab pos="4560548" algn="l"/>
                <a:tab pos="4968073" algn="l"/>
                <a:tab pos="5375600" algn="l"/>
                <a:tab pos="5783125" algn="l"/>
                <a:tab pos="6190652" algn="l"/>
                <a:tab pos="6598177" algn="l"/>
                <a:tab pos="7005704" algn="l"/>
                <a:tab pos="7413229" algn="l"/>
                <a:tab pos="7820756" algn="l"/>
                <a:tab pos="8228281" algn="l"/>
              </a:tabLst>
            </a:pPr>
            <a:r>
              <a:rPr lang="fi-FI" sz="2500" dirty="0">
                <a:solidFill>
                  <a:srgbClr val="FF0000"/>
                </a:solidFill>
                <a:latin typeface="FreeSerif" pitchFamily="16" charset="0"/>
              </a:rPr>
              <a:t>BC  &lt;</a:t>
            </a:r>
            <a:r>
              <a:rPr lang="fi-FI" sz="2500" i="1" dirty="0">
                <a:solidFill>
                  <a:srgbClr val="FF0000"/>
                </a:solidFill>
                <a:latin typeface="FreeSerif" pitchFamily="16" charset="0"/>
              </a:rPr>
              <a:t>condition code spec</a:t>
            </a:r>
            <a:r>
              <a:rPr lang="fi-FI" sz="2500" dirty="0">
                <a:solidFill>
                  <a:srgbClr val="FF0000"/>
                </a:solidFill>
                <a:latin typeface="FreeSerif" pitchFamily="16" charset="0"/>
              </a:rPr>
              <a:t>&gt; , &lt;</a:t>
            </a:r>
            <a:r>
              <a:rPr lang="fi-FI" sz="2500" i="1" dirty="0">
                <a:solidFill>
                  <a:srgbClr val="FF0000"/>
                </a:solidFill>
                <a:latin typeface="FreeSerif" pitchFamily="16" charset="0"/>
              </a:rPr>
              <a:t>memory address</a:t>
            </a:r>
            <a:r>
              <a:rPr lang="fi-FI" sz="2500" dirty="0">
                <a:solidFill>
                  <a:srgbClr val="FF0000"/>
                </a:solidFill>
                <a:latin typeface="FreeSerif" pitchFamily="16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0391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 smtClean="0"/>
              <a:t>Machine Instruction </a:t>
            </a:r>
            <a:r>
              <a:rPr lang="fi-FI" dirty="0"/>
              <a:t>Format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4801" y="1219200"/>
            <a:ext cx="8228160" cy="5486400"/>
          </a:xfrm>
          <a:ln/>
        </p:spPr>
        <p:txBody>
          <a:bodyPr>
            <a:normAutofit/>
          </a:bodyPr>
          <a:lstStyle/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dirty="0"/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dirty="0"/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dirty="0"/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sz="2400" dirty="0" smtClean="0">
              <a:latin typeface="FreeSerif" pitchFamily="16" charset="0"/>
            </a:endParaRP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sign is not a part of the instruction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Opcode</a:t>
            </a:r>
            <a:r>
              <a:rPr lang="fi-FI" sz="2400" dirty="0">
                <a:latin typeface="FreeSerif" pitchFamily="16" charset="0"/>
              </a:rPr>
              <a:t>: 2 digits,  Register Operand: 1 </a:t>
            </a:r>
            <a:r>
              <a:rPr lang="fi-FI" sz="2400" dirty="0" smtClean="0">
                <a:latin typeface="FreeSerif" pitchFamily="16" charset="0"/>
              </a:rPr>
              <a:t>digit, Memory </a:t>
            </a:r>
            <a:r>
              <a:rPr lang="fi-FI" sz="2400" dirty="0">
                <a:latin typeface="FreeSerif" pitchFamily="16" charset="0"/>
              </a:rPr>
              <a:t>Operand: 3 digits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latin typeface="FreeSerif" pitchFamily="16" charset="0"/>
              </a:rPr>
              <a:t>Condition code specified in a BC statement is encoded into the first operand using the codes </a:t>
            </a:r>
            <a:r>
              <a:rPr lang="fi-FI" sz="2400" dirty="0" smtClean="0">
                <a:latin typeface="FreeSerif" pitchFamily="16" charset="0"/>
              </a:rPr>
              <a:t>1- 6 </a:t>
            </a:r>
            <a:r>
              <a:rPr lang="fi-FI" sz="2400" dirty="0">
                <a:latin typeface="FreeSerif" pitchFamily="16" charset="0"/>
              </a:rPr>
              <a:t>for specifications </a:t>
            </a:r>
            <a:r>
              <a:rPr lang="fi-FI" sz="2400" dirty="0" smtClean="0">
                <a:latin typeface="FreeSerif" pitchFamily="16" charset="0"/>
              </a:rPr>
              <a:t>LT</a:t>
            </a:r>
            <a:r>
              <a:rPr lang="fi-FI" sz="2400" dirty="0">
                <a:latin typeface="FreeSerif" pitchFamily="16" charset="0"/>
              </a:rPr>
              <a:t>, LE, EQ, GT, GE and ANY </a:t>
            </a:r>
            <a:r>
              <a:rPr lang="fi-FI" sz="2400" dirty="0" smtClean="0">
                <a:latin typeface="FreeSerif" pitchFamily="16" charset="0"/>
              </a:rPr>
              <a:t>respectively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In a </a:t>
            </a:r>
            <a:r>
              <a:rPr lang="fi-FI" sz="2400" dirty="0" smtClean="0"/>
              <a:t>Machine Language Program, all addresses and constants are shown in decimal as shown in the next slide</a:t>
            </a:r>
            <a:endParaRPr lang="fi-FI" sz="2400" dirty="0">
              <a:latin typeface="FreeSerif" pitchFamily="16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300" y="1371600"/>
            <a:ext cx="4282099" cy="17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103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-10081"/>
            <a:ext cx="8228160" cy="1166523"/>
          </a:xfrm>
          <a:ln/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sz="3200" dirty="0" smtClean="0"/>
              <a:t>Example: ALP and its equivalent </a:t>
            </a:r>
            <a:r>
              <a:rPr lang="fi-FI" sz="3200" dirty="0"/>
              <a:t>Machine Language Program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841" y="1633132"/>
            <a:ext cx="5715360" cy="44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8536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Statements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295401"/>
            <a:ext cx="8228160" cy="4753236"/>
          </a:xfrm>
          <a:ln/>
        </p:spPr>
        <p:txBody>
          <a:bodyPr tIns="0">
            <a:normAutofit/>
          </a:bodyPr>
          <a:lstStyle/>
          <a:p>
            <a:pPr marL="390246" indent="-293764"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latin typeface="FreeSerif" pitchFamily="16" charset="0"/>
              </a:rPr>
              <a:t>An assembly program contains three kinds of statements:</a:t>
            </a:r>
          </a:p>
          <a:p>
            <a:pPr marL="553682" indent="-457200">
              <a:buClr>
                <a:srgbClr val="996633"/>
              </a:buClr>
              <a:buSzPct val="45000"/>
              <a:buFont typeface="+mj-lt"/>
              <a:buAutoNum type="arabicParenR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Imperative 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Statements</a:t>
            </a:r>
            <a:endParaRPr lang="fi-FI" sz="2400" dirty="0">
              <a:solidFill>
                <a:srgbClr val="FF0000"/>
              </a:solidFill>
              <a:latin typeface="FreeSerif" pitchFamily="16" charset="0"/>
            </a:endParaRPr>
          </a:p>
          <a:p>
            <a:pPr marL="553682" indent="-457200">
              <a:buClr>
                <a:srgbClr val="996633"/>
              </a:buClr>
              <a:buSzPct val="45000"/>
              <a:buFont typeface="+mj-lt"/>
              <a:buAutoNum type="arabicParenR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Declaration Statements</a:t>
            </a:r>
          </a:p>
          <a:p>
            <a:pPr marL="553682" indent="-457200">
              <a:buClr>
                <a:srgbClr val="996633"/>
              </a:buClr>
              <a:buSzPct val="45000"/>
              <a:buFont typeface="+mj-lt"/>
              <a:buAutoNum type="arabicParenR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Assembler 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Directives</a:t>
            </a:r>
          </a:p>
          <a:p>
            <a:pPr marL="96482" indent="0">
              <a:buClr>
                <a:srgbClr val="996633"/>
              </a:buClr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endParaRPr lang="fi-FI" sz="2400" dirty="0">
              <a:latin typeface="FreeSerif" pitchFamily="16" charset="0"/>
            </a:endParaRPr>
          </a:p>
          <a:p>
            <a:pPr marL="96482" indent="0">
              <a:buClr>
                <a:srgbClr val="996633"/>
              </a:buClr>
              <a:buSzPct val="45000"/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>
                <a:latin typeface="FreeSerif" pitchFamily="16" charset="0"/>
              </a:rPr>
              <a:t>Imperative </a:t>
            </a:r>
            <a:r>
              <a:rPr lang="fi-FI" sz="2400" dirty="0" smtClean="0">
                <a:latin typeface="FreeSerif" pitchFamily="16" charset="0"/>
              </a:rPr>
              <a:t>Statements: </a:t>
            </a:r>
            <a:r>
              <a:rPr lang="fi-FI" sz="2400" dirty="0">
                <a:latin typeface="FreeSerif" pitchFamily="16" charset="0"/>
              </a:rPr>
              <a:t>They indicate </a:t>
            </a:r>
            <a:r>
              <a:rPr lang="fi-FI" sz="2400" dirty="0" smtClean="0">
                <a:latin typeface="FreeSerif" pitchFamily="16" charset="0"/>
              </a:rPr>
              <a:t>an action </a:t>
            </a:r>
            <a:r>
              <a:rPr lang="fi-FI" sz="2400" dirty="0">
                <a:latin typeface="FreeSerif" pitchFamily="16" charset="0"/>
              </a:rPr>
              <a:t>to be performed during the execution of an assembled </a:t>
            </a:r>
            <a:r>
              <a:rPr lang="fi-FI" sz="2400" dirty="0" smtClean="0">
                <a:latin typeface="FreeSerif" pitchFamily="16" charset="0"/>
              </a:rPr>
              <a:t>program. Each imperative statement is translated into one machine instruction.</a:t>
            </a:r>
            <a:endParaRPr lang="fi-FI" sz="2400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90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Statements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3960" cy="5562600"/>
          </a:xfrm>
          <a:ln/>
        </p:spPr>
        <p:txBody>
          <a:bodyPr tIns="0">
            <a:normAutofit/>
          </a:bodyPr>
          <a:lstStyle/>
          <a:p>
            <a:pPr marL="390246" indent="-293764"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800" b="1" dirty="0"/>
              <a:t>Declaration </a:t>
            </a:r>
            <a:r>
              <a:rPr lang="fi-FI" sz="2800" b="1" dirty="0" smtClean="0"/>
              <a:t>Statements:  </a:t>
            </a:r>
            <a:r>
              <a:rPr lang="fi-FI" sz="2800" dirty="0" smtClean="0">
                <a:latin typeface="FreeSerif" pitchFamily="16" charset="0"/>
              </a:rPr>
              <a:t>syntax is as follows:</a:t>
            </a:r>
          </a:p>
          <a:p>
            <a:pPr marL="96482" indent="0" algn="ctr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000" dirty="0" smtClean="0">
                <a:solidFill>
                  <a:srgbClr val="FF0000"/>
                </a:solidFill>
                <a:latin typeface="FreeSerif" pitchFamily="16" charset="0"/>
              </a:rPr>
              <a:t>[</a:t>
            </a:r>
            <a:r>
              <a:rPr lang="fi-FI" sz="2000" dirty="0">
                <a:solidFill>
                  <a:srgbClr val="FF0000"/>
                </a:solidFill>
                <a:latin typeface="FreeSerif" pitchFamily="16" charset="0"/>
              </a:rPr>
              <a:t>Label]  DS    &lt;</a:t>
            </a:r>
            <a:r>
              <a:rPr lang="fi-FI" sz="2000" i="1" dirty="0">
                <a:solidFill>
                  <a:srgbClr val="FF0000"/>
                </a:solidFill>
                <a:latin typeface="FreeSerif" pitchFamily="16" charset="0"/>
              </a:rPr>
              <a:t>constant</a:t>
            </a:r>
            <a:r>
              <a:rPr lang="fi-FI" sz="2000" dirty="0" smtClean="0">
                <a:solidFill>
                  <a:srgbClr val="FF0000"/>
                </a:solidFill>
                <a:latin typeface="FreeSerif" pitchFamily="16" charset="0"/>
              </a:rPr>
              <a:t>&gt;</a:t>
            </a:r>
          </a:p>
          <a:p>
            <a:pPr marL="96482" indent="0" algn="ctr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000" dirty="0" smtClean="0">
                <a:solidFill>
                  <a:srgbClr val="FF0000"/>
                </a:solidFill>
                <a:latin typeface="FreeSerif" pitchFamily="16" charset="0"/>
              </a:rPr>
              <a:t>[</a:t>
            </a:r>
            <a:r>
              <a:rPr lang="fi-FI" sz="2000" dirty="0">
                <a:solidFill>
                  <a:srgbClr val="FF0000"/>
                </a:solidFill>
                <a:latin typeface="FreeSerif" pitchFamily="16" charset="0"/>
              </a:rPr>
              <a:t>Label]  DC     '&lt;</a:t>
            </a:r>
            <a:r>
              <a:rPr lang="fi-FI" sz="2000" i="1" dirty="0">
                <a:solidFill>
                  <a:srgbClr val="FF0000"/>
                </a:solidFill>
                <a:latin typeface="FreeSerif" pitchFamily="16" charset="0"/>
              </a:rPr>
              <a:t>value</a:t>
            </a:r>
            <a:r>
              <a:rPr lang="fi-FI" sz="2000" dirty="0">
                <a:solidFill>
                  <a:srgbClr val="FF0000"/>
                </a:solidFill>
                <a:latin typeface="FreeSerif" pitchFamily="16" charset="0"/>
              </a:rPr>
              <a:t>&gt;'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>
                <a:solidFill>
                  <a:srgbClr val="FF0000"/>
                </a:solidFill>
                <a:latin typeface="FreeSerif" pitchFamily="16" charset="0"/>
              </a:rPr>
              <a:t>The DS (declare storage) statement </a:t>
            </a:r>
            <a:r>
              <a:rPr lang="fi-FI" sz="1800" dirty="0">
                <a:latin typeface="FreeSerif" pitchFamily="16" charset="0"/>
              </a:rPr>
              <a:t>reserves memory and associates names with them</a:t>
            </a:r>
            <a:r>
              <a:rPr lang="fi-FI" sz="1800" dirty="0" smtClean="0">
                <a:latin typeface="FreeSerif" pitchFamily="16" charset="0"/>
              </a:rPr>
              <a:t>.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latin typeface="FreeSerif" pitchFamily="16" charset="0"/>
              </a:rPr>
              <a:t>Ex:</a:t>
            </a:r>
            <a:endParaRPr lang="fi-FI" sz="1800" dirty="0">
              <a:latin typeface="FreeSerif" pitchFamily="16" charset="0"/>
            </a:endParaRP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A 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	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DS	   1  ; reserves a memory area of 1 word, associating the name A to it</a:t>
            </a:r>
            <a:endParaRPr lang="fi-FI" sz="1800" dirty="0">
              <a:solidFill>
                <a:srgbClr val="280099"/>
              </a:solidFill>
              <a:latin typeface="FreeSerif" pitchFamily="16" charset="0"/>
            </a:endParaRP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G 	DS    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200 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; reserves a block of 200 words and the name G is associated with the</a:t>
            </a: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                       first word of the block (G+6 etc. to access the other words)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FF0000"/>
                </a:solidFill>
                <a:latin typeface="FreeSerif" pitchFamily="16" charset="0"/>
              </a:rPr>
              <a:t>The </a:t>
            </a:r>
            <a:r>
              <a:rPr lang="fi-FI" sz="1800" dirty="0">
                <a:solidFill>
                  <a:srgbClr val="FF0000"/>
                </a:solidFill>
                <a:latin typeface="FreeSerif" pitchFamily="16" charset="0"/>
              </a:rPr>
              <a:t>DC (declare constant) statement </a:t>
            </a:r>
            <a:r>
              <a:rPr lang="fi-FI" sz="1800" dirty="0">
                <a:latin typeface="FreeSerif" pitchFamily="16" charset="0"/>
              </a:rPr>
              <a:t>constructs memory words containing constants</a:t>
            </a:r>
            <a:r>
              <a:rPr lang="fi-FI" sz="1800" dirty="0" smtClean="0">
                <a:latin typeface="FreeSerif" pitchFamily="16" charset="0"/>
              </a:rPr>
              <a:t>.</a:t>
            </a:r>
          </a:p>
          <a:p>
            <a:pPr marL="390246" indent="-293764">
              <a:buClr>
                <a:srgbClr val="996633"/>
              </a:buClr>
              <a:buSzPct val="45000"/>
              <a:buFont typeface="Wingdings" charset="2"/>
              <a:buChar char=""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latin typeface="FreeSerif" pitchFamily="16" charset="0"/>
              </a:rPr>
              <a:t>Ex:</a:t>
            </a:r>
            <a:endParaRPr lang="fi-FI" sz="1800" dirty="0">
              <a:latin typeface="FreeSerif" pitchFamily="16" charset="0"/>
            </a:endParaRPr>
          </a:p>
          <a:p>
            <a:pPr marL="390246" indent="-293764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ONE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	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DC</a:t>
            </a:r>
            <a:r>
              <a:rPr lang="fi-FI" sz="1800" dirty="0">
                <a:solidFill>
                  <a:srgbClr val="280099"/>
                </a:solidFill>
                <a:latin typeface="FreeSerif" pitchFamily="16" charset="0"/>
              </a:rPr>
              <a:t>	</a:t>
            </a:r>
            <a:r>
              <a:rPr lang="fi-FI" sz="1800" dirty="0" smtClean="0">
                <a:solidFill>
                  <a:srgbClr val="280099"/>
                </a:solidFill>
                <a:latin typeface="FreeSerif" pitchFamily="16" charset="0"/>
              </a:rPr>
              <a:t>	'1’ ; associates name one with a memory word containing value 1</a:t>
            </a:r>
            <a:endParaRPr lang="fi-FI" sz="1800" dirty="0">
              <a:solidFill>
                <a:srgbClr val="280099"/>
              </a:solidFill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5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8160" cy="1062832"/>
          </a:xfrm>
          <a:ln/>
        </p:spPr>
        <p:txBody>
          <a:bodyPr tIns="35268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</a:t>
            </a:r>
            <a:r>
              <a:rPr lang="fi-FI" dirty="0" smtClean="0"/>
              <a:t>Statements</a:t>
            </a:r>
            <a:endParaRPr lang="fi-FI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444307"/>
          </a:xfrm>
          <a:ln/>
        </p:spPr>
        <p:txBody>
          <a:bodyPr tIns="0">
            <a:normAutofit/>
          </a:bodyPr>
          <a:lstStyle/>
          <a:p>
            <a:pPr marL="0" indent="0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800" b="1" dirty="0"/>
              <a:t>Use of Constants</a:t>
            </a:r>
            <a:endParaRPr lang="fi-FI" sz="2800" b="1" dirty="0" smtClean="0">
              <a:latin typeface="FreeSerif" pitchFamily="16" charset="0"/>
            </a:endParaRP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The </a:t>
            </a:r>
            <a:r>
              <a:rPr lang="fi-FI" sz="2400" dirty="0">
                <a:latin typeface="FreeSerif" pitchFamily="16" charset="0"/>
              </a:rPr>
              <a:t>DC statement does not really implement </a:t>
            </a:r>
            <a:r>
              <a:rPr lang="fi-FI" sz="2400" dirty="0" smtClean="0">
                <a:latin typeface="FreeSerif" pitchFamily="16" charset="0"/>
              </a:rPr>
              <a:t>constants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 </a:t>
            </a:r>
            <a:r>
              <a:rPr lang="fi-FI" sz="2400" dirty="0">
                <a:latin typeface="FreeSerif" pitchFamily="16" charset="0"/>
              </a:rPr>
              <a:t>it just initializes memory words </a:t>
            </a:r>
            <a:r>
              <a:rPr lang="fi-FI" sz="2400" dirty="0" smtClean="0">
                <a:latin typeface="FreeSerif" pitchFamily="16" charset="0"/>
              </a:rPr>
              <a:t>to </a:t>
            </a:r>
            <a:r>
              <a:rPr lang="fi-FI" sz="2400" dirty="0">
                <a:latin typeface="FreeSerif" pitchFamily="16" charset="0"/>
              </a:rPr>
              <a:t>given values. </a:t>
            </a:r>
            <a:endParaRPr lang="fi-FI" sz="2400" dirty="0" smtClean="0">
              <a:latin typeface="FreeSerif" pitchFamily="16" charset="0"/>
            </a:endParaRP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The values are </a:t>
            </a:r>
            <a:r>
              <a:rPr lang="fi-FI" sz="2400" dirty="0">
                <a:latin typeface="FreeSerif" pitchFamily="16" charset="0"/>
              </a:rPr>
              <a:t>not protected </a:t>
            </a:r>
            <a:r>
              <a:rPr lang="fi-FI" sz="2400" dirty="0" smtClean="0">
                <a:latin typeface="FreeSerif" pitchFamily="16" charset="0"/>
              </a:rPr>
              <a:t>by the assembler and </a:t>
            </a:r>
            <a:r>
              <a:rPr lang="fi-FI" sz="2400" dirty="0">
                <a:latin typeface="FreeSerif" pitchFamily="16" charset="0"/>
              </a:rPr>
              <a:t>can be changed by moving a new value into the memory word</a:t>
            </a:r>
            <a:r>
              <a:rPr lang="fi-FI" sz="2400" dirty="0" smtClean="0">
                <a:latin typeface="FreeSerif" pitchFamily="16" charset="0"/>
              </a:rPr>
              <a:t>.</a:t>
            </a:r>
          </a:p>
          <a:p>
            <a:pPr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latin typeface="FreeSerif" pitchFamily="16" charset="0"/>
              </a:rPr>
              <a:t>In </a:t>
            </a:r>
            <a:r>
              <a:rPr lang="fi-FI" sz="2400" dirty="0">
                <a:latin typeface="FreeSerif" pitchFamily="16" charset="0"/>
              </a:rPr>
              <a:t>the above example, the value of ONE can be changed by executing an instruction</a:t>
            </a:r>
            <a:endParaRPr lang="fi-FI" sz="2400" dirty="0">
              <a:solidFill>
                <a:srgbClr val="FF0000"/>
              </a:solidFill>
              <a:latin typeface="FreeSerif" pitchFamily="16" charset="0"/>
            </a:endParaRPr>
          </a:p>
          <a:p>
            <a:pPr marL="0" indent="0">
              <a:spcAft>
                <a:spcPts val="771"/>
              </a:spcAft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</a:tabLst>
            </a:pP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				MOVEM</a:t>
            </a: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	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	BREG,</a:t>
            </a:r>
            <a:r>
              <a:rPr lang="fi-FI" sz="2400" dirty="0">
                <a:solidFill>
                  <a:srgbClr val="FF0000"/>
                </a:solidFill>
                <a:latin typeface="FreeSerif" pitchFamily="16" charset="0"/>
              </a:rPr>
              <a:t>	</a:t>
            </a:r>
            <a:r>
              <a:rPr lang="fi-FI" sz="2400" dirty="0" smtClean="0">
                <a:solidFill>
                  <a:srgbClr val="FF0000"/>
                </a:solidFill>
                <a:latin typeface="FreeSerif" pitchFamily="16" charset="0"/>
              </a:rPr>
              <a:t>ONE</a:t>
            </a:r>
            <a:endParaRPr lang="fi-FI" sz="2400" dirty="0">
              <a:solidFill>
                <a:srgbClr val="FF0000"/>
              </a:solidFill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51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6720" cy="1061392"/>
          </a:xfrm>
          <a:ln/>
        </p:spPr>
        <p:txBody>
          <a:bodyPr/>
          <a:lstStyle/>
          <a:p>
            <a:r>
              <a:rPr lang="fi-FI" dirty="0"/>
              <a:t>Assembly Language Statements</a:t>
            </a:r>
            <a:endParaRPr lang="en-US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687520" cy="4524955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800" b="1" dirty="0"/>
              <a:t>Use of Constants</a:t>
            </a:r>
            <a:endParaRPr lang="en-IN" sz="2800" b="1" dirty="0" smtClean="0">
              <a:latin typeface="FreeSerif" pitchFamily="16" charset="0"/>
            </a:endParaRPr>
          </a:p>
          <a:p>
            <a:r>
              <a:rPr lang="en-IN" sz="2400" dirty="0" smtClean="0">
                <a:latin typeface="FreeSerif" pitchFamily="16" charset="0"/>
              </a:rPr>
              <a:t>An </a:t>
            </a:r>
            <a:r>
              <a:rPr lang="en-IN" sz="2400" dirty="0">
                <a:latin typeface="FreeSerif" pitchFamily="16" charset="0"/>
              </a:rPr>
              <a:t>Assembly Program can use constants just like HLL, in two ways – as immediate operands, and as literals.</a:t>
            </a:r>
          </a:p>
          <a:p>
            <a:pPr>
              <a:buFont typeface="Times New Roman" pitchFamily="16" charset="0"/>
              <a:buChar char="•"/>
            </a:pPr>
            <a:endParaRPr lang="en-IN" sz="2400" dirty="0" smtClean="0">
              <a:latin typeface="FreeSerif" pitchFamily="16" charset="0"/>
            </a:endParaRPr>
          </a:p>
          <a:p>
            <a:pPr>
              <a:buFont typeface="Times New Roman" pitchFamily="16" charset="0"/>
              <a:buChar char="•"/>
            </a:pPr>
            <a:r>
              <a:rPr lang="en-IN" sz="2400" dirty="0" smtClean="0">
                <a:latin typeface="FreeSerif" pitchFamily="16" charset="0"/>
              </a:rPr>
              <a:t>1) Immediate </a:t>
            </a:r>
            <a:r>
              <a:rPr lang="en-IN" sz="2400" dirty="0">
                <a:latin typeface="FreeSerif" pitchFamily="16" charset="0"/>
              </a:rPr>
              <a:t>operands can be used in an assembly statement only if the architecture of the target machine includes the necessary features.</a:t>
            </a:r>
          </a:p>
          <a:p>
            <a:pPr lvl="1"/>
            <a:r>
              <a:rPr lang="en-IN" sz="2000" dirty="0" smtClean="0">
                <a:latin typeface="FreeSerif" pitchFamily="16" charset="0"/>
              </a:rPr>
              <a:t>Ex:  </a:t>
            </a:r>
            <a:r>
              <a:rPr lang="en-IN" sz="2000" dirty="0">
                <a:solidFill>
                  <a:srgbClr val="FF0000"/>
                </a:solidFill>
                <a:latin typeface="FreeSerif" pitchFamily="16" charset="0"/>
              </a:rPr>
              <a:t>ADD	AREG,5</a:t>
            </a:r>
          </a:p>
          <a:p>
            <a:pPr lvl="1"/>
            <a:endParaRPr lang="en-IN" sz="2000" dirty="0" smtClean="0">
              <a:latin typeface="FreeSerif" pitchFamily="16" charset="0"/>
            </a:endParaRPr>
          </a:p>
          <a:p>
            <a:pPr lvl="1"/>
            <a:r>
              <a:rPr lang="en-IN" sz="2000" dirty="0" smtClean="0">
                <a:latin typeface="FreeSerif" pitchFamily="16" charset="0"/>
              </a:rPr>
              <a:t>This </a:t>
            </a:r>
            <a:r>
              <a:rPr lang="en-IN" sz="2000" dirty="0">
                <a:latin typeface="FreeSerif" pitchFamily="16" charset="0"/>
              </a:rPr>
              <a:t>is translated into an instruction from two operands – AREG and the value '5' as an immediate </a:t>
            </a:r>
            <a:r>
              <a:rPr lang="en-IN" sz="2000" dirty="0" smtClean="0">
                <a:latin typeface="FreeSerif" pitchFamily="16" charset="0"/>
              </a:rPr>
              <a:t>operand</a:t>
            </a:r>
            <a:endParaRPr lang="en-IN" sz="2000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26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6720" cy="1061392"/>
          </a:xfrm>
          <a:ln/>
        </p:spPr>
        <p:txBody>
          <a:bodyPr/>
          <a:lstStyle/>
          <a:p>
            <a:r>
              <a:rPr lang="fi-FI" dirty="0"/>
              <a:t>Assembly Language Statements</a:t>
            </a: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6720" cy="4872671"/>
          </a:xfrm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2800" b="1" dirty="0"/>
              <a:t>Use of Constants</a:t>
            </a:r>
            <a:endParaRPr lang="en-IN" sz="2800" b="1" dirty="0" smtClean="0">
              <a:latin typeface="FreeSerif" pitchFamily="16" charset="0"/>
            </a:endParaRPr>
          </a:p>
          <a:p>
            <a:r>
              <a:rPr lang="en-IN" sz="2400" dirty="0" smtClean="0">
                <a:latin typeface="FreeSerif" pitchFamily="16" charset="0"/>
              </a:rPr>
              <a:t>2) A </a:t>
            </a:r>
            <a:r>
              <a:rPr lang="en-IN" sz="2400" i="1" dirty="0">
                <a:solidFill>
                  <a:srgbClr val="FF0000"/>
                </a:solidFill>
                <a:latin typeface="FreeSerif" pitchFamily="16" charset="0"/>
              </a:rPr>
              <a:t>literal</a:t>
            </a:r>
            <a:r>
              <a:rPr lang="en-IN" sz="2400" dirty="0">
                <a:solidFill>
                  <a:srgbClr val="FF0000"/>
                </a:solidFill>
                <a:latin typeface="FreeSerif" pitchFamily="16" charset="0"/>
              </a:rPr>
              <a:t> </a:t>
            </a:r>
            <a:r>
              <a:rPr lang="en-IN" sz="2400" dirty="0">
                <a:latin typeface="FreeSerif" pitchFamily="16" charset="0"/>
              </a:rPr>
              <a:t>is an operand with the syntax = '&lt;value&gt;'.</a:t>
            </a:r>
          </a:p>
          <a:p>
            <a:pPr>
              <a:buFont typeface="Times New Roman" pitchFamily="16" charset="0"/>
              <a:buChar char="•"/>
            </a:pPr>
            <a:r>
              <a:rPr lang="en-IN" sz="2400" dirty="0">
                <a:latin typeface="FreeSerif" pitchFamily="16" charset="0"/>
              </a:rPr>
              <a:t>It differs from a constant because its location cannot be specified in the assembly program. </a:t>
            </a:r>
          </a:p>
          <a:p>
            <a:pPr>
              <a:buFont typeface="Times New Roman" pitchFamily="16" charset="0"/>
              <a:buChar char="•"/>
            </a:pPr>
            <a:r>
              <a:rPr lang="en-IN" sz="2400" dirty="0">
                <a:latin typeface="FreeSerif" pitchFamily="16" charset="0"/>
              </a:rPr>
              <a:t>Its value does not change during the execution of the program.</a:t>
            </a:r>
          </a:p>
          <a:p>
            <a:pPr>
              <a:buFont typeface="Times New Roman" pitchFamily="16" charset="0"/>
              <a:buChar char="•"/>
            </a:pPr>
            <a:r>
              <a:rPr lang="en-IN" sz="2400" dirty="0">
                <a:latin typeface="FreeSerif" pitchFamily="16" charset="0"/>
              </a:rPr>
              <a:t>It differs from an immediate operand because no architectural </a:t>
            </a:r>
            <a:r>
              <a:rPr lang="en-IN" sz="2400" dirty="0" smtClean="0">
                <a:latin typeface="FreeSerif" pitchFamily="16" charset="0"/>
              </a:rPr>
              <a:t>provision </a:t>
            </a:r>
            <a:r>
              <a:rPr lang="en-IN" sz="2400" dirty="0">
                <a:latin typeface="FreeSerif" pitchFamily="16" charset="0"/>
              </a:rPr>
              <a:t>is needed to support its use</a:t>
            </a:r>
            <a:r>
              <a:rPr lang="en-IN" sz="2400" dirty="0" smtClean="0">
                <a:latin typeface="FreeSerif" pitchFamily="16" charset="0"/>
              </a:rPr>
              <a:t>.</a:t>
            </a:r>
          </a:p>
          <a:p>
            <a:pPr>
              <a:buFont typeface="Times New Roman" pitchFamily="16" charset="0"/>
              <a:buChar char="•"/>
            </a:pPr>
            <a:endParaRPr lang="en-IN" sz="2400" dirty="0">
              <a:latin typeface="FreeSerif" pitchFamily="16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FreeSerif" pitchFamily="16" charset="0"/>
              </a:rPr>
              <a:t>ADD	AREG, =‘5’  </a:t>
            </a:r>
            <a:r>
              <a:rPr lang="en-IN" sz="2400" dirty="0" smtClean="0">
                <a:solidFill>
                  <a:srgbClr val="FF0000"/>
                </a:solidFill>
                <a:latin typeface="FreeSerif" pitchFamily="16" charset="0"/>
                <a:sym typeface="Wingdings" pitchFamily="2" charset="2"/>
              </a:rPr>
              <a:t>  	ADD	AREG, FIVE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FreeSerif" pitchFamily="16" charset="0"/>
                <a:sym typeface="Wingdings" pitchFamily="2" charset="2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FreeSerif" pitchFamily="16" charset="0"/>
                <a:sym typeface="Wingdings" pitchFamily="2" charset="2"/>
              </a:rPr>
              <a:t>			FIVE	DC	‘5’</a:t>
            </a:r>
          </a:p>
          <a:p>
            <a:pPr marL="0" indent="0">
              <a:buNone/>
            </a:pPr>
            <a:r>
              <a:rPr lang="en-IN" sz="2400" dirty="0" smtClean="0">
                <a:latin typeface="FreeSerif" pitchFamily="16" charset="0"/>
                <a:sym typeface="Wingdings" pitchFamily="2" charset="2"/>
              </a:rPr>
              <a:t>Use of literals              vs.     Use of DC  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61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40324"/>
            <a:ext cx="8226720" cy="1061392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fi-FI" dirty="0"/>
              <a:t>Assembly Language Statements</a:t>
            </a:r>
            <a:endParaRPr lang="en-IN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143001"/>
            <a:ext cx="8535119" cy="5486400"/>
          </a:xfrm>
          <a:ln/>
        </p:spPr>
        <p:txBody>
          <a:bodyPr>
            <a:normAutofit fontScale="70000" lnSpcReduction="20000"/>
          </a:bodyPr>
          <a:lstStyle/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3400" b="1" dirty="0"/>
              <a:t>Assembler </a:t>
            </a:r>
            <a:r>
              <a:rPr lang="en-IN" sz="3400" b="1" dirty="0" smtClean="0"/>
              <a:t>Directive</a:t>
            </a:r>
            <a:endParaRPr lang="en-IN" sz="3400" b="1" dirty="0" smtClean="0">
              <a:latin typeface="FreeSerif" pitchFamily="16" charset="0"/>
            </a:endParaRP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Assembler directives instruct the assembler to perform certain actions during the assembly of a program.</a:t>
            </a: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 smtClean="0">
              <a:latin typeface="FreeSerif" pitchFamily="16" charset="0"/>
            </a:endParaRP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Some assembler directives are described in the following:</a:t>
            </a:r>
          </a:p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solidFill>
                  <a:srgbClr val="280099"/>
                </a:solidFill>
                <a:latin typeface="FreeSerif" pitchFamily="16" charset="0"/>
              </a:rPr>
              <a:t>                     1) </a:t>
            </a:r>
            <a:r>
              <a:rPr lang="en-IN" dirty="0" smtClean="0">
                <a:solidFill>
                  <a:srgbClr val="FF0000"/>
                </a:solidFill>
                <a:latin typeface="FreeSerif" pitchFamily="16" charset="0"/>
              </a:rPr>
              <a:t>START	&lt;</a:t>
            </a:r>
            <a:r>
              <a:rPr lang="en-IN" i="1" dirty="0" smtClean="0">
                <a:solidFill>
                  <a:srgbClr val="FF0000"/>
                </a:solidFill>
                <a:latin typeface="FreeSerif" pitchFamily="16" charset="0"/>
              </a:rPr>
              <a:t>constant</a:t>
            </a:r>
            <a:r>
              <a:rPr lang="en-IN" dirty="0" smtClean="0">
                <a:solidFill>
                  <a:srgbClr val="FF0000"/>
                </a:solidFill>
                <a:latin typeface="FreeSerif" pitchFamily="16" charset="0"/>
              </a:rPr>
              <a:t>&gt;      </a:t>
            </a: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This directive indicates that the first word of the target program generated by the assembler should be placed in the memory word having address &lt;</a:t>
            </a:r>
            <a:r>
              <a:rPr lang="en-IN" i="1" dirty="0" smtClean="0">
                <a:latin typeface="FreeSerif" pitchFamily="16" charset="0"/>
              </a:rPr>
              <a:t>constant</a:t>
            </a:r>
            <a:r>
              <a:rPr lang="en-IN" dirty="0" smtClean="0">
                <a:latin typeface="FreeSerif" pitchFamily="16" charset="0"/>
              </a:rPr>
              <a:t>&gt;.</a:t>
            </a:r>
          </a:p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 smtClean="0">
              <a:latin typeface="FreeSerif" pitchFamily="16" charset="0"/>
            </a:endParaRPr>
          </a:p>
          <a:p>
            <a:pPr marL="1441" indent="0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solidFill>
                  <a:srgbClr val="FF0000"/>
                </a:solidFill>
                <a:latin typeface="FreeSerif" pitchFamily="16" charset="0"/>
              </a:rPr>
              <a:t>                    2) END    [&lt;operand spec&gt;]</a:t>
            </a:r>
          </a:p>
          <a:p>
            <a:pPr marL="458641" indent="-457200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dirty="0" smtClean="0">
                <a:latin typeface="FreeSerif" pitchFamily="16" charset="0"/>
              </a:rPr>
              <a:t>This directive indicates the end of the of the source program. The optional &lt;operand spec&gt; indicates the address of the instruction where the execution of the program should begin.                                      </a:t>
            </a:r>
          </a:p>
          <a:p>
            <a:pPr marL="2072191" lvl="2" indent="-411846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>
              <a:latin typeface="FreeSerif" pitchFamily="16" charset="0"/>
            </a:endParaRPr>
          </a:p>
          <a:p>
            <a:pPr marL="2072191" lvl="2" indent="-411846"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53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>
                <a:solidFill>
                  <a:srgbClr val="003399"/>
                </a:solidFill>
              </a:rPr>
              <a:t>Assembler: Definition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81000" y="2514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Translating source code written in assembly language to object </a:t>
            </a:r>
            <a:r>
              <a:rPr lang="en-US" sz="3200" dirty="0" smtClean="0">
                <a:latin typeface="Times New Roman" pitchFamily="18" charset="0"/>
              </a:rPr>
              <a:t>code.</a:t>
            </a: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19600"/>
            <a:ext cx="7504113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24801" y="5761"/>
            <a:ext cx="8226720" cy="113051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IN" sz="3200" dirty="0"/>
              <a:t>Advantages of Assembly </a:t>
            </a:r>
            <a:r>
              <a:rPr lang="en-IN" sz="3200" dirty="0" smtClean="0"/>
              <a:t>Language 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143001"/>
            <a:ext cx="8226720" cy="5552264"/>
          </a:xfrm>
          <a:ln/>
        </p:spPr>
        <p:txBody>
          <a:bodyPr>
            <a:noAutofit/>
          </a:bodyPr>
          <a:lstStyle/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>
                <a:latin typeface="FreeSerif" pitchFamily="16" charset="0"/>
              </a:rPr>
              <a:t>The primary advantages of assembly language programming over machine language programming are due to the </a:t>
            </a:r>
            <a:r>
              <a:rPr lang="en-IN" sz="2400" dirty="0">
                <a:solidFill>
                  <a:srgbClr val="FF0000"/>
                </a:solidFill>
                <a:latin typeface="FreeSerif" pitchFamily="16" charset="0"/>
              </a:rPr>
              <a:t>use of symbolic operand specifications</a:t>
            </a:r>
            <a:r>
              <a:rPr lang="en-IN" sz="2400" dirty="0" smtClean="0">
                <a:latin typeface="FreeSerif" pitchFamily="16" charset="0"/>
              </a:rPr>
              <a:t>.</a:t>
            </a:r>
          </a:p>
          <a:p>
            <a:pPr marL="620650" indent="-619209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 smtClean="0"/>
              <a:t>             (in comparison to machine language program)</a:t>
            </a:r>
            <a:endParaRPr lang="en-IN" sz="2400" dirty="0" smtClean="0">
              <a:latin typeface="FreeSerif" pitchFamily="16" charset="0"/>
            </a:endParaRPr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endParaRPr lang="en-IN" sz="2400" dirty="0" smtClean="0">
              <a:latin typeface="FreeSerif" pitchFamily="16" charset="0"/>
            </a:endParaRPr>
          </a:p>
          <a:p>
            <a:pPr marL="620650" indent="-619209">
              <a:buFont typeface="Times New Roman" pitchFamily="16" charset="0"/>
              <a:buChar char="•"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 smtClean="0">
                <a:latin typeface="FreeSerif" pitchFamily="16" charset="0"/>
              </a:rPr>
              <a:t>Assembly language programming holds an edge over HLL programming in situations where it is desirable to use architectural features of a computer.</a:t>
            </a:r>
          </a:p>
          <a:p>
            <a:pPr marL="620650" indent="-619209">
              <a:buNone/>
              <a:tabLst>
                <a:tab pos="620650" algn="l"/>
                <a:tab pos="715691" algn="l"/>
                <a:tab pos="1123217" algn="l"/>
                <a:tab pos="1530743" algn="l"/>
                <a:tab pos="1938269" algn="l"/>
                <a:tab pos="2345795" algn="l"/>
                <a:tab pos="2753321" algn="l"/>
                <a:tab pos="3160847" algn="l"/>
                <a:tab pos="3568373" algn="l"/>
                <a:tab pos="3975899" algn="l"/>
                <a:tab pos="4383425" algn="l"/>
                <a:tab pos="4790951" algn="l"/>
                <a:tab pos="5198477" algn="l"/>
                <a:tab pos="5606003" algn="l"/>
                <a:tab pos="6013529" algn="l"/>
                <a:tab pos="6421055" algn="l"/>
                <a:tab pos="6828581" algn="l"/>
                <a:tab pos="7236107" algn="l"/>
                <a:tab pos="7643633" algn="l"/>
                <a:tab pos="8051159" algn="l"/>
                <a:tab pos="8458685" algn="l"/>
              </a:tabLst>
            </a:pPr>
            <a:r>
              <a:rPr lang="en-IN" sz="2400" dirty="0" smtClean="0">
                <a:latin typeface="FreeSerif" pitchFamily="16" charset="0"/>
              </a:rPr>
              <a:t>         </a:t>
            </a:r>
            <a:r>
              <a:rPr lang="en-IN" sz="2400" dirty="0" smtClean="0"/>
              <a:t>(in comparison to high level language program)</a:t>
            </a:r>
            <a:endParaRPr lang="en-IN" sz="2400" dirty="0">
              <a:latin typeface="Free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55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Language processing = analysis of source program + synthesis of target program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Analysis of source program </a:t>
            </a:r>
            <a:r>
              <a:rPr lang="en-US" dirty="0" smtClean="0"/>
              <a:t>is specification of the source program</a:t>
            </a:r>
          </a:p>
          <a:p>
            <a:pPr lvl="1"/>
            <a:r>
              <a:rPr lang="en-US" dirty="0" smtClean="0"/>
              <a:t>Lexical rules: formation of valid lexical units(tokens) in the source language</a:t>
            </a:r>
          </a:p>
          <a:p>
            <a:pPr lvl="1"/>
            <a:r>
              <a:rPr lang="en-US" dirty="0" smtClean="0"/>
              <a:t>Syntax rules : formation of valid statements in the source language</a:t>
            </a:r>
          </a:p>
          <a:p>
            <a:pPr lvl="1"/>
            <a:r>
              <a:rPr lang="en-US" dirty="0" smtClean="0"/>
              <a:t>Semantic rules: associate meaning with valid statements of the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Fundamentals of 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Synthesis of target program </a:t>
            </a:r>
            <a:r>
              <a:rPr lang="en-US" dirty="0" smtClean="0"/>
              <a:t>is construction of target language statements</a:t>
            </a:r>
          </a:p>
          <a:p>
            <a:pPr lvl="1"/>
            <a:r>
              <a:rPr lang="en-US" dirty="0" smtClean="0"/>
              <a:t>Memory allocation : generation of data structures in the target program</a:t>
            </a:r>
          </a:p>
          <a:p>
            <a:pPr lvl="1"/>
            <a:r>
              <a:rPr lang="en-US" dirty="0" smtClean="0"/>
              <a:t>Code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two phases in specifying an assembler: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Analysis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Synthesis Phase(the fundamental information requirements will arise in this phase)</a:t>
            </a:r>
            <a:endParaRPr lang="en-US" sz="2800" dirty="0"/>
          </a:p>
        </p:txBody>
      </p:sp>
      <p:sp>
        <p:nvSpPr>
          <p:cNvPr id="4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simple Assembly 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simple Assembly Scheme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154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Design Specification of </a:t>
            </a:r>
            <a:r>
              <a:rPr lang="en-US" b="1" dirty="0" smtClean="0"/>
              <a:t>an assembler </a:t>
            </a:r>
          </a:p>
          <a:p>
            <a:pPr>
              <a:buNone/>
            </a:pPr>
            <a:r>
              <a:rPr lang="en-US" sz="2800" b="1" dirty="0" smtClean="0"/>
              <a:t>    </a:t>
            </a:r>
            <a:r>
              <a:rPr lang="en-US" sz="2800" dirty="0" smtClean="0"/>
              <a:t>There are four steps involved to design the specification of an assembler:</a:t>
            </a:r>
          </a:p>
          <a:p>
            <a:r>
              <a:rPr lang="en-US" sz="2800" dirty="0" smtClean="0"/>
              <a:t>Identify information necessary to perform a task.</a:t>
            </a:r>
          </a:p>
          <a:p>
            <a:r>
              <a:rPr lang="en-US" sz="2800" dirty="0" smtClean="0"/>
              <a:t>Design a suitable data structure to record info.</a:t>
            </a:r>
          </a:p>
          <a:p>
            <a:r>
              <a:rPr lang="en-US" sz="2800" dirty="0" smtClean="0"/>
              <a:t>Determine processing necessary to obtain and maintain the info.</a:t>
            </a:r>
          </a:p>
          <a:p>
            <a:r>
              <a:rPr lang="en-US" sz="2800" dirty="0" smtClean="0"/>
              <a:t>Determine processing necessary to perform the task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93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Phase: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Consider the following statement: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MOVER BREG, ONE</a:t>
            </a:r>
          </a:p>
          <a:p>
            <a:pPr>
              <a:buNone/>
            </a:pPr>
            <a:r>
              <a:rPr lang="en-US" sz="2800" dirty="0" smtClean="0"/>
              <a:t>The following info is needed to synthesize machine instruction for this stmt: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Address of the memory word with which name </a:t>
            </a:r>
            <a:r>
              <a:rPr lang="en-US" sz="2800" b="1" dirty="0" smtClean="0">
                <a:solidFill>
                  <a:srgbClr val="FF0000"/>
                </a:solidFill>
              </a:rPr>
              <a:t>ONE</a:t>
            </a:r>
            <a:r>
              <a:rPr lang="en-US" sz="2800" dirty="0" smtClean="0">
                <a:solidFill>
                  <a:srgbClr val="FF0000"/>
                </a:solidFill>
              </a:rPr>
              <a:t> is associated </a:t>
            </a:r>
            <a:r>
              <a:rPr lang="en-US" sz="2800" dirty="0" smtClean="0"/>
              <a:t>[depends on the source program, hence made available by the Analysis phase].</a:t>
            </a:r>
          </a:p>
          <a:p>
            <a:pPr marL="514350" indent="-514350">
              <a:buFont typeface="+mj-lt"/>
              <a:buAutoNum type="arabicPeriod"/>
            </a:pPr>
            <a:endParaRPr lang="en-US" sz="21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Machine operation code corresponding to </a:t>
            </a:r>
            <a:r>
              <a:rPr lang="en-US" sz="2800" b="1" dirty="0" smtClean="0">
                <a:solidFill>
                  <a:srgbClr val="FF0000"/>
                </a:solidFill>
              </a:rPr>
              <a:t>MOVER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[does not depend on the source program but depends on the assembly language, hence synthesis phase can determine this information for itself] </a:t>
            </a:r>
          </a:p>
          <a:p>
            <a:pPr marL="514350" indent="-514350">
              <a:buNone/>
            </a:pPr>
            <a:r>
              <a:rPr lang="en-US" sz="2800" i="1" dirty="0" smtClean="0"/>
              <a:t>Note: </a:t>
            </a:r>
            <a:r>
              <a:rPr lang="en-US" sz="2800" dirty="0" smtClean="0"/>
              <a:t>Based on above discussion, the two data structures required during the synthesis phase are described next</a:t>
            </a:r>
            <a:endParaRPr 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12115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in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Symbol Table     </a:t>
            </a:r>
            <a:r>
              <a:rPr lang="en-US" sz="2600" i="1" dirty="0" smtClean="0"/>
              <a:t>--built by the analysis phase</a:t>
            </a:r>
          </a:p>
          <a:p>
            <a:pPr lvl="1"/>
            <a:r>
              <a:rPr lang="en-US" sz="2600" dirty="0" smtClean="0"/>
              <a:t>The two primary fields are name and address  of the symbol used to specify a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Mnemonics Table   </a:t>
            </a:r>
            <a:r>
              <a:rPr lang="en-US" sz="2400" i="1" dirty="0" smtClean="0"/>
              <a:t>--already present 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- </a:t>
            </a:r>
            <a:r>
              <a:rPr lang="en-US" sz="2400" dirty="0" smtClean="0"/>
              <a:t>T</a:t>
            </a:r>
            <a:r>
              <a:rPr lang="en-US" sz="2800" dirty="0" smtClean="0"/>
              <a:t>he two primary fields are </a:t>
            </a:r>
            <a:r>
              <a:rPr lang="en-US" sz="2800" i="1" dirty="0" smtClean="0"/>
              <a:t>mnemonic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opcode</a:t>
            </a:r>
            <a:r>
              <a:rPr lang="en-US" sz="2800" i="1" dirty="0" smtClean="0"/>
              <a:t>, </a:t>
            </a:r>
            <a:r>
              <a:rPr lang="en-US" sz="2800" dirty="0" smtClean="0"/>
              <a:t>along with </a:t>
            </a:r>
            <a:r>
              <a:rPr lang="en-US" sz="2800" i="1" dirty="0" smtClean="0"/>
              <a:t>length.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b="1" dirty="0"/>
              <a:t>Synthesis phase uses these tables to obtain</a:t>
            </a:r>
            <a:endParaRPr lang="en-US" b="1" i="1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machine address with which a name is associated.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machine op code corresponding  to a mnemonic.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tables have to be searched with the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Symbol name and the mnemonic as keys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sz="2400" i="1" dirty="0" smtClean="0"/>
              <a:t>             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9913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Primary function of the Analysis phase is to build the symbol table.</a:t>
            </a:r>
          </a:p>
          <a:p>
            <a:pPr lvl="1"/>
            <a:r>
              <a:rPr lang="en-US" sz="2400" dirty="0" smtClean="0"/>
              <a:t>It must determine the addresses with which the symbolic names used in a program are associated</a:t>
            </a:r>
          </a:p>
          <a:p>
            <a:pPr lvl="1"/>
            <a:r>
              <a:rPr lang="en-US" sz="2400" dirty="0" smtClean="0"/>
              <a:t>It is possible to determine some addresses directly like the address of first instruction in the program (</a:t>
            </a:r>
            <a:r>
              <a:rPr lang="en-US" sz="2400" dirty="0" err="1" smtClean="0"/>
              <a:t>ie.,start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 Other addresses must be inferred</a:t>
            </a:r>
          </a:p>
          <a:p>
            <a:pPr lvl="1"/>
            <a:r>
              <a:rPr lang="en-US" sz="2400" dirty="0" smtClean="0"/>
              <a:t>To determine the addresses of the symbolic names we need to fix the addresses of all program elements preceding it </a:t>
            </a:r>
            <a:r>
              <a:rPr lang="en-US" sz="2400" dirty="0"/>
              <a:t>through </a:t>
            </a:r>
            <a:r>
              <a:rPr lang="en-US" sz="2400" i="1" dirty="0">
                <a:solidFill>
                  <a:srgbClr val="FF0000"/>
                </a:solidFill>
              </a:rPr>
              <a:t>Memory </a:t>
            </a:r>
            <a:r>
              <a:rPr lang="en-US" sz="2400" i="1" dirty="0" smtClean="0">
                <a:solidFill>
                  <a:srgbClr val="FF0000"/>
                </a:solidFill>
              </a:rPr>
              <a:t>Allocation</a:t>
            </a:r>
            <a:r>
              <a:rPr lang="en-US" sz="2400" dirty="0" smtClean="0"/>
              <a:t>. </a:t>
            </a:r>
          </a:p>
          <a:p>
            <a:r>
              <a:rPr lang="en-US" dirty="0" smtClean="0"/>
              <a:t>To implement </a:t>
            </a:r>
            <a:r>
              <a:rPr lang="en-US" i="1" dirty="0" smtClean="0"/>
              <a:t>memory allocation </a:t>
            </a:r>
            <a:r>
              <a:rPr lang="en-US" dirty="0" smtClean="0"/>
              <a:t>a data structure called </a:t>
            </a:r>
            <a:r>
              <a:rPr lang="en-US" i="1" dirty="0" smtClean="0"/>
              <a:t>location counter </a:t>
            </a:r>
            <a:r>
              <a:rPr lang="en-US" dirty="0" smtClean="0"/>
              <a:t> is introduced.</a:t>
            </a:r>
          </a:p>
          <a:p>
            <a:pPr lvl="1"/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5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Analysis Phase – Implementing memory allocation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LC(location counter) :</a:t>
            </a:r>
          </a:p>
          <a:p>
            <a:pPr lvl="1"/>
            <a:r>
              <a:rPr lang="en-US" dirty="0" smtClean="0"/>
              <a:t> is always made to contain the address of the next memory word in the target program.</a:t>
            </a:r>
          </a:p>
          <a:p>
            <a:pPr lvl="1"/>
            <a:r>
              <a:rPr lang="en-US" dirty="0" smtClean="0"/>
              <a:t> It is initialized to the constant specified at the START statement.</a:t>
            </a:r>
          </a:p>
          <a:p>
            <a:r>
              <a:rPr lang="en-US" dirty="0" smtClean="0"/>
              <a:t>When a LABEL is encountered, </a:t>
            </a:r>
          </a:p>
          <a:p>
            <a:pPr lvl="1"/>
            <a:r>
              <a:rPr lang="en-US" dirty="0" smtClean="0"/>
              <a:t>it enters the LABEL and the contents of LC in a  new entry of the symbol table.</a:t>
            </a:r>
          </a:p>
          <a:p>
            <a:pPr>
              <a:buNone/>
            </a:pPr>
            <a:r>
              <a:rPr lang="en-US" dirty="0" smtClean="0"/>
              <a:t>                  LABEL – e.g. N, AGAIN, SUM etc</a:t>
            </a:r>
          </a:p>
          <a:p>
            <a:pPr lvl="1"/>
            <a:r>
              <a:rPr lang="en-US" dirty="0" smtClean="0"/>
              <a:t>It then finds the number of memory words required by the assembly statement and updates the LC contents</a:t>
            </a:r>
          </a:p>
          <a:p>
            <a:r>
              <a:rPr lang="en-US" dirty="0" smtClean="0"/>
              <a:t>To update the contents of the LC, analysis phase needs to know lengths of the different instructions</a:t>
            </a:r>
          </a:p>
          <a:p>
            <a:pPr lvl="1"/>
            <a:r>
              <a:rPr lang="en-US" dirty="0" smtClean="0"/>
              <a:t>This information is available in the Mnemonics table and is extended with a field called length</a:t>
            </a:r>
          </a:p>
          <a:p>
            <a:r>
              <a:rPr lang="en-US" dirty="0" smtClean="0"/>
              <a:t>We refer the processing involved in maintaining the LC as LC Processing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1352" cy="2895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START  100   				</a:t>
            </a:r>
          </a:p>
          <a:p>
            <a:pPr>
              <a:buNone/>
            </a:pPr>
            <a:r>
              <a:rPr lang="en-US" dirty="0" smtClean="0"/>
              <a:t>MOVER  BREG, N   		 LC = 100	   (1 byte)</a:t>
            </a:r>
          </a:p>
          <a:p>
            <a:pPr>
              <a:buNone/>
            </a:pPr>
            <a:r>
              <a:rPr lang="en-US" dirty="0" smtClean="0"/>
              <a:t>MULT  BREG, N                  	 LC = 101	   (1 byte)</a:t>
            </a:r>
          </a:p>
          <a:p>
            <a:pPr>
              <a:buNone/>
            </a:pPr>
            <a:r>
              <a:rPr lang="en-US" dirty="0" smtClean="0"/>
              <a:t>STOP					 LC = 102	   (1 byte)</a:t>
            </a:r>
          </a:p>
          <a:p>
            <a:pPr>
              <a:buNone/>
            </a:pPr>
            <a:r>
              <a:rPr lang="en-US" dirty="0" smtClean="0"/>
              <a:t>N  DS  5				 LC = 103	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4724400"/>
          <a:ext cx="62484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3124200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3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Language Levels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590800" y="1371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590800" y="1524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High Level Language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133600" y="5943600"/>
            <a:ext cx="32766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152" name="AutoShape 8"/>
          <p:cNvCxnSpPr>
            <a:cxnSpLocks noChangeShapeType="1"/>
            <a:stCxn id="6149" idx="2"/>
            <a:endCxn id="6153" idx="0"/>
          </p:cNvCxnSpPr>
          <p:nvPr/>
        </p:nvCxnSpPr>
        <p:spPr bwMode="auto">
          <a:xfrm>
            <a:off x="3848100" y="2146300"/>
            <a:ext cx="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2590800" y="2514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590800" y="26812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Assembler Language</a:t>
            </a:r>
          </a:p>
        </p:txBody>
      </p:sp>
      <p:cxnSp>
        <p:nvCxnSpPr>
          <p:cNvPr id="6155" name="AutoShape 11"/>
          <p:cNvCxnSpPr>
            <a:cxnSpLocks noChangeShapeType="1"/>
            <a:stCxn id="6153" idx="2"/>
          </p:cNvCxnSpPr>
          <p:nvPr/>
        </p:nvCxnSpPr>
        <p:spPr bwMode="auto">
          <a:xfrm>
            <a:off x="3848100" y="3289300"/>
            <a:ext cx="0" cy="368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2590800" y="3657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2590800" y="3824288"/>
            <a:ext cx="251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Machine Language</a:t>
            </a:r>
          </a:p>
        </p:txBody>
      </p:sp>
      <p:cxnSp>
        <p:nvCxnSpPr>
          <p:cNvPr id="6158" name="AutoShape 14"/>
          <p:cNvCxnSpPr>
            <a:cxnSpLocks noChangeShapeType="1"/>
            <a:stCxn id="6156" idx="2"/>
            <a:endCxn id="6159" idx="0"/>
          </p:cNvCxnSpPr>
          <p:nvPr/>
        </p:nvCxnSpPr>
        <p:spPr bwMode="auto">
          <a:xfrm>
            <a:off x="3848100" y="4432300"/>
            <a:ext cx="0" cy="35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9" name="AutoShape 15"/>
          <p:cNvSpPr>
            <a:spLocks noChangeArrowheads="1"/>
          </p:cNvSpPr>
          <p:nvPr/>
        </p:nvSpPr>
        <p:spPr bwMode="auto">
          <a:xfrm>
            <a:off x="2590800" y="4800600"/>
            <a:ext cx="2514600" cy="762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819400" y="48768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b="1"/>
              <a:t>Micro -programming</a:t>
            </a:r>
          </a:p>
        </p:txBody>
      </p:sp>
      <p:cxnSp>
        <p:nvCxnSpPr>
          <p:cNvPr id="6161" name="AutoShape 17"/>
          <p:cNvCxnSpPr>
            <a:cxnSpLocks noChangeShapeType="1"/>
            <a:stCxn id="6159" idx="2"/>
          </p:cNvCxnSpPr>
          <p:nvPr/>
        </p:nvCxnSpPr>
        <p:spPr bwMode="auto">
          <a:xfrm>
            <a:off x="3848100" y="5575300"/>
            <a:ext cx="0" cy="368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3124200" y="6019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/>
              <a:t>Hardware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2133600" y="4648200"/>
            <a:ext cx="5867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5486400" y="4967288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 dirty="0" smtClean="0"/>
              <a:t>Firmware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286000"/>
          </a:xfrm>
        </p:spPr>
        <p:txBody>
          <a:bodyPr/>
          <a:lstStyle/>
          <a:p>
            <a:r>
              <a:rPr lang="en-US" dirty="0" smtClean="0"/>
              <a:t>Since there the instructions take different amount of memory, it is also stored in the mnemonic table in the “length” field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3733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Mnemonic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8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12340"/>
              </p:ext>
            </p:extLst>
          </p:nvPr>
        </p:nvGraphicFramePr>
        <p:xfrm>
          <a:off x="3048000" y="457200"/>
          <a:ext cx="30429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330"/>
                <a:gridCol w="964375"/>
                <a:gridCol w="8352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Mnemonic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57400" y="2362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 Phase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990600" y="28194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55617" y="2496234"/>
            <a:ext cx="103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</a:t>
            </a:r>
          </a:p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2286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Synthesis</a:t>
            </a:r>
          </a:p>
          <a:p>
            <a:pPr algn="ctr"/>
            <a:r>
              <a:rPr lang="en-US" dirty="0" smtClean="0"/>
              <a:t>Phase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32198"/>
              </p:ext>
            </p:extLst>
          </p:nvPr>
        </p:nvGraphicFramePr>
        <p:xfrm>
          <a:off x="3810000" y="4038600"/>
          <a:ext cx="19189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354"/>
                <a:gridCol w="9915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Symbol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705100" y="1524000"/>
            <a:ext cx="8001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715000" y="1524000"/>
            <a:ext cx="9525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0" idx="1"/>
          </p:cNvCxnSpPr>
          <p:nvPr/>
        </p:nvCxnSpPr>
        <p:spPr>
          <a:xfrm>
            <a:off x="2705100" y="3276600"/>
            <a:ext cx="1104900" cy="1318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 flipV="1">
            <a:off x="5715000" y="3200400"/>
            <a:ext cx="952500" cy="1394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1720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Mnemonic Table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25240" y="518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9" idx="3"/>
          </p:cNvCxnSpPr>
          <p:nvPr/>
        </p:nvCxnSpPr>
        <p:spPr>
          <a:xfrm>
            <a:off x="7315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67600" y="2385200"/>
            <a:ext cx="1033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Target</a:t>
            </a:r>
          </a:p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52801" y="26347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58000" y="4267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Data Access</a:t>
            </a:r>
          </a:p>
          <a:p>
            <a:r>
              <a:rPr lang="en-US" dirty="0" smtClean="0">
                <a:sym typeface="Wingdings" pitchFamily="2" charset="2"/>
              </a:rPr>
              <a:t>-- &gt; Control Access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structures of an assembler</a:t>
            </a:r>
          </a:p>
          <a:p>
            <a:r>
              <a:rPr lang="en-US" dirty="0" smtClean="0"/>
              <a:t>During analysis and</a:t>
            </a:r>
          </a:p>
          <a:p>
            <a:r>
              <a:rPr lang="en-US" dirty="0" smtClean="0"/>
              <a:t>Synthesis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Mnemonics table is a fixed table which is merely accessed by the analysis and synthesis phases</a:t>
            </a:r>
          </a:p>
          <a:p>
            <a:pPr algn="just"/>
            <a:r>
              <a:rPr lang="en-US" dirty="0" smtClean="0"/>
              <a:t>Symbol table is constructed during analysis and used during synthesis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Tasks Performed :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Isolate the labels, mnemonic, </a:t>
            </a:r>
            <a:r>
              <a:rPr lang="en-US" sz="2600" dirty="0" err="1" smtClean="0"/>
              <a:t>opcode</a:t>
            </a:r>
            <a:r>
              <a:rPr lang="en-US" sz="2600" dirty="0" smtClean="0"/>
              <a:t> and operand fields of a statement.</a:t>
            </a:r>
          </a:p>
          <a:p>
            <a:endParaRPr lang="en-US" sz="2600" dirty="0" smtClean="0"/>
          </a:p>
          <a:p>
            <a:r>
              <a:rPr lang="en-US" sz="2600" dirty="0" smtClean="0"/>
              <a:t>If a label is present, enter (symbol, &lt;LC&gt;) into the symbol table.</a:t>
            </a:r>
          </a:p>
          <a:p>
            <a:endParaRPr lang="en-US" sz="2600" dirty="0" smtClean="0"/>
          </a:p>
          <a:p>
            <a:r>
              <a:rPr lang="en-US" sz="2600" dirty="0" smtClean="0"/>
              <a:t>Check validity of the mnemonic </a:t>
            </a:r>
            <a:r>
              <a:rPr lang="en-US" sz="2600" dirty="0" err="1" smtClean="0"/>
              <a:t>opcode</a:t>
            </a:r>
            <a:r>
              <a:rPr lang="en-US" sz="2600" dirty="0" smtClean="0"/>
              <a:t> using mnemonics table.</a:t>
            </a:r>
          </a:p>
          <a:p>
            <a:endParaRPr lang="en-US" sz="2600" dirty="0" smtClean="0"/>
          </a:p>
          <a:p>
            <a:r>
              <a:rPr lang="en-US" sz="2600" dirty="0" smtClean="0"/>
              <a:t>Update value of LC.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8848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Tasks Performed : Synthesis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Obtain machine </a:t>
            </a:r>
            <a:r>
              <a:rPr lang="en-US" sz="2400" dirty="0" err="1" smtClean="0"/>
              <a:t>opcode</a:t>
            </a:r>
            <a:r>
              <a:rPr lang="en-US" sz="2400" dirty="0" smtClean="0"/>
              <a:t> corresponding to the mnemonic from the mnemonic table.</a:t>
            </a:r>
          </a:p>
          <a:p>
            <a:endParaRPr lang="en-US" sz="2400" dirty="0" smtClean="0"/>
          </a:p>
          <a:p>
            <a:r>
              <a:rPr lang="en-US" sz="2400" dirty="0" smtClean="0"/>
              <a:t>obtain address of the memory operand from symbol table.</a:t>
            </a:r>
          </a:p>
          <a:p>
            <a:endParaRPr lang="en-US" sz="2400" dirty="0" smtClean="0"/>
          </a:p>
          <a:p>
            <a:r>
              <a:rPr lang="en-US" sz="2400" dirty="0" smtClean="0"/>
              <a:t>Synthesize a machine instruction or machine form of a constant, depending on the instruction.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72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Assembler’s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343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TW" dirty="0"/>
              <a:t>Convert mnemonic </a:t>
            </a:r>
            <a:r>
              <a:rPr lang="en-US" altLang="zh-TW" u="sng" dirty="0"/>
              <a:t>operation codes</a:t>
            </a:r>
            <a:r>
              <a:rPr lang="en-US" altLang="zh-TW" dirty="0"/>
              <a:t> to their machine language equivalents</a:t>
            </a:r>
          </a:p>
          <a:p>
            <a:pPr algn="just"/>
            <a:r>
              <a:rPr lang="en-US" altLang="zh-TW" dirty="0"/>
              <a:t>Convert symbolic </a:t>
            </a:r>
            <a:r>
              <a:rPr lang="en-US" altLang="zh-TW" u="sng" dirty="0"/>
              <a:t>operands </a:t>
            </a:r>
            <a:r>
              <a:rPr lang="en-US" altLang="zh-TW" dirty="0"/>
              <a:t>to their equivalent machine </a:t>
            </a:r>
            <a:r>
              <a:rPr lang="en-US" altLang="zh-TW" dirty="0" smtClean="0"/>
              <a:t>addresses</a:t>
            </a:r>
            <a:endParaRPr lang="en-US" altLang="zh-TW" dirty="0"/>
          </a:p>
          <a:p>
            <a:pPr algn="just"/>
            <a:r>
              <a:rPr lang="en-US" altLang="zh-TW" dirty="0"/>
              <a:t>Build the machine instructions in the proper </a:t>
            </a:r>
            <a:r>
              <a:rPr lang="en-US" altLang="zh-TW" u="sng" dirty="0"/>
              <a:t>format</a:t>
            </a:r>
            <a:endParaRPr lang="en-US" altLang="zh-TW" dirty="0"/>
          </a:p>
          <a:p>
            <a:pPr algn="just"/>
            <a:r>
              <a:rPr lang="en-US" altLang="zh-TW" dirty="0"/>
              <a:t>Convert the </a:t>
            </a:r>
            <a:r>
              <a:rPr lang="en-US" altLang="zh-TW" u="sng" dirty="0"/>
              <a:t>data constants</a:t>
            </a:r>
            <a:r>
              <a:rPr lang="en-US" altLang="zh-TW" dirty="0"/>
              <a:t> to internal machine representations</a:t>
            </a:r>
          </a:p>
          <a:p>
            <a:pPr algn="just"/>
            <a:r>
              <a:rPr lang="en-US" altLang="zh-TW" dirty="0"/>
              <a:t>Write the </a:t>
            </a:r>
            <a:r>
              <a:rPr lang="en-US" altLang="zh-TW" u="sng" dirty="0"/>
              <a:t>object program</a:t>
            </a:r>
            <a:r>
              <a:rPr lang="en-US" altLang="zh-TW" dirty="0"/>
              <a:t> and the assembly listing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 err="1" smtClean="0">
                <a:solidFill>
                  <a:srgbClr val="003399"/>
                </a:solidFill>
              </a:rPr>
              <a:t>Assembler:Design</a:t>
            </a:r>
            <a:endParaRPr lang="en-US" sz="4000" u="sng" dirty="0">
              <a:solidFill>
                <a:srgbClr val="003399"/>
              </a:solidFill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28600" y="22098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The design of assembler can be of: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Scanning (tokenizing)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Parsing (validating the instructions)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Creating the symbol table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Resolving the forward references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Converting into the machine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334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>
                <a:solidFill>
                  <a:srgbClr val="003399"/>
                </a:solidFill>
              </a:rPr>
              <a:t>Assembler Design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Pass of a language processor – one complete scan of the source program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Assembler </a:t>
            </a:r>
            <a:r>
              <a:rPr lang="en-US" sz="3200" dirty="0">
                <a:latin typeface="Times New Roman" pitchFamily="18" charset="0"/>
              </a:rPr>
              <a:t>Design can be done in: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Single pass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Two pass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Single Pass Assembler: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Does everything in single pass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Cannot resolve the forward </a:t>
            </a:r>
            <a:r>
              <a:rPr lang="en-US" sz="2800" dirty="0" smtClean="0">
                <a:latin typeface="Times New Roman" pitchFamily="18" charset="0"/>
              </a:rPr>
              <a:t>referencing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Two pass assembler: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Does the work in two pass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Resolves the forward references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 dirty="0" smtClean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Difficulties: Forward Reference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Forward reference: reference to a label that is defined later in the program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Problem of forward reference in single pass assembler is resolved by </a:t>
            </a:r>
            <a:r>
              <a:rPr lang="en-US" altLang="zh-TW" dirty="0" err="1" smtClean="0"/>
              <a:t>backpaching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1924" name="Freeform 1028"/>
          <p:cNvSpPr>
            <a:spLocks/>
          </p:cNvSpPr>
          <p:nvPr/>
        </p:nvSpPr>
        <p:spPr bwMode="auto">
          <a:xfrm>
            <a:off x="1605689" y="3886200"/>
            <a:ext cx="317500" cy="762000"/>
          </a:xfrm>
          <a:custGeom>
            <a:avLst/>
            <a:gdLst/>
            <a:ahLst/>
            <a:cxnLst>
              <a:cxn ang="0">
                <a:pos x="200" y="480"/>
              </a:cxn>
              <a:cxn ang="0">
                <a:pos x="8" y="240"/>
              </a:cxn>
              <a:cxn ang="0">
                <a:pos x="152" y="0"/>
              </a:cxn>
            </a:cxnLst>
            <a:rect l="0" t="0" r="r" b="b"/>
            <a:pathLst>
              <a:path w="200" h="480">
                <a:moveTo>
                  <a:pt x="200" y="480"/>
                </a:moveTo>
                <a:cubicBezTo>
                  <a:pt x="108" y="400"/>
                  <a:pt x="16" y="320"/>
                  <a:pt x="8" y="240"/>
                </a:cubicBezTo>
                <a:cubicBezTo>
                  <a:pt x="0" y="160"/>
                  <a:pt x="128" y="40"/>
                  <a:pt x="152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05000" y="33582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/>
              <a:t>START  100   			</a:t>
            </a:r>
          </a:p>
          <a:p>
            <a:pPr>
              <a:buNone/>
            </a:pPr>
            <a:r>
              <a:rPr lang="en-US" dirty="0"/>
              <a:t>MOVER  BREG, N   		 </a:t>
            </a:r>
          </a:p>
          <a:p>
            <a:pPr>
              <a:buNone/>
            </a:pPr>
            <a:r>
              <a:rPr lang="en-US" dirty="0"/>
              <a:t>MULT  BREG, N                  	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STOP</a:t>
            </a:r>
            <a:r>
              <a:rPr lang="en-US" dirty="0"/>
              <a:t>		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  </a:t>
            </a:r>
            <a:r>
              <a:rPr lang="en-US" dirty="0"/>
              <a:t>DS 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Backpatching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problem of forward references is handled using a process called </a:t>
            </a:r>
            <a:r>
              <a:rPr lang="en-US" dirty="0" err="1" smtClean="0"/>
              <a:t>backpatching</a:t>
            </a:r>
            <a:endParaRPr lang="en-US" dirty="0" smtClean="0"/>
          </a:p>
          <a:p>
            <a:pPr lvl="1"/>
            <a:r>
              <a:rPr lang="en-US" dirty="0" smtClean="0"/>
              <a:t>Initially, the operand field of an instruction containing a forward reference is left blank</a:t>
            </a:r>
          </a:p>
          <a:p>
            <a:pPr lvl="1"/>
            <a:r>
              <a:rPr lang="en-US" dirty="0" smtClean="0"/>
              <a:t>Ex: MOVER BREG, ONE can be only partially synthesized since </a:t>
            </a:r>
            <a:r>
              <a:rPr lang="en-US" dirty="0" smtClean="0">
                <a:solidFill>
                  <a:srgbClr val="FF0000"/>
                </a:solidFill>
              </a:rPr>
              <a:t>ONE is a forward reference</a:t>
            </a:r>
          </a:p>
          <a:p>
            <a:pPr lvl="1"/>
            <a:r>
              <a:rPr lang="en-US" dirty="0" smtClean="0"/>
              <a:t>The instruction </a:t>
            </a:r>
            <a:r>
              <a:rPr lang="en-US" dirty="0" err="1" smtClean="0"/>
              <a:t>opcode</a:t>
            </a:r>
            <a:r>
              <a:rPr lang="en-US" dirty="0" smtClean="0"/>
              <a:t> and address of BREG will be assembled to reside in location 101</a:t>
            </a:r>
          </a:p>
          <a:p>
            <a:pPr lvl="1"/>
            <a:r>
              <a:rPr lang="en-US" dirty="0" smtClean="0"/>
              <a:t>To insert the second operand’s address later, an entry is added in Table of Incomplete Instructions (TII)</a:t>
            </a:r>
          </a:p>
          <a:p>
            <a:pPr lvl="1"/>
            <a:r>
              <a:rPr lang="en-US" dirty="0" smtClean="0"/>
              <a:t>The entry TII  is a pair (&lt;instruction address&gt;, &lt;symbol&gt;) which is (101, ONE) here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Machine code</a:t>
            </a:r>
            <a:br>
              <a:rPr lang="de-DE" dirty="0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Machine code:</a:t>
            </a:r>
          </a:p>
          <a:p>
            <a:endParaRPr lang="de-DE" sz="1900" dirty="0"/>
          </a:p>
          <a:p>
            <a:pPr lvl="1"/>
            <a:r>
              <a:rPr lang="de-DE" dirty="0"/>
              <a:t>Set of commands directly executable via CPU</a:t>
            </a:r>
          </a:p>
          <a:p>
            <a:pPr lvl="1"/>
            <a:r>
              <a:rPr lang="de-DE" dirty="0"/>
              <a:t>Commands in numeric code</a:t>
            </a:r>
          </a:p>
          <a:p>
            <a:pPr lvl="1"/>
            <a:r>
              <a:rPr lang="de-DE" dirty="0"/>
              <a:t>Lowest semantic </a:t>
            </a:r>
            <a:r>
              <a:rPr lang="de-DE" dirty="0" smtClean="0"/>
              <a:t>level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err="1" smtClean="0"/>
              <a:t>Backpatching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problem of forward references is handled using a process called </a:t>
            </a:r>
            <a:r>
              <a:rPr lang="en-US" dirty="0" err="1" smtClean="0"/>
              <a:t>backpatching</a:t>
            </a:r>
            <a:endParaRPr lang="en-US" dirty="0" smtClean="0"/>
          </a:p>
          <a:p>
            <a:pPr lvl="1"/>
            <a:r>
              <a:rPr lang="en-US" dirty="0" smtClean="0"/>
              <a:t>When END statement is processed, the symbol table would contain the addresses of all symbols defined in the source program </a:t>
            </a:r>
          </a:p>
          <a:p>
            <a:pPr lvl="1"/>
            <a:r>
              <a:rPr lang="en-US" dirty="0" smtClean="0"/>
              <a:t>So TII would contain information of all forward references</a:t>
            </a:r>
          </a:p>
          <a:p>
            <a:pPr lvl="1"/>
            <a:r>
              <a:rPr lang="en-US" dirty="0" smtClean="0"/>
              <a:t>Now each entry in TII is processed to complete the instruction</a:t>
            </a:r>
          </a:p>
          <a:p>
            <a:pPr lvl="1"/>
            <a:r>
              <a:rPr lang="en-US" dirty="0" smtClean="0"/>
              <a:t>Ex: the entry (101, ONE) would be processed by obtaining the address of ONE from symbol table and inserting it in the operand field of the instruction with assembled address 101.</a:t>
            </a:r>
          </a:p>
          <a:p>
            <a:pPr lvl="1"/>
            <a:r>
              <a:rPr lang="en-US" dirty="0" smtClean="0"/>
              <a:t>Alternatively, when definition of some symbol L is encountered, all forward references to L can be processed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 smtClean="0">
                <a:solidFill>
                  <a:srgbClr val="003399"/>
                </a:solidFill>
              </a:rPr>
              <a:t>Assembler Design</a:t>
            </a:r>
            <a:endParaRPr lang="en-US" sz="4000" u="sng" dirty="0">
              <a:solidFill>
                <a:srgbClr val="003399"/>
              </a:solidFill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81000" y="16002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First pass: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Scan the code by separating the symbol, mnemonic op code and operand fields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Perform </a:t>
            </a:r>
            <a:r>
              <a:rPr lang="en-US" sz="2800" dirty="0" smtClean="0">
                <a:latin typeface="Times New Roman" pitchFamily="18" charset="0"/>
              </a:rPr>
              <a:t>LC </a:t>
            </a:r>
            <a:r>
              <a:rPr lang="en-US" sz="2800" dirty="0" smtClean="0">
                <a:latin typeface="Times New Roman" pitchFamily="18" charset="0"/>
              </a:rPr>
              <a:t>processing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Record symbol and its address (LC) in to symbol table </a:t>
            </a:r>
            <a:endParaRPr lang="en-US" sz="2800" dirty="0" smtClean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Construct intermediate representation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Times New Roman" pitchFamily="18" charset="0"/>
              </a:rPr>
              <a:t>Second </a:t>
            </a:r>
            <a:r>
              <a:rPr lang="en-US" sz="3200" dirty="0">
                <a:latin typeface="Times New Roman" pitchFamily="18" charset="0"/>
              </a:rPr>
              <a:t>Pass: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latin typeface="Times New Roman" pitchFamily="18" charset="0"/>
              </a:rPr>
              <a:t>Converts </a:t>
            </a:r>
            <a:r>
              <a:rPr lang="en-US" sz="2800" dirty="0">
                <a:latin typeface="Times New Roman" pitchFamily="18" charset="0"/>
              </a:rPr>
              <a:t>the code to the machine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33400" y="254696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u="sng" dirty="0" smtClean="0">
                <a:solidFill>
                  <a:srgbClr val="003399"/>
                </a:solidFill>
              </a:rPr>
              <a:t>Assembler </a:t>
            </a:r>
            <a:r>
              <a:rPr lang="en-US" sz="4000" u="sng" dirty="0" smtClean="0">
                <a:solidFill>
                  <a:srgbClr val="003399"/>
                </a:solidFill>
              </a:rPr>
              <a:t>Directives</a:t>
            </a:r>
            <a:endParaRPr lang="en-US" sz="4000" u="sng" dirty="0">
              <a:solidFill>
                <a:srgbClr val="003399"/>
              </a:solidFill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82671" y="1016696"/>
            <a:ext cx="8534400" cy="2093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Assembler directives are pseudo instructions.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They provide instructions to the assemblers itself.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Times New Roman" pitchFamily="18" charset="0"/>
              </a:rPr>
              <a:t>They are not translated into machine operation </a:t>
            </a:r>
            <a:r>
              <a:rPr lang="en-US" sz="2800" dirty="0" err="1" smtClean="0">
                <a:latin typeface="Times New Roman" pitchFamily="18" charset="0"/>
              </a:rPr>
              <a:t>codes.like</a:t>
            </a:r>
            <a:r>
              <a:rPr lang="en-US" sz="2800" dirty="0" smtClean="0">
                <a:latin typeface="Times New Roman" pitchFamily="18" charset="0"/>
              </a:rPr>
              <a:t> START , END. 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</a:rPr>
              <a:t>Advanced Assembler directives are</a:t>
            </a:r>
            <a:endParaRPr lang="en-US" sz="2800" dirty="0" smtClean="0">
              <a:latin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ORIGIN &lt;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</a:rPr>
              <a:t>address specification&gt;</a:t>
            </a:r>
          </a:p>
          <a:p>
            <a:pPr lvl="1" algn="just">
              <a:spcBef>
                <a:spcPct val="20000"/>
              </a:spcBef>
            </a:pPr>
            <a:r>
              <a:rPr lang="en-US" sz="2800" dirty="0" smtClean="0">
                <a:latin typeface="Times New Roman" pitchFamily="18" charset="0"/>
              </a:rPr>
              <a:t>Where &lt;address specification&gt; is &lt;operand specification&gt; or &lt;</a:t>
            </a:r>
            <a:r>
              <a:rPr lang="en-US" sz="2800" dirty="0" err="1" smtClean="0">
                <a:latin typeface="Times New Roman" pitchFamily="18" charset="0"/>
              </a:rPr>
              <a:t>constatnt</a:t>
            </a:r>
            <a:r>
              <a:rPr lang="en-US" sz="2800" dirty="0" smtClean="0">
                <a:latin typeface="Times New Roman" pitchFamily="18" charset="0"/>
              </a:rPr>
              <a:t>&gt; , this directive instruct the assembler to put &lt;address specification&gt; to location counter. </a:t>
            </a:r>
            <a:r>
              <a:rPr lang="en-US" sz="2800" dirty="0" smtClean="0">
                <a:latin typeface="Times New Roman" pitchFamily="18" charset="0"/>
              </a:rPr>
              <a:t>Useful when lack of single contiguous area of memory. </a:t>
            </a:r>
          </a:p>
          <a:p>
            <a:pPr lvl="1" algn="just">
              <a:spcBef>
                <a:spcPct val="20000"/>
              </a:spcBef>
            </a:pPr>
            <a:endParaRPr lang="en-US" sz="28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2743200"/>
            <a:ext cx="662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"/>
            <a:ext cx="4495800" cy="396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67201"/>
            <a:ext cx="7848600" cy="144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86400"/>
            <a:ext cx="7239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001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LTORG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924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1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7218"/>
            <a:ext cx="7848599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0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Two Pass Assembler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2286000"/>
          </a:xfrm>
        </p:spPr>
        <p:txBody>
          <a:bodyPr/>
          <a:lstStyle/>
          <a:p>
            <a:endParaRPr lang="en-US" altLang="zh-TW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95400" y="4114800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0" i="0"/>
              <a:t>Pass 1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410200" y="4114800"/>
            <a:ext cx="14478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000" b="0" i="0"/>
              <a:t>Pass 2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7432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260725" y="4081463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b="0" i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00400" y="3962400"/>
            <a:ext cx="1828800" cy="762000"/>
            <a:chOff x="1872" y="3168"/>
            <a:chExt cx="1152" cy="480"/>
          </a:xfrm>
        </p:grpSpPr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872" y="3168"/>
              <a:ext cx="1152" cy="480"/>
            </a:xfrm>
            <a:prstGeom prst="flowChartOnlineStorag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968" y="3168"/>
              <a:ext cx="922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2000" b="0" i="0"/>
                <a:t>Intermediate</a:t>
              </a:r>
            </a:p>
            <a:p>
              <a:pPr algn="ctr"/>
              <a:r>
                <a:rPr lang="en-US" altLang="zh-TW" sz="2000" b="0" i="0"/>
                <a:t>file</a:t>
              </a:r>
            </a:p>
          </p:txBody>
        </p:sp>
      </p:grp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8768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6858000" y="4343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75525" y="4076700"/>
            <a:ext cx="8509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0" i="0"/>
              <a:t>Object </a:t>
            </a:r>
          </a:p>
          <a:p>
            <a:r>
              <a:rPr lang="en-US" altLang="zh-TW" sz="1800" b="0" i="0"/>
              <a:t>codes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12942" y="3934434"/>
            <a:ext cx="958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800" b="0" i="0" dirty="0"/>
              <a:t>Source</a:t>
            </a:r>
          </a:p>
          <a:p>
            <a:r>
              <a:rPr lang="en-US" altLang="zh-TW" sz="1800" b="0" i="0" dirty="0"/>
              <a:t>program</a:t>
            </a:r>
          </a:p>
        </p:txBody>
      </p:sp>
      <p:sp>
        <p:nvSpPr>
          <p:cNvPr id="11280" name="AutoShape 16"/>
          <p:cNvSpPr>
            <a:spLocks noChangeArrowheads="1"/>
          </p:cNvSpPr>
          <p:nvPr/>
        </p:nvSpPr>
        <p:spPr bwMode="auto">
          <a:xfrm>
            <a:off x="212942" y="3902075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18"/>
          <p:cNvSpPr>
            <a:spLocks noChangeArrowheads="1"/>
          </p:cNvSpPr>
          <p:nvPr/>
        </p:nvSpPr>
        <p:spPr bwMode="auto">
          <a:xfrm>
            <a:off x="7315200" y="4038600"/>
            <a:ext cx="914400" cy="762000"/>
          </a:xfrm>
          <a:prstGeom prst="flowChart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AutoShape 20"/>
          <p:cNvSpPr>
            <a:spLocks/>
          </p:cNvSpPr>
          <p:nvPr/>
        </p:nvSpPr>
        <p:spPr bwMode="auto">
          <a:xfrm>
            <a:off x="685800" y="4876800"/>
            <a:ext cx="914400" cy="349250"/>
          </a:xfrm>
          <a:prstGeom prst="borderCallout1">
            <a:avLst>
              <a:gd name="adj1" fmla="val 32727"/>
              <a:gd name="adj2" fmla="val 108333"/>
              <a:gd name="adj3" fmla="val -93181"/>
              <a:gd name="adj4" fmla="val 13871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OPTAB</a:t>
            </a:r>
          </a:p>
        </p:txBody>
      </p:sp>
      <p:sp>
        <p:nvSpPr>
          <p:cNvPr id="11285" name="AutoShape 21"/>
          <p:cNvSpPr>
            <a:spLocks/>
          </p:cNvSpPr>
          <p:nvPr/>
        </p:nvSpPr>
        <p:spPr bwMode="auto">
          <a:xfrm>
            <a:off x="2286000" y="4876800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94093"/>
              <a:gd name="adj4" fmla="val -285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SYMTAB</a:t>
            </a:r>
          </a:p>
        </p:txBody>
      </p:sp>
      <p:sp>
        <p:nvSpPr>
          <p:cNvPr id="11287" name="AutoShape 23"/>
          <p:cNvSpPr>
            <a:spLocks/>
          </p:cNvSpPr>
          <p:nvPr/>
        </p:nvSpPr>
        <p:spPr bwMode="auto">
          <a:xfrm>
            <a:off x="6019800" y="4876800"/>
            <a:ext cx="1108075" cy="349250"/>
          </a:xfrm>
          <a:prstGeom prst="borderCallout1">
            <a:avLst>
              <a:gd name="adj1" fmla="val 32727"/>
              <a:gd name="adj2" fmla="val -6875"/>
              <a:gd name="adj3" fmla="val -100907"/>
              <a:gd name="adj4" fmla="val -32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1600" b="0" i="0"/>
              <a:t>SYMTAB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5562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LITTABLE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1200" y="4538663"/>
            <a:ext cx="0" cy="10239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6096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POOLTABLE</a:t>
            </a:r>
          </a:p>
        </p:txBody>
      </p:sp>
      <p:cxnSp>
        <p:nvCxnSpPr>
          <p:cNvPr id="11" name="Straight Arrow Connector 10"/>
          <p:cNvCxnSpPr>
            <a:stCxn id="11268" idx="2"/>
          </p:cNvCxnSpPr>
          <p:nvPr/>
        </p:nvCxnSpPr>
        <p:spPr>
          <a:xfrm>
            <a:off x="2019300" y="4524375"/>
            <a:ext cx="463550" cy="157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391399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Structures in Pass I</a:t>
            </a:r>
            <a:endParaRPr lang="en-US" altLang="zh-TW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OPTAB – a table of mnemonic op codes</a:t>
            </a:r>
          </a:p>
          <a:p>
            <a:pPr lvl="1"/>
            <a:r>
              <a:rPr lang="en-US" altLang="zh-TW" dirty="0" smtClean="0"/>
              <a:t>Contains mnemonic op code, class and  mnemonic info</a:t>
            </a:r>
          </a:p>
          <a:p>
            <a:pPr lvl="1"/>
            <a:r>
              <a:rPr lang="en-US" altLang="zh-TW" dirty="0" smtClean="0"/>
              <a:t>Class field indicates whether the op code corresponds to </a:t>
            </a:r>
          </a:p>
          <a:p>
            <a:pPr lvl="2"/>
            <a:r>
              <a:rPr lang="en-US" altLang="zh-TW" dirty="0" smtClean="0"/>
              <a:t>an imperative statement (IS), </a:t>
            </a:r>
          </a:p>
          <a:p>
            <a:pPr lvl="2"/>
            <a:r>
              <a:rPr lang="en-US" altLang="zh-TW" dirty="0" smtClean="0"/>
              <a:t>a declaration statement (DL) or </a:t>
            </a:r>
          </a:p>
          <a:p>
            <a:pPr lvl="2"/>
            <a:r>
              <a:rPr lang="en-US" altLang="zh-TW" dirty="0" smtClean="0"/>
              <a:t>an assembler Directive (AD)</a:t>
            </a:r>
          </a:p>
          <a:p>
            <a:pPr lvl="1"/>
            <a:r>
              <a:rPr lang="en-US" altLang="zh-TW" dirty="0" smtClean="0"/>
              <a:t>For IS, mnemonic info field contains the pair ( machine </a:t>
            </a:r>
            <a:r>
              <a:rPr lang="en-US" altLang="zh-TW" dirty="0" err="1" smtClean="0"/>
              <a:t>opcode</a:t>
            </a:r>
            <a:r>
              <a:rPr lang="en-US" altLang="zh-TW" dirty="0" smtClean="0"/>
              <a:t>, instruction length)</a:t>
            </a:r>
          </a:p>
          <a:p>
            <a:pPr lvl="1"/>
            <a:r>
              <a:rPr lang="en-US" altLang="zh-TW" dirty="0" smtClean="0"/>
              <a:t>Else, it contains the id of the routine to handle the declaration or a directive statement</a:t>
            </a:r>
          </a:p>
          <a:p>
            <a:pPr lvl="1"/>
            <a:r>
              <a:rPr lang="en-US" altLang="zh-TW" dirty="0" smtClean="0"/>
              <a:t>The routine processes the operand field of the statement to determine the amount of memory required and updates LC and the SYMTAB entry of the symbol defined 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Structures in Pass I</a:t>
            </a:r>
            <a:endParaRPr lang="en-US" altLang="zh-TW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458200" cy="50292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SYMTAB - Symbol Table</a:t>
            </a:r>
          </a:p>
          <a:p>
            <a:pPr lvl="1"/>
            <a:r>
              <a:rPr lang="en-US" altLang="zh-TW" dirty="0" smtClean="0"/>
              <a:t>Contains address and length</a:t>
            </a:r>
            <a:endParaRPr lang="en-US" altLang="zh-TW" dirty="0"/>
          </a:p>
          <a:p>
            <a:r>
              <a:rPr lang="en-US" altLang="zh-TW" dirty="0" smtClean="0"/>
              <a:t>LOCCTR - Location Counter</a:t>
            </a:r>
          </a:p>
          <a:p>
            <a:r>
              <a:rPr lang="en-US" altLang="zh-TW" dirty="0" smtClean="0"/>
              <a:t>LITTAB – a table of literals used in the program</a:t>
            </a:r>
          </a:p>
          <a:p>
            <a:pPr lvl="1"/>
            <a:r>
              <a:rPr lang="en-US" altLang="zh-TW" dirty="0" smtClean="0"/>
              <a:t>Contains literal and address</a:t>
            </a:r>
          </a:p>
          <a:p>
            <a:pPr lvl="1"/>
            <a:r>
              <a:rPr lang="en-US" altLang="zh-TW" dirty="0" smtClean="0"/>
              <a:t>Literals are allocated addresses starting with the current value in LC and LC is incremented, appropriately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9E94-EB47-48F7-9DCD-DABED722FD16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Machine code </a:t>
            </a:r>
            <a:r>
              <a:rPr lang="de-DE" dirty="0"/>
              <a:t>language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Structure:</a:t>
            </a:r>
          </a:p>
          <a:p>
            <a:pPr lvl="1"/>
            <a:r>
              <a:rPr lang="de-DE" dirty="0" smtClean="0"/>
              <a:t>Operation code</a:t>
            </a:r>
            <a:endParaRPr lang="de-DE" dirty="0"/>
          </a:p>
          <a:p>
            <a:pPr lvl="2"/>
            <a:r>
              <a:rPr lang="de-DE" dirty="0"/>
              <a:t>Defining executable operation</a:t>
            </a:r>
          </a:p>
          <a:p>
            <a:pPr lvl="1"/>
            <a:r>
              <a:rPr lang="de-DE" dirty="0" smtClean="0"/>
              <a:t>Operand address</a:t>
            </a:r>
            <a:endParaRPr lang="de-DE" dirty="0"/>
          </a:p>
          <a:p>
            <a:pPr lvl="2"/>
            <a:r>
              <a:rPr lang="de-DE" dirty="0" smtClean="0"/>
              <a:t>Specification </a:t>
            </a:r>
            <a:r>
              <a:rPr lang="de-DE" dirty="0"/>
              <a:t>of operands </a:t>
            </a:r>
          </a:p>
          <a:p>
            <a:pPr lvl="3"/>
            <a:r>
              <a:rPr lang="de-DE" dirty="0"/>
              <a:t>Constants/register addresses/storage </a:t>
            </a:r>
            <a:r>
              <a:rPr lang="de-DE" dirty="0" smtClean="0"/>
              <a:t>addresses</a:t>
            </a:r>
            <a:endParaRPr lang="de-DE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495800" y="1981200"/>
            <a:ext cx="2819400" cy="395288"/>
            <a:chOff x="2928" y="1200"/>
            <a:chExt cx="1776" cy="249"/>
          </a:xfrm>
        </p:grpSpPr>
        <p:sp>
          <p:nvSpPr>
            <p:cNvPr id="12292" name="Text Box 4"/>
            <p:cNvSpPr txBox="1">
              <a:spLocks noChangeArrowheads="1"/>
            </p:cNvSpPr>
            <p:nvPr/>
          </p:nvSpPr>
          <p:spPr bwMode="auto">
            <a:xfrm>
              <a:off x="2928" y="1200"/>
              <a:ext cx="768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b="1"/>
                <a:t>OpCode</a:t>
              </a:r>
              <a:endParaRPr lang="en-US" b="1"/>
            </a:p>
          </p:txBody>
        </p:sp>
        <p:sp>
          <p:nvSpPr>
            <p:cNvPr id="12293" name="Text Box 5"/>
            <p:cNvSpPr txBox="1">
              <a:spLocks noChangeArrowheads="1"/>
            </p:cNvSpPr>
            <p:nvPr/>
          </p:nvSpPr>
          <p:spPr bwMode="auto">
            <a:xfrm>
              <a:off x="3696" y="1200"/>
              <a:ext cx="1008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b="1"/>
                <a:t>OpAddress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OPTAB (operation code table)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458200" cy="4495800"/>
          </a:xfrm>
        </p:spPr>
        <p:txBody>
          <a:bodyPr/>
          <a:lstStyle/>
          <a:p>
            <a:r>
              <a:rPr lang="en-US" altLang="zh-TW" dirty="0"/>
              <a:t>Content</a:t>
            </a:r>
          </a:p>
          <a:p>
            <a:pPr lvl="1"/>
            <a:r>
              <a:rPr lang="en-US" altLang="zh-TW" dirty="0" err="1" smtClean="0"/>
              <a:t>Menmonic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opcode</a:t>
            </a:r>
            <a:r>
              <a:rPr lang="en-US" altLang="zh-TW" dirty="0" smtClean="0"/>
              <a:t>, class and mnemonic info</a:t>
            </a:r>
            <a:endParaRPr lang="en-US" altLang="zh-TW" dirty="0"/>
          </a:p>
          <a:p>
            <a:r>
              <a:rPr lang="en-US" altLang="zh-TW" dirty="0"/>
              <a:t>Characteristic</a:t>
            </a:r>
          </a:p>
          <a:p>
            <a:pPr lvl="1"/>
            <a:r>
              <a:rPr lang="en-US" altLang="zh-TW" dirty="0"/>
              <a:t>static table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array or hash table, easy for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SYMTAB (symbol table)</a:t>
            </a:r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5562600" cy="44608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Content</a:t>
            </a:r>
          </a:p>
          <a:p>
            <a:pPr lvl="1"/>
            <a:r>
              <a:rPr lang="en-US" altLang="zh-TW" dirty="0"/>
              <a:t>label name, value, flag, (type, length) etc.</a:t>
            </a:r>
          </a:p>
          <a:p>
            <a:r>
              <a:rPr lang="en-US" altLang="zh-TW" dirty="0"/>
              <a:t>Characteristic</a:t>
            </a:r>
          </a:p>
          <a:p>
            <a:pPr lvl="1"/>
            <a:r>
              <a:rPr lang="en-US" altLang="zh-TW" dirty="0"/>
              <a:t>dynamic table (insert, delete, search)</a:t>
            </a:r>
          </a:p>
          <a:p>
            <a:r>
              <a:rPr lang="en-US" altLang="zh-TW" dirty="0"/>
              <a:t>Implementation</a:t>
            </a:r>
          </a:p>
          <a:p>
            <a:pPr lvl="1"/>
            <a:r>
              <a:rPr lang="en-US" altLang="zh-TW" dirty="0"/>
              <a:t>hash table, non-random keys, hashing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0010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361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696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44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the Assembly Language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 Assembly language is a </a:t>
            </a:r>
          </a:p>
          <a:p>
            <a:pPr lvl="1"/>
            <a:r>
              <a:rPr lang="en-US" dirty="0" smtClean="0"/>
              <a:t>machine dependent, </a:t>
            </a:r>
          </a:p>
          <a:p>
            <a:pPr lvl="1"/>
            <a:r>
              <a:rPr lang="en-US" dirty="0" smtClean="0"/>
              <a:t>low level Programming language specific to a certain computer system.</a:t>
            </a:r>
          </a:p>
          <a:p>
            <a:pPr marL="0" indent="0">
              <a:buNone/>
            </a:pPr>
            <a:r>
              <a:rPr lang="en-US" dirty="0" smtClean="0"/>
              <a:t>Three features when compared with machine language are</a:t>
            </a:r>
          </a:p>
          <a:p>
            <a:pPr marL="514350" indent="-514350">
              <a:buAutoNum type="arabicPeriod"/>
            </a:pPr>
            <a:r>
              <a:rPr lang="en-US" dirty="0" smtClean="0"/>
              <a:t>Mnemonic Operation Codes</a:t>
            </a:r>
          </a:p>
          <a:p>
            <a:pPr marL="514350" indent="-514350">
              <a:buAutoNum type="arabicPeriod"/>
            </a:pPr>
            <a:r>
              <a:rPr lang="en-US" dirty="0" smtClean="0"/>
              <a:t>Symbolic operands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declarations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Elements of the Assembly Language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Mnemonic operation codes</a:t>
            </a:r>
            <a:r>
              <a:rPr lang="en-US" dirty="0" smtClean="0"/>
              <a:t>: eliminates the need to memorize numeric operation codes.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Symbolic operands</a:t>
            </a:r>
            <a:r>
              <a:rPr lang="en-US" i="1" dirty="0" smtClean="0"/>
              <a:t>:</a:t>
            </a:r>
            <a:r>
              <a:rPr lang="en-US" dirty="0" smtClean="0"/>
              <a:t> Symbolic names can be associated with data or instructions. Symbolic names can be used as operands in assembly statements (need not know details of memory bindings).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i="1" dirty="0" smtClean="0">
                <a:solidFill>
                  <a:srgbClr val="FF0000"/>
                </a:solidFill>
              </a:rPr>
              <a:t>Data declarations</a:t>
            </a:r>
            <a:r>
              <a:rPr lang="en-US" dirty="0" smtClean="0"/>
              <a:t>: Data can be declared in a variety of notations, including the decimal notation (avoids conversion of constants into their internal representation).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8EA7-AC63-47CE-96C4-33052F75E10A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 smtClean="0"/>
              <a:t>Assembly language-structure</a:t>
            </a:r>
            <a:endParaRPr lang="en-US" sz="38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86000"/>
            <a:ext cx="7239000" cy="3492500"/>
          </a:xfrm>
        </p:spPr>
        <p:txBody>
          <a:bodyPr>
            <a:normAutofit lnSpcReduction="10000"/>
          </a:bodyPr>
          <a:lstStyle/>
          <a:p>
            <a:r>
              <a:rPr lang="de-DE" sz="2600"/>
              <a:t>Label</a:t>
            </a:r>
          </a:p>
          <a:p>
            <a:pPr lvl="1"/>
            <a:r>
              <a:rPr lang="de-DE" sz="2400"/>
              <a:t>symbolic labeling of an assembler address (command address at Machine level)</a:t>
            </a:r>
          </a:p>
          <a:p>
            <a:r>
              <a:rPr lang="de-DE" sz="2600"/>
              <a:t>Mnemomic</a:t>
            </a:r>
          </a:p>
          <a:p>
            <a:pPr lvl="1"/>
            <a:r>
              <a:rPr lang="de-DE" sz="2400"/>
              <a:t>Symbolic description of an operation</a:t>
            </a:r>
          </a:p>
          <a:p>
            <a:r>
              <a:rPr lang="de-DE" sz="2600"/>
              <a:t>Operands</a:t>
            </a:r>
          </a:p>
          <a:p>
            <a:pPr lvl="1"/>
            <a:r>
              <a:rPr lang="de-DE" sz="2400"/>
              <a:t>Contains of variables or addresse if necessary</a:t>
            </a:r>
          </a:p>
          <a:p>
            <a:r>
              <a:rPr lang="de-DE" sz="2600"/>
              <a:t>Comments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62000" y="1600200"/>
            <a:ext cx="7620000" cy="685800"/>
            <a:chOff x="480" y="912"/>
            <a:chExt cx="4800" cy="432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4800" cy="432"/>
            </a:xfrm>
            <a:prstGeom prst="rect">
              <a:avLst/>
            </a:prstGeom>
            <a:solidFill>
              <a:srgbClr val="C0FEF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1440" y="1008"/>
              <a:ext cx="1349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&lt;Mnemomic&gt;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2848" y="1008"/>
              <a:ext cx="1135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&lt;Operand&gt;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032" y="1008"/>
              <a:ext cx="1115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Comments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76" y="1008"/>
              <a:ext cx="847" cy="2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de-DE" sz="2400" b="1">
                  <a:solidFill>
                    <a:srgbClr val="00279F"/>
                  </a:solidFill>
                </a:rPr>
                <a:t>&lt;Label&gt;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An Assembly language statement has following format:</a:t>
            </a:r>
          </a:p>
          <a:p>
            <a:pPr marL="0" indent="0"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[Label] &lt;</a:t>
            </a:r>
            <a:r>
              <a:rPr lang="en-US" sz="2800" i="1" dirty="0" err="1" smtClean="0">
                <a:solidFill>
                  <a:srgbClr val="FF0000"/>
                </a:solidFill>
              </a:rPr>
              <a:t>opcode</a:t>
            </a:r>
            <a:r>
              <a:rPr lang="en-US" sz="2800" dirty="0" smtClean="0">
                <a:solidFill>
                  <a:srgbClr val="FF0000"/>
                </a:solidFill>
              </a:rPr>
              <a:t>&gt; &lt;</a:t>
            </a:r>
            <a:r>
              <a:rPr lang="en-US" sz="2800" i="1" dirty="0" smtClean="0">
                <a:solidFill>
                  <a:srgbClr val="FF0000"/>
                </a:solidFill>
              </a:rPr>
              <a:t>operand spec&gt;</a:t>
            </a:r>
            <a:r>
              <a:rPr lang="en-US" sz="2800" dirty="0" smtClean="0">
                <a:solidFill>
                  <a:srgbClr val="FF0000"/>
                </a:solidFill>
              </a:rPr>
              <a:t>[,&lt;</a:t>
            </a:r>
            <a:r>
              <a:rPr lang="en-US" sz="2800" i="1" dirty="0" smtClean="0">
                <a:solidFill>
                  <a:srgbClr val="FF0000"/>
                </a:solidFill>
              </a:rPr>
              <a:t>operand spec&gt;..</a:t>
            </a:r>
            <a:r>
              <a:rPr lang="en-US" sz="2800" dirty="0" smtClean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buNone/>
            </a:pPr>
            <a:r>
              <a:rPr lang="en-US" sz="2800" dirty="0" smtClean="0"/>
              <a:t>If a label is specified in a statement, it is associated as a symbolic name with the memory word generated for the statement.</a:t>
            </a:r>
          </a:p>
          <a:p>
            <a:pPr marL="0" indent="0" algn="just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endParaRPr lang="fi-FI" sz="2800" dirty="0" smtClean="0">
              <a:latin typeface="FreeSerif" pitchFamily="16" charset="0"/>
            </a:endParaRPr>
          </a:p>
          <a:p>
            <a:pPr marL="0" indent="0" algn="just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800" dirty="0" smtClean="0">
                <a:latin typeface="FreeSerif" pitchFamily="16" charset="0"/>
              </a:rPr>
              <a:t>&lt;</a:t>
            </a:r>
            <a:r>
              <a:rPr lang="fi-FI" sz="2800" dirty="0">
                <a:latin typeface="FreeSerif" pitchFamily="16" charset="0"/>
              </a:rPr>
              <a:t>operand spec&gt; has the following syntax:</a:t>
            </a:r>
          </a:p>
          <a:p>
            <a:pPr marL="0" indent="0" algn="just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endParaRPr lang="fi-FI" sz="2400" dirty="0" smtClean="0">
              <a:solidFill>
                <a:srgbClr val="280099"/>
              </a:solidFill>
              <a:latin typeface="FreeSerif" pitchFamily="16" charset="0"/>
            </a:endParaRPr>
          </a:p>
          <a:p>
            <a:pPr marL="0" indent="0" algn="just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400" dirty="0" smtClean="0">
                <a:solidFill>
                  <a:srgbClr val="280099"/>
                </a:solidFill>
                <a:latin typeface="FreeSerif" pitchFamily="16" charset="0"/>
              </a:rPr>
              <a:t>&lt;</a:t>
            </a:r>
            <a:r>
              <a:rPr lang="fi-FI" sz="2400" i="1" dirty="0">
                <a:solidFill>
                  <a:srgbClr val="280099"/>
                </a:solidFill>
                <a:latin typeface="FreeSerif" pitchFamily="16" charset="0"/>
              </a:rPr>
              <a:t>symbolic name</a:t>
            </a:r>
            <a:r>
              <a:rPr lang="fi-FI" sz="2400" dirty="0">
                <a:solidFill>
                  <a:srgbClr val="280099"/>
                </a:solidFill>
                <a:latin typeface="FreeSerif" pitchFamily="16" charset="0"/>
              </a:rPr>
              <a:t>&gt;  [+&lt;</a:t>
            </a:r>
            <a:r>
              <a:rPr lang="fi-FI" sz="2400" i="1" dirty="0">
                <a:solidFill>
                  <a:srgbClr val="280099"/>
                </a:solidFill>
                <a:latin typeface="FreeSerif" pitchFamily="16" charset="0"/>
              </a:rPr>
              <a:t>displacement</a:t>
            </a:r>
            <a:r>
              <a:rPr lang="fi-FI" sz="2400" dirty="0">
                <a:solidFill>
                  <a:srgbClr val="280099"/>
                </a:solidFill>
                <a:latin typeface="FreeSerif" pitchFamily="16" charset="0"/>
              </a:rPr>
              <a:t>&gt;]   [(&lt;</a:t>
            </a:r>
            <a:r>
              <a:rPr lang="fi-FI" sz="2400" i="1" dirty="0">
                <a:solidFill>
                  <a:srgbClr val="280099"/>
                </a:solidFill>
                <a:latin typeface="FreeSerif" pitchFamily="16" charset="0"/>
              </a:rPr>
              <a:t>index register</a:t>
            </a:r>
            <a:r>
              <a:rPr lang="fi-FI" sz="2400" dirty="0" smtClean="0">
                <a:solidFill>
                  <a:srgbClr val="280099"/>
                </a:solidFill>
                <a:latin typeface="FreeSerif" pitchFamily="16" charset="0"/>
              </a:rPr>
              <a:t>&gt;)]</a:t>
            </a:r>
          </a:p>
          <a:p>
            <a:pPr marL="0" indent="0" algn="just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endParaRPr lang="fi-FI" sz="2400" dirty="0">
              <a:solidFill>
                <a:srgbClr val="280099"/>
              </a:solidFill>
              <a:latin typeface="FreeSerif" pitchFamily="16" charset="0"/>
            </a:endParaRPr>
          </a:p>
          <a:p>
            <a:pPr marL="0" indent="0" algn="just">
              <a:buNone/>
              <a:tabLst>
                <a:tab pos="391686" algn="l"/>
                <a:tab pos="486727" algn="l"/>
                <a:tab pos="894254" algn="l"/>
                <a:tab pos="1301779" algn="l"/>
                <a:tab pos="1709306" algn="l"/>
                <a:tab pos="2116831" algn="l"/>
                <a:tab pos="2524358" algn="l"/>
                <a:tab pos="2931883" algn="l"/>
                <a:tab pos="3339410" algn="l"/>
                <a:tab pos="3746935" algn="l"/>
                <a:tab pos="4154462" algn="l"/>
                <a:tab pos="4561987" algn="l"/>
                <a:tab pos="4969514" algn="l"/>
                <a:tab pos="5377039" algn="l"/>
                <a:tab pos="5784566" algn="l"/>
                <a:tab pos="6192091" algn="l"/>
                <a:tab pos="6599618" algn="l"/>
                <a:tab pos="7007143" algn="l"/>
                <a:tab pos="7414670" algn="l"/>
                <a:tab pos="7822195" algn="l"/>
                <a:tab pos="8229722" algn="l"/>
                <a:tab pos="8536446" algn="l"/>
              </a:tabLst>
            </a:pPr>
            <a:r>
              <a:rPr lang="fi-FI" sz="2400" dirty="0">
                <a:latin typeface="FreeSerif" pitchFamily="16" charset="0"/>
              </a:rPr>
              <a:t>Eg.  AREA, AREA+5, AREA(4), AREA+5(4)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89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2312</Words>
  <Application>Microsoft Office PowerPoint</Application>
  <PresentationFormat>On-screen Show (4:3)</PresentationFormat>
  <Paragraphs>403</Paragraphs>
  <Slides>53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Assemblers</vt:lpstr>
      <vt:lpstr>PowerPoint Presentation</vt:lpstr>
      <vt:lpstr>Language Levels</vt:lpstr>
      <vt:lpstr>Machine code </vt:lpstr>
      <vt:lpstr>Machine code language</vt:lpstr>
      <vt:lpstr>Elements of the Assembly Language Programming</vt:lpstr>
      <vt:lpstr>Elements of the Assembly Language Programming </vt:lpstr>
      <vt:lpstr>Assembly language-structure</vt:lpstr>
      <vt:lpstr>Statement format</vt:lpstr>
      <vt:lpstr>Mnemonic Operation Codes</vt:lpstr>
      <vt:lpstr>Operation Codes</vt:lpstr>
      <vt:lpstr>Machine Instruction Format </vt:lpstr>
      <vt:lpstr>Example: ALP and its equivalent Machine Language Program</vt:lpstr>
      <vt:lpstr>Assembly Language Statements</vt:lpstr>
      <vt:lpstr>Assembly Language Statements</vt:lpstr>
      <vt:lpstr>Assembly Language Statements</vt:lpstr>
      <vt:lpstr>Assembly Language Statements</vt:lpstr>
      <vt:lpstr>Assembly Language Statements</vt:lpstr>
      <vt:lpstr>Assembly Language Statements</vt:lpstr>
      <vt:lpstr>Advantages of Assembly Language  </vt:lpstr>
      <vt:lpstr>Fundamentals of LP</vt:lpstr>
      <vt:lpstr>Fundamentals of LP</vt:lpstr>
      <vt:lpstr>A simple Assembly Scheme</vt:lpstr>
      <vt:lpstr>A simple Assembly Scheme</vt:lpstr>
      <vt:lpstr>Synthesis Phase: Example</vt:lpstr>
      <vt:lpstr>Data structures in synthesis phase</vt:lpstr>
      <vt:lpstr>Analysis Phase</vt:lpstr>
      <vt:lpstr>Analysis Phase – Implementing memory allocation </vt:lpstr>
      <vt:lpstr>Example</vt:lpstr>
      <vt:lpstr> </vt:lpstr>
      <vt:lpstr>PowerPoint Presentation</vt:lpstr>
      <vt:lpstr>Data structures</vt:lpstr>
      <vt:lpstr>Tasks Performed : Analysis Phase</vt:lpstr>
      <vt:lpstr>Tasks Performed : Synthesis Phase</vt:lpstr>
      <vt:lpstr>Assembler’s functions</vt:lpstr>
      <vt:lpstr>PowerPoint Presentation</vt:lpstr>
      <vt:lpstr>PowerPoint Presentation</vt:lpstr>
      <vt:lpstr>Difficulties: Forward Reference</vt:lpstr>
      <vt:lpstr>Backpatching</vt:lpstr>
      <vt:lpstr>Backpatching</vt:lpstr>
      <vt:lpstr>PowerPoint Presentation</vt:lpstr>
      <vt:lpstr>PowerPoint Presentation</vt:lpstr>
      <vt:lpstr>PowerPoint Presentation</vt:lpstr>
      <vt:lpstr>EQU</vt:lpstr>
      <vt:lpstr>LTORG</vt:lpstr>
      <vt:lpstr>PowerPoint Presentation</vt:lpstr>
      <vt:lpstr>Two Pass Assembler </vt:lpstr>
      <vt:lpstr>Data Structures in Pass I</vt:lpstr>
      <vt:lpstr>Data Structures in Pass I</vt:lpstr>
      <vt:lpstr>OPTAB (operation code table)</vt:lpstr>
      <vt:lpstr>SYMTAB (symbol table)</vt:lpstr>
      <vt:lpstr>IC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Assemblers</dc:title>
  <dc:creator>Admin</dc:creator>
  <cp:lastModifiedBy>Kalyani Patel</cp:lastModifiedBy>
  <cp:revision>127</cp:revision>
  <dcterms:created xsi:type="dcterms:W3CDTF">2011-04-17T06:50:48Z</dcterms:created>
  <dcterms:modified xsi:type="dcterms:W3CDTF">2016-02-07T12:40:01Z</dcterms:modified>
</cp:coreProperties>
</file>