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6284" y="1022426"/>
            <a:ext cx="8139430" cy="237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5843" y="438404"/>
            <a:ext cx="8965691" cy="688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035" y="1623949"/>
            <a:ext cx="10732770" cy="387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83515" rIns="0" bIns="0" rtlCol="0" vert="horz">
            <a:spAutoFit/>
          </a:bodyPr>
          <a:lstStyle/>
          <a:p>
            <a:pPr algn="ctr" marL="24765" marR="5080" indent="1270">
              <a:lnSpc>
                <a:spcPts val="5700"/>
              </a:lnSpc>
              <a:spcBef>
                <a:spcPts val="1445"/>
              </a:spcBef>
            </a:pPr>
            <a:r>
              <a:rPr dirty="0" sz="5900">
                <a:solidFill>
                  <a:srgbClr val="FFFFFF"/>
                </a:solidFill>
              </a:rPr>
              <a:t>CSE2312:</a:t>
            </a:r>
            <a:r>
              <a:rPr dirty="0" sz="5900" spc="-65">
                <a:solidFill>
                  <a:srgbClr val="FFFFFF"/>
                </a:solidFill>
              </a:rPr>
              <a:t> </a:t>
            </a:r>
            <a:r>
              <a:rPr dirty="0" sz="5900" spc="-10">
                <a:solidFill>
                  <a:srgbClr val="FFFFFF"/>
                </a:solidFill>
              </a:rPr>
              <a:t>Computer Organization</a:t>
            </a:r>
            <a:r>
              <a:rPr dirty="0" sz="5900" spc="-235">
                <a:solidFill>
                  <a:srgbClr val="FFFFFF"/>
                </a:solidFill>
              </a:rPr>
              <a:t> </a:t>
            </a:r>
            <a:r>
              <a:rPr dirty="0" sz="5900">
                <a:solidFill>
                  <a:srgbClr val="FFFFFF"/>
                </a:solidFill>
              </a:rPr>
              <a:t>and</a:t>
            </a:r>
            <a:r>
              <a:rPr dirty="0" sz="5900" spc="-180">
                <a:solidFill>
                  <a:srgbClr val="FFFFFF"/>
                </a:solidFill>
              </a:rPr>
              <a:t> </a:t>
            </a:r>
            <a:r>
              <a:rPr dirty="0" sz="5900" spc="-10">
                <a:solidFill>
                  <a:srgbClr val="FFFFFF"/>
                </a:solidFill>
              </a:rPr>
              <a:t>Assembly </a:t>
            </a:r>
            <a:r>
              <a:rPr dirty="0" sz="5900">
                <a:solidFill>
                  <a:srgbClr val="FFFFFF"/>
                </a:solidFill>
              </a:rPr>
              <a:t>Language</a:t>
            </a:r>
            <a:r>
              <a:rPr dirty="0" sz="5900" spc="-135">
                <a:solidFill>
                  <a:srgbClr val="FFFFFF"/>
                </a:solidFill>
              </a:rPr>
              <a:t> </a:t>
            </a:r>
            <a:r>
              <a:rPr dirty="0" sz="5900" spc="-10">
                <a:solidFill>
                  <a:srgbClr val="FFFFFF"/>
                </a:solidFill>
              </a:rPr>
              <a:t>Programming</a:t>
            </a:r>
            <a:endParaRPr sz="5900"/>
          </a:p>
        </p:txBody>
      </p:sp>
      <p:sp>
        <p:nvSpPr>
          <p:cNvPr id="3" name="object 3" descr=""/>
          <p:cNvSpPr txBox="1"/>
          <p:nvPr/>
        </p:nvSpPr>
        <p:spPr>
          <a:xfrm>
            <a:off x="3034664" y="3641216"/>
            <a:ext cx="611378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Slide</a:t>
            </a:r>
            <a:r>
              <a:rPr dirty="0" sz="32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dirty="0" sz="32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dirty="0" sz="3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dirty="0" sz="32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(Integer)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04"/>
              <a:t> </a:t>
            </a:r>
            <a:r>
              <a:rPr dirty="0"/>
              <a:t>Decimal</a:t>
            </a:r>
            <a:r>
              <a:rPr dirty="0" spc="-185"/>
              <a:t> </a:t>
            </a:r>
            <a:r>
              <a:rPr dirty="0"/>
              <a:t>to</a:t>
            </a:r>
            <a:r>
              <a:rPr dirty="0" spc="-210"/>
              <a:t> </a:t>
            </a:r>
            <a:r>
              <a:rPr dirty="0" spc="-10"/>
              <a:t>Binary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035" y="1719198"/>
            <a:ext cx="48571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100">
                <a:latin typeface="Calibri"/>
                <a:cs typeface="Calibri"/>
              </a:rPr>
              <a:t>53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is</a:t>
            </a:r>
            <a:r>
              <a:rPr dirty="0" sz="2100" spc="3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within the</a:t>
            </a:r>
            <a:r>
              <a:rPr dirty="0" sz="2100" spc="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range</a:t>
            </a:r>
            <a:r>
              <a:rPr dirty="0" sz="2100" spc="-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of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uint8_t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(0~255)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90181" y="3321253"/>
            <a:ext cx="21532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53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0b00110101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665985" y="2247010"/>
          <a:ext cx="8216900" cy="79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94970">
                <a:tc>
                  <a:txBody>
                    <a:bodyPr/>
                    <a:lstStyle/>
                    <a:p>
                      <a:pPr algn="ctr" marL="1905">
                        <a:lnSpc>
                          <a:spcPts val="1905"/>
                        </a:lnSpc>
                      </a:pPr>
                      <a:r>
                        <a:rPr dirty="0" baseline="-13888" sz="3000" spc="-3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905"/>
                        </a:lnSpc>
                      </a:pPr>
                      <a:r>
                        <a:rPr dirty="0" baseline="-13888" sz="3000" spc="-3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905"/>
                        </a:lnSpc>
                      </a:pPr>
                      <a:r>
                        <a:rPr dirty="0" baseline="-13888" sz="3000" spc="-3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5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905"/>
                        </a:lnSpc>
                      </a:pPr>
                      <a:r>
                        <a:rPr dirty="0" baseline="-13888" sz="3000" spc="-3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905"/>
                        </a:lnSpc>
                      </a:pPr>
                      <a:r>
                        <a:rPr dirty="0" baseline="-13888" sz="3000" spc="-3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905"/>
                        </a:lnSpc>
                      </a:pPr>
                      <a:r>
                        <a:rPr dirty="0" baseline="-13888" sz="3000" spc="-3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1905"/>
                        </a:lnSpc>
                      </a:pPr>
                      <a:r>
                        <a:rPr dirty="0" baseline="-13888" sz="3000" spc="-3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1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905"/>
                        </a:lnSpc>
                      </a:pPr>
                      <a:r>
                        <a:rPr dirty="0" baseline="-13888" sz="3000" spc="-37" b="1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300" spc="-25" b="1">
                          <a:latin typeface="Calibri"/>
                          <a:cs typeface="Calibri"/>
                        </a:rPr>
                        <a:t>0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128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64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32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2000" spc="-5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826132" y="3163315"/>
            <a:ext cx="917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EC0"/>
                </a:solidFill>
                <a:latin typeface="Calibri"/>
                <a:cs typeface="Calibri"/>
              </a:rPr>
              <a:t>53</a:t>
            </a:r>
            <a:r>
              <a:rPr dirty="0" sz="1800" spc="-2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≥ </a:t>
            </a:r>
            <a:r>
              <a:rPr dirty="0" sz="1800" spc="-20">
                <a:latin typeface="Calibri"/>
                <a:cs typeface="Calibri"/>
              </a:rPr>
              <a:t>128?</a:t>
            </a:r>
            <a:endParaRPr sz="1800">
              <a:latin typeface="Calibri"/>
              <a:cs typeface="Calibri"/>
            </a:endParaRPr>
          </a:p>
          <a:p>
            <a:pPr algn="ctr" marR="33655">
              <a:lnSpc>
                <a:spcPct val="100000"/>
              </a:lnSpc>
            </a:pP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256282" y="3805428"/>
            <a:ext cx="76200" cy="1781175"/>
            <a:chOff x="2256282" y="3805428"/>
            <a:chExt cx="76200" cy="178117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6282" y="5509895"/>
              <a:ext cx="76200" cy="7645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279650" y="3805428"/>
              <a:ext cx="21590" cy="1704975"/>
            </a:xfrm>
            <a:custGeom>
              <a:avLst/>
              <a:gdLst/>
              <a:ahLst/>
              <a:cxnLst/>
              <a:rect l="l" t="t" r="r" b="b"/>
              <a:pathLst>
                <a:path w="21589" h="1704975">
                  <a:moveTo>
                    <a:pt x="12700" y="0"/>
                  </a:moveTo>
                  <a:lnTo>
                    <a:pt x="0" y="0"/>
                  </a:lnTo>
                  <a:lnTo>
                    <a:pt x="8381" y="1704721"/>
                  </a:lnTo>
                  <a:lnTo>
                    <a:pt x="21081" y="1704594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259838" y="578490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38069" y="3423361"/>
            <a:ext cx="8045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EC0"/>
                </a:solidFill>
                <a:latin typeface="Calibri"/>
                <a:cs typeface="Calibri"/>
              </a:rPr>
              <a:t>53</a:t>
            </a:r>
            <a:r>
              <a:rPr dirty="0" sz="1800" spc="-15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≥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64?</a:t>
            </a:r>
            <a:endParaRPr sz="1800">
              <a:latin typeface="Calibri"/>
              <a:cs typeface="Calibri"/>
            </a:endParaRPr>
          </a:p>
          <a:p>
            <a:pPr algn="ctr" marR="33655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191256" y="4149851"/>
            <a:ext cx="76200" cy="1450975"/>
          </a:xfrm>
          <a:custGeom>
            <a:avLst/>
            <a:gdLst/>
            <a:ahLst/>
            <a:cxnLst/>
            <a:rect l="l" t="t" r="r" b="b"/>
            <a:pathLst>
              <a:path w="76200" h="1450975">
                <a:moveTo>
                  <a:pt x="76187" y="1374521"/>
                </a:moveTo>
                <a:lnTo>
                  <a:pt x="44450" y="1374521"/>
                </a:lnTo>
                <a:lnTo>
                  <a:pt x="44450" y="0"/>
                </a:lnTo>
                <a:lnTo>
                  <a:pt x="31750" y="0"/>
                </a:lnTo>
                <a:lnTo>
                  <a:pt x="31750" y="1374521"/>
                </a:lnTo>
                <a:lnTo>
                  <a:pt x="0" y="1374521"/>
                </a:lnTo>
                <a:lnTo>
                  <a:pt x="38100" y="1450695"/>
                </a:lnTo>
                <a:lnTo>
                  <a:pt x="69837" y="1387221"/>
                </a:lnTo>
                <a:lnTo>
                  <a:pt x="76187" y="1374521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165729" y="5758992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75964" y="3545535"/>
            <a:ext cx="89281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EC0"/>
                </a:solidFill>
                <a:latin typeface="Calibri"/>
                <a:cs typeface="Calibri"/>
              </a:rPr>
              <a:t>53</a:t>
            </a:r>
            <a:r>
              <a:rPr dirty="0" sz="1800" spc="-15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≥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32?</a:t>
            </a:r>
            <a:endParaRPr sz="1800">
              <a:latin typeface="Calibri"/>
              <a:cs typeface="Calibri"/>
            </a:endParaRPr>
          </a:p>
          <a:p>
            <a:pPr marL="12700" marR="5080" indent="280035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solidFill>
                  <a:srgbClr val="006EC0"/>
                </a:solidFill>
                <a:latin typeface="Calibri"/>
                <a:cs typeface="Calibri"/>
              </a:rPr>
              <a:t>Yes </a:t>
            </a:r>
            <a:r>
              <a:rPr dirty="0" sz="1800" spc="-30">
                <a:latin typeface="Calibri"/>
                <a:cs typeface="Calibri"/>
              </a:rPr>
              <a:t>53-</a:t>
            </a:r>
            <a:r>
              <a:rPr dirty="0" sz="1800" spc="-20">
                <a:latin typeface="Calibri"/>
                <a:cs typeface="Calibri"/>
              </a:rPr>
              <a:t>32=</a:t>
            </a:r>
            <a:r>
              <a:rPr dirty="0" sz="1800" spc="-20">
                <a:solidFill>
                  <a:srgbClr val="006EC0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192524" y="4797551"/>
            <a:ext cx="76200" cy="803275"/>
          </a:xfrm>
          <a:custGeom>
            <a:avLst/>
            <a:gdLst/>
            <a:ahLst/>
            <a:cxnLst/>
            <a:rect l="l" t="t" r="r" b="b"/>
            <a:pathLst>
              <a:path w="76200" h="803275">
                <a:moveTo>
                  <a:pt x="76200" y="726821"/>
                </a:moveTo>
                <a:lnTo>
                  <a:pt x="44450" y="726821"/>
                </a:lnTo>
                <a:lnTo>
                  <a:pt x="44450" y="0"/>
                </a:lnTo>
                <a:lnTo>
                  <a:pt x="31750" y="0"/>
                </a:lnTo>
                <a:lnTo>
                  <a:pt x="31750" y="726821"/>
                </a:lnTo>
                <a:lnTo>
                  <a:pt x="0" y="726821"/>
                </a:lnTo>
                <a:lnTo>
                  <a:pt x="38100" y="802995"/>
                </a:lnTo>
                <a:lnTo>
                  <a:pt x="69850" y="739521"/>
                </a:lnTo>
                <a:lnTo>
                  <a:pt x="76200" y="726821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158488" y="578490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908296" y="3705859"/>
            <a:ext cx="8045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EC0"/>
                </a:solidFill>
                <a:latin typeface="Calibri"/>
                <a:cs typeface="Calibri"/>
              </a:rPr>
              <a:t>21</a:t>
            </a:r>
            <a:r>
              <a:rPr dirty="0" sz="1800" spc="-2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≥ </a:t>
            </a:r>
            <a:r>
              <a:rPr dirty="0" sz="1800" spc="-25">
                <a:latin typeface="Calibri"/>
                <a:cs typeface="Calibri"/>
              </a:rPr>
              <a:t>16?</a:t>
            </a:r>
            <a:endParaRPr sz="1800">
              <a:latin typeface="Calibri"/>
              <a:cs typeface="Calibri"/>
            </a:endParaRPr>
          </a:p>
          <a:p>
            <a:pPr marL="26034" marR="20320" indent="231140">
              <a:lnSpc>
                <a:spcPct val="100000"/>
              </a:lnSpc>
            </a:pPr>
            <a:r>
              <a:rPr dirty="0" sz="1800" spc="-25">
                <a:solidFill>
                  <a:srgbClr val="006EC0"/>
                </a:solidFill>
                <a:latin typeface="Calibri"/>
                <a:cs typeface="Calibri"/>
              </a:rPr>
              <a:t>Yes </a:t>
            </a:r>
            <a:r>
              <a:rPr dirty="0" sz="1800" spc="-30">
                <a:latin typeface="Calibri"/>
                <a:cs typeface="Calibri"/>
              </a:rPr>
              <a:t>21-</a:t>
            </a:r>
            <a:r>
              <a:rPr dirty="0" sz="1800" spc="-25">
                <a:latin typeface="Calibri"/>
                <a:cs typeface="Calibri"/>
              </a:rPr>
              <a:t>16=5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287264" y="4625213"/>
            <a:ext cx="76200" cy="975360"/>
            <a:chOff x="5287264" y="4625213"/>
            <a:chExt cx="76200" cy="975360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7264" y="5523611"/>
              <a:ext cx="76200" cy="7661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309362" y="4625213"/>
              <a:ext cx="22860" cy="899160"/>
            </a:xfrm>
            <a:custGeom>
              <a:avLst/>
              <a:gdLst/>
              <a:ahLst/>
              <a:cxnLst/>
              <a:rect l="l" t="t" r="r" b="b"/>
              <a:pathLst>
                <a:path w="22860" h="899160">
                  <a:moveTo>
                    <a:pt x="12700" y="0"/>
                  </a:moveTo>
                  <a:lnTo>
                    <a:pt x="0" y="254"/>
                  </a:lnTo>
                  <a:lnTo>
                    <a:pt x="9651" y="898906"/>
                  </a:lnTo>
                  <a:lnTo>
                    <a:pt x="22351" y="898779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237734" y="5807151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021704" y="3967353"/>
            <a:ext cx="577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EC0"/>
                </a:solidFill>
                <a:latin typeface="Calibri"/>
                <a:cs typeface="Calibri"/>
              </a:rPr>
              <a:t>5</a:t>
            </a:r>
            <a:r>
              <a:rPr dirty="0" sz="1800" spc="-1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≥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8?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271260" y="4610100"/>
            <a:ext cx="76200" cy="1031875"/>
          </a:xfrm>
          <a:custGeom>
            <a:avLst/>
            <a:gdLst/>
            <a:ahLst/>
            <a:cxnLst/>
            <a:rect l="l" t="t" r="r" b="b"/>
            <a:pathLst>
              <a:path w="76200" h="1031875">
                <a:moveTo>
                  <a:pt x="76200" y="955294"/>
                </a:moveTo>
                <a:lnTo>
                  <a:pt x="44450" y="955294"/>
                </a:lnTo>
                <a:lnTo>
                  <a:pt x="45212" y="0"/>
                </a:lnTo>
                <a:lnTo>
                  <a:pt x="32512" y="0"/>
                </a:lnTo>
                <a:lnTo>
                  <a:pt x="31750" y="955294"/>
                </a:lnTo>
                <a:lnTo>
                  <a:pt x="0" y="955294"/>
                </a:lnTo>
                <a:lnTo>
                  <a:pt x="38100" y="1031519"/>
                </a:lnTo>
                <a:lnTo>
                  <a:pt x="69850" y="967994"/>
                </a:lnTo>
                <a:lnTo>
                  <a:pt x="76200" y="955294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278117" y="580227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945630" y="4116070"/>
            <a:ext cx="5778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EC0"/>
                </a:solidFill>
                <a:latin typeface="Calibri"/>
                <a:cs typeface="Calibri"/>
              </a:rPr>
              <a:t>5</a:t>
            </a:r>
            <a:r>
              <a:rPr dirty="0" sz="1800" spc="-1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≥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4?</a:t>
            </a:r>
            <a:endParaRPr sz="1800">
              <a:latin typeface="Calibri"/>
              <a:cs typeface="Calibri"/>
            </a:endParaRPr>
          </a:p>
          <a:p>
            <a:pPr marL="24765" marR="22225" indent="116839">
              <a:lnSpc>
                <a:spcPct val="100000"/>
              </a:lnSpc>
            </a:pPr>
            <a:r>
              <a:rPr dirty="0" sz="1800" spc="-25">
                <a:solidFill>
                  <a:srgbClr val="006EC0"/>
                </a:solidFill>
                <a:latin typeface="Calibri"/>
                <a:cs typeface="Calibri"/>
              </a:rPr>
              <a:t>Yes </a:t>
            </a:r>
            <a:r>
              <a:rPr dirty="0" sz="1800" spc="-25">
                <a:latin typeface="Calibri"/>
                <a:cs typeface="Calibri"/>
              </a:rPr>
              <a:t>5-</a:t>
            </a:r>
            <a:r>
              <a:rPr dirty="0" sz="1800" spc="-30">
                <a:latin typeface="Calibri"/>
                <a:cs typeface="Calibri"/>
              </a:rPr>
              <a:t>4=</a:t>
            </a:r>
            <a:r>
              <a:rPr dirty="0" sz="1800" spc="-30">
                <a:solidFill>
                  <a:srgbClr val="006EC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197852" y="5017007"/>
            <a:ext cx="76200" cy="624205"/>
          </a:xfrm>
          <a:custGeom>
            <a:avLst/>
            <a:gdLst/>
            <a:ahLst/>
            <a:cxnLst/>
            <a:rect l="l" t="t" r="r" b="b"/>
            <a:pathLst>
              <a:path w="76200" h="624204">
                <a:moveTo>
                  <a:pt x="76200" y="547751"/>
                </a:moveTo>
                <a:lnTo>
                  <a:pt x="44450" y="547751"/>
                </a:lnTo>
                <a:lnTo>
                  <a:pt x="44450" y="0"/>
                </a:lnTo>
                <a:lnTo>
                  <a:pt x="31750" y="0"/>
                </a:lnTo>
                <a:lnTo>
                  <a:pt x="31750" y="547751"/>
                </a:lnTo>
                <a:lnTo>
                  <a:pt x="0" y="547751"/>
                </a:lnTo>
                <a:lnTo>
                  <a:pt x="38100" y="623925"/>
                </a:lnTo>
                <a:lnTo>
                  <a:pt x="69850" y="560451"/>
                </a:lnTo>
                <a:lnTo>
                  <a:pt x="76200" y="547751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175372" y="580227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967853" y="4432807"/>
            <a:ext cx="577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EC0"/>
                </a:solidFill>
                <a:latin typeface="Calibri"/>
                <a:cs typeface="Calibri"/>
              </a:rPr>
              <a:t>1</a:t>
            </a:r>
            <a:r>
              <a:rPr dirty="0" sz="1800" spc="-1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≥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2?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217408" y="4991100"/>
            <a:ext cx="76200" cy="650240"/>
          </a:xfrm>
          <a:custGeom>
            <a:avLst/>
            <a:gdLst/>
            <a:ahLst/>
            <a:cxnLst/>
            <a:rect l="l" t="t" r="r" b="b"/>
            <a:pathLst>
              <a:path w="76200" h="650239">
                <a:moveTo>
                  <a:pt x="76200" y="573786"/>
                </a:moveTo>
                <a:lnTo>
                  <a:pt x="44450" y="573786"/>
                </a:lnTo>
                <a:lnTo>
                  <a:pt x="44450" y="0"/>
                </a:lnTo>
                <a:lnTo>
                  <a:pt x="31750" y="0"/>
                </a:lnTo>
                <a:lnTo>
                  <a:pt x="31750" y="573786"/>
                </a:lnTo>
                <a:lnTo>
                  <a:pt x="0" y="573786"/>
                </a:lnTo>
                <a:lnTo>
                  <a:pt x="38100" y="650036"/>
                </a:lnTo>
                <a:lnTo>
                  <a:pt x="69850" y="586486"/>
                </a:lnTo>
                <a:lnTo>
                  <a:pt x="76200" y="573786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216010" y="580227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041383" y="4577842"/>
            <a:ext cx="5778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EC0"/>
                </a:solidFill>
                <a:latin typeface="Calibri"/>
                <a:cs typeface="Calibri"/>
              </a:rPr>
              <a:t>1</a:t>
            </a:r>
            <a:r>
              <a:rPr dirty="0" sz="1800" spc="-1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≥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1?</a:t>
            </a:r>
            <a:endParaRPr sz="1800">
              <a:latin typeface="Calibri"/>
              <a:cs typeface="Calibri"/>
            </a:endParaRPr>
          </a:p>
          <a:p>
            <a:pPr algn="ctr" marL="15240">
              <a:lnSpc>
                <a:spcPct val="100000"/>
              </a:lnSpc>
            </a:pPr>
            <a:r>
              <a:rPr dirty="0" sz="1800" spc="-25">
                <a:solidFill>
                  <a:srgbClr val="4470C4"/>
                </a:solidFill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1-</a:t>
            </a:r>
            <a:r>
              <a:rPr dirty="0" sz="1800" spc="-25">
                <a:latin typeface="Calibri"/>
                <a:cs typeface="Calibri"/>
              </a:rPr>
              <a:t>1=</a:t>
            </a:r>
            <a:r>
              <a:rPr dirty="0" sz="1800" spc="-25">
                <a:solidFill>
                  <a:srgbClr val="92D05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3352" y="5451347"/>
            <a:ext cx="76200" cy="295821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9269094" y="580227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8399"/>
            <a:ext cx="5579745" cy="86677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8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100">
                <a:latin typeface="Calibri"/>
                <a:cs typeface="Calibri"/>
              </a:rPr>
              <a:t>Practice: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Convert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1000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uint8_t</a:t>
            </a:r>
            <a:endParaRPr sz="21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100">
                <a:latin typeface="Calibri"/>
                <a:cs typeface="Calibri"/>
              </a:rPr>
              <a:t>Answer: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1000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is</a:t>
            </a:r>
            <a:r>
              <a:rPr dirty="0" sz="2100" spc="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larger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than</a:t>
            </a:r>
            <a:r>
              <a:rPr dirty="0" sz="2100" spc="-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255,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it’s </a:t>
            </a:r>
            <a:r>
              <a:rPr dirty="0" sz="2100" spc="-10">
                <a:latin typeface="Calibri"/>
                <a:cs typeface="Calibri"/>
              </a:rPr>
              <a:t>impossible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04"/>
              <a:t> </a:t>
            </a:r>
            <a:r>
              <a:rPr dirty="0"/>
              <a:t>Decimal</a:t>
            </a:r>
            <a:r>
              <a:rPr dirty="0" spc="-185"/>
              <a:t> </a:t>
            </a:r>
            <a:r>
              <a:rPr dirty="0"/>
              <a:t>to</a:t>
            </a:r>
            <a:r>
              <a:rPr dirty="0" spc="-210"/>
              <a:t> </a:t>
            </a:r>
            <a:r>
              <a:rPr dirty="0" spc="-10"/>
              <a:t>Binary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0849" y="1614471"/>
            <a:ext cx="7103745" cy="217424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5073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507365" algn="l"/>
              </a:tabLst>
            </a:pPr>
            <a:r>
              <a:rPr dirty="0" sz="2400">
                <a:latin typeface="Calibri"/>
                <a:cs typeface="Calibri"/>
              </a:rPr>
              <a:t>16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digits: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0~9,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(10),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(11),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C(12),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D(13),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E(14),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F(15)</a:t>
            </a:r>
            <a:endParaRPr sz="2400">
              <a:latin typeface="Calibri"/>
              <a:cs typeface="Calibri"/>
            </a:endParaRPr>
          </a:p>
          <a:p>
            <a:pPr marL="5073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50736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exponent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16</a:t>
            </a:r>
            <a:endParaRPr sz="2400">
              <a:latin typeface="Calibri"/>
              <a:cs typeface="Calibri"/>
            </a:endParaRPr>
          </a:p>
          <a:p>
            <a:pPr lvl="1" marL="1040765" indent="-380365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040765" algn="l"/>
              </a:tabLst>
            </a:pPr>
            <a:r>
              <a:rPr dirty="0" sz="2400" spc="-10">
                <a:latin typeface="Calibri"/>
                <a:cs typeface="Calibri"/>
              </a:rPr>
              <a:t>Weight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right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16</a:t>
            </a:r>
            <a:r>
              <a:rPr dirty="0" baseline="20833" sz="2400" spc="-37">
                <a:latin typeface="Calibri"/>
                <a:cs typeface="Calibri"/>
              </a:rPr>
              <a:t>n</a:t>
            </a:r>
            <a:endParaRPr baseline="20833" sz="2400">
              <a:latin typeface="Calibri"/>
              <a:cs typeface="Calibri"/>
            </a:endParaRPr>
          </a:p>
          <a:p>
            <a:pPr lvl="1" marL="1040765" indent="-38036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040765" algn="l"/>
              </a:tabLst>
            </a:pPr>
            <a:r>
              <a:rPr dirty="0" sz="2400">
                <a:latin typeface="Calibri"/>
                <a:cs typeface="Calibri"/>
              </a:rPr>
              <a:t>E.g.,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75">
                <a:latin typeface="Calibri"/>
                <a:cs typeface="Calibri"/>
              </a:rPr>
              <a:t>‘A’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ABCD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(Base-</a:t>
            </a:r>
            <a:r>
              <a:rPr dirty="0" sz="2400">
                <a:latin typeface="Calibri"/>
                <a:cs typeface="Calibri"/>
              </a:rPr>
              <a:t>16)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stands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10*16</a:t>
            </a:r>
            <a:r>
              <a:rPr dirty="0" baseline="20833" sz="2400" spc="-15">
                <a:latin typeface="Calibri"/>
                <a:cs typeface="Calibri"/>
              </a:rPr>
              <a:t>3</a:t>
            </a:r>
            <a:endParaRPr baseline="20833" sz="2400">
              <a:latin typeface="Calibri"/>
              <a:cs typeface="Calibri"/>
            </a:endParaRPr>
          </a:p>
          <a:p>
            <a:pPr marL="5073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507365" algn="l"/>
              </a:tabLst>
            </a:pPr>
            <a:r>
              <a:rPr dirty="0" sz="2400">
                <a:latin typeface="Calibri"/>
                <a:cs typeface="Calibri"/>
              </a:rPr>
              <a:t>ABCD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(Base-</a:t>
            </a:r>
            <a:r>
              <a:rPr dirty="0" sz="2400">
                <a:latin typeface="Calibri"/>
                <a:cs typeface="Calibri"/>
              </a:rPr>
              <a:t>16),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0xABCD,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ABCD</a:t>
            </a:r>
            <a:r>
              <a:rPr dirty="0" baseline="-17361" sz="2400" spc="-15">
                <a:latin typeface="Calibri"/>
                <a:cs typeface="Calibri"/>
              </a:rPr>
              <a:t>16</a:t>
            </a:r>
            <a:endParaRPr baseline="-17361"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Hex/Base-</a:t>
            </a:r>
            <a:r>
              <a:rPr dirty="0" spc="-25"/>
              <a:t>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7066280" cy="184658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digits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corresponding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Calculate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products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Practice: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ABCD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(base-</a:t>
            </a:r>
            <a:r>
              <a:rPr dirty="0" sz="2400">
                <a:latin typeface="Calibri"/>
                <a:cs typeface="Calibri"/>
              </a:rPr>
              <a:t>16)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decimal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00"/>
              <a:t> </a:t>
            </a:r>
            <a:r>
              <a:rPr dirty="0"/>
              <a:t>Hex</a:t>
            </a:r>
            <a:r>
              <a:rPr dirty="0" spc="-190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 spc="-10"/>
              <a:t>Decimal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97939" y="3419855"/>
            <a:ext cx="1127125" cy="81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7880">
              <a:lnSpc>
                <a:spcPct val="108400"/>
              </a:lnSpc>
              <a:spcBef>
                <a:spcPts val="100"/>
              </a:spcBef>
            </a:pPr>
            <a:r>
              <a:rPr dirty="0" sz="2400" spc="-35">
                <a:latin typeface="Calibri"/>
                <a:cs typeface="Calibri"/>
              </a:rPr>
              <a:t>0x </a:t>
            </a:r>
            <a:r>
              <a:rPr dirty="0" sz="2400" spc="-10">
                <a:latin typeface="Calibri"/>
                <a:cs typeface="Calibri"/>
              </a:rPr>
              <a:t>(weight)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57017" y="3441572"/>
            <a:ext cx="2258060" cy="80899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300"/>
              </a:spcBef>
              <a:tabLst>
                <a:tab pos="718185" algn="l"/>
                <a:tab pos="1223645" algn="l"/>
                <a:tab pos="1864360" algn="l"/>
              </a:tabLst>
            </a:pP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04"/>
              </a:spcBef>
              <a:tabLst>
                <a:tab pos="644525" algn="l"/>
                <a:tab pos="1240790" algn="l"/>
                <a:tab pos="1789430" algn="l"/>
              </a:tabLst>
            </a:pPr>
            <a:r>
              <a:rPr dirty="0" sz="2400" spc="-25">
                <a:latin typeface="Calibri"/>
                <a:cs typeface="Calibri"/>
              </a:rPr>
              <a:t>16</a:t>
            </a:r>
            <a:r>
              <a:rPr dirty="0" baseline="20833" sz="2400" spc="-37">
                <a:latin typeface="Calibri"/>
                <a:cs typeface="Calibri"/>
              </a:rPr>
              <a:t>3</a:t>
            </a:r>
            <a:r>
              <a:rPr dirty="0" baseline="20833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16</a:t>
            </a:r>
            <a:r>
              <a:rPr dirty="0" baseline="20833" sz="2400" spc="-37">
                <a:latin typeface="Calibri"/>
                <a:cs typeface="Calibri"/>
              </a:rPr>
              <a:t>2</a:t>
            </a:r>
            <a:r>
              <a:rPr dirty="0" baseline="20833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16</a:t>
            </a:r>
            <a:r>
              <a:rPr dirty="0" baseline="20833" sz="2400" spc="-37">
                <a:latin typeface="Calibri"/>
                <a:cs typeface="Calibri"/>
              </a:rPr>
              <a:t>1</a:t>
            </a:r>
            <a:r>
              <a:rPr dirty="0" baseline="20833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16</a:t>
            </a:r>
            <a:r>
              <a:rPr dirty="0" baseline="20833" sz="2400" spc="-37">
                <a:latin typeface="Calibri"/>
                <a:cs typeface="Calibri"/>
              </a:rPr>
              <a:t>0</a:t>
            </a:r>
            <a:endParaRPr baseline="20833" sz="2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007" y="4585715"/>
            <a:ext cx="5615940" cy="13152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4606290" cy="13925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>
                <a:latin typeface="Calibri"/>
                <a:cs typeface="Calibri"/>
              </a:rPr>
              <a:t>Solution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Hex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Decimal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Decimal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00"/>
              <a:t> </a:t>
            </a:r>
            <a:r>
              <a:rPr dirty="0"/>
              <a:t>Hex</a:t>
            </a:r>
            <a:r>
              <a:rPr dirty="0" spc="-190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 spc="-10"/>
              <a:t>Binary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5448300" cy="230251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0x0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0b0000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0x8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8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0b1000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0xF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15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0b1111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0x8F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143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0">
                <a:latin typeface="Calibri"/>
                <a:cs typeface="Calibri"/>
              </a:rPr>
              <a:t> 0b10001111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0x8F8F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36751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0b1000111110001111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00"/>
              <a:t> </a:t>
            </a:r>
            <a:r>
              <a:rPr dirty="0"/>
              <a:t>Hex</a:t>
            </a:r>
            <a:r>
              <a:rPr dirty="0" spc="-190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 spc="-10"/>
              <a:t>Binary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5721350" cy="230251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0x0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0b0000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0x8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0b1000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solidFill>
                  <a:srgbClr val="4470C4"/>
                </a:solidFill>
                <a:latin typeface="Calibri"/>
                <a:cs typeface="Calibri"/>
              </a:rPr>
              <a:t>0xF</a:t>
            </a:r>
            <a:r>
              <a:rPr dirty="0" sz="2400" spc="-45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70C4"/>
                </a:solidFill>
                <a:latin typeface="Calibri"/>
                <a:cs typeface="Calibri"/>
              </a:rPr>
              <a:t>=</a:t>
            </a:r>
            <a:r>
              <a:rPr dirty="0" sz="2400" spc="-1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70C4"/>
                </a:solidFill>
                <a:latin typeface="Calibri"/>
                <a:cs typeface="Calibri"/>
              </a:rPr>
              <a:t>15</a:t>
            </a:r>
            <a:r>
              <a:rPr dirty="0" sz="2400" spc="-45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470C4"/>
                </a:solidFill>
                <a:latin typeface="Calibri"/>
                <a:cs typeface="Calibri"/>
              </a:rPr>
              <a:t>=</a:t>
            </a:r>
            <a:r>
              <a:rPr dirty="0" sz="2400" spc="-20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470C4"/>
                </a:solidFill>
                <a:latin typeface="Calibri"/>
                <a:cs typeface="Calibri"/>
              </a:rPr>
              <a:t>0b1111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0x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dirty="0" sz="2400">
                <a:solidFill>
                  <a:srgbClr val="4470C4"/>
                </a:solidFill>
                <a:latin typeface="Calibri"/>
                <a:cs typeface="Calibri"/>
              </a:rPr>
              <a:t>F</a:t>
            </a:r>
            <a:r>
              <a:rPr dirty="0" sz="2400" spc="-65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143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0b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1000</a:t>
            </a:r>
            <a:r>
              <a:rPr dirty="0" sz="2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6EC0"/>
                </a:solidFill>
                <a:latin typeface="Calibri"/>
                <a:cs typeface="Calibri"/>
              </a:rPr>
              <a:t>1111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0x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dirty="0" sz="2400">
                <a:solidFill>
                  <a:srgbClr val="006EC0"/>
                </a:solidFill>
                <a:latin typeface="Calibri"/>
                <a:cs typeface="Calibri"/>
              </a:rPr>
              <a:t>F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dirty="0" sz="2400">
                <a:solidFill>
                  <a:srgbClr val="006EC0"/>
                </a:solidFill>
                <a:latin typeface="Calibri"/>
                <a:cs typeface="Calibri"/>
              </a:rPr>
              <a:t>F</a:t>
            </a:r>
            <a:r>
              <a:rPr dirty="0" sz="2400" spc="-9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36751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0b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1000</a:t>
            </a:r>
            <a:r>
              <a:rPr dirty="0"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6EC0"/>
                </a:solidFill>
                <a:latin typeface="Calibri"/>
                <a:cs typeface="Calibri"/>
              </a:rPr>
              <a:t>1111</a:t>
            </a:r>
            <a:r>
              <a:rPr dirty="0" sz="2400" spc="-4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1000</a:t>
            </a:r>
            <a:r>
              <a:rPr dirty="0"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6EC0"/>
                </a:solidFill>
                <a:latin typeface="Calibri"/>
                <a:cs typeface="Calibri"/>
              </a:rPr>
              <a:t>1111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00"/>
              <a:t> </a:t>
            </a:r>
            <a:r>
              <a:rPr dirty="0"/>
              <a:t>Hex</a:t>
            </a:r>
            <a:r>
              <a:rPr dirty="0" spc="-190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 spc="-10"/>
              <a:t>Binary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8475980" cy="172021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hex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four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together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Practice: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ABCD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  <a:p>
            <a:pPr lvl="1" marL="1002665" indent="-380365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002665" algn="l"/>
              </a:tabLst>
            </a:pPr>
            <a:r>
              <a:rPr dirty="0" sz="2400">
                <a:latin typeface="Calibri"/>
                <a:cs typeface="Calibri"/>
              </a:rPr>
              <a:t>0x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ABCD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(43981)</a:t>
            </a:r>
            <a:endParaRPr sz="24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204"/>
              </a:spcBef>
              <a:tabLst>
                <a:tab pos="1002665" algn="l"/>
              </a:tabLst>
            </a:pPr>
            <a:r>
              <a:rPr dirty="0" sz="2400" spc="-50">
                <a:latin typeface="Wingdings"/>
                <a:cs typeface="Wingdings"/>
              </a:rPr>
              <a:t>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0b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1010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1011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1100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1101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(43981)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00"/>
              <a:t> </a:t>
            </a:r>
            <a:r>
              <a:rPr dirty="0"/>
              <a:t>Hex</a:t>
            </a:r>
            <a:r>
              <a:rPr dirty="0" spc="-190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 spc="-10"/>
              <a:t>Binary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0923" y="2260092"/>
            <a:ext cx="4817364" cy="40690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10017125" cy="217424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Divide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segments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four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digits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four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hex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digits,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together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 spc="-10">
                <a:latin typeface="Calibri"/>
                <a:cs typeface="Calibri"/>
              </a:rPr>
              <a:t>Practice: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convert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0b1000010010101001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hex</a:t>
            </a:r>
            <a:endParaRPr sz="2400">
              <a:latin typeface="Calibri"/>
              <a:cs typeface="Calibri"/>
            </a:endParaRPr>
          </a:p>
          <a:p>
            <a:pPr lvl="1" marL="1002665" indent="-38036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002665" algn="l"/>
              </a:tabLst>
            </a:pPr>
            <a:r>
              <a:rPr dirty="0" sz="2400">
                <a:latin typeface="Calibri"/>
                <a:cs typeface="Calibri"/>
              </a:rPr>
              <a:t>0b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1000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0100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1010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1001</a:t>
            </a:r>
            <a:endParaRPr sz="2400">
              <a:latin typeface="Calibri"/>
              <a:cs typeface="Calibri"/>
            </a:endParaRPr>
          </a:p>
          <a:p>
            <a:pPr marL="828040">
              <a:lnSpc>
                <a:spcPct val="100000"/>
              </a:lnSpc>
              <a:spcBef>
                <a:spcPts val="190"/>
              </a:spcBef>
              <a:tabLst>
                <a:tab pos="1675130" algn="l"/>
                <a:tab pos="2306320" algn="l"/>
                <a:tab pos="3007360" algn="l"/>
                <a:tab pos="3662679" algn="l"/>
              </a:tabLst>
            </a:pP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0x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8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4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185"/>
              <a:t> </a:t>
            </a:r>
            <a:r>
              <a:rPr dirty="0"/>
              <a:t>Binary</a:t>
            </a:r>
            <a:r>
              <a:rPr dirty="0" spc="-170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 spc="-25"/>
              <a:t>Hex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1464" y="2788916"/>
            <a:ext cx="4817364" cy="40690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4606925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Decimal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Hex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04"/>
              <a:t> </a:t>
            </a:r>
            <a:r>
              <a:rPr dirty="0"/>
              <a:t>Decimal</a:t>
            </a:r>
            <a:r>
              <a:rPr dirty="0" spc="-180"/>
              <a:t> </a:t>
            </a:r>
            <a:r>
              <a:rPr dirty="0"/>
              <a:t>to</a:t>
            </a:r>
            <a:r>
              <a:rPr dirty="0" spc="-204"/>
              <a:t> </a:t>
            </a:r>
            <a:r>
              <a:rPr dirty="0" spc="-25"/>
              <a:t>Hex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2940" y="1601876"/>
            <a:ext cx="6442710" cy="151003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495300" algn="l"/>
              </a:tabLst>
            </a:pPr>
            <a:r>
              <a:rPr dirty="0" sz="2800">
                <a:latin typeface="Calibri"/>
                <a:cs typeface="Calibri"/>
              </a:rPr>
              <a:t>10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digits: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0~9</a:t>
            </a:r>
            <a:endParaRPr sz="2800">
              <a:latin typeface="Calibri"/>
              <a:cs typeface="Calibri"/>
            </a:endParaRPr>
          </a:p>
          <a:p>
            <a:pPr marL="495300" indent="-457200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4953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weight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digit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right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10</a:t>
            </a:r>
            <a:r>
              <a:rPr dirty="0" baseline="21021" sz="2775" spc="-37">
                <a:latin typeface="Calibri"/>
                <a:cs typeface="Calibri"/>
              </a:rPr>
              <a:t>n</a:t>
            </a:r>
            <a:endParaRPr baseline="21021" sz="2775">
              <a:latin typeface="Calibri"/>
              <a:cs typeface="Calibri"/>
            </a:endParaRPr>
          </a:p>
          <a:p>
            <a:pPr lvl="1" marL="1028700" indent="-381000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028700" algn="l"/>
              </a:tabLst>
            </a:pPr>
            <a:r>
              <a:rPr dirty="0" sz="2800">
                <a:latin typeface="Calibri"/>
                <a:cs typeface="Calibri"/>
              </a:rPr>
              <a:t>e.g.,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‘3’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5326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3*10</a:t>
            </a:r>
            <a:r>
              <a:rPr dirty="0" baseline="21021" sz="2775" spc="-15">
                <a:latin typeface="Calibri"/>
                <a:cs typeface="Calibri"/>
              </a:rPr>
              <a:t>2</a:t>
            </a:r>
            <a:endParaRPr baseline="21021" sz="2775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Decimal/Base-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02266"/>
            <a:ext cx="10736580" cy="273050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following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bases:</a:t>
            </a:r>
            <a:endParaRPr sz="24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805"/>
              </a:spcBef>
              <a:tabLst>
                <a:tab pos="5252720" algn="l"/>
              </a:tabLst>
            </a:pPr>
            <a:r>
              <a:rPr dirty="0" sz="2400">
                <a:latin typeface="Calibri"/>
                <a:cs typeface="Calibri"/>
              </a:rPr>
              <a:t>10111011 </a:t>
            </a:r>
            <a:r>
              <a:rPr dirty="0" sz="2400" spc="-10">
                <a:latin typeface="Calibri"/>
                <a:cs typeface="Calibri"/>
              </a:rPr>
              <a:t>(base-</a:t>
            </a:r>
            <a:r>
              <a:rPr dirty="0" sz="2400">
                <a:latin typeface="Calibri"/>
                <a:cs typeface="Calibri"/>
              </a:rPr>
              <a:t>2) =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(base-</a:t>
            </a:r>
            <a:r>
              <a:rPr dirty="0" sz="2400" spc="-25">
                <a:latin typeface="Calibri"/>
                <a:cs typeface="Calibri"/>
              </a:rPr>
              <a:t>10)</a:t>
            </a:r>
            <a:endParaRPr sz="24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805"/>
              </a:spcBef>
              <a:tabLst>
                <a:tab pos="5252720" algn="l"/>
              </a:tabLst>
            </a:pPr>
            <a:r>
              <a:rPr dirty="0" sz="2400">
                <a:latin typeface="Calibri"/>
                <a:cs typeface="Calibri"/>
              </a:rPr>
              <a:t>10111011 </a:t>
            </a:r>
            <a:r>
              <a:rPr dirty="0" sz="2400" spc="-10">
                <a:latin typeface="Calibri"/>
                <a:cs typeface="Calibri"/>
              </a:rPr>
              <a:t>(base-</a:t>
            </a:r>
            <a:r>
              <a:rPr dirty="0" sz="2400">
                <a:latin typeface="Calibri"/>
                <a:cs typeface="Calibri"/>
              </a:rPr>
              <a:t>2) =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(base-</a:t>
            </a:r>
            <a:r>
              <a:rPr dirty="0" sz="2400" spc="-25">
                <a:latin typeface="Calibri"/>
                <a:cs typeface="Calibri"/>
              </a:rPr>
              <a:t>16)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range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following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C99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(assuming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uses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two’s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compliment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arithmetic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representation)?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90294" y="4309133"/>
            <a:ext cx="1080770" cy="958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95"/>
              </a:spcBef>
            </a:pPr>
            <a:r>
              <a:rPr dirty="0" sz="2400" spc="-10">
                <a:latin typeface="Calibri"/>
                <a:cs typeface="Calibri"/>
              </a:rPr>
              <a:t>uint8_t uint16_t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19347" y="4309133"/>
            <a:ext cx="4672965" cy="95821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2059305" algn="l"/>
                <a:tab pos="4659630" algn="l"/>
              </a:tabLst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 to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2059939" algn="l"/>
                <a:tab pos="4659630" algn="l"/>
              </a:tabLst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 to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/>
              <a:t>Homework</a:t>
            </a:r>
            <a:r>
              <a:rPr dirty="0" spc="-180"/>
              <a:t> </a:t>
            </a:r>
            <a:r>
              <a:rPr dirty="0" spc="-10"/>
              <a:t>Examples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7800975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int8_t,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int16_t,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int32_t,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int64_t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 b="1">
                <a:latin typeface="Calibri"/>
                <a:cs typeface="Calibri"/>
              </a:rPr>
              <a:t>2’s</a:t>
            </a:r>
            <a:r>
              <a:rPr dirty="0" sz="2400" spc="-1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complement</a:t>
            </a:r>
            <a:r>
              <a:rPr dirty="0" sz="2400" spc="-1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coding: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weight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MSb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negative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Binary/Base-</a:t>
            </a:r>
            <a:r>
              <a:rPr dirty="0"/>
              <a:t>2</a:t>
            </a:r>
            <a:r>
              <a:rPr dirty="0" spc="110"/>
              <a:t> </a:t>
            </a:r>
            <a:r>
              <a:rPr dirty="0" spc="-10"/>
              <a:t>(signed)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944365" y="3170047"/>
          <a:ext cx="3547745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05"/>
                <a:gridCol w="528320"/>
                <a:gridCol w="528319"/>
                <a:gridCol w="527684"/>
                <a:gridCol w="527685"/>
                <a:gridCol w="913764"/>
              </a:tblGrid>
              <a:tr h="466725">
                <a:tc>
                  <a:txBody>
                    <a:bodyPr/>
                    <a:lstStyle/>
                    <a:p>
                      <a:pPr marL="52705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7874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655"/>
                        </a:lnSpc>
                        <a:tabLst>
                          <a:tab pos="567690" algn="l"/>
                        </a:tabLst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66725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45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5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845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2845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845"/>
                        </a:lnSpc>
                        <a:tabLst>
                          <a:tab pos="579755" algn="l"/>
                        </a:tabLst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z="185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 b="1">
                          <a:latin typeface="Calibri"/>
                          <a:cs typeface="Calibri"/>
                        </a:rPr>
                        <a:t>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3289553" y="3067050"/>
            <a:ext cx="535305" cy="1130935"/>
          </a:xfrm>
          <a:custGeom>
            <a:avLst/>
            <a:gdLst/>
            <a:ahLst/>
            <a:cxnLst/>
            <a:rect l="l" t="t" r="r" b="b"/>
            <a:pathLst>
              <a:path w="535304" h="1130935">
                <a:moveTo>
                  <a:pt x="0" y="89153"/>
                </a:moveTo>
                <a:lnTo>
                  <a:pt x="6985" y="54483"/>
                </a:lnTo>
                <a:lnTo>
                  <a:pt x="26035" y="26035"/>
                </a:lnTo>
                <a:lnTo>
                  <a:pt x="54483" y="6985"/>
                </a:lnTo>
                <a:lnTo>
                  <a:pt x="89154" y="0"/>
                </a:lnTo>
                <a:lnTo>
                  <a:pt x="445770" y="0"/>
                </a:lnTo>
                <a:lnTo>
                  <a:pt x="480441" y="6985"/>
                </a:lnTo>
                <a:lnTo>
                  <a:pt x="508762" y="26035"/>
                </a:lnTo>
                <a:lnTo>
                  <a:pt x="527938" y="54483"/>
                </a:lnTo>
                <a:lnTo>
                  <a:pt x="534924" y="89153"/>
                </a:lnTo>
                <a:lnTo>
                  <a:pt x="534924" y="1041654"/>
                </a:lnTo>
                <a:lnTo>
                  <a:pt x="527938" y="1076325"/>
                </a:lnTo>
                <a:lnTo>
                  <a:pt x="508762" y="1104645"/>
                </a:lnTo>
                <a:lnTo>
                  <a:pt x="480441" y="1123823"/>
                </a:lnTo>
                <a:lnTo>
                  <a:pt x="445770" y="1130808"/>
                </a:lnTo>
                <a:lnTo>
                  <a:pt x="89154" y="1130808"/>
                </a:lnTo>
                <a:lnTo>
                  <a:pt x="54483" y="1123823"/>
                </a:lnTo>
                <a:lnTo>
                  <a:pt x="26035" y="1104645"/>
                </a:lnTo>
                <a:lnTo>
                  <a:pt x="6985" y="1076325"/>
                </a:lnTo>
                <a:lnTo>
                  <a:pt x="0" y="1041654"/>
                </a:lnTo>
                <a:lnTo>
                  <a:pt x="0" y="89153"/>
                </a:lnTo>
                <a:close/>
              </a:path>
            </a:pathLst>
          </a:custGeom>
          <a:ln w="28575">
            <a:solidFill>
              <a:srgbClr val="2D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72794" y="2436617"/>
            <a:ext cx="3359150" cy="264160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419100" indent="-381000">
              <a:lnSpc>
                <a:spcPct val="100000"/>
              </a:lnSpc>
              <a:spcBef>
                <a:spcPts val="1025"/>
              </a:spcBef>
              <a:buFont typeface="Wingdings"/>
              <a:buChar char=""/>
              <a:tabLst>
                <a:tab pos="419100" algn="l"/>
              </a:tabLst>
            </a:pPr>
            <a:r>
              <a:rPr dirty="0" sz="2400">
                <a:latin typeface="Calibri"/>
                <a:cs typeface="Calibri"/>
              </a:rPr>
              <a:t>E.g.,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10101010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(base-</a:t>
            </a:r>
            <a:r>
              <a:rPr dirty="0" sz="2400" spc="-25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  <a:p>
            <a:pPr marL="2199005">
              <a:lnSpc>
                <a:spcPct val="100000"/>
              </a:lnSpc>
              <a:spcBef>
                <a:spcPts val="1075"/>
              </a:spcBef>
            </a:pPr>
            <a:r>
              <a:rPr dirty="0" sz="2800" spc="-5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2107565">
              <a:lnSpc>
                <a:spcPct val="100000"/>
              </a:lnSpc>
              <a:spcBef>
                <a:spcPts val="1405"/>
              </a:spcBef>
            </a:pPr>
            <a:r>
              <a:rPr dirty="0" sz="2800" spc="9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2800" spc="-25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baseline="21021" sz="2775" spc="-37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baseline="21021" sz="2775">
              <a:latin typeface="Calibri"/>
              <a:cs typeface="Calibri"/>
            </a:endParaRPr>
          </a:p>
          <a:p>
            <a:pPr marL="1083945" marR="450215">
              <a:lnSpc>
                <a:spcPct val="100000"/>
              </a:lnSpc>
              <a:spcBef>
                <a:spcPts val="1830"/>
              </a:spcBef>
            </a:pPr>
            <a:r>
              <a:rPr dirty="0" sz="2400">
                <a:latin typeface="Calibri"/>
                <a:cs typeface="Calibri"/>
              </a:rPr>
              <a:t>MSb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most </a:t>
            </a:r>
            <a:r>
              <a:rPr dirty="0" sz="2400">
                <a:latin typeface="Calibri"/>
                <a:cs typeface="Calibri"/>
              </a:rPr>
              <a:t>significant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bit)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925818" y="3047238"/>
            <a:ext cx="535305" cy="1130935"/>
          </a:xfrm>
          <a:custGeom>
            <a:avLst/>
            <a:gdLst/>
            <a:ahLst/>
            <a:cxnLst/>
            <a:rect l="l" t="t" r="r" b="b"/>
            <a:pathLst>
              <a:path w="535304" h="1130935">
                <a:moveTo>
                  <a:pt x="0" y="89153"/>
                </a:moveTo>
                <a:lnTo>
                  <a:pt x="6984" y="54483"/>
                </a:lnTo>
                <a:lnTo>
                  <a:pt x="26034" y="26035"/>
                </a:lnTo>
                <a:lnTo>
                  <a:pt x="54482" y="6985"/>
                </a:lnTo>
                <a:lnTo>
                  <a:pt x="89153" y="0"/>
                </a:lnTo>
                <a:lnTo>
                  <a:pt x="445770" y="0"/>
                </a:lnTo>
                <a:lnTo>
                  <a:pt x="480440" y="6985"/>
                </a:lnTo>
                <a:lnTo>
                  <a:pt x="508888" y="26035"/>
                </a:lnTo>
                <a:lnTo>
                  <a:pt x="527938" y="54483"/>
                </a:lnTo>
                <a:lnTo>
                  <a:pt x="534924" y="89153"/>
                </a:lnTo>
                <a:lnTo>
                  <a:pt x="534924" y="1041654"/>
                </a:lnTo>
                <a:lnTo>
                  <a:pt x="527938" y="1076325"/>
                </a:lnTo>
                <a:lnTo>
                  <a:pt x="508888" y="1104645"/>
                </a:lnTo>
                <a:lnTo>
                  <a:pt x="480440" y="1123823"/>
                </a:lnTo>
                <a:lnTo>
                  <a:pt x="445770" y="1130808"/>
                </a:lnTo>
                <a:lnTo>
                  <a:pt x="89153" y="1130808"/>
                </a:lnTo>
                <a:lnTo>
                  <a:pt x="54482" y="1123823"/>
                </a:lnTo>
                <a:lnTo>
                  <a:pt x="26034" y="1104645"/>
                </a:lnTo>
                <a:lnTo>
                  <a:pt x="6984" y="1076325"/>
                </a:lnTo>
                <a:lnTo>
                  <a:pt x="0" y="1041654"/>
                </a:lnTo>
                <a:lnTo>
                  <a:pt x="0" y="89153"/>
                </a:lnTo>
                <a:close/>
              </a:path>
            </a:pathLst>
          </a:custGeom>
          <a:ln w="28575">
            <a:solidFill>
              <a:srgbClr val="2D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262242" y="4321302"/>
            <a:ext cx="17564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LSb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least </a:t>
            </a:r>
            <a:r>
              <a:rPr dirty="0" sz="2400">
                <a:latin typeface="Calibri"/>
                <a:cs typeface="Calibri"/>
              </a:rPr>
              <a:t>significant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bit)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6421120" cy="184658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(MSb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negative)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Calculate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products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Practice:</a:t>
            </a:r>
            <a:r>
              <a:rPr dirty="0" sz="2400" spc="-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10101010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(int8_t)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decimal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185"/>
              <a:t> </a:t>
            </a:r>
            <a:r>
              <a:rPr dirty="0"/>
              <a:t>Binary</a:t>
            </a:r>
            <a:r>
              <a:rPr dirty="0" spc="-170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/>
              <a:t>Decimal</a:t>
            </a:r>
            <a:r>
              <a:rPr dirty="0" spc="-170"/>
              <a:t> </a:t>
            </a:r>
            <a:r>
              <a:rPr dirty="0" spc="-10"/>
              <a:t>(signed)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996" y="3934967"/>
            <a:ext cx="9832848" cy="13274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6135" y="1284223"/>
            <a:ext cx="4139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Resource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consideration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6135" y="1603759"/>
            <a:ext cx="6290310" cy="120840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000">
                <a:latin typeface="Calibri"/>
                <a:cs typeface="Calibri"/>
              </a:rPr>
              <a:t>Range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int8_t: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0b10000000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(-</a:t>
            </a:r>
            <a:r>
              <a:rPr dirty="0" sz="2000">
                <a:latin typeface="Calibri"/>
                <a:cs typeface="Calibri"/>
              </a:rPr>
              <a:t>128)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~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0b01111111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(127)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000">
                <a:latin typeface="Calibri"/>
                <a:cs typeface="Calibri"/>
              </a:rPr>
              <a:t>Range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int16_t: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2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000">
                <a:latin typeface="Calibri"/>
                <a:cs typeface="Calibri"/>
              </a:rPr>
              <a:t>Range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intN_t: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10128" y="2084019"/>
            <a:ext cx="2081530" cy="635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9225">
              <a:lnSpc>
                <a:spcPts val="2395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-</a:t>
            </a:r>
            <a:r>
              <a:rPr dirty="0" sz="2000">
                <a:latin typeface="Calibri"/>
                <a:cs typeface="Calibri"/>
              </a:rPr>
              <a:t>32768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~ </a:t>
            </a:r>
            <a:r>
              <a:rPr dirty="0" sz="2000" spc="-10">
                <a:latin typeface="Calibri"/>
                <a:cs typeface="Calibri"/>
              </a:rPr>
              <a:t>32767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ts val="2395"/>
              </a:lnSpc>
            </a:pPr>
            <a:r>
              <a:rPr dirty="0" baseline="-20833" sz="3000">
                <a:latin typeface="Cambria Math"/>
                <a:cs typeface="Cambria Math"/>
              </a:rPr>
              <a:t>−2</a:t>
            </a:r>
            <a:r>
              <a:rPr dirty="0" sz="1450">
                <a:latin typeface="Cambria Math"/>
                <a:cs typeface="Cambria Math"/>
              </a:rPr>
              <a:t>𝑁−1</a:t>
            </a:r>
            <a:r>
              <a:rPr dirty="0" sz="1450" spc="229">
                <a:latin typeface="Cambria Math"/>
                <a:cs typeface="Cambria Math"/>
              </a:rPr>
              <a:t> </a:t>
            </a:r>
            <a:r>
              <a:rPr dirty="0" baseline="-20833" sz="3000">
                <a:latin typeface="Cambria Math"/>
                <a:cs typeface="Cambria Math"/>
              </a:rPr>
              <a:t>~</a:t>
            </a:r>
            <a:r>
              <a:rPr dirty="0" baseline="-20833" sz="3000" spc="30">
                <a:latin typeface="Cambria Math"/>
                <a:cs typeface="Cambria Math"/>
              </a:rPr>
              <a:t> </a:t>
            </a:r>
            <a:r>
              <a:rPr dirty="0" baseline="-20833" sz="3000">
                <a:latin typeface="Cambria Math"/>
                <a:cs typeface="Cambria Math"/>
              </a:rPr>
              <a:t>2</a:t>
            </a:r>
            <a:r>
              <a:rPr dirty="0" sz="1450">
                <a:latin typeface="Cambria Math"/>
                <a:cs typeface="Cambria Math"/>
              </a:rPr>
              <a:t>𝑁−1</a:t>
            </a:r>
            <a:r>
              <a:rPr dirty="0" sz="1450" spc="229">
                <a:latin typeface="Cambria Math"/>
                <a:cs typeface="Cambria Math"/>
              </a:rPr>
              <a:t> </a:t>
            </a:r>
            <a:r>
              <a:rPr dirty="0" baseline="-20833" sz="3000">
                <a:latin typeface="Cambria Math"/>
                <a:cs typeface="Cambria Math"/>
              </a:rPr>
              <a:t>−</a:t>
            </a:r>
            <a:r>
              <a:rPr dirty="0" baseline="-20833" sz="3000" spc="37">
                <a:latin typeface="Cambria Math"/>
                <a:cs typeface="Cambria Math"/>
              </a:rPr>
              <a:t> </a:t>
            </a:r>
            <a:r>
              <a:rPr dirty="0" baseline="-20833" sz="3000" spc="-75">
                <a:latin typeface="Cambria Math"/>
                <a:cs typeface="Cambria Math"/>
              </a:rPr>
              <a:t>1</a:t>
            </a:r>
            <a:endParaRPr baseline="-20833" sz="3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105"/>
              <a:t> </a:t>
            </a:r>
            <a:r>
              <a:rPr dirty="0"/>
              <a:t>both</a:t>
            </a:r>
            <a:r>
              <a:rPr dirty="0" spc="-95"/>
              <a:t> </a:t>
            </a:r>
            <a:r>
              <a:rPr dirty="0"/>
              <a:t>Unsigned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 spc="-10"/>
              <a:t>Signed?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26135" y="3159502"/>
            <a:ext cx="9827895" cy="222123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400">
                <a:latin typeface="Calibri"/>
                <a:cs typeface="Calibri"/>
              </a:rPr>
              <a:t>Performance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consideration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000">
                <a:latin typeface="Calibri"/>
                <a:cs typeface="Calibri"/>
              </a:rPr>
              <a:t>Operations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unsigned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integers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optimized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differently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hardware.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  <a:buFont typeface="Wingdings"/>
              <a:buChar char=""/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Reliability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consideration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32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unsigned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integers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non-negative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help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catch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logical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errors.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718817"/>
            <a:ext cx="57486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100">
                <a:latin typeface="Calibri"/>
                <a:cs typeface="Calibri"/>
              </a:rPr>
              <a:t>int8_t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numbers and their corresponding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decimal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/>
              <a:t>Sign</a:t>
            </a:r>
            <a:r>
              <a:rPr dirty="0" spc="-85"/>
              <a:t> </a:t>
            </a:r>
            <a:r>
              <a:rPr dirty="0"/>
              <a:t>Bit</a:t>
            </a:r>
            <a:r>
              <a:rPr dirty="0" spc="-75"/>
              <a:t> </a:t>
            </a:r>
            <a:r>
              <a:rPr dirty="0" spc="-10"/>
              <a:t>(MSb)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322067" y="2310510"/>
            <a:ext cx="15608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0b0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0b0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</a:t>
            </a: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41167" y="2859151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…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22067" y="3133471"/>
            <a:ext cx="15608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0b0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0 0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 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0b0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0 0 0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0 0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22067" y="3682060"/>
            <a:ext cx="156083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0b1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1 1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0b1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1 1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</a:t>
            </a: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92983" y="4231385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…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22067" y="4505705"/>
            <a:ext cx="15608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0b1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0 0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 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0b1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0 0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 </a:t>
            </a: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61078" y="2310510"/>
            <a:ext cx="3638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Calibri"/>
                <a:cs typeface="Calibri"/>
              </a:rPr>
              <a:t>127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126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980178" y="2859151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…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61078" y="3133471"/>
            <a:ext cx="1416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61078" y="3682060"/>
            <a:ext cx="21209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031994" y="4231385"/>
            <a:ext cx="392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…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561078" y="4505705"/>
            <a:ext cx="4343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25">
                <a:latin typeface="Calibri"/>
                <a:cs typeface="Calibri"/>
              </a:rPr>
              <a:t>127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25">
                <a:latin typeface="Calibri"/>
                <a:cs typeface="Calibri"/>
              </a:rPr>
              <a:t>128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808226" y="2248154"/>
            <a:ext cx="4677410" cy="2951480"/>
            <a:chOff x="1808226" y="2248154"/>
            <a:chExt cx="4677410" cy="2951480"/>
          </a:xfrm>
        </p:grpSpPr>
        <p:sp>
          <p:nvSpPr>
            <p:cNvPr id="17" name="object 17" descr=""/>
            <p:cNvSpPr/>
            <p:nvPr/>
          </p:nvSpPr>
          <p:spPr>
            <a:xfrm>
              <a:off x="1808226" y="3691890"/>
              <a:ext cx="4677410" cy="0"/>
            </a:xfrm>
            <a:custGeom>
              <a:avLst/>
              <a:gdLst/>
              <a:ahLst/>
              <a:cxnLst/>
              <a:rect l="l" t="t" r="r" b="b"/>
              <a:pathLst>
                <a:path w="4677410" h="0">
                  <a:moveTo>
                    <a:pt x="0" y="0"/>
                  </a:moveTo>
                  <a:lnTo>
                    <a:pt x="4677156" y="0"/>
                  </a:lnTo>
                </a:path>
              </a:pathLst>
            </a:custGeom>
            <a:ln w="38100">
              <a:solidFill>
                <a:srgbClr val="4470C4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561082" y="2260854"/>
              <a:ext cx="2135505" cy="1466215"/>
            </a:xfrm>
            <a:custGeom>
              <a:avLst/>
              <a:gdLst/>
              <a:ahLst/>
              <a:cxnLst/>
              <a:rect l="l" t="t" r="r" b="b"/>
              <a:pathLst>
                <a:path w="2135504" h="1466214">
                  <a:moveTo>
                    <a:pt x="0" y="1418844"/>
                  </a:moveTo>
                  <a:lnTo>
                    <a:pt x="150875" y="1418844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1418844"/>
                  </a:lnTo>
                  <a:close/>
                </a:path>
                <a:path w="2135504" h="1466214">
                  <a:moveTo>
                    <a:pt x="1906523" y="1466088"/>
                  </a:moveTo>
                  <a:lnTo>
                    <a:pt x="2135123" y="1466088"/>
                  </a:lnTo>
                  <a:lnTo>
                    <a:pt x="2135123" y="47244"/>
                  </a:lnTo>
                  <a:lnTo>
                    <a:pt x="1906523" y="47244"/>
                  </a:lnTo>
                  <a:lnTo>
                    <a:pt x="1906523" y="1466088"/>
                  </a:lnTo>
                  <a:close/>
                </a:path>
              </a:pathLst>
            </a:custGeom>
            <a:ln w="254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561082" y="3751326"/>
              <a:ext cx="2135505" cy="1435735"/>
            </a:xfrm>
            <a:custGeom>
              <a:avLst/>
              <a:gdLst/>
              <a:ahLst/>
              <a:cxnLst/>
              <a:rect l="l" t="t" r="r" b="b"/>
              <a:pathLst>
                <a:path w="2135504" h="1435735">
                  <a:moveTo>
                    <a:pt x="1906523" y="1435608"/>
                  </a:moveTo>
                  <a:lnTo>
                    <a:pt x="2135123" y="1435608"/>
                  </a:lnTo>
                  <a:lnTo>
                    <a:pt x="2135123" y="15239"/>
                  </a:lnTo>
                  <a:lnTo>
                    <a:pt x="1906523" y="15239"/>
                  </a:lnTo>
                  <a:lnTo>
                    <a:pt x="1906523" y="1435608"/>
                  </a:lnTo>
                  <a:close/>
                </a:path>
                <a:path w="2135504" h="1435735">
                  <a:moveTo>
                    <a:pt x="0" y="1418844"/>
                  </a:moveTo>
                  <a:lnTo>
                    <a:pt x="150875" y="1418844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141884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936750" y="5322265"/>
            <a:ext cx="13976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MSB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Sign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Bit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887082" y="4482210"/>
            <a:ext cx="44900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Sign</a:t>
            </a:r>
            <a:r>
              <a:rPr dirty="0" sz="2400" spc="-8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Bit</a:t>
            </a:r>
            <a:r>
              <a:rPr dirty="0" sz="2400" spc="-5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is</a:t>
            </a:r>
            <a:r>
              <a:rPr dirty="0" sz="2400" spc="-6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0</a:t>
            </a:r>
            <a:r>
              <a:rPr dirty="0" sz="2400" spc="-7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dirty="0" sz="2400" spc="-6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6EC0"/>
                </a:solidFill>
                <a:latin typeface="Calibri"/>
                <a:cs typeface="Calibri"/>
              </a:rPr>
              <a:t>non-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negative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 values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Sign</a:t>
            </a:r>
            <a:r>
              <a:rPr dirty="0" sz="2400" spc="-7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Bit</a:t>
            </a:r>
            <a:r>
              <a:rPr dirty="0" sz="2400" spc="-5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is</a:t>
            </a:r>
            <a:r>
              <a:rPr dirty="0" sz="2400" spc="-5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1</a:t>
            </a:r>
            <a:r>
              <a:rPr dirty="0" sz="2400" spc="-8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6EC0"/>
                </a:solidFill>
                <a:latin typeface="Calibri"/>
                <a:cs typeface="Calibri"/>
              </a:rPr>
              <a:t>for</a:t>
            </a:r>
            <a:r>
              <a:rPr dirty="0" sz="2400" spc="-75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negative</a:t>
            </a:r>
            <a:r>
              <a:rPr dirty="0" sz="2400" spc="-40" b="1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6EC0"/>
                </a:solidFill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4769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09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/>
              <a:t>Step</a:t>
            </a:r>
            <a:r>
              <a:rPr dirty="0" spc="-75"/>
              <a:t> </a:t>
            </a:r>
            <a:r>
              <a:rPr dirty="0"/>
              <a:t>0:</a:t>
            </a:r>
            <a:r>
              <a:rPr dirty="0" spc="-80"/>
              <a:t> </a:t>
            </a:r>
            <a:r>
              <a:rPr dirty="0"/>
              <a:t>Check</a:t>
            </a:r>
            <a:r>
              <a:rPr dirty="0" spc="-75"/>
              <a:t> </a:t>
            </a:r>
            <a:r>
              <a:rPr dirty="0"/>
              <a:t>whether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decimal</a:t>
            </a:r>
            <a:r>
              <a:rPr dirty="0" spc="-70"/>
              <a:t> </a:t>
            </a:r>
            <a:r>
              <a:rPr dirty="0"/>
              <a:t>value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65"/>
              <a:t> </a:t>
            </a:r>
            <a:r>
              <a:rPr dirty="0"/>
              <a:t>within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range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20"/>
              <a:t>type</a:t>
            </a:r>
          </a:p>
          <a:p>
            <a:pPr marL="469265" indent="-45656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/>
              <a:t>Step</a:t>
            </a:r>
            <a:r>
              <a:rPr dirty="0" spc="-75"/>
              <a:t> </a:t>
            </a:r>
            <a:r>
              <a:rPr dirty="0"/>
              <a:t>1:</a:t>
            </a:r>
            <a:r>
              <a:rPr dirty="0" spc="-65"/>
              <a:t> </a:t>
            </a:r>
            <a:r>
              <a:rPr dirty="0"/>
              <a:t>List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weights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bits</a:t>
            </a:r>
            <a:r>
              <a:rPr dirty="0" spc="-45"/>
              <a:t> </a:t>
            </a:r>
            <a:r>
              <a:rPr dirty="0"/>
              <a:t>at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positions</a:t>
            </a:r>
            <a:r>
              <a:rPr dirty="0" spc="-55"/>
              <a:t> </a:t>
            </a:r>
            <a:r>
              <a:rPr dirty="0"/>
              <a:t>(MSb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 spc="-10"/>
              <a:t>negative)</a:t>
            </a:r>
          </a:p>
          <a:p>
            <a:pPr marL="469900" marR="5080" indent="-457200">
              <a:lnSpc>
                <a:spcPct val="79800"/>
              </a:lnSpc>
              <a:spcBef>
                <a:spcPts val="1060"/>
              </a:spcBef>
              <a:buFont typeface="Wingdings"/>
              <a:buChar char=""/>
              <a:tabLst>
                <a:tab pos="469900" algn="l"/>
              </a:tabLst>
            </a:pPr>
            <a:r>
              <a:rPr dirty="0"/>
              <a:t>Step</a:t>
            </a:r>
            <a:r>
              <a:rPr dirty="0" spc="-75"/>
              <a:t> </a:t>
            </a:r>
            <a:r>
              <a:rPr dirty="0"/>
              <a:t>2:</a:t>
            </a:r>
            <a:r>
              <a:rPr dirty="0" spc="-75"/>
              <a:t> </a:t>
            </a:r>
            <a:r>
              <a:rPr dirty="0"/>
              <a:t>If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decimal</a:t>
            </a:r>
            <a:r>
              <a:rPr dirty="0" spc="-90"/>
              <a:t> </a:t>
            </a:r>
            <a:r>
              <a:rPr dirty="0"/>
              <a:t>number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/>
              <a:t>negative,</a:t>
            </a:r>
            <a:r>
              <a:rPr dirty="0" spc="-40"/>
              <a:t> </a:t>
            </a:r>
            <a:r>
              <a:rPr dirty="0"/>
              <a:t>put</a:t>
            </a:r>
            <a:r>
              <a:rPr dirty="0" spc="-50"/>
              <a:t> </a:t>
            </a:r>
            <a:r>
              <a:rPr dirty="0"/>
              <a:t>‘1’</a:t>
            </a:r>
            <a:r>
              <a:rPr dirty="0" spc="-65"/>
              <a:t> </a:t>
            </a:r>
            <a:r>
              <a:rPr dirty="0"/>
              <a:t>at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MSb,</a:t>
            </a:r>
            <a:r>
              <a:rPr dirty="0" spc="-65"/>
              <a:t> </a:t>
            </a:r>
            <a:r>
              <a:rPr dirty="0"/>
              <a:t>subtract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weight</a:t>
            </a:r>
            <a:r>
              <a:rPr dirty="0" spc="-60"/>
              <a:t> </a:t>
            </a:r>
            <a:r>
              <a:rPr dirty="0" spc="-25"/>
              <a:t>of </a:t>
            </a:r>
            <a:r>
              <a:rPr dirty="0"/>
              <a:t>the</a:t>
            </a:r>
            <a:r>
              <a:rPr dirty="0" spc="-95"/>
              <a:t> </a:t>
            </a:r>
            <a:r>
              <a:rPr dirty="0"/>
              <a:t>MSb</a:t>
            </a:r>
            <a:r>
              <a:rPr dirty="0" spc="-100"/>
              <a:t> </a:t>
            </a:r>
            <a:r>
              <a:rPr dirty="0"/>
              <a:t>(negative)</a:t>
            </a:r>
            <a:r>
              <a:rPr dirty="0" spc="-95"/>
              <a:t> </a:t>
            </a:r>
            <a:r>
              <a:rPr dirty="0"/>
              <a:t>from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/>
              <a:t>decimal</a:t>
            </a:r>
            <a:r>
              <a:rPr dirty="0" spc="-114"/>
              <a:t> </a:t>
            </a:r>
            <a:r>
              <a:rPr dirty="0" spc="-25"/>
              <a:t>number,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move</a:t>
            </a:r>
            <a:r>
              <a:rPr dirty="0" spc="-90"/>
              <a:t> </a:t>
            </a:r>
            <a:r>
              <a:rPr dirty="0" spc="-10"/>
              <a:t>forward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110"/>
              <a:t> </a:t>
            </a:r>
            <a:r>
              <a:rPr dirty="0"/>
              <a:t>step</a:t>
            </a:r>
            <a:r>
              <a:rPr dirty="0" spc="-80"/>
              <a:t> </a:t>
            </a:r>
            <a:r>
              <a:rPr dirty="0" spc="-25"/>
              <a:t>3. </a:t>
            </a:r>
            <a:r>
              <a:rPr dirty="0" spc="-10"/>
              <a:t>Otherwise,</a:t>
            </a:r>
            <a:r>
              <a:rPr dirty="0" spc="-80"/>
              <a:t> </a:t>
            </a:r>
            <a:r>
              <a:rPr dirty="0"/>
              <a:t>put</a:t>
            </a:r>
            <a:r>
              <a:rPr dirty="0" spc="-65"/>
              <a:t> </a:t>
            </a:r>
            <a:r>
              <a:rPr dirty="0"/>
              <a:t>‘0’</a:t>
            </a:r>
            <a:r>
              <a:rPr dirty="0" spc="-65"/>
              <a:t> </a:t>
            </a:r>
            <a:r>
              <a:rPr dirty="0"/>
              <a:t>at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MSb,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move</a:t>
            </a:r>
            <a:r>
              <a:rPr dirty="0" spc="-70"/>
              <a:t> </a:t>
            </a:r>
            <a:r>
              <a:rPr dirty="0" spc="-10"/>
              <a:t>forward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/>
              <a:t>step</a:t>
            </a:r>
            <a:r>
              <a:rPr dirty="0" spc="-60"/>
              <a:t> </a:t>
            </a:r>
            <a:r>
              <a:rPr dirty="0" spc="-25"/>
              <a:t>3.</a:t>
            </a:r>
          </a:p>
          <a:p>
            <a:pPr marL="469900" marR="14604" indent="-457200">
              <a:lnSpc>
                <a:spcPct val="80000"/>
              </a:lnSpc>
              <a:spcBef>
                <a:spcPts val="1010"/>
              </a:spcBef>
              <a:buFont typeface="Wingdings"/>
              <a:buChar char=""/>
              <a:tabLst>
                <a:tab pos="469900" algn="l"/>
              </a:tabLst>
            </a:pPr>
            <a:r>
              <a:rPr dirty="0"/>
              <a:t>Step</a:t>
            </a:r>
            <a:r>
              <a:rPr dirty="0" spc="-65"/>
              <a:t> </a:t>
            </a:r>
            <a:r>
              <a:rPr dirty="0"/>
              <a:t>3:</a:t>
            </a:r>
            <a:r>
              <a:rPr dirty="0" spc="-65"/>
              <a:t> </a:t>
            </a:r>
            <a:r>
              <a:rPr dirty="0"/>
              <a:t>Compare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decimal</a:t>
            </a:r>
            <a:r>
              <a:rPr dirty="0" spc="-75"/>
              <a:t> </a:t>
            </a:r>
            <a:r>
              <a:rPr dirty="0"/>
              <a:t>value</a:t>
            </a:r>
            <a:r>
              <a:rPr dirty="0" spc="-45"/>
              <a:t> </a:t>
            </a:r>
            <a:r>
              <a:rPr dirty="0"/>
              <a:t>yielded</a:t>
            </a:r>
            <a:r>
              <a:rPr dirty="0" spc="-45"/>
              <a:t> </a:t>
            </a:r>
            <a:r>
              <a:rPr dirty="0"/>
              <a:t>from</a:t>
            </a:r>
            <a:r>
              <a:rPr dirty="0" spc="-75"/>
              <a:t> </a:t>
            </a:r>
            <a:r>
              <a:rPr dirty="0"/>
              <a:t>step</a:t>
            </a:r>
            <a:r>
              <a:rPr dirty="0" spc="-40"/>
              <a:t> </a:t>
            </a:r>
            <a:r>
              <a:rPr dirty="0"/>
              <a:t>2</a:t>
            </a:r>
            <a:r>
              <a:rPr dirty="0" spc="-75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weights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25"/>
              <a:t>the </a:t>
            </a:r>
            <a:r>
              <a:rPr dirty="0"/>
              <a:t>remaining</a:t>
            </a:r>
            <a:r>
              <a:rPr dirty="0" spc="-90"/>
              <a:t> </a:t>
            </a:r>
            <a:r>
              <a:rPr dirty="0"/>
              <a:t>digits</a:t>
            </a:r>
            <a:r>
              <a:rPr dirty="0" spc="-70"/>
              <a:t> </a:t>
            </a:r>
            <a:r>
              <a:rPr dirty="0"/>
              <a:t>along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direction</a:t>
            </a:r>
            <a:r>
              <a:rPr dirty="0" spc="-70"/>
              <a:t> </a:t>
            </a:r>
            <a:r>
              <a:rPr dirty="0"/>
              <a:t>from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second</a:t>
            </a:r>
            <a:r>
              <a:rPr dirty="0" spc="-50"/>
              <a:t> </a:t>
            </a:r>
            <a:r>
              <a:rPr dirty="0"/>
              <a:t>most</a:t>
            </a:r>
            <a:r>
              <a:rPr dirty="0" spc="-85"/>
              <a:t> </a:t>
            </a:r>
            <a:r>
              <a:rPr dirty="0"/>
              <a:t>significant</a:t>
            </a:r>
            <a:r>
              <a:rPr dirty="0" spc="-70"/>
              <a:t> </a:t>
            </a:r>
            <a:r>
              <a:rPr dirty="0"/>
              <a:t>bit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 spc="-20"/>
              <a:t>LSb. </a:t>
            </a:r>
            <a:r>
              <a:rPr dirty="0"/>
              <a:t>If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decimal</a:t>
            </a:r>
            <a:r>
              <a:rPr dirty="0" spc="-75"/>
              <a:t> </a:t>
            </a:r>
            <a:r>
              <a:rPr dirty="0"/>
              <a:t>value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/>
              <a:t>larger</a:t>
            </a:r>
            <a:r>
              <a:rPr dirty="0" spc="-50"/>
              <a:t> </a:t>
            </a:r>
            <a:r>
              <a:rPr dirty="0"/>
              <a:t>than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weight,</a:t>
            </a:r>
            <a:r>
              <a:rPr dirty="0" spc="-70"/>
              <a:t> </a:t>
            </a:r>
            <a:r>
              <a:rPr dirty="0"/>
              <a:t>put</a:t>
            </a:r>
            <a:r>
              <a:rPr dirty="0" spc="-50"/>
              <a:t> </a:t>
            </a:r>
            <a:r>
              <a:rPr dirty="0"/>
              <a:t>‘1’</a:t>
            </a:r>
            <a:r>
              <a:rPr dirty="0" spc="-50"/>
              <a:t> </a:t>
            </a:r>
            <a:r>
              <a:rPr dirty="0"/>
              <a:t>at</a:t>
            </a:r>
            <a:r>
              <a:rPr dirty="0" spc="-45"/>
              <a:t> </a:t>
            </a:r>
            <a:r>
              <a:rPr dirty="0"/>
              <a:t>this</a:t>
            </a:r>
            <a:r>
              <a:rPr dirty="0" spc="-70"/>
              <a:t> </a:t>
            </a:r>
            <a:r>
              <a:rPr dirty="0"/>
              <a:t>digit,</a:t>
            </a:r>
            <a:r>
              <a:rPr dirty="0" spc="-80"/>
              <a:t> </a:t>
            </a:r>
            <a:r>
              <a:rPr dirty="0"/>
              <a:t>subtract</a:t>
            </a:r>
            <a:r>
              <a:rPr dirty="0" spc="-60"/>
              <a:t> </a:t>
            </a:r>
            <a:r>
              <a:rPr dirty="0" spc="-25"/>
              <a:t>the </a:t>
            </a:r>
            <a:r>
              <a:rPr dirty="0"/>
              <a:t>weight</a:t>
            </a:r>
            <a:r>
              <a:rPr dirty="0" spc="-100"/>
              <a:t> </a:t>
            </a:r>
            <a:r>
              <a:rPr dirty="0"/>
              <a:t>from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/>
              <a:t>decimal</a:t>
            </a:r>
            <a:r>
              <a:rPr dirty="0" spc="-90"/>
              <a:t> </a:t>
            </a:r>
            <a:r>
              <a:rPr dirty="0"/>
              <a:t>value,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move</a:t>
            </a:r>
            <a:r>
              <a:rPr dirty="0" spc="-70"/>
              <a:t> </a:t>
            </a:r>
            <a:r>
              <a:rPr dirty="0"/>
              <a:t>on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 spc="-10"/>
              <a:t>difference.</a:t>
            </a:r>
            <a:r>
              <a:rPr dirty="0" spc="-55"/>
              <a:t> </a:t>
            </a:r>
            <a:r>
              <a:rPr dirty="0" spc="-10"/>
              <a:t>Otherwise,</a:t>
            </a:r>
            <a:r>
              <a:rPr dirty="0" spc="-80"/>
              <a:t> </a:t>
            </a:r>
            <a:r>
              <a:rPr dirty="0" spc="-20"/>
              <a:t>move </a:t>
            </a:r>
            <a:r>
              <a:rPr dirty="0"/>
              <a:t>on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next</a:t>
            </a:r>
            <a:r>
              <a:rPr dirty="0" spc="-80"/>
              <a:t> </a:t>
            </a:r>
            <a:r>
              <a:rPr dirty="0" spc="-10"/>
              <a:t>digit.</a:t>
            </a:r>
          </a:p>
          <a:p>
            <a:pPr marL="469265" indent="-456565">
              <a:lnSpc>
                <a:spcPct val="100000"/>
              </a:lnSpc>
              <a:spcBef>
                <a:spcPts val="34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/>
              <a:t>Practice:</a:t>
            </a:r>
            <a:r>
              <a:rPr dirty="0" spc="-105"/>
              <a:t> </a:t>
            </a:r>
            <a:r>
              <a:rPr dirty="0"/>
              <a:t>Convert</a:t>
            </a:r>
            <a:r>
              <a:rPr dirty="0" spc="-70"/>
              <a:t> </a:t>
            </a:r>
            <a:r>
              <a:rPr dirty="0" spc="-80"/>
              <a:t>-</a:t>
            </a:r>
            <a:r>
              <a:rPr dirty="0"/>
              <a:t>100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65"/>
              <a:t> </a:t>
            </a:r>
            <a:r>
              <a:rPr dirty="0" spc="-10"/>
              <a:t>int8_t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185"/>
              <a:t> </a:t>
            </a:r>
            <a:r>
              <a:rPr dirty="0"/>
              <a:t>Decimal</a:t>
            </a:r>
            <a:r>
              <a:rPr dirty="0" spc="-160"/>
              <a:t> </a:t>
            </a:r>
            <a:r>
              <a:rPr dirty="0"/>
              <a:t>to</a:t>
            </a:r>
            <a:r>
              <a:rPr dirty="0" spc="-185"/>
              <a:t> </a:t>
            </a:r>
            <a:r>
              <a:rPr dirty="0"/>
              <a:t>Binary</a:t>
            </a:r>
            <a:r>
              <a:rPr dirty="0" spc="-165"/>
              <a:t> </a:t>
            </a:r>
            <a:r>
              <a:rPr dirty="0" spc="-10"/>
              <a:t>(signed)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718817"/>
            <a:ext cx="38842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100">
                <a:latin typeface="Calibri"/>
                <a:cs typeface="Calibri"/>
              </a:rPr>
              <a:t>Practice: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Convert -100</a:t>
            </a:r>
            <a:r>
              <a:rPr dirty="0" sz="2100" spc="-9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int8_t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185"/>
              <a:t> </a:t>
            </a:r>
            <a:r>
              <a:rPr dirty="0"/>
              <a:t>Decimal</a:t>
            </a:r>
            <a:r>
              <a:rPr dirty="0" spc="-160"/>
              <a:t> </a:t>
            </a:r>
            <a:r>
              <a:rPr dirty="0"/>
              <a:t>to</a:t>
            </a:r>
            <a:r>
              <a:rPr dirty="0" spc="-185"/>
              <a:t> </a:t>
            </a:r>
            <a:r>
              <a:rPr dirty="0"/>
              <a:t>Binary</a:t>
            </a:r>
            <a:r>
              <a:rPr dirty="0" spc="-165"/>
              <a:t> </a:t>
            </a:r>
            <a:r>
              <a:rPr dirty="0" spc="-10"/>
              <a:t>(signed)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7148" y="1748027"/>
            <a:ext cx="7053072" cy="456590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503414" y="3799713"/>
            <a:ext cx="18122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-100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0b10011100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718817"/>
            <a:ext cx="38030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100">
                <a:latin typeface="Calibri"/>
                <a:cs typeface="Calibri"/>
              </a:rPr>
              <a:t>Practice: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Convert</a:t>
            </a:r>
            <a:r>
              <a:rPr dirty="0" sz="2100" spc="-1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100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to</a:t>
            </a:r>
            <a:r>
              <a:rPr dirty="0" sz="2100" spc="-2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int8_t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185"/>
              <a:t> </a:t>
            </a:r>
            <a:r>
              <a:rPr dirty="0"/>
              <a:t>Decimal</a:t>
            </a:r>
            <a:r>
              <a:rPr dirty="0" spc="-160"/>
              <a:t> </a:t>
            </a:r>
            <a:r>
              <a:rPr dirty="0"/>
              <a:t>to</a:t>
            </a:r>
            <a:r>
              <a:rPr dirty="0" spc="-185"/>
              <a:t> </a:t>
            </a:r>
            <a:r>
              <a:rPr dirty="0"/>
              <a:t>Binary</a:t>
            </a:r>
            <a:r>
              <a:rPr dirty="0" spc="-165"/>
              <a:t> </a:t>
            </a:r>
            <a:r>
              <a:rPr dirty="0" spc="-10"/>
              <a:t>(signed)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503414" y="3799713"/>
            <a:ext cx="1741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100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0b01100100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375" y="2292095"/>
            <a:ext cx="6382512" cy="37459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Benefits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120"/>
              <a:t> </a:t>
            </a:r>
            <a:r>
              <a:rPr dirty="0"/>
              <a:t>2’s</a:t>
            </a:r>
            <a:r>
              <a:rPr dirty="0" spc="-235"/>
              <a:t> </a:t>
            </a:r>
            <a:r>
              <a:rPr dirty="0" spc="-20"/>
              <a:t>Complement</a:t>
            </a:r>
            <a:r>
              <a:rPr dirty="0" spc="-220"/>
              <a:t> </a:t>
            </a:r>
            <a:r>
              <a:rPr dirty="0" spc="-10"/>
              <a:t>Coding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20648" y="1518615"/>
            <a:ext cx="10380980" cy="1995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Given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number,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hardware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whether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it’s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unsigned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0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2’s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complement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coding,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calculate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correctly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anyway.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400">
              <a:latin typeface="Calibri"/>
              <a:cs typeface="Calibri"/>
            </a:endParaRPr>
          </a:p>
          <a:p>
            <a:pPr algn="ctr" marL="6731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0b1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0b0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49190" y="4498340"/>
            <a:ext cx="2039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0b1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38400" y="3733800"/>
            <a:ext cx="1681480" cy="2304415"/>
          </a:xfrm>
          <a:prstGeom prst="rect">
            <a:avLst/>
          </a:prstGeom>
          <a:ln w="28575">
            <a:solidFill>
              <a:srgbClr val="2D528F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64465" marR="136525" indent="314960">
              <a:lnSpc>
                <a:spcPct val="100000"/>
              </a:lnSpc>
              <a:spcBef>
                <a:spcPts val="75"/>
              </a:spcBef>
            </a:pPr>
            <a:r>
              <a:rPr dirty="0" sz="2000" spc="-10">
                <a:latin typeface="Calibri"/>
                <a:cs typeface="Calibri"/>
              </a:rPr>
              <a:t>uint8_t </a:t>
            </a:r>
            <a:r>
              <a:rPr dirty="0" sz="2000">
                <a:latin typeface="Calibri"/>
                <a:cs typeface="Calibri"/>
              </a:rPr>
              <a:t>129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+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130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2000">
              <a:latin typeface="Calibri"/>
              <a:cs typeface="Calibri"/>
            </a:endParaRPr>
          </a:p>
          <a:p>
            <a:pPr marL="641350" marR="469265" indent="-181610">
              <a:lnSpc>
                <a:spcPct val="100000"/>
              </a:lnSpc>
            </a:pPr>
            <a:r>
              <a:rPr dirty="0" sz="2000" spc="-20">
                <a:latin typeface="Calibri"/>
                <a:cs typeface="Calibri"/>
              </a:rPr>
              <a:t>uint8_t </a:t>
            </a:r>
            <a:r>
              <a:rPr dirty="0" sz="2000" spc="-25">
                <a:latin typeface="Calibri"/>
                <a:cs typeface="Calibri"/>
              </a:rPr>
              <a:t>130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33943" y="3733800"/>
            <a:ext cx="1682750" cy="2280285"/>
          </a:xfrm>
          <a:prstGeom prst="rect">
            <a:avLst/>
          </a:prstGeom>
          <a:ln w="28575">
            <a:solidFill>
              <a:srgbClr val="2D528F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algn="ctr" marL="24765">
              <a:lnSpc>
                <a:spcPct val="100000"/>
              </a:lnSpc>
              <a:spcBef>
                <a:spcPts val="75"/>
              </a:spcBef>
            </a:pPr>
            <a:r>
              <a:rPr dirty="0" sz="2000" spc="-10">
                <a:latin typeface="Calibri"/>
                <a:cs typeface="Calibri"/>
              </a:rPr>
              <a:t>Int8_t</a:t>
            </a:r>
            <a:endParaRPr sz="2000">
              <a:latin typeface="Calibri"/>
              <a:cs typeface="Calibri"/>
            </a:endParaRPr>
          </a:p>
          <a:p>
            <a:pPr algn="ctr" marL="24765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-</a:t>
            </a:r>
            <a:r>
              <a:rPr dirty="0" sz="2000">
                <a:latin typeface="Calibri"/>
                <a:cs typeface="Calibri"/>
              </a:rPr>
              <a:t>127+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 =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-</a:t>
            </a:r>
            <a:r>
              <a:rPr dirty="0" sz="2000" spc="-25">
                <a:latin typeface="Calibri"/>
                <a:cs typeface="Calibri"/>
              </a:rPr>
              <a:t>126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20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uint8_t</a:t>
            </a:r>
            <a:endParaRPr sz="2000">
              <a:latin typeface="Calibri"/>
              <a:cs typeface="Calibri"/>
            </a:endParaRPr>
          </a:p>
          <a:p>
            <a:pPr algn="ctr" marR="6350">
              <a:lnSpc>
                <a:spcPct val="100000"/>
              </a:lnSpc>
            </a:pPr>
            <a:r>
              <a:rPr dirty="0" sz="2000" spc="-15">
                <a:latin typeface="Calibri"/>
                <a:cs typeface="Calibri"/>
              </a:rPr>
              <a:t>-</a:t>
            </a:r>
            <a:r>
              <a:rPr dirty="0" sz="2000" spc="-25">
                <a:latin typeface="Calibri"/>
                <a:cs typeface="Calibri"/>
              </a:rPr>
              <a:t>126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Benefits</a:t>
            </a:r>
            <a:r>
              <a:rPr dirty="0" spc="-120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/>
              <a:t>2’s</a:t>
            </a:r>
            <a:r>
              <a:rPr dirty="0" spc="-229"/>
              <a:t> </a:t>
            </a:r>
            <a:r>
              <a:rPr dirty="0" spc="-20"/>
              <a:t>Complement</a:t>
            </a:r>
            <a:r>
              <a:rPr dirty="0" spc="-220"/>
              <a:t> </a:t>
            </a:r>
            <a:r>
              <a:rPr dirty="0" spc="-10"/>
              <a:t>Coding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8071" y="2949829"/>
            <a:ext cx="7106284" cy="2054860"/>
            <a:chOff x="218071" y="2949829"/>
            <a:chExt cx="7106284" cy="2054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071" y="3233674"/>
              <a:ext cx="3048000" cy="1693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5617" y="2949829"/>
              <a:ext cx="4038600" cy="2054606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058976" y="2726182"/>
            <a:ext cx="12274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Half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Adder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0661" y="1371752"/>
            <a:ext cx="6845934" cy="9613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2’s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Complement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Coding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simplifies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ALU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significantly.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Example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one-</a:t>
            </a:r>
            <a:r>
              <a:rPr dirty="0" sz="2400">
                <a:latin typeface="Calibri"/>
                <a:cs typeface="Calibri"/>
              </a:rPr>
              <a:t>bit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adder: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31563" y="2613736"/>
            <a:ext cx="11868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Full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Adder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800" y="3129152"/>
            <a:ext cx="4495800" cy="179832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693277" y="2629026"/>
            <a:ext cx="101409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Four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bits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6249" y="1589684"/>
            <a:ext cx="6213475" cy="1986914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481965" indent="-456565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481965" algn="l"/>
              </a:tabLst>
            </a:pP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digits: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481965" indent="-456565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481965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weight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exponent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lvl="1" marL="1015365" indent="-38036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015365" algn="l"/>
              </a:tabLst>
            </a:pPr>
            <a:r>
              <a:rPr dirty="0" sz="2800" spc="-10">
                <a:latin typeface="Calibri"/>
                <a:cs typeface="Calibri"/>
              </a:rPr>
              <a:t>Weight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digit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right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2</a:t>
            </a:r>
            <a:r>
              <a:rPr dirty="0" baseline="21021" sz="2775" spc="-37">
                <a:latin typeface="Calibri"/>
                <a:cs typeface="Calibri"/>
              </a:rPr>
              <a:t>n</a:t>
            </a:r>
            <a:endParaRPr baseline="21021" sz="2775">
              <a:latin typeface="Calibri"/>
              <a:cs typeface="Calibri"/>
            </a:endParaRPr>
          </a:p>
          <a:p>
            <a:pPr lvl="1" marL="1015365" indent="-380365">
              <a:lnSpc>
                <a:spcPct val="100000"/>
              </a:lnSpc>
              <a:spcBef>
                <a:spcPts val="195"/>
              </a:spcBef>
              <a:buFont typeface="Wingdings"/>
              <a:buChar char=""/>
              <a:tabLst>
                <a:tab pos="1015365" algn="l"/>
              </a:tabLst>
            </a:pPr>
            <a:r>
              <a:rPr dirty="0" sz="2800">
                <a:latin typeface="Calibri"/>
                <a:cs typeface="Calibri"/>
              </a:rPr>
              <a:t>E.g.,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10101010 </a:t>
            </a:r>
            <a:r>
              <a:rPr dirty="0" sz="2800" spc="-40">
                <a:latin typeface="Calibri"/>
                <a:cs typeface="Calibri"/>
              </a:rPr>
              <a:t>(base-</a:t>
            </a:r>
            <a:r>
              <a:rPr dirty="0" sz="2800" spc="-25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Binary/Base-</a:t>
            </a:r>
            <a:r>
              <a:rPr dirty="0"/>
              <a:t>2 </a:t>
            </a:r>
            <a:r>
              <a:rPr dirty="0" spc="-10"/>
              <a:t>(Unsigned)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349245" y="3728465"/>
            <a:ext cx="535305" cy="1130935"/>
          </a:xfrm>
          <a:custGeom>
            <a:avLst/>
            <a:gdLst/>
            <a:ahLst/>
            <a:cxnLst/>
            <a:rect l="l" t="t" r="r" b="b"/>
            <a:pathLst>
              <a:path w="535305" h="1130935">
                <a:moveTo>
                  <a:pt x="0" y="89153"/>
                </a:moveTo>
                <a:lnTo>
                  <a:pt x="6985" y="54482"/>
                </a:lnTo>
                <a:lnTo>
                  <a:pt x="26035" y="26034"/>
                </a:lnTo>
                <a:lnTo>
                  <a:pt x="54483" y="6984"/>
                </a:lnTo>
                <a:lnTo>
                  <a:pt x="89154" y="0"/>
                </a:lnTo>
                <a:lnTo>
                  <a:pt x="445770" y="0"/>
                </a:lnTo>
                <a:lnTo>
                  <a:pt x="480441" y="6984"/>
                </a:lnTo>
                <a:lnTo>
                  <a:pt x="508762" y="26034"/>
                </a:lnTo>
                <a:lnTo>
                  <a:pt x="527939" y="54482"/>
                </a:lnTo>
                <a:lnTo>
                  <a:pt x="534924" y="89153"/>
                </a:lnTo>
                <a:lnTo>
                  <a:pt x="534924" y="1041653"/>
                </a:lnTo>
                <a:lnTo>
                  <a:pt x="527939" y="1076324"/>
                </a:lnTo>
                <a:lnTo>
                  <a:pt x="508762" y="1104645"/>
                </a:lnTo>
                <a:lnTo>
                  <a:pt x="480441" y="1123822"/>
                </a:lnTo>
                <a:lnTo>
                  <a:pt x="445770" y="1130807"/>
                </a:lnTo>
                <a:lnTo>
                  <a:pt x="89154" y="1130807"/>
                </a:lnTo>
                <a:lnTo>
                  <a:pt x="54483" y="1123822"/>
                </a:lnTo>
                <a:lnTo>
                  <a:pt x="26035" y="1104645"/>
                </a:lnTo>
                <a:lnTo>
                  <a:pt x="6985" y="1076324"/>
                </a:lnTo>
                <a:lnTo>
                  <a:pt x="0" y="1041653"/>
                </a:lnTo>
                <a:lnTo>
                  <a:pt x="0" y="89153"/>
                </a:lnTo>
                <a:close/>
              </a:path>
            </a:pathLst>
          </a:custGeom>
          <a:ln w="28575">
            <a:solidFill>
              <a:srgbClr val="2D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83985" y="3708653"/>
            <a:ext cx="535305" cy="1130935"/>
          </a:xfrm>
          <a:custGeom>
            <a:avLst/>
            <a:gdLst/>
            <a:ahLst/>
            <a:cxnLst/>
            <a:rect l="l" t="t" r="r" b="b"/>
            <a:pathLst>
              <a:path w="535304" h="1130935">
                <a:moveTo>
                  <a:pt x="0" y="89154"/>
                </a:moveTo>
                <a:lnTo>
                  <a:pt x="6985" y="54483"/>
                </a:lnTo>
                <a:lnTo>
                  <a:pt x="26035" y="26035"/>
                </a:lnTo>
                <a:lnTo>
                  <a:pt x="54483" y="6985"/>
                </a:lnTo>
                <a:lnTo>
                  <a:pt x="89153" y="0"/>
                </a:lnTo>
                <a:lnTo>
                  <a:pt x="445769" y="0"/>
                </a:lnTo>
                <a:lnTo>
                  <a:pt x="480440" y="6985"/>
                </a:lnTo>
                <a:lnTo>
                  <a:pt x="508762" y="26035"/>
                </a:lnTo>
                <a:lnTo>
                  <a:pt x="527938" y="54483"/>
                </a:lnTo>
                <a:lnTo>
                  <a:pt x="534923" y="89154"/>
                </a:lnTo>
                <a:lnTo>
                  <a:pt x="534923" y="1041654"/>
                </a:lnTo>
                <a:lnTo>
                  <a:pt x="527938" y="1076325"/>
                </a:lnTo>
                <a:lnTo>
                  <a:pt x="508762" y="1104646"/>
                </a:lnTo>
                <a:lnTo>
                  <a:pt x="480440" y="1123823"/>
                </a:lnTo>
                <a:lnTo>
                  <a:pt x="445769" y="1130808"/>
                </a:lnTo>
                <a:lnTo>
                  <a:pt x="89153" y="1130808"/>
                </a:lnTo>
                <a:lnTo>
                  <a:pt x="54483" y="1123823"/>
                </a:lnTo>
                <a:lnTo>
                  <a:pt x="26035" y="1104646"/>
                </a:lnTo>
                <a:lnTo>
                  <a:pt x="6985" y="1076325"/>
                </a:lnTo>
                <a:lnTo>
                  <a:pt x="0" y="1041654"/>
                </a:lnTo>
                <a:lnTo>
                  <a:pt x="0" y="89154"/>
                </a:lnTo>
                <a:close/>
              </a:path>
            </a:pathLst>
          </a:custGeom>
          <a:ln w="28575">
            <a:solidFill>
              <a:srgbClr val="2D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01825" y="4983226"/>
            <a:ext cx="18427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MSb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most </a:t>
            </a:r>
            <a:r>
              <a:rPr dirty="0" sz="2400">
                <a:latin typeface="Calibri"/>
                <a:cs typeface="Calibri"/>
              </a:rPr>
              <a:t>significant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bit)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497835" y="3817365"/>
          <a:ext cx="4051300" cy="94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/>
                <a:gridCol w="502284"/>
                <a:gridCol w="532765"/>
                <a:gridCol w="532765"/>
                <a:gridCol w="532130"/>
                <a:gridCol w="532130"/>
                <a:gridCol w="499110"/>
                <a:gridCol w="424179"/>
              </a:tblGrid>
              <a:tr h="473075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556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572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73075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7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89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5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89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89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ts val="289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89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5321553" y="4976621"/>
            <a:ext cx="17589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LSb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least </a:t>
            </a:r>
            <a:r>
              <a:rPr dirty="0" sz="2400">
                <a:latin typeface="Calibri"/>
                <a:cs typeface="Calibri"/>
              </a:rPr>
              <a:t>significant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bit)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Homework</a:t>
            </a:r>
            <a:r>
              <a:rPr dirty="0" spc="-155"/>
              <a:t> </a:t>
            </a:r>
            <a:r>
              <a:rPr dirty="0" spc="-10"/>
              <a:t>Examples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035" y="1704797"/>
            <a:ext cx="995743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Range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following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C99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assuming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two’s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compliment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arithmetic?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90294" y="2437002"/>
            <a:ext cx="920115" cy="961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int8_t int16_t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19347" y="2437002"/>
            <a:ext cx="4672965" cy="9613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2059305" algn="l"/>
                <a:tab pos="4659630" algn="l"/>
              </a:tabLst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 to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059305" algn="l"/>
                <a:tab pos="4659630" algn="l"/>
              </a:tabLst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 to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8035" y="3839336"/>
            <a:ext cx="7407909" cy="1428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27899"/>
              </a:lnSpc>
              <a:spcBef>
                <a:spcPts val="100"/>
              </a:spcBef>
              <a:buFont typeface="Wingdings"/>
              <a:buChar char=""/>
              <a:tabLst>
                <a:tab pos="914400" algn="l"/>
                <a:tab pos="1990725" algn="l"/>
              </a:tabLst>
            </a:pP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representation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C99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below?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int8_t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x</a:t>
            </a:r>
            <a:r>
              <a:rPr dirty="0" sz="2400">
                <a:latin typeface="Calibri"/>
                <a:cs typeface="Calibri"/>
              </a:rPr>
              <a:t>	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-</a:t>
            </a:r>
            <a:r>
              <a:rPr dirty="0" sz="2400" spc="-25">
                <a:latin typeface="Calibri"/>
                <a:cs typeface="Calibri"/>
              </a:rPr>
              <a:t>40:</a:t>
            </a:r>
            <a:endParaRPr sz="24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790"/>
              </a:spcBef>
              <a:tabLst>
                <a:tab pos="1990725" algn="l"/>
              </a:tabLst>
            </a:pPr>
            <a:r>
              <a:rPr dirty="0" sz="2400">
                <a:latin typeface="Calibri"/>
                <a:cs typeface="Calibri"/>
              </a:rPr>
              <a:t>int8_t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x</a:t>
            </a:r>
            <a:r>
              <a:rPr dirty="0" sz="2400">
                <a:latin typeface="Calibri"/>
                <a:cs typeface="Calibri"/>
              </a:rPr>
              <a:t>	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-103: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6249" y="1601876"/>
            <a:ext cx="7466330" cy="241554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481965" indent="-45656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481965" algn="l"/>
              </a:tabLst>
            </a:pPr>
            <a:r>
              <a:rPr dirty="0" sz="2800">
                <a:latin typeface="Calibri"/>
                <a:cs typeface="Calibri"/>
              </a:rPr>
              <a:t>2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digits: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481965" indent="-456565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481965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weight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exponent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lvl="1" marL="1015365" indent="-380365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015365" algn="l"/>
              </a:tabLst>
            </a:pPr>
            <a:r>
              <a:rPr dirty="0" sz="2800" spc="-10">
                <a:latin typeface="Calibri"/>
                <a:cs typeface="Calibri"/>
              </a:rPr>
              <a:t>Weight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digit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right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2</a:t>
            </a:r>
            <a:r>
              <a:rPr dirty="0" baseline="21021" sz="2775" spc="-37">
                <a:latin typeface="Calibri"/>
                <a:cs typeface="Calibri"/>
              </a:rPr>
              <a:t>n</a:t>
            </a:r>
            <a:endParaRPr baseline="21021" sz="2775">
              <a:latin typeface="Calibri"/>
              <a:cs typeface="Calibri"/>
            </a:endParaRPr>
          </a:p>
          <a:p>
            <a:pPr lvl="1" marL="1015365" indent="-38036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015365" algn="l"/>
              </a:tabLst>
            </a:pPr>
            <a:r>
              <a:rPr dirty="0" sz="2800">
                <a:latin typeface="Calibri"/>
                <a:cs typeface="Calibri"/>
              </a:rPr>
              <a:t>E.g.,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10101010 </a:t>
            </a:r>
            <a:r>
              <a:rPr dirty="0" sz="2800" spc="-40">
                <a:latin typeface="Calibri"/>
                <a:cs typeface="Calibri"/>
              </a:rPr>
              <a:t>(base-</a:t>
            </a:r>
            <a:r>
              <a:rPr dirty="0" sz="2800" spc="-25">
                <a:latin typeface="Calibri"/>
                <a:cs typeface="Calibri"/>
              </a:rPr>
              <a:t>2)</a:t>
            </a:r>
            <a:endParaRPr sz="2800">
              <a:latin typeface="Calibri"/>
              <a:cs typeface="Calibri"/>
            </a:endParaRPr>
          </a:p>
          <a:p>
            <a:pPr lvl="1" marL="1015365" indent="-38036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015365" algn="l"/>
              </a:tabLst>
            </a:pPr>
            <a:r>
              <a:rPr dirty="0" sz="2800">
                <a:latin typeface="Calibri"/>
                <a:cs typeface="Calibri"/>
              </a:rPr>
              <a:t>10101010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(base-</a:t>
            </a:r>
            <a:r>
              <a:rPr dirty="0" sz="2800">
                <a:latin typeface="Calibri"/>
                <a:cs typeface="Calibri"/>
              </a:rPr>
              <a:t>2),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0b10101010,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10101010</a:t>
            </a:r>
            <a:r>
              <a:rPr dirty="0" baseline="-18018" sz="2775" spc="-15">
                <a:latin typeface="Calibri"/>
                <a:cs typeface="Calibri"/>
              </a:rPr>
              <a:t>2</a:t>
            </a:r>
            <a:endParaRPr baseline="-18018" sz="2775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Binary/Base-</a:t>
            </a:r>
            <a:r>
              <a:rPr dirty="0"/>
              <a:t>2</a:t>
            </a:r>
            <a:r>
              <a:rPr dirty="0" spc="5"/>
              <a:t> </a:t>
            </a:r>
            <a:r>
              <a:rPr dirty="0" spc="-10"/>
              <a:t>(Unsigned)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00"/>
              <a:t> </a:t>
            </a:r>
            <a:r>
              <a:rPr dirty="0"/>
              <a:t>Binary</a:t>
            </a:r>
            <a:r>
              <a:rPr dirty="0" spc="-185"/>
              <a:t> </a:t>
            </a:r>
            <a:r>
              <a:rPr dirty="0"/>
              <a:t>to</a:t>
            </a:r>
            <a:r>
              <a:rPr dirty="0" spc="-175"/>
              <a:t> </a:t>
            </a:r>
            <a:r>
              <a:rPr dirty="0"/>
              <a:t>Decimal</a:t>
            </a:r>
            <a:r>
              <a:rPr dirty="0" spc="-125"/>
              <a:t> </a:t>
            </a:r>
            <a:r>
              <a:rPr dirty="0" spc="-10"/>
              <a:t>(Unsigned)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949" y="1614471"/>
            <a:ext cx="7066280" cy="184658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digits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2: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Multiple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digits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corresponding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weights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Calculate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products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Practice: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10101010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(base-</a:t>
            </a:r>
            <a:r>
              <a:rPr dirty="0" sz="2400">
                <a:latin typeface="Calibri"/>
                <a:cs typeface="Calibri"/>
              </a:rPr>
              <a:t>2)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decimal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704719" y="3628390"/>
          <a:ext cx="4049395" cy="86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4"/>
                <a:gridCol w="502284"/>
                <a:gridCol w="532765"/>
                <a:gridCol w="532765"/>
                <a:gridCol w="532764"/>
                <a:gridCol w="531494"/>
                <a:gridCol w="498474"/>
                <a:gridCol w="423545"/>
              </a:tblGrid>
              <a:tr h="431165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2225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556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6355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655"/>
                        </a:lnSpc>
                      </a:pPr>
                      <a:r>
                        <a:rPr dirty="0" sz="2800" spc="-5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43116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7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256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6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5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56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4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56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56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56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560"/>
                        </a:lnSpc>
                      </a:pPr>
                      <a:r>
                        <a:rPr dirty="0" baseline="-13888" sz="4200" spc="-37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850" spc="-25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4164" y="4730496"/>
            <a:ext cx="9360408" cy="13289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8592820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store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different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versions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different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/>
              <a:t>Ambiguity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/>
              <a:t>type</a:t>
            </a:r>
            <a:r>
              <a:rPr dirty="0" spc="-80"/>
              <a:t> </a:t>
            </a:r>
            <a:r>
              <a:rPr dirty="0"/>
              <a:t>int</a:t>
            </a:r>
            <a:r>
              <a:rPr dirty="0" spc="-110"/>
              <a:t> </a:t>
            </a:r>
            <a:r>
              <a:rPr dirty="0"/>
              <a:t>in</a:t>
            </a:r>
            <a:r>
              <a:rPr dirty="0" spc="-85"/>
              <a:t> </a:t>
            </a:r>
            <a:r>
              <a:rPr dirty="0"/>
              <a:t>C</a:t>
            </a:r>
            <a:r>
              <a:rPr dirty="0" spc="-80"/>
              <a:t> </a:t>
            </a:r>
            <a:r>
              <a:rPr dirty="0" spc="-10"/>
              <a:t>language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626107" y="2892551"/>
            <a:ext cx="8726805" cy="2473960"/>
            <a:chOff x="1626107" y="2892551"/>
            <a:chExt cx="8726805" cy="24739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107" y="2892551"/>
              <a:ext cx="8726424" cy="247345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626107" y="3581399"/>
              <a:ext cx="8432800" cy="990600"/>
            </a:xfrm>
            <a:custGeom>
              <a:avLst/>
              <a:gdLst/>
              <a:ahLst/>
              <a:cxnLst/>
              <a:rect l="l" t="t" r="r" b="b"/>
              <a:pathLst>
                <a:path w="8432800" h="990600">
                  <a:moveTo>
                    <a:pt x="8432292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8432292" y="990600"/>
                  </a:lnTo>
                  <a:lnTo>
                    <a:pt x="8432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035" y="1614471"/>
            <a:ext cx="10937240" cy="217424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store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binary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different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versions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different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int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 sz="2400" spc="-70">
                <a:latin typeface="Calibri"/>
                <a:cs typeface="Calibri"/>
              </a:rPr>
              <a:t>To</a:t>
            </a:r>
            <a:r>
              <a:rPr dirty="0" sz="2400" spc="-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avoid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ambiguity,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course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precision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(C99)</a:t>
            </a:r>
            <a:endParaRPr sz="2400">
              <a:latin typeface="Calibri"/>
              <a:cs typeface="Calibri"/>
            </a:endParaRPr>
          </a:p>
          <a:p>
            <a:pPr lvl="1" marL="1002665" indent="-38036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002665" algn="l"/>
              </a:tabLst>
            </a:pPr>
            <a:r>
              <a:rPr dirty="0" sz="2400" spc="-25">
                <a:latin typeface="Calibri"/>
                <a:cs typeface="Calibri"/>
              </a:rPr>
              <a:t>uint8_t/uint16_t/uint32_t/uint64_t: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unsigned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8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bits/16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bits/32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bits/64</a:t>
            </a:r>
            <a:r>
              <a:rPr dirty="0" sz="2400" spc="-20">
                <a:latin typeface="Calibri"/>
                <a:cs typeface="Calibri"/>
              </a:rPr>
              <a:t> bits</a:t>
            </a:r>
            <a:endParaRPr sz="2400">
              <a:latin typeface="Calibri"/>
              <a:cs typeface="Calibri"/>
            </a:endParaRPr>
          </a:p>
          <a:p>
            <a:pPr lvl="1" marL="1002665" indent="-380365">
              <a:lnSpc>
                <a:spcPct val="100000"/>
              </a:lnSpc>
              <a:spcBef>
                <a:spcPts val="190"/>
              </a:spcBef>
              <a:buFont typeface="Wingdings"/>
              <a:buChar char=""/>
              <a:tabLst>
                <a:tab pos="1002665" algn="l"/>
              </a:tabLst>
            </a:pPr>
            <a:r>
              <a:rPr dirty="0" sz="2400" spc="-25">
                <a:latin typeface="Calibri"/>
                <a:cs typeface="Calibri"/>
              </a:rPr>
              <a:t>int8_t/int16_t/int32_t/int64_t: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 of 8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bits/16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bits/32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bits/64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/>
              <a:t>Ambiguity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/>
              <a:t>type</a:t>
            </a:r>
            <a:r>
              <a:rPr dirty="0" spc="-80"/>
              <a:t> </a:t>
            </a:r>
            <a:r>
              <a:rPr dirty="0"/>
              <a:t>int</a:t>
            </a:r>
            <a:r>
              <a:rPr dirty="0" spc="-110"/>
              <a:t> </a:t>
            </a:r>
            <a:r>
              <a:rPr dirty="0"/>
              <a:t>in</a:t>
            </a:r>
            <a:r>
              <a:rPr dirty="0" spc="-85"/>
              <a:t> </a:t>
            </a:r>
            <a:r>
              <a:rPr dirty="0"/>
              <a:t>C</a:t>
            </a:r>
            <a:r>
              <a:rPr dirty="0" spc="-80"/>
              <a:t> </a:t>
            </a:r>
            <a:r>
              <a:rPr dirty="0" spc="-10"/>
              <a:t>language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2940" y="1614471"/>
            <a:ext cx="10129520" cy="139255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95300" algn="l"/>
              </a:tabLst>
            </a:pPr>
            <a:r>
              <a:rPr dirty="0" sz="2400">
                <a:latin typeface="Calibri"/>
                <a:cs typeface="Calibri"/>
              </a:rPr>
              <a:t>Range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uint8_t: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(0b00000000)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~255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(0b11111111)</a:t>
            </a:r>
            <a:endParaRPr sz="2400">
              <a:latin typeface="Calibri"/>
              <a:cs typeface="Calibri"/>
            </a:endParaRPr>
          </a:p>
          <a:p>
            <a:pPr marL="495300" indent="-457200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95300" algn="l"/>
              </a:tabLst>
            </a:pPr>
            <a:r>
              <a:rPr dirty="0" sz="2400">
                <a:latin typeface="Calibri"/>
                <a:cs typeface="Calibri"/>
              </a:rPr>
              <a:t>Range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uint16_t: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(0b0000000000000000)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~65,535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(0b1111111111111111)</a:t>
            </a:r>
            <a:endParaRPr sz="2400">
              <a:latin typeface="Calibri"/>
              <a:cs typeface="Calibri"/>
            </a:endParaRPr>
          </a:p>
          <a:p>
            <a:pPr marL="495300" indent="-4572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495300" algn="l"/>
              </a:tabLst>
            </a:pPr>
            <a:r>
              <a:rPr dirty="0" sz="2400">
                <a:latin typeface="Calibri"/>
                <a:cs typeface="Calibri"/>
              </a:rPr>
              <a:t>Range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uintN_t: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0s)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~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2</a:t>
            </a:r>
            <a:r>
              <a:rPr dirty="0" baseline="20833" sz="2400" spc="-44">
                <a:latin typeface="Calibri"/>
                <a:cs typeface="Calibri"/>
              </a:rPr>
              <a:t>N</a:t>
            </a:r>
            <a:r>
              <a:rPr dirty="0" sz="2400" spc="-30">
                <a:latin typeface="Calibri"/>
                <a:cs typeface="Calibri"/>
              </a:rPr>
              <a:t>-</a:t>
            </a:r>
            <a:r>
              <a:rPr dirty="0" sz="2400">
                <a:latin typeface="Calibri"/>
                <a:cs typeface="Calibri"/>
              </a:rPr>
              <a:t>1 (all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/>
              <a:t>Range</a:t>
            </a:r>
            <a:r>
              <a:rPr dirty="0" spc="-145"/>
              <a:t> </a:t>
            </a:r>
            <a:r>
              <a:rPr dirty="0"/>
              <a:t>of</a:t>
            </a:r>
            <a:r>
              <a:rPr dirty="0" spc="-125"/>
              <a:t> </a:t>
            </a:r>
            <a:r>
              <a:rPr dirty="0"/>
              <a:t>uintN_t</a:t>
            </a:r>
            <a:r>
              <a:rPr dirty="0" spc="-95"/>
              <a:t> </a:t>
            </a:r>
            <a:r>
              <a:rPr dirty="0" spc="-10"/>
              <a:t>(Unsigned)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287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/>
              <a:t>Step</a:t>
            </a:r>
            <a:r>
              <a:rPr dirty="0" spc="-65"/>
              <a:t> </a:t>
            </a:r>
            <a:r>
              <a:rPr dirty="0"/>
              <a:t>0:</a:t>
            </a:r>
            <a:r>
              <a:rPr dirty="0" spc="-30"/>
              <a:t> </a:t>
            </a:r>
            <a:r>
              <a:rPr dirty="0"/>
              <a:t>Check</a:t>
            </a:r>
            <a:r>
              <a:rPr dirty="0" spc="-65"/>
              <a:t> </a:t>
            </a:r>
            <a:r>
              <a:rPr dirty="0"/>
              <a:t>whether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decimal</a:t>
            </a:r>
            <a:r>
              <a:rPr dirty="0" spc="-40"/>
              <a:t> </a:t>
            </a:r>
            <a:r>
              <a:rPr dirty="0"/>
              <a:t>number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within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0"/>
              <a:t>range</a:t>
            </a: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/>
              <a:t>Step</a:t>
            </a:r>
            <a:r>
              <a:rPr dirty="0" spc="-70"/>
              <a:t> </a:t>
            </a:r>
            <a:r>
              <a:rPr dirty="0"/>
              <a:t>1:</a:t>
            </a:r>
            <a:r>
              <a:rPr dirty="0" spc="-65"/>
              <a:t> </a:t>
            </a:r>
            <a:r>
              <a:rPr dirty="0"/>
              <a:t>List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weights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bits</a:t>
            </a:r>
            <a:r>
              <a:rPr dirty="0" spc="-45"/>
              <a:t> </a:t>
            </a:r>
            <a:r>
              <a:rPr dirty="0"/>
              <a:t>at</a:t>
            </a:r>
            <a:r>
              <a:rPr dirty="0" spc="-65"/>
              <a:t> </a:t>
            </a:r>
            <a:r>
              <a:rPr dirty="0"/>
              <a:t>all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positions</a:t>
            </a:r>
          </a:p>
          <a:p>
            <a:pPr marL="469900" marR="5080" indent="-457200">
              <a:lnSpc>
                <a:spcPct val="90300"/>
              </a:lnSpc>
              <a:spcBef>
                <a:spcPts val="994"/>
              </a:spcBef>
              <a:buFont typeface="Wingdings"/>
              <a:buChar char=""/>
              <a:tabLst>
                <a:tab pos="469900" algn="l"/>
              </a:tabLst>
            </a:pPr>
            <a:r>
              <a:rPr dirty="0"/>
              <a:t>Step</a:t>
            </a:r>
            <a:r>
              <a:rPr dirty="0" spc="-80"/>
              <a:t> </a:t>
            </a:r>
            <a:r>
              <a:rPr dirty="0"/>
              <a:t>2:</a:t>
            </a:r>
            <a:r>
              <a:rPr dirty="0" spc="-55"/>
              <a:t> </a:t>
            </a:r>
            <a:r>
              <a:rPr dirty="0"/>
              <a:t>Compare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decimal</a:t>
            </a:r>
            <a:r>
              <a:rPr dirty="0" spc="-80"/>
              <a:t> </a:t>
            </a:r>
            <a:r>
              <a:rPr dirty="0"/>
              <a:t>number</a:t>
            </a:r>
            <a:r>
              <a:rPr dirty="0" spc="-65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weights</a:t>
            </a:r>
            <a:r>
              <a:rPr dirty="0" spc="-70"/>
              <a:t> </a:t>
            </a:r>
            <a:r>
              <a:rPr dirty="0"/>
              <a:t>along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direction</a:t>
            </a:r>
            <a:r>
              <a:rPr dirty="0" spc="-55"/>
              <a:t> </a:t>
            </a:r>
            <a:r>
              <a:rPr dirty="0"/>
              <a:t>from</a:t>
            </a:r>
            <a:r>
              <a:rPr dirty="0" spc="-65"/>
              <a:t> </a:t>
            </a:r>
            <a:r>
              <a:rPr dirty="0"/>
              <a:t>MSb</a:t>
            </a:r>
            <a:r>
              <a:rPr dirty="0" spc="-45"/>
              <a:t> </a:t>
            </a:r>
            <a:r>
              <a:rPr dirty="0" spc="-25"/>
              <a:t>to </a:t>
            </a:r>
            <a:r>
              <a:rPr dirty="0"/>
              <a:t>LSb.</a:t>
            </a:r>
            <a:r>
              <a:rPr dirty="0" spc="-70"/>
              <a:t> </a:t>
            </a:r>
            <a:r>
              <a:rPr dirty="0"/>
              <a:t>If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number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85"/>
              <a:t> </a:t>
            </a:r>
            <a:r>
              <a:rPr dirty="0"/>
              <a:t>larger</a:t>
            </a:r>
            <a:r>
              <a:rPr dirty="0" spc="-60"/>
              <a:t> </a:t>
            </a:r>
            <a:r>
              <a:rPr dirty="0"/>
              <a:t>than</a:t>
            </a:r>
            <a:r>
              <a:rPr dirty="0" spc="-70"/>
              <a:t> </a:t>
            </a:r>
            <a:r>
              <a:rPr dirty="0"/>
              <a:t>or</a:t>
            </a:r>
            <a:r>
              <a:rPr dirty="0" spc="-65"/>
              <a:t> </a:t>
            </a:r>
            <a:r>
              <a:rPr dirty="0"/>
              <a:t>equal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weight,</a:t>
            </a:r>
            <a:r>
              <a:rPr dirty="0" spc="-75"/>
              <a:t> </a:t>
            </a:r>
            <a:r>
              <a:rPr dirty="0"/>
              <a:t>subtract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weight</a:t>
            </a:r>
            <a:r>
              <a:rPr dirty="0" spc="-80"/>
              <a:t> </a:t>
            </a:r>
            <a:r>
              <a:rPr dirty="0" spc="-20"/>
              <a:t>from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25"/>
              <a:t>number,</a:t>
            </a:r>
            <a:r>
              <a:rPr dirty="0" spc="-50"/>
              <a:t> </a:t>
            </a:r>
            <a:r>
              <a:rPr dirty="0"/>
              <a:t>put</a:t>
            </a:r>
            <a:r>
              <a:rPr dirty="0" spc="-40"/>
              <a:t> </a:t>
            </a:r>
            <a:r>
              <a:rPr dirty="0"/>
              <a:t>‘1’</a:t>
            </a:r>
            <a:r>
              <a:rPr dirty="0" spc="-50"/>
              <a:t> </a:t>
            </a:r>
            <a:r>
              <a:rPr dirty="0"/>
              <a:t>as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binary</a:t>
            </a:r>
            <a:r>
              <a:rPr dirty="0" spc="-45"/>
              <a:t> </a:t>
            </a:r>
            <a:r>
              <a:rPr dirty="0"/>
              <a:t>digit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this</a:t>
            </a:r>
            <a:r>
              <a:rPr dirty="0" spc="-45"/>
              <a:t> </a:t>
            </a:r>
            <a:r>
              <a:rPr dirty="0"/>
              <a:t>position,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continue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 spc="-25"/>
              <a:t>the </a:t>
            </a:r>
            <a:r>
              <a:rPr dirty="0"/>
              <a:t>difference.</a:t>
            </a:r>
            <a:r>
              <a:rPr dirty="0" spc="-80"/>
              <a:t> </a:t>
            </a:r>
            <a:r>
              <a:rPr dirty="0"/>
              <a:t>Otherwise,</a:t>
            </a:r>
            <a:r>
              <a:rPr dirty="0" spc="-95"/>
              <a:t> </a:t>
            </a:r>
            <a:r>
              <a:rPr dirty="0"/>
              <a:t>put</a:t>
            </a:r>
            <a:r>
              <a:rPr dirty="0" spc="-65"/>
              <a:t> </a:t>
            </a:r>
            <a:r>
              <a:rPr dirty="0"/>
              <a:t>‘0’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move</a:t>
            </a:r>
            <a:r>
              <a:rPr dirty="0" spc="-65"/>
              <a:t> </a:t>
            </a:r>
            <a:r>
              <a:rPr dirty="0"/>
              <a:t>on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next</a:t>
            </a:r>
            <a:r>
              <a:rPr dirty="0" spc="-90"/>
              <a:t> </a:t>
            </a:r>
            <a:r>
              <a:rPr dirty="0" spc="-10"/>
              <a:t>weight.</a:t>
            </a:r>
          </a:p>
          <a:p>
            <a:pPr marL="469265" indent="-4565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469265" algn="l"/>
              </a:tabLst>
            </a:pPr>
            <a:r>
              <a:rPr dirty="0"/>
              <a:t>Practice:</a:t>
            </a:r>
            <a:r>
              <a:rPr dirty="0" spc="-110"/>
              <a:t> </a:t>
            </a:r>
            <a:r>
              <a:rPr dirty="0"/>
              <a:t>Convert</a:t>
            </a:r>
            <a:r>
              <a:rPr dirty="0" spc="-65"/>
              <a:t> </a:t>
            </a:r>
            <a:r>
              <a:rPr dirty="0"/>
              <a:t>53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65"/>
              <a:t> </a:t>
            </a:r>
            <a:r>
              <a:rPr dirty="0" spc="-10"/>
              <a:t>uint8_t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Conversion:</a:t>
            </a:r>
            <a:r>
              <a:rPr dirty="0" spc="-210"/>
              <a:t> </a:t>
            </a:r>
            <a:r>
              <a:rPr dirty="0"/>
              <a:t>Decimal</a:t>
            </a:r>
            <a:r>
              <a:rPr dirty="0" spc="-200"/>
              <a:t> </a:t>
            </a:r>
            <a:r>
              <a:rPr dirty="0"/>
              <a:t>to</a:t>
            </a:r>
            <a:r>
              <a:rPr dirty="0" spc="-215"/>
              <a:t> </a:t>
            </a:r>
            <a:r>
              <a:rPr dirty="0"/>
              <a:t>Binary</a:t>
            </a:r>
            <a:r>
              <a:rPr dirty="0" spc="-105"/>
              <a:t> </a:t>
            </a:r>
            <a:r>
              <a:rPr dirty="0" spc="-10"/>
              <a:t>(Unsigned)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Dianqi Han</dc:creator>
  <dc:title>PowerPoint Presentation</dc:title>
  <dcterms:created xsi:type="dcterms:W3CDTF">2025-01-31T05:42:36Z</dcterms:created>
  <dcterms:modified xsi:type="dcterms:W3CDTF">2025-01-31T05:42:36Z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2025-01-31T00:00:00Z</vt:filetime>
  </property>
  <property fmtid="{D5CDD505-2E9C-101B-9397-08002B2CF9AE}" pid="5" name="Producer">
    <vt:lpwstr>Microsoft® PowerPoint® for Microsoft 365</vt:lpwstr>
  </property>
</Properties>
</file>