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sldIdLst>
    <p:sldId id="256" r:id="rId2"/>
    <p:sldId id="279" r:id="rId3"/>
    <p:sldId id="258" r:id="rId4"/>
    <p:sldId id="261" r:id="rId5"/>
    <p:sldId id="266" r:id="rId6"/>
    <p:sldId id="268" r:id="rId7"/>
    <p:sldId id="280" r:id="rId8"/>
    <p:sldId id="269" r:id="rId9"/>
    <p:sldId id="270" r:id="rId10"/>
    <p:sldId id="271" r:id="rId11"/>
    <p:sldId id="272" r:id="rId12"/>
    <p:sldId id="273" r:id="rId13"/>
    <p:sldId id="262" r:id="rId14"/>
    <p:sldId id="281" r:id="rId15"/>
    <p:sldId id="263" r:id="rId16"/>
    <p:sldId id="282" r:id="rId17"/>
    <p:sldId id="283" r:id="rId18"/>
    <p:sldId id="284" r:id="rId19"/>
    <p:sldId id="264" r:id="rId20"/>
    <p:sldId id="285" r:id="rId21"/>
    <p:sldId id="286" r:id="rId22"/>
    <p:sldId id="287" r:id="rId23"/>
    <p:sldId id="288" r:id="rId24"/>
    <p:sldId id="265"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nbKLZIVfK+oqJmxpT4OMW3i7dL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5183188" y="987425"/>
            <a:ext cx="6172200" cy="4873625"/>
          </a:xfrm>
          <a:prstGeom prst="rect">
            <a:avLst/>
          </a:prstGeom>
          <a:noFill/>
          <a:ln>
            <a:noFill/>
          </a:ln>
        </p:spPr>
      </p:sp>
      <p:sp>
        <p:nvSpPr>
          <p:cNvPr id="64" name="Google Shape;64;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dev.mysql.com/downloads/installer/"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subTitle" idx="1"/>
          </p:nvPr>
        </p:nvSpPr>
        <p:spPr>
          <a:xfrm>
            <a:off x="6980350" y="4422782"/>
            <a:ext cx="4932608" cy="2201985"/>
          </a:xfrm>
          <a:prstGeom prst="rect">
            <a:avLst/>
          </a:prstGeom>
          <a:noFill/>
          <a:ln>
            <a:noFill/>
          </a:ln>
        </p:spPr>
        <p:txBody>
          <a:bodyPr spcFirstLastPara="1" wrap="square" lIns="91425" tIns="45700" rIns="91425" bIns="45700" anchor="t" anchorCtr="0">
            <a:normAutofit lnSpcReduction="10000"/>
          </a:bodyPr>
          <a:lstStyle/>
          <a:p>
            <a:pPr marL="0" lvl="0" indent="0" algn="r" rtl="0">
              <a:lnSpc>
                <a:spcPct val="90000"/>
              </a:lnSpc>
              <a:spcBef>
                <a:spcPts val="0"/>
              </a:spcBef>
              <a:spcAft>
                <a:spcPts val="0"/>
              </a:spcAft>
              <a:buClr>
                <a:schemeClr val="dk1"/>
              </a:buClr>
              <a:buSzPts val="2400"/>
              <a:buNone/>
            </a:pPr>
            <a:r>
              <a:rPr lang="en-IN" dirty="0">
                <a:latin typeface="Times New Roman"/>
                <a:ea typeface="Times New Roman"/>
                <a:cs typeface="Times New Roman"/>
                <a:sym typeface="Times New Roman"/>
              </a:rPr>
              <a:t>Students Name:</a:t>
            </a:r>
            <a:endParaRPr lang="en-IN" dirty="0"/>
          </a:p>
          <a:p>
            <a:pPr marL="0" lvl="0" indent="0" algn="r" rtl="0">
              <a:lnSpc>
                <a:spcPct val="90000"/>
              </a:lnSpc>
              <a:spcBef>
                <a:spcPts val="1000"/>
              </a:spcBef>
              <a:spcAft>
                <a:spcPts val="0"/>
              </a:spcAft>
              <a:buClr>
                <a:schemeClr val="dk1"/>
              </a:buClr>
              <a:buSzPts val="2400"/>
              <a:buNone/>
            </a:pPr>
            <a:r>
              <a:rPr lang="en-IN" dirty="0">
                <a:latin typeface="Times New Roman"/>
                <a:ea typeface="Times New Roman"/>
                <a:cs typeface="Times New Roman"/>
                <a:sym typeface="Times New Roman"/>
              </a:rPr>
              <a:t>Mandar Vijaykumar Ghadage (19)</a:t>
            </a:r>
            <a:endParaRPr lang="en-IN" dirty="0"/>
          </a:p>
          <a:p>
            <a:pPr marL="0" lvl="0" indent="0" algn="r" rtl="0">
              <a:lnSpc>
                <a:spcPct val="90000"/>
              </a:lnSpc>
              <a:spcBef>
                <a:spcPts val="1000"/>
              </a:spcBef>
              <a:spcAft>
                <a:spcPts val="0"/>
              </a:spcAft>
              <a:buClr>
                <a:schemeClr val="dk1"/>
              </a:buClr>
              <a:buSzPts val="2400"/>
              <a:buNone/>
            </a:pPr>
            <a:r>
              <a:rPr lang="en-IN" dirty="0" err="1">
                <a:latin typeface="Times New Roman"/>
                <a:ea typeface="Times New Roman"/>
                <a:cs typeface="Times New Roman"/>
                <a:sym typeface="Times New Roman"/>
              </a:rPr>
              <a:t>Atharav</a:t>
            </a:r>
            <a:r>
              <a:rPr lang="en-IN" dirty="0">
                <a:latin typeface="Times New Roman"/>
                <a:ea typeface="Times New Roman"/>
                <a:cs typeface="Times New Roman"/>
                <a:sym typeface="Times New Roman"/>
              </a:rPr>
              <a:t> </a:t>
            </a:r>
            <a:r>
              <a:rPr lang="en-IN" dirty="0" err="1">
                <a:latin typeface="Times New Roman"/>
                <a:ea typeface="Times New Roman"/>
                <a:cs typeface="Times New Roman"/>
                <a:sym typeface="Times New Roman"/>
              </a:rPr>
              <a:t>Barapatre</a:t>
            </a:r>
            <a:r>
              <a:rPr lang="en-IN" dirty="0">
                <a:latin typeface="Times New Roman"/>
                <a:ea typeface="Times New Roman"/>
                <a:cs typeface="Times New Roman"/>
                <a:sym typeface="Times New Roman"/>
              </a:rPr>
              <a:t> (075)</a:t>
            </a:r>
            <a:endParaRPr lang="en-IN" dirty="0"/>
          </a:p>
          <a:p>
            <a:pPr marL="0" lvl="0" indent="0" algn="r" rtl="0">
              <a:lnSpc>
                <a:spcPct val="90000"/>
              </a:lnSpc>
              <a:spcBef>
                <a:spcPts val="1000"/>
              </a:spcBef>
              <a:spcAft>
                <a:spcPts val="0"/>
              </a:spcAft>
              <a:buClr>
                <a:schemeClr val="dk1"/>
              </a:buClr>
              <a:buSzPts val="2400"/>
              <a:buNone/>
            </a:pPr>
            <a:r>
              <a:rPr lang="en-IN" dirty="0">
                <a:latin typeface="Times New Roman"/>
                <a:ea typeface="Times New Roman"/>
                <a:cs typeface="Times New Roman"/>
                <a:sym typeface="Times New Roman"/>
              </a:rPr>
              <a:t>Darshan </a:t>
            </a:r>
            <a:r>
              <a:rPr lang="en-IN" dirty="0" err="1">
                <a:latin typeface="Times New Roman"/>
                <a:ea typeface="Times New Roman"/>
                <a:cs typeface="Times New Roman"/>
                <a:sym typeface="Times New Roman"/>
              </a:rPr>
              <a:t>Bhabad</a:t>
            </a:r>
            <a:r>
              <a:rPr lang="en-IN" dirty="0">
                <a:latin typeface="Times New Roman"/>
                <a:ea typeface="Times New Roman"/>
                <a:cs typeface="Times New Roman"/>
                <a:sym typeface="Times New Roman"/>
              </a:rPr>
              <a:t> (144)</a:t>
            </a:r>
            <a:endParaRPr lang="en-IN" dirty="0"/>
          </a:p>
          <a:p>
            <a:pPr marL="0" lvl="0" indent="0" algn="r" rtl="0">
              <a:lnSpc>
                <a:spcPct val="90000"/>
              </a:lnSpc>
              <a:spcBef>
                <a:spcPts val="1000"/>
              </a:spcBef>
              <a:spcAft>
                <a:spcPts val="0"/>
              </a:spcAft>
              <a:buClr>
                <a:schemeClr val="dk1"/>
              </a:buClr>
              <a:buSzPts val="2400"/>
              <a:buNone/>
            </a:pPr>
            <a:r>
              <a:rPr lang="en-IN" dirty="0">
                <a:latin typeface="Times New Roman"/>
                <a:ea typeface="Times New Roman"/>
                <a:cs typeface="Times New Roman"/>
                <a:sym typeface="Times New Roman"/>
              </a:rPr>
              <a:t> Nikhil </a:t>
            </a:r>
            <a:r>
              <a:rPr lang="en-IN" dirty="0" err="1">
                <a:latin typeface="Times New Roman"/>
                <a:ea typeface="Times New Roman"/>
                <a:cs typeface="Times New Roman"/>
                <a:sym typeface="Times New Roman"/>
              </a:rPr>
              <a:t>Bodre</a:t>
            </a:r>
            <a:r>
              <a:rPr lang="en-IN" dirty="0">
                <a:latin typeface="Times New Roman"/>
                <a:ea typeface="Times New Roman"/>
                <a:cs typeface="Times New Roman"/>
                <a:sym typeface="Times New Roman"/>
              </a:rPr>
              <a:t> (07)</a:t>
            </a:r>
            <a:endParaRPr dirty="0"/>
          </a:p>
        </p:txBody>
      </p:sp>
      <p:sp>
        <p:nvSpPr>
          <p:cNvPr id="85" name="Google Shape;85;p1"/>
          <p:cNvSpPr txBox="1"/>
          <p:nvPr/>
        </p:nvSpPr>
        <p:spPr>
          <a:xfrm>
            <a:off x="703485" y="2208508"/>
            <a:ext cx="10740900" cy="10771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0" i="0" u="sng" strike="noStrike" cap="none" dirty="0">
                <a:solidFill>
                  <a:schemeClr val="dk1"/>
                </a:solidFill>
                <a:latin typeface="Times New Roman"/>
                <a:ea typeface="Times New Roman"/>
                <a:cs typeface="Times New Roman"/>
                <a:sym typeface="Times New Roman"/>
              </a:rPr>
              <a:t>Presentation for </a:t>
            </a:r>
            <a:r>
              <a:rPr lang="en-IN" sz="3200" u="sng" dirty="0">
                <a:solidFill>
                  <a:schemeClr val="dk1"/>
                </a:solidFill>
                <a:latin typeface="Times New Roman"/>
                <a:ea typeface="Times New Roman"/>
                <a:cs typeface="Times New Roman"/>
                <a:sym typeface="Times New Roman"/>
              </a:rPr>
              <a:t>SY Project</a:t>
            </a:r>
            <a:r>
              <a:rPr lang="en-IN" sz="3200" b="0" i="0" u="sng" strike="noStrike" cap="none" dirty="0">
                <a:solidFill>
                  <a:schemeClr val="dk1"/>
                </a:solidFill>
                <a:latin typeface="Times New Roman"/>
                <a:ea typeface="Times New Roman"/>
                <a:cs typeface="Times New Roman"/>
                <a:sym typeface="Times New Roman"/>
              </a:rPr>
              <a:t> Design (Review 2)</a:t>
            </a:r>
          </a:p>
          <a:p>
            <a:pPr marL="0" marR="0" lvl="0" indent="0" algn="ctr" rtl="0">
              <a:spcBef>
                <a:spcPts val="0"/>
              </a:spcBef>
              <a:spcAft>
                <a:spcPts val="0"/>
              </a:spcAft>
              <a:buNone/>
            </a:pPr>
            <a:r>
              <a:rPr lang="en-IN" sz="3200" u="sng" dirty="0">
                <a:solidFill>
                  <a:schemeClr val="dk1"/>
                </a:solidFill>
                <a:latin typeface="Times New Roman"/>
                <a:ea typeface="Calibri"/>
                <a:cs typeface="Times New Roman"/>
                <a:sym typeface="Times New Roman"/>
              </a:rPr>
              <a:t>AY 2024-25</a:t>
            </a:r>
            <a:endParaRPr sz="3200" b="0" i="0" u="sng" strike="noStrike" cap="none" dirty="0">
              <a:solidFill>
                <a:schemeClr val="dk1"/>
              </a:solidFill>
              <a:latin typeface="Calibri"/>
              <a:ea typeface="Calibri"/>
              <a:cs typeface="Calibri"/>
              <a:sym typeface="Calibri"/>
            </a:endParaRPr>
          </a:p>
        </p:txBody>
      </p:sp>
      <p:pic>
        <p:nvPicPr>
          <p:cNvPr id="86" name="Google Shape;86;p1" descr="Image result for mit academy of engineering logo"/>
          <p:cNvPicPr preferRelativeResize="0"/>
          <p:nvPr/>
        </p:nvPicPr>
        <p:blipFill rotWithShape="1">
          <a:blip r:embed="rId3">
            <a:alphaModFix/>
          </a:blip>
          <a:srcRect/>
          <a:stretch/>
        </p:blipFill>
        <p:spPr>
          <a:xfrm>
            <a:off x="3827383" y="200565"/>
            <a:ext cx="4914900" cy="923925"/>
          </a:xfrm>
          <a:prstGeom prst="rect">
            <a:avLst/>
          </a:prstGeom>
          <a:noFill/>
          <a:ln>
            <a:noFill/>
          </a:ln>
        </p:spPr>
      </p:pic>
      <p:sp>
        <p:nvSpPr>
          <p:cNvPr id="87" name="Google Shape;87;p1"/>
          <p:cNvSpPr txBox="1"/>
          <p:nvPr/>
        </p:nvSpPr>
        <p:spPr>
          <a:xfrm>
            <a:off x="3634908" y="1347163"/>
            <a:ext cx="529984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0" i="0" u="none" strike="noStrike" cap="none" dirty="0">
                <a:solidFill>
                  <a:srgbClr val="2F5496"/>
                </a:solidFill>
                <a:latin typeface="Times New Roman"/>
                <a:ea typeface="Times New Roman"/>
                <a:cs typeface="Times New Roman"/>
                <a:sym typeface="Times New Roman"/>
              </a:rPr>
              <a:t>School of Computer Engineering</a:t>
            </a:r>
            <a:endParaRPr dirty="0"/>
          </a:p>
        </p:txBody>
      </p:sp>
      <p:sp>
        <p:nvSpPr>
          <p:cNvPr id="88" name="Google Shape;88;p1"/>
          <p:cNvSpPr txBox="1"/>
          <p:nvPr/>
        </p:nvSpPr>
        <p:spPr>
          <a:xfrm>
            <a:off x="279042" y="5040414"/>
            <a:ext cx="2814593" cy="1655762"/>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en-IN" sz="2400" b="0" u="none" dirty="0">
                <a:solidFill>
                  <a:schemeClr val="dk1"/>
                </a:solidFill>
                <a:latin typeface="Times New Roman"/>
                <a:ea typeface="Times New Roman"/>
                <a:cs typeface="Times New Roman"/>
                <a:sym typeface="Times New Roman"/>
              </a:rPr>
              <a:t>Guide:</a:t>
            </a:r>
            <a:endParaRPr dirty="0"/>
          </a:p>
          <a:p>
            <a:pPr marL="0" marR="0" lvl="0" indent="0" algn="l" rtl="0">
              <a:lnSpc>
                <a:spcPct val="90000"/>
              </a:lnSpc>
              <a:spcBef>
                <a:spcPts val="1000"/>
              </a:spcBef>
              <a:spcAft>
                <a:spcPts val="0"/>
              </a:spcAft>
              <a:buClr>
                <a:schemeClr val="dk1"/>
              </a:buClr>
              <a:buSzPts val="2400"/>
              <a:buFont typeface="Arial"/>
              <a:buNone/>
            </a:pPr>
            <a:r>
              <a:rPr lang="en-IN" sz="2400" b="0" i="0" dirty="0">
                <a:solidFill>
                  <a:srgbClr val="000000"/>
                </a:solidFill>
                <a:effectLst/>
                <a:highlight>
                  <a:srgbClr val="FFFFFF"/>
                </a:highlight>
                <a:latin typeface="Arial" panose="020B0604020202020204" pitchFamily="34" charset="0"/>
              </a:rPr>
              <a:t>Mr. Chaitanya Patil</a:t>
            </a:r>
            <a:endParaRPr sz="2400" b="0" u="none" dirty="0">
              <a:solidFill>
                <a:schemeClr val="dk1"/>
              </a:solidFill>
              <a:latin typeface="Times New Roman"/>
              <a:ea typeface="Times New Roman"/>
              <a:cs typeface="Times New Roman"/>
              <a:sym typeface="Times New Roman"/>
            </a:endParaRPr>
          </a:p>
        </p:txBody>
      </p:sp>
      <p:sp>
        <p:nvSpPr>
          <p:cNvPr id="89" name="Google Shape;89;p1"/>
          <p:cNvSpPr txBox="1"/>
          <p:nvPr/>
        </p:nvSpPr>
        <p:spPr>
          <a:xfrm>
            <a:off x="1981991" y="3187594"/>
            <a:ext cx="7961722"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400" dirty="0">
                <a:solidFill>
                  <a:srgbClr val="C55A11"/>
                </a:solidFill>
                <a:latin typeface="Calibri"/>
                <a:ea typeface="Calibri"/>
                <a:cs typeface="Calibri"/>
                <a:sym typeface="Calibri"/>
              </a:rPr>
              <a:t>Predictive Modelling in Education</a:t>
            </a:r>
            <a:endParaRPr sz="4400" dirty="0">
              <a:solidFill>
                <a:srgbClr val="C55A1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0546-D2F3-824D-442F-A7F5286CE307}"/>
              </a:ext>
            </a:extLst>
          </p:cNvPr>
          <p:cNvSpPr>
            <a:spLocks noGrp="1"/>
          </p:cNvSpPr>
          <p:nvPr>
            <p:ph type="title"/>
          </p:nvPr>
        </p:nvSpPr>
        <p:spPr>
          <a:xfrm>
            <a:off x="838200" y="500062"/>
            <a:ext cx="10515600" cy="1325563"/>
          </a:xfrm>
        </p:spPr>
        <p:txBody>
          <a:bodyPr/>
          <a:lstStyle/>
          <a:p>
            <a:r>
              <a:rPr lang="en-US" b="1" dirty="0"/>
              <a:t>3. What Drives Progress in AI? Trends in Algorithms</a:t>
            </a:r>
            <a:endParaRPr lang="en-IN" b="1" dirty="0"/>
          </a:p>
        </p:txBody>
      </p:sp>
      <p:sp>
        <p:nvSpPr>
          <p:cNvPr id="3" name="Text Placeholder 2">
            <a:extLst>
              <a:ext uri="{FF2B5EF4-FFF2-40B4-BE49-F238E27FC236}">
                <a16:creationId xmlns:a16="http://schemas.microsoft.com/office/drawing/2014/main" id="{0E1BBF92-A672-962F-0CCF-407415066EC6}"/>
              </a:ext>
            </a:extLst>
          </p:cNvPr>
          <p:cNvSpPr>
            <a:spLocks noGrp="1"/>
          </p:cNvSpPr>
          <p:nvPr>
            <p:ph type="body" idx="1"/>
          </p:nvPr>
        </p:nvSpPr>
        <p:spPr/>
        <p:txBody>
          <a:bodyPr>
            <a:normAutofit/>
          </a:bodyPr>
          <a:lstStyle/>
          <a:p>
            <a:r>
              <a:rPr lang="en-US" sz="3200" dirty="0"/>
              <a:t>This paper, from MIT </a:t>
            </a:r>
            <a:r>
              <a:rPr lang="en-US" sz="3200" dirty="0" err="1"/>
              <a:t>FutureTech</a:t>
            </a:r>
            <a:r>
              <a:rPr lang="en-US" sz="3200" dirty="0"/>
              <a:t>, discusses how advancements in AI algorithms drive the overall progress in artificial intelligence. It focuses on the development of algorithms that enhance performance and their contribution to AI’s ability to solve complex problems, particularly in real-time systems.</a:t>
            </a:r>
          </a:p>
          <a:p>
            <a:r>
              <a:rPr lang="en-US" sz="3200" b="1" dirty="0"/>
              <a:t>Key Takeaway for Your Project</a:t>
            </a:r>
            <a:r>
              <a:rPr lang="en-US" sz="3200" dirty="0"/>
              <a:t>: Understanding the trends in algorithm development helps you choose the right recommendation algorithm for college predictions.</a:t>
            </a:r>
          </a:p>
        </p:txBody>
      </p:sp>
    </p:spTree>
    <p:extLst>
      <p:ext uri="{BB962C8B-B14F-4D97-AF65-F5344CB8AC3E}">
        <p14:creationId xmlns:p14="http://schemas.microsoft.com/office/powerpoint/2010/main" val="3870646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0546-D2F3-824D-442F-A7F5286CE307}"/>
              </a:ext>
            </a:extLst>
          </p:cNvPr>
          <p:cNvSpPr>
            <a:spLocks noGrp="1"/>
          </p:cNvSpPr>
          <p:nvPr>
            <p:ph type="title"/>
          </p:nvPr>
        </p:nvSpPr>
        <p:spPr/>
        <p:txBody>
          <a:bodyPr/>
          <a:lstStyle/>
          <a:p>
            <a:r>
              <a:rPr lang="en-US" b="1" dirty="0"/>
              <a:t>4. Feature Papers on Artificial Intelligence Algorithms and Their Applications</a:t>
            </a:r>
            <a:endParaRPr lang="en-IN" b="1" dirty="0"/>
          </a:p>
        </p:txBody>
      </p:sp>
      <p:sp>
        <p:nvSpPr>
          <p:cNvPr id="3" name="Text Placeholder 2">
            <a:extLst>
              <a:ext uri="{FF2B5EF4-FFF2-40B4-BE49-F238E27FC236}">
                <a16:creationId xmlns:a16="http://schemas.microsoft.com/office/drawing/2014/main" id="{0E1BBF92-A672-962F-0CCF-407415066EC6}"/>
              </a:ext>
            </a:extLst>
          </p:cNvPr>
          <p:cNvSpPr>
            <a:spLocks noGrp="1"/>
          </p:cNvSpPr>
          <p:nvPr>
            <p:ph type="body" idx="1"/>
          </p:nvPr>
        </p:nvSpPr>
        <p:spPr/>
        <p:txBody>
          <a:bodyPr>
            <a:normAutofit/>
          </a:bodyPr>
          <a:lstStyle/>
          <a:p>
            <a:r>
              <a:rPr lang="en-US" sz="3200" dirty="0"/>
              <a:t>This collection focuses on various AI algorithms such as evolutionary algorithms, genetic algorithms, and machine learning models. It also highlights how these algorithms are used in real-world applications, from healthcare diagnostics to autonomous vehicles.</a:t>
            </a:r>
          </a:p>
          <a:p>
            <a:r>
              <a:rPr lang="en-US" sz="3200" b="1" dirty="0"/>
              <a:t>Key Takeaway for Your Project</a:t>
            </a:r>
            <a:r>
              <a:rPr lang="en-US" sz="3200" dirty="0"/>
              <a:t>: Evolutionary algorithms and machine learning techniques can help in optimizing recommendations and ranking colleges based on the student’s preferences and data.</a:t>
            </a:r>
          </a:p>
        </p:txBody>
      </p:sp>
    </p:spTree>
    <p:extLst>
      <p:ext uri="{BB962C8B-B14F-4D97-AF65-F5344CB8AC3E}">
        <p14:creationId xmlns:p14="http://schemas.microsoft.com/office/powerpoint/2010/main" val="4140785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0546-D2F3-824D-442F-A7F5286CE307}"/>
              </a:ext>
            </a:extLst>
          </p:cNvPr>
          <p:cNvSpPr>
            <a:spLocks noGrp="1"/>
          </p:cNvSpPr>
          <p:nvPr>
            <p:ph type="title"/>
          </p:nvPr>
        </p:nvSpPr>
        <p:spPr/>
        <p:txBody>
          <a:bodyPr/>
          <a:lstStyle/>
          <a:p>
            <a:r>
              <a:rPr lang="en-US" b="1" dirty="0"/>
              <a:t>5. Exploring AI Models and Applications Within a System Framework</a:t>
            </a:r>
            <a:endParaRPr lang="en-IN" b="1" dirty="0"/>
          </a:p>
        </p:txBody>
      </p:sp>
      <p:sp>
        <p:nvSpPr>
          <p:cNvPr id="3" name="Text Placeholder 2">
            <a:extLst>
              <a:ext uri="{FF2B5EF4-FFF2-40B4-BE49-F238E27FC236}">
                <a16:creationId xmlns:a16="http://schemas.microsoft.com/office/drawing/2014/main" id="{0E1BBF92-A672-962F-0CCF-407415066EC6}"/>
              </a:ext>
            </a:extLst>
          </p:cNvPr>
          <p:cNvSpPr>
            <a:spLocks noGrp="1"/>
          </p:cNvSpPr>
          <p:nvPr>
            <p:ph type="body" idx="1"/>
          </p:nvPr>
        </p:nvSpPr>
        <p:spPr/>
        <p:txBody>
          <a:bodyPr>
            <a:normAutofit/>
          </a:bodyPr>
          <a:lstStyle/>
          <a:p>
            <a:r>
              <a:rPr lang="en-US" sz="3200" dirty="0"/>
              <a:t>This paper reviews the various AI models and strategies for intelligent search, classification, and optimization. It explores the role of AI in decision-making, pattern recognition, and data-driven analysis.</a:t>
            </a:r>
          </a:p>
          <a:p>
            <a:r>
              <a:rPr lang="en-US" sz="3200" b="1" dirty="0"/>
              <a:t>Key Takeaway for Your Project</a:t>
            </a:r>
            <a:r>
              <a:rPr lang="en-US" sz="3200" dirty="0"/>
              <a:t>: For building a recommendation system, classification and optimization models can be crucial in ranking colleges and filtering results based on user preferences.</a:t>
            </a:r>
          </a:p>
        </p:txBody>
      </p:sp>
    </p:spTree>
    <p:extLst>
      <p:ext uri="{BB962C8B-B14F-4D97-AF65-F5344CB8AC3E}">
        <p14:creationId xmlns:p14="http://schemas.microsoft.com/office/powerpoint/2010/main" val="166911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307593"/>
            <a:ext cx="9991725" cy="701040"/>
          </a:xfrm>
          <a:prstGeom prst="rect">
            <a:avLst/>
          </a:prstGeom>
        </p:spPr>
        <p:txBody>
          <a:bodyPr vert="horz" wrap="square" lIns="0" tIns="16510" rIns="0" bIns="0" rtlCol="0">
            <a:spAutoFit/>
          </a:bodyPr>
          <a:lstStyle/>
          <a:p>
            <a:pPr marL="12700">
              <a:lnSpc>
                <a:spcPct val="100000"/>
              </a:lnSpc>
              <a:spcBef>
                <a:spcPts val="130"/>
              </a:spcBef>
            </a:pPr>
            <a:r>
              <a:rPr lang="en-US" sz="4400" b="1" dirty="0">
                <a:solidFill>
                  <a:srgbClr val="C00000"/>
                </a:solidFill>
                <a:latin typeface="Times New Roman"/>
                <a:cs typeface="Times New Roman"/>
              </a:rPr>
              <a:t>Applications</a:t>
            </a:r>
            <a:r>
              <a:rPr lang="en-US" sz="4400" b="1" spc="-50" dirty="0">
                <a:solidFill>
                  <a:srgbClr val="C00000"/>
                </a:solidFill>
                <a:latin typeface="Times New Roman"/>
                <a:cs typeface="Times New Roman"/>
              </a:rPr>
              <a:t> </a:t>
            </a:r>
            <a:r>
              <a:rPr lang="en-US" sz="4400" b="1" spc="-10" dirty="0">
                <a:solidFill>
                  <a:srgbClr val="C00000"/>
                </a:solidFill>
                <a:latin typeface="Times New Roman"/>
                <a:cs typeface="Times New Roman"/>
              </a:rPr>
              <a:t>of</a:t>
            </a:r>
            <a:r>
              <a:rPr lang="en-US" sz="4400" b="1" spc="50" dirty="0">
                <a:solidFill>
                  <a:srgbClr val="C00000"/>
                </a:solidFill>
                <a:latin typeface="Times New Roman"/>
                <a:cs typeface="Times New Roman"/>
              </a:rPr>
              <a:t> </a:t>
            </a:r>
            <a:r>
              <a:rPr lang="en-US" sz="4400" b="1" spc="-10" dirty="0">
                <a:solidFill>
                  <a:srgbClr val="C00000"/>
                </a:solidFill>
                <a:latin typeface="Times New Roman"/>
                <a:cs typeface="Times New Roman"/>
              </a:rPr>
              <a:t>Project</a:t>
            </a:r>
            <a:r>
              <a:rPr lang="en-US" sz="4400" b="1" spc="-25" dirty="0">
                <a:solidFill>
                  <a:srgbClr val="C00000"/>
                </a:solidFill>
                <a:latin typeface="Times New Roman"/>
                <a:cs typeface="Times New Roman"/>
              </a:rPr>
              <a:t> </a:t>
            </a:r>
            <a:r>
              <a:rPr lang="en-US" sz="4400" b="1" spc="-5" dirty="0">
                <a:solidFill>
                  <a:srgbClr val="C00000"/>
                </a:solidFill>
                <a:latin typeface="Times New Roman"/>
                <a:cs typeface="Times New Roman"/>
              </a:rPr>
              <a:t>management</a:t>
            </a:r>
            <a:r>
              <a:rPr lang="en-US" sz="4400" b="1" spc="50" dirty="0">
                <a:solidFill>
                  <a:srgbClr val="C00000"/>
                </a:solidFill>
                <a:latin typeface="Times New Roman"/>
                <a:cs typeface="Times New Roman"/>
              </a:rPr>
              <a:t> </a:t>
            </a:r>
            <a:r>
              <a:rPr lang="en-US" sz="4400" b="1" spc="-10" dirty="0">
                <a:solidFill>
                  <a:srgbClr val="C00000"/>
                </a:solidFill>
                <a:latin typeface="Times New Roman"/>
                <a:cs typeface="Times New Roman"/>
              </a:rPr>
              <a:t>tools</a:t>
            </a:r>
            <a:endParaRPr lang="en-US" sz="4400" dirty="0">
              <a:latin typeface="Times New Roman"/>
              <a:cs typeface="Times New Roman"/>
            </a:endParaRPr>
          </a:p>
        </p:txBody>
      </p:sp>
      <p:sp>
        <p:nvSpPr>
          <p:cNvPr id="5" name="TextBox 4">
            <a:extLst>
              <a:ext uri="{FF2B5EF4-FFF2-40B4-BE49-F238E27FC236}">
                <a16:creationId xmlns:a16="http://schemas.microsoft.com/office/drawing/2014/main" id="{0D34D984-E4C8-3D93-4A92-82F2B458C750}"/>
              </a:ext>
            </a:extLst>
          </p:cNvPr>
          <p:cNvSpPr txBox="1"/>
          <p:nvPr/>
        </p:nvSpPr>
        <p:spPr>
          <a:xfrm>
            <a:off x="661234" y="1198670"/>
            <a:ext cx="10504405"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1.Task </a:t>
            </a:r>
            <a:r>
              <a:rPr lang="en-US" sz="2800" b="1" dirty="0" err="1">
                <a:latin typeface="Times New Roman" panose="02020603050405020304" pitchFamily="18" charset="0"/>
                <a:cs typeface="Times New Roman" panose="02020603050405020304" pitchFamily="18" charset="0"/>
              </a:rPr>
              <a:t>ManagementTools</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Trello, </a:t>
            </a:r>
            <a:r>
              <a:rPr lang="en-US" sz="2800" dirty="0" err="1">
                <a:latin typeface="Times New Roman" panose="02020603050405020304" pitchFamily="18" charset="0"/>
                <a:cs typeface="Times New Roman" panose="02020603050405020304" pitchFamily="18" charset="0"/>
              </a:rPr>
              <a:t>AsanaUse</a:t>
            </a:r>
            <a:r>
              <a:rPr lang="en-US" sz="2800" dirty="0">
                <a:latin typeface="Times New Roman" panose="02020603050405020304" pitchFamily="18" charset="0"/>
                <a:cs typeface="Times New Roman" panose="02020603050405020304" pitchFamily="18" charset="0"/>
              </a:rPr>
              <a:t>: Organize tasks like data collection, model building, frontend design, and deployment. </a:t>
            </a:r>
            <a:r>
              <a:rPr lang="en-US" sz="2800" dirty="0" err="1">
                <a:latin typeface="Times New Roman" panose="02020603050405020304" pitchFamily="18" charset="0"/>
                <a:cs typeface="Times New Roman" panose="02020603050405020304" pitchFamily="18" charset="0"/>
              </a:rPr>
              <a:t>Assaign</a:t>
            </a:r>
            <a:r>
              <a:rPr lang="en-US" sz="2800" dirty="0">
                <a:latin typeface="Times New Roman" panose="02020603050405020304" pitchFamily="18" charset="0"/>
                <a:cs typeface="Times New Roman" panose="02020603050405020304" pitchFamily="18" charset="0"/>
              </a:rPr>
              <a:t> tasks and track progress easily.</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BE60AD3-CCE7-567F-213B-95098A414BBB}"/>
              </a:ext>
            </a:extLst>
          </p:cNvPr>
          <p:cNvSpPr txBox="1"/>
          <p:nvPr/>
        </p:nvSpPr>
        <p:spPr>
          <a:xfrm>
            <a:off x="661234" y="4334970"/>
            <a:ext cx="9914022"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3.Version </a:t>
            </a:r>
            <a:r>
              <a:rPr lang="en-US" sz="2800" b="1" dirty="0" err="1">
                <a:latin typeface="Times New Roman" panose="02020603050405020304" pitchFamily="18" charset="0"/>
                <a:cs typeface="Times New Roman" panose="02020603050405020304" pitchFamily="18" charset="0"/>
              </a:rPr>
              <a:t>ControlTools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Git, </a:t>
            </a:r>
            <a:r>
              <a:rPr lang="en-US" sz="2800" dirty="0" err="1">
                <a:latin typeface="Times New Roman" panose="02020603050405020304" pitchFamily="18" charset="0"/>
                <a:cs typeface="Times New Roman" panose="02020603050405020304" pitchFamily="18" charset="0"/>
              </a:rPr>
              <a:t>GitHubUse</a:t>
            </a:r>
            <a:r>
              <a:rPr lang="en-US" sz="2800" dirty="0">
                <a:latin typeface="Times New Roman" panose="02020603050405020304" pitchFamily="18" charset="0"/>
                <a:cs typeface="Times New Roman" panose="02020603050405020304" pitchFamily="18" charset="0"/>
              </a:rPr>
              <a:t>: Track changes in Python code, manage branches for different features, and collaborate seamlessly with team members.</a:t>
            </a:r>
            <a:endParaRPr lang="en-IN" sz="28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D6D71C2-E116-8585-E2D7-206F6667F6D4}"/>
              </a:ext>
            </a:extLst>
          </p:cNvPr>
          <p:cNvSpPr txBox="1"/>
          <p:nvPr/>
        </p:nvSpPr>
        <p:spPr>
          <a:xfrm>
            <a:off x="597064" y="2699303"/>
            <a:ext cx="10123237"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2.Deployment and </a:t>
            </a:r>
            <a:r>
              <a:rPr lang="en-US" sz="2800" b="1" dirty="0" err="1">
                <a:latin typeface="Times New Roman" panose="02020603050405020304" pitchFamily="18" charset="0"/>
                <a:cs typeface="Times New Roman" panose="02020603050405020304" pitchFamily="18" charset="0"/>
              </a:rPr>
              <a:t>HostingTools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Heroku, </a:t>
            </a:r>
            <a:r>
              <a:rPr lang="en-US" sz="2800" dirty="0" err="1">
                <a:latin typeface="Times New Roman" panose="02020603050405020304" pitchFamily="18" charset="0"/>
                <a:cs typeface="Times New Roman" panose="02020603050405020304" pitchFamily="18" charset="0"/>
              </a:rPr>
              <a:t>AWSUse</a:t>
            </a:r>
            <a:r>
              <a:rPr lang="en-US" sz="2800" dirty="0">
                <a:latin typeface="Times New Roman" panose="02020603050405020304" pitchFamily="18" charset="0"/>
                <a:cs typeface="Times New Roman" panose="02020603050405020304" pitchFamily="18" charset="0"/>
              </a:rPr>
              <a:t>: Deploy the AI-based web app online, making it accessible for students to input CET marks and receive college recommendations.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60171-DB07-F63D-1194-7CBADEB1B06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15B8519-3EC9-D6E0-4B13-8F58A95181BD}"/>
              </a:ext>
            </a:extLst>
          </p:cNvPr>
          <p:cNvSpPr txBox="1">
            <a:spLocks noGrp="1"/>
          </p:cNvSpPr>
          <p:nvPr>
            <p:ph type="title"/>
          </p:nvPr>
        </p:nvSpPr>
        <p:spPr>
          <a:xfrm>
            <a:off x="917575" y="307593"/>
            <a:ext cx="9991725" cy="701040"/>
          </a:xfrm>
          <a:prstGeom prst="rect">
            <a:avLst/>
          </a:prstGeom>
        </p:spPr>
        <p:txBody>
          <a:bodyPr vert="horz" wrap="square" lIns="0" tIns="16510" rIns="0" bIns="0" rtlCol="0">
            <a:spAutoFit/>
          </a:bodyPr>
          <a:lstStyle/>
          <a:p>
            <a:pPr marL="12700">
              <a:lnSpc>
                <a:spcPct val="100000"/>
              </a:lnSpc>
              <a:spcBef>
                <a:spcPts val="130"/>
              </a:spcBef>
            </a:pPr>
            <a:r>
              <a:rPr lang="en-US" sz="4400" b="1" dirty="0">
                <a:solidFill>
                  <a:srgbClr val="C00000"/>
                </a:solidFill>
                <a:latin typeface="Times New Roman"/>
                <a:cs typeface="Times New Roman"/>
              </a:rPr>
              <a:t>Applications</a:t>
            </a:r>
            <a:r>
              <a:rPr lang="en-US" sz="4400" b="1" spc="-50" dirty="0">
                <a:solidFill>
                  <a:srgbClr val="C00000"/>
                </a:solidFill>
                <a:latin typeface="Times New Roman"/>
                <a:cs typeface="Times New Roman"/>
              </a:rPr>
              <a:t> </a:t>
            </a:r>
            <a:r>
              <a:rPr lang="en-US" sz="4400" b="1" spc="-10" dirty="0">
                <a:solidFill>
                  <a:srgbClr val="C00000"/>
                </a:solidFill>
                <a:latin typeface="Times New Roman"/>
                <a:cs typeface="Times New Roman"/>
              </a:rPr>
              <a:t>of</a:t>
            </a:r>
            <a:r>
              <a:rPr lang="en-US" sz="4400" b="1" spc="50" dirty="0">
                <a:solidFill>
                  <a:srgbClr val="C00000"/>
                </a:solidFill>
                <a:latin typeface="Times New Roman"/>
                <a:cs typeface="Times New Roman"/>
              </a:rPr>
              <a:t> </a:t>
            </a:r>
            <a:r>
              <a:rPr lang="en-US" sz="4400" b="1" spc="-10" dirty="0">
                <a:solidFill>
                  <a:srgbClr val="C00000"/>
                </a:solidFill>
                <a:latin typeface="Times New Roman"/>
                <a:cs typeface="Times New Roman"/>
              </a:rPr>
              <a:t>Project</a:t>
            </a:r>
            <a:r>
              <a:rPr lang="en-US" sz="4400" b="1" spc="-25" dirty="0">
                <a:solidFill>
                  <a:srgbClr val="C00000"/>
                </a:solidFill>
                <a:latin typeface="Times New Roman"/>
                <a:cs typeface="Times New Roman"/>
              </a:rPr>
              <a:t> </a:t>
            </a:r>
            <a:r>
              <a:rPr lang="en-US" sz="4400" b="1" spc="-5" dirty="0">
                <a:solidFill>
                  <a:srgbClr val="C00000"/>
                </a:solidFill>
                <a:latin typeface="Times New Roman"/>
                <a:cs typeface="Times New Roman"/>
              </a:rPr>
              <a:t>management</a:t>
            </a:r>
            <a:r>
              <a:rPr lang="en-US" sz="4400" b="1" spc="50" dirty="0">
                <a:solidFill>
                  <a:srgbClr val="C00000"/>
                </a:solidFill>
                <a:latin typeface="Times New Roman"/>
                <a:cs typeface="Times New Roman"/>
              </a:rPr>
              <a:t> </a:t>
            </a:r>
            <a:r>
              <a:rPr lang="en-US" sz="4400" b="1" spc="-10" dirty="0">
                <a:solidFill>
                  <a:srgbClr val="C00000"/>
                </a:solidFill>
                <a:latin typeface="Times New Roman"/>
                <a:cs typeface="Times New Roman"/>
              </a:rPr>
              <a:t>tools</a:t>
            </a:r>
            <a:endParaRPr lang="en-US" sz="4400" dirty="0">
              <a:latin typeface="Times New Roman"/>
              <a:cs typeface="Times New Roman"/>
            </a:endParaRPr>
          </a:p>
        </p:txBody>
      </p:sp>
      <p:sp>
        <p:nvSpPr>
          <p:cNvPr id="9" name="TextBox 8">
            <a:extLst>
              <a:ext uri="{FF2B5EF4-FFF2-40B4-BE49-F238E27FC236}">
                <a16:creationId xmlns:a16="http://schemas.microsoft.com/office/drawing/2014/main" id="{A220728F-1D7D-66C4-8E05-E5741F06C75A}"/>
              </a:ext>
            </a:extLst>
          </p:cNvPr>
          <p:cNvSpPr txBox="1"/>
          <p:nvPr/>
        </p:nvSpPr>
        <p:spPr>
          <a:xfrm>
            <a:off x="917574" y="3181025"/>
            <a:ext cx="9991725"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5.Bug and Issue </a:t>
            </a:r>
            <a:r>
              <a:rPr lang="en-US" sz="2800" b="1" dirty="0" err="1">
                <a:latin typeface="Times New Roman" panose="02020603050405020304" pitchFamily="18" charset="0"/>
                <a:cs typeface="Times New Roman" panose="02020603050405020304" pitchFamily="18" charset="0"/>
              </a:rPr>
              <a:t>TrackingTools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GitHub Issues, </a:t>
            </a:r>
            <a:r>
              <a:rPr lang="en-US" sz="2800" dirty="0" err="1">
                <a:latin typeface="Times New Roman" panose="02020603050405020304" pitchFamily="18" charset="0"/>
                <a:cs typeface="Times New Roman" panose="02020603050405020304" pitchFamily="18" charset="0"/>
              </a:rPr>
              <a:t>JiraUse</a:t>
            </a:r>
            <a:r>
              <a:rPr lang="en-US" sz="2800" dirty="0">
                <a:latin typeface="Times New Roman" panose="02020603050405020304" pitchFamily="18" charset="0"/>
                <a:cs typeface="Times New Roman" panose="02020603050405020304" pitchFamily="18" charset="0"/>
              </a:rPr>
              <a:t>: Log and fix bugs in Python scripts and web interface (e.g., errors in filters, data sorting, or incorrect outputs).</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ECF25D4-ED75-D41A-39E6-E2D66F23D90C}"/>
              </a:ext>
            </a:extLst>
          </p:cNvPr>
          <p:cNvSpPr txBox="1"/>
          <p:nvPr/>
        </p:nvSpPr>
        <p:spPr>
          <a:xfrm>
            <a:off x="917575" y="1348689"/>
            <a:ext cx="10247730"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4.Collaboration and </a:t>
            </a:r>
            <a:r>
              <a:rPr lang="en-US" sz="2800" b="1" dirty="0" err="1">
                <a:latin typeface="Times New Roman" panose="02020603050405020304" pitchFamily="18" charset="0"/>
                <a:cs typeface="Times New Roman" panose="02020603050405020304" pitchFamily="18" charset="0"/>
              </a:rPr>
              <a:t>CommunicationTools</a:t>
            </a:r>
            <a:r>
              <a:rPr lang="en-US" sz="2800" dirty="0">
                <a:latin typeface="Times New Roman" panose="02020603050405020304" pitchFamily="18" charset="0"/>
                <a:cs typeface="Times New Roman" panose="02020603050405020304" pitchFamily="18" charset="0"/>
              </a:rPr>
              <a:t>: Slack, Microsoft </a:t>
            </a:r>
            <a:r>
              <a:rPr lang="en-US" sz="2800" dirty="0" err="1">
                <a:latin typeface="Times New Roman" panose="02020603050405020304" pitchFamily="18" charset="0"/>
                <a:cs typeface="Times New Roman" panose="02020603050405020304" pitchFamily="18" charset="0"/>
              </a:rPr>
              <a:t>TeamsUse</a:t>
            </a:r>
            <a:r>
              <a:rPr lang="en-US" dirty="0"/>
              <a:t>: </a:t>
            </a:r>
            <a:r>
              <a:rPr lang="en-US" sz="2800" dirty="0">
                <a:latin typeface="Times New Roman" panose="02020603050405020304" pitchFamily="18" charset="0"/>
                <a:cs typeface="Times New Roman" panose="02020603050405020304" pitchFamily="18" charset="0"/>
              </a:rPr>
              <a:t>Discuss tasks, share Python code, and resolve issues in real-time. Maintain clear communication among team members.</a:t>
            </a:r>
            <a:endParaRPr lang="en-IN" sz="28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2B3ABCF-27F0-5490-BADD-1BBD5442BC1B}"/>
              </a:ext>
            </a:extLst>
          </p:cNvPr>
          <p:cNvSpPr txBox="1"/>
          <p:nvPr/>
        </p:nvSpPr>
        <p:spPr>
          <a:xfrm>
            <a:off x="917574" y="4816813"/>
            <a:ext cx="9654173" cy="1384995"/>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6.Documentation </a:t>
            </a:r>
            <a:r>
              <a:rPr lang="en-US" sz="2800" b="1" dirty="0" err="1">
                <a:latin typeface="Times New Roman" panose="02020603050405020304" pitchFamily="18" charset="0"/>
                <a:cs typeface="Times New Roman" panose="02020603050405020304" pitchFamily="18" charset="0"/>
              </a:rPr>
              <a:t>ManagementTools</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Google Docs, </a:t>
            </a:r>
            <a:r>
              <a:rPr lang="en-US" sz="2800" dirty="0" err="1">
                <a:latin typeface="Times New Roman" panose="02020603050405020304" pitchFamily="18" charset="0"/>
                <a:cs typeface="Times New Roman" panose="02020603050405020304" pitchFamily="18" charset="0"/>
              </a:rPr>
              <a:t>NotionUse</a:t>
            </a:r>
            <a:r>
              <a:rPr lang="en-US" sz="2800" dirty="0">
                <a:latin typeface="Times New Roman" panose="02020603050405020304" pitchFamily="18" charset="0"/>
                <a:cs typeface="Times New Roman" panose="02020603050405020304" pitchFamily="18" charset="0"/>
              </a:rPr>
              <a:t>: Document project steps, Python libraries, and user guides. Ensure all information is easy to access and update.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2570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5281" y="208229"/>
            <a:ext cx="8149590" cy="701040"/>
          </a:xfrm>
          <a:prstGeom prst="rect">
            <a:avLst/>
          </a:prstGeom>
        </p:spPr>
        <p:txBody>
          <a:bodyPr vert="horz" wrap="square" lIns="0" tIns="16510" rIns="0" bIns="0" rtlCol="0">
            <a:spAutoFit/>
          </a:bodyPr>
          <a:lstStyle/>
          <a:p>
            <a:pPr marL="12700">
              <a:lnSpc>
                <a:spcPct val="100000"/>
              </a:lnSpc>
              <a:spcBef>
                <a:spcPts val="130"/>
              </a:spcBef>
            </a:pPr>
            <a:r>
              <a:rPr sz="4400" b="1" spc="-5" dirty="0">
                <a:solidFill>
                  <a:srgbClr val="C00000"/>
                </a:solidFill>
                <a:latin typeface="Calibri"/>
                <a:cs typeface="Calibri"/>
              </a:rPr>
              <a:t>Algorithm/Design/Implementation</a:t>
            </a:r>
            <a:endParaRPr sz="4400" dirty="0">
              <a:latin typeface="Calibri"/>
              <a:cs typeface="Calibri"/>
            </a:endParaRPr>
          </a:p>
        </p:txBody>
      </p:sp>
      <p:sp>
        <p:nvSpPr>
          <p:cNvPr id="5" name="TextBox 4">
            <a:extLst>
              <a:ext uri="{FF2B5EF4-FFF2-40B4-BE49-F238E27FC236}">
                <a16:creationId xmlns:a16="http://schemas.microsoft.com/office/drawing/2014/main" id="{11C88207-967E-7F64-7573-C51649F03667}"/>
              </a:ext>
            </a:extLst>
          </p:cNvPr>
          <p:cNvSpPr txBox="1"/>
          <p:nvPr/>
        </p:nvSpPr>
        <p:spPr>
          <a:xfrm>
            <a:off x="366545" y="1259175"/>
            <a:ext cx="11681076" cy="4339650"/>
          </a:xfrm>
          <a:prstGeom prst="rect">
            <a:avLst/>
          </a:prstGeom>
          <a:noFill/>
        </p:spPr>
        <p:txBody>
          <a:bodyPr wrap="square">
            <a:spAutoFit/>
          </a:bodyPr>
          <a:lstStyle/>
          <a:p>
            <a:pPr marL="457200" indent="-457200">
              <a:buAutoNum type="arabicPeriod"/>
            </a:pPr>
            <a:r>
              <a:rPr lang="en-US" sz="4400" b="1" dirty="0">
                <a:latin typeface="Times New Roman" panose="02020603050405020304" pitchFamily="18" charset="0"/>
                <a:cs typeface="Times New Roman" panose="02020603050405020304" pitchFamily="18" charset="0"/>
              </a:rPr>
              <a:t>Algorithm</a:t>
            </a:r>
          </a:p>
          <a:p>
            <a:r>
              <a:rPr lang="en-US" sz="3200" b="1" dirty="0">
                <a:latin typeface="Times New Roman" panose="02020603050405020304" pitchFamily="18" charset="0"/>
                <a:cs typeface="Times New Roman" panose="02020603050405020304" pitchFamily="18" charset="0"/>
              </a:rPr>
              <a:t>Description: </a:t>
            </a:r>
            <a:r>
              <a:rPr lang="en-US" sz="2400" dirty="0">
                <a:latin typeface="Times New Roman" panose="02020603050405020304" pitchFamily="18" charset="0"/>
                <a:cs typeface="Times New Roman" panose="02020603050405020304" pitchFamily="18" charset="0"/>
              </a:rPr>
              <a:t>The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core algorithm will generate a list of college recommendations based on user inputs such as CET marks, location, type of college, and placement statistics.</a:t>
            </a:r>
          </a:p>
          <a:p>
            <a:r>
              <a:rPr lang="en-US" sz="2800" b="1" dirty="0">
                <a:latin typeface="Times New Roman" panose="02020603050405020304" pitchFamily="18" charset="0"/>
                <a:cs typeface="Times New Roman" panose="02020603050405020304" pitchFamily="18" charset="0"/>
              </a:rPr>
              <a:t>Steps of the Algorithm:</a:t>
            </a:r>
          </a:p>
          <a:p>
            <a:r>
              <a:rPr lang="en-US" sz="2800" b="1" dirty="0">
                <a:latin typeface="Times New Roman" panose="02020603050405020304" pitchFamily="18" charset="0"/>
                <a:cs typeface="Times New Roman" panose="02020603050405020304" pitchFamily="18" charset="0"/>
              </a:rPr>
              <a:t>1)</a:t>
            </a:r>
            <a:r>
              <a:rPr lang="en-US" sz="2400" b="1" dirty="0">
                <a:latin typeface="Times New Roman" panose="02020603050405020304" pitchFamily="18" charset="0"/>
                <a:cs typeface="Times New Roman" panose="02020603050405020304" pitchFamily="18" charset="0"/>
              </a:rPr>
              <a:t>Input Collection: Collect</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inputs: </a:t>
            </a:r>
            <a:r>
              <a:rPr lang="en-US" sz="2400" dirty="0">
                <a:latin typeface="Times New Roman" panose="02020603050405020304" pitchFamily="18" charset="0"/>
                <a:cs typeface="Times New Roman" panose="02020603050405020304" pitchFamily="18" charset="0"/>
              </a:rPr>
              <a:t>CET marks (rank), category, preferred branches, location, and college type.</a:t>
            </a:r>
          </a:p>
          <a:p>
            <a:r>
              <a:rPr lang="en-US" sz="2400" dirty="0">
                <a:latin typeface="Times New Roman" panose="02020603050405020304" pitchFamily="18" charset="0"/>
                <a:cs typeface="Times New Roman" panose="02020603050405020304" pitchFamily="18" charset="0"/>
              </a:rPr>
              <a:t>2</a:t>
            </a:r>
            <a:r>
              <a:rPr lang="en-US" sz="2400" b="1" dirty="0">
                <a:latin typeface="Times New Roman" panose="02020603050405020304" pitchFamily="18" charset="0"/>
                <a:cs typeface="Times New Roman" panose="02020603050405020304" pitchFamily="18" charset="0"/>
              </a:rPr>
              <a:t>)Data </a:t>
            </a:r>
            <a:r>
              <a:rPr lang="en-US" sz="2400" b="1" dirty="0" err="1">
                <a:latin typeface="Times New Roman" panose="02020603050405020304" pitchFamily="18" charset="0"/>
                <a:cs typeface="Times New Roman" panose="02020603050405020304" pitchFamily="18" charset="0"/>
              </a:rPr>
              <a:t>Filtering:</a:t>
            </a:r>
            <a:r>
              <a:rPr lang="en-US" sz="2400" dirty="0" err="1">
                <a:latin typeface="Times New Roman" panose="02020603050405020304" pitchFamily="18" charset="0"/>
                <a:cs typeface="Times New Roman" panose="02020603050405020304" pitchFamily="18" charset="0"/>
              </a:rPr>
              <a:t>Use</a:t>
            </a:r>
            <a:r>
              <a:rPr lang="en-US" sz="2400" dirty="0">
                <a:latin typeface="Times New Roman" panose="02020603050405020304" pitchFamily="18" charset="0"/>
                <a:cs typeface="Times New Roman" panose="02020603050405020304" pitchFamily="18" charset="0"/>
              </a:rPr>
              <a:t> user-defined filters to narrow down the list of </a:t>
            </a:r>
            <a:r>
              <a:rPr lang="en-US" sz="2400" dirty="0" err="1">
                <a:latin typeface="Times New Roman" panose="02020603050405020304" pitchFamily="18" charset="0"/>
                <a:cs typeface="Times New Roman" panose="02020603050405020304" pitchFamily="18" charset="0"/>
              </a:rPr>
              <a:t>colleges.Filters</a:t>
            </a:r>
            <a:r>
              <a:rPr lang="en-US" sz="2400" dirty="0">
                <a:latin typeface="Times New Roman" panose="02020603050405020304" pitchFamily="18" charset="0"/>
                <a:cs typeface="Times New Roman" panose="02020603050405020304" pitchFamily="18" charset="0"/>
              </a:rPr>
              <a:t> include location, college type (government/autonomous), and placement stats.</a:t>
            </a:r>
          </a:p>
          <a:p>
            <a:r>
              <a:rPr lang="en-US" sz="2400" dirty="0">
                <a:latin typeface="Times New Roman" panose="02020603050405020304" pitchFamily="18" charset="0"/>
                <a:cs typeface="Times New Roman" panose="02020603050405020304" pitchFamily="18" charset="0"/>
              </a:rPr>
              <a:t>3)</a:t>
            </a:r>
            <a:r>
              <a:rPr lang="en-US" sz="2400" b="1" dirty="0">
                <a:latin typeface="Times New Roman" panose="02020603050405020304" pitchFamily="18" charset="0"/>
                <a:cs typeface="Times New Roman" panose="02020603050405020304" pitchFamily="18" charset="0"/>
              </a:rPr>
              <a:t>Rank </a:t>
            </a:r>
            <a:r>
              <a:rPr lang="en-US" sz="2400" b="1" dirty="0" err="1">
                <a:latin typeface="Times New Roman" panose="02020603050405020304" pitchFamily="18" charset="0"/>
                <a:cs typeface="Times New Roman" panose="02020603050405020304" pitchFamily="18" charset="0"/>
              </a:rPr>
              <a:t>Comparison</a:t>
            </a:r>
            <a:r>
              <a:rPr lang="en-US" sz="2400" dirty="0" err="1">
                <a:latin typeface="Times New Roman" panose="02020603050405020304" pitchFamily="18" charset="0"/>
                <a:cs typeface="Times New Roman" panose="02020603050405020304" pitchFamily="18" charset="0"/>
              </a:rPr>
              <a:t>:Compare</a:t>
            </a:r>
            <a:r>
              <a:rPr lang="en-US" sz="2400" dirty="0">
                <a:latin typeface="Times New Roman" panose="02020603050405020304" pitchFamily="18" charset="0"/>
                <a:cs typeface="Times New Roman" panose="02020603050405020304" pitchFamily="18" charset="0"/>
              </a:rPr>
              <a:t> the user's CET marks/rank with historical cutoff data from the last 5 </a:t>
            </a:r>
            <a:r>
              <a:rPr lang="en-US" sz="2400" dirty="0" err="1">
                <a:latin typeface="Times New Roman" panose="02020603050405020304" pitchFamily="18" charset="0"/>
                <a:cs typeface="Times New Roman" panose="02020603050405020304" pitchFamily="18" charset="0"/>
              </a:rPr>
              <a:t>years.Match</a:t>
            </a:r>
            <a:r>
              <a:rPr lang="en-US" sz="2400" dirty="0">
                <a:latin typeface="Times New Roman" panose="02020603050405020304" pitchFamily="18" charset="0"/>
                <a:cs typeface="Times New Roman" panose="02020603050405020304" pitchFamily="18" charset="0"/>
              </a:rPr>
              <a:t> the user's rank with the closest cutoff ranks in the dataset.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8149590" cy="701040"/>
          </a:xfrm>
          <a:prstGeom prst="rect">
            <a:avLst/>
          </a:prstGeom>
        </p:spPr>
        <p:txBody>
          <a:bodyPr vert="horz" wrap="square" lIns="0" tIns="16510" rIns="0" bIns="0" rtlCol="0">
            <a:spAutoFit/>
          </a:bodyPr>
          <a:lstStyle/>
          <a:p>
            <a:pPr marL="12700">
              <a:lnSpc>
                <a:spcPct val="100000"/>
              </a:lnSpc>
              <a:spcBef>
                <a:spcPts val="130"/>
              </a:spcBef>
            </a:pPr>
            <a:r>
              <a:rPr sz="4400" b="1" spc="-5" dirty="0">
                <a:solidFill>
                  <a:srgbClr val="C00000"/>
                </a:solidFill>
                <a:latin typeface="Calibri"/>
                <a:cs typeface="Calibri"/>
              </a:rPr>
              <a:t>Algorithm/Design/Implementation</a:t>
            </a:r>
            <a:endParaRPr sz="4400">
              <a:latin typeface="Calibri"/>
              <a:cs typeface="Calibri"/>
            </a:endParaRPr>
          </a:p>
        </p:txBody>
      </p:sp>
      <p:sp>
        <p:nvSpPr>
          <p:cNvPr id="5" name="TextBox 4">
            <a:extLst>
              <a:ext uri="{FF2B5EF4-FFF2-40B4-BE49-F238E27FC236}">
                <a16:creationId xmlns:a16="http://schemas.microsoft.com/office/drawing/2014/main" id="{1E8604DF-7293-FAE8-F8C2-D40B1BE68BEC}"/>
              </a:ext>
            </a:extLst>
          </p:cNvPr>
          <p:cNvSpPr txBox="1"/>
          <p:nvPr/>
        </p:nvSpPr>
        <p:spPr>
          <a:xfrm>
            <a:off x="529389" y="1784933"/>
            <a:ext cx="10908632" cy="193899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4)Sorting and </a:t>
            </a:r>
            <a:r>
              <a:rPr lang="en-US" sz="2400" b="1" dirty="0" err="1">
                <a:latin typeface="Times New Roman" panose="02020603050405020304" pitchFamily="18" charset="0"/>
                <a:cs typeface="Times New Roman" panose="02020603050405020304" pitchFamily="18" charset="0"/>
              </a:rPr>
              <a:t>Ranking:</a:t>
            </a:r>
            <a:r>
              <a:rPr lang="en-US" sz="2400" dirty="0" err="1">
                <a:latin typeface="Times New Roman" panose="02020603050405020304" pitchFamily="18" charset="0"/>
                <a:cs typeface="Times New Roman" panose="02020603050405020304" pitchFamily="18" charset="0"/>
              </a:rPr>
              <a:t>Sort</a:t>
            </a:r>
            <a:r>
              <a:rPr lang="en-US" sz="2400" dirty="0">
                <a:latin typeface="Times New Roman" panose="02020603050405020304" pitchFamily="18" charset="0"/>
                <a:cs typeface="Times New Roman" panose="02020603050405020304" pitchFamily="18" charset="0"/>
              </a:rPr>
              <a:t> the filtered colleges based on cutoffs, starting from the best </a:t>
            </a:r>
            <a:r>
              <a:rPr lang="en-US" sz="2400" dirty="0" err="1">
                <a:latin typeface="Times New Roman" panose="02020603050405020304" pitchFamily="18" charset="0"/>
                <a:cs typeface="Times New Roman" panose="02020603050405020304" pitchFamily="18" charset="0"/>
              </a:rPr>
              <a:t>match.Rank</a:t>
            </a:r>
            <a:r>
              <a:rPr lang="en-US" sz="2400" dirty="0">
                <a:latin typeface="Times New Roman" panose="02020603050405020304" pitchFamily="18" charset="0"/>
                <a:cs typeface="Times New Roman" panose="02020603050405020304" pitchFamily="18" charset="0"/>
              </a:rPr>
              <a:t> colleges based on the likelihood of admission (higher chances first).</a:t>
            </a:r>
          </a:p>
          <a:p>
            <a:r>
              <a:rPr lang="en-US" sz="2400" b="1" dirty="0">
                <a:latin typeface="Times New Roman" panose="02020603050405020304" pitchFamily="18" charset="0"/>
                <a:cs typeface="Times New Roman" panose="02020603050405020304" pitchFamily="18" charset="0"/>
              </a:rPr>
              <a:t>5)Generate Recommendation </a:t>
            </a:r>
            <a:r>
              <a:rPr lang="en-US" sz="2400" b="1" dirty="0" err="1">
                <a:latin typeface="Times New Roman" panose="02020603050405020304" pitchFamily="18" charset="0"/>
                <a:cs typeface="Times New Roman" panose="02020603050405020304" pitchFamily="18" charset="0"/>
              </a:rPr>
              <a:t>List:</a:t>
            </a:r>
            <a:r>
              <a:rPr lang="en-US" sz="2400" dirty="0" err="1">
                <a:latin typeface="Times New Roman" panose="02020603050405020304" pitchFamily="18" charset="0"/>
                <a:cs typeface="Times New Roman" panose="02020603050405020304" pitchFamily="18" charset="0"/>
              </a:rPr>
              <a:t>Create</a:t>
            </a:r>
            <a:r>
              <a:rPr lang="en-US" sz="2400" dirty="0">
                <a:latin typeface="Times New Roman" panose="02020603050405020304" pitchFamily="18" charset="0"/>
                <a:cs typeface="Times New Roman" panose="02020603050405020304" pitchFamily="18" charset="0"/>
              </a:rPr>
              <a:t> a final list of recommended colleges based on the processed </a:t>
            </a:r>
            <a:r>
              <a:rPr lang="en-US" sz="2400" dirty="0" err="1">
                <a:latin typeface="Times New Roman" panose="02020603050405020304" pitchFamily="18" charset="0"/>
                <a:cs typeface="Times New Roman" panose="02020603050405020304" pitchFamily="18" charset="0"/>
              </a:rPr>
              <a:t>data.Include</a:t>
            </a:r>
            <a:r>
              <a:rPr lang="en-US" sz="2400" dirty="0">
                <a:latin typeface="Times New Roman" panose="02020603050405020304" pitchFamily="18" charset="0"/>
                <a:cs typeface="Times New Roman" panose="02020603050405020304" pitchFamily="18" charset="0"/>
              </a:rPr>
              <a:t> relevant details (college name, branch, location, cutoff rank).</a:t>
            </a: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8149590" cy="701040"/>
          </a:xfrm>
          <a:prstGeom prst="rect">
            <a:avLst/>
          </a:prstGeom>
        </p:spPr>
        <p:txBody>
          <a:bodyPr vert="horz" wrap="square" lIns="0" tIns="16510" rIns="0" bIns="0" rtlCol="0">
            <a:spAutoFit/>
          </a:bodyPr>
          <a:lstStyle/>
          <a:p>
            <a:pPr marL="12700">
              <a:lnSpc>
                <a:spcPct val="100000"/>
              </a:lnSpc>
              <a:spcBef>
                <a:spcPts val="130"/>
              </a:spcBef>
            </a:pPr>
            <a:r>
              <a:rPr sz="4400" b="1" spc="-5" dirty="0">
                <a:solidFill>
                  <a:srgbClr val="C00000"/>
                </a:solidFill>
                <a:latin typeface="Calibri"/>
                <a:cs typeface="Calibri"/>
              </a:rPr>
              <a:t>Algorithm/Design/Implementation</a:t>
            </a:r>
            <a:endParaRPr sz="4400">
              <a:latin typeface="Calibri"/>
              <a:cs typeface="Calibri"/>
            </a:endParaRPr>
          </a:p>
        </p:txBody>
      </p:sp>
      <p:sp>
        <p:nvSpPr>
          <p:cNvPr id="5" name="TextBox 4">
            <a:extLst>
              <a:ext uri="{FF2B5EF4-FFF2-40B4-BE49-F238E27FC236}">
                <a16:creationId xmlns:a16="http://schemas.microsoft.com/office/drawing/2014/main" id="{2C0FE3AF-7D9F-A97D-5A0A-FD061BCB12D6}"/>
              </a:ext>
            </a:extLst>
          </p:cNvPr>
          <p:cNvSpPr txBox="1"/>
          <p:nvPr/>
        </p:nvSpPr>
        <p:spPr>
          <a:xfrm>
            <a:off x="513347" y="1507958"/>
            <a:ext cx="11277600" cy="4955203"/>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Design:</a:t>
            </a:r>
          </a:p>
          <a:p>
            <a:pPr>
              <a:buFont typeface="+mj-lt"/>
              <a:buAutoNum type="arabicPeriod"/>
            </a:pPr>
            <a:r>
              <a:rPr lang="en-IN" sz="2000" b="1" dirty="0">
                <a:latin typeface="Times New Roman" panose="02020603050405020304" pitchFamily="18" charset="0"/>
                <a:cs typeface="Times New Roman" panose="02020603050405020304" pitchFamily="18" charset="0"/>
              </a:rPr>
              <a:t>Frontend (User Interface)</a:t>
            </a:r>
            <a:r>
              <a:rPr lang="en-IN"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2000" b="1" dirty="0">
                <a:latin typeface="Times New Roman" panose="02020603050405020304" pitchFamily="18" charset="0"/>
                <a:cs typeface="Times New Roman" panose="02020603050405020304" pitchFamily="18" charset="0"/>
              </a:rPr>
              <a:t>Technology</a:t>
            </a:r>
            <a:r>
              <a:rPr lang="en-IN" sz="2000" dirty="0">
                <a:latin typeface="Times New Roman" panose="02020603050405020304" pitchFamily="18" charset="0"/>
                <a:cs typeface="Times New Roman" panose="02020603050405020304" pitchFamily="18" charset="0"/>
              </a:rPr>
              <a:t>: HTML, CSS, JavaScript (for interactivity).</a:t>
            </a:r>
          </a:p>
          <a:p>
            <a:pPr marL="742950" lvl="1" indent="-285750">
              <a:buFont typeface="+mj-lt"/>
              <a:buAutoNum type="arabicPeriod"/>
            </a:pPr>
            <a:r>
              <a:rPr lang="en-IN" sz="2000" b="1" dirty="0">
                <a:latin typeface="Times New Roman" panose="02020603050405020304" pitchFamily="18" charset="0"/>
                <a:cs typeface="Times New Roman" panose="02020603050405020304" pitchFamily="18" charset="0"/>
              </a:rPr>
              <a:t>Purpose</a:t>
            </a:r>
            <a:r>
              <a:rPr lang="en-IN" sz="2000" dirty="0">
                <a:latin typeface="Times New Roman" panose="02020603050405020304" pitchFamily="18" charset="0"/>
                <a:cs typeface="Times New Roman" panose="02020603050405020304" pitchFamily="18" charset="0"/>
              </a:rPr>
              <a:t>: Collect user inputs (CET marks, filters) and display results.</a:t>
            </a:r>
          </a:p>
          <a:p>
            <a:pPr>
              <a:buFont typeface="+mj-lt"/>
              <a:buAutoNum type="arabicPeriod"/>
            </a:pPr>
            <a:r>
              <a:rPr lang="en-IN" sz="2000" b="1" dirty="0">
                <a:latin typeface="Times New Roman" panose="02020603050405020304" pitchFamily="18" charset="0"/>
                <a:cs typeface="Times New Roman" panose="02020603050405020304" pitchFamily="18" charset="0"/>
              </a:rPr>
              <a:t>Backend</a:t>
            </a:r>
            <a:r>
              <a:rPr lang="en-IN"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2000" b="1" dirty="0">
                <a:latin typeface="Times New Roman" panose="02020603050405020304" pitchFamily="18" charset="0"/>
                <a:cs typeface="Times New Roman" panose="02020603050405020304" pitchFamily="18" charset="0"/>
              </a:rPr>
              <a:t>Technology</a:t>
            </a:r>
            <a:r>
              <a:rPr lang="en-IN" sz="2000" dirty="0">
                <a:latin typeface="Times New Roman" panose="02020603050405020304" pitchFamily="18" charset="0"/>
                <a:cs typeface="Times New Roman" panose="02020603050405020304" pitchFamily="18" charset="0"/>
              </a:rPr>
              <a:t>: Python with Flask/</a:t>
            </a:r>
            <a:r>
              <a:rPr lang="en-IN" sz="2000" dirty="0" err="1">
                <a:latin typeface="Times New Roman" panose="02020603050405020304" pitchFamily="18" charset="0"/>
                <a:cs typeface="Times New Roman" panose="02020603050405020304" pitchFamily="18" charset="0"/>
              </a:rPr>
              <a:t>Streamlit</a:t>
            </a:r>
            <a:r>
              <a:rPr lang="en-IN"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2000" b="1" dirty="0">
                <a:latin typeface="Times New Roman" panose="02020603050405020304" pitchFamily="18" charset="0"/>
                <a:cs typeface="Times New Roman" panose="02020603050405020304" pitchFamily="18" charset="0"/>
              </a:rPr>
              <a:t>Purpose</a:t>
            </a:r>
            <a:r>
              <a:rPr lang="en-IN" sz="2000" dirty="0">
                <a:latin typeface="Times New Roman" panose="02020603050405020304" pitchFamily="18" charset="0"/>
                <a:cs typeface="Times New Roman" panose="02020603050405020304" pitchFamily="18" charset="0"/>
              </a:rPr>
              <a:t>: Handle user inputs, process the AI algorithm, and return recommendations.</a:t>
            </a:r>
          </a:p>
          <a:p>
            <a:pPr>
              <a:buFont typeface="+mj-lt"/>
              <a:buAutoNum type="arabicPeriod"/>
            </a:pPr>
            <a:r>
              <a:rPr lang="en-IN" sz="2000" b="1" dirty="0">
                <a:latin typeface="Times New Roman" panose="02020603050405020304" pitchFamily="18" charset="0"/>
                <a:cs typeface="Times New Roman" panose="02020603050405020304" pitchFamily="18" charset="0"/>
              </a:rPr>
              <a:t>Database</a:t>
            </a:r>
            <a:r>
              <a:rPr lang="en-IN"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sz="2000" b="1" dirty="0">
                <a:latin typeface="Times New Roman" panose="02020603050405020304" pitchFamily="18" charset="0"/>
                <a:cs typeface="Times New Roman" panose="02020603050405020304" pitchFamily="18" charset="0"/>
              </a:rPr>
              <a:t>Technology</a:t>
            </a:r>
            <a:r>
              <a:rPr lang="en-IN" sz="2000" dirty="0">
                <a:latin typeface="Times New Roman" panose="02020603050405020304" pitchFamily="18" charset="0"/>
                <a:cs typeface="Times New Roman" panose="02020603050405020304" pitchFamily="18" charset="0"/>
              </a:rPr>
              <a:t>: CSV file or SQL database.</a:t>
            </a:r>
          </a:p>
          <a:p>
            <a:pPr marL="742950" lvl="1" indent="-285750">
              <a:buFont typeface="+mj-lt"/>
              <a:buAutoNum type="arabicPeriod"/>
            </a:pPr>
            <a:r>
              <a:rPr lang="en-IN" sz="2000" b="1" dirty="0">
                <a:latin typeface="Times New Roman" panose="02020603050405020304" pitchFamily="18" charset="0"/>
                <a:cs typeface="Times New Roman" panose="02020603050405020304" pitchFamily="18" charset="0"/>
              </a:rPr>
              <a:t>Data</a:t>
            </a:r>
            <a:r>
              <a:rPr lang="en-IN" sz="2000" dirty="0">
                <a:latin typeface="Times New Roman" panose="02020603050405020304" pitchFamily="18" charset="0"/>
                <a:cs typeface="Times New Roman" panose="02020603050405020304" pitchFamily="18" charset="0"/>
              </a:rPr>
              <a:t>: Historical cutoff data for colleges (5 years), including:</a:t>
            </a:r>
          </a:p>
          <a:p>
            <a:pPr marL="1143000" lvl="2" indent="-228600">
              <a:buFont typeface="+mj-lt"/>
              <a:buAutoNum type="arabicPeriod"/>
            </a:pPr>
            <a:r>
              <a:rPr lang="en-IN" sz="2000" dirty="0">
                <a:latin typeface="Times New Roman" panose="02020603050405020304" pitchFamily="18" charset="0"/>
                <a:cs typeface="Times New Roman" panose="02020603050405020304" pitchFamily="18" charset="0"/>
              </a:rPr>
              <a:t>College name</a:t>
            </a:r>
          </a:p>
          <a:p>
            <a:pPr marL="1143000" lvl="2" indent="-228600">
              <a:buFont typeface="+mj-lt"/>
              <a:buAutoNum type="arabicPeriod"/>
            </a:pPr>
            <a:r>
              <a:rPr lang="en-IN" sz="2000" dirty="0">
                <a:latin typeface="Times New Roman" panose="02020603050405020304" pitchFamily="18" charset="0"/>
                <a:cs typeface="Times New Roman" panose="02020603050405020304" pitchFamily="18" charset="0"/>
              </a:rPr>
              <a:t>Branch</a:t>
            </a:r>
          </a:p>
          <a:p>
            <a:pPr marL="1143000" lvl="2" indent="-228600">
              <a:buFont typeface="+mj-lt"/>
              <a:buAutoNum type="arabicPeriod"/>
            </a:pPr>
            <a:r>
              <a:rPr lang="en-IN" sz="2000" dirty="0">
                <a:latin typeface="Times New Roman" panose="02020603050405020304" pitchFamily="18" charset="0"/>
                <a:cs typeface="Times New Roman" panose="02020603050405020304" pitchFamily="18" charset="0"/>
              </a:rPr>
              <a:t>Category</a:t>
            </a:r>
          </a:p>
          <a:p>
            <a:pPr marL="1143000" lvl="2" indent="-228600">
              <a:buFont typeface="+mj-lt"/>
              <a:buAutoNum type="arabicPeriod"/>
            </a:pPr>
            <a:r>
              <a:rPr lang="en-IN" sz="2000" dirty="0">
                <a:latin typeface="Times New Roman" panose="02020603050405020304" pitchFamily="18" charset="0"/>
                <a:cs typeface="Times New Roman" panose="02020603050405020304" pitchFamily="18" charset="0"/>
              </a:rPr>
              <a:t>Cutoff rank</a:t>
            </a:r>
          </a:p>
          <a:p>
            <a:pPr marL="1143000" lvl="2" indent="-228600">
              <a:buFont typeface="+mj-lt"/>
              <a:buAutoNum type="arabicPeriod"/>
            </a:pPr>
            <a:r>
              <a:rPr lang="en-IN" sz="2000" dirty="0">
                <a:latin typeface="Times New Roman" panose="02020603050405020304" pitchFamily="18" charset="0"/>
                <a:cs typeface="Times New Roman" panose="02020603050405020304" pitchFamily="18" charset="0"/>
              </a:rPr>
              <a:t>Location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5F7DF-2E56-4F8E-E338-A0753EFA316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628FB65-09AC-7561-4529-043C0D60D510}"/>
              </a:ext>
            </a:extLst>
          </p:cNvPr>
          <p:cNvSpPr txBox="1">
            <a:spLocks noGrp="1"/>
          </p:cNvSpPr>
          <p:nvPr>
            <p:ph type="title"/>
          </p:nvPr>
        </p:nvSpPr>
        <p:spPr>
          <a:xfrm>
            <a:off x="917575" y="609282"/>
            <a:ext cx="8149590" cy="701040"/>
          </a:xfrm>
          <a:prstGeom prst="rect">
            <a:avLst/>
          </a:prstGeom>
        </p:spPr>
        <p:txBody>
          <a:bodyPr vert="horz" wrap="square" lIns="0" tIns="16510" rIns="0" bIns="0" rtlCol="0">
            <a:spAutoFit/>
          </a:bodyPr>
          <a:lstStyle/>
          <a:p>
            <a:pPr marL="12700">
              <a:lnSpc>
                <a:spcPct val="100000"/>
              </a:lnSpc>
              <a:spcBef>
                <a:spcPts val="130"/>
              </a:spcBef>
            </a:pPr>
            <a:r>
              <a:rPr sz="4400" b="1" spc="-5" dirty="0">
                <a:solidFill>
                  <a:srgbClr val="C00000"/>
                </a:solidFill>
                <a:latin typeface="Calibri"/>
                <a:cs typeface="Calibri"/>
              </a:rPr>
              <a:t>Algorithm/Design/Implementation</a:t>
            </a:r>
            <a:endParaRPr sz="4400">
              <a:latin typeface="Calibri"/>
              <a:cs typeface="Calibri"/>
            </a:endParaRPr>
          </a:p>
        </p:txBody>
      </p:sp>
      <p:sp>
        <p:nvSpPr>
          <p:cNvPr id="4" name="TextBox 3">
            <a:extLst>
              <a:ext uri="{FF2B5EF4-FFF2-40B4-BE49-F238E27FC236}">
                <a16:creationId xmlns:a16="http://schemas.microsoft.com/office/drawing/2014/main" id="{96415C3E-4CDC-B2B9-1531-2A396E61FD15}"/>
              </a:ext>
            </a:extLst>
          </p:cNvPr>
          <p:cNvSpPr txBox="1"/>
          <p:nvPr/>
        </p:nvSpPr>
        <p:spPr>
          <a:xfrm>
            <a:off x="693186" y="1443790"/>
            <a:ext cx="8373979" cy="2923877"/>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3. Implementation</a:t>
            </a:r>
          </a:p>
          <a:p>
            <a:r>
              <a:rPr lang="en-US" sz="2400" b="1" dirty="0">
                <a:latin typeface="Times New Roman" panose="02020603050405020304" pitchFamily="18" charset="0"/>
                <a:cs typeface="Times New Roman" panose="02020603050405020304" pitchFamily="18" charset="0"/>
              </a:rPr>
              <a:t>Technologies: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Programming Language</a:t>
            </a:r>
            <a:r>
              <a:rPr lang="en-US" sz="2400" dirty="0">
                <a:latin typeface="Times New Roman" panose="02020603050405020304" pitchFamily="18" charset="0"/>
                <a:cs typeface="Times New Roman" panose="02020603050405020304" pitchFamily="18" charset="0"/>
              </a:rPr>
              <a:t>: Python</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Libraries</a:t>
            </a:r>
            <a:r>
              <a:rPr lang="en-US" sz="24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Pandas</a:t>
            </a:r>
            <a:r>
              <a:rPr lang="en-US" sz="2400" dirty="0">
                <a:latin typeface="Times New Roman" panose="02020603050405020304" pitchFamily="18" charset="0"/>
                <a:cs typeface="Times New Roman" panose="02020603050405020304" pitchFamily="18" charset="0"/>
              </a:rPr>
              <a:t>: For data manipulation and filtering.</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NumPy</a:t>
            </a:r>
            <a:r>
              <a:rPr lang="en-US" sz="2400" dirty="0">
                <a:latin typeface="Times New Roman" panose="02020603050405020304" pitchFamily="18" charset="0"/>
                <a:cs typeface="Times New Roman" panose="02020603050405020304" pitchFamily="18" charset="0"/>
              </a:rPr>
              <a:t>: For numerical operations.</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Flask/</a:t>
            </a:r>
            <a:r>
              <a:rPr lang="en-US" sz="2400" b="1" dirty="0" err="1">
                <a:latin typeface="Times New Roman" panose="02020603050405020304" pitchFamily="18" charset="0"/>
                <a:cs typeface="Times New Roman" panose="02020603050405020304" pitchFamily="18" charset="0"/>
              </a:rPr>
              <a:t>Streamlit</a:t>
            </a:r>
            <a:r>
              <a:rPr lang="en-US" sz="2400" dirty="0">
                <a:latin typeface="Times New Roman" panose="02020603050405020304" pitchFamily="18" charset="0"/>
                <a:cs typeface="Times New Roman" panose="02020603050405020304" pitchFamily="18" charset="0"/>
              </a:rPr>
              <a:t>: To build and host the web application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79211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976" y="1134625"/>
            <a:ext cx="11001708" cy="5002652"/>
          </a:xfrm>
          <a:prstGeom prst="rect">
            <a:avLst/>
          </a:prstGeom>
        </p:spPr>
        <p:txBody>
          <a:bodyPr vert="horz" wrap="square" lIns="0" tIns="16510" rIns="0" bIns="0" rtlCol="0">
            <a:spAutoFit/>
          </a:bodyPr>
          <a:lstStyle/>
          <a:p>
            <a:r>
              <a:rPr lang="en-IN" sz="4000" b="1" dirty="0"/>
              <a:t>Hardware Requirements</a:t>
            </a:r>
            <a:br>
              <a:rPr lang="en-IN" sz="2400" b="1" dirty="0"/>
            </a:br>
            <a:r>
              <a:rPr lang="en-IN" sz="2800" b="1" dirty="0"/>
              <a:t>Development Machine:</a:t>
            </a:r>
            <a:br>
              <a:rPr lang="en-IN" sz="2400" dirty="0"/>
            </a:br>
            <a:r>
              <a:rPr lang="en-IN" sz="2400" dirty="0"/>
              <a:t>	</a:t>
            </a:r>
            <a:r>
              <a:rPr lang="en-IN" sz="2400" b="1" dirty="0"/>
              <a:t>Processor</a:t>
            </a:r>
            <a:r>
              <a:rPr lang="en-IN" sz="2400" dirty="0"/>
              <a:t>: Intel Core i5 or higher</a:t>
            </a:r>
            <a:br>
              <a:rPr lang="en-IN" sz="2400" dirty="0"/>
            </a:br>
            <a:r>
              <a:rPr lang="en-IN" sz="2400" dirty="0"/>
              <a:t>	</a:t>
            </a:r>
            <a:r>
              <a:rPr lang="en-IN" sz="2400" b="1" dirty="0"/>
              <a:t>RAM</a:t>
            </a:r>
            <a:r>
              <a:rPr lang="en-IN" sz="2400" dirty="0"/>
              <a:t>: 8 GB (minimum), 16 GB (recommended for faster processing)</a:t>
            </a:r>
            <a:br>
              <a:rPr lang="en-IN" sz="2400" dirty="0"/>
            </a:br>
            <a:r>
              <a:rPr lang="en-IN" sz="2400" dirty="0"/>
              <a:t>	</a:t>
            </a:r>
            <a:r>
              <a:rPr lang="en-IN" sz="2400" b="1" dirty="0"/>
              <a:t>Storage</a:t>
            </a:r>
            <a:r>
              <a:rPr lang="en-IN" sz="2400" dirty="0"/>
              <a:t>: 256 GB SSD (minimum), 512 GB SSD (recommended)</a:t>
            </a:r>
            <a:br>
              <a:rPr lang="en-IN" sz="2400" dirty="0"/>
            </a:br>
            <a:r>
              <a:rPr lang="en-IN" sz="2400" dirty="0"/>
              <a:t>	</a:t>
            </a:r>
            <a:r>
              <a:rPr lang="en-IN" sz="2400" b="1" dirty="0"/>
              <a:t>Operating System</a:t>
            </a:r>
            <a:r>
              <a:rPr lang="en-IN" sz="2400" dirty="0"/>
              <a:t>: Windows 10/11, macOS, or Linux (Ubuntu)</a:t>
            </a:r>
            <a:br>
              <a:rPr lang="en-IN" sz="2400" dirty="0"/>
            </a:br>
            <a:r>
              <a:rPr lang="en-IN" sz="2800" b="1" dirty="0"/>
              <a:t>Server Requirements</a:t>
            </a:r>
            <a:r>
              <a:rPr lang="en-IN" sz="2800" dirty="0"/>
              <a:t> </a:t>
            </a:r>
            <a:r>
              <a:rPr lang="en-IN" sz="2400" dirty="0"/>
              <a:t>(for Deployment):</a:t>
            </a:r>
            <a:br>
              <a:rPr lang="en-IN" sz="2400" dirty="0"/>
            </a:br>
            <a:r>
              <a:rPr lang="en-IN" sz="2400" dirty="0"/>
              <a:t>	</a:t>
            </a:r>
            <a:r>
              <a:rPr lang="en-IN" sz="2400" b="1" dirty="0"/>
              <a:t>Processor</a:t>
            </a:r>
            <a:r>
              <a:rPr lang="en-IN" sz="2400" dirty="0"/>
              <a:t>: Intel Xeon or equivalent</a:t>
            </a:r>
            <a:br>
              <a:rPr lang="en-IN" sz="2400" dirty="0"/>
            </a:br>
            <a:r>
              <a:rPr lang="en-IN" sz="2400" dirty="0"/>
              <a:t>	</a:t>
            </a:r>
            <a:r>
              <a:rPr lang="en-IN" sz="2400" b="1" dirty="0"/>
              <a:t>RAM</a:t>
            </a:r>
            <a:r>
              <a:rPr lang="en-IN" sz="2400" dirty="0"/>
              <a:t>: 8 GB (minimum), 16 GB (recommended)</a:t>
            </a:r>
            <a:br>
              <a:rPr lang="en-IN" sz="2400" dirty="0"/>
            </a:br>
            <a:r>
              <a:rPr lang="en-IN" sz="2400" dirty="0"/>
              <a:t>	</a:t>
            </a:r>
            <a:r>
              <a:rPr lang="en-IN" sz="2400" b="1" dirty="0"/>
              <a:t>Storage</a:t>
            </a:r>
            <a:r>
              <a:rPr lang="en-IN" sz="2400" dirty="0"/>
              <a:t>: 100 GB (minimum)</a:t>
            </a:r>
            <a:br>
              <a:rPr lang="en-IN" sz="2400" dirty="0"/>
            </a:br>
            <a:r>
              <a:rPr lang="en-IN" sz="2400" dirty="0"/>
              <a:t>	</a:t>
            </a:r>
            <a:r>
              <a:rPr lang="en-IN" sz="2400" b="1" dirty="0"/>
              <a:t>Operating System</a:t>
            </a:r>
            <a:r>
              <a:rPr lang="en-IN" sz="2400" dirty="0"/>
              <a:t>: Linux (Ubuntu), Windows Server, or cloud services like AWS, 	Heroku, or Azure</a:t>
            </a:r>
            <a:br>
              <a:rPr lang="en-IN" sz="2400" dirty="0"/>
            </a:br>
            <a:r>
              <a:rPr lang="en-IN" sz="2400" b="1" dirty="0"/>
              <a:t>Internet Connection:</a:t>
            </a:r>
            <a:br>
              <a:rPr lang="en-IN" sz="2400" dirty="0"/>
            </a:br>
            <a:r>
              <a:rPr lang="en-IN" sz="2400" dirty="0"/>
              <a:t>	A stable connection for data collection, development, and deployment.</a:t>
            </a:r>
          </a:p>
        </p:txBody>
      </p:sp>
      <p:sp>
        <p:nvSpPr>
          <p:cNvPr id="5" name="TextBox 4">
            <a:extLst>
              <a:ext uri="{FF2B5EF4-FFF2-40B4-BE49-F238E27FC236}">
                <a16:creationId xmlns:a16="http://schemas.microsoft.com/office/drawing/2014/main" id="{3A3632FA-03ED-5A80-C607-B791EB9EF62A}"/>
              </a:ext>
            </a:extLst>
          </p:cNvPr>
          <p:cNvSpPr txBox="1"/>
          <p:nvPr/>
        </p:nvSpPr>
        <p:spPr>
          <a:xfrm>
            <a:off x="1058780" y="143565"/>
            <a:ext cx="9817768" cy="830997"/>
          </a:xfrm>
          <a:prstGeom prst="rect">
            <a:avLst/>
          </a:prstGeom>
          <a:noFill/>
        </p:spPr>
        <p:txBody>
          <a:bodyPr wrap="square">
            <a:spAutoFit/>
          </a:bodyPr>
          <a:lstStyle/>
          <a:p>
            <a:r>
              <a:rPr lang="en-IN" sz="4800" b="1" spc="-5" dirty="0">
                <a:solidFill>
                  <a:srgbClr val="C55A11"/>
                </a:solidFill>
                <a:latin typeface="Times New Roman"/>
                <a:cs typeface="Times New Roman"/>
              </a:rPr>
              <a:t>Hardware/Software</a:t>
            </a:r>
            <a:r>
              <a:rPr lang="en-IN" sz="4800" b="1" spc="-15" dirty="0">
                <a:solidFill>
                  <a:srgbClr val="C55A11"/>
                </a:solidFill>
                <a:latin typeface="Times New Roman"/>
                <a:cs typeface="Times New Roman"/>
              </a:rPr>
              <a:t> </a:t>
            </a:r>
            <a:r>
              <a:rPr lang="en-IN" sz="4800" b="1" dirty="0">
                <a:solidFill>
                  <a:srgbClr val="C55A11"/>
                </a:solidFill>
                <a:latin typeface="Times New Roman"/>
                <a:cs typeface="Times New Roman"/>
              </a:rPr>
              <a:t>Requirement</a:t>
            </a:r>
            <a:endParaRPr lang="en-IN" sz="4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609282"/>
            <a:ext cx="1393825" cy="701040"/>
          </a:xfrm>
          <a:prstGeom prst="rect">
            <a:avLst/>
          </a:prstGeom>
        </p:spPr>
        <p:txBody>
          <a:bodyPr vert="horz" wrap="square" lIns="0" tIns="16510" rIns="0" bIns="0" rtlCol="0">
            <a:spAutoFit/>
          </a:bodyPr>
          <a:lstStyle/>
          <a:p>
            <a:pPr marL="12700">
              <a:lnSpc>
                <a:spcPct val="100000"/>
              </a:lnSpc>
              <a:spcBef>
                <a:spcPts val="130"/>
              </a:spcBef>
            </a:pPr>
            <a:r>
              <a:rPr sz="4400" b="1" spc="10" dirty="0">
                <a:solidFill>
                  <a:srgbClr val="C55A11"/>
                </a:solidFill>
                <a:latin typeface="Times New Roman"/>
                <a:cs typeface="Times New Roman"/>
              </a:rPr>
              <a:t>I</a:t>
            </a:r>
            <a:r>
              <a:rPr sz="4400" b="1" spc="25" dirty="0">
                <a:solidFill>
                  <a:srgbClr val="C55A11"/>
                </a:solidFill>
                <a:latin typeface="Times New Roman"/>
                <a:cs typeface="Times New Roman"/>
              </a:rPr>
              <a:t>n</a:t>
            </a:r>
            <a:r>
              <a:rPr sz="4400" b="1" spc="-50" dirty="0">
                <a:solidFill>
                  <a:srgbClr val="C55A11"/>
                </a:solidFill>
                <a:latin typeface="Times New Roman"/>
                <a:cs typeface="Times New Roman"/>
              </a:rPr>
              <a:t>d</a:t>
            </a:r>
            <a:r>
              <a:rPr sz="4400" b="1" spc="-10" dirty="0">
                <a:solidFill>
                  <a:srgbClr val="C55A11"/>
                </a:solidFill>
                <a:latin typeface="Times New Roman"/>
                <a:cs typeface="Times New Roman"/>
              </a:rPr>
              <a:t>e</a:t>
            </a:r>
            <a:r>
              <a:rPr sz="4400" b="1" spc="15" dirty="0">
                <a:solidFill>
                  <a:srgbClr val="C55A11"/>
                </a:solidFill>
                <a:latin typeface="Times New Roman"/>
                <a:cs typeface="Times New Roman"/>
              </a:rPr>
              <a:t>x</a:t>
            </a:r>
            <a:endParaRPr sz="4400">
              <a:latin typeface="Times New Roman"/>
              <a:cs typeface="Times New Roman"/>
            </a:endParaRPr>
          </a:p>
        </p:txBody>
      </p:sp>
      <p:sp>
        <p:nvSpPr>
          <p:cNvPr id="3" name="object 3"/>
          <p:cNvSpPr txBox="1"/>
          <p:nvPr/>
        </p:nvSpPr>
        <p:spPr>
          <a:xfrm>
            <a:off x="917575" y="1711813"/>
            <a:ext cx="5481955" cy="4127500"/>
          </a:xfrm>
          <a:prstGeom prst="rect">
            <a:avLst/>
          </a:prstGeom>
        </p:spPr>
        <p:txBody>
          <a:bodyPr vert="horz" wrap="square" lIns="0" tIns="108585" rIns="0" bIns="0" rtlCol="0">
            <a:spAutoFit/>
          </a:bodyPr>
          <a:lstStyle/>
          <a:p>
            <a:pPr marL="241300" indent="-229235">
              <a:lnSpc>
                <a:spcPct val="100000"/>
              </a:lnSpc>
              <a:spcBef>
                <a:spcPts val="855"/>
              </a:spcBef>
              <a:buFont typeface="Arial"/>
              <a:buChar char="•"/>
              <a:tabLst>
                <a:tab pos="241935" algn="l"/>
              </a:tabLst>
            </a:pPr>
            <a:r>
              <a:rPr sz="2750" b="1" spc="20" dirty="0">
                <a:latin typeface="Times New Roman"/>
                <a:cs typeface="Times New Roman"/>
              </a:rPr>
              <a:t>Introduction</a:t>
            </a:r>
            <a:endParaRPr sz="2750">
              <a:latin typeface="Times New Roman"/>
              <a:cs typeface="Times New Roman"/>
            </a:endParaRPr>
          </a:p>
          <a:p>
            <a:pPr marL="241300" indent="-229235">
              <a:lnSpc>
                <a:spcPct val="100000"/>
              </a:lnSpc>
              <a:spcBef>
                <a:spcPts val="755"/>
              </a:spcBef>
              <a:buFont typeface="Arial"/>
              <a:buChar char="•"/>
              <a:tabLst>
                <a:tab pos="241935" algn="l"/>
              </a:tabLst>
            </a:pPr>
            <a:r>
              <a:rPr sz="2750" b="1" spc="20" dirty="0">
                <a:latin typeface="Times New Roman"/>
                <a:cs typeface="Times New Roman"/>
              </a:rPr>
              <a:t>Problem</a:t>
            </a:r>
            <a:r>
              <a:rPr sz="2750" b="1" spc="-25" dirty="0">
                <a:latin typeface="Times New Roman"/>
                <a:cs typeface="Times New Roman"/>
              </a:rPr>
              <a:t> </a:t>
            </a:r>
            <a:r>
              <a:rPr sz="2750" b="1" spc="20" dirty="0">
                <a:latin typeface="Times New Roman"/>
                <a:cs typeface="Times New Roman"/>
              </a:rPr>
              <a:t>Statement</a:t>
            </a:r>
            <a:endParaRPr sz="2750">
              <a:latin typeface="Times New Roman"/>
              <a:cs typeface="Times New Roman"/>
            </a:endParaRPr>
          </a:p>
          <a:p>
            <a:pPr marL="241300" indent="-229235">
              <a:lnSpc>
                <a:spcPct val="100000"/>
              </a:lnSpc>
              <a:spcBef>
                <a:spcPts val="755"/>
              </a:spcBef>
              <a:buFont typeface="Arial"/>
              <a:buChar char="•"/>
              <a:tabLst>
                <a:tab pos="241935" algn="l"/>
              </a:tabLst>
            </a:pPr>
            <a:r>
              <a:rPr sz="2750" b="1" spc="10" dirty="0">
                <a:latin typeface="Times New Roman"/>
                <a:cs typeface="Times New Roman"/>
              </a:rPr>
              <a:t>Objectives</a:t>
            </a:r>
            <a:r>
              <a:rPr sz="2750" b="1" spc="15" dirty="0">
                <a:latin typeface="Times New Roman"/>
                <a:cs typeface="Times New Roman"/>
              </a:rPr>
              <a:t> </a:t>
            </a:r>
            <a:r>
              <a:rPr sz="2750" b="1" spc="30" dirty="0">
                <a:latin typeface="Times New Roman"/>
                <a:cs typeface="Times New Roman"/>
              </a:rPr>
              <a:t>and</a:t>
            </a:r>
            <a:r>
              <a:rPr sz="2750" b="1" spc="5" dirty="0">
                <a:latin typeface="Times New Roman"/>
                <a:cs typeface="Times New Roman"/>
              </a:rPr>
              <a:t> </a:t>
            </a:r>
            <a:r>
              <a:rPr sz="2750" b="1" spc="20" dirty="0">
                <a:latin typeface="Times New Roman"/>
                <a:cs typeface="Times New Roman"/>
              </a:rPr>
              <a:t>Scope</a:t>
            </a:r>
            <a:endParaRPr sz="2750">
              <a:latin typeface="Times New Roman"/>
              <a:cs typeface="Times New Roman"/>
            </a:endParaRPr>
          </a:p>
          <a:p>
            <a:pPr marL="241300" indent="-229235">
              <a:lnSpc>
                <a:spcPct val="100000"/>
              </a:lnSpc>
              <a:spcBef>
                <a:spcPts val="755"/>
              </a:spcBef>
              <a:buFont typeface="Arial"/>
              <a:buChar char="•"/>
              <a:tabLst>
                <a:tab pos="241935" algn="l"/>
              </a:tabLst>
            </a:pPr>
            <a:r>
              <a:rPr sz="2750" b="1" spc="15" dirty="0">
                <a:latin typeface="Times New Roman"/>
                <a:cs typeface="Times New Roman"/>
              </a:rPr>
              <a:t>Literature</a:t>
            </a:r>
            <a:r>
              <a:rPr sz="2750" b="1" spc="10" dirty="0">
                <a:latin typeface="Times New Roman"/>
                <a:cs typeface="Times New Roman"/>
              </a:rPr>
              <a:t> </a:t>
            </a:r>
            <a:r>
              <a:rPr sz="2750" b="1" spc="20" dirty="0">
                <a:latin typeface="Times New Roman"/>
                <a:cs typeface="Times New Roman"/>
              </a:rPr>
              <a:t>Survey(important)</a:t>
            </a:r>
            <a:endParaRPr sz="2750">
              <a:latin typeface="Times New Roman"/>
              <a:cs typeface="Times New Roman"/>
            </a:endParaRPr>
          </a:p>
          <a:p>
            <a:pPr marL="241300" indent="-229235">
              <a:lnSpc>
                <a:spcPct val="100000"/>
              </a:lnSpc>
              <a:spcBef>
                <a:spcPts val="680"/>
              </a:spcBef>
              <a:buFont typeface="Arial"/>
              <a:buChar char="•"/>
              <a:tabLst>
                <a:tab pos="241935" algn="l"/>
              </a:tabLst>
            </a:pPr>
            <a:r>
              <a:rPr sz="2750" b="1" spc="20" dirty="0">
                <a:latin typeface="Times New Roman"/>
                <a:cs typeface="Times New Roman"/>
              </a:rPr>
              <a:t>Applications</a:t>
            </a:r>
            <a:endParaRPr sz="2750">
              <a:latin typeface="Times New Roman"/>
              <a:cs typeface="Times New Roman"/>
            </a:endParaRPr>
          </a:p>
          <a:p>
            <a:pPr marL="241300" indent="-229235">
              <a:lnSpc>
                <a:spcPct val="100000"/>
              </a:lnSpc>
              <a:spcBef>
                <a:spcPts val="755"/>
              </a:spcBef>
              <a:buFont typeface="Arial"/>
              <a:buChar char="•"/>
              <a:tabLst>
                <a:tab pos="241935" algn="l"/>
              </a:tabLst>
            </a:pPr>
            <a:r>
              <a:rPr sz="2750" b="1" spc="15" dirty="0">
                <a:latin typeface="Times New Roman"/>
                <a:cs typeface="Times New Roman"/>
              </a:rPr>
              <a:t>Algorithm/Design/Implementation</a:t>
            </a:r>
            <a:endParaRPr sz="2750">
              <a:latin typeface="Times New Roman"/>
              <a:cs typeface="Times New Roman"/>
            </a:endParaRPr>
          </a:p>
          <a:p>
            <a:pPr marL="241300" indent="-229235">
              <a:lnSpc>
                <a:spcPct val="100000"/>
              </a:lnSpc>
              <a:spcBef>
                <a:spcPts val="685"/>
              </a:spcBef>
              <a:buFont typeface="Arial"/>
              <a:buChar char="•"/>
              <a:tabLst>
                <a:tab pos="241935" algn="l"/>
              </a:tabLst>
            </a:pPr>
            <a:r>
              <a:rPr sz="2750" b="1" spc="20" dirty="0">
                <a:latin typeface="Times New Roman"/>
                <a:cs typeface="Times New Roman"/>
              </a:rPr>
              <a:t>Software/Hardware</a:t>
            </a:r>
            <a:r>
              <a:rPr sz="2750" b="1" spc="-5" dirty="0">
                <a:latin typeface="Times New Roman"/>
                <a:cs typeface="Times New Roman"/>
              </a:rPr>
              <a:t> </a:t>
            </a:r>
            <a:r>
              <a:rPr sz="2750" b="1" spc="20" dirty="0">
                <a:latin typeface="Times New Roman"/>
                <a:cs typeface="Times New Roman"/>
              </a:rPr>
              <a:t>Requirement</a:t>
            </a:r>
            <a:endParaRPr sz="2750">
              <a:latin typeface="Times New Roman"/>
              <a:cs typeface="Times New Roman"/>
            </a:endParaRPr>
          </a:p>
          <a:p>
            <a:pPr marL="241300" indent="-229235">
              <a:lnSpc>
                <a:spcPct val="100000"/>
              </a:lnSpc>
              <a:spcBef>
                <a:spcPts val="750"/>
              </a:spcBef>
              <a:buFont typeface="Arial"/>
              <a:buChar char="•"/>
              <a:tabLst>
                <a:tab pos="241935" algn="l"/>
              </a:tabLst>
            </a:pPr>
            <a:r>
              <a:rPr sz="2750" b="1" spc="10" dirty="0">
                <a:latin typeface="Times New Roman"/>
                <a:cs typeface="Times New Roman"/>
              </a:rPr>
              <a:t>References</a:t>
            </a:r>
            <a:endParaRPr sz="275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9449" y="120596"/>
            <a:ext cx="8056880" cy="701040"/>
          </a:xfrm>
          <a:prstGeom prst="rect">
            <a:avLst/>
          </a:prstGeom>
        </p:spPr>
        <p:txBody>
          <a:bodyPr vert="horz" wrap="square" lIns="0" tIns="16510" rIns="0" bIns="0" rtlCol="0">
            <a:spAutoFit/>
          </a:bodyPr>
          <a:lstStyle/>
          <a:p>
            <a:pPr marL="12700">
              <a:lnSpc>
                <a:spcPct val="100000"/>
              </a:lnSpc>
              <a:spcBef>
                <a:spcPts val="130"/>
              </a:spcBef>
            </a:pPr>
            <a:r>
              <a:rPr sz="4400" b="1" spc="-5" dirty="0">
                <a:solidFill>
                  <a:srgbClr val="C55A11"/>
                </a:solidFill>
                <a:latin typeface="Times New Roman"/>
                <a:cs typeface="Times New Roman"/>
              </a:rPr>
              <a:t>Hardware/Software</a:t>
            </a:r>
            <a:r>
              <a:rPr sz="4400" b="1" spc="-15" dirty="0">
                <a:solidFill>
                  <a:srgbClr val="C55A11"/>
                </a:solidFill>
                <a:latin typeface="Times New Roman"/>
                <a:cs typeface="Times New Roman"/>
              </a:rPr>
              <a:t> </a:t>
            </a:r>
            <a:r>
              <a:rPr sz="4400" b="1" dirty="0">
                <a:solidFill>
                  <a:srgbClr val="C55A11"/>
                </a:solidFill>
                <a:latin typeface="Times New Roman"/>
                <a:cs typeface="Times New Roman"/>
              </a:rPr>
              <a:t>Requirement</a:t>
            </a:r>
            <a:endParaRPr sz="4400" dirty="0">
              <a:latin typeface="Times New Roman"/>
              <a:cs typeface="Times New Roman"/>
            </a:endParaRPr>
          </a:p>
        </p:txBody>
      </p:sp>
      <p:sp>
        <p:nvSpPr>
          <p:cNvPr id="5" name="TextBox 4">
            <a:extLst>
              <a:ext uri="{FF2B5EF4-FFF2-40B4-BE49-F238E27FC236}">
                <a16:creationId xmlns:a16="http://schemas.microsoft.com/office/drawing/2014/main" id="{6A03C607-473A-4E10-86D5-6894FD148E71}"/>
              </a:ext>
            </a:extLst>
          </p:cNvPr>
          <p:cNvSpPr txBox="1"/>
          <p:nvPr/>
        </p:nvSpPr>
        <p:spPr>
          <a:xfrm>
            <a:off x="192505" y="821636"/>
            <a:ext cx="11566358" cy="667875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Software Requirements:</a:t>
            </a:r>
          </a:p>
          <a:p>
            <a:r>
              <a:rPr lang="en-IN" sz="3200" b="1" dirty="0">
                <a:latin typeface="Times New Roman" panose="02020603050405020304" pitchFamily="18" charset="0"/>
                <a:cs typeface="Times New Roman" panose="02020603050405020304" pitchFamily="18" charset="0"/>
              </a:rPr>
              <a:t>   1)Python Libraries: </a:t>
            </a:r>
          </a:p>
          <a:p>
            <a:r>
              <a:rPr lang="en-IN" sz="3200" b="1"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Pandas</a:t>
            </a:r>
            <a:r>
              <a:rPr lang="en-IN" sz="2800" dirty="0">
                <a:latin typeface="Times New Roman" panose="02020603050405020304" pitchFamily="18" charset="0"/>
                <a:cs typeface="Times New Roman" panose="02020603050405020304" pitchFamily="18" charset="0"/>
              </a:rPr>
              <a:t>: For data manipulation and analysis</a:t>
            </a:r>
          </a:p>
          <a:p>
            <a:pPr marL="0" marR="0" lvl="0" indent="0" algn="l" defTabSz="914400" rtl="0" eaLnBrk="0" fontAlgn="base" latinLnBrk="0" hangingPunct="0">
              <a:lnSpc>
                <a:spcPct val="100000"/>
              </a:lnSpc>
              <a:spcBef>
                <a:spcPct val="0"/>
              </a:spcBef>
              <a:spcAft>
                <a:spcPct val="0"/>
              </a:spcAft>
              <a:buClrTx/>
              <a:buSzTx/>
              <a:buFontTx/>
              <a:buNone/>
              <a:tabLst/>
            </a:pPr>
            <a:r>
              <a:rPr lang="en-IN" sz="2800" b="1" dirty="0">
                <a:latin typeface="Times New Roman" panose="02020603050405020304" pitchFamily="18" charset="0"/>
                <a:cs typeface="Times New Roman" panose="02020603050405020304" pitchFamily="18" charset="0"/>
              </a:rPr>
              <a:t>		</a:t>
            </a:r>
            <a:r>
              <a:rPr kumimoji="0" lang="en-US" altLang="en-US" sz="2800" b="1" i="0" u="none" strike="noStrike" cap="none" normalizeH="0" baseline="0" dirty="0">
                <a:ln>
                  <a:noFill/>
                </a:ln>
                <a:solidFill>
                  <a:schemeClr val="tx1"/>
                </a:solidFill>
                <a:effectLst/>
                <a:latin typeface="Arial" panose="020B0604020202020204" pitchFamily="34" charset="0"/>
              </a:rPr>
              <a:t>NumPy</a:t>
            </a:r>
            <a:r>
              <a:rPr kumimoji="0" lang="en-US" altLang="en-US" sz="2800" b="0" i="0" u="none" strike="noStrike" cap="none" normalizeH="0" baseline="0" dirty="0">
                <a:ln>
                  <a:noFill/>
                </a:ln>
                <a:solidFill>
                  <a:schemeClr val="tx1"/>
                </a:solidFill>
                <a:effectLst/>
                <a:latin typeface="Arial" panose="020B0604020202020204" pitchFamily="34" charset="0"/>
              </a:rPr>
              <a:t>: For numerical computations.</a:t>
            </a:r>
            <a:endParaRPr lang="en-IN" sz="2800" b="1"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scikit-learn:</a:t>
            </a:r>
            <a:r>
              <a:rPr lang="en-US" sz="2800" dirty="0">
                <a:latin typeface="Times New Roman" panose="02020603050405020304" pitchFamily="18" charset="0"/>
                <a:cs typeface="Times New Roman" panose="02020603050405020304" pitchFamily="18" charset="0"/>
              </a:rPr>
              <a:t> For implementing machine learning algorithms.</a:t>
            </a:r>
          </a:p>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Flask:</a:t>
            </a:r>
            <a:r>
              <a:rPr lang="en-US" sz="2800" dirty="0">
                <a:latin typeface="Times New Roman" panose="02020603050405020304" pitchFamily="18" charset="0"/>
                <a:cs typeface="Times New Roman" panose="02020603050405020304" pitchFamily="18" charset="0"/>
              </a:rPr>
              <a:t> For backend web development.</a:t>
            </a:r>
          </a:p>
          <a:p>
            <a:r>
              <a:rPr lang="en-US" sz="2800"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Streamlit</a:t>
            </a:r>
            <a:r>
              <a:rPr lang="en-US" sz="2800" dirty="0">
                <a:latin typeface="Times New Roman" panose="02020603050405020304" pitchFamily="18" charset="0"/>
                <a:cs typeface="Times New Roman" panose="02020603050405020304" pitchFamily="18" charset="0"/>
              </a:rPr>
              <a:t>: For creating simple web interfaces.</a:t>
            </a:r>
          </a:p>
          <a:p>
            <a:r>
              <a:rPr lang="en-US" sz="3200" b="1" dirty="0">
                <a:latin typeface="Times New Roman" panose="02020603050405020304" pitchFamily="18" charset="0"/>
                <a:cs typeface="Times New Roman" panose="02020603050405020304" pitchFamily="18" charset="0"/>
              </a:rPr>
              <a:t>2)Web Development Tools:</a:t>
            </a:r>
          </a:p>
          <a:p>
            <a:r>
              <a:rPr lang="en-US" sz="32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HTML, CSS, JavaScript: </a:t>
            </a:r>
            <a:r>
              <a:rPr lang="en-US" sz="2800" dirty="0">
                <a:latin typeface="Times New Roman" panose="02020603050405020304" pitchFamily="18" charset="0"/>
                <a:cs typeface="Times New Roman" panose="02020603050405020304" pitchFamily="18" charset="0"/>
              </a:rPr>
              <a:t>For frontend design and interactivity.</a:t>
            </a:r>
          </a:p>
          <a:p>
            <a:r>
              <a:rPr lang="en-IN" sz="3200" b="1" dirty="0">
                <a:latin typeface="Times New Roman" panose="02020603050405020304" pitchFamily="18" charset="0"/>
                <a:cs typeface="Times New Roman" panose="02020603050405020304" pitchFamily="18" charset="0"/>
              </a:rPr>
              <a:t>3)Database:</a:t>
            </a:r>
          </a:p>
          <a:p>
            <a:pPr lvl="8">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SQLite/MySQL: To store historical CET cutoff data and college details.</a:t>
            </a:r>
          </a:p>
          <a:p>
            <a:pPr marL="742950" lvl="1"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Install SQLite: Comes built-in with Python.</a:t>
            </a:r>
          </a:p>
          <a:p>
            <a:pPr marL="742950" lvl="1"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Install MySQL: </a:t>
            </a:r>
            <a:r>
              <a:rPr lang="en-IN" sz="28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MySQL Download</a:t>
            </a:r>
            <a:endParaRPr lang="en-IN" sz="2800" dirty="0">
              <a:latin typeface="Times New Roman" panose="02020603050405020304" pitchFamily="18" charset="0"/>
              <a:cs typeface="Times New Roman" panose="02020603050405020304" pitchFamily="18" charset="0"/>
            </a:endParaRPr>
          </a:p>
          <a:p>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027967-424E-FBDA-609F-E79EE84E16B3}"/>
              </a:ext>
            </a:extLst>
          </p:cNvPr>
          <p:cNvSpPr txBox="1"/>
          <p:nvPr/>
        </p:nvSpPr>
        <p:spPr>
          <a:xfrm>
            <a:off x="224588" y="215080"/>
            <a:ext cx="9593179" cy="830997"/>
          </a:xfrm>
          <a:prstGeom prst="rect">
            <a:avLst/>
          </a:prstGeom>
          <a:noFill/>
        </p:spPr>
        <p:txBody>
          <a:bodyPr wrap="square">
            <a:spAutoFit/>
          </a:bodyPr>
          <a:lstStyle/>
          <a:p>
            <a:r>
              <a:rPr lang="en-IN" sz="4800" b="1" spc="-5" dirty="0">
                <a:solidFill>
                  <a:srgbClr val="C55A11"/>
                </a:solidFill>
                <a:latin typeface="Times New Roman"/>
                <a:cs typeface="Times New Roman"/>
              </a:rPr>
              <a:t>Block diagram</a:t>
            </a:r>
            <a:endParaRPr lang="en-IN" sz="4800" dirty="0"/>
          </a:p>
        </p:txBody>
      </p:sp>
      <p:pic>
        <p:nvPicPr>
          <p:cNvPr id="7" name="Picture 6">
            <a:extLst>
              <a:ext uri="{FF2B5EF4-FFF2-40B4-BE49-F238E27FC236}">
                <a16:creationId xmlns:a16="http://schemas.microsoft.com/office/drawing/2014/main" id="{EF0242B4-C0D1-A149-568D-1F838E0046C9}"/>
              </a:ext>
            </a:extLst>
          </p:cNvPr>
          <p:cNvPicPr>
            <a:picLocks noChangeAspect="1"/>
          </p:cNvPicPr>
          <p:nvPr/>
        </p:nvPicPr>
        <p:blipFill>
          <a:blip r:embed="rId2"/>
          <a:stretch>
            <a:fillRect/>
          </a:stretch>
        </p:blipFill>
        <p:spPr>
          <a:xfrm>
            <a:off x="1658382" y="1312671"/>
            <a:ext cx="8540074" cy="5007918"/>
          </a:xfrm>
          <a:prstGeom prst="rect">
            <a:avLst/>
          </a:prstGeom>
        </p:spPr>
      </p:pic>
    </p:spTree>
    <p:extLst>
      <p:ext uri="{BB962C8B-B14F-4D97-AF65-F5344CB8AC3E}">
        <p14:creationId xmlns:p14="http://schemas.microsoft.com/office/powerpoint/2010/main" val="40668023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9BE2B-783B-548E-A881-CEDEA78300F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96170EC-F1F7-4598-DCA9-ADA384B2260D}"/>
              </a:ext>
            </a:extLst>
          </p:cNvPr>
          <p:cNvSpPr txBox="1"/>
          <p:nvPr/>
        </p:nvSpPr>
        <p:spPr>
          <a:xfrm>
            <a:off x="224588" y="215080"/>
            <a:ext cx="9593179" cy="830997"/>
          </a:xfrm>
          <a:prstGeom prst="rect">
            <a:avLst/>
          </a:prstGeom>
          <a:noFill/>
        </p:spPr>
        <p:txBody>
          <a:bodyPr wrap="square">
            <a:spAutoFit/>
          </a:bodyPr>
          <a:lstStyle/>
          <a:p>
            <a:r>
              <a:rPr lang="en-IN" sz="4800" b="1" spc="-5" dirty="0">
                <a:solidFill>
                  <a:srgbClr val="C55A11"/>
                </a:solidFill>
                <a:latin typeface="Times New Roman"/>
                <a:cs typeface="Times New Roman"/>
              </a:rPr>
              <a:t>UML diagram</a:t>
            </a:r>
            <a:endParaRPr lang="en-IN" sz="4800" dirty="0"/>
          </a:p>
        </p:txBody>
      </p:sp>
      <p:pic>
        <p:nvPicPr>
          <p:cNvPr id="3" name="Picture 2">
            <a:extLst>
              <a:ext uri="{FF2B5EF4-FFF2-40B4-BE49-F238E27FC236}">
                <a16:creationId xmlns:a16="http://schemas.microsoft.com/office/drawing/2014/main" id="{B1399127-71B0-D073-4A07-580CFFDE23E1}"/>
              </a:ext>
            </a:extLst>
          </p:cNvPr>
          <p:cNvPicPr>
            <a:picLocks noChangeAspect="1"/>
          </p:cNvPicPr>
          <p:nvPr/>
        </p:nvPicPr>
        <p:blipFill>
          <a:blip r:embed="rId2"/>
          <a:stretch>
            <a:fillRect/>
          </a:stretch>
        </p:blipFill>
        <p:spPr>
          <a:xfrm>
            <a:off x="1994859" y="1046077"/>
            <a:ext cx="6796215" cy="5376931"/>
          </a:xfrm>
          <a:prstGeom prst="rect">
            <a:avLst/>
          </a:prstGeom>
        </p:spPr>
      </p:pic>
    </p:spTree>
    <p:extLst>
      <p:ext uri="{BB962C8B-B14F-4D97-AF65-F5344CB8AC3E}">
        <p14:creationId xmlns:p14="http://schemas.microsoft.com/office/powerpoint/2010/main" val="2939040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8684" y="207010"/>
            <a:ext cx="4297680" cy="632460"/>
          </a:xfrm>
          <a:prstGeom prst="rect">
            <a:avLst/>
          </a:prstGeom>
        </p:spPr>
        <p:txBody>
          <a:bodyPr vert="horz" wrap="square" lIns="0" tIns="16510" rIns="0" bIns="0" rtlCol="0">
            <a:spAutoFit/>
          </a:bodyPr>
          <a:lstStyle/>
          <a:p>
            <a:pPr marL="12700">
              <a:lnSpc>
                <a:spcPct val="100000"/>
              </a:lnSpc>
              <a:spcBef>
                <a:spcPts val="130"/>
              </a:spcBef>
            </a:pPr>
            <a:r>
              <a:rPr sz="3950" b="1" spc="15" dirty="0">
                <a:solidFill>
                  <a:srgbClr val="C55A11"/>
                </a:solidFill>
                <a:latin typeface="Times New Roman"/>
                <a:cs typeface="Times New Roman"/>
              </a:rPr>
              <a:t>Selected</a:t>
            </a:r>
            <a:r>
              <a:rPr sz="3950" b="1" spc="-40" dirty="0">
                <a:solidFill>
                  <a:srgbClr val="C55A11"/>
                </a:solidFill>
                <a:latin typeface="Times New Roman"/>
                <a:cs typeface="Times New Roman"/>
              </a:rPr>
              <a:t> </a:t>
            </a:r>
            <a:r>
              <a:rPr sz="3950" b="1" spc="20" dirty="0">
                <a:solidFill>
                  <a:srgbClr val="C55A11"/>
                </a:solidFill>
                <a:latin typeface="Times New Roman"/>
                <a:cs typeface="Times New Roman"/>
              </a:rPr>
              <a:t>References</a:t>
            </a:r>
            <a:endParaRPr sz="3950">
              <a:latin typeface="Times New Roman"/>
              <a:cs typeface="Times New Roman"/>
            </a:endParaRPr>
          </a:p>
        </p:txBody>
      </p:sp>
      <p:sp>
        <p:nvSpPr>
          <p:cNvPr id="3" name="object 3"/>
          <p:cNvSpPr txBox="1"/>
          <p:nvPr/>
        </p:nvSpPr>
        <p:spPr>
          <a:xfrm>
            <a:off x="265747" y="1204925"/>
            <a:ext cx="11660505" cy="3391378"/>
          </a:xfrm>
          <a:prstGeom prst="rect">
            <a:avLst/>
          </a:prstGeom>
        </p:spPr>
        <p:txBody>
          <a:bodyPr vert="horz" wrap="square" lIns="0" tIns="60325" rIns="0" bIns="0" rtlCol="0">
            <a:spAutoFit/>
          </a:bodyPr>
          <a:lstStyle/>
          <a:p>
            <a:pPr marL="469900" marR="5715" indent="-343535" algn="just">
              <a:lnSpc>
                <a:spcPct val="149500"/>
              </a:lnSpc>
              <a:spcBef>
                <a:spcPts val="710"/>
              </a:spcBef>
              <a:buFont typeface="Arial"/>
              <a:buChar char="•"/>
              <a:tabLst>
                <a:tab pos="470534" algn="l"/>
              </a:tabLst>
            </a:pPr>
            <a:r>
              <a:rPr sz="1800" spc="-5" dirty="0">
                <a:latin typeface="Times New Roman"/>
                <a:cs typeface="Times New Roman"/>
              </a:rPr>
              <a:t>[1] </a:t>
            </a:r>
            <a:r>
              <a:rPr lang="en-IN" sz="1800" spc="-5" dirty="0" err="1">
                <a:latin typeface="Times New Roman"/>
                <a:cs typeface="Times New Roman"/>
              </a:rPr>
              <a:t>IoannisHatzilygeroudis</a:t>
            </a:r>
            <a:r>
              <a:rPr lang="en-IN" sz="1800" spc="-5" dirty="0">
                <a:latin typeface="Times New Roman"/>
                <a:cs typeface="Times New Roman"/>
              </a:rPr>
              <a:t>, </a:t>
            </a:r>
            <a:r>
              <a:rPr lang="en-IN" sz="1800" spc="-5" dirty="0" err="1">
                <a:latin typeface="Times New Roman"/>
                <a:cs typeface="Times New Roman"/>
              </a:rPr>
              <a:t>AnthiKaratrantou</a:t>
            </a:r>
            <a:r>
              <a:rPr lang="en-IN" sz="1800" spc="-5" dirty="0">
                <a:latin typeface="Times New Roman"/>
                <a:cs typeface="Times New Roman"/>
              </a:rPr>
              <a:t>, “An Expert System with Certainty Factors for </a:t>
            </a:r>
            <a:r>
              <a:rPr lang="en-IN" sz="1800" spc="-5" dirty="0" err="1">
                <a:latin typeface="Times New Roman"/>
                <a:cs typeface="Times New Roman"/>
              </a:rPr>
              <a:t>PredictingStudent</a:t>
            </a:r>
            <a:r>
              <a:rPr lang="en-IN" sz="1800" spc="-5" dirty="0">
                <a:latin typeface="Times New Roman"/>
                <a:cs typeface="Times New Roman"/>
              </a:rPr>
              <a:t> Success”, Edited </a:t>
            </a:r>
            <a:r>
              <a:rPr lang="en-IN" sz="1800" spc="-5" dirty="0" err="1">
                <a:latin typeface="Times New Roman"/>
                <a:cs typeface="Times New Roman"/>
              </a:rPr>
              <a:t>Negoita</a:t>
            </a:r>
            <a:r>
              <a:rPr lang="en-IN" sz="1800" spc="-5" dirty="0">
                <a:latin typeface="Times New Roman"/>
                <a:cs typeface="Times New Roman"/>
              </a:rPr>
              <a:t> M.G., Howlett R.J., Jain L.C. Springer-Verlag Berlin Heidelberg publisher, vol. 3213, pp. 292–298, (2004).</a:t>
            </a:r>
            <a:endParaRPr sz="1800" dirty="0">
              <a:latin typeface="Times New Roman"/>
              <a:cs typeface="Times New Roman"/>
            </a:endParaRPr>
          </a:p>
          <a:p>
            <a:pPr marL="469900" marR="5080" indent="-343535" algn="just">
              <a:lnSpc>
                <a:spcPct val="151300"/>
              </a:lnSpc>
              <a:spcBef>
                <a:spcPts val="1765"/>
              </a:spcBef>
              <a:buFont typeface="Arial"/>
              <a:buChar char="•"/>
              <a:tabLst>
                <a:tab pos="470534" algn="l"/>
              </a:tabLst>
            </a:pPr>
            <a:r>
              <a:rPr sz="1800" spc="-5" dirty="0">
                <a:latin typeface="Times New Roman"/>
                <a:cs typeface="Times New Roman"/>
              </a:rPr>
              <a:t>[2] </a:t>
            </a:r>
            <a:r>
              <a:rPr lang="en-US" sz="1800" b="0" i="0" u="none" strike="noStrike" baseline="0" dirty="0">
                <a:solidFill>
                  <a:srgbClr val="000000"/>
                </a:solidFill>
                <a:latin typeface="Cambria" panose="02040503050406030204" pitchFamily="18" charset="0"/>
              </a:rPr>
              <a:t>James </a:t>
            </a:r>
            <a:r>
              <a:rPr lang="en-US" sz="1800" b="0" i="0" u="none" strike="noStrike" baseline="0" dirty="0" err="1">
                <a:solidFill>
                  <a:srgbClr val="000000"/>
                </a:solidFill>
                <a:latin typeface="Cambria" panose="02040503050406030204" pitchFamily="18" charset="0"/>
              </a:rPr>
              <a:t>SMoore</a:t>
            </a:r>
            <a:r>
              <a:rPr lang="en-US" sz="1800" b="0" i="0" u="none" strike="noStrike" baseline="0" dirty="0">
                <a:solidFill>
                  <a:srgbClr val="000000"/>
                </a:solidFill>
                <a:latin typeface="Cambria" panose="02040503050406030204" pitchFamily="18" charset="0"/>
              </a:rPr>
              <a:t>, “An expert system approach to graduate school admission decisions and academic performance prediction”, Omega International Journal of Management Science, vol. 26, issue 5, pp. 659–670, (1998). </a:t>
            </a:r>
          </a:p>
          <a:p>
            <a:pPr marL="469900" marR="5080" indent="-343535" algn="just">
              <a:lnSpc>
                <a:spcPct val="151300"/>
              </a:lnSpc>
              <a:spcBef>
                <a:spcPts val="1765"/>
              </a:spcBef>
              <a:buFont typeface="Arial"/>
              <a:buChar char="•"/>
              <a:tabLst>
                <a:tab pos="470534" algn="l"/>
              </a:tabLst>
            </a:pPr>
            <a:r>
              <a:rPr lang="en-US" sz="1800" dirty="0">
                <a:latin typeface="Cambria" panose="02040503050406030204" pitchFamily="18" charset="0"/>
                <a:cs typeface="Times New Roman"/>
              </a:rPr>
              <a:t>[3] </a:t>
            </a:r>
            <a:r>
              <a:rPr lang="en-US" sz="1800" b="0" i="0" u="none" strike="noStrike" baseline="0" dirty="0">
                <a:solidFill>
                  <a:srgbClr val="000000"/>
                </a:solidFill>
                <a:latin typeface="Cambria" panose="02040503050406030204" pitchFamily="18" charset="0"/>
              </a:rPr>
              <a:t>William Eberle et al. Using Machine Learning and predictive modeling to assess admission policies and standards, Proceedings of 9th annual symposium, The university of Oklahoma (2013). </a:t>
            </a:r>
            <a:endParaRPr sz="1800" dirty="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6600"/>
              <a:buNone/>
            </a:pPr>
            <a:r>
              <a:rPr lang="en-IN" sz="6600">
                <a:latin typeface="Times New Roman"/>
                <a:ea typeface="Times New Roman"/>
                <a:cs typeface="Times New Roman"/>
                <a:sym typeface="Times New Roman"/>
              </a:rPr>
              <a:t>Thank You!!</a:t>
            </a:r>
            <a:endParaRPr/>
          </a:p>
          <a:p>
            <a:pPr marL="0" lvl="0" indent="0" algn="ctr" rtl="0">
              <a:lnSpc>
                <a:spcPct val="90000"/>
              </a:lnSpc>
              <a:spcBef>
                <a:spcPts val="1000"/>
              </a:spcBef>
              <a:spcAft>
                <a:spcPts val="0"/>
              </a:spcAft>
              <a:buClr>
                <a:schemeClr val="dk1"/>
              </a:buClr>
              <a:buSzPts val="6600"/>
              <a:buNone/>
            </a:pPr>
            <a:r>
              <a:rPr lang="en-IN" sz="6600">
                <a:latin typeface="Times New Roman"/>
                <a:ea typeface="Times New Roman"/>
                <a:cs typeface="Times New Roman"/>
                <a:sym typeface="Times New Roman"/>
              </a:rPr>
              <a:t>Any questions</a:t>
            </a:r>
            <a:r>
              <a:rPr lang="en-IN" sz="6600">
                <a:solidFill>
                  <a:srgbClr val="548135"/>
                </a:solidFill>
                <a:latin typeface="Times New Roman"/>
                <a:ea typeface="Times New Roman"/>
                <a:cs typeface="Times New Roman"/>
                <a:sym typeface="Times New Roman"/>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307258" y="99654"/>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4400"/>
              <a:buFont typeface="Times New Roman"/>
              <a:buNone/>
            </a:pPr>
            <a:r>
              <a:rPr lang="en-IN" b="1" dirty="0">
                <a:solidFill>
                  <a:srgbClr val="C55A11"/>
                </a:solidFill>
                <a:latin typeface="Times New Roman"/>
                <a:ea typeface="Times New Roman"/>
                <a:cs typeface="Times New Roman"/>
                <a:sym typeface="Times New Roman"/>
              </a:rPr>
              <a:t>Introduction</a:t>
            </a:r>
            <a:endParaRPr dirty="0"/>
          </a:p>
        </p:txBody>
      </p:sp>
      <p:sp>
        <p:nvSpPr>
          <p:cNvPr id="103" name="Google Shape;103;p3"/>
          <p:cNvSpPr txBox="1"/>
          <p:nvPr/>
        </p:nvSpPr>
        <p:spPr>
          <a:xfrm>
            <a:off x="6642340" y="5001266"/>
            <a:ext cx="5761987" cy="776827"/>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ct val="100000"/>
              <a:buFont typeface="Arial"/>
              <a:buNone/>
            </a:pPr>
            <a:endParaRPr sz="2800" dirty="0">
              <a:solidFill>
                <a:schemeClr val="dk1"/>
              </a:solidFill>
              <a:latin typeface="Calibri"/>
              <a:ea typeface="Calibri"/>
              <a:cs typeface="Calibri"/>
              <a:sym typeface="Calibri"/>
            </a:endParaRPr>
          </a:p>
        </p:txBody>
      </p:sp>
      <p:sp>
        <p:nvSpPr>
          <p:cNvPr id="6" name="TextBox 5">
            <a:extLst>
              <a:ext uri="{FF2B5EF4-FFF2-40B4-BE49-F238E27FC236}">
                <a16:creationId xmlns:a16="http://schemas.microsoft.com/office/drawing/2014/main" id="{923AEB8D-943F-9534-C5A2-A70CEEDB160D}"/>
              </a:ext>
            </a:extLst>
          </p:cNvPr>
          <p:cNvSpPr txBox="1"/>
          <p:nvPr/>
        </p:nvSpPr>
        <p:spPr>
          <a:xfrm>
            <a:off x="88232" y="1277731"/>
            <a:ext cx="7030324"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Developed an AI model to predict the next cutoff for MHT-CET based on analysis of previous 5 years' cutoff data. </a:t>
            </a:r>
          </a:p>
          <a:p>
            <a:endParaRPr lang="en-US" sz="2400" dirty="0"/>
          </a:p>
          <a:p>
            <a:pPr marL="342900" indent="-342900">
              <a:buFont typeface="Arial" panose="020B0604020202020204" pitchFamily="34" charset="0"/>
              <a:buChar char="•"/>
            </a:pPr>
            <a:r>
              <a:rPr lang="en-US" sz="2400" dirty="0"/>
              <a:t>The AI system takes input from users (e.g., expected score, preferred branch) and generates a list of colleges with predicted cutoffs.</a:t>
            </a:r>
          </a:p>
          <a:p>
            <a:endParaRPr lang="en-US" sz="2400" dirty="0"/>
          </a:p>
          <a:p>
            <a:pPr marL="342900" indent="-342900">
              <a:buFont typeface="Arial" panose="020B0604020202020204" pitchFamily="34" charset="0"/>
              <a:buChar char="•"/>
            </a:pPr>
            <a:r>
              <a:rPr lang="en-US" sz="2400" dirty="0"/>
              <a:t> Key Features: Automated prediction, personalized college suggestions, data-driven insights</a:t>
            </a:r>
            <a:endParaRPr lang="en-IN" sz="2400" dirty="0"/>
          </a:p>
        </p:txBody>
      </p:sp>
      <p:pic>
        <p:nvPicPr>
          <p:cNvPr id="8" name="Picture 7">
            <a:extLst>
              <a:ext uri="{FF2B5EF4-FFF2-40B4-BE49-F238E27FC236}">
                <a16:creationId xmlns:a16="http://schemas.microsoft.com/office/drawing/2014/main" id="{C6E96773-D0E0-981C-F5F5-3C46BD3CA763}"/>
              </a:ext>
            </a:extLst>
          </p:cNvPr>
          <p:cNvPicPr>
            <a:picLocks noChangeAspect="1"/>
          </p:cNvPicPr>
          <p:nvPr/>
        </p:nvPicPr>
        <p:blipFill>
          <a:blip r:embed="rId3"/>
          <a:stretch>
            <a:fillRect/>
          </a:stretch>
        </p:blipFill>
        <p:spPr>
          <a:xfrm>
            <a:off x="7118556" y="870515"/>
            <a:ext cx="4708546" cy="47085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6"/>
          <p:cNvSpPr txBox="1">
            <a:spLocks noGrp="1"/>
          </p:cNvSpPr>
          <p:nvPr>
            <p:ph type="title"/>
          </p:nvPr>
        </p:nvSpPr>
        <p:spPr>
          <a:xfrm>
            <a:off x="838200" y="8179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C55A11"/>
              </a:buClr>
              <a:buSzPts val="4400"/>
              <a:buFont typeface="Times New Roman"/>
              <a:buNone/>
            </a:pPr>
            <a:r>
              <a:rPr lang="en-IN" b="1" dirty="0">
                <a:solidFill>
                  <a:srgbClr val="C55A11"/>
                </a:solidFill>
                <a:latin typeface="Times New Roman"/>
                <a:ea typeface="Times New Roman"/>
                <a:cs typeface="Times New Roman"/>
                <a:sym typeface="Times New Roman"/>
              </a:rPr>
              <a:t>Problem statement</a:t>
            </a:r>
            <a:endParaRPr dirty="0">
              <a:latin typeface="Times New Roman"/>
              <a:ea typeface="Times New Roman"/>
              <a:cs typeface="Times New Roman"/>
              <a:sym typeface="Times New Roman"/>
            </a:endParaRPr>
          </a:p>
        </p:txBody>
      </p:sp>
      <p:sp>
        <p:nvSpPr>
          <p:cNvPr id="122" name="Google Shape;122;p6"/>
          <p:cNvSpPr txBox="1"/>
          <p:nvPr/>
        </p:nvSpPr>
        <p:spPr>
          <a:xfrm>
            <a:off x="990600" y="1449991"/>
            <a:ext cx="10515600" cy="1033485"/>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800"/>
              <a:buFont typeface="Arial"/>
              <a:buChar char="•"/>
            </a:pPr>
            <a:r>
              <a:rPr lang="en-IN" sz="3600" dirty="0">
                <a:solidFill>
                  <a:schemeClr val="dk1"/>
                </a:solidFill>
                <a:latin typeface="Times New Roman"/>
                <a:ea typeface="Times New Roman"/>
                <a:cs typeface="Times New Roman"/>
                <a:sym typeface="Times New Roman"/>
              </a:rPr>
              <a:t>CET Buddy</a:t>
            </a:r>
            <a:endParaRPr sz="3600" dirty="0">
              <a:solidFill>
                <a:schemeClr val="dk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7D9B385A-C3A1-FEDC-8C08-851C7A96B73C}"/>
              </a:ext>
            </a:extLst>
          </p:cNvPr>
          <p:cNvSpPr txBox="1"/>
          <p:nvPr/>
        </p:nvSpPr>
        <p:spPr>
          <a:xfrm>
            <a:off x="401052" y="2400568"/>
            <a:ext cx="11105148" cy="2554545"/>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t>The unpredictability of MHT-CET cutoffs makes it difficult for students to plan their college choices effectively. </a:t>
            </a:r>
          </a:p>
          <a:p>
            <a:endParaRPr lang="en-US" sz="2000" dirty="0"/>
          </a:p>
          <a:p>
            <a:pPr marL="342900" indent="-342900">
              <a:buFont typeface="Wingdings" panose="05000000000000000000" pitchFamily="2" charset="2"/>
              <a:buChar char="ü"/>
            </a:pPr>
            <a:r>
              <a:rPr lang="en-US" sz="2000" dirty="0"/>
              <a:t>Traditional methods rely on historical data without predictive analysis, leading to uncertainty and potential misjudgments.</a:t>
            </a:r>
          </a:p>
          <a:p>
            <a:endParaRPr lang="en-US" sz="2000" dirty="0"/>
          </a:p>
          <a:p>
            <a:pPr marL="342900" indent="-342900">
              <a:buFont typeface="Wingdings" panose="05000000000000000000" pitchFamily="2" charset="2"/>
              <a:buChar char="ü"/>
            </a:pPr>
            <a:r>
              <a:rPr lang="en-US" sz="2000" dirty="0"/>
              <a:t>Proposed Solution: An AI-based model that predicts future cutoffs by analyzing trends from previous years and considering individual user inputs.</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B81B-6EC5-6F84-EDCE-15F5537422CA}"/>
              </a:ext>
            </a:extLst>
          </p:cNvPr>
          <p:cNvSpPr>
            <a:spLocks noGrp="1"/>
          </p:cNvSpPr>
          <p:nvPr>
            <p:ph type="title"/>
          </p:nvPr>
        </p:nvSpPr>
        <p:spPr/>
        <p:txBody>
          <a:bodyPr/>
          <a:lstStyle/>
          <a:p>
            <a:r>
              <a:rPr lang="en-US" sz="4400" b="1" dirty="0">
                <a:solidFill>
                  <a:srgbClr val="C00000"/>
                </a:solidFill>
                <a:latin typeface="Times New Roman"/>
                <a:ea typeface="Times New Roman"/>
                <a:cs typeface="Times New Roman"/>
                <a:sym typeface="Times New Roman"/>
              </a:rPr>
              <a:t>Objectives and Scope</a:t>
            </a:r>
            <a:br>
              <a:rPr lang="en-US" dirty="0"/>
            </a:br>
            <a:endParaRPr lang="en-IN" dirty="0"/>
          </a:p>
        </p:txBody>
      </p:sp>
      <p:sp>
        <p:nvSpPr>
          <p:cNvPr id="5" name="TextBox 4">
            <a:extLst>
              <a:ext uri="{FF2B5EF4-FFF2-40B4-BE49-F238E27FC236}">
                <a16:creationId xmlns:a16="http://schemas.microsoft.com/office/drawing/2014/main" id="{90B73BC1-C0E3-1090-4EDC-3835DF801073}"/>
              </a:ext>
            </a:extLst>
          </p:cNvPr>
          <p:cNvSpPr txBox="1"/>
          <p:nvPr/>
        </p:nvSpPr>
        <p:spPr>
          <a:xfrm>
            <a:off x="172065" y="1177341"/>
            <a:ext cx="11779304" cy="4893647"/>
          </a:xfrm>
          <a:prstGeom prst="rect">
            <a:avLst/>
          </a:prstGeom>
          <a:noFill/>
        </p:spPr>
        <p:txBody>
          <a:bodyPr wrap="square" rtlCol="0">
            <a:spAutoFit/>
          </a:bodyPr>
          <a:lstStyle/>
          <a:p>
            <a:r>
              <a:rPr lang="en-US" sz="2400" b="1" dirty="0"/>
              <a:t>Objectives:</a:t>
            </a:r>
          </a:p>
          <a:p>
            <a:endParaRPr lang="en-US" sz="2400" b="1" dirty="0"/>
          </a:p>
          <a:p>
            <a:r>
              <a:rPr lang="en-US" sz="2400" b="1" dirty="0"/>
              <a:t>Accurate Prediction: </a:t>
            </a:r>
            <a:r>
              <a:rPr lang="en-US" sz="2400" dirty="0"/>
              <a:t>Develop an AI model that predicts the MHT-CET cutoffs with high accuracy using data from the previous five years. The aim is to reduce uncertainty for students by providing reliable cutoff predictions.</a:t>
            </a:r>
          </a:p>
          <a:p>
            <a:endParaRPr lang="en-US" sz="2400" b="1" dirty="0"/>
          </a:p>
          <a:p>
            <a:r>
              <a:rPr lang="en-US" sz="2400" b="1" dirty="0"/>
              <a:t>User-Centric Approach: </a:t>
            </a:r>
            <a:r>
              <a:rPr lang="en-US" sz="2400" dirty="0"/>
              <a:t>Tailor predictions based on individual user inputs, such as expected scores, preferred branches, and location preferences, ensuring that recommendations are personalized and relevant. </a:t>
            </a:r>
          </a:p>
          <a:p>
            <a:endParaRPr lang="en-US" sz="2400" b="1" dirty="0"/>
          </a:p>
          <a:p>
            <a:r>
              <a:rPr lang="en-US" sz="2400" b="1" dirty="0"/>
              <a:t>Efficiency in Decision-Making: </a:t>
            </a:r>
            <a:r>
              <a:rPr lang="en-US" sz="2400" dirty="0"/>
              <a:t>Enable students to make informed decisions about college applications by providing a list of potential colleges ranked according to predicted cutoffs, streamlining the college selection process.</a:t>
            </a:r>
            <a:endParaRPr lang="en-IN" sz="2400" dirty="0"/>
          </a:p>
        </p:txBody>
      </p:sp>
    </p:spTree>
    <p:extLst>
      <p:ext uri="{BB962C8B-B14F-4D97-AF65-F5344CB8AC3E}">
        <p14:creationId xmlns:p14="http://schemas.microsoft.com/office/powerpoint/2010/main" val="203034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0B81B-6EC5-6F84-EDCE-15F5537422CA}"/>
              </a:ext>
            </a:extLst>
          </p:cNvPr>
          <p:cNvSpPr>
            <a:spLocks noGrp="1"/>
          </p:cNvSpPr>
          <p:nvPr>
            <p:ph type="title"/>
          </p:nvPr>
        </p:nvSpPr>
        <p:spPr/>
        <p:txBody>
          <a:bodyPr/>
          <a:lstStyle/>
          <a:p>
            <a:r>
              <a:rPr lang="en-US" sz="4400" b="1" dirty="0">
                <a:solidFill>
                  <a:srgbClr val="C00000"/>
                </a:solidFill>
                <a:latin typeface="Times New Roman"/>
                <a:ea typeface="Times New Roman"/>
                <a:cs typeface="Times New Roman"/>
                <a:sym typeface="Times New Roman"/>
              </a:rPr>
              <a:t>Objectives and Scope</a:t>
            </a:r>
            <a:br>
              <a:rPr lang="en-US" dirty="0"/>
            </a:br>
            <a:endParaRPr lang="en-IN" dirty="0"/>
          </a:p>
        </p:txBody>
      </p:sp>
      <p:sp>
        <p:nvSpPr>
          <p:cNvPr id="5" name="TextBox 4">
            <a:extLst>
              <a:ext uri="{FF2B5EF4-FFF2-40B4-BE49-F238E27FC236}">
                <a16:creationId xmlns:a16="http://schemas.microsoft.com/office/drawing/2014/main" id="{90B73BC1-C0E3-1090-4EDC-3835DF801073}"/>
              </a:ext>
            </a:extLst>
          </p:cNvPr>
          <p:cNvSpPr txBox="1"/>
          <p:nvPr/>
        </p:nvSpPr>
        <p:spPr>
          <a:xfrm>
            <a:off x="172064" y="1177341"/>
            <a:ext cx="11847871" cy="5262979"/>
          </a:xfrm>
          <a:prstGeom prst="rect">
            <a:avLst/>
          </a:prstGeom>
          <a:noFill/>
        </p:spPr>
        <p:txBody>
          <a:bodyPr wrap="square" rtlCol="0">
            <a:spAutoFit/>
          </a:bodyPr>
          <a:lstStyle/>
          <a:p>
            <a:r>
              <a:rPr lang="en-US" sz="2400" b="1" dirty="0"/>
              <a:t>Scope:</a:t>
            </a:r>
            <a:r>
              <a:rPr lang="en-US" sz="2400" dirty="0"/>
              <a:t> </a:t>
            </a:r>
          </a:p>
          <a:p>
            <a:endParaRPr lang="en-US" sz="2400" dirty="0"/>
          </a:p>
          <a:p>
            <a:r>
              <a:rPr lang="en-US" sz="2400" b="1" dirty="0"/>
              <a:t>MHT-CET Focus:</a:t>
            </a:r>
            <a:r>
              <a:rPr lang="en-US" sz="2400" dirty="0"/>
              <a:t> The project specifically targets MHT-CET, focusing on predicting cutoffs for engineering colleges within Maharashtra. The initial scope is limited to this exam, allowing for in-depth analysis and fine-tuning of the prediction model. </a:t>
            </a:r>
          </a:p>
          <a:p>
            <a:r>
              <a:rPr lang="en-US" sz="2400" b="1" dirty="0"/>
              <a:t>Future Expansion: </a:t>
            </a:r>
            <a:r>
              <a:rPr lang="en-US" sz="2400" dirty="0"/>
              <a:t>The methodology developed can be adapted for other entrance exams and streams (e.g., medical, architecture) in the future, expanding the utility of the model beyond engineering. </a:t>
            </a:r>
          </a:p>
          <a:p>
            <a:r>
              <a:rPr lang="en-US" sz="2400" b="1" dirty="0"/>
              <a:t>Integration with Counseling Platforms: </a:t>
            </a:r>
            <a:r>
              <a:rPr lang="en-US" sz="2400" dirty="0"/>
              <a:t>Potential integration with online counseling platforms to automatically suggest colleges to students during the admission process, making the tool more accessible and practical for end-users. </a:t>
            </a:r>
          </a:p>
          <a:p>
            <a:r>
              <a:rPr lang="en-US" sz="2400" b="1" dirty="0"/>
              <a:t>Customization and Scalability: </a:t>
            </a:r>
            <a:r>
              <a:rPr lang="en-US" sz="2400" dirty="0"/>
              <a:t>The AI model is designed to be scalable and customizable, allowing for the inclusion of additional features like seat availability, reservation quotas, and trends in student preferences.</a:t>
            </a:r>
            <a:endParaRPr lang="en-IN" sz="2400" dirty="0"/>
          </a:p>
        </p:txBody>
      </p:sp>
    </p:spTree>
    <p:extLst>
      <p:ext uri="{BB962C8B-B14F-4D97-AF65-F5344CB8AC3E}">
        <p14:creationId xmlns:p14="http://schemas.microsoft.com/office/powerpoint/2010/main" val="34833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575" y="307593"/>
            <a:ext cx="4329430" cy="701040"/>
          </a:xfrm>
          <a:prstGeom prst="rect">
            <a:avLst/>
          </a:prstGeom>
        </p:spPr>
        <p:txBody>
          <a:bodyPr vert="horz" wrap="square" lIns="0" tIns="16510" rIns="0" bIns="0" rtlCol="0">
            <a:spAutoFit/>
          </a:bodyPr>
          <a:lstStyle/>
          <a:p>
            <a:pPr marL="12700">
              <a:lnSpc>
                <a:spcPct val="100000"/>
              </a:lnSpc>
              <a:spcBef>
                <a:spcPts val="130"/>
              </a:spcBef>
            </a:pPr>
            <a:r>
              <a:rPr sz="4400" b="1" dirty="0">
                <a:solidFill>
                  <a:srgbClr val="C00000"/>
                </a:solidFill>
                <a:latin typeface="Times New Roman"/>
                <a:cs typeface="Times New Roman"/>
              </a:rPr>
              <a:t>Literature</a:t>
            </a:r>
            <a:r>
              <a:rPr sz="4400" b="1" spc="-100" dirty="0">
                <a:solidFill>
                  <a:srgbClr val="C00000"/>
                </a:solidFill>
                <a:latin typeface="Times New Roman"/>
                <a:cs typeface="Times New Roman"/>
              </a:rPr>
              <a:t> </a:t>
            </a:r>
            <a:r>
              <a:rPr sz="4400" b="1" dirty="0">
                <a:solidFill>
                  <a:srgbClr val="C00000"/>
                </a:solidFill>
                <a:latin typeface="Times New Roman"/>
                <a:cs typeface="Times New Roman"/>
              </a:rPr>
              <a:t>Survey</a:t>
            </a:r>
            <a:endParaRPr sz="4400">
              <a:latin typeface="Times New Roman"/>
              <a:cs typeface="Times New Roman"/>
            </a:endParaRPr>
          </a:p>
        </p:txBody>
      </p:sp>
      <p:sp>
        <p:nvSpPr>
          <p:cNvPr id="3" name="object 3"/>
          <p:cNvSpPr txBox="1"/>
          <p:nvPr/>
        </p:nvSpPr>
        <p:spPr>
          <a:xfrm>
            <a:off x="196515" y="1253211"/>
            <a:ext cx="11798969" cy="4083810"/>
          </a:xfrm>
          <a:prstGeom prst="rect">
            <a:avLst/>
          </a:prstGeom>
        </p:spPr>
        <p:txBody>
          <a:bodyPr vert="horz" wrap="square" lIns="0" tIns="109855" rIns="0" bIns="0" rtlCol="0">
            <a:spAutoFit/>
          </a:bodyPr>
          <a:lstStyle/>
          <a:p>
            <a:pPr marL="355600" indent="-342900">
              <a:lnSpc>
                <a:spcPct val="100000"/>
              </a:lnSpc>
              <a:spcBef>
                <a:spcPts val="865"/>
              </a:spcBef>
              <a:buAutoNum type="arabicPeriod"/>
            </a:pPr>
            <a:r>
              <a:rPr lang="en-US" sz="2800" b="1" dirty="0">
                <a:latin typeface="Times New Roman"/>
                <a:cs typeface="Times New Roman"/>
              </a:rPr>
              <a:t>Machine Learning: Algorithms, Real-World Applications and Research Directions</a:t>
            </a:r>
          </a:p>
          <a:p>
            <a:pPr marL="12700">
              <a:lnSpc>
                <a:spcPct val="100000"/>
              </a:lnSpc>
              <a:spcBef>
                <a:spcPts val="865"/>
              </a:spcBef>
            </a:pPr>
            <a:r>
              <a:rPr lang="en-IN" sz="2800" b="1" spc="-5" dirty="0">
                <a:latin typeface="Times New Roman"/>
                <a:cs typeface="Times New Roman"/>
              </a:rPr>
              <a:t>2.</a:t>
            </a:r>
            <a:r>
              <a:rPr lang="en-US" sz="2800" b="1" spc="-5" dirty="0">
                <a:latin typeface="Times New Roman"/>
                <a:cs typeface="Times New Roman"/>
              </a:rPr>
              <a:t> Research Paper on Artificial Intelligence and Its Applications</a:t>
            </a:r>
            <a:endParaRPr lang="en-IN" sz="2800" dirty="0">
              <a:latin typeface="Times New Roman"/>
              <a:cs typeface="Times New Roman"/>
            </a:endParaRPr>
          </a:p>
          <a:p>
            <a:pPr marL="12700">
              <a:lnSpc>
                <a:spcPct val="100000"/>
              </a:lnSpc>
              <a:spcBef>
                <a:spcPts val="844"/>
              </a:spcBef>
            </a:pPr>
            <a:r>
              <a:rPr sz="2800" b="1" spc="-5" dirty="0">
                <a:latin typeface="Times New Roman"/>
                <a:cs typeface="Times New Roman"/>
              </a:rPr>
              <a:t>3.</a:t>
            </a:r>
            <a:r>
              <a:rPr lang="en-US" sz="2800" b="1" spc="-5" dirty="0">
                <a:latin typeface="Times New Roman"/>
                <a:cs typeface="Times New Roman"/>
              </a:rPr>
              <a:t> What Drives Progress in AI? Trends in Algorithms</a:t>
            </a:r>
            <a:endParaRPr sz="2800" dirty="0">
              <a:latin typeface="Times New Roman"/>
              <a:cs typeface="Times New Roman"/>
            </a:endParaRPr>
          </a:p>
          <a:p>
            <a:pPr marL="12700">
              <a:lnSpc>
                <a:spcPct val="100000"/>
              </a:lnSpc>
              <a:spcBef>
                <a:spcPts val="770"/>
              </a:spcBef>
            </a:pPr>
            <a:r>
              <a:rPr sz="2800" b="1" spc="-5" dirty="0">
                <a:latin typeface="Times New Roman"/>
                <a:cs typeface="Times New Roman"/>
              </a:rPr>
              <a:t>4.</a:t>
            </a:r>
            <a:r>
              <a:rPr lang="en-US" sz="2800" b="1" spc="-5" dirty="0">
                <a:latin typeface="Times New Roman"/>
                <a:cs typeface="Times New Roman"/>
              </a:rPr>
              <a:t> Exploring AI Models and Applications Within a System Framework</a:t>
            </a:r>
          </a:p>
          <a:p>
            <a:pPr marL="12700">
              <a:lnSpc>
                <a:spcPct val="100000"/>
              </a:lnSpc>
              <a:spcBef>
                <a:spcPts val="770"/>
              </a:spcBef>
            </a:pPr>
            <a:r>
              <a:rPr lang="en-US" sz="2800" b="1" spc="-5" dirty="0">
                <a:latin typeface="Times New Roman"/>
                <a:cs typeface="Times New Roman"/>
              </a:rPr>
              <a:t>5. Feature Papers on Artificial Intelligence Algorithms and Their Applications</a:t>
            </a:r>
          </a:p>
          <a:p>
            <a:pPr marL="12700">
              <a:lnSpc>
                <a:spcPct val="100000"/>
              </a:lnSpc>
              <a:spcBef>
                <a:spcPts val="770"/>
              </a:spcBef>
            </a:pPr>
            <a:r>
              <a:rPr lang="en-US" sz="2800" b="1" spc="-5" dirty="0">
                <a:latin typeface="Times New Roman"/>
                <a:cs typeface="Times New Roman"/>
              </a:rPr>
              <a:t>They are discussed further in details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0546-D2F3-824D-442F-A7F5286CE307}"/>
              </a:ext>
            </a:extLst>
          </p:cNvPr>
          <p:cNvSpPr>
            <a:spLocks noGrp="1"/>
          </p:cNvSpPr>
          <p:nvPr>
            <p:ph type="title"/>
          </p:nvPr>
        </p:nvSpPr>
        <p:spPr>
          <a:xfrm>
            <a:off x="838200" y="400954"/>
            <a:ext cx="10515600" cy="1325563"/>
          </a:xfrm>
        </p:spPr>
        <p:txBody>
          <a:bodyPr/>
          <a:lstStyle/>
          <a:p>
            <a:r>
              <a:rPr lang="en-US" b="1" dirty="0"/>
              <a:t>1. Machine Learning: Algorithms, Real-World Applications and Research Directions</a:t>
            </a:r>
            <a:endParaRPr lang="en-IN" b="1" dirty="0"/>
          </a:p>
        </p:txBody>
      </p:sp>
      <p:sp>
        <p:nvSpPr>
          <p:cNvPr id="4" name="Rectangle 1">
            <a:extLst>
              <a:ext uri="{FF2B5EF4-FFF2-40B4-BE49-F238E27FC236}">
                <a16:creationId xmlns:a16="http://schemas.microsoft.com/office/drawing/2014/main" id="{2338CAA1-FF4E-2A5F-B4E3-8F6E84997FC4}"/>
              </a:ext>
            </a:extLst>
          </p:cNvPr>
          <p:cNvSpPr>
            <a:spLocks noGrp="1" noChangeArrowheads="1"/>
          </p:cNvSpPr>
          <p:nvPr>
            <p:ph type="body" idx="1"/>
          </p:nvPr>
        </p:nvSpPr>
        <p:spPr bwMode="auto">
          <a:xfrm>
            <a:off x="389021" y="1799361"/>
            <a:ext cx="10515600" cy="4657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This paper offers a comprehensive overview of machine learning algorithms such as supervised learning, unsupervised learning, and reinforcement learning. It discusses their real-world applications in fields like healthcare, finance, and education, providing a broad understanding of how machine learning algorithms are applied in various domains. This paper also explores the future research directions in machine learning.</a:t>
            </a:r>
          </a:p>
          <a:p>
            <a:r>
              <a:rPr lang="en-US" b="1" dirty="0"/>
              <a:t>Key Takeaway for Your Project</a:t>
            </a:r>
            <a:r>
              <a:rPr lang="en-US" dirty="0"/>
              <a:t>: Understanding the practical application of machine learning algorithms, like those for predicting college choices based on CET marks.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59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40546-D2F3-824D-442F-A7F5286CE307}"/>
              </a:ext>
            </a:extLst>
          </p:cNvPr>
          <p:cNvSpPr>
            <a:spLocks noGrp="1"/>
          </p:cNvSpPr>
          <p:nvPr>
            <p:ph type="title"/>
          </p:nvPr>
        </p:nvSpPr>
        <p:spPr>
          <a:xfrm>
            <a:off x="838200" y="500062"/>
            <a:ext cx="10515600" cy="1325563"/>
          </a:xfrm>
        </p:spPr>
        <p:txBody>
          <a:bodyPr/>
          <a:lstStyle/>
          <a:p>
            <a:r>
              <a:rPr lang="en-US" b="1" dirty="0"/>
              <a:t>2. Research Paper on Artificial Intelligence and Its Applications</a:t>
            </a:r>
            <a:endParaRPr lang="en-IN" b="1" dirty="0"/>
          </a:p>
        </p:txBody>
      </p:sp>
      <p:sp>
        <p:nvSpPr>
          <p:cNvPr id="3" name="Text Placeholder 2">
            <a:extLst>
              <a:ext uri="{FF2B5EF4-FFF2-40B4-BE49-F238E27FC236}">
                <a16:creationId xmlns:a16="http://schemas.microsoft.com/office/drawing/2014/main" id="{0E1BBF92-A672-962F-0CCF-407415066EC6}"/>
              </a:ext>
            </a:extLst>
          </p:cNvPr>
          <p:cNvSpPr>
            <a:spLocks noGrp="1"/>
          </p:cNvSpPr>
          <p:nvPr>
            <p:ph type="body" idx="1"/>
          </p:nvPr>
        </p:nvSpPr>
        <p:spPr/>
        <p:txBody>
          <a:bodyPr>
            <a:normAutofit/>
          </a:bodyPr>
          <a:lstStyle/>
          <a:p>
            <a:r>
              <a:rPr lang="en-US" dirty="0"/>
              <a:t>This paper outlines the evolution and scope of AI technologies, with specific attention to AI’s impact on various industries, including healthcare, education, and business. It includes an analysis of how AI algorithms can optimize decision-making processes and improve efficiency.</a:t>
            </a:r>
          </a:p>
          <a:p>
            <a:r>
              <a:rPr lang="en-US" b="1" dirty="0"/>
              <a:t>Key Takeaway for Your Project</a:t>
            </a:r>
            <a:r>
              <a:rPr lang="en-US" dirty="0"/>
              <a:t>: AI can be applied in educational technology, like recommending colleges to students, to optimize decision-making based on individual inputs (e.g., CET scores, location).</a:t>
            </a:r>
          </a:p>
        </p:txBody>
      </p:sp>
    </p:spTree>
    <p:extLst>
      <p:ext uri="{BB962C8B-B14F-4D97-AF65-F5344CB8AC3E}">
        <p14:creationId xmlns:p14="http://schemas.microsoft.com/office/powerpoint/2010/main" val="105760475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1874</Words>
  <Application>Microsoft Office PowerPoint</Application>
  <PresentationFormat>Widescreen</PresentationFormat>
  <Paragraphs>137</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vt:lpstr>
      <vt:lpstr>Times New Roman</vt:lpstr>
      <vt:lpstr>Wingdings</vt:lpstr>
      <vt:lpstr>Office Theme</vt:lpstr>
      <vt:lpstr>PowerPoint Presentation</vt:lpstr>
      <vt:lpstr>Index</vt:lpstr>
      <vt:lpstr>Introduction</vt:lpstr>
      <vt:lpstr>Problem statement</vt:lpstr>
      <vt:lpstr>Objectives and Scope </vt:lpstr>
      <vt:lpstr>Objectives and Scope </vt:lpstr>
      <vt:lpstr>Literature Survey</vt:lpstr>
      <vt:lpstr>1. Machine Learning: Algorithms, Real-World Applications and Research Directions</vt:lpstr>
      <vt:lpstr>2. Research Paper on Artificial Intelligence and Its Applications</vt:lpstr>
      <vt:lpstr>3. What Drives Progress in AI? Trends in Algorithms</vt:lpstr>
      <vt:lpstr>4. Feature Papers on Artificial Intelligence Algorithms and Their Applications</vt:lpstr>
      <vt:lpstr>5. Exploring AI Models and Applications Within a System Framework</vt:lpstr>
      <vt:lpstr>Applications of Project management tools</vt:lpstr>
      <vt:lpstr>Applications of Project management tools</vt:lpstr>
      <vt:lpstr>Algorithm/Design/Implementation</vt:lpstr>
      <vt:lpstr>Algorithm/Design/Implementation</vt:lpstr>
      <vt:lpstr>Algorithm/Design/Implementation</vt:lpstr>
      <vt:lpstr>Algorithm/Design/Implementation</vt:lpstr>
      <vt:lpstr>Hardware Requirements Development Machine:  Processor: Intel Core i5 or higher  RAM: 8 GB (minimum), 16 GB (recommended for faster processing)  Storage: 256 GB SSD (minimum), 512 GB SSD (recommended)  Operating System: Windows 10/11, macOS, or Linux (Ubuntu) Server Requirements (for Deployment):  Processor: Intel Xeon or equivalent  RAM: 8 GB (minimum), 16 GB (recommended)  Storage: 100 GB (minimum)  Operating System: Linux (Ubuntu), Windows Server, or cloud services like AWS,  Heroku, or Azure Internet Connection:  A stable connection for data collection, development, and deployment.</vt:lpstr>
      <vt:lpstr>Hardware/Software Requirement</vt:lpstr>
      <vt:lpstr>PowerPoint Presentation</vt:lpstr>
      <vt:lpstr>PowerPoint Presentation</vt:lpstr>
      <vt:lpstr>Selected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Jitesh Jha</dc:creator>
  <cp:lastModifiedBy>Mandar Vijaykumar Ghadage</cp:lastModifiedBy>
  <cp:revision>11</cp:revision>
  <dcterms:created xsi:type="dcterms:W3CDTF">2019-11-12T13:11:26Z</dcterms:created>
  <dcterms:modified xsi:type="dcterms:W3CDTF">2024-12-20T04:03:14Z</dcterms:modified>
</cp:coreProperties>
</file>