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72" r:id="rId13"/>
    <p:sldId id="267" r:id="rId14"/>
    <p:sldId id="270" r:id="rId15"/>
    <p:sldId id="271" r:id="rId16"/>
    <p:sldId id="273" r:id="rId17"/>
    <p:sldId id="274" r:id="rId18"/>
    <p:sldId id="276" r:id="rId19"/>
    <p:sldId id="275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93"/>
    <p:restoredTop sz="94789"/>
  </p:normalViewPr>
  <p:slideViewPr>
    <p:cSldViewPr snapToGrid="0">
      <p:cViewPr>
        <p:scale>
          <a:sx n="131" d="100"/>
          <a:sy n="131" d="100"/>
        </p:scale>
        <p:origin x="46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A20E2-16A3-3946-87E9-815D4B4571CB}" type="datetimeFigureOut">
              <a:rPr lang="en-US" smtClean="0"/>
              <a:t>6/14/24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60C82-C89D-B643-9FE6-E6D89331E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37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60C82-C89D-B643-9FE6-E6D89331E03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1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4B22A-88CA-93FE-CBFF-016DCD81D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2F114-7FCD-09B5-7B79-FD74E3509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709FF-59D7-6E20-ED3B-91DB61C6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B2BE-71F4-C54C-A538-C7101F5C986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C7E15-0885-7CD0-35D2-CACD7CA3B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3372B-700D-7912-5424-8876FFDE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631D-4354-B249-8F50-F324B95D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1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CDB3F-79FF-1312-FA01-B629F2F9D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EE546-BBCD-7398-DEF7-8E60A7EC9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BA24A-4842-483B-9C94-78C1CB09F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B2BE-71F4-C54C-A538-C7101F5C986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55B39-0DC5-F40D-33B1-B66E25E26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88155-A56F-5DE6-4D4B-D3A9F913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631D-4354-B249-8F50-F324B95D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3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0047B5-3A49-3EF0-B7B5-3832B2B89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4ADC5-D1E0-26AC-1BEC-9B54F2828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A96DB-30E8-EE2C-5298-DA5C86978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B2BE-71F4-C54C-A538-C7101F5C986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A3C1F-9641-2840-7F4D-8CB7F898A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6F635-74D0-BF32-0BF6-544CFEBF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631D-4354-B249-8F50-F324B95D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D17BD-29E3-44D1-1537-A80EE59A8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F8B52-3F46-B811-E359-532A3BEAE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7C8EC-A4EE-E66D-35AA-7F43C120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B2BE-71F4-C54C-A538-C7101F5C986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622AC-9312-20E6-5B58-E9FD54BE6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72902-2210-C98B-9F3E-1D4678DE2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631D-4354-B249-8F50-F324B95D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2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CD3E7-3C27-36EF-A1C9-36D400DB2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271CD-4588-9633-CBAE-FEA210E2D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EEF31-B2C2-CB26-246E-86BBD59A2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B2BE-71F4-C54C-A538-C7101F5C986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B20C5-3183-4C12-E276-AD483D13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AD756-FCCD-78C6-DA2A-1E9717C9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631D-4354-B249-8F50-F324B95D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96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FA58-4332-5B4F-0701-5D5BC02AF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A3F4A-8732-9BC9-2BF8-36DABC811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389B0-4F31-DD1F-703E-D7843D8C2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9699C-EA93-AA12-0BD3-A9D36BD1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B2BE-71F4-C54C-A538-C7101F5C986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89B87-D376-A0C4-FE36-2F9CBE1B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9513C-AC1A-2D46-B476-8411895F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631D-4354-B249-8F50-F324B95D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7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D5AC-6343-C04D-503A-E07D3C942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B3B69-D0FE-3780-42A7-01BBCFE9D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27826-FA08-08A6-5670-985D690A2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164E77-A30E-D86F-1247-158AF4B66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934F58-27CE-538A-6C90-EB3028B58F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D5E13A-9AA9-F0D4-6AD7-030D0AF72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B2BE-71F4-C54C-A538-C7101F5C986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A41E2-959A-A22F-07E1-F15A442C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329B6-20CB-56E6-49F0-743EEBDDD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631D-4354-B249-8F50-F324B95D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6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8244-246C-7B98-C445-99A87B2E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615E4F-1314-1AAD-D0B8-7A33AD19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B2BE-71F4-C54C-A538-C7101F5C986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C46A02-F746-8B63-8311-B6CB5733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99F0E-D955-2B3F-92F0-23B1BD2D9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631D-4354-B249-8F50-F324B95D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9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A4E5EF-C652-9CA6-F061-B10C11AF3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B2BE-71F4-C54C-A538-C7101F5C986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FB225D-D8EC-E30B-C341-5538FE0E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DD3A7-E2BE-63E0-9823-B208ACAB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631D-4354-B249-8F50-F324B95D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28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4C760-256C-0963-12F4-46330514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FDFC9-B75E-C90A-D928-15A4D9A2A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E6C41-4EA2-CA68-D242-790D0F2EA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2206E-3160-0942-4620-3B35B69A6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B2BE-71F4-C54C-A538-C7101F5C986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50998-7CE7-062A-9B74-2B4BD6E53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5E394-7F81-A847-9CCF-0FB7B70A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631D-4354-B249-8F50-F324B95D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23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26A4-3D84-2962-F647-6C3B2561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84C74B-C42B-D322-2AD1-B76239E3E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E618F-4845-0385-B0E0-888CCF6F6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A65E8-ACDD-9927-ECCA-802CDFD89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B2BE-71F4-C54C-A538-C7101F5C986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AF2F0-1B64-D1E5-F8D8-553C3EC67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21F48-0A0F-6CF4-271A-AACA78F9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631D-4354-B249-8F50-F324B95D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4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49066D-DA60-3425-5C14-43311DD9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DEED8-150B-3361-BFAE-E1B2B95C1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8354A-784D-7F8D-04F3-409B72363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8B2BE-71F4-C54C-A538-C7101F5C986D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693C4-2287-979A-E15B-4A0782548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E3C88-A401-2FE8-1EAA-EF88F8034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D631D-4354-B249-8F50-F324B95D8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9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861C7-1A3D-2EFA-AA67-3DD9AB22FB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Operators and Density Evolution of Dynamical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28BD7-7F0C-9F25-2BE0-81EB3F657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67951"/>
            <a:ext cx="9144000" cy="1655762"/>
          </a:xfrm>
        </p:spPr>
        <p:txBody>
          <a:bodyPr/>
          <a:lstStyle/>
          <a:p>
            <a:r>
              <a:rPr lang="en-US" dirty="0"/>
              <a:t>Darshan </a:t>
            </a:r>
            <a:r>
              <a:rPr lang="en-US" dirty="0" err="1"/>
              <a:t>Gadginmath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53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1AB24-B4F9-3D4C-9861-B23045CED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Koopman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67BB6-7177-61B7-937D-62B05ED26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Discrete time system: </a:t>
            </a:r>
          </a:p>
          <a:p>
            <a:r>
              <a:rPr lang="en-US" dirty="0"/>
              <a:t>Markov operator:                               satisfying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is the </a:t>
            </a:r>
            <a:r>
              <a:rPr lang="en-US" i="1" dirty="0"/>
              <a:t>adjoint</a:t>
            </a:r>
            <a:r>
              <a:rPr lang="en-US" dirty="0"/>
              <a:t> operator to      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62B1E1-9586-F2A5-8F9A-96F52C2E1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871" y="1883629"/>
            <a:ext cx="2600569" cy="3388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B08FB9-FF95-B7DF-2CB4-8158E3B95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702" y="2420969"/>
            <a:ext cx="2090086" cy="2672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2D0C3F-2F90-4B40-B109-B561FD60D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771" y="4464231"/>
            <a:ext cx="258144" cy="278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15910D-EE57-0594-0152-A82DB88763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6355" y="4484155"/>
            <a:ext cx="248519" cy="2580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6313CC-CE42-A687-632D-EAF979D113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0798" y="4978305"/>
            <a:ext cx="6408152" cy="3992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FF3822-B631-A113-B9E1-0EBD8CB35E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9067" y="5613670"/>
            <a:ext cx="3779721" cy="7312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4849DB-8FA2-29D5-3826-462539349B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39673" y="3670121"/>
            <a:ext cx="6228682" cy="4309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57222ED-32B2-E4EF-3576-12236546A4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10158" y="2886728"/>
            <a:ext cx="5944570" cy="38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45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8BD2A-28DD-30EC-7DD7-1945D78E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Continuous-time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7126D-81D2-5AB0-002A-5AA4E3136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047"/>
            <a:ext cx="10515600" cy="53131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Linear system: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Solution:  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i="1" dirty="0"/>
              <a:t>Semigroups </a:t>
            </a:r>
            <a:r>
              <a:rPr lang="en-US" dirty="0"/>
              <a:t>generalize              to nonlinear systems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Semigroups of interest:</a:t>
            </a:r>
          </a:p>
          <a:p>
            <a:r>
              <a:rPr lang="en-US" dirty="0"/>
              <a:t>Koopman operator semigroup: </a:t>
            </a:r>
          </a:p>
          <a:p>
            <a:r>
              <a:rPr lang="en-US" dirty="0"/>
              <a:t>PF-operator  semigroup: 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i="1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747967-2F6E-585C-0358-EE8A6FB36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073" y="1694047"/>
            <a:ext cx="967673" cy="740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F4BD9C-307E-E6F8-A576-334DF85B3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925" y="2628328"/>
            <a:ext cx="2002429" cy="8137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774B9F-8EFF-E7CE-B1E5-AA7910C21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611" y="3537051"/>
            <a:ext cx="756092" cy="3528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8BD664-F6F0-EAA7-EE59-88022E3004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4909" y="4987030"/>
            <a:ext cx="1044275" cy="3538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63D146-8AF5-6E59-3135-411B7B0A97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2681" y="5456877"/>
            <a:ext cx="1044275" cy="35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511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0F73-E84C-6021-204C-03D877D2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Continuous-time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5BB01-6052-CFCC-1B5C-F3A4A91CA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Nonlinear system: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           is called the flow of the system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Operators: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7708DB-B457-FCFA-B13B-1233A578B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80" y="3420326"/>
            <a:ext cx="841074" cy="3496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E6F7DE-4414-A53F-5256-85DBBEC00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588" y="1918887"/>
            <a:ext cx="1163051" cy="3211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A23710-8BA5-D6AA-9229-9F45C4CC7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8712" y="2266177"/>
            <a:ext cx="5638800" cy="6887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8FE487-C727-AF22-223D-DB668165C0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4222" y="4414861"/>
            <a:ext cx="4642852" cy="37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41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ABD8-F1D3-AF37-EAC8-C57C8029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Infinitesimal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539BC-F203-0537-6BA0-7F5FFC97F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56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Operator       that satisfies: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Domain of       is 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Koopman operator’s infinitesimal generator:</a:t>
            </a:r>
          </a:p>
          <a:p>
            <a:endParaRPr lang="en-US" dirty="0"/>
          </a:p>
          <a:p>
            <a:r>
              <a:rPr lang="en-US" dirty="0"/>
              <a:t> PF operator’s infinitesimal generator: 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3E1EB6-EDC6-5B13-8498-A91A37DE5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156" y="1825786"/>
            <a:ext cx="307502" cy="3184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931816-13D5-ADD7-C785-F83B3E906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316" y="2194225"/>
            <a:ext cx="3641837" cy="8834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56901F-EA8F-F1D2-BC85-9511EBB34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275" y="3255961"/>
            <a:ext cx="307502" cy="3184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606CD3-775D-FD73-FECF-C850F6075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2872" y="3245623"/>
            <a:ext cx="1794889" cy="3861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7A6845-042E-2A03-D068-E40F162BA9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9784" y="3780311"/>
            <a:ext cx="3847492" cy="9115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0FE513-FDB2-9258-22F9-59AA0041AD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1000" y="5021441"/>
            <a:ext cx="3346855" cy="3729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BD4C9A-E68A-ACC3-E973-05C57AC949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1000" y="5673209"/>
            <a:ext cx="3346855" cy="7466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88FCD18-506D-4C06-91C5-E966B29FBE8D}"/>
              </a:ext>
            </a:extLst>
          </p:cNvPr>
          <p:cNvSpPr txBox="1"/>
          <p:nvPr/>
        </p:nvSpPr>
        <p:spPr>
          <a:xfrm>
            <a:off x="2549186" y="5853543"/>
            <a:ext cx="2470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Liouville operator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2BA6D065-8985-4CCA-B854-77F8251C6DC2}"/>
              </a:ext>
            </a:extLst>
          </p:cNvPr>
          <p:cNvSpPr/>
          <p:nvPr/>
        </p:nvSpPr>
        <p:spPr>
          <a:xfrm rot="5400000">
            <a:off x="3553766" y="3821416"/>
            <a:ext cx="461667" cy="3703586"/>
          </a:xfrm>
          <a:prstGeom prst="rightBrace">
            <a:avLst>
              <a:gd name="adj1" fmla="val 29403"/>
              <a:gd name="adj2" fmla="val 50788"/>
            </a:avLst>
          </a:prstGeom>
          <a:ln w="3492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12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F384-5350-B565-F347-FD48E33EE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Data-driven approximations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5B868-3251-A920-08BD-4A663F3FC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Koopman’s popularity  </a:t>
            </a:r>
          </a:p>
          <a:p>
            <a:pPr lvl="1"/>
            <a:r>
              <a:rPr lang="en-US" dirty="0"/>
              <a:t>Analyzing trajectories of autonomous systems	</a:t>
            </a:r>
          </a:p>
          <a:p>
            <a:pPr lvl="1"/>
            <a:r>
              <a:rPr lang="en-US" i="1" dirty="0"/>
              <a:t>Linear</a:t>
            </a:r>
            <a:r>
              <a:rPr lang="en-US" dirty="0"/>
              <a:t> representation for nonlinear systems in lifted spaces</a:t>
            </a:r>
          </a:p>
          <a:p>
            <a:pPr lvl="1"/>
            <a:endParaRPr lang="en-US" dirty="0"/>
          </a:p>
          <a:p>
            <a:r>
              <a:rPr lang="en-US" dirty="0"/>
              <a:t>Extended Dynamic Mode Decomposition (EDMD)</a:t>
            </a:r>
          </a:p>
          <a:p>
            <a:pPr lvl="1"/>
            <a:r>
              <a:rPr lang="en-US" dirty="0"/>
              <a:t>Data:  </a:t>
            </a:r>
          </a:p>
          <a:p>
            <a:pPr lvl="1"/>
            <a:r>
              <a:rPr lang="en-US" dirty="0"/>
              <a:t>Lifting using a dictionary of functions:</a:t>
            </a:r>
          </a:p>
          <a:p>
            <a:pPr lvl="1"/>
            <a:r>
              <a:rPr lang="en-US" dirty="0"/>
              <a:t>Find approximately linear dynamics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Generator EDMD (</a:t>
            </a:r>
            <a:r>
              <a:rPr lang="en-US" dirty="0" err="1"/>
              <a:t>gEDMD</a:t>
            </a:r>
            <a:r>
              <a:rPr lang="en-US" dirty="0"/>
              <a:t>):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37BFD6-9F3F-4144-E0A6-653BEE016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995" y="3999374"/>
            <a:ext cx="3658005" cy="3552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2EBAE8-727A-1918-DE26-01FD300CE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760" y="4309355"/>
            <a:ext cx="5249155" cy="4440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349016-9E1F-8D05-EB7C-0A36BAA7B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7892" y="5262069"/>
            <a:ext cx="2842909" cy="3964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895B4E-8E90-F4D7-3BAB-2543D451D1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0487" y="5879706"/>
            <a:ext cx="2617011" cy="68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348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65864-B7C0-EE2D-BB9F-A4CF72DF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PF operator approximation- </a:t>
            </a:r>
            <a:r>
              <a:rPr lang="en-US" b="1" dirty="0" err="1"/>
              <a:t>Ulam’s</a:t>
            </a:r>
            <a:r>
              <a:rPr lang="en-US" b="1" dirty="0"/>
              <a:t> method</a:t>
            </a:r>
            <a:r>
              <a:rPr lang="en-US" dirty="0"/>
              <a:t> </a:t>
            </a:r>
            <a:r>
              <a:rPr lang="en-US" b="1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1AAD8-EB02-FA96-24ED-43A97A37E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5915"/>
          </a:xfrm>
        </p:spPr>
        <p:txBody>
          <a:bodyPr>
            <a:normAutofit/>
          </a:bodyPr>
          <a:lstStyle/>
          <a:p>
            <a:r>
              <a:rPr lang="en-US" dirty="0"/>
              <a:t>Discretize domain into       parts: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Construct transition matrix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denotes number of points that map from</a:t>
            </a:r>
          </a:p>
          <a:p>
            <a:pPr marL="0" indent="0">
              <a:buNone/>
            </a:pPr>
            <a:r>
              <a:rPr lang="en-US" dirty="0"/>
              <a:t>           to        from time     to   .</a:t>
            </a:r>
          </a:p>
          <a:p>
            <a:r>
              <a:rPr lang="en-US" dirty="0"/>
              <a:t>Scales badly with size of state space and dimension.</a:t>
            </a:r>
          </a:p>
          <a:p>
            <a:r>
              <a:rPr lang="en-US" dirty="0"/>
              <a:t>Poor approximation for complicated systems.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B4DAFB-5B1E-2135-98DA-F841C0C2F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450" y="1901226"/>
            <a:ext cx="364652" cy="2463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56942C-6DEE-E13D-8284-CFA242157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336" y="1590741"/>
            <a:ext cx="1463743" cy="9727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5A7928-5C82-E7AF-2503-4EE3B3F60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309" y="2815408"/>
            <a:ext cx="1820829" cy="3763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0D54CC-F537-7112-4969-73CC28F48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7827" y="4979288"/>
            <a:ext cx="335603" cy="2737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4F1DAE-E37C-239C-6EA3-0161A1A2E8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6142" y="4970358"/>
            <a:ext cx="393185" cy="3452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E30976-F47C-1311-70FD-6BEC5A7899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0577" y="4970358"/>
            <a:ext cx="158873" cy="2581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33163C-7D1E-4873-69D0-6295F61ADE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7900" y="4984033"/>
            <a:ext cx="115409" cy="2308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13C01F-F271-DF42-D285-CBAAFCAA3C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89950" y="4429862"/>
            <a:ext cx="2724622" cy="35579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A89AB15-6F58-3A9E-7C4A-51ADF2A6DF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69937" y="3314472"/>
            <a:ext cx="3931326" cy="84948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9AE402A-CA9A-2171-FF1C-CDB8C6023357}"/>
              </a:ext>
            </a:extLst>
          </p:cNvPr>
          <p:cNvSpPr txBox="1"/>
          <p:nvPr/>
        </p:nvSpPr>
        <p:spPr>
          <a:xfrm>
            <a:off x="8287966" y="1889298"/>
            <a:ext cx="3774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Stanislaw </a:t>
            </a:r>
            <a:r>
              <a:rPr lang="en-US" b="1" dirty="0" err="1"/>
              <a:t>Ulam</a:t>
            </a:r>
            <a:r>
              <a:rPr lang="en-US" b="1" dirty="0"/>
              <a:t>, Boris </a:t>
            </a:r>
            <a:r>
              <a:rPr lang="en-US" b="1" dirty="0" err="1"/>
              <a:t>Galerkin</a:t>
            </a:r>
            <a:r>
              <a:rPr lang="en-US" b="1" dirty="0"/>
              <a:t> (1947)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572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753D1-3216-02E7-AEEA-3C47C077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Ulam</a:t>
            </a:r>
            <a:r>
              <a:rPr lang="en-US" b="1" dirty="0"/>
              <a:t> DMD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3E369-1BAD-1214-2417-9809B7296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D. Goswami and D. Paley (L-CSS, 2018)</a:t>
            </a:r>
          </a:p>
          <a:p>
            <a:r>
              <a:rPr lang="en-US" dirty="0"/>
              <a:t>Connects </a:t>
            </a:r>
            <a:r>
              <a:rPr lang="en-US" dirty="0" err="1"/>
              <a:t>Ulam’s</a:t>
            </a:r>
            <a:r>
              <a:rPr lang="en-US" dirty="0"/>
              <a:t> method and DMD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Still suffers from discretization errors and the curse of dimensionality.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091C66-7D49-9200-2AB5-F53A708F4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610" y="3736157"/>
            <a:ext cx="3074211" cy="3977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29C7CC-BDED-840D-332D-7E3943E77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499" y="3736157"/>
            <a:ext cx="2871552" cy="4307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615D6B-B452-A095-A3E9-ED3D65D2F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610" y="4325901"/>
            <a:ext cx="1420509" cy="3675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F92F67-43F3-C708-5F89-E047C1C4F5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5610" y="2826155"/>
            <a:ext cx="6546429" cy="77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008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3DAF9-6652-5820-6DE8-4B331D8A8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PF Approximation using Wasserstein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FE1BD-21B7-DDEB-2805-23B8B782B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415"/>
            <a:ext cx="10515600" cy="5164036"/>
          </a:xfrm>
        </p:spPr>
        <p:txBody>
          <a:bodyPr>
            <a:normAutofit/>
          </a:bodyPr>
          <a:lstStyle/>
          <a:p>
            <a:r>
              <a:rPr lang="en-US" dirty="0"/>
              <a:t>A. Karimi and T. Georgiou (IFAC World Congress, 2022)</a:t>
            </a:r>
          </a:p>
          <a:p>
            <a:r>
              <a:rPr lang="en-US" dirty="0"/>
              <a:t>Wasserstein distance: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Estimating PF operator: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linear systems, with                       there exists closed-form solution.</a:t>
            </a:r>
          </a:p>
          <a:p>
            <a:r>
              <a:rPr lang="en-US" dirty="0"/>
              <a:t>Lift nonlinear system using a dictionary of functions, optimize via GD.</a:t>
            </a:r>
          </a:p>
          <a:p>
            <a:r>
              <a:rPr lang="en-US" dirty="0"/>
              <a:t>Computing        for nonlinear systems and non-Gaussian densities is difficult, they assume exact information about densities.                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92F949-8F7B-8B94-E719-B57C8ABA4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642" y="2559313"/>
            <a:ext cx="6490781" cy="7420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1A7B55-AA4E-1C0F-AF0E-6AF3929C2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834" y="3465100"/>
            <a:ext cx="2636331" cy="8263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883D02-1E5E-9D3E-D46D-7649DD3EB9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6182" y="4707775"/>
            <a:ext cx="1707069" cy="3395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3898F4-44A0-6691-75CC-CC56DC8A0D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6148" y="5795922"/>
            <a:ext cx="460713" cy="31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32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82117-7E1C-488F-830E-4FB2E4BCB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Exponential method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FB697-4D85-850B-87D1-EC2E0B426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509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Y. Meng, et al. (</a:t>
            </a:r>
            <a:r>
              <a:rPr lang="en-US" dirty="0" err="1"/>
              <a:t>Chuchu</a:t>
            </a:r>
            <a:r>
              <a:rPr lang="en-US" dirty="0"/>
              <a:t> Fan’s group, </a:t>
            </a:r>
            <a:r>
              <a:rPr lang="en-US" dirty="0" err="1"/>
              <a:t>CoRL</a:t>
            </a:r>
            <a:r>
              <a:rPr lang="en-US" dirty="0"/>
              <a:t> 2021) </a:t>
            </a:r>
          </a:p>
          <a:p>
            <a:r>
              <a:rPr lang="en-US" dirty="0"/>
              <a:t>System                      is known!</a:t>
            </a:r>
          </a:p>
          <a:p>
            <a:r>
              <a:rPr lang="en-US" dirty="0"/>
              <a:t>Utilizes the Liouville operator</a:t>
            </a:r>
          </a:p>
          <a:p>
            <a:r>
              <a:rPr lang="en-US" dirty="0"/>
              <a:t>Given trajectory data: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extended to unknown systems.</a:t>
            </a:r>
          </a:p>
          <a:p>
            <a:r>
              <a:rPr lang="en-US" dirty="0"/>
              <a:t>Exponential model is not an accurate representation of solution of nonlinear systems.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341985-A585-1A82-4F0A-B4AB8DD0E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570" y="2722812"/>
            <a:ext cx="1194476" cy="3551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8085C4-1CC1-474D-1D1D-52834C7D9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891" y="3566074"/>
            <a:ext cx="2135357" cy="620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359CF1-638C-A488-5352-C1ABC8161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040" y="4234669"/>
            <a:ext cx="2516221" cy="419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5B604C-5033-DCEA-5DBF-54EE0BD37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1563" y="2284379"/>
            <a:ext cx="1485765" cy="3372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9E5900-4E75-2906-E6B7-C5249395EC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7040" y="4750421"/>
            <a:ext cx="1136900" cy="41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79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43EE7-19C6-AD5C-AA8B-C5B27D30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Spectral Decomposition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DD67F-D9FD-C580-12DA-130C9B313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7277"/>
          </a:xfrm>
        </p:spPr>
        <p:txBody>
          <a:bodyPr>
            <a:normAutofit/>
          </a:bodyPr>
          <a:lstStyle/>
          <a:p>
            <a:r>
              <a:rPr lang="en-US" dirty="0"/>
              <a:t>Our approach (submitted to </a:t>
            </a:r>
            <a:r>
              <a:rPr lang="en-US" dirty="0" err="1"/>
              <a:t>Neurips</a:t>
            </a:r>
            <a:r>
              <a:rPr lang="en-US" dirty="0"/>
              <a:t>, 2024)</a:t>
            </a:r>
          </a:p>
          <a:p>
            <a:r>
              <a:rPr lang="en-US" dirty="0"/>
              <a:t>Spectral decomposition theorem:</a:t>
            </a:r>
          </a:p>
          <a:p>
            <a:pPr lvl="1"/>
            <a:r>
              <a:rPr lang="en-US" dirty="0"/>
              <a:t>Split the action of the PF operator into     components.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Functions      ,       and operator      have good properties that can be exploited.</a:t>
            </a:r>
          </a:p>
          <a:p>
            <a:pPr lvl="1"/>
            <a:r>
              <a:rPr lang="en-US" dirty="0"/>
              <a:t>Functions       and      are approximated using neural networks.</a:t>
            </a:r>
          </a:p>
          <a:p>
            <a:r>
              <a:rPr lang="en-US" dirty="0"/>
              <a:t>Works better than existing methods- comparison on complicated nonlinear systems </a:t>
            </a:r>
          </a:p>
          <a:p>
            <a:r>
              <a:rPr lang="en-US" dirty="0"/>
              <a:t>Requires two neural networks,    is not known a priori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25F965-4316-33BE-89B2-D584462D6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678" y="2822956"/>
            <a:ext cx="147130" cy="2648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5C0715-3A02-ABC6-DB6D-874FFFA2E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707" y="3160352"/>
            <a:ext cx="3171757" cy="8548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32417C-AA6A-3935-457D-8869BDCF2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431" y="4094108"/>
            <a:ext cx="233058" cy="1898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A0C321-C22B-9A4F-B905-74349D07F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1436" y="4084484"/>
            <a:ext cx="226574" cy="2091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1A31DC-1DF3-4CE9-5FFC-C9C91B96BF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8694" y="4000383"/>
            <a:ext cx="228729" cy="2836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20AF3B-06BA-EF45-FB7A-327C7294B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408" y="4490558"/>
            <a:ext cx="233058" cy="1898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08E9D8-2CBF-5AFD-FCBE-1A76E65C3E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9248" y="4480934"/>
            <a:ext cx="226574" cy="2091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4AE6E4-1473-8B53-BE10-384D7B119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858" y="5806105"/>
            <a:ext cx="147130" cy="26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9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A81C2-AA48-3FD0-82A2-A2D446C7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9D4B5-8AC6-55FA-099F-C3ED4DCD7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Discrete-time quadratic system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Chaotic system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816996-E384-78D1-8295-BA33B95C7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741" y="4158067"/>
            <a:ext cx="3368701" cy="25805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EE26A6-244E-4B22-BED0-70E737B62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514" y="4171431"/>
            <a:ext cx="3333806" cy="25537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FD59B1-3F4C-19E4-B24D-3C8A4F447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8821" y="3812738"/>
            <a:ext cx="1531720" cy="3586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352172-6489-0679-A111-9ABA3BA1B9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1485" y="3812738"/>
            <a:ext cx="1696524" cy="3586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7E9BF6-D53F-7FF9-6D9C-C30E62C23C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2046" y="2524867"/>
            <a:ext cx="8526159" cy="35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935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F0702-F9F0-B59A-F10C-89C3ABAB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890A7-31A2-F935-1777-3A4D0828E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Studying density is useful:</a:t>
            </a:r>
          </a:p>
          <a:p>
            <a:pPr lvl="1"/>
            <a:r>
              <a:rPr lang="en-US" dirty="0"/>
              <a:t>Individual trajectories are difficult to analyze</a:t>
            </a:r>
          </a:p>
          <a:p>
            <a:pPr lvl="1"/>
            <a:r>
              <a:rPr lang="en-US" dirty="0"/>
              <a:t>Density perspective can provide probabilistic estimation of evolution</a:t>
            </a:r>
          </a:p>
          <a:p>
            <a:pPr lvl="1"/>
            <a:r>
              <a:rPr lang="en-US" dirty="0"/>
              <a:t>Unknown systems </a:t>
            </a:r>
          </a:p>
          <a:p>
            <a:r>
              <a:rPr lang="en-US" dirty="0"/>
              <a:t>Koopman operator – for analyzing trajectories</a:t>
            </a:r>
          </a:p>
          <a:p>
            <a:pPr lvl="1"/>
            <a:r>
              <a:rPr lang="en-US" dirty="0"/>
              <a:t>Well explored</a:t>
            </a:r>
          </a:p>
          <a:p>
            <a:pPr lvl="1"/>
            <a:r>
              <a:rPr lang="en-US" dirty="0"/>
              <a:t>Extended for control and other applications </a:t>
            </a:r>
          </a:p>
          <a:p>
            <a:r>
              <a:rPr lang="en-US" dirty="0"/>
              <a:t>PF operator – for analyzing densities</a:t>
            </a:r>
          </a:p>
          <a:p>
            <a:pPr lvl="1"/>
            <a:r>
              <a:rPr lang="en-US" dirty="0"/>
              <a:t>Very little in the literature</a:t>
            </a:r>
          </a:p>
          <a:p>
            <a:pPr lvl="1"/>
            <a:r>
              <a:rPr lang="en-US" dirty="0"/>
              <a:t>Extension to other applications has not been explored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23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8D3E2F5-76E5-8B7C-284E-689A4B7518BD}"/>
              </a:ext>
            </a:extLst>
          </p:cNvPr>
          <p:cNvSpPr txBox="1">
            <a:spLocks/>
          </p:cNvSpPr>
          <p:nvPr/>
        </p:nvSpPr>
        <p:spPr>
          <a:xfrm>
            <a:off x="838200" y="1536866"/>
            <a:ext cx="10515600" cy="50660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State transition probability for 1000 different initial conditions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Probability of finding point in a bin at any time instance: </a:t>
            </a:r>
          </a:p>
          <a:p>
            <a:r>
              <a:rPr lang="en-US" dirty="0"/>
              <a:t>Density perspective is useful to study</a:t>
            </a:r>
          </a:p>
          <a:p>
            <a:pPr lvl="1"/>
            <a:r>
              <a:rPr lang="en-US" dirty="0"/>
              <a:t>Chaotic systems</a:t>
            </a:r>
          </a:p>
          <a:p>
            <a:pPr lvl="1"/>
            <a:r>
              <a:rPr lang="en-US" dirty="0"/>
              <a:t>Uncertain systems- systems driven by NNs, transformers, etc.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20A906-B6F4-F0B9-B6AD-CBEA0456C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886" y="2039585"/>
            <a:ext cx="3550228" cy="26328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0F8931-8681-8AD7-50C4-2586C3AE9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1433" y="4648154"/>
            <a:ext cx="1256895" cy="62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6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8ED04-75BB-AC4E-8F1E-2DE93903A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Evolution of densities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5EEEA-219E-361A-37F4-4BDE23E14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618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Discrete-time system:</a:t>
            </a:r>
          </a:p>
          <a:p>
            <a:pPr>
              <a:lnSpc>
                <a:spcPct val="120000"/>
              </a:lnSpc>
            </a:pPr>
            <a:r>
              <a:rPr lang="en-US" dirty="0"/>
              <a:t>     trajectories:           ,                           ,</a:t>
            </a:r>
          </a:p>
          <a:p>
            <a:pPr>
              <a:lnSpc>
                <a:spcPct val="120000"/>
              </a:lnSpc>
            </a:pPr>
            <a:r>
              <a:rPr lang="en-US" dirty="0"/>
              <a:t>Define set: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FF0000"/>
                </a:solidFill>
              </a:rPr>
              <a:t>Important</a:t>
            </a:r>
          </a:p>
          <a:p>
            <a:pPr>
              <a:lnSpc>
                <a:spcPct val="120000"/>
              </a:lnSpc>
            </a:pPr>
            <a:r>
              <a:rPr lang="en-US" dirty="0"/>
              <a:t>Indicator function: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Density function: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205BD0-0173-135E-D24C-34CAB4B70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371" y="1970258"/>
            <a:ext cx="2600569" cy="3388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0F34C4-85D6-00FD-F90F-2F697D1C5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471" y="2617111"/>
            <a:ext cx="325805" cy="2627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787B92-B961-FD97-684F-DDF6F3BEA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7100" y="2567452"/>
            <a:ext cx="594946" cy="3752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938D67-EA15-77E6-3F6A-7151AB62EE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3477" y="2567452"/>
            <a:ext cx="2015881" cy="3413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BE15AF-84D3-50C1-EE0A-345FEE9A52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8769" y="2567452"/>
            <a:ext cx="1947985" cy="3387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7705BB-1394-90FE-7AA8-E36E404B93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6521" y="3297092"/>
            <a:ext cx="927901" cy="2638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6B38FE-B955-257E-8B5E-15F6F2A0EB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8002" y="4237591"/>
            <a:ext cx="3269762" cy="9632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0800168-7F39-E8BB-8251-58B1ED8B30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05547" y="5491361"/>
            <a:ext cx="3516923" cy="8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76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DDF21-076F-F1E6-4C25-2DF6C1DFE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Evolution of densities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BD30B-63F5-6D9B-64AF-546794730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Counter-image:</a:t>
            </a:r>
          </a:p>
          <a:p>
            <a:endParaRPr lang="en-US" dirty="0"/>
          </a:p>
          <a:p>
            <a:r>
              <a:rPr lang="en-US" dirty="0"/>
              <a:t>See that:</a:t>
            </a:r>
          </a:p>
          <a:p>
            <a:endParaRPr lang="en-US" dirty="0"/>
          </a:p>
          <a:p>
            <a:r>
              <a:rPr lang="en-US" dirty="0"/>
              <a:t>Density in terms of counter-image:</a:t>
            </a:r>
          </a:p>
          <a:p>
            <a:endParaRPr lang="en-US" dirty="0"/>
          </a:p>
          <a:p>
            <a:r>
              <a:rPr lang="en-US" dirty="0"/>
              <a:t> Preserving density: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E1847A-656E-9C80-9890-A4C720A6B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954" y="1893067"/>
            <a:ext cx="3683000" cy="3719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2A5267-18F5-2D70-A223-75DF09141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727" y="2900878"/>
            <a:ext cx="3816350" cy="4286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BD1EF4-56CB-2049-027D-F990386C8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350" y="3574758"/>
            <a:ext cx="4764942" cy="9282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DDA8DE-BCFF-E1A2-359E-C865796BE9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2465" y="4748187"/>
            <a:ext cx="5155223" cy="92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569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0D3EF-05E8-6BD5-2F3C-6D1CB3D7E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Perron-</a:t>
            </a:r>
            <a:r>
              <a:rPr lang="en-US" b="1" dirty="0" err="1"/>
              <a:t>Frobenius</a:t>
            </a:r>
            <a:r>
              <a:rPr lang="en-US" b="1" dirty="0"/>
              <a:t>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24868-871D-3E1B-A6F7-64D584881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Preserving density: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Evolution: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is the Perron-</a:t>
            </a:r>
            <a:r>
              <a:rPr lang="en-US" dirty="0" err="1"/>
              <a:t>Frobenius</a:t>
            </a:r>
            <a:r>
              <a:rPr lang="en-US" dirty="0"/>
              <a:t> operator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CBF33D-872E-1941-D6FD-8EBF5C672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095" y="1690653"/>
            <a:ext cx="5155223" cy="9213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2343D2-0A93-8F3B-2522-2A9D158E4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273" y="3176432"/>
            <a:ext cx="4291135" cy="8248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DD6012-0417-3DBF-1BFF-FA22E07C7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5273" y="4342324"/>
            <a:ext cx="1723781" cy="3488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1ED983-29DF-4A98-C95E-27B140DEA9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1149" y="4957935"/>
            <a:ext cx="287020" cy="29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19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95FD9-19FC-0345-B1B8-686DAB40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Preliminaries – Function 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6EE9A-AC3D-675B-BB7D-F4A4F534F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042"/>
            <a:ext cx="10515600" cy="516876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     space: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Family of real-valued functions</a:t>
            </a:r>
          </a:p>
          <a:p>
            <a:pPr lvl="1"/>
            <a:r>
              <a:rPr lang="en-US" dirty="0"/>
              <a:t>Condition: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      norm:</a:t>
            </a:r>
          </a:p>
          <a:p>
            <a:r>
              <a:rPr lang="en-US" dirty="0"/>
              <a:t>        space: family of essentially bounded functions everywhere in</a:t>
            </a:r>
          </a:p>
          <a:p>
            <a:r>
              <a:rPr lang="en-US" dirty="0"/>
              <a:t>Adjoint space to      :           space ,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50A47B-C3D0-58B2-01D8-5A63770B7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317" y="1815990"/>
            <a:ext cx="363220" cy="2580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67EE87-F343-72BE-158C-6BF48F94D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944" y="2603763"/>
            <a:ext cx="1446128" cy="3131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59A62F-13ED-AA74-A32F-E86753A77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8216" y="2957837"/>
            <a:ext cx="2401840" cy="6645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CC712E-7154-057B-B0BF-CCF7A33E9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967" y="3995284"/>
            <a:ext cx="363220" cy="2580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3BE380-7767-56EB-7A36-1A579B1F8F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2342" y="3589381"/>
            <a:ext cx="3604166" cy="8726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614EA7-BA59-439C-F362-81885686B9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8730" y="4473326"/>
            <a:ext cx="477920" cy="2580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0234B7-E8C2-80D3-6EE3-F12AFE10F9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56403" y="4501405"/>
            <a:ext cx="268400" cy="2580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14CF08-AFC4-CF05-F5D5-B18853E03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907" y="5008097"/>
            <a:ext cx="363220" cy="2580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7B3902-896F-1072-F7F1-8ABDF1D0C6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6508" y="4857309"/>
            <a:ext cx="1756603" cy="8177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C871BA-47B4-801A-0D37-F6289F4C69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13889" y="4910356"/>
            <a:ext cx="537243" cy="3760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B3995F-6708-4D96-C935-EF9B533FC8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87022" y="1834204"/>
            <a:ext cx="1527782" cy="29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64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764E-EF80-0102-C506-10D213DF8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Markov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EE645-AABC-A32D-E825-B2872A25C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814"/>
            <a:ext cx="10515600" cy="5054868"/>
          </a:xfrm>
        </p:spPr>
        <p:txBody>
          <a:bodyPr>
            <a:normAutofit/>
          </a:bodyPr>
          <a:lstStyle/>
          <a:p>
            <a:r>
              <a:rPr lang="en-US" dirty="0"/>
              <a:t>Any linear operator: </a:t>
            </a:r>
          </a:p>
          <a:p>
            <a:r>
              <a:rPr lang="en-US" dirty="0"/>
              <a:t>Conditions, for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Non-negativity:                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Norm preserving:</a:t>
            </a:r>
          </a:p>
          <a:p>
            <a:pPr>
              <a:lnSpc>
                <a:spcPct val="160000"/>
              </a:lnSpc>
            </a:pPr>
            <a:r>
              <a:rPr lang="en-US" dirty="0"/>
              <a:t>Useful properties:</a:t>
            </a:r>
          </a:p>
          <a:p>
            <a:pPr lvl="1"/>
            <a:r>
              <a:rPr lang="en-US" dirty="0"/>
              <a:t>Norm-upper bound: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Fixed-point: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Density: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F4B470-A7E6-9365-C496-E8BC8B37E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843" y="2157512"/>
            <a:ext cx="1706078" cy="334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957ED2-BD70-F015-3E7C-F3D9EF33E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341" y="5531317"/>
            <a:ext cx="2233668" cy="3800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6817D4-2F23-7C3C-80A1-C1D43AC33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7882" y="1659592"/>
            <a:ext cx="1796783" cy="3292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33BB39-ADDE-EF5E-B2A1-E89BD9012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2901" y="3219569"/>
            <a:ext cx="1595254" cy="3243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26B665-B316-414C-1F0B-0377292050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8789" y="4423787"/>
            <a:ext cx="1811838" cy="3177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B008A15-29E0-404E-C3EC-F7EED15F24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5351" y="4997492"/>
            <a:ext cx="1337647" cy="3163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9B51181-7863-2192-FD5C-817E1E251F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5635" y="2772518"/>
            <a:ext cx="1065286" cy="31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08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51247-E908-1BE2-2CEE-E7A4645F1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Perron-</a:t>
            </a:r>
            <a:r>
              <a:rPr lang="en-US" b="1" dirty="0" err="1"/>
              <a:t>Frobenius</a:t>
            </a:r>
            <a:r>
              <a:rPr lang="en-US" b="1" dirty="0"/>
              <a:t> (PF)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CA647-D4C3-5B9E-2B83-36946F417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456"/>
            <a:ext cx="10515600" cy="5277729"/>
          </a:xfrm>
        </p:spPr>
        <p:txBody>
          <a:bodyPr>
            <a:normAutofit/>
          </a:bodyPr>
          <a:lstStyle/>
          <a:p>
            <a:r>
              <a:rPr lang="en-US" dirty="0"/>
              <a:t>Same discrete-time system: </a:t>
            </a:r>
          </a:p>
          <a:p>
            <a:r>
              <a:rPr lang="en-US" dirty="0"/>
              <a:t>Markov operator,                           that satisfies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    is unique for the system </a:t>
            </a:r>
          </a:p>
          <a:p>
            <a:r>
              <a:rPr lang="en-US" dirty="0"/>
              <a:t>Repeated application: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invertible systems (          is non-singular):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D42CBE-D9FF-2D8E-57B9-BD705B493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746" y="2050435"/>
            <a:ext cx="1873785" cy="3335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091266-380D-CE52-74E0-FE6FE9A31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451" y="3595579"/>
            <a:ext cx="290964" cy="3021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844539-E24B-6EDC-322D-AAEE107CF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235" y="4011065"/>
            <a:ext cx="5225782" cy="4540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1CEC09-1C4F-9E4A-100F-5104BA320C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4235" y="4536373"/>
            <a:ext cx="1832042" cy="4092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0BC306-3728-414B-2D8E-C1E268CE4F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0459" y="5620742"/>
            <a:ext cx="4576144" cy="8502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F908826-BB64-646D-3093-DDA077D19C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7142" y="5106195"/>
            <a:ext cx="666449" cy="3439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D9D54A-E790-F2DE-CA87-BCA7A58D28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6034" y="1551092"/>
            <a:ext cx="2600569" cy="3388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210987-F2DC-F5C7-D071-2EB2ABB764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47362" y="2662483"/>
            <a:ext cx="4208552" cy="79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5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2715</TotalTime>
  <Words>636</Words>
  <Application>Microsoft Macintosh PowerPoint</Application>
  <PresentationFormat>Widescreen</PresentationFormat>
  <Paragraphs>203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Operators and Density Evolution of Dynamical Systems</vt:lpstr>
      <vt:lpstr>Motivation</vt:lpstr>
      <vt:lpstr>PowerPoint Presentation</vt:lpstr>
      <vt:lpstr>Evolution of densities</vt:lpstr>
      <vt:lpstr>Evolution of densities</vt:lpstr>
      <vt:lpstr>Perron-Frobenius operator</vt:lpstr>
      <vt:lpstr>Preliminaries – Function spaces</vt:lpstr>
      <vt:lpstr>Markov operators</vt:lpstr>
      <vt:lpstr>Perron-Frobenius (PF) operator</vt:lpstr>
      <vt:lpstr>Koopman operator</vt:lpstr>
      <vt:lpstr>Continuous-time systems</vt:lpstr>
      <vt:lpstr>Continuous-time systems</vt:lpstr>
      <vt:lpstr>Infinitesimal generator</vt:lpstr>
      <vt:lpstr>Data-driven approximations</vt:lpstr>
      <vt:lpstr>PF operator approximation- Ulam’s method  </vt:lpstr>
      <vt:lpstr>Ulam DMD</vt:lpstr>
      <vt:lpstr>PF Approximation using Wasserstein metric</vt:lpstr>
      <vt:lpstr>Exponential method </vt:lpstr>
      <vt:lpstr>Spectral Decomposition approach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Density Perspective on Analysis of Nonlinear Systems</dc:title>
  <dc:creator>Darshan Gadginmath</dc:creator>
  <cp:lastModifiedBy>Darshan Gadginmath</cp:lastModifiedBy>
  <cp:revision>100</cp:revision>
  <dcterms:created xsi:type="dcterms:W3CDTF">2024-06-12T18:18:35Z</dcterms:created>
  <dcterms:modified xsi:type="dcterms:W3CDTF">2024-06-15T02:51:37Z</dcterms:modified>
</cp:coreProperties>
</file>