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League Spartan"/>
      <p:regular r:id="rId31"/>
      <p:bold r:id="rId32"/>
    </p:embeddedFont>
    <p:embeddedFont>
      <p:font typeface="Roboto"/>
      <p:regular r:id="rId33"/>
      <p:bold r:id="rId34"/>
      <p:italic r:id="rId35"/>
      <p:boldItalic r:id="rId36"/>
    </p:embeddedFont>
    <p:embeddedFont>
      <p:font typeface="Inter"/>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agueSpartan-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LeagueSpartan-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Inter-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Int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1c7f8bcf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1c7f8bcf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1c7f8bcf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1c7f8bcf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1c7f8bcf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1c7f8bcf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1c7f8bcf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1c7f8bcf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1c7f8bcf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1c7f8bcf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1c7f8bcf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1c7f8bcf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1c7f8bcf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1c7f8bcf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1c7f8bcf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1c7f8bcf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SLIDES_API76656541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SLIDES_API76656541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SLIDES_API76656541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SLIDES_API76656541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SLIDES_API76656541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SLIDES_API7665654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SLIDES_API76656541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SLIDES_API76656541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SLIDES_API76656541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SLIDES_API76656541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1c9e12d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1c9e12d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1c9e12d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71c9e12d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1c9e12d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1c9e12d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1c9e12d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1c9e12d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c34c46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c34c46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e38ddd4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e38ddd4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1c9e12d9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1c9e12d9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1c9e12d9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1c9e12d9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SLIDES_API7665654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SLIDES_API7665654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e38ddd43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e38ddd43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e38ddd43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e38ddd43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hyperlink" Target="https://pexels.com/?utm_source=magicslides.app&amp;utm_medium=presentation" TargetMode="External"/><Relationship Id="rId5"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pexels.com/?utm_source=magicslides.app&amp;utm_medium=presentation"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pexels.com/?utm_source=magicslides.app&amp;utm_medium=presentation"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pexels.com/?utm_source=magicslides.app&amp;utm_medium=presentation"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exels.com/?utm_source=magicslides.app&amp;utm_medium=presentation" TargetMode="Externa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pexels.com/?utm_source=magicslides.app&amp;utm_medium=presentation" TargetMode="Externa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pexels.com/?utm_source=magicslides.app&amp;utm_medium=presentation" TargetMode="Externa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pexels.com/?utm_source=magicslides.app&amp;utm_medium=presentation"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744575"/>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800">
                <a:solidFill>
                  <a:srgbClr val="000000"/>
                </a:solidFill>
                <a:latin typeface="League Spartan"/>
                <a:ea typeface="League Spartan"/>
                <a:cs typeface="League Spartan"/>
                <a:sym typeface="League Spartan"/>
              </a:rPr>
              <a:t>Social Media Advertising and Analytics</a:t>
            </a:r>
            <a:endParaRPr b="1" sz="2800">
              <a:solidFill>
                <a:srgbClr val="000000"/>
              </a:solidFill>
              <a:latin typeface="League Spartan"/>
              <a:ea typeface="League Spartan"/>
              <a:cs typeface="League Spartan"/>
              <a:sym typeface="League Spart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Inter"/>
                <a:ea typeface="Inter"/>
                <a:cs typeface="Inter"/>
                <a:sym typeface="Inter"/>
              </a:rPr>
              <a:t>A dive into advertising and analytics</a:t>
            </a:r>
            <a:endParaRPr sz="1100">
              <a:solidFill>
                <a:srgbClr val="000000"/>
              </a:solidFill>
              <a:latin typeface="Inter"/>
              <a:ea typeface="Inter"/>
              <a:cs typeface="Inter"/>
              <a:sym typeface="Inter"/>
            </a:endParaRPr>
          </a:p>
        </p:txBody>
      </p:sp>
      <p:sp>
        <p:nvSpPr>
          <p:cNvPr id="56" name="Google Shape;56;p1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22"/>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4" name="Google Shape;124;p22"/>
          <p:cNvSpPr txBox="1"/>
          <p:nvPr/>
        </p:nvSpPr>
        <p:spPr>
          <a:xfrm>
            <a:off x="444475" y="800800"/>
            <a:ext cx="4445100" cy="3422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None/>
            </a:pPr>
            <a:r>
              <a:rPr b="1" lang="en" sz="1950">
                <a:highlight>
                  <a:srgbClr val="FFFFFF"/>
                </a:highlight>
                <a:latin typeface="Roboto"/>
                <a:ea typeface="Roboto"/>
                <a:cs typeface="Roboto"/>
                <a:sym typeface="Roboto"/>
              </a:rPr>
              <a:t>Step 2: Know your target audience</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100">
                <a:highlight>
                  <a:srgbClr val="FFFFFF"/>
                </a:highlight>
                <a:latin typeface="Roboto"/>
                <a:ea typeface="Roboto"/>
                <a:cs typeface="Roboto"/>
                <a:sym typeface="Roboto"/>
              </a:rPr>
              <a:t>Conduct thorough audience research. Understand their demographics (age, gender, location), interests, and online behaviors. This information helps you create content that resonates with your target audience.</a:t>
            </a:r>
            <a:endParaRPr sz="1100">
              <a:highlight>
                <a:srgbClr val="FFFFFF"/>
              </a:highlight>
              <a:latin typeface="Roboto"/>
              <a:ea typeface="Roboto"/>
              <a:cs typeface="Roboto"/>
              <a:sym typeface="Roboto"/>
            </a:endParaRPr>
          </a:p>
          <a:p>
            <a:pPr indent="0" lvl="0" marL="0" rtl="0" algn="l">
              <a:lnSpc>
                <a:spcPct val="140000"/>
              </a:lnSpc>
              <a:spcBef>
                <a:spcPts val="2300"/>
              </a:spcBef>
              <a:spcAft>
                <a:spcPts val="0"/>
              </a:spcAft>
              <a:buNone/>
            </a:pPr>
            <a:r>
              <a:rPr b="1" lang="en" sz="1950">
                <a:highlight>
                  <a:srgbClr val="FFFFFF"/>
                </a:highlight>
                <a:latin typeface="Roboto"/>
                <a:ea typeface="Roboto"/>
                <a:cs typeface="Roboto"/>
                <a:sym typeface="Roboto"/>
              </a:rPr>
              <a:t>Step 3: Choose the right platform</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2300"/>
              </a:spcAft>
              <a:buNone/>
            </a:pPr>
            <a:r>
              <a:rPr lang="en" sz="1100">
                <a:highlight>
                  <a:srgbClr val="FFFFFF"/>
                </a:highlight>
                <a:latin typeface="Roboto"/>
                <a:ea typeface="Roboto"/>
                <a:cs typeface="Roboto"/>
                <a:sym typeface="Roboto"/>
              </a:rPr>
              <a:t>Select social media platforms where your target audience is most active. For example, if you're targeting professionals, LinkedIn might be more effective than TikTok.</a:t>
            </a:r>
            <a:endParaRPr b="1" sz="1950">
              <a:highlight>
                <a:srgbClr val="FFFFFF"/>
              </a:highlight>
              <a:latin typeface="Roboto"/>
              <a:ea typeface="Roboto"/>
              <a:cs typeface="Roboto"/>
              <a:sym typeface="Roboto"/>
            </a:endParaRPr>
          </a:p>
        </p:txBody>
      </p:sp>
      <p:pic>
        <p:nvPicPr>
          <p:cNvPr id="125" name="Google Shape;125;p22"/>
          <p:cNvPicPr preferRelativeResize="0"/>
          <p:nvPr/>
        </p:nvPicPr>
        <p:blipFill rotWithShape="1">
          <a:blip r:embed="rId3">
            <a:alphaModFix/>
          </a:blip>
          <a:srcRect b="0" l="0" r="25160" t="0"/>
          <a:stretch/>
        </p:blipFill>
        <p:spPr>
          <a:xfrm>
            <a:off x="5374725" y="0"/>
            <a:ext cx="38040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1" name="Google Shape;131;p23"/>
          <p:cNvSpPr txBox="1"/>
          <p:nvPr/>
        </p:nvSpPr>
        <p:spPr>
          <a:xfrm>
            <a:off x="444475" y="800800"/>
            <a:ext cx="4445100" cy="3422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None/>
            </a:pPr>
            <a:r>
              <a:rPr b="1" lang="en" sz="1950">
                <a:highlight>
                  <a:srgbClr val="FFFFFF"/>
                </a:highlight>
                <a:latin typeface="Roboto"/>
                <a:ea typeface="Roboto"/>
                <a:cs typeface="Roboto"/>
                <a:sym typeface="Roboto"/>
              </a:rPr>
              <a:t>Step 4: Create compelling content</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100">
                <a:highlight>
                  <a:srgbClr val="FFFFFF"/>
                </a:highlight>
                <a:latin typeface="Roboto"/>
                <a:ea typeface="Roboto"/>
                <a:cs typeface="Roboto"/>
                <a:sym typeface="Roboto"/>
              </a:rPr>
              <a:t>Craft ad content that captures attention and conveys your message effectively. Whether it's eye-catching visuals, persuasive copy or engaging videos, ensure your content aligns with your campaign objectives.</a:t>
            </a:r>
            <a:endParaRPr b="1" sz="1950">
              <a:highlight>
                <a:srgbClr val="FFFFFF"/>
              </a:highlight>
              <a:latin typeface="Roboto"/>
              <a:ea typeface="Roboto"/>
              <a:cs typeface="Roboto"/>
              <a:sym typeface="Roboto"/>
            </a:endParaRPr>
          </a:p>
          <a:p>
            <a:pPr indent="0" lvl="0" marL="0" rtl="0" algn="l">
              <a:lnSpc>
                <a:spcPct val="140000"/>
              </a:lnSpc>
              <a:spcBef>
                <a:spcPts val="2300"/>
              </a:spcBef>
              <a:spcAft>
                <a:spcPts val="0"/>
              </a:spcAft>
              <a:buNone/>
            </a:pPr>
            <a:r>
              <a:rPr b="1" lang="en" sz="1950">
                <a:highlight>
                  <a:srgbClr val="FFFFFF"/>
                </a:highlight>
                <a:latin typeface="Roboto"/>
                <a:ea typeface="Roboto"/>
                <a:cs typeface="Roboto"/>
                <a:sym typeface="Roboto"/>
              </a:rPr>
              <a:t>Step 5: Set budget and schedule</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2300"/>
              </a:spcAft>
              <a:buNone/>
            </a:pPr>
            <a:r>
              <a:rPr lang="en" sz="1100">
                <a:highlight>
                  <a:srgbClr val="FFFFFF"/>
                </a:highlight>
                <a:latin typeface="Roboto"/>
                <a:ea typeface="Roboto"/>
                <a:cs typeface="Roboto"/>
                <a:sym typeface="Roboto"/>
              </a:rPr>
              <a:t>Determine how much you're willing to spend on your campaign and the timing of your ads. Consider daily or lifetime budgets and schedule ads to maximize their impact.</a:t>
            </a:r>
            <a:endParaRPr b="1" sz="1950">
              <a:highlight>
                <a:srgbClr val="FFFFFF"/>
              </a:highlight>
              <a:latin typeface="Roboto"/>
              <a:ea typeface="Roboto"/>
              <a:cs typeface="Roboto"/>
              <a:sym typeface="Roboto"/>
            </a:endParaRPr>
          </a:p>
        </p:txBody>
      </p:sp>
      <p:pic>
        <p:nvPicPr>
          <p:cNvPr id="132" name="Google Shape;132;p23"/>
          <p:cNvPicPr preferRelativeResize="0"/>
          <p:nvPr/>
        </p:nvPicPr>
        <p:blipFill rotWithShape="1">
          <a:blip r:embed="rId3">
            <a:alphaModFix/>
          </a:blip>
          <a:srcRect b="0" l="0" r="25160" t="0"/>
          <a:stretch/>
        </p:blipFill>
        <p:spPr>
          <a:xfrm>
            <a:off x="5374725" y="0"/>
            <a:ext cx="38040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24"/>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8" name="Google Shape;138;p24"/>
          <p:cNvSpPr txBox="1"/>
          <p:nvPr/>
        </p:nvSpPr>
        <p:spPr>
          <a:xfrm>
            <a:off x="444475" y="800800"/>
            <a:ext cx="4445100" cy="3422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None/>
            </a:pPr>
            <a:r>
              <a:rPr b="1" lang="en" sz="1950">
                <a:highlight>
                  <a:srgbClr val="FFFFFF"/>
                </a:highlight>
                <a:latin typeface="Roboto"/>
                <a:ea typeface="Roboto"/>
                <a:cs typeface="Roboto"/>
                <a:sym typeface="Roboto"/>
              </a:rPr>
              <a:t>Step 6: Target effectively</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100">
                <a:highlight>
                  <a:srgbClr val="FFFFFF"/>
                </a:highlight>
                <a:latin typeface="Roboto"/>
                <a:ea typeface="Roboto"/>
                <a:cs typeface="Roboto"/>
                <a:sym typeface="Roboto"/>
              </a:rPr>
              <a:t>Utilize the advanced targeting options provided by social media platforms. Refine your audience based on factors like demographics, interests, behaviors and even by retargeting previous website visitors.</a:t>
            </a:r>
            <a:endParaRPr b="1" sz="1550">
              <a:highlight>
                <a:srgbClr val="FFFFFF"/>
              </a:highlight>
              <a:latin typeface="Roboto"/>
              <a:ea typeface="Roboto"/>
              <a:cs typeface="Roboto"/>
              <a:sym typeface="Roboto"/>
            </a:endParaRPr>
          </a:p>
          <a:p>
            <a:pPr indent="0" lvl="0" marL="0" rtl="0" algn="l">
              <a:lnSpc>
                <a:spcPct val="140000"/>
              </a:lnSpc>
              <a:spcBef>
                <a:spcPts val="2300"/>
              </a:spcBef>
              <a:spcAft>
                <a:spcPts val="0"/>
              </a:spcAft>
              <a:buNone/>
            </a:pPr>
            <a:r>
              <a:rPr b="1" lang="en" sz="1950">
                <a:highlight>
                  <a:srgbClr val="FFFFFF"/>
                </a:highlight>
                <a:latin typeface="Roboto"/>
                <a:ea typeface="Roboto"/>
                <a:cs typeface="Roboto"/>
                <a:sym typeface="Roboto"/>
              </a:rPr>
              <a:t>Step 7: Optimize ad formats</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2300"/>
              </a:spcAft>
              <a:buNone/>
            </a:pPr>
            <a:r>
              <a:rPr lang="en" sz="1100">
                <a:highlight>
                  <a:srgbClr val="FFFFFF"/>
                </a:highlight>
                <a:latin typeface="Roboto"/>
                <a:ea typeface="Roboto"/>
                <a:cs typeface="Roboto"/>
                <a:sym typeface="Roboto"/>
              </a:rPr>
              <a:t>Choose the most suitable ad formats for your campaign objectives. For instance, use video ads for storytelling or image carousels for showcasing multiple products.</a:t>
            </a:r>
            <a:endParaRPr b="1" sz="1950">
              <a:highlight>
                <a:srgbClr val="FFFFFF"/>
              </a:highlight>
              <a:latin typeface="Roboto"/>
              <a:ea typeface="Roboto"/>
              <a:cs typeface="Roboto"/>
              <a:sym typeface="Roboto"/>
            </a:endParaRPr>
          </a:p>
        </p:txBody>
      </p:sp>
      <p:pic>
        <p:nvPicPr>
          <p:cNvPr id="139" name="Google Shape;139;p24"/>
          <p:cNvPicPr preferRelativeResize="0"/>
          <p:nvPr/>
        </p:nvPicPr>
        <p:blipFill rotWithShape="1">
          <a:blip r:embed="rId3">
            <a:alphaModFix/>
          </a:blip>
          <a:srcRect b="0" l="30555" r="30555" t="0"/>
          <a:stretch/>
        </p:blipFill>
        <p:spPr>
          <a:xfrm>
            <a:off x="5334000" y="0"/>
            <a:ext cx="3810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5"/>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45" name="Google Shape;145;p25"/>
          <p:cNvSpPr txBox="1"/>
          <p:nvPr/>
        </p:nvSpPr>
        <p:spPr>
          <a:xfrm>
            <a:off x="444475" y="800800"/>
            <a:ext cx="4445100" cy="3422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None/>
            </a:pPr>
            <a:r>
              <a:rPr b="1" lang="en" sz="1950">
                <a:highlight>
                  <a:srgbClr val="FFFFFF"/>
                </a:highlight>
                <a:latin typeface="Roboto"/>
                <a:ea typeface="Roboto"/>
                <a:cs typeface="Roboto"/>
                <a:sym typeface="Roboto"/>
              </a:rPr>
              <a:t>Step 8: Monitor and adjust</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100">
                <a:highlight>
                  <a:srgbClr val="FFFFFF"/>
                </a:highlight>
                <a:latin typeface="Roboto"/>
                <a:ea typeface="Roboto"/>
                <a:cs typeface="Roboto"/>
                <a:sym typeface="Roboto"/>
              </a:rPr>
              <a:t>Keep a close eye on your ad performance. Regularly review metrics such as click-through rates (CTR), conversion rates and return on ad spend (ROAS). Make adjustments along the course to improve results.</a:t>
            </a:r>
            <a:endParaRPr sz="1100">
              <a:highlight>
                <a:srgbClr val="FFFFFF"/>
              </a:highlight>
              <a:latin typeface="Roboto"/>
              <a:ea typeface="Roboto"/>
              <a:cs typeface="Roboto"/>
              <a:sym typeface="Roboto"/>
            </a:endParaRPr>
          </a:p>
          <a:p>
            <a:pPr indent="0" lvl="0" marL="0" rtl="0" algn="l">
              <a:lnSpc>
                <a:spcPct val="140000"/>
              </a:lnSpc>
              <a:spcBef>
                <a:spcPts val="2300"/>
              </a:spcBef>
              <a:spcAft>
                <a:spcPts val="0"/>
              </a:spcAft>
              <a:buNone/>
            </a:pPr>
            <a:r>
              <a:rPr b="1" lang="en" sz="1950">
                <a:highlight>
                  <a:srgbClr val="FFFFFF"/>
                </a:highlight>
                <a:latin typeface="Roboto"/>
                <a:ea typeface="Roboto"/>
                <a:cs typeface="Roboto"/>
                <a:sym typeface="Roboto"/>
              </a:rPr>
              <a:t>Step 9: A/B test the ads</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2300"/>
              </a:spcAft>
              <a:buNone/>
            </a:pPr>
            <a:r>
              <a:rPr lang="en" sz="1100">
                <a:highlight>
                  <a:srgbClr val="FFFFFF"/>
                </a:highlight>
                <a:latin typeface="Roboto"/>
                <a:ea typeface="Roboto"/>
                <a:cs typeface="Roboto"/>
                <a:sym typeface="Roboto"/>
              </a:rPr>
              <a:t>Experiment with different elements of your ads, such as headlines, visuals or calls to action. A/B testing helps you identify which variations perform best.</a:t>
            </a:r>
            <a:endParaRPr b="1" sz="1950">
              <a:highlight>
                <a:srgbClr val="FFFFFF"/>
              </a:highlight>
              <a:latin typeface="Roboto"/>
              <a:ea typeface="Roboto"/>
              <a:cs typeface="Roboto"/>
              <a:sym typeface="Roboto"/>
            </a:endParaRPr>
          </a:p>
        </p:txBody>
      </p:sp>
      <p:pic>
        <p:nvPicPr>
          <p:cNvPr id="146" name="Google Shape;146;p25"/>
          <p:cNvPicPr preferRelativeResize="0"/>
          <p:nvPr/>
        </p:nvPicPr>
        <p:blipFill rotWithShape="1">
          <a:blip r:embed="rId3">
            <a:alphaModFix/>
          </a:blip>
          <a:srcRect b="0" l="30555" r="30555" t="0"/>
          <a:stretch/>
        </p:blipFill>
        <p:spPr>
          <a:xfrm>
            <a:off x="5334000" y="0"/>
            <a:ext cx="3810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2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52" name="Google Shape;152;p26"/>
          <p:cNvSpPr txBox="1"/>
          <p:nvPr/>
        </p:nvSpPr>
        <p:spPr>
          <a:xfrm>
            <a:off x="444475" y="800800"/>
            <a:ext cx="4445100" cy="31518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None/>
            </a:pPr>
            <a:r>
              <a:rPr b="1" lang="en" sz="1950">
                <a:highlight>
                  <a:srgbClr val="FFFFFF"/>
                </a:highlight>
                <a:latin typeface="Roboto"/>
                <a:ea typeface="Roboto"/>
                <a:cs typeface="Roboto"/>
                <a:sym typeface="Roboto"/>
              </a:rPr>
              <a:t>Step 10: Track conversions</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100">
                <a:highlight>
                  <a:srgbClr val="FFFFFF"/>
                </a:highlight>
                <a:latin typeface="Roboto"/>
                <a:ea typeface="Roboto"/>
                <a:cs typeface="Roboto"/>
                <a:sym typeface="Roboto"/>
              </a:rPr>
              <a:t>Implement conversion tracking to measure the success of your campaign. Track actions like sign-ups, purchases or form submissions to gauge ROI accurately.</a:t>
            </a:r>
            <a:endParaRPr sz="1100">
              <a:highlight>
                <a:srgbClr val="FFFFFF"/>
              </a:highlight>
              <a:latin typeface="Roboto"/>
              <a:ea typeface="Roboto"/>
              <a:cs typeface="Roboto"/>
              <a:sym typeface="Roboto"/>
            </a:endParaRPr>
          </a:p>
          <a:p>
            <a:pPr indent="0" lvl="0" marL="0" rtl="0" algn="l">
              <a:lnSpc>
                <a:spcPct val="140000"/>
              </a:lnSpc>
              <a:spcBef>
                <a:spcPts val="2300"/>
              </a:spcBef>
              <a:spcAft>
                <a:spcPts val="0"/>
              </a:spcAft>
              <a:buNone/>
            </a:pPr>
            <a:r>
              <a:rPr b="1" lang="en" sz="1950">
                <a:highlight>
                  <a:srgbClr val="FFFFFF"/>
                </a:highlight>
                <a:latin typeface="Roboto"/>
                <a:ea typeface="Roboto"/>
                <a:cs typeface="Roboto"/>
                <a:sym typeface="Roboto"/>
              </a:rPr>
              <a:t>Step 11: Engage with users</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2300"/>
              </a:spcAft>
              <a:buNone/>
            </a:pPr>
            <a:r>
              <a:rPr lang="en" sz="1100">
                <a:highlight>
                  <a:srgbClr val="FFFFFF"/>
                </a:highlight>
                <a:latin typeface="Roboto"/>
                <a:ea typeface="Roboto"/>
                <a:cs typeface="Roboto"/>
                <a:sym typeface="Roboto"/>
              </a:rPr>
              <a:t>Actively engage with users who interact with your ads. Respond to comments, address questions and foster a sense of community around your brand.</a:t>
            </a:r>
            <a:endParaRPr b="1" sz="1950">
              <a:highlight>
                <a:srgbClr val="FFFFFF"/>
              </a:highlight>
              <a:latin typeface="Roboto"/>
              <a:ea typeface="Roboto"/>
              <a:cs typeface="Roboto"/>
              <a:sym typeface="Roboto"/>
            </a:endParaRPr>
          </a:p>
        </p:txBody>
      </p:sp>
      <p:pic>
        <p:nvPicPr>
          <p:cNvPr id="153" name="Google Shape;153;p26"/>
          <p:cNvPicPr preferRelativeResize="0"/>
          <p:nvPr/>
        </p:nvPicPr>
        <p:blipFill>
          <a:blip r:embed="rId3">
            <a:alphaModFix/>
          </a:blip>
          <a:stretch>
            <a:fillRect/>
          </a:stretch>
        </p:blipFill>
        <p:spPr>
          <a:xfrm>
            <a:off x="5334000" y="0"/>
            <a:ext cx="3810000" cy="5143500"/>
          </a:xfrm>
          <a:prstGeom prst="rect">
            <a:avLst/>
          </a:prstGeom>
          <a:noFill/>
          <a:ln>
            <a:noFill/>
          </a:ln>
        </p:spPr>
      </p:pic>
      <p:sp>
        <p:nvSpPr>
          <p:cNvPr id="154" name="Google Shape;154;p26"/>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pic>
        <p:nvPicPr>
          <p:cNvPr id="155" name="Google Shape;155;p26"/>
          <p:cNvPicPr preferRelativeResize="0"/>
          <p:nvPr/>
        </p:nvPicPr>
        <p:blipFill rotWithShape="1">
          <a:blip r:embed="rId5">
            <a:alphaModFix/>
          </a:blip>
          <a:srcRect b="0" l="30555" r="30555" t="0"/>
          <a:stretch/>
        </p:blipFill>
        <p:spPr>
          <a:xfrm>
            <a:off x="5334000" y="0"/>
            <a:ext cx="3810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27"/>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61" name="Google Shape;161;p27"/>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162" name="Google Shape;162;p27"/>
          <p:cNvPicPr preferRelativeResize="0"/>
          <p:nvPr/>
        </p:nvPicPr>
        <p:blipFill>
          <a:blip r:embed="rId4">
            <a:alphaModFix/>
          </a:blip>
          <a:stretch>
            <a:fillRect/>
          </a:stretch>
        </p:blipFill>
        <p:spPr>
          <a:xfrm>
            <a:off x="1804812" y="682950"/>
            <a:ext cx="5534374" cy="377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p28"/>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68" name="Google Shape;168;p28"/>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169" name="Google Shape;169;p28"/>
          <p:cNvPicPr preferRelativeResize="0"/>
          <p:nvPr/>
        </p:nvPicPr>
        <p:blipFill>
          <a:blip r:embed="rId4">
            <a:alphaModFix/>
          </a:blip>
          <a:stretch>
            <a:fillRect/>
          </a:stretch>
        </p:blipFill>
        <p:spPr>
          <a:xfrm>
            <a:off x="1957674" y="626300"/>
            <a:ext cx="5228650" cy="389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29"/>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75" name="Google Shape;175;p29"/>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176" name="Google Shape;176;p29"/>
          <p:cNvPicPr preferRelativeResize="0"/>
          <p:nvPr/>
        </p:nvPicPr>
        <p:blipFill>
          <a:blip r:embed="rId4">
            <a:alphaModFix/>
          </a:blip>
          <a:stretch>
            <a:fillRect/>
          </a:stretch>
        </p:blipFill>
        <p:spPr>
          <a:xfrm>
            <a:off x="2764663" y="355550"/>
            <a:ext cx="3614682" cy="443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30"/>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Social Media Analytics</a:t>
            </a:r>
            <a:endParaRPr b="1" sz="2400">
              <a:solidFill>
                <a:srgbClr val="000000"/>
              </a:solidFill>
              <a:latin typeface="League Spartan"/>
              <a:ea typeface="League Spartan"/>
              <a:cs typeface="League Spartan"/>
              <a:sym typeface="League Spartan"/>
            </a:endParaRPr>
          </a:p>
        </p:txBody>
      </p:sp>
      <p:sp>
        <p:nvSpPr>
          <p:cNvPr id="182" name="Google Shape;182;p30"/>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3" name="Google Shape;183;p30"/>
          <p:cNvSpPr txBox="1"/>
          <p:nvPr/>
        </p:nvSpPr>
        <p:spPr>
          <a:xfrm>
            <a:off x="635000" y="1270000"/>
            <a:ext cx="4445100" cy="2385900"/>
          </a:xfrm>
          <a:prstGeom prst="rect">
            <a:avLst/>
          </a:prstGeom>
          <a:noFill/>
          <a:ln>
            <a:noFill/>
          </a:ln>
        </p:spPr>
        <p:txBody>
          <a:bodyPr anchorCtr="0" anchor="t" bIns="91425" lIns="91425" spcFirstLastPara="1" rIns="91425" wrap="square" tIns="91425">
            <a:spAutoFit/>
          </a:bodyPr>
          <a:lstStyle/>
          <a:p>
            <a:pPr indent="-273050" lvl="0" marL="457200" rtl="0" algn="l">
              <a:lnSpc>
                <a:spcPct val="150000"/>
              </a:lnSpc>
              <a:spcBef>
                <a:spcPts val="0"/>
              </a:spcBef>
              <a:spcAft>
                <a:spcPts val="0"/>
              </a:spcAft>
              <a:buSzPts val="700"/>
              <a:buFont typeface="Inter"/>
              <a:buChar char="➔"/>
            </a:pPr>
            <a:r>
              <a:rPr lang="en" sz="1100">
                <a:highlight>
                  <a:srgbClr val="FFFFFF"/>
                </a:highlight>
                <a:latin typeface="Roboto"/>
                <a:ea typeface="Roboto"/>
                <a:cs typeface="Roboto"/>
                <a:sym typeface="Roboto"/>
              </a:rPr>
              <a:t>Social media analytics refers to the practice of gathering data from social media platforms and analyzing it — to understand and optimize content performance and engagement.</a:t>
            </a:r>
            <a:endParaRPr sz="700">
              <a:latin typeface="Inter"/>
              <a:ea typeface="Inter"/>
              <a:cs typeface="Inter"/>
              <a:sym typeface="Inter"/>
            </a:endParaRPr>
          </a:p>
          <a:p>
            <a:pPr indent="-273050" lvl="0" marL="457200" rtl="0" algn="l">
              <a:lnSpc>
                <a:spcPct val="150000"/>
              </a:lnSpc>
              <a:spcBef>
                <a:spcPts val="0"/>
              </a:spcBef>
              <a:spcAft>
                <a:spcPts val="0"/>
              </a:spcAft>
              <a:buSzPts val="700"/>
              <a:buFont typeface="Inter"/>
              <a:buChar char="➔"/>
            </a:pPr>
            <a:r>
              <a:rPr lang="en" sz="1100">
                <a:highlight>
                  <a:srgbClr val="FFFFFF"/>
                </a:highlight>
                <a:latin typeface="Roboto"/>
                <a:ea typeface="Roboto"/>
                <a:cs typeface="Roboto"/>
                <a:sym typeface="Roboto"/>
              </a:rPr>
              <a:t>This involves tracking a multitude of metrics, such as likes, shares, comments and overall reach.</a:t>
            </a:r>
            <a:endParaRPr sz="7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Monitoring trends and patterns can guide future marketing strategies.</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Real-time data allows for quick adjustments to improve campaign performance.</a:t>
            </a:r>
            <a:endParaRPr sz="1100">
              <a:latin typeface="Inter"/>
              <a:ea typeface="Inter"/>
              <a:cs typeface="Inter"/>
              <a:sym typeface="Inter"/>
            </a:endParaRPr>
          </a:p>
        </p:txBody>
      </p:sp>
      <p:pic>
        <p:nvPicPr>
          <p:cNvPr id="184" name="Google Shape;184;p30"/>
          <p:cNvPicPr preferRelativeResize="0"/>
          <p:nvPr/>
        </p:nvPicPr>
        <p:blipFill>
          <a:blip r:embed="rId3">
            <a:alphaModFix/>
          </a:blip>
          <a:stretch>
            <a:fillRect/>
          </a:stretch>
        </p:blipFill>
        <p:spPr>
          <a:xfrm>
            <a:off x="5334000" y="0"/>
            <a:ext cx="3810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8" name="Shape 188"/>
        <p:cNvGrpSpPr/>
        <p:nvPr/>
      </p:nvGrpSpPr>
      <p:grpSpPr>
        <a:xfrm>
          <a:off x="0" y="0"/>
          <a:ext cx="0" cy="0"/>
          <a:chOff x="0" y="0"/>
          <a:chExt cx="0" cy="0"/>
        </a:xfrm>
      </p:grpSpPr>
      <p:sp>
        <p:nvSpPr>
          <p:cNvPr id="189" name="Google Shape;189;p31"/>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Benefits of Social Media Analytics</a:t>
            </a:r>
            <a:endParaRPr b="1" sz="2400">
              <a:solidFill>
                <a:srgbClr val="000000"/>
              </a:solidFill>
              <a:latin typeface="League Spartan"/>
              <a:ea typeface="League Spartan"/>
              <a:cs typeface="League Spartan"/>
              <a:sym typeface="League Spartan"/>
            </a:endParaRPr>
          </a:p>
        </p:txBody>
      </p:sp>
      <p:sp>
        <p:nvSpPr>
          <p:cNvPr id="190" name="Google Shape;190;p31"/>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1" name="Google Shape;191;p31"/>
          <p:cNvSpPr txBox="1"/>
          <p:nvPr/>
        </p:nvSpPr>
        <p:spPr>
          <a:xfrm>
            <a:off x="635000" y="1612025"/>
            <a:ext cx="4445100" cy="21141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Identify trends and patterns to refine content and targeting strategies.</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Measure the impact of campaigns and optimize marketing efforts.</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Enhance customer experience by personalizing content and interactions.</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Improve overall business performance through data-driven decisions.</a:t>
            </a:r>
            <a:endParaRPr sz="1100">
              <a:latin typeface="Inter"/>
              <a:ea typeface="Inter"/>
              <a:cs typeface="Inter"/>
              <a:sym typeface="Inter"/>
            </a:endParaRPr>
          </a:p>
        </p:txBody>
      </p:sp>
      <p:pic>
        <p:nvPicPr>
          <p:cNvPr id="192" name="Google Shape;192;p31"/>
          <p:cNvPicPr preferRelativeResize="0"/>
          <p:nvPr/>
        </p:nvPicPr>
        <p:blipFill>
          <a:blip r:embed="rId3">
            <a:alphaModFix/>
          </a:blip>
          <a:stretch>
            <a:fillRect/>
          </a:stretch>
        </p:blipFill>
        <p:spPr>
          <a:xfrm>
            <a:off x="5334000" y="0"/>
            <a:ext cx="3810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Table </a:t>
            </a:r>
            <a:r>
              <a:rPr b="1" lang="en" sz="2400">
                <a:solidFill>
                  <a:srgbClr val="000000"/>
                </a:solidFill>
                <a:latin typeface="League Spartan"/>
                <a:ea typeface="League Spartan"/>
                <a:cs typeface="League Spartan"/>
                <a:sym typeface="League Spartan"/>
              </a:rPr>
              <a:t>o</a:t>
            </a:r>
            <a:r>
              <a:rPr b="1" lang="en" sz="2400">
                <a:solidFill>
                  <a:srgbClr val="000000"/>
                </a:solidFill>
                <a:latin typeface="League Spartan"/>
                <a:ea typeface="League Spartan"/>
                <a:cs typeface="League Spartan"/>
                <a:sym typeface="League Spartan"/>
              </a:rPr>
              <a:t>f </a:t>
            </a:r>
            <a:r>
              <a:rPr b="1" lang="en" sz="2400">
                <a:solidFill>
                  <a:srgbClr val="000000"/>
                </a:solidFill>
                <a:latin typeface="League Spartan"/>
                <a:ea typeface="League Spartan"/>
                <a:cs typeface="League Spartan"/>
                <a:sym typeface="League Spartan"/>
              </a:rPr>
              <a:t>c</a:t>
            </a:r>
            <a:r>
              <a:rPr b="1" lang="en" sz="2400">
                <a:solidFill>
                  <a:srgbClr val="000000"/>
                </a:solidFill>
                <a:latin typeface="League Spartan"/>
                <a:ea typeface="League Spartan"/>
                <a:cs typeface="League Spartan"/>
                <a:sym typeface="League Spartan"/>
              </a:rPr>
              <a:t>ontents</a:t>
            </a:r>
            <a:endParaRPr b="1" sz="2400">
              <a:solidFill>
                <a:srgbClr val="000000"/>
              </a:solidFill>
              <a:latin typeface="League Spartan"/>
              <a:ea typeface="League Spartan"/>
              <a:cs typeface="League Spartan"/>
              <a:sym typeface="League Spartan"/>
            </a:endParaRPr>
          </a:p>
        </p:txBody>
      </p:sp>
      <p:sp>
        <p:nvSpPr>
          <p:cNvPr id="62" name="Google Shape;62;p14"/>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3" name="Google Shape;63;p14"/>
          <p:cNvSpPr txBox="1"/>
          <p:nvPr/>
        </p:nvSpPr>
        <p:spPr>
          <a:xfrm>
            <a:off x="635000" y="1270000"/>
            <a:ext cx="4445100" cy="26397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What is Social Media Advertising</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Benefits of Social Media Advertising</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Different types of Social Media Advertising</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Steps to run Social Media Ad Campaign</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Social Media Advertising Examples</a:t>
            </a:r>
            <a:endParaRPr sz="1100">
              <a:latin typeface="Inter"/>
              <a:ea typeface="Inter"/>
              <a:cs typeface="Inter"/>
              <a:sym typeface="Inter"/>
            </a:endParaRPr>
          </a:p>
          <a:p>
            <a:pPr indent="0" lvl="0" marL="0" rtl="0" algn="l">
              <a:lnSpc>
                <a:spcPct val="150000"/>
              </a:lnSpc>
              <a:spcBef>
                <a:spcPts val="0"/>
              </a:spcBef>
              <a:spcAft>
                <a:spcPts val="0"/>
              </a:spcAft>
              <a:buNone/>
            </a:pPr>
            <a:r>
              <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What is Social Media Analytics</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Benefits of Social Media Analytics</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Best tools for Social Media Analytics</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Social Media Analytics Examples</a:t>
            </a:r>
            <a:endParaRPr sz="1100">
              <a:latin typeface="Inter"/>
              <a:ea typeface="Inter"/>
              <a:cs typeface="Inter"/>
              <a:sym typeface="Inter"/>
            </a:endParaRPr>
          </a:p>
        </p:txBody>
      </p:sp>
      <p:pic>
        <p:nvPicPr>
          <p:cNvPr id="64" name="Google Shape;64;p14"/>
          <p:cNvPicPr preferRelativeResize="0"/>
          <p:nvPr/>
        </p:nvPicPr>
        <p:blipFill rotWithShape="1">
          <a:blip r:embed="rId3">
            <a:alphaModFix/>
          </a:blip>
          <a:srcRect b="0" l="25275" r="25280" t="0"/>
          <a:stretch/>
        </p:blipFill>
        <p:spPr>
          <a:xfrm>
            <a:off x="5334000" y="0"/>
            <a:ext cx="3810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sp>
        <p:nvSpPr>
          <p:cNvPr id="197" name="Google Shape;197;p32"/>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Key Metrics to Track</a:t>
            </a:r>
            <a:endParaRPr b="1" sz="2400">
              <a:solidFill>
                <a:srgbClr val="000000"/>
              </a:solidFill>
              <a:latin typeface="League Spartan"/>
              <a:ea typeface="League Spartan"/>
              <a:cs typeface="League Spartan"/>
              <a:sym typeface="League Spartan"/>
            </a:endParaRPr>
          </a:p>
        </p:txBody>
      </p:sp>
      <p:sp>
        <p:nvSpPr>
          <p:cNvPr id="198" name="Google Shape;198;p32"/>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9" name="Google Shape;199;p32"/>
          <p:cNvSpPr txBox="1"/>
          <p:nvPr/>
        </p:nvSpPr>
        <p:spPr>
          <a:xfrm>
            <a:off x="635000" y="1270000"/>
            <a:ext cx="4445100" cy="21318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Reach: Measure the number of people who see your social media content.</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Engagement: Track likes, shares, and comments to gauge audience interaction.</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Conversion Rate: Monitor the percentage of users who complete a desired action.</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ROI: Calculate the return on investment to evaluate campaign effectiveness.</a:t>
            </a:r>
            <a:endParaRPr sz="1100">
              <a:latin typeface="Inter"/>
              <a:ea typeface="Inter"/>
              <a:cs typeface="Inter"/>
              <a:sym typeface="Inter"/>
            </a:endParaRPr>
          </a:p>
        </p:txBody>
      </p:sp>
      <p:pic>
        <p:nvPicPr>
          <p:cNvPr id="200" name="Google Shape;200;p32"/>
          <p:cNvPicPr preferRelativeResize="0"/>
          <p:nvPr/>
        </p:nvPicPr>
        <p:blipFill>
          <a:blip r:embed="rId3">
            <a:alphaModFix/>
          </a:blip>
          <a:stretch>
            <a:fillRect/>
          </a:stretch>
        </p:blipFill>
        <p:spPr>
          <a:xfrm>
            <a:off x="5334000" y="0"/>
            <a:ext cx="3810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4" name="Shape 204"/>
        <p:cNvGrpSpPr/>
        <p:nvPr/>
      </p:nvGrpSpPr>
      <p:grpSpPr>
        <a:xfrm>
          <a:off x="0" y="0"/>
          <a:ext cx="0" cy="0"/>
          <a:chOff x="0" y="0"/>
          <a:chExt cx="0" cy="0"/>
        </a:xfrm>
      </p:grpSpPr>
      <p:sp>
        <p:nvSpPr>
          <p:cNvPr id="205" name="Google Shape;205;p33"/>
          <p:cNvSpPr txBox="1"/>
          <p:nvPr>
            <p:ph type="title"/>
          </p:nvPr>
        </p:nvSpPr>
        <p:spPr>
          <a:xfrm>
            <a:off x="635000" y="635000"/>
            <a:ext cx="4445100" cy="981300"/>
          </a:xfrm>
          <a:prstGeom prst="rect">
            <a:avLst/>
          </a:prstGeom>
        </p:spPr>
        <p:txBody>
          <a:bodyPr anchorCtr="0" anchor="t" bIns="91425" lIns="91425" spcFirstLastPara="1" rIns="91425" wrap="square" tIns="91425">
            <a:spAutoFit/>
          </a:bodyPr>
          <a:lstStyle/>
          <a:p>
            <a:pPr indent="0" lvl="0" marL="0" rtl="0" algn="l">
              <a:lnSpc>
                <a:spcPct val="130000"/>
              </a:lnSpc>
              <a:spcBef>
                <a:spcPts val="3800"/>
              </a:spcBef>
              <a:spcAft>
                <a:spcPts val="1200"/>
              </a:spcAft>
              <a:buNone/>
            </a:pPr>
            <a:r>
              <a:rPr b="1" lang="en" sz="2250">
                <a:solidFill>
                  <a:srgbClr val="000000"/>
                </a:solidFill>
                <a:highlight>
                  <a:srgbClr val="FFFFFF"/>
                </a:highlight>
                <a:latin typeface="Roboto"/>
                <a:ea typeface="Roboto"/>
                <a:cs typeface="Roboto"/>
                <a:sym typeface="Roboto"/>
              </a:rPr>
              <a:t>Best tools for social media analytics </a:t>
            </a:r>
            <a:endParaRPr b="1" sz="2400">
              <a:solidFill>
                <a:srgbClr val="000000"/>
              </a:solidFill>
              <a:latin typeface="League Spartan"/>
              <a:ea typeface="League Spartan"/>
              <a:cs typeface="League Spartan"/>
              <a:sym typeface="League Spartan"/>
            </a:endParaRPr>
          </a:p>
        </p:txBody>
      </p:sp>
      <p:sp>
        <p:nvSpPr>
          <p:cNvPr id="206" name="Google Shape;206;p3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07" name="Google Shape;207;p33"/>
          <p:cNvSpPr txBox="1"/>
          <p:nvPr/>
        </p:nvSpPr>
        <p:spPr>
          <a:xfrm>
            <a:off x="635000" y="1715975"/>
            <a:ext cx="4445100" cy="23859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Sprout Social</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Hubspot</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Google Analytics</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Hootsuite</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Buffer</a:t>
            </a:r>
            <a:endParaRPr sz="1100">
              <a:latin typeface="Inter"/>
              <a:ea typeface="Inter"/>
              <a:cs typeface="Inter"/>
              <a:sym typeface="Inter"/>
            </a:endParaRPr>
          </a:p>
          <a:p>
            <a:pPr indent="-298450" lvl="0" marL="457200" rtl="0" algn="l">
              <a:lnSpc>
                <a:spcPct val="150000"/>
              </a:lnSpc>
              <a:spcBef>
                <a:spcPts val="0"/>
              </a:spcBef>
              <a:spcAft>
                <a:spcPts val="0"/>
              </a:spcAft>
              <a:buSzPts val="1100"/>
              <a:buFont typeface="Inter"/>
              <a:buChar char="➔"/>
            </a:pPr>
            <a:r>
              <a:rPr lang="en" sz="1100">
                <a:latin typeface="Inter"/>
                <a:ea typeface="Inter"/>
                <a:cs typeface="Inter"/>
                <a:sym typeface="Inter"/>
              </a:rPr>
              <a:t>Native Tools</a:t>
            </a:r>
            <a:endParaRPr sz="1100">
              <a:latin typeface="Inter"/>
              <a:ea typeface="Inter"/>
              <a:cs typeface="Inter"/>
              <a:sym typeface="Inter"/>
            </a:endParaRPr>
          </a:p>
          <a:p>
            <a:pPr indent="-184150" lvl="1" marL="628650" rtl="0" algn="l">
              <a:lnSpc>
                <a:spcPct val="150000"/>
              </a:lnSpc>
              <a:spcBef>
                <a:spcPts val="0"/>
              </a:spcBef>
              <a:spcAft>
                <a:spcPts val="0"/>
              </a:spcAft>
              <a:buSzPts val="1100"/>
              <a:buFont typeface="Inter"/>
              <a:buChar char="◆"/>
            </a:pPr>
            <a:r>
              <a:rPr lang="en" sz="1100">
                <a:latin typeface="Inter"/>
                <a:ea typeface="Inter"/>
                <a:cs typeface="Inter"/>
                <a:sym typeface="Inter"/>
              </a:rPr>
              <a:t>Facebook Insights</a:t>
            </a:r>
            <a:endParaRPr sz="1100">
              <a:latin typeface="Inter"/>
              <a:ea typeface="Inter"/>
              <a:cs typeface="Inter"/>
              <a:sym typeface="Inter"/>
            </a:endParaRPr>
          </a:p>
          <a:p>
            <a:pPr indent="-184150" lvl="1" marL="628650" rtl="0" algn="l">
              <a:lnSpc>
                <a:spcPct val="150000"/>
              </a:lnSpc>
              <a:spcBef>
                <a:spcPts val="0"/>
              </a:spcBef>
              <a:spcAft>
                <a:spcPts val="0"/>
              </a:spcAft>
              <a:buSzPts val="1100"/>
              <a:buFont typeface="Inter"/>
              <a:buChar char="◆"/>
            </a:pPr>
            <a:r>
              <a:rPr lang="en" sz="1100">
                <a:latin typeface="Inter"/>
                <a:ea typeface="Inter"/>
                <a:cs typeface="Inter"/>
                <a:sym typeface="Inter"/>
              </a:rPr>
              <a:t>Instagram </a:t>
            </a:r>
            <a:r>
              <a:rPr lang="en" sz="1100">
                <a:latin typeface="Inter"/>
                <a:ea typeface="Inter"/>
                <a:cs typeface="Inter"/>
                <a:sym typeface="Inter"/>
              </a:rPr>
              <a:t>Insights</a:t>
            </a:r>
            <a:endParaRPr sz="1100">
              <a:latin typeface="Inter"/>
              <a:ea typeface="Inter"/>
              <a:cs typeface="Inter"/>
              <a:sym typeface="Inter"/>
            </a:endParaRPr>
          </a:p>
          <a:p>
            <a:pPr indent="-184150" lvl="1" marL="628650" rtl="0" algn="l">
              <a:lnSpc>
                <a:spcPct val="150000"/>
              </a:lnSpc>
              <a:spcBef>
                <a:spcPts val="0"/>
              </a:spcBef>
              <a:spcAft>
                <a:spcPts val="0"/>
              </a:spcAft>
              <a:buSzPts val="1100"/>
              <a:buFont typeface="Inter"/>
              <a:buChar char="◆"/>
            </a:pPr>
            <a:r>
              <a:rPr lang="en" sz="1100">
                <a:latin typeface="Inter"/>
                <a:ea typeface="Inter"/>
                <a:cs typeface="Inter"/>
                <a:sym typeface="Inter"/>
              </a:rPr>
              <a:t>Linkedin Insights</a:t>
            </a:r>
            <a:endParaRPr sz="1100">
              <a:latin typeface="Inter"/>
              <a:ea typeface="Inter"/>
              <a:cs typeface="Inter"/>
              <a:sym typeface="Inter"/>
            </a:endParaRPr>
          </a:p>
        </p:txBody>
      </p:sp>
      <p:pic>
        <p:nvPicPr>
          <p:cNvPr id="208" name="Google Shape;208;p33"/>
          <p:cNvPicPr preferRelativeResize="0"/>
          <p:nvPr/>
        </p:nvPicPr>
        <p:blipFill rotWithShape="1">
          <a:blip r:embed="rId3">
            <a:alphaModFix/>
          </a:blip>
          <a:srcRect b="0" l="30555" r="30555" t="0"/>
          <a:stretch/>
        </p:blipFill>
        <p:spPr>
          <a:xfrm>
            <a:off x="5334000" y="0"/>
            <a:ext cx="3810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34"/>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14" name="Google Shape;214;p34"/>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215" name="Google Shape;215;p34"/>
          <p:cNvPicPr preferRelativeResize="0"/>
          <p:nvPr/>
        </p:nvPicPr>
        <p:blipFill>
          <a:blip r:embed="rId4">
            <a:alphaModFix/>
          </a:blip>
          <a:stretch>
            <a:fillRect/>
          </a:stretch>
        </p:blipFill>
        <p:spPr>
          <a:xfrm>
            <a:off x="907275" y="500675"/>
            <a:ext cx="7329450" cy="4142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35"/>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21" name="Google Shape;221;p35"/>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222" name="Google Shape;222;p35"/>
          <p:cNvPicPr preferRelativeResize="0"/>
          <p:nvPr/>
        </p:nvPicPr>
        <p:blipFill>
          <a:blip r:embed="rId4">
            <a:alphaModFix/>
          </a:blip>
          <a:stretch>
            <a:fillRect/>
          </a:stretch>
        </p:blipFill>
        <p:spPr>
          <a:xfrm>
            <a:off x="1156675" y="257150"/>
            <a:ext cx="6830651" cy="462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6" name="Shape 226"/>
        <p:cNvGrpSpPr/>
        <p:nvPr/>
      </p:nvGrpSpPr>
      <p:grpSpPr>
        <a:xfrm>
          <a:off x="0" y="0"/>
          <a:ext cx="0" cy="0"/>
          <a:chOff x="0" y="0"/>
          <a:chExt cx="0" cy="0"/>
        </a:xfrm>
      </p:grpSpPr>
      <p:sp>
        <p:nvSpPr>
          <p:cNvPr id="227" name="Google Shape;227;p3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28" name="Google Shape;228;p36"/>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229" name="Google Shape;229;p36"/>
          <p:cNvPicPr preferRelativeResize="0"/>
          <p:nvPr/>
        </p:nvPicPr>
        <p:blipFill>
          <a:blip r:embed="rId4">
            <a:alphaModFix/>
          </a:blip>
          <a:stretch>
            <a:fillRect/>
          </a:stretch>
        </p:blipFill>
        <p:spPr>
          <a:xfrm>
            <a:off x="1333038" y="296263"/>
            <a:ext cx="6477924" cy="45509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37"/>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35" name="Google Shape;235;p37"/>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236" name="Google Shape;236;p37"/>
          <p:cNvPicPr preferRelativeResize="0"/>
          <p:nvPr/>
        </p:nvPicPr>
        <p:blipFill>
          <a:blip r:embed="rId4">
            <a:alphaModFix/>
          </a:blip>
          <a:stretch>
            <a:fillRect/>
          </a:stretch>
        </p:blipFill>
        <p:spPr>
          <a:xfrm>
            <a:off x="152400" y="549200"/>
            <a:ext cx="8839204" cy="4216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576450" y="635000"/>
            <a:ext cx="4503900" cy="558300"/>
          </a:xfrm>
          <a:prstGeom prst="rect">
            <a:avLst/>
          </a:prstGeom>
        </p:spPr>
        <p:txBody>
          <a:bodyPr anchorCtr="0" anchor="t" bIns="91425" lIns="91425" spcFirstLastPara="1" rIns="91425" wrap="square" tIns="91425">
            <a:noAutofit/>
          </a:bodyPr>
          <a:lstStyle/>
          <a:p>
            <a:pPr indent="0" lvl="0" marL="0" rtl="0" algn="l">
              <a:lnSpc>
                <a:spcPct val="130000"/>
              </a:lnSpc>
              <a:spcBef>
                <a:spcPts val="3800"/>
              </a:spcBef>
              <a:spcAft>
                <a:spcPts val="0"/>
              </a:spcAft>
              <a:buNone/>
            </a:pPr>
            <a:r>
              <a:rPr b="1" lang="en" sz="2400">
                <a:solidFill>
                  <a:srgbClr val="000000"/>
                </a:solidFill>
                <a:highlight>
                  <a:srgbClr val="FFFFFF"/>
                </a:highlight>
                <a:latin typeface="Roboto"/>
                <a:ea typeface="Roboto"/>
                <a:cs typeface="Roboto"/>
                <a:sym typeface="Roboto"/>
              </a:rPr>
              <a:t>Social media advertising</a:t>
            </a:r>
            <a:endParaRPr b="1" sz="24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2400">
              <a:solidFill>
                <a:srgbClr val="000000"/>
              </a:solidFill>
              <a:latin typeface="League Spartan"/>
              <a:ea typeface="League Spartan"/>
              <a:cs typeface="League Spartan"/>
              <a:sym typeface="League Spartan"/>
            </a:endParaRPr>
          </a:p>
        </p:txBody>
      </p:sp>
      <p:sp>
        <p:nvSpPr>
          <p:cNvPr id="70" name="Google Shape;70;p15"/>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71" name="Google Shape;71;p15"/>
          <p:cNvPicPr preferRelativeResize="0"/>
          <p:nvPr/>
        </p:nvPicPr>
        <p:blipFill rotWithShape="1">
          <a:blip r:embed="rId3">
            <a:alphaModFix/>
          </a:blip>
          <a:srcRect b="0" l="25275" r="25280" t="0"/>
          <a:stretch/>
        </p:blipFill>
        <p:spPr>
          <a:xfrm>
            <a:off x="5334000" y="0"/>
            <a:ext cx="3810000" cy="5143500"/>
          </a:xfrm>
          <a:prstGeom prst="rect">
            <a:avLst/>
          </a:prstGeom>
          <a:noFill/>
          <a:ln>
            <a:noFill/>
          </a:ln>
        </p:spPr>
      </p:pic>
      <p:sp>
        <p:nvSpPr>
          <p:cNvPr id="72" name="Google Shape;72;p15"/>
          <p:cNvSpPr txBox="1"/>
          <p:nvPr/>
        </p:nvSpPr>
        <p:spPr>
          <a:xfrm>
            <a:off x="605850" y="1282825"/>
            <a:ext cx="4445100" cy="21318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Font typeface="Inter"/>
              <a:buChar char="➔"/>
            </a:pPr>
            <a:r>
              <a:rPr lang="en" sz="1100">
                <a:highlight>
                  <a:srgbClr val="FFFFFF"/>
                </a:highlight>
                <a:latin typeface="Roboto"/>
                <a:ea typeface="Roboto"/>
                <a:cs typeface="Roboto"/>
                <a:sym typeface="Roboto"/>
              </a:rPr>
              <a:t>Social media advertising is a type of digital marketing strategy that uses social networks, such as LinkedIn, YouTube, Facebook, X (formerly Twitter), TikTok and Instagram, to deliver paid ads to your target audience. </a:t>
            </a:r>
            <a:endParaRPr sz="1100">
              <a:highlight>
                <a:srgbClr val="FFFFFF"/>
              </a:highlight>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lang="en" sz="1100">
                <a:highlight>
                  <a:srgbClr val="FFFFFF"/>
                </a:highlight>
                <a:latin typeface="Roboto"/>
                <a:ea typeface="Roboto"/>
                <a:cs typeface="Roboto"/>
                <a:sym typeface="Roboto"/>
              </a:rPr>
              <a:t>A social media ad campaign is a quick and effective way to improve your brand or product.</a:t>
            </a:r>
            <a:endParaRPr sz="1100">
              <a:highlight>
                <a:srgbClr val="FFFFFF"/>
              </a:highlight>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lang="en" sz="1100">
                <a:highlight>
                  <a:srgbClr val="FFFFFF"/>
                </a:highlight>
                <a:latin typeface="Roboto"/>
                <a:ea typeface="Roboto"/>
                <a:cs typeface="Roboto"/>
                <a:sym typeface="Roboto"/>
              </a:rPr>
              <a:t>More and more companies  rely on social media ads to grow their business and attract prospective customers</a:t>
            </a:r>
            <a:endParaRPr sz="1100">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484750" y="580275"/>
            <a:ext cx="4445100" cy="8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Benefits of </a:t>
            </a:r>
            <a:r>
              <a:rPr b="1" lang="en" sz="2400">
                <a:solidFill>
                  <a:srgbClr val="000000"/>
                </a:solidFill>
                <a:latin typeface="League Spartan"/>
                <a:ea typeface="League Spartan"/>
                <a:cs typeface="League Spartan"/>
                <a:sym typeface="League Spartan"/>
              </a:rPr>
              <a:t>S</a:t>
            </a:r>
            <a:r>
              <a:rPr b="1" lang="en" sz="2400">
                <a:solidFill>
                  <a:srgbClr val="000000"/>
                </a:solidFill>
                <a:latin typeface="League Spartan"/>
                <a:ea typeface="League Spartan"/>
                <a:cs typeface="League Spartan"/>
                <a:sym typeface="League Spartan"/>
              </a:rPr>
              <a:t>ocial </a:t>
            </a:r>
            <a:r>
              <a:rPr b="1" lang="en" sz="2400">
                <a:solidFill>
                  <a:srgbClr val="000000"/>
                </a:solidFill>
                <a:latin typeface="League Spartan"/>
                <a:ea typeface="League Spartan"/>
                <a:cs typeface="League Spartan"/>
                <a:sym typeface="League Spartan"/>
              </a:rPr>
              <a:t>M</a:t>
            </a:r>
            <a:r>
              <a:rPr b="1" lang="en" sz="2400">
                <a:solidFill>
                  <a:srgbClr val="000000"/>
                </a:solidFill>
                <a:latin typeface="League Spartan"/>
                <a:ea typeface="League Spartan"/>
                <a:cs typeface="League Spartan"/>
                <a:sym typeface="League Spartan"/>
              </a:rPr>
              <a:t>edia </a:t>
            </a:r>
            <a:r>
              <a:rPr b="1" lang="en" sz="2400">
                <a:solidFill>
                  <a:srgbClr val="000000"/>
                </a:solidFill>
                <a:latin typeface="League Spartan"/>
                <a:ea typeface="League Spartan"/>
                <a:cs typeface="League Spartan"/>
                <a:sym typeface="League Spartan"/>
              </a:rPr>
              <a:t>A</a:t>
            </a:r>
            <a:r>
              <a:rPr b="1" lang="en" sz="2400">
                <a:solidFill>
                  <a:srgbClr val="000000"/>
                </a:solidFill>
                <a:latin typeface="League Spartan"/>
                <a:ea typeface="League Spartan"/>
                <a:cs typeface="League Spartan"/>
                <a:sym typeface="League Spartan"/>
              </a:rPr>
              <a:t>dvertising</a:t>
            </a:r>
            <a:endParaRPr b="1" sz="2400">
              <a:solidFill>
                <a:srgbClr val="000000"/>
              </a:solidFill>
              <a:latin typeface="League Spartan"/>
              <a:ea typeface="League Spartan"/>
              <a:cs typeface="League Spartan"/>
              <a:sym typeface="League Spartan"/>
            </a:endParaRPr>
          </a:p>
        </p:txBody>
      </p:sp>
      <p:sp>
        <p:nvSpPr>
          <p:cNvPr id="78" name="Google Shape;78;p1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79" name="Google Shape;79;p16"/>
          <p:cNvSpPr txBox="1"/>
          <p:nvPr/>
        </p:nvSpPr>
        <p:spPr>
          <a:xfrm>
            <a:off x="594750" y="1622100"/>
            <a:ext cx="4445100" cy="20118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None/>
            </a:pPr>
            <a:r>
              <a:rPr b="1" lang="en" sz="1950">
                <a:highlight>
                  <a:schemeClr val="dk1"/>
                </a:highlight>
                <a:latin typeface="Roboto"/>
                <a:ea typeface="Roboto"/>
                <a:cs typeface="Roboto"/>
                <a:sym typeface="Roboto"/>
              </a:rPr>
              <a:t>1: </a:t>
            </a:r>
            <a:r>
              <a:rPr b="1" lang="en" sz="1950">
                <a:highlight>
                  <a:srgbClr val="FFFFFF"/>
                </a:highlight>
                <a:latin typeface="Roboto"/>
                <a:ea typeface="Roboto"/>
                <a:cs typeface="Roboto"/>
                <a:sym typeface="Roboto"/>
              </a:rPr>
              <a:t>Achieve a wider reach</a:t>
            </a:r>
            <a:endParaRPr b="1" sz="2550">
              <a:highlight>
                <a:schemeClr val="dk1"/>
              </a:highlight>
              <a:latin typeface="Roboto"/>
              <a:ea typeface="Roboto"/>
              <a:cs typeface="Roboto"/>
              <a:sym typeface="Roboto"/>
            </a:endParaRPr>
          </a:p>
          <a:p>
            <a:pPr indent="0" lvl="0" marL="0" rtl="0" algn="l">
              <a:lnSpc>
                <a:spcPct val="160000"/>
              </a:lnSpc>
              <a:spcBef>
                <a:spcPts val="1200"/>
              </a:spcBef>
              <a:spcAft>
                <a:spcPts val="2300"/>
              </a:spcAft>
              <a:buNone/>
            </a:pPr>
            <a:r>
              <a:rPr lang="en" sz="1100">
                <a:highlight>
                  <a:srgbClr val="FFFFFF"/>
                </a:highlight>
                <a:latin typeface="Roboto"/>
                <a:ea typeface="Roboto"/>
                <a:cs typeface="Roboto"/>
                <a:sym typeface="Roboto"/>
              </a:rPr>
              <a:t>With social media ads, you can cast a wide net, helping you reach not just your current followers but also potential customers who meet your demographic criteria. This means your brand can break into new markets and expand its reach in ways that traditional advertising might struggle to match.</a:t>
            </a:r>
            <a:endParaRPr b="1" sz="1100">
              <a:highlight>
                <a:srgbClr val="FFFFFF"/>
              </a:highlight>
              <a:latin typeface="Roboto"/>
              <a:ea typeface="Roboto"/>
              <a:cs typeface="Roboto"/>
              <a:sym typeface="Roboto"/>
            </a:endParaRPr>
          </a:p>
        </p:txBody>
      </p:sp>
      <p:pic>
        <p:nvPicPr>
          <p:cNvPr id="80" name="Google Shape;80;p16"/>
          <p:cNvPicPr preferRelativeResize="0"/>
          <p:nvPr/>
        </p:nvPicPr>
        <p:blipFill>
          <a:blip r:embed="rId3">
            <a:alphaModFix/>
          </a:blip>
          <a:stretch>
            <a:fillRect/>
          </a:stretch>
        </p:blipFill>
        <p:spPr>
          <a:xfrm>
            <a:off x="5334000" y="0"/>
            <a:ext cx="3810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17"/>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6" name="Google Shape;86;p17"/>
          <p:cNvSpPr txBox="1"/>
          <p:nvPr/>
        </p:nvSpPr>
        <p:spPr>
          <a:xfrm>
            <a:off x="580750" y="183150"/>
            <a:ext cx="4445100" cy="4777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None/>
            </a:pPr>
            <a:r>
              <a:rPr b="1" lang="en" sz="1950">
                <a:highlight>
                  <a:schemeClr val="dk1"/>
                </a:highlight>
                <a:latin typeface="Roboto"/>
                <a:ea typeface="Roboto"/>
                <a:cs typeface="Roboto"/>
                <a:sym typeface="Roboto"/>
              </a:rPr>
              <a:t>2</a:t>
            </a:r>
            <a:r>
              <a:rPr b="1" lang="en" sz="1950">
                <a:highlight>
                  <a:schemeClr val="dk1"/>
                </a:highlight>
                <a:latin typeface="Roboto"/>
                <a:ea typeface="Roboto"/>
                <a:cs typeface="Roboto"/>
                <a:sym typeface="Roboto"/>
              </a:rPr>
              <a:t>: </a:t>
            </a:r>
            <a:r>
              <a:rPr b="1" lang="en" sz="1950">
                <a:highlight>
                  <a:srgbClr val="FFFFFF"/>
                </a:highlight>
                <a:latin typeface="Roboto"/>
                <a:ea typeface="Roboto"/>
                <a:cs typeface="Roboto"/>
                <a:sym typeface="Roboto"/>
              </a:rPr>
              <a:t>Refine your target audience</a:t>
            </a:r>
            <a:endParaRPr b="1" sz="1950">
              <a:highlight>
                <a:schemeClr val="dk1"/>
              </a:highlight>
              <a:latin typeface="Roboto"/>
              <a:ea typeface="Roboto"/>
              <a:cs typeface="Roboto"/>
              <a:sym typeface="Roboto"/>
            </a:endParaRPr>
          </a:p>
          <a:p>
            <a:pPr indent="0" lvl="0" marL="0" rtl="0" algn="l">
              <a:lnSpc>
                <a:spcPct val="160000"/>
              </a:lnSpc>
              <a:spcBef>
                <a:spcPts val="1200"/>
              </a:spcBef>
              <a:spcAft>
                <a:spcPts val="0"/>
              </a:spcAft>
              <a:buNone/>
            </a:pPr>
            <a:r>
              <a:rPr lang="en" sz="1100">
                <a:highlight>
                  <a:srgbClr val="FFFFFF"/>
                </a:highlight>
                <a:latin typeface="Roboto"/>
                <a:ea typeface="Roboto"/>
                <a:cs typeface="Roboto"/>
                <a:sym typeface="Roboto"/>
              </a:rPr>
              <a:t>Reach your ideal target audience — potential leads who have visited your website, customers who have previously purchased from your brand and prospects who are interested in your brand’s products or services. layered targeting helps you target your audience with pinpoint accuracy. Whether it's age, location, interests or online behavior, you can customize your ads to reach the right people at the right time.</a:t>
            </a:r>
            <a:endParaRPr sz="1100">
              <a:highlight>
                <a:srgbClr val="FFFFFF"/>
              </a:highlight>
              <a:latin typeface="Roboto"/>
              <a:ea typeface="Roboto"/>
              <a:cs typeface="Roboto"/>
              <a:sym typeface="Roboto"/>
            </a:endParaRPr>
          </a:p>
          <a:p>
            <a:pPr indent="0" lvl="0" marL="0" rtl="0" algn="l">
              <a:lnSpc>
                <a:spcPct val="140000"/>
              </a:lnSpc>
              <a:spcBef>
                <a:spcPts val="2300"/>
              </a:spcBef>
              <a:spcAft>
                <a:spcPts val="0"/>
              </a:spcAft>
              <a:buNone/>
            </a:pPr>
            <a:r>
              <a:rPr b="1" lang="en" sz="1950">
                <a:highlight>
                  <a:schemeClr val="dk1"/>
                </a:highlight>
                <a:latin typeface="Roboto"/>
                <a:ea typeface="Roboto"/>
                <a:cs typeface="Roboto"/>
                <a:sym typeface="Roboto"/>
              </a:rPr>
              <a:t>3: </a:t>
            </a:r>
            <a:r>
              <a:rPr b="1" lang="en" sz="1950">
                <a:highlight>
                  <a:srgbClr val="FFFFFF"/>
                </a:highlight>
                <a:latin typeface="Roboto"/>
                <a:ea typeface="Roboto"/>
                <a:cs typeface="Roboto"/>
                <a:sym typeface="Roboto"/>
              </a:rPr>
              <a:t>Improve engagement</a:t>
            </a:r>
            <a:endParaRPr b="1" sz="1950">
              <a:highlight>
                <a:schemeClr val="dk1"/>
              </a:highlight>
              <a:latin typeface="Roboto"/>
              <a:ea typeface="Roboto"/>
              <a:cs typeface="Roboto"/>
              <a:sym typeface="Roboto"/>
            </a:endParaRPr>
          </a:p>
          <a:p>
            <a:pPr indent="0" lvl="0" marL="0" rtl="0" algn="l">
              <a:lnSpc>
                <a:spcPct val="160000"/>
              </a:lnSpc>
              <a:spcBef>
                <a:spcPts val="1200"/>
              </a:spcBef>
              <a:spcAft>
                <a:spcPts val="2300"/>
              </a:spcAft>
              <a:buNone/>
            </a:pPr>
            <a:r>
              <a:rPr lang="en" sz="1100">
                <a:highlight>
                  <a:srgbClr val="FFFFFF"/>
                </a:highlight>
                <a:latin typeface="Roboto"/>
                <a:ea typeface="Roboto"/>
                <a:cs typeface="Roboto"/>
                <a:sym typeface="Roboto"/>
              </a:rPr>
              <a:t>Social media platforms are all about interaction. When you run ads, you're not just publishing yet another content. You're creating opportunities for meaningful engagement with your audience. Whether it's likes, comments, shares or clicks, social media ads encourage your audience to act and connect with your brand.</a:t>
            </a:r>
            <a:endParaRPr sz="1100">
              <a:highlight>
                <a:srgbClr val="FFFFFF"/>
              </a:highlight>
              <a:latin typeface="Roboto"/>
              <a:ea typeface="Roboto"/>
              <a:cs typeface="Roboto"/>
              <a:sym typeface="Roboto"/>
            </a:endParaRPr>
          </a:p>
        </p:txBody>
      </p:sp>
      <p:pic>
        <p:nvPicPr>
          <p:cNvPr id="87" name="Google Shape;87;p17"/>
          <p:cNvPicPr preferRelativeResize="0"/>
          <p:nvPr/>
        </p:nvPicPr>
        <p:blipFill>
          <a:blip r:embed="rId3">
            <a:alphaModFix/>
          </a:blip>
          <a:stretch>
            <a:fillRect/>
          </a:stretch>
        </p:blipFill>
        <p:spPr>
          <a:xfrm>
            <a:off x="5334000" y="0"/>
            <a:ext cx="3810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8"/>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3" name="Google Shape;93;p18"/>
          <p:cNvSpPr txBox="1"/>
          <p:nvPr/>
        </p:nvSpPr>
        <p:spPr>
          <a:xfrm>
            <a:off x="420700" y="188550"/>
            <a:ext cx="4629900" cy="47664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None/>
            </a:pPr>
            <a:r>
              <a:rPr b="1" lang="en" sz="1900">
                <a:highlight>
                  <a:schemeClr val="dk1"/>
                </a:highlight>
                <a:latin typeface="Roboto"/>
                <a:ea typeface="Roboto"/>
                <a:cs typeface="Roboto"/>
                <a:sym typeface="Roboto"/>
              </a:rPr>
              <a:t>4</a:t>
            </a:r>
            <a:r>
              <a:rPr b="1" lang="en" sz="1900">
                <a:highlight>
                  <a:schemeClr val="dk1"/>
                </a:highlight>
                <a:latin typeface="Roboto"/>
                <a:ea typeface="Roboto"/>
                <a:cs typeface="Roboto"/>
                <a:sym typeface="Roboto"/>
              </a:rPr>
              <a:t>:</a:t>
            </a:r>
            <a:r>
              <a:rPr b="1" lang="en" sz="1950">
                <a:highlight>
                  <a:schemeClr val="dk1"/>
                </a:highlight>
                <a:latin typeface="Roboto"/>
                <a:ea typeface="Roboto"/>
                <a:cs typeface="Roboto"/>
                <a:sym typeface="Roboto"/>
              </a:rPr>
              <a:t> </a:t>
            </a:r>
            <a:r>
              <a:rPr b="1" lang="en" sz="1900">
                <a:highlight>
                  <a:srgbClr val="FFFFFF"/>
                </a:highlight>
                <a:latin typeface="Roboto"/>
                <a:ea typeface="Roboto"/>
                <a:cs typeface="Roboto"/>
                <a:sym typeface="Roboto"/>
              </a:rPr>
              <a:t>Attain measurable business outcomes</a:t>
            </a:r>
            <a:endParaRPr b="1" sz="1900">
              <a:highlight>
                <a:schemeClr val="dk1"/>
              </a:highlight>
              <a:latin typeface="Roboto"/>
              <a:ea typeface="Roboto"/>
              <a:cs typeface="Roboto"/>
              <a:sym typeface="Roboto"/>
            </a:endParaRPr>
          </a:p>
          <a:p>
            <a:pPr indent="0" lvl="0" marL="0" rtl="0" algn="l">
              <a:lnSpc>
                <a:spcPct val="160000"/>
              </a:lnSpc>
              <a:spcBef>
                <a:spcPts val="1200"/>
              </a:spcBef>
              <a:spcAft>
                <a:spcPts val="0"/>
              </a:spcAft>
              <a:buNone/>
            </a:pPr>
            <a:r>
              <a:rPr lang="en" sz="1100">
                <a:highlight>
                  <a:srgbClr val="FFFFFF"/>
                </a:highlight>
                <a:latin typeface="Roboto"/>
                <a:ea typeface="Roboto"/>
                <a:cs typeface="Roboto"/>
                <a:sym typeface="Roboto"/>
              </a:rPr>
              <a:t>One of the standout benefits is the ability to track and measure your ad performance in real time. You'll know exactly how many people saw your ad, clicked on it and even made a purchase. Along with this insight, you can also gauge how different ad elements like content, design and call to action perform. Thus, providing you with the necessary data to fine-tune your campaigns for optimal results, saving you time and money.</a:t>
            </a:r>
            <a:endParaRPr b="1" sz="1000">
              <a:highlight>
                <a:srgbClr val="FFFFFF"/>
              </a:highlight>
              <a:latin typeface="Roboto"/>
              <a:ea typeface="Roboto"/>
              <a:cs typeface="Roboto"/>
              <a:sym typeface="Roboto"/>
            </a:endParaRPr>
          </a:p>
          <a:p>
            <a:pPr indent="0" lvl="0" marL="0" rtl="0" algn="l">
              <a:lnSpc>
                <a:spcPct val="140000"/>
              </a:lnSpc>
              <a:spcBef>
                <a:spcPts val="2300"/>
              </a:spcBef>
              <a:spcAft>
                <a:spcPts val="0"/>
              </a:spcAft>
              <a:buNone/>
            </a:pPr>
            <a:r>
              <a:rPr b="1" lang="en" sz="1900">
                <a:highlight>
                  <a:schemeClr val="dk1"/>
                </a:highlight>
                <a:latin typeface="Roboto"/>
                <a:ea typeface="Roboto"/>
                <a:cs typeface="Roboto"/>
                <a:sym typeface="Roboto"/>
              </a:rPr>
              <a:t>2: </a:t>
            </a:r>
            <a:r>
              <a:rPr b="1" lang="en" sz="1900">
                <a:highlight>
                  <a:srgbClr val="FFFFFF"/>
                </a:highlight>
                <a:latin typeface="Roboto"/>
                <a:ea typeface="Roboto"/>
                <a:cs typeface="Roboto"/>
                <a:sym typeface="Roboto"/>
              </a:rPr>
              <a:t>Save a considerable amount of money</a:t>
            </a:r>
            <a:endParaRPr b="1" sz="1900">
              <a:highlight>
                <a:srgbClr val="FFFFFF"/>
              </a:highlight>
              <a:latin typeface="Roboto"/>
              <a:ea typeface="Roboto"/>
              <a:cs typeface="Roboto"/>
              <a:sym typeface="Roboto"/>
            </a:endParaRPr>
          </a:p>
          <a:p>
            <a:pPr indent="0" lvl="0" marL="0" rtl="0" algn="l">
              <a:lnSpc>
                <a:spcPct val="160000"/>
              </a:lnSpc>
              <a:spcBef>
                <a:spcPts val="1200"/>
              </a:spcBef>
              <a:spcAft>
                <a:spcPts val="2300"/>
              </a:spcAft>
              <a:buNone/>
            </a:pPr>
            <a:r>
              <a:rPr lang="en" sz="1100">
                <a:highlight>
                  <a:srgbClr val="FFFFFF"/>
                </a:highlight>
                <a:latin typeface="Roboto"/>
                <a:ea typeface="Roboto"/>
                <a:cs typeface="Roboto"/>
                <a:sym typeface="Roboto"/>
              </a:rPr>
              <a:t>Social media advertising costs a fraction of what you generally spend on traditional advertising methods. You can set your budget upfront; most social platforms offer flexible options to help you make the most of your investment. This affordability has made social media advertising a popular choice for businesses of all sizes.</a:t>
            </a:r>
            <a:endParaRPr b="1" sz="1800">
              <a:highlight>
                <a:srgbClr val="FFFFFF"/>
              </a:highlight>
              <a:latin typeface="Roboto"/>
              <a:ea typeface="Roboto"/>
              <a:cs typeface="Roboto"/>
              <a:sym typeface="Roboto"/>
            </a:endParaRPr>
          </a:p>
        </p:txBody>
      </p:sp>
      <p:pic>
        <p:nvPicPr>
          <p:cNvPr id="94" name="Google Shape;94;p18"/>
          <p:cNvPicPr preferRelativeResize="0"/>
          <p:nvPr/>
        </p:nvPicPr>
        <p:blipFill>
          <a:blip r:embed="rId3">
            <a:alphaModFix/>
          </a:blip>
          <a:stretch>
            <a:fillRect/>
          </a:stretch>
        </p:blipFill>
        <p:spPr>
          <a:xfrm>
            <a:off x="5334000" y="0"/>
            <a:ext cx="3810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635000" y="635000"/>
            <a:ext cx="4445100" cy="8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Different types of Social Media Ads</a:t>
            </a:r>
            <a:endParaRPr b="1" sz="2400">
              <a:solidFill>
                <a:srgbClr val="000000"/>
              </a:solidFill>
              <a:latin typeface="League Spartan"/>
              <a:ea typeface="League Spartan"/>
              <a:cs typeface="League Spartan"/>
              <a:sym typeface="League Spartan"/>
            </a:endParaRPr>
          </a:p>
        </p:txBody>
      </p:sp>
      <p:sp>
        <p:nvSpPr>
          <p:cNvPr id="100" name="Google Shape;100;p19"/>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1" name="Google Shape;101;p19"/>
          <p:cNvSpPr txBox="1"/>
          <p:nvPr/>
        </p:nvSpPr>
        <p:spPr>
          <a:xfrm>
            <a:off x="594750" y="1622100"/>
            <a:ext cx="4445100" cy="2685900"/>
          </a:xfrm>
          <a:prstGeom prst="rect">
            <a:avLst/>
          </a:prstGeom>
          <a:noFill/>
          <a:ln>
            <a:noFill/>
          </a:ln>
        </p:spPr>
        <p:txBody>
          <a:bodyPr anchorCtr="0" anchor="t" bIns="91425" lIns="91425" spcFirstLastPara="1" rIns="91425" wrap="square" tIns="91425">
            <a:spAutoFit/>
          </a:bodyPr>
          <a:lstStyle/>
          <a:p>
            <a:pPr indent="-190500" lvl="0" marL="400050" rtl="0" algn="l">
              <a:lnSpc>
                <a:spcPct val="150000"/>
              </a:lnSpc>
              <a:spcBef>
                <a:spcPts val="0"/>
              </a:spcBef>
              <a:spcAft>
                <a:spcPts val="0"/>
              </a:spcAft>
              <a:buSzPts val="1200"/>
              <a:buFont typeface="Inter"/>
              <a:buChar char="➔"/>
            </a:pPr>
            <a:r>
              <a:rPr lang="en" sz="1200">
                <a:latin typeface="Inter"/>
                <a:ea typeface="Inter"/>
                <a:cs typeface="Inter"/>
                <a:sym typeface="Inter"/>
              </a:rPr>
              <a:t>Linkedin -</a:t>
            </a:r>
            <a:endParaRPr sz="12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Sponsored Content</a:t>
            </a:r>
            <a:endParaRPr sz="11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Sponsored inMail</a:t>
            </a:r>
            <a:endParaRPr sz="11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Dynamic Ads</a:t>
            </a:r>
            <a:endParaRPr sz="1100">
              <a:latin typeface="Inter"/>
              <a:ea typeface="Inter"/>
              <a:cs typeface="Inter"/>
              <a:sym typeface="Inter"/>
            </a:endParaRPr>
          </a:p>
          <a:p>
            <a:pPr indent="0" lvl="0" marL="0" rtl="0" algn="l">
              <a:lnSpc>
                <a:spcPct val="150000"/>
              </a:lnSpc>
              <a:spcBef>
                <a:spcPts val="0"/>
              </a:spcBef>
              <a:spcAft>
                <a:spcPts val="0"/>
              </a:spcAft>
              <a:buNone/>
            </a:pPr>
            <a:r>
              <a:t/>
            </a:r>
            <a:endParaRPr sz="1100">
              <a:latin typeface="Inter"/>
              <a:ea typeface="Inter"/>
              <a:cs typeface="Inter"/>
              <a:sym typeface="Inter"/>
            </a:endParaRPr>
          </a:p>
          <a:p>
            <a:pPr indent="-190500" lvl="0" marL="400050" rtl="0" algn="l">
              <a:lnSpc>
                <a:spcPct val="150000"/>
              </a:lnSpc>
              <a:spcBef>
                <a:spcPts val="0"/>
              </a:spcBef>
              <a:spcAft>
                <a:spcPts val="0"/>
              </a:spcAft>
              <a:buSzPts val="1200"/>
              <a:buFont typeface="Inter"/>
              <a:buChar char="➔"/>
            </a:pPr>
            <a:r>
              <a:rPr lang="en" sz="1200">
                <a:latin typeface="Inter"/>
                <a:ea typeface="Inter"/>
                <a:cs typeface="Inter"/>
                <a:sym typeface="Inter"/>
              </a:rPr>
              <a:t>Instagram -</a:t>
            </a:r>
            <a:endParaRPr sz="12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In-feed Ads</a:t>
            </a:r>
            <a:endParaRPr sz="11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Stories Ads</a:t>
            </a:r>
            <a:endParaRPr sz="11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Carousel Ads</a:t>
            </a:r>
            <a:endParaRPr sz="1100">
              <a:latin typeface="Inter"/>
              <a:ea typeface="Inter"/>
              <a:cs typeface="Inter"/>
              <a:sym typeface="Inter"/>
            </a:endParaRPr>
          </a:p>
          <a:p>
            <a:pPr indent="0" lvl="0" marL="0" rtl="0" algn="l">
              <a:lnSpc>
                <a:spcPct val="150000"/>
              </a:lnSpc>
              <a:spcBef>
                <a:spcPts val="0"/>
              </a:spcBef>
              <a:spcAft>
                <a:spcPts val="0"/>
              </a:spcAft>
              <a:buNone/>
            </a:pPr>
            <a:r>
              <a:t/>
            </a:r>
            <a:endParaRPr sz="1100">
              <a:latin typeface="Inter"/>
              <a:ea typeface="Inter"/>
              <a:cs typeface="Inter"/>
              <a:sym typeface="Inter"/>
            </a:endParaRPr>
          </a:p>
        </p:txBody>
      </p:sp>
      <p:pic>
        <p:nvPicPr>
          <p:cNvPr id="102" name="Google Shape;102;p19"/>
          <p:cNvPicPr preferRelativeResize="0"/>
          <p:nvPr/>
        </p:nvPicPr>
        <p:blipFill rotWithShape="1">
          <a:blip r:embed="rId3">
            <a:alphaModFix/>
          </a:blip>
          <a:srcRect b="0" l="29166" r="29166" t="0"/>
          <a:stretch/>
        </p:blipFill>
        <p:spPr>
          <a:xfrm>
            <a:off x="5334000" y="0"/>
            <a:ext cx="3810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635000" y="635000"/>
            <a:ext cx="4445100" cy="8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Different types of Social Media Ads</a:t>
            </a:r>
            <a:endParaRPr b="1" sz="2400">
              <a:solidFill>
                <a:srgbClr val="000000"/>
              </a:solidFill>
              <a:latin typeface="League Spartan"/>
              <a:ea typeface="League Spartan"/>
              <a:cs typeface="League Spartan"/>
              <a:sym typeface="League Spartan"/>
            </a:endParaRPr>
          </a:p>
        </p:txBody>
      </p:sp>
      <p:sp>
        <p:nvSpPr>
          <p:cNvPr id="108" name="Google Shape;108;p20"/>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9" name="Google Shape;109;p20"/>
          <p:cNvSpPr txBox="1"/>
          <p:nvPr/>
        </p:nvSpPr>
        <p:spPr>
          <a:xfrm>
            <a:off x="594750" y="1337150"/>
            <a:ext cx="4445100" cy="2963100"/>
          </a:xfrm>
          <a:prstGeom prst="rect">
            <a:avLst/>
          </a:prstGeom>
          <a:noFill/>
          <a:ln>
            <a:noFill/>
          </a:ln>
        </p:spPr>
        <p:txBody>
          <a:bodyPr anchorCtr="0" anchor="t" bIns="91425" lIns="91425" spcFirstLastPara="1" rIns="91425" wrap="square" tIns="91425">
            <a:spAutoFit/>
          </a:bodyPr>
          <a:lstStyle/>
          <a:p>
            <a:pPr indent="0" lvl="0" marL="914400" rtl="0" algn="l">
              <a:lnSpc>
                <a:spcPct val="150000"/>
              </a:lnSpc>
              <a:spcBef>
                <a:spcPts val="0"/>
              </a:spcBef>
              <a:spcAft>
                <a:spcPts val="0"/>
              </a:spcAft>
              <a:buNone/>
            </a:pPr>
            <a:r>
              <a:t/>
            </a:r>
            <a:endParaRPr sz="1200">
              <a:latin typeface="Inter"/>
              <a:ea typeface="Inter"/>
              <a:cs typeface="Inter"/>
              <a:sym typeface="Inter"/>
            </a:endParaRPr>
          </a:p>
          <a:p>
            <a:pPr indent="-190500" lvl="0" marL="400050" rtl="0" algn="l">
              <a:lnSpc>
                <a:spcPct val="150000"/>
              </a:lnSpc>
              <a:spcBef>
                <a:spcPts val="0"/>
              </a:spcBef>
              <a:spcAft>
                <a:spcPts val="0"/>
              </a:spcAft>
              <a:buSzPts val="1200"/>
              <a:buFont typeface="Inter"/>
              <a:buChar char="➔"/>
            </a:pPr>
            <a:r>
              <a:rPr lang="en" sz="1200">
                <a:latin typeface="Inter"/>
                <a:ea typeface="Inter"/>
                <a:cs typeface="Inter"/>
                <a:sym typeface="Inter"/>
              </a:rPr>
              <a:t>Facebook</a:t>
            </a:r>
            <a:endParaRPr sz="12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Sponsored Content</a:t>
            </a:r>
            <a:endParaRPr sz="11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Sponsored inMail</a:t>
            </a:r>
            <a:endParaRPr sz="11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Dynamic Ads</a:t>
            </a:r>
            <a:endParaRPr sz="1100">
              <a:latin typeface="Inter"/>
              <a:ea typeface="Inter"/>
              <a:cs typeface="Inter"/>
              <a:sym typeface="Inter"/>
            </a:endParaRPr>
          </a:p>
          <a:p>
            <a:pPr indent="0" lvl="0" marL="0" rtl="0" algn="l">
              <a:lnSpc>
                <a:spcPct val="150000"/>
              </a:lnSpc>
              <a:spcBef>
                <a:spcPts val="0"/>
              </a:spcBef>
              <a:spcAft>
                <a:spcPts val="0"/>
              </a:spcAft>
              <a:buNone/>
            </a:pPr>
            <a:r>
              <a:t/>
            </a:r>
            <a:endParaRPr sz="1100">
              <a:latin typeface="Inter"/>
              <a:ea typeface="Inter"/>
              <a:cs typeface="Inter"/>
              <a:sym typeface="Inter"/>
            </a:endParaRPr>
          </a:p>
          <a:p>
            <a:pPr indent="-190500" lvl="0" marL="400050" rtl="0" algn="l">
              <a:lnSpc>
                <a:spcPct val="150000"/>
              </a:lnSpc>
              <a:spcBef>
                <a:spcPts val="0"/>
              </a:spcBef>
              <a:spcAft>
                <a:spcPts val="0"/>
              </a:spcAft>
              <a:buSzPts val="1200"/>
              <a:buFont typeface="Inter"/>
              <a:buChar char="➔"/>
            </a:pPr>
            <a:r>
              <a:rPr lang="en" sz="1200">
                <a:latin typeface="Inter"/>
                <a:ea typeface="Inter"/>
                <a:cs typeface="Inter"/>
                <a:sym typeface="Inter"/>
              </a:rPr>
              <a:t>X ( formly twitter )-</a:t>
            </a:r>
            <a:endParaRPr sz="12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Promoted tweets</a:t>
            </a:r>
            <a:endParaRPr sz="11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Promoted account</a:t>
            </a:r>
            <a:endParaRPr sz="1100">
              <a:latin typeface="Inter"/>
              <a:ea typeface="Inter"/>
              <a:cs typeface="Inter"/>
              <a:sym typeface="Inter"/>
            </a:endParaRPr>
          </a:p>
          <a:p>
            <a:pPr indent="-184150" lvl="1" marL="800100" rtl="0" algn="l">
              <a:lnSpc>
                <a:spcPct val="150000"/>
              </a:lnSpc>
              <a:spcBef>
                <a:spcPts val="0"/>
              </a:spcBef>
              <a:spcAft>
                <a:spcPts val="0"/>
              </a:spcAft>
              <a:buSzPts val="1100"/>
              <a:buFont typeface="Inter"/>
              <a:buChar char="◆"/>
            </a:pPr>
            <a:r>
              <a:rPr lang="en" sz="1100">
                <a:latin typeface="Inter"/>
                <a:ea typeface="Inter"/>
                <a:cs typeface="Inter"/>
                <a:sym typeface="Inter"/>
              </a:rPr>
              <a:t>Promoted trends</a:t>
            </a:r>
            <a:endParaRPr sz="1100">
              <a:latin typeface="Inter"/>
              <a:ea typeface="Inter"/>
              <a:cs typeface="Inter"/>
              <a:sym typeface="Inter"/>
            </a:endParaRPr>
          </a:p>
          <a:p>
            <a:pPr indent="0" lvl="0" marL="0" rtl="0" algn="l">
              <a:lnSpc>
                <a:spcPct val="150000"/>
              </a:lnSpc>
              <a:spcBef>
                <a:spcPts val="0"/>
              </a:spcBef>
              <a:spcAft>
                <a:spcPts val="0"/>
              </a:spcAft>
              <a:buNone/>
            </a:pPr>
            <a:r>
              <a:t/>
            </a:r>
            <a:endParaRPr sz="1100">
              <a:latin typeface="Inter"/>
              <a:ea typeface="Inter"/>
              <a:cs typeface="Inter"/>
              <a:sym typeface="Inter"/>
            </a:endParaRPr>
          </a:p>
        </p:txBody>
      </p:sp>
      <p:pic>
        <p:nvPicPr>
          <p:cNvPr id="110" name="Google Shape;110;p20"/>
          <p:cNvPicPr preferRelativeResize="0"/>
          <p:nvPr/>
        </p:nvPicPr>
        <p:blipFill rotWithShape="1">
          <a:blip r:embed="rId3">
            <a:alphaModFix/>
          </a:blip>
          <a:srcRect b="0" l="29166" r="29166" t="0"/>
          <a:stretch/>
        </p:blipFill>
        <p:spPr>
          <a:xfrm>
            <a:off x="5334000" y="0"/>
            <a:ext cx="3810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565650" y="635000"/>
            <a:ext cx="4445100" cy="8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Steps to run social media campaign</a:t>
            </a:r>
            <a:endParaRPr b="1" sz="2400">
              <a:solidFill>
                <a:srgbClr val="000000"/>
              </a:solidFill>
              <a:latin typeface="League Spartan"/>
              <a:ea typeface="League Spartan"/>
              <a:cs typeface="League Spartan"/>
              <a:sym typeface="League Spartan"/>
            </a:endParaRPr>
          </a:p>
        </p:txBody>
      </p:sp>
      <p:sp>
        <p:nvSpPr>
          <p:cNvPr id="116" name="Google Shape;116;p21"/>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7" name="Google Shape;117;p21"/>
          <p:cNvSpPr txBox="1"/>
          <p:nvPr/>
        </p:nvSpPr>
        <p:spPr>
          <a:xfrm>
            <a:off x="635000" y="1680725"/>
            <a:ext cx="4445100" cy="17409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None/>
            </a:pPr>
            <a:r>
              <a:rPr b="1" lang="en" sz="1950">
                <a:highlight>
                  <a:srgbClr val="FFFFFF"/>
                </a:highlight>
                <a:latin typeface="Roboto"/>
                <a:ea typeface="Roboto"/>
                <a:cs typeface="Roboto"/>
                <a:sym typeface="Roboto"/>
              </a:rPr>
              <a:t>Step 1: Define clear objectives</a:t>
            </a:r>
            <a:endParaRPr b="1" sz="1950">
              <a:highlight>
                <a:srgbClr val="FFFFFF"/>
              </a:highlight>
              <a:latin typeface="Roboto"/>
              <a:ea typeface="Roboto"/>
              <a:cs typeface="Roboto"/>
              <a:sym typeface="Roboto"/>
            </a:endParaRPr>
          </a:p>
          <a:p>
            <a:pPr indent="0" lvl="0" marL="0" rtl="0" algn="l">
              <a:lnSpc>
                <a:spcPct val="160000"/>
              </a:lnSpc>
              <a:spcBef>
                <a:spcPts val="1200"/>
              </a:spcBef>
              <a:spcAft>
                <a:spcPts val="2300"/>
              </a:spcAft>
              <a:buNone/>
            </a:pPr>
            <a:r>
              <a:rPr lang="en" sz="1100">
                <a:highlight>
                  <a:srgbClr val="FFFFFF"/>
                </a:highlight>
                <a:latin typeface="Roboto"/>
                <a:ea typeface="Roboto"/>
                <a:cs typeface="Roboto"/>
                <a:sym typeface="Roboto"/>
              </a:rPr>
              <a:t>Begin by defining your campaign's specific goals. Are you aiming to boost brand awareness, generate leads, drive website traffic or increase sales? Having clear objectives will guide your campaign strategy.</a:t>
            </a:r>
            <a:endParaRPr sz="1100">
              <a:latin typeface="Inter"/>
              <a:ea typeface="Inter"/>
              <a:cs typeface="Inter"/>
              <a:sym typeface="Inter"/>
            </a:endParaRPr>
          </a:p>
        </p:txBody>
      </p:sp>
      <p:pic>
        <p:nvPicPr>
          <p:cNvPr id="118" name="Google Shape;118;p21"/>
          <p:cNvPicPr preferRelativeResize="0"/>
          <p:nvPr/>
        </p:nvPicPr>
        <p:blipFill rotWithShape="1">
          <a:blip r:embed="rId3">
            <a:alphaModFix/>
          </a:blip>
          <a:srcRect b="0" l="0" r="25160" t="0"/>
          <a:stretch/>
        </p:blipFill>
        <p:spPr>
          <a:xfrm>
            <a:off x="5374725" y="0"/>
            <a:ext cx="38040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