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715000" cx="9144000"/>
  <p:notesSz cx="6858000" cy="9144000"/>
  <p:embeddedFontLst>
    <p:embeddedFont>
      <p:font typeface="Outfit"/>
      <p:regular r:id="rId21"/>
      <p:bold r:id="rId22"/>
    </p:embeddedFont>
    <p:embeddedFont>
      <p:font typeface="Outfit SemiBo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0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0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Outfit-bold.fntdata"/><Relationship Id="rId10" Type="http://schemas.openxmlformats.org/officeDocument/2006/relationships/slide" Target="slides/slide5.xml"/><Relationship Id="rId21" Type="http://schemas.openxmlformats.org/officeDocument/2006/relationships/font" Target="fonts/Outfit-regular.fntdata"/><Relationship Id="rId13" Type="http://schemas.openxmlformats.org/officeDocument/2006/relationships/slide" Target="slides/slide8.xml"/><Relationship Id="rId24" Type="http://schemas.openxmlformats.org/officeDocument/2006/relationships/font" Target="fonts/OutfitSemiBold-bold.fntdata"/><Relationship Id="rId12" Type="http://schemas.openxmlformats.org/officeDocument/2006/relationships/slide" Target="slides/slide7.xml"/><Relationship Id="rId23" Type="http://schemas.openxmlformats.org/officeDocument/2006/relationships/font" Target="fonts/OutfitSemiBo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SLIDES_API109188405_0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SLIDES_API10918840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bd40a41ef_0_48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bd40a41e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ebd40a41ef_0_56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ebd40a41e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ebd40a41ef_0_67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ebd40a41e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ebd40a41ef_0_30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ebd40a41e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SLIDES_API109188405_57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SLIDES_API109188405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ebd40a41ef_2_7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ebd40a41ef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SLIDES_API109188405_6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SLIDES_API10918840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SLIDES_API109188405_21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SLIDES_API109188405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SLIDES_API109188405_30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SLIDES_API109188405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SLIDES_API109188405_39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SLIDES_API109188405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SLIDES_API109188405_48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SLIDES_API109188405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ebd40a41ef_0_2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ebd40a41e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bd40a41ef_0_21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bd40a41e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ebd40a41ef_0_40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ebd40a41e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3460750" y="0"/>
            <a:ext cx="0" cy="1552200"/>
          </a:xfrm>
          <a:prstGeom prst="straightConnector1">
            <a:avLst/>
          </a:prstGeom>
          <a:noFill/>
          <a:ln cap="flat" cmpd="sng" w="6350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Google Shape;55;p13"/>
          <p:cNvSpPr/>
          <p:nvPr/>
        </p:nvSpPr>
        <p:spPr>
          <a:xfrm>
            <a:off x="3800100" y="1871667"/>
            <a:ext cx="4572000" cy="1234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st="19050">
              <a:srgbClr val="1A6746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Library Management System </a:t>
            </a:r>
            <a:endParaRPr sz="40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800100" y="3000056"/>
            <a:ext cx="45720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Utilizing React, Electron, Node.js, TypeScript, Firebase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0" l="25732" r="25732" t="0"/>
          <a:stretch/>
        </p:blipFill>
        <p:spPr>
          <a:xfrm>
            <a:off x="0" y="0"/>
            <a:ext cx="3429002" cy="571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/>
          <p:nvPr/>
        </p:nvSpPr>
        <p:spPr>
          <a:xfrm>
            <a:off x="0" y="0"/>
            <a:ext cx="381000" cy="57150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1" name="Google Shape;141;p22"/>
          <p:cNvCxnSpPr/>
          <p:nvPr/>
        </p:nvCxnSpPr>
        <p:spPr>
          <a:xfrm>
            <a:off x="412750" y="0"/>
            <a:ext cx="0" cy="1552200"/>
          </a:xfrm>
          <a:prstGeom prst="straightConnector1">
            <a:avLst/>
          </a:prstGeom>
          <a:noFill/>
          <a:ln cap="flat" cmpd="sng" w="6350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" name="Google Shape;142;p22"/>
          <p:cNvSpPr txBox="1"/>
          <p:nvPr/>
        </p:nvSpPr>
        <p:spPr>
          <a:xfrm>
            <a:off x="3756650" y="1040083"/>
            <a:ext cx="507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713" y="857096"/>
            <a:ext cx="7112563" cy="4000817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/>
          <p:nvPr/>
        </p:nvSpPr>
        <p:spPr>
          <a:xfrm>
            <a:off x="889000" y="0"/>
            <a:ext cx="507900" cy="5643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5</a:t>
            </a:r>
            <a:endParaRPr sz="20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1585925" y="71700"/>
            <a:ext cx="566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1A6746"/>
                </a:solidFill>
              </a:rPr>
              <a:t>Manage Users</a:t>
            </a:r>
            <a:endParaRPr b="1" sz="2000">
              <a:solidFill>
                <a:srgbClr val="1A674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/>
          <p:nvPr/>
        </p:nvSpPr>
        <p:spPr>
          <a:xfrm>
            <a:off x="0" y="0"/>
            <a:ext cx="381000" cy="57150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1" name="Google Shape;151;p23"/>
          <p:cNvCxnSpPr/>
          <p:nvPr/>
        </p:nvCxnSpPr>
        <p:spPr>
          <a:xfrm>
            <a:off x="412750" y="0"/>
            <a:ext cx="0" cy="1552200"/>
          </a:xfrm>
          <a:prstGeom prst="straightConnector1">
            <a:avLst/>
          </a:prstGeom>
          <a:noFill/>
          <a:ln cap="flat" cmpd="sng" w="6350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" name="Google Shape;152;p23"/>
          <p:cNvSpPr/>
          <p:nvPr/>
        </p:nvSpPr>
        <p:spPr>
          <a:xfrm>
            <a:off x="889000" y="0"/>
            <a:ext cx="507900" cy="5643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6</a:t>
            </a:r>
            <a:endParaRPr sz="20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53" name="Google Shape;153;p23"/>
          <p:cNvSpPr txBox="1"/>
          <p:nvPr/>
        </p:nvSpPr>
        <p:spPr>
          <a:xfrm>
            <a:off x="3756650" y="1040083"/>
            <a:ext cx="507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713" y="857096"/>
            <a:ext cx="7112563" cy="4000817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/>
          <p:nvPr/>
        </p:nvSpPr>
        <p:spPr>
          <a:xfrm>
            <a:off x="889000" y="0"/>
            <a:ext cx="507900" cy="5643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5</a:t>
            </a:r>
            <a:endParaRPr sz="20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56" name="Google Shape;156;p23"/>
          <p:cNvSpPr txBox="1"/>
          <p:nvPr/>
        </p:nvSpPr>
        <p:spPr>
          <a:xfrm>
            <a:off x="1585925" y="71700"/>
            <a:ext cx="566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1A6746"/>
                </a:solidFill>
              </a:rPr>
              <a:t>Issue Book</a:t>
            </a:r>
            <a:endParaRPr b="1" sz="2000">
              <a:solidFill>
                <a:srgbClr val="1A6746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/>
          <p:nvPr/>
        </p:nvSpPr>
        <p:spPr>
          <a:xfrm>
            <a:off x="0" y="0"/>
            <a:ext cx="381000" cy="57150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2" name="Google Shape;162;p24"/>
          <p:cNvCxnSpPr/>
          <p:nvPr/>
        </p:nvCxnSpPr>
        <p:spPr>
          <a:xfrm>
            <a:off x="412750" y="0"/>
            <a:ext cx="0" cy="1552200"/>
          </a:xfrm>
          <a:prstGeom prst="straightConnector1">
            <a:avLst/>
          </a:prstGeom>
          <a:noFill/>
          <a:ln cap="flat" cmpd="sng" w="6350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24"/>
          <p:cNvSpPr txBox="1"/>
          <p:nvPr/>
        </p:nvSpPr>
        <p:spPr>
          <a:xfrm>
            <a:off x="3756650" y="1040083"/>
            <a:ext cx="507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713" y="857096"/>
            <a:ext cx="7112563" cy="4000817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4"/>
          <p:cNvSpPr/>
          <p:nvPr/>
        </p:nvSpPr>
        <p:spPr>
          <a:xfrm>
            <a:off x="889000" y="0"/>
            <a:ext cx="507900" cy="5643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5</a:t>
            </a:r>
            <a:endParaRPr sz="20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66" name="Google Shape;166;p24"/>
          <p:cNvSpPr txBox="1"/>
          <p:nvPr/>
        </p:nvSpPr>
        <p:spPr>
          <a:xfrm>
            <a:off x="1585925" y="71700"/>
            <a:ext cx="566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1A6746"/>
                </a:solidFill>
              </a:rPr>
              <a:t>Return Book</a:t>
            </a:r>
            <a:endParaRPr b="1" sz="2000">
              <a:solidFill>
                <a:srgbClr val="1A674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/>
          <p:nvPr/>
        </p:nvSpPr>
        <p:spPr>
          <a:xfrm>
            <a:off x="0" y="0"/>
            <a:ext cx="381000" cy="57150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2" name="Google Shape;172;p25"/>
          <p:cNvCxnSpPr/>
          <p:nvPr/>
        </p:nvCxnSpPr>
        <p:spPr>
          <a:xfrm>
            <a:off x="3460750" y="0"/>
            <a:ext cx="0" cy="1552200"/>
          </a:xfrm>
          <a:prstGeom prst="straightConnector1">
            <a:avLst/>
          </a:prstGeom>
          <a:noFill/>
          <a:ln cap="flat" cmpd="sng" w="6350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Google Shape;173;p25"/>
          <p:cNvSpPr/>
          <p:nvPr/>
        </p:nvSpPr>
        <p:spPr>
          <a:xfrm>
            <a:off x="3937000" y="0"/>
            <a:ext cx="507900" cy="5643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6</a:t>
            </a:r>
            <a:endParaRPr sz="20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74" name="Google Shape;174;p25"/>
          <p:cNvSpPr/>
          <p:nvPr/>
        </p:nvSpPr>
        <p:spPr>
          <a:xfrm>
            <a:off x="3810000" y="1128889"/>
            <a:ext cx="50799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Future Enhancement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3756650" y="1940274"/>
            <a:ext cx="5079900" cy="18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➔"/>
            </a:pPr>
            <a:r>
              <a:rPr b="1" lang="en" sz="1300">
                <a:solidFill>
                  <a:schemeClr val="dk1"/>
                </a:solidFill>
              </a:rPr>
              <a:t>Develop a mobile application for users to access library services on-the-go.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➔"/>
            </a:pPr>
            <a:r>
              <a:rPr b="1" lang="en" sz="1300">
                <a:solidFill>
                  <a:schemeClr val="dk1"/>
                </a:solidFill>
              </a:rPr>
              <a:t>Enhancing it with more analytical tools for better track of resources.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➔"/>
            </a:pPr>
            <a:r>
              <a:rPr b="1" lang="en" sz="1300">
                <a:solidFill>
                  <a:schemeClr val="dk1"/>
                </a:solidFill>
              </a:rPr>
              <a:t>Building a Client side interface on desktop for Users.</a:t>
            </a:r>
            <a:endParaRPr b="1"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  <p:pic>
        <p:nvPicPr>
          <p:cNvPr id="176" name="Google Shape;176;p25"/>
          <p:cNvPicPr preferRelativeResize="0"/>
          <p:nvPr/>
        </p:nvPicPr>
        <p:blipFill rotWithShape="1">
          <a:blip r:embed="rId3">
            <a:alphaModFix/>
          </a:blip>
          <a:srcRect b="0" l="29194" r="29194" t="0"/>
          <a:stretch/>
        </p:blipFill>
        <p:spPr>
          <a:xfrm>
            <a:off x="381000" y="0"/>
            <a:ext cx="3048000" cy="571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/>
          <p:nvPr/>
        </p:nvSpPr>
        <p:spPr>
          <a:xfrm>
            <a:off x="0" y="0"/>
            <a:ext cx="381000" cy="57150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2" name="Google Shape;182;p26"/>
          <p:cNvCxnSpPr/>
          <p:nvPr/>
        </p:nvCxnSpPr>
        <p:spPr>
          <a:xfrm>
            <a:off x="3460750" y="0"/>
            <a:ext cx="0" cy="1552200"/>
          </a:xfrm>
          <a:prstGeom prst="straightConnector1">
            <a:avLst/>
          </a:prstGeom>
          <a:noFill/>
          <a:ln cap="flat" cmpd="sng" w="6350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26"/>
          <p:cNvSpPr/>
          <p:nvPr/>
        </p:nvSpPr>
        <p:spPr>
          <a:xfrm>
            <a:off x="3937000" y="0"/>
            <a:ext cx="507900" cy="5643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7</a:t>
            </a:r>
            <a:endParaRPr sz="20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84" name="Google Shape;184;p26"/>
          <p:cNvSpPr/>
          <p:nvPr/>
        </p:nvSpPr>
        <p:spPr>
          <a:xfrm>
            <a:off x="3810000" y="1128889"/>
            <a:ext cx="50799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Conclusion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85" name="Google Shape;185;p26"/>
          <p:cNvSpPr txBox="1"/>
          <p:nvPr/>
        </p:nvSpPr>
        <p:spPr>
          <a:xfrm>
            <a:off x="3756625" y="1850194"/>
            <a:ext cx="50799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➔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The Library Management System (LMS) significantly improves library operations by automating processes and enhancing user experience.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➔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Integration of advanced technologies like React, Node.js, TypeScript, and Firebase ensures efficiency, scalability, and security.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➔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Future enhancements will further streamline library management and provide additional value to users.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186" name="Google Shape;186;p26"/>
          <p:cNvPicPr preferRelativeResize="0"/>
          <p:nvPr/>
        </p:nvPicPr>
        <p:blipFill rotWithShape="1">
          <a:blip r:embed="rId3">
            <a:alphaModFix/>
          </a:blip>
          <a:srcRect b="0" l="23852" r="23852" t="0"/>
          <a:stretch/>
        </p:blipFill>
        <p:spPr>
          <a:xfrm>
            <a:off x="381000" y="0"/>
            <a:ext cx="3048000" cy="571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/>
          <p:nvPr/>
        </p:nvSpPr>
        <p:spPr>
          <a:xfrm>
            <a:off x="0" y="0"/>
            <a:ext cx="381000" cy="57150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2" name="Google Shape;192;p27"/>
          <p:cNvCxnSpPr/>
          <p:nvPr/>
        </p:nvCxnSpPr>
        <p:spPr>
          <a:xfrm>
            <a:off x="412750" y="0"/>
            <a:ext cx="0" cy="1552200"/>
          </a:xfrm>
          <a:prstGeom prst="straightConnector1">
            <a:avLst/>
          </a:prstGeom>
          <a:noFill/>
          <a:ln cap="flat" cmpd="sng" w="6350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Google Shape;193;p27"/>
          <p:cNvSpPr/>
          <p:nvPr/>
        </p:nvSpPr>
        <p:spPr>
          <a:xfrm>
            <a:off x="1459500" y="1708200"/>
            <a:ext cx="6225000" cy="11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Thank You</a:t>
            </a:r>
            <a:endParaRPr sz="8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0"/>
            <a:ext cx="381000" cy="57150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1143000" y="564444"/>
            <a:ext cx="5271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Table of Contents</a:t>
            </a:r>
            <a:endParaRPr sz="35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1684875" y="1602325"/>
            <a:ext cx="5805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Introduction</a:t>
            </a:r>
            <a:endParaRPr sz="1800" u="sng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Problem Statement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Solution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Technologies Used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Key Features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Future Enhancement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Conclusion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65" name="Google Shape;65;p14"/>
          <p:cNvCxnSpPr/>
          <p:nvPr/>
        </p:nvCxnSpPr>
        <p:spPr>
          <a:xfrm>
            <a:off x="412750" y="0"/>
            <a:ext cx="0" cy="1552200"/>
          </a:xfrm>
          <a:prstGeom prst="straightConnector1">
            <a:avLst/>
          </a:prstGeom>
          <a:noFill/>
          <a:ln cap="flat" cmpd="sng" w="6350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0" y="0"/>
            <a:ext cx="381000" cy="57150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" name="Google Shape;71;p15"/>
          <p:cNvCxnSpPr/>
          <p:nvPr/>
        </p:nvCxnSpPr>
        <p:spPr>
          <a:xfrm>
            <a:off x="3460750" y="0"/>
            <a:ext cx="0" cy="1552200"/>
          </a:xfrm>
          <a:prstGeom prst="straightConnector1">
            <a:avLst/>
          </a:prstGeom>
          <a:noFill/>
          <a:ln cap="flat" cmpd="sng" w="6350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5"/>
          <p:cNvSpPr/>
          <p:nvPr/>
        </p:nvSpPr>
        <p:spPr>
          <a:xfrm>
            <a:off x="3937000" y="0"/>
            <a:ext cx="507900" cy="5643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1</a:t>
            </a:r>
            <a:endParaRPr sz="20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3819900" y="1139889"/>
            <a:ext cx="50799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Introduction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3746500" y="1961444"/>
            <a:ext cx="50799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The Library Management System (LMS) is an automated solution that automates all library functions, from book issuance to returns.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Provides an intuitive platform for managing library resources.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A system which ensures accurate and timely data.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Streamlines enhanced Book and User management.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b="0" l="5548" r="5539" t="0"/>
          <a:stretch/>
        </p:blipFill>
        <p:spPr>
          <a:xfrm>
            <a:off x="381000" y="0"/>
            <a:ext cx="3048001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0"/>
            <a:ext cx="381000" cy="57150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3460750" y="0"/>
            <a:ext cx="0" cy="1552200"/>
          </a:xfrm>
          <a:prstGeom prst="straightConnector1">
            <a:avLst/>
          </a:prstGeom>
          <a:noFill/>
          <a:ln cap="flat" cmpd="sng" w="6350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16"/>
          <p:cNvSpPr/>
          <p:nvPr/>
        </p:nvSpPr>
        <p:spPr>
          <a:xfrm>
            <a:off x="3937000" y="0"/>
            <a:ext cx="507900" cy="5643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2</a:t>
            </a:r>
            <a:endParaRPr sz="20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3810000" y="1128889"/>
            <a:ext cx="50799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Problem Statement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3746500" y="1951528"/>
            <a:ext cx="50799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Manual library management systems are often inefficient and prone to errors.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There is a need for a digital solution to handle the increasing volume of users and books.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Current systems lack real-time data updates and user-friendly interfaces.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b="0" l="30246" r="30246" t="0"/>
          <a:stretch/>
        </p:blipFill>
        <p:spPr>
          <a:xfrm>
            <a:off x="381000" y="0"/>
            <a:ext cx="3048003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0" y="0"/>
            <a:ext cx="381000" cy="57150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1" name="Google Shape;91;p17"/>
          <p:cNvCxnSpPr/>
          <p:nvPr/>
        </p:nvCxnSpPr>
        <p:spPr>
          <a:xfrm>
            <a:off x="3460750" y="0"/>
            <a:ext cx="0" cy="1552200"/>
          </a:xfrm>
          <a:prstGeom prst="straightConnector1">
            <a:avLst/>
          </a:prstGeom>
          <a:noFill/>
          <a:ln cap="flat" cmpd="sng" w="6350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7"/>
          <p:cNvSpPr/>
          <p:nvPr/>
        </p:nvSpPr>
        <p:spPr>
          <a:xfrm>
            <a:off x="3937000" y="0"/>
            <a:ext cx="507900" cy="5643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3</a:t>
            </a:r>
            <a:endParaRPr sz="20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3810000" y="1128889"/>
            <a:ext cx="50799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Solution 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3756650" y="1940278"/>
            <a:ext cx="50799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A digital platform designed to improve library operations.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Integrates advanced technologies to provide real-time data updates.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Enhances user experience with intuitive interfaces and efficient processes.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Ensures accurate tracking and updating of book inventories and user activities.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 rotWithShape="1">
          <a:blip r:embed="rId3">
            <a:alphaModFix/>
          </a:blip>
          <a:srcRect b="0" l="32220" r="32224" t="0"/>
          <a:stretch/>
        </p:blipFill>
        <p:spPr>
          <a:xfrm>
            <a:off x="381000" y="0"/>
            <a:ext cx="3047999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/>
          <p:nvPr/>
        </p:nvSpPr>
        <p:spPr>
          <a:xfrm>
            <a:off x="0" y="0"/>
            <a:ext cx="381000" cy="57150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" name="Google Shape;101;p18"/>
          <p:cNvCxnSpPr/>
          <p:nvPr/>
        </p:nvCxnSpPr>
        <p:spPr>
          <a:xfrm>
            <a:off x="3460750" y="0"/>
            <a:ext cx="0" cy="1552200"/>
          </a:xfrm>
          <a:prstGeom prst="straightConnector1">
            <a:avLst/>
          </a:prstGeom>
          <a:noFill/>
          <a:ln cap="flat" cmpd="sng" w="6350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18"/>
          <p:cNvSpPr/>
          <p:nvPr/>
        </p:nvSpPr>
        <p:spPr>
          <a:xfrm>
            <a:off x="3937000" y="0"/>
            <a:ext cx="507900" cy="5643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4</a:t>
            </a:r>
            <a:endParaRPr sz="20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3810000" y="1128889"/>
            <a:ext cx="50799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Technologies Used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3746500" y="1929028"/>
            <a:ext cx="50799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➔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Frontend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◆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React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◆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Material UI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➔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Backend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◆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Node Js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➔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DataBase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◆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Firebase Firestore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 rotWithShape="1">
          <a:blip r:embed="rId3">
            <a:alphaModFix/>
          </a:blip>
          <a:srcRect b="0" l="30000" r="30000" t="0"/>
          <a:stretch/>
        </p:blipFill>
        <p:spPr>
          <a:xfrm>
            <a:off x="381000" y="0"/>
            <a:ext cx="3048000" cy="571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/>
          <p:nvPr/>
        </p:nvSpPr>
        <p:spPr>
          <a:xfrm>
            <a:off x="0" y="0"/>
            <a:ext cx="381000" cy="57150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1" name="Google Shape;111;p19"/>
          <p:cNvCxnSpPr/>
          <p:nvPr/>
        </p:nvCxnSpPr>
        <p:spPr>
          <a:xfrm>
            <a:off x="3460750" y="0"/>
            <a:ext cx="0" cy="1552200"/>
          </a:xfrm>
          <a:prstGeom prst="straightConnector1">
            <a:avLst/>
          </a:prstGeom>
          <a:noFill/>
          <a:ln cap="flat" cmpd="sng" w="6350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19"/>
          <p:cNvSpPr/>
          <p:nvPr/>
        </p:nvSpPr>
        <p:spPr>
          <a:xfrm>
            <a:off x="3937000" y="0"/>
            <a:ext cx="507900" cy="5643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5</a:t>
            </a:r>
            <a:endParaRPr sz="20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4408058" y="1139925"/>
            <a:ext cx="43593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Key Features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4362275" y="1951310"/>
            <a:ext cx="43593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➔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Dashboard</a:t>
            </a:r>
            <a:endParaRPr sz="12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➔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User Management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➔"/>
            </a:pPr>
            <a:r>
              <a:rPr lang="en" sz="12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Book Management</a:t>
            </a:r>
            <a:endParaRPr sz="12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utfit"/>
              <a:buChar char="➔"/>
            </a:pPr>
            <a:r>
              <a:rPr lang="en" sz="12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Issue Books</a:t>
            </a:r>
            <a:endParaRPr sz="12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utfit"/>
              <a:buChar char="➔"/>
            </a:pPr>
            <a:r>
              <a:rPr lang="en" sz="12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View Issued Books</a:t>
            </a:r>
            <a:endParaRPr sz="12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utfit"/>
              <a:buChar char="➔"/>
            </a:pPr>
            <a:r>
              <a:rPr lang="en" sz="12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Return Books</a:t>
            </a:r>
            <a:endParaRPr sz="12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 rotWithShape="1">
          <a:blip r:embed="rId3">
            <a:alphaModFix/>
          </a:blip>
          <a:srcRect b="0" l="5855" r="6355" t="0"/>
          <a:stretch/>
        </p:blipFill>
        <p:spPr>
          <a:xfrm>
            <a:off x="381000" y="0"/>
            <a:ext cx="3567750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>
          <a:xfrm>
            <a:off x="0" y="0"/>
            <a:ext cx="381000" cy="57150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1" name="Google Shape;121;p20"/>
          <p:cNvCxnSpPr/>
          <p:nvPr/>
        </p:nvCxnSpPr>
        <p:spPr>
          <a:xfrm>
            <a:off x="412750" y="0"/>
            <a:ext cx="0" cy="1552200"/>
          </a:xfrm>
          <a:prstGeom prst="straightConnector1">
            <a:avLst/>
          </a:prstGeom>
          <a:noFill/>
          <a:ln cap="flat" cmpd="sng" w="6350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20"/>
          <p:cNvSpPr/>
          <p:nvPr/>
        </p:nvSpPr>
        <p:spPr>
          <a:xfrm>
            <a:off x="889000" y="0"/>
            <a:ext cx="507900" cy="5643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5</a:t>
            </a:r>
            <a:endParaRPr sz="20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3756650" y="1040083"/>
            <a:ext cx="507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713" y="857096"/>
            <a:ext cx="7112563" cy="4000817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/>
        </p:nvSpPr>
        <p:spPr>
          <a:xfrm>
            <a:off x="1585925" y="71700"/>
            <a:ext cx="566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1A6746"/>
                </a:solidFill>
              </a:rPr>
              <a:t>DashBoard</a:t>
            </a:r>
            <a:endParaRPr b="1" sz="2000">
              <a:solidFill>
                <a:srgbClr val="1A674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/>
          <p:nvPr/>
        </p:nvSpPr>
        <p:spPr>
          <a:xfrm>
            <a:off x="0" y="0"/>
            <a:ext cx="381000" cy="57150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1" name="Google Shape;131;p21"/>
          <p:cNvCxnSpPr/>
          <p:nvPr/>
        </p:nvCxnSpPr>
        <p:spPr>
          <a:xfrm>
            <a:off x="412750" y="0"/>
            <a:ext cx="0" cy="1552200"/>
          </a:xfrm>
          <a:prstGeom prst="straightConnector1">
            <a:avLst/>
          </a:prstGeom>
          <a:noFill/>
          <a:ln cap="flat" cmpd="sng" w="6350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21"/>
          <p:cNvSpPr txBox="1"/>
          <p:nvPr/>
        </p:nvSpPr>
        <p:spPr>
          <a:xfrm>
            <a:off x="3756650" y="1040083"/>
            <a:ext cx="507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713" y="857096"/>
            <a:ext cx="7112563" cy="4000817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/>
          <p:nvPr/>
        </p:nvSpPr>
        <p:spPr>
          <a:xfrm>
            <a:off x="889000" y="0"/>
            <a:ext cx="507900" cy="5643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5</a:t>
            </a:r>
            <a:endParaRPr sz="20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1585925" y="71700"/>
            <a:ext cx="566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1A6746"/>
                </a:solidFill>
              </a:rPr>
              <a:t>Manage Books</a:t>
            </a:r>
            <a:endParaRPr b="1" sz="2000">
              <a:solidFill>
                <a:srgbClr val="1A674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