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80" r:id="rId5"/>
    <p:sldId id="278" r:id="rId6"/>
    <p:sldId id="281" r:id="rId7"/>
    <p:sldId id="276" r:id="rId8"/>
    <p:sldId id="259" r:id="rId9"/>
    <p:sldId id="262" r:id="rId10"/>
    <p:sldId id="263" r:id="rId11"/>
    <p:sldId id="264" r:id="rId12"/>
    <p:sldId id="265" r:id="rId13"/>
    <p:sldId id="279"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BERT VS CYBERBULLYING:CREATING A SAFER DIGITAL SPACE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528567774"/>
              </p:ext>
            </p:extLst>
          </p:nvPr>
        </p:nvGraphicFramePr>
        <p:xfrm>
          <a:off x="766100" y="2513340"/>
          <a:ext cx="5358857" cy="3718620"/>
        </p:xfrm>
        <a:graphic>
          <a:graphicData uri="http://schemas.openxmlformats.org/drawingml/2006/table">
            <a:tbl>
              <a:tblPr firstRow="1" bandRow="1">
                <a:noFill/>
              </a:tblPr>
              <a:tblGrid>
                <a:gridCol w="1737062">
                  <a:extLst>
                    <a:ext uri="{9D8B030D-6E8A-4147-A177-3AD203B41FA5}">
                      <a16:colId xmlns:a16="http://schemas.microsoft.com/office/drawing/2014/main" val="20000"/>
                    </a:ext>
                  </a:extLst>
                </a:gridCol>
                <a:gridCol w="3621795">
                  <a:extLst>
                    <a:ext uri="{9D8B030D-6E8A-4147-A177-3AD203B41FA5}">
                      <a16:colId xmlns:a16="http://schemas.microsoft.com/office/drawing/2014/main" val="20001"/>
                    </a:ext>
                  </a:extLst>
                </a:gridCol>
              </a:tblGrid>
              <a:tr h="204399">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056038">
                <a:tc>
                  <a:txBody>
                    <a:bodyPr/>
                    <a:lstStyle/>
                    <a:p>
                      <a:pPr marL="0" marR="0" lvl="0" indent="0" algn="ctr" rtl="0">
                        <a:spcBef>
                          <a:spcPts val="0"/>
                        </a:spcBef>
                        <a:spcAft>
                          <a:spcPts val="0"/>
                        </a:spcAft>
                        <a:buFont typeface="+mj-lt"/>
                        <a:buNone/>
                      </a:pPr>
                      <a:r>
                        <a:rPr lang="en-US" sz="1600" u="none" strike="noStrike" cap="none" dirty="0"/>
                        <a:t>20211CAI0005</a:t>
                      </a:r>
                    </a:p>
                    <a:p>
                      <a:pPr marL="0" marR="0" lvl="0" indent="0" algn="ctr" rtl="0">
                        <a:spcBef>
                          <a:spcPts val="0"/>
                        </a:spcBef>
                        <a:spcAft>
                          <a:spcPts val="0"/>
                        </a:spcAft>
                        <a:buFont typeface="+mj-lt"/>
                        <a:buNone/>
                      </a:pPr>
                      <a:r>
                        <a:rPr lang="en-US" sz="1600" u="none" strike="noStrike" cap="none" dirty="0"/>
                        <a:t>20211CAI0138</a:t>
                      </a:r>
                    </a:p>
                    <a:p>
                      <a:pPr marL="0" marR="0" lvl="0" indent="0" algn="ctr" rtl="0">
                        <a:spcBef>
                          <a:spcPts val="0"/>
                        </a:spcBef>
                        <a:spcAft>
                          <a:spcPts val="0"/>
                        </a:spcAft>
                        <a:buFont typeface="+mj-lt"/>
                        <a:buNone/>
                      </a:pPr>
                      <a:r>
                        <a:rPr lang="en-US" sz="1600" u="none" strike="noStrike" cap="none" dirty="0"/>
                        <a:t>20211CAI0137</a:t>
                      </a:r>
                    </a:p>
                    <a:p>
                      <a:pPr marL="0" marR="0" lvl="0" indent="0" algn="ctr" rtl="0">
                        <a:spcBef>
                          <a:spcPts val="0"/>
                        </a:spcBef>
                        <a:spcAft>
                          <a:spcPts val="0"/>
                        </a:spcAft>
                        <a:buFont typeface="+mj-lt"/>
                        <a:buNone/>
                      </a:pPr>
                      <a:r>
                        <a:rPr lang="en-US" sz="1600" u="none" strike="noStrike" cap="none" dirty="0"/>
                        <a:t>20211CAI0132</a:t>
                      </a:r>
                    </a:p>
                    <a:p>
                      <a:pPr marL="0" marR="0" lvl="0" indent="0" algn="ctr" rtl="0">
                        <a:spcBef>
                          <a:spcPts val="0"/>
                        </a:spcBef>
                        <a:spcAft>
                          <a:spcPts val="0"/>
                        </a:spcAft>
                        <a:buFont typeface="+mj-lt"/>
                        <a:buNone/>
                      </a:pPr>
                      <a:r>
                        <a:rPr lang="en-US" sz="1600" u="none" strike="noStrike" cap="none" dirty="0"/>
                        <a:t>20211CAI0003</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endParaRPr lang="en-US" dirty="0">
                        <a:latin typeface="Bookman Old Style" panose="02050604050505020204" pitchFamily="18" charset="0"/>
                      </a:endParaRPr>
                    </a:p>
                    <a:p>
                      <a:r>
                        <a:rPr lang="en-US" dirty="0">
                          <a:latin typeface="Bookman Old Style" panose="02050604050505020204" pitchFamily="18" charset="0"/>
                        </a:rPr>
                        <a:t>          </a:t>
                      </a:r>
                      <a:r>
                        <a:rPr lang="en-US" sz="1600" dirty="0">
                          <a:latin typeface="Bookman Old Style" panose="02050604050505020204" pitchFamily="18" charset="0"/>
                        </a:rPr>
                        <a:t>DARSHAN M K</a:t>
                      </a:r>
                    </a:p>
                    <a:p>
                      <a:r>
                        <a:rPr lang="en-US" sz="1600" dirty="0">
                          <a:latin typeface="Bookman Old Style" panose="02050604050505020204" pitchFamily="18" charset="0"/>
                        </a:rPr>
                        <a:t>           KUSUMA K N</a:t>
                      </a:r>
                    </a:p>
                    <a:p>
                      <a:r>
                        <a:rPr lang="en-US" sz="1600" dirty="0">
                          <a:latin typeface="Bookman Old Style" panose="02050604050505020204" pitchFamily="18" charset="0"/>
                        </a:rPr>
                        <a:t>           RACHITA S</a:t>
                      </a:r>
                    </a:p>
                    <a:p>
                      <a:r>
                        <a:rPr lang="en-US" sz="1600" dirty="0">
                          <a:latin typeface="Bookman Old Style" panose="02050604050505020204" pitchFamily="18" charset="0"/>
                        </a:rPr>
                        <a:t>           LIPIKA DEVAIAH</a:t>
                      </a:r>
                    </a:p>
                    <a:p>
                      <a:r>
                        <a:rPr lang="en-US" sz="1600" dirty="0">
                          <a:latin typeface="Bookman Old Style" panose="02050604050505020204" pitchFamily="18" charset="0"/>
                        </a:rPr>
                        <a:t>           ANAIZA KHAN</a:t>
                      </a:r>
                      <a:endParaRPr lang="en-IN" sz="1600" dirty="0">
                        <a:latin typeface="Bookman Old Style" panose="02050604050505020204" pitchFamily="18" charset="0"/>
                      </a:endParaRPr>
                    </a:p>
                    <a:p>
                      <a:pPr algn="l"/>
                      <a:r>
                        <a:rPr lang="en-IN" dirty="0">
                          <a:latin typeface="Bookman Old Style" panose="02050604050505020204" pitchFamily="18" charset="0"/>
                        </a:rPr>
                        <a:t>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439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439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439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439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algn="ctr">
              <a:buClr>
                <a:srgbClr val="17365D"/>
              </a:buClr>
              <a:buSzPts val="2000"/>
            </a:pPr>
            <a:r>
              <a:rPr lang="en-IN" sz="1800" b="1" dirty="0">
                <a:latin typeface="Cambria" panose="02040503050406030204" pitchFamily="18" charset="0"/>
                <a:ea typeface="Cambria" panose="02040503050406030204" pitchFamily="18" charset="0"/>
              </a:rPr>
              <a:t>Mr. John Bennet</a:t>
            </a:r>
          </a:p>
          <a:p>
            <a:pPr marL="0" marR="0" lvl="0" indent="0" algn="ctr" rtl="0">
              <a:spcBef>
                <a:spcPts val="0"/>
              </a:spcBef>
              <a:spcAft>
                <a:spcPts val="0"/>
              </a:spcAft>
              <a:buClr>
                <a:srgbClr val="17365D"/>
              </a:buClr>
              <a:buSzPts val="2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ABDUL KHADAR 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50000"/>
              </a:lnSpc>
              <a:spcBef>
                <a:spcPts val="1200"/>
              </a:spcBef>
            </a:pPr>
            <a:r>
              <a:rPr lang="en-US" sz="2000" dirty="0">
                <a:effectLst/>
                <a:latin typeface="Times New Roman" panose="02020603050405020304" pitchFamily="18" charset="0"/>
                <a:ea typeface="Times New Roman" panose="02020603050405020304" pitchFamily="18" charset="0"/>
              </a:rPr>
              <a:t>Improved Accuracy of Detection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dirty="0">
                <a:effectLst/>
                <a:latin typeface="Times New Roman" panose="02020603050405020304" pitchFamily="18" charset="0"/>
                <a:ea typeface="Times New Roman" panose="02020603050405020304" pitchFamily="18" charset="0"/>
              </a:rPr>
              <a:t>Real-Time Intervention and Mitigation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dirty="0">
                <a:effectLst/>
                <a:latin typeface="Times New Roman" panose="02020603050405020304" pitchFamily="18" charset="0"/>
                <a:ea typeface="Times New Roman" panose="02020603050405020304" pitchFamily="18" charset="0"/>
              </a:rPr>
              <a:t>Positive Behavioral Change</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dirty="0">
                <a:effectLst/>
                <a:latin typeface="Times New Roman" panose="02020603050405020304" pitchFamily="18" charset="0"/>
                <a:ea typeface="Times New Roman" panose="02020603050405020304" pitchFamily="18" charset="0"/>
              </a:rPr>
              <a:t>Scalable and Cross-Platform Application: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r>
              <a:rPr lang="en-US" sz="2000" dirty="0">
                <a:effectLst/>
                <a:latin typeface="Times New Roman" panose="02020603050405020304" pitchFamily="18" charset="0"/>
                <a:ea typeface="Times New Roman" panose="02020603050405020304" pitchFamily="18" charset="0"/>
              </a:rPr>
              <a:t>Increased Awareness and Education about Cyberbullying</a:t>
            </a:r>
            <a:endParaRPr lang="en-IN" sz="2000" dirty="0">
              <a:effectLst/>
              <a:latin typeface="Times New Roman" panose="02020603050405020304" pitchFamily="18" charset="0"/>
              <a:ea typeface="Times New Roman" panose="02020603050405020304" pitchFamily="18" charset="0"/>
            </a:endParaRPr>
          </a:p>
          <a:p>
            <a:pPr algn="just">
              <a:lnSpc>
                <a:spcPct val="150000"/>
              </a:lnSpc>
              <a:spcBef>
                <a:spcPts val="1200"/>
              </a:spcBef>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342900" marR="6350" lvl="0" indent="-342900" algn="just">
              <a:lnSpc>
                <a:spcPct val="150000"/>
              </a:lnSpc>
              <a:spcBef>
                <a:spcPts val="120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This project is a powerful initiative aimed at dealing with the rising problem of cyberbullying in the modern digital world. With a holistic approach that focuses on awareness, education, and empowerment, the program creates a safer and more respectful online environment for all users, especially young people.</a:t>
            </a:r>
            <a:endParaRPr lang="en-IN" sz="2000" dirty="0">
              <a:effectLst/>
              <a:latin typeface="Times New Roman" panose="02020603050405020304" pitchFamily="18" charset="0"/>
              <a:ea typeface="Times New Roman" panose="02020603050405020304" pitchFamily="18" charset="0"/>
            </a:endParaRPr>
          </a:p>
          <a:p>
            <a:pPr marL="342900" marR="6350" lvl="0" indent="-342900" algn="just">
              <a:lnSpc>
                <a:spcPct val="150000"/>
              </a:lnSpc>
              <a:spcBef>
                <a:spcPts val="120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As technology continues to evolve, so too must the systems designed to protect users. The Billy-Buddy system is a step in the right direction, offering a model for how AI and machine learning can be used to foster a more empathetic and inclusive digital world. Moving forward, continuous updates and adaptations will ensure that the system remains effective in addressing new forms of online abuse, keeping pace with the ever-changing landscape of digital communication.</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495300" indent="-342900">
              <a:spcBef>
                <a:spcPts val="0"/>
              </a:spcBef>
            </a:pPr>
            <a:endParaRPr lang="en-US" sz="2400" dirty="0">
              <a:latin typeface="Arial" panose="020B0604020202020204" pitchFamily="34" charset="0"/>
              <a:ea typeface="Cambria" panose="02040503050406030204" pitchFamily="18" charset="0"/>
              <a:cs typeface="Arial" panose="020B0604020202020204" pitchFamily="34" charset="0"/>
            </a:endParaRPr>
          </a:p>
          <a:p>
            <a:endParaRPr lang="en-GB" dirty="0"/>
          </a:p>
        </p:txBody>
      </p:sp>
      <p:sp>
        <p:nvSpPr>
          <p:cNvPr id="5" name="TextBox 4">
            <a:extLst>
              <a:ext uri="{FF2B5EF4-FFF2-40B4-BE49-F238E27FC236}">
                <a16:creationId xmlns:a16="http://schemas.microsoft.com/office/drawing/2014/main" id="{117B50E0-9D75-92A1-FA08-677F9F13D350}"/>
              </a:ext>
            </a:extLst>
          </p:cNvPr>
          <p:cNvSpPr txBox="1"/>
          <p:nvPr/>
        </p:nvSpPr>
        <p:spPr>
          <a:xfrm>
            <a:off x="711200" y="1347537"/>
            <a:ext cx="10916118" cy="4613058"/>
          </a:xfrm>
          <a:prstGeom prst="rect">
            <a:avLst/>
          </a:prstGeom>
          <a:noFill/>
        </p:spPr>
        <p:txBody>
          <a:bodyPr wrap="square">
            <a:spAutoFit/>
          </a:bodyPr>
          <a:lstStyle/>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[1] </a:t>
            </a:r>
            <a:r>
              <a:rPr lang="en-US" sz="1800" spc="-25" dirty="0">
                <a:effectLst/>
                <a:latin typeface="Times New Roman" panose="02020603050405020304" pitchFamily="18" charset="0"/>
                <a:ea typeface="Times New Roman" panose="02020603050405020304" pitchFamily="18" charset="0"/>
              </a:rPr>
              <a:t>Manna, A., Al-</a:t>
            </a:r>
            <a:r>
              <a:rPr lang="en-US" sz="1800" spc="-25" dirty="0" err="1">
                <a:effectLst/>
                <a:latin typeface="Times New Roman" panose="02020603050405020304" pitchFamily="18" charset="0"/>
                <a:ea typeface="Times New Roman" panose="02020603050405020304" pitchFamily="18" charset="0"/>
              </a:rPr>
              <a:t>Fayoumi</a:t>
            </a:r>
            <a:r>
              <a:rPr lang="en-US" sz="1800" spc="-25" dirty="0">
                <a:effectLst/>
                <a:latin typeface="Times New Roman" panose="02020603050405020304" pitchFamily="18" charset="0"/>
                <a:ea typeface="Times New Roman" panose="02020603050405020304" pitchFamily="18" charset="0"/>
              </a:rPr>
              <a:t>, M., &amp; Al-</a:t>
            </a:r>
            <a:r>
              <a:rPr lang="en-US" sz="1800" spc="-25" dirty="0" err="1">
                <a:effectLst/>
                <a:latin typeface="Times New Roman" panose="02020603050405020304" pitchFamily="18" charset="0"/>
                <a:ea typeface="Times New Roman" panose="02020603050405020304" pitchFamily="18" charset="0"/>
              </a:rPr>
              <a:t>Fawa’reh</a:t>
            </a:r>
            <a:r>
              <a:rPr lang="en-US" sz="1800" spc="-25" dirty="0">
                <a:effectLst/>
                <a:latin typeface="Times New Roman" panose="02020603050405020304" pitchFamily="18" charset="0"/>
                <a:ea typeface="Times New Roman" panose="02020603050405020304" pitchFamily="18" charset="0"/>
              </a:rPr>
              <a:t>, M. (2024). Detecting text-based cybercrimes using BERT. </a:t>
            </a:r>
            <a:r>
              <a:rPr lang="en-US" sz="1800" i="1" spc="-25" dirty="0">
                <a:effectLst/>
                <a:latin typeface="Times New Roman" panose="02020603050405020304" pitchFamily="18" charset="0"/>
                <a:ea typeface="Times New Roman" panose="02020603050405020304" pitchFamily="18" charset="0"/>
              </a:rPr>
              <a:t>2024 International Jordanian Cybersecurity Conference (IJCC)</a:t>
            </a:r>
            <a:r>
              <a:rPr lang="en-US" sz="1800" spc="-25" dirty="0">
                <a:effectLst/>
                <a:latin typeface="Times New Roman" panose="02020603050405020304" pitchFamily="18" charset="0"/>
                <a:ea typeface="Times New Roman" panose="02020603050405020304" pitchFamily="18" charset="0"/>
              </a:rPr>
              <a:t>. IEEE. https://doi.org/10.1109/IJCC64742.2024.10847273</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Smith, P. K., Mahdavi, J., Carvalho, M., &amp; Tippett, N. (2008). Cyberbullying: Its nature and impact in secondary school pupils. Journal of Child Psychology and Psychiatry, 49(4), </a:t>
            </a:r>
            <a:r>
              <a:rPr lang="en-US" sz="1800" spc="-10" dirty="0">
                <a:effectLst/>
                <a:latin typeface="Times New Roman" panose="02020603050405020304" pitchFamily="18" charset="0"/>
                <a:ea typeface="Times New Roman" panose="02020603050405020304" pitchFamily="18" charset="0"/>
              </a:rPr>
              <a:t>376-385</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4646295" algn="l"/>
              </a:tabLst>
            </a:pPr>
            <a:r>
              <a:rPr lang="en-US" sz="1800" dirty="0">
                <a:solidFill>
                  <a:srgbClr val="000000"/>
                </a:solidFill>
                <a:effectLst/>
                <a:latin typeface="Times New Roman" panose="02020603050405020304" pitchFamily="18" charset="0"/>
                <a:ea typeface="Times New Roman" panose="02020603050405020304" pitchFamily="18" charset="0"/>
              </a:rPr>
              <a:t>[3]</a:t>
            </a:r>
            <a:r>
              <a:rPr lang="en-US" sz="1800" spc="-25" dirty="0">
                <a:effectLst/>
                <a:latin typeface="Times New Roman" panose="02020603050405020304" pitchFamily="18" charset="0"/>
                <a:ea typeface="Times New Roman" panose="02020603050405020304" pitchFamily="18" charset="0"/>
              </a:rPr>
              <a:t> </a:t>
            </a:r>
            <a:r>
              <a:rPr lang="en-US" sz="1800" spc="-25" dirty="0" err="1">
                <a:effectLst/>
                <a:latin typeface="Times New Roman" panose="02020603050405020304" pitchFamily="18" charset="0"/>
                <a:ea typeface="Times New Roman" panose="02020603050405020304" pitchFamily="18" charset="0"/>
              </a:rPr>
              <a:t>Karteris</a:t>
            </a:r>
            <a:r>
              <a:rPr lang="en-US" sz="1800" spc="-25" dirty="0">
                <a:effectLst/>
                <a:latin typeface="Times New Roman" panose="02020603050405020304" pitchFamily="18" charset="0"/>
                <a:ea typeface="Times New Roman" panose="02020603050405020304" pitchFamily="18" charset="0"/>
              </a:rPr>
              <a:t>, A., </a:t>
            </a:r>
            <a:r>
              <a:rPr lang="en-US" sz="1800" spc="-25" dirty="0" err="1">
                <a:effectLst/>
                <a:latin typeface="Times New Roman" panose="02020603050405020304" pitchFamily="18" charset="0"/>
                <a:ea typeface="Times New Roman" panose="02020603050405020304" pitchFamily="18" charset="0"/>
              </a:rPr>
              <a:t>Tzanos</a:t>
            </a:r>
            <a:r>
              <a:rPr lang="en-US" sz="1800" spc="-25" dirty="0">
                <a:effectLst/>
                <a:latin typeface="Times New Roman" panose="02020603050405020304" pitchFamily="18" charset="0"/>
                <a:ea typeface="Times New Roman" panose="02020603050405020304" pitchFamily="18" charset="0"/>
              </a:rPr>
              <a:t>, G., Papadopoulos, L., &amp; </a:t>
            </a:r>
            <a:r>
              <a:rPr lang="en-US" sz="1800" spc="-25" dirty="0" err="1">
                <a:effectLst/>
                <a:latin typeface="Times New Roman" panose="02020603050405020304" pitchFamily="18" charset="0"/>
                <a:ea typeface="Times New Roman" panose="02020603050405020304" pitchFamily="18" charset="0"/>
              </a:rPr>
              <a:t>Soudris</a:t>
            </a:r>
            <a:r>
              <a:rPr lang="en-US" sz="1800" spc="-25" dirty="0">
                <a:effectLst/>
                <a:latin typeface="Times New Roman" panose="02020603050405020304" pitchFamily="18" charset="0"/>
                <a:ea typeface="Times New Roman" panose="02020603050405020304" pitchFamily="18" charset="0"/>
              </a:rPr>
              <a:t>, D. (2023). Detection of cyber security threats through social media platforms. </a:t>
            </a:r>
            <a:r>
              <a:rPr lang="en-US" sz="1800" i="1" spc="-25" dirty="0">
                <a:effectLst/>
                <a:latin typeface="Times New Roman" panose="02020603050405020304" pitchFamily="18" charset="0"/>
                <a:ea typeface="Times New Roman" panose="02020603050405020304" pitchFamily="18" charset="0"/>
              </a:rPr>
              <a:t>2023 IEEE International Parallel and Distributed Processing Symposium Workshops (IPDPSW)</a:t>
            </a:r>
            <a:r>
              <a:rPr lang="en-US" sz="1800" spc="-25" dirty="0">
                <a:effectLst/>
                <a:latin typeface="Times New Roman" panose="02020603050405020304" pitchFamily="18" charset="0"/>
                <a:ea typeface="Times New Roman" panose="02020603050405020304" pitchFamily="18" charset="0"/>
              </a:rPr>
              <a:t>. IEEE.</a:t>
            </a:r>
            <a:endParaRPr lang="en-IN" sz="1800" dirty="0">
              <a:effectLst/>
              <a:latin typeface="Times New Roman" panose="02020603050405020304" pitchFamily="18" charset="0"/>
              <a:ea typeface="Times New Roman" panose="02020603050405020304" pitchFamily="18" charset="0"/>
            </a:endParaRPr>
          </a:p>
          <a:p>
            <a:pPr algn="just">
              <a:lnSpc>
                <a:spcPct val="150000"/>
              </a:lnSpc>
              <a:tabLst>
                <a:tab pos="4646295" algn="l"/>
              </a:tabLst>
            </a:pPr>
            <a:r>
              <a:rPr lang="en-IN" dirty="0">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4] </a:t>
            </a:r>
            <a:r>
              <a:rPr lang="en-IN" sz="1800" spc="-25" dirty="0">
                <a:effectLst/>
                <a:latin typeface="Times New Roman" panose="02020603050405020304" pitchFamily="18" charset="0"/>
                <a:ea typeface="Times New Roman" panose="02020603050405020304" pitchFamily="18" charset="0"/>
              </a:rPr>
              <a:t>Sarker, I. H., </a:t>
            </a:r>
            <a:r>
              <a:rPr lang="en-IN" sz="1800" spc="-25" dirty="0" err="1">
                <a:effectLst/>
                <a:latin typeface="Times New Roman" panose="02020603050405020304" pitchFamily="18" charset="0"/>
                <a:ea typeface="Times New Roman" panose="02020603050405020304" pitchFamily="18" charset="0"/>
              </a:rPr>
              <a:t>Abushark</a:t>
            </a:r>
            <a:r>
              <a:rPr lang="en-IN" sz="1800" spc="-25" dirty="0">
                <a:effectLst/>
                <a:latin typeface="Times New Roman" panose="02020603050405020304" pitchFamily="18" charset="0"/>
                <a:ea typeface="Times New Roman" panose="02020603050405020304" pitchFamily="18" charset="0"/>
              </a:rPr>
              <a:t>, Y. B., </a:t>
            </a:r>
            <a:r>
              <a:rPr lang="en-IN" sz="1800" spc="-25" dirty="0" err="1">
                <a:effectLst/>
                <a:latin typeface="Times New Roman" panose="02020603050405020304" pitchFamily="18" charset="0"/>
                <a:ea typeface="Times New Roman" panose="02020603050405020304" pitchFamily="18" charset="0"/>
              </a:rPr>
              <a:t>Alsolami</a:t>
            </a:r>
            <a:r>
              <a:rPr lang="en-IN" sz="1800" spc="-25" dirty="0">
                <a:effectLst/>
                <a:latin typeface="Times New Roman" panose="02020603050405020304" pitchFamily="18" charset="0"/>
                <a:ea typeface="Times New Roman" panose="02020603050405020304" pitchFamily="18" charset="0"/>
              </a:rPr>
              <a:t>, F., &amp; Khan, A. I</a:t>
            </a:r>
            <a:r>
              <a:rPr lang="en-IN" sz="1800" b="1" spc="-25" dirty="0">
                <a:effectLst/>
                <a:latin typeface="Times New Roman" panose="02020603050405020304" pitchFamily="18" charset="0"/>
                <a:ea typeface="Times New Roman" panose="02020603050405020304" pitchFamily="18" charset="0"/>
              </a:rPr>
              <a:t>.</a:t>
            </a:r>
            <a:r>
              <a:rPr lang="en-IN" sz="1800" spc="-25" dirty="0">
                <a:effectLst/>
                <a:latin typeface="Times New Roman" panose="02020603050405020304" pitchFamily="18" charset="0"/>
                <a:ea typeface="Times New Roman" panose="02020603050405020304" pitchFamily="18" charset="0"/>
              </a:rPr>
              <a:t> (2020). </a:t>
            </a:r>
            <a:r>
              <a:rPr lang="en-IN" sz="1800" spc="-25" dirty="0" err="1">
                <a:effectLst/>
                <a:latin typeface="Times New Roman" panose="02020603050405020304" pitchFamily="18" charset="0"/>
                <a:ea typeface="Times New Roman" panose="02020603050405020304" pitchFamily="18" charset="0"/>
              </a:rPr>
              <a:t>IntruDTree</a:t>
            </a:r>
            <a:r>
              <a:rPr lang="en-IN" sz="1800" spc="-25" dirty="0">
                <a:effectLst/>
                <a:latin typeface="Times New Roman" panose="02020603050405020304" pitchFamily="18" charset="0"/>
                <a:ea typeface="Times New Roman" panose="02020603050405020304" pitchFamily="18" charset="0"/>
              </a:rPr>
              <a:t>: A machine learning-based cyber security intrusion detection model. </a:t>
            </a:r>
            <a:r>
              <a:rPr lang="en-IN" sz="1800" i="1" spc="-25" dirty="0">
                <a:effectLst/>
                <a:latin typeface="Times New Roman" panose="02020603050405020304" pitchFamily="18" charset="0"/>
                <a:ea typeface="Times New Roman" panose="02020603050405020304" pitchFamily="18" charset="0"/>
              </a:rPr>
              <a:t>Symmetry, 12</a:t>
            </a:r>
            <a:r>
              <a:rPr lang="en-IN" sz="1800" spc="-25" dirty="0">
                <a:effectLst/>
                <a:latin typeface="Times New Roman" panose="02020603050405020304" pitchFamily="18" charset="0"/>
                <a:ea typeface="Times New Roman" panose="02020603050405020304" pitchFamily="18" charset="0"/>
              </a:rPr>
              <a:t>(5), 754.</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[5] </a:t>
            </a:r>
            <a:r>
              <a:rPr lang="en-IN" sz="1800" spc="-25" dirty="0">
                <a:effectLst/>
                <a:latin typeface="Times New Roman" panose="02020603050405020304" pitchFamily="18" charset="0"/>
                <a:ea typeface="Times New Roman" panose="02020603050405020304" pitchFamily="18" charset="0"/>
              </a:rPr>
              <a:t>] Guruprasad, C. V., </a:t>
            </a:r>
            <a:r>
              <a:rPr lang="en-IN" sz="1800" spc="-25" dirty="0" err="1">
                <a:effectLst/>
                <a:latin typeface="Times New Roman" panose="02020603050405020304" pitchFamily="18" charset="0"/>
                <a:ea typeface="Times New Roman" panose="02020603050405020304" pitchFamily="18" charset="0"/>
              </a:rPr>
              <a:t>Indrakumar</a:t>
            </a:r>
            <a:r>
              <a:rPr lang="en-IN" sz="1800" spc="-25" dirty="0">
                <a:effectLst/>
                <a:latin typeface="Times New Roman" panose="02020603050405020304" pitchFamily="18" charset="0"/>
                <a:ea typeface="Times New Roman" panose="02020603050405020304" pitchFamily="18" charset="0"/>
              </a:rPr>
              <a:t>, D. R., Sanjay Kumar, K., &amp; Karthik, K. R. (2023). Cyber threat and risk detection using ML. </a:t>
            </a:r>
            <a:r>
              <a:rPr lang="en-IN" sz="1800" i="1" spc="-25" dirty="0">
                <a:effectLst/>
                <a:latin typeface="Times New Roman" panose="02020603050405020304" pitchFamily="18" charset="0"/>
                <a:ea typeface="Times New Roman" panose="02020603050405020304" pitchFamily="18" charset="0"/>
              </a:rPr>
              <a:t>International Journal of Advance Research and Innovative Ideas in Education (IJARIIE), 9</a:t>
            </a:r>
            <a:r>
              <a:rPr lang="en-IN" sz="1800" spc="-25" dirty="0">
                <a:effectLst/>
                <a:latin typeface="Times New Roman" panose="02020603050405020304" pitchFamily="18" charset="0"/>
                <a:ea typeface="Times New Roman" panose="02020603050405020304" pitchFamily="18" charset="0"/>
              </a:rPr>
              <a:t>(3), 1744-1745</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DAF0-6D9E-D67E-9EB2-081846611DF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8BBD1DCA-EE7E-E6F8-1CB0-D809AE23206F}"/>
              </a:ext>
            </a:extLst>
          </p:cNvPr>
          <p:cNvSpPr>
            <a:spLocks noGrp="1"/>
          </p:cNvSpPr>
          <p:nvPr>
            <p:ph idx="1"/>
          </p:nvPr>
        </p:nvSpPr>
        <p:spPr/>
        <p:txBody>
          <a:bodyPr>
            <a:normAutofit lnSpcReduction="10000"/>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[6] </a:t>
            </a:r>
            <a:r>
              <a:rPr lang="en-IN" sz="1800" spc="-25" dirty="0">
                <a:effectLst/>
                <a:latin typeface="Times New Roman" panose="02020603050405020304" pitchFamily="18" charset="0"/>
                <a:ea typeface="Times New Roman" panose="02020603050405020304" pitchFamily="18" charset="0"/>
              </a:rPr>
              <a:t>Aminu, M., Akinsanya, A., Dako, D. A., &amp; </a:t>
            </a:r>
            <a:r>
              <a:rPr lang="en-IN" sz="1800" spc="-25" dirty="0" err="1">
                <a:effectLst/>
                <a:latin typeface="Times New Roman" panose="02020603050405020304" pitchFamily="18" charset="0"/>
                <a:ea typeface="Times New Roman" panose="02020603050405020304" pitchFamily="18" charset="0"/>
              </a:rPr>
              <a:t>Oyedokun</a:t>
            </a:r>
            <a:r>
              <a:rPr lang="en-IN" sz="1800" spc="-25" dirty="0">
                <a:effectLst/>
                <a:latin typeface="Times New Roman" panose="02020603050405020304" pitchFamily="18" charset="0"/>
                <a:ea typeface="Times New Roman" panose="02020603050405020304" pitchFamily="18" charset="0"/>
              </a:rPr>
              <a:t>, O. (2024). Enhancing cyber threat detection through real-time threat intelligence and adaptive </a:t>
            </a:r>
            <a:r>
              <a:rPr lang="en-IN" sz="1800" spc="-25" dirty="0" err="1">
                <a:effectLst/>
                <a:latin typeface="Times New Roman" panose="02020603050405020304" pitchFamily="18" charset="0"/>
                <a:ea typeface="Times New Roman" panose="02020603050405020304" pitchFamily="18" charset="0"/>
              </a:rPr>
              <a:t>defense</a:t>
            </a:r>
            <a:r>
              <a:rPr lang="en-IN" sz="1800" spc="-25" dirty="0">
                <a:effectLst/>
                <a:latin typeface="Times New Roman" panose="02020603050405020304" pitchFamily="18" charset="0"/>
                <a:ea typeface="Times New Roman" panose="02020603050405020304" pitchFamily="18" charset="0"/>
              </a:rPr>
              <a:t> mechanisms. </a:t>
            </a:r>
            <a:r>
              <a:rPr lang="en-IN" sz="1800" i="1" spc="-25" dirty="0">
                <a:effectLst/>
                <a:latin typeface="Times New Roman" panose="02020603050405020304" pitchFamily="18" charset="0"/>
                <a:ea typeface="Times New Roman" panose="02020603050405020304" pitchFamily="18" charset="0"/>
              </a:rPr>
              <a:t>International Journal of Computer Applications Technology and Research, 13</a:t>
            </a:r>
            <a:r>
              <a:rPr lang="en-IN" sz="1800" spc="-25" dirty="0">
                <a:effectLst/>
                <a:latin typeface="Times New Roman" panose="02020603050405020304" pitchFamily="18" charset="0"/>
                <a:ea typeface="Times New Roman" panose="02020603050405020304" pitchFamily="18" charset="0"/>
              </a:rPr>
              <a:t>(8), 11-27. </a:t>
            </a: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[7] </a:t>
            </a:r>
            <a:r>
              <a:rPr lang="en-IN" sz="1800" spc="-25" dirty="0">
                <a:effectLst/>
                <a:latin typeface="Times New Roman" panose="02020603050405020304" pitchFamily="18" charset="0"/>
                <a:ea typeface="Times New Roman" panose="02020603050405020304" pitchFamily="18" charset="0"/>
              </a:rPr>
              <a:t>] Ofoegbu, K. D. O., </a:t>
            </a:r>
            <a:r>
              <a:rPr lang="en-IN" sz="1800" spc="-25" dirty="0" err="1">
                <a:effectLst/>
                <a:latin typeface="Times New Roman" panose="02020603050405020304" pitchFamily="18" charset="0"/>
                <a:ea typeface="Times New Roman" panose="02020603050405020304" pitchFamily="18" charset="0"/>
              </a:rPr>
              <a:t>Osundare</a:t>
            </a:r>
            <a:r>
              <a:rPr lang="en-IN" sz="1800" spc="-25" dirty="0">
                <a:effectLst/>
                <a:latin typeface="Times New Roman" panose="02020603050405020304" pitchFamily="18" charset="0"/>
                <a:ea typeface="Times New Roman" panose="02020603050405020304" pitchFamily="18" charset="0"/>
              </a:rPr>
              <a:t>, O. S., Ike, C. S., </a:t>
            </a:r>
            <a:r>
              <a:rPr lang="en-IN" sz="1800" spc="-25" dirty="0" err="1">
                <a:effectLst/>
                <a:latin typeface="Times New Roman" panose="02020603050405020304" pitchFamily="18" charset="0"/>
                <a:ea typeface="Times New Roman" panose="02020603050405020304" pitchFamily="18" charset="0"/>
              </a:rPr>
              <a:t>Fakeyede</a:t>
            </a:r>
            <a:r>
              <a:rPr lang="en-IN" sz="1800" spc="-25" dirty="0">
                <a:effectLst/>
                <a:latin typeface="Times New Roman" panose="02020603050405020304" pitchFamily="18" charset="0"/>
                <a:ea typeface="Times New Roman" panose="02020603050405020304" pitchFamily="18" charset="0"/>
              </a:rPr>
              <a:t>, O. G., &amp; Ige, A. B. (2023). Real-time cybersecurity threat detection using machine learning and big data analytics: A comprehensive approach. </a:t>
            </a:r>
            <a:r>
              <a:rPr lang="en-IN" sz="1800" i="1" spc="-25" dirty="0">
                <a:effectLst/>
                <a:latin typeface="Times New Roman" panose="02020603050405020304" pitchFamily="18" charset="0"/>
                <a:ea typeface="Times New Roman" panose="02020603050405020304" pitchFamily="18" charset="0"/>
              </a:rPr>
              <a:t>Computer Science &amp; IT Research Journal, 4</a:t>
            </a:r>
            <a:r>
              <a:rPr lang="en-IN" sz="1800" spc="-25" dirty="0">
                <a:effectLst/>
                <a:latin typeface="Times New Roman" panose="02020603050405020304" pitchFamily="18" charset="0"/>
                <a:ea typeface="Times New Roman" panose="02020603050405020304" pitchFamily="18" charset="0"/>
              </a:rPr>
              <a:t>(3), 478-501.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[8] </a:t>
            </a:r>
            <a:r>
              <a:rPr lang="en-IN" sz="1800" spc="-25" dirty="0">
                <a:effectLst/>
                <a:latin typeface="Times New Roman" panose="02020603050405020304" pitchFamily="18" charset="0"/>
                <a:ea typeface="Times New Roman" panose="02020603050405020304" pitchFamily="18" charset="0"/>
              </a:rPr>
              <a:t>Ali, G., Shah, S., &amp; </a:t>
            </a:r>
            <a:r>
              <a:rPr lang="en-IN" sz="1800" spc="-25" dirty="0" err="1">
                <a:effectLst/>
                <a:latin typeface="Times New Roman" panose="02020603050405020304" pitchFamily="18" charset="0"/>
                <a:ea typeface="Times New Roman" panose="02020603050405020304" pitchFamily="18" charset="0"/>
              </a:rPr>
              <a:t>ElAffendi</a:t>
            </a:r>
            <a:r>
              <a:rPr lang="en-IN" sz="1800" spc="-25" dirty="0">
                <a:effectLst/>
                <a:latin typeface="Times New Roman" panose="02020603050405020304" pitchFamily="18" charset="0"/>
                <a:ea typeface="Times New Roman" panose="02020603050405020304" pitchFamily="18" charset="0"/>
              </a:rPr>
              <a:t>, M. (2025). Enhancing cybersecurity incident response: AI-driven optimization for strengthened advanced persistent threat detection. </a:t>
            </a:r>
            <a:r>
              <a:rPr lang="en-IN" sz="1800" i="1" spc="-25" dirty="0">
                <a:effectLst/>
                <a:latin typeface="Times New Roman" panose="02020603050405020304" pitchFamily="18" charset="0"/>
                <a:ea typeface="Times New Roman" panose="02020603050405020304" pitchFamily="18" charset="0"/>
              </a:rPr>
              <a:t>Results in Engineering, 25</a:t>
            </a:r>
            <a:r>
              <a:rPr lang="en-IN" sz="1800" spc="-25" dirty="0">
                <a:effectLst/>
                <a:latin typeface="Times New Roman" panose="02020603050405020304" pitchFamily="18" charset="0"/>
                <a:ea typeface="Times New Roman" panose="02020603050405020304" pitchFamily="18" charset="0"/>
              </a:rPr>
              <a:t>, 104078.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[9]</a:t>
            </a:r>
            <a:r>
              <a:rPr lang="en-IN" sz="1800" b="1" spc="-25" dirty="0">
                <a:effectLst/>
                <a:latin typeface="Times New Roman" panose="02020603050405020304" pitchFamily="18" charset="0"/>
                <a:ea typeface="Times New Roman" panose="02020603050405020304" pitchFamily="18" charset="0"/>
              </a:rPr>
              <a:t> </a:t>
            </a:r>
            <a:r>
              <a:rPr lang="en-IN" sz="1800" spc="-25" dirty="0" err="1">
                <a:effectLst/>
                <a:latin typeface="Times New Roman" panose="02020603050405020304" pitchFamily="18" charset="0"/>
                <a:ea typeface="Times New Roman" panose="02020603050405020304" pitchFamily="18" charset="0"/>
              </a:rPr>
              <a:t>Qiqieh</a:t>
            </a:r>
            <a:r>
              <a:rPr lang="en-IN" sz="1800" spc="-25" dirty="0">
                <a:effectLst/>
                <a:latin typeface="Times New Roman" panose="02020603050405020304" pitchFamily="18" charset="0"/>
                <a:ea typeface="Times New Roman" panose="02020603050405020304" pitchFamily="18" charset="0"/>
              </a:rPr>
              <a:t>, I., Alzubi, O., Alzubi, J., Sreedhar, K. C., &amp; Al-</a:t>
            </a:r>
            <a:r>
              <a:rPr lang="en-IN" sz="1800" spc="-25" dirty="0" err="1">
                <a:effectLst/>
                <a:latin typeface="Times New Roman" panose="02020603050405020304" pitchFamily="18" charset="0"/>
                <a:ea typeface="Times New Roman" panose="02020603050405020304" pitchFamily="18" charset="0"/>
              </a:rPr>
              <a:t>Zoubi</a:t>
            </a:r>
            <a:r>
              <a:rPr lang="en-IN" sz="1800" spc="-25" dirty="0">
                <a:effectLst/>
                <a:latin typeface="Times New Roman" panose="02020603050405020304" pitchFamily="18" charset="0"/>
                <a:ea typeface="Times New Roman" panose="02020603050405020304" pitchFamily="18" charset="0"/>
              </a:rPr>
              <a:t>, A. M</a:t>
            </a:r>
            <a:r>
              <a:rPr lang="en-IN" sz="1800" b="1" spc="-25" dirty="0">
                <a:effectLst/>
                <a:latin typeface="Times New Roman" panose="02020603050405020304" pitchFamily="18" charset="0"/>
                <a:ea typeface="Times New Roman" panose="02020603050405020304" pitchFamily="18" charset="0"/>
              </a:rPr>
              <a:t>.</a:t>
            </a:r>
            <a:r>
              <a:rPr lang="en-IN" sz="1800" spc="-25" dirty="0">
                <a:effectLst/>
                <a:latin typeface="Times New Roman" panose="02020603050405020304" pitchFamily="18" charset="0"/>
                <a:ea typeface="Times New Roman" panose="02020603050405020304" pitchFamily="18" charset="0"/>
              </a:rPr>
              <a:t> (2024). An intelligent cyber threat detection: A swarm-optimized machine learning approach. </a:t>
            </a:r>
            <a:r>
              <a:rPr lang="en-IN" sz="1800" i="1" spc="-25" dirty="0">
                <a:effectLst/>
                <a:latin typeface="Times New Roman" panose="02020603050405020304" pitchFamily="18" charset="0"/>
                <a:ea typeface="Times New Roman" panose="02020603050405020304" pitchFamily="18" charset="0"/>
              </a:rPr>
              <a:t>Alexandria Engineering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[10] </a:t>
            </a:r>
            <a:r>
              <a:rPr lang="en-IN" sz="1800" spc="-25" dirty="0" err="1">
                <a:effectLst/>
                <a:latin typeface="Times New Roman" panose="02020603050405020304" pitchFamily="18" charset="0"/>
                <a:ea typeface="Times New Roman" panose="02020603050405020304" pitchFamily="18" charset="0"/>
              </a:rPr>
              <a:t>Haurogne</a:t>
            </a:r>
            <a:r>
              <a:rPr lang="en-IN" sz="1800" spc="-25" dirty="0">
                <a:effectLst/>
                <a:latin typeface="Times New Roman" panose="02020603050405020304" pitchFamily="18" charset="0"/>
                <a:ea typeface="Times New Roman" panose="02020603050405020304" pitchFamily="18" charset="0"/>
              </a:rPr>
              <a:t>́, J., Basheer, N., &amp; Islam, S</a:t>
            </a:r>
            <a:r>
              <a:rPr lang="en-IN" sz="1800" b="1" spc="-25" dirty="0">
                <a:effectLst/>
                <a:latin typeface="Times New Roman" panose="02020603050405020304" pitchFamily="18" charset="0"/>
                <a:ea typeface="Times New Roman" panose="02020603050405020304" pitchFamily="18" charset="0"/>
              </a:rPr>
              <a:t>.</a:t>
            </a:r>
            <a:r>
              <a:rPr lang="en-IN" sz="1800" spc="-25" dirty="0">
                <a:effectLst/>
                <a:latin typeface="Times New Roman" panose="02020603050405020304" pitchFamily="18" charset="0"/>
                <a:ea typeface="Times New Roman" panose="02020603050405020304" pitchFamily="18" charset="0"/>
              </a:rPr>
              <a:t> (2024). Vulnerability detection using BERT-based LLM model with transparency obligation practice towards trustworthy AI. </a:t>
            </a:r>
            <a:r>
              <a:rPr lang="en-IN" sz="1800" i="1" spc="-25" dirty="0">
                <a:effectLst/>
                <a:latin typeface="Times New Roman" panose="02020603050405020304" pitchFamily="18" charset="0"/>
                <a:ea typeface="Times New Roman" panose="02020603050405020304" pitchFamily="18" charset="0"/>
              </a:rPr>
              <a:t>Machine Learning with Applications, 18</a:t>
            </a:r>
            <a:r>
              <a:rPr lang="en-IN" sz="1800" spc="-25" dirty="0">
                <a:effectLst/>
                <a:latin typeface="Times New Roman" panose="02020603050405020304" pitchFamily="18" charset="0"/>
                <a:ea typeface="Times New Roman" panose="02020603050405020304" pitchFamily="18" charset="0"/>
              </a:rPr>
              <a:t>, 100598.</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2568747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77516" y="1097280"/>
            <a:ext cx="10903284" cy="4998718"/>
          </a:xfrm>
        </p:spPr>
        <p:txBody>
          <a:bodyPr>
            <a:normAutofit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Cyberbullying has now become the new trend of today's digital world, most common amongst younger users. Using social media, gaming applications, and messaging tools has ensured that a person engages with somebody online all through. With such applications available for all to communicate, they also paved their way to carry on malpractices such as harassing, ridiculing, and exclusion. The anonymous nature of the internet allows cyberbullies to target victims without fear of immediate consequences. As a result, the emotional and psychological toll on victims can be severe, leading to long-term effects such as anxiety, depression, and in extreme cases, self-harm. The urgency of the issue notwithstanding, previous solutions have not been effective enough to address both the obvious and subtle forms of cyberbullying across diverse platforms.</a:t>
            </a:r>
          </a:p>
          <a:p>
            <a:pPr marL="0" indent="0" algn="just">
              <a:buNone/>
            </a:pPr>
            <a:r>
              <a:rPr lang="en-US" sz="2000" dirty="0">
                <a:latin typeface="Times New Roman" panose="02020603050405020304" pitchFamily="18" charset="0"/>
                <a:cs typeface="Times New Roman" panose="02020603050405020304" pitchFamily="18" charset="0"/>
              </a:rPr>
              <a:t>In recent years, there has been an alarming increase in cyberbullying incidents. Bullying behaviors have become hotspots in social media platforms, where younger users are especially active. While some forms of cyberbullying are overt and easy to identify, such as name-calling and threats, many others are subtle and harder to detect, such as exclusionary tactics, indirect insults, and manipulative behavior. This calls for more complex systems that can identify those behaviors and intervene in actual time. The increasing rate of cyberbullying has raised awareness and concern across the globe of the need to create safer virtual environments for all users of digital environments.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62251"/>
            <a:ext cx="10668000" cy="4952997"/>
          </a:xfrm>
        </p:spPr>
        <p:txBody>
          <a:bodyPr>
            <a:noAutofit/>
          </a:bodyPr>
          <a:lstStyle/>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D6F32CC-249A-13DE-CF07-7A133126E164}"/>
              </a:ext>
            </a:extLst>
          </p:cNvPr>
          <p:cNvSpPr txBox="1"/>
          <p:nvPr/>
        </p:nvSpPr>
        <p:spPr>
          <a:xfrm>
            <a:off x="711200" y="762000"/>
            <a:ext cx="11282680" cy="6875215"/>
          </a:xfrm>
          <a:prstGeom prst="rect">
            <a:avLst/>
          </a:prstGeom>
          <a:noFill/>
        </p:spPr>
        <p:txBody>
          <a:bodyPr wrap="square">
            <a:spAutoFit/>
          </a:bodyPr>
          <a:lstStyle/>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Title: </a:t>
            </a:r>
            <a:r>
              <a:rPr lang="en-US" sz="2000" dirty="0">
                <a:effectLst/>
                <a:latin typeface="Times New Roman" panose="02020603050405020304" pitchFamily="18" charset="0"/>
                <a:ea typeface="Times New Roman" panose="02020603050405020304" pitchFamily="18" charset="0"/>
              </a:rPr>
              <a:t>Detection of Cyber Security Threats through Social Media Platforms</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Author(s): </a:t>
            </a:r>
            <a:r>
              <a:rPr lang="en-US" sz="2000" dirty="0">
                <a:effectLst/>
                <a:latin typeface="Times New Roman" panose="02020603050405020304" pitchFamily="18" charset="0"/>
                <a:ea typeface="Times New Roman" panose="02020603050405020304" pitchFamily="18" charset="0"/>
              </a:rPr>
              <a:t>Antonios</a:t>
            </a:r>
            <a:r>
              <a:rPr lang="en-US" sz="2000" spc="-2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Karteris</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Georgios</a:t>
            </a:r>
            <a:r>
              <a:rPr lang="en-US" sz="2000" spc="-2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Tzanos</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Lazaros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Papadopoulos,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Dimitrios</a:t>
            </a:r>
            <a:r>
              <a:rPr lang="en-US" sz="2000" spc="-2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Soudris</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Summary: </a:t>
            </a:r>
            <a:r>
              <a:rPr lang="en-US" sz="2000" dirty="0">
                <a:effectLst/>
                <a:latin typeface="Times New Roman" panose="02020603050405020304" pitchFamily="18" charset="0"/>
                <a:ea typeface="Times New Roman" panose="02020603050405020304" pitchFamily="18" charset="0"/>
              </a:rPr>
              <a:t>text-mining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techniques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analyze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Twitter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posts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real-time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detection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cyber</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security</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threats,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filtering</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predefined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cybersecurity-related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keywords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 secondary filtering layer for refining results.</a:t>
            </a:r>
            <a:endParaRPr lang="en-IN" sz="2000" dirty="0">
              <a:effectLst/>
              <a:latin typeface="Times New Roman" panose="02020603050405020304" pitchFamily="18" charset="0"/>
              <a:ea typeface="Times New Roman" panose="02020603050405020304" pitchFamily="18" charset="0"/>
            </a:endParaRPr>
          </a:p>
          <a:p>
            <a:pPr marL="342900" indent="-342900" algn="just">
              <a:lnSpc>
                <a:spcPct val="150000"/>
              </a:lnSpc>
              <a:spcBef>
                <a:spcPts val="1200"/>
              </a:spcBef>
              <a:buFont typeface="Arial" panose="020B0604020202020204" pitchFamily="34" charset="0"/>
              <a:buChar char="•"/>
              <a:tabLst>
                <a:tab pos="619125" algn="l"/>
              </a:tabLst>
            </a:pPr>
            <a:r>
              <a:rPr lang="en-IN" sz="2000" b="1" dirty="0">
                <a:effectLst/>
                <a:latin typeface="Times New Roman" panose="02020603050405020304" pitchFamily="18" charset="0"/>
                <a:ea typeface="Times New Roman" panose="02020603050405020304" pitchFamily="18" charset="0"/>
              </a:rPr>
              <a:t>Advantages:  </a:t>
            </a:r>
          </a:p>
          <a:p>
            <a:pPr marL="342900" indent="-342900" algn="just">
              <a:lnSpc>
                <a:spcPct val="150000"/>
              </a:lnSpc>
              <a:spcBef>
                <a:spcPts val="1200"/>
              </a:spcBef>
              <a:buFont typeface="Arial" panose="020B0604020202020204" pitchFamily="34" charset="0"/>
              <a:buChar char="•"/>
              <a:tabLst>
                <a:tab pos="619125" algn="l"/>
              </a:tabLst>
            </a:pPr>
            <a:r>
              <a:rPr lang="en-IN"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real-time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identification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security</a:t>
            </a:r>
            <a:r>
              <a:rPr lang="en-US" sz="2000" spc="-10" dirty="0">
                <a:effectLst/>
                <a:latin typeface="Times New Roman" panose="02020603050405020304" pitchFamily="18" charset="0"/>
                <a:ea typeface="Times New Roman" panose="02020603050405020304" pitchFamily="18" charset="0"/>
              </a:rPr>
              <a:t> threats.</a:t>
            </a:r>
          </a:p>
          <a:p>
            <a:pPr marL="342900" indent="-342900" algn="just">
              <a:lnSpc>
                <a:spcPct val="150000"/>
              </a:lnSpc>
              <a:spcBef>
                <a:spcPts val="1200"/>
              </a:spcBef>
              <a:buFont typeface="Arial" panose="020B0604020202020204" pitchFamily="34" charset="0"/>
              <a:buChar char="•"/>
              <a:tabLst>
                <a:tab pos="619125" algn="l"/>
              </a:tabLst>
            </a:pPr>
            <a:r>
              <a:rPr lang="en-US" sz="2000" dirty="0">
                <a:effectLst/>
                <a:latin typeface="Times New Roman" panose="02020603050405020304" pitchFamily="18" charset="0"/>
                <a:ea typeface="Times New Roman" panose="02020603050405020304" pitchFamily="18" charset="0"/>
              </a:rPr>
              <a:t>Customizable,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open-source,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user-</a:t>
            </a:r>
            <a:r>
              <a:rPr lang="en-US" sz="2000" spc="-10" dirty="0">
                <a:effectLst/>
                <a:latin typeface="Times New Roman" panose="02020603050405020304" pitchFamily="18" charset="0"/>
                <a:ea typeface="Times New Roman" panose="02020603050405020304" pitchFamily="18" charset="0"/>
              </a:rPr>
              <a:t>friendly.</a:t>
            </a:r>
          </a:p>
          <a:p>
            <a:pPr marL="342900" indent="-342900" algn="just">
              <a:lnSpc>
                <a:spcPct val="150000"/>
              </a:lnSpc>
              <a:spcBef>
                <a:spcPts val="1200"/>
              </a:spcBef>
              <a:buFont typeface="Arial" panose="020B0604020202020204" pitchFamily="34" charset="0"/>
              <a:buChar char="•"/>
              <a:tabLst>
                <a:tab pos="619125" algn="l"/>
              </a:tabLst>
            </a:pPr>
            <a:r>
              <a:rPr lang="en-US" sz="2000" b="1" spc="-10" dirty="0">
                <a:latin typeface="Times New Roman" panose="02020603050405020304" pitchFamily="18" charset="0"/>
                <a:ea typeface="Times New Roman" panose="02020603050405020304" pitchFamily="18" charset="0"/>
              </a:rPr>
              <a:t>Disadvantages:</a:t>
            </a:r>
            <a:r>
              <a:rPr lang="en-US" sz="2000" spc="-10" dirty="0">
                <a:latin typeface="Times New Roman" panose="02020603050405020304" pitchFamily="18" charset="0"/>
                <a:ea typeface="Times New Roman" panose="02020603050405020304" pitchFamily="18" charset="0"/>
              </a:rPr>
              <a:t> </a:t>
            </a:r>
          </a:p>
          <a:p>
            <a:pPr marL="342900" indent="-342900" algn="just">
              <a:lnSpc>
                <a:spcPct val="150000"/>
              </a:lnSpc>
              <a:spcBef>
                <a:spcPts val="1200"/>
              </a:spcBef>
              <a:buFont typeface="Arial" panose="020B0604020202020204" pitchFamily="34" charset="0"/>
              <a:buChar char="•"/>
              <a:tabLst>
                <a:tab pos="619125" algn="l"/>
              </a:tabLst>
            </a:pPr>
            <a:r>
              <a:rPr lang="en-US" sz="2000" dirty="0">
                <a:effectLst/>
                <a:latin typeface="Times New Roman" panose="02020603050405020304" pitchFamily="18" charset="0"/>
                <a:ea typeface="Times New Roman" panose="02020603050405020304" pitchFamily="18" charset="0"/>
              </a:rPr>
              <a:t>Effectiveness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depends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predefined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keywords,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miss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emerging</a:t>
            </a:r>
            <a:r>
              <a:rPr lang="en-US" sz="2000" spc="-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threats.</a:t>
            </a:r>
            <a:endParaRPr lang="en-IN" sz="2000" dirty="0">
              <a:effectLst/>
              <a:latin typeface="Times New Roman" panose="02020603050405020304" pitchFamily="18" charset="0"/>
              <a:ea typeface="Times New Roman" panose="02020603050405020304" pitchFamily="18" charset="0"/>
            </a:endParaRPr>
          </a:p>
          <a:p>
            <a:pPr marL="342900" indent="-342900" algn="just">
              <a:lnSpc>
                <a:spcPct val="150000"/>
              </a:lnSpc>
              <a:spcBef>
                <a:spcPts val="1200"/>
              </a:spcBef>
              <a:buFont typeface="Arial" panose="020B0604020202020204" pitchFamily="34" charset="0"/>
              <a:buChar char="•"/>
              <a:tabLst>
                <a:tab pos="619125" algn="l"/>
              </a:tabLst>
            </a:pPr>
            <a:endParaRPr lang="en-IN" sz="1800" dirty="0">
              <a:effectLst/>
              <a:latin typeface="Times New Roman" panose="02020603050405020304" pitchFamily="18" charset="0"/>
              <a:ea typeface="Times New Roman" panose="02020603050405020304" pitchFamily="18" charset="0"/>
            </a:endParaRPr>
          </a:p>
          <a:p>
            <a:pPr marL="342900" indent="-342900" algn="just">
              <a:lnSpc>
                <a:spcPct val="150000"/>
              </a:lnSpc>
              <a:spcBef>
                <a:spcPts val="1200"/>
              </a:spcBef>
              <a:buFont typeface="Arial" panose="020B0604020202020204" pitchFamily="34" charset="0"/>
              <a:buChar char="•"/>
              <a:tabLst>
                <a:tab pos="61912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7900-EE06-1A25-634A-7C66875029F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787C5CA0-FD6E-6A63-F592-1C9FFD2F8F50}"/>
              </a:ext>
            </a:extLst>
          </p:cNvPr>
          <p:cNvSpPr>
            <a:spLocks noGrp="1"/>
          </p:cNvSpPr>
          <p:nvPr>
            <p:ph idx="1"/>
          </p:nvPr>
        </p:nvSpPr>
        <p:spPr/>
        <p:txBody>
          <a:bodyPr>
            <a:normAutofit fontScale="92500" lnSpcReduction="20000"/>
          </a:bodyPr>
          <a:lstStyle/>
          <a:p>
            <a:pPr algn="just">
              <a:lnSpc>
                <a:spcPct val="150000"/>
              </a:lnSpc>
              <a:spcBef>
                <a:spcPts val="1200"/>
              </a:spcBef>
              <a:tabLst>
                <a:tab pos="619125"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US" sz="2200" dirty="0">
                <a:latin typeface="Times New Roman" panose="02020603050405020304" pitchFamily="18" charset="0"/>
                <a:cs typeface="Times New Roman" panose="02020603050405020304" pitchFamily="18" charset="0"/>
              </a:rPr>
              <a:t>Real-Time Detection and Tracking Using Multiple AI Models and Techniques</a:t>
            </a:r>
            <a:endParaRPr lang="en-IN" sz="22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tabLst>
                <a:tab pos="619125"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Authors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Sangeeta </a:t>
            </a:r>
            <a:r>
              <a:rPr lang="en-IN" sz="2200" dirty="0" err="1">
                <a:latin typeface="Times New Roman" panose="02020603050405020304" pitchFamily="18" charset="0"/>
                <a:cs typeface="Times New Roman" panose="02020603050405020304" pitchFamily="18" charset="0"/>
              </a:rPr>
              <a:t>Sanghal</a:t>
            </a:r>
            <a:endParaRPr lang="en-IN" sz="2200" dirty="0">
              <a:latin typeface="Times New Roman" panose="02020603050405020304" pitchFamily="18" charset="0"/>
              <a:cs typeface="Times New Roman" panose="02020603050405020304" pitchFamily="18" charset="0"/>
            </a:endParaRPr>
          </a:p>
          <a:p>
            <a:pPr algn="just">
              <a:lnSpc>
                <a:spcPct val="150000"/>
              </a:lnSpc>
              <a:spcBef>
                <a:spcPts val="1200"/>
              </a:spcBef>
              <a:tabLst>
                <a:tab pos="619125" algn="l"/>
              </a:tabLst>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Summary: </a:t>
            </a:r>
            <a:r>
              <a:rPr lang="en-US" sz="2200" dirty="0">
                <a:latin typeface="Times New Roman" panose="02020603050405020304" pitchFamily="18" charset="0"/>
                <a:cs typeface="Times New Roman" panose="02020603050405020304" pitchFamily="18" charset="0"/>
              </a:rPr>
              <a:t>AI models, including machine learning, deep learning, and anomaly detection, to enhance real-time cybersecurity threat detection and tracking.</a:t>
            </a:r>
          </a:p>
          <a:p>
            <a:pPr algn="just">
              <a:lnSpc>
                <a:spcPct val="150000"/>
              </a:lnSpc>
              <a:spcBef>
                <a:spcPts val="1200"/>
              </a:spcBef>
              <a:tabLst>
                <a:tab pos="619125" algn="l"/>
              </a:tabLst>
            </a:pPr>
            <a:r>
              <a:rPr lang="en-US" sz="2200" b="1" dirty="0">
                <a:latin typeface="Times New Roman" panose="02020603050405020304" pitchFamily="18" charset="0"/>
                <a:cs typeface="Times New Roman" panose="02020603050405020304" pitchFamily="18" charset="0"/>
              </a:rPr>
              <a:t>Advantages:</a:t>
            </a:r>
          </a:p>
          <a:p>
            <a:pPr marL="0" indent="0" algn="just">
              <a:lnSpc>
                <a:spcPct val="150000"/>
              </a:lnSpc>
              <a:spcBef>
                <a:spcPts val="1200"/>
              </a:spcBef>
              <a:buNone/>
              <a:tabLst>
                <a:tab pos="619125" algn="l"/>
              </a:tabLst>
            </a:pPr>
            <a:r>
              <a:rPr lang="en-US" sz="2200" dirty="0">
                <a:latin typeface="Times New Roman" panose="02020603050405020304" pitchFamily="18" charset="0"/>
                <a:cs typeface="Times New Roman" panose="02020603050405020304" pitchFamily="18" charset="0"/>
              </a:rPr>
              <a:t>       • Combines multiple AI models for improved detection accuracy. </a:t>
            </a:r>
          </a:p>
          <a:p>
            <a:pPr marL="0" indent="0" algn="just">
              <a:lnSpc>
                <a:spcPct val="150000"/>
              </a:lnSpc>
              <a:spcBef>
                <a:spcPts val="1200"/>
              </a:spcBef>
              <a:buNone/>
              <a:tabLst>
                <a:tab pos="619125" algn="l"/>
              </a:tabLst>
            </a:pPr>
            <a:r>
              <a:rPr lang="en-US" sz="2200" dirty="0">
                <a:latin typeface="Times New Roman" panose="02020603050405020304" pitchFamily="18" charset="0"/>
                <a:cs typeface="Times New Roman" panose="02020603050405020304" pitchFamily="18" charset="0"/>
              </a:rPr>
              <a:t>       • Provides real-time threat identification and tracking. </a:t>
            </a:r>
          </a:p>
          <a:p>
            <a:pPr algn="just">
              <a:lnSpc>
                <a:spcPct val="150000"/>
              </a:lnSpc>
              <a:spcBef>
                <a:spcPts val="1200"/>
              </a:spcBef>
              <a:tabLst>
                <a:tab pos="619125" algn="l"/>
              </a:tabLst>
            </a:pPr>
            <a:r>
              <a:rPr lang="en-US" sz="2200" b="1" dirty="0">
                <a:latin typeface="Times New Roman" panose="02020603050405020304" pitchFamily="18" charset="0"/>
                <a:cs typeface="Times New Roman" panose="02020603050405020304" pitchFamily="18" charset="0"/>
              </a:rPr>
              <a:t>Disadvantages:</a:t>
            </a:r>
          </a:p>
          <a:p>
            <a:pPr marL="0" indent="0" algn="just">
              <a:lnSpc>
                <a:spcPct val="150000"/>
              </a:lnSpc>
              <a:spcBef>
                <a:spcPts val="1200"/>
              </a:spcBef>
              <a:buNone/>
              <a:tabLst>
                <a:tab pos="619125" algn="l"/>
              </a:tabLst>
            </a:pPr>
            <a:r>
              <a:rPr lang="en-US" sz="2200" dirty="0">
                <a:latin typeface="Times New Roman" panose="02020603050405020304" pitchFamily="18" charset="0"/>
                <a:cs typeface="Times New Roman" panose="02020603050405020304" pitchFamily="18" charset="0"/>
              </a:rPr>
              <a:t>      • High computational power required for real-time analysis. </a:t>
            </a:r>
          </a:p>
          <a:p>
            <a:pPr marL="0" indent="0" algn="just">
              <a:lnSpc>
                <a:spcPct val="150000"/>
              </a:lnSpc>
              <a:spcBef>
                <a:spcPts val="1200"/>
              </a:spcBef>
              <a:buNone/>
              <a:tabLst>
                <a:tab pos="619125" algn="l"/>
              </a:tabLst>
            </a:pPr>
            <a:endParaRPr lang="en-IN" sz="1600" dirty="0"/>
          </a:p>
        </p:txBody>
      </p:sp>
    </p:spTree>
    <p:extLst>
      <p:ext uri="{BB962C8B-B14F-4D97-AF65-F5344CB8AC3E}">
        <p14:creationId xmlns:p14="http://schemas.microsoft.com/office/powerpoint/2010/main" val="1388813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78C4AAB-D598-9EE3-1B2E-277A772E78B7}"/>
              </a:ext>
            </a:extLst>
          </p:cNvPr>
          <p:cNvSpPr txBox="1"/>
          <p:nvPr/>
        </p:nvSpPr>
        <p:spPr>
          <a:xfrm>
            <a:off x="500514" y="1222408"/>
            <a:ext cx="10668000" cy="4502258"/>
          </a:xfrm>
          <a:prstGeom prst="rect">
            <a:avLst/>
          </a:prstGeom>
          <a:noFill/>
        </p:spPr>
        <p:txBody>
          <a:bodyPr wrap="square">
            <a:spAutoFit/>
          </a:bodyPr>
          <a:lstStyle/>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Title: </a:t>
            </a:r>
            <a:r>
              <a:rPr lang="en-US" sz="2000" dirty="0"/>
              <a:t>Vulnerability Detection Using BERT-Based LLM Model with Transparency Obligation Practice Towards Trustworthy AI</a:t>
            </a:r>
            <a:endParaRPr lang="en-IN" sz="2000" dirty="0">
              <a:effectLst/>
              <a:latin typeface="Times New Roman" panose="02020603050405020304" pitchFamily="18" charset="0"/>
              <a:ea typeface="Times New Roman" panose="02020603050405020304" pitchFamily="18" charset="0"/>
            </a:endParaRP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Author(s):</a:t>
            </a:r>
            <a:r>
              <a:rPr lang="en-US" sz="2000" dirty="0">
                <a:effectLst/>
                <a:latin typeface="Times New Roman" panose="02020603050405020304" pitchFamily="18" charset="0"/>
                <a:ea typeface="Times New Roman" panose="02020603050405020304" pitchFamily="18" charset="0"/>
              </a:rPr>
              <a:t> </a:t>
            </a:r>
            <a:r>
              <a:rPr lang="en-IN" sz="2000" dirty="0"/>
              <a:t>Jean </a:t>
            </a:r>
            <a:r>
              <a:rPr lang="en-IN" sz="2000" dirty="0" err="1"/>
              <a:t>Haurogné</a:t>
            </a:r>
            <a:r>
              <a:rPr lang="en-IN" sz="2000" dirty="0"/>
              <a:t>, </a:t>
            </a:r>
            <a:r>
              <a:rPr lang="en-IN" sz="2000" dirty="0" err="1"/>
              <a:t>Nihala</a:t>
            </a:r>
            <a:r>
              <a:rPr lang="en-IN" sz="2000" dirty="0"/>
              <a:t> Basheer, </a:t>
            </a:r>
            <a:r>
              <a:rPr lang="en-IN" sz="2000" dirty="0" err="1"/>
              <a:t>Shareeful</a:t>
            </a:r>
            <a:r>
              <a:rPr lang="en-IN" sz="2000" dirty="0"/>
              <a:t> Islam </a:t>
            </a: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Summary: </a:t>
            </a:r>
            <a:r>
              <a:rPr lang="en-US" sz="2000" dirty="0"/>
              <a:t>BERT model, XAI techniques for SHAP, LIME, and heatmaps</a:t>
            </a:r>
          </a:p>
          <a:p>
            <a:pPr marL="285750" indent="-28575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Advantages:</a:t>
            </a:r>
            <a:r>
              <a:rPr lang="en-US" sz="2000" dirty="0">
                <a:effectLst/>
                <a:latin typeface="Times New Roman" panose="02020603050405020304" pitchFamily="18" charset="0"/>
                <a:ea typeface="Times New Roman" panose="02020603050405020304" pitchFamily="18" charset="0"/>
              </a:rPr>
              <a:t> </a:t>
            </a:r>
            <a:r>
              <a:rPr lang="en-US" sz="2000" dirty="0"/>
              <a:t>• High accuracy (91.8%) in detecting vulnerabilities in source code.</a:t>
            </a:r>
            <a:endParaRPr lang="en-IN" sz="2000" dirty="0">
              <a:latin typeface="Times New Roman" panose="02020603050405020304" pitchFamily="18" charset="0"/>
            </a:endParaRPr>
          </a:p>
          <a:p>
            <a:pPr algn="just">
              <a:lnSpc>
                <a:spcPct val="150000"/>
              </a:lnSpc>
              <a:spcBef>
                <a:spcPts val="1200"/>
              </a:spcBef>
              <a:tabLst>
                <a:tab pos="619125" algn="l"/>
              </a:tabLst>
            </a:pPr>
            <a:r>
              <a:rPr lang="en-IN" sz="2000" dirty="0">
                <a:latin typeface="Times New Roman" panose="02020603050405020304" pitchFamily="18" charset="0"/>
              </a:rPr>
              <a:t>                         </a:t>
            </a:r>
            <a:r>
              <a:rPr lang="en-US" sz="2000" dirty="0"/>
              <a:t>• Provides explainability for AI-driven vulnerability detection. </a:t>
            </a:r>
          </a:p>
          <a:p>
            <a:pPr marL="342900" indent="-342900" algn="just">
              <a:lnSpc>
                <a:spcPct val="150000"/>
              </a:lnSpc>
              <a:spcBef>
                <a:spcPts val="1200"/>
              </a:spcBef>
              <a:buFont typeface="Arial" panose="020B0604020202020204" pitchFamily="34" charset="0"/>
              <a:buChar char="•"/>
              <a:tabLst>
                <a:tab pos="619125" algn="l"/>
              </a:tabLst>
            </a:pPr>
            <a:r>
              <a:rPr lang="en-US" sz="2000" b="1" dirty="0">
                <a:effectLst/>
                <a:latin typeface="Times New Roman" panose="02020603050405020304" pitchFamily="18" charset="0"/>
                <a:ea typeface="Times New Roman" panose="02020603050405020304" pitchFamily="18" charset="0"/>
              </a:rPr>
              <a:t>Disadvantages</a:t>
            </a:r>
            <a:r>
              <a:rPr lang="en-US" sz="2000" dirty="0">
                <a:effectLst/>
                <a:latin typeface="Times New Roman" panose="02020603050405020304" pitchFamily="18" charset="0"/>
                <a:ea typeface="Times New Roman" panose="02020603050405020304" pitchFamily="18" charset="0"/>
              </a:rPr>
              <a:t>: </a:t>
            </a:r>
            <a:r>
              <a:rPr lang="en-US" sz="2000" dirty="0"/>
              <a:t>Performance dependent on pre-trained LLM models and dataset quality.</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6358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07D4-1FFD-486F-3280-D2F299407C44}"/>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A4363915-C58F-32CF-DFEF-0873EA9F5C3F}"/>
              </a:ext>
            </a:extLst>
          </p:cNvPr>
          <p:cNvSpPr>
            <a:spLocks noGrp="1"/>
          </p:cNvSpPr>
          <p:nvPr>
            <p:ph idx="1"/>
          </p:nvPr>
        </p:nvSpPr>
        <p:spPr>
          <a:xfrm>
            <a:off x="812800" y="1143001"/>
            <a:ext cx="10668000" cy="4952997"/>
          </a:xfrm>
        </p:spPr>
        <p:txBody>
          <a:bodyPr>
            <a:normAutofit/>
          </a:bodyPr>
          <a:lstStyle/>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Real-Time Cybersecurity Threat Detection Using Machine Learning a Big Data Analytics Comprehensive approach</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Authors: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Kingsley David </a:t>
            </a:r>
            <a:r>
              <a:rPr lang="en-IN" sz="2000" dirty="0" err="1">
                <a:latin typeface="Times New Roman" panose="02020603050405020304" pitchFamily="18" charset="0"/>
                <a:cs typeface="Times New Roman" panose="02020603050405020304" pitchFamily="18" charset="0"/>
              </a:rPr>
              <a:t>Onyewuchi</a:t>
            </a:r>
            <a:r>
              <a:rPr lang="en-IN" sz="2000" dirty="0">
                <a:latin typeface="Times New Roman" panose="02020603050405020304" pitchFamily="18" charset="0"/>
                <a:cs typeface="Times New Roman" panose="02020603050405020304" pitchFamily="18" charset="0"/>
              </a:rPr>
              <a:t> Ofoegbu, Olajide Soji </a:t>
            </a:r>
            <a:r>
              <a:rPr lang="en-IN" sz="2000" dirty="0" err="1">
                <a:latin typeface="Times New Roman" panose="02020603050405020304" pitchFamily="18" charset="0"/>
                <a:cs typeface="Times New Roman" panose="02020603050405020304" pitchFamily="18" charset="0"/>
              </a:rPr>
              <a:t>Osundare</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1200"/>
              </a:spcBef>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Summary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anomaly detection techniques and pattern recognition across large datasets </a:t>
            </a:r>
          </a:p>
          <a:p>
            <a:pPr algn="just">
              <a:lnSpc>
                <a:spcPct val="150000"/>
              </a:lnSpc>
              <a:spcBef>
                <a:spcPts val="1200"/>
              </a:spcBef>
            </a:pPr>
            <a:r>
              <a:rPr lang="en-US" sz="2000" b="1" dirty="0">
                <a:latin typeface="Times New Roman" panose="02020603050405020304" pitchFamily="18" charset="0"/>
                <a:cs typeface="Times New Roman" panose="02020603050405020304" pitchFamily="18" charset="0"/>
              </a:rPr>
              <a:t>Advantages:</a:t>
            </a:r>
            <a:r>
              <a:rPr lang="en-US" sz="2000" dirty="0">
                <a:latin typeface="Times New Roman" panose="02020603050405020304" pitchFamily="18" charset="0"/>
                <a:cs typeface="Times New Roman" panose="02020603050405020304" pitchFamily="18" charset="0"/>
              </a:rPr>
              <a:t> • Highly scalable approach for handling large volumes of data.</a:t>
            </a:r>
          </a:p>
          <a:p>
            <a:pPr marL="0" indent="0" algn="just">
              <a:lnSpc>
                <a:spcPct val="150000"/>
              </a:lnSpc>
              <a:spcBef>
                <a:spcPts val="1200"/>
              </a:spcBef>
              <a:buNone/>
            </a:pPr>
            <a:r>
              <a:rPr lang="en-US" sz="2000" dirty="0">
                <a:latin typeface="Times New Roman" panose="02020603050405020304" pitchFamily="18" charset="0"/>
                <a:cs typeface="Times New Roman" panose="02020603050405020304" pitchFamily="18" charset="0"/>
              </a:rPr>
              <a:t>                          • Can detect zero-day attacks through anomaly detection. </a:t>
            </a:r>
          </a:p>
          <a:p>
            <a:pPr algn="just">
              <a:lnSpc>
                <a:spcPct val="150000"/>
              </a:lnSpc>
              <a:spcBef>
                <a:spcPts val="1200"/>
              </a:spcBef>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 • Requires continuous model training for adaptation to new threats.</a:t>
            </a:r>
          </a:p>
          <a:p>
            <a:pPr marL="0" indent="0" algn="just">
              <a:lnSpc>
                <a:spcPct val="150000"/>
              </a:lnSpc>
              <a:spcBef>
                <a:spcPts val="1200"/>
              </a:spcBef>
              <a:buNone/>
            </a:pPr>
            <a:r>
              <a:rPr lang="en-US" sz="2000" dirty="0">
                <a:latin typeface="Times New Roman" panose="02020603050405020304" pitchFamily="18" charset="0"/>
                <a:cs typeface="Times New Roman" panose="02020603050405020304" pitchFamily="18" charset="0"/>
              </a:rPr>
              <a:t>                              • High computational power needed for real-time processing.</a:t>
            </a:r>
          </a:p>
          <a:p>
            <a:pPr algn="just">
              <a:lnSpc>
                <a:spcPct val="150000"/>
              </a:lnSpc>
              <a:spcBef>
                <a:spcPts val="120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19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800" y="1040259"/>
            <a:ext cx="10668000" cy="4952997"/>
          </a:xfrm>
        </p:spPr>
        <p:txBody>
          <a:bodyPr>
            <a:noAutofit/>
          </a:bodyPr>
          <a:lstStyle/>
          <a:p>
            <a:pPr algn="just">
              <a:lnSpc>
                <a:spcPct val="150000"/>
              </a:lnSpc>
              <a:spcBef>
                <a:spcPts val="1200"/>
              </a:spcBef>
              <a:tabLst>
                <a:tab pos="311150" algn="l"/>
              </a:tabLst>
            </a:pPr>
            <a:r>
              <a:rPr lang="en-US" sz="2000" dirty="0">
                <a:latin typeface="Times New Roman" panose="02020603050405020304" pitchFamily="18" charset="0"/>
                <a:cs typeface="Times New Roman" panose="02020603050405020304" pitchFamily="18" charset="0"/>
              </a:rPr>
              <a:t>Develop a Real-Time Detection System</a:t>
            </a:r>
          </a:p>
          <a:p>
            <a:pPr algn="just">
              <a:lnSpc>
                <a:spcPct val="150000"/>
              </a:lnSpc>
              <a:spcBef>
                <a:spcPts val="1200"/>
              </a:spcBef>
              <a:tabLst>
                <a:tab pos="311150" algn="l"/>
              </a:tabLst>
            </a:pPr>
            <a:r>
              <a:rPr lang="en-US" sz="2000" dirty="0">
                <a:latin typeface="Times New Roman" panose="02020603050405020304" pitchFamily="18" charset="0"/>
                <a:cs typeface="Times New Roman" panose="02020603050405020304" pitchFamily="18" charset="0"/>
              </a:rPr>
              <a:t>Identify Subtle and Indirect Forms of Cyberbullying</a:t>
            </a:r>
          </a:p>
          <a:p>
            <a:pPr algn="just">
              <a:lnSpc>
                <a:spcPct val="150000"/>
              </a:lnSpc>
              <a:tabLst>
                <a:tab pos="311150" algn="l"/>
              </a:tabLst>
            </a:pPr>
            <a:r>
              <a:rPr lang="en-US" sz="2000" dirty="0">
                <a:latin typeface="Times New Roman" panose="02020603050405020304" pitchFamily="18" charset="0"/>
                <a:cs typeface="Times New Roman" panose="02020603050405020304" pitchFamily="18" charset="0"/>
              </a:rPr>
              <a:t>Provide Real-Time Intervention for Both Perpetrators and Victims</a:t>
            </a:r>
          </a:p>
          <a:p>
            <a:pPr algn="just">
              <a:lnSpc>
                <a:spcPct val="150000"/>
              </a:lnSpc>
              <a:tabLst>
                <a:tab pos="311150" algn="l"/>
              </a:tabLst>
            </a:pPr>
            <a:r>
              <a:rPr lang="en-US" sz="2000" dirty="0">
                <a:latin typeface="Times New Roman" panose="02020603050405020304" pitchFamily="18" charset="0"/>
                <a:cs typeface="Times New Roman" panose="02020603050405020304" pitchFamily="18" charset="0"/>
              </a:rPr>
              <a:t>Create a Comprehensive Support System for Victims</a:t>
            </a:r>
          </a:p>
          <a:p>
            <a:pPr algn="just">
              <a:lnSpc>
                <a:spcPct val="150000"/>
              </a:lnSpc>
              <a:tabLst>
                <a:tab pos="31115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Ensuring Data Security and Privacy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Bef>
                <a:spcPts val="1200"/>
              </a:spcBef>
              <a:tabLst>
                <a:tab pos="311150" algn="l"/>
              </a:tabLst>
            </a:pPr>
            <a:r>
              <a:rPr lang="en-US" sz="2000" dirty="0">
                <a:latin typeface="Times New Roman" panose="02020603050405020304" pitchFamily="18" charset="0"/>
                <a:cs typeface="Times New Roman" panose="02020603050405020304" pitchFamily="18" charset="0"/>
              </a:rPr>
              <a:t>Enhance the System’s Learning and Adaptation Capabilities</a:t>
            </a:r>
          </a:p>
          <a:p>
            <a:pPr algn="just">
              <a:lnSpc>
                <a:spcPct val="150000"/>
              </a:lnSpc>
              <a:spcBef>
                <a:spcPts val="1200"/>
              </a:spcBef>
              <a:tabLst>
                <a:tab pos="311150" algn="l"/>
              </a:tabLst>
            </a:pPr>
            <a:r>
              <a:rPr lang="en-IN" sz="2000" dirty="0">
                <a:latin typeface="Times New Roman" panose="02020603050405020304" pitchFamily="18" charset="0"/>
                <a:cs typeface="Times New Roman" panose="02020603050405020304" pitchFamily="18" charset="0"/>
              </a:rPr>
              <a:t>Facilitate Cross-Platform Integration</a:t>
            </a:r>
          </a:p>
          <a:p>
            <a:pPr algn="just">
              <a:lnSpc>
                <a:spcPct val="150000"/>
              </a:lnSpc>
              <a:spcBef>
                <a:spcPts val="1200"/>
              </a:spcBef>
              <a:tabLst>
                <a:tab pos="311150" algn="l"/>
              </a:tabLst>
            </a:pPr>
            <a:r>
              <a:rPr lang="en-US" sz="2000" dirty="0">
                <a:latin typeface="Times New Roman" panose="02020603050405020304" pitchFamily="18" charset="0"/>
                <a:cs typeface="Times New Roman" panose="02020603050405020304" pitchFamily="18" charset="0"/>
              </a:rPr>
              <a:t>Maintain User Privacy and Data Security</a:t>
            </a:r>
            <a:endParaRPr lang="en-IN" sz="2000" dirty="0">
              <a:latin typeface="Times New Roman" panose="02020603050405020304" pitchFamily="18" charset="0"/>
              <a:cs typeface="Times New Roman" panose="02020603050405020304" pitchFamily="18" charset="0"/>
            </a:endParaRPr>
          </a:p>
          <a:p>
            <a:pPr algn="just">
              <a:lnSpc>
                <a:spcPct val="150000"/>
              </a:lnSpc>
              <a:spcBef>
                <a:spcPts val="1200"/>
              </a:spcBef>
              <a:tabLst>
                <a:tab pos="311150" algn="l"/>
              </a:tabLst>
            </a:pPr>
            <a:r>
              <a:rPr lang="en-US" sz="2000" dirty="0">
                <a:latin typeface="Times New Roman" panose="02020603050405020304" pitchFamily="18" charset="0"/>
                <a:cs typeface="Times New Roman" panose="02020603050405020304" pitchFamily="18" charset="0"/>
              </a:rPr>
              <a:t>Raise Awareness and Educate Users about Cyberbullying</a:t>
            </a: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Autofit/>
          </a:bodyPr>
          <a:lstStyle/>
          <a:p>
            <a:pPr marL="442912" algn="just">
              <a:spcBef>
                <a:spcPts val="1200"/>
              </a:spcBef>
            </a:pPr>
            <a:r>
              <a:rPr lang="en-IN" sz="2000" dirty="0">
                <a:latin typeface="Times New Roman" panose="02020603050405020304" pitchFamily="18" charset="0"/>
                <a:cs typeface="Times New Roman" panose="02020603050405020304" pitchFamily="18" charset="0"/>
              </a:rPr>
              <a:t>System Architecture</a:t>
            </a:r>
          </a:p>
          <a:p>
            <a:pPr marL="442912" algn="just">
              <a:spcBef>
                <a:spcPts val="120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Detection Module</a:t>
            </a:r>
          </a:p>
          <a:p>
            <a:pPr marL="442912" algn="just">
              <a:spcBef>
                <a:spcPts val="120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Detection of Offensive Content</a:t>
            </a:r>
          </a:p>
          <a:p>
            <a:pPr marL="442912" algn="just">
              <a:spcBef>
                <a:spcPts val="120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Detection Patterns of Sarcasm</a:t>
            </a:r>
          </a:p>
          <a:p>
            <a:pPr marL="442912" algn="just">
              <a:spcBef>
                <a:spcPts val="120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Harassment Detection</a:t>
            </a:r>
          </a:p>
          <a:p>
            <a:pPr marL="442912" algn="just">
              <a:spcBef>
                <a:spcPts val="120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Support Module</a:t>
            </a:r>
          </a:p>
          <a:p>
            <a:pPr marL="442912" algn="just">
              <a:spcBef>
                <a:spcPts val="1200"/>
              </a:spcBef>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Intervention Module:</a:t>
            </a:r>
          </a:p>
          <a:p>
            <a:pPr marL="442912" algn="just">
              <a:spcBef>
                <a:spcPts val="1200"/>
              </a:spcBef>
            </a:pPr>
            <a:r>
              <a:rPr lang="en-IN" sz="2000" dirty="0">
                <a:latin typeface="Times New Roman" panose="02020603050405020304" pitchFamily="18" charset="0"/>
                <a:cs typeface="Times New Roman" panose="02020603050405020304" pitchFamily="18" charset="0"/>
              </a:rPr>
              <a:t>Platform Integration</a:t>
            </a:r>
          </a:p>
          <a:p>
            <a:pPr marL="442912" algn="just">
              <a:spcBef>
                <a:spcPts val="1200"/>
              </a:spcBef>
            </a:pPr>
            <a:r>
              <a:rPr lang="en-IN" sz="2000" dirty="0">
                <a:latin typeface="Times New Roman" panose="02020603050405020304" pitchFamily="18" charset="0"/>
                <a:cs typeface="Times New Roman" panose="02020603050405020304" pitchFamily="18" charset="0"/>
              </a:rPr>
              <a:t>Cloud-based architecture</a:t>
            </a:r>
          </a:p>
          <a:p>
            <a:pPr marL="442912" algn="just">
              <a:spcBef>
                <a:spcPts val="1200"/>
              </a:spcBef>
            </a:pPr>
            <a:r>
              <a:rPr lang="en-IN" sz="2000" dirty="0">
                <a:latin typeface="Times New Roman" panose="02020603050405020304" pitchFamily="18" charset="0"/>
                <a:cs typeface="Times New Roman" panose="02020603050405020304" pitchFamily="18" charset="0"/>
              </a:rPr>
              <a:t>Modular Design</a:t>
            </a:r>
          </a:p>
          <a:p>
            <a:pPr marL="442912" algn="just">
              <a:spcBef>
                <a:spcPts val="1200"/>
              </a:spcBef>
            </a:pPr>
            <a:r>
              <a:rPr lang="en-IN" sz="2000" dirty="0">
                <a:latin typeface="Times New Roman" panose="02020603050405020304" pitchFamily="18" charset="0"/>
                <a:cs typeface="Times New Roman" panose="02020603050405020304" pitchFamily="18" charset="0"/>
              </a:rPr>
              <a:t>User-Centric Approach</a:t>
            </a:r>
          </a:p>
          <a:p>
            <a:pPr marL="442912" algn="just">
              <a:spcBef>
                <a:spcPts val="1200"/>
              </a:spcBef>
            </a:pPr>
            <a:endParaRPr lang="en-IN" sz="1600" dirty="0"/>
          </a:p>
          <a:p>
            <a:pPr marL="442912" algn="just">
              <a:spcBef>
                <a:spcPts val="1200"/>
              </a:spcBef>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3">
            <a:extLst>
              <a:ext uri="{FF2B5EF4-FFF2-40B4-BE49-F238E27FC236}">
                <a16:creationId xmlns:a16="http://schemas.microsoft.com/office/drawing/2014/main" id="{4E1B2A1B-78A2-2049-74DF-FB7A33BD6056}"/>
              </a:ext>
            </a:extLst>
          </p:cNvPr>
          <p:cNvGraphicFramePr>
            <a:graphicFrameLocks noGrp="1"/>
          </p:cNvGraphicFramePr>
          <p:nvPr>
            <p:ph idx="1"/>
            <p:extLst>
              <p:ext uri="{D42A27DB-BD31-4B8C-83A1-F6EECF244321}">
                <p14:modId xmlns:p14="http://schemas.microsoft.com/office/powerpoint/2010/main" val="2693525418"/>
              </p:ext>
            </p:extLst>
          </p:nvPr>
        </p:nvGraphicFramePr>
        <p:xfrm>
          <a:off x="1039528" y="1027113"/>
          <a:ext cx="10145028" cy="4952999"/>
        </p:xfrm>
        <a:graphic>
          <a:graphicData uri="http://schemas.openxmlformats.org/drawingml/2006/table">
            <a:tbl>
              <a:tblPr firstRow="1" firstCol="1" bandRow="1">
                <a:tableStyleId>{5C22544A-7EE6-4342-B048-85BDC9FD1C3A}</a:tableStyleId>
              </a:tblPr>
              <a:tblGrid>
                <a:gridCol w="1118045">
                  <a:extLst>
                    <a:ext uri="{9D8B030D-6E8A-4147-A177-3AD203B41FA5}">
                      <a16:colId xmlns:a16="http://schemas.microsoft.com/office/drawing/2014/main" val="2058166254"/>
                    </a:ext>
                  </a:extLst>
                </a:gridCol>
                <a:gridCol w="1912963">
                  <a:extLst>
                    <a:ext uri="{9D8B030D-6E8A-4147-A177-3AD203B41FA5}">
                      <a16:colId xmlns:a16="http://schemas.microsoft.com/office/drawing/2014/main" val="1230474332"/>
                    </a:ext>
                  </a:extLst>
                </a:gridCol>
                <a:gridCol w="3706901">
                  <a:extLst>
                    <a:ext uri="{9D8B030D-6E8A-4147-A177-3AD203B41FA5}">
                      <a16:colId xmlns:a16="http://schemas.microsoft.com/office/drawing/2014/main" val="2161815942"/>
                    </a:ext>
                  </a:extLst>
                </a:gridCol>
                <a:gridCol w="3407119">
                  <a:extLst>
                    <a:ext uri="{9D8B030D-6E8A-4147-A177-3AD203B41FA5}">
                      <a16:colId xmlns:a16="http://schemas.microsoft.com/office/drawing/2014/main" val="884003705"/>
                    </a:ext>
                  </a:extLst>
                </a:gridCol>
              </a:tblGrid>
              <a:tr h="823093">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100">
                          <a:effectLst/>
                        </a:rPr>
                        <a:t>Sl. No</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200">
                          <a:effectLst/>
                        </a:rPr>
                        <a:t>  Review</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200">
                          <a:effectLst/>
                        </a:rPr>
                        <a:t>              Date</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200">
                          <a:effectLst/>
                        </a:rPr>
                        <a:t> </a:t>
                      </a:r>
                      <a:endParaRPr lang="en-IN" sz="800">
                        <a:effectLst/>
                      </a:endParaRPr>
                    </a:p>
                    <a:p>
                      <a:pPr algn="l"/>
                      <a:r>
                        <a:rPr lang="en-IN" sz="1200">
                          <a:effectLst/>
                        </a:rPr>
                        <a:t>    Scheduled Task</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2724328435"/>
                  </a:ext>
                </a:extLst>
              </a:tr>
              <a:tr h="823093">
                <a:tc>
                  <a:txBody>
                    <a:bodyPr/>
                    <a:lstStyle/>
                    <a:p>
                      <a:pPr algn="l"/>
                      <a:r>
                        <a:rPr lang="en-IN" sz="1200">
                          <a:effectLst/>
                        </a:rPr>
                        <a:t> </a:t>
                      </a:r>
                      <a:endParaRPr lang="en-IN" sz="800">
                        <a:effectLst/>
                      </a:endParaRPr>
                    </a:p>
                    <a:p>
                      <a:pPr algn="l"/>
                      <a:r>
                        <a:rPr lang="en-IN" sz="1100">
                          <a:effectLst/>
                        </a:rPr>
                        <a:t>1.</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Review-0</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21-01-25 to 31-01-2025</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Initial project planning</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1770530325"/>
                  </a:ext>
                </a:extLst>
              </a:tr>
              <a:tr h="800952">
                <a:tc>
                  <a:txBody>
                    <a:bodyPr/>
                    <a:lstStyle/>
                    <a:p>
                      <a:pPr algn="l"/>
                      <a:r>
                        <a:rPr lang="en-IN" sz="1200">
                          <a:effectLst/>
                        </a:rPr>
                        <a:t> </a:t>
                      </a:r>
                      <a:endParaRPr lang="en-IN" sz="800">
                        <a:effectLst/>
                      </a:endParaRPr>
                    </a:p>
                    <a:p>
                      <a:pPr algn="l"/>
                      <a:r>
                        <a:rPr lang="en-IN" sz="1100">
                          <a:effectLst/>
                        </a:rPr>
                        <a:t>2.</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Review-1</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18-02-2025 to 21-02-2025</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a:effectLst/>
                        </a:rPr>
                        <a:t> </a:t>
                      </a:r>
                      <a:endParaRPr lang="en-IN" sz="800">
                        <a:effectLst/>
                      </a:endParaRPr>
                    </a:p>
                    <a:p>
                      <a:pPr algn="l"/>
                      <a:r>
                        <a:rPr lang="en-IN" sz="1100">
                          <a:effectLst/>
                        </a:rPr>
                        <a:t>Planning and Research</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1846204612"/>
                  </a:ext>
                </a:extLst>
              </a:tr>
              <a:tr h="823093">
                <a:tc>
                  <a:txBody>
                    <a:bodyPr/>
                    <a:lstStyle/>
                    <a:p>
                      <a:pPr algn="l"/>
                      <a:r>
                        <a:rPr lang="en-IN" sz="1200">
                          <a:effectLst/>
                        </a:rPr>
                        <a:t> </a:t>
                      </a:r>
                      <a:endParaRPr lang="en-IN" sz="800">
                        <a:effectLst/>
                      </a:endParaRPr>
                    </a:p>
                    <a:p>
                      <a:pPr algn="l"/>
                      <a:r>
                        <a:rPr lang="en-IN" sz="1100">
                          <a:effectLst/>
                        </a:rPr>
                        <a:t>3.</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Review-2</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17-03-2025 to 21-03-2025</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endParaRPr lang="en-IN" sz="1100" dirty="0">
                        <a:effectLst/>
                      </a:endParaRPr>
                    </a:p>
                    <a:p>
                      <a:pPr algn="l"/>
                      <a:r>
                        <a:rPr lang="en-IN" sz="1100" dirty="0">
                          <a:effectLst/>
                        </a:rPr>
                        <a:t>Data collection and preprocessing, Model Implementation, 50% of source code</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3772843426"/>
                  </a:ext>
                </a:extLst>
              </a:tr>
              <a:tr h="823093">
                <a:tc>
                  <a:txBody>
                    <a:bodyPr/>
                    <a:lstStyle/>
                    <a:p>
                      <a:pPr algn="l"/>
                      <a:r>
                        <a:rPr lang="en-IN" sz="1200">
                          <a:effectLst/>
                        </a:rPr>
                        <a:t> </a:t>
                      </a:r>
                      <a:endParaRPr lang="en-IN" sz="800">
                        <a:effectLst/>
                      </a:endParaRPr>
                    </a:p>
                    <a:p>
                      <a:pPr algn="l"/>
                      <a:r>
                        <a:rPr lang="en-IN" sz="1100">
                          <a:effectLst/>
                        </a:rPr>
                        <a:t>4.</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Review-3</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16-04-2025 to 19-04-2025</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100" dirty="0">
                          <a:effectLst/>
                        </a:rPr>
                        <a:t> </a:t>
                      </a:r>
                      <a:endParaRPr lang="en-IN" sz="800" dirty="0">
                        <a:effectLst/>
                      </a:endParaRPr>
                    </a:p>
                    <a:p>
                      <a:pPr algn="l"/>
                      <a:endParaRPr lang="en-IN" sz="1100" dirty="0">
                        <a:effectLst/>
                      </a:endParaRPr>
                    </a:p>
                    <a:p>
                      <a:pPr algn="l"/>
                      <a:r>
                        <a:rPr lang="en-IN" sz="1100" dirty="0">
                          <a:effectLst/>
                        </a:rPr>
                        <a:t>100% of source code, Optimisation and Testing</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2399009199"/>
                  </a:ext>
                </a:extLst>
              </a:tr>
              <a:tr h="859675">
                <a:tc>
                  <a:txBody>
                    <a:bodyPr/>
                    <a:lstStyle/>
                    <a:p>
                      <a:pPr algn="l"/>
                      <a:r>
                        <a:rPr lang="en-IN" sz="1100">
                          <a:effectLst/>
                        </a:rPr>
                        <a:t> </a:t>
                      </a:r>
                      <a:endParaRPr lang="en-IN" sz="800">
                        <a:effectLst/>
                      </a:endParaRPr>
                    </a:p>
                    <a:p>
                      <a:pPr algn="l"/>
                      <a:r>
                        <a:rPr lang="en-IN" sz="1100">
                          <a:effectLst/>
                        </a:rPr>
                        <a:t>5.</a:t>
                      </a:r>
                      <a:endParaRPr lang="en-IN"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Review-4</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200" dirty="0">
                          <a:effectLst/>
                        </a:rPr>
                        <a:t> </a:t>
                      </a:r>
                      <a:endParaRPr lang="en-IN" sz="800" dirty="0">
                        <a:effectLst/>
                      </a:endParaRPr>
                    </a:p>
                    <a:p>
                      <a:pPr algn="ctr"/>
                      <a:r>
                        <a:rPr lang="en-IN" sz="1100" dirty="0">
                          <a:effectLst/>
                        </a:rPr>
                        <a:t>10-05-2025 to 17-05-2025</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tc>
                  <a:txBody>
                    <a:bodyPr/>
                    <a:lstStyle/>
                    <a:p>
                      <a:pPr algn="l"/>
                      <a:r>
                        <a:rPr lang="en-IN" sz="1100" dirty="0">
                          <a:effectLst/>
                        </a:rPr>
                        <a:t> </a:t>
                      </a:r>
                      <a:endParaRPr lang="en-IN" sz="800" dirty="0">
                        <a:effectLst/>
                      </a:endParaRPr>
                    </a:p>
                    <a:p>
                      <a:pPr algn="l"/>
                      <a:endParaRPr lang="en-IN" sz="1100" dirty="0">
                        <a:effectLst/>
                      </a:endParaRPr>
                    </a:p>
                    <a:p>
                      <a:pPr algn="l"/>
                      <a:r>
                        <a:rPr lang="en-IN" sz="1100" dirty="0">
                          <a:effectLst/>
                        </a:rPr>
                        <a:t>Deployment and Evaluation</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985" marR="51985" marT="0" marB="0"/>
                </a:tc>
                <a:extLst>
                  <a:ext uri="{0D108BD9-81ED-4DB2-BD59-A6C34878D82A}">
                    <a16:rowId xmlns:a16="http://schemas.microsoft.com/office/drawing/2014/main" val="1070419832"/>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315</TotalTime>
  <Words>1548</Words>
  <Application>Microsoft Office PowerPoint</Application>
  <PresentationFormat>Widescreen</PresentationFormat>
  <Paragraphs>170</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Cambria</vt:lpstr>
      <vt:lpstr>Symbol</vt:lpstr>
      <vt:lpstr>Times New Roman</vt:lpstr>
      <vt:lpstr>Verdana</vt:lpstr>
      <vt:lpstr>Wingdings</vt:lpstr>
      <vt:lpstr>Bioinformatics</vt:lpstr>
      <vt:lpstr>BERT VS CYBERBULLYING:CREATING A SAFER DIGITAL SPACE</vt:lpstr>
      <vt:lpstr>Introduction</vt:lpstr>
      <vt:lpstr>Literature Review</vt:lpstr>
      <vt:lpstr>Literature Review</vt:lpstr>
      <vt:lpstr>Literature Review</vt:lpstr>
      <vt:lpstr>Literature Review</vt:lpstr>
      <vt:lpstr>Objectives</vt:lpstr>
      <vt:lpstr>Methodology</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lipikadenin1981@outlook.com</cp:lastModifiedBy>
  <cp:revision>29</cp:revision>
  <dcterms:created xsi:type="dcterms:W3CDTF">2023-03-16T03:26:27Z</dcterms:created>
  <dcterms:modified xsi:type="dcterms:W3CDTF">2025-05-17T20:20:36Z</dcterms:modified>
</cp:coreProperties>
</file>