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11" r:id="rId2"/>
    <p:sldId id="303" r:id="rId3"/>
    <p:sldId id="304" r:id="rId4"/>
    <p:sldId id="257" r:id="rId5"/>
    <p:sldId id="305" r:id="rId6"/>
    <p:sldId id="306" r:id="rId7"/>
    <p:sldId id="313" r:id="rId8"/>
    <p:sldId id="314" r:id="rId9"/>
    <p:sldId id="285" r:id="rId10"/>
    <p:sldId id="307" r:id="rId11"/>
    <p:sldId id="308" r:id="rId12"/>
    <p:sldId id="315" r:id="rId13"/>
    <p:sldId id="310" r:id="rId14"/>
    <p:sldId id="298" r:id="rId15"/>
    <p:sldId id="300" r:id="rId16"/>
    <p:sldId id="301" r:id="rId17"/>
    <p:sldId id="295" r:id="rId18"/>
    <p:sldId id="28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321" autoAdjust="0"/>
  </p:normalViewPr>
  <p:slideViewPr>
    <p:cSldViewPr>
      <p:cViewPr>
        <p:scale>
          <a:sx n="75" d="100"/>
          <a:sy n="75" d="100"/>
        </p:scale>
        <p:origin x="4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6/27/2024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Bookman Old Style" pitchFamily="18" charset="0"/>
                <a:cs typeface="Times New Roman" pitchFamily="18" charset="0"/>
              </a:rPr>
              <a:t>By leveraging sophisticated techniques and methodologies, our objective is to enhance the accuracy and efficiency of iris recognition systems, thereby contributing to advancements in biometric authentication technology. Through a systematic evaluation of different machine learning approaches, we endeavor to establish a benchmark for iris recognition systems that facilitates reproducibility and promotes further research in this field.</a:t>
            </a:r>
          </a:p>
          <a:p>
            <a:endParaRPr lang="en-IN" dirty="0"/>
          </a:p>
        </p:txBody>
      </p:sp>
      <p:sp>
        <p:nvSpPr>
          <p:cNvPr id="4" name="Slide Number Placeholder 3"/>
          <p:cNvSpPr>
            <a:spLocks noGrp="1"/>
          </p:cNvSpPr>
          <p:nvPr>
            <p:ph type="sldNum" sz="quarter" idx="5"/>
          </p:nvPr>
        </p:nvSpPr>
        <p:spPr/>
        <p:txBody>
          <a:bodyPr/>
          <a:lstStyle/>
          <a:p>
            <a:pPr>
              <a:defRPr/>
            </a:pPr>
            <a:fld id="{8D26484F-62D4-4800-A64A-6E4326EED9F5}" type="slidenum">
              <a:rPr lang="en-US" smtClean="0"/>
              <a:pPr>
                <a:defRPr/>
              </a:pPr>
              <a:t>6</a:t>
            </a:fld>
            <a:endParaRPr lang="en-US"/>
          </a:p>
        </p:txBody>
      </p:sp>
    </p:spTree>
    <p:extLst>
      <p:ext uri="{BB962C8B-B14F-4D97-AF65-F5344CB8AC3E}">
        <p14:creationId xmlns:p14="http://schemas.microsoft.com/office/powerpoint/2010/main" val="392681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8D26484F-62D4-4800-A64A-6E4326EED9F5}" type="slidenum">
              <a:rPr lang="en-US" smtClean="0"/>
              <a:pPr>
                <a:defRPr/>
              </a:pPr>
              <a:t>11</a:t>
            </a:fld>
            <a:endParaRPr lang="en-US"/>
          </a:p>
        </p:txBody>
      </p:sp>
    </p:spTree>
    <p:extLst>
      <p:ext uri="{BB962C8B-B14F-4D97-AF65-F5344CB8AC3E}">
        <p14:creationId xmlns:p14="http://schemas.microsoft.com/office/powerpoint/2010/main" val="92633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6/27/2024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6/27/2024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6/27/2024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6/27/2024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6/27/2024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6/27/2024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6/27/2024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6/27/2024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6/27/2024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6/27/2024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6/27/2024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6/27/2024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0" y="1676401"/>
            <a:ext cx="9144000" cy="380999"/>
          </a:xfrm>
        </p:spPr>
        <p:txBody>
          <a:bodyPr>
            <a:normAutofit fontScale="32500" lnSpcReduction="20000"/>
          </a:bodyPr>
          <a:lstStyle/>
          <a:p>
            <a:r>
              <a:rPr lang="en-US" sz="6000" dirty="0">
                <a:solidFill>
                  <a:srgbClr val="FF0000"/>
                </a:solidFill>
              </a:rPr>
              <a:t>DEPARTMENT OF COMPUTER SCIENCE &amp; ENGINEERING (AL &amp; ML)</a:t>
            </a:r>
            <a:endParaRPr lang="en-US" sz="5500" b="1" dirty="0">
              <a:solidFill>
                <a:srgbClr val="FF0000"/>
              </a:solidFill>
            </a:endParaRPr>
          </a:p>
        </p:txBody>
      </p:sp>
      <p:sp>
        <p:nvSpPr>
          <p:cNvPr id="4" name="Title 1"/>
          <p:cNvSpPr txBox="1">
            <a:spLocks/>
          </p:cNvSpPr>
          <p:nvPr/>
        </p:nvSpPr>
        <p:spPr>
          <a:xfrm>
            <a:off x="0" y="1"/>
            <a:ext cx="9144000" cy="1524000"/>
          </a:xfrm>
          <a:prstGeom prst="rect">
            <a:avLst/>
          </a:prstGeom>
        </p:spPr>
        <p:txBody>
          <a:bodyPr lIns="91438" tIns="45719" rIns="91438" bIns="45719" anchor="ctr"/>
          <a:lstStyle/>
          <a:p>
            <a:pPr algn="ctr" defTabSz="457189" fontAlgn="auto">
              <a:spcAft>
                <a:spcPts val="0"/>
              </a:spcAft>
              <a:defRPr/>
            </a:pPr>
            <a:r>
              <a:rPr lang="en-US" sz="1700" b="1" dirty="0">
                <a:solidFill>
                  <a:srgbClr val="002060"/>
                </a:solidFill>
                <a:latin typeface="+mj-lt"/>
                <a:ea typeface="+mj-ea"/>
                <a:cs typeface="+mj-cs"/>
              </a:rPr>
              <a:t>CMR COLLEGE OF ENGINEERING &amp; TECHNOLOGY</a:t>
            </a:r>
          </a:p>
          <a:p>
            <a:pPr algn="ctr" defTabSz="457189" fontAlgn="auto">
              <a:spcAft>
                <a:spcPts val="0"/>
              </a:spcAft>
              <a:defRPr/>
            </a:pPr>
            <a:r>
              <a:rPr lang="en-IN" sz="1700" b="1" dirty="0">
                <a:solidFill>
                  <a:srgbClr val="FF0000"/>
                </a:solidFill>
                <a:latin typeface="+mj-lt"/>
                <a:ea typeface="+mj-ea"/>
                <a:cs typeface="+mj-cs"/>
              </a:rPr>
              <a:t>(UGC AUTONOMOUS)</a:t>
            </a:r>
          </a:p>
          <a:p>
            <a:pPr algn="ctr" defTabSz="457189" fontAlgn="auto">
              <a:spcAft>
                <a:spcPts val="0"/>
              </a:spcAft>
              <a:defRPr/>
            </a:pPr>
            <a:r>
              <a:rPr lang="en-IN" sz="1700" b="1" dirty="0">
                <a:solidFill>
                  <a:srgbClr val="002060"/>
                </a:solidFill>
                <a:latin typeface="+mj-lt"/>
                <a:ea typeface="+mj-ea"/>
                <a:cs typeface="+mj-cs"/>
              </a:rPr>
              <a:t>KANDLAKOYA, MEDCHAL ROAD, HYDERABAD – 501401.</a:t>
            </a:r>
          </a:p>
          <a:p>
            <a:pPr algn="ctr" defTabSz="457189" fontAlgn="auto">
              <a:spcAft>
                <a:spcPts val="0"/>
              </a:spcAft>
              <a:defRPr/>
            </a:pPr>
            <a:r>
              <a:rPr lang="en-IN" sz="1700" b="1" dirty="0">
                <a:solidFill>
                  <a:srgbClr val="185C3C"/>
                </a:solidFill>
                <a:latin typeface="+mj-lt"/>
                <a:ea typeface="+mj-ea"/>
                <a:cs typeface="+mj-cs"/>
              </a:rPr>
              <a:t>Affiliated to JNTU Hyderabad, Approved by AICTE New Delhi &amp; Accredited by NAAC with ‘A+’ Grade</a:t>
            </a:r>
          </a:p>
        </p:txBody>
      </p:sp>
      <p:sp>
        <p:nvSpPr>
          <p:cNvPr id="5" name="Rectangle 4"/>
          <p:cNvSpPr/>
          <p:nvPr/>
        </p:nvSpPr>
        <p:spPr>
          <a:xfrm>
            <a:off x="3886200" y="5867400"/>
            <a:ext cx="2057400" cy="800217"/>
          </a:xfrm>
          <a:prstGeom prst="rect">
            <a:avLst/>
          </a:prstGeom>
        </p:spPr>
        <p:txBody>
          <a:bodyPr wrap="square" lIns="91438" tIns="45719" rIns="91438" bIns="45719">
            <a:spAutoFit/>
          </a:bodyPr>
          <a:lstStyle/>
          <a:p>
            <a:pPr algn="ctr" defTabSz="457189" fontAlgn="auto">
              <a:spcBef>
                <a:spcPts val="0"/>
              </a:spcBef>
              <a:spcAft>
                <a:spcPts val="0"/>
              </a:spcAft>
              <a:defRPr/>
            </a:pPr>
            <a:r>
              <a:rPr lang="en-US" sz="1500" b="1" dirty="0">
                <a:solidFill>
                  <a:srgbClr val="FF0000"/>
                </a:solidFill>
                <a:latin typeface="+mn-lt"/>
                <a:cs typeface="+mn-cs"/>
              </a:rPr>
              <a:t>HOD</a:t>
            </a:r>
          </a:p>
          <a:p>
            <a:pPr algn="ctr" defTabSz="457189" fontAlgn="auto">
              <a:spcBef>
                <a:spcPts val="0"/>
              </a:spcBef>
              <a:spcAft>
                <a:spcPts val="0"/>
              </a:spcAft>
              <a:defRPr/>
            </a:pPr>
            <a:r>
              <a:rPr lang="en-US" sz="1500" b="1" dirty="0">
                <a:solidFill>
                  <a:srgbClr val="FF0000"/>
                </a:solidFill>
              </a:rPr>
              <a:t>P.SRUTHI</a:t>
            </a:r>
          </a:p>
          <a:p>
            <a:pPr algn="ctr" defTabSz="457189" fontAlgn="auto">
              <a:spcBef>
                <a:spcPts val="0"/>
              </a:spcBef>
              <a:spcAft>
                <a:spcPts val="0"/>
              </a:spcAft>
              <a:defRPr/>
            </a:pPr>
            <a:endParaRPr lang="en-US" sz="1500" b="1" dirty="0">
              <a:solidFill>
                <a:srgbClr val="FF0000"/>
              </a:solidFill>
              <a:latin typeface="+mn-lt"/>
              <a:cs typeface="+mn-cs"/>
            </a:endParaRPr>
          </a:p>
        </p:txBody>
      </p:sp>
      <p:pic>
        <p:nvPicPr>
          <p:cNvPr id="2053" name="Picture 12" descr="Image result for flower bokeh png"/>
          <p:cNvPicPr>
            <a:picLocks noChangeAspect="1" noChangeArrowheads="1"/>
          </p:cNvPicPr>
          <p:nvPr/>
        </p:nvPicPr>
        <p:blipFill>
          <a:blip r:embed="rId2" cstate="print"/>
          <a:srcRect l="9161" t="10638" r="9906" b="8510"/>
          <a:stretch>
            <a:fillRect/>
          </a:stretch>
        </p:blipFill>
        <p:spPr bwMode="auto">
          <a:xfrm>
            <a:off x="1" y="5680076"/>
            <a:ext cx="1232297" cy="1177925"/>
          </a:xfrm>
          <a:prstGeom prst="rect">
            <a:avLst/>
          </a:prstGeom>
          <a:noFill/>
          <a:ln w="9525">
            <a:noFill/>
            <a:miter lim="800000"/>
            <a:headEnd/>
            <a:tailEnd/>
          </a:ln>
        </p:spPr>
      </p:pic>
      <p:pic>
        <p:nvPicPr>
          <p:cNvPr id="2054" name="Picture 14" descr="Image result for flower bokeh png"/>
          <p:cNvPicPr>
            <a:picLocks noChangeAspect="1" noChangeArrowheads="1"/>
          </p:cNvPicPr>
          <p:nvPr/>
        </p:nvPicPr>
        <p:blipFill>
          <a:blip r:embed="rId3" cstate="print"/>
          <a:srcRect l="8000" t="12001" b="7999"/>
          <a:stretch>
            <a:fillRect/>
          </a:stretch>
        </p:blipFill>
        <p:spPr bwMode="auto">
          <a:xfrm>
            <a:off x="8047435" y="5708650"/>
            <a:ext cx="1096565" cy="1149350"/>
          </a:xfrm>
          <a:prstGeom prst="rect">
            <a:avLst/>
          </a:prstGeom>
          <a:noFill/>
          <a:ln w="9525">
            <a:noFill/>
            <a:miter lim="800000"/>
            <a:headEnd/>
            <a:tailEnd/>
          </a:ln>
        </p:spPr>
      </p:pic>
      <p:pic>
        <p:nvPicPr>
          <p:cNvPr id="2055" name="Picture 15" descr="C:\Users\AICTE\Desktop\Untitled.png"/>
          <p:cNvPicPr>
            <a:picLocks noChangeAspect="1" noChangeArrowheads="1"/>
          </p:cNvPicPr>
          <p:nvPr/>
        </p:nvPicPr>
        <p:blipFill>
          <a:blip r:embed="rId4"/>
          <a:srcRect/>
          <a:stretch>
            <a:fillRect/>
          </a:stretch>
        </p:blipFill>
        <p:spPr bwMode="auto">
          <a:xfrm>
            <a:off x="685800" y="0"/>
            <a:ext cx="1085850" cy="854074"/>
          </a:xfrm>
          <a:prstGeom prst="rect">
            <a:avLst/>
          </a:prstGeom>
          <a:noFill/>
          <a:ln w="9525">
            <a:noFill/>
            <a:miter lim="800000"/>
            <a:headEnd/>
            <a:tailEnd/>
          </a:ln>
        </p:spPr>
      </p:pic>
      <p:sp>
        <p:nvSpPr>
          <p:cNvPr id="11" name="Date Placeholder 10"/>
          <p:cNvSpPr>
            <a:spLocks noGrp="1"/>
          </p:cNvSpPr>
          <p:nvPr>
            <p:ph type="dt" sz="quarter" idx="10"/>
          </p:nvPr>
        </p:nvSpPr>
        <p:spPr/>
        <p:txBody>
          <a:bodyPr/>
          <a:lstStyle/>
          <a:p>
            <a:pPr>
              <a:defRPr/>
            </a:pPr>
            <a:fld id="{5F59ECA9-E11C-46BD-B533-5EDC0410BCB2}" type="datetime1">
              <a:rPr lang="en-US"/>
              <a:pPr>
                <a:defRPr/>
              </a:pPr>
              <a:t>6/27/2024</a:t>
            </a:fld>
            <a:endParaRPr lang="en-US" dirty="0"/>
          </a:p>
        </p:txBody>
      </p:sp>
      <p:sp>
        <p:nvSpPr>
          <p:cNvPr id="12" name="Slide Number Placeholder 11"/>
          <p:cNvSpPr>
            <a:spLocks noGrp="1"/>
          </p:cNvSpPr>
          <p:nvPr>
            <p:ph type="sldNum" sz="quarter" idx="12"/>
          </p:nvPr>
        </p:nvSpPr>
        <p:spPr/>
        <p:txBody>
          <a:bodyPr/>
          <a:lstStyle/>
          <a:p>
            <a:pPr>
              <a:defRPr/>
            </a:pPr>
            <a:fld id="{12B73AA1-A01F-4EA8-B590-398EF2F557FF}" type="slidenum">
              <a:rPr lang="en-US"/>
              <a:pPr>
                <a:defRPr/>
              </a:pPr>
              <a:t>1</a:t>
            </a:fld>
            <a:endParaRPr lang="en-US" dirty="0"/>
          </a:p>
        </p:txBody>
      </p:sp>
      <p:sp>
        <p:nvSpPr>
          <p:cNvPr id="14" name="Subtitle 2"/>
          <p:cNvSpPr txBox="1">
            <a:spLocks/>
          </p:cNvSpPr>
          <p:nvPr/>
        </p:nvSpPr>
        <p:spPr>
          <a:xfrm>
            <a:off x="0" y="2057400"/>
            <a:ext cx="9144000" cy="380999"/>
          </a:xfrm>
          <a:prstGeom prst="rect">
            <a:avLst/>
          </a:prstGeom>
        </p:spPr>
        <p:txBody>
          <a:bodyPr vert="horz" lIns="91440" tIns="45720" rIns="91440" bIns="45720" rtlCol="0">
            <a:normAutofit fontScale="3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6000" dirty="0">
                <a:solidFill>
                  <a:srgbClr val="FF0000"/>
                </a:solidFill>
              </a:rPr>
              <a:t>MINI PROJECT  </a:t>
            </a:r>
            <a:endParaRPr kumimoji="0" lang="en-US" sz="5500" b="1" i="0" u="none" strike="noStrike" kern="1200" cap="none" spc="0" normalizeH="0" baseline="0" noProof="0" dirty="0">
              <a:ln>
                <a:noFill/>
              </a:ln>
              <a:solidFill>
                <a:srgbClr val="FF0000"/>
              </a:solidFill>
              <a:effectLst/>
              <a:uLnTx/>
              <a:uFillTx/>
              <a:latin typeface="+mn-lt"/>
              <a:ea typeface="+mn-ea"/>
              <a:cs typeface="+mn-cs"/>
            </a:endParaRPr>
          </a:p>
        </p:txBody>
      </p:sp>
      <p:sp>
        <p:nvSpPr>
          <p:cNvPr id="15" name="Subtitle 2"/>
          <p:cNvSpPr txBox="1">
            <a:spLocks/>
          </p:cNvSpPr>
          <p:nvPr/>
        </p:nvSpPr>
        <p:spPr>
          <a:xfrm>
            <a:off x="0" y="2590800"/>
            <a:ext cx="9144000" cy="380999"/>
          </a:xfrm>
          <a:prstGeom prst="rect">
            <a:avLst/>
          </a:prstGeom>
        </p:spPr>
        <p:txBody>
          <a:bodyPr vert="horz" lIns="91440" tIns="45720" rIns="91440" bIns="45720" rtlCol="0">
            <a:normAutofit fontScale="4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5500" b="1" dirty="0">
                <a:solidFill>
                  <a:srgbClr val="FF0000"/>
                </a:solidFill>
                <a:latin typeface="+mn-lt"/>
                <a:cs typeface="+mn-cs"/>
              </a:rPr>
              <a:t>IRIS RECOGNITION THROUGH MACHINE LEARNING TECHNIQUES</a:t>
            </a:r>
            <a:endParaRPr kumimoji="0" lang="en-US" sz="5500" b="1" i="0" u="none" strike="noStrike" kern="1200" cap="none" spc="0" normalizeH="0" baseline="0" noProof="0" dirty="0">
              <a:ln>
                <a:noFill/>
              </a:ln>
              <a:solidFill>
                <a:srgbClr val="FF0000"/>
              </a:solidFill>
              <a:effectLst/>
              <a:uLnTx/>
              <a:uFillTx/>
              <a:latin typeface="+mn-lt"/>
              <a:ea typeface="+mn-ea"/>
              <a:cs typeface="+mn-cs"/>
            </a:endParaRPr>
          </a:p>
        </p:txBody>
      </p:sp>
      <p:sp>
        <p:nvSpPr>
          <p:cNvPr id="16" name="Subtitle 2"/>
          <p:cNvSpPr txBox="1">
            <a:spLocks/>
          </p:cNvSpPr>
          <p:nvPr/>
        </p:nvSpPr>
        <p:spPr>
          <a:xfrm>
            <a:off x="0" y="3276600"/>
            <a:ext cx="9144000" cy="533400"/>
          </a:xfrm>
          <a:prstGeom prst="rect">
            <a:avLst/>
          </a:prstGeom>
        </p:spPr>
        <p:txBody>
          <a:bodyPr vert="horz" lIns="91440" tIns="45720" rIns="91440" bIns="45720" rtlCol="0">
            <a:normAutofit fontScale="2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0" b="1" i="0" u="none" strike="noStrike" kern="1200" cap="none" spc="0" normalizeH="0" baseline="0" noProof="0" dirty="0">
                <a:ln>
                  <a:noFill/>
                </a:ln>
                <a:solidFill>
                  <a:srgbClr val="FF0000"/>
                </a:solidFill>
                <a:effectLst/>
                <a:uLnTx/>
                <a:uFillTx/>
                <a:latin typeface="+mn-lt"/>
                <a:ea typeface="+mn-ea"/>
                <a:cs typeface="+mn-cs"/>
              </a:rPr>
              <a:t>  ADUPALA NIKITHA                   BIJJARAPU KARUNYA                    DARSHAN S KAGI                  DOMAKONDA ANIRUDH    </a:t>
            </a:r>
            <a:endParaRPr kumimoji="0" lang="en-US" sz="6000" b="1" i="0" u="none" strike="noStrike" kern="1200" cap="none" spc="0" normalizeH="0" noProof="0" dirty="0">
              <a:ln>
                <a:noFill/>
              </a:ln>
              <a:solidFill>
                <a:srgbClr val="FF0000"/>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0" b="1" i="0" u="none" strike="noStrike" kern="1200" cap="none" spc="0" normalizeH="0" noProof="0" dirty="0">
                <a:ln>
                  <a:noFill/>
                </a:ln>
                <a:solidFill>
                  <a:srgbClr val="FF0000"/>
                </a:solidFill>
                <a:effectLst/>
                <a:uLnTx/>
                <a:uFillTx/>
                <a:latin typeface="+mn-lt"/>
                <a:ea typeface="+mn-ea"/>
                <a:cs typeface="+mn-cs"/>
              </a:rPr>
              <a:t>        22H51A6665                              22H51A6672                                  22H51A6676                                22H51A6678</a:t>
            </a:r>
            <a:endParaRPr kumimoji="0" lang="en-US" sz="5500" b="1" i="0" u="none" strike="noStrike" kern="1200" cap="none" spc="0" normalizeH="0" baseline="0" noProof="0" dirty="0">
              <a:ln>
                <a:noFill/>
              </a:ln>
              <a:solidFill>
                <a:srgbClr val="FF0000"/>
              </a:solidFill>
              <a:effectLst/>
              <a:uLnTx/>
              <a:uFillTx/>
              <a:latin typeface="+mn-lt"/>
              <a:ea typeface="+mn-ea"/>
              <a:cs typeface="+mn-cs"/>
            </a:endParaRPr>
          </a:p>
        </p:txBody>
      </p:sp>
      <p:sp>
        <p:nvSpPr>
          <p:cNvPr id="17" name="Subtitle 2"/>
          <p:cNvSpPr txBox="1">
            <a:spLocks/>
          </p:cNvSpPr>
          <p:nvPr/>
        </p:nvSpPr>
        <p:spPr>
          <a:xfrm>
            <a:off x="0" y="4648200"/>
            <a:ext cx="9144000" cy="1066800"/>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rgbClr val="FF0000"/>
                </a:solidFill>
              </a:rPr>
              <a:t>Project coordinator 						                Guide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rgbClr val="FF0000"/>
                </a:solidFill>
              </a:rPr>
              <a:t>                   						                                    Assistant Professor						                Assistant Professor</a:t>
            </a:r>
            <a:endParaRPr kumimoji="0" lang="en-US" b="1" i="0" u="none" strike="noStrike" kern="1200" cap="none" spc="0" normalizeH="0" noProof="0" dirty="0">
              <a:ln>
                <a:noFill/>
              </a:ln>
              <a:solidFill>
                <a:srgbClr val="FF0000"/>
              </a:solidFill>
              <a:effectLst/>
              <a:uLnTx/>
              <a:uFillTx/>
              <a:latin typeface="+mn-lt"/>
              <a:ea typeface="+mn-ea"/>
              <a:cs typeface="+mn-cs"/>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1200329"/>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Disadvantages of Existing System</a:t>
            </a:r>
            <a:endParaRPr lang="en-GB" sz="3600" dirty="0">
              <a:latin typeface="Bookman Old Style"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83213" y="1833503"/>
            <a:ext cx="9139238" cy="4414897"/>
          </a:xfrm>
        </p:spPr>
        <p:txBody>
          <a:bodyPr/>
          <a:lstStyle/>
          <a:p>
            <a:pPr algn="just">
              <a:lnSpc>
                <a:spcPct val="150000"/>
              </a:lnSpc>
              <a:spcBef>
                <a:spcPts val="0"/>
              </a:spcBef>
            </a:pPr>
            <a:r>
              <a:rPr lang="en-US" sz="2400" dirty="0">
                <a:latin typeface="Bookman Old Style" pitchFamily="18" charset="0"/>
              </a:rPr>
              <a:t>Existing iris recognition systems face challenges in adaptability, scalability, and robustness. </a:t>
            </a:r>
          </a:p>
          <a:p>
            <a:pPr algn="just">
              <a:lnSpc>
                <a:spcPct val="150000"/>
              </a:lnSpc>
              <a:spcBef>
                <a:spcPts val="0"/>
              </a:spcBef>
            </a:pPr>
            <a:r>
              <a:rPr lang="en-US" sz="2400" dirty="0">
                <a:latin typeface="Bookman Old Style" pitchFamily="18" charset="0"/>
              </a:rPr>
              <a:t>They often require complex feature extraction, manual tuning, and struggle with large datasets or non-ideal images. </a:t>
            </a:r>
          </a:p>
          <a:p>
            <a:pPr algn="just">
              <a:lnSpc>
                <a:spcPct val="150000"/>
              </a:lnSpc>
              <a:spcBef>
                <a:spcPts val="0"/>
              </a:spcBef>
            </a:pPr>
            <a:r>
              <a:rPr lang="en-US" sz="2400" dirty="0">
                <a:latin typeface="Bookman Old Style" pitchFamily="18" charset="0"/>
              </a:rPr>
              <a:t>These methods can be computationally intensive, sensitive to image quality issues, and less effective at capturing fine-grained iris details or adapting to new patterns automatically.</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78668998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Proposed System</a:t>
            </a:r>
          </a:p>
        </p:txBody>
      </p:sp>
      <p:sp>
        <p:nvSpPr>
          <p:cNvPr id="4104" name="TextBox 4"/>
          <p:cNvSpPr txBox="1">
            <a:spLocks noChangeArrowheads="1"/>
          </p:cNvSpPr>
          <p:nvPr/>
        </p:nvSpPr>
        <p:spPr bwMode="auto">
          <a:xfrm>
            <a:off x="0" y="2010771"/>
            <a:ext cx="9139238" cy="3989490"/>
          </a:xfrm>
          <a:prstGeom prst="rect">
            <a:avLst/>
          </a:prstGeom>
          <a:noFill/>
          <a:ln w="9525">
            <a:noFill/>
            <a:miter lim="800000"/>
            <a:headEnd/>
            <a:tailEnd/>
          </a:ln>
        </p:spPr>
        <p:txBody>
          <a:bodyPr wrap="square">
            <a:spAutoFit/>
          </a:bodyPr>
          <a:lstStyle/>
          <a:p>
            <a:pPr algn="just">
              <a:lnSpc>
                <a:spcPct val="150000"/>
              </a:lnSpc>
            </a:pPr>
            <a:r>
              <a:rPr lang="en-US" sz="2400" dirty="0">
                <a:latin typeface="Bookman Old Style" pitchFamily="18" charset="0"/>
                <a:cs typeface="Times New Roman" pitchFamily="18" charset="0"/>
              </a:rPr>
              <a:t>The proposed solution utilizes a Convolutional Neural Network (CNN) model combined with the </a:t>
            </a:r>
            <a:r>
              <a:rPr lang="en-US" sz="2400" dirty="0" err="1">
                <a:latin typeface="Bookman Old Style" pitchFamily="18" charset="0"/>
                <a:cs typeface="Times New Roman" pitchFamily="18" charset="0"/>
              </a:rPr>
              <a:t>HoughCircles</a:t>
            </a:r>
            <a:r>
              <a:rPr lang="en-US" sz="2400" dirty="0">
                <a:latin typeface="Bookman Old Style" pitchFamily="18" charset="0"/>
                <a:cs typeface="Times New Roman" pitchFamily="18" charset="0"/>
              </a:rPr>
              <a:t> algorithm for iris recognition. This approach extracts iris features from eye images using </a:t>
            </a:r>
            <a:r>
              <a:rPr lang="en-US" sz="2400" dirty="0" err="1">
                <a:latin typeface="Bookman Old Style" pitchFamily="18" charset="0"/>
                <a:cs typeface="Times New Roman" pitchFamily="18" charset="0"/>
              </a:rPr>
              <a:t>HoughCircles</a:t>
            </a:r>
            <a:r>
              <a:rPr lang="en-US" sz="2400" dirty="0">
                <a:latin typeface="Bookman Old Style" pitchFamily="18" charset="0"/>
                <a:cs typeface="Times New Roman" pitchFamily="18" charset="0"/>
              </a:rPr>
              <a:t>, then trains a CNN on the CASIA IRIS dataset containing 683 images from 108 individuals. The resulting model achieves high accuracy in person identification from iris images.</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2369456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1200329"/>
          </a:xfrm>
          <a:prstGeom prst="rect">
            <a:avLst/>
          </a:prstGeom>
          <a:noFill/>
        </p:spPr>
        <p:txBody>
          <a:bodyPr>
            <a:spAutoFit/>
          </a:bodyPr>
          <a:lstStyle/>
          <a:p>
            <a:pPr algn="ctr" fontAlgn="auto">
              <a:spcBef>
                <a:spcPts val="0"/>
              </a:spcBef>
              <a:spcAft>
                <a:spcPts val="0"/>
              </a:spcAft>
              <a:defRPr/>
            </a:pPr>
            <a:r>
              <a:rPr lang="en-GB" sz="3600" b="1" dirty="0">
                <a:latin typeface="Bookman Old Style" pitchFamily="18" charset="0"/>
                <a:cs typeface="Times New Roman" pitchFamily="18" charset="0"/>
              </a:rPr>
              <a:t>Advantages of Proposed System</a:t>
            </a:r>
          </a:p>
        </p:txBody>
      </p:sp>
      <p:sp>
        <p:nvSpPr>
          <p:cNvPr id="4104" name="TextBox 4"/>
          <p:cNvSpPr txBox="1">
            <a:spLocks noChangeArrowheads="1"/>
          </p:cNvSpPr>
          <p:nvPr/>
        </p:nvSpPr>
        <p:spPr bwMode="auto">
          <a:xfrm>
            <a:off x="-300038" y="2286000"/>
            <a:ext cx="9444038" cy="4154984"/>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400" dirty="0">
                <a:latin typeface="Bookman Old Style" pitchFamily="18" charset="0"/>
                <a:cs typeface="Times New Roman" pitchFamily="18" charset="0"/>
              </a:rPr>
              <a:t>1. High accuracy, achieving 100% on the test dataset</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2. Automatic feature learning, eliminating manual feature engineering</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3. Scalability to large datasets (683 images from 108 people)</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4. Simplified preprocessing using </a:t>
            </a:r>
            <a:r>
              <a:rPr lang="en-US" sz="2400" dirty="0" err="1">
                <a:latin typeface="Bookman Old Style" pitchFamily="18" charset="0"/>
                <a:cs typeface="Times New Roman" pitchFamily="18" charset="0"/>
              </a:rPr>
              <a:t>HoughCircles</a:t>
            </a:r>
            <a:r>
              <a:rPr lang="en-US" sz="2400" dirty="0">
                <a:latin typeface="Bookman Old Style" pitchFamily="18" charset="0"/>
                <a:cs typeface="Times New Roman" pitchFamily="18" charset="0"/>
              </a:rPr>
              <a:t> algorithm</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5. Potential robustness to variations in iris patterns and image conditions</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6. End-to-end learning pipeline from image to identification</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7. Adaptability to new patterns through transfer learning</a:t>
            </a:r>
          </a:p>
          <a:p>
            <a:pPr marL="342900" indent="-342900" algn="just">
              <a:buFont typeface="Arial" panose="020B0604020202020204" pitchFamily="34" charset="0"/>
              <a:buChar char="•"/>
            </a:pPr>
            <a:r>
              <a:rPr lang="en-US" sz="2400" dirty="0">
                <a:latin typeface="Bookman Old Style" pitchFamily="18" charset="0"/>
                <a:cs typeface="Times New Roman" pitchFamily="18" charset="0"/>
              </a:rPr>
              <a:t>8. Efficient processing, suitable for real-time applications</a:t>
            </a: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425137610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85800"/>
            <a:ext cx="4795838" cy="523220"/>
          </a:xfrm>
          <a:prstGeom prst="rect">
            <a:avLst/>
          </a:prstGeom>
          <a:noFill/>
        </p:spPr>
        <p:txBody>
          <a:bodyPr>
            <a:spAutoFit/>
          </a:bodyPr>
          <a:lstStyle/>
          <a:p>
            <a:pPr algn="ctr" fontAlgn="auto">
              <a:spcBef>
                <a:spcPts val="0"/>
              </a:spcBef>
              <a:spcAft>
                <a:spcPts val="0"/>
              </a:spcAft>
              <a:defRPr/>
            </a:pPr>
            <a:r>
              <a:rPr lang="en-GB" sz="2800" b="1" dirty="0">
                <a:latin typeface="Bookman Old Style" pitchFamily="18" charset="0"/>
                <a:cs typeface="Times New Roman" pitchFamily="18" charset="0"/>
              </a:rPr>
              <a:t>Hardware Requirements</a:t>
            </a:r>
          </a:p>
        </p:txBody>
      </p:sp>
      <p:sp>
        <p:nvSpPr>
          <p:cNvPr id="3" name="Content Placeholder 2"/>
          <p:cNvSpPr>
            <a:spLocks noGrp="1"/>
          </p:cNvSpPr>
          <p:nvPr>
            <p:ph idx="1"/>
          </p:nvPr>
        </p:nvSpPr>
        <p:spPr>
          <a:xfrm>
            <a:off x="0" y="1981199"/>
            <a:ext cx="9139238" cy="2438401"/>
          </a:xfrm>
        </p:spPr>
        <p:txBody>
          <a:bodyPr/>
          <a:lstStyle/>
          <a:p>
            <a:pPr marL="228600" algn="just">
              <a:spcBef>
                <a:spcPts val="1200"/>
              </a:spcBef>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Bef>
                <a:spcPts val="1200"/>
              </a:spcBef>
              <a:spcAft>
                <a:spcPts val="1000"/>
              </a:spcAft>
              <a:buFont typeface="Symbol" panose="05050102010706020507" pitchFamily="18" charset="2"/>
              <a:buChar char=""/>
            </a:pPr>
            <a:r>
              <a:rPr lang="en-US" sz="1600" b="0" kern="1600" dirty="0">
                <a:effectLst/>
                <a:latin typeface="Times New Roman" panose="02020603050405020304" pitchFamily="18" charset="0"/>
                <a:ea typeface="Times New Roman" panose="02020603050405020304" pitchFamily="18" charset="0"/>
              </a:rPr>
              <a:t>Processor			-	Pentium –IV</a:t>
            </a:r>
            <a:endParaRPr lang="en-IN" sz="1600" b="1" kern="1600" dirty="0">
              <a:effectLst/>
              <a:latin typeface="Arial" panose="020B0604020202020204" pitchFamily="34" charset="0"/>
              <a:ea typeface="Times New Roman" panose="02020603050405020304" pitchFamily="18" charset="0"/>
            </a:endParaRPr>
          </a:p>
          <a:p>
            <a:pPr marL="342900" lvl="0" indent="-342900" algn="just">
              <a:spcBef>
                <a:spcPts val="120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Speed				-    	1.1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Ghz</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RAM				-    	256 MB(min)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Hard Disk			-   	20 GB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Monitor			-    	SVGA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spcBef>
                <a:spcPts val="1200"/>
              </a:spcBef>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Windows7/8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Programming Language	-	Python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2" name="Rectangle 11"/>
          <p:cNvSpPr/>
          <p:nvPr/>
        </p:nvSpPr>
        <p:spPr>
          <a:xfrm>
            <a:off x="4795838" y="0"/>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29878601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Architecture</a:t>
            </a:r>
          </a:p>
        </p:txBody>
      </p:sp>
      <p:sp>
        <p:nvSpPr>
          <p:cNvPr id="5" name="Rectangle 4"/>
          <p:cNvSpPr/>
          <p:nvPr/>
        </p:nvSpPr>
        <p:spPr>
          <a:xfrm>
            <a:off x="480060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Hardware Requirements</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
        <p:nvSpPr>
          <p:cNvPr id="3" name="Rectangle: Rounded Corners 2">
            <a:extLst>
              <a:ext uri="{FF2B5EF4-FFF2-40B4-BE49-F238E27FC236}">
                <a16:creationId xmlns:a16="http://schemas.microsoft.com/office/drawing/2014/main" id="{C02183BE-4F38-3A92-491F-42D5607F999D}"/>
              </a:ext>
            </a:extLst>
          </p:cNvPr>
          <p:cNvSpPr/>
          <p:nvPr/>
        </p:nvSpPr>
        <p:spPr>
          <a:xfrm>
            <a:off x="263922" y="2408020"/>
            <a:ext cx="13716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Data Collection</a:t>
            </a:r>
          </a:p>
        </p:txBody>
      </p:sp>
      <p:sp>
        <p:nvSpPr>
          <p:cNvPr id="6" name="Rectangle: Rounded Corners 5">
            <a:extLst>
              <a:ext uri="{FF2B5EF4-FFF2-40B4-BE49-F238E27FC236}">
                <a16:creationId xmlns:a16="http://schemas.microsoft.com/office/drawing/2014/main" id="{CDD2DC73-10A0-4505-8193-094538AA2915}"/>
              </a:ext>
            </a:extLst>
          </p:cNvPr>
          <p:cNvSpPr/>
          <p:nvPr/>
        </p:nvSpPr>
        <p:spPr>
          <a:xfrm>
            <a:off x="2026841" y="2404060"/>
            <a:ext cx="1564481"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7" name="Rectangle: Rounded Corners 6">
            <a:extLst>
              <a:ext uri="{FF2B5EF4-FFF2-40B4-BE49-F238E27FC236}">
                <a16:creationId xmlns:a16="http://schemas.microsoft.com/office/drawing/2014/main" id="{FF3D64C9-9671-4574-20B8-8176D93962C9}"/>
              </a:ext>
            </a:extLst>
          </p:cNvPr>
          <p:cNvSpPr/>
          <p:nvPr/>
        </p:nvSpPr>
        <p:spPr>
          <a:xfrm>
            <a:off x="4033441" y="2409258"/>
            <a:ext cx="13716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Dataset Loading</a:t>
            </a:r>
          </a:p>
        </p:txBody>
      </p:sp>
      <p:sp>
        <p:nvSpPr>
          <p:cNvPr id="8" name="Rectangle: Rounded Corners 7">
            <a:extLst>
              <a:ext uri="{FF2B5EF4-FFF2-40B4-BE49-F238E27FC236}">
                <a16:creationId xmlns:a16="http://schemas.microsoft.com/office/drawing/2014/main" id="{B1BC257B-2067-1AAE-5C8E-AA8ADBA9C414}"/>
              </a:ext>
            </a:extLst>
          </p:cNvPr>
          <p:cNvSpPr/>
          <p:nvPr/>
        </p:nvSpPr>
        <p:spPr>
          <a:xfrm>
            <a:off x="5847160" y="2404060"/>
            <a:ext cx="13716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Selection</a:t>
            </a:r>
          </a:p>
        </p:txBody>
      </p:sp>
      <p:sp>
        <p:nvSpPr>
          <p:cNvPr id="10" name="Rectangle: Rounded Corners 9">
            <a:extLst>
              <a:ext uri="{FF2B5EF4-FFF2-40B4-BE49-F238E27FC236}">
                <a16:creationId xmlns:a16="http://schemas.microsoft.com/office/drawing/2014/main" id="{90F5E202-3134-132A-8799-972FADE62E16}"/>
              </a:ext>
            </a:extLst>
          </p:cNvPr>
          <p:cNvSpPr/>
          <p:nvPr/>
        </p:nvSpPr>
        <p:spPr>
          <a:xfrm>
            <a:off x="7620000" y="2404060"/>
            <a:ext cx="10668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11" name="Rectangle: Rounded Corners 10">
            <a:extLst>
              <a:ext uri="{FF2B5EF4-FFF2-40B4-BE49-F238E27FC236}">
                <a16:creationId xmlns:a16="http://schemas.microsoft.com/office/drawing/2014/main" id="{6B2BC886-FCF4-5E3A-2D6D-4BB9A021D4CC}"/>
              </a:ext>
            </a:extLst>
          </p:cNvPr>
          <p:cNvSpPr/>
          <p:nvPr/>
        </p:nvSpPr>
        <p:spPr>
          <a:xfrm>
            <a:off x="7467600" y="4152800"/>
            <a:ext cx="1371600" cy="845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Evaluation</a:t>
            </a:r>
          </a:p>
        </p:txBody>
      </p:sp>
      <p:sp>
        <p:nvSpPr>
          <p:cNvPr id="12" name="Rectangle: Rounded Corners 11">
            <a:extLst>
              <a:ext uri="{FF2B5EF4-FFF2-40B4-BE49-F238E27FC236}">
                <a16:creationId xmlns:a16="http://schemas.microsoft.com/office/drawing/2014/main" id="{8C626DD0-5354-3007-8328-F24823090ACC}"/>
              </a:ext>
            </a:extLst>
          </p:cNvPr>
          <p:cNvSpPr/>
          <p:nvPr/>
        </p:nvSpPr>
        <p:spPr>
          <a:xfrm>
            <a:off x="5753100" y="4163340"/>
            <a:ext cx="1371600" cy="845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Storage</a:t>
            </a:r>
          </a:p>
        </p:txBody>
      </p:sp>
      <p:sp>
        <p:nvSpPr>
          <p:cNvPr id="13" name="Rectangle: Rounded Corners 12">
            <a:extLst>
              <a:ext uri="{FF2B5EF4-FFF2-40B4-BE49-F238E27FC236}">
                <a16:creationId xmlns:a16="http://schemas.microsoft.com/office/drawing/2014/main" id="{929E2C5E-DC68-2B04-CF24-D9F1D0D5EBF6}"/>
              </a:ext>
            </a:extLst>
          </p:cNvPr>
          <p:cNvSpPr/>
          <p:nvPr/>
        </p:nvSpPr>
        <p:spPr>
          <a:xfrm>
            <a:off x="4028361" y="4173880"/>
            <a:ext cx="1371600" cy="845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Iris Recognition Process</a:t>
            </a:r>
          </a:p>
        </p:txBody>
      </p:sp>
      <p:sp>
        <p:nvSpPr>
          <p:cNvPr id="14" name="Rectangle: Rounded Corners 13">
            <a:extLst>
              <a:ext uri="{FF2B5EF4-FFF2-40B4-BE49-F238E27FC236}">
                <a16:creationId xmlns:a16="http://schemas.microsoft.com/office/drawing/2014/main" id="{51EEBB54-A529-53DC-0885-3DBCFE2B351A}"/>
              </a:ext>
            </a:extLst>
          </p:cNvPr>
          <p:cNvSpPr/>
          <p:nvPr/>
        </p:nvSpPr>
        <p:spPr>
          <a:xfrm>
            <a:off x="2232483" y="4152900"/>
            <a:ext cx="1219200" cy="887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Result Display</a:t>
            </a:r>
          </a:p>
        </p:txBody>
      </p:sp>
      <p:sp>
        <p:nvSpPr>
          <p:cNvPr id="15" name="Rectangle: Rounded Corners 14">
            <a:extLst>
              <a:ext uri="{FF2B5EF4-FFF2-40B4-BE49-F238E27FC236}">
                <a16:creationId xmlns:a16="http://schemas.microsoft.com/office/drawing/2014/main" id="{B663DE68-8B49-0206-F1BD-2A54C7E7A81B}"/>
              </a:ext>
            </a:extLst>
          </p:cNvPr>
          <p:cNvSpPr/>
          <p:nvPr/>
        </p:nvSpPr>
        <p:spPr>
          <a:xfrm>
            <a:off x="326136" y="4121380"/>
            <a:ext cx="1143000" cy="929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Interface</a:t>
            </a:r>
          </a:p>
        </p:txBody>
      </p:sp>
      <p:cxnSp>
        <p:nvCxnSpPr>
          <p:cNvPr id="17" name="Straight Arrow Connector 16">
            <a:extLst>
              <a:ext uri="{FF2B5EF4-FFF2-40B4-BE49-F238E27FC236}">
                <a16:creationId xmlns:a16="http://schemas.microsoft.com/office/drawing/2014/main" id="{2CDB812D-0FA4-76C3-8597-C09F38B2AD9A}"/>
              </a:ext>
            </a:extLst>
          </p:cNvPr>
          <p:cNvCxnSpPr>
            <a:stCxn id="3" idx="3"/>
            <a:endCxn id="6" idx="1"/>
          </p:cNvCxnSpPr>
          <p:nvPr/>
        </p:nvCxnSpPr>
        <p:spPr>
          <a:xfrm flipV="1">
            <a:off x="1635522" y="2785060"/>
            <a:ext cx="391319" cy="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E79C96-E027-711D-380E-6327524B253E}"/>
              </a:ext>
            </a:extLst>
          </p:cNvPr>
          <p:cNvCxnSpPr>
            <a:stCxn id="6" idx="3"/>
            <a:endCxn id="7" idx="1"/>
          </p:cNvCxnSpPr>
          <p:nvPr/>
        </p:nvCxnSpPr>
        <p:spPr>
          <a:xfrm>
            <a:off x="3591322" y="2785060"/>
            <a:ext cx="442119" cy="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5954BE-9297-57F1-CCCB-21E7BB058F2C}"/>
              </a:ext>
            </a:extLst>
          </p:cNvPr>
          <p:cNvCxnSpPr>
            <a:stCxn id="7" idx="3"/>
            <a:endCxn id="8" idx="1"/>
          </p:cNvCxnSpPr>
          <p:nvPr/>
        </p:nvCxnSpPr>
        <p:spPr>
          <a:xfrm flipV="1">
            <a:off x="5405041" y="2785060"/>
            <a:ext cx="442119" cy="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C35CD04-CAA8-C076-8218-E1F24C2721F8}"/>
              </a:ext>
            </a:extLst>
          </p:cNvPr>
          <p:cNvCxnSpPr>
            <a:stCxn id="8" idx="3"/>
            <a:endCxn id="10" idx="1"/>
          </p:cNvCxnSpPr>
          <p:nvPr/>
        </p:nvCxnSpPr>
        <p:spPr>
          <a:xfrm>
            <a:off x="7218760" y="2785060"/>
            <a:ext cx="401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4C19AE-88E7-7307-33E8-70B502AEB5AE}"/>
              </a:ext>
            </a:extLst>
          </p:cNvPr>
          <p:cNvCxnSpPr>
            <a:stCxn id="10" idx="2"/>
            <a:endCxn id="11" idx="0"/>
          </p:cNvCxnSpPr>
          <p:nvPr/>
        </p:nvCxnSpPr>
        <p:spPr>
          <a:xfrm>
            <a:off x="8153400" y="3166060"/>
            <a:ext cx="0" cy="98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CE32710-9CDF-9BC4-B139-CE002BF5E5F9}"/>
              </a:ext>
            </a:extLst>
          </p:cNvPr>
          <p:cNvCxnSpPr>
            <a:stCxn id="11" idx="1"/>
            <a:endCxn id="12" idx="3"/>
          </p:cNvCxnSpPr>
          <p:nvPr/>
        </p:nvCxnSpPr>
        <p:spPr>
          <a:xfrm flipH="1">
            <a:off x="7124700" y="4575760"/>
            <a:ext cx="342900" cy="10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194D4C-6C16-6963-B45B-06B9E178C83E}"/>
              </a:ext>
            </a:extLst>
          </p:cNvPr>
          <p:cNvCxnSpPr>
            <a:stCxn id="12" idx="1"/>
            <a:endCxn id="13" idx="3"/>
          </p:cNvCxnSpPr>
          <p:nvPr/>
        </p:nvCxnSpPr>
        <p:spPr>
          <a:xfrm flipH="1">
            <a:off x="5399961" y="4586300"/>
            <a:ext cx="353139" cy="10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23A84B-FDE0-AE57-B6F4-1BBB69B25EDE}"/>
              </a:ext>
            </a:extLst>
          </p:cNvPr>
          <p:cNvCxnSpPr>
            <a:stCxn id="13" idx="1"/>
            <a:endCxn id="14" idx="3"/>
          </p:cNvCxnSpPr>
          <p:nvPr/>
        </p:nvCxnSpPr>
        <p:spPr>
          <a:xfrm flipH="1">
            <a:off x="3451683" y="4596840"/>
            <a:ext cx="576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E094A3-28DD-392A-DAFA-456EC9B5D464}"/>
              </a:ext>
            </a:extLst>
          </p:cNvPr>
          <p:cNvCxnSpPr>
            <a:stCxn id="14" idx="1"/>
            <a:endCxn id="15" idx="3"/>
          </p:cNvCxnSpPr>
          <p:nvPr/>
        </p:nvCxnSpPr>
        <p:spPr>
          <a:xfrm flipH="1" flipV="1">
            <a:off x="1469136" y="4586300"/>
            <a:ext cx="763347" cy="10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12178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Bookman Old Style" pitchFamily="18" charset="0"/>
                <a:cs typeface="Times New Roman" panose="02020603050405020304" pitchFamily="18" charset="0"/>
              </a:rPr>
              <a:t>Modules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
        <p:nvSpPr>
          <p:cNvPr id="9" name="Content Placeholder 2">
            <a:extLst>
              <a:ext uri="{FF2B5EF4-FFF2-40B4-BE49-F238E27FC236}">
                <a16:creationId xmlns:a16="http://schemas.microsoft.com/office/drawing/2014/main" id="{71FEFBFB-6134-43D1-A7A3-730C58A5F899}"/>
              </a:ext>
            </a:extLst>
          </p:cNvPr>
          <p:cNvSpPr txBox="1">
            <a:spLocks/>
          </p:cNvSpPr>
          <p:nvPr/>
        </p:nvSpPr>
        <p:spPr bwMode="auto">
          <a:xfrm>
            <a:off x="10058400" y="5674359"/>
            <a:ext cx="6019800" cy="3870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7" name="Content Placeholder 6">
            <a:extLst>
              <a:ext uri="{FF2B5EF4-FFF2-40B4-BE49-F238E27FC236}">
                <a16:creationId xmlns:a16="http://schemas.microsoft.com/office/drawing/2014/main" id="{D82B0693-4C05-593F-5E83-641191F097BE}"/>
              </a:ext>
            </a:extLst>
          </p:cNvPr>
          <p:cNvSpPr>
            <a:spLocks noGrp="1"/>
          </p:cNvSpPr>
          <p:nvPr>
            <p:ph idx="1"/>
          </p:nvPr>
        </p:nvSpPr>
        <p:spPr>
          <a:xfrm>
            <a:off x="304800" y="2133600"/>
            <a:ext cx="8534400" cy="4434522"/>
          </a:xfrm>
        </p:spPr>
        <p:txBody>
          <a:bodyPr/>
          <a:lstStyle/>
          <a:p>
            <a:endParaRPr lang="en-IN" dirty="0"/>
          </a:p>
        </p:txBody>
      </p:sp>
      <p:sp>
        <p:nvSpPr>
          <p:cNvPr id="11" name="Rectangle: Rounded Corners 10">
            <a:extLst>
              <a:ext uri="{FF2B5EF4-FFF2-40B4-BE49-F238E27FC236}">
                <a16:creationId xmlns:a16="http://schemas.microsoft.com/office/drawing/2014/main" id="{CCEC845C-C099-C733-3B7C-735DE4209F11}"/>
              </a:ext>
            </a:extLst>
          </p:cNvPr>
          <p:cNvSpPr/>
          <p:nvPr/>
        </p:nvSpPr>
        <p:spPr>
          <a:xfrm>
            <a:off x="225424" y="2588736"/>
            <a:ext cx="1981200" cy="10891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Dataset Management Module</a:t>
            </a:r>
          </a:p>
        </p:txBody>
      </p:sp>
      <p:sp>
        <p:nvSpPr>
          <p:cNvPr id="15" name="Rectangle: Rounded Corners 14">
            <a:extLst>
              <a:ext uri="{FF2B5EF4-FFF2-40B4-BE49-F238E27FC236}">
                <a16:creationId xmlns:a16="http://schemas.microsoft.com/office/drawing/2014/main" id="{CBC52115-57A8-2D22-F4D4-927F7F6CDDBB}"/>
              </a:ext>
            </a:extLst>
          </p:cNvPr>
          <p:cNvSpPr/>
          <p:nvPr/>
        </p:nvSpPr>
        <p:spPr>
          <a:xfrm>
            <a:off x="7085650" y="4919185"/>
            <a:ext cx="1771648" cy="11463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Iris Recognition Module</a:t>
            </a:r>
          </a:p>
        </p:txBody>
      </p:sp>
      <p:sp>
        <p:nvSpPr>
          <p:cNvPr id="16" name="Rectangle: Rounded Corners 15">
            <a:extLst>
              <a:ext uri="{FF2B5EF4-FFF2-40B4-BE49-F238E27FC236}">
                <a16:creationId xmlns:a16="http://schemas.microsoft.com/office/drawing/2014/main" id="{D74409E8-F0B9-0DFC-B6A8-613281C8EA5A}"/>
              </a:ext>
            </a:extLst>
          </p:cNvPr>
          <p:cNvSpPr/>
          <p:nvPr/>
        </p:nvSpPr>
        <p:spPr>
          <a:xfrm>
            <a:off x="2546191" y="2588736"/>
            <a:ext cx="1895476" cy="1089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Image Preprocessing Module</a:t>
            </a:r>
          </a:p>
        </p:txBody>
      </p:sp>
      <p:sp>
        <p:nvSpPr>
          <p:cNvPr id="17" name="Rectangle: Rounded Corners 16">
            <a:extLst>
              <a:ext uri="{FF2B5EF4-FFF2-40B4-BE49-F238E27FC236}">
                <a16:creationId xmlns:a16="http://schemas.microsoft.com/office/drawing/2014/main" id="{055867CA-78FC-8EE8-113A-F03EE8047A3C}"/>
              </a:ext>
            </a:extLst>
          </p:cNvPr>
          <p:cNvSpPr/>
          <p:nvPr/>
        </p:nvSpPr>
        <p:spPr>
          <a:xfrm>
            <a:off x="4892993" y="2588736"/>
            <a:ext cx="1745298" cy="1089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CNN Model Module</a:t>
            </a:r>
          </a:p>
        </p:txBody>
      </p:sp>
      <p:sp>
        <p:nvSpPr>
          <p:cNvPr id="18" name="Rectangle: Rounded Corners 17">
            <a:extLst>
              <a:ext uri="{FF2B5EF4-FFF2-40B4-BE49-F238E27FC236}">
                <a16:creationId xmlns:a16="http://schemas.microsoft.com/office/drawing/2014/main" id="{43827E25-B5C9-8D45-B54A-B7150A900B09}"/>
              </a:ext>
            </a:extLst>
          </p:cNvPr>
          <p:cNvSpPr/>
          <p:nvPr/>
        </p:nvSpPr>
        <p:spPr>
          <a:xfrm>
            <a:off x="7130098" y="2603976"/>
            <a:ext cx="1745298" cy="10969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Persistence Module</a:t>
            </a:r>
          </a:p>
        </p:txBody>
      </p:sp>
      <p:sp>
        <p:nvSpPr>
          <p:cNvPr id="19" name="Rectangle: Rounded Corners 18">
            <a:extLst>
              <a:ext uri="{FF2B5EF4-FFF2-40B4-BE49-F238E27FC236}">
                <a16:creationId xmlns:a16="http://schemas.microsoft.com/office/drawing/2014/main" id="{EABE6F18-7147-CE8F-59D5-F427EB04734E}"/>
              </a:ext>
            </a:extLst>
          </p:cNvPr>
          <p:cNvSpPr/>
          <p:nvPr/>
        </p:nvSpPr>
        <p:spPr>
          <a:xfrm>
            <a:off x="4836477" y="4955380"/>
            <a:ext cx="1895475" cy="10891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Visualization Module</a:t>
            </a:r>
          </a:p>
        </p:txBody>
      </p:sp>
      <p:sp>
        <p:nvSpPr>
          <p:cNvPr id="20" name="Rectangle: Rounded Corners 19">
            <a:extLst>
              <a:ext uri="{FF2B5EF4-FFF2-40B4-BE49-F238E27FC236}">
                <a16:creationId xmlns:a16="http://schemas.microsoft.com/office/drawing/2014/main" id="{28B2D9C5-4D34-8767-8F22-A0A7CA66E346}"/>
              </a:ext>
            </a:extLst>
          </p:cNvPr>
          <p:cNvSpPr/>
          <p:nvPr/>
        </p:nvSpPr>
        <p:spPr>
          <a:xfrm>
            <a:off x="2646838" y="5034833"/>
            <a:ext cx="1745298" cy="9455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Performance Evaluation Module</a:t>
            </a:r>
          </a:p>
        </p:txBody>
      </p:sp>
      <p:sp>
        <p:nvSpPr>
          <p:cNvPr id="21" name="Rectangle: Rounded Corners 20">
            <a:extLst>
              <a:ext uri="{FF2B5EF4-FFF2-40B4-BE49-F238E27FC236}">
                <a16:creationId xmlns:a16="http://schemas.microsoft.com/office/drawing/2014/main" id="{FCB41093-6FE3-A1D6-30E2-7FB84AF7B7D3}"/>
              </a:ext>
            </a:extLst>
          </p:cNvPr>
          <p:cNvSpPr/>
          <p:nvPr/>
        </p:nvSpPr>
        <p:spPr>
          <a:xfrm>
            <a:off x="457200" y="5004354"/>
            <a:ext cx="1745297" cy="9759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Interface Module</a:t>
            </a:r>
          </a:p>
        </p:txBody>
      </p:sp>
      <p:cxnSp>
        <p:nvCxnSpPr>
          <p:cNvPr id="23" name="Straight Arrow Connector 22">
            <a:extLst>
              <a:ext uri="{FF2B5EF4-FFF2-40B4-BE49-F238E27FC236}">
                <a16:creationId xmlns:a16="http://schemas.microsoft.com/office/drawing/2014/main" id="{C660A290-C4B3-90E0-D8C4-D7A2916AD87F}"/>
              </a:ext>
            </a:extLst>
          </p:cNvPr>
          <p:cNvCxnSpPr>
            <a:stCxn id="11" idx="3"/>
          </p:cNvCxnSpPr>
          <p:nvPr/>
        </p:nvCxnSpPr>
        <p:spPr>
          <a:xfrm>
            <a:off x="2206624" y="3133328"/>
            <a:ext cx="339567" cy="1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6519A78-424D-E3CA-E50C-3BC4DC3CA6CB}"/>
              </a:ext>
            </a:extLst>
          </p:cNvPr>
          <p:cNvCxnSpPr>
            <a:stCxn id="16" idx="3"/>
          </p:cNvCxnSpPr>
          <p:nvPr/>
        </p:nvCxnSpPr>
        <p:spPr>
          <a:xfrm>
            <a:off x="4441667" y="3133327"/>
            <a:ext cx="433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5FA5979-5065-D371-4BAA-D9D80C69E635}"/>
              </a:ext>
            </a:extLst>
          </p:cNvPr>
          <p:cNvCxnSpPr>
            <a:endCxn id="18" idx="1"/>
          </p:cNvCxnSpPr>
          <p:nvPr/>
        </p:nvCxnSpPr>
        <p:spPr>
          <a:xfrm>
            <a:off x="6638291" y="3133327"/>
            <a:ext cx="491807" cy="1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26BA28-3348-575E-8312-2180383482B6}"/>
              </a:ext>
            </a:extLst>
          </p:cNvPr>
          <p:cNvCxnSpPr>
            <a:stCxn id="18" idx="2"/>
          </p:cNvCxnSpPr>
          <p:nvPr/>
        </p:nvCxnSpPr>
        <p:spPr>
          <a:xfrm>
            <a:off x="8002747" y="3700938"/>
            <a:ext cx="0" cy="1189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C2FC2D-B892-F8B9-E22F-D1CB427D7630}"/>
              </a:ext>
            </a:extLst>
          </p:cNvPr>
          <p:cNvCxnSpPr>
            <a:stCxn id="15" idx="1"/>
            <a:endCxn id="19" idx="3"/>
          </p:cNvCxnSpPr>
          <p:nvPr/>
        </p:nvCxnSpPr>
        <p:spPr>
          <a:xfrm flipH="1">
            <a:off x="6731952" y="5492353"/>
            <a:ext cx="353698" cy="7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31B114-BDF2-6455-3454-CA7293417571}"/>
              </a:ext>
            </a:extLst>
          </p:cNvPr>
          <p:cNvCxnSpPr>
            <a:stCxn id="19" idx="1"/>
            <a:endCxn id="20" idx="3"/>
          </p:cNvCxnSpPr>
          <p:nvPr/>
        </p:nvCxnSpPr>
        <p:spPr>
          <a:xfrm flipH="1">
            <a:off x="4392136" y="5499971"/>
            <a:ext cx="444341"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CE6EF4B-4EA8-A710-AB49-1EC341627518}"/>
              </a:ext>
            </a:extLst>
          </p:cNvPr>
          <p:cNvCxnSpPr>
            <a:stCxn id="20" idx="1"/>
            <a:endCxn id="21" idx="3"/>
          </p:cNvCxnSpPr>
          <p:nvPr/>
        </p:nvCxnSpPr>
        <p:spPr>
          <a:xfrm flipH="1" flipV="1">
            <a:off x="2202497" y="5492351"/>
            <a:ext cx="444341"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23181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8100" y="2362200"/>
            <a:ext cx="9067800" cy="4068763"/>
          </a:xfrm>
        </p:spPr>
        <p:txBody>
          <a:bodyPr/>
          <a:lstStyle/>
          <a:p>
            <a:pPr algn="just">
              <a:spcBef>
                <a:spcPts val="0"/>
              </a:spcBef>
            </a:pPr>
            <a:r>
              <a:rPr lang="en-US" sz="2400" dirty="0">
                <a:latin typeface="Bookman Old Style" pitchFamily="18" charset="0"/>
                <a:cs typeface="Times New Roman" pitchFamily="18" charset="0"/>
              </a:rPr>
              <a:t>The project uses two main algorithms:</a:t>
            </a:r>
          </a:p>
          <a:p>
            <a:pPr algn="just">
              <a:spcBef>
                <a:spcPts val="0"/>
              </a:spcBef>
            </a:pPr>
            <a:r>
              <a:rPr lang="en-US" sz="2400" dirty="0">
                <a:latin typeface="Bookman Old Style" pitchFamily="18" charset="0"/>
                <a:cs typeface="Times New Roman" pitchFamily="18" charset="0"/>
              </a:rPr>
              <a:t>1. </a:t>
            </a:r>
            <a:r>
              <a:rPr lang="en-US" sz="2400" dirty="0" err="1">
                <a:latin typeface="Bookman Old Style" pitchFamily="18" charset="0"/>
                <a:cs typeface="Times New Roman" pitchFamily="18" charset="0"/>
              </a:rPr>
              <a:t>HoughCircles</a:t>
            </a:r>
            <a:r>
              <a:rPr lang="en-US" sz="2400" dirty="0">
                <a:latin typeface="Bookman Old Style" pitchFamily="18" charset="0"/>
                <a:cs typeface="Times New Roman" pitchFamily="18" charset="0"/>
              </a:rPr>
              <a:t> algorithm: Extracts the iris circle from eye images, isolating the relevant iris features.</a:t>
            </a:r>
          </a:p>
          <a:p>
            <a:pPr algn="just">
              <a:spcBef>
                <a:spcPts val="0"/>
              </a:spcBef>
            </a:pPr>
            <a:r>
              <a:rPr lang="en-US" sz="2400" dirty="0">
                <a:latin typeface="Bookman Old Style" pitchFamily="18" charset="0"/>
                <a:cs typeface="Times New Roman" pitchFamily="18" charset="0"/>
              </a:rPr>
              <a:t>2. Convolutional Neural Network (CNN): Trained on the extracted iris features to recognize and classify individuals. The CNN automatically learns discriminative features from the iris images and performs the final person identification.</a:t>
            </a:r>
          </a:p>
          <a:p>
            <a:pPr algn="just">
              <a:spcBef>
                <a:spcPts val="0"/>
              </a:spcBef>
            </a:pPr>
            <a:r>
              <a:rPr lang="en-US" sz="2400" dirty="0">
                <a:latin typeface="Bookman Old Style" pitchFamily="18" charset="0"/>
                <a:cs typeface="Times New Roman" pitchFamily="18" charset="0"/>
              </a:rPr>
              <a:t>These algorithms work together to create an efficient iris recognition system.</a:t>
            </a:r>
            <a:endParaRPr lang="en-US" sz="2400"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tx1">
                    <a:lumMod val="95000"/>
                    <a:lumOff val="5000"/>
                  </a:schemeClr>
                </a:solidFill>
                <a:latin typeface="Bookman Old Style" pitchFamily="18" charset="0"/>
              </a:rPr>
              <a:t>Algorithms</a:t>
            </a:r>
          </a:p>
        </p:txBody>
      </p:sp>
      <p:sp>
        <p:nvSpPr>
          <p:cNvPr id="5" name="Rectangle 4"/>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143364462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6858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algn="just">
              <a:spcBef>
                <a:spcPts val="0"/>
              </a:spcBef>
            </a:pPr>
            <a:endParaRPr lang="en-US" sz="1800" dirty="0">
              <a:latin typeface="Times New Roman" pitchFamily="18" charset="0"/>
              <a:cs typeface="Times New Roman" pitchFamily="18" charset="0"/>
            </a:endParaRPr>
          </a:p>
          <a:p>
            <a:pPr algn="just"/>
            <a:r>
              <a:rPr lang="en-US" sz="1800" dirty="0">
                <a:latin typeface="Bookman Old Style" pitchFamily="18" charset="0"/>
              </a:rPr>
              <a:t>[1]ResearchGate https://www.researchgate.net/publication/294422684_Iris_Recognition_through_Machine_Learning_Techniques_a_Survey</a:t>
            </a:r>
          </a:p>
          <a:p>
            <a:pPr algn="just"/>
            <a:r>
              <a:rPr lang="en-US" sz="1800" dirty="0">
                <a:latin typeface="Bookman Old Style" pitchFamily="18" charset="0"/>
              </a:rPr>
              <a:t>[2]ScienceDirect https://www.sciencedirect.com/science/article/abs/pii/S0167865516000477</a:t>
            </a:r>
          </a:p>
          <a:p>
            <a:pPr algn="just"/>
            <a:r>
              <a:rPr lang="en-US" sz="1800" dirty="0">
                <a:latin typeface="Bookman Old Style" pitchFamily="18" charset="0"/>
              </a:rPr>
              <a:t>[3]</a:t>
            </a:r>
            <a:r>
              <a:rPr lang="en-US" sz="1800" dirty="0" err="1">
                <a:latin typeface="Bookman Old Style" pitchFamily="18" charset="0"/>
              </a:rPr>
              <a:t>IOPscience</a:t>
            </a:r>
            <a:endParaRPr lang="en-US" sz="1800" dirty="0">
              <a:latin typeface="Bookman Old Style" pitchFamily="18" charset="0"/>
            </a:endParaRPr>
          </a:p>
          <a:p>
            <a:pPr algn="just"/>
            <a:r>
              <a:rPr lang="en-US" sz="1800" dirty="0">
                <a:latin typeface="Bookman Old Style" pitchFamily="18" charset="0"/>
              </a:rPr>
              <a:t>https://iopscience.iop.org/article/10.1088/1742-6596/1530/1/012159/meta</a:t>
            </a:r>
            <a:endParaRPr lang="en-US" sz="1800"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anose="02050604050505020204" pitchFamily="18" charset="0"/>
              </a:rPr>
              <a:t>Algorithms</a:t>
            </a:r>
          </a:p>
          <a:p>
            <a:pPr fontAlgn="auto">
              <a:spcBef>
                <a:spcPts val="0"/>
              </a:spcBef>
              <a:spcAft>
                <a:spcPts val="0"/>
              </a:spcAft>
              <a:defRPr/>
            </a:pPr>
            <a:r>
              <a:rPr lang="en-US" sz="1300" b="1" dirty="0">
                <a:solidFill>
                  <a:schemeClr val="tx1"/>
                </a:solidFill>
                <a:latin typeface="Bookman Old Style" panose="02050604050505020204" pitchFamily="18" charset="0"/>
              </a:rPr>
              <a:t>References</a:t>
            </a:r>
          </a:p>
        </p:txBody>
      </p:sp>
    </p:spTree>
    <p:extLst>
      <p:ext uri="{BB962C8B-B14F-4D97-AF65-F5344CB8AC3E}">
        <p14:creationId xmlns:p14="http://schemas.microsoft.com/office/powerpoint/2010/main" val="74336180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10246" name="TextBox 1"/>
          <p:cNvSpPr txBox="1">
            <a:spLocks noChangeArrowheads="1"/>
          </p:cNvSpPr>
          <p:nvPr/>
        </p:nvSpPr>
        <p:spPr bwMode="auto">
          <a:xfrm>
            <a:off x="685800" y="2520821"/>
            <a:ext cx="7848600" cy="2508379"/>
          </a:xfrm>
          <a:prstGeom prst="rect">
            <a:avLst/>
          </a:prstGeom>
          <a:noFill/>
          <a:ln w="9525">
            <a:noFill/>
            <a:miter lim="800000"/>
            <a:headEnd/>
            <a:tailEnd/>
          </a:ln>
        </p:spPr>
        <p:txBody>
          <a:bodyPr wrap="square">
            <a:spAutoFit/>
          </a:bodyPr>
          <a:lstStyle/>
          <a:p>
            <a:pPr algn="ctr"/>
            <a:r>
              <a:rPr lang="en-US" sz="8500" dirty="0">
                <a:latin typeface="Bookman Old Style" pitchFamily="18" charset="0"/>
                <a:cs typeface="Times New Roman" pitchFamily="18" charset="0"/>
              </a:rPr>
              <a:t>Thank you</a:t>
            </a:r>
          </a:p>
          <a:p>
            <a:pPr algn="ctr"/>
            <a:r>
              <a:rPr lang="en-US" sz="7200" dirty="0">
                <a:latin typeface="Bookman Old Style" pitchFamily="18" charset="0"/>
                <a:cs typeface="Times New Roman" pitchFamily="18" charset="0"/>
              </a:rPr>
              <a:t>Any Questions?</a:t>
            </a:r>
          </a:p>
        </p:txBody>
      </p:sp>
      <p:sp>
        <p:nvSpPr>
          <p:cNvPr id="10" name="TextBox 9"/>
          <p:cNvSpPr txBox="1"/>
          <p:nvPr/>
        </p:nvSpPr>
        <p:spPr>
          <a:xfrm>
            <a:off x="0" y="6553200"/>
            <a:ext cx="9144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Bookman Old Style" pitchFamily="18" charset="0"/>
              <a:cs typeface="Arial" pitchFamily="34" charset="0"/>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76788" y="-19051"/>
            <a:ext cx="4343400" cy="200025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304800" y="1981199"/>
            <a:ext cx="9424988" cy="39624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latin typeface="Bookman Old Style" pitchFamily="18" charset="0"/>
                <a:cs typeface="Times New Roman" pitchFamily="18" charset="0"/>
              </a:rPr>
              <a:t>This project focuses on iris recognition using machine learning techniques, specifically employing the CASIA IRIS dataset containing images from 108 individuals. The approach involves training a Convolutional Neural Network (CNN) model by extracting iris features using the </a:t>
            </a:r>
            <a:r>
              <a:rPr lang="en-US" sz="2800" dirty="0" err="1">
                <a:latin typeface="Bookman Old Style" pitchFamily="18" charset="0"/>
                <a:cs typeface="Times New Roman" pitchFamily="18" charset="0"/>
              </a:rPr>
              <a:t>HoughCircles</a:t>
            </a:r>
            <a:r>
              <a:rPr lang="en-US" sz="2800" dirty="0">
                <a:latin typeface="Bookman Old Style" pitchFamily="18" charset="0"/>
                <a:cs typeface="Times New Roman" pitchFamily="18" charset="0"/>
              </a:rPr>
              <a:t> algorithm. The trained CNN model demonstrates a prediction accuracy of 100%.</a:t>
            </a:r>
          </a:p>
        </p:txBody>
      </p:sp>
    </p:spTree>
    <p:extLst>
      <p:ext uri="{BB962C8B-B14F-4D97-AF65-F5344CB8AC3E}">
        <p14:creationId xmlns:p14="http://schemas.microsoft.com/office/powerpoint/2010/main" val="162930164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sp>
        <p:nvSpPr>
          <p:cNvPr id="4" name="Rectangle 3"/>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300" b="1" dirty="0">
              <a:solidFill>
                <a:schemeClr val="tx1">
                  <a:lumMod val="95000"/>
                  <a:lumOff val="5000"/>
                </a:schemeClr>
              </a:solidFill>
              <a:latin typeface="Bookman Old Style" pitchFamily="18" charset="0"/>
            </a:endParaRPr>
          </a:p>
          <a:p>
            <a:pPr fontAlgn="auto">
              <a:spcBef>
                <a:spcPts val="0"/>
              </a:spcBef>
              <a:spcAft>
                <a:spcPts val="0"/>
              </a:spcAft>
              <a:defRPr/>
            </a:pPr>
            <a:r>
              <a:rPr lang="en-US" sz="13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sz="1400" dirty="0">
              <a:solidFill>
                <a:schemeClr val="tx1">
                  <a:lumMod val="95000"/>
                  <a:lumOff val="5000"/>
                </a:schemeClr>
              </a:solidFill>
              <a:latin typeface="Bookman Old Style" pitchFamily="18" charset="0"/>
            </a:endParaRPr>
          </a:p>
        </p:txBody>
      </p:sp>
      <p:sp>
        <p:nvSpPr>
          <p:cNvPr id="5" name="Rectangle 4"/>
          <p:cNvSpPr/>
          <p:nvPr/>
        </p:nvSpPr>
        <p:spPr>
          <a:xfrm>
            <a:off x="0" y="0"/>
            <a:ext cx="4795838" cy="19811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381000" y="1981199"/>
            <a:ext cx="9520238" cy="3957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latin typeface="Bookman Old Style" pitchFamily="18" charset="0"/>
                <a:cs typeface="Times New Roman" pitchFamily="18" charset="0"/>
              </a:rPr>
              <a:t>Key steps include dataset loading, CNN model generation, and evaluating model accuracy and loss. The project showcases the effectiveness of the model through various test images, consistently achieving accurate identification. The process highlights the potential of machine learning in biometric authentication systems, emphasizing its precision and reliability in recognizing individuals based on iris patterns.</a:t>
            </a:r>
          </a:p>
        </p:txBody>
      </p:sp>
    </p:spTree>
    <p:extLst>
      <p:ext uri="{BB962C8B-B14F-4D97-AF65-F5344CB8AC3E}">
        <p14:creationId xmlns:p14="http://schemas.microsoft.com/office/powerpoint/2010/main" val="252392944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US" sz="2800" dirty="0">
                <a:latin typeface="Bookman Old Style" pitchFamily="18" charset="0"/>
                <a:cs typeface="Times New Roman" pitchFamily="18" charset="0"/>
              </a:rPr>
              <a:t>Iris recognition is a biometric identification method that leverages the unique patterns of the iris to verify a person's identity. This project, "Iris Recognition through Machine Learning Techniques," aims to enhance the accuracy and efficiency of iris recognition systems by employing advanced machine learning algorithms.</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endParaRPr lang="en-US" sz="1300" b="1" dirty="0">
              <a:solidFill>
                <a:schemeClr val="tx1">
                  <a:lumMod val="95000"/>
                  <a:lumOff val="5000"/>
                </a:schemeClr>
              </a:solidFill>
              <a:latin typeface="Bookman Old Style" pitchFamily="18" charset="0"/>
            </a:endParaRP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76200" y="1981200"/>
            <a:ext cx="9067800" cy="3972232"/>
          </a:xfrm>
        </p:spPr>
        <p:txBody>
          <a:bodyPr/>
          <a:lstStyle/>
          <a:p>
            <a:pPr algn="just"/>
            <a:r>
              <a:rPr lang="en-US" sz="2800" dirty="0">
                <a:latin typeface="Bookman Old Style" pitchFamily="18" charset="0"/>
                <a:cs typeface="Times New Roman" pitchFamily="18" charset="0"/>
              </a:rPr>
              <a:t>Using the CASIA IRIS dataset, which includes images from 108 individuals, the project trains a Convolutional Neural Network (CNN) model. The </a:t>
            </a:r>
            <a:r>
              <a:rPr lang="en-US" sz="2800" dirty="0" err="1">
                <a:latin typeface="Bookman Old Style" pitchFamily="18" charset="0"/>
                <a:cs typeface="Times New Roman" pitchFamily="18" charset="0"/>
              </a:rPr>
              <a:t>HoughCircles</a:t>
            </a:r>
            <a:r>
              <a:rPr lang="en-US" sz="2800" dirty="0">
                <a:latin typeface="Bookman Old Style" pitchFamily="18" charset="0"/>
                <a:cs typeface="Times New Roman" pitchFamily="18" charset="0"/>
              </a:rPr>
              <a:t> algorithm is utilized to extract iris features from eye images. This approach not only ensures high prediction accuracy but also demonstrates the robustness of machine learning in biometric applications. The project's goal is to showcase the potential of CNN models in achieving reliable and precise iris-based identification.</a:t>
            </a: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endParaRPr lang="en-US" sz="1300" b="1" dirty="0">
              <a:solidFill>
                <a:schemeClr val="tx1">
                  <a:lumMod val="95000"/>
                  <a:lumOff val="5000"/>
                </a:schemeClr>
              </a:solidFill>
              <a:latin typeface="Bookman Old Style" pitchFamily="18" charset="0"/>
            </a:endParaRP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73639720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Introduction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marL="0" indent="0" algn="just">
              <a:buNone/>
            </a:pPr>
            <a:r>
              <a:rPr lang="en-US" sz="2800" dirty="0">
                <a:latin typeface="Bookman Old Style" pitchFamily="18" charset="0"/>
                <a:cs typeface="Times New Roman" pitchFamily="18" charset="0"/>
              </a:rPr>
              <a:t>Machine Learning Algorithms used :</a:t>
            </a:r>
          </a:p>
          <a:p>
            <a:pPr marL="0" indent="0" algn="just">
              <a:buNone/>
            </a:pPr>
            <a:r>
              <a:rPr lang="en-US" sz="2800" dirty="0" err="1"/>
              <a:t>HoughCircles</a:t>
            </a:r>
            <a:r>
              <a:rPr lang="en-US" sz="2800" dirty="0"/>
              <a:t> algorithm with CNN</a:t>
            </a:r>
          </a:p>
          <a:p>
            <a:pPr marL="0" indent="0" algn="just">
              <a:buNone/>
            </a:pPr>
            <a:r>
              <a:rPr lang="en-US" sz="2800" dirty="0"/>
              <a:t>The algorithm used in the project involves extracting iris features with the </a:t>
            </a:r>
            <a:r>
              <a:rPr lang="en-US" sz="2800" dirty="0" err="1"/>
              <a:t>HoughCircles</a:t>
            </a:r>
            <a:r>
              <a:rPr lang="en-US" sz="2800" dirty="0"/>
              <a:t> algorithm and training a Convolutional Neural Network (CNN) on the CASIA IRIS dataset. This trained CNN model is then used to predict and recognize individuals based on iris images.</a:t>
            </a:r>
            <a:endParaRPr lang="en-US" sz="2800" dirty="0">
              <a:latin typeface="Bookman Old Style" pitchFamily="18" charset="0"/>
              <a:cs typeface="Times New Roman"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endParaRPr lang="en-US" sz="1300" b="1" dirty="0">
              <a:solidFill>
                <a:schemeClr val="tx1">
                  <a:lumMod val="95000"/>
                  <a:lumOff val="5000"/>
                </a:schemeClr>
              </a:solidFill>
              <a:latin typeface="Bookman Old Style" pitchFamily="18" charset="0"/>
            </a:endParaRP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364113242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Problem Definition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0" y="2133601"/>
            <a:ext cx="9139238" cy="4343400"/>
          </a:xfrm>
        </p:spPr>
        <p:txBody>
          <a:bodyPr/>
          <a:lstStyle/>
          <a:p>
            <a:pPr algn="just"/>
            <a:r>
              <a:rPr lang="en-US" sz="2400" b="0" i="0" dirty="0">
                <a:solidFill>
                  <a:srgbClr val="0F0F0F"/>
                </a:solidFill>
                <a:effectLst/>
                <a:latin typeface="Bookman Old Style" panose="02050604050505020204" pitchFamily="18" charset="0"/>
              </a:rPr>
              <a:t>The problem addressed in this project, "Iris Recognition through Machine Learning Techniques," is the need for an accurate, efficient, and reliable biometric identification system. Traditional methods of identification, such as passwords and PINs, are prone to security breaches and human error. Moreover, existing biometric systems often struggle with accuracy and speed, especially in large datasets.</a:t>
            </a:r>
            <a:endParaRPr lang="en-US" sz="2400" dirty="0">
              <a:latin typeface="Bookman Old Style" panose="02050604050505020204" pitchFamily="18" charset="0"/>
              <a:cs typeface="Times New Roman"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21936698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304800"/>
            <a:ext cx="4343400" cy="1600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itchFamily="18" charset="0"/>
              </a:rPr>
              <a:t>References</a:t>
            </a:r>
          </a:p>
          <a:p>
            <a:pPr fontAlgn="auto">
              <a:spcBef>
                <a:spcPts val="0"/>
              </a:spcBef>
              <a:spcAft>
                <a:spcPts val="0"/>
              </a:spcAft>
              <a:defRPr/>
            </a:pPr>
            <a:endParaRPr lang="en-US" dirty="0">
              <a:solidFill>
                <a:schemeClr val="tx1">
                  <a:lumMod val="95000"/>
                  <a:lumOff val="5000"/>
                </a:schemeClr>
              </a:solidFill>
              <a:latin typeface="Bookman Old Style" pitchFamily="18" charset="0"/>
            </a:endParaRPr>
          </a:p>
        </p:txBody>
      </p:sp>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itchFamily="18" charset="0"/>
              </a:rPr>
              <a:t>Problem Definition</a:t>
            </a:r>
            <a:endParaRPr lang="en-GB" sz="3600" dirty="0">
              <a:latin typeface="Bookman Old Style" pitchFamily="18" charset="0"/>
              <a:cs typeface="Times New Roman" pitchFamily="18" charset="0"/>
            </a:endParaRPr>
          </a:p>
        </p:txBody>
      </p:sp>
      <p:sp>
        <p:nvSpPr>
          <p:cNvPr id="3" name="Content Placeholder 2"/>
          <p:cNvSpPr>
            <a:spLocks noGrp="1"/>
          </p:cNvSpPr>
          <p:nvPr>
            <p:ph idx="1"/>
          </p:nvPr>
        </p:nvSpPr>
        <p:spPr>
          <a:xfrm>
            <a:off x="342900" y="2133601"/>
            <a:ext cx="8542930" cy="4343400"/>
          </a:xfrm>
        </p:spPr>
        <p:txBody>
          <a:bodyPr/>
          <a:lstStyle/>
          <a:p>
            <a:pPr algn="just"/>
            <a:r>
              <a:rPr lang="en-US" sz="2400" b="0" i="0" dirty="0">
                <a:solidFill>
                  <a:srgbClr val="0F0F0F"/>
                </a:solidFill>
                <a:effectLst/>
                <a:latin typeface="Bookman Old Style" panose="02050604050505020204" pitchFamily="18" charset="0"/>
              </a:rPr>
              <a:t>The goal is to develop a robust iris recognition system using machine learning techniques to overcome these limitations. By employing the CASIA IRIS dataset and leveraging Convolutional Neural Networks (CNN) for feature extraction and prediction, the project aims to enhance the accuracy and reliability of iris-based identification, providing a secure and efficient alternative for personal authentication in various applications.</a:t>
            </a:r>
            <a:endParaRPr lang="en-US" sz="2400" dirty="0">
              <a:latin typeface="Bookman Old Style" panose="02050604050505020204" pitchFamily="18" charset="0"/>
              <a:cs typeface="Times New Roman" pitchFamily="18" charset="0"/>
            </a:endParaRPr>
          </a:p>
        </p:txBody>
      </p:sp>
      <p:sp>
        <p:nvSpPr>
          <p:cNvPr id="6" name="Rectangle 5"/>
          <p:cNvSpPr/>
          <p:nvPr/>
        </p:nvSpPr>
        <p:spPr>
          <a:xfrm>
            <a:off x="4795838" y="1"/>
            <a:ext cx="4343400" cy="198119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Software &amp; 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extLst>
      <p:ext uri="{BB962C8B-B14F-4D97-AF65-F5344CB8AC3E}">
        <p14:creationId xmlns:p14="http://schemas.microsoft.com/office/powerpoint/2010/main" val="82656524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US" sz="3600" b="1" dirty="0">
                <a:latin typeface="Bookman Old Style" pitchFamily="18" charset="0"/>
                <a:cs typeface="Times New Roman" panose="02020603050405020304" pitchFamily="18" charset="0"/>
              </a:rPr>
              <a:t>Existing System</a:t>
            </a:r>
            <a:endParaRPr lang="en-GB" sz="3600" dirty="0">
              <a:latin typeface="Bookman Old Style"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152400" y="1680886"/>
            <a:ext cx="8153400" cy="3195697"/>
          </a:xfrm>
        </p:spPr>
        <p:txBody>
          <a:bodyPr/>
          <a:lstStyle/>
          <a:p>
            <a:pPr marL="0" indent="0" algn="just">
              <a:lnSpc>
                <a:spcPct val="200000"/>
              </a:lnSpc>
              <a:spcBef>
                <a:spcPts val="0"/>
              </a:spcBef>
              <a:buNone/>
            </a:pPr>
            <a:r>
              <a:rPr lang="en-US" sz="2400" dirty="0">
                <a:latin typeface="Bookman Old Style" pitchFamily="18" charset="0"/>
                <a:cs typeface="Times New Roman" pitchFamily="18" charset="0"/>
              </a:rPr>
              <a:t>Existing systems for iris recognition typically rely on traditional methods such as </a:t>
            </a:r>
          </a:p>
          <a:p>
            <a:pPr algn="just">
              <a:lnSpc>
                <a:spcPct val="200000"/>
              </a:lnSpc>
              <a:spcBef>
                <a:spcPts val="0"/>
              </a:spcBef>
            </a:pPr>
            <a:r>
              <a:rPr lang="en-US" sz="2400" dirty="0" err="1">
                <a:latin typeface="Bookman Old Style" pitchFamily="18" charset="0"/>
                <a:cs typeface="Times New Roman" pitchFamily="18" charset="0"/>
              </a:rPr>
              <a:t>Daugman's</a:t>
            </a:r>
            <a:r>
              <a:rPr lang="en-US" sz="2400" dirty="0">
                <a:latin typeface="Bookman Old Style" pitchFamily="18" charset="0"/>
                <a:cs typeface="Times New Roman" pitchFamily="18" charset="0"/>
              </a:rPr>
              <a:t> Algorithm</a:t>
            </a:r>
          </a:p>
          <a:p>
            <a:pPr algn="just">
              <a:lnSpc>
                <a:spcPct val="200000"/>
              </a:lnSpc>
              <a:spcBef>
                <a:spcPts val="0"/>
              </a:spcBef>
            </a:pPr>
            <a:r>
              <a:rPr lang="en-US" sz="2400" dirty="0" err="1">
                <a:latin typeface="Bookman Old Style" pitchFamily="18" charset="0"/>
                <a:cs typeface="Times New Roman" pitchFamily="18" charset="0"/>
              </a:rPr>
              <a:t>Wildes</a:t>
            </a:r>
            <a:r>
              <a:rPr lang="en-US" sz="2400" dirty="0">
                <a:latin typeface="Bookman Old Style" pitchFamily="18" charset="0"/>
                <a:cs typeface="Times New Roman" pitchFamily="18" charset="0"/>
              </a:rPr>
              <a:t>’ Algorithm</a:t>
            </a:r>
          </a:p>
          <a:p>
            <a:pPr algn="just">
              <a:lnSpc>
                <a:spcPct val="200000"/>
              </a:lnSpc>
              <a:spcBef>
                <a:spcPts val="0"/>
              </a:spcBef>
            </a:pPr>
            <a:r>
              <a:rPr lang="en-US" sz="2400" dirty="0">
                <a:latin typeface="Bookman Old Style" pitchFamily="18" charset="0"/>
                <a:cs typeface="Times New Roman" pitchFamily="18" charset="0"/>
              </a:rPr>
              <a:t>Phase-Based Matching</a:t>
            </a:r>
          </a:p>
          <a:p>
            <a:pPr algn="just">
              <a:lnSpc>
                <a:spcPct val="200000"/>
              </a:lnSpc>
              <a:spcBef>
                <a:spcPts val="0"/>
              </a:spcBef>
            </a:pPr>
            <a:r>
              <a:rPr lang="en-US" sz="2400" dirty="0">
                <a:latin typeface="Bookman Old Style" pitchFamily="18" charset="0"/>
                <a:cs typeface="Times New Roman" pitchFamily="18" charset="0"/>
              </a:rPr>
              <a:t>Support Vector Machines (SVM)</a:t>
            </a:r>
          </a:p>
          <a:p>
            <a:pPr algn="just">
              <a:lnSpc>
                <a:spcPct val="200000"/>
              </a:lnSpc>
              <a:spcBef>
                <a:spcPts val="0"/>
              </a:spcBef>
            </a:pPr>
            <a:r>
              <a:rPr lang="en-US" sz="2400" dirty="0">
                <a:latin typeface="Bookman Old Style" pitchFamily="18" charset="0"/>
                <a:cs typeface="Times New Roman" pitchFamily="18" charset="0"/>
              </a:rPr>
              <a:t>Histogram-Based Methods.</a:t>
            </a:r>
            <a:endParaRPr lang="en-US" dirty="0">
              <a:latin typeface="Bookman Old Style"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itchFamily="18" charset="0"/>
              </a:rPr>
              <a:t>Software requirements</a:t>
            </a:r>
          </a:p>
          <a:p>
            <a:pPr fontAlgn="auto">
              <a:spcBef>
                <a:spcPts val="0"/>
              </a:spcBef>
              <a:spcAft>
                <a:spcPts val="0"/>
              </a:spcAft>
              <a:defRPr/>
            </a:pPr>
            <a:r>
              <a:rPr lang="en-US" dirty="0">
                <a:solidFill>
                  <a:schemeClr val="tx1">
                    <a:lumMod val="95000"/>
                    <a:lumOff val="5000"/>
                  </a:schemeClr>
                </a:solidFill>
                <a:latin typeface="Bookman Old Style" pitchFamily="18" charset="0"/>
              </a:rPr>
              <a:t>References</a:t>
            </a:r>
          </a:p>
        </p:txBody>
      </p:sp>
      <p:sp>
        <p:nvSpPr>
          <p:cNvPr id="11" name="Rectangle 10"/>
          <p:cNvSpPr/>
          <p:nvPr/>
        </p:nvSpPr>
        <p:spPr>
          <a:xfrm>
            <a:off x="4795838" y="1"/>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300" dirty="0">
                <a:solidFill>
                  <a:schemeClr val="tx1">
                    <a:lumMod val="95000"/>
                    <a:lumOff val="5000"/>
                  </a:schemeClr>
                </a:solidFill>
                <a:latin typeface="Bookman Old Style" pitchFamily="18" charset="0"/>
              </a:rPr>
              <a:t>Abstract</a:t>
            </a:r>
          </a:p>
          <a:p>
            <a:pPr fontAlgn="auto">
              <a:spcBef>
                <a:spcPts val="0"/>
              </a:spcBef>
              <a:spcAft>
                <a:spcPts val="0"/>
              </a:spcAft>
              <a:defRPr/>
            </a:pPr>
            <a:r>
              <a:rPr lang="en-US" sz="1300" dirty="0">
                <a:solidFill>
                  <a:schemeClr val="tx1">
                    <a:lumMod val="95000"/>
                    <a:lumOff val="5000"/>
                  </a:schemeClr>
                </a:solidFill>
                <a:latin typeface="Bookman Old Style" pitchFamily="18" charset="0"/>
              </a:rPr>
              <a:t>Introduction</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Problem definition</a:t>
            </a:r>
          </a:p>
          <a:p>
            <a:pPr fontAlgn="auto">
              <a:spcBef>
                <a:spcPts val="0"/>
              </a:spcBef>
              <a:spcAft>
                <a:spcPts val="0"/>
              </a:spcAft>
              <a:defRPr/>
            </a:pPr>
            <a:r>
              <a:rPr lang="en-US" sz="1300" b="1" dirty="0">
                <a:solidFill>
                  <a:schemeClr val="tx1">
                    <a:lumMod val="95000"/>
                    <a:lumOff val="5000"/>
                  </a:schemeClr>
                </a:solidFill>
                <a:latin typeface="Bookman Old Style" pitchFamily="18" charset="0"/>
              </a:rPr>
              <a:t>Existing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Proposed System</a:t>
            </a:r>
          </a:p>
          <a:p>
            <a:pPr fontAlgn="auto">
              <a:spcBef>
                <a:spcPts val="0"/>
              </a:spcBef>
              <a:spcAft>
                <a:spcPts val="0"/>
              </a:spcAft>
              <a:defRPr/>
            </a:pPr>
            <a:r>
              <a:rPr lang="en-US" sz="1300" dirty="0">
                <a:solidFill>
                  <a:schemeClr val="tx1">
                    <a:lumMod val="95000"/>
                    <a:lumOff val="5000"/>
                  </a:schemeClr>
                </a:solidFill>
                <a:latin typeface="Bookman Old Style" pitchFamily="18" charset="0"/>
              </a:rPr>
              <a:t>Hardware Requirements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Architecture </a:t>
            </a:r>
          </a:p>
          <a:p>
            <a:pPr fontAlgn="auto">
              <a:spcBef>
                <a:spcPts val="0"/>
              </a:spcBef>
              <a:spcAft>
                <a:spcPts val="0"/>
              </a:spcAft>
              <a:defRPr/>
            </a:pPr>
            <a:r>
              <a:rPr lang="en-US" sz="1300" dirty="0">
                <a:solidFill>
                  <a:schemeClr val="tx1">
                    <a:lumMod val="95000"/>
                    <a:lumOff val="5000"/>
                  </a:schemeClr>
                </a:solidFill>
                <a:latin typeface="Bookman Old Style" pitchFamily="18" charset="0"/>
              </a:rPr>
              <a:t>Modules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Algorithms</a:t>
            </a:r>
          </a:p>
          <a:p>
            <a:pPr fontAlgn="auto">
              <a:spcBef>
                <a:spcPts val="0"/>
              </a:spcBef>
              <a:spcAft>
                <a:spcPts val="0"/>
              </a:spcAft>
              <a:defRPr/>
            </a:pPr>
            <a:r>
              <a:rPr lang="en-US" sz="1300" dirty="0">
                <a:solidFill>
                  <a:schemeClr val="tx1">
                    <a:lumMod val="95000"/>
                    <a:lumOff val="5000"/>
                  </a:schemeClr>
                </a:solidFill>
                <a:latin typeface="Bookman Old Style" pitchFamily="18" charset="0"/>
              </a:rPr>
              <a:t>References</a:t>
            </a: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1514</Words>
  <Application>Microsoft Office PowerPoint</Application>
  <PresentationFormat>On-screen Show (4:3)</PresentationFormat>
  <Paragraphs>368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Darshan Kagi</cp:lastModifiedBy>
  <cp:revision>151</cp:revision>
  <dcterms:created xsi:type="dcterms:W3CDTF">2013-05-08T19:42:37Z</dcterms:created>
  <dcterms:modified xsi:type="dcterms:W3CDTF">2024-06-27T04:17:45Z</dcterms:modified>
</cp:coreProperties>
</file>