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7" r:id="rId6"/>
    <p:sldId id="296" r:id="rId7"/>
    <p:sldId id="286" r:id="rId8"/>
    <p:sldId id="287" r:id="rId9"/>
    <p:sldId id="288" r:id="rId10"/>
    <p:sldId id="295" r:id="rId11"/>
    <p:sldId id="268" r:id="rId12"/>
    <p:sldId id="278" r:id="rId13"/>
    <p:sldId id="270" r:id="rId14"/>
    <p:sldId id="280" r:id="rId15"/>
    <p:sldId id="281" r:id="rId16"/>
    <p:sldId id="282" r:id="rId17"/>
    <p:sldId id="283" r:id="rId18"/>
    <p:sldId id="284" r:id="rId19"/>
    <p:sldId id="290" r:id="rId20"/>
    <p:sldId id="297" r:id="rId21"/>
    <p:sldId id="298" r:id="rId22"/>
    <p:sldId id="29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90" d="100"/>
          <a:sy n="90" d="100"/>
        </p:scale>
        <p:origin x="3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8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=""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=""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4/18/2022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1021"/>
            <a:ext cx="10515600" cy="972269"/>
          </a:xfrm>
        </p:spPr>
        <p:txBody>
          <a:bodyPr/>
          <a:lstStyle/>
          <a:p>
            <a:r>
              <a:rPr lang="en-IN" dirty="0"/>
              <a:t>“To predict the future attrition on the collected human resource data”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50" y="2720400"/>
            <a:ext cx="6206400" cy="4137600"/>
          </a:xfrm>
        </p:spPr>
      </p:pic>
      <p:sp>
        <p:nvSpPr>
          <p:cNvPr id="5" name="Rectangle 4"/>
          <p:cNvSpPr/>
          <p:nvPr/>
        </p:nvSpPr>
        <p:spPr>
          <a:xfrm>
            <a:off x="9558864" y="5322977"/>
            <a:ext cx="2328333" cy="1185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Ms. Arunmathi</a:t>
            </a:r>
          </a:p>
          <a:p>
            <a:pPr algn="ctr"/>
            <a:r>
              <a:rPr lang="en-US" dirty="0" smtClean="0"/>
              <a:t>Ms. Aishwariya</a:t>
            </a:r>
          </a:p>
          <a:p>
            <a:pPr algn="ctr"/>
            <a:r>
              <a:rPr lang="en-US" dirty="0" smtClean="0"/>
              <a:t>Mr. Darshan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550393" y="5138311"/>
            <a:ext cx="23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Project Presented by: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7926" y="5322977"/>
            <a:ext cx="3062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Trainer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Mrs. Amruta Chimote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(Edubridge learning pvt.ltd)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2021 - 2022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04" y="948266"/>
            <a:ext cx="11819995" cy="4631265"/>
          </a:xfrm>
        </p:spPr>
        <p:txBody>
          <a:bodyPr>
            <a:normAutofit/>
          </a:bodyPr>
          <a:lstStyle/>
          <a:p>
            <a:r>
              <a:rPr lang="en-IN" sz="1800" dirty="0"/>
              <a:t>We can identify that most of the people who left the job have done 2 </a:t>
            </a:r>
            <a:r>
              <a:rPr lang="en-IN" sz="1800" dirty="0" smtClean="0"/>
              <a:t>projects and employees who did 5 to 6 project also left the work.</a:t>
            </a:r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96" y="1615226"/>
            <a:ext cx="6190937" cy="41220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7" y="1143000"/>
            <a:ext cx="11819995" cy="502073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Employees who spent time in between 3 to 6 have left the work.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96" y="1910337"/>
            <a:ext cx="6157070" cy="40995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04" y="677333"/>
            <a:ext cx="11819995" cy="499533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Employees who had history of zero work accident has more number of attrition.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29" y="1374932"/>
            <a:ext cx="6348198" cy="42267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6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7" y="795867"/>
            <a:ext cx="11819995" cy="5367865"/>
          </a:xfrm>
        </p:spPr>
        <p:txBody>
          <a:bodyPr>
            <a:normAutofit/>
          </a:bodyPr>
          <a:lstStyle/>
          <a:p>
            <a:r>
              <a:rPr lang="en-IN" sz="1800" dirty="0" smtClean="0"/>
              <a:t>Employees who gave the satisfaction rating between 0.0 to 0.50 have more attrition.</a:t>
            </a:r>
          </a:p>
          <a:p>
            <a:r>
              <a:rPr lang="en-US" sz="1800" dirty="0" smtClean="0"/>
              <a:t>0 = 0.0 to 0.25</a:t>
            </a:r>
          </a:p>
          <a:p>
            <a:r>
              <a:rPr lang="en-US" sz="1800" dirty="0" smtClean="0"/>
              <a:t>1 = 0.25 to 0.50</a:t>
            </a:r>
          </a:p>
          <a:p>
            <a:r>
              <a:rPr lang="en-US" sz="1800" dirty="0" smtClean="0"/>
              <a:t>2 = 0.50 to 0.75</a:t>
            </a:r>
          </a:p>
          <a:p>
            <a:r>
              <a:rPr lang="en-US" sz="1800" dirty="0" smtClean="0"/>
              <a:t>3 = 0.75 to 0.95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57" y="1516630"/>
            <a:ext cx="5862676" cy="40792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9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7" y="1066800"/>
            <a:ext cx="11819995" cy="509693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Employees who got rating more than 0.7 have more attrition.</a:t>
            </a:r>
          </a:p>
          <a:p>
            <a:r>
              <a:rPr lang="en-US" sz="1800" dirty="0" smtClean="0"/>
              <a:t>0 = 0.0 to 0.5</a:t>
            </a:r>
          </a:p>
          <a:p>
            <a:r>
              <a:rPr lang="en-US" sz="1800" dirty="0" smtClean="0"/>
              <a:t>1 = 0.5 to 0.7</a:t>
            </a:r>
          </a:p>
          <a:p>
            <a:r>
              <a:rPr lang="en-US" sz="1800" dirty="0" smtClean="0"/>
              <a:t>2 = greater than 0.7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91" y="1646490"/>
            <a:ext cx="5701810" cy="44378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4" y="304800"/>
            <a:ext cx="11819995" cy="5841999"/>
          </a:xfrm>
        </p:spPr>
        <p:txBody>
          <a:bodyPr>
            <a:normAutofit/>
          </a:bodyPr>
          <a:lstStyle/>
          <a:p>
            <a:r>
              <a:rPr lang="en-US" sz="1800" dirty="0"/>
              <a:t>It can be clearly seen that most of the employees who left the job were earning low income or medium income </a:t>
            </a:r>
          </a:p>
          <a:p>
            <a:r>
              <a:rPr lang="en-US" sz="1800" dirty="0" smtClean="0"/>
              <a:t>and </a:t>
            </a:r>
            <a:r>
              <a:rPr lang="en-US" sz="1800" dirty="0"/>
              <a:t>very less proportion of employees are there who left their job and were earning </a:t>
            </a:r>
            <a:r>
              <a:rPr lang="en-US" sz="1800" dirty="0" smtClean="0"/>
              <a:t>high </a:t>
            </a:r>
            <a:r>
              <a:rPr lang="en-US" sz="1800" dirty="0"/>
              <a:t>income.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implies that Salary is a major factor in determining the Employee Retention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72" y="2015261"/>
            <a:ext cx="6097759" cy="42860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5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64" y="952956"/>
            <a:ext cx="10837862" cy="529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MACHINE </a:t>
            </a:r>
            <a:r>
              <a:rPr lang="en-US" sz="1800" b="1" dirty="0" smtClean="0"/>
              <a:t>LEARNING -&gt;</a:t>
            </a:r>
            <a:endParaRPr lang="en-IN" sz="1800" b="1" dirty="0"/>
          </a:p>
          <a:p>
            <a:pPr lvl="0"/>
            <a:r>
              <a:rPr lang="en-US" sz="1800" dirty="0"/>
              <a:t>It is a type of AI that allows software application to become more accurate at predicting outcomes.</a:t>
            </a:r>
            <a:endParaRPr lang="en-IN" sz="1800" dirty="0"/>
          </a:p>
          <a:p>
            <a:pPr lvl="0"/>
            <a:r>
              <a:rPr lang="en-US" sz="1800" dirty="0"/>
              <a:t>ML uses historical data as input to predict new output </a:t>
            </a:r>
            <a:r>
              <a:rPr lang="en-US" sz="1800" dirty="0" smtClean="0"/>
              <a:t>values.</a:t>
            </a:r>
          </a:p>
          <a:p>
            <a:pPr lvl="0"/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PREPROCESSING OF PREDICTION </a:t>
            </a:r>
            <a:r>
              <a:rPr lang="en-US" sz="1800" b="1" dirty="0" smtClean="0"/>
              <a:t>MODEL -&gt;</a:t>
            </a:r>
            <a:endParaRPr lang="en-IN" sz="1800" dirty="0"/>
          </a:p>
          <a:p>
            <a:pPr lvl="0"/>
            <a:r>
              <a:rPr lang="en-US" sz="1800" dirty="0"/>
              <a:t>Using concate function </a:t>
            </a:r>
            <a:r>
              <a:rPr lang="en-US" sz="1800" dirty="0" smtClean="0"/>
              <a:t>to </a:t>
            </a:r>
            <a:r>
              <a:rPr lang="en-US" sz="1800" dirty="0"/>
              <a:t>balancing the targeted value(Left) 0-&gt;3571 &amp; 1-&gt;</a:t>
            </a:r>
            <a:r>
              <a:rPr lang="en-US" sz="1800" dirty="0" smtClean="0"/>
              <a:t>3571</a:t>
            </a:r>
          </a:p>
          <a:p>
            <a:pPr lvl="0"/>
            <a:endParaRPr lang="en-IN" sz="1800" dirty="0"/>
          </a:p>
          <a:p>
            <a:pPr lvl="0"/>
            <a:endParaRPr lang="en-US" sz="1800" dirty="0" smtClean="0"/>
          </a:p>
          <a:p>
            <a:pPr lvl="0"/>
            <a:endParaRPr lang="en-US" sz="1800" dirty="0"/>
          </a:p>
          <a:p>
            <a:pPr lvl="0"/>
            <a:endParaRPr lang="en-US" sz="1800" dirty="0" smtClean="0"/>
          </a:p>
          <a:p>
            <a:pPr lvl="0"/>
            <a:endParaRPr lang="en-US" sz="1800" dirty="0"/>
          </a:p>
          <a:p>
            <a:pPr lvl="0"/>
            <a:r>
              <a:rPr lang="en-US" sz="1800" dirty="0" smtClean="0"/>
              <a:t>Using </a:t>
            </a:r>
            <a:r>
              <a:rPr lang="en-US" sz="1800" dirty="0"/>
              <a:t>LabelEncoder </a:t>
            </a:r>
            <a:r>
              <a:rPr lang="en-US" sz="1800" dirty="0" smtClean="0"/>
              <a:t>to convert </a:t>
            </a:r>
            <a:r>
              <a:rPr lang="en-US" sz="1800" dirty="0"/>
              <a:t>string values (Department &amp; Salary</a:t>
            </a:r>
            <a:r>
              <a:rPr lang="en-US" sz="1800" dirty="0" smtClean="0"/>
              <a:t>) into </a:t>
            </a:r>
            <a:r>
              <a:rPr lang="en-US" sz="1800" dirty="0"/>
              <a:t>numerical  values.</a:t>
            </a:r>
            <a:endParaRPr lang="en-IN" sz="1800" dirty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46964" r="19802" b="36276"/>
          <a:stretch/>
        </p:blipFill>
        <p:spPr>
          <a:xfrm>
            <a:off x="1557867" y="3378201"/>
            <a:ext cx="8102601" cy="12276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57867" y="3445933"/>
            <a:ext cx="8102601" cy="10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296333"/>
            <a:ext cx="10837862" cy="588063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SPLITTING DATA INTO TRAINING DATA AND TESTING </a:t>
            </a:r>
            <a:r>
              <a:rPr lang="en-US" sz="1800" b="1" dirty="0" smtClean="0"/>
              <a:t>DATA –&gt;</a:t>
            </a:r>
          </a:p>
          <a:p>
            <a:pPr lvl="0"/>
            <a:r>
              <a:rPr lang="en-US" sz="1800" dirty="0"/>
              <a:t>Importing train_test_split  from sklearn.model_selection</a:t>
            </a:r>
            <a:endParaRPr lang="en-IN" sz="1800" dirty="0"/>
          </a:p>
          <a:p>
            <a:pPr lvl="0"/>
            <a:r>
              <a:rPr lang="en-US" sz="1800" dirty="0"/>
              <a:t>Data splitted into X_train,X_test,Y_train,Y_test</a:t>
            </a:r>
            <a:endParaRPr lang="en-IN" sz="1800" dirty="0"/>
          </a:p>
          <a:p>
            <a:pPr lvl="0"/>
            <a:r>
              <a:rPr lang="en-US" sz="1800" dirty="0"/>
              <a:t>Training data </a:t>
            </a:r>
            <a:r>
              <a:rPr lang="en-US" sz="1800" dirty="0" smtClean="0"/>
              <a:t>consists </a:t>
            </a:r>
            <a:r>
              <a:rPr lang="en-US" sz="1800" dirty="0"/>
              <a:t>80% &amp; testing data </a:t>
            </a:r>
            <a:r>
              <a:rPr lang="en-US" sz="1800" dirty="0" smtClean="0"/>
              <a:t>consists </a:t>
            </a:r>
            <a:r>
              <a:rPr lang="en-US" sz="1800" dirty="0"/>
              <a:t>20% from original dataset</a:t>
            </a:r>
            <a:endParaRPr lang="en-IN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PREDICTION </a:t>
            </a:r>
            <a:r>
              <a:rPr lang="en-US" sz="1800" b="1" dirty="0" smtClean="0"/>
              <a:t>MODELS -&gt;</a:t>
            </a:r>
          </a:p>
          <a:p>
            <a:r>
              <a:rPr lang="en-US" sz="1800" dirty="0"/>
              <a:t>Importing </a:t>
            </a:r>
            <a:r>
              <a:rPr lang="en-US" sz="1800" dirty="0" smtClean="0"/>
              <a:t>‘DecisionTreeClassifier’ from sklearn.tree</a:t>
            </a:r>
          </a:p>
          <a:p>
            <a:r>
              <a:rPr lang="en-US" sz="1800" dirty="0" smtClean="0"/>
              <a:t>Importing ‘SVM’ from sklearn</a:t>
            </a:r>
          </a:p>
          <a:p>
            <a:r>
              <a:rPr lang="en-US" sz="1800" dirty="0" smtClean="0"/>
              <a:t>Importing ‘LogesticRegression</a:t>
            </a:r>
            <a:r>
              <a:rPr lang="en-US" sz="1800" dirty="0"/>
              <a:t>’ from sklearn.linear_model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14839"/>
              </p:ext>
            </p:extLst>
          </p:nvPr>
        </p:nvGraphicFramePr>
        <p:xfrm>
          <a:off x="1591734" y="3962400"/>
          <a:ext cx="9541932" cy="162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483"/>
                <a:gridCol w="2385483"/>
                <a:gridCol w="2385483"/>
                <a:gridCol w="2385483"/>
              </a:tblGrid>
              <a:tr h="4233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X_Train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65.74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75.54</a:t>
                      </a:r>
                      <a:endParaRPr lang="en-IN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X_Test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66.41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75.57</a:t>
                      </a:r>
                      <a:endParaRPr lang="en-IN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Over-fit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Under-fit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Good-fit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7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677333"/>
            <a:ext cx="10837862" cy="5499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Reason for importing </a:t>
            </a:r>
            <a:r>
              <a:rPr lang="en-US" sz="1800" b="1" dirty="0"/>
              <a:t>D</a:t>
            </a:r>
            <a:r>
              <a:rPr lang="en-US" sz="1800" b="1" dirty="0" smtClean="0"/>
              <a:t>ecisionTreeClassifier, SVM &amp; Logistic regression models -&gt;</a:t>
            </a:r>
          </a:p>
          <a:p>
            <a:pPr lvl="0"/>
            <a:r>
              <a:rPr lang="en-US" sz="1800" dirty="0"/>
              <a:t>Simple to </a:t>
            </a:r>
            <a:r>
              <a:rPr lang="en-US" sz="1800" dirty="0" smtClean="0"/>
              <a:t>understand, </a:t>
            </a:r>
            <a:r>
              <a:rPr lang="en-US" sz="1800" dirty="0"/>
              <a:t>to </a:t>
            </a:r>
            <a:r>
              <a:rPr lang="en-US" sz="1800" dirty="0" smtClean="0"/>
              <a:t>interpret and very efficient to train.</a:t>
            </a:r>
            <a:endParaRPr lang="en-IN" sz="1800" dirty="0"/>
          </a:p>
          <a:p>
            <a:r>
              <a:rPr lang="en-US" sz="1800" dirty="0"/>
              <a:t>Requires little data </a:t>
            </a:r>
            <a:r>
              <a:rPr lang="en-US" sz="1800" dirty="0" smtClean="0"/>
              <a:t>preparation</a:t>
            </a:r>
          </a:p>
          <a:p>
            <a:r>
              <a:rPr lang="en-US" sz="1800" dirty="0" smtClean="0"/>
              <a:t>Used to predict a discrete output, for example (0 &amp; 1), (Yes or NO)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PREDICTING USING RANDOM </a:t>
            </a:r>
            <a:r>
              <a:rPr lang="en-US" sz="1800" b="1" dirty="0" smtClean="0"/>
              <a:t>DATA -&gt;</a:t>
            </a:r>
            <a:endParaRPr lang="en-IN" sz="1800" dirty="0"/>
          </a:p>
          <a:p>
            <a:pPr lvl="0"/>
            <a:r>
              <a:rPr lang="en-US" sz="1800" dirty="0"/>
              <a:t>Changing input data to a  numpy array</a:t>
            </a:r>
            <a:endParaRPr lang="en-IN" sz="1800" dirty="0"/>
          </a:p>
          <a:p>
            <a:pPr lvl="0"/>
            <a:r>
              <a:rPr lang="en-US" sz="1800" dirty="0"/>
              <a:t>Reshape the numpy array as we are predicting for only an instance</a:t>
            </a:r>
            <a:endParaRPr lang="en-IN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IN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59110" r="55303" b="26374"/>
          <a:stretch/>
        </p:blipFill>
        <p:spPr>
          <a:xfrm>
            <a:off x="2387601" y="4004731"/>
            <a:ext cx="5444066" cy="16050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072" y="3242734"/>
            <a:ext cx="10837862" cy="2345266"/>
          </a:xfrm>
        </p:spPr>
        <p:txBody>
          <a:bodyPr/>
          <a:lstStyle/>
          <a:p>
            <a:r>
              <a:rPr lang="en-US" sz="2400" dirty="0" smtClean="0"/>
              <a:t>Sales department has more attrition rate.</a:t>
            </a:r>
          </a:p>
          <a:p>
            <a:r>
              <a:rPr lang="en-US" sz="2400" dirty="0" smtClean="0"/>
              <a:t>Salary, promotion and time spent in the company criteria affected directlty on attrition rate.</a:t>
            </a:r>
          </a:p>
          <a:p>
            <a:r>
              <a:rPr lang="en-US" sz="2400" dirty="0" smtClean="0"/>
              <a:t>Surprisingly Work accident has inversely affected attrition rate.</a:t>
            </a:r>
          </a:p>
          <a:p>
            <a:r>
              <a:rPr lang="en-US" sz="2400" dirty="0" smtClean="0"/>
              <a:t>Employees who done 2 or less project has more attrition rate.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872" y="1914827"/>
            <a:ext cx="11150600" cy="920336"/>
          </a:xfrm>
        </p:spPr>
        <p:txBody>
          <a:bodyPr/>
          <a:lstStyle/>
          <a:p>
            <a:pPr algn="ctr"/>
            <a:r>
              <a:rPr lang="en-US" sz="2800" u="sng" dirty="0" smtClean="0"/>
              <a:t>Major findings and Solution:</a:t>
            </a:r>
            <a:endParaRPr lang="en-IN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6" t="31426" r="25421" b="13954"/>
          <a:stretch/>
        </p:blipFill>
        <p:spPr>
          <a:xfrm>
            <a:off x="3606799" y="73967"/>
            <a:ext cx="3937001" cy="23870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64" y="3701028"/>
            <a:ext cx="10837862" cy="12191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Aim: </a:t>
            </a:r>
            <a:r>
              <a:rPr lang="en-IN" sz="2400" dirty="0"/>
              <a:t>To identify the </a:t>
            </a:r>
            <a:r>
              <a:rPr lang="en-IN" sz="2400" dirty="0" smtClean="0"/>
              <a:t>features </a:t>
            </a:r>
            <a:r>
              <a:rPr lang="en-IN" sz="2400" dirty="0"/>
              <a:t>affecting employee’s attrition and predict the future attrition.</a:t>
            </a:r>
            <a:endParaRPr lang="en-US" sz="2400" dirty="0" smtClean="0"/>
          </a:p>
          <a:p>
            <a:r>
              <a:rPr lang="en-US" sz="2400" dirty="0" smtClean="0"/>
              <a:t>Objectives: Providing the solution to reduce the attrition rate for future.</a:t>
            </a:r>
          </a:p>
          <a:p>
            <a:r>
              <a:rPr lang="en-US" sz="2400" dirty="0" smtClean="0"/>
              <a:t>Data Source - Kaggle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48167" y="86848"/>
            <a:ext cx="11150600" cy="650846"/>
          </a:xfrm>
        </p:spPr>
        <p:txBody>
          <a:bodyPr/>
          <a:lstStyle/>
          <a:p>
            <a:pPr algn="ctr"/>
            <a:r>
              <a:rPr lang="en-US" u="sng" dirty="0" smtClean="0"/>
              <a:t>About project</a:t>
            </a:r>
            <a:endParaRPr lang="en-IN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9031" r="39225" b="18593"/>
          <a:stretch/>
        </p:blipFill>
        <p:spPr>
          <a:xfrm>
            <a:off x="3115733" y="737694"/>
            <a:ext cx="4622800" cy="2963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2" t="15689" r="23974" b="-959"/>
          <a:stretch/>
        </p:blipFill>
        <p:spPr>
          <a:xfrm>
            <a:off x="4288186" y="4495800"/>
            <a:ext cx="231186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454" y="1043488"/>
            <a:ext cx="5011410" cy="6514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2393" y="1785668"/>
            <a:ext cx="1984075" cy="810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Mentor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Mrs</a:t>
            </a:r>
            <a:r>
              <a:rPr lang="en-US" dirty="0">
                <a:solidFill>
                  <a:schemeClr val="bg1"/>
                </a:solidFill>
              </a:rPr>
              <a:t>. Amrutha Chimote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32" y="2260120"/>
            <a:ext cx="6709913" cy="400303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38" y="592667"/>
            <a:ext cx="11150600" cy="574290"/>
          </a:xfrm>
        </p:spPr>
        <p:txBody>
          <a:bodyPr/>
          <a:lstStyle/>
          <a:p>
            <a:pPr algn="ctr"/>
            <a:r>
              <a:rPr lang="en-US" dirty="0" smtClean="0"/>
              <a:t>Content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31944"/>
              </p:ext>
            </p:extLst>
          </p:nvPr>
        </p:nvGraphicFramePr>
        <p:xfrm>
          <a:off x="2633131" y="1617133"/>
          <a:ext cx="7145869" cy="306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496"/>
                <a:gridCol w="1385373"/>
              </a:tblGrid>
              <a:tr h="381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collection &amp;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Exploratory data Analysis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741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Machine Learning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Prediction Model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IN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Predicting on random data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Findings &amp; Solution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9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5" t="14834" r="31505" b="15197"/>
          <a:stretch/>
        </p:blipFill>
        <p:spPr>
          <a:xfrm>
            <a:off x="3268158" y="217989"/>
            <a:ext cx="990576" cy="120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8" y="296864"/>
            <a:ext cx="1083733" cy="1138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02" y="95429"/>
            <a:ext cx="2294731" cy="12850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0604" y="1803399"/>
            <a:ext cx="10837862" cy="4444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u="sng" dirty="0"/>
              <a:t>DATA COLLECTION AND PREPROCESSING</a:t>
            </a:r>
            <a:r>
              <a:rPr lang="en-US" sz="2000" dirty="0" smtClean="0"/>
              <a:t>: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Importing libraries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Numpy &amp; Pandas         -&gt;used for EDA</a:t>
            </a:r>
            <a:endParaRPr lang="en-IN" sz="1800" dirty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Seaborn &amp; Matplotlib -&gt; used for visualization</a:t>
            </a:r>
            <a:endParaRPr lang="en-IN" sz="1800" dirty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Sklearn                           -&gt;used for creating  prediction </a:t>
            </a:r>
            <a:r>
              <a:rPr lang="en-US" sz="1800" dirty="0" smtClean="0"/>
              <a:t>model</a:t>
            </a:r>
          </a:p>
          <a:p>
            <a:pPr marL="342900" lvl="0" indent="-342900">
              <a:buFont typeface="+mj-lt"/>
              <a:buAutoNum type="alphaLcParenR"/>
            </a:pPr>
            <a:endParaRPr lang="en-US" sz="1800" dirty="0" smtClean="0"/>
          </a:p>
          <a:p>
            <a:r>
              <a:rPr lang="en-US" sz="1800" b="1" dirty="0"/>
              <a:t>Importing </a:t>
            </a:r>
            <a:r>
              <a:rPr lang="en-US" sz="1800" b="1" dirty="0" smtClean="0"/>
              <a:t>dataset</a:t>
            </a:r>
            <a:r>
              <a:rPr lang="en-US" sz="1800" dirty="0" smtClean="0"/>
              <a:t>-</a:t>
            </a:r>
            <a:r>
              <a:rPr lang="en-US" sz="1800" dirty="0"/>
              <a:t>&gt; </a:t>
            </a:r>
            <a:r>
              <a:rPr lang="en-US" sz="1800" dirty="0" smtClean="0"/>
              <a:t>“Human Resource.csv”  </a:t>
            </a:r>
            <a:r>
              <a:rPr lang="en-US" sz="1800" dirty="0"/>
              <a:t>using </a:t>
            </a:r>
            <a:r>
              <a:rPr lang="en-US" sz="1800" dirty="0" smtClean="0"/>
              <a:t> “pd.read_csv” and saving it to variable “data”</a:t>
            </a:r>
          </a:p>
          <a:p>
            <a:endParaRPr lang="en-US" sz="1800" dirty="0" smtClean="0"/>
          </a:p>
          <a:p>
            <a:r>
              <a:rPr lang="en-US" sz="1800" b="1" dirty="0"/>
              <a:t>Shape of the data</a:t>
            </a:r>
            <a:r>
              <a:rPr lang="en-US" sz="1800" dirty="0"/>
              <a:t>-</a:t>
            </a:r>
            <a:r>
              <a:rPr lang="en-US" sz="1800" dirty="0" smtClean="0"/>
              <a:t>&gt;  14999 rows </a:t>
            </a:r>
            <a:r>
              <a:rPr lang="en-US" sz="1800" dirty="0"/>
              <a:t>&amp; 10 </a:t>
            </a:r>
            <a:r>
              <a:rPr lang="en-US" sz="1800" dirty="0" smtClean="0"/>
              <a:t>columns using using ‘data.shape’</a:t>
            </a:r>
            <a:endParaRPr lang="en-IN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IN" sz="1800" dirty="0"/>
          </a:p>
          <a:p>
            <a:endParaRPr lang="en-IN" sz="1800" dirty="0"/>
          </a:p>
          <a:p>
            <a:pPr marL="457200" indent="-457200">
              <a:buFont typeface="+mj-lt"/>
              <a:buAutoNum type="alphaLcParenR"/>
            </a:pPr>
            <a:endParaRPr lang="en-IN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5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22805" y="601133"/>
            <a:ext cx="10837862" cy="5494867"/>
          </a:xfrm>
        </p:spPr>
        <p:txBody>
          <a:bodyPr>
            <a:normAutofit/>
          </a:bodyPr>
          <a:lstStyle/>
          <a:p>
            <a:r>
              <a:rPr lang="en-US" sz="1800" b="1" dirty="0"/>
              <a:t>Column names &amp; </a:t>
            </a:r>
            <a:r>
              <a:rPr lang="en-US" sz="1800" b="1" dirty="0" smtClean="0"/>
              <a:t>datatypes </a:t>
            </a:r>
            <a:r>
              <a:rPr lang="en-US" sz="1800" b="1" dirty="0"/>
              <a:t>-&gt; </a:t>
            </a:r>
            <a:endParaRPr lang="en-US" sz="1800" b="1" dirty="0" smtClean="0"/>
          </a:p>
          <a:p>
            <a:r>
              <a:rPr lang="en-US" sz="1800" dirty="0" smtClean="0"/>
              <a:t>using ‘data.info()’</a:t>
            </a:r>
          </a:p>
          <a:p>
            <a:r>
              <a:rPr lang="en-US" sz="1800" dirty="0" smtClean="0"/>
              <a:t>2 Floats</a:t>
            </a:r>
          </a:p>
          <a:p>
            <a:r>
              <a:rPr lang="en-US" sz="1800" dirty="0" smtClean="0"/>
              <a:t>2 objects</a:t>
            </a:r>
          </a:p>
          <a:p>
            <a:r>
              <a:rPr lang="en-US" sz="1800" dirty="0" smtClean="0"/>
              <a:t>6 integers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 smtClean="0"/>
              <a:t>Null values </a:t>
            </a:r>
            <a:r>
              <a:rPr lang="en-US" sz="1800" b="1" dirty="0"/>
              <a:t>-&gt; </a:t>
            </a:r>
            <a:r>
              <a:rPr lang="en-US" sz="1900" dirty="0"/>
              <a:t>using </a:t>
            </a:r>
            <a:r>
              <a:rPr lang="en-US" sz="1900" dirty="0" smtClean="0"/>
              <a:t>‘data.isnull</a:t>
            </a:r>
            <a:r>
              <a:rPr lang="en-US" sz="1900" dirty="0"/>
              <a:t>().sum</a:t>
            </a:r>
            <a:r>
              <a:rPr lang="en-US" sz="1900" dirty="0" smtClean="0"/>
              <a:t>()’ we identified </a:t>
            </a:r>
            <a:r>
              <a:rPr lang="en-US" sz="1800" dirty="0"/>
              <a:t>t</a:t>
            </a:r>
            <a:r>
              <a:rPr lang="en-US" sz="1800" dirty="0" smtClean="0"/>
              <a:t>here are no null values in a data set.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21" y="1660586"/>
            <a:ext cx="5407621" cy="272514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48721" y="1660586"/>
            <a:ext cx="5226878" cy="278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5" t="49601" r="40832" b="19868"/>
          <a:stretch/>
        </p:blipFill>
        <p:spPr>
          <a:xfrm>
            <a:off x="1814848" y="1270157"/>
            <a:ext cx="7787091" cy="32425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567267"/>
            <a:ext cx="10464800" cy="6075839"/>
          </a:xfrm>
        </p:spPr>
        <p:txBody>
          <a:bodyPr>
            <a:normAutofit/>
          </a:bodyPr>
          <a:lstStyle/>
          <a:p>
            <a:r>
              <a:rPr lang="en-US" sz="1800" b="1" dirty="0"/>
              <a:t>Description of a </a:t>
            </a:r>
            <a:r>
              <a:rPr lang="en-US" sz="1800" b="1" dirty="0" smtClean="0"/>
              <a:t>dataset -&gt;</a:t>
            </a:r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r>
              <a:rPr lang="en-US" sz="1800" dirty="0"/>
              <a:t>Considering “</a:t>
            </a:r>
            <a:r>
              <a:rPr lang="en-US" sz="1800" b="1" dirty="0"/>
              <a:t>left</a:t>
            </a:r>
            <a:r>
              <a:rPr lang="en-US" sz="1800" dirty="0"/>
              <a:t>” column as a targeted </a:t>
            </a:r>
            <a:r>
              <a:rPr lang="en-US" sz="1800" dirty="0" smtClean="0"/>
              <a:t>value -&gt;</a:t>
            </a:r>
            <a:endParaRPr lang="en-IN" sz="1800" dirty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0 -&gt; 11428(working in a company)</a:t>
            </a:r>
            <a:endParaRPr lang="en-IN" sz="1800" dirty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1 -&gt; 3571 (who left the company)</a:t>
            </a:r>
            <a:endParaRPr lang="en-IN" sz="1800" dirty="0"/>
          </a:p>
          <a:p>
            <a:pPr marL="342900" indent="-342900">
              <a:buFont typeface="+mj-lt"/>
              <a:buAutoNum type="alphaLcParenR"/>
            </a:pPr>
            <a:endParaRPr lang="en-IN" sz="18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14848" y="1270157"/>
            <a:ext cx="7787091" cy="324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4" y="177800"/>
            <a:ext cx="11819995" cy="59689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3 negative correlation – satisfaction level, work accident and promotion last 5 year(negligible)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73" y="1506209"/>
            <a:ext cx="6284662" cy="49495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3" t="49832" r="46464" b="45679"/>
          <a:stretch/>
        </p:blipFill>
        <p:spPr>
          <a:xfrm>
            <a:off x="1104180" y="668008"/>
            <a:ext cx="9043119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8" y="431799"/>
            <a:ext cx="10750776" cy="5702829"/>
          </a:xfrm>
        </p:spPr>
        <p:txBody>
          <a:bodyPr/>
          <a:lstStyle/>
          <a:p>
            <a:r>
              <a:rPr lang="en-IN" sz="1800" dirty="0"/>
              <a:t>10 </a:t>
            </a:r>
            <a:r>
              <a:rPr lang="en-IN" sz="1800" dirty="0" smtClean="0"/>
              <a:t>departments.</a:t>
            </a:r>
          </a:p>
          <a:p>
            <a:r>
              <a:rPr lang="en-IN" sz="1800" dirty="0"/>
              <a:t>1000 employees left the company from sales </a:t>
            </a:r>
            <a:r>
              <a:rPr lang="en-IN" sz="1800" dirty="0" smtClean="0"/>
              <a:t>department.</a:t>
            </a:r>
          </a:p>
          <a:p>
            <a:r>
              <a:rPr lang="en-IN" sz="1800" dirty="0"/>
              <a:t>less than 150 employees left the company from management department.</a:t>
            </a:r>
          </a:p>
          <a:p>
            <a:endParaRPr lang="en-IN" sz="18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596577"/>
            <a:ext cx="7333607" cy="4859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59409" r="54377" b="35354"/>
          <a:stretch/>
        </p:blipFill>
        <p:spPr>
          <a:xfrm>
            <a:off x="3348966" y="38890"/>
            <a:ext cx="5354726" cy="5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8" y="694267"/>
            <a:ext cx="10750776" cy="5067828"/>
          </a:xfrm>
        </p:spPr>
        <p:txBody>
          <a:bodyPr/>
          <a:lstStyle/>
          <a:p>
            <a:r>
              <a:rPr lang="en-IN" sz="1800" dirty="0" smtClean="0"/>
              <a:t>We </a:t>
            </a:r>
            <a:r>
              <a:rPr lang="en-IN" sz="1800" dirty="0"/>
              <a:t>can see that more than 3500 employees left job who did not got promotion in last 5 years</a:t>
            </a:r>
            <a:r>
              <a:rPr lang="en-IN" sz="1800" dirty="0" smtClean="0"/>
              <a:t>.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mployee </a:t>
            </a:r>
            <a:r>
              <a:rPr lang="en-US" sz="1800" dirty="0"/>
              <a:t>achieving promotion are less likely to leave the </a:t>
            </a:r>
            <a:r>
              <a:rPr lang="en-US" sz="1800" dirty="0" smtClean="0"/>
              <a:t>company.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66" y="1622400"/>
            <a:ext cx="6296720" cy="438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6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762</Words>
  <Application>Microsoft Office PowerPoint</Application>
  <PresentationFormat>Widescreen</PresentationFormat>
  <Paragraphs>179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Office Theme</vt:lpstr>
      <vt:lpstr>“To predict the future attrition on the collected human resource data”</vt:lpstr>
      <vt:lpstr>About project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findings and Solution: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2022-04-04T05:25:32Z</dcterms:created>
  <dcterms:modified xsi:type="dcterms:W3CDTF">2022-04-18T07:49:12Z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